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 id="2147483986" r:id="rId2"/>
  </p:sldMasterIdLst>
  <p:notesMasterIdLst>
    <p:notesMasterId r:id="rId28"/>
  </p:notesMasterIdLst>
  <p:handoutMasterIdLst>
    <p:handoutMasterId r:id="rId29"/>
  </p:handoutMasterIdLst>
  <p:sldIdLst>
    <p:sldId id="1292" r:id="rId3"/>
    <p:sldId id="1293" r:id="rId4"/>
    <p:sldId id="1286" r:id="rId5"/>
    <p:sldId id="1294" r:id="rId6"/>
    <p:sldId id="1289" r:id="rId7"/>
    <p:sldId id="1288" r:id="rId8"/>
    <p:sldId id="1283" r:id="rId9"/>
    <p:sldId id="1290" r:id="rId10"/>
    <p:sldId id="1295" r:id="rId11"/>
    <p:sldId id="427" r:id="rId12"/>
    <p:sldId id="430" r:id="rId13"/>
    <p:sldId id="386" r:id="rId14"/>
    <p:sldId id="387" r:id="rId15"/>
    <p:sldId id="289" r:id="rId16"/>
    <p:sldId id="425" r:id="rId17"/>
    <p:sldId id="396" r:id="rId18"/>
    <p:sldId id="368" r:id="rId19"/>
    <p:sldId id="424" r:id="rId20"/>
    <p:sldId id="431" r:id="rId21"/>
    <p:sldId id="388" r:id="rId22"/>
    <p:sldId id="429" r:id="rId23"/>
    <p:sldId id="395" r:id="rId24"/>
    <p:sldId id="290" r:id="rId25"/>
    <p:sldId id="426" r:id="rId26"/>
    <p:sldId id="35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334"/>
    <a:srgbClr val="F66912"/>
    <a:srgbClr val="3F5FE5"/>
    <a:srgbClr val="FF3300"/>
    <a:srgbClr val="E4EFFF"/>
    <a:srgbClr val="005484"/>
    <a:srgbClr val="6D9F32"/>
    <a:srgbClr val="D1DBEA"/>
    <a:srgbClr val="90A8CC"/>
    <a:srgbClr val="A6B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6370" autoAdjust="0"/>
  </p:normalViewPr>
  <p:slideViewPr>
    <p:cSldViewPr snapToGrid="0">
      <p:cViewPr varScale="1">
        <p:scale>
          <a:sx n="125" d="100"/>
          <a:sy n="125" d="100"/>
        </p:scale>
        <p:origin x="120" y="216"/>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69998B-1068-48F8-970C-8F5BA3FD85D2}"/>
              </a:ext>
            </a:extLst>
          </p:cNvPr>
          <p:cNvSpPr>
            <a:spLocks noGrp="1" noChangeArrowheads="1"/>
          </p:cNvSpPr>
          <p:nvPr>
            <p:ph type="hdr" sz="quarter"/>
          </p:nvPr>
        </p:nvSpPr>
        <p:spPr bwMode="auto">
          <a:xfrm>
            <a:off x="0" y="0"/>
            <a:ext cx="3037840" cy="4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t" anchorCtr="0" compatLnSpc="1">
            <a:prstTxWarp prst="textNoShape">
              <a:avLst/>
            </a:prstTxWarp>
          </a:bodyPr>
          <a:lstStyle>
            <a:lvl1pPr eaLnBrk="1" hangingPunct="1">
              <a:defRPr/>
            </a:lvl1pPr>
          </a:lstStyle>
          <a:p>
            <a:pPr>
              <a:defRPr/>
            </a:pPr>
            <a:endParaRPr lang="en-US" altLang="en-US" dirty="0"/>
          </a:p>
        </p:txBody>
      </p:sp>
      <p:sp>
        <p:nvSpPr>
          <p:cNvPr id="24579" name="Rectangle 3">
            <a:extLst>
              <a:ext uri="{FF2B5EF4-FFF2-40B4-BE49-F238E27FC236}">
                <a16:creationId xmlns:a16="http://schemas.microsoft.com/office/drawing/2014/main" id="{420D9473-F29E-40E5-A016-9B2269552335}"/>
              </a:ext>
            </a:extLst>
          </p:cNvPr>
          <p:cNvSpPr>
            <a:spLocks noGrp="1" noChangeArrowheads="1"/>
          </p:cNvSpPr>
          <p:nvPr>
            <p:ph type="dt" sz="quarter" idx="1"/>
          </p:nvPr>
        </p:nvSpPr>
        <p:spPr bwMode="auto">
          <a:xfrm>
            <a:off x="3972560" y="0"/>
            <a:ext cx="3037840" cy="4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t" anchorCtr="0" compatLnSpc="1">
            <a:prstTxWarp prst="textNoShape">
              <a:avLst/>
            </a:prstTxWarp>
          </a:bodyPr>
          <a:lstStyle>
            <a:lvl1pPr algn="r" eaLnBrk="1" hangingPunct="1">
              <a:defRPr/>
            </a:lvl1pPr>
          </a:lstStyle>
          <a:p>
            <a:pPr>
              <a:defRPr/>
            </a:pPr>
            <a:endParaRPr lang="en-US" altLang="en-US" dirty="0"/>
          </a:p>
        </p:txBody>
      </p:sp>
      <p:sp>
        <p:nvSpPr>
          <p:cNvPr id="24580" name="Rectangle 4">
            <a:extLst>
              <a:ext uri="{FF2B5EF4-FFF2-40B4-BE49-F238E27FC236}">
                <a16:creationId xmlns:a16="http://schemas.microsoft.com/office/drawing/2014/main" id="{59C8B23E-F94D-4201-84BD-224E502D4B0C}"/>
              </a:ext>
            </a:extLst>
          </p:cNvPr>
          <p:cNvSpPr>
            <a:spLocks noGrp="1" noChangeArrowheads="1"/>
          </p:cNvSpPr>
          <p:nvPr>
            <p:ph type="ftr" sz="quarter" idx="2"/>
          </p:nvPr>
        </p:nvSpPr>
        <p:spPr bwMode="auto">
          <a:xfrm>
            <a:off x="0" y="8832077"/>
            <a:ext cx="3037840" cy="46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b" anchorCtr="0" compatLnSpc="1">
            <a:prstTxWarp prst="textNoShape">
              <a:avLst/>
            </a:prstTxWarp>
          </a:bodyPr>
          <a:lstStyle>
            <a:lvl1pPr eaLnBrk="1" hangingPunct="1">
              <a:defRPr/>
            </a:lvl1pPr>
          </a:lstStyle>
          <a:p>
            <a:pPr>
              <a:defRPr/>
            </a:pPr>
            <a:endParaRPr lang="en-US" altLang="en-US" dirty="0"/>
          </a:p>
        </p:txBody>
      </p:sp>
      <p:sp>
        <p:nvSpPr>
          <p:cNvPr id="24581" name="Rectangle 5">
            <a:extLst>
              <a:ext uri="{FF2B5EF4-FFF2-40B4-BE49-F238E27FC236}">
                <a16:creationId xmlns:a16="http://schemas.microsoft.com/office/drawing/2014/main" id="{56910EA0-81E4-4832-97A9-545381D86E6A}"/>
              </a:ext>
            </a:extLst>
          </p:cNvPr>
          <p:cNvSpPr>
            <a:spLocks noGrp="1" noChangeArrowheads="1"/>
          </p:cNvSpPr>
          <p:nvPr>
            <p:ph type="sldNum" sz="quarter" idx="3"/>
          </p:nvPr>
        </p:nvSpPr>
        <p:spPr bwMode="auto">
          <a:xfrm>
            <a:off x="3972560" y="8832077"/>
            <a:ext cx="3037840" cy="46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b" anchorCtr="0" compatLnSpc="1">
            <a:prstTxWarp prst="textNoShape">
              <a:avLst/>
            </a:prstTxWarp>
          </a:bodyPr>
          <a:lstStyle>
            <a:lvl1pPr algn="r" eaLnBrk="1" hangingPunct="1">
              <a:defRPr/>
            </a:lvl1pPr>
          </a:lstStyle>
          <a:p>
            <a:pPr>
              <a:defRPr/>
            </a:pPr>
            <a:fld id="{690824D1-3E6A-4784-BE22-1FC25F660E5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97D51A-CED1-45FB-98C3-E5435C7C938F}"/>
              </a:ext>
            </a:extLst>
          </p:cNvPr>
          <p:cNvSpPr>
            <a:spLocks noGrp="1" noChangeArrowheads="1"/>
          </p:cNvSpPr>
          <p:nvPr>
            <p:ph type="hdr" sz="quarter"/>
          </p:nvPr>
        </p:nvSpPr>
        <p:spPr bwMode="auto">
          <a:xfrm>
            <a:off x="0" y="0"/>
            <a:ext cx="3037840" cy="4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t" anchorCtr="0" compatLnSpc="1">
            <a:prstTxWarp prst="textNoShape">
              <a:avLst/>
            </a:prstTxWarp>
          </a:bodyPr>
          <a:lstStyle>
            <a:lvl1pPr eaLnBrk="1" hangingPunct="1">
              <a:defRPr>
                <a:latin typeface="Times New Roman" panose="02020603050405020304" pitchFamily="18" charset="0"/>
              </a:defRPr>
            </a:lvl1pPr>
          </a:lstStyle>
          <a:p>
            <a:pPr>
              <a:defRPr/>
            </a:pPr>
            <a:endParaRPr lang="en-US" altLang="en-US" dirty="0"/>
          </a:p>
        </p:txBody>
      </p:sp>
      <p:sp>
        <p:nvSpPr>
          <p:cNvPr id="5123" name="Rectangle 3">
            <a:extLst>
              <a:ext uri="{FF2B5EF4-FFF2-40B4-BE49-F238E27FC236}">
                <a16:creationId xmlns:a16="http://schemas.microsoft.com/office/drawing/2014/main" id="{4CEFFB98-27C3-41E1-B94A-B99561021DDA}"/>
              </a:ext>
            </a:extLst>
          </p:cNvPr>
          <p:cNvSpPr>
            <a:spLocks noGrp="1" noChangeArrowheads="1"/>
          </p:cNvSpPr>
          <p:nvPr>
            <p:ph type="dt" idx="1"/>
          </p:nvPr>
        </p:nvSpPr>
        <p:spPr bwMode="auto">
          <a:xfrm>
            <a:off x="3972560" y="0"/>
            <a:ext cx="3037840" cy="4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t" anchorCtr="0" compatLnSpc="1">
            <a:prstTxWarp prst="textNoShape">
              <a:avLst/>
            </a:prstTxWarp>
          </a:bodyPr>
          <a:lstStyle>
            <a:lvl1pPr algn="r" eaLnBrk="1" hangingPunct="1">
              <a:defRPr>
                <a:latin typeface="Times New Roman" panose="02020603050405020304" pitchFamily="18" charset="0"/>
              </a:defRPr>
            </a:lvl1pPr>
          </a:lstStyle>
          <a:p>
            <a:pPr>
              <a:defRPr/>
            </a:pPr>
            <a:endParaRPr lang="en-US" altLang="en-US" dirty="0"/>
          </a:p>
        </p:txBody>
      </p:sp>
      <p:sp>
        <p:nvSpPr>
          <p:cNvPr id="2052" name="Rectangle 4">
            <a:extLst>
              <a:ext uri="{FF2B5EF4-FFF2-40B4-BE49-F238E27FC236}">
                <a16:creationId xmlns:a16="http://schemas.microsoft.com/office/drawing/2014/main" id="{DC11ED69-7134-4681-9FC5-26ED64D86DAD}"/>
              </a:ext>
            </a:extLst>
          </p:cNvPr>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0E1F4F7F-A30A-4D1F-9ED0-A1E0B7A92178}"/>
              </a:ext>
            </a:extLst>
          </p:cNvPr>
          <p:cNvSpPr>
            <a:spLocks noGrp="1" noChangeArrowheads="1"/>
          </p:cNvSpPr>
          <p:nvPr>
            <p:ph type="body" sz="quarter" idx="3"/>
          </p:nvPr>
        </p:nvSpPr>
        <p:spPr bwMode="auto">
          <a:xfrm>
            <a:off x="934720" y="4415212"/>
            <a:ext cx="5140960" cy="418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BA93F613-13BD-4F39-8FB8-16F7743AD185}"/>
              </a:ext>
            </a:extLst>
          </p:cNvPr>
          <p:cNvSpPr>
            <a:spLocks noGrp="1" noChangeArrowheads="1"/>
          </p:cNvSpPr>
          <p:nvPr>
            <p:ph type="ftr" sz="quarter" idx="4"/>
          </p:nvPr>
        </p:nvSpPr>
        <p:spPr bwMode="auto">
          <a:xfrm>
            <a:off x="0" y="8832077"/>
            <a:ext cx="3037840" cy="46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b" anchorCtr="0" compatLnSpc="1">
            <a:prstTxWarp prst="textNoShape">
              <a:avLst/>
            </a:prstTxWarp>
          </a:bodyPr>
          <a:lstStyle>
            <a:lvl1pPr eaLnBrk="1" hangingPunct="1">
              <a:defRPr>
                <a:latin typeface="Times New Roman" panose="02020603050405020304" pitchFamily="18" charset="0"/>
              </a:defRPr>
            </a:lvl1pPr>
          </a:lstStyle>
          <a:p>
            <a:pPr>
              <a:defRPr/>
            </a:pPr>
            <a:endParaRPr lang="en-US" altLang="en-US" dirty="0"/>
          </a:p>
        </p:txBody>
      </p:sp>
      <p:sp>
        <p:nvSpPr>
          <p:cNvPr id="5127" name="Rectangle 7">
            <a:extLst>
              <a:ext uri="{FF2B5EF4-FFF2-40B4-BE49-F238E27FC236}">
                <a16:creationId xmlns:a16="http://schemas.microsoft.com/office/drawing/2014/main" id="{48846403-1FDF-4AD2-8CDF-758FCBAF23BA}"/>
              </a:ext>
            </a:extLst>
          </p:cNvPr>
          <p:cNvSpPr>
            <a:spLocks noGrp="1" noChangeArrowheads="1"/>
          </p:cNvSpPr>
          <p:nvPr>
            <p:ph type="sldNum" sz="quarter" idx="5"/>
          </p:nvPr>
        </p:nvSpPr>
        <p:spPr bwMode="auto">
          <a:xfrm>
            <a:off x="3972560" y="8832077"/>
            <a:ext cx="3037840" cy="46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30" tIns="47215" rIns="94430" bIns="47215" numCol="1" anchor="b" anchorCtr="0" compatLnSpc="1">
            <a:prstTxWarp prst="textNoShape">
              <a:avLst/>
            </a:prstTxWarp>
          </a:bodyPr>
          <a:lstStyle>
            <a:lvl1pPr algn="r" eaLnBrk="1" hangingPunct="1">
              <a:defRPr>
                <a:latin typeface="Times New Roman" panose="02020603050405020304" pitchFamily="18" charset="0"/>
              </a:defRPr>
            </a:lvl1pPr>
          </a:lstStyle>
          <a:p>
            <a:pPr>
              <a:defRPr/>
            </a:pPr>
            <a:fld id="{CF06AAE4-83F7-4D00-9635-E147737825B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04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06AAE4-83F7-4D00-9635-E147737825B8}" type="slidenum">
              <a:rPr lang="en-US" altLang="en-US" smtClean="0"/>
              <a:pPr>
                <a:defRPr/>
              </a:pPr>
              <a:t>18</a:t>
            </a:fld>
            <a:endParaRPr lang="en-US" altLang="en-US" dirty="0"/>
          </a:p>
        </p:txBody>
      </p:sp>
    </p:spTree>
    <p:extLst>
      <p:ext uri="{BB962C8B-B14F-4D97-AF65-F5344CB8AC3E}">
        <p14:creationId xmlns:p14="http://schemas.microsoft.com/office/powerpoint/2010/main" val="75850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3D6FB37-E919-478E-95C1-D8CC403E6A1E}"/>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DAABB703-C0CA-4AE8-A5A5-4FEF1261B0B8}" type="slidenum">
              <a:rPr lang="en-US" altLang="en-US" smtClean="0">
                <a:latin typeface="Times New Roman" panose="02020603050405020304" pitchFamily="18" charset="0"/>
              </a:rPr>
              <a:pPr/>
              <a:t>19</a:t>
            </a:fld>
            <a:endParaRPr lang="en-US" altLang="en-US" dirty="0">
              <a:latin typeface="Times New Roman" panose="02020603050405020304" pitchFamily="18" charset="0"/>
            </a:endParaRPr>
          </a:p>
        </p:txBody>
      </p:sp>
      <p:sp>
        <p:nvSpPr>
          <p:cNvPr id="40963" name="Rectangle 2">
            <a:extLst>
              <a:ext uri="{FF2B5EF4-FFF2-40B4-BE49-F238E27FC236}">
                <a16:creationId xmlns:a16="http://schemas.microsoft.com/office/drawing/2014/main" id="{2CD23F80-5DBB-4320-AA5F-F12AEF519C77}"/>
              </a:ext>
            </a:extLst>
          </p:cNvPr>
          <p:cNvSpPr>
            <a:spLocks noGrp="1" noRot="1" noChangeAspect="1" noChangeArrowheads="1" noTextEdit="1"/>
          </p:cNvSpPr>
          <p:nvPr>
            <p:ph type="sldImg"/>
          </p:nvPr>
        </p:nvSpPr>
        <p:spPr>
          <a:xfrm>
            <a:off x="406400" y="696913"/>
            <a:ext cx="6199188" cy="3487737"/>
          </a:xfrm>
          <a:ln/>
        </p:spPr>
      </p:sp>
      <p:sp>
        <p:nvSpPr>
          <p:cNvPr id="40964" name="Rectangle 3">
            <a:extLst>
              <a:ext uri="{FF2B5EF4-FFF2-40B4-BE49-F238E27FC236}">
                <a16:creationId xmlns:a16="http://schemas.microsoft.com/office/drawing/2014/main" id="{A9B90AA9-4175-499D-885A-EDED69F2F36D}"/>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2 min</a:t>
            </a:r>
          </a:p>
          <a:p>
            <a:pPr eaLnBrk="1" hangingPunct="1"/>
            <a:endParaRPr lang="en-US" altLang="en-US" dirty="0"/>
          </a:p>
          <a:p>
            <a:pPr eaLnBrk="1" hangingPunct="1"/>
            <a:r>
              <a:rPr lang="en-US" altLang="en-US" dirty="0"/>
              <a:t>The WBS is NOT a network!</a:t>
            </a:r>
          </a:p>
        </p:txBody>
      </p:sp>
    </p:spTree>
    <p:extLst>
      <p:ext uri="{BB962C8B-B14F-4D97-AF65-F5344CB8AC3E}">
        <p14:creationId xmlns:p14="http://schemas.microsoft.com/office/powerpoint/2010/main" val="107328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4765AC5-2AB5-47D8-90A4-BDCF942A7901}"/>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448F3E24-963E-48FD-B62A-7574F55329F9}"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BC61F55D-BD58-4883-A646-D9B8E031FDA0}"/>
              </a:ext>
            </a:extLst>
          </p:cNvPr>
          <p:cNvSpPr>
            <a:spLocks noGrp="1" noRot="1" noChangeAspect="1" noChangeArrowheads="1" noTextEdit="1"/>
          </p:cNvSpPr>
          <p:nvPr>
            <p:ph type="sldImg"/>
          </p:nvPr>
        </p:nvSpPr>
        <p:spPr>
          <a:xfrm>
            <a:off x="406400" y="696913"/>
            <a:ext cx="6199188" cy="3487737"/>
          </a:xfrm>
          <a:ln/>
        </p:spPr>
      </p:sp>
      <p:sp>
        <p:nvSpPr>
          <p:cNvPr id="43012" name="Rectangle 3">
            <a:extLst>
              <a:ext uri="{FF2B5EF4-FFF2-40B4-BE49-F238E27FC236}">
                <a16:creationId xmlns:a16="http://schemas.microsoft.com/office/drawing/2014/main" id="{BBC9EA81-EF57-4CD7-841B-2ABC29692AFC}"/>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2 min</a:t>
            </a:r>
          </a:p>
          <a:p>
            <a:pPr eaLnBrk="1" hangingPunct="1"/>
            <a:endParaRPr lang="en-US" altLang="en-US" dirty="0"/>
          </a:p>
          <a:p>
            <a:pPr eaLnBrk="1" hangingPunct="1"/>
            <a:r>
              <a:rPr lang="en-US" altLang="en-US" dirty="0"/>
              <a:t>Emphasize:  difference between WBS and network/schedule</a:t>
            </a:r>
          </a:p>
          <a:p>
            <a:pPr eaLnBrk="1" hangingPunct="1"/>
            <a:r>
              <a:rPr lang="en-US" altLang="en-US" dirty="0"/>
              <a:t>Detail tasks should NOT be in the WBS, </a:t>
            </a:r>
          </a:p>
          <a:p>
            <a:pPr eaLnBrk="1" hangingPunct="1"/>
            <a:r>
              <a:rPr lang="en-US" altLang="en-US" dirty="0"/>
              <a:t>If they are, they would be found at the “atomic” or lowest level within a branch of the WBS</a:t>
            </a:r>
          </a:p>
          <a:p>
            <a:pPr eaLnBrk="1" hangingPunct="1"/>
            <a:r>
              <a:rPr lang="en-US" altLang="en-US" dirty="0"/>
              <a:t>Remove them to the schedule if you can</a:t>
            </a:r>
          </a:p>
        </p:txBody>
      </p:sp>
    </p:spTree>
    <p:extLst>
      <p:ext uri="{BB962C8B-B14F-4D97-AF65-F5344CB8AC3E}">
        <p14:creationId xmlns:p14="http://schemas.microsoft.com/office/powerpoint/2010/main" val="243563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06AAE4-83F7-4D00-9635-E147737825B8}" type="slidenum">
              <a:rPr lang="en-US" altLang="en-US" smtClean="0"/>
              <a:pPr>
                <a:defRPr/>
              </a:pPr>
              <a:t>21</a:t>
            </a:fld>
            <a:endParaRPr lang="en-US" altLang="en-US" dirty="0"/>
          </a:p>
        </p:txBody>
      </p:sp>
    </p:spTree>
    <p:extLst>
      <p:ext uri="{BB962C8B-B14F-4D97-AF65-F5344CB8AC3E}">
        <p14:creationId xmlns:p14="http://schemas.microsoft.com/office/powerpoint/2010/main" val="111759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B976DE0-E4AF-4E18-A8F9-D755D79049CE}"/>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EE6EC3C0-A5C6-449D-97A7-D94C44BE6BCC}" type="slidenum">
              <a:rPr lang="en-US" altLang="en-US" smtClean="0">
                <a:latin typeface="Times New Roman" panose="02020603050405020304" pitchFamily="18" charset="0"/>
              </a:rPr>
              <a:pPr/>
              <a:t>22</a:t>
            </a:fld>
            <a:endParaRPr lang="en-US" altLang="en-US" dirty="0">
              <a:latin typeface="Times New Roman" panose="02020603050405020304" pitchFamily="18" charset="0"/>
            </a:endParaRPr>
          </a:p>
        </p:txBody>
      </p:sp>
      <p:sp>
        <p:nvSpPr>
          <p:cNvPr id="59395" name="Rectangle 2">
            <a:extLst>
              <a:ext uri="{FF2B5EF4-FFF2-40B4-BE49-F238E27FC236}">
                <a16:creationId xmlns:a16="http://schemas.microsoft.com/office/drawing/2014/main" id="{94328806-F2ED-4999-BB44-7570C30499B0}"/>
              </a:ext>
            </a:extLst>
          </p:cNvPr>
          <p:cNvSpPr>
            <a:spLocks noGrp="1" noRot="1" noChangeAspect="1" noChangeArrowheads="1" noTextEdit="1"/>
          </p:cNvSpPr>
          <p:nvPr>
            <p:ph type="sldImg"/>
          </p:nvPr>
        </p:nvSpPr>
        <p:spPr>
          <a:xfrm>
            <a:off x="406400" y="696913"/>
            <a:ext cx="6199188" cy="3487737"/>
          </a:xfrm>
          <a:ln/>
        </p:spPr>
      </p:sp>
      <p:sp>
        <p:nvSpPr>
          <p:cNvPr id="59396" name="Rectangle 3">
            <a:extLst>
              <a:ext uri="{FF2B5EF4-FFF2-40B4-BE49-F238E27FC236}">
                <a16:creationId xmlns:a16="http://schemas.microsoft.com/office/drawing/2014/main" id="{E43CB44C-3C2A-49EE-9FB6-1E5EBF86281F}"/>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3 min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endParaRPr lang="en-US" altLang="en-US" dirty="0"/>
          </a:p>
        </p:txBody>
      </p:sp>
    </p:spTree>
    <p:extLst>
      <p:ext uri="{BB962C8B-B14F-4D97-AF65-F5344CB8AC3E}">
        <p14:creationId xmlns:p14="http://schemas.microsoft.com/office/powerpoint/2010/main" val="386390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Time: 10 min</a:t>
            </a:r>
          </a:p>
          <a:p>
            <a:endParaRPr lang="en-US" dirty="0"/>
          </a:p>
        </p:txBody>
      </p:sp>
      <p:sp>
        <p:nvSpPr>
          <p:cNvPr id="4" name="Slide Number Placeholder 3"/>
          <p:cNvSpPr>
            <a:spLocks noGrp="1"/>
          </p:cNvSpPr>
          <p:nvPr>
            <p:ph type="sldNum" sz="quarter" idx="10"/>
          </p:nvPr>
        </p:nvSpPr>
        <p:spPr/>
        <p:txBody>
          <a:bodyPr/>
          <a:lstStyle/>
          <a:p>
            <a:pPr>
              <a:defRPr/>
            </a:pPr>
            <a:fld id="{CF06AAE4-83F7-4D00-9635-E147737825B8}" type="slidenum">
              <a:rPr lang="en-US" altLang="en-US" smtClean="0"/>
              <a:pPr>
                <a:defRPr/>
              </a:pPr>
              <a:t>25</a:t>
            </a:fld>
            <a:endParaRPr lang="en-US" altLang="en-US" dirty="0"/>
          </a:p>
        </p:txBody>
      </p:sp>
    </p:spTree>
    <p:extLst>
      <p:ext uri="{BB962C8B-B14F-4D97-AF65-F5344CB8AC3E}">
        <p14:creationId xmlns:p14="http://schemas.microsoft.com/office/powerpoint/2010/main" val="101315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67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34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52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4765AC5-2AB5-47D8-90A4-BDCF942A7901}"/>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448F3E24-963E-48FD-B62A-7574F55329F9}"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BC61F55D-BD58-4883-A646-D9B8E031FDA0}"/>
              </a:ext>
            </a:extLst>
          </p:cNvPr>
          <p:cNvSpPr>
            <a:spLocks noGrp="1" noRot="1" noChangeAspect="1" noChangeArrowheads="1" noTextEdit="1"/>
          </p:cNvSpPr>
          <p:nvPr>
            <p:ph type="sldImg"/>
          </p:nvPr>
        </p:nvSpPr>
        <p:spPr>
          <a:xfrm>
            <a:off x="406400" y="696913"/>
            <a:ext cx="6199188" cy="3487737"/>
          </a:xfrm>
          <a:ln/>
        </p:spPr>
      </p:sp>
      <p:sp>
        <p:nvSpPr>
          <p:cNvPr id="43012" name="Rectangle 3">
            <a:extLst>
              <a:ext uri="{FF2B5EF4-FFF2-40B4-BE49-F238E27FC236}">
                <a16:creationId xmlns:a16="http://schemas.microsoft.com/office/drawing/2014/main" id="{BBC9EA81-EF57-4CD7-841B-2ABC29692AFC}"/>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1 min</a:t>
            </a:r>
          </a:p>
          <a:p>
            <a:pPr eaLnBrk="1" hangingPunct="1"/>
            <a:endParaRPr lang="en-US" altLang="en-US" dirty="0"/>
          </a:p>
          <a:p>
            <a:pPr eaLnBrk="1" hangingPunct="1"/>
            <a:r>
              <a:rPr lang="en-US" altLang="en-US" dirty="0"/>
              <a:t>Emphasize:  difference between WBS and network/schedule</a:t>
            </a:r>
          </a:p>
          <a:p>
            <a:pPr eaLnBrk="1" hangingPunct="1"/>
            <a:r>
              <a:rPr lang="en-US" altLang="en-US" dirty="0"/>
              <a:t>Detail tasks should NOT be in the WBS, </a:t>
            </a:r>
          </a:p>
          <a:p>
            <a:pPr eaLnBrk="1" hangingPunct="1"/>
            <a:r>
              <a:rPr lang="en-US" altLang="en-US" dirty="0"/>
              <a:t>If they are, they would be found at the “atomic” or lowest level within a branch of the WBS</a:t>
            </a:r>
          </a:p>
          <a:p>
            <a:pPr eaLnBrk="1" hangingPunct="1"/>
            <a:r>
              <a:rPr lang="en-US" altLang="en-US" dirty="0"/>
              <a:t>Remove them to the schedule if you can</a:t>
            </a:r>
          </a:p>
        </p:txBody>
      </p:sp>
    </p:spTree>
    <p:extLst>
      <p:ext uri="{BB962C8B-B14F-4D97-AF65-F5344CB8AC3E}">
        <p14:creationId xmlns:p14="http://schemas.microsoft.com/office/powerpoint/2010/main" val="38837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4765AC5-2AB5-47D8-90A4-BDCF942A7901}"/>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448F3E24-963E-48FD-B62A-7574F55329F9}" type="slidenum">
              <a:rPr lang="en-US" altLang="en-US" smtClean="0">
                <a:latin typeface="Times New Roman" panose="02020603050405020304" pitchFamily="18" charset="0"/>
              </a:rPr>
              <a:pPr/>
              <a:t>13</a:t>
            </a:fld>
            <a:endParaRPr lang="en-US" altLang="en-US" dirty="0">
              <a:latin typeface="Times New Roman" panose="02020603050405020304" pitchFamily="18" charset="0"/>
            </a:endParaRPr>
          </a:p>
        </p:txBody>
      </p:sp>
      <p:sp>
        <p:nvSpPr>
          <p:cNvPr id="43011" name="Rectangle 2">
            <a:extLst>
              <a:ext uri="{FF2B5EF4-FFF2-40B4-BE49-F238E27FC236}">
                <a16:creationId xmlns:a16="http://schemas.microsoft.com/office/drawing/2014/main" id="{BC61F55D-BD58-4883-A646-D9B8E031FDA0}"/>
              </a:ext>
            </a:extLst>
          </p:cNvPr>
          <p:cNvSpPr>
            <a:spLocks noGrp="1" noRot="1" noChangeAspect="1" noChangeArrowheads="1" noTextEdit="1"/>
          </p:cNvSpPr>
          <p:nvPr>
            <p:ph type="sldImg"/>
          </p:nvPr>
        </p:nvSpPr>
        <p:spPr>
          <a:xfrm>
            <a:off x="406400" y="696913"/>
            <a:ext cx="6199188" cy="3487737"/>
          </a:xfrm>
          <a:ln/>
        </p:spPr>
      </p:sp>
      <p:sp>
        <p:nvSpPr>
          <p:cNvPr id="43012" name="Rectangle 3">
            <a:extLst>
              <a:ext uri="{FF2B5EF4-FFF2-40B4-BE49-F238E27FC236}">
                <a16:creationId xmlns:a16="http://schemas.microsoft.com/office/drawing/2014/main" id="{BBC9EA81-EF57-4CD7-841B-2ABC29692AFC}"/>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1 min</a:t>
            </a:r>
          </a:p>
          <a:p>
            <a:pPr eaLnBrk="1" hangingPunct="1"/>
            <a:endParaRPr lang="en-US" altLang="en-US" dirty="0"/>
          </a:p>
          <a:p>
            <a:pPr eaLnBrk="1" hangingPunct="1"/>
            <a:r>
              <a:rPr lang="en-US" altLang="en-US" dirty="0"/>
              <a:t>Emphasize:  difference between WBS and network/schedule</a:t>
            </a:r>
          </a:p>
          <a:p>
            <a:pPr eaLnBrk="1" hangingPunct="1"/>
            <a:r>
              <a:rPr lang="en-US" altLang="en-US" dirty="0"/>
              <a:t>Detail tasks should NOT be in the WBS, </a:t>
            </a:r>
          </a:p>
          <a:p>
            <a:pPr eaLnBrk="1" hangingPunct="1"/>
            <a:r>
              <a:rPr lang="en-US" altLang="en-US" dirty="0"/>
              <a:t>If they are, they would be found at the “atomic” or lowest level within a branch of the WBS</a:t>
            </a:r>
          </a:p>
          <a:p>
            <a:pPr eaLnBrk="1" hangingPunct="1"/>
            <a:r>
              <a:rPr lang="en-US" altLang="en-US" dirty="0"/>
              <a:t>Remove them to the schedule if you can</a:t>
            </a:r>
          </a:p>
        </p:txBody>
      </p:sp>
    </p:spTree>
    <p:extLst>
      <p:ext uri="{BB962C8B-B14F-4D97-AF65-F5344CB8AC3E}">
        <p14:creationId xmlns:p14="http://schemas.microsoft.com/office/powerpoint/2010/main" val="278215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3D6FB37-E919-478E-95C1-D8CC403E6A1E}"/>
              </a:ext>
            </a:extLst>
          </p:cNvPr>
          <p:cNvSpPr>
            <a:spLocks noGrp="1" noChangeArrowheads="1"/>
          </p:cNvSpPr>
          <p:nvPr>
            <p:ph type="sldNum" sz="quarter" idx="5"/>
          </p:nvPr>
        </p:nvSpPr>
        <p:spPr>
          <a:noFill/>
        </p:spPr>
        <p:txBody>
          <a:bodyPr/>
          <a:lstStyle>
            <a:lvl1pPr>
              <a:defRPr sz="1200">
                <a:solidFill>
                  <a:schemeClr val="tx1"/>
                </a:solidFill>
                <a:latin typeface="Arial" panose="020B0604020202020204" pitchFamily="34" charset="0"/>
              </a:defRPr>
            </a:lvl1pPr>
            <a:lvl2pPr marL="767244" indent="-295094">
              <a:defRPr sz="1200">
                <a:solidFill>
                  <a:schemeClr val="tx1"/>
                </a:solidFill>
                <a:latin typeface="Arial" panose="020B0604020202020204" pitchFamily="34" charset="0"/>
              </a:defRPr>
            </a:lvl2pPr>
            <a:lvl3pPr marL="1180376" indent="-236075">
              <a:defRPr sz="1200">
                <a:solidFill>
                  <a:schemeClr val="tx1"/>
                </a:solidFill>
                <a:latin typeface="Arial" panose="020B0604020202020204" pitchFamily="34" charset="0"/>
              </a:defRPr>
            </a:lvl3pPr>
            <a:lvl4pPr marL="1652527" indent="-236075">
              <a:defRPr sz="1200">
                <a:solidFill>
                  <a:schemeClr val="tx1"/>
                </a:solidFill>
                <a:latin typeface="Arial" panose="020B0604020202020204" pitchFamily="34" charset="0"/>
              </a:defRPr>
            </a:lvl4pPr>
            <a:lvl5pPr marL="2124677" indent="-236075">
              <a:defRPr sz="1200">
                <a:solidFill>
                  <a:schemeClr val="tx1"/>
                </a:solidFill>
                <a:latin typeface="Arial" panose="020B0604020202020204" pitchFamily="34" charset="0"/>
              </a:defRPr>
            </a:lvl5pPr>
            <a:lvl6pPr marL="2596827" indent="-236075" eaLnBrk="0" fontAlgn="base" hangingPunct="0">
              <a:spcBef>
                <a:spcPct val="0"/>
              </a:spcBef>
              <a:spcAft>
                <a:spcPct val="0"/>
              </a:spcAft>
              <a:defRPr sz="1200">
                <a:solidFill>
                  <a:schemeClr val="tx1"/>
                </a:solidFill>
                <a:latin typeface="Arial" panose="020B0604020202020204" pitchFamily="34" charset="0"/>
              </a:defRPr>
            </a:lvl6pPr>
            <a:lvl7pPr marL="3068978" indent="-236075" eaLnBrk="0" fontAlgn="base" hangingPunct="0">
              <a:spcBef>
                <a:spcPct val="0"/>
              </a:spcBef>
              <a:spcAft>
                <a:spcPct val="0"/>
              </a:spcAft>
              <a:defRPr sz="1200">
                <a:solidFill>
                  <a:schemeClr val="tx1"/>
                </a:solidFill>
                <a:latin typeface="Arial" panose="020B0604020202020204" pitchFamily="34" charset="0"/>
              </a:defRPr>
            </a:lvl7pPr>
            <a:lvl8pPr marL="3541128" indent="-236075" eaLnBrk="0" fontAlgn="base" hangingPunct="0">
              <a:spcBef>
                <a:spcPct val="0"/>
              </a:spcBef>
              <a:spcAft>
                <a:spcPct val="0"/>
              </a:spcAft>
              <a:defRPr sz="1200">
                <a:solidFill>
                  <a:schemeClr val="tx1"/>
                </a:solidFill>
                <a:latin typeface="Arial" panose="020B0604020202020204" pitchFamily="34" charset="0"/>
              </a:defRPr>
            </a:lvl8pPr>
            <a:lvl9pPr marL="4013279" indent="-236075" eaLnBrk="0" fontAlgn="base" hangingPunct="0">
              <a:spcBef>
                <a:spcPct val="0"/>
              </a:spcBef>
              <a:spcAft>
                <a:spcPct val="0"/>
              </a:spcAft>
              <a:defRPr sz="1200">
                <a:solidFill>
                  <a:schemeClr val="tx1"/>
                </a:solidFill>
                <a:latin typeface="Arial" panose="020B0604020202020204" pitchFamily="34" charset="0"/>
              </a:defRPr>
            </a:lvl9pPr>
          </a:lstStyle>
          <a:p>
            <a:fld id="{DAABB703-C0CA-4AE8-A5A5-4FEF1261B0B8}"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
        <p:nvSpPr>
          <p:cNvPr id="40963" name="Rectangle 2">
            <a:extLst>
              <a:ext uri="{FF2B5EF4-FFF2-40B4-BE49-F238E27FC236}">
                <a16:creationId xmlns:a16="http://schemas.microsoft.com/office/drawing/2014/main" id="{2CD23F80-5DBB-4320-AA5F-F12AEF519C77}"/>
              </a:ext>
            </a:extLst>
          </p:cNvPr>
          <p:cNvSpPr>
            <a:spLocks noGrp="1" noRot="1" noChangeAspect="1" noChangeArrowheads="1" noTextEdit="1"/>
          </p:cNvSpPr>
          <p:nvPr>
            <p:ph type="sldImg"/>
          </p:nvPr>
        </p:nvSpPr>
        <p:spPr>
          <a:xfrm>
            <a:off x="406400" y="696913"/>
            <a:ext cx="6199188" cy="3487737"/>
          </a:xfrm>
          <a:ln/>
        </p:spPr>
      </p:sp>
      <p:sp>
        <p:nvSpPr>
          <p:cNvPr id="40964" name="Rectangle 3">
            <a:extLst>
              <a:ext uri="{FF2B5EF4-FFF2-40B4-BE49-F238E27FC236}">
                <a16:creationId xmlns:a16="http://schemas.microsoft.com/office/drawing/2014/main" id="{A9B90AA9-4175-499D-885A-EDED69F2F36D}"/>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2 min</a:t>
            </a:r>
          </a:p>
          <a:p>
            <a:pPr eaLnBrk="1" hangingPunct="1"/>
            <a:endParaRPr lang="en-US" altLang="en-US" dirty="0"/>
          </a:p>
          <a:p>
            <a:pPr eaLnBrk="1" hangingPunct="1"/>
            <a:r>
              <a:rPr lang="en-US" altLang="en-US" dirty="0"/>
              <a:t>The WBS is NOT a network!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Time: 2 min</a:t>
            </a:r>
          </a:p>
          <a:p>
            <a:endParaRPr lang="en-US" b="1" dirty="0"/>
          </a:p>
          <a:p>
            <a:r>
              <a:rPr lang="en-US" dirty="0"/>
              <a:t>Once you have ACTIVITIES, MILESTONES, PRECEDENCE and DURATIONS you have a basic schedule and it begins to take on a life of its own.</a:t>
            </a:r>
          </a:p>
          <a:p>
            <a:r>
              <a:rPr lang="en-US" dirty="0"/>
              <a:t>The process is rarely this “clean”, just do your best to keep the ideal process in mind</a:t>
            </a:r>
          </a:p>
        </p:txBody>
      </p:sp>
      <p:sp>
        <p:nvSpPr>
          <p:cNvPr id="4" name="Slide Number Placeholder 3"/>
          <p:cNvSpPr>
            <a:spLocks noGrp="1"/>
          </p:cNvSpPr>
          <p:nvPr>
            <p:ph type="sldNum" sz="quarter" idx="10"/>
          </p:nvPr>
        </p:nvSpPr>
        <p:spPr/>
        <p:txBody>
          <a:bodyPr/>
          <a:lstStyle/>
          <a:p>
            <a:fld id="{10AD05CE-A0C6-445B-9E58-8388C4A087B4}" type="slidenum">
              <a:rPr lang="en-US" smtClean="0"/>
              <a:t>16</a:t>
            </a:fld>
            <a:endParaRPr lang="en-US" dirty="0"/>
          </a:p>
        </p:txBody>
      </p:sp>
    </p:spTree>
    <p:extLst>
      <p:ext uri="{BB962C8B-B14F-4D97-AF65-F5344CB8AC3E}">
        <p14:creationId xmlns:p14="http://schemas.microsoft.com/office/powerpoint/2010/main" val="229622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Time: 1 min</a:t>
            </a:r>
          </a:p>
          <a:p>
            <a:pPr eaLnBrk="1" hangingPunct="1"/>
            <a:endParaRPr lang="en-US" altLang="en-US" dirty="0"/>
          </a:p>
          <a:p>
            <a:pPr eaLnBrk="1" hangingPunct="1"/>
            <a:r>
              <a:rPr lang="en-US" altLang="en-US" dirty="0"/>
              <a:t>This is a highly DETAILED conceptual project flow;</a:t>
            </a:r>
          </a:p>
          <a:p>
            <a:pPr eaLnBrk="1" hangingPunct="1"/>
            <a:r>
              <a:rPr lang="en-US" altLang="en-US" dirty="0"/>
              <a:t>Emphasize the schedule development and schedule management elements</a:t>
            </a:r>
          </a:p>
          <a:p>
            <a:endParaRPr lang="en-US" dirty="0"/>
          </a:p>
        </p:txBody>
      </p:sp>
      <p:sp>
        <p:nvSpPr>
          <p:cNvPr id="4" name="Slide Number Placeholder 3"/>
          <p:cNvSpPr>
            <a:spLocks noGrp="1"/>
          </p:cNvSpPr>
          <p:nvPr>
            <p:ph type="sldNum" sz="quarter" idx="10"/>
          </p:nvPr>
        </p:nvSpPr>
        <p:spPr/>
        <p:txBody>
          <a:bodyPr/>
          <a:lstStyle/>
          <a:p>
            <a:pPr>
              <a:defRPr/>
            </a:pPr>
            <a:fld id="{CF06AAE4-83F7-4D00-9635-E147737825B8}" type="slidenum">
              <a:rPr lang="en-US" altLang="en-US" smtClean="0"/>
              <a:pPr>
                <a:defRPr/>
              </a:pPr>
              <a:t>17</a:t>
            </a:fld>
            <a:endParaRPr lang="en-US" altLang="en-US" dirty="0"/>
          </a:p>
        </p:txBody>
      </p:sp>
    </p:spTree>
    <p:extLst>
      <p:ext uri="{BB962C8B-B14F-4D97-AF65-F5344CB8AC3E}">
        <p14:creationId xmlns:p14="http://schemas.microsoft.com/office/powerpoint/2010/main" val="260671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5574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E2E68-37C5-174F-AD89-39C48FC619C7}" type="datetime1">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241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15696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636203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37151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81991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54086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32878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897017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B8E3-6CD1-4147-B1D0-183C0D981AFE}"/>
              </a:ext>
            </a:extLst>
          </p:cNvPr>
          <p:cNvSpPr>
            <a:spLocks noGrp="1"/>
          </p:cNvSpPr>
          <p:nvPr>
            <p:ph type="ctrTitle"/>
          </p:nvPr>
        </p:nvSpPr>
        <p:spPr>
          <a:xfrm>
            <a:off x="1524001" y="1122363"/>
            <a:ext cx="9144000" cy="2387600"/>
          </a:xfrm>
        </p:spPr>
        <p:txBody>
          <a:bodyPr anchor="b"/>
          <a:lstStyle>
            <a:lvl1pPr algn="ctr">
              <a:defRPr sz="5997"/>
            </a:lvl1pPr>
          </a:lstStyle>
          <a:p>
            <a:r>
              <a:rPr lang="en-US"/>
              <a:t>Click to edit Master title style</a:t>
            </a:r>
          </a:p>
        </p:txBody>
      </p:sp>
      <p:sp>
        <p:nvSpPr>
          <p:cNvPr id="3" name="Subtitle 2">
            <a:extLst>
              <a:ext uri="{FF2B5EF4-FFF2-40B4-BE49-F238E27FC236}">
                <a16:creationId xmlns:a16="http://schemas.microsoft.com/office/drawing/2014/main" id="{218E20FC-18A7-4CEF-95C0-4223758BD0A8}"/>
              </a:ext>
            </a:extLst>
          </p:cNvPr>
          <p:cNvSpPr>
            <a:spLocks noGrp="1"/>
          </p:cNvSpPr>
          <p:nvPr>
            <p:ph type="subTitle" idx="1"/>
          </p:nvPr>
        </p:nvSpPr>
        <p:spPr>
          <a:xfrm>
            <a:off x="1524001" y="3602038"/>
            <a:ext cx="9144000" cy="1655762"/>
          </a:xfrm>
        </p:spPr>
        <p:txBody>
          <a:bodyPr/>
          <a:lstStyle>
            <a:lvl1pPr marL="0" indent="0" algn="ctr">
              <a:buNone/>
              <a:defRPr sz="2399"/>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a:t>Click to edit Master subtitle style</a:t>
            </a:r>
          </a:p>
        </p:txBody>
      </p:sp>
      <p:sp>
        <p:nvSpPr>
          <p:cNvPr id="4" name="Date Placeholder 3">
            <a:extLst>
              <a:ext uri="{FF2B5EF4-FFF2-40B4-BE49-F238E27FC236}">
                <a16:creationId xmlns:a16="http://schemas.microsoft.com/office/drawing/2014/main" id="{2B213205-C2E0-4903-BDC2-2D2B690D948B}"/>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99CF6EAE-9842-46A3-B056-F75ADC9B1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6B769-D11F-4F66-8AE8-B0510BF64B40}"/>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006330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64AF-2F6A-4115-A837-2FE4A3339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3BBE0-40B9-4CAC-AA19-CAA7DFE183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16B6C-2B23-4559-9B45-6C3C0C746845}"/>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937D37EC-27FC-4A2B-9C35-7FEDE8226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3D4B1-BBFF-4A01-9A34-6C6D2227B14E}"/>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20802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8A87D6E-DAED-D44B-AD78-B6B54874A44B}"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6137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4CA5-DD5C-46F1-991B-904C7A55D349}"/>
              </a:ext>
            </a:extLst>
          </p:cNvPr>
          <p:cNvSpPr>
            <a:spLocks noGrp="1"/>
          </p:cNvSpPr>
          <p:nvPr>
            <p:ph type="title"/>
          </p:nvPr>
        </p:nvSpPr>
        <p:spPr>
          <a:xfrm>
            <a:off x="831850" y="1709740"/>
            <a:ext cx="10515600" cy="2852737"/>
          </a:xfrm>
        </p:spPr>
        <p:txBody>
          <a:bodyPr anchor="b"/>
          <a:lstStyle>
            <a:lvl1pPr>
              <a:defRPr sz="5997"/>
            </a:lvl1pPr>
          </a:lstStyle>
          <a:p>
            <a:r>
              <a:rPr lang="en-US"/>
              <a:t>Click to edit Master title style</a:t>
            </a:r>
          </a:p>
        </p:txBody>
      </p:sp>
      <p:sp>
        <p:nvSpPr>
          <p:cNvPr id="3" name="Text Placeholder 2">
            <a:extLst>
              <a:ext uri="{FF2B5EF4-FFF2-40B4-BE49-F238E27FC236}">
                <a16:creationId xmlns:a16="http://schemas.microsoft.com/office/drawing/2014/main" id="{D2B5A25A-EABB-4408-847C-FF0B3ACCF520}"/>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6971" indent="0">
              <a:buNone/>
              <a:defRPr sz="1999">
                <a:solidFill>
                  <a:schemeClr val="tx1">
                    <a:tint val="75000"/>
                  </a:schemeClr>
                </a:solidFill>
              </a:defRPr>
            </a:lvl2pPr>
            <a:lvl3pPr marL="913943" indent="0">
              <a:buNone/>
              <a:defRPr sz="1799">
                <a:solidFill>
                  <a:schemeClr val="tx1">
                    <a:tint val="75000"/>
                  </a:schemeClr>
                </a:solidFill>
              </a:defRPr>
            </a:lvl3pPr>
            <a:lvl4pPr marL="1370914" indent="0">
              <a:buNone/>
              <a:defRPr sz="1599">
                <a:solidFill>
                  <a:schemeClr val="tx1">
                    <a:tint val="75000"/>
                  </a:schemeClr>
                </a:solidFill>
              </a:defRPr>
            </a:lvl4pPr>
            <a:lvl5pPr marL="1827886" indent="0">
              <a:buNone/>
              <a:defRPr sz="1599">
                <a:solidFill>
                  <a:schemeClr val="tx1">
                    <a:tint val="75000"/>
                  </a:schemeClr>
                </a:solidFill>
              </a:defRPr>
            </a:lvl5pPr>
            <a:lvl6pPr marL="2284857" indent="0">
              <a:buNone/>
              <a:defRPr sz="1599">
                <a:solidFill>
                  <a:schemeClr val="tx1">
                    <a:tint val="75000"/>
                  </a:schemeClr>
                </a:solidFill>
              </a:defRPr>
            </a:lvl6pPr>
            <a:lvl7pPr marL="2741828" indent="0">
              <a:buNone/>
              <a:defRPr sz="1599">
                <a:solidFill>
                  <a:schemeClr val="tx1">
                    <a:tint val="75000"/>
                  </a:schemeClr>
                </a:solidFill>
              </a:defRPr>
            </a:lvl7pPr>
            <a:lvl8pPr marL="3198800" indent="0">
              <a:buNone/>
              <a:defRPr sz="1599">
                <a:solidFill>
                  <a:schemeClr val="tx1">
                    <a:tint val="75000"/>
                  </a:schemeClr>
                </a:solidFill>
              </a:defRPr>
            </a:lvl8pPr>
            <a:lvl9pPr marL="3655771" indent="0">
              <a:buNone/>
              <a:defRPr sz="15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EACC9B-523F-4B79-9AF0-200AAEF30D5F}"/>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78522110-179B-4F68-A9AB-4875E4A04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435E5-22EB-4D13-A1E7-12EFC8B5C84E}"/>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877926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E478-AF98-4906-83EB-F09D74EBC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5CA79-9CF2-4B75-8CB1-EB93A33632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AB4FEF-4824-443B-A3E4-8880F5505534}"/>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0EA12-43FD-443C-9925-6DADABB8C651}"/>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6" name="Footer Placeholder 5">
            <a:extLst>
              <a:ext uri="{FF2B5EF4-FFF2-40B4-BE49-F238E27FC236}">
                <a16:creationId xmlns:a16="http://schemas.microsoft.com/office/drawing/2014/main" id="{7E8418CF-2D9B-4031-B95C-039596E23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CB315-182C-40A5-B7CD-E9BC5E87DF78}"/>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205573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415-FFC3-4E5F-942F-74B49E9B0ED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3BF28-268B-4102-89A0-0964647559DE}"/>
              </a:ext>
            </a:extLst>
          </p:cNvPr>
          <p:cNvSpPr>
            <a:spLocks noGrp="1"/>
          </p:cNvSpPr>
          <p:nvPr>
            <p:ph type="body" idx="1"/>
          </p:nvPr>
        </p:nvSpPr>
        <p:spPr>
          <a:xfrm>
            <a:off x="839789" y="1681163"/>
            <a:ext cx="5157787" cy="82391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Edit Master text styles</a:t>
            </a:r>
          </a:p>
        </p:txBody>
      </p:sp>
      <p:sp>
        <p:nvSpPr>
          <p:cNvPr id="4" name="Content Placeholder 3">
            <a:extLst>
              <a:ext uri="{FF2B5EF4-FFF2-40B4-BE49-F238E27FC236}">
                <a16:creationId xmlns:a16="http://schemas.microsoft.com/office/drawing/2014/main" id="{4139E696-06AF-4470-A804-DB6A1BE3B44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A9D2A-A683-40B3-9A1D-D2494DF9B02E}"/>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Edit Master text styles</a:t>
            </a:r>
          </a:p>
        </p:txBody>
      </p:sp>
      <p:sp>
        <p:nvSpPr>
          <p:cNvPr id="6" name="Content Placeholder 5">
            <a:extLst>
              <a:ext uri="{FF2B5EF4-FFF2-40B4-BE49-F238E27FC236}">
                <a16:creationId xmlns:a16="http://schemas.microsoft.com/office/drawing/2014/main" id="{C27E38E5-EE6E-4765-BE93-16F29646E0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D8AF4-47A2-443E-B99C-062D2C1D60E6}"/>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8" name="Footer Placeholder 7">
            <a:extLst>
              <a:ext uri="{FF2B5EF4-FFF2-40B4-BE49-F238E27FC236}">
                <a16:creationId xmlns:a16="http://schemas.microsoft.com/office/drawing/2014/main" id="{24330AD6-D519-40AE-BD29-18FA3A266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7473A-5A4B-4BEB-96EA-603BED3C8941}"/>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45404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E3BF-92B2-47D3-9167-088E2D81C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ACD804-229B-4DA6-A504-D823275CBEA3}"/>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4" name="Footer Placeholder 3">
            <a:extLst>
              <a:ext uri="{FF2B5EF4-FFF2-40B4-BE49-F238E27FC236}">
                <a16:creationId xmlns:a16="http://schemas.microsoft.com/office/drawing/2014/main" id="{B62B4132-AD13-48FC-A7C3-1470A24E9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66A0D-CF12-44F9-B028-E91E3508FABB}"/>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336822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C7496-59B2-4CCD-91BA-26458E1D9159}"/>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3" name="Footer Placeholder 2">
            <a:extLst>
              <a:ext uri="{FF2B5EF4-FFF2-40B4-BE49-F238E27FC236}">
                <a16:creationId xmlns:a16="http://schemas.microsoft.com/office/drawing/2014/main" id="{68E84A4D-5271-4CDE-B149-DC8014309E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B7D16C-7EE0-4CE3-A180-C280F39B8D36}"/>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1541389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15D3-E153-4C98-B3C0-F9C9408C0F15}"/>
              </a:ext>
            </a:extLst>
          </p:cNvPr>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Content Placeholder 2">
            <a:extLst>
              <a:ext uri="{FF2B5EF4-FFF2-40B4-BE49-F238E27FC236}">
                <a16:creationId xmlns:a16="http://schemas.microsoft.com/office/drawing/2014/main" id="{98801F2B-A3CD-45E5-9C54-668C658A5DFE}"/>
              </a:ext>
            </a:extLst>
          </p:cNvPr>
          <p:cNvSpPr>
            <a:spLocks noGrp="1"/>
          </p:cNvSpPr>
          <p:nvPr>
            <p:ph idx="1"/>
          </p:nvPr>
        </p:nvSpPr>
        <p:spPr>
          <a:xfrm>
            <a:off x="5183188" y="987427"/>
            <a:ext cx="6172200" cy="4873625"/>
          </a:xfrm>
        </p:spPr>
        <p:txBody>
          <a:bodyPr/>
          <a:lstStyle>
            <a:lvl1pPr>
              <a:defRPr sz="3198"/>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D4981-98C5-43A3-9D76-D45663E59971}"/>
              </a:ext>
            </a:extLst>
          </p:cNvPr>
          <p:cNvSpPr>
            <a:spLocks noGrp="1"/>
          </p:cNvSpPr>
          <p:nvPr>
            <p:ph type="body" sz="half" idx="2"/>
          </p:nvPr>
        </p:nvSpPr>
        <p:spPr>
          <a:xfrm>
            <a:off x="839789" y="2057400"/>
            <a:ext cx="3932237" cy="3811588"/>
          </a:xfrm>
        </p:spPr>
        <p:txBody>
          <a:bodyPr/>
          <a:lstStyle>
            <a:lvl1pPr marL="0" indent="0">
              <a:buNone/>
              <a:defRPr sz="1599"/>
            </a:lvl1pPr>
            <a:lvl2pPr marL="456971" indent="0">
              <a:buNone/>
              <a:defRPr sz="1399"/>
            </a:lvl2pPr>
            <a:lvl3pPr marL="913943" indent="0">
              <a:buNone/>
              <a:defRPr sz="1199"/>
            </a:lvl3pPr>
            <a:lvl4pPr marL="1370914" indent="0">
              <a:buNone/>
              <a:defRPr sz="999"/>
            </a:lvl4pPr>
            <a:lvl5pPr marL="1827886" indent="0">
              <a:buNone/>
              <a:defRPr sz="999"/>
            </a:lvl5pPr>
            <a:lvl6pPr marL="2284857" indent="0">
              <a:buNone/>
              <a:defRPr sz="999"/>
            </a:lvl6pPr>
            <a:lvl7pPr marL="2741828" indent="0">
              <a:buNone/>
              <a:defRPr sz="999"/>
            </a:lvl7pPr>
            <a:lvl8pPr marL="3198800" indent="0">
              <a:buNone/>
              <a:defRPr sz="999"/>
            </a:lvl8pPr>
            <a:lvl9pPr marL="3655771" indent="0">
              <a:buNone/>
              <a:defRPr sz="999"/>
            </a:lvl9pPr>
          </a:lstStyle>
          <a:p>
            <a:pPr lvl="0"/>
            <a:r>
              <a:rPr lang="en-US"/>
              <a:t>Edit Master text styles</a:t>
            </a:r>
          </a:p>
        </p:txBody>
      </p:sp>
      <p:sp>
        <p:nvSpPr>
          <p:cNvPr id="5" name="Date Placeholder 4">
            <a:extLst>
              <a:ext uri="{FF2B5EF4-FFF2-40B4-BE49-F238E27FC236}">
                <a16:creationId xmlns:a16="http://schemas.microsoft.com/office/drawing/2014/main" id="{6120C3C0-947A-4FE3-8CE9-C2C1D4B79814}"/>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6" name="Footer Placeholder 5">
            <a:extLst>
              <a:ext uri="{FF2B5EF4-FFF2-40B4-BE49-F238E27FC236}">
                <a16:creationId xmlns:a16="http://schemas.microsoft.com/office/drawing/2014/main" id="{1D0D028E-4AE6-4271-8C26-C7176801E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AA62E-4911-4266-8033-30B59A984746}"/>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8545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0D7C-28B2-4EB0-9849-28BAAD39EFD8}"/>
              </a:ext>
            </a:extLst>
          </p:cNvPr>
          <p:cNvSpPr>
            <a:spLocks noGrp="1"/>
          </p:cNvSpPr>
          <p:nvPr>
            <p:ph type="title"/>
          </p:nvPr>
        </p:nvSpPr>
        <p:spPr>
          <a:xfrm>
            <a:off x="839789" y="457200"/>
            <a:ext cx="3932237" cy="1600200"/>
          </a:xfrm>
        </p:spPr>
        <p:txBody>
          <a:bodyPr anchor="b"/>
          <a:lstStyle>
            <a:lvl1pPr>
              <a:defRPr sz="3198"/>
            </a:lvl1pPr>
          </a:lstStyle>
          <a:p>
            <a:r>
              <a:rPr lang="en-US"/>
              <a:t>Click to edit Master title style</a:t>
            </a:r>
          </a:p>
        </p:txBody>
      </p:sp>
      <p:sp>
        <p:nvSpPr>
          <p:cNvPr id="3" name="Picture Placeholder 2">
            <a:extLst>
              <a:ext uri="{FF2B5EF4-FFF2-40B4-BE49-F238E27FC236}">
                <a16:creationId xmlns:a16="http://schemas.microsoft.com/office/drawing/2014/main" id="{180C02EB-9EA8-4841-986E-4D855B42A621}"/>
              </a:ext>
            </a:extLst>
          </p:cNvPr>
          <p:cNvSpPr>
            <a:spLocks noGrp="1"/>
          </p:cNvSpPr>
          <p:nvPr>
            <p:ph type="pic" idx="1"/>
          </p:nvPr>
        </p:nvSpPr>
        <p:spPr>
          <a:xfrm>
            <a:off x="5183188" y="987427"/>
            <a:ext cx="6172200" cy="4873625"/>
          </a:xfrm>
        </p:spPr>
        <p:txBody>
          <a:bodyPr/>
          <a:lstStyle>
            <a:lvl1pPr marL="0" indent="0">
              <a:buNone/>
              <a:defRPr sz="3198"/>
            </a:lvl1pPr>
            <a:lvl2pPr marL="456971" indent="0">
              <a:buNone/>
              <a:defRPr sz="2799"/>
            </a:lvl2pPr>
            <a:lvl3pPr marL="913943" indent="0">
              <a:buNone/>
              <a:defRPr sz="2399"/>
            </a:lvl3pPr>
            <a:lvl4pPr marL="1370914" indent="0">
              <a:buNone/>
              <a:defRPr sz="1999"/>
            </a:lvl4pPr>
            <a:lvl5pPr marL="1827886" indent="0">
              <a:buNone/>
              <a:defRPr sz="1999"/>
            </a:lvl5pPr>
            <a:lvl6pPr marL="2284857" indent="0">
              <a:buNone/>
              <a:defRPr sz="1999"/>
            </a:lvl6pPr>
            <a:lvl7pPr marL="2741828" indent="0">
              <a:buNone/>
              <a:defRPr sz="1999"/>
            </a:lvl7pPr>
            <a:lvl8pPr marL="3198800" indent="0">
              <a:buNone/>
              <a:defRPr sz="1999"/>
            </a:lvl8pPr>
            <a:lvl9pPr marL="3655771" indent="0">
              <a:buNone/>
              <a:defRPr sz="1999"/>
            </a:lvl9pPr>
          </a:lstStyle>
          <a:p>
            <a:endParaRPr lang="en-US"/>
          </a:p>
        </p:txBody>
      </p:sp>
      <p:sp>
        <p:nvSpPr>
          <p:cNvPr id="4" name="Text Placeholder 3">
            <a:extLst>
              <a:ext uri="{FF2B5EF4-FFF2-40B4-BE49-F238E27FC236}">
                <a16:creationId xmlns:a16="http://schemas.microsoft.com/office/drawing/2014/main" id="{6494CBEF-B891-4450-8541-C8EB9C9699A9}"/>
              </a:ext>
            </a:extLst>
          </p:cNvPr>
          <p:cNvSpPr>
            <a:spLocks noGrp="1"/>
          </p:cNvSpPr>
          <p:nvPr>
            <p:ph type="body" sz="half" idx="2"/>
          </p:nvPr>
        </p:nvSpPr>
        <p:spPr>
          <a:xfrm>
            <a:off x="839789" y="2057400"/>
            <a:ext cx="3932237" cy="3811588"/>
          </a:xfrm>
        </p:spPr>
        <p:txBody>
          <a:bodyPr/>
          <a:lstStyle>
            <a:lvl1pPr marL="0" indent="0">
              <a:buNone/>
              <a:defRPr sz="1599"/>
            </a:lvl1pPr>
            <a:lvl2pPr marL="456971" indent="0">
              <a:buNone/>
              <a:defRPr sz="1399"/>
            </a:lvl2pPr>
            <a:lvl3pPr marL="913943" indent="0">
              <a:buNone/>
              <a:defRPr sz="1199"/>
            </a:lvl3pPr>
            <a:lvl4pPr marL="1370914" indent="0">
              <a:buNone/>
              <a:defRPr sz="999"/>
            </a:lvl4pPr>
            <a:lvl5pPr marL="1827886" indent="0">
              <a:buNone/>
              <a:defRPr sz="999"/>
            </a:lvl5pPr>
            <a:lvl6pPr marL="2284857" indent="0">
              <a:buNone/>
              <a:defRPr sz="999"/>
            </a:lvl6pPr>
            <a:lvl7pPr marL="2741828" indent="0">
              <a:buNone/>
              <a:defRPr sz="999"/>
            </a:lvl7pPr>
            <a:lvl8pPr marL="3198800" indent="0">
              <a:buNone/>
              <a:defRPr sz="999"/>
            </a:lvl8pPr>
            <a:lvl9pPr marL="3655771" indent="0">
              <a:buNone/>
              <a:defRPr sz="999"/>
            </a:lvl9pPr>
          </a:lstStyle>
          <a:p>
            <a:pPr lvl="0"/>
            <a:r>
              <a:rPr lang="en-US"/>
              <a:t>Edit Master text styles</a:t>
            </a:r>
          </a:p>
        </p:txBody>
      </p:sp>
      <p:sp>
        <p:nvSpPr>
          <p:cNvPr id="5" name="Date Placeholder 4">
            <a:extLst>
              <a:ext uri="{FF2B5EF4-FFF2-40B4-BE49-F238E27FC236}">
                <a16:creationId xmlns:a16="http://schemas.microsoft.com/office/drawing/2014/main" id="{173F50AD-9102-4D63-8723-CB26625AF05A}"/>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6" name="Footer Placeholder 5">
            <a:extLst>
              <a:ext uri="{FF2B5EF4-FFF2-40B4-BE49-F238E27FC236}">
                <a16:creationId xmlns:a16="http://schemas.microsoft.com/office/drawing/2014/main" id="{39651D09-F14D-44AF-B8E3-8AC3A4A62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25645-E1C0-4231-AA62-E4476214D715}"/>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292614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A8DA-86F2-48B8-8FEE-E4A6CEB82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A7FBA-D031-46BA-BAA3-4B772ED90E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2C105-FA38-4773-A598-9D6A5E5BE079}"/>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180A6F9D-3E16-4D3A-A4FE-B0BBBD838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0E7A9-12B0-4DFD-B45C-B1970DC2EE32}"/>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4129246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FA7AA-C870-4F11-849E-F2B12A949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13DB0-2C02-45F3-8889-08CD054E40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3AB5A-0065-4054-B091-8D6210777CFB}"/>
              </a:ext>
            </a:extLst>
          </p:cNvPr>
          <p:cNvSpPr>
            <a:spLocks noGrp="1"/>
          </p:cNvSpPr>
          <p:nvPr>
            <p:ph type="dt" sz="half" idx="10"/>
          </p:nvPr>
        </p:nvSpPr>
        <p:spPr/>
        <p:txBody>
          <a:body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EA6B7E9A-98B2-48E1-A185-61EC3146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4FD04-CE5E-495D-ADE3-035CF45DF711}"/>
              </a:ext>
            </a:extLst>
          </p:cNvPr>
          <p:cNvSpPr>
            <a:spLocks noGrp="1"/>
          </p:cNvSpPr>
          <p:nvPr>
            <p:ph type="sldNum" sz="quarter" idx="12"/>
          </p:nvPr>
        </p:nvSpPr>
        <p:spPr/>
        <p:txBody>
          <a:bodyPr/>
          <a:lstStyle/>
          <a:p>
            <a:fld id="{4E871EB4-A7A0-4FBD-8E52-C973AA1AD721}" type="slidenum">
              <a:rPr lang="en-US" smtClean="0"/>
              <a:t>‹#›</a:t>
            </a:fld>
            <a:endParaRPr lang="en-US"/>
          </a:p>
        </p:txBody>
      </p:sp>
    </p:spTree>
    <p:extLst>
      <p:ext uri="{BB962C8B-B14F-4D97-AF65-F5344CB8AC3E}">
        <p14:creationId xmlns:p14="http://schemas.microsoft.com/office/powerpoint/2010/main" val="36270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50496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DE2E68-37C5-174F-AD89-39C48FC619C7}" type="datetime1">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21743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DE2E68-37C5-174F-AD89-39C48FC619C7}" type="datetime1">
              <a:rPr lang="en-US" smtClean="0"/>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81227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ECB8036-AEA7-9349-944C-3B4B4556A163}" type="datetime1">
              <a:rPr lang="en-US" smtClean="0"/>
              <a:t>8/9/2021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7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0147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DDE2E68-37C5-174F-AD89-39C48FC619C7}" type="datetime1">
              <a:rPr lang="en-US" smtClean="0"/>
              <a:t>8/9/2021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93268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E2E68-37C5-174F-AD89-39C48FC619C7}" type="datetime1">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99799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1251727"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DE2E68-37C5-174F-AD89-39C48FC619C7}" type="datetime1">
              <a:rPr lang="en-US" smtClean="0"/>
              <a:t>8/9/2021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1166455"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6011220"/>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000" b="0" i="0" kern="1200">
          <a:solidFill>
            <a:schemeClr val="tx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6D079-B6CC-4643-90B6-A194356F835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246BA-B6FB-4EF5-9709-7B04E1D66BE3}"/>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819F5-1F7B-4CBE-8D59-9BE52F46B18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7462AC36-BF10-49EB-88D6-9CE1996589E0}" type="datetimeFigureOut">
              <a:rPr lang="en-US" smtClean="0"/>
              <a:t>8/9/2021</a:t>
            </a:fld>
            <a:endParaRPr lang="en-US"/>
          </a:p>
        </p:txBody>
      </p:sp>
      <p:sp>
        <p:nvSpPr>
          <p:cNvPr id="5" name="Footer Placeholder 4">
            <a:extLst>
              <a:ext uri="{FF2B5EF4-FFF2-40B4-BE49-F238E27FC236}">
                <a16:creationId xmlns:a16="http://schemas.microsoft.com/office/drawing/2014/main" id="{B96BACBD-5508-4175-9294-689E029A98B9}"/>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FFC4F1-2A19-40D2-BAA8-D751E4DB282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4E871EB4-A7A0-4FBD-8E52-C973AA1AD721}" type="slidenum">
              <a:rPr lang="en-US" smtClean="0"/>
              <a:t>‹#›</a:t>
            </a:fld>
            <a:endParaRPr lang="en-US"/>
          </a:p>
        </p:txBody>
      </p:sp>
    </p:spTree>
    <p:extLst>
      <p:ext uri="{BB962C8B-B14F-4D97-AF65-F5344CB8AC3E}">
        <p14:creationId xmlns:p14="http://schemas.microsoft.com/office/powerpoint/2010/main" val="127585223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913943"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486" indent="-228486" algn="l" defTabSz="913943"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457" indent="-228486" algn="l" defTabSz="91394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429" indent="-228486" algn="l" defTabSz="91394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400"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371"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343"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14"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286"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257"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dudeiwantthat.com/gear/novelty/eggmap-stress-ball-navigators.asp" TargetMode="External"/><Relationship Id="rId7" Type="http://schemas.openxmlformats.org/officeDocument/2006/relationships/image" Target="../media/image14.sv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hyperlink" Target="https://creativecommons.org/licenses/by-nc-sa/3.0/" TargetMode="External"/><Relationship Id="rId4" Type="http://schemas.openxmlformats.org/officeDocument/2006/relationships/image" Target="../media/image11.emf"/><Relationship Id="rId9" Type="http://schemas.openxmlformats.org/officeDocument/2006/relationships/hyperlink" Target="http://www.pngall.com/arrow-p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ex.stackexchange.com/questions/134821/drawing-database-tables-in-tikz"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3spoken.co.uk/2010/11/unanswered-questions-of-modern-monetary.html" TargetMode="External"/><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hyperlink" Target="https://creativecommons.org/licenses/by/3.0/" TargetMode="External"/><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incose.org/incose-member-resources/chapters-groups/ChapterSites/enchantment/resources/meeting-materials"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certificationtraining-int.com/incose-sep-exam-prep-cours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hyperlink" Target="mailto:drsquirt@outlook.com" TargetMode="External"/><Relationship Id="rId4" Type="http://schemas.openxmlformats.org/officeDocument/2006/relationships/hyperlink" Target="mailto:alhodge@sandi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solomac?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9.jpg"/><Relationship Id="rId4" Type="http://schemas.openxmlformats.org/officeDocument/2006/relationships/hyperlink" Target="https://unsplash.com/s/photos/introduction?utm_source=unsplash&amp;utm_medium=referral&amp;utm_content=creditCopyTex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117C861-380D-47D0-AEA4-C8F22D520F2F}"/>
              </a:ext>
            </a:extLst>
          </p:cNvPr>
          <p:cNvSpPr/>
          <p:nvPr/>
        </p:nvSpPr>
        <p:spPr>
          <a:xfrm>
            <a:off x="2656310" y="1483415"/>
            <a:ext cx="6879381" cy="998022"/>
          </a:xfrm>
          <a:prstGeom prst="roundRect">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defRPr/>
            </a:pPr>
            <a:endParaRPr lang="en-US" sz="2399">
              <a:solidFill>
                <a:prstClr val="white"/>
              </a:solidFill>
              <a:latin typeface="Calibri" panose="020F0502020204030204"/>
            </a:endParaRPr>
          </a:p>
        </p:txBody>
      </p:sp>
      <p:sp>
        <p:nvSpPr>
          <p:cNvPr id="2" name="Title 1">
            <a:extLst>
              <a:ext uri="{FF2B5EF4-FFF2-40B4-BE49-F238E27FC236}">
                <a16:creationId xmlns:a16="http://schemas.microsoft.com/office/drawing/2014/main" id="{B5BA97D7-048F-4A81-943A-D3AE92FA7643}"/>
              </a:ext>
            </a:extLst>
          </p:cNvPr>
          <p:cNvSpPr>
            <a:spLocks noGrp="1"/>
          </p:cNvSpPr>
          <p:nvPr>
            <p:ph type="title"/>
          </p:nvPr>
        </p:nvSpPr>
        <p:spPr/>
        <p:txBody>
          <a:bodyPr/>
          <a:lstStyle/>
          <a:p>
            <a:pPr algn="ctr"/>
            <a:r>
              <a:rPr lang="en-US" dirty="0">
                <a:latin typeface="Felix Titling" panose="04060505060202020A04" pitchFamily="82" charset="0"/>
              </a:rPr>
              <a:t>Welcome!</a:t>
            </a:r>
          </a:p>
        </p:txBody>
      </p:sp>
      <p:sp>
        <p:nvSpPr>
          <p:cNvPr id="3" name="Content Placeholder 2">
            <a:extLst>
              <a:ext uri="{FF2B5EF4-FFF2-40B4-BE49-F238E27FC236}">
                <a16:creationId xmlns:a16="http://schemas.microsoft.com/office/drawing/2014/main" id="{3D6DB818-244E-49EF-82F3-8323AAE36271}"/>
              </a:ext>
            </a:extLst>
          </p:cNvPr>
          <p:cNvSpPr>
            <a:spLocks noGrp="1"/>
          </p:cNvSpPr>
          <p:nvPr>
            <p:ph idx="1"/>
          </p:nvPr>
        </p:nvSpPr>
        <p:spPr>
          <a:xfrm>
            <a:off x="4503720" y="6062616"/>
            <a:ext cx="3693339" cy="602936"/>
          </a:xfrm>
        </p:spPr>
        <p:txBody>
          <a:bodyPr/>
          <a:lstStyle/>
          <a:p>
            <a:pPr marL="0" indent="0">
              <a:buNone/>
            </a:pPr>
            <a:r>
              <a:rPr lang="en-US" dirty="0"/>
              <a:t>We’re glad you’re here. </a:t>
            </a:r>
          </a:p>
        </p:txBody>
      </p:sp>
      <p:sp>
        <p:nvSpPr>
          <p:cNvPr id="4" name="TextBox 3">
            <a:extLst>
              <a:ext uri="{FF2B5EF4-FFF2-40B4-BE49-F238E27FC236}">
                <a16:creationId xmlns:a16="http://schemas.microsoft.com/office/drawing/2014/main" id="{E23BE4DB-217F-47BD-BC9B-33424C2233F5}"/>
              </a:ext>
            </a:extLst>
          </p:cNvPr>
          <p:cNvSpPr txBox="1"/>
          <p:nvPr/>
        </p:nvSpPr>
        <p:spPr>
          <a:xfrm>
            <a:off x="3096825" y="1761811"/>
            <a:ext cx="6163799" cy="461425"/>
          </a:xfrm>
          <a:prstGeom prst="rect">
            <a:avLst/>
          </a:prstGeom>
          <a:noFill/>
        </p:spPr>
        <p:txBody>
          <a:bodyPr wrap="none" rtlCol="0">
            <a:spAutoFit/>
          </a:bodyPr>
          <a:lstStyle/>
          <a:p>
            <a:pPr defTabSz="609463">
              <a:defRPr/>
            </a:pPr>
            <a:r>
              <a:rPr lang="en-US" sz="2399" dirty="0">
                <a:solidFill>
                  <a:prstClr val="black"/>
                </a:solidFill>
                <a:latin typeface="Calibri" panose="020F0502020204030204"/>
              </a:rPr>
              <a:t>INCOSE Enchantment Chapter Monthly Meeting</a:t>
            </a:r>
          </a:p>
        </p:txBody>
      </p:sp>
      <p:pic>
        <p:nvPicPr>
          <p:cNvPr id="8" name="Picture 7" descr="Shape&#10;&#10;Description automatically generated">
            <a:extLst>
              <a:ext uri="{FF2B5EF4-FFF2-40B4-BE49-F238E27FC236}">
                <a16:creationId xmlns:a16="http://schemas.microsoft.com/office/drawing/2014/main" id="{AC86E256-E818-472A-BB89-5609896E36D3}"/>
              </a:ext>
            </a:extLst>
          </p:cNvPr>
          <p:cNvPicPr>
            <a:picLocks noChangeAspect="1"/>
          </p:cNvPicPr>
          <p:nvPr/>
        </p:nvPicPr>
        <p:blipFill>
          <a:blip r:embed="rId3"/>
          <a:stretch>
            <a:fillRect/>
          </a:stretch>
        </p:blipFill>
        <p:spPr>
          <a:xfrm>
            <a:off x="4576115" y="3121166"/>
            <a:ext cx="3388601" cy="2253420"/>
          </a:xfrm>
          <a:prstGeom prst="rect">
            <a:avLst/>
          </a:prstGeom>
        </p:spPr>
      </p:pic>
    </p:spTree>
    <p:extLst>
      <p:ext uri="{BB962C8B-B14F-4D97-AF65-F5344CB8AC3E}">
        <p14:creationId xmlns:p14="http://schemas.microsoft.com/office/powerpoint/2010/main" val="3784331995"/>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949E-7381-424B-824C-AAB47EFA1539}"/>
              </a:ext>
            </a:extLst>
          </p:cNvPr>
          <p:cNvSpPr>
            <a:spLocks noGrp="1"/>
          </p:cNvSpPr>
          <p:nvPr>
            <p:ph type="ctrTitle"/>
          </p:nvPr>
        </p:nvSpPr>
        <p:spPr>
          <a:xfrm>
            <a:off x="1121790" y="1341749"/>
            <a:ext cx="9605913" cy="2198016"/>
          </a:xfrm>
        </p:spPr>
        <p:txBody>
          <a:bodyPr/>
          <a:lstStyle/>
          <a:p>
            <a:pPr algn="ctr"/>
            <a:r>
              <a:rPr lang="en-US" sz="6600" dirty="0"/>
              <a:t>The Work Breakdown Structure or “WBS”</a:t>
            </a:r>
          </a:p>
        </p:txBody>
      </p:sp>
      <p:sp>
        <p:nvSpPr>
          <p:cNvPr id="5" name="Slide Number Placeholder 1">
            <a:extLst>
              <a:ext uri="{FF2B5EF4-FFF2-40B4-BE49-F238E27FC236}">
                <a16:creationId xmlns:a16="http://schemas.microsoft.com/office/drawing/2014/main" id="{42B447D3-355D-4009-A8D6-A2E1D88792D8}"/>
              </a:ext>
            </a:extLst>
          </p:cNvPr>
          <p:cNvSpPr>
            <a:spLocks noGrp="1"/>
          </p:cNvSpPr>
          <p:nvPr>
            <p:ph type="sldNum" sz="quarter" idx="12"/>
          </p:nvPr>
        </p:nvSpPr>
        <p:spPr>
          <a:xfrm>
            <a:off x="11337158" y="762000"/>
            <a:ext cx="535983" cy="365125"/>
          </a:xfrm>
        </p:spPr>
        <p:txBody>
          <a:bodyPr vert="horz" lIns="91440" tIns="45720" rIns="91440" bIns="45720" rtlCol="0" anchor="b"/>
          <a:lstStyle/>
          <a:p>
            <a:fld id="{48F63A3B-78C7-47BE-AE5E-E10140E04643}" type="slidenum">
              <a:rPr lang="en-US" sz="1600" b="1">
                <a:solidFill>
                  <a:schemeClr val="tx1"/>
                </a:solidFill>
              </a:rPr>
              <a:pPr/>
              <a:t>10</a:t>
            </a:fld>
            <a:endParaRPr lang="en-US" sz="1600" b="1" dirty="0">
              <a:solidFill>
                <a:schemeClr val="tx1"/>
              </a:solidFill>
            </a:endParaRPr>
          </a:p>
        </p:txBody>
      </p:sp>
      <p:sp>
        <p:nvSpPr>
          <p:cNvPr id="6" name="Subtitle 2">
            <a:extLst>
              <a:ext uri="{FF2B5EF4-FFF2-40B4-BE49-F238E27FC236}">
                <a16:creationId xmlns:a16="http://schemas.microsoft.com/office/drawing/2014/main" id="{C271EFAF-B91A-4B96-B5BC-E90164377ECC}"/>
              </a:ext>
            </a:extLst>
          </p:cNvPr>
          <p:cNvSpPr>
            <a:spLocks noGrp="1" noChangeArrowheads="1"/>
          </p:cNvSpPr>
          <p:nvPr>
            <p:ph type="subTitle" idx="1"/>
          </p:nvPr>
        </p:nvSpPr>
        <p:spPr>
          <a:xfrm>
            <a:off x="113122" y="4050548"/>
            <a:ext cx="11760019" cy="762000"/>
          </a:xfrm>
        </p:spPr>
        <p:txBody>
          <a:bodyPr>
            <a:normAutofit fontScale="92500" lnSpcReduction="10000"/>
          </a:bodyPr>
          <a:lstStyle/>
          <a:p>
            <a:pPr algn="ctr"/>
            <a:r>
              <a:rPr lang="en-US" altLang="en-US" b="1" cap="none" dirty="0"/>
              <a:t>Patrick Foley</a:t>
            </a:r>
          </a:p>
          <a:p>
            <a:pPr algn="ctr"/>
            <a:r>
              <a:rPr lang="en-US" altLang="en-US" b="1" cap="none" dirty="0"/>
              <a:t>8/11/2021</a:t>
            </a:r>
          </a:p>
          <a:p>
            <a:pPr algn="ctr"/>
            <a:endParaRPr lang="en-US" altLang="en-US" b="1" cap="none" dirty="0"/>
          </a:p>
        </p:txBody>
      </p:sp>
    </p:spTree>
    <p:extLst>
      <p:ext uri="{BB962C8B-B14F-4D97-AF65-F5344CB8AC3E}">
        <p14:creationId xmlns:p14="http://schemas.microsoft.com/office/powerpoint/2010/main" val="259830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2C66-48C7-49CF-95A0-1CAA35AE81CB}"/>
              </a:ext>
            </a:extLst>
          </p:cNvPr>
          <p:cNvSpPr>
            <a:spLocks noGrp="1"/>
          </p:cNvSpPr>
          <p:nvPr>
            <p:ph type="title"/>
          </p:nvPr>
        </p:nvSpPr>
        <p:spPr/>
        <p:txBody>
          <a:bodyPr/>
          <a:lstStyle/>
          <a:p>
            <a:r>
              <a:rPr lang="en-US" dirty="0"/>
              <a:t>Topic Organization</a:t>
            </a:r>
          </a:p>
        </p:txBody>
      </p:sp>
      <p:sp>
        <p:nvSpPr>
          <p:cNvPr id="3" name="Content Placeholder 2">
            <a:extLst>
              <a:ext uri="{FF2B5EF4-FFF2-40B4-BE49-F238E27FC236}">
                <a16:creationId xmlns:a16="http://schemas.microsoft.com/office/drawing/2014/main" id="{9CDEAC8B-1F64-48DD-9E94-78662DDB7D31}"/>
              </a:ext>
            </a:extLst>
          </p:cNvPr>
          <p:cNvSpPr>
            <a:spLocks noGrp="1"/>
          </p:cNvSpPr>
          <p:nvPr>
            <p:ph idx="1"/>
          </p:nvPr>
        </p:nvSpPr>
        <p:spPr>
          <a:xfrm>
            <a:off x="1223992" y="1411895"/>
            <a:ext cx="10521806" cy="4861411"/>
          </a:xfrm>
        </p:spPr>
        <p:txBody>
          <a:bodyPr>
            <a:noAutofit/>
          </a:bodyPr>
          <a:lstStyle/>
          <a:p>
            <a:r>
              <a:rPr lang="en-US" sz="2400" dirty="0"/>
              <a:t>WBS Defined</a:t>
            </a:r>
          </a:p>
          <a:p>
            <a:r>
              <a:rPr lang="en-US" sz="2400" dirty="0"/>
              <a:t>Organization of the WBS</a:t>
            </a:r>
          </a:p>
          <a:p>
            <a:r>
              <a:rPr lang="en-US" sz="2400" dirty="0"/>
              <a:t>WBS as a Scope Statement </a:t>
            </a:r>
          </a:p>
          <a:p>
            <a:r>
              <a:rPr lang="en-US" sz="2400" dirty="0"/>
              <a:t>Detail activities as they relate to the WBS</a:t>
            </a:r>
          </a:p>
          <a:p>
            <a:r>
              <a:rPr lang="en-US" sz="2400" dirty="0"/>
              <a:t>WBS in the context of a project and activity derivation</a:t>
            </a:r>
          </a:p>
          <a:p>
            <a:r>
              <a:rPr lang="en-US" sz="2400" dirty="0"/>
              <a:t>Numbering the WBS</a:t>
            </a:r>
          </a:p>
          <a:p>
            <a:r>
              <a:rPr lang="en-US" sz="2400" dirty="0"/>
              <a:t>The PWBS &amp; CWBS</a:t>
            </a:r>
          </a:p>
          <a:p>
            <a:r>
              <a:rPr lang="en-US" sz="2400" dirty="0"/>
              <a:t>WBS is an attribute in a schedule database</a:t>
            </a:r>
          </a:p>
          <a:p>
            <a:r>
              <a:rPr lang="en-US" sz="2400" dirty="0"/>
              <a:t>WBS as it relates to Earned Value</a:t>
            </a:r>
          </a:p>
          <a:p>
            <a:endParaRPr lang="en-US" sz="2400" dirty="0"/>
          </a:p>
        </p:txBody>
      </p:sp>
      <p:sp>
        <p:nvSpPr>
          <p:cNvPr id="4" name="Slide Number Placeholder 3">
            <a:extLst>
              <a:ext uri="{FF2B5EF4-FFF2-40B4-BE49-F238E27FC236}">
                <a16:creationId xmlns:a16="http://schemas.microsoft.com/office/drawing/2014/main" id="{518CE2AD-9763-4C9E-87BE-6606428C2CC8}"/>
              </a:ext>
            </a:extLst>
          </p:cNvPr>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413522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Text Box 15">
            <a:extLst>
              <a:ext uri="{FF2B5EF4-FFF2-40B4-BE49-F238E27FC236}">
                <a16:creationId xmlns:a16="http://schemas.microsoft.com/office/drawing/2014/main" id="{FF481A65-F9E2-4ED8-A8EF-92A41827E592}"/>
              </a:ext>
            </a:extLst>
          </p:cNvPr>
          <p:cNvSpPr txBox="1">
            <a:spLocks noChangeArrowheads="1"/>
          </p:cNvSpPr>
          <p:nvPr/>
        </p:nvSpPr>
        <p:spPr bwMode="auto">
          <a:xfrm>
            <a:off x="2263216" y="2847310"/>
            <a:ext cx="6656120" cy="2708434"/>
          </a:xfrm>
          <a:prstGeom prst="rect">
            <a:avLst/>
          </a:prstGeom>
          <a:solidFill>
            <a:schemeClr val="tx2">
              <a:lumMod val="20000"/>
              <a:lumOff val="80000"/>
            </a:schemeClr>
          </a:solidFill>
          <a:ln w="19050">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6600" dirty="0">
                <a:solidFill>
                  <a:schemeClr val="accent5">
                    <a:lumMod val="75000"/>
                  </a:schemeClr>
                </a:solidFill>
                <a:latin typeface="Segoe UI" panose="020B0502040204020203" pitchFamily="34" charset="0"/>
                <a:cs typeface="Segoe UI" panose="020B0502040204020203" pitchFamily="34" charset="0"/>
              </a:rPr>
              <a:t>1</a:t>
            </a:r>
          </a:p>
          <a:p>
            <a:pPr algn="ctr" eaLnBrk="1" hangingPunct="1">
              <a:spcBef>
                <a:spcPct val="0"/>
              </a:spcBef>
              <a:buFontTx/>
              <a:buNone/>
            </a:pPr>
            <a:r>
              <a:rPr lang="en-US" altLang="en-US" sz="6600" b="1" dirty="0">
                <a:solidFill>
                  <a:schemeClr val="accent5">
                    <a:lumMod val="75000"/>
                  </a:schemeClr>
                </a:solidFill>
                <a:latin typeface="Segoe UI" panose="020B0502040204020203" pitchFamily="34" charset="0"/>
                <a:cs typeface="Segoe UI" panose="020B0502040204020203" pitchFamily="34" charset="0"/>
              </a:rPr>
              <a:t>Pyramid</a:t>
            </a:r>
            <a:endParaRPr lang="en-US" altLang="en-US" sz="4800" b="1" dirty="0">
              <a:solidFill>
                <a:schemeClr val="accent5">
                  <a:lumMod val="75000"/>
                </a:schemeClr>
              </a:solidFill>
              <a:latin typeface="Segoe UI" panose="020B0502040204020203" pitchFamily="34" charset="0"/>
              <a:cs typeface="Segoe UI" panose="020B0502040204020203" pitchFamily="34" charset="0"/>
            </a:endParaRPr>
          </a:p>
          <a:p>
            <a:pPr algn="ctr" eaLnBrk="1" hangingPunct="1">
              <a:spcBef>
                <a:spcPct val="0"/>
              </a:spcBef>
              <a:buFontTx/>
              <a:buNone/>
            </a:pPr>
            <a:endParaRPr lang="en-US" altLang="en-US" sz="4400" b="1" dirty="0">
              <a:solidFill>
                <a:schemeClr val="accent5">
                  <a:lumMod val="75000"/>
                </a:schemeClr>
              </a:solidFill>
              <a:latin typeface="Segoe UI" panose="020B0502040204020203" pitchFamily="34" charset="0"/>
              <a:cs typeface="Segoe UI" panose="020B0502040204020203" pitchFamily="34" charset="0"/>
            </a:endParaRPr>
          </a:p>
        </p:txBody>
      </p:sp>
      <p:sp>
        <p:nvSpPr>
          <p:cNvPr id="41986" name="Rectangle 2">
            <a:extLst>
              <a:ext uri="{FF2B5EF4-FFF2-40B4-BE49-F238E27FC236}">
                <a16:creationId xmlns:a16="http://schemas.microsoft.com/office/drawing/2014/main" id="{1F9D5469-6989-4C7A-A0C9-36A5472E99A3}"/>
              </a:ext>
            </a:extLst>
          </p:cNvPr>
          <p:cNvSpPr>
            <a:spLocks noGrp="1" noChangeArrowheads="1"/>
          </p:cNvSpPr>
          <p:nvPr>
            <p:ph type="title"/>
          </p:nvPr>
        </p:nvSpPr>
        <p:spPr>
          <a:xfrm>
            <a:off x="643009" y="261625"/>
            <a:ext cx="10488054" cy="783899"/>
          </a:xfrm>
        </p:spPr>
        <p:txBody>
          <a:bodyPr/>
          <a:lstStyle/>
          <a:p>
            <a:r>
              <a:rPr lang="en-US" altLang="en-US" b="1" dirty="0"/>
              <a:t>The </a:t>
            </a:r>
            <a:r>
              <a:rPr lang="en-US" altLang="en-US" b="1" u="sng" dirty="0"/>
              <a:t>WORK</a:t>
            </a:r>
            <a:r>
              <a:rPr lang="en-US" altLang="en-US" b="1" dirty="0"/>
              <a:t> in the Work Breakdown Structure (WBS)</a:t>
            </a:r>
          </a:p>
        </p:txBody>
      </p:sp>
      <p:sp>
        <p:nvSpPr>
          <p:cNvPr id="5" name="Content Placeholder 4">
            <a:extLst>
              <a:ext uri="{FF2B5EF4-FFF2-40B4-BE49-F238E27FC236}">
                <a16:creationId xmlns:a16="http://schemas.microsoft.com/office/drawing/2014/main" id="{DCF6C768-F2CD-4B5F-8B03-0BE630D5BB1A}"/>
              </a:ext>
            </a:extLst>
          </p:cNvPr>
          <p:cNvSpPr>
            <a:spLocks noGrp="1"/>
          </p:cNvSpPr>
          <p:nvPr>
            <p:ph idx="1"/>
          </p:nvPr>
        </p:nvSpPr>
        <p:spPr>
          <a:xfrm>
            <a:off x="824023" y="1302256"/>
            <a:ext cx="9823461" cy="1031591"/>
          </a:xfrm>
        </p:spPr>
        <p:txBody>
          <a:bodyPr>
            <a:noAutofit/>
          </a:bodyPr>
          <a:lstStyle/>
          <a:p>
            <a:r>
              <a:rPr lang="en-US" altLang="en-US" sz="2800" dirty="0">
                <a:latin typeface="Segoe UI Semibold" panose="020B0702040204020203" pitchFamily="34" charset="0"/>
                <a:cs typeface="Segoe UI Semibold" panose="020B0702040204020203" pitchFamily="34" charset="0"/>
              </a:rPr>
              <a:t>The WBS is a parcel containing descriptors of ALL of the WORK required to execute a specific project.</a:t>
            </a:r>
          </a:p>
          <a:p>
            <a:endParaRPr lang="en-US" sz="2800" dirty="0">
              <a:latin typeface="Segoe UI Semibold" panose="020B0702040204020203" pitchFamily="34" charset="0"/>
              <a:cs typeface="Segoe UI Semibold" panose="020B0702040204020203" pitchFamily="34" charset="0"/>
            </a:endParaRPr>
          </a:p>
        </p:txBody>
      </p:sp>
      <p:sp>
        <p:nvSpPr>
          <p:cNvPr id="6" name="Slide Number Placeholder 1">
            <a:extLst>
              <a:ext uri="{FF2B5EF4-FFF2-40B4-BE49-F238E27FC236}">
                <a16:creationId xmlns:a16="http://schemas.microsoft.com/office/drawing/2014/main" id="{C24DFD62-A940-4837-9D5E-3470AD505977}"/>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12</a:t>
            </a:fld>
            <a:endParaRPr lang="en-US" sz="1600" b="1" dirty="0">
              <a:solidFill>
                <a:schemeClr val="tx1"/>
              </a:solidFill>
            </a:endParaRPr>
          </a:p>
        </p:txBody>
      </p:sp>
    </p:spTree>
    <p:extLst>
      <p:ext uri="{BB962C8B-B14F-4D97-AF65-F5344CB8AC3E}">
        <p14:creationId xmlns:p14="http://schemas.microsoft.com/office/powerpoint/2010/main" val="1211079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animEffect transition="in" filter="randombar(horizontal)">
                                      <p:cBhvr>
                                        <p:cTn id="7"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Text Box 15">
            <a:extLst>
              <a:ext uri="{FF2B5EF4-FFF2-40B4-BE49-F238E27FC236}">
                <a16:creationId xmlns:a16="http://schemas.microsoft.com/office/drawing/2014/main" id="{FF481A65-F9E2-4ED8-A8EF-92A41827E592}"/>
              </a:ext>
            </a:extLst>
          </p:cNvPr>
          <p:cNvSpPr txBox="1">
            <a:spLocks noChangeArrowheads="1"/>
          </p:cNvSpPr>
          <p:nvPr/>
        </p:nvSpPr>
        <p:spPr bwMode="auto">
          <a:xfrm>
            <a:off x="4533069" y="2840473"/>
            <a:ext cx="2984350" cy="1477328"/>
          </a:xfrm>
          <a:prstGeom prst="rect">
            <a:avLst/>
          </a:prstGeom>
          <a:solidFill>
            <a:schemeClr val="tx2">
              <a:lumMod val="20000"/>
              <a:lumOff val="80000"/>
            </a:schemeClr>
          </a:solidFill>
          <a:ln w="9525">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chemeClr val="accent5">
                    <a:lumMod val="75000"/>
                  </a:schemeClr>
                </a:solidFill>
              </a:rPr>
              <a:t>1</a:t>
            </a:r>
          </a:p>
          <a:p>
            <a:pPr algn="ctr" eaLnBrk="1" hangingPunct="1">
              <a:spcBef>
                <a:spcPct val="0"/>
              </a:spcBef>
              <a:buFontTx/>
              <a:buNone/>
            </a:pPr>
            <a:r>
              <a:rPr lang="en-US" altLang="en-US" sz="3200" dirty="0">
                <a:solidFill>
                  <a:schemeClr val="accent5">
                    <a:lumMod val="75000"/>
                  </a:schemeClr>
                </a:solidFill>
              </a:rPr>
              <a:t>Pyramid</a:t>
            </a:r>
          </a:p>
          <a:p>
            <a:pPr algn="ctr" eaLnBrk="1" hangingPunct="1">
              <a:spcBef>
                <a:spcPct val="0"/>
              </a:spcBef>
              <a:buFontTx/>
              <a:buNone/>
            </a:pPr>
            <a:endParaRPr lang="en-US" altLang="en-US" sz="3200" dirty="0">
              <a:solidFill>
                <a:schemeClr val="accent5">
                  <a:lumMod val="75000"/>
                </a:schemeClr>
              </a:solidFill>
            </a:endParaRPr>
          </a:p>
        </p:txBody>
      </p:sp>
      <p:grpSp>
        <p:nvGrpSpPr>
          <p:cNvPr id="2" name="Group 1">
            <a:extLst>
              <a:ext uri="{FF2B5EF4-FFF2-40B4-BE49-F238E27FC236}">
                <a16:creationId xmlns:a16="http://schemas.microsoft.com/office/drawing/2014/main" id="{534C257F-5276-4436-A00A-11CB32382E43}"/>
              </a:ext>
            </a:extLst>
          </p:cNvPr>
          <p:cNvGrpSpPr/>
          <p:nvPr/>
        </p:nvGrpSpPr>
        <p:grpSpPr>
          <a:xfrm>
            <a:off x="741869" y="4317801"/>
            <a:ext cx="10542345" cy="2169468"/>
            <a:chOff x="710338" y="3507662"/>
            <a:chExt cx="10542345" cy="2169468"/>
          </a:xfrm>
          <a:solidFill>
            <a:schemeClr val="tx2">
              <a:lumMod val="20000"/>
              <a:lumOff val="80000"/>
            </a:schemeClr>
          </a:solidFill>
        </p:grpSpPr>
        <p:sp>
          <p:nvSpPr>
            <p:cNvPr id="105" name="Line 11">
              <a:extLst>
                <a:ext uri="{FF2B5EF4-FFF2-40B4-BE49-F238E27FC236}">
                  <a16:creationId xmlns:a16="http://schemas.microsoft.com/office/drawing/2014/main" id="{9879094C-85DA-406E-9BEB-86096D86D19C}"/>
                </a:ext>
              </a:extLst>
            </p:cNvPr>
            <p:cNvSpPr>
              <a:spLocks noChangeShapeType="1"/>
            </p:cNvSpPr>
            <p:nvPr/>
          </p:nvSpPr>
          <p:spPr bwMode="auto">
            <a:xfrm>
              <a:off x="4538986" y="3916114"/>
              <a:ext cx="0" cy="744949"/>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sp>
          <p:nvSpPr>
            <p:cNvPr id="106" name="Line 11">
              <a:extLst>
                <a:ext uri="{FF2B5EF4-FFF2-40B4-BE49-F238E27FC236}">
                  <a16:creationId xmlns:a16="http://schemas.microsoft.com/office/drawing/2014/main" id="{EE211892-3C27-418B-AC19-FCE590C3670C}"/>
                </a:ext>
              </a:extLst>
            </p:cNvPr>
            <p:cNvSpPr>
              <a:spLocks noChangeShapeType="1"/>
            </p:cNvSpPr>
            <p:nvPr/>
          </p:nvSpPr>
          <p:spPr bwMode="auto">
            <a:xfrm>
              <a:off x="7222809" y="3923823"/>
              <a:ext cx="0" cy="744949"/>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sp>
          <p:nvSpPr>
            <p:cNvPr id="107" name="Line 11">
              <a:extLst>
                <a:ext uri="{FF2B5EF4-FFF2-40B4-BE49-F238E27FC236}">
                  <a16:creationId xmlns:a16="http://schemas.microsoft.com/office/drawing/2014/main" id="{87F315B5-1FC7-4BD3-B403-B90006961701}"/>
                </a:ext>
              </a:extLst>
            </p:cNvPr>
            <p:cNvSpPr>
              <a:spLocks noChangeShapeType="1"/>
            </p:cNvSpPr>
            <p:nvPr/>
          </p:nvSpPr>
          <p:spPr bwMode="auto">
            <a:xfrm>
              <a:off x="9936321" y="3906010"/>
              <a:ext cx="0" cy="744949"/>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sp>
          <p:nvSpPr>
            <p:cNvPr id="104" name="Line 11">
              <a:extLst>
                <a:ext uri="{FF2B5EF4-FFF2-40B4-BE49-F238E27FC236}">
                  <a16:creationId xmlns:a16="http://schemas.microsoft.com/office/drawing/2014/main" id="{90CEB1BE-EEFC-40F5-AF68-4035D4D17883}"/>
                </a:ext>
              </a:extLst>
            </p:cNvPr>
            <p:cNvSpPr>
              <a:spLocks noChangeShapeType="1"/>
            </p:cNvSpPr>
            <p:nvPr/>
          </p:nvSpPr>
          <p:spPr bwMode="auto">
            <a:xfrm>
              <a:off x="5993713" y="3507662"/>
              <a:ext cx="0" cy="410767"/>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sp>
          <p:nvSpPr>
            <p:cNvPr id="41997" name="Line 11">
              <a:extLst>
                <a:ext uri="{FF2B5EF4-FFF2-40B4-BE49-F238E27FC236}">
                  <a16:creationId xmlns:a16="http://schemas.microsoft.com/office/drawing/2014/main" id="{C29D0026-8DDE-45FB-A7DE-4BC6E90A7AB9}"/>
                </a:ext>
              </a:extLst>
            </p:cNvPr>
            <p:cNvSpPr>
              <a:spLocks noChangeShapeType="1"/>
            </p:cNvSpPr>
            <p:nvPr/>
          </p:nvSpPr>
          <p:spPr bwMode="auto">
            <a:xfrm>
              <a:off x="1999649" y="3916114"/>
              <a:ext cx="0" cy="744949"/>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sp>
          <p:nvSpPr>
            <p:cNvPr id="42002" name="Text Box 16">
              <a:extLst>
                <a:ext uri="{FF2B5EF4-FFF2-40B4-BE49-F238E27FC236}">
                  <a16:creationId xmlns:a16="http://schemas.microsoft.com/office/drawing/2014/main" id="{C0DBF6E2-8699-4E88-ACBE-642F31D7AFE3}"/>
                </a:ext>
              </a:extLst>
            </p:cNvPr>
            <p:cNvSpPr txBox="1">
              <a:spLocks noChangeArrowheads="1"/>
            </p:cNvSpPr>
            <p:nvPr/>
          </p:nvSpPr>
          <p:spPr bwMode="auto">
            <a:xfrm>
              <a:off x="710338" y="4199802"/>
              <a:ext cx="2531522" cy="1477328"/>
            </a:xfrm>
            <a:prstGeom prst="rect">
              <a:avLst/>
            </a:prstGeom>
            <a:grpFill/>
            <a:ln w="9525">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chemeClr val="accent5">
                      <a:lumMod val="75000"/>
                    </a:schemeClr>
                  </a:solidFill>
                </a:rPr>
                <a:t>1.1</a:t>
              </a:r>
            </a:p>
            <a:p>
              <a:pPr algn="ctr" eaLnBrk="1" hangingPunct="1">
                <a:spcBef>
                  <a:spcPct val="0"/>
                </a:spcBef>
                <a:buFontTx/>
                <a:buNone/>
              </a:pPr>
              <a:r>
                <a:rPr lang="en-US" altLang="en-US" sz="3200" dirty="0">
                  <a:solidFill>
                    <a:schemeClr val="accent5">
                      <a:lumMod val="75000"/>
                    </a:schemeClr>
                  </a:solidFill>
                </a:rPr>
                <a:t>Foundation</a:t>
              </a:r>
            </a:p>
            <a:p>
              <a:pPr algn="ctr" eaLnBrk="1" hangingPunct="1">
                <a:spcBef>
                  <a:spcPct val="0"/>
                </a:spcBef>
                <a:buFontTx/>
                <a:buNone/>
              </a:pPr>
              <a:endParaRPr lang="en-US" altLang="en-US" sz="3200" dirty="0">
                <a:solidFill>
                  <a:schemeClr val="accent5">
                    <a:lumMod val="75000"/>
                  </a:schemeClr>
                </a:solidFill>
              </a:endParaRPr>
            </a:p>
          </p:txBody>
        </p:sp>
        <p:sp>
          <p:nvSpPr>
            <p:cNvPr id="42003" name="Text Box 17">
              <a:extLst>
                <a:ext uri="{FF2B5EF4-FFF2-40B4-BE49-F238E27FC236}">
                  <a16:creationId xmlns:a16="http://schemas.microsoft.com/office/drawing/2014/main" id="{4C7123A2-E0A1-4AFF-BC81-841322F21389}"/>
                </a:ext>
              </a:extLst>
            </p:cNvPr>
            <p:cNvSpPr txBox="1">
              <a:spLocks noChangeArrowheads="1"/>
            </p:cNvSpPr>
            <p:nvPr/>
          </p:nvSpPr>
          <p:spPr bwMode="auto">
            <a:xfrm>
              <a:off x="3386891" y="4195740"/>
              <a:ext cx="2531522" cy="1477328"/>
            </a:xfrm>
            <a:prstGeom prst="rect">
              <a:avLst/>
            </a:prstGeom>
            <a:grpFill/>
            <a:ln w="9525">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chemeClr val="accent5">
                      <a:lumMod val="75000"/>
                    </a:schemeClr>
                  </a:solidFill>
                </a:rPr>
                <a:t>1.2</a:t>
              </a:r>
            </a:p>
            <a:p>
              <a:pPr algn="ctr" eaLnBrk="1" hangingPunct="1">
                <a:spcBef>
                  <a:spcPct val="0"/>
                </a:spcBef>
                <a:buFontTx/>
                <a:buNone/>
              </a:pPr>
              <a:r>
                <a:rPr lang="en-US" altLang="en-US" sz="3200" dirty="0">
                  <a:solidFill>
                    <a:schemeClr val="accent5">
                      <a:lumMod val="75000"/>
                    </a:schemeClr>
                  </a:solidFill>
                </a:rPr>
                <a:t>Walls</a:t>
              </a:r>
            </a:p>
            <a:p>
              <a:pPr algn="ctr" eaLnBrk="1" hangingPunct="1">
                <a:spcBef>
                  <a:spcPct val="0"/>
                </a:spcBef>
                <a:buFontTx/>
                <a:buNone/>
              </a:pPr>
              <a:endParaRPr lang="en-US" altLang="en-US" sz="3200" dirty="0">
                <a:solidFill>
                  <a:schemeClr val="accent5">
                    <a:lumMod val="75000"/>
                  </a:schemeClr>
                </a:solidFill>
              </a:endParaRPr>
            </a:p>
          </p:txBody>
        </p:sp>
        <p:sp>
          <p:nvSpPr>
            <p:cNvPr id="42004" name="Text Box 18">
              <a:extLst>
                <a:ext uri="{FF2B5EF4-FFF2-40B4-BE49-F238E27FC236}">
                  <a16:creationId xmlns:a16="http://schemas.microsoft.com/office/drawing/2014/main" id="{1CB3C688-CED9-4F0B-8F33-B6EBE3465EA7}"/>
                </a:ext>
              </a:extLst>
            </p:cNvPr>
            <p:cNvSpPr txBox="1">
              <a:spLocks noChangeArrowheads="1"/>
            </p:cNvSpPr>
            <p:nvPr/>
          </p:nvSpPr>
          <p:spPr bwMode="auto">
            <a:xfrm>
              <a:off x="8721161" y="4195740"/>
              <a:ext cx="2531522" cy="1477328"/>
            </a:xfrm>
            <a:prstGeom prst="rect">
              <a:avLst/>
            </a:prstGeom>
            <a:grpFill/>
            <a:ln w="9525">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chemeClr val="accent5">
                      <a:lumMod val="75000"/>
                    </a:schemeClr>
                  </a:solidFill>
                </a:rPr>
                <a:t>1.4</a:t>
              </a:r>
            </a:p>
            <a:p>
              <a:pPr algn="ctr" eaLnBrk="1" hangingPunct="1">
                <a:spcBef>
                  <a:spcPct val="0"/>
                </a:spcBef>
                <a:buFontTx/>
                <a:buNone/>
              </a:pPr>
              <a:r>
                <a:rPr lang="en-US" altLang="en-US" sz="3200" dirty="0">
                  <a:solidFill>
                    <a:schemeClr val="accent5">
                      <a:lumMod val="75000"/>
                    </a:schemeClr>
                  </a:solidFill>
                </a:rPr>
                <a:t>Treasure</a:t>
              </a:r>
            </a:p>
            <a:p>
              <a:pPr algn="ctr" eaLnBrk="1" hangingPunct="1">
                <a:spcBef>
                  <a:spcPct val="0"/>
                </a:spcBef>
                <a:buFontTx/>
                <a:buNone/>
              </a:pPr>
              <a:endParaRPr lang="en-US" altLang="en-US" sz="3200" dirty="0">
                <a:solidFill>
                  <a:schemeClr val="accent5">
                    <a:lumMod val="75000"/>
                  </a:schemeClr>
                </a:solidFill>
              </a:endParaRPr>
            </a:p>
          </p:txBody>
        </p:sp>
        <p:sp>
          <p:nvSpPr>
            <p:cNvPr id="42005" name="Text Box 19">
              <a:extLst>
                <a:ext uri="{FF2B5EF4-FFF2-40B4-BE49-F238E27FC236}">
                  <a16:creationId xmlns:a16="http://schemas.microsoft.com/office/drawing/2014/main" id="{5535C363-E9E9-4099-945C-629D819D54B4}"/>
                </a:ext>
              </a:extLst>
            </p:cNvPr>
            <p:cNvSpPr txBox="1">
              <a:spLocks noChangeArrowheads="1"/>
            </p:cNvSpPr>
            <p:nvPr/>
          </p:nvSpPr>
          <p:spPr bwMode="auto">
            <a:xfrm>
              <a:off x="6052722" y="4195740"/>
              <a:ext cx="2531522" cy="1477328"/>
            </a:xfrm>
            <a:prstGeom prst="rect">
              <a:avLst/>
            </a:prstGeom>
            <a:grpFill/>
            <a:ln w="9525">
              <a:solidFill>
                <a:schemeClr val="tx1"/>
              </a:solidFill>
              <a:miter lim="800000"/>
              <a:headEnd/>
              <a:tailEnd/>
            </a:ln>
            <a:effec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chemeClr val="accent5">
                      <a:lumMod val="75000"/>
                    </a:schemeClr>
                  </a:solidFill>
                </a:rPr>
                <a:t>1.3</a:t>
              </a:r>
            </a:p>
            <a:p>
              <a:pPr algn="ctr" eaLnBrk="1" hangingPunct="1">
                <a:spcBef>
                  <a:spcPct val="0"/>
                </a:spcBef>
                <a:buFontTx/>
                <a:buNone/>
              </a:pPr>
              <a:r>
                <a:rPr lang="en-US" altLang="en-US" sz="3200" dirty="0">
                  <a:solidFill>
                    <a:schemeClr val="accent5">
                      <a:lumMod val="75000"/>
                    </a:schemeClr>
                  </a:solidFill>
                </a:rPr>
                <a:t>Burial Chamber</a:t>
              </a:r>
            </a:p>
          </p:txBody>
        </p:sp>
        <p:sp>
          <p:nvSpPr>
            <p:cNvPr id="42019" name="Line 33">
              <a:extLst>
                <a:ext uri="{FF2B5EF4-FFF2-40B4-BE49-F238E27FC236}">
                  <a16:creationId xmlns:a16="http://schemas.microsoft.com/office/drawing/2014/main" id="{2042E249-23B6-4917-A491-E57307277D47}"/>
                </a:ext>
              </a:extLst>
            </p:cNvPr>
            <p:cNvSpPr>
              <a:spLocks noChangeShapeType="1"/>
            </p:cNvSpPr>
            <p:nvPr/>
          </p:nvSpPr>
          <p:spPr bwMode="auto">
            <a:xfrm>
              <a:off x="1999649" y="3919310"/>
              <a:ext cx="7936672" cy="0"/>
            </a:xfrm>
            <a:prstGeom prst="line">
              <a:avLst/>
            </a:prstGeom>
            <a:grp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3200" dirty="0"/>
            </a:p>
          </p:txBody>
        </p:sp>
      </p:grpSp>
      <p:sp>
        <p:nvSpPr>
          <p:cNvPr id="41986" name="Rectangle 2">
            <a:extLst>
              <a:ext uri="{FF2B5EF4-FFF2-40B4-BE49-F238E27FC236}">
                <a16:creationId xmlns:a16="http://schemas.microsoft.com/office/drawing/2014/main" id="{1F9D5469-6989-4C7A-A0C9-36A5472E99A3}"/>
              </a:ext>
            </a:extLst>
          </p:cNvPr>
          <p:cNvSpPr>
            <a:spLocks noGrp="1" noChangeArrowheads="1"/>
          </p:cNvSpPr>
          <p:nvPr>
            <p:ph type="title"/>
          </p:nvPr>
        </p:nvSpPr>
        <p:spPr>
          <a:xfrm>
            <a:off x="741869" y="290626"/>
            <a:ext cx="10338507" cy="579912"/>
          </a:xfrm>
        </p:spPr>
        <p:txBody>
          <a:bodyPr>
            <a:noAutofit/>
          </a:bodyPr>
          <a:lstStyle/>
          <a:p>
            <a:pPr eaLnBrk="1" hangingPunct="1"/>
            <a:r>
              <a:rPr lang="en-US" altLang="en-US" b="1" dirty="0"/>
              <a:t>WBS is “Broken Down”</a:t>
            </a:r>
          </a:p>
        </p:txBody>
      </p:sp>
      <p:sp>
        <p:nvSpPr>
          <p:cNvPr id="41989" name="Rectangle 94">
            <a:extLst>
              <a:ext uri="{FF2B5EF4-FFF2-40B4-BE49-F238E27FC236}">
                <a16:creationId xmlns:a16="http://schemas.microsoft.com/office/drawing/2014/main" id="{D2CF4815-9152-4B33-94A8-4488016FA44B}"/>
              </a:ext>
            </a:extLst>
          </p:cNvPr>
          <p:cNvSpPr>
            <a:spLocks noChangeArrowheads="1"/>
          </p:cNvSpPr>
          <p:nvPr/>
        </p:nvSpPr>
        <p:spPr bwMode="auto">
          <a:xfrm>
            <a:off x="432708" y="1115626"/>
            <a:ext cx="11303089" cy="1820551"/>
          </a:xfrm>
          <a:prstGeom prst="rect">
            <a:avLst/>
          </a:prstGeom>
        </p:spPr>
        <p:txBody>
          <a:bodyPr vert="horz" lIns="91440" tIns="45720" rIns="91440" bIns="45720" rtlCol="0">
            <a:noAutofit/>
          </a:bodyPr>
          <a:lstStyle/>
          <a:p>
            <a:pPr marL="342900" indent="-342900">
              <a:spcBef>
                <a:spcPts val="1000"/>
              </a:spcBef>
              <a:buClr>
                <a:schemeClr val="bg2">
                  <a:lumMod val="40000"/>
                  <a:lumOff val="60000"/>
                </a:schemeClr>
              </a:buClr>
              <a:buSzPct val="80000"/>
              <a:buFont typeface="Wingdings 3" charset="2"/>
              <a:buChar char=""/>
            </a:pPr>
            <a:r>
              <a:rPr lang="en-US" altLang="en-US" sz="2800" dirty="0">
                <a:latin typeface="Calibri" panose="020F0502020204030204" pitchFamily="34" charset="0"/>
                <a:cs typeface="Calibri" panose="020F0502020204030204" pitchFamily="34" charset="0"/>
              </a:rPr>
              <a:t>WBS is broken down into a collection of smaller, manageable parcels</a:t>
            </a:r>
            <a:endParaRPr lang="en-US" altLang="en-US" sz="2800" dirty="0">
              <a:latin typeface="Calibri" panose="020F0502020204030204" pitchFamily="34" charset="0"/>
              <a:ea typeface="+mj-ea"/>
              <a:cs typeface="Calibri" panose="020F0502020204030204" pitchFamily="34" charset="0"/>
            </a:endParaRPr>
          </a:p>
          <a:p>
            <a:pPr marL="342900" indent="-342900">
              <a:spcBef>
                <a:spcPts val="1000"/>
              </a:spcBef>
              <a:buClr>
                <a:schemeClr val="bg2">
                  <a:lumMod val="40000"/>
                  <a:lumOff val="60000"/>
                </a:schemeClr>
              </a:buClr>
              <a:buSzPct val="80000"/>
              <a:buFont typeface="Wingdings 3" charset="2"/>
              <a:buChar char=""/>
            </a:pPr>
            <a:r>
              <a:rPr lang="en-US" altLang="en-US" sz="2800" dirty="0">
                <a:latin typeface="Calibri" panose="020F0502020204030204" pitchFamily="34" charset="0"/>
                <a:ea typeface="+mj-ea"/>
                <a:cs typeface="Calibri" panose="020F0502020204030204" pitchFamily="34" charset="0"/>
              </a:rPr>
              <a:t>Enables the organization of work, resource assignment and costs</a:t>
            </a:r>
          </a:p>
          <a:p>
            <a:pPr marL="342900" indent="-342900">
              <a:spcBef>
                <a:spcPts val="1000"/>
              </a:spcBef>
              <a:buClr>
                <a:schemeClr val="bg2">
                  <a:lumMod val="40000"/>
                  <a:lumOff val="60000"/>
                </a:schemeClr>
              </a:buClr>
              <a:buSzPct val="80000"/>
              <a:buFont typeface="Wingdings 3" charset="2"/>
              <a:buChar char=""/>
            </a:pPr>
            <a:r>
              <a:rPr lang="en-US" altLang="en-US" sz="2800" dirty="0">
                <a:latin typeface="Calibri" panose="020F0502020204030204" pitchFamily="34" charset="0"/>
                <a:ea typeface="+mj-ea"/>
                <a:cs typeface="Calibri" panose="020F0502020204030204" pitchFamily="34" charset="0"/>
              </a:rPr>
              <a:t>Parcels are usually organized by component.</a:t>
            </a:r>
          </a:p>
          <a:p>
            <a:pPr marL="342900" indent="-342900">
              <a:spcBef>
                <a:spcPts val="1000"/>
              </a:spcBef>
              <a:buClr>
                <a:schemeClr val="bg2">
                  <a:lumMod val="40000"/>
                  <a:lumOff val="60000"/>
                </a:schemeClr>
              </a:buClr>
              <a:buSzPct val="80000"/>
              <a:buFont typeface="Wingdings 3" charset="2"/>
              <a:buChar char=""/>
            </a:pPr>
            <a:endParaRPr lang="en-US" altLang="en-US" sz="2800" dirty="0">
              <a:latin typeface="Segoe UI Semibold" panose="020B0702040204020203" pitchFamily="34" charset="0"/>
              <a:ea typeface="+mj-ea"/>
              <a:cs typeface="Segoe UI Semibold" panose="020B0702040204020203" pitchFamily="34" charset="0"/>
            </a:endParaRPr>
          </a:p>
        </p:txBody>
      </p:sp>
      <p:sp>
        <p:nvSpPr>
          <p:cNvPr id="17" name="Slide Number Placeholder 1">
            <a:extLst>
              <a:ext uri="{FF2B5EF4-FFF2-40B4-BE49-F238E27FC236}">
                <a16:creationId xmlns:a16="http://schemas.microsoft.com/office/drawing/2014/main" id="{24F56146-D09A-4E0E-A950-FF9BCE3D4B11}"/>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13</a:t>
            </a:fld>
            <a:endParaRPr lang="en-US" sz="1600" b="1" dirty="0">
              <a:solidFill>
                <a:schemeClr val="tx1"/>
              </a:solidFill>
            </a:endParaRPr>
          </a:p>
        </p:txBody>
      </p:sp>
    </p:spTree>
    <p:extLst>
      <p:ext uri="{BB962C8B-B14F-4D97-AF65-F5344CB8AC3E}">
        <p14:creationId xmlns:p14="http://schemas.microsoft.com/office/powerpoint/2010/main" val="3673849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1000"/>
                                        <p:tgtEl>
                                          <p:spTgt spid="4198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732E7C3-E69B-474E-A1B6-04B90B1A5C13}"/>
              </a:ext>
            </a:extLst>
          </p:cNvPr>
          <p:cNvSpPr>
            <a:spLocks noGrp="1" noChangeArrowheads="1"/>
          </p:cNvSpPr>
          <p:nvPr>
            <p:ph type="title"/>
          </p:nvPr>
        </p:nvSpPr>
        <p:spPr>
          <a:xfrm>
            <a:off x="627017" y="160400"/>
            <a:ext cx="10082759" cy="566315"/>
          </a:xfrm>
        </p:spPr>
        <p:txBody>
          <a:bodyPr>
            <a:noAutofit/>
          </a:bodyPr>
          <a:lstStyle/>
          <a:p>
            <a:pPr eaLnBrk="1" hangingPunct="1"/>
            <a:r>
              <a:rPr lang="en-US" altLang="en-US" b="1" dirty="0"/>
              <a:t>Work Breakdown Structures (WBS) - Graphically</a:t>
            </a:r>
          </a:p>
        </p:txBody>
      </p:sp>
      <p:sp>
        <p:nvSpPr>
          <p:cNvPr id="39939" name="Rectangle 3">
            <a:extLst>
              <a:ext uri="{FF2B5EF4-FFF2-40B4-BE49-F238E27FC236}">
                <a16:creationId xmlns:a16="http://schemas.microsoft.com/office/drawing/2014/main" id="{E83B4E02-2E7F-46A9-A075-5E48FCC44229}"/>
              </a:ext>
            </a:extLst>
          </p:cNvPr>
          <p:cNvSpPr>
            <a:spLocks noGrp="1" noChangeArrowheads="1"/>
          </p:cNvSpPr>
          <p:nvPr>
            <p:ph idx="1"/>
          </p:nvPr>
        </p:nvSpPr>
        <p:spPr>
          <a:xfrm>
            <a:off x="361599" y="850900"/>
            <a:ext cx="10839802" cy="2585504"/>
          </a:xfrm>
        </p:spPr>
        <p:txBody>
          <a:bodyPr>
            <a:normAutofit/>
          </a:bodyPr>
          <a:lstStyle/>
          <a:p>
            <a:pPr eaLnBrk="1" hangingPunct="1"/>
            <a:r>
              <a:rPr lang="en-US" altLang="en-US" sz="2000" dirty="0"/>
              <a:t>The WBS is a hierarchical breakdown of project effort into lower level units of work (e.g. Work Packages) by </a:t>
            </a:r>
            <a:r>
              <a:rPr lang="en-US" altLang="en-US" sz="2000" u="sng" dirty="0"/>
              <a:t>deliverable product, existing procedures or process</a:t>
            </a:r>
            <a:r>
              <a:rPr lang="en-US" altLang="en-US" sz="2000" dirty="0"/>
              <a:t>, etc.</a:t>
            </a:r>
          </a:p>
          <a:p>
            <a:r>
              <a:rPr lang="en-US" altLang="en-US" sz="2200" dirty="0"/>
              <a:t>There is NO precedence logic or durations within the WBS. </a:t>
            </a:r>
            <a:r>
              <a:rPr lang="en-US" altLang="en-US" sz="2200" u="sng" dirty="0"/>
              <a:t>It is NOT a logical network/schedule.</a:t>
            </a:r>
          </a:p>
          <a:p>
            <a:r>
              <a:rPr lang="en-US" altLang="en-US" sz="2200" dirty="0"/>
              <a:t>It represents the foundation of the Earned Value Management environment (Cost/Control Accounts) AND the “parents” of schedule activities.</a:t>
            </a:r>
          </a:p>
        </p:txBody>
      </p:sp>
      <p:grpSp>
        <p:nvGrpSpPr>
          <p:cNvPr id="3" name="Group 2">
            <a:extLst>
              <a:ext uri="{FF2B5EF4-FFF2-40B4-BE49-F238E27FC236}">
                <a16:creationId xmlns:a16="http://schemas.microsoft.com/office/drawing/2014/main" id="{0A0DD861-F35C-43EA-83B9-C97F283793BF}"/>
              </a:ext>
            </a:extLst>
          </p:cNvPr>
          <p:cNvGrpSpPr/>
          <p:nvPr/>
        </p:nvGrpSpPr>
        <p:grpSpPr>
          <a:xfrm>
            <a:off x="1598286" y="3127213"/>
            <a:ext cx="8608570" cy="3453114"/>
            <a:chOff x="626016" y="3352277"/>
            <a:chExt cx="8050271" cy="3322748"/>
          </a:xfrm>
          <a:solidFill>
            <a:schemeClr val="accent5">
              <a:lumMod val="60000"/>
              <a:lumOff val="40000"/>
            </a:schemeClr>
          </a:solidFill>
        </p:grpSpPr>
        <p:sp>
          <p:nvSpPr>
            <p:cNvPr id="39941" name="Line 46">
              <a:extLst>
                <a:ext uri="{FF2B5EF4-FFF2-40B4-BE49-F238E27FC236}">
                  <a16:creationId xmlns:a16="http://schemas.microsoft.com/office/drawing/2014/main" id="{4EFECADC-9F16-4C71-8DA0-F1CD890670DC}"/>
                </a:ext>
              </a:extLst>
            </p:cNvPr>
            <p:cNvSpPr>
              <a:spLocks noChangeShapeType="1"/>
            </p:cNvSpPr>
            <p:nvPr/>
          </p:nvSpPr>
          <p:spPr bwMode="auto">
            <a:xfrm>
              <a:off x="2111429"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2" name="Line 47">
              <a:extLst>
                <a:ext uri="{FF2B5EF4-FFF2-40B4-BE49-F238E27FC236}">
                  <a16:creationId xmlns:a16="http://schemas.microsoft.com/office/drawing/2014/main" id="{429998EA-BED1-411A-8585-6BC8C7E05A2D}"/>
                </a:ext>
              </a:extLst>
            </p:cNvPr>
            <p:cNvSpPr>
              <a:spLocks noChangeShapeType="1"/>
            </p:cNvSpPr>
            <p:nvPr/>
          </p:nvSpPr>
          <p:spPr bwMode="auto">
            <a:xfrm>
              <a:off x="2887413"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3" name="Line 50">
              <a:extLst>
                <a:ext uri="{FF2B5EF4-FFF2-40B4-BE49-F238E27FC236}">
                  <a16:creationId xmlns:a16="http://schemas.microsoft.com/office/drawing/2014/main" id="{EEC5C327-E78D-400E-9E0F-6A731ED22BFF}"/>
                </a:ext>
              </a:extLst>
            </p:cNvPr>
            <p:cNvSpPr>
              <a:spLocks noChangeShapeType="1"/>
            </p:cNvSpPr>
            <p:nvPr/>
          </p:nvSpPr>
          <p:spPr bwMode="auto">
            <a:xfrm>
              <a:off x="4684430"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4" name="Line 51">
              <a:extLst>
                <a:ext uri="{FF2B5EF4-FFF2-40B4-BE49-F238E27FC236}">
                  <a16:creationId xmlns:a16="http://schemas.microsoft.com/office/drawing/2014/main" id="{D0220831-47DD-469F-A87A-853AE6777723}"/>
                </a:ext>
              </a:extLst>
            </p:cNvPr>
            <p:cNvSpPr>
              <a:spLocks noChangeShapeType="1"/>
            </p:cNvSpPr>
            <p:nvPr/>
          </p:nvSpPr>
          <p:spPr bwMode="auto">
            <a:xfrm>
              <a:off x="5474028"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5" name="Line 54">
              <a:extLst>
                <a:ext uri="{FF2B5EF4-FFF2-40B4-BE49-F238E27FC236}">
                  <a16:creationId xmlns:a16="http://schemas.microsoft.com/office/drawing/2014/main" id="{FFBFA1E0-3381-41FA-B602-E61727894139}"/>
                </a:ext>
              </a:extLst>
            </p:cNvPr>
            <p:cNvSpPr>
              <a:spLocks noChangeShapeType="1"/>
            </p:cNvSpPr>
            <p:nvPr/>
          </p:nvSpPr>
          <p:spPr bwMode="auto">
            <a:xfrm>
              <a:off x="8137787"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6" name="Line 53">
              <a:extLst>
                <a:ext uri="{FF2B5EF4-FFF2-40B4-BE49-F238E27FC236}">
                  <a16:creationId xmlns:a16="http://schemas.microsoft.com/office/drawing/2014/main" id="{57FE42B7-D96F-4F7C-B7F8-107072D7226C}"/>
                </a:ext>
              </a:extLst>
            </p:cNvPr>
            <p:cNvSpPr>
              <a:spLocks noChangeShapeType="1"/>
            </p:cNvSpPr>
            <p:nvPr/>
          </p:nvSpPr>
          <p:spPr bwMode="auto">
            <a:xfrm>
              <a:off x="6939776" y="4413312"/>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7" name="Line 49">
              <a:extLst>
                <a:ext uri="{FF2B5EF4-FFF2-40B4-BE49-F238E27FC236}">
                  <a16:creationId xmlns:a16="http://schemas.microsoft.com/office/drawing/2014/main" id="{DD484697-2313-4C64-8A7F-E85BA9A40710}"/>
                </a:ext>
              </a:extLst>
            </p:cNvPr>
            <p:cNvSpPr>
              <a:spLocks noChangeShapeType="1"/>
            </p:cNvSpPr>
            <p:nvPr/>
          </p:nvSpPr>
          <p:spPr bwMode="auto">
            <a:xfrm>
              <a:off x="4094500" y="4413312"/>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8" name="Line 41">
              <a:extLst>
                <a:ext uri="{FF2B5EF4-FFF2-40B4-BE49-F238E27FC236}">
                  <a16:creationId xmlns:a16="http://schemas.microsoft.com/office/drawing/2014/main" id="{F634E417-D945-4AA2-B9A5-4F7A22DF8F04}"/>
                </a:ext>
              </a:extLst>
            </p:cNvPr>
            <p:cNvSpPr>
              <a:spLocks noChangeShapeType="1"/>
            </p:cNvSpPr>
            <p:nvPr/>
          </p:nvSpPr>
          <p:spPr bwMode="auto">
            <a:xfrm>
              <a:off x="1521499" y="3825927"/>
              <a:ext cx="0" cy="71695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9" name="Line 45">
              <a:extLst>
                <a:ext uri="{FF2B5EF4-FFF2-40B4-BE49-F238E27FC236}">
                  <a16:creationId xmlns:a16="http://schemas.microsoft.com/office/drawing/2014/main" id="{F0F28EC6-7881-4414-9610-00C7E36F6E05}"/>
                </a:ext>
              </a:extLst>
            </p:cNvPr>
            <p:cNvSpPr>
              <a:spLocks noChangeShapeType="1"/>
            </p:cNvSpPr>
            <p:nvPr/>
          </p:nvSpPr>
          <p:spPr bwMode="auto">
            <a:xfrm>
              <a:off x="7543320" y="3825927"/>
              <a:ext cx="0" cy="75582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0" name="Line 44">
              <a:extLst>
                <a:ext uri="{FF2B5EF4-FFF2-40B4-BE49-F238E27FC236}">
                  <a16:creationId xmlns:a16="http://schemas.microsoft.com/office/drawing/2014/main" id="{C9563EAE-BDE5-4B49-97F6-FA2C423F9B78}"/>
                </a:ext>
              </a:extLst>
            </p:cNvPr>
            <p:cNvSpPr>
              <a:spLocks noChangeShapeType="1"/>
            </p:cNvSpPr>
            <p:nvPr/>
          </p:nvSpPr>
          <p:spPr bwMode="auto">
            <a:xfrm>
              <a:off x="5753866" y="3825927"/>
              <a:ext cx="0" cy="57874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1" name="Line 43">
              <a:extLst>
                <a:ext uri="{FF2B5EF4-FFF2-40B4-BE49-F238E27FC236}">
                  <a16:creationId xmlns:a16="http://schemas.microsoft.com/office/drawing/2014/main" id="{9B66565C-9739-41C3-9DF1-C2EA603B6914}"/>
                </a:ext>
              </a:extLst>
            </p:cNvPr>
            <p:cNvSpPr>
              <a:spLocks noChangeShapeType="1"/>
            </p:cNvSpPr>
            <p:nvPr/>
          </p:nvSpPr>
          <p:spPr bwMode="auto">
            <a:xfrm>
              <a:off x="3832813" y="3825927"/>
              <a:ext cx="0" cy="574427"/>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2" name="Text Box 7">
              <a:extLst>
                <a:ext uri="{FF2B5EF4-FFF2-40B4-BE49-F238E27FC236}">
                  <a16:creationId xmlns:a16="http://schemas.microsoft.com/office/drawing/2014/main" id="{2426398F-D518-40D8-BC66-2B201FB0B7AD}"/>
                </a:ext>
              </a:extLst>
            </p:cNvPr>
            <p:cNvSpPr txBox="1">
              <a:spLocks noChangeArrowheads="1"/>
            </p:cNvSpPr>
            <p:nvPr/>
          </p:nvSpPr>
          <p:spPr bwMode="auto">
            <a:xfrm>
              <a:off x="4043070" y="3352277"/>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a:t>
              </a:r>
            </a:p>
            <a:p>
              <a:pPr algn="ctr" eaLnBrk="1" hangingPunct="1">
                <a:spcBef>
                  <a:spcPct val="0"/>
                </a:spcBef>
                <a:buFontTx/>
                <a:buNone/>
              </a:pPr>
              <a:r>
                <a:rPr lang="en-US" altLang="en-US" sz="700" dirty="0">
                  <a:solidFill>
                    <a:schemeClr val="bg1"/>
                  </a:solidFill>
                </a:rPr>
                <a:t>Pyramid</a:t>
              </a:r>
            </a:p>
            <a:p>
              <a:pPr algn="ctr" eaLnBrk="1" hangingPunct="1">
                <a:spcBef>
                  <a:spcPct val="0"/>
                </a:spcBef>
                <a:buFontTx/>
                <a:buNone/>
              </a:pPr>
              <a:endParaRPr lang="en-US" altLang="en-US" sz="700" b="1" dirty="0">
                <a:solidFill>
                  <a:schemeClr val="bg1"/>
                </a:solidFill>
              </a:endParaRPr>
            </a:p>
          </p:txBody>
        </p:sp>
        <p:sp>
          <p:nvSpPr>
            <p:cNvPr id="39953" name="Text Box 8">
              <a:extLst>
                <a:ext uri="{FF2B5EF4-FFF2-40B4-BE49-F238E27FC236}">
                  <a16:creationId xmlns:a16="http://schemas.microsoft.com/office/drawing/2014/main" id="{CA9F861E-D5AB-45A0-98BF-8502CB634735}"/>
                </a:ext>
              </a:extLst>
            </p:cNvPr>
            <p:cNvSpPr txBox="1">
              <a:spLocks noChangeArrowheads="1"/>
            </p:cNvSpPr>
            <p:nvPr/>
          </p:nvSpPr>
          <p:spPr bwMode="auto">
            <a:xfrm>
              <a:off x="1238635" y="3916626"/>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b="1" dirty="0">
                  <a:solidFill>
                    <a:schemeClr val="bg1"/>
                  </a:solidFill>
                </a:rPr>
                <a:t>1.1</a:t>
              </a:r>
            </a:p>
            <a:p>
              <a:pPr algn="ctr" eaLnBrk="1" hangingPunct="1">
                <a:spcBef>
                  <a:spcPct val="0"/>
                </a:spcBef>
                <a:buFontTx/>
                <a:buNone/>
              </a:pPr>
              <a:r>
                <a:rPr lang="en-US" altLang="en-US" sz="700" dirty="0">
                  <a:solidFill>
                    <a:schemeClr val="bg1"/>
                  </a:solidFill>
                </a:rPr>
                <a:t>Foundation</a:t>
              </a:r>
            </a:p>
            <a:p>
              <a:pPr algn="ctr" eaLnBrk="1" hangingPunct="1">
                <a:spcBef>
                  <a:spcPct val="0"/>
                </a:spcBef>
                <a:buFontTx/>
                <a:buNone/>
              </a:pPr>
              <a:endParaRPr lang="en-US" altLang="en-US" sz="700" dirty="0">
                <a:solidFill>
                  <a:schemeClr val="bg1"/>
                </a:solidFill>
              </a:endParaRPr>
            </a:p>
          </p:txBody>
        </p:sp>
        <p:sp>
          <p:nvSpPr>
            <p:cNvPr id="39954" name="Text Box 9">
              <a:extLst>
                <a:ext uri="{FF2B5EF4-FFF2-40B4-BE49-F238E27FC236}">
                  <a16:creationId xmlns:a16="http://schemas.microsoft.com/office/drawing/2014/main" id="{90944DCB-9D25-4605-8974-44EE3383AA30}"/>
                </a:ext>
              </a:extLst>
            </p:cNvPr>
            <p:cNvSpPr txBox="1">
              <a:spLocks noChangeArrowheads="1"/>
            </p:cNvSpPr>
            <p:nvPr/>
          </p:nvSpPr>
          <p:spPr bwMode="auto">
            <a:xfrm>
              <a:off x="3525747"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55" name="Text Box 10">
              <a:extLst>
                <a:ext uri="{FF2B5EF4-FFF2-40B4-BE49-F238E27FC236}">
                  <a16:creationId xmlns:a16="http://schemas.microsoft.com/office/drawing/2014/main" id="{BE58AE2F-9DD4-4DB5-BAB9-F96F07CA3571}"/>
                </a:ext>
              </a:extLst>
            </p:cNvPr>
            <p:cNvSpPr txBox="1">
              <a:spLocks noChangeArrowheads="1"/>
            </p:cNvSpPr>
            <p:nvPr/>
          </p:nvSpPr>
          <p:spPr bwMode="auto">
            <a:xfrm>
              <a:off x="7237766"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a:t>
              </a:r>
            </a:p>
            <a:p>
              <a:pPr algn="ctr" eaLnBrk="1" hangingPunct="1">
                <a:spcBef>
                  <a:spcPct val="0"/>
                </a:spcBef>
                <a:buFontTx/>
                <a:buNone/>
              </a:pPr>
              <a:r>
                <a:rPr lang="en-US" altLang="en-US" sz="700" dirty="0">
                  <a:solidFill>
                    <a:schemeClr val="bg1"/>
                  </a:solidFill>
                </a:rPr>
                <a:t>Treasure</a:t>
              </a:r>
            </a:p>
            <a:p>
              <a:pPr algn="ctr" eaLnBrk="1" hangingPunct="1">
                <a:spcBef>
                  <a:spcPct val="0"/>
                </a:spcBef>
                <a:buFontTx/>
                <a:buNone/>
              </a:pPr>
              <a:endParaRPr lang="en-US" altLang="en-US" sz="700" dirty="0">
                <a:solidFill>
                  <a:schemeClr val="bg1"/>
                </a:solidFill>
              </a:endParaRPr>
            </a:p>
          </p:txBody>
        </p:sp>
        <p:sp>
          <p:nvSpPr>
            <p:cNvPr id="39956" name="Text Box 11">
              <a:extLst>
                <a:ext uri="{FF2B5EF4-FFF2-40B4-BE49-F238E27FC236}">
                  <a16:creationId xmlns:a16="http://schemas.microsoft.com/office/drawing/2014/main" id="{5A8A55D8-4582-4C5B-8B65-64C1CED9E26F}"/>
                </a:ext>
              </a:extLst>
            </p:cNvPr>
            <p:cNvSpPr txBox="1">
              <a:spLocks noChangeArrowheads="1"/>
            </p:cNvSpPr>
            <p:nvPr/>
          </p:nvSpPr>
          <p:spPr bwMode="auto">
            <a:xfrm>
              <a:off x="5452852"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a:t>
              </a:r>
            </a:p>
            <a:p>
              <a:pPr algn="ctr" eaLnBrk="1" hangingPunct="1">
                <a:spcBef>
                  <a:spcPct val="0"/>
                </a:spcBef>
                <a:buFontTx/>
                <a:buNone/>
              </a:pPr>
              <a:r>
                <a:rPr lang="en-US" altLang="en-US" sz="700" dirty="0">
                  <a:solidFill>
                    <a:schemeClr val="bg1"/>
                  </a:solidFill>
                </a:rPr>
                <a:t>Burial</a:t>
              </a:r>
            </a:p>
            <a:p>
              <a:pPr algn="ctr" eaLnBrk="1" hangingPunct="1">
                <a:spcBef>
                  <a:spcPct val="0"/>
                </a:spcBef>
                <a:buFontTx/>
                <a:buNone/>
              </a:pPr>
              <a:r>
                <a:rPr lang="en-US" altLang="en-US" sz="700" dirty="0">
                  <a:solidFill>
                    <a:schemeClr val="bg1"/>
                  </a:solidFill>
                </a:rPr>
                <a:t>Chamber</a:t>
              </a:r>
            </a:p>
          </p:txBody>
        </p:sp>
        <p:sp>
          <p:nvSpPr>
            <p:cNvPr id="39957" name="Text Box 20">
              <a:extLst>
                <a:ext uri="{FF2B5EF4-FFF2-40B4-BE49-F238E27FC236}">
                  <a16:creationId xmlns:a16="http://schemas.microsoft.com/office/drawing/2014/main" id="{FC3393AA-AA54-4E19-A2FF-372B3FE8E05C}"/>
                </a:ext>
              </a:extLst>
            </p:cNvPr>
            <p:cNvSpPr txBox="1">
              <a:spLocks noChangeArrowheads="1"/>
            </p:cNvSpPr>
            <p:nvPr/>
          </p:nvSpPr>
          <p:spPr bwMode="auto">
            <a:xfrm>
              <a:off x="626016"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1.1.1</a:t>
              </a:r>
            </a:p>
            <a:p>
              <a:pPr algn="ctr" eaLnBrk="1" hangingPunct="1">
                <a:spcBef>
                  <a:spcPct val="0"/>
                </a:spcBef>
                <a:buFontTx/>
                <a:buNone/>
              </a:pPr>
              <a:r>
                <a:rPr lang="en-US" altLang="en-US" sz="700" dirty="0">
                  <a:solidFill>
                    <a:schemeClr val="bg1"/>
                  </a:solidFill>
                </a:rPr>
                <a:t>Survey</a:t>
              </a:r>
            </a:p>
            <a:p>
              <a:pPr algn="ctr" eaLnBrk="1" hangingPunct="1">
                <a:spcBef>
                  <a:spcPct val="0"/>
                </a:spcBef>
                <a:buFontTx/>
                <a:buNone/>
              </a:pPr>
              <a:endParaRPr lang="en-US" altLang="en-US" sz="700" dirty="0">
                <a:solidFill>
                  <a:schemeClr val="bg1"/>
                </a:solidFill>
              </a:endParaRPr>
            </a:p>
          </p:txBody>
        </p:sp>
        <p:sp>
          <p:nvSpPr>
            <p:cNvPr id="39958" name="Text Box 22">
              <a:extLst>
                <a:ext uri="{FF2B5EF4-FFF2-40B4-BE49-F238E27FC236}">
                  <a16:creationId xmlns:a16="http://schemas.microsoft.com/office/drawing/2014/main" id="{D8E35703-6A51-4B0B-8A35-0964F20CB993}"/>
                </a:ext>
              </a:extLst>
            </p:cNvPr>
            <p:cNvSpPr txBox="1">
              <a:spLocks noChangeArrowheads="1"/>
            </p:cNvSpPr>
            <p:nvPr/>
          </p:nvSpPr>
          <p:spPr bwMode="auto">
            <a:xfrm>
              <a:off x="1232585"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1.1.2</a:t>
              </a:r>
            </a:p>
            <a:p>
              <a:pPr algn="ctr" eaLnBrk="1" hangingPunct="1">
                <a:spcBef>
                  <a:spcPct val="0"/>
                </a:spcBef>
                <a:buFontTx/>
                <a:buNone/>
              </a:pPr>
              <a:r>
                <a:rPr lang="en-US" altLang="en-US" sz="700" dirty="0">
                  <a:solidFill>
                    <a:schemeClr val="bg1"/>
                  </a:solidFill>
                </a:rPr>
                <a:t>Leveling</a:t>
              </a:r>
            </a:p>
            <a:p>
              <a:pPr algn="ctr" eaLnBrk="1" hangingPunct="1">
                <a:spcBef>
                  <a:spcPct val="0"/>
                </a:spcBef>
                <a:buFontTx/>
                <a:buNone/>
              </a:pPr>
              <a:endParaRPr lang="en-US" altLang="en-US" sz="700" dirty="0">
                <a:solidFill>
                  <a:schemeClr val="bg1"/>
                </a:solidFill>
              </a:endParaRPr>
            </a:p>
          </p:txBody>
        </p:sp>
        <p:sp>
          <p:nvSpPr>
            <p:cNvPr id="39959" name="Text Box 23">
              <a:extLst>
                <a:ext uri="{FF2B5EF4-FFF2-40B4-BE49-F238E27FC236}">
                  <a16:creationId xmlns:a16="http://schemas.microsoft.com/office/drawing/2014/main" id="{F9DF75B9-0702-4E33-83CC-9CD3588B54A8}"/>
                </a:ext>
              </a:extLst>
            </p:cNvPr>
            <p:cNvSpPr txBox="1">
              <a:spLocks noChangeArrowheads="1"/>
            </p:cNvSpPr>
            <p:nvPr/>
          </p:nvSpPr>
          <p:spPr bwMode="auto">
            <a:xfrm>
              <a:off x="1828565"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1.1.3</a:t>
              </a:r>
            </a:p>
            <a:p>
              <a:pPr algn="ctr" eaLnBrk="1" hangingPunct="1">
                <a:spcBef>
                  <a:spcPct val="0"/>
                </a:spcBef>
                <a:buFontTx/>
                <a:buNone/>
              </a:pPr>
              <a:r>
                <a:rPr lang="en-US" altLang="en-US" sz="700" dirty="0">
                  <a:solidFill>
                    <a:schemeClr val="bg1"/>
                  </a:solidFill>
                </a:rPr>
                <a:t>Grading</a:t>
              </a:r>
            </a:p>
            <a:p>
              <a:pPr algn="ctr" eaLnBrk="1" hangingPunct="1">
                <a:spcBef>
                  <a:spcPct val="0"/>
                </a:spcBef>
                <a:buFontTx/>
                <a:buNone/>
              </a:pPr>
              <a:endParaRPr lang="en-US" altLang="en-US" sz="700" dirty="0">
                <a:solidFill>
                  <a:schemeClr val="bg1"/>
                </a:solidFill>
              </a:endParaRPr>
            </a:p>
          </p:txBody>
        </p:sp>
        <p:sp>
          <p:nvSpPr>
            <p:cNvPr id="39960" name="Text Box 24">
              <a:extLst>
                <a:ext uri="{FF2B5EF4-FFF2-40B4-BE49-F238E27FC236}">
                  <a16:creationId xmlns:a16="http://schemas.microsoft.com/office/drawing/2014/main" id="{8BB79FD8-D771-449F-9F5F-F6B800B1DDC0}"/>
                </a:ext>
              </a:extLst>
            </p:cNvPr>
            <p:cNvSpPr txBox="1">
              <a:spLocks noChangeArrowheads="1"/>
            </p:cNvSpPr>
            <p:nvPr/>
          </p:nvSpPr>
          <p:spPr bwMode="auto">
            <a:xfrm>
              <a:off x="2637827"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1.2.1</a:t>
              </a:r>
            </a:p>
            <a:p>
              <a:pPr algn="ctr" eaLnBrk="1" hangingPunct="1">
                <a:spcBef>
                  <a:spcPct val="0"/>
                </a:spcBef>
                <a:buFontTx/>
                <a:buNone/>
              </a:pPr>
              <a:r>
                <a:rPr lang="en-US" altLang="en-US" sz="700" dirty="0">
                  <a:solidFill>
                    <a:schemeClr val="bg1"/>
                  </a:solidFill>
                </a:rPr>
                <a:t>North Wall</a:t>
              </a:r>
            </a:p>
            <a:p>
              <a:pPr algn="ctr" eaLnBrk="1" hangingPunct="1">
                <a:spcBef>
                  <a:spcPct val="0"/>
                </a:spcBef>
                <a:buFontTx/>
                <a:buNone/>
              </a:pPr>
              <a:endParaRPr lang="en-US" altLang="en-US" sz="700" dirty="0">
                <a:solidFill>
                  <a:schemeClr val="bg1"/>
                </a:solidFill>
              </a:endParaRPr>
            </a:p>
          </p:txBody>
        </p:sp>
        <p:sp>
          <p:nvSpPr>
            <p:cNvPr id="39961" name="Text Box 25">
              <a:extLst>
                <a:ext uri="{FF2B5EF4-FFF2-40B4-BE49-F238E27FC236}">
                  <a16:creationId xmlns:a16="http://schemas.microsoft.com/office/drawing/2014/main" id="{8641B54F-3630-4CD5-BE2C-B9D5B8F59219}"/>
                </a:ext>
              </a:extLst>
            </p:cNvPr>
            <p:cNvSpPr txBox="1">
              <a:spLocks noChangeArrowheads="1"/>
            </p:cNvSpPr>
            <p:nvPr/>
          </p:nvSpPr>
          <p:spPr bwMode="auto">
            <a:xfrm>
              <a:off x="324137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a:t>
              </a:r>
            </a:p>
            <a:p>
              <a:pPr algn="ctr" eaLnBrk="1" hangingPunct="1">
                <a:spcBef>
                  <a:spcPct val="0"/>
                </a:spcBef>
                <a:buFontTx/>
                <a:buNone/>
              </a:pPr>
              <a:r>
                <a:rPr lang="en-US" altLang="en-US" sz="700" dirty="0">
                  <a:solidFill>
                    <a:schemeClr val="bg1"/>
                  </a:solidFill>
                </a:rPr>
                <a:t>South Wall</a:t>
              </a:r>
            </a:p>
            <a:p>
              <a:pPr algn="ctr" eaLnBrk="1" hangingPunct="1">
                <a:spcBef>
                  <a:spcPct val="0"/>
                </a:spcBef>
                <a:buFontTx/>
                <a:buNone/>
              </a:pPr>
              <a:endParaRPr lang="en-US" altLang="en-US" sz="700" dirty="0">
                <a:solidFill>
                  <a:schemeClr val="bg1"/>
                </a:solidFill>
              </a:endParaRPr>
            </a:p>
          </p:txBody>
        </p:sp>
        <p:sp>
          <p:nvSpPr>
            <p:cNvPr id="39962" name="Text Box 26">
              <a:extLst>
                <a:ext uri="{FF2B5EF4-FFF2-40B4-BE49-F238E27FC236}">
                  <a16:creationId xmlns:a16="http://schemas.microsoft.com/office/drawing/2014/main" id="{73628E0E-D953-488A-86EA-556023C9EB37}"/>
                </a:ext>
              </a:extLst>
            </p:cNvPr>
            <p:cNvSpPr txBox="1">
              <a:spLocks noChangeArrowheads="1"/>
            </p:cNvSpPr>
            <p:nvPr/>
          </p:nvSpPr>
          <p:spPr bwMode="auto">
            <a:xfrm>
              <a:off x="383735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1.2.3</a:t>
              </a:r>
            </a:p>
            <a:p>
              <a:pPr algn="ctr" eaLnBrk="1" hangingPunct="1">
                <a:spcBef>
                  <a:spcPct val="0"/>
                </a:spcBef>
                <a:buFontTx/>
                <a:buNone/>
              </a:pPr>
              <a:r>
                <a:rPr lang="en-US" altLang="en-US" sz="700" dirty="0">
                  <a:solidFill>
                    <a:schemeClr val="bg1"/>
                  </a:solidFill>
                </a:rPr>
                <a:t>East Wall</a:t>
              </a:r>
            </a:p>
            <a:p>
              <a:pPr algn="ctr" eaLnBrk="1" hangingPunct="1">
                <a:spcBef>
                  <a:spcPct val="0"/>
                </a:spcBef>
                <a:buFontTx/>
                <a:buNone/>
              </a:pPr>
              <a:endParaRPr lang="en-US" altLang="en-US" sz="700" dirty="0">
                <a:solidFill>
                  <a:schemeClr val="bg1"/>
                </a:solidFill>
              </a:endParaRPr>
            </a:p>
          </p:txBody>
        </p:sp>
        <p:sp>
          <p:nvSpPr>
            <p:cNvPr id="39963" name="Text Box 27">
              <a:extLst>
                <a:ext uri="{FF2B5EF4-FFF2-40B4-BE49-F238E27FC236}">
                  <a16:creationId xmlns:a16="http://schemas.microsoft.com/office/drawing/2014/main" id="{72492F00-8046-4CFF-B7E4-80A269E6BFF6}"/>
                </a:ext>
              </a:extLst>
            </p:cNvPr>
            <p:cNvSpPr txBox="1">
              <a:spLocks noChangeArrowheads="1"/>
            </p:cNvSpPr>
            <p:nvPr/>
          </p:nvSpPr>
          <p:spPr bwMode="auto">
            <a:xfrm>
              <a:off x="443333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a:t>
              </a:r>
            </a:p>
            <a:p>
              <a:pPr algn="ctr" eaLnBrk="1" hangingPunct="1">
                <a:spcBef>
                  <a:spcPct val="0"/>
                </a:spcBef>
                <a:buFontTx/>
                <a:buNone/>
              </a:pPr>
              <a:r>
                <a:rPr lang="en-US" altLang="en-US" sz="700" dirty="0">
                  <a:solidFill>
                    <a:schemeClr val="bg1"/>
                  </a:solidFill>
                </a:rPr>
                <a:t>West Wall</a:t>
              </a:r>
            </a:p>
            <a:p>
              <a:pPr algn="ctr" eaLnBrk="1" hangingPunct="1">
                <a:spcBef>
                  <a:spcPct val="0"/>
                </a:spcBef>
                <a:buFontTx/>
                <a:buNone/>
              </a:pPr>
              <a:endParaRPr lang="en-US" altLang="en-US" sz="700" dirty="0">
                <a:solidFill>
                  <a:schemeClr val="bg1"/>
                </a:solidFill>
              </a:endParaRPr>
            </a:p>
          </p:txBody>
        </p:sp>
        <p:sp>
          <p:nvSpPr>
            <p:cNvPr id="39964" name="Text Box 28">
              <a:extLst>
                <a:ext uri="{FF2B5EF4-FFF2-40B4-BE49-F238E27FC236}">
                  <a16:creationId xmlns:a16="http://schemas.microsoft.com/office/drawing/2014/main" id="{808A9C39-D7B2-445C-9974-9C5222E56222}"/>
                </a:ext>
              </a:extLst>
            </p:cNvPr>
            <p:cNvSpPr txBox="1">
              <a:spLocks noChangeArrowheads="1"/>
            </p:cNvSpPr>
            <p:nvPr/>
          </p:nvSpPr>
          <p:spPr bwMode="auto">
            <a:xfrm>
              <a:off x="5182088"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a:t>
              </a:r>
            </a:p>
            <a:p>
              <a:pPr algn="ctr" eaLnBrk="1" hangingPunct="1">
                <a:spcBef>
                  <a:spcPct val="0"/>
                </a:spcBef>
                <a:buFontTx/>
                <a:buNone/>
              </a:pPr>
              <a:r>
                <a:rPr lang="en-US" altLang="en-US" sz="700" dirty="0">
                  <a:solidFill>
                    <a:schemeClr val="bg1"/>
                  </a:solidFill>
                </a:rPr>
                <a:t>Pharaoh</a:t>
              </a:r>
            </a:p>
            <a:p>
              <a:pPr algn="ctr" eaLnBrk="1" hangingPunct="1">
                <a:spcBef>
                  <a:spcPct val="0"/>
                </a:spcBef>
                <a:buFontTx/>
                <a:buNone/>
              </a:pPr>
              <a:endParaRPr lang="en-US" altLang="en-US" sz="700" dirty="0">
                <a:solidFill>
                  <a:schemeClr val="bg1"/>
                </a:solidFill>
              </a:endParaRPr>
            </a:p>
          </p:txBody>
        </p:sp>
        <p:sp>
          <p:nvSpPr>
            <p:cNvPr id="39965" name="Text Box 29">
              <a:extLst>
                <a:ext uri="{FF2B5EF4-FFF2-40B4-BE49-F238E27FC236}">
                  <a16:creationId xmlns:a16="http://schemas.microsoft.com/office/drawing/2014/main" id="{1B3AA0ED-4319-43EA-87AD-22131F84CC3E}"/>
                </a:ext>
              </a:extLst>
            </p:cNvPr>
            <p:cNvSpPr txBox="1">
              <a:spLocks noChangeArrowheads="1"/>
            </p:cNvSpPr>
            <p:nvPr/>
          </p:nvSpPr>
          <p:spPr bwMode="auto">
            <a:xfrm>
              <a:off x="5767480"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a:t>
              </a:r>
            </a:p>
            <a:p>
              <a:pPr algn="ctr" eaLnBrk="1" hangingPunct="1">
                <a:spcBef>
                  <a:spcPct val="0"/>
                </a:spcBef>
                <a:buFontTx/>
                <a:buNone/>
              </a:pPr>
              <a:r>
                <a:rPr lang="en-US" altLang="en-US" sz="700" dirty="0">
                  <a:solidFill>
                    <a:schemeClr val="bg1"/>
                  </a:solidFill>
                </a:rPr>
                <a:t>Pharaohess Chamber</a:t>
              </a:r>
            </a:p>
          </p:txBody>
        </p:sp>
        <p:sp>
          <p:nvSpPr>
            <p:cNvPr id="39966" name="Text Box 30">
              <a:extLst>
                <a:ext uri="{FF2B5EF4-FFF2-40B4-BE49-F238E27FC236}">
                  <a16:creationId xmlns:a16="http://schemas.microsoft.com/office/drawing/2014/main" id="{F2D23C22-1634-4F62-ADF2-1DED6A85A156}"/>
                </a:ext>
              </a:extLst>
            </p:cNvPr>
            <p:cNvSpPr txBox="1">
              <a:spLocks noChangeArrowheads="1"/>
            </p:cNvSpPr>
            <p:nvPr/>
          </p:nvSpPr>
          <p:spPr bwMode="auto">
            <a:xfrm>
              <a:off x="6656912"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67" name="Text Box 31">
              <a:extLst>
                <a:ext uri="{FF2B5EF4-FFF2-40B4-BE49-F238E27FC236}">
                  <a16:creationId xmlns:a16="http://schemas.microsoft.com/office/drawing/2014/main" id="{5DE05D65-07B1-49BE-B59A-22682AF46B31}"/>
                </a:ext>
              </a:extLst>
            </p:cNvPr>
            <p:cNvSpPr txBox="1">
              <a:spLocks noChangeArrowheads="1"/>
            </p:cNvSpPr>
            <p:nvPr/>
          </p:nvSpPr>
          <p:spPr bwMode="auto">
            <a:xfrm>
              <a:off x="7240791"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68" name="Text Box 32">
              <a:extLst>
                <a:ext uri="{FF2B5EF4-FFF2-40B4-BE49-F238E27FC236}">
                  <a16:creationId xmlns:a16="http://schemas.microsoft.com/office/drawing/2014/main" id="{28238FC7-C9BF-4A48-AD4C-BCD188C68B8D}"/>
                </a:ext>
              </a:extLst>
            </p:cNvPr>
            <p:cNvSpPr txBox="1">
              <a:spLocks noChangeArrowheads="1"/>
            </p:cNvSpPr>
            <p:nvPr/>
          </p:nvSpPr>
          <p:spPr bwMode="auto">
            <a:xfrm>
              <a:off x="7836772"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69" name="Text Box 33">
              <a:extLst>
                <a:ext uri="{FF2B5EF4-FFF2-40B4-BE49-F238E27FC236}">
                  <a16:creationId xmlns:a16="http://schemas.microsoft.com/office/drawing/2014/main" id="{46BE494A-FF0B-4289-9047-33FF941465DE}"/>
                </a:ext>
              </a:extLst>
            </p:cNvPr>
            <p:cNvSpPr txBox="1">
              <a:spLocks noChangeArrowheads="1"/>
            </p:cNvSpPr>
            <p:nvPr/>
          </p:nvSpPr>
          <p:spPr bwMode="auto">
            <a:xfrm>
              <a:off x="3372971" y="500933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1.2.2.1</a:t>
              </a:r>
            </a:p>
            <a:p>
              <a:pPr algn="ctr" eaLnBrk="1" hangingPunct="1">
                <a:spcBef>
                  <a:spcPct val="0"/>
                </a:spcBef>
                <a:buFontTx/>
                <a:buNone/>
              </a:pPr>
              <a:r>
                <a:rPr lang="en-US" altLang="en-US" sz="700" dirty="0">
                  <a:solidFill>
                    <a:schemeClr val="bg1"/>
                  </a:solidFill>
                </a:rPr>
                <a:t>Secret</a:t>
              </a:r>
            </a:p>
            <a:p>
              <a:pPr algn="ctr" eaLnBrk="1" hangingPunct="1">
                <a:spcBef>
                  <a:spcPct val="0"/>
                </a:spcBef>
                <a:buFontTx/>
                <a:buNone/>
              </a:pPr>
              <a:r>
                <a:rPr lang="en-US" altLang="en-US" sz="700" dirty="0">
                  <a:solidFill>
                    <a:schemeClr val="bg1"/>
                  </a:solidFill>
                </a:rPr>
                <a:t>Entrance</a:t>
              </a:r>
            </a:p>
          </p:txBody>
        </p:sp>
        <p:sp>
          <p:nvSpPr>
            <p:cNvPr id="39970" name="Line 34">
              <a:extLst>
                <a:ext uri="{FF2B5EF4-FFF2-40B4-BE49-F238E27FC236}">
                  <a16:creationId xmlns:a16="http://schemas.microsoft.com/office/drawing/2014/main" id="{01EFE552-3CB1-453C-A5BD-FE95D5C25259}"/>
                </a:ext>
              </a:extLst>
            </p:cNvPr>
            <p:cNvSpPr>
              <a:spLocks noChangeShapeType="1"/>
            </p:cNvSpPr>
            <p:nvPr/>
          </p:nvSpPr>
          <p:spPr bwMode="auto">
            <a:xfrm>
              <a:off x="1523012" y="3818729"/>
              <a:ext cx="60172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1" name="Line 36">
              <a:extLst>
                <a:ext uri="{FF2B5EF4-FFF2-40B4-BE49-F238E27FC236}">
                  <a16:creationId xmlns:a16="http://schemas.microsoft.com/office/drawing/2014/main" id="{3AD976BF-F73F-4B39-8BD6-265CB6FD66AD}"/>
                </a:ext>
              </a:extLst>
            </p:cNvPr>
            <p:cNvSpPr>
              <a:spLocks noChangeShapeType="1"/>
            </p:cNvSpPr>
            <p:nvPr/>
          </p:nvSpPr>
          <p:spPr bwMode="auto">
            <a:xfrm>
              <a:off x="4324421" y="3693478"/>
              <a:ext cx="0" cy="123811"/>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2" name="Line 37">
              <a:extLst>
                <a:ext uri="{FF2B5EF4-FFF2-40B4-BE49-F238E27FC236}">
                  <a16:creationId xmlns:a16="http://schemas.microsoft.com/office/drawing/2014/main" id="{B7D541F8-581E-41B6-83AD-C297ABFD67F1}"/>
                </a:ext>
              </a:extLst>
            </p:cNvPr>
            <p:cNvSpPr>
              <a:spLocks noChangeShapeType="1"/>
            </p:cNvSpPr>
            <p:nvPr/>
          </p:nvSpPr>
          <p:spPr bwMode="auto">
            <a:xfrm>
              <a:off x="933082" y="4407553"/>
              <a:ext cx="1179859"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3" name="Line 38">
              <a:extLst>
                <a:ext uri="{FF2B5EF4-FFF2-40B4-BE49-F238E27FC236}">
                  <a16:creationId xmlns:a16="http://schemas.microsoft.com/office/drawing/2014/main" id="{8AF8960E-61EC-4951-B2D2-D6E31DDE209B}"/>
                </a:ext>
              </a:extLst>
            </p:cNvPr>
            <p:cNvSpPr>
              <a:spLocks noChangeShapeType="1"/>
            </p:cNvSpPr>
            <p:nvPr/>
          </p:nvSpPr>
          <p:spPr bwMode="auto">
            <a:xfrm>
              <a:off x="2890438" y="4407553"/>
              <a:ext cx="1790966"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4" name="Line 39">
              <a:extLst>
                <a:ext uri="{FF2B5EF4-FFF2-40B4-BE49-F238E27FC236}">
                  <a16:creationId xmlns:a16="http://schemas.microsoft.com/office/drawing/2014/main" id="{8804135B-6B82-42AC-BBA9-26543305111E}"/>
                </a:ext>
              </a:extLst>
            </p:cNvPr>
            <p:cNvSpPr>
              <a:spLocks noChangeShapeType="1"/>
            </p:cNvSpPr>
            <p:nvPr/>
          </p:nvSpPr>
          <p:spPr bwMode="auto">
            <a:xfrm>
              <a:off x="5474028" y="4407553"/>
              <a:ext cx="59446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5" name="Line 40">
              <a:extLst>
                <a:ext uri="{FF2B5EF4-FFF2-40B4-BE49-F238E27FC236}">
                  <a16:creationId xmlns:a16="http://schemas.microsoft.com/office/drawing/2014/main" id="{2BED58F0-AECE-49EE-B532-037F2A2A256A}"/>
                </a:ext>
              </a:extLst>
            </p:cNvPr>
            <p:cNvSpPr>
              <a:spLocks noChangeShapeType="1"/>
            </p:cNvSpPr>
            <p:nvPr/>
          </p:nvSpPr>
          <p:spPr bwMode="auto">
            <a:xfrm>
              <a:off x="6938263" y="4407553"/>
              <a:ext cx="119649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6" name="Line 42">
              <a:extLst>
                <a:ext uri="{FF2B5EF4-FFF2-40B4-BE49-F238E27FC236}">
                  <a16:creationId xmlns:a16="http://schemas.microsoft.com/office/drawing/2014/main" id="{B10A6ED1-0B23-4587-9273-DF99D82A9C3F}"/>
                </a:ext>
              </a:extLst>
            </p:cNvPr>
            <p:cNvSpPr>
              <a:spLocks noChangeShapeType="1"/>
            </p:cNvSpPr>
            <p:nvPr/>
          </p:nvSpPr>
          <p:spPr bwMode="auto">
            <a:xfrm>
              <a:off x="931569" y="4404674"/>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7" name="Line 48">
              <a:extLst>
                <a:ext uri="{FF2B5EF4-FFF2-40B4-BE49-F238E27FC236}">
                  <a16:creationId xmlns:a16="http://schemas.microsoft.com/office/drawing/2014/main" id="{80B19278-7E2D-4326-838D-050F90835741}"/>
                </a:ext>
              </a:extLst>
            </p:cNvPr>
            <p:cNvSpPr>
              <a:spLocks noChangeShapeType="1"/>
            </p:cNvSpPr>
            <p:nvPr/>
          </p:nvSpPr>
          <p:spPr bwMode="auto">
            <a:xfrm>
              <a:off x="3513646"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8" name="Line 52">
              <a:extLst>
                <a:ext uri="{FF2B5EF4-FFF2-40B4-BE49-F238E27FC236}">
                  <a16:creationId xmlns:a16="http://schemas.microsoft.com/office/drawing/2014/main" id="{CDB79760-D291-437E-B7DB-0E731BF75E42}"/>
                </a:ext>
              </a:extLst>
            </p:cNvPr>
            <p:cNvSpPr>
              <a:spLocks noChangeShapeType="1"/>
            </p:cNvSpPr>
            <p:nvPr/>
          </p:nvSpPr>
          <p:spPr bwMode="auto">
            <a:xfrm>
              <a:off x="6068495"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9" name="Text Box 55">
              <a:extLst>
                <a:ext uri="{FF2B5EF4-FFF2-40B4-BE49-F238E27FC236}">
                  <a16:creationId xmlns:a16="http://schemas.microsoft.com/office/drawing/2014/main" id="{48EE0DB4-39E6-44E2-816A-6A42A0A49E65}"/>
                </a:ext>
              </a:extLst>
            </p:cNvPr>
            <p:cNvSpPr txBox="1">
              <a:spLocks noChangeArrowheads="1"/>
            </p:cNvSpPr>
            <p:nvPr/>
          </p:nvSpPr>
          <p:spPr bwMode="auto">
            <a:xfrm>
              <a:off x="3375996" y="543979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1.2.2.2</a:t>
              </a:r>
            </a:p>
            <a:p>
              <a:pPr algn="ctr" eaLnBrk="1" hangingPunct="1">
                <a:spcBef>
                  <a:spcPct val="0"/>
                </a:spcBef>
                <a:buFontTx/>
                <a:buNone/>
              </a:pPr>
              <a:r>
                <a:rPr lang="en-US" altLang="en-US" sz="700" dirty="0">
                  <a:solidFill>
                    <a:schemeClr val="bg1"/>
                  </a:solidFill>
                </a:rPr>
                <a:t>Trap Door</a:t>
              </a:r>
            </a:p>
            <a:p>
              <a:pPr algn="ctr" eaLnBrk="1" hangingPunct="1">
                <a:spcBef>
                  <a:spcPct val="0"/>
                </a:spcBef>
                <a:buFontTx/>
                <a:buNone/>
              </a:pPr>
              <a:endParaRPr lang="en-US" altLang="en-US" sz="700" dirty="0">
                <a:solidFill>
                  <a:schemeClr val="bg1"/>
                </a:solidFill>
              </a:endParaRPr>
            </a:p>
          </p:txBody>
        </p:sp>
        <p:sp>
          <p:nvSpPr>
            <p:cNvPr id="39980" name="Line 56">
              <a:extLst>
                <a:ext uri="{FF2B5EF4-FFF2-40B4-BE49-F238E27FC236}">
                  <a16:creationId xmlns:a16="http://schemas.microsoft.com/office/drawing/2014/main" id="{E7E2AE1D-AB72-4D38-B6EE-33F8240634D9}"/>
                </a:ext>
              </a:extLst>
            </p:cNvPr>
            <p:cNvSpPr>
              <a:spLocks noChangeShapeType="1"/>
            </p:cNvSpPr>
            <p:nvPr/>
          </p:nvSpPr>
          <p:spPr bwMode="auto">
            <a:xfrm>
              <a:off x="3283725" y="4862488"/>
              <a:ext cx="0" cy="79757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1" name="Line 57">
              <a:extLst>
                <a:ext uri="{FF2B5EF4-FFF2-40B4-BE49-F238E27FC236}">
                  <a16:creationId xmlns:a16="http://schemas.microsoft.com/office/drawing/2014/main" id="{4879C545-FC71-401E-A664-D8580336D853}"/>
                </a:ext>
              </a:extLst>
            </p:cNvPr>
            <p:cNvSpPr>
              <a:spLocks noChangeShapeType="1"/>
            </p:cNvSpPr>
            <p:nvPr/>
          </p:nvSpPr>
          <p:spPr bwMode="auto">
            <a:xfrm>
              <a:off x="3283725" y="5179214"/>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2" name="Line 58">
              <a:extLst>
                <a:ext uri="{FF2B5EF4-FFF2-40B4-BE49-F238E27FC236}">
                  <a16:creationId xmlns:a16="http://schemas.microsoft.com/office/drawing/2014/main" id="{475CBB53-E832-466A-9B2E-504D9D164787}"/>
                </a:ext>
              </a:extLst>
            </p:cNvPr>
            <p:cNvSpPr>
              <a:spLocks noChangeShapeType="1"/>
            </p:cNvSpPr>
            <p:nvPr/>
          </p:nvSpPr>
          <p:spPr bwMode="auto">
            <a:xfrm>
              <a:off x="3283725" y="566006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3" name="Text Box 59">
              <a:extLst>
                <a:ext uri="{FF2B5EF4-FFF2-40B4-BE49-F238E27FC236}">
                  <a16:creationId xmlns:a16="http://schemas.microsoft.com/office/drawing/2014/main" id="{8E64D7F1-1D98-4293-92EB-D07862F7C9CD}"/>
                </a:ext>
              </a:extLst>
            </p:cNvPr>
            <p:cNvSpPr txBox="1">
              <a:spLocks noChangeArrowheads="1"/>
            </p:cNvSpPr>
            <p:nvPr/>
          </p:nvSpPr>
          <p:spPr bwMode="auto">
            <a:xfrm>
              <a:off x="4580057" y="5013653"/>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39984" name="Text Box 60">
              <a:extLst>
                <a:ext uri="{FF2B5EF4-FFF2-40B4-BE49-F238E27FC236}">
                  <a16:creationId xmlns:a16="http://schemas.microsoft.com/office/drawing/2014/main" id="{132B4DDB-617F-47F8-87BC-760ED07ACFD4}"/>
                </a:ext>
              </a:extLst>
            </p:cNvPr>
            <p:cNvSpPr txBox="1">
              <a:spLocks noChangeArrowheads="1"/>
            </p:cNvSpPr>
            <p:nvPr/>
          </p:nvSpPr>
          <p:spPr bwMode="auto">
            <a:xfrm>
              <a:off x="4583083" y="5444114"/>
              <a:ext cx="465893" cy="207310"/>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1.2.4.2</a:t>
              </a:r>
            </a:p>
            <a:p>
              <a:pPr algn="ctr" eaLnBrk="1" hangingPunct="1">
                <a:spcBef>
                  <a:spcPct val="0"/>
                </a:spcBef>
                <a:buFontTx/>
                <a:buNone/>
              </a:pPr>
              <a:r>
                <a:rPr lang="en-US" altLang="en-US" sz="700" dirty="0">
                  <a:solidFill>
                    <a:schemeClr val="bg1"/>
                  </a:solidFill>
                </a:rPr>
                <a:t>Booby Trap</a:t>
              </a:r>
            </a:p>
          </p:txBody>
        </p:sp>
        <p:sp>
          <p:nvSpPr>
            <p:cNvPr id="39985" name="Line 61">
              <a:extLst>
                <a:ext uri="{FF2B5EF4-FFF2-40B4-BE49-F238E27FC236}">
                  <a16:creationId xmlns:a16="http://schemas.microsoft.com/office/drawing/2014/main" id="{CB5CE0E2-63D1-49C2-B976-A8D346155268}"/>
                </a:ext>
              </a:extLst>
            </p:cNvPr>
            <p:cNvSpPr>
              <a:spLocks noChangeShapeType="1"/>
            </p:cNvSpPr>
            <p:nvPr/>
          </p:nvSpPr>
          <p:spPr bwMode="auto">
            <a:xfrm>
              <a:off x="4490812" y="4866807"/>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6" name="Line 62">
              <a:extLst>
                <a:ext uri="{FF2B5EF4-FFF2-40B4-BE49-F238E27FC236}">
                  <a16:creationId xmlns:a16="http://schemas.microsoft.com/office/drawing/2014/main" id="{02782FE3-FEA9-43D8-A553-AC93672F5425}"/>
                </a:ext>
              </a:extLst>
            </p:cNvPr>
            <p:cNvSpPr>
              <a:spLocks noChangeShapeType="1"/>
            </p:cNvSpPr>
            <p:nvPr/>
          </p:nvSpPr>
          <p:spPr bwMode="auto">
            <a:xfrm>
              <a:off x="4490812" y="5183533"/>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7" name="Line 63">
              <a:extLst>
                <a:ext uri="{FF2B5EF4-FFF2-40B4-BE49-F238E27FC236}">
                  <a16:creationId xmlns:a16="http://schemas.microsoft.com/office/drawing/2014/main" id="{D41D7FD2-7EDC-4EC6-821F-BD09A2E0C132}"/>
                </a:ext>
              </a:extLst>
            </p:cNvPr>
            <p:cNvSpPr>
              <a:spLocks noChangeShapeType="1"/>
            </p:cNvSpPr>
            <p:nvPr/>
          </p:nvSpPr>
          <p:spPr bwMode="auto">
            <a:xfrm>
              <a:off x="4490812" y="5664382"/>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8" name="Text Box 64">
              <a:extLst>
                <a:ext uri="{FF2B5EF4-FFF2-40B4-BE49-F238E27FC236}">
                  <a16:creationId xmlns:a16="http://schemas.microsoft.com/office/drawing/2014/main" id="{FC1F3C71-29C9-425E-8B37-64409C0C0E27}"/>
                </a:ext>
              </a:extLst>
            </p:cNvPr>
            <p:cNvSpPr txBox="1">
              <a:spLocks noChangeArrowheads="1"/>
            </p:cNvSpPr>
            <p:nvPr/>
          </p:nvSpPr>
          <p:spPr bwMode="auto">
            <a:xfrm>
              <a:off x="4587621" y="587457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1.2.4.3</a:t>
              </a:r>
            </a:p>
            <a:p>
              <a:pPr algn="ctr" eaLnBrk="1" hangingPunct="1">
                <a:spcBef>
                  <a:spcPct val="0"/>
                </a:spcBef>
                <a:buFontTx/>
                <a:buNone/>
              </a:pPr>
              <a:r>
                <a:rPr lang="en-US" altLang="en-US" sz="700" dirty="0">
                  <a:solidFill>
                    <a:schemeClr val="bg1"/>
                  </a:solidFill>
                </a:rPr>
                <a:t>Arming Mechan.</a:t>
              </a:r>
            </a:p>
          </p:txBody>
        </p:sp>
        <p:sp>
          <p:nvSpPr>
            <p:cNvPr id="39989" name="Line 65">
              <a:extLst>
                <a:ext uri="{FF2B5EF4-FFF2-40B4-BE49-F238E27FC236}">
                  <a16:creationId xmlns:a16="http://schemas.microsoft.com/office/drawing/2014/main" id="{625F6984-A263-42AA-A456-0E0FA412218B}"/>
                </a:ext>
              </a:extLst>
            </p:cNvPr>
            <p:cNvSpPr>
              <a:spLocks noChangeShapeType="1"/>
            </p:cNvSpPr>
            <p:nvPr/>
          </p:nvSpPr>
          <p:spPr bwMode="auto">
            <a:xfrm>
              <a:off x="4495350" y="6102041"/>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0" name="Text Box 66">
              <a:extLst>
                <a:ext uri="{FF2B5EF4-FFF2-40B4-BE49-F238E27FC236}">
                  <a16:creationId xmlns:a16="http://schemas.microsoft.com/office/drawing/2014/main" id="{2F59D7C4-1B10-40A6-B83F-D49D319C4B38}"/>
                </a:ext>
              </a:extLst>
            </p:cNvPr>
            <p:cNvSpPr txBox="1">
              <a:spLocks noChangeArrowheads="1"/>
            </p:cNvSpPr>
            <p:nvPr/>
          </p:nvSpPr>
          <p:spPr bwMode="auto">
            <a:xfrm>
              <a:off x="5348479" y="5010773"/>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91" name="Text Box 67">
              <a:extLst>
                <a:ext uri="{FF2B5EF4-FFF2-40B4-BE49-F238E27FC236}">
                  <a16:creationId xmlns:a16="http://schemas.microsoft.com/office/drawing/2014/main" id="{55CD3288-D94E-4D36-A123-2331945486A5}"/>
                </a:ext>
              </a:extLst>
            </p:cNvPr>
            <p:cNvSpPr txBox="1">
              <a:spLocks noChangeArrowheads="1"/>
            </p:cNvSpPr>
            <p:nvPr/>
          </p:nvSpPr>
          <p:spPr bwMode="auto">
            <a:xfrm>
              <a:off x="5351504" y="544123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92" name="Line 68">
              <a:extLst>
                <a:ext uri="{FF2B5EF4-FFF2-40B4-BE49-F238E27FC236}">
                  <a16:creationId xmlns:a16="http://schemas.microsoft.com/office/drawing/2014/main" id="{92C454E0-7BE0-4F57-9DC1-2785E01B875A}"/>
                </a:ext>
              </a:extLst>
            </p:cNvPr>
            <p:cNvSpPr>
              <a:spLocks noChangeShapeType="1"/>
            </p:cNvSpPr>
            <p:nvPr/>
          </p:nvSpPr>
          <p:spPr bwMode="auto">
            <a:xfrm>
              <a:off x="5259233" y="4863927"/>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3" name="Line 69">
              <a:extLst>
                <a:ext uri="{FF2B5EF4-FFF2-40B4-BE49-F238E27FC236}">
                  <a16:creationId xmlns:a16="http://schemas.microsoft.com/office/drawing/2014/main" id="{AF227523-F512-4062-B833-6B8D9F483D55}"/>
                </a:ext>
              </a:extLst>
            </p:cNvPr>
            <p:cNvSpPr>
              <a:spLocks noChangeShapeType="1"/>
            </p:cNvSpPr>
            <p:nvPr/>
          </p:nvSpPr>
          <p:spPr bwMode="auto">
            <a:xfrm>
              <a:off x="5259233" y="5180654"/>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4" name="Line 70">
              <a:extLst>
                <a:ext uri="{FF2B5EF4-FFF2-40B4-BE49-F238E27FC236}">
                  <a16:creationId xmlns:a16="http://schemas.microsoft.com/office/drawing/2014/main" id="{C36A4DB7-E928-46D2-83CD-A7E5D9AB8509}"/>
                </a:ext>
              </a:extLst>
            </p:cNvPr>
            <p:cNvSpPr>
              <a:spLocks noChangeShapeType="1"/>
            </p:cNvSpPr>
            <p:nvPr/>
          </p:nvSpPr>
          <p:spPr bwMode="auto">
            <a:xfrm>
              <a:off x="5259233" y="566150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5" name="Text Box 71">
              <a:extLst>
                <a:ext uri="{FF2B5EF4-FFF2-40B4-BE49-F238E27FC236}">
                  <a16:creationId xmlns:a16="http://schemas.microsoft.com/office/drawing/2014/main" id="{FBE74978-5F7D-4A9A-A55C-FFE98A82F902}"/>
                </a:ext>
              </a:extLst>
            </p:cNvPr>
            <p:cNvSpPr txBox="1">
              <a:spLocks noChangeArrowheads="1"/>
            </p:cNvSpPr>
            <p:nvPr/>
          </p:nvSpPr>
          <p:spPr bwMode="auto">
            <a:xfrm>
              <a:off x="5356042" y="587169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96" name="Line 72">
              <a:extLst>
                <a:ext uri="{FF2B5EF4-FFF2-40B4-BE49-F238E27FC236}">
                  <a16:creationId xmlns:a16="http://schemas.microsoft.com/office/drawing/2014/main" id="{B47FE9E3-4875-4771-BDA4-2FA314320493}"/>
                </a:ext>
              </a:extLst>
            </p:cNvPr>
            <p:cNvSpPr>
              <a:spLocks noChangeShapeType="1"/>
            </p:cNvSpPr>
            <p:nvPr/>
          </p:nvSpPr>
          <p:spPr bwMode="auto">
            <a:xfrm>
              <a:off x="5263771" y="6099162"/>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7" name="Text Box 73">
              <a:extLst>
                <a:ext uri="{FF2B5EF4-FFF2-40B4-BE49-F238E27FC236}">
                  <a16:creationId xmlns:a16="http://schemas.microsoft.com/office/drawing/2014/main" id="{993616A6-6B69-4B45-98E8-F55EE547C932}"/>
                </a:ext>
              </a:extLst>
            </p:cNvPr>
            <p:cNvSpPr txBox="1">
              <a:spLocks noChangeArrowheads="1"/>
            </p:cNvSpPr>
            <p:nvPr/>
          </p:nvSpPr>
          <p:spPr bwMode="auto">
            <a:xfrm>
              <a:off x="6000427" y="500645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98" name="Text Box 74">
              <a:extLst>
                <a:ext uri="{FF2B5EF4-FFF2-40B4-BE49-F238E27FC236}">
                  <a16:creationId xmlns:a16="http://schemas.microsoft.com/office/drawing/2014/main" id="{5EEDAE57-89AD-4869-9DC9-FF6FCB0BF0D0}"/>
                </a:ext>
              </a:extLst>
            </p:cNvPr>
            <p:cNvSpPr txBox="1">
              <a:spLocks noChangeArrowheads="1"/>
            </p:cNvSpPr>
            <p:nvPr/>
          </p:nvSpPr>
          <p:spPr bwMode="auto">
            <a:xfrm>
              <a:off x="6003452" y="543691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99" name="Line 75">
              <a:extLst>
                <a:ext uri="{FF2B5EF4-FFF2-40B4-BE49-F238E27FC236}">
                  <a16:creationId xmlns:a16="http://schemas.microsoft.com/office/drawing/2014/main" id="{F3846886-44AD-4508-B279-5A13BF54AD4B}"/>
                </a:ext>
              </a:extLst>
            </p:cNvPr>
            <p:cNvSpPr>
              <a:spLocks noChangeShapeType="1"/>
            </p:cNvSpPr>
            <p:nvPr/>
          </p:nvSpPr>
          <p:spPr bwMode="auto">
            <a:xfrm>
              <a:off x="5911181" y="4859608"/>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0" name="Line 76">
              <a:extLst>
                <a:ext uri="{FF2B5EF4-FFF2-40B4-BE49-F238E27FC236}">
                  <a16:creationId xmlns:a16="http://schemas.microsoft.com/office/drawing/2014/main" id="{FFF9B661-C3A0-48CE-8483-F2B50697449E}"/>
                </a:ext>
              </a:extLst>
            </p:cNvPr>
            <p:cNvSpPr>
              <a:spLocks noChangeShapeType="1"/>
            </p:cNvSpPr>
            <p:nvPr/>
          </p:nvSpPr>
          <p:spPr bwMode="auto">
            <a:xfrm>
              <a:off x="5911181" y="5176335"/>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1" name="Line 77">
              <a:extLst>
                <a:ext uri="{FF2B5EF4-FFF2-40B4-BE49-F238E27FC236}">
                  <a16:creationId xmlns:a16="http://schemas.microsoft.com/office/drawing/2014/main" id="{C4B6CC93-8B62-4A42-B807-1F2A2AE6441D}"/>
                </a:ext>
              </a:extLst>
            </p:cNvPr>
            <p:cNvSpPr>
              <a:spLocks noChangeShapeType="1"/>
            </p:cNvSpPr>
            <p:nvPr/>
          </p:nvSpPr>
          <p:spPr bwMode="auto">
            <a:xfrm>
              <a:off x="5911181" y="5657184"/>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2" name="Text Box 78">
              <a:extLst>
                <a:ext uri="{FF2B5EF4-FFF2-40B4-BE49-F238E27FC236}">
                  <a16:creationId xmlns:a16="http://schemas.microsoft.com/office/drawing/2014/main" id="{956F0511-9648-4BBB-A439-4DEEE705DDCA}"/>
                </a:ext>
              </a:extLst>
            </p:cNvPr>
            <p:cNvSpPr txBox="1">
              <a:spLocks noChangeArrowheads="1"/>
            </p:cNvSpPr>
            <p:nvPr/>
          </p:nvSpPr>
          <p:spPr bwMode="auto">
            <a:xfrm>
              <a:off x="6007990" y="5867375"/>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40003" name="Line 79">
              <a:extLst>
                <a:ext uri="{FF2B5EF4-FFF2-40B4-BE49-F238E27FC236}">
                  <a16:creationId xmlns:a16="http://schemas.microsoft.com/office/drawing/2014/main" id="{4CBFBA96-5545-4872-921B-E0E926AC7BE5}"/>
                </a:ext>
              </a:extLst>
            </p:cNvPr>
            <p:cNvSpPr>
              <a:spLocks noChangeShapeType="1"/>
            </p:cNvSpPr>
            <p:nvPr/>
          </p:nvSpPr>
          <p:spPr bwMode="auto">
            <a:xfrm>
              <a:off x="5915719" y="609484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4" name="Text Box 80">
              <a:extLst>
                <a:ext uri="{FF2B5EF4-FFF2-40B4-BE49-F238E27FC236}">
                  <a16:creationId xmlns:a16="http://schemas.microsoft.com/office/drawing/2014/main" id="{13D5F29C-045A-47F7-BC5A-D4A43B6EB817}"/>
                </a:ext>
              </a:extLst>
            </p:cNvPr>
            <p:cNvSpPr txBox="1">
              <a:spLocks noChangeArrowheads="1"/>
            </p:cNvSpPr>
            <p:nvPr/>
          </p:nvSpPr>
          <p:spPr bwMode="auto">
            <a:xfrm>
              <a:off x="5567811" y="6364060"/>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06" name="Line 82">
              <a:extLst>
                <a:ext uri="{FF2B5EF4-FFF2-40B4-BE49-F238E27FC236}">
                  <a16:creationId xmlns:a16="http://schemas.microsoft.com/office/drawing/2014/main" id="{D48D908E-842D-4BF8-82F7-AA299430CD90}"/>
                </a:ext>
              </a:extLst>
            </p:cNvPr>
            <p:cNvSpPr>
              <a:spLocks noChangeShapeType="1"/>
            </p:cNvSpPr>
            <p:nvPr/>
          </p:nvSpPr>
          <p:spPr bwMode="auto">
            <a:xfrm flipH="1">
              <a:off x="5478565" y="6217214"/>
              <a:ext cx="1" cy="31240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7" name="Line 83">
              <a:extLst>
                <a:ext uri="{FF2B5EF4-FFF2-40B4-BE49-F238E27FC236}">
                  <a16:creationId xmlns:a16="http://schemas.microsoft.com/office/drawing/2014/main" id="{41E983C7-9CB6-45C3-B1C1-31F293CA53F2}"/>
                </a:ext>
              </a:extLst>
            </p:cNvPr>
            <p:cNvSpPr>
              <a:spLocks noChangeShapeType="1"/>
            </p:cNvSpPr>
            <p:nvPr/>
          </p:nvSpPr>
          <p:spPr bwMode="auto">
            <a:xfrm>
              <a:off x="5478566" y="6533941"/>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9" name="Text Box 85">
              <a:extLst>
                <a:ext uri="{FF2B5EF4-FFF2-40B4-BE49-F238E27FC236}">
                  <a16:creationId xmlns:a16="http://schemas.microsoft.com/office/drawing/2014/main" id="{7077E1CD-7FAB-4B6F-B220-1E5E228A0AD2}"/>
                </a:ext>
              </a:extLst>
            </p:cNvPr>
            <p:cNvSpPr txBox="1">
              <a:spLocks noChangeArrowheads="1"/>
            </p:cNvSpPr>
            <p:nvPr/>
          </p:nvSpPr>
          <p:spPr bwMode="auto">
            <a:xfrm>
              <a:off x="6243962" y="6359740"/>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11" name="Line 87">
              <a:extLst>
                <a:ext uri="{FF2B5EF4-FFF2-40B4-BE49-F238E27FC236}">
                  <a16:creationId xmlns:a16="http://schemas.microsoft.com/office/drawing/2014/main" id="{778788CC-5640-4D92-B7FF-8F35333E1609}"/>
                </a:ext>
              </a:extLst>
            </p:cNvPr>
            <p:cNvSpPr>
              <a:spLocks noChangeShapeType="1"/>
            </p:cNvSpPr>
            <p:nvPr/>
          </p:nvSpPr>
          <p:spPr bwMode="auto">
            <a:xfrm>
              <a:off x="6154716" y="6212895"/>
              <a:ext cx="0" cy="31672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2" name="Line 88">
              <a:extLst>
                <a:ext uri="{FF2B5EF4-FFF2-40B4-BE49-F238E27FC236}">
                  <a16:creationId xmlns:a16="http://schemas.microsoft.com/office/drawing/2014/main" id="{72C6432D-628F-4D8A-AF58-42691CAFA881}"/>
                </a:ext>
              </a:extLst>
            </p:cNvPr>
            <p:cNvSpPr>
              <a:spLocks noChangeShapeType="1"/>
            </p:cNvSpPr>
            <p:nvPr/>
          </p:nvSpPr>
          <p:spPr bwMode="auto">
            <a:xfrm>
              <a:off x="6154716" y="6529622"/>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4" name="Text Box 90">
              <a:extLst>
                <a:ext uri="{FF2B5EF4-FFF2-40B4-BE49-F238E27FC236}">
                  <a16:creationId xmlns:a16="http://schemas.microsoft.com/office/drawing/2014/main" id="{52A2CAAD-E116-48E1-B770-00680D743DBF}"/>
                </a:ext>
              </a:extLst>
            </p:cNvPr>
            <p:cNvSpPr txBox="1">
              <a:spLocks noChangeArrowheads="1"/>
            </p:cNvSpPr>
            <p:nvPr/>
          </p:nvSpPr>
          <p:spPr bwMode="auto">
            <a:xfrm>
              <a:off x="7998624" y="5005015"/>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1.4.3.1</a:t>
              </a:r>
            </a:p>
            <a:p>
              <a:pPr algn="ctr" eaLnBrk="1" hangingPunct="1">
                <a:spcBef>
                  <a:spcPct val="0"/>
                </a:spcBef>
                <a:buFontTx/>
                <a:buNone/>
              </a:pPr>
              <a:r>
                <a:rPr lang="en-US" altLang="en-US" sz="700" dirty="0">
                  <a:solidFill>
                    <a:schemeClr val="bg1"/>
                  </a:solidFill>
                </a:rPr>
                <a:t>Secret</a:t>
              </a:r>
            </a:p>
            <a:p>
              <a:pPr algn="ctr" eaLnBrk="1" hangingPunct="1">
                <a:spcBef>
                  <a:spcPct val="0"/>
                </a:spcBef>
                <a:buFontTx/>
                <a:buNone/>
              </a:pPr>
              <a:r>
                <a:rPr lang="en-US" altLang="en-US" sz="700" dirty="0">
                  <a:solidFill>
                    <a:schemeClr val="bg1"/>
                  </a:solidFill>
                </a:rPr>
                <a:t>Entrance</a:t>
              </a:r>
            </a:p>
          </p:txBody>
        </p:sp>
        <p:sp>
          <p:nvSpPr>
            <p:cNvPr id="40015" name="Line 92">
              <a:extLst>
                <a:ext uri="{FF2B5EF4-FFF2-40B4-BE49-F238E27FC236}">
                  <a16:creationId xmlns:a16="http://schemas.microsoft.com/office/drawing/2014/main" id="{484B5AA5-9C76-4FCC-BEE8-73DD10A2A702}"/>
                </a:ext>
              </a:extLst>
            </p:cNvPr>
            <p:cNvSpPr>
              <a:spLocks noChangeShapeType="1"/>
            </p:cNvSpPr>
            <p:nvPr/>
          </p:nvSpPr>
          <p:spPr bwMode="auto">
            <a:xfrm>
              <a:off x="7909378" y="4858169"/>
              <a:ext cx="0" cy="31816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6" name="Line 93">
              <a:extLst>
                <a:ext uri="{FF2B5EF4-FFF2-40B4-BE49-F238E27FC236}">
                  <a16:creationId xmlns:a16="http://schemas.microsoft.com/office/drawing/2014/main" id="{6C4F49F0-63BB-42C2-B9F6-FA2823044AC6}"/>
                </a:ext>
              </a:extLst>
            </p:cNvPr>
            <p:cNvSpPr>
              <a:spLocks noChangeShapeType="1"/>
            </p:cNvSpPr>
            <p:nvPr/>
          </p:nvSpPr>
          <p:spPr bwMode="auto">
            <a:xfrm>
              <a:off x="7909378" y="5174895"/>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7" name="Text Box 95">
              <a:extLst>
                <a:ext uri="{FF2B5EF4-FFF2-40B4-BE49-F238E27FC236}">
                  <a16:creationId xmlns:a16="http://schemas.microsoft.com/office/drawing/2014/main" id="{1A09B25E-B7D6-44FF-8B5A-7D3D60114231}"/>
                </a:ext>
              </a:extLst>
            </p:cNvPr>
            <p:cNvSpPr txBox="1">
              <a:spLocks noChangeArrowheads="1"/>
            </p:cNvSpPr>
            <p:nvPr/>
          </p:nvSpPr>
          <p:spPr bwMode="auto">
            <a:xfrm>
              <a:off x="8202831" y="5498821"/>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18" name="Text Box 96">
              <a:extLst>
                <a:ext uri="{FF2B5EF4-FFF2-40B4-BE49-F238E27FC236}">
                  <a16:creationId xmlns:a16="http://schemas.microsoft.com/office/drawing/2014/main" id="{9E928207-A613-4860-B6C3-E50CBEA91C33}"/>
                </a:ext>
              </a:extLst>
            </p:cNvPr>
            <p:cNvSpPr txBox="1">
              <a:spLocks noChangeArrowheads="1"/>
            </p:cNvSpPr>
            <p:nvPr/>
          </p:nvSpPr>
          <p:spPr bwMode="auto">
            <a:xfrm>
              <a:off x="8205857" y="5929281"/>
              <a:ext cx="465893" cy="207310"/>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1.4.3.2</a:t>
              </a:r>
            </a:p>
            <a:p>
              <a:pPr algn="ctr" eaLnBrk="1" hangingPunct="1">
                <a:spcBef>
                  <a:spcPct val="0"/>
                </a:spcBef>
                <a:buFontTx/>
                <a:buNone/>
              </a:pPr>
              <a:r>
                <a:rPr lang="en-US" altLang="en-US" sz="700" dirty="0">
                  <a:solidFill>
                    <a:schemeClr val="bg1"/>
                  </a:solidFill>
                </a:rPr>
                <a:t>Booby Trap</a:t>
              </a:r>
            </a:p>
          </p:txBody>
        </p:sp>
        <p:sp>
          <p:nvSpPr>
            <p:cNvPr id="40019" name="Line 97">
              <a:extLst>
                <a:ext uri="{FF2B5EF4-FFF2-40B4-BE49-F238E27FC236}">
                  <a16:creationId xmlns:a16="http://schemas.microsoft.com/office/drawing/2014/main" id="{EDD2D9AB-3793-4084-ACCA-6A0CF3936344}"/>
                </a:ext>
              </a:extLst>
            </p:cNvPr>
            <p:cNvSpPr>
              <a:spLocks noChangeShapeType="1"/>
            </p:cNvSpPr>
            <p:nvPr/>
          </p:nvSpPr>
          <p:spPr bwMode="auto">
            <a:xfrm>
              <a:off x="8113585" y="5351975"/>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0" name="Line 98">
              <a:extLst>
                <a:ext uri="{FF2B5EF4-FFF2-40B4-BE49-F238E27FC236}">
                  <a16:creationId xmlns:a16="http://schemas.microsoft.com/office/drawing/2014/main" id="{B69F8ACE-5CE2-48B0-98E7-9A29B4736421}"/>
                </a:ext>
              </a:extLst>
            </p:cNvPr>
            <p:cNvSpPr>
              <a:spLocks noChangeShapeType="1"/>
            </p:cNvSpPr>
            <p:nvPr/>
          </p:nvSpPr>
          <p:spPr bwMode="auto">
            <a:xfrm>
              <a:off x="8113585" y="5668701"/>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1" name="Line 99">
              <a:extLst>
                <a:ext uri="{FF2B5EF4-FFF2-40B4-BE49-F238E27FC236}">
                  <a16:creationId xmlns:a16="http://schemas.microsoft.com/office/drawing/2014/main" id="{A6B47DFF-BEE1-42C1-A27F-4505F60DCFEB}"/>
                </a:ext>
              </a:extLst>
            </p:cNvPr>
            <p:cNvSpPr>
              <a:spLocks noChangeShapeType="1"/>
            </p:cNvSpPr>
            <p:nvPr/>
          </p:nvSpPr>
          <p:spPr bwMode="auto">
            <a:xfrm>
              <a:off x="8113585" y="6149550"/>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2" name="Text Box 100">
              <a:extLst>
                <a:ext uri="{FF2B5EF4-FFF2-40B4-BE49-F238E27FC236}">
                  <a16:creationId xmlns:a16="http://schemas.microsoft.com/office/drawing/2014/main" id="{B3793574-2A53-4DA7-AA2C-4BA2BB512214}"/>
                </a:ext>
              </a:extLst>
            </p:cNvPr>
            <p:cNvSpPr txBox="1">
              <a:spLocks noChangeArrowheads="1"/>
            </p:cNvSpPr>
            <p:nvPr/>
          </p:nvSpPr>
          <p:spPr bwMode="auto">
            <a:xfrm>
              <a:off x="8210394" y="6359740"/>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1.4.3.3</a:t>
              </a:r>
            </a:p>
            <a:p>
              <a:pPr algn="ctr" eaLnBrk="1" hangingPunct="1">
                <a:spcBef>
                  <a:spcPct val="0"/>
                </a:spcBef>
                <a:buFontTx/>
                <a:buNone/>
              </a:pPr>
              <a:r>
                <a:rPr lang="en-US" altLang="en-US" sz="700" dirty="0">
                  <a:solidFill>
                    <a:schemeClr val="bg1"/>
                  </a:solidFill>
                </a:rPr>
                <a:t>Arming Mechan.</a:t>
              </a:r>
            </a:p>
          </p:txBody>
        </p:sp>
        <p:sp>
          <p:nvSpPr>
            <p:cNvPr id="40023" name="Line 101">
              <a:extLst>
                <a:ext uri="{FF2B5EF4-FFF2-40B4-BE49-F238E27FC236}">
                  <a16:creationId xmlns:a16="http://schemas.microsoft.com/office/drawing/2014/main" id="{22E121EC-DA12-481C-92FC-112C1060632A}"/>
                </a:ext>
              </a:extLst>
            </p:cNvPr>
            <p:cNvSpPr>
              <a:spLocks noChangeShapeType="1"/>
            </p:cNvSpPr>
            <p:nvPr/>
          </p:nvSpPr>
          <p:spPr bwMode="auto">
            <a:xfrm>
              <a:off x="8118123" y="6587209"/>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grpSp>
      <p:sp>
        <p:nvSpPr>
          <p:cNvPr id="85" name="Slide Number Placeholder 1">
            <a:extLst>
              <a:ext uri="{FF2B5EF4-FFF2-40B4-BE49-F238E27FC236}">
                <a16:creationId xmlns:a16="http://schemas.microsoft.com/office/drawing/2014/main" id="{9E6478A8-0E40-40A9-8321-3030EA66EF6D}"/>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14</a:t>
            </a:fld>
            <a:endParaRPr 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holding, hand&#10;&#10;Description automatically generated">
            <a:extLst>
              <a:ext uri="{FF2B5EF4-FFF2-40B4-BE49-F238E27FC236}">
                <a16:creationId xmlns:a16="http://schemas.microsoft.com/office/drawing/2014/main" id="{44B35526-771A-4E24-98B1-B28C4408A5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89" b="15838"/>
          <a:stretch/>
        </p:blipFill>
        <p:spPr>
          <a:xfrm>
            <a:off x="287518" y="2065066"/>
            <a:ext cx="1972707" cy="1224279"/>
          </a:xfrm>
          <a:prstGeom prst="rect">
            <a:avLst/>
          </a:prstGeom>
        </p:spPr>
      </p:pic>
      <p:sp>
        <p:nvSpPr>
          <p:cNvPr id="4" name="AutoShape 19">
            <a:extLst>
              <a:ext uri="{FF2B5EF4-FFF2-40B4-BE49-F238E27FC236}">
                <a16:creationId xmlns:a16="http://schemas.microsoft.com/office/drawing/2014/main" id="{D2694F57-90B5-4E2C-89F1-5A6204118576}"/>
              </a:ext>
            </a:extLst>
          </p:cNvPr>
          <p:cNvSpPr>
            <a:spLocks noChangeArrowheads="1"/>
          </p:cNvSpPr>
          <p:nvPr/>
        </p:nvSpPr>
        <p:spPr bwMode="auto">
          <a:xfrm>
            <a:off x="3403457" y="1231744"/>
            <a:ext cx="5376928" cy="4115202"/>
          </a:xfrm>
          <a:prstGeom prst="triangle">
            <a:avLst>
              <a:gd name="adj" fmla="val 50000"/>
            </a:avLst>
          </a:prstGeom>
          <a:noFill/>
          <a:ln w="381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dirty="0"/>
          </a:p>
        </p:txBody>
      </p:sp>
      <p:sp>
        <p:nvSpPr>
          <p:cNvPr id="5" name="Text Box 20">
            <a:extLst>
              <a:ext uri="{FF2B5EF4-FFF2-40B4-BE49-F238E27FC236}">
                <a16:creationId xmlns:a16="http://schemas.microsoft.com/office/drawing/2014/main" id="{C07B561E-EC25-4F38-8668-BD465864D4A7}"/>
              </a:ext>
            </a:extLst>
          </p:cNvPr>
          <p:cNvSpPr txBox="1">
            <a:spLocks noChangeArrowheads="1"/>
          </p:cNvSpPr>
          <p:nvPr/>
        </p:nvSpPr>
        <p:spPr bwMode="auto">
          <a:xfrm>
            <a:off x="5290235" y="2705812"/>
            <a:ext cx="17430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chemeClr val="bg1"/>
                </a:solidFill>
                <a:latin typeface="Segoe UI" panose="020B0502040204020203" pitchFamily="34" charset="0"/>
                <a:cs typeface="Segoe UI" panose="020B0502040204020203" pitchFamily="34" charset="0"/>
              </a:rPr>
              <a:t>GOOD,</a:t>
            </a:r>
          </a:p>
          <a:p>
            <a:pPr algn="ctr" eaLnBrk="1" hangingPunct="1">
              <a:spcBef>
                <a:spcPct val="0"/>
              </a:spcBef>
              <a:buFontTx/>
              <a:buNone/>
            </a:pPr>
            <a:r>
              <a:rPr lang="en-US" altLang="en-US" sz="2800" b="1" dirty="0">
                <a:solidFill>
                  <a:schemeClr val="bg1"/>
                </a:solidFill>
                <a:latin typeface="Segoe UI" panose="020B0502040204020203" pitchFamily="34" charset="0"/>
                <a:cs typeface="Segoe UI" panose="020B0502040204020203" pitchFamily="34" charset="0"/>
              </a:rPr>
              <a:t>FAST or      CHEAP?</a:t>
            </a:r>
          </a:p>
        </p:txBody>
      </p:sp>
      <p:sp>
        <p:nvSpPr>
          <p:cNvPr id="7" name="Text Box 9">
            <a:extLst>
              <a:ext uri="{FF2B5EF4-FFF2-40B4-BE49-F238E27FC236}">
                <a16:creationId xmlns:a16="http://schemas.microsoft.com/office/drawing/2014/main" id="{F482E8C0-5967-434D-A700-9E8F74C1FAE1}"/>
              </a:ext>
            </a:extLst>
          </p:cNvPr>
          <p:cNvSpPr txBox="1">
            <a:spLocks noChangeArrowheads="1"/>
          </p:cNvSpPr>
          <p:nvPr/>
        </p:nvSpPr>
        <p:spPr bwMode="auto">
          <a:xfrm>
            <a:off x="6455633" y="5420788"/>
            <a:ext cx="2592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DD9334"/>
                </a:solidFill>
                <a:latin typeface="Segoe UI" panose="020B0502040204020203" pitchFamily="34" charset="0"/>
                <a:cs typeface="Segoe UI" panose="020B0502040204020203" pitchFamily="34" charset="0"/>
              </a:rPr>
              <a:t>SCOPE</a:t>
            </a:r>
          </a:p>
        </p:txBody>
      </p:sp>
      <p:sp>
        <p:nvSpPr>
          <p:cNvPr id="10" name="Text Box 7">
            <a:extLst>
              <a:ext uri="{FF2B5EF4-FFF2-40B4-BE49-F238E27FC236}">
                <a16:creationId xmlns:a16="http://schemas.microsoft.com/office/drawing/2014/main" id="{F60F8974-069B-46DB-BF96-73CEC09E564E}"/>
              </a:ext>
            </a:extLst>
          </p:cNvPr>
          <p:cNvSpPr txBox="1">
            <a:spLocks noChangeArrowheads="1"/>
          </p:cNvSpPr>
          <p:nvPr/>
        </p:nvSpPr>
        <p:spPr bwMode="auto">
          <a:xfrm>
            <a:off x="2746867" y="2733901"/>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DD9334"/>
                </a:solidFill>
                <a:latin typeface="Segoe UI" panose="020B0502040204020203" pitchFamily="34" charset="0"/>
                <a:cs typeface="Segoe UI" panose="020B0502040204020203" pitchFamily="34" charset="0"/>
              </a:rPr>
              <a:t>SCHEDULE</a:t>
            </a:r>
          </a:p>
        </p:txBody>
      </p:sp>
      <p:sp>
        <p:nvSpPr>
          <p:cNvPr id="13" name="Text Box 8">
            <a:extLst>
              <a:ext uri="{FF2B5EF4-FFF2-40B4-BE49-F238E27FC236}">
                <a16:creationId xmlns:a16="http://schemas.microsoft.com/office/drawing/2014/main" id="{D0B0DE13-A3E1-4537-BC88-8FBCD5BD82DD}"/>
              </a:ext>
            </a:extLst>
          </p:cNvPr>
          <p:cNvSpPr txBox="1">
            <a:spLocks noChangeArrowheads="1"/>
          </p:cNvSpPr>
          <p:nvPr/>
        </p:nvSpPr>
        <p:spPr bwMode="auto">
          <a:xfrm>
            <a:off x="8364607" y="3320857"/>
            <a:ext cx="2233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DD9334"/>
                </a:solidFill>
                <a:latin typeface="Segoe UI" panose="020B0502040204020203" pitchFamily="34" charset="0"/>
                <a:cs typeface="Segoe UI" panose="020B0502040204020203" pitchFamily="34" charset="0"/>
              </a:rPr>
              <a:t>RESOURCES</a:t>
            </a:r>
          </a:p>
        </p:txBody>
      </p:sp>
      <p:sp>
        <p:nvSpPr>
          <p:cNvPr id="15" name="Text Box 27">
            <a:extLst>
              <a:ext uri="{FF2B5EF4-FFF2-40B4-BE49-F238E27FC236}">
                <a16:creationId xmlns:a16="http://schemas.microsoft.com/office/drawing/2014/main" id="{50A24F4D-0CB1-4FA9-ADA5-B7CA6F5D5C53}"/>
              </a:ext>
            </a:extLst>
          </p:cNvPr>
          <p:cNvSpPr txBox="1">
            <a:spLocks noChangeArrowheads="1"/>
          </p:cNvSpPr>
          <p:nvPr/>
        </p:nvSpPr>
        <p:spPr bwMode="auto">
          <a:xfrm>
            <a:off x="3954061" y="4401124"/>
            <a:ext cx="46291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0"/>
              </a:spcBef>
              <a:buFont typeface="Wingdings" panose="05000000000000000000" pitchFamily="2" charset="2"/>
              <a:buChar char="v"/>
            </a:pPr>
            <a:r>
              <a:rPr lang="en-US" altLang="en-US" sz="1800" b="1" i="1" dirty="0">
                <a:solidFill>
                  <a:schemeClr val="accent1">
                    <a:lumMod val="75000"/>
                  </a:schemeClr>
                </a:solidFill>
                <a:latin typeface="Segoe UI" panose="020B0502040204020203" pitchFamily="34" charset="0"/>
                <a:cs typeface="Segoe UI" panose="020B0502040204020203" pitchFamily="34" charset="0"/>
              </a:rPr>
              <a:t>Changes to one </a:t>
            </a:r>
            <a:r>
              <a:rPr lang="en-US" altLang="en-US" sz="1800" b="1" i="1" u="sng" dirty="0">
                <a:solidFill>
                  <a:schemeClr val="accent1">
                    <a:lumMod val="75000"/>
                  </a:schemeClr>
                </a:solidFill>
                <a:latin typeface="Segoe UI" panose="020B0502040204020203" pitchFamily="34" charset="0"/>
                <a:cs typeface="Segoe UI" panose="020B0502040204020203" pitchFamily="34" charset="0"/>
              </a:rPr>
              <a:t>will</a:t>
            </a:r>
            <a:r>
              <a:rPr lang="en-US" altLang="en-US" sz="1800" b="1" i="1" dirty="0">
                <a:solidFill>
                  <a:schemeClr val="accent1">
                    <a:lumMod val="75000"/>
                  </a:schemeClr>
                </a:solidFill>
                <a:latin typeface="Segoe UI" panose="020B0502040204020203" pitchFamily="34" charset="0"/>
                <a:cs typeface="Segoe UI" panose="020B0502040204020203" pitchFamily="34" charset="0"/>
              </a:rPr>
              <a:t> affect the others.</a:t>
            </a:r>
          </a:p>
          <a:p>
            <a:pPr marL="285750" indent="-285750">
              <a:spcBef>
                <a:spcPct val="0"/>
              </a:spcBef>
              <a:buFont typeface="Wingdings" panose="05000000000000000000" pitchFamily="2" charset="2"/>
              <a:buChar char="v"/>
            </a:pPr>
            <a:r>
              <a:rPr lang="en-US" altLang="en-US" sz="1800" b="1" i="1" dirty="0">
                <a:solidFill>
                  <a:schemeClr val="accent1">
                    <a:lumMod val="75000"/>
                  </a:schemeClr>
                </a:solidFill>
                <a:latin typeface="Segoe UI" panose="020B0502040204020203" pitchFamily="34" charset="0"/>
                <a:cs typeface="Segoe UI" panose="020B0502040204020203" pitchFamily="34" charset="0"/>
              </a:rPr>
              <a:t>You can only </a:t>
            </a:r>
            <a:r>
              <a:rPr lang="en-US" altLang="en-US" sz="1800" b="1" i="1" u="sng" dirty="0">
                <a:solidFill>
                  <a:schemeClr val="accent1">
                    <a:lumMod val="75000"/>
                  </a:schemeClr>
                </a:solidFill>
                <a:latin typeface="Segoe UI" panose="020B0502040204020203" pitchFamily="34" charset="0"/>
                <a:cs typeface="Segoe UI" panose="020B0502040204020203" pitchFamily="34" charset="0"/>
              </a:rPr>
              <a:t>optimize</a:t>
            </a:r>
            <a:r>
              <a:rPr lang="en-US" altLang="en-US" sz="1800" b="1" i="1" dirty="0">
                <a:solidFill>
                  <a:schemeClr val="accent1">
                    <a:lumMod val="75000"/>
                  </a:schemeClr>
                </a:solidFill>
                <a:latin typeface="Segoe UI" panose="020B0502040204020203" pitchFamily="34" charset="0"/>
                <a:cs typeface="Segoe UI" panose="020B0502040204020203" pitchFamily="34" charset="0"/>
              </a:rPr>
              <a:t> two at a time!</a:t>
            </a:r>
          </a:p>
        </p:txBody>
      </p:sp>
      <p:sp>
        <p:nvSpPr>
          <p:cNvPr id="16" name="Text Box 6">
            <a:extLst>
              <a:ext uri="{FF2B5EF4-FFF2-40B4-BE49-F238E27FC236}">
                <a16:creationId xmlns:a16="http://schemas.microsoft.com/office/drawing/2014/main" id="{86834495-83A1-4587-953F-8F4C1D4DF70C}"/>
              </a:ext>
            </a:extLst>
          </p:cNvPr>
          <p:cNvSpPr txBox="1">
            <a:spLocks noChangeArrowheads="1"/>
          </p:cNvSpPr>
          <p:nvPr/>
        </p:nvSpPr>
        <p:spPr bwMode="auto">
          <a:xfrm>
            <a:off x="618028" y="323230"/>
            <a:ext cx="10955943" cy="553998"/>
          </a:xfrm>
          <a:prstGeom prst="rect">
            <a:avLst/>
          </a:prstGeom>
        </p:spPr>
        <p:txBody>
          <a:bodyPr vert="horz" lIns="91440" tIns="45720" rIns="91440" bIns="45720" rtlCol="0" anchor="t">
            <a:noAutofit/>
          </a:bodyPr>
          <a:lstStyle>
            <a:lvl1pPr>
              <a:spcBef>
                <a:spcPct val="0"/>
              </a:spcBef>
              <a:buNone/>
              <a:defRPr sz="3600" b="1" i="0">
                <a:solidFill>
                  <a:schemeClr val="tx2"/>
                </a:solidFill>
                <a:latin typeface="Calibri" panose="020F0502020204030204" pitchFamily="34" charset="0"/>
                <a:ea typeface="+mj-ea"/>
                <a:cs typeface="Calibri" panose="020F050202020403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ltLang="en-US" dirty="0"/>
              <a:t>WBS in the “Triple Constraint” of Project Management</a:t>
            </a:r>
          </a:p>
        </p:txBody>
      </p:sp>
      <p:grpSp>
        <p:nvGrpSpPr>
          <p:cNvPr id="17" name="Group 16">
            <a:extLst>
              <a:ext uri="{FF2B5EF4-FFF2-40B4-BE49-F238E27FC236}">
                <a16:creationId xmlns:a16="http://schemas.microsoft.com/office/drawing/2014/main" id="{DC2C6AF5-26BD-472B-8178-DF91E1A18F48}"/>
              </a:ext>
            </a:extLst>
          </p:cNvPr>
          <p:cNvGrpSpPr/>
          <p:nvPr/>
        </p:nvGrpSpPr>
        <p:grpSpPr>
          <a:xfrm>
            <a:off x="7294311" y="3044704"/>
            <a:ext cx="978408" cy="978408"/>
            <a:chOff x="9268082" y="3654181"/>
            <a:chExt cx="978408" cy="978408"/>
          </a:xfrm>
        </p:grpSpPr>
        <p:sp>
          <p:nvSpPr>
            <p:cNvPr id="18" name="Oval 17">
              <a:extLst>
                <a:ext uri="{FF2B5EF4-FFF2-40B4-BE49-F238E27FC236}">
                  <a16:creationId xmlns:a16="http://schemas.microsoft.com/office/drawing/2014/main" id="{6E660A14-B3B0-4E3F-B4E2-4FA23C73F2D8}"/>
                </a:ext>
              </a:extLst>
            </p:cNvPr>
            <p:cNvSpPr/>
            <p:nvPr/>
          </p:nvSpPr>
          <p:spPr>
            <a:xfrm>
              <a:off x="9268082" y="3654181"/>
              <a:ext cx="978408" cy="978408"/>
            </a:xfrm>
            <a:prstGeom prst="ellipse">
              <a:avLst/>
            </a:prstGeom>
            <a:solidFill>
              <a:srgbClr val="DD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E1DFF47B-E50C-43A4-A989-BA7AEBD520B3}"/>
                </a:ext>
              </a:extLst>
            </p:cNvPr>
            <p:cNvPicPr>
              <a:picLocks noChangeAspect="1"/>
            </p:cNvPicPr>
            <p:nvPr/>
          </p:nvPicPr>
          <p:blipFill>
            <a:blip r:embed="rId4">
              <a:lum bright="100000"/>
            </a:blip>
            <a:stretch>
              <a:fillRect/>
            </a:stretch>
          </p:blipFill>
          <p:spPr>
            <a:xfrm>
              <a:off x="9420366" y="3794768"/>
              <a:ext cx="698359" cy="561475"/>
            </a:xfrm>
            <a:prstGeom prst="rect">
              <a:avLst/>
            </a:prstGeom>
          </p:spPr>
        </p:pic>
      </p:grpSp>
      <p:grpSp>
        <p:nvGrpSpPr>
          <p:cNvPr id="20" name="Group 19">
            <a:extLst>
              <a:ext uri="{FF2B5EF4-FFF2-40B4-BE49-F238E27FC236}">
                <a16:creationId xmlns:a16="http://schemas.microsoft.com/office/drawing/2014/main" id="{0C09D4FF-DEF8-4F54-BAC0-22A1E82168F5}"/>
              </a:ext>
            </a:extLst>
          </p:cNvPr>
          <p:cNvGrpSpPr/>
          <p:nvPr/>
        </p:nvGrpSpPr>
        <p:grpSpPr>
          <a:xfrm>
            <a:off x="5436087" y="5116250"/>
            <a:ext cx="978407" cy="978407"/>
            <a:chOff x="4243846" y="4369367"/>
            <a:chExt cx="657888" cy="657888"/>
          </a:xfrm>
        </p:grpSpPr>
        <p:sp>
          <p:nvSpPr>
            <p:cNvPr id="21" name="Oval 20">
              <a:extLst>
                <a:ext uri="{FF2B5EF4-FFF2-40B4-BE49-F238E27FC236}">
                  <a16:creationId xmlns:a16="http://schemas.microsoft.com/office/drawing/2014/main" id="{E825B3DF-5B58-4573-B0C9-63C29F0BD33C}"/>
                </a:ext>
              </a:extLst>
            </p:cNvPr>
            <p:cNvSpPr/>
            <p:nvPr/>
          </p:nvSpPr>
          <p:spPr>
            <a:xfrm>
              <a:off x="4243846" y="4369367"/>
              <a:ext cx="657888" cy="657888"/>
            </a:xfrm>
            <a:prstGeom prst="ellipse">
              <a:avLst/>
            </a:prstGeom>
            <a:solidFill>
              <a:srgbClr val="DD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67C78FD-F71A-4CA1-9F04-685E38822C22}"/>
                </a:ext>
              </a:extLst>
            </p:cNvPr>
            <p:cNvPicPr>
              <a:picLocks noChangeAspect="1"/>
            </p:cNvPicPr>
            <p:nvPr/>
          </p:nvPicPr>
          <p:blipFill>
            <a:blip r:embed="rId5">
              <a:lum bright="100000"/>
            </a:blip>
            <a:stretch>
              <a:fillRect/>
            </a:stretch>
          </p:blipFill>
          <p:spPr>
            <a:xfrm>
              <a:off x="4335993" y="4466875"/>
              <a:ext cx="483435" cy="484352"/>
            </a:xfrm>
            <a:prstGeom prst="rect">
              <a:avLst/>
            </a:prstGeom>
          </p:spPr>
        </p:pic>
      </p:grpSp>
      <p:grpSp>
        <p:nvGrpSpPr>
          <p:cNvPr id="23" name="Group 22">
            <a:extLst>
              <a:ext uri="{FF2B5EF4-FFF2-40B4-BE49-F238E27FC236}">
                <a16:creationId xmlns:a16="http://schemas.microsoft.com/office/drawing/2014/main" id="{A27B6EF6-2D7A-4241-9992-3777320A6B95}"/>
              </a:ext>
            </a:extLst>
          </p:cNvPr>
          <p:cNvGrpSpPr/>
          <p:nvPr/>
        </p:nvGrpSpPr>
        <p:grpSpPr>
          <a:xfrm>
            <a:off x="4376740" y="2434803"/>
            <a:ext cx="978238" cy="978238"/>
            <a:chOff x="5140283" y="2522226"/>
            <a:chExt cx="978238" cy="978238"/>
          </a:xfrm>
        </p:grpSpPr>
        <p:sp>
          <p:nvSpPr>
            <p:cNvPr id="24" name="Oval 23">
              <a:extLst>
                <a:ext uri="{FF2B5EF4-FFF2-40B4-BE49-F238E27FC236}">
                  <a16:creationId xmlns:a16="http://schemas.microsoft.com/office/drawing/2014/main" id="{7D01A51E-6E52-4AF9-8160-021552810930}"/>
                </a:ext>
              </a:extLst>
            </p:cNvPr>
            <p:cNvSpPr/>
            <p:nvPr/>
          </p:nvSpPr>
          <p:spPr>
            <a:xfrm>
              <a:off x="5140283" y="2522226"/>
              <a:ext cx="978238" cy="978238"/>
            </a:xfrm>
            <a:prstGeom prst="ellipse">
              <a:avLst/>
            </a:prstGeom>
            <a:solidFill>
              <a:srgbClr val="DD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4E0831B1-C70D-433C-88A5-F98301D1EC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9439" y="2692240"/>
              <a:ext cx="610538" cy="605913"/>
            </a:xfrm>
            <a:prstGeom prst="rect">
              <a:avLst/>
            </a:prstGeom>
          </p:spPr>
        </p:pic>
      </p:grpSp>
      <p:sp>
        <p:nvSpPr>
          <p:cNvPr id="26" name="Slide Number Placeholder 1">
            <a:extLst>
              <a:ext uri="{FF2B5EF4-FFF2-40B4-BE49-F238E27FC236}">
                <a16:creationId xmlns:a16="http://schemas.microsoft.com/office/drawing/2014/main" id="{E21A6328-F921-4217-8360-99FC5B8F52F6}"/>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15</a:t>
            </a:fld>
            <a:endParaRPr lang="en-US" sz="1600" b="1" dirty="0">
              <a:solidFill>
                <a:schemeClr val="tx1"/>
              </a:solidFill>
            </a:endParaRPr>
          </a:p>
        </p:txBody>
      </p:sp>
      <p:grpSp>
        <p:nvGrpSpPr>
          <p:cNvPr id="2" name="Group 1">
            <a:extLst>
              <a:ext uri="{FF2B5EF4-FFF2-40B4-BE49-F238E27FC236}">
                <a16:creationId xmlns:a16="http://schemas.microsoft.com/office/drawing/2014/main" id="{F720727F-594A-495D-8475-96460FABBF89}"/>
              </a:ext>
            </a:extLst>
          </p:cNvPr>
          <p:cNvGrpSpPr/>
          <p:nvPr/>
        </p:nvGrpSpPr>
        <p:grpSpPr>
          <a:xfrm>
            <a:off x="263559" y="3057090"/>
            <a:ext cx="4575498" cy="3596394"/>
            <a:chOff x="2018836" y="3246583"/>
            <a:chExt cx="4575498" cy="3596394"/>
          </a:xfrm>
        </p:grpSpPr>
        <p:pic>
          <p:nvPicPr>
            <p:cNvPr id="28" name="Picture 27" descr="Shape, arrow&#10;&#10;Description automatically generated">
              <a:extLst>
                <a:ext uri="{FF2B5EF4-FFF2-40B4-BE49-F238E27FC236}">
                  <a16:creationId xmlns:a16="http://schemas.microsoft.com/office/drawing/2014/main" id="{57D67291-8D57-437A-8479-1033D65A56D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017791">
              <a:off x="3458825" y="3707467"/>
              <a:ext cx="3596394" cy="2674625"/>
            </a:xfrm>
            <a:prstGeom prst="rect">
              <a:avLst/>
            </a:prstGeom>
          </p:spPr>
        </p:pic>
        <p:sp>
          <p:nvSpPr>
            <p:cNvPr id="27" name="Rectangle 3">
              <a:extLst>
                <a:ext uri="{FF2B5EF4-FFF2-40B4-BE49-F238E27FC236}">
                  <a16:creationId xmlns:a16="http://schemas.microsoft.com/office/drawing/2014/main" id="{E053A8B7-ACFD-4B40-AB93-A375DBCB5F68}"/>
                </a:ext>
              </a:extLst>
            </p:cNvPr>
            <p:cNvSpPr txBox="1">
              <a:spLocks noChangeArrowheads="1"/>
            </p:cNvSpPr>
            <p:nvPr/>
          </p:nvSpPr>
          <p:spPr>
            <a:xfrm>
              <a:off x="2018836" y="3881531"/>
              <a:ext cx="3364755" cy="830997"/>
            </a:xfrm>
            <a:prstGeom prst="rect">
              <a:avLst/>
            </a:prstGeom>
            <a:solidFill>
              <a:schemeClr val="bg2">
                <a:lumMod val="40000"/>
                <a:lumOff val="60000"/>
              </a:schemeClr>
            </a:solidFill>
            <a:ln>
              <a:noFill/>
            </a:ln>
            <a:effectLst/>
          </p:spPr>
          <p:txBody>
            <a:bodyPr wrap="square" lIns="0" tIns="0" rIns="0" bIns="0">
              <a:spAutoFit/>
            </a:bodyPr>
            <a:lstStyle>
              <a:defPPr>
                <a:defRPr lang="en-US"/>
              </a:defPPr>
              <a:lvl1pPr algn="ctr">
                <a:spcBef>
                  <a:spcPct val="50000"/>
                </a:spcBef>
                <a:buFontTx/>
                <a:buNone/>
                <a:defRPr sz="3200" b="1">
                  <a:solidFill>
                    <a:schemeClr val="bg1"/>
                  </a:solidFill>
                  <a:latin typeface="Segoe UI" panose="020B0502040204020203" pitchFamily="34" charset="0"/>
                  <a:cs typeface="Segoe UI" panose="020B0502040204020203" pitchFamily="34" charset="0"/>
                </a:defRPr>
              </a:lvl1pPr>
              <a:lvl2pPr marL="742950" indent="-285750">
                <a:spcBef>
                  <a:spcPct val="20000"/>
                </a:spcBef>
                <a:buChar char="–"/>
                <a:defRPr sz="2000">
                  <a:latin typeface="Arial" panose="020B0604020202020204" pitchFamily="34" charset="0"/>
                </a:defRPr>
              </a:lvl2pPr>
              <a:lvl3pPr marL="1143000" indent="-228600">
                <a:spcBef>
                  <a:spcPct val="20000"/>
                </a:spcBef>
                <a:buChar char="•"/>
                <a:defRPr>
                  <a:latin typeface="Arial" panose="020B0604020202020204" pitchFamily="34" charset="0"/>
                </a:defRPr>
              </a:lvl3pPr>
              <a:lvl4pPr marL="1600200" indent="-228600">
                <a:spcBef>
                  <a:spcPct val="20000"/>
                </a:spcBef>
                <a:buChar char="–"/>
                <a:defRPr sz="1600">
                  <a:latin typeface="Arial" panose="020B0604020202020204" pitchFamily="34"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r>
                <a:rPr lang="en-US" altLang="en-US" sz="1800" dirty="0"/>
                <a:t>The WBS chart is a GRAPHICAL DEPICTION of a project scope statement</a:t>
              </a:r>
            </a:p>
          </p:txBody>
        </p:sp>
      </p:grpSp>
      <p:sp>
        <p:nvSpPr>
          <p:cNvPr id="29" name="TextBox 28">
            <a:extLst>
              <a:ext uri="{FF2B5EF4-FFF2-40B4-BE49-F238E27FC236}">
                <a16:creationId xmlns:a16="http://schemas.microsoft.com/office/drawing/2014/main" id="{9FAF2060-01FB-4541-B68B-278241DB4046}"/>
              </a:ext>
            </a:extLst>
          </p:cNvPr>
          <p:cNvSpPr txBox="1"/>
          <p:nvPr/>
        </p:nvSpPr>
        <p:spPr>
          <a:xfrm>
            <a:off x="7752068" y="5487533"/>
            <a:ext cx="4179265" cy="923330"/>
          </a:xfrm>
          <a:prstGeom prst="rect">
            <a:avLst/>
          </a:prstGeom>
          <a:noFill/>
        </p:spPr>
        <p:txBody>
          <a:bodyPr wrap="square" rtlCol="0">
            <a:spAutoFit/>
          </a:bodyPr>
          <a:lstStyle/>
          <a:p>
            <a:r>
              <a:rPr lang="en-US" b="1" i="1" dirty="0">
                <a:solidFill>
                  <a:srgbClr val="F66912"/>
                </a:solidFill>
              </a:rPr>
              <a:t>Modifications to the WBS </a:t>
            </a:r>
            <a:br>
              <a:rPr lang="en-US" b="1" i="1" dirty="0">
                <a:solidFill>
                  <a:srgbClr val="F66912"/>
                </a:solidFill>
              </a:rPr>
            </a:br>
            <a:r>
              <a:rPr lang="en-US" b="1" i="1" dirty="0">
                <a:solidFill>
                  <a:srgbClr val="F66912"/>
                </a:solidFill>
              </a:rPr>
              <a:t>are likely to impact SCHEDULE </a:t>
            </a:r>
            <a:br>
              <a:rPr lang="en-US" b="1" i="1" dirty="0">
                <a:solidFill>
                  <a:srgbClr val="F66912"/>
                </a:solidFill>
              </a:rPr>
            </a:br>
            <a:r>
              <a:rPr lang="en-US" b="1" i="1" dirty="0">
                <a:solidFill>
                  <a:srgbClr val="F66912"/>
                </a:solidFill>
              </a:rPr>
              <a:t>and/or RESOURCE requirements</a:t>
            </a:r>
          </a:p>
        </p:txBody>
      </p:sp>
      <p:sp>
        <p:nvSpPr>
          <p:cNvPr id="12" name="TextBox 11">
            <a:extLst>
              <a:ext uri="{FF2B5EF4-FFF2-40B4-BE49-F238E27FC236}">
                <a16:creationId xmlns:a16="http://schemas.microsoft.com/office/drawing/2014/main" id="{CA4473A8-A216-400B-B138-3E49874D4D07}"/>
              </a:ext>
            </a:extLst>
          </p:cNvPr>
          <p:cNvSpPr txBox="1"/>
          <p:nvPr/>
        </p:nvSpPr>
        <p:spPr>
          <a:xfrm>
            <a:off x="2131200" y="7008000"/>
            <a:ext cx="8229600" cy="230832"/>
          </a:xfrm>
          <a:prstGeom prst="rect">
            <a:avLst/>
          </a:prstGeom>
          <a:noFill/>
        </p:spPr>
        <p:txBody>
          <a:bodyPr wrap="square" rtlCol="0">
            <a:spAutoFit/>
          </a:bodyPr>
          <a:lstStyle/>
          <a:p>
            <a:r>
              <a:rPr lang="en-US" sz="900">
                <a:hlinkClick r:id="rId3" tooltip="http://www.dudeiwantthat.com/gear/novelty/eggmap-stress-ball-navigators.asp"/>
              </a:rPr>
              <a:t>This Photo</a:t>
            </a:r>
            <a:r>
              <a:rPr lang="en-US" sz="900"/>
              <a:t> by Unknown Author is licensed under </a:t>
            </a:r>
            <a:r>
              <a:rPr lang="en-US" sz="900">
                <a:hlinkClick r:id="rId10" tooltip="https://creativecommons.org/licenses/by-nc-sa/3.0/"/>
              </a:rPr>
              <a:t>CC BY-SA-NC</a:t>
            </a:r>
            <a:endParaRPr lang="en-US" sz="900"/>
          </a:p>
        </p:txBody>
      </p:sp>
    </p:spTree>
    <p:extLst>
      <p:ext uri="{BB962C8B-B14F-4D97-AF65-F5344CB8AC3E}">
        <p14:creationId xmlns:p14="http://schemas.microsoft.com/office/powerpoint/2010/main" val="39007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1000"/>
                                        <p:tgtEl>
                                          <p:spTgt spid="2"/>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5440-F547-4364-9DB6-6330A662FB37}"/>
              </a:ext>
            </a:extLst>
          </p:cNvPr>
          <p:cNvSpPr>
            <a:spLocks noGrp="1"/>
          </p:cNvSpPr>
          <p:nvPr>
            <p:ph type="title"/>
          </p:nvPr>
        </p:nvSpPr>
        <p:spPr>
          <a:xfrm>
            <a:off x="614024" y="293154"/>
            <a:ext cx="9509031" cy="621511"/>
          </a:xfrm>
        </p:spPr>
        <p:txBody>
          <a:bodyPr>
            <a:noAutofit/>
          </a:bodyPr>
          <a:lstStyle/>
          <a:p>
            <a:r>
              <a:rPr lang="en-US" sz="3600" b="1" dirty="0">
                <a:latin typeface="Calibri" panose="020F0502020204030204" pitchFamily="34" charset="0"/>
                <a:cs typeface="Calibri" panose="020F0502020204030204" pitchFamily="34" charset="0"/>
              </a:rPr>
              <a:t>Basic Schedule development/elaboration</a:t>
            </a:r>
          </a:p>
        </p:txBody>
      </p:sp>
      <p:sp>
        <p:nvSpPr>
          <p:cNvPr id="3" name="Content Placeholder 2">
            <a:extLst>
              <a:ext uri="{FF2B5EF4-FFF2-40B4-BE49-F238E27FC236}">
                <a16:creationId xmlns:a16="http://schemas.microsoft.com/office/drawing/2014/main" id="{9EC1CD31-FE1E-4285-9FF4-8485275E38EB}"/>
              </a:ext>
            </a:extLst>
          </p:cNvPr>
          <p:cNvSpPr>
            <a:spLocks noGrp="1"/>
          </p:cNvSpPr>
          <p:nvPr>
            <p:ph idx="1"/>
          </p:nvPr>
        </p:nvSpPr>
        <p:spPr>
          <a:xfrm>
            <a:off x="951097" y="2880092"/>
            <a:ext cx="10779639" cy="2652205"/>
          </a:xfrm>
        </p:spPr>
        <p:txBody>
          <a:bodyPr vert="horz" lIns="0" tIns="45720" rIns="0" bIns="45720" rtlCol="0">
            <a:noAutofit/>
          </a:bodyPr>
          <a:lstStyle/>
          <a:p>
            <a:pPr marL="482203" indent="-482203">
              <a:buClr>
                <a:schemeClr val="tx1"/>
              </a:buClr>
              <a:buFont typeface="+mj-lt"/>
              <a:buAutoNum type="arabicPeriod"/>
            </a:pPr>
            <a:r>
              <a:rPr lang="en-US" sz="2400" u="sng" dirty="0"/>
              <a:t>Develop Project Work Breakdown Structure (WBS) </a:t>
            </a:r>
          </a:p>
          <a:p>
            <a:pPr marL="482203" indent="-482203">
              <a:buClr>
                <a:schemeClr val="tx1"/>
              </a:buClr>
              <a:buFont typeface="+mj-lt"/>
              <a:buAutoNum type="arabicPeriod"/>
            </a:pPr>
            <a:r>
              <a:rPr lang="en-US" sz="2400" dirty="0"/>
              <a:t>Decompose WBS into activity list</a:t>
            </a:r>
          </a:p>
          <a:p>
            <a:pPr marL="482203" indent="-482203">
              <a:buClr>
                <a:schemeClr val="tx1"/>
              </a:buClr>
              <a:buFont typeface="+mj-lt"/>
              <a:buAutoNum type="arabicPeriod"/>
            </a:pPr>
            <a:r>
              <a:rPr lang="en-US" sz="2400" dirty="0"/>
              <a:t>Determine Activity Precedence</a:t>
            </a:r>
          </a:p>
          <a:p>
            <a:pPr marL="482203" indent="-482203">
              <a:buClr>
                <a:schemeClr val="tx1"/>
              </a:buClr>
              <a:buFont typeface="+mj-lt"/>
              <a:buAutoNum type="arabicPeriod"/>
            </a:pPr>
            <a:r>
              <a:rPr lang="en-US" sz="2400" dirty="0"/>
              <a:t>Estimate activity durations</a:t>
            </a:r>
          </a:p>
          <a:p>
            <a:pPr marL="482203" indent="-482203">
              <a:buClr>
                <a:schemeClr val="tx1"/>
              </a:buClr>
              <a:buFont typeface="+mj-lt"/>
              <a:buAutoNum type="arabicPeriod"/>
            </a:pPr>
            <a:r>
              <a:rPr lang="en-US" sz="2400" dirty="0"/>
              <a:t>Assign Resources</a:t>
            </a:r>
          </a:p>
        </p:txBody>
      </p:sp>
      <p:sp>
        <p:nvSpPr>
          <p:cNvPr id="8" name="Rectangle 7">
            <a:extLst>
              <a:ext uri="{FF2B5EF4-FFF2-40B4-BE49-F238E27FC236}">
                <a16:creationId xmlns:a16="http://schemas.microsoft.com/office/drawing/2014/main" id="{1B649604-1989-4168-A6F8-0B791F39A5CB}"/>
              </a:ext>
            </a:extLst>
          </p:cNvPr>
          <p:cNvSpPr/>
          <p:nvPr/>
        </p:nvSpPr>
        <p:spPr bwMode="auto">
          <a:xfrm>
            <a:off x="774663" y="1578042"/>
            <a:ext cx="1517101" cy="770334"/>
          </a:xfrm>
          <a:prstGeom prst="rect">
            <a:avLst/>
          </a:prstGeom>
          <a:noFill/>
          <a:ln w="28575" cap="flat" cmpd="sng" algn="ctr">
            <a:solidFill>
              <a:schemeClr val="bg2">
                <a:lumMod val="60000"/>
                <a:lumOff val="40000"/>
              </a:schemeClr>
            </a:solidFill>
            <a:prstDash val="solid"/>
            <a:round/>
            <a:headEnd type="none" w="med" len="med"/>
            <a:tailEnd type="none" w="med" len="med"/>
          </a:ln>
          <a:effectLst/>
        </p:spPr>
        <p:txBody>
          <a:bodyPr vert="horz" wrap="none" lIns="84833" tIns="41672" rIns="84833" bIns="41672" numCol="1" rtlCol="0" anchor="ctr" anchorCtr="0" compatLnSpc="1">
            <a:prstTxWarp prst="textNoShape">
              <a:avLst/>
            </a:prstTxWarp>
          </a:bodyPr>
          <a:lstStyle/>
          <a:p>
            <a:pPr algn="ctr" defTabSz="857250">
              <a:lnSpc>
                <a:spcPct val="110000"/>
              </a:lnSpc>
            </a:pPr>
            <a:r>
              <a:rPr lang="en-US" sz="2000" dirty="0">
                <a:latin typeface="Segoe UI" panose="020B0502040204020203" pitchFamily="34" charset="0"/>
                <a:cs typeface="Segoe UI" panose="020B0502040204020203" pitchFamily="34" charset="0"/>
              </a:rPr>
              <a:t>WBS</a:t>
            </a:r>
          </a:p>
        </p:txBody>
      </p:sp>
      <p:grpSp>
        <p:nvGrpSpPr>
          <p:cNvPr id="41" name="Group 40">
            <a:extLst>
              <a:ext uri="{FF2B5EF4-FFF2-40B4-BE49-F238E27FC236}">
                <a16:creationId xmlns:a16="http://schemas.microsoft.com/office/drawing/2014/main" id="{40635F9E-2444-4653-802B-220A5AE61E2C}"/>
              </a:ext>
            </a:extLst>
          </p:cNvPr>
          <p:cNvGrpSpPr/>
          <p:nvPr/>
        </p:nvGrpSpPr>
        <p:grpSpPr>
          <a:xfrm>
            <a:off x="2281587" y="1578042"/>
            <a:ext cx="2162562" cy="770334"/>
            <a:chOff x="1919352" y="2190557"/>
            <a:chExt cx="1443032" cy="514028"/>
          </a:xfrm>
        </p:grpSpPr>
        <p:sp>
          <p:nvSpPr>
            <p:cNvPr id="10" name="Rectangle 9">
              <a:extLst>
                <a:ext uri="{FF2B5EF4-FFF2-40B4-BE49-F238E27FC236}">
                  <a16:creationId xmlns:a16="http://schemas.microsoft.com/office/drawing/2014/main" id="{FBB46901-97AD-4BBB-A243-18EE3A81E8F5}"/>
                </a:ext>
              </a:extLst>
            </p:cNvPr>
            <p:cNvSpPr/>
            <p:nvPr/>
          </p:nvSpPr>
          <p:spPr bwMode="auto">
            <a:xfrm>
              <a:off x="2355240" y="2190557"/>
              <a:ext cx="1007144" cy="514028"/>
            </a:xfrm>
            <a:prstGeom prst="rect">
              <a:avLst/>
            </a:prstGeom>
            <a:noFill/>
            <a:ln w="28575" cap="flat" cmpd="sng" algn="ctr">
              <a:solidFill>
                <a:schemeClr val="bg2">
                  <a:lumMod val="60000"/>
                  <a:lumOff val="40000"/>
                </a:schemeClr>
              </a:solidFill>
              <a:prstDash val="solid"/>
              <a:round/>
              <a:headEnd type="none" w="med" len="med"/>
              <a:tailEnd type="none" w="med" len="med"/>
            </a:ln>
            <a:effectLst/>
          </p:spPr>
          <p:txBody>
            <a:bodyPr vert="horz" wrap="none" lIns="84833" tIns="41672" rIns="84833" bIns="41672" numCol="1" rtlCol="0" anchor="ctr" anchorCtr="0" compatLnSpc="1">
              <a:prstTxWarp prst="textNoShape">
                <a:avLst/>
              </a:prstTxWarp>
            </a:bodyPr>
            <a:lstStyle/>
            <a:p>
              <a:pPr algn="ctr" defTabSz="857250">
                <a:lnSpc>
                  <a:spcPct val="110000"/>
                </a:lnSpc>
              </a:pPr>
              <a:r>
                <a:rPr lang="en-US" sz="2000" dirty="0">
                  <a:latin typeface="Segoe UI" panose="020B0502040204020203" pitchFamily="34" charset="0"/>
                  <a:cs typeface="Segoe UI" panose="020B0502040204020203" pitchFamily="34" charset="0"/>
                </a:rPr>
                <a:t>Activity List</a:t>
              </a:r>
            </a:p>
          </p:txBody>
        </p:sp>
        <p:cxnSp>
          <p:nvCxnSpPr>
            <p:cNvPr id="17" name="Straight Arrow Connector 16">
              <a:extLst>
                <a:ext uri="{FF2B5EF4-FFF2-40B4-BE49-F238E27FC236}">
                  <a16:creationId xmlns:a16="http://schemas.microsoft.com/office/drawing/2014/main" id="{A83FEF25-0598-4BBD-B483-E0241CE67260}"/>
                </a:ext>
              </a:extLst>
            </p:cNvPr>
            <p:cNvCxnSpPr>
              <a:cxnSpLocks/>
            </p:cNvCxnSpPr>
            <p:nvPr/>
          </p:nvCxnSpPr>
          <p:spPr bwMode="auto">
            <a:xfrm>
              <a:off x="1919352" y="2462939"/>
              <a:ext cx="437492" cy="0"/>
            </a:xfrm>
            <a:prstGeom prst="straightConnector1">
              <a:avLst/>
            </a:prstGeom>
            <a:noFill/>
            <a:ln w="28575" cap="flat" cmpd="sng" algn="ctr">
              <a:solidFill>
                <a:schemeClr val="bg2">
                  <a:lumMod val="60000"/>
                  <a:lumOff val="40000"/>
                </a:schemeClr>
              </a:solidFill>
              <a:prstDash val="solid"/>
              <a:round/>
              <a:headEnd type="none" w="med" len="med"/>
              <a:tailEnd type="triangle"/>
            </a:ln>
            <a:effectLst/>
          </p:spPr>
        </p:cxnSp>
      </p:grpSp>
      <p:grpSp>
        <p:nvGrpSpPr>
          <p:cNvPr id="42" name="Group 41">
            <a:extLst>
              <a:ext uri="{FF2B5EF4-FFF2-40B4-BE49-F238E27FC236}">
                <a16:creationId xmlns:a16="http://schemas.microsoft.com/office/drawing/2014/main" id="{04965765-BD4E-4D5E-B2AC-D9FAD021506C}"/>
              </a:ext>
            </a:extLst>
          </p:cNvPr>
          <p:cNvGrpSpPr/>
          <p:nvPr/>
        </p:nvGrpSpPr>
        <p:grpSpPr>
          <a:xfrm>
            <a:off x="4443931" y="1578042"/>
            <a:ext cx="2352457" cy="770334"/>
            <a:chOff x="3508411" y="2190557"/>
            <a:chExt cx="1569745" cy="514028"/>
          </a:xfrm>
        </p:grpSpPr>
        <p:sp>
          <p:nvSpPr>
            <p:cNvPr id="11" name="Rectangle 10">
              <a:extLst>
                <a:ext uri="{FF2B5EF4-FFF2-40B4-BE49-F238E27FC236}">
                  <a16:creationId xmlns:a16="http://schemas.microsoft.com/office/drawing/2014/main" id="{35DBE06B-972E-4EEE-947A-C1FEB6C30075}"/>
                </a:ext>
              </a:extLst>
            </p:cNvPr>
            <p:cNvSpPr/>
            <p:nvPr/>
          </p:nvSpPr>
          <p:spPr bwMode="auto">
            <a:xfrm>
              <a:off x="3961190" y="2190557"/>
              <a:ext cx="1116966" cy="514028"/>
            </a:xfrm>
            <a:prstGeom prst="rect">
              <a:avLst/>
            </a:prstGeom>
            <a:noFill/>
            <a:ln w="28575" cap="flat" cmpd="sng" algn="ctr">
              <a:solidFill>
                <a:schemeClr val="bg2">
                  <a:lumMod val="60000"/>
                  <a:lumOff val="40000"/>
                </a:schemeClr>
              </a:solidFill>
              <a:prstDash val="solid"/>
              <a:round/>
              <a:headEnd type="none" w="med" len="med"/>
              <a:tailEnd type="none" w="med" len="med"/>
            </a:ln>
            <a:effectLst/>
          </p:spPr>
          <p:txBody>
            <a:bodyPr vert="horz" wrap="none" lIns="84833" tIns="41672" rIns="84833" bIns="41672" numCol="1" rtlCol="0" anchor="ctr" anchorCtr="0" compatLnSpc="1">
              <a:prstTxWarp prst="textNoShape">
                <a:avLst/>
              </a:prstTxWarp>
            </a:bodyPr>
            <a:lstStyle/>
            <a:p>
              <a:pPr algn="ctr" defTabSz="857250">
                <a:lnSpc>
                  <a:spcPct val="110000"/>
                </a:lnSpc>
              </a:pPr>
              <a:r>
                <a:rPr lang="en-US" sz="2000" dirty="0">
                  <a:latin typeface="Segoe UI" panose="020B0502040204020203" pitchFamily="34" charset="0"/>
                  <a:cs typeface="Segoe UI" panose="020B0502040204020203" pitchFamily="34" charset="0"/>
                </a:rPr>
                <a:t>Activity </a:t>
              </a:r>
            </a:p>
            <a:p>
              <a:pPr algn="ctr" defTabSz="857250">
                <a:lnSpc>
                  <a:spcPct val="110000"/>
                </a:lnSpc>
              </a:pPr>
              <a:r>
                <a:rPr lang="en-US" sz="2000" dirty="0">
                  <a:latin typeface="Segoe UI" panose="020B0502040204020203" pitchFamily="34" charset="0"/>
                  <a:cs typeface="Segoe UI" panose="020B0502040204020203" pitchFamily="34" charset="0"/>
                </a:rPr>
                <a:t>Precedence</a:t>
              </a:r>
            </a:p>
          </p:txBody>
        </p:sp>
        <p:cxnSp>
          <p:nvCxnSpPr>
            <p:cNvPr id="38" name="Straight Arrow Connector 37">
              <a:extLst>
                <a:ext uri="{FF2B5EF4-FFF2-40B4-BE49-F238E27FC236}">
                  <a16:creationId xmlns:a16="http://schemas.microsoft.com/office/drawing/2014/main" id="{762258E8-9CA8-489E-8BD2-B30B1DBBF3B8}"/>
                </a:ext>
              </a:extLst>
            </p:cNvPr>
            <p:cNvCxnSpPr>
              <a:cxnSpLocks/>
            </p:cNvCxnSpPr>
            <p:nvPr/>
          </p:nvCxnSpPr>
          <p:spPr bwMode="auto">
            <a:xfrm>
              <a:off x="3508411" y="2462939"/>
              <a:ext cx="437492" cy="0"/>
            </a:xfrm>
            <a:prstGeom prst="straightConnector1">
              <a:avLst/>
            </a:prstGeom>
            <a:noFill/>
            <a:ln w="28575" cap="flat" cmpd="sng" algn="ctr">
              <a:solidFill>
                <a:schemeClr val="bg2">
                  <a:lumMod val="60000"/>
                  <a:lumOff val="40000"/>
                </a:schemeClr>
              </a:solidFill>
              <a:prstDash val="solid"/>
              <a:round/>
              <a:headEnd type="none" w="med" len="med"/>
              <a:tailEnd type="triangle"/>
            </a:ln>
            <a:effectLst/>
          </p:spPr>
        </p:cxnSp>
      </p:grpSp>
      <p:grpSp>
        <p:nvGrpSpPr>
          <p:cNvPr id="4" name="Group 3">
            <a:extLst>
              <a:ext uri="{FF2B5EF4-FFF2-40B4-BE49-F238E27FC236}">
                <a16:creationId xmlns:a16="http://schemas.microsoft.com/office/drawing/2014/main" id="{6FF603E7-7262-4AC9-9CC7-3BAA0DA4A046}"/>
              </a:ext>
            </a:extLst>
          </p:cNvPr>
          <p:cNvGrpSpPr/>
          <p:nvPr/>
        </p:nvGrpSpPr>
        <p:grpSpPr>
          <a:xfrm>
            <a:off x="6819297" y="1561162"/>
            <a:ext cx="2333193" cy="770334"/>
            <a:chOff x="7822906" y="1627923"/>
            <a:chExt cx="2333193" cy="770334"/>
          </a:xfrm>
        </p:grpSpPr>
        <p:sp>
          <p:nvSpPr>
            <p:cNvPr id="13" name="Rectangle 12">
              <a:extLst>
                <a:ext uri="{FF2B5EF4-FFF2-40B4-BE49-F238E27FC236}">
                  <a16:creationId xmlns:a16="http://schemas.microsoft.com/office/drawing/2014/main" id="{6150E8CE-AE7D-48A2-91DE-2950881BD7A9}"/>
                </a:ext>
              </a:extLst>
            </p:cNvPr>
            <p:cNvSpPr/>
            <p:nvPr/>
          </p:nvSpPr>
          <p:spPr bwMode="auto">
            <a:xfrm>
              <a:off x="8482186" y="1627923"/>
              <a:ext cx="1673913" cy="770334"/>
            </a:xfrm>
            <a:prstGeom prst="rect">
              <a:avLst/>
            </a:prstGeom>
            <a:noFill/>
            <a:ln w="28575" cap="flat" cmpd="sng" algn="ctr">
              <a:solidFill>
                <a:schemeClr val="bg2">
                  <a:lumMod val="60000"/>
                  <a:lumOff val="40000"/>
                </a:schemeClr>
              </a:solidFill>
              <a:prstDash val="solid"/>
              <a:round/>
              <a:headEnd type="none" w="med" len="med"/>
              <a:tailEnd type="none" w="med" len="med"/>
            </a:ln>
            <a:effectLst/>
          </p:spPr>
          <p:txBody>
            <a:bodyPr vert="horz" wrap="none" lIns="84833" tIns="41672" rIns="84833" bIns="41672" numCol="1" rtlCol="0" anchor="ctr" anchorCtr="0" compatLnSpc="1">
              <a:prstTxWarp prst="textNoShape">
                <a:avLst/>
              </a:prstTxWarp>
            </a:bodyPr>
            <a:lstStyle/>
            <a:p>
              <a:pPr algn="ctr" defTabSz="857250">
                <a:lnSpc>
                  <a:spcPct val="110000"/>
                </a:lnSpc>
              </a:pPr>
              <a:r>
                <a:rPr lang="en-US" sz="2000" dirty="0">
                  <a:latin typeface="Segoe UI" panose="020B0502040204020203" pitchFamily="34" charset="0"/>
                  <a:cs typeface="Segoe UI" panose="020B0502040204020203" pitchFamily="34" charset="0"/>
                </a:rPr>
                <a:t>Duration</a:t>
              </a:r>
            </a:p>
            <a:p>
              <a:pPr algn="ctr" defTabSz="857250">
                <a:lnSpc>
                  <a:spcPct val="110000"/>
                </a:lnSpc>
              </a:pPr>
              <a:r>
                <a:rPr lang="en-US" sz="2000" dirty="0">
                  <a:latin typeface="Segoe UI" panose="020B0502040204020203" pitchFamily="34" charset="0"/>
                  <a:cs typeface="Segoe UI" panose="020B0502040204020203" pitchFamily="34" charset="0"/>
                </a:rPr>
                <a:t>Estimates</a:t>
              </a:r>
            </a:p>
          </p:txBody>
        </p:sp>
        <p:cxnSp>
          <p:nvCxnSpPr>
            <p:cNvPr id="40" name="Straight Arrow Connector 39">
              <a:extLst>
                <a:ext uri="{FF2B5EF4-FFF2-40B4-BE49-F238E27FC236}">
                  <a16:creationId xmlns:a16="http://schemas.microsoft.com/office/drawing/2014/main" id="{A2A1D221-B9C0-4265-B0F5-E96EB90002D3}"/>
                </a:ext>
              </a:extLst>
            </p:cNvPr>
            <p:cNvCxnSpPr>
              <a:cxnSpLocks/>
            </p:cNvCxnSpPr>
            <p:nvPr/>
          </p:nvCxnSpPr>
          <p:spPr bwMode="auto">
            <a:xfrm>
              <a:off x="7822906" y="2036121"/>
              <a:ext cx="655636" cy="0"/>
            </a:xfrm>
            <a:prstGeom prst="straightConnector1">
              <a:avLst/>
            </a:prstGeom>
            <a:noFill/>
            <a:ln w="28575" cap="flat" cmpd="sng" algn="ctr">
              <a:solidFill>
                <a:schemeClr val="bg2">
                  <a:lumMod val="60000"/>
                  <a:lumOff val="40000"/>
                </a:schemeClr>
              </a:solidFill>
              <a:prstDash val="solid"/>
              <a:round/>
              <a:headEnd type="none" w="med" len="med"/>
              <a:tailEnd type="triangle"/>
            </a:ln>
            <a:effectLst/>
          </p:spPr>
        </p:cxnSp>
      </p:grpSp>
      <p:grpSp>
        <p:nvGrpSpPr>
          <p:cNvPr id="20" name="Group 19">
            <a:extLst>
              <a:ext uri="{FF2B5EF4-FFF2-40B4-BE49-F238E27FC236}">
                <a16:creationId xmlns:a16="http://schemas.microsoft.com/office/drawing/2014/main" id="{B17E2C04-7D06-4192-AC70-C1AD39210D69}"/>
              </a:ext>
            </a:extLst>
          </p:cNvPr>
          <p:cNvGrpSpPr/>
          <p:nvPr/>
        </p:nvGrpSpPr>
        <p:grpSpPr>
          <a:xfrm>
            <a:off x="9152490" y="1561162"/>
            <a:ext cx="2333193" cy="770334"/>
            <a:chOff x="9152490" y="1561162"/>
            <a:chExt cx="2333193" cy="770334"/>
          </a:xfrm>
        </p:grpSpPr>
        <p:sp>
          <p:nvSpPr>
            <p:cNvPr id="15" name="Rectangle 14">
              <a:extLst>
                <a:ext uri="{FF2B5EF4-FFF2-40B4-BE49-F238E27FC236}">
                  <a16:creationId xmlns:a16="http://schemas.microsoft.com/office/drawing/2014/main" id="{0676E21A-A9D0-4207-BF5D-641754CB2928}"/>
                </a:ext>
              </a:extLst>
            </p:cNvPr>
            <p:cNvSpPr/>
            <p:nvPr/>
          </p:nvSpPr>
          <p:spPr bwMode="auto">
            <a:xfrm>
              <a:off x="9811770" y="1561162"/>
              <a:ext cx="1673913" cy="770334"/>
            </a:xfrm>
            <a:prstGeom prst="rect">
              <a:avLst/>
            </a:prstGeom>
            <a:noFill/>
            <a:ln w="28575" cap="flat" cmpd="sng" algn="ctr">
              <a:solidFill>
                <a:schemeClr val="bg2">
                  <a:lumMod val="60000"/>
                  <a:lumOff val="40000"/>
                </a:schemeClr>
              </a:solidFill>
              <a:prstDash val="solid"/>
              <a:round/>
              <a:headEnd type="none" w="med" len="med"/>
              <a:tailEnd type="none" w="med" len="med"/>
            </a:ln>
            <a:effectLst/>
          </p:spPr>
          <p:txBody>
            <a:bodyPr vert="horz" wrap="none" lIns="84833" tIns="41672" rIns="84833" bIns="41672" numCol="1" rtlCol="0" anchor="ctr" anchorCtr="0" compatLnSpc="1">
              <a:prstTxWarp prst="textNoShape">
                <a:avLst/>
              </a:prstTxWarp>
            </a:bodyPr>
            <a:lstStyle/>
            <a:p>
              <a:pPr algn="ctr" defTabSz="857250">
                <a:lnSpc>
                  <a:spcPct val="110000"/>
                </a:lnSpc>
              </a:pPr>
              <a:r>
                <a:rPr lang="en-US" sz="2000" dirty="0">
                  <a:latin typeface="Segoe UI" panose="020B0502040204020203" pitchFamily="34" charset="0"/>
                  <a:cs typeface="Segoe UI" panose="020B0502040204020203" pitchFamily="34" charset="0"/>
                </a:rPr>
                <a:t>Assign</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Resources</a:t>
              </a:r>
            </a:p>
          </p:txBody>
        </p:sp>
        <p:cxnSp>
          <p:nvCxnSpPr>
            <p:cNvPr id="16" name="Straight Arrow Connector 15">
              <a:extLst>
                <a:ext uri="{FF2B5EF4-FFF2-40B4-BE49-F238E27FC236}">
                  <a16:creationId xmlns:a16="http://schemas.microsoft.com/office/drawing/2014/main" id="{4A8A6B63-5910-4A28-AEF9-86205B2AB984}"/>
                </a:ext>
              </a:extLst>
            </p:cNvPr>
            <p:cNvCxnSpPr>
              <a:cxnSpLocks/>
            </p:cNvCxnSpPr>
            <p:nvPr/>
          </p:nvCxnSpPr>
          <p:spPr bwMode="auto">
            <a:xfrm>
              <a:off x="9152490" y="1969360"/>
              <a:ext cx="655636" cy="0"/>
            </a:xfrm>
            <a:prstGeom prst="straightConnector1">
              <a:avLst/>
            </a:prstGeom>
            <a:noFill/>
            <a:ln w="28575" cap="flat" cmpd="sng" algn="ctr">
              <a:solidFill>
                <a:schemeClr val="bg2">
                  <a:lumMod val="60000"/>
                  <a:lumOff val="40000"/>
                </a:schemeClr>
              </a:solidFill>
              <a:prstDash val="solid"/>
              <a:round/>
              <a:headEnd type="none" w="med" len="med"/>
              <a:tailEnd type="triangle"/>
            </a:ln>
            <a:effectLst/>
          </p:spPr>
        </p:cxnSp>
      </p:grpSp>
      <p:cxnSp>
        <p:nvCxnSpPr>
          <p:cNvPr id="6" name="Connector: Elbow 5">
            <a:extLst>
              <a:ext uri="{FF2B5EF4-FFF2-40B4-BE49-F238E27FC236}">
                <a16:creationId xmlns:a16="http://schemas.microsoft.com/office/drawing/2014/main" id="{0686BA77-0CB3-4DCE-917F-2D830C3B5439}"/>
              </a:ext>
            </a:extLst>
          </p:cNvPr>
          <p:cNvCxnSpPr>
            <a:cxnSpLocks/>
            <a:stCxn id="15" idx="0"/>
            <a:endCxn id="13" idx="0"/>
          </p:cNvCxnSpPr>
          <p:nvPr/>
        </p:nvCxnSpPr>
        <p:spPr>
          <a:xfrm rot="16200000" flipV="1">
            <a:off x="9482131" y="394565"/>
            <a:ext cx="12700" cy="2333193"/>
          </a:xfrm>
          <a:prstGeom prst="bentConnector3">
            <a:avLst>
              <a:gd name="adj1" fmla="val 2502441"/>
            </a:avLst>
          </a:prstGeom>
          <a:noFill/>
          <a:ln w="28575" cap="flat" cmpd="sng" algn="ctr">
            <a:solidFill>
              <a:schemeClr val="bg2">
                <a:lumMod val="60000"/>
                <a:lumOff val="40000"/>
              </a:schemeClr>
            </a:solidFill>
            <a:prstDash val="solid"/>
            <a:round/>
            <a:headEnd type="none" w="med" len="med"/>
            <a:tailEnd type="triangle"/>
          </a:ln>
          <a:effectLst/>
        </p:spPr>
      </p:cxnSp>
      <p:sp>
        <p:nvSpPr>
          <p:cNvPr id="24" name="Oval 23">
            <a:extLst>
              <a:ext uri="{FF2B5EF4-FFF2-40B4-BE49-F238E27FC236}">
                <a16:creationId xmlns:a16="http://schemas.microsoft.com/office/drawing/2014/main" id="{599C344C-79C1-480F-9725-26FED546E159}"/>
              </a:ext>
            </a:extLst>
          </p:cNvPr>
          <p:cNvSpPr>
            <a:spLocks noChangeArrowheads="1"/>
          </p:cNvSpPr>
          <p:nvPr/>
        </p:nvSpPr>
        <p:spPr bwMode="auto">
          <a:xfrm>
            <a:off x="266741" y="1276804"/>
            <a:ext cx="2532944" cy="1328990"/>
          </a:xfrm>
          <a:prstGeom prst="ellipse">
            <a:avLst/>
          </a:prstGeom>
          <a:no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21" name="Slide Number Placeholder 1">
            <a:extLst>
              <a:ext uri="{FF2B5EF4-FFF2-40B4-BE49-F238E27FC236}">
                <a16:creationId xmlns:a16="http://schemas.microsoft.com/office/drawing/2014/main" id="{C12691A8-27F5-44B0-BC48-3E4D4800ACDA}"/>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16</a:t>
            </a:fld>
            <a:endParaRPr lang="en-US" sz="1600" b="1" dirty="0">
              <a:solidFill>
                <a:schemeClr val="tx1"/>
              </a:solidFill>
            </a:endParaRPr>
          </a:p>
        </p:txBody>
      </p:sp>
    </p:spTree>
    <p:extLst>
      <p:ext uri="{BB962C8B-B14F-4D97-AF65-F5344CB8AC3E}">
        <p14:creationId xmlns:p14="http://schemas.microsoft.com/office/powerpoint/2010/main" val="44976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22" presetClass="entr" presetSubtype="2"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par>
                          <p:cTn id="47" fill="hold">
                            <p:stCondLst>
                              <p:cond delay="5000"/>
                            </p:stCondLst>
                            <p:childTnLst>
                              <p:par>
                                <p:cTn id="48" presetID="21" presetClass="entr" presetSubtype="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B4E49A-EA2A-42EE-AFA7-5F40370B082C}"/>
              </a:ext>
            </a:extLst>
          </p:cNvPr>
          <p:cNvGrpSpPr/>
          <p:nvPr/>
        </p:nvGrpSpPr>
        <p:grpSpPr>
          <a:xfrm>
            <a:off x="1813311" y="735107"/>
            <a:ext cx="7967182" cy="6001866"/>
            <a:chOff x="1965712" y="877190"/>
            <a:chExt cx="7495213" cy="5566724"/>
          </a:xfrm>
        </p:grpSpPr>
        <p:sp>
          <p:nvSpPr>
            <p:cNvPr id="7" name="Rectangle 6">
              <a:extLst>
                <a:ext uri="{FF2B5EF4-FFF2-40B4-BE49-F238E27FC236}">
                  <a16:creationId xmlns:a16="http://schemas.microsoft.com/office/drawing/2014/main" id="{525E0625-2853-43A8-869F-4AF1196577CF}"/>
                </a:ext>
              </a:extLst>
            </p:cNvPr>
            <p:cNvSpPr/>
            <p:nvPr/>
          </p:nvSpPr>
          <p:spPr>
            <a:xfrm>
              <a:off x="1965712" y="877190"/>
              <a:ext cx="7495213" cy="55667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3" name="Picture 2">
              <a:extLst>
                <a:ext uri="{FF2B5EF4-FFF2-40B4-BE49-F238E27FC236}">
                  <a16:creationId xmlns:a16="http://schemas.microsoft.com/office/drawing/2014/main" id="{3313B138-C889-4D05-A3B2-974307666274}"/>
                </a:ext>
              </a:extLst>
            </p:cNvPr>
            <p:cNvPicPr>
              <a:picLocks noChangeAspect="1"/>
            </p:cNvPicPr>
            <p:nvPr/>
          </p:nvPicPr>
          <p:blipFill rotWithShape="1">
            <a:blip r:embed="rId3"/>
            <a:srcRect t="3915"/>
            <a:stretch/>
          </p:blipFill>
          <p:spPr>
            <a:xfrm>
              <a:off x="2200229" y="991689"/>
              <a:ext cx="7068765" cy="5206787"/>
            </a:xfrm>
            <a:prstGeom prst="rect">
              <a:avLst/>
            </a:prstGeom>
            <a:solidFill>
              <a:schemeClr val="accent5">
                <a:lumMod val="60000"/>
                <a:lumOff val="40000"/>
              </a:schemeClr>
            </a:solidFill>
          </p:spPr>
        </p:pic>
      </p:grpSp>
      <p:sp>
        <p:nvSpPr>
          <p:cNvPr id="9" name="Oval 8">
            <a:extLst>
              <a:ext uri="{FF2B5EF4-FFF2-40B4-BE49-F238E27FC236}">
                <a16:creationId xmlns:a16="http://schemas.microsoft.com/office/drawing/2014/main" id="{91AD02FD-12D3-4AC4-AD28-32D560345D6D}"/>
              </a:ext>
            </a:extLst>
          </p:cNvPr>
          <p:cNvSpPr>
            <a:spLocks noChangeArrowheads="1"/>
          </p:cNvSpPr>
          <p:nvPr/>
        </p:nvSpPr>
        <p:spPr bwMode="auto">
          <a:xfrm>
            <a:off x="3576320" y="2264544"/>
            <a:ext cx="924560" cy="751675"/>
          </a:xfrm>
          <a:prstGeom prst="ellipse">
            <a:avLst/>
          </a:prstGeom>
          <a:no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11" name="Title 1">
            <a:extLst>
              <a:ext uri="{FF2B5EF4-FFF2-40B4-BE49-F238E27FC236}">
                <a16:creationId xmlns:a16="http://schemas.microsoft.com/office/drawing/2014/main" id="{8605F74D-A04A-4E4A-83B7-06217CEE156B}"/>
              </a:ext>
            </a:extLst>
          </p:cNvPr>
          <p:cNvSpPr>
            <a:spLocks noGrp="1"/>
          </p:cNvSpPr>
          <p:nvPr>
            <p:ph type="title"/>
          </p:nvPr>
        </p:nvSpPr>
        <p:spPr>
          <a:xfrm>
            <a:off x="438533" y="162944"/>
            <a:ext cx="9869249" cy="714246"/>
          </a:xfrm>
        </p:spPr>
        <p:txBody>
          <a:bodyPr>
            <a:noAutofit/>
          </a:bodyPr>
          <a:lstStyle/>
          <a:p>
            <a:r>
              <a:rPr lang="en-US" b="1" dirty="0"/>
              <a:t>WBS Within the Big Picture of a Project</a:t>
            </a:r>
          </a:p>
        </p:txBody>
      </p:sp>
      <p:sp>
        <p:nvSpPr>
          <p:cNvPr id="12" name="Slide Number Placeholder 1">
            <a:extLst>
              <a:ext uri="{FF2B5EF4-FFF2-40B4-BE49-F238E27FC236}">
                <a16:creationId xmlns:a16="http://schemas.microsoft.com/office/drawing/2014/main" id="{58D6373B-D49D-4A24-96C8-82E22058276A}"/>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17</a:t>
            </a:fld>
            <a:endParaRPr lang="en-US" sz="1600" b="1" dirty="0">
              <a:solidFill>
                <a:schemeClr val="tx1"/>
              </a:solidFill>
            </a:endParaRPr>
          </a:p>
        </p:txBody>
      </p:sp>
      <p:sp>
        <p:nvSpPr>
          <p:cNvPr id="13" name="Oval 12">
            <a:extLst>
              <a:ext uri="{FF2B5EF4-FFF2-40B4-BE49-F238E27FC236}">
                <a16:creationId xmlns:a16="http://schemas.microsoft.com/office/drawing/2014/main" id="{763C5AF1-456B-43FC-8470-6BA1ABFC3E49}"/>
              </a:ext>
            </a:extLst>
          </p:cNvPr>
          <p:cNvSpPr>
            <a:spLocks noChangeArrowheads="1"/>
          </p:cNvSpPr>
          <p:nvPr/>
        </p:nvSpPr>
        <p:spPr bwMode="auto">
          <a:xfrm>
            <a:off x="2411506" y="2264544"/>
            <a:ext cx="960797" cy="751675"/>
          </a:xfrm>
          <a:prstGeom prst="ellipse">
            <a:avLst/>
          </a:prstGeom>
          <a:no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14" name="Oval 13">
            <a:extLst>
              <a:ext uri="{FF2B5EF4-FFF2-40B4-BE49-F238E27FC236}">
                <a16:creationId xmlns:a16="http://schemas.microsoft.com/office/drawing/2014/main" id="{7F971C1D-42C7-4BD4-81B7-1C116567EFFE}"/>
              </a:ext>
            </a:extLst>
          </p:cNvPr>
          <p:cNvSpPr>
            <a:spLocks noChangeArrowheads="1"/>
          </p:cNvSpPr>
          <p:nvPr/>
        </p:nvSpPr>
        <p:spPr bwMode="auto">
          <a:xfrm>
            <a:off x="4747081" y="2264544"/>
            <a:ext cx="924560" cy="751675"/>
          </a:xfrm>
          <a:prstGeom prst="ellipse">
            <a:avLst/>
          </a:prstGeom>
          <a:no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Tree>
    <p:extLst>
      <p:ext uri="{BB962C8B-B14F-4D97-AF65-F5344CB8AC3E}">
        <p14:creationId xmlns:p14="http://schemas.microsoft.com/office/powerpoint/2010/main" val="23665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67F4E0-00F7-47EF-807D-30A67389BEF7}"/>
              </a:ext>
            </a:extLst>
          </p:cNvPr>
          <p:cNvSpPr>
            <a:spLocks noGrp="1" noChangeArrowheads="1"/>
          </p:cNvSpPr>
          <p:nvPr>
            <p:ph type="title"/>
          </p:nvPr>
        </p:nvSpPr>
        <p:spPr>
          <a:xfrm>
            <a:off x="652464" y="200027"/>
            <a:ext cx="10447336" cy="468312"/>
          </a:xfrm>
        </p:spPr>
        <p:txBody>
          <a:bodyPr>
            <a:noAutofit/>
          </a:bodyPr>
          <a:lstStyle/>
          <a:p>
            <a:pPr eaLnBrk="1" hangingPunct="1"/>
            <a:r>
              <a:rPr lang="en-US" altLang="en-US" sz="3200" b="1" dirty="0"/>
              <a:t>Numbering the WBS</a:t>
            </a:r>
            <a:endParaRPr lang="en-US" altLang="en-US" sz="2000" b="1" dirty="0"/>
          </a:p>
        </p:txBody>
      </p:sp>
      <p:grpSp>
        <p:nvGrpSpPr>
          <p:cNvPr id="11267" name="Group 89">
            <a:extLst>
              <a:ext uri="{FF2B5EF4-FFF2-40B4-BE49-F238E27FC236}">
                <a16:creationId xmlns:a16="http://schemas.microsoft.com/office/drawing/2014/main" id="{0494B2CA-0FCA-4CE9-A9ED-D41DB90F03C5}"/>
              </a:ext>
            </a:extLst>
          </p:cNvPr>
          <p:cNvGrpSpPr>
            <a:grpSpLocks/>
          </p:cNvGrpSpPr>
          <p:nvPr/>
        </p:nvGrpSpPr>
        <p:grpSpPr bwMode="auto">
          <a:xfrm>
            <a:off x="2651125" y="2035772"/>
            <a:ext cx="8448675" cy="4171950"/>
            <a:chOff x="154" y="676"/>
            <a:chExt cx="5322" cy="2628"/>
          </a:xfrm>
          <a:solidFill>
            <a:schemeClr val="bg2">
              <a:lumMod val="40000"/>
              <a:lumOff val="60000"/>
            </a:schemeClr>
          </a:solidFill>
        </p:grpSpPr>
        <p:sp>
          <p:nvSpPr>
            <p:cNvPr id="11271" name="Line 5">
              <a:extLst>
                <a:ext uri="{FF2B5EF4-FFF2-40B4-BE49-F238E27FC236}">
                  <a16:creationId xmlns:a16="http://schemas.microsoft.com/office/drawing/2014/main" id="{B0BAB83E-8014-4C96-9DDC-26F59AB58A75}"/>
                </a:ext>
              </a:extLst>
            </p:cNvPr>
            <p:cNvSpPr>
              <a:spLocks noChangeShapeType="1"/>
            </p:cNvSpPr>
            <p:nvPr/>
          </p:nvSpPr>
          <p:spPr bwMode="auto">
            <a:xfrm>
              <a:off x="1136"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2" name="Line 6">
              <a:extLst>
                <a:ext uri="{FF2B5EF4-FFF2-40B4-BE49-F238E27FC236}">
                  <a16:creationId xmlns:a16="http://schemas.microsoft.com/office/drawing/2014/main" id="{BFC14784-E4C4-47E7-86E3-DE18062A8205}"/>
                </a:ext>
              </a:extLst>
            </p:cNvPr>
            <p:cNvSpPr>
              <a:spLocks noChangeShapeType="1"/>
            </p:cNvSpPr>
            <p:nvPr/>
          </p:nvSpPr>
          <p:spPr bwMode="auto">
            <a:xfrm>
              <a:off x="1649"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3" name="Line 7">
              <a:extLst>
                <a:ext uri="{FF2B5EF4-FFF2-40B4-BE49-F238E27FC236}">
                  <a16:creationId xmlns:a16="http://schemas.microsoft.com/office/drawing/2014/main" id="{C3CA8871-3EDE-453E-80AB-905CAD2F7400}"/>
                </a:ext>
              </a:extLst>
            </p:cNvPr>
            <p:cNvSpPr>
              <a:spLocks noChangeShapeType="1"/>
            </p:cNvSpPr>
            <p:nvPr/>
          </p:nvSpPr>
          <p:spPr bwMode="auto">
            <a:xfrm>
              <a:off x="2837"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4" name="Line 8">
              <a:extLst>
                <a:ext uri="{FF2B5EF4-FFF2-40B4-BE49-F238E27FC236}">
                  <a16:creationId xmlns:a16="http://schemas.microsoft.com/office/drawing/2014/main" id="{9140B955-CDF4-48B7-B9AB-55C6B6BC64E6}"/>
                </a:ext>
              </a:extLst>
            </p:cNvPr>
            <p:cNvSpPr>
              <a:spLocks noChangeShapeType="1"/>
            </p:cNvSpPr>
            <p:nvPr/>
          </p:nvSpPr>
          <p:spPr bwMode="auto">
            <a:xfrm>
              <a:off x="3359"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5" name="Line 9">
              <a:extLst>
                <a:ext uri="{FF2B5EF4-FFF2-40B4-BE49-F238E27FC236}">
                  <a16:creationId xmlns:a16="http://schemas.microsoft.com/office/drawing/2014/main" id="{5EA774CC-221E-40C7-B132-4E9C2E0375FF}"/>
                </a:ext>
              </a:extLst>
            </p:cNvPr>
            <p:cNvSpPr>
              <a:spLocks noChangeShapeType="1"/>
            </p:cNvSpPr>
            <p:nvPr/>
          </p:nvSpPr>
          <p:spPr bwMode="auto">
            <a:xfrm>
              <a:off x="5120"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6" name="Line 10">
              <a:extLst>
                <a:ext uri="{FF2B5EF4-FFF2-40B4-BE49-F238E27FC236}">
                  <a16:creationId xmlns:a16="http://schemas.microsoft.com/office/drawing/2014/main" id="{C98188FC-F313-4DD3-B7E9-A1A095C78486}"/>
                </a:ext>
              </a:extLst>
            </p:cNvPr>
            <p:cNvSpPr>
              <a:spLocks noChangeShapeType="1"/>
            </p:cNvSpPr>
            <p:nvPr/>
          </p:nvSpPr>
          <p:spPr bwMode="auto">
            <a:xfrm>
              <a:off x="4328" y="1413"/>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7" name="Line 11">
              <a:extLst>
                <a:ext uri="{FF2B5EF4-FFF2-40B4-BE49-F238E27FC236}">
                  <a16:creationId xmlns:a16="http://schemas.microsoft.com/office/drawing/2014/main" id="{0D081645-835A-4E4D-8F2E-0690F07FCF73}"/>
                </a:ext>
              </a:extLst>
            </p:cNvPr>
            <p:cNvSpPr>
              <a:spLocks noChangeShapeType="1"/>
            </p:cNvSpPr>
            <p:nvPr/>
          </p:nvSpPr>
          <p:spPr bwMode="auto">
            <a:xfrm>
              <a:off x="2447" y="1413"/>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8" name="Line 12">
              <a:extLst>
                <a:ext uri="{FF2B5EF4-FFF2-40B4-BE49-F238E27FC236}">
                  <a16:creationId xmlns:a16="http://schemas.microsoft.com/office/drawing/2014/main" id="{25D10578-8DB1-4C24-9079-E511548F425A}"/>
                </a:ext>
              </a:extLst>
            </p:cNvPr>
            <p:cNvSpPr>
              <a:spLocks noChangeShapeType="1"/>
            </p:cNvSpPr>
            <p:nvPr/>
          </p:nvSpPr>
          <p:spPr bwMode="auto">
            <a:xfrm>
              <a:off x="746" y="1005"/>
              <a:ext cx="0" cy="49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9" name="Line 13">
              <a:extLst>
                <a:ext uri="{FF2B5EF4-FFF2-40B4-BE49-F238E27FC236}">
                  <a16:creationId xmlns:a16="http://schemas.microsoft.com/office/drawing/2014/main" id="{14D38E62-8705-485B-8F2F-4FBDB0BD0484}"/>
                </a:ext>
              </a:extLst>
            </p:cNvPr>
            <p:cNvSpPr>
              <a:spLocks noChangeShapeType="1"/>
            </p:cNvSpPr>
            <p:nvPr/>
          </p:nvSpPr>
          <p:spPr bwMode="auto">
            <a:xfrm>
              <a:off x="4727" y="1005"/>
              <a:ext cx="0" cy="525"/>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0" name="Line 14">
              <a:extLst>
                <a:ext uri="{FF2B5EF4-FFF2-40B4-BE49-F238E27FC236}">
                  <a16:creationId xmlns:a16="http://schemas.microsoft.com/office/drawing/2014/main" id="{254FD51E-258E-43E8-8C12-100080013722}"/>
                </a:ext>
              </a:extLst>
            </p:cNvPr>
            <p:cNvSpPr>
              <a:spLocks noChangeShapeType="1"/>
            </p:cNvSpPr>
            <p:nvPr/>
          </p:nvSpPr>
          <p:spPr bwMode="auto">
            <a:xfrm>
              <a:off x="3544" y="1005"/>
              <a:ext cx="0" cy="402"/>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1" name="Line 15">
              <a:extLst>
                <a:ext uri="{FF2B5EF4-FFF2-40B4-BE49-F238E27FC236}">
                  <a16:creationId xmlns:a16="http://schemas.microsoft.com/office/drawing/2014/main" id="{056E45A2-1432-49A4-84E7-C5B6B5E798A7}"/>
                </a:ext>
              </a:extLst>
            </p:cNvPr>
            <p:cNvSpPr>
              <a:spLocks noChangeShapeType="1"/>
            </p:cNvSpPr>
            <p:nvPr/>
          </p:nvSpPr>
          <p:spPr bwMode="auto">
            <a:xfrm>
              <a:off x="2274" y="1005"/>
              <a:ext cx="0" cy="399"/>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2" name="Text Box 16">
              <a:extLst>
                <a:ext uri="{FF2B5EF4-FFF2-40B4-BE49-F238E27FC236}">
                  <a16:creationId xmlns:a16="http://schemas.microsoft.com/office/drawing/2014/main" id="{BFFF34B4-0FD1-4796-AC87-B15AEA3947C8}"/>
                </a:ext>
              </a:extLst>
            </p:cNvPr>
            <p:cNvSpPr txBox="1">
              <a:spLocks noChangeArrowheads="1"/>
            </p:cNvSpPr>
            <p:nvPr/>
          </p:nvSpPr>
          <p:spPr bwMode="auto">
            <a:xfrm>
              <a:off x="2413" y="676"/>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a:t>
              </a:r>
            </a:p>
            <a:p>
              <a:pPr algn="ctr" eaLnBrk="1" hangingPunct="1"/>
              <a:r>
                <a:rPr lang="en-US" altLang="en-US" sz="800" dirty="0">
                  <a:solidFill>
                    <a:schemeClr val="bg1"/>
                  </a:solidFill>
                </a:rPr>
                <a:t>Pyramid</a:t>
              </a:r>
            </a:p>
            <a:p>
              <a:pPr algn="ctr" eaLnBrk="1" hangingPunct="1"/>
              <a:endParaRPr lang="en-US" altLang="en-US" sz="800" dirty="0">
                <a:solidFill>
                  <a:schemeClr val="bg1"/>
                </a:solidFill>
              </a:endParaRPr>
            </a:p>
          </p:txBody>
        </p:sp>
        <p:sp>
          <p:nvSpPr>
            <p:cNvPr id="11283" name="Text Box 17">
              <a:extLst>
                <a:ext uri="{FF2B5EF4-FFF2-40B4-BE49-F238E27FC236}">
                  <a16:creationId xmlns:a16="http://schemas.microsoft.com/office/drawing/2014/main" id="{593A127C-2C5E-4C40-8A8B-BE3D43FF7B14}"/>
                </a:ext>
              </a:extLst>
            </p:cNvPr>
            <p:cNvSpPr txBox="1">
              <a:spLocks noChangeArrowheads="1"/>
            </p:cNvSpPr>
            <p:nvPr/>
          </p:nvSpPr>
          <p:spPr bwMode="auto">
            <a:xfrm>
              <a:off x="559" y="1068"/>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1.1</a:t>
              </a:r>
            </a:p>
            <a:p>
              <a:pPr algn="ctr" eaLnBrk="1" hangingPunct="1"/>
              <a:r>
                <a:rPr lang="en-US" altLang="en-US" sz="800" dirty="0">
                  <a:solidFill>
                    <a:schemeClr val="bg1"/>
                  </a:solidFill>
                </a:rPr>
                <a:t>Foundation</a:t>
              </a:r>
            </a:p>
            <a:p>
              <a:pPr algn="ctr" eaLnBrk="1" hangingPunct="1"/>
              <a:endParaRPr lang="en-US" altLang="en-US" sz="800" dirty="0">
                <a:solidFill>
                  <a:schemeClr val="bg1"/>
                </a:solidFill>
              </a:endParaRPr>
            </a:p>
          </p:txBody>
        </p:sp>
        <p:sp>
          <p:nvSpPr>
            <p:cNvPr id="11284" name="Text Box 18">
              <a:extLst>
                <a:ext uri="{FF2B5EF4-FFF2-40B4-BE49-F238E27FC236}">
                  <a16:creationId xmlns:a16="http://schemas.microsoft.com/office/drawing/2014/main" id="{CCD16689-D208-446D-A574-3290FD3E86A2}"/>
                </a:ext>
              </a:extLst>
            </p:cNvPr>
            <p:cNvSpPr txBox="1">
              <a:spLocks noChangeArrowheads="1"/>
            </p:cNvSpPr>
            <p:nvPr/>
          </p:nvSpPr>
          <p:spPr bwMode="auto">
            <a:xfrm>
              <a:off x="2071"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a:t>
              </a:r>
            </a:p>
            <a:p>
              <a:pPr algn="ctr" eaLnBrk="1" hangingPunct="1"/>
              <a:r>
                <a:rPr lang="en-US" altLang="en-US" sz="800" dirty="0">
                  <a:solidFill>
                    <a:schemeClr val="bg1"/>
                  </a:solidFill>
                </a:rPr>
                <a:t>Walls</a:t>
              </a:r>
            </a:p>
            <a:p>
              <a:pPr algn="ctr" eaLnBrk="1" hangingPunct="1"/>
              <a:endParaRPr lang="en-US" altLang="en-US" sz="800" dirty="0">
                <a:solidFill>
                  <a:schemeClr val="bg1"/>
                </a:solidFill>
              </a:endParaRPr>
            </a:p>
          </p:txBody>
        </p:sp>
        <p:sp>
          <p:nvSpPr>
            <p:cNvPr id="11285" name="Text Box 19">
              <a:extLst>
                <a:ext uri="{FF2B5EF4-FFF2-40B4-BE49-F238E27FC236}">
                  <a16:creationId xmlns:a16="http://schemas.microsoft.com/office/drawing/2014/main" id="{D50F7304-A3FE-45FB-9DA1-E845D2A17608}"/>
                </a:ext>
              </a:extLst>
            </p:cNvPr>
            <p:cNvSpPr txBox="1">
              <a:spLocks noChangeArrowheads="1"/>
            </p:cNvSpPr>
            <p:nvPr/>
          </p:nvSpPr>
          <p:spPr bwMode="auto">
            <a:xfrm>
              <a:off x="4525"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a:t>
              </a:r>
            </a:p>
            <a:p>
              <a:pPr algn="ctr" eaLnBrk="1" hangingPunct="1"/>
              <a:r>
                <a:rPr lang="en-US" altLang="en-US" sz="800">
                  <a:solidFill>
                    <a:schemeClr val="bg1"/>
                  </a:solidFill>
                </a:rPr>
                <a:t>Treasure Chamber</a:t>
              </a:r>
            </a:p>
          </p:txBody>
        </p:sp>
        <p:sp>
          <p:nvSpPr>
            <p:cNvPr id="11286" name="Text Box 20">
              <a:extLst>
                <a:ext uri="{FF2B5EF4-FFF2-40B4-BE49-F238E27FC236}">
                  <a16:creationId xmlns:a16="http://schemas.microsoft.com/office/drawing/2014/main" id="{C23DA220-FF96-4DFC-8162-72ADE90B8C0B}"/>
                </a:ext>
              </a:extLst>
            </p:cNvPr>
            <p:cNvSpPr txBox="1">
              <a:spLocks noChangeArrowheads="1"/>
            </p:cNvSpPr>
            <p:nvPr/>
          </p:nvSpPr>
          <p:spPr bwMode="auto">
            <a:xfrm>
              <a:off x="3345"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a:t>
              </a:r>
            </a:p>
            <a:p>
              <a:pPr algn="ctr" eaLnBrk="1" hangingPunct="1"/>
              <a:r>
                <a:rPr lang="en-US" altLang="en-US" sz="800">
                  <a:solidFill>
                    <a:schemeClr val="bg1"/>
                  </a:solidFill>
                </a:rPr>
                <a:t>Burial</a:t>
              </a:r>
            </a:p>
            <a:p>
              <a:pPr algn="ctr" eaLnBrk="1" hangingPunct="1"/>
              <a:r>
                <a:rPr lang="en-US" altLang="en-US" sz="800">
                  <a:solidFill>
                    <a:schemeClr val="bg1"/>
                  </a:solidFill>
                </a:rPr>
                <a:t>Chamber</a:t>
              </a:r>
            </a:p>
          </p:txBody>
        </p:sp>
        <p:sp>
          <p:nvSpPr>
            <p:cNvPr id="11287" name="Text Box 21">
              <a:extLst>
                <a:ext uri="{FF2B5EF4-FFF2-40B4-BE49-F238E27FC236}">
                  <a16:creationId xmlns:a16="http://schemas.microsoft.com/office/drawing/2014/main" id="{10A38E72-CD98-4688-BFA7-7E38FAC5FFFC}"/>
                </a:ext>
              </a:extLst>
            </p:cNvPr>
            <p:cNvSpPr txBox="1">
              <a:spLocks noChangeArrowheads="1"/>
            </p:cNvSpPr>
            <p:nvPr/>
          </p:nvSpPr>
          <p:spPr bwMode="auto">
            <a:xfrm>
              <a:off x="154"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1.1.1</a:t>
              </a:r>
            </a:p>
            <a:p>
              <a:pPr algn="ctr" eaLnBrk="1" hangingPunct="1"/>
              <a:r>
                <a:rPr lang="en-US" altLang="en-US" sz="800" dirty="0">
                  <a:solidFill>
                    <a:schemeClr val="bg1"/>
                  </a:solidFill>
                </a:rPr>
                <a:t>Survey</a:t>
              </a:r>
            </a:p>
            <a:p>
              <a:pPr algn="ctr" eaLnBrk="1" hangingPunct="1"/>
              <a:endParaRPr lang="en-US" altLang="en-US" sz="800" dirty="0">
                <a:solidFill>
                  <a:schemeClr val="bg1"/>
                </a:solidFill>
              </a:endParaRPr>
            </a:p>
          </p:txBody>
        </p:sp>
        <p:sp>
          <p:nvSpPr>
            <p:cNvPr id="11288" name="Text Box 22">
              <a:extLst>
                <a:ext uri="{FF2B5EF4-FFF2-40B4-BE49-F238E27FC236}">
                  <a16:creationId xmlns:a16="http://schemas.microsoft.com/office/drawing/2014/main" id="{2D0ED321-E9B7-422B-B5D7-E96E00C14B11}"/>
                </a:ext>
              </a:extLst>
            </p:cNvPr>
            <p:cNvSpPr txBox="1">
              <a:spLocks noChangeArrowheads="1"/>
            </p:cNvSpPr>
            <p:nvPr/>
          </p:nvSpPr>
          <p:spPr bwMode="auto">
            <a:xfrm>
              <a:off x="555"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1.1.2</a:t>
              </a:r>
            </a:p>
            <a:p>
              <a:pPr algn="ctr" eaLnBrk="1" hangingPunct="1"/>
              <a:r>
                <a:rPr lang="en-US" altLang="en-US" sz="800">
                  <a:solidFill>
                    <a:schemeClr val="bg1"/>
                  </a:solidFill>
                </a:rPr>
                <a:t>Leveling</a:t>
              </a:r>
            </a:p>
            <a:p>
              <a:pPr algn="ctr" eaLnBrk="1" hangingPunct="1"/>
              <a:endParaRPr lang="en-US" altLang="en-US" sz="800">
                <a:solidFill>
                  <a:schemeClr val="bg1"/>
                </a:solidFill>
              </a:endParaRPr>
            </a:p>
          </p:txBody>
        </p:sp>
        <p:sp>
          <p:nvSpPr>
            <p:cNvPr id="11289" name="Text Box 23">
              <a:extLst>
                <a:ext uri="{FF2B5EF4-FFF2-40B4-BE49-F238E27FC236}">
                  <a16:creationId xmlns:a16="http://schemas.microsoft.com/office/drawing/2014/main" id="{7D14D5C7-65E0-49DF-A12F-758A3D2CFAB4}"/>
                </a:ext>
              </a:extLst>
            </p:cNvPr>
            <p:cNvSpPr txBox="1">
              <a:spLocks noChangeArrowheads="1"/>
            </p:cNvSpPr>
            <p:nvPr/>
          </p:nvSpPr>
          <p:spPr bwMode="auto">
            <a:xfrm>
              <a:off x="949"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1.1.3</a:t>
              </a:r>
            </a:p>
            <a:p>
              <a:pPr algn="ctr" eaLnBrk="1" hangingPunct="1"/>
              <a:r>
                <a:rPr lang="en-US" altLang="en-US" sz="800">
                  <a:solidFill>
                    <a:schemeClr val="bg1"/>
                  </a:solidFill>
                </a:rPr>
                <a:t>Grading</a:t>
              </a:r>
            </a:p>
            <a:p>
              <a:pPr algn="ctr" eaLnBrk="1" hangingPunct="1"/>
              <a:endParaRPr lang="en-US" altLang="en-US" sz="800">
                <a:solidFill>
                  <a:schemeClr val="bg1"/>
                </a:solidFill>
              </a:endParaRPr>
            </a:p>
          </p:txBody>
        </p:sp>
        <p:sp>
          <p:nvSpPr>
            <p:cNvPr id="11290" name="Text Box 24">
              <a:extLst>
                <a:ext uri="{FF2B5EF4-FFF2-40B4-BE49-F238E27FC236}">
                  <a16:creationId xmlns:a16="http://schemas.microsoft.com/office/drawing/2014/main" id="{C4802D4D-FF59-4E80-8646-B4388CA460D4}"/>
                </a:ext>
              </a:extLst>
            </p:cNvPr>
            <p:cNvSpPr txBox="1">
              <a:spLocks noChangeArrowheads="1"/>
            </p:cNvSpPr>
            <p:nvPr/>
          </p:nvSpPr>
          <p:spPr bwMode="auto">
            <a:xfrm>
              <a:off x="1484"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1.2.1</a:t>
              </a:r>
            </a:p>
            <a:p>
              <a:pPr algn="ctr" eaLnBrk="1" hangingPunct="1"/>
              <a:r>
                <a:rPr lang="en-US" altLang="en-US" sz="800">
                  <a:solidFill>
                    <a:schemeClr val="bg1"/>
                  </a:solidFill>
                </a:rPr>
                <a:t>North Wall</a:t>
              </a:r>
            </a:p>
            <a:p>
              <a:pPr algn="ctr" eaLnBrk="1" hangingPunct="1"/>
              <a:endParaRPr lang="en-US" altLang="en-US" sz="800">
                <a:solidFill>
                  <a:schemeClr val="bg1"/>
                </a:solidFill>
              </a:endParaRPr>
            </a:p>
          </p:txBody>
        </p:sp>
        <p:sp>
          <p:nvSpPr>
            <p:cNvPr id="11291" name="Text Box 25">
              <a:extLst>
                <a:ext uri="{FF2B5EF4-FFF2-40B4-BE49-F238E27FC236}">
                  <a16:creationId xmlns:a16="http://schemas.microsoft.com/office/drawing/2014/main" id="{F7BFD8AD-8096-4144-8AD2-67E809F68B32}"/>
                </a:ext>
              </a:extLst>
            </p:cNvPr>
            <p:cNvSpPr txBox="1">
              <a:spLocks noChangeArrowheads="1"/>
            </p:cNvSpPr>
            <p:nvPr/>
          </p:nvSpPr>
          <p:spPr bwMode="auto">
            <a:xfrm>
              <a:off x="1883"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1.2.2</a:t>
              </a:r>
            </a:p>
            <a:p>
              <a:pPr algn="ctr" eaLnBrk="1" hangingPunct="1"/>
              <a:r>
                <a:rPr lang="en-US" altLang="en-US" sz="800">
                  <a:solidFill>
                    <a:schemeClr val="bg1"/>
                  </a:solidFill>
                </a:rPr>
                <a:t>South Wall</a:t>
              </a:r>
            </a:p>
            <a:p>
              <a:pPr algn="ctr" eaLnBrk="1" hangingPunct="1"/>
              <a:endParaRPr lang="en-US" altLang="en-US" sz="800">
                <a:solidFill>
                  <a:schemeClr val="bg1"/>
                </a:solidFill>
              </a:endParaRPr>
            </a:p>
          </p:txBody>
        </p:sp>
        <p:sp>
          <p:nvSpPr>
            <p:cNvPr id="11292" name="Text Box 26">
              <a:extLst>
                <a:ext uri="{FF2B5EF4-FFF2-40B4-BE49-F238E27FC236}">
                  <a16:creationId xmlns:a16="http://schemas.microsoft.com/office/drawing/2014/main" id="{2B615F0A-163E-423C-B4AE-F96BC6701CCD}"/>
                </a:ext>
              </a:extLst>
            </p:cNvPr>
            <p:cNvSpPr txBox="1">
              <a:spLocks noChangeArrowheads="1"/>
            </p:cNvSpPr>
            <p:nvPr/>
          </p:nvSpPr>
          <p:spPr bwMode="auto">
            <a:xfrm>
              <a:off x="2277"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1.2.3</a:t>
              </a:r>
            </a:p>
            <a:p>
              <a:pPr algn="ctr" eaLnBrk="1" hangingPunct="1"/>
              <a:r>
                <a:rPr lang="en-US" altLang="en-US" sz="800">
                  <a:solidFill>
                    <a:schemeClr val="bg1"/>
                  </a:solidFill>
                </a:rPr>
                <a:t>East Wall</a:t>
              </a:r>
            </a:p>
            <a:p>
              <a:pPr algn="ctr" eaLnBrk="1" hangingPunct="1"/>
              <a:endParaRPr lang="en-US" altLang="en-US" sz="800">
                <a:solidFill>
                  <a:schemeClr val="bg1"/>
                </a:solidFill>
              </a:endParaRPr>
            </a:p>
          </p:txBody>
        </p:sp>
        <p:sp>
          <p:nvSpPr>
            <p:cNvPr id="11293" name="Text Box 27">
              <a:extLst>
                <a:ext uri="{FF2B5EF4-FFF2-40B4-BE49-F238E27FC236}">
                  <a16:creationId xmlns:a16="http://schemas.microsoft.com/office/drawing/2014/main" id="{EF659D86-3D2D-4746-85E1-891D83E21532}"/>
                </a:ext>
              </a:extLst>
            </p:cNvPr>
            <p:cNvSpPr txBox="1">
              <a:spLocks noChangeArrowheads="1"/>
            </p:cNvSpPr>
            <p:nvPr/>
          </p:nvSpPr>
          <p:spPr bwMode="auto">
            <a:xfrm>
              <a:off x="2671"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a:t>
              </a:r>
            </a:p>
            <a:p>
              <a:pPr algn="ctr" eaLnBrk="1" hangingPunct="1"/>
              <a:r>
                <a:rPr lang="en-US" altLang="en-US" sz="800">
                  <a:solidFill>
                    <a:schemeClr val="bg1"/>
                  </a:solidFill>
                </a:rPr>
                <a:t>West Wall</a:t>
              </a:r>
            </a:p>
            <a:p>
              <a:pPr algn="ctr" eaLnBrk="1" hangingPunct="1"/>
              <a:endParaRPr lang="en-US" altLang="en-US" sz="800">
                <a:solidFill>
                  <a:schemeClr val="bg1"/>
                </a:solidFill>
              </a:endParaRPr>
            </a:p>
          </p:txBody>
        </p:sp>
        <p:sp>
          <p:nvSpPr>
            <p:cNvPr id="11294" name="Text Box 28">
              <a:extLst>
                <a:ext uri="{FF2B5EF4-FFF2-40B4-BE49-F238E27FC236}">
                  <a16:creationId xmlns:a16="http://schemas.microsoft.com/office/drawing/2014/main" id="{10115159-35CA-4E19-953D-8C6FC0ECC428}"/>
                </a:ext>
              </a:extLst>
            </p:cNvPr>
            <p:cNvSpPr txBox="1">
              <a:spLocks noChangeArrowheads="1"/>
            </p:cNvSpPr>
            <p:nvPr/>
          </p:nvSpPr>
          <p:spPr bwMode="auto">
            <a:xfrm>
              <a:off x="3166"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1.3.1</a:t>
              </a:r>
            </a:p>
            <a:p>
              <a:pPr algn="ctr" eaLnBrk="1" hangingPunct="1"/>
              <a:r>
                <a:rPr lang="en-US" altLang="en-US" sz="800" dirty="0">
                  <a:solidFill>
                    <a:schemeClr val="bg1"/>
                  </a:solidFill>
                </a:rPr>
                <a:t>Pharaoh</a:t>
              </a:r>
            </a:p>
            <a:p>
              <a:pPr algn="ctr" eaLnBrk="1" hangingPunct="1"/>
              <a:endParaRPr lang="en-US" altLang="en-US" sz="800" dirty="0">
                <a:solidFill>
                  <a:schemeClr val="bg1"/>
                </a:solidFill>
              </a:endParaRPr>
            </a:p>
          </p:txBody>
        </p:sp>
        <p:sp>
          <p:nvSpPr>
            <p:cNvPr id="11295" name="Text Box 29">
              <a:extLst>
                <a:ext uri="{FF2B5EF4-FFF2-40B4-BE49-F238E27FC236}">
                  <a16:creationId xmlns:a16="http://schemas.microsoft.com/office/drawing/2014/main" id="{80A492B3-087E-403D-8B8D-D0C7E8C55D7D}"/>
                </a:ext>
              </a:extLst>
            </p:cNvPr>
            <p:cNvSpPr txBox="1">
              <a:spLocks noChangeArrowheads="1"/>
            </p:cNvSpPr>
            <p:nvPr/>
          </p:nvSpPr>
          <p:spPr bwMode="auto">
            <a:xfrm>
              <a:off x="3553"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a:t>
              </a:r>
            </a:p>
            <a:p>
              <a:pPr algn="ctr" eaLnBrk="1" hangingPunct="1"/>
              <a:r>
                <a:rPr lang="en-US" altLang="en-US" sz="800">
                  <a:solidFill>
                    <a:schemeClr val="bg1"/>
                  </a:solidFill>
                </a:rPr>
                <a:t>Pharaohess Chamber</a:t>
              </a:r>
            </a:p>
          </p:txBody>
        </p:sp>
        <p:sp>
          <p:nvSpPr>
            <p:cNvPr id="11296" name="Text Box 30">
              <a:extLst>
                <a:ext uri="{FF2B5EF4-FFF2-40B4-BE49-F238E27FC236}">
                  <a16:creationId xmlns:a16="http://schemas.microsoft.com/office/drawing/2014/main" id="{031E6062-ED42-4E71-AEA3-20EF6C2EF053}"/>
                </a:ext>
              </a:extLst>
            </p:cNvPr>
            <p:cNvSpPr txBox="1">
              <a:spLocks noChangeArrowheads="1"/>
            </p:cNvSpPr>
            <p:nvPr/>
          </p:nvSpPr>
          <p:spPr bwMode="auto">
            <a:xfrm>
              <a:off x="4141"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297" name="Text Box 31">
              <a:extLst>
                <a:ext uri="{FF2B5EF4-FFF2-40B4-BE49-F238E27FC236}">
                  <a16:creationId xmlns:a16="http://schemas.microsoft.com/office/drawing/2014/main" id="{4CFFF783-C7FD-4092-90B5-DADA85F2F5FD}"/>
                </a:ext>
              </a:extLst>
            </p:cNvPr>
            <p:cNvSpPr txBox="1">
              <a:spLocks noChangeArrowheads="1"/>
            </p:cNvSpPr>
            <p:nvPr/>
          </p:nvSpPr>
          <p:spPr bwMode="auto">
            <a:xfrm>
              <a:off x="4527"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298" name="Text Box 32">
              <a:extLst>
                <a:ext uri="{FF2B5EF4-FFF2-40B4-BE49-F238E27FC236}">
                  <a16:creationId xmlns:a16="http://schemas.microsoft.com/office/drawing/2014/main" id="{FA0276F3-5CC7-477C-A7FB-534B3B08E9FF}"/>
                </a:ext>
              </a:extLst>
            </p:cNvPr>
            <p:cNvSpPr txBox="1">
              <a:spLocks noChangeArrowheads="1"/>
            </p:cNvSpPr>
            <p:nvPr/>
          </p:nvSpPr>
          <p:spPr bwMode="auto">
            <a:xfrm>
              <a:off x="4921"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299" name="Text Box 33">
              <a:extLst>
                <a:ext uri="{FF2B5EF4-FFF2-40B4-BE49-F238E27FC236}">
                  <a16:creationId xmlns:a16="http://schemas.microsoft.com/office/drawing/2014/main" id="{CDBF8D08-2C11-4EE3-A7D6-100381F4F7AC}"/>
                </a:ext>
              </a:extLst>
            </p:cNvPr>
            <p:cNvSpPr txBox="1">
              <a:spLocks noChangeArrowheads="1"/>
            </p:cNvSpPr>
            <p:nvPr/>
          </p:nvSpPr>
          <p:spPr bwMode="auto">
            <a:xfrm>
              <a:off x="1970" y="1827"/>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1.2.2.1</a:t>
              </a:r>
            </a:p>
            <a:p>
              <a:pPr algn="ctr" eaLnBrk="1" hangingPunct="1"/>
              <a:r>
                <a:rPr lang="en-US" altLang="en-US" sz="800" dirty="0">
                  <a:solidFill>
                    <a:schemeClr val="bg1"/>
                  </a:solidFill>
                </a:rPr>
                <a:t>Secret</a:t>
              </a:r>
            </a:p>
            <a:p>
              <a:pPr algn="ctr" eaLnBrk="1" hangingPunct="1"/>
              <a:r>
                <a:rPr lang="en-US" altLang="en-US" sz="800" dirty="0">
                  <a:solidFill>
                    <a:schemeClr val="bg1"/>
                  </a:solidFill>
                </a:rPr>
                <a:t>Entrance</a:t>
              </a:r>
            </a:p>
          </p:txBody>
        </p:sp>
        <p:sp>
          <p:nvSpPr>
            <p:cNvPr id="11300" name="Line 34">
              <a:extLst>
                <a:ext uri="{FF2B5EF4-FFF2-40B4-BE49-F238E27FC236}">
                  <a16:creationId xmlns:a16="http://schemas.microsoft.com/office/drawing/2014/main" id="{5DF2761E-2F17-4673-852E-927FF398ED9F}"/>
                </a:ext>
              </a:extLst>
            </p:cNvPr>
            <p:cNvSpPr>
              <a:spLocks noChangeShapeType="1"/>
            </p:cNvSpPr>
            <p:nvPr/>
          </p:nvSpPr>
          <p:spPr bwMode="auto">
            <a:xfrm>
              <a:off x="747" y="1000"/>
              <a:ext cx="3978"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1" name="Line 35">
              <a:extLst>
                <a:ext uri="{FF2B5EF4-FFF2-40B4-BE49-F238E27FC236}">
                  <a16:creationId xmlns:a16="http://schemas.microsoft.com/office/drawing/2014/main" id="{649146B1-2DD7-471B-83E2-C217A768780F}"/>
                </a:ext>
              </a:extLst>
            </p:cNvPr>
            <p:cNvSpPr>
              <a:spLocks noChangeShapeType="1"/>
            </p:cNvSpPr>
            <p:nvPr/>
          </p:nvSpPr>
          <p:spPr bwMode="auto">
            <a:xfrm>
              <a:off x="2599" y="913"/>
              <a:ext cx="0" cy="8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2" name="Line 36">
              <a:extLst>
                <a:ext uri="{FF2B5EF4-FFF2-40B4-BE49-F238E27FC236}">
                  <a16:creationId xmlns:a16="http://schemas.microsoft.com/office/drawing/2014/main" id="{E5621FFA-2618-4CD2-80DA-A088C08821A9}"/>
                </a:ext>
              </a:extLst>
            </p:cNvPr>
            <p:cNvSpPr>
              <a:spLocks noChangeShapeType="1"/>
            </p:cNvSpPr>
            <p:nvPr/>
          </p:nvSpPr>
          <p:spPr bwMode="auto">
            <a:xfrm>
              <a:off x="357" y="1409"/>
              <a:ext cx="78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3" name="Line 37">
              <a:extLst>
                <a:ext uri="{FF2B5EF4-FFF2-40B4-BE49-F238E27FC236}">
                  <a16:creationId xmlns:a16="http://schemas.microsoft.com/office/drawing/2014/main" id="{29A75700-216B-4FEF-9C69-3D17128474EC}"/>
                </a:ext>
              </a:extLst>
            </p:cNvPr>
            <p:cNvSpPr>
              <a:spLocks noChangeShapeType="1"/>
            </p:cNvSpPr>
            <p:nvPr/>
          </p:nvSpPr>
          <p:spPr bwMode="auto">
            <a:xfrm>
              <a:off x="1651" y="1409"/>
              <a:ext cx="118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4" name="Line 38">
              <a:extLst>
                <a:ext uri="{FF2B5EF4-FFF2-40B4-BE49-F238E27FC236}">
                  <a16:creationId xmlns:a16="http://schemas.microsoft.com/office/drawing/2014/main" id="{B2812039-547C-4BBD-9E70-2B6AE9575077}"/>
                </a:ext>
              </a:extLst>
            </p:cNvPr>
            <p:cNvSpPr>
              <a:spLocks noChangeShapeType="1"/>
            </p:cNvSpPr>
            <p:nvPr/>
          </p:nvSpPr>
          <p:spPr bwMode="auto">
            <a:xfrm>
              <a:off x="3359" y="1409"/>
              <a:ext cx="393"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5" name="Line 39">
              <a:extLst>
                <a:ext uri="{FF2B5EF4-FFF2-40B4-BE49-F238E27FC236}">
                  <a16:creationId xmlns:a16="http://schemas.microsoft.com/office/drawing/2014/main" id="{4B653248-CF6B-4026-9DD9-3BE93D65D6B4}"/>
                </a:ext>
              </a:extLst>
            </p:cNvPr>
            <p:cNvSpPr>
              <a:spLocks noChangeShapeType="1"/>
            </p:cNvSpPr>
            <p:nvPr/>
          </p:nvSpPr>
          <p:spPr bwMode="auto">
            <a:xfrm>
              <a:off x="4327" y="1409"/>
              <a:ext cx="791"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6" name="Line 40">
              <a:extLst>
                <a:ext uri="{FF2B5EF4-FFF2-40B4-BE49-F238E27FC236}">
                  <a16:creationId xmlns:a16="http://schemas.microsoft.com/office/drawing/2014/main" id="{47658925-7E40-4BB6-A568-E062BFD947BE}"/>
                </a:ext>
              </a:extLst>
            </p:cNvPr>
            <p:cNvSpPr>
              <a:spLocks noChangeShapeType="1"/>
            </p:cNvSpPr>
            <p:nvPr/>
          </p:nvSpPr>
          <p:spPr bwMode="auto">
            <a:xfrm>
              <a:off x="356" y="1407"/>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7" name="Line 41">
              <a:extLst>
                <a:ext uri="{FF2B5EF4-FFF2-40B4-BE49-F238E27FC236}">
                  <a16:creationId xmlns:a16="http://schemas.microsoft.com/office/drawing/2014/main" id="{3DB01449-B919-483A-A23C-441FCE6B8F18}"/>
                </a:ext>
              </a:extLst>
            </p:cNvPr>
            <p:cNvSpPr>
              <a:spLocks noChangeShapeType="1"/>
            </p:cNvSpPr>
            <p:nvPr/>
          </p:nvSpPr>
          <p:spPr bwMode="auto">
            <a:xfrm>
              <a:off x="2063"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8" name="Line 42">
              <a:extLst>
                <a:ext uri="{FF2B5EF4-FFF2-40B4-BE49-F238E27FC236}">
                  <a16:creationId xmlns:a16="http://schemas.microsoft.com/office/drawing/2014/main" id="{C374EF45-060C-4D68-853F-0C750A9004AF}"/>
                </a:ext>
              </a:extLst>
            </p:cNvPr>
            <p:cNvSpPr>
              <a:spLocks noChangeShapeType="1"/>
            </p:cNvSpPr>
            <p:nvPr/>
          </p:nvSpPr>
          <p:spPr bwMode="auto">
            <a:xfrm>
              <a:off x="3752"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9" name="Text Box 43">
              <a:extLst>
                <a:ext uri="{FF2B5EF4-FFF2-40B4-BE49-F238E27FC236}">
                  <a16:creationId xmlns:a16="http://schemas.microsoft.com/office/drawing/2014/main" id="{FF4D11DC-9007-4CB3-8D73-AEB7974119E4}"/>
                </a:ext>
              </a:extLst>
            </p:cNvPr>
            <p:cNvSpPr txBox="1">
              <a:spLocks noChangeArrowheads="1"/>
            </p:cNvSpPr>
            <p:nvPr/>
          </p:nvSpPr>
          <p:spPr bwMode="auto">
            <a:xfrm>
              <a:off x="1972" y="2126"/>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1.2.2.2</a:t>
              </a:r>
            </a:p>
            <a:p>
              <a:pPr algn="ctr" eaLnBrk="1" hangingPunct="1"/>
              <a:r>
                <a:rPr lang="en-US" altLang="en-US" sz="800">
                  <a:solidFill>
                    <a:schemeClr val="bg1"/>
                  </a:solidFill>
                </a:rPr>
                <a:t>Trap Door</a:t>
              </a:r>
            </a:p>
            <a:p>
              <a:pPr algn="ctr" eaLnBrk="1" hangingPunct="1"/>
              <a:endParaRPr lang="en-US" altLang="en-US" sz="800">
                <a:solidFill>
                  <a:schemeClr val="bg1"/>
                </a:solidFill>
              </a:endParaRPr>
            </a:p>
          </p:txBody>
        </p:sp>
        <p:sp>
          <p:nvSpPr>
            <p:cNvPr id="11310" name="Line 44">
              <a:extLst>
                <a:ext uri="{FF2B5EF4-FFF2-40B4-BE49-F238E27FC236}">
                  <a16:creationId xmlns:a16="http://schemas.microsoft.com/office/drawing/2014/main" id="{D13EA798-79D6-4ED1-8675-D6BEC2CF252B}"/>
                </a:ext>
              </a:extLst>
            </p:cNvPr>
            <p:cNvSpPr>
              <a:spLocks noChangeShapeType="1"/>
            </p:cNvSpPr>
            <p:nvPr/>
          </p:nvSpPr>
          <p:spPr bwMode="auto">
            <a:xfrm>
              <a:off x="1911" y="1725"/>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1" name="Line 45">
              <a:extLst>
                <a:ext uri="{FF2B5EF4-FFF2-40B4-BE49-F238E27FC236}">
                  <a16:creationId xmlns:a16="http://schemas.microsoft.com/office/drawing/2014/main" id="{C38BF6B6-C6FB-40CF-BA8B-5233EB436F7E}"/>
                </a:ext>
              </a:extLst>
            </p:cNvPr>
            <p:cNvSpPr>
              <a:spLocks noChangeShapeType="1"/>
            </p:cNvSpPr>
            <p:nvPr/>
          </p:nvSpPr>
          <p:spPr bwMode="auto">
            <a:xfrm>
              <a:off x="1911" y="1945"/>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2" name="Line 46">
              <a:extLst>
                <a:ext uri="{FF2B5EF4-FFF2-40B4-BE49-F238E27FC236}">
                  <a16:creationId xmlns:a16="http://schemas.microsoft.com/office/drawing/2014/main" id="{F8C1C2D9-2DEC-4FF4-8F47-928F5D0C9DCD}"/>
                </a:ext>
              </a:extLst>
            </p:cNvPr>
            <p:cNvSpPr>
              <a:spLocks noChangeShapeType="1"/>
            </p:cNvSpPr>
            <p:nvPr/>
          </p:nvSpPr>
          <p:spPr bwMode="auto">
            <a:xfrm>
              <a:off x="1911" y="2279"/>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3" name="Text Box 47">
              <a:extLst>
                <a:ext uri="{FF2B5EF4-FFF2-40B4-BE49-F238E27FC236}">
                  <a16:creationId xmlns:a16="http://schemas.microsoft.com/office/drawing/2014/main" id="{CC76253B-441B-4486-8FAD-CFFA2422BC14}"/>
                </a:ext>
              </a:extLst>
            </p:cNvPr>
            <p:cNvSpPr txBox="1">
              <a:spLocks noChangeArrowheads="1"/>
            </p:cNvSpPr>
            <p:nvPr/>
          </p:nvSpPr>
          <p:spPr bwMode="auto">
            <a:xfrm>
              <a:off x="2768" y="1830"/>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1.2.4.1</a:t>
              </a:r>
            </a:p>
            <a:p>
              <a:pPr algn="ctr" eaLnBrk="1" hangingPunct="1"/>
              <a:r>
                <a:rPr lang="en-US" altLang="en-US" sz="800" dirty="0">
                  <a:solidFill>
                    <a:schemeClr val="bg1"/>
                  </a:solidFill>
                </a:rPr>
                <a:t>Entrance</a:t>
              </a:r>
            </a:p>
            <a:p>
              <a:pPr algn="ctr" eaLnBrk="1" hangingPunct="1"/>
              <a:endParaRPr lang="en-US" altLang="en-US" sz="800" dirty="0">
                <a:solidFill>
                  <a:schemeClr val="bg1"/>
                </a:solidFill>
              </a:endParaRPr>
            </a:p>
          </p:txBody>
        </p:sp>
        <p:sp>
          <p:nvSpPr>
            <p:cNvPr id="11314" name="Text Box 48">
              <a:extLst>
                <a:ext uri="{FF2B5EF4-FFF2-40B4-BE49-F238E27FC236}">
                  <a16:creationId xmlns:a16="http://schemas.microsoft.com/office/drawing/2014/main" id="{CC2A6062-2774-4A17-A325-3B7CE1F89F74}"/>
                </a:ext>
              </a:extLst>
            </p:cNvPr>
            <p:cNvSpPr txBox="1">
              <a:spLocks noChangeArrowheads="1"/>
            </p:cNvSpPr>
            <p:nvPr/>
          </p:nvSpPr>
          <p:spPr bwMode="auto">
            <a:xfrm>
              <a:off x="2770" y="2129"/>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1.2.4.2</a:t>
              </a:r>
            </a:p>
            <a:p>
              <a:pPr algn="ctr" eaLnBrk="1" hangingPunct="1"/>
              <a:r>
                <a:rPr lang="en-US" altLang="en-US" sz="800">
                  <a:solidFill>
                    <a:schemeClr val="bg1"/>
                  </a:solidFill>
                </a:rPr>
                <a:t>Booby Trap</a:t>
              </a:r>
            </a:p>
          </p:txBody>
        </p:sp>
        <p:sp>
          <p:nvSpPr>
            <p:cNvPr id="11315" name="Line 49">
              <a:extLst>
                <a:ext uri="{FF2B5EF4-FFF2-40B4-BE49-F238E27FC236}">
                  <a16:creationId xmlns:a16="http://schemas.microsoft.com/office/drawing/2014/main" id="{FFE7655F-791E-4248-B880-E46432B4E8EA}"/>
                </a:ext>
              </a:extLst>
            </p:cNvPr>
            <p:cNvSpPr>
              <a:spLocks noChangeShapeType="1"/>
            </p:cNvSpPr>
            <p:nvPr/>
          </p:nvSpPr>
          <p:spPr bwMode="auto">
            <a:xfrm>
              <a:off x="2709" y="1728"/>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6" name="Line 50">
              <a:extLst>
                <a:ext uri="{FF2B5EF4-FFF2-40B4-BE49-F238E27FC236}">
                  <a16:creationId xmlns:a16="http://schemas.microsoft.com/office/drawing/2014/main" id="{318D7939-8FD4-47E6-91EB-16F0EC811F48}"/>
                </a:ext>
              </a:extLst>
            </p:cNvPr>
            <p:cNvSpPr>
              <a:spLocks noChangeShapeType="1"/>
            </p:cNvSpPr>
            <p:nvPr/>
          </p:nvSpPr>
          <p:spPr bwMode="auto">
            <a:xfrm>
              <a:off x="2709" y="1948"/>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7" name="Line 51">
              <a:extLst>
                <a:ext uri="{FF2B5EF4-FFF2-40B4-BE49-F238E27FC236}">
                  <a16:creationId xmlns:a16="http://schemas.microsoft.com/office/drawing/2014/main" id="{9829C52E-75A5-48FF-8A5E-AA68A8A48F81}"/>
                </a:ext>
              </a:extLst>
            </p:cNvPr>
            <p:cNvSpPr>
              <a:spLocks noChangeShapeType="1"/>
            </p:cNvSpPr>
            <p:nvPr/>
          </p:nvSpPr>
          <p:spPr bwMode="auto">
            <a:xfrm>
              <a:off x="2709" y="2282"/>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8" name="Text Box 52">
              <a:extLst>
                <a:ext uri="{FF2B5EF4-FFF2-40B4-BE49-F238E27FC236}">
                  <a16:creationId xmlns:a16="http://schemas.microsoft.com/office/drawing/2014/main" id="{73B43975-AEDB-4D0B-8095-274B5F97D72D}"/>
                </a:ext>
              </a:extLst>
            </p:cNvPr>
            <p:cNvSpPr txBox="1">
              <a:spLocks noChangeArrowheads="1"/>
            </p:cNvSpPr>
            <p:nvPr/>
          </p:nvSpPr>
          <p:spPr bwMode="auto">
            <a:xfrm>
              <a:off x="2773" y="2428"/>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1.2.4.3</a:t>
              </a:r>
            </a:p>
            <a:p>
              <a:pPr algn="ctr" eaLnBrk="1" hangingPunct="1"/>
              <a:r>
                <a:rPr lang="en-US" altLang="en-US" sz="800">
                  <a:solidFill>
                    <a:schemeClr val="bg1"/>
                  </a:solidFill>
                </a:rPr>
                <a:t>Arming Mechan.</a:t>
              </a:r>
            </a:p>
          </p:txBody>
        </p:sp>
        <p:sp>
          <p:nvSpPr>
            <p:cNvPr id="11319" name="Line 53">
              <a:extLst>
                <a:ext uri="{FF2B5EF4-FFF2-40B4-BE49-F238E27FC236}">
                  <a16:creationId xmlns:a16="http://schemas.microsoft.com/office/drawing/2014/main" id="{762F1026-53B1-430D-8B43-4A7C7307FE3B}"/>
                </a:ext>
              </a:extLst>
            </p:cNvPr>
            <p:cNvSpPr>
              <a:spLocks noChangeShapeType="1"/>
            </p:cNvSpPr>
            <p:nvPr/>
          </p:nvSpPr>
          <p:spPr bwMode="auto">
            <a:xfrm>
              <a:off x="2712" y="2586"/>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0" name="Text Box 54">
              <a:extLst>
                <a:ext uri="{FF2B5EF4-FFF2-40B4-BE49-F238E27FC236}">
                  <a16:creationId xmlns:a16="http://schemas.microsoft.com/office/drawing/2014/main" id="{3ED29A77-E803-438C-A072-D8CA988DF7C0}"/>
                </a:ext>
              </a:extLst>
            </p:cNvPr>
            <p:cNvSpPr txBox="1">
              <a:spLocks noChangeArrowheads="1"/>
            </p:cNvSpPr>
            <p:nvPr/>
          </p:nvSpPr>
          <p:spPr bwMode="auto">
            <a:xfrm>
              <a:off x="3276" y="1828"/>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321" name="Text Box 55">
              <a:extLst>
                <a:ext uri="{FF2B5EF4-FFF2-40B4-BE49-F238E27FC236}">
                  <a16:creationId xmlns:a16="http://schemas.microsoft.com/office/drawing/2014/main" id="{7E4E0F35-8D2C-48C6-BB7E-52A8FB70CBB5}"/>
                </a:ext>
              </a:extLst>
            </p:cNvPr>
            <p:cNvSpPr txBox="1">
              <a:spLocks noChangeArrowheads="1"/>
            </p:cNvSpPr>
            <p:nvPr/>
          </p:nvSpPr>
          <p:spPr bwMode="auto">
            <a:xfrm>
              <a:off x="3278" y="2127"/>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322" name="Line 56">
              <a:extLst>
                <a:ext uri="{FF2B5EF4-FFF2-40B4-BE49-F238E27FC236}">
                  <a16:creationId xmlns:a16="http://schemas.microsoft.com/office/drawing/2014/main" id="{4364A3EA-07EC-4236-87AB-7F7E7851BC6C}"/>
                </a:ext>
              </a:extLst>
            </p:cNvPr>
            <p:cNvSpPr>
              <a:spLocks noChangeShapeType="1"/>
            </p:cNvSpPr>
            <p:nvPr/>
          </p:nvSpPr>
          <p:spPr bwMode="auto">
            <a:xfrm>
              <a:off x="3217" y="1726"/>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3" name="Line 57">
              <a:extLst>
                <a:ext uri="{FF2B5EF4-FFF2-40B4-BE49-F238E27FC236}">
                  <a16:creationId xmlns:a16="http://schemas.microsoft.com/office/drawing/2014/main" id="{7EDA2256-62BA-42C4-A4B2-D710EC4B4EAB}"/>
                </a:ext>
              </a:extLst>
            </p:cNvPr>
            <p:cNvSpPr>
              <a:spLocks noChangeShapeType="1"/>
            </p:cNvSpPr>
            <p:nvPr/>
          </p:nvSpPr>
          <p:spPr bwMode="auto">
            <a:xfrm>
              <a:off x="3217" y="1946"/>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4" name="Line 58">
              <a:extLst>
                <a:ext uri="{FF2B5EF4-FFF2-40B4-BE49-F238E27FC236}">
                  <a16:creationId xmlns:a16="http://schemas.microsoft.com/office/drawing/2014/main" id="{01AFCF13-4E36-471D-A93D-1AB08F35A860}"/>
                </a:ext>
              </a:extLst>
            </p:cNvPr>
            <p:cNvSpPr>
              <a:spLocks noChangeShapeType="1"/>
            </p:cNvSpPr>
            <p:nvPr/>
          </p:nvSpPr>
          <p:spPr bwMode="auto">
            <a:xfrm>
              <a:off x="3217" y="2280"/>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5" name="Text Box 59">
              <a:extLst>
                <a:ext uri="{FF2B5EF4-FFF2-40B4-BE49-F238E27FC236}">
                  <a16:creationId xmlns:a16="http://schemas.microsoft.com/office/drawing/2014/main" id="{A73BB346-1C58-41CC-9679-5FEA3D3A2588}"/>
                </a:ext>
              </a:extLst>
            </p:cNvPr>
            <p:cNvSpPr txBox="1">
              <a:spLocks noChangeArrowheads="1"/>
            </p:cNvSpPr>
            <p:nvPr/>
          </p:nvSpPr>
          <p:spPr bwMode="auto">
            <a:xfrm>
              <a:off x="3281" y="2426"/>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326" name="Line 60">
              <a:extLst>
                <a:ext uri="{FF2B5EF4-FFF2-40B4-BE49-F238E27FC236}">
                  <a16:creationId xmlns:a16="http://schemas.microsoft.com/office/drawing/2014/main" id="{7965448D-0E1D-41E3-AD1E-95E41D9E6BE6}"/>
                </a:ext>
              </a:extLst>
            </p:cNvPr>
            <p:cNvSpPr>
              <a:spLocks noChangeShapeType="1"/>
            </p:cNvSpPr>
            <p:nvPr/>
          </p:nvSpPr>
          <p:spPr bwMode="auto">
            <a:xfrm>
              <a:off x="3220" y="2584"/>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7" name="Text Box 61">
              <a:extLst>
                <a:ext uri="{FF2B5EF4-FFF2-40B4-BE49-F238E27FC236}">
                  <a16:creationId xmlns:a16="http://schemas.microsoft.com/office/drawing/2014/main" id="{C81EAC85-9614-4607-BF56-88F488C4874B}"/>
                </a:ext>
              </a:extLst>
            </p:cNvPr>
            <p:cNvSpPr txBox="1">
              <a:spLocks noChangeArrowheads="1"/>
            </p:cNvSpPr>
            <p:nvPr/>
          </p:nvSpPr>
          <p:spPr bwMode="auto">
            <a:xfrm>
              <a:off x="3707" y="1825"/>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328" name="Text Box 62">
              <a:extLst>
                <a:ext uri="{FF2B5EF4-FFF2-40B4-BE49-F238E27FC236}">
                  <a16:creationId xmlns:a16="http://schemas.microsoft.com/office/drawing/2014/main" id="{10C4324C-70D2-4236-B04F-4696627F0C71}"/>
                </a:ext>
              </a:extLst>
            </p:cNvPr>
            <p:cNvSpPr txBox="1">
              <a:spLocks noChangeArrowheads="1"/>
            </p:cNvSpPr>
            <p:nvPr/>
          </p:nvSpPr>
          <p:spPr bwMode="auto">
            <a:xfrm>
              <a:off x="3709" y="2124"/>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329" name="Line 63">
              <a:extLst>
                <a:ext uri="{FF2B5EF4-FFF2-40B4-BE49-F238E27FC236}">
                  <a16:creationId xmlns:a16="http://schemas.microsoft.com/office/drawing/2014/main" id="{9DE422B2-3594-4088-B97A-4B4C6F4F677E}"/>
                </a:ext>
              </a:extLst>
            </p:cNvPr>
            <p:cNvSpPr>
              <a:spLocks noChangeShapeType="1"/>
            </p:cNvSpPr>
            <p:nvPr/>
          </p:nvSpPr>
          <p:spPr bwMode="auto">
            <a:xfrm>
              <a:off x="3648" y="1723"/>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0" name="Line 64">
              <a:extLst>
                <a:ext uri="{FF2B5EF4-FFF2-40B4-BE49-F238E27FC236}">
                  <a16:creationId xmlns:a16="http://schemas.microsoft.com/office/drawing/2014/main" id="{9C8DC283-44C0-491C-9707-45BECDF73DFB}"/>
                </a:ext>
              </a:extLst>
            </p:cNvPr>
            <p:cNvSpPr>
              <a:spLocks noChangeShapeType="1"/>
            </p:cNvSpPr>
            <p:nvPr/>
          </p:nvSpPr>
          <p:spPr bwMode="auto">
            <a:xfrm>
              <a:off x="3648" y="1943"/>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1" name="Line 65">
              <a:extLst>
                <a:ext uri="{FF2B5EF4-FFF2-40B4-BE49-F238E27FC236}">
                  <a16:creationId xmlns:a16="http://schemas.microsoft.com/office/drawing/2014/main" id="{9653774B-F267-45A5-93E0-24580F418F3A}"/>
                </a:ext>
              </a:extLst>
            </p:cNvPr>
            <p:cNvSpPr>
              <a:spLocks noChangeShapeType="1"/>
            </p:cNvSpPr>
            <p:nvPr/>
          </p:nvSpPr>
          <p:spPr bwMode="auto">
            <a:xfrm>
              <a:off x="3648" y="2277"/>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2" name="Text Box 66">
              <a:extLst>
                <a:ext uri="{FF2B5EF4-FFF2-40B4-BE49-F238E27FC236}">
                  <a16:creationId xmlns:a16="http://schemas.microsoft.com/office/drawing/2014/main" id="{618159A6-C961-4508-AB18-EDD1AF45CF35}"/>
                </a:ext>
              </a:extLst>
            </p:cNvPr>
            <p:cNvSpPr txBox="1">
              <a:spLocks noChangeArrowheads="1"/>
            </p:cNvSpPr>
            <p:nvPr/>
          </p:nvSpPr>
          <p:spPr bwMode="auto">
            <a:xfrm>
              <a:off x="3712" y="2423"/>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333" name="Line 67">
              <a:extLst>
                <a:ext uri="{FF2B5EF4-FFF2-40B4-BE49-F238E27FC236}">
                  <a16:creationId xmlns:a16="http://schemas.microsoft.com/office/drawing/2014/main" id="{C9CA1104-DDE8-4B09-B1DC-BBD40FCC367B}"/>
                </a:ext>
              </a:extLst>
            </p:cNvPr>
            <p:cNvSpPr>
              <a:spLocks noChangeShapeType="1"/>
            </p:cNvSpPr>
            <p:nvPr/>
          </p:nvSpPr>
          <p:spPr bwMode="auto">
            <a:xfrm>
              <a:off x="3651" y="2581"/>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4" name="Text Box 68">
              <a:extLst>
                <a:ext uri="{FF2B5EF4-FFF2-40B4-BE49-F238E27FC236}">
                  <a16:creationId xmlns:a16="http://schemas.microsoft.com/office/drawing/2014/main" id="{8FFAFAEC-9C71-49CF-B7A9-A6FA42A45265}"/>
                </a:ext>
              </a:extLst>
            </p:cNvPr>
            <p:cNvSpPr txBox="1">
              <a:spLocks noChangeArrowheads="1"/>
            </p:cNvSpPr>
            <p:nvPr/>
          </p:nvSpPr>
          <p:spPr bwMode="auto">
            <a:xfrm>
              <a:off x="3421" y="2768"/>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35" name="Text Box 69">
              <a:extLst>
                <a:ext uri="{FF2B5EF4-FFF2-40B4-BE49-F238E27FC236}">
                  <a16:creationId xmlns:a16="http://schemas.microsoft.com/office/drawing/2014/main" id="{33AB461B-20A2-46B8-A775-7D31D7253B10}"/>
                </a:ext>
              </a:extLst>
            </p:cNvPr>
            <p:cNvSpPr txBox="1">
              <a:spLocks noChangeArrowheads="1"/>
            </p:cNvSpPr>
            <p:nvPr/>
          </p:nvSpPr>
          <p:spPr bwMode="auto">
            <a:xfrm>
              <a:off x="3423" y="3067"/>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1.3.1.3.2</a:t>
              </a:r>
            </a:p>
            <a:p>
              <a:pPr algn="ctr" eaLnBrk="1" hangingPunct="1"/>
              <a:r>
                <a:rPr lang="en-US" altLang="en-US" sz="800">
                  <a:solidFill>
                    <a:schemeClr val="bg1"/>
                  </a:solidFill>
                </a:rPr>
                <a:t>Booby Trap</a:t>
              </a:r>
            </a:p>
          </p:txBody>
        </p:sp>
        <p:sp>
          <p:nvSpPr>
            <p:cNvPr id="11336" name="Line 70">
              <a:extLst>
                <a:ext uri="{FF2B5EF4-FFF2-40B4-BE49-F238E27FC236}">
                  <a16:creationId xmlns:a16="http://schemas.microsoft.com/office/drawing/2014/main" id="{8BFFE855-05F4-4A24-AC68-90217CB63C4E}"/>
                </a:ext>
              </a:extLst>
            </p:cNvPr>
            <p:cNvSpPr>
              <a:spLocks noChangeShapeType="1"/>
            </p:cNvSpPr>
            <p:nvPr/>
          </p:nvSpPr>
          <p:spPr bwMode="auto">
            <a:xfrm>
              <a:off x="3362" y="2666"/>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7" name="Line 71">
              <a:extLst>
                <a:ext uri="{FF2B5EF4-FFF2-40B4-BE49-F238E27FC236}">
                  <a16:creationId xmlns:a16="http://schemas.microsoft.com/office/drawing/2014/main" id="{0DE46C1F-7925-4953-B99A-BB5C4F46A171}"/>
                </a:ext>
              </a:extLst>
            </p:cNvPr>
            <p:cNvSpPr>
              <a:spLocks noChangeShapeType="1"/>
            </p:cNvSpPr>
            <p:nvPr/>
          </p:nvSpPr>
          <p:spPr bwMode="auto">
            <a:xfrm>
              <a:off x="3362" y="2886"/>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8" name="Line 72">
              <a:extLst>
                <a:ext uri="{FF2B5EF4-FFF2-40B4-BE49-F238E27FC236}">
                  <a16:creationId xmlns:a16="http://schemas.microsoft.com/office/drawing/2014/main" id="{93F80CA6-FE90-4629-B27A-835288355D02}"/>
                </a:ext>
              </a:extLst>
            </p:cNvPr>
            <p:cNvSpPr>
              <a:spLocks noChangeShapeType="1"/>
            </p:cNvSpPr>
            <p:nvPr/>
          </p:nvSpPr>
          <p:spPr bwMode="auto">
            <a:xfrm>
              <a:off x="3362" y="3220"/>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9" name="Text Box 73">
              <a:extLst>
                <a:ext uri="{FF2B5EF4-FFF2-40B4-BE49-F238E27FC236}">
                  <a16:creationId xmlns:a16="http://schemas.microsoft.com/office/drawing/2014/main" id="{F7096835-F1F8-479A-8F4C-2EC8A07670CC}"/>
                </a:ext>
              </a:extLst>
            </p:cNvPr>
            <p:cNvSpPr txBox="1">
              <a:spLocks noChangeArrowheads="1"/>
            </p:cNvSpPr>
            <p:nvPr/>
          </p:nvSpPr>
          <p:spPr bwMode="auto">
            <a:xfrm>
              <a:off x="3868" y="2765"/>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40" name="Text Box 74">
              <a:extLst>
                <a:ext uri="{FF2B5EF4-FFF2-40B4-BE49-F238E27FC236}">
                  <a16:creationId xmlns:a16="http://schemas.microsoft.com/office/drawing/2014/main" id="{198A6969-571F-4B2D-BE79-33079C418B92}"/>
                </a:ext>
              </a:extLst>
            </p:cNvPr>
            <p:cNvSpPr txBox="1">
              <a:spLocks noChangeArrowheads="1"/>
            </p:cNvSpPr>
            <p:nvPr/>
          </p:nvSpPr>
          <p:spPr bwMode="auto">
            <a:xfrm>
              <a:off x="3870" y="3064"/>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1.3.2.3.2</a:t>
              </a:r>
            </a:p>
            <a:p>
              <a:pPr algn="ctr" eaLnBrk="1" hangingPunct="1"/>
              <a:r>
                <a:rPr lang="en-US" altLang="en-US" sz="800">
                  <a:solidFill>
                    <a:schemeClr val="bg1"/>
                  </a:solidFill>
                </a:rPr>
                <a:t>Booby Trap</a:t>
              </a:r>
            </a:p>
          </p:txBody>
        </p:sp>
        <p:sp>
          <p:nvSpPr>
            <p:cNvPr id="11341" name="Line 75">
              <a:extLst>
                <a:ext uri="{FF2B5EF4-FFF2-40B4-BE49-F238E27FC236}">
                  <a16:creationId xmlns:a16="http://schemas.microsoft.com/office/drawing/2014/main" id="{EED2AF6B-AB99-484A-AF6F-736527A0B36A}"/>
                </a:ext>
              </a:extLst>
            </p:cNvPr>
            <p:cNvSpPr>
              <a:spLocks noChangeShapeType="1"/>
            </p:cNvSpPr>
            <p:nvPr/>
          </p:nvSpPr>
          <p:spPr bwMode="auto">
            <a:xfrm>
              <a:off x="3809" y="2663"/>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2" name="Line 76">
              <a:extLst>
                <a:ext uri="{FF2B5EF4-FFF2-40B4-BE49-F238E27FC236}">
                  <a16:creationId xmlns:a16="http://schemas.microsoft.com/office/drawing/2014/main" id="{2268BF28-A259-445A-8077-F7CAC5899C77}"/>
                </a:ext>
              </a:extLst>
            </p:cNvPr>
            <p:cNvSpPr>
              <a:spLocks noChangeShapeType="1"/>
            </p:cNvSpPr>
            <p:nvPr/>
          </p:nvSpPr>
          <p:spPr bwMode="auto">
            <a:xfrm>
              <a:off x="3809" y="2883"/>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3" name="Line 77">
              <a:extLst>
                <a:ext uri="{FF2B5EF4-FFF2-40B4-BE49-F238E27FC236}">
                  <a16:creationId xmlns:a16="http://schemas.microsoft.com/office/drawing/2014/main" id="{A9F6E687-1360-44D1-A6DA-1485808FEF47}"/>
                </a:ext>
              </a:extLst>
            </p:cNvPr>
            <p:cNvSpPr>
              <a:spLocks noChangeShapeType="1"/>
            </p:cNvSpPr>
            <p:nvPr/>
          </p:nvSpPr>
          <p:spPr bwMode="auto">
            <a:xfrm>
              <a:off x="3809" y="3217"/>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4" name="Text Box 78">
              <a:extLst>
                <a:ext uri="{FF2B5EF4-FFF2-40B4-BE49-F238E27FC236}">
                  <a16:creationId xmlns:a16="http://schemas.microsoft.com/office/drawing/2014/main" id="{A24C747D-9051-4480-B721-3AE2F375599C}"/>
                </a:ext>
              </a:extLst>
            </p:cNvPr>
            <p:cNvSpPr txBox="1">
              <a:spLocks noChangeArrowheads="1"/>
            </p:cNvSpPr>
            <p:nvPr/>
          </p:nvSpPr>
          <p:spPr bwMode="auto">
            <a:xfrm>
              <a:off x="5028" y="1824"/>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1.4.3.1</a:t>
              </a:r>
            </a:p>
            <a:p>
              <a:pPr algn="ctr" eaLnBrk="1" hangingPunct="1"/>
              <a:r>
                <a:rPr lang="en-US" altLang="en-US" sz="800">
                  <a:solidFill>
                    <a:schemeClr val="bg1"/>
                  </a:solidFill>
                </a:rPr>
                <a:t>Secret</a:t>
              </a:r>
            </a:p>
            <a:p>
              <a:pPr algn="ctr" eaLnBrk="1" hangingPunct="1"/>
              <a:r>
                <a:rPr lang="en-US" altLang="en-US" sz="800">
                  <a:solidFill>
                    <a:schemeClr val="bg1"/>
                  </a:solidFill>
                </a:rPr>
                <a:t>Entrance</a:t>
              </a:r>
            </a:p>
          </p:txBody>
        </p:sp>
        <p:sp>
          <p:nvSpPr>
            <p:cNvPr id="11345" name="Line 79">
              <a:extLst>
                <a:ext uri="{FF2B5EF4-FFF2-40B4-BE49-F238E27FC236}">
                  <a16:creationId xmlns:a16="http://schemas.microsoft.com/office/drawing/2014/main" id="{C414C772-C83D-4E5B-B10C-EDFFA579748D}"/>
                </a:ext>
              </a:extLst>
            </p:cNvPr>
            <p:cNvSpPr>
              <a:spLocks noChangeShapeType="1"/>
            </p:cNvSpPr>
            <p:nvPr/>
          </p:nvSpPr>
          <p:spPr bwMode="auto">
            <a:xfrm>
              <a:off x="4969" y="1722"/>
              <a:ext cx="0" cy="221"/>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6" name="Line 80">
              <a:extLst>
                <a:ext uri="{FF2B5EF4-FFF2-40B4-BE49-F238E27FC236}">
                  <a16:creationId xmlns:a16="http://schemas.microsoft.com/office/drawing/2014/main" id="{E54A6E1A-65F0-4604-9B1E-BE808E85C18C}"/>
                </a:ext>
              </a:extLst>
            </p:cNvPr>
            <p:cNvSpPr>
              <a:spLocks noChangeShapeType="1"/>
            </p:cNvSpPr>
            <p:nvPr/>
          </p:nvSpPr>
          <p:spPr bwMode="auto">
            <a:xfrm>
              <a:off x="4969" y="1942"/>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7" name="Text Box 81">
              <a:extLst>
                <a:ext uri="{FF2B5EF4-FFF2-40B4-BE49-F238E27FC236}">
                  <a16:creationId xmlns:a16="http://schemas.microsoft.com/office/drawing/2014/main" id="{20E00DA0-68B7-4B81-B8A3-F9EE3B0E7E87}"/>
                </a:ext>
              </a:extLst>
            </p:cNvPr>
            <p:cNvSpPr txBox="1">
              <a:spLocks noChangeArrowheads="1"/>
            </p:cNvSpPr>
            <p:nvPr/>
          </p:nvSpPr>
          <p:spPr bwMode="auto">
            <a:xfrm>
              <a:off x="5163" y="2167"/>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48" name="Text Box 82">
              <a:extLst>
                <a:ext uri="{FF2B5EF4-FFF2-40B4-BE49-F238E27FC236}">
                  <a16:creationId xmlns:a16="http://schemas.microsoft.com/office/drawing/2014/main" id="{08B8CC52-AF37-42F8-A4F3-D16ADDFD7384}"/>
                </a:ext>
              </a:extLst>
            </p:cNvPr>
            <p:cNvSpPr txBox="1">
              <a:spLocks noChangeArrowheads="1"/>
            </p:cNvSpPr>
            <p:nvPr/>
          </p:nvSpPr>
          <p:spPr bwMode="auto">
            <a:xfrm>
              <a:off x="5165" y="2466"/>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1.4.3.2</a:t>
              </a:r>
            </a:p>
            <a:p>
              <a:pPr algn="ctr" eaLnBrk="1" hangingPunct="1"/>
              <a:r>
                <a:rPr lang="en-US" altLang="en-US" sz="800">
                  <a:solidFill>
                    <a:schemeClr val="bg1"/>
                  </a:solidFill>
                </a:rPr>
                <a:t>Booby Trap</a:t>
              </a:r>
            </a:p>
          </p:txBody>
        </p:sp>
        <p:sp>
          <p:nvSpPr>
            <p:cNvPr id="11349" name="Line 83">
              <a:extLst>
                <a:ext uri="{FF2B5EF4-FFF2-40B4-BE49-F238E27FC236}">
                  <a16:creationId xmlns:a16="http://schemas.microsoft.com/office/drawing/2014/main" id="{8153AFBA-235F-4A18-9E49-CA7F417D7DF7}"/>
                </a:ext>
              </a:extLst>
            </p:cNvPr>
            <p:cNvSpPr>
              <a:spLocks noChangeShapeType="1"/>
            </p:cNvSpPr>
            <p:nvPr/>
          </p:nvSpPr>
          <p:spPr bwMode="auto">
            <a:xfrm>
              <a:off x="5104" y="2065"/>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0" name="Line 84">
              <a:extLst>
                <a:ext uri="{FF2B5EF4-FFF2-40B4-BE49-F238E27FC236}">
                  <a16:creationId xmlns:a16="http://schemas.microsoft.com/office/drawing/2014/main" id="{1F6D7F34-C40A-4BDA-923A-54EDFA2CDA66}"/>
                </a:ext>
              </a:extLst>
            </p:cNvPr>
            <p:cNvSpPr>
              <a:spLocks noChangeShapeType="1"/>
            </p:cNvSpPr>
            <p:nvPr/>
          </p:nvSpPr>
          <p:spPr bwMode="auto">
            <a:xfrm>
              <a:off x="5104" y="2285"/>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1" name="Line 85">
              <a:extLst>
                <a:ext uri="{FF2B5EF4-FFF2-40B4-BE49-F238E27FC236}">
                  <a16:creationId xmlns:a16="http://schemas.microsoft.com/office/drawing/2014/main" id="{302CF3C9-1ED8-44F0-A8D6-CDB08356A0DE}"/>
                </a:ext>
              </a:extLst>
            </p:cNvPr>
            <p:cNvSpPr>
              <a:spLocks noChangeShapeType="1"/>
            </p:cNvSpPr>
            <p:nvPr/>
          </p:nvSpPr>
          <p:spPr bwMode="auto">
            <a:xfrm>
              <a:off x="5104" y="2619"/>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2" name="Text Box 86">
              <a:extLst>
                <a:ext uri="{FF2B5EF4-FFF2-40B4-BE49-F238E27FC236}">
                  <a16:creationId xmlns:a16="http://schemas.microsoft.com/office/drawing/2014/main" id="{3753A54F-D92B-4896-A8C4-61807893ECF5}"/>
                </a:ext>
              </a:extLst>
            </p:cNvPr>
            <p:cNvSpPr txBox="1">
              <a:spLocks noChangeArrowheads="1"/>
            </p:cNvSpPr>
            <p:nvPr/>
          </p:nvSpPr>
          <p:spPr bwMode="auto">
            <a:xfrm>
              <a:off x="5168" y="2765"/>
              <a:ext cx="308"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1.4.3.3</a:t>
              </a:r>
            </a:p>
            <a:p>
              <a:pPr algn="ctr" eaLnBrk="1" hangingPunct="1"/>
              <a:r>
                <a:rPr lang="en-US" altLang="en-US" sz="800">
                  <a:solidFill>
                    <a:schemeClr val="bg1"/>
                  </a:solidFill>
                </a:rPr>
                <a:t>Arming Mechan.</a:t>
              </a:r>
            </a:p>
          </p:txBody>
        </p:sp>
        <p:sp>
          <p:nvSpPr>
            <p:cNvPr id="11353" name="Line 87">
              <a:extLst>
                <a:ext uri="{FF2B5EF4-FFF2-40B4-BE49-F238E27FC236}">
                  <a16:creationId xmlns:a16="http://schemas.microsoft.com/office/drawing/2014/main" id="{1F892795-F543-49E8-A41E-92DF9DCAB90C}"/>
                </a:ext>
              </a:extLst>
            </p:cNvPr>
            <p:cNvSpPr>
              <a:spLocks noChangeShapeType="1"/>
            </p:cNvSpPr>
            <p:nvPr/>
          </p:nvSpPr>
          <p:spPr bwMode="auto">
            <a:xfrm>
              <a:off x="5107" y="2923"/>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grpSp>
      <p:sp>
        <p:nvSpPr>
          <p:cNvPr id="91" name="Rectangle 3">
            <a:extLst>
              <a:ext uri="{FF2B5EF4-FFF2-40B4-BE49-F238E27FC236}">
                <a16:creationId xmlns:a16="http://schemas.microsoft.com/office/drawing/2014/main" id="{E1790BB8-64FE-4EC6-B429-EDF337102DBD}"/>
              </a:ext>
            </a:extLst>
          </p:cNvPr>
          <p:cNvSpPr txBox="1">
            <a:spLocks noChangeArrowheads="1"/>
          </p:cNvSpPr>
          <p:nvPr/>
        </p:nvSpPr>
        <p:spPr>
          <a:xfrm>
            <a:off x="895089" y="849980"/>
            <a:ext cx="10204710" cy="1362995"/>
          </a:xfrm>
          <a:prstGeom prst="rect">
            <a:avLst/>
          </a:prstGeom>
        </p:spPr>
        <p:txBody>
          <a:bodyPr vert="horz" lIns="91440" tIns="45720" rIns="91440" bIns="45720" rtlCol="0">
            <a:normAutofit/>
          </a:bodyPr>
          <a:lstStyle>
            <a:defPPr>
              <a:defRPr lang="en-US"/>
            </a:defPPr>
            <a:lvl1pPr marL="342900" indent="-342900">
              <a:spcBef>
                <a:spcPts val="1000"/>
              </a:spcBef>
              <a:buClr>
                <a:schemeClr val="bg2">
                  <a:lumMod val="40000"/>
                  <a:lumOff val="60000"/>
                </a:schemeClr>
              </a:buClr>
              <a:buSzPct val="80000"/>
              <a:buFont typeface="Wingdings 3" charset="2"/>
              <a:buChar char=""/>
              <a:defRPr sz="2400">
                <a:latin typeface="+mj-lt"/>
                <a:ea typeface="+mj-ea"/>
                <a:cs typeface="+mj-cs"/>
              </a:defRPr>
            </a:lvl1pPr>
            <a:lvl2pPr marL="384029"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66900"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49771"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932642"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dirty="0"/>
              <a:t>While there is no specific rule on what type of numbering system to use in a WBS, the pharaoh’s manager chose to use a simple hierarchical numbering system on each node</a:t>
            </a:r>
          </a:p>
        </p:txBody>
      </p:sp>
      <p:sp>
        <p:nvSpPr>
          <p:cNvPr id="92" name="Rectangle 3">
            <a:extLst>
              <a:ext uri="{FF2B5EF4-FFF2-40B4-BE49-F238E27FC236}">
                <a16:creationId xmlns:a16="http://schemas.microsoft.com/office/drawing/2014/main" id="{59EEF4FA-75C5-427A-ADC7-8A070FE4BF10}"/>
              </a:ext>
            </a:extLst>
          </p:cNvPr>
          <p:cNvSpPr txBox="1">
            <a:spLocks noChangeArrowheads="1"/>
          </p:cNvSpPr>
          <p:nvPr/>
        </p:nvSpPr>
        <p:spPr>
          <a:xfrm>
            <a:off x="412277" y="4999368"/>
            <a:ext cx="6036150" cy="1208354"/>
          </a:xfrm>
          <a:prstGeom prst="rect">
            <a:avLst/>
          </a:prstGeom>
          <a:ln>
            <a:noFill/>
          </a:ln>
        </p:spPr>
        <p:txBody>
          <a:bodyPr vert="horz" lIns="0" tIns="45720" rIns="0" bIns="45720" rtlCol="0">
            <a:normAutofit fontScale="92500"/>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84029"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66900"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49771"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932642"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u="sng" dirty="0">
                <a:solidFill>
                  <a:schemeClr val="tx1"/>
                </a:solidFill>
              </a:rPr>
              <a:t>You</a:t>
            </a:r>
            <a:r>
              <a:rPr lang="en-US" altLang="en-US" dirty="0">
                <a:solidFill>
                  <a:schemeClr val="tx1"/>
                </a:solidFill>
              </a:rPr>
              <a:t> may have organizational standards or requirements for numbering your </a:t>
            </a:r>
            <a:r>
              <a:rPr lang="en-US" altLang="en-US" sz="2600" dirty="0">
                <a:solidFill>
                  <a:schemeClr val="tx1"/>
                </a:solidFill>
              </a:rPr>
              <a:t>WBS </a:t>
            </a:r>
            <a:r>
              <a:rPr lang="en-US" altLang="en-US" sz="1900" dirty="0">
                <a:solidFill>
                  <a:schemeClr val="tx1"/>
                </a:solidFill>
              </a:rPr>
              <a:t>(i.e. DOD is “MIL-STD-881C”)</a:t>
            </a:r>
            <a:endParaRPr lang="en-US" altLang="en-US" sz="2600" dirty="0">
              <a:solidFill>
                <a:schemeClr val="tx1"/>
              </a:solidFill>
            </a:endParaRPr>
          </a:p>
        </p:txBody>
      </p:sp>
      <p:sp>
        <p:nvSpPr>
          <p:cNvPr id="2" name="Oval 1">
            <a:extLst>
              <a:ext uri="{FF2B5EF4-FFF2-40B4-BE49-F238E27FC236}">
                <a16:creationId xmlns:a16="http://schemas.microsoft.com/office/drawing/2014/main" id="{8C13A438-0ACA-4C55-91EE-375D2C7FA6E8}"/>
              </a:ext>
            </a:extLst>
          </p:cNvPr>
          <p:cNvSpPr/>
          <p:nvPr/>
        </p:nvSpPr>
        <p:spPr>
          <a:xfrm>
            <a:off x="2098874" y="2367210"/>
            <a:ext cx="2793801" cy="1684687"/>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Slide Number Placeholder 1">
            <a:extLst>
              <a:ext uri="{FF2B5EF4-FFF2-40B4-BE49-F238E27FC236}">
                <a16:creationId xmlns:a16="http://schemas.microsoft.com/office/drawing/2014/main" id="{26D5C640-F1D0-4DBF-A8B5-B9373D37E6EB}"/>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18</a:t>
            </a:fld>
            <a:endParaRPr 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wipe(left)">
                                      <p:cBhvr>
                                        <p:cTn id="7" dur="500"/>
                                        <p:tgtEl>
                                          <p:spTgt spid="9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randombar(horizontal)">
                                      <p:cBhvr>
                                        <p:cTn id="11" dur="500"/>
                                        <p:tgtEl>
                                          <p:spTgt spid="1126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2">
                                            <p:txEl>
                                              <p:pRg st="0" end="0"/>
                                            </p:txEl>
                                          </p:spTgt>
                                        </p:tgtEl>
                                        <p:attrNameLst>
                                          <p:attrName>style.visibility</p:attrName>
                                        </p:attrNameLst>
                                      </p:cBhvr>
                                      <p:to>
                                        <p:strVal val="visible"/>
                                      </p:to>
                                    </p:set>
                                    <p:animEffect transition="in" filter="wipe(left)">
                                      <p:cBhvr>
                                        <p:cTn id="20"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732E7C3-E69B-474E-A1B6-04B90B1A5C13}"/>
              </a:ext>
            </a:extLst>
          </p:cNvPr>
          <p:cNvSpPr>
            <a:spLocks noGrp="1" noChangeArrowheads="1"/>
          </p:cNvSpPr>
          <p:nvPr>
            <p:ph type="title"/>
          </p:nvPr>
        </p:nvSpPr>
        <p:spPr>
          <a:xfrm>
            <a:off x="627017" y="160400"/>
            <a:ext cx="10082759" cy="566315"/>
          </a:xfrm>
        </p:spPr>
        <p:txBody>
          <a:bodyPr>
            <a:noAutofit/>
          </a:bodyPr>
          <a:lstStyle/>
          <a:p>
            <a:pPr eaLnBrk="1" hangingPunct="1"/>
            <a:r>
              <a:rPr lang="en-US" altLang="en-US" b="1" dirty="0"/>
              <a:t>Control Accounts &amp; Work Packages in the WBS</a:t>
            </a:r>
          </a:p>
        </p:txBody>
      </p:sp>
      <p:sp>
        <p:nvSpPr>
          <p:cNvPr id="39939" name="Rectangle 3">
            <a:extLst>
              <a:ext uri="{FF2B5EF4-FFF2-40B4-BE49-F238E27FC236}">
                <a16:creationId xmlns:a16="http://schemas.microsoft.com/office/drawing/2014/main" id="{E83B4E02-2E7F-46A9-A075-5E48FCC44229}"/>
              </a:ext>
            </a:extLst>
          </p:cNvPr>
          <p:cNvSpPr>
            <a:spLocks noGrp="1" noChangeArrowheads="1"/>
          </p:cNvSpPr>
          <p:nvPr>
            <p:ph idx="1"/>
          </p:nvPr>
        </p:nvSpPr>
        <p:spPr>
          <a:xfrm>
            <a:off x="361599" y="850900"/>
            <a:ext cx="10839802" cy="1317274"/>
          </a:xfrm>
        </p:spPr>
        <p:txBody>
          <a:bodyPr>
            <a:normAutofit/>
          </a:bodyPr>
          <a:lstStyle/>
          <a:p>
            <a:r>
              <a:rPr lang="en-US" altLang="en-US" sz="2400" u="sng" dirty="0"/>
              <a:t>Lowest</a:t>
            </a:r>
            <a:r>
              <a:rPr lang="en-US" altLang="en-US" sz="2400" dirty="0"/>
              <a:t> Level Nodes in the WBS = Work Packages</a:t>
            </a:r>
          </a:p>
          <a:p>
            <a:r>
              <a:rPr lang="en-US" altLang="en-US" sz="2400" dirty="0"/>
              <a:t>Nodes </a:t>
            </a:r>
            <a:r>
              <a:rPr lang="en-US" altLang="en-US" sz="2400" u="sng" dirty="0"/>
              <a:t>just above Work Packages </a:t>
            </a:r>
            <a:r>
              <a:rPr lang="en-US" altLang="en-US" sz="2400" dirty="0"/>
              <a:t>= Control Accounts</a:t>
            </a:r>
          </a:p>
        </p:txBody>
      </p:sp>
      <p:grpSp>
        <p:nvGrpSpPr>
          <p:cNvPr id="3" name="Group 2">
            <a:extLst>
              <a:ext uri="{FF2B5EF4-FFF2-40B4-BE49-F238E27FC236}">
                <a16:creationId xmlns:a16="http://schemas.microsoft.com/office/drawing/2014/main" id="{0A0DD861-F35C-43EA-83B9-C97F283793BF}"/>
              </a:ext>
            </a:extLst>
          </p:cNvPr>
          <p:cNvGrpSpPr/>
          <p:nvPr/>
        </p:nvGrpSpPr>
        <p:grpSpPr>
          <a:xfrm>
            <a:off x="1415406" y="2292359"/>
            <a:ext cx="8608570" cy="3453114"/>
            <a:chOff x="626016" y="3352277"/>
            <a:chExt cx="8050271" cy="3322748"/>
          </a:xfrm>
          <a:solidFill>
            <a:schemeClr val="accent5">
              <a:lumMod val="60000"/>
              <a:lumOff val="40000"/>
            </a:schemeClr>
          </a:solidFill>
        </p:grpSpPr>
        <p:sp>
          <p:nvSpPr>
            <p:cNvPr id="39941" name="Line 46">
              <a:extLst>
                <a:ext uri="{FF2B5EF4-FFF2-40B4-BE49-F238E27FC236}">
                  <a16:creationId xmlns:a16="http://schemas.microsoft.com/office/drawing/2014/main" id="{4EFECADC-9F16-4C71-8DA0-F1CD890670DC}"/>
                </a:ext>
              </a:extLst>
            </p:cNvPr>
            <p:cNvSpPr>
              <a:spLocks noChangeShapeType="1"/>
            </p:cNvSpPr>
            <p:nvPr/>
          </p:nvSpPr>
          <p:spPr bwMode="auto">
            <a:xfrm>
              <a:off x="2111429"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2" name="Line 47">
              <a:extLst>
                <a:ext uri="{FF2B5EF4-FFF2-40B4-BE49-F238E27FC236}">
                  <a16:creationId xmlns:a16="http://schemas.microsoft.com/office/drawing/2014/main" id="{429998EA-BED1-411A-8585-6BC8C7E05A2D}"/>
                </a:ext>
              </a:extLst>
            </p:cNvPr>
            <p:cNvSpPr>
              <a:spLocks noChangeShapeType="1"/>
            </p:cNvSpPr>
            <p:nvPr/>
          </p:nvSpPr>
          <p:spPr bwMode="auto">
            <a:xfrm>
              <a:off x="2887413"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3" name="Line 50">
              <a:extLst>
                <a:ext uri="{FF2B5EF4-FFF2-40B4-BE49-F238E27FC236}">
                  <a16:creationId xmlns:a16="http://schemas.microsoft.com/office/drawing/2014/main" id="{EEC5C327-E78D-400E-9E0F-6A731ED22BFF}"/>
                </a:ext>
              </a:extLst>
            </p:cNvPr>
            <p:cNvSpPr>
              <a:spLocks noChangeShapeType="1"/>
            </p:cNvSpPr>
            <p:nvPr/>
          </p:nvSpPr>
          <p:spPr bwMode="auto">
            <a:xfrm>
              <a:off x="4684430"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4" name="Line 51">
              <a:extLst>
                <a:ext uri="{FF2B5EF4-FFF2-40B4-BE49-F238E27FC236}">
                  <a16:creationId xmlns:a16="http://schemas.microsoft.com/office/drawing/2014/main" id="{D0220831-47DD-469F-A87A-853AE6777723}"/>
                </a:ext>
              </a:extLst>
            </p:cNvPr>
            <p:cNvSpPr>
              <a:spLocks noChangeShapeType="1"/>
            </p:cNvSpPr>
            <p:nvPr/>
          </p:nvSpPr>
          <p:spPr bwMode="auto">
            <a:xfrm>
              <a:off x="5474028"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5" name="Line 54">
              <a:extLst>
                <a:ext uri="{FF2B5EF4-FFF2-40B4-BE49-F238E27FC236}">
                  <a16:creationId xmlns:a16="http://schemas.microsoft.com/office/drawing/2014/main" id="{FFBFA1E0-3381-41FA-B602-E61727894139}"/>
                </a:ext>
              </a:extLst>
            </p:cNvPr>
            <p:cNvSpPr>
              <a:spLocks noChangeShapeType="1"/>
            </p:cNvSpPr>
            <p:nvPr/>
          </p:nvSpPr>
          <p:spPr bwMode="auto">
            <a:xfrm>
              <a:off x="8137787"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6" name="Line 53">
              <a:extLst>
                <a:ext uri="{FF2B5EF4-FFF2-40B4-BE49-F238E27FC236}">
                  <a16:creationId xmlns:a16="http://schemas.microsoft.com/office/drawing/2014/main" id="{57FE42B7-D96F-4F7C-B7F8-107072D7226C}"/>
                </a:ext>
              </a:extLst>
            </p:cNvPr>
            <p:cNvSpPr>
              <a:spLocks noChangeShapeType="1"/>
            </p:cNvSpPr>
            <p:nvPr/>
          </p:nvSpPr>
          <p:spPr bwMode="auto">
            <a:xfrm>
              <a:off x="6939776" y="4413312"/>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7" name="Line 49">
              <a:extLst>
                <a:ext uri="{FF2B5EF4-FFF2-40B4-BE49-F238E27FC236}">
                  <a16:creationId xmlns:a16="http://schemas.microsoft.com/office/drawing/2014/main" id="{DD484697-2313-4C64-8A7F-E85BA9A40710}"/>
                </a:ext>
              </a:extLst>
            </p:cNvPr>
            <p:cNvSpPr>
              <a:spLocks noChangeShapeType="1"/>
            </p:cNvSpPr>
            <p:nvPr/>
          </p:nvSpPr>
          <p:spPr bwMode="auto">
            <a:xfrm>
              <a:off x="4094500" y="4413312"/>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8" name="Line 41">
              <a:extLst>
                <a:ext uri="{FF2B5EF4-FFF2-40B4-BE49-F238E27FC236}">
                  <a16:creationId xmlns:a16="http://schemas.microsoft.com/office/drawing/2014/main" id="{F634E417-D945-4AA2-B9A5-4F7A22DF8F04}"/>
                </a:ext>
              </a:extLst>
            </p:cNvPr>
            <p:cNvSpPr>
              <a:spLocks noChangeShapeType="1"/>
            </p:cNvSpPr>
            <p:nvPr/>
          </p:nvSpPr>
          <p:spPr bwMode="auto">
            <a:xfrm>
              <a:off x="1521499" y="3825927"/>
              <a:ext cx="0" cy="71695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49" name="Line 45">
              <a:extLst>
                <a:ext uri="{FF2B5EF4-FFF2-40B4-BE49-F238E27FC236}">
                  <a16:creationId xmlns:a16="http://schemas.microsoft.com/office/drawing/2014/main" id="{F0F28EC6-7881-4414-9610-00C7E36F6E05}"/>
                </a:ext>
              </a:extLst>
            </p:cNvPr>
            <p:cNvSpPr>
              <a:spLocks noChangeShapeType="1"/>
            </p:cNvSpPr>
            <p:nvPr/>
          </p:nvSpPr>
          <p:spPr bwMode="auto">
            <a:xfrm>
              <a:off x="7543320" y="3825927"/>
              <a:ext cx="0" cy="75582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0" name="Line 44">
              <a:extLst>
                <a:ext uri="{FF2B5EF4-FFF2-40B4-BE49-F238E27FC236}">
                  <a16:creationId xmlns:a16="http://schemas.microsoft.com/office/drawing/2014/main" id="{C9563EAE-BDE5-4B49-97F6-FA2C423F9B78}"/>
                </a:ext>
              </a:extLst>
            </p:cNvPr>
            <p:cNvSpPr>
              <a:spLocks noChangeShapeType="1"/>
            </p:cNvSpPr>
            <p:nvPr/>
          </p:nvSpPr>
          <p:spPr bwMode="auto">
            <a:xfrm>
              <a:off x="5753866" y="3825927"/>
              <a:ext cx="0" cy="57874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1" name="Line 43">
              <a:extLst>
                <a:ext uri="{FF2B5EF4-FFF2-40B4-BE49-F238E27FC236}">
                  <a16:creationId xmlns:a16="http://schemas.microsoft.com/office/drawing/2014/main" id="{9B66565C-9739-41C3-9DF1-C2EA603B6914}"/>
                </a:ext>
              </a:extLst>
            </p:cNvPr>
            <p:cNvSpPr>
              <a:spLocks noChangeShapeType="1"/>
            </p:cNvSpPr>
            <p:nvPr/>
          </p:nvSpPr>
          <p:spPr bwMode="auto">
            <a:xfrm>
              <a:off x="3832813" y="3825927"/>
              <a:ext cx="0" cy="574427"/>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52" name="Text Box 7">
              <a:extLst>
                <a:ext uri="{FF2B5EF4-FFF2-40B4-BE49-F238E27FC236}">
                  <a16:creationId xmlns:a16="http://schemas.microsoft.com/office/drawing/2014/main" id="{2426398F-D518-40D8-BC66-2B201FB0B7AD}"/>
                </a:ext>
              </a:extLst>
            </p:cNvPr>
            <p:cNvSpPr txBox="1">
              <a:spLocks noChangeArrowheads="1"/>
            </p:cNvSpPr>
            <p:nvPr/>
          </p:nvSpPr>
          <p:spPr bwMode="auto">
            <a:xfrm>
              <a:off x="4043070" y="3352277"/>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a:t>
              </a:r>
            </a:p>
            <a:p>
              <a:pPr algn="ctr" eaLnBrk="1" hangingPunct="1">
                <a:spcBef>
                  <a:spcPct val="0"/>
                </a:spcBef>
                <a:buFontTx/>
                <a:buNone/>
              </a:pPr>
              <a:r>
                <a:rPr lang="en-US" altLang="en-US" sz="700" dirty="0">
                  <a:solidFill>
                    <a:schemeClr val="bg1"/>
                  </a:solidFill>
                </a:rPr>
                <a:t>Pyramid</a:t>
              </a:r>
            </a:p>
            <a:p>
              <a:pPr algn="ctr" eaLnBrk="1" hangingPunct="1">
                <a:spcBef>
                  <a:spcPct val="0"/>
                </a:spcBef>
                <a:buFontTx/>
                <a:buNone/>
              </a:pPr>
              <a:endParaRPr lang="en-US" altLang="en-US" sz="700" b="1" dirty="0">
                <a:solidFill>
                  <a:schemeClr val="bg1"/>
                </a:solidFill>
              </a:endParaRPr>
            </a:p>
          </p:txBody>
        </p:sp>
        <p:sp>
          <p:nvSpPr>
            <p:cNvPr id="39953" name="Text Box 8">
              <a:extLst>
                <a:ext uri="{FF2B5EF4-FFF2-40B4-BE49-F238E27FC236}">
                  <a16:creationId xmlns:a16="http://schemas.microsoft.com/office/drawing/2014/main" id="{CA9F861E-D5AB-45A0-98BF-8502CB634735}"/>
                </a:ext>
              </a:extLst>
            </p:cNvPr>
            <p:cNvSpPr txBox="1">
              <a:spLocks noChangeArrowheads="1"/>
            </p:cNvSpPr>
            <p:nvPr/>
          </p:nvSpPr>
          <p:spPr bwMode="auto">
            <a:xfrm>
              <a:off x="1238635" y="3916626"/>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b="1" dirty="0">
                  <a:solidFill>
                    <a:schemeClr val="bg1"/>
                  </a:solidFill>
                </a:rPr>
                <a:t>1.1</a:t>
              </a:r>
            </a:p>
            <a:p>
              <a:pPr algn="ctr" eaLnBrk="1" hangingPunct="1">
                <a:spcBef>
                  <a:spcPct val="0"/>
                </a:spcBef>
                <a:buFontTx/>
                <a:buNone/>
              </a:pPr>
              <a:r>
                <a:rPr lang="en-US" altLang="en-US" sz="700" dirty="0">
                  <a:solidFill>
                    <a:schemeClr val="bg1"/>
                  </a:solidFill>
                </a:rPr>
                <a:t>Foundation</a:t>
              </a:r>
            </a:p>
            <a:p>
              <a:pPr algn="ctr" eaLnBrk="1" hangingPunct="1">
                <a:spcBef>
                  <a:spcPct val="0"/>
                </a:spcBef>
                <a:buFontTx/>
                <a:buNone/>
              </a:pPr>
              <a:endParaRPr lang="en-US" altLang="en-US" sz="700" dirty="0">
                <a:solidFill>
                  <a:schemeClr val="bg1"/>
                </a:solidFill>
              </a:endParaRPr>
            </a:p>
          </p:txBody>
        </p:sp>
        <p:sp>
          <p:nvSpPr>
            <p:cNvPr id="39954" name="Text Box 9">
              <a:extLst>
                <a:ext uri="{FF2B5EF4-FFF2-40B4-BE49-F238E27FC236}">
                  <a16:creationId xmlns:a16="http://schemas.microsoft.com/office/drawing/2014/main" id="{90944DCB-9D25-4605-8974-44EE3383AA30}"/>
                </a:ext>
              </a:extLst>
            </p:cNvPr>
            <p:cNvSpPr txBox="1">
              <a:spLocks noChangeArrowheads="1"/>
            </p:cNvSpPr>
            <p:nvPr/>
          </p:nvSpPr>
          <p:spPr bwMode="auto">
            <a:xfrm>
              <a:off x="3525747"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55" name="Text Box 10">
              <a:extLst>
                <a:ext uri="{FF2B5EF4-FFF2-40B4-BE49-F238E27FC236}">
                  <a16:creationId xmlns:a16="http://schemas.microsoft.com/office/drawing/2014/main" id="{BE58AE2F-9DD4-4DB5-BAB9-F96F07CA3571}"/>
                </a:ext>
              </a:extLst>
            </p:cNvPr>
            <p:cNvSpPr txBox="1">
              <a:spLocks noChangeArrowheads="1"/>
            </p:cNvSpPr>
            <p:nvPr/>
          </p:nvSpPr>
          <p:spPr bwMode="auto">
            <a:xfrm>
              <a:off x="7237766"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a:t>
              </a:r>
            </a:p>
            <a:p>
              <a:pPr algn="ctr" eaLnBrk="1" hangingPunct="1">
                <a:spcBef>
                  <a:spcPct val="0"/>
                </a:spcBef>
                <a:buFontTx/>
                <a:buNone/>
              </a:pPr>
              <a:r>
                <a:rPr lang="en-US" altLang="en-US" sz="700" dirty="0">
                  <a:solidFill>
                    <a:schemeClr val="bg1"/>
                  </a:solidFill>
                </a:rPr>
                <a:t>Treasure</a:t>
              </a:r>
            </a:p>
            <a:p>
              <a:pPr algn="ctr" eaLnBrk="1" hangingPunct="1">
                <a:spcBef>
                  <a:spcPct val="0"/>
                </a:spcBef>
                <a:buFontTx/>
                <a:buNone/>
              </a:pPr>
              <a:endParaRPr lang="en-US" altLang="en-US" sz="700" dirty="0">
                <a:solidFill>
                  <a:schemeClr val="bg1"/>
                </a:solidFill>
              </a:endParaRPr>
            </a:p>
          </p:txBody>
        </p:sp>
        <p:sp>
          <p:nvSpPr>
            <p:cNvPr id="39956" name="Text Box 11">
              <a:extLst>
                <a:ext uri="{FF2B5EF4-FFF2-40B4-BE49-F238E27FC236}">
                  <a16:creationId xmlns:a16="http://schemas.microsoft.com/office/drawing/2014/main" id="{5A8A55D8-4582-4C5B-8B65-64C1CED9E26F}"/>
                </a:ext>
              </a:extLst>
            </p:cNvPr>
            <p:cNvSpPr txBox="1">
              <a:spLocks noChangeArrowheads="1"/>
            </p:cNvSpPr>
            <p:nvPr/>
          </p:nvSpPr>
          <p:spPr bwMode="auto">
            <a:xfrm>
              <a:off x="5452852" y="3916626"/>
              <a:ext cx="583879"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a:t>
              </a:r>
            </a:p>
            <a:p>
              <a:pPr algn="ctr" eaLnBrk="1" hangingPunct="1">
                <a:spcBef>
                  <a:spcPct val="0"/>
                </a:spcBef>
                <a:buFontTx/>
                <a:buNone/>
              </a:pPr>
              <a:r>
                <a:rPr lang="en-US" altLang="en-US" sz="700" dirty="0">
                  <a:solidFill>
                    <a:schemeClr val="bg1"/>
                  </a:solidFill>
                </a:rPr>
                <a:t>Burial</a:t>
              </a:r>
            </a:p>
            <a:p>
              <a:pPr algn="ctr" eaLnBrk="1" hangingPunct="1">
                <a:spcBef>
                  <a:spcPct val="0"/>
                </a:spcBef>
                <a:buFontTx/>
                <a:buNone/>
              </a:pPr>
              <a:r>
                <a:rPr lang="en-US" altLang="en-US" sz="700" dirty="0">
                  <a:solidFill>
                    <a:schemeClr val="bg1"/>
                  </a:solidFill>
                </a:rPr>
                <a:t>Chamber</a:t>
              </a:r>
            </a:p>
          </p:txBody>
        </p:sp>
        <p:sp>
          <p:nvSpPr>
            <p:cNvPr id="39957" name="Text Box 20">
              <a:extLst>
                <a:ext uri="{FF2B5EF4-FFF2-40B4-BE49-F238E27FC236}">
                  <a16:creationId xmlns:a16="http://schemas.microsoft.com/office/drawing/2014/main" id="{FC3393AA-AA54-4E19-A2FF-372B3FE8E05C}"/>
                </a:ext>
              </a:extLst>
            </p:cNvPr>
            <p:cNvSpPr txBox="1">
              <a:spLocks noChangeArrowheads="1"/>
            </p:cNvSpPr>
            <p:nvPr/>
          </p:nvSpPr>
          <p:spPr bwMode="auto">
            <a:xfrm>
              <a:off x="626016"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1.1.1</a:t>
              </a:r>
            </a:p>
            <a:p>
              <a:pPr algn="ctr" eaLnBrk="1" hangingPunct="1">
                <a:spcBef>
                  <a:spcPct val="0"/>
                </a:spcBef>
                <a:buFontTx/>
                <a:buNone/>
              </a:pPr>
              <a:r>
                <a:rPr lang="en-US" altLang="en-US" sz="700" dirty="0">
                  <a:solidFill>
                    <a:schemeClr val="bg1"/>
                  </a:solidFill>
                </a:rPr>
                <a:t>Survey</a:t>
              </a:r>
            </a:p>
            <a:p>
              <a:pPr algn="ctr" eaLnBrk="1" hangingPunct="1">
                <a:spcBef>
                  <a:spcPct val="0"/>
                </a:spcBef>
                <a:buFontTx/>
                <a:buNone/>
              </a:pPr>
              <a:endParaRPr lang="en-US" altLang="en-US" sz="700" dirty="0">
                <a:solidFill>
                  <a:schemeClr val="bg1"/>
                </a:solidFill>
              </a:endParaRPr>
            </a:p>
          </p:txBody>
        </p:sp>
        <p:sp>
          <p:nvSpPr>
            <p:cNvPr id="39958" name="Text Box 22">
              <a:extLst>
                <a:ext uri="{FF2B5EF4-FFF2-40B4-BE49-F238E27FC236}">
                  <a16:creationId xmlns:a16="http://schemas.microsoft.com/office/drawing/2014/main" id="{D8E35703-6A51-4B0B-8A35-0964F20CB993}"/>
                </a:ext>
              </a:extLst>
            </p:cNvPr>
            <p:cNvSpPr txBox="1">
              <a:spLocks noChangeArrowheads="1"/>
            </p:cNvSpPr>
            <p:nvPr/>
          </p:nvSpPr>
          <p:spPr bwMode="auto">
            <a:xfrm>
              <a:off x="1232585"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1.1.2</a:t>
              </a:r>
            </a:p>
            <a:p>
              <a:pPr algn="ctr" eaLnBrk="1" hangingPunct="1">
                <a:spcBef>
                  <a:spcPct val="0"/>
                </a:spcBef>
                <a:buFontTx/>
                <a:buNone/>
              </a:pPr>
              <a:r>
                <a:rPr lang="en-US" altLang="en-US" sz="700" dirty="0">
                  <a:solidFill>
                    <a:schemeClr val="bg1"/>
                  </a:solidFill>
                </a:rPr>
                <a:t>Leveling</a:t>
              </a:r>
            </a:p>
            <a:p>
              <a:pPr algn="ctr" eaLnBrk="1" hangingPunct="1">
                <a:spcBef>
                  <a:spcPct val="0"/>
                </a:spcBef>
                <a:buFontTx/>
                <a:buNone/>
              </a:pPr>
              <a:endParaRPr lang="en-US" altLang="en-US" sz="700" dirty="0">
                <a:solidFill>
                  <a:schemeClr val="bg1"/>
                </a:solidFill>
              </a:endParaRPr>
            </a:p>
          </p:txBody>
        </p:sp>
        <p:sp>
          <p:nvSpPr>
            <p:cNvPr id="39959" name="Text Box 23">
              <a:extLst>
                <a:ext uri="{FF2B5EF4-FFF2-40B4-BE49-F238E27FC236}">
                  <a16:creationId xmlns:a16="http://schemas.microsoft.com/office/drawing/2014/main" id="{F9DF75B9-0702-4E33-83CC-9CD3588B54A8}"/>
                </a:ext>
              </a:extLst>
            </p:cNvPr>
            <p:cNvSpPr txBox="1">
              <a:spLocks noChangeArrowheads="1"/>
            </p:cNvSpPr>
            <p:nvPr/>
          </p:nvSpPr>
          <p:spPr bwMode="auto">
            <a:xfrm>
              <a:off x="1828565"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1.1.3</a:t>
              </a:r>
            </a:p>
            <a:p>
              <a:pPr algn="ctr" eaLnBrk="1" hangingPunct="1">
                <a:spcBef>
                  <a:spcPct val="0"/>
                </a:spcBef>
                <a:buFontTx/>
                <a:buNone/>
              </a:pPr>
              <a:r>
                <a:rPr lang="en-US" altLang="en-US" sz="700" dirty="0">
                  <a:solidFill>
                    <a:schemeClr val="bg1"/>
                  </a:solidFill>
                </a:rPr>
                <a:t>Grading</a:t>
              </a:r>
            </a:p>
            <a:p>
              <a:pPr algn="ctr" eaLnBrk="1" hangingPunct="1">
                <a:spcBef>
                  <a:spcPct val="0"/>
                </a:spcBef>
                <a:buFontTx/>
                <a:buNone/>
              </a:pPr>
              <a:endParaRPr lang="en-US" altLang="en-US" sz="700" dirty="0">
                <a:solidFill>
                  <a:schemeClr val="bg1"/>
                </a:solidFill>
              </a:endParaRPr>
            </a:p>
          </p:txBody>
        </p:sp>
        <p:sp>
          <p:nvSpPr>
            <p:cNvPr id="39960" name="Text Box 24">
              <a:extLst>
                <a:ext uri="{FF2B5EF4-FFF2-40B4-BE49-F238E27FC236}">
                  <a16:creationId xmlns:a16="http://schemas.microsoft.com/office/drawing/2014/main" id="{8BB79FD8-D771-449F-9F5F-F6B800B1DDC0}"/>
                </a:ext>
              </a:extLst>
            </p:cNvPr>
            <p:cNvSpPr txBox="1">
              <a:spLocks noChangeArrowheads="1"/>
            </p:cNvSpPr>
            <p:nvPr/>
          </p:nvSpPr>
          <p:spPr bwMode="auto">
            <a:xfrm>
              <a:off x="2637827"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1.2.1</a:t>
              </a:r>
            </a:p>
            <a:p>
              <a:pPr algn="ctr" eaLnBrk="1" hangingPunct="1">
                <a:spcBef>
                  <a:spcPct val="0"/>
                </a:spcBef>
                <a:buFontTx/>
                <a:buNone/>
              </a:pPr>
              <a:r>
                <a:rPr lang="en-US" altLang="en-US" sz="700" dirty="0">
                  <a:solidFill>
                    <a:schemeClr val="bg1"/>
                  </a:solidFill>
                </a:rPr>
                <a:t>North Wall</a:t>
              </a:r>
            </a:p>
            <a:p>
              <a:pPr algn="ctr" eaLnBrk="1" hangingPunct="1">
                <a:spcBef>
                  <a:spcPct val="0"/>
                </a:spcBef>
                <a:buFontTx/>
                <a:buNone/>
              </a:pPr>
              <a:endParaRPr lang="en-US" altLang="en-US" sz="700" dirty="0">
                <a:solidFill>
                  <a:schemeClr val="bg1"/>
                </a:solidFill>
              </a:endParaRPr>
            </a:p>
          </p:txBody>
        </p:sp>
        <p:sp>
          <p:nvSpPr>
            <p:cNvPr id="39961" name="Text Box 25">
              <a:extLst>
                <a:ext uri="{FF2B5EF4-FFF2-40B4-BE49-F238E27FC236}">
                  <a16:creationId xmlns:a16="http://schemas.microsoft.com/office/drawing/2014/main" id="{8641B54F-3630-4CD5-BE2C-B9D5B8F59219}"/>
                </a:ext>
              </a:extLst>
            </p:cNvPr>
            <p:cNvSpPr txBox="1">
              <a:spLocks noChangeArrowheads="1"/>
            </p:cNvSpPr>
            <p:nvPr/>
          </p:nvSpPr>
          <p:spPr bwMode="auto">
            <a:xfrm>
              <a:off x="324137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a:t>
              </a:r>
            </a:p>
            <a:p>
              <a:pPr algn="ctr" eaLnBrk="1" hangingPunct="1">
                <a:spcBef>
                  <a:spcPct val="0"/>
                </a:spcBef>
                <a:buFontTx/>
                <a:buNone/>
              </a:pPr>
              <a:r>
                <a:rPr lang="en-US" altLang="en-US" sz="700" dirty="0">
                  <a:solidFill>
                    <a:schemeClr val="bg1"/>
                  </a:solidFill>
                </a:rPr>
                <a:t>South Wall</a:t>
              </a:r>
            </a:p>
            <a:p>
              <a:pPr algn="ctr" eaLnBrk="1" hangingPunct="1">
                <a:spcBef>
                  <a:spcPct val="0"/>
                </a:spcBef>
                <a:buFontTx/>
                <a:buNone/>
              </a:pPr>
              <a:endParaRPr lang="en-US" altLang="en-US" sz="700" dirty="0">
                <a:solidFill>
                  <a:schemeClr val="bg1"/>
                </a:solidFill>
              </a:endParaRPr>
            </a:p>
          </p:txBody>
        </p:sp>
        <p:sp>
          <p:nvSpPr>
            <p:cNvPr id="39962" name="Text Box 26">
              <a:extLst>
                <a:ext uri="{FF2B5EF4-FFF2-40B4-BE49-F238E27FC236}">
                  <a16:creationId xmlns:a16="http://schemas.microsoft.com/office/drawing/2014/main" id="{73628E0E-D953-488A-86EA-556023C9EB37}"/>
                </a:ext>
              </a:extLst>
            </p:cNvPr>
            <p:cNvSpPr txBox="1">
              <a:spLocks noChangeArrowheads="1"/>
            </p:cNvSpPr>
            <p:nvPr/>
          </p:nvSpPr>
          <p:spPr bwMode="auto">
            <a:xfrm>
              <a:off x="383735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1.2.3</a:t>
              </a:r>
            </a:p>
            <a:p>
              <a:pPr algn="ctr" eaLnBrk="1" hangingPunct="1">
                <a:spcBef>
                  <a:spcPct val="0"/>
                </a:spcBef>
                <a:buFontTx/>
                <a:buNone/>
              </a:pPr>
              <a:r>
                <a:rPr lang="en-US" altLang="en-US" sz="700" dirty="0">
                  <a:solidFill>
                    <a:schemeClr val="bg1"/>
                  </a:solidFill>
                </a:rPr>
                <a:t>East Wall</a:t>
              </a:r>
            </a:p>
            <a:p>
              <a:pPr algn="ctr" eaLnBrk="1" hangingPunct="1">
                <a:spcBef>
                  <a:spcPct val="0"/>
                </a:spcBef>
                <a:buFontTx/>
                <a:buNone/>
              </a:pPr>
              <a:endParaRPr lang="en-US" altLang="en-US" sz="700" dirty="0">
                <a:solidFill>
                  <a:schemeClr val="bg1"/>
                </a:solidFill>
              </a:endParaRPr>
            </a:p>
          </p:txBody>
        </p:sp>
        <p:sp>
          <p:nvSpPr>
            <p:cNvPr id="39963" name="Text Box 27">
              <a:extLst>
                <a:ext uri="{FF2B5EF4-FFF2-40B4-BE49-F238E27FC236}">
                  <a16:creationId xmlns:a16="http://schemas.microsoft.com/office/drawing/2014/main" id="{72492F00-8046-4CFF-B7E4-80A269E6BFF6}"/>
                </a:ext>
              </a:extLst>
            </p:cNvPr>
            <p:cNvSpPr txBox="1">
              <a:spLocks noChangeArrowheads="1"/>
            </p:cNvSpPr>
            <p:nvPr/>
          </p:nvSpPr>
          <p:spPr bwMode="auto">
            <a:xfrm>
              <a:off x="4433331"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a:t>
              </a:r>
            </a:p>
            <a:p>
              <a:pPr algn="ctr" eaLnBrk="1" hangingPunct="1">
                <a:spcBef>
                  <a:spcPct val="0"/>
                </a:spcBef>
                <a:buFontTx/>
                <a:buNone/>
              </a:pPr>
              <a:r>
                <a:rPr lang="en-US" altLang="en-US" sz="700" dirty="0">
                  <a:solidFill>
                    <a:schemeClr val="bg1"/>
                  </a:solidFill>
                </a:rPr>
                <a:t>West Wall</a:t>
              </a:r>
            </a:p>
            <a:p>
              <a:pPr algn="ctr" eaLnBrk="1" hangingPunct="1">
                <a:spcBef>
                  <a:spcPct val="0"/>
                </a:spcBef>
                <a:buFontTx/>
                <a:buNone/>
              </a:pPr>
              <a:endParaRPr lang="en-US" altLang="en-US" sz="700" dirty="0">
                <a:solidFill>
                  <a:schemeClr val="bg1"/>
                </a:solidFill>
              </a:endParaRPr>
            </a:p>
          </p:txBody>
        </p:sp>
        <p:sp>
          <p:nvSpPr>
            <p:cNvPr id="39964" name="Text Box 28">
              <a:extLst>
                <a:ext uri="{FF2B5EF4-FFF2-40B4-BE49-F238E27FC236}">
                  <a16:creationId xmlns:a16="http://schemas.microsoft.com/office/drawing/2014/main" id="{808A9C39-D7B2-445C-9974-9C5222E56222}"/>
                </a:ext>
              </a:extLst>
            </p:cNvPr>
            <p:cNvSpPr txBox="1">
              <a:spLocks noChangeArrowheads="1"/>
            </p:cNvSpPr>
            <p:nvPr/>
          </p:nvSpPr>
          <p:spPr bwMode="auto">
            <a:xfrm>
              <a:off x="5182088"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a:t>
              </a:r>
            </a:p>
            <a:p>
              <a:pPr algn="ctr" eaLnBrk="1" hangingPunct="1">
                <a:spcBef>
                  <a:spcPct val="0"/>
                </a:spcBef>
                <a:buFontTx/>
                <a:buNone/>
              </a:pPr>
              <a:r>
                <a:rPr lang="en-US" altLang="en-US" sz="700" dirty="0">
                  <a:solidFill>
                    <a:schemeClr val="bg1"/>
                  </a:solidFill>
                </a:rPr>
                <a:t>Pharaoh</a:t>
              </a:r>
            </a:p>
            <a:p>
              <a:pPr algn="ctr" eaLnBrk="1" hangingPunct="1">
                <a:spcBef>
                  <a:spcPct val="0"/>
                </a:spcBef>
                <a:buFontTx/>
                <a:buNone/>
              </a:pPr>
              <a:endParaRPr lang="en-US" altLang="en-US" sz="700" dirty="0">
                <a:solidFill>
                  <a:schemeClr val="bg1"/>
                </a:solidFill>
              </a:endParaRPr>
            </a:p>
          </p:txBody>
        </p:sp>
        <p:sp>
          <p:nvSpPr>
            <p:cNvPr id="39965" name="Text Box 29">
              <a:extLst>
                <a:ext uri="{FF2B5EF4-FFF2-40B4-BE49-F238E27FC236}">
                  <a16:creationId xmlns:a16="http://schemas.microsoft.com/office/drawing/2014/main" id="{1B3AA0ED-4319-43EA-87AD-22131F84CC3E}"/>
                </a:ext>
              </a:extLst>
            </p:cNvPr>
            <p:cNvSpPr txBox="1">
              <a:spLocks noChangeArrowheads="1"/>
            </p:cNvSpPr>
            <p:nvPr/>
          </p:nvSpPr>
          <p:spPr bwMode="auto">
            <a:xfrm>
              <a:off x="5767480" y="4519847"/>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a:t>
              </a:r>
            </a:p>
            <a:p>
              <a:pPr algn="ctr" eaLnBrk="1" hangingPunct="1">
                <a:spcBef>
                  <a:spcPct val="0"/>
                </a:spcBef>
                <a:buFontTx/>
                <a:buNone/>
              </a:pPr>
              <a:r>
                <a:rPr lang="en-US" altLang="en-US" sz="700" dirty="0">
                  <a:solidFill>
                    <a:schemeClr val="bg1"/>
                  </a:solidFill>
                </a:rPr>
                <a:t>Pharaohess Chamber</a:t>
              </a:r>
            </a:p>
          </p:txBody>
        </p:sp>
        <p:sp>
          <p:nvSpPr>
            <p:cNvPr id="39966" name="Text Box 30">
              <a:extLst>
                <a:ext uri="{FF2B5EF4-FFF2-40B4-BE49-F238E27FC236}">
                  <a16:creationId xmlns:a16="http://schemas.microsoft.com/office/drawing/2014/main" id="{F2D23C22-1634-4F62-ADF2-1DED6A85A156}"/>
                </a:ext>
              </a:extLst>
            </p:cNvPr>
            <p:cNvSpPr txBox="1">
              <a:spLocks noChangeArrowheads="1"/>
            </p:cNvSpPr>
            <p:nvPr/>
          </p:nvSpPr>
          <p:spPr bwMode="auto">
            <a:xfrm>
              <a:off x="6656912"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67" name="Text Box 31">
              <a:extLst>
                <a:ext uri="{FF2B5EF4-FFF2-40B4-BE49-F238E27FC236}">
                  <a16:creationId xmlns:a16="http://schemas.microsoft.com/office/drawing/2014/main" id="{5DE05D65-07B1-49BE-B59A-22682AF46B31}"/>
                </a:ext>
              </a:extLst>
            </p:cNvPr>
            <p:cNvSpPr txBox="1">
              <a:spLocks noChangeArrowheads="1"/>
            </p:cNvSpPr>
            <p:nvPr/>
          </p:nvSpPr>
          <p:spPr bwMode="auto">
            <a:xfrm>
              <a:off x="7240791"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68" name="Text Box 32">
              <a:extLst>
                <a:ext uri="{FF2B5EF4-FFF2-40B4-BE49-F238E27FC236}">
                  <a16:creationId xmlns:a16="http://schemas.microsoft.com/office/drawing/2014/main" id="{28238FC7-C9BF-4A48-AD4C-BCD188C68B8D}"/>
                </a:ext>
              </a:extLst>
            </p:cNvPr>
            <p:cNvSpPr txBox="1">
              <a:spLocks noChangeArrowheads="1"/>
            </p:cNvSpPr>
            <p:nvPr/>
          </p:nvSpPr>
          <p:spPr bwMode="auto">
            <a:xfrm>
              <a:off x="7836772" y="4509769"/>
              <a:ext cx="564215"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69" name="Text Box 33">
              <a:extLst>
                <a:ext uri="{FF2B5EF4-FFF2-40B4-BE49-F238E27FC236}">
                  <a16:creationId xmlns:a16="http://schemas.microsoft.com/office/drawing/2014/main" id="{46BE494A-FF0B-4289-9047-33FF941465DE}"/>
                </a:ext>
              </a:extLst>
            </p:cNvPr>
            <p:cNvSpPr txBox="1">
              <a:spLocks noChangeArrowheads="1"/>
            </p:cNvSpPr>
            <p:nvPr/>
          </p:nvSpPr>
          <p:spPr bwMode="auto">
            <a:xfrm>
              <a:off x="3372971" y="500933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1.2.2.1</a:t>
              </a:r>
            </a:p>
            <a:p>
              <a:pPr algn="ctr" eaLnBrk="1" hangingPunct="1">
                <a:spcBef>
                  <a:spcPct val="0"/>
                </a:spcBef>
                <a:buFontTx/>
                <a:buNone/>
              </a:pPr>
              <a:r>
                <a:rPr lang="en-US" altLang="en-US" sz="700" dirty="0">
                  <a:solidFill>
                    <a:schemeClr val="bg1"/>
                  </a:solidFill>
                </a:rPr>
                <a:t>Secret</a:t>
              </a:r>
            </a:p>
            <a:p>
              <a:pPr algn="ctr" eaLnBrk="1" hangingPunct="1">
                <a:spcBef>
                  <a:spcPct val="0"/>
                </a:spcBef>
                <a:buFontTx/>
                <a:buNone/>
              </a:pPr>
              <a:r>
                <a:rPr lang="en-US" altLang="en-US" sz="700" dirty="0">
                  <a:solidFill>
                    <a:schemeClr val="bg1"/>
                  </a:solidFill>
                </a:rPr>
                <a:t>Entrance</a:t>
              </a:r>
            </a:p>
          </p:txBody>
        </p:sp>
        <p:sp>
          <p:nvSpPr>
            <p:cNvPr id="39970" name="Line 34">
              <a:extLst>
                <a:ext uri="{FF2B5EF4-FFF2-40B4-BE49-F238E27FC236}">
                  <a16:creationId xmlns:a16="http://schemas.microsoft.com/office/drawing/2014/main" id="{01EFE552-3CB1-453C-A5BD-FE95D5C25259}"/>
                </a:ext>
              </a:extLst>
            </p:cNvPr>
            <p:cNvSpPr>
              <a:spLocks noChangeShapeType="1"/>
            </p:cNvSpPr>
            <p:nvPr/>
          </p:nvSpPr>
          <p:spPr bwMode="auto">
            <a:xfrm>
              <a:off x="1523012" y="3818729"/>
              <a:ext cx="60172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1" name="Line 36">
              <a:extLst>
                <a:ext uri="{FF2B5EF4-FFF2-40B4-BE49-F238E27FC236}">
                  <a16:creationId xmlns:a16="http://schemas.microsoft.com/office/drawing/2014/main" id="{3AD976BF-F73F-4B39-8BD6-265CB6FD66AD}"/>
                </a:ext>
              </a:extLst>
            </p:cNvPr>
            <p:cNvSpPr>
              <a:spLocks noChangeShapeType="1"/>
            </p:cNvSpPr>
            <p:nvPr/>
          </p:nvSpPr>
          <p:spPr bwMode="auto">
            <a:xfrm>
              <a:off x="4324421" y="3693478"/>
              <a:ext cx="0" cy="123811"/>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2" name="Line 37">
              <a:extLst>
                <a:ext uri="{FF2B5EF4-FFF2-40B4-BE49-F238E27FC236}">
                  <a16:creationId xmlns:a16="http://schemas.microsoft.com/office/drawing/2014/main" id="{B7D541F8-581E-41B6-83AD-C297ABFD67F1}"/>
                </a:ext>
              </a:extLst>
            </p:cNvPr>
            <p:cNvSpPr>
              <a:spLocks noChangeShapeType="1"/>
            </p:cNvSpPr>
            <p:nvPr/>
          </p:nvSpPr>
          <p:spPr bwMode="auto">
            <a:xfrm>
              <a:off x="933082" y="4407553"/>
              <a:ext cx="1179859"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3" name="Line 38">
              <a:extLst>
                <a:ext uri="{FF2B5EF4-FFF2-40B4-BE49-F238E27FC236}">
                  <a16:creationId xmlns:a16="http://schemas.microsoft.com/office/drawing/2014/main" id="{8AF8960E-61EC-4951-B2D2-D6E31DDE209B}"/>
                </a:ext>
              </a:extLst>
            </p:cNvPr>
            <p:cNvSpPr>
              <a:spLocks noChangeShapeType="1"/>
            </p:cNvSpPr>
            <p:nvPr/>
          </p:nvSpPr>
          <p:spPr bwMode="auto">
            <a:xfrm>
              <a:off x="2890438" y="4407553"/>
              <a:ext cx="1790966"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4" name="Line 39">
              <a:extLst>
                <a:ext uri="{FF2B5EF4-FFF2-40B4-BE49-F238E27FC236}">
                  <a16:creationId xmlns:a16="http://schemas.microsoft.com/office/drawing/2014/main" id="{8804135B-6B82-42AC-BBA9-26543305111E}"/>
                </a:ext>
              </a:extLst>
            </p:cNvPr>
            <p:cNvSpPr>
              <a:spLocks noChangeShapeType="1"/>
            </p:cNvSpPr>
            <p:nvPr/>
          </p:nvSpPr>
          <p:spPr bwMode="auto">
            <a:xfrm>
              <a:off x="5474028" y="4407553"/>
              <a:ext cx="59446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5" name="Line 40">
              <a:extLst>
                <a:ext uri="{FF2B5EF4-FFF2-40B4-BE49-F238E27FC236}">
                  <a16:creationId xmlns:a16="http://schemas.microsoft.com/office/drawing/2014/main" id="{2BED58F0-AECE-49EE-B532-037F2A2A256A}"/>
                </a:ext>
              </a:extLst>
            </p:cNvPr>
            <p:cNvSpPr>
              <a:spLocks noChangeShapeType="1"/>
            </p:cNvSpPr>
            <p:nvPr/>
          </p:nvSpPr>
          <p:spPr bwMode="auto">
            <a:xfrm>
              <a:off x="6938263" y="4407553"/>
              <a:ext cx="119649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6" name="Line 42">
              <a:extLst>
                <a:ext uri="{FF2B5EF4-FFF2-40B4-BE49-F238E27FC236}">
                  <a16:creationId xmlns:a16="http://schemas.microsoft.com/office/drawing/2014/main" id="{B10A6ED1-0B23-4587-9273-DF99D82A9C3F}"/>
                </a:ext>
              </a:extLst>
            </p:cNvPr>
            <p:cNvSpPr>
              <a:spLocks noChangeShapeType="1"/>
            </p:cNvSpPr>
            <p:nvPr/>
          </p:nvSpPr>
          <p:spPr bwMode="auto">
            <a:xfrm>
              <a:off x="931569" y="4404674"/>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7" name="Line 48">
              <a:extLst>
                <a:ext uri="{FF2B5EF4-FFF2-40B4-BE49-F238E27FC236}">
                  <a16:creationId xmlns:a16="http://schemas.microsoft.com/office/drawing/2014/main" id="{80B19278-7E2D-4326-838D-050F90835741}"/>
                </a:ext>
              </a:extLst>
            </p:cNvPr>
            <p:cNvSpPr>
              <a:spLocks noChangeShapeType="1"/>
            </p:cNvSpPr>
            <p:nvPr/>
          </p:nvSpPr>
          <p:spPr bwMode="auto">
            <a:xfrm>
              <a:off x="3513646"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8" name="Line 52">
              <a:extLst>
                <a:ext uri="{FF2B5EF4-FFF2-40B4-BE49-F238E27FC236}">
                  <a16:creationId xmlns:a16="http://schemas.microsoft.com/office/drawing/2014/main" id="{CDB79760-D291-437E-B7DB-0E731BF75E42}"/>
                </a:ext>
              </a:extLst>
            </p:cNvPr>
            <p:cNvSpPr>
              <a:spLocks noChangeShapeType="1"/>
            </p:cNvSpPr>
            <p:nvPr/>
          </p:nvSpPr>
          <p:spPr bwMode="auto">
            <a:xfrm>
              <a:off x="6068495" y="4408993"/>
              <a:ext cx="0" cy="112294"/>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79" name="Text Box 55">
              <a:extLst>
                <a:ext uri="{FF2B5EF4-FFF2-40B4-BE49-F238E27FC236}">
                  <a16:creationId xmlns:a16="http://schemas.microsoft.com/office/drawing/2014/main" id="{48EE0DB4-39E6-44E2-816A-6A42A0A49E65}"/>
                </a:ext>
              </a:extLst>
            </p:cNvPr>
            <p:cNvSpPr txBox="1">
              <a:spLocks noChangeArrowheads="1"/>
            </p:cNvSpPr>
            <p:nvPr/>
          </p:nvSpPr>
          <p:spPr bwMode="auto">
            <a:xfrm>
              <a:off x="3375996" y="543979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1.2.2.2</a:t>
              </a:r>
            </a:p>
            <a:p>
              <a:pPr algn="ctr" eaLnBrk="1" hangingPunct="1">
                <a:spcBef>
                  <a:spcPct val="0"/>
                </a:spcBef>
                <a:buFontTx/>
                <a:buNone/>
              </a:pPr>
              <a:r>
                <a:rPr lang="en-US" altLang="en-US" sz="700" dirty="0">
                  <a:solidFill>
                    <a:schemeClr val="bg1"/>
                  </a:solidFill>
                </a:rPr>
                <a:t>Trap Door</a:t>
              </a:r>
            </a:p>
            <a:p>
              <a:pPr algn="ctr" eaLnBrk="1" hangingPunct="1">
                <a:spcBef>
                  <a:spcPct val="0"/>
                </a:spcBef>
                <a:buFontTx/>
                <a:buNone/>
              </a:pPr>
              <a:endParaRPr lang="en-US" altLang="en-US" sz="700" dirty="0">
                <a:solidFill>
                  <a:schemeClr val="bg1"/>
                </a:solidFill>
              </a:endParaRPr>
            </a:p>
          </p:txBody>
        </p:sp>
        <p:sp>
          <p:nvSpPr>
            <p:cNvPr id="39980" name="Line 56">
              <a:extLst>
                <a:ext uri="{FF2B5EF4-FFF2-40B4-BE49-F238E27FC236}">
                  <a16:creationId xmlns:a16="http://schemas.microsoft.com/office/drawing/2014/main" id="{E7E2AE1D-AB72-4D38-B6EE-33F8240634D9}"/>
                </a:ext>
              </a:extLst>
            </p:cNvPr>
            <p:cNvSpPr>
              <a:spLocks noChangeShapeType="1"/>
            </p:cNvSpPr>
            <p:nvPr/>
          </p:nvSpPr>
          <p:spPr bwMode="auto">
            <a:xfrm>
              <a:off x="3283725" y="4862488"/>
              <a:ext cx="0" cy="79757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1" name="Line 57">
              <a:extLst>
                <a:ext uri="{FF2B5EF4-FFF2-40B4-BE49-F238E27FC236}">
                  <a16:creationId xmlns:a16="http://schemas.microsoft.com/office/drawing/2014/main" id="{4879C545-FC71-401E-A664-D8580336D853}"/>
                </a:ext>
              </a:extLst>
            </p:cNvPr>
            <p:cNvSpPr>
              <a:spLocks noChangeShapeType="1"/>
            </p:cNvSpPr>
            <p:nvPr/>
          </p:nvSpPr>
          <p:spPr bwMode="auto">
            <a:xfrm>
              <a:off x="3283725" y="5179214"/>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2" name="Line 58">
              <a:extLst>
                <a:ext uri="{FF2B5EF4-FFF2-40B4-BE49-F238E27FC236}">
                  <a16:creationId xmlns:a16="http://schemas.microsoft.com/office/drawing/2014/main" id="{475CBB53-E832-466A-9B2E-504D9D164787}"/>
                </a:ext>
              </a:extLst>
            </p:cNvPr>
            <p:cNvSpPr>
              <a:spLocks noChangeShapeType="1"/>
            </p:cNvSpPr>
            <p:nvPr/>
          </p:nvSpPr>
          <p:spPr bwMode="auto">
            <a:xfrm>
              <a:off x="3283725" y="566006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3" name="Text Box 59">
              <a:extLst>
                <a:ext uri="{FF2B5EF4-FFF2-40B4-BE49-F238E27FC236}">
                  <a16:creationId xmlns:a16="http://schemas.microsoft.com/office/drawing/2014/main" id="{8E64D7F1-1D98-4293-92EB-D07862F7C9CD}"/>
                </a:ext>
              </a:extLst>
            </p:cNvPr>
            <p:cNvSpPr txBox="1">
              <a:spLocks noChangeArrowheads="1"/>
            </p:cNvSpPr>
            <p:nvPr/>
          </p:nvSpPr>
          <p:spPr bwMode="auto">
            <a:xfrm>
              <a:off x="4580057" y="5013653"/>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39984" name="Text Box 60">
              <a:extLst>
                <a:ext uri="{FF2B5EF4-FFF2-40B4-BE49-F238E27FC236}">
                  <a16:creationId xmlns:a16="http://schemas.microsoft.com/office/drawing/2014/main" id="{132B4DDB-617F-47F8-87BC-760ED07ACFD4}"/>
                </a:ext>
              </a:extLst>
            </p:cNvPr>
            <p:cNvSpPr txBox="1">
              <a:spLocks noChangeArrowheads="1"/>
            </p:cNvSpPr>
            <p:nvPr/>
          </p:nvSpPr>
          <p:spPr bwMode="auto">
            <a:xfrm>
              <a:off x="4583083" y="5444114"/>
              <a:ext cx="465893" cy="207310"/>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1.2.4.2</a:t>
              </a:r>
            </a:p>
            <a:p>
              <a:pPr algn="ctr" eaLnBrk="1" hangingPunct="1">
                <a:spcBef>
                  <a:spcPct val="0"/>
                </a:spcBef>
                <a:buFontTx/>
                <a:buNone/>
              </a:pPr>
              <a:r>
                <a:rPr lang="en-US" altLang="en-US" sz="700" dirty="0">
                  <a:solidFill>
                    <a:schemeClr val="bg1"/>
                  </a:solidFill>
                </a:rPr>
                <a:t>Booby Trap</a:t>
              </a:r>
            </a:p>
          </p:txBody>
        </p:sp>
        <p:sp>
          <p:nvSpPr>
            <p:cNvPr id="39985" name="Line 61">
              <a:extLst>
                <a:ext uri="{FF2B5EF4-FFF2-40B4-BE49-F238E27FC236}">
                  <a16:creationId xmlns:a16="http://schemas.microsoft.com/office/drawing/2014/main" id="{CB5CE0E2-63D1-49C2-B976-A8D346155268}"/>
                </a:ext>
              </a:extLst>
            </p:cNvPr>
            <p:cNvSpPr>
              <a:spLocks noChangeShapeType="1"/>
            </p:cNvSpPr>
            <p:nvPr/>
          </p:nvSpPr>
          <p:spPr bwMode="auto">
            <a:xfrm>
              <a:off x="4490812" y="4866807"/>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6" name="Line 62">
              <a:extLst>
                <a:ext uri="{FF2B5EF4-FFF2-40B4-BE49-F238E27FC236}">
                  <a16:creationId xmlns:a16="http://schemas.microsoft.com/office/drawing/2014/main" id="{02782FE3-FEA9-43D8-A553-AC93672F5425}"/>
                </a:ext>
              </a:extLst>
            </p:cNvPr>
            <p:cNvSpPr>
              <a:spLocks noChangeShapeType="1"/>
            </p:cNvSpPr>
            <p:nvPr/>
          </p:nvSpPr>
          <p:spPr bwMode="auto">
            <a:xfrm>
              <a:off x="4490812" y="5183533"/>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7" name="Line 63">
              <a:extLst>
                <a:ext uri="{FF2B5EF4-FFF2-40B4-BE49-F238E27FC236}">
                  <a16:creationId xmlns:a16="http://schemas.microsoft.com/office/drawing/2014/main" id="{D41D7FD2-7EDC-4EC6-821F-BD09A2E0C132}"/>
                </a:ext>
              </a:extLst>
            </p:cNvPr>
            <p:cNvSpPr>
              <a:spLocks noChangeShapeType="1"/>
            </p:cNvSpPr>
            <p:nvPr/>
          </p:nvSpPr>
          <p:spPr bwMode="auto">
            <a:xfrm>
              <a:off x="4490812" y="5664382"/>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88" name="Text Box 64">
              <a:extLst>
                <a:ext uri="{FF2B5EF4-FFF2-40B4-BE49-F238E27FC236}">
                  <a16:creationId xmlns:a16="http://schemas.microsoft.com/office/drawing/2014/main" id="{FC1F3C71-29C9-425E-8B37-64409C0C0E27}"/>
                </a:ext>
              </a:extLst>
            </p:cNvPr>
            <p:cNvSpPr txBox="1">
              <a:spLocks noChangeArrowheads="1"/>
            </p:cNvSpPr>
            <p:nvPr/>
          </p:nvSpPr>
          <p:spPr bwMode="auto">
            <a:xfrm>
              <a:off x="4587621" y="587457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1.2.4.3</a:t>
              </a:r>
            </a:p>
            <a:p>
              <a:pPr algn="ctr" eaLnBrk="1" hangingPunct="1">
                <a:spcBef>
                  <a:spcPct val="0"/>
                </a:spcBef>
                <a:buFontTx/>
                <a:buNone/>
              </a:pPr>
              <a:r>
                <a:rPr lang="en-US" altLang="en-US" sz="700" dirty="0">
                  <a:solidFill>
                    <a:schemeClr val="bg1"/>
                  </a:solidFill>
                </a:rPr>
                <a:t>Arming Mechan.</a:t>
              </a:r>
            </a:p>
          </p:txBody>
        </p:sp>
        <p:sp>
          <p:nvSpPr>
            <p:cNvPr id="39989" name="Line 65">
              <a:extLst>
                <a:ext uri="{FF2B5EF4-FFF2-40B4-BE49-F238E27FC236}">
                  <a16:creationId xmlns:a16="http://schemas.microsoft.com/office/drawing/2014/main" id="{625F6984-A263-42AA-A456-0E0FA412218B}"/>
                </a:ext>
              </a:extLst>
            </p:cNvPr>
            <p:cNvSpPr>
              <a:spLocks noChangeShapeType="1"/>
            </p:cNvSpPr>
            <p:nvPr/>
          </p:nvSpPr>
          <p:spPr bwMode="auto">
            <a:xfrm>
              <a:off x="4495350" y="6102041"/>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0" name="Text Box 66">
              <a:extLst>
                <a:ext uri="{FF2B5EF4-FFF2-40B4-BE49-F238E27FC236}">
                  <a16:creationId xmlns:a16="http://schemas.microsoft.com/office/drawing/2014/main" id="{2F59D7C4-1B10-40A6-B83F-D49D319C4B38}"/>
                </a:ext>
              </a:extLst>
            </p:cNvPr>
            <p:cNvSpPr txBox="1">
              <a:spLocks noChangeArrowheads="1"/>
            </p:cNvSpPr>
            <p:nvPr/>
          </p:nvSpPr>
          <p:spPr bwMode="auto">
            <a:xfrm>
              <a:off x="5348479" y="5010773"/>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91" name="Text Box 67">
              <a:extLst>
                <a:ext uri="{FF2B5EF4-FFF2-40B4-BE49-F238E27FC236}">
                  <a16:creationId xmlns:a16="http://schemas.microsoft.com/office/drawing/2014/main" id="{55CD3288-D94E-4D36-A123-2331945486A5}"/>
                </a:ext>
              </a:extLst>
            </p:cNvPr>
            <p:cNvSpPr txBox="1">
              <a:spLocks noChangeArrowheads="1"/>
            </p:cNvSpPr>
            <p:nvPr/>
          </p:nvSpPr>
          <p:spPr bwMode="auto">
            <a:xfrm>
              <a:off x="5351504" y="544123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92" name="Line 68">
              <a:extLst>
                <a:ext uri="{FF2B5EF4-FFF2-40B4-BE49-F238E27FC236}">
                  <a16:creationId xmlns:a16="http://schemas.microsoft.com/office/drawing/2014/main" id="{92C454E0-7BE0-4F57-9DC1-2785E01B875A}"/>
                </a:ext>
              </a:extLst>
            </p:cNvPr>
            <p:cNvSpPr>
              <a:spLocks noChangeShapeType="1"/>
            </p:cNvSpPr>
            <p:nvPr/>
          </p:nvSpPr>
          <p:spPr bwMode="auto">
            <a:xfrm>
              <a:off x="5259233" y="4863927"/>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3" name="Line 69">
              <a:extLst>
                <a:ext uri="{FF2B5EF4-FFF2-40B4-BE49-F238E27FC236}">
                  <a16:creationId xmlns:a16="http://schemas.microsoft.com/office/drawing/2014/main" id="{AF227523-F512-4062-B833-6B8D9F483D55}"/>
                </a:ext>
              </a:extLst>
            </p:cNvPr>
            <p:cNvSpPr>
              <a:spLocks noChangeShapeType="1"/>
            </p:cNvSpPr>
            <p:nvPr/>
          </p:nvSpPr>
          <p:spPr bwMode="auto">
            <a:xfrm>
              <a:off x="5259233" y="5180654"/>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4" name="Line 70">
              <a:extLst>
                <a:ext uri="{FF2B5EF4-FFF2-40B4-BE49-F238E27FC236}">
                  <a16:creationId xmlns:a16="http://schemas.microsoft.com/office/drawing/2014/main" id="{C36A4DB7-E928-46D2-83CD-A7E5D9AB8509}"/>
                </a:ext>
              </a:extLst>
            </p:cNvPr>
            <p:cNvSpPr>
              <a:spLocks noChangeShapeType="1"/>
            </p:cNvSpPr>
            <p:nvPr/>
          </p:nvSpPr>
          <p:spPr bwMode="auto">
            <a:xfrm>
              <a:off x="5259233" y="566150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5" name="Text Box 71">
              <a:extLst>
                <a:ext uri="{FF2B5EF4-FFF2-40B4-BE49-F238E27FC236}">
                  <a16:creationId xmlns:a16="http://schemas.microsoft.com/office/drawing/2014/main" id="{FBE74978-5F7D-4A9A-A55C-FFE98A82F902}"/>
                </a:ext>
              </a:extLst>
            </p:cNvPr>
            <p:cNvSpPr txBox="1">
              <a:spLocks noChangeArrowheads="1"/>
            </p:cNvSpPr>
            <p:nvPr/>
          </p:nvSpPr>
          <p:spPr bwMode="auto">
            <a:xfrm>
              <a:off x="5356042" y="587169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39996" name="Line 72">
              <a:extLst>
                <a:ext uri="{FF2B5EF4-FFF2-40B4-BE49-F238E27FC236}">
                  <a16:creationId xmlns:a16="http://schemas.microsoft.com/office/drawing/2014/main" id="{B47FE9E3-4875-4771-BDA4-2FA314320493}"/>
                </a:ext>
              </a:extLst>
            </p:cNvPr>
            <p:cNvSpPr>
              <a:spLocks noChangeShapeType="1"/>
            </p:cNvSpPr>
            <p:nvPr/>
          </p:nvSpPr>
          <p:spPr bwMode="auto">
            <a:xfrm>
              <a:off x="5263771" y="6099162"/>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39997" name="Text Box 73">
              <a:extLst>
                <a:ext uri="{FF2B5EF4-FFF2-40B4-BE49-F238E27FC236}">
                  <a16:creationId xmlns:a16="http://schemas.microsoft.com/office/drawing/2014/main" id="{993616A6-6B69-4B45-98E8-F55EE547C932}"/>
                </a:ext>
              </a:extLst>
            </p:cNvPr>
            <p:cNvSpPr txBox="1">
              <a:spLocks noChangeArrowheads="1"/>
            </p:cNvSpPr>
            <p:nvPr/>
          </p:nvSpPr>
          <p:spPr bwMode="auto">
            <a:xfrm>
              <a:off x="6000427" y="500645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1.3.2.1</a:t>
              </a:r>
            </a:p>
            <a:p>
              <a:pPr algn="ctr" eaLnBrk="1" hangingPunct="1">
                <a:spcBef>
                  <a:spcPct val="0"/>
                </a:spcBef>
                <a:buFontTx/>
                <a:buNone/>
              </a:pPr>
              <a:r>
                <a:rPr lang="en-US" altLang="en-US" sz="700" dirty="0">
                  <a:solidFill>
                    <a:schemeClr val="bg1"/>
                  </a:solidFill>
                </a:rPr>
                <a:t>Floor</a:t>
              </a:r>
            </a:p>
            <a:p>
              <a:pPr algn="ctr" eaLnBrk="1" hangingPunct="1">
                <a:spcBef>
                  <a:spcPct val="0"/>
                </a:spcBef>
                <a:buFontTx/>
                <a:buNone/>
              </a:pPr>
              <a:endParaRPr lang="en-US" altLang="en-US" sz="700" dirty="0">
                <a:solidFill>
                  <a:schemeClr val="bg1"/>
                </a:solidFill>
              </a:endParaRPr>
            </a:p>
          </p:txBody>
        </p:sp>
        <p:sp>
          <p:nvSpPr>
            <p:cNvPr id="39998" name="Text Box 74">
              <a:extLst>
                <a:ext uri="{FF2B5EF4-FFF2-40B4-BE49-F238E27FC236}">
                  <a16:creationId xmlns:a16="http://schemas.microsoft.com/office/drawing/2014/main" id="{5EEDAE57-89AD-4869-9DC9-FF6FCB0BF0D0}"/>
                </a:ext>
              </a:extLst>
            </p:cNvPr>
            <p:cNvSpPr txBox="1">
              <a:spLocks noChangeArrowheads="1"/>
            </p:cNvSpPr>
            <p:nvPr/>
          </p:nvSpPr>
          <p:spPr bwMode="auto">
            <a:xfrm>
              <a:off x="6003452" y="5436914"/>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1.3.2.2</a:t>
              </a:r>
            </a:p>
            <a:p>
              <a:pPr algn="ctr" eaLnBrk="1" hangingPunct="1">
                <a:spcBef>
                  <a:spcPct val="0"/>
                </a:spcBef>
                <a:buFontTx/>
                <a:buNone/>
              </a:pPr>
              <a:r>
                <a:rPr lang="en-US" altLang="en-US" sz="700" dirty="0">
                  <a:solidFill>
                    <a:schemeClr val="bg1"/>
                  </a:solidFill>
                </a:rPr>
                <a:t>Ceiling</a:t>
              </a:r>
            </a:p>
            <a:p>
              <a:pPr algn="ctr" eaLnBrk="1" hangingPunct="1">
                <a:spcBef>
                  <a:spcPct val="0"/>
                </a:spcBef>
                <a:buFontTx/>
                <a:buNone/>
              </a:pPr>
              <a:endParaRPr lang="en-US" altLang="en-US" sz="700" dirty="0">
                <a:solidFill>
                  <a:schemeClr val="bg1"/>
                </a:solidFill>
              </a:endParaRPr>
            </a:p>
          </p:txBody>
        </p:sp>
        <p:sp>
          <p:nvSpPr>
            <p:cNvPr id="39999" name="Line 75">
              <a:extLst>
                <a:ext uri="{FF2B5EF4-FFF2-40B4-BE49-F238E27FC236}">
                  <a16:creationId xmlns:a16="http://schemas.microsoft.com/office/drawing/2014/main" id="{F3846886-44AD-4508-B279-5A13BF54AD4B}"/>
                </a:ext>
              </a:extLst>
            </p:cNvPr>
            <p:cNvSpPr>
              <a:spLocks noChangeShapeType="1"/>
            </p:cNvSpPr>
            <p:nvPr/>
          </p:nvSpPr>
          <p:spPr bwMode="auto">
            <a:xfrm>
              <a:off x="5911181" y="4859608"/>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0" name="Line 76">
              <a:extLst>
                <a:ext uri="{FF2B5EF4-FFF2-40B4-BE49-F238E27FC236}">
                  <a16:creationId xmlns:a16="http://schemas.microsoft.com/office/drawing/2014/main" id="{FFF9B661-C3A0-48CE-8483-F2B50697449E}"/>
                </a:ext>
              </a:extLst>
            </p:cNvPr>
            <p:cNvSpPr>
              <a:spLocks noChangeShapeType="1"/>
            </p:cNvSpPr>
            <p:nvPr/>
          </p:nvSpPr>
          <p:spPr bwMode="auto">
            <a:xfrm>
              <a:off x="5911181" y="5176335"/>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1" name="Line 77">
              <a:extLst>
                <a:ext uri="{FF2B5EF4-FFF2-40B4-BE49-F238E27FC236}">
                  <a16:creationId xmlns:a16="http://schemas.microsoft.com/office/drawing/2014/main" id="{C4B6CC93-8B62-4A42-B807-1F2A2AE6441D}"/>
                </a:ext>
              </a:extLst>
            </p:cNvPr>
            <p:cNvSpPr>
              <a:spLocks noChangeShapeType="1"/>
            </p:cNvSpPr>
            <p:nvPr/>
          </p:nvSpPr>
          <p:spPr bwMode="auto">
            <a:xfrm>
              <a:off x="5911181" y="5657184"/>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2" name="Text Box 78">
              <a:extLst>
                <a:ext uri="{FF2B5EF4-FFF2-40B4-BE49-F238E27FC236}">
                  <a16:creationId xmlns:a16="http://schemas.microsoft.com/office/drawing/2014/main" id="{956F0511-9648-4BBB-A439-4DEEE705DDCA}"/>
                </a:ext>
              </a:extLst>
            </p:cNvPr>
            <p:cNvSpPr txBox="1">
              <a:spLocks noChangeArrowheads="1"/>
            </p:cNvSpPr>
            <p:nvPr/>
          </p:nvSpPr>
          <p:spPr bwMode="auto">
            <a:xfrm>
              <a:off x="6007990" y="5867375"/>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1.3.2.3</a:t>
              </a:r>
            </a:p>
            <a:p>
              <a:pPr algn="ctr" eaLnBrk="1" hangingPunct="1">
                <a:spcBef>
                  <a:spcPct val="0"/>
                </a:spcBef>
                <a:buFontTx/>
                <a:buNone/>
              </a:pPr>
              <a:r>
                <a:rPr lang="en-US" altLang="en-US" sz="700" dirty="0">
                  <a:solidFill>
                    <a:schemeClr val="bg1"/>
                  </a:solidFill>
                </a:rPr>
                <a:t>Walls</a:t>
              </a:r>
            </a:p>
            <a:p>
              <a:pPr algn="ctr" eaLnBrk="1" hangingPunct="1">
                <a:spcBef>
                  <a:spcPct val="0"/>
                </a:spcBef>
                <a:buFontTx/>
                <a:buNone/>
              </a:pPr>
              <a:endParaRPr lang="en-US" altLang="en-US" sz="700" dirty="0">
                <a:solidFill>
                  <a:schemeClr val="bg1"/>
                </a:solidFill>
              </a:endParaRPr>
            </a:p>
          </p:txBody>
        </p:sp>
        <p:sp>
          <p:nvSpPr>
            <p:cNvPr id="40003" name="Line 79">
              <a:extLst>
                <a:ext uri="{FF2B5EF4-FFF2-40B4-BE49-F238E27FC236}">
                  <a16:creationId xmlns:a16="http://schemas.microsoft.com/office/drawing/2014/main" id="{4CBFBA96-5545-4872-921B-E0E926AC7BE5}"/>
                </a:ext>
              </a:extLst>
            </p:cNvPr>
            <p:cNvSpPr>
              <a:spLocks noChangeShapeType="1"/>
            </p:cNvSpPr>
            <p:nvPr/>
          </p:nvSpPr>
          <p:spPr bwMode="auto">
            <a:xfrm>
              <a:off x="5915719" y="6094843"/>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4" name="Text Box 80">
              <a:extLst>
                <a:ext uri="{FF2B5EF4-FFF2-40B4-BE49-F238E27FC236}">
                  <a16:creationId xmlns:a16="http://schemas.microsoft.com/office/drawing/2014/main" id="{13D5F29C-045A-47F7-BC5A-D4A43B6EB817}"/>
                </a:ext>
              </a:extLst>
            </p:cNvPr>
            <p:cNvSpPr txBox="1">
              <a:spLocks noChangeArrowheads="1"/>
            </p:cNvSpPr>
            <p:nvPr/>
          </p:nvSpPr>
          <p:spPr bwMode="auto">
            <a:xfrm>
              <a:off x="5567811" y="6364060"/>
              <a:ext cx="465893" cy="310965"/>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1.3.1.3.1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06" name="Line 82">
              <a:extLst>
                <a:ext uri="{FF2B5EF4-FFF2-40B4-BE49-F238E27FC236}">
                  <a16:creationId xmlns:a16="http://schemas.microsoft.com/office/drawing/2014/main" id="{D48D908E-842D-4BF8-82F7-AA299430CD90}"/>
                </a:ext>
              </a:extLst>
            </p:cNvPr>
            <p:cNvSpPr>
              <a:spLocks noChangeShapeType="1"/>
            </p:cNvSpPr>
            <p:nvPr/>
          </p:nvSpPr>
          <p:spPr bwMode="auto">
            <a:xfrm flipH="1">
              <a:off x="5478565" y="6217214"/>
              <a:ext cx="1" cy="31240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7" name="Line 83">
              <a:extLst>
                <a:ext uri="{FF2B5EF4-FFF2-40B4-BE49-F238E27FC236}">
                  <a16:creationId xmlns:a16="http://schemas.microsoft.com/office/drawing/2014/main" id="{41E983C7-9CB6-45C3-B1C1-31F293CA53F2}"/>
                </a:ext>
              </a:extLst>
            </p:cNvPr>
            <p:cNvSpPr>
              <a:spLocks noChangeShapeType="1"/>
            </p:cNvSpPr>
            <p:nvPr/>
          </p:nvSpPr>
          <p:spPr bwMode="auto">
            <a:xfrm>
              <a:off x="5478566" y="6533941"/>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09" name="Text Box 85">
              <a:extLst>
                <a:ext uri="{FF2B5EF4-FFF2-40B4-BE49-F238E27FC236}">
                  <a16:creationId xmlns:a16="http://schemas.microsoft.com/office/drawing/2014/main" id="{7077E1CD-7FAB-4B6F-B220-1E5E228A0AD2}"/>
                </a:ext>
              </a:extLst>
            </p:cNvPr>
            <p:cNvSpPr txBox="1">
              <a:spLocks noChangeArrowheads="1"/>
            </p:cNvSpPr>
            <p:nvPr/>
          </p:nvSpPr>
          <p:spPr bwMode="auto">
            <a:xfrm>
              <a:off x="6243962" y="6359740"/>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1.3.2.3.1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11" name="Line 87">
              <a:extLst>
                <a:ext uri="{FF2B5EF4-FFF2-40B4-BE49-F238E27FC236}">
                  <a16:creationId xmlns:a16="http://schemas.microsoft.com/office/drawing/2014/main" id="{778788CC-5640-4D92-B7FF-8F35333E1609}"/>
                </a:ext>
              </a:extLst>
            </p:cNvPr>
            <p:cNvSpPr>
              <a:spLocks noChangeShapeType="1"/>
            </p:cNvSpPr>
            <p:nvPr/>
          </p:nvSpPr>
          <p:spPr bwMode="auto">
            <a:xfrm>
              <a:off x="6154716" y="6212895"/>
              <a:ext cx="0" cy="31672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2" name="Line 88">
              <a:extLst>
                <a:ext uri="{FF2B5EF4-FFF2-40B4-BE49-F238E27FC236}">
                  <a16:creationId xmlns:a16="http://schemas.microsoft.com/office/drawing/2014/main" id="{72C6432D-628F-4D8A-AF58-42691CAFA881}"/>
                </a:ext>
              </a:extLst>
            </p:cNvPr>
            <p:cNvSpPr>
              <a:spLocks noChangeShapeType="1"/>
            </p:cNvSpPr>
            <p:nvPr/>
          </p:nvSpPr>
          <p:spPr bwMode="auto">
            <a:xfrm>
              <a:off x="6154716" y="6529622"/>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4" name="Text Box 90">
              <a:extLst>
                <a:ext uri="{FF2B5EF4-FFF2-40B4-BE49-F238E27FC236}">
                  <a16:creationId xmlns:a16="http://schemas.microsoft.com/office/drawing/2014/main" id="{52A2CAAD-E116-48E1-B770-00680D743DBF}"/>
                </a:ext>
              </a:extLst>
            </p:cNvPr>
            <p:cNvSpPr txBox="1">
              <a:spLocks noChangeArrowheads="1"/>
            </p:cNvSpPr>
            <p:nvPr/>
          </p:nvSpPr>
          <p:spPr bwMode="auto">
            <a:xfrm>
              <a:off x="7998624" y="5005015"/>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1.4.3.1</a:t>
              </a:r>
            </a:p>
            <a:p>
              <a:pPr algn="ctr" eaLnBrk="1" hangingPunct="1">
                <a:spcBef>
                  <a:spcPct val="0"/>
                </a:spcBef>
                <a:buFontTx/>
                <a:buNone/>
              </a:pPr>
              <a:r>
                <a:rPr lang="en-US" altLang="en-US" sz="700" dirty="0">
                  <a:solidFill>
                    <a:schemeClr val="bg1"/>
                  </a:solidFill>
                </a:rPr>
                <a:t>Secret</a:t>
              </a:r>
            </a:p>
            <a:p>
              <a:pPr algn="ctr" eaLnBrk="1" hangingPunct="1">
                <a:spcBef>
                  <a:spcPct val="0"/>
                </a:spcBef>
                <a:buFontTx/>
                <a:buNone/>
              </a:pPr>
              <a:r>
                <a:rPr lang="en-US" altLang="en-US" sz="700" dirty="0">
                  <a:solidFill>
                    <a:schemeClr val="bg1"/>
                  </a:solidFill>
                </a:rPr>
                <a:t>Entrance</a:t>
              </a:r>
            </a:p>
          </p:txBody>
        </p:sp>
        <p:sp>
          <p:nvSpPr>
            <p:cNvPr id="40015" name="Line 92">
              <a:extLst>
                <a:ext uri="{FF2B5EF4-FFF2-40B4-BE49-F238E27FC236}">
                  <a16:creationId xmlns:a16="http://schemas.microsoft.com/office/drawing/2014/main" id="{484B5AA5-9C76-4FCC-BEE8-73DD10A2A702}"/>
                </a:ext>
              </a:extLst>
            </p:cNvPr>
            <p:cNvSpPr>
              <a:spLocks noChangeShapeType="1"/>
            </p:cNvSpPr>
            <p:nvPr/>
          </p:nvSpPr>
          <p:spPr bwMode="auto">
            <a:xfrm>
              <a:off x="7909378" y="4858169"/>
              <a:ext cx="0" cy="318166"/>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6" name="Line 93">
              <a:extLst>
                <a:ext uri="{FF2B5EF4-FFF2-40B4-BE49-F238E27FC236}">
                  <a16:creationId xmlns:a16="http://schemas.microsoft.com/office/drawing/2014/main" id="{6C4F49F0-63BB-42C2-B9F6-FA2823044AC6}"/>
                </a:ext>
              </a:extLst>
            </p:cNvPr>
            <p:cNvSpPr>
              <a:spLocks noChangeShapeType="1"/>
            </p:cNvSpPr>
            <p:nvPr/>
          </p:nvSpPr>
          <p:spPr bwMode="auto">
            <a:xfrm>
              <a:off x="7909378" y="5174895"/>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17" name="Text Box 95">
              <a:extLst>
                <a:ext uri="{FF2B5EF4-FFF2-40B4-BE49-F238E27FC236}">
                  <a16:creationId xmlns:a16="http://schemas.microsoft.com/office/drawing/2014/main" id="{1A09B25E-B7D6-44FF-8B5A-7D3D60114231}"/>
                </a:ext>
              </a:extLst>
            </p:cNvPr>
            <p:cNvSpPr txBox="1">
              <a:spLocks noChangeArrowheads="1"/>
            </p:cNvSpPr>
            <p:nvPr/>
          </p:nvSpPr>
          <p:spPr bwMode="auto">
            <a:xfrm>
              <a:off x="8202831" y="5498821"/>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1.4.3.1</a:t>
              </a:r>
            </a:p>
            <a:p>
              <a:pPr algn="ctr" eaLnBrk="1" hangingPunct="1">
                <a:spcBef>
                  <a:spcPct val="0"/>
                </a:spcBef>
                <a:buFontTx/>
                <a:buNone/>
              </a:pPr>
              <a:r>
                <a:rPr lang="en-US" altLang="en-US" sz="700" dirty="0">
                  <a:solidFill>
                    <a:schemeClr val="bg1"/>
                  </a:solidFill>
                </a:rPr>
                <a:t>Entrance</a:t>
              </a:r>
            </a:p>
            <a:p>
              <a:pPr algn="ctr" eaLnBrk="1" hangingPunct="1">
                <a:spcBef>
                  <a:spcPct val="0"/>
                </a:spcBef>
                <a:buFontTx/>
                <a:buNone/>
              </a:pPr>
              <a:endParaRPr lang="en-US" altLang="en-US" sz="700" dirty="0">
                <a:solidFill>
                  <a:schemeClr val="bg1"/>
                </a:solidFill>
              </a:endParaRPr>
            </a:p>
          </p:txBody>
        </p:sp>
        <p:sp>
          <p:nvSpPr>
            <p:cNvPr id="40018" name="Text Box 96">
              <a:extLst>
                <a:ext uri="{FF2B5EF4-FFF2-40B4-BE49-F238E27FC236}">
                  <a16:creationId xmlns:a16="http://schemas.microsoft.com/office/drawing/2014/main" id="{9E928207-A613-4860-B6C3-E50CBEA91C33}"/>
                </a:ext>
              </a:extLst>
            </p:cNvPr>
            <p:cNvSpPr txBox="1">
              <a:spLocks noChangeArrowheads="1"/>
            </p:cNvSpPr>
            <p:nvPr/>
          </p:nvSpPr>
          <p:spPr bwMode="auto">
            <a:xfrm>
              <a:off x="8205857" y="5929281"/>
              <a:ext cx="465893" cy="207310"/>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1.4.3.2</a:t>
              </a:r>
            </a:p>
            <a:p>
              <a:pPr algn="ctr" eaLnBrk="1" hangingPunct="1">
                <a:spcBef>
                  <a:spcPct val="0"/>
                </a:spcBef>
                <a:buFontTx/>
                <a:buNone/>
              </a:pPr>
              <a:r>
                <a:rPr lang="en-US" altLang="en-US" sz="700" dirty="0">
                  <a:solidFill>
                    <a:schemeClr val="bg1"/>
                  </a:solidFill>
                </a:rPr>
                <a:t>Booby Trap</a:t>
              </a:r>
            </a:p>
          </p:txBody>
        </p:sp>
        <p:sp>
          <p:nvSpPr>
            <p:cNvPr id="40019" name="Line 97">
              <a:extLst>
                <a:ext uri="{FF2B5EF4-FFF2-40B4-BE49-F238E27FC236}">
                  <a16:creationId xmlns:a16="http://schemas.microsoft.com/office/drawing/2014/main" id="{EDD2D9AB-3793-4084-ACCA-6A0CF3936344}"/>
                </a:ext>
              </a:extLst>
            </p:cNvPr>
            <p:cNvSpPr>
              <a:spLocks noChangeShapeType="1"/>
            </p:cNvSpPr>
            <p:nvPr/>
          </p:nvSpPr>
          <p:spPr bwMode="auto">
            <a:xfrm>
              <a:off x="8113585" y="5351975"/>
              <a:ext cx="0" cy="1232355"/>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0" name="Line 98">
              <a:extLst>
                <a:ext uri="{FF2B5EF4-FFF2-40B4-BE49-F238E27FC236}">
                  <a16:creationId xmlns:a16="http://schemas.microsoft.com/office/drawing/2014/main" id="{B69F8ACE-5CE2-48B0-98E7-9A29B4736421}"/>
                </a:ext>
              </a:extLst>
            </p:cNvPr>
            <p:cNvSpPr>
              <a:spLocks noChangeShapeType="1"/>
            </p:cNvSpPr>
            <p:nvPr/>
          </p:nvSpPr>
          <p:spPr bwMode="auto">
            <a:xfrm>
              <a:off x="8113585" y="5668701"/>
              <a:ext cx="81683"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1" name="Line 99">
              <a:extLst>
                <a:ext uri="{FF2B5EF4-FFF2-40B4-BE49-F238E27FC236}">
                  <a16:creationId xmlns:a16="http://schemas.microsoft.com/office/drawing/2014/main" id="{A6B47DFF-BEE1-42C1-A27F-4505F60DCFEB}"/>
                </a:ext>
              </a:extLst>
            </p:cNvPr>
            <p:cNvSpPr>
              <a:spLocks noChangeShapeType="1"/>
            </p:cNvSpPr>
            <p:nvPr/>
          </p:nvSpPr>
          <p:spPr bwMode="auto">
            <a:xfrm>
              <a:off x="8113585" y="6149550"/>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sp>
          <p:nvSpPr>
            <p:cNvPr id="40022" name="Text Box 100">
              <a:extLst>
                <a:ext uri="{FF2B5EF4-FFF2-40B4-BE49-F238E27FC236}">
                  <a16:creationId xmlns:a16="http://schemas.microsoft.com/office/drawing/2014/main" id="{B3793574-2A53-4DA7-AA2C-4BA2BB512214}"/>
                </a:ext>
              </a:extLst>
            </p:cNvPr>
            <p:cNvSpPr txBox="1">
              <a:spLocks noChangeArrowheads="1"/>
            </p:cNvSpPr>
            <p:nvPr/>
          </p:nvSpPr>
          <p:spPr bwMode="auto">
            <a:xfrm>
              <a:off x="8210394" y="6359740"/>
              <a:ext cx="465893" cy="310964"/>
            </a:xfrm>
            <a:prstGeom prst="rect">
              <a:avLst/>
            </a:prstGeom>
            <a:grpFill/>
            <a:ln w="12700">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00" dirty="0">
                  <a:solidFill>
                    <a:schemeClr val="bg1"/>
                  </a:solidFill>
                </a:rPr>
                <a:t>1.4.3.3</a:t>
              </a:r>
            </a:p>
            <a:p>
              <a:pPr algn="ctr" eaLnBrk="1" hangingPunct="1">
                <a:spcBef>
                  <a:spcPct val="0"/>
                </a:spcBef>
                <a:buFontTx/>
                <a:buNone/>
              </a:pPr>
              <a:r>
                <a:rPr lang="en-US" altLang="en-US" sz="700" dirty="0">
                  <a:solidFill>
                    <a:schemeClr val="bg1"/>
                  </a:solidFill>
                </a:rPr>
                <a:t>Arming Mechan.</a:t>
              </a:r>
            </a:p>
          </p:txBody>
        </p:sp>
        <p:sp>
          <p:nvSpPr>
            <p:cNvPr id="40023" name="Line 101">
              <a:extLst>
                <a:ext uri="{FF2B5EF4-FFF2-40B4-BE49-F238E27FC236}">
                  <a16:creationId xmlns:a16="http://schemas.microsoft.com/office/drawing/2014/main" id="{22E121EC-DA12-481C-92FC-112C1060632A}"/>
                </a:ext>
              </a:extLst>
            </p:cNvPr>
            <p:cNvSpPr>
              <a:spLocks noChangeShapeType="1"/>
            </p:cNvSpPr>
            <p:nvPr/>
          </p:nvSpPr>
          <p:spPr bwMode="auto">
            <a:xfrm>
              <a:off x="8118123" y="6587209"/>
              <a:ext cx="90758" cy="0"/>
            </a:xfrm>
            <a:prstGeom prst="line">
              <a:avLst/>
            </a:prstGeom>
            <a:grpFill/>
            <a:ln w="127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100" dirty="0">
                <a:solidFill>
                  <a:schemeClr val="bg1"/>
                </a:solidFill>
              </a:endParaRPr>
            </a:p>
          </p:txBody>
        </p:sp>
      </p:grpSp>
      <p:sp>
        <p:nvSpPr>
          <p:cNvPr id="85" name="Slide Number Placeholder 1">
            <a:extLst>
              <a:ext uri="{FF2B5EF4-FFF2-40B4-BE49-F238E27FC236}">
                <a16:creationId xmlns:a16="http://schemas.microsoft.com/office/drawing/2014/main" id="{9E6478A8-0E40-40A9-8321-3030EA66EF6D}"/>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19</a:t>
            </a:fld>
            <a:endParaRPr lang="en-US" sz="1600" b="1" dirty="0">
              <a:solidFill>
                <a:schemeClr val="tx1"/>
              </a:solidFill>
            </a:endParaRPr>
          </a:p>
        </p:txBody>
      </p:sp>
      <p:sp>
        <p:nvSpPr>
          <p:cNvPr id="90" name="Oval 89">
            <a:extLst>
              <a:ext uri="{FF2B5EF4-FFF2-40B4-BE49-F238E27FC236}">
                <a16:creationId xmlns:a16="http://schemas.microsoft.com/office/drawing/2014/main" id="{B9B9ECB9-7B68-4AA5-ABDA-1A11EA3705F8}"/>
              </a:ext>
            </a:extLst>
          </p:cNvPr>
          <p:cNvSpPr>
            <a:spLocks noChangeArrowheads="1"/>
          </p:cNvSpPr>
          <p:nvPr/>
        </p:nvSpPr>
        <p:spPr bwMode="auto">
          <a:xfrm>
            <a:off x="8044995" y="917400"/>
            <a:ext cx="845806" cy="449262"/>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93" name="Oval 92">
            <a:extLst>
              <a:ext uri="{FF2B5EF4-FFF2-40B4-BE49-F238E27FC236}">
                <a16:creationId xmlns:a16="http://schemas.microsoft.com/office/drawing/2014/main" id="{4E66BC3B-46C2-4D0C-B30D-388BD74F9128}"/>
              </a:ext>
            </a:extLst>
          </p:cNvPr>
          <p:cNvSpPr>
            <a:spLocks noChangeArrowheads="1"/>
          </p:cNvSpPr>
          <p:nvPr/>
        </p:nvSpPr>
        <p:spPr bwMode="auto">
          <a:xfrm>
            <a:off x="4264156" y="3881986"/>
            <a:ext cx="622246" cy="1031631"/>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94" name="Oval 93">
            <a:extLst>
              <a:ext uri="{FF2B5EF4-FFF2-40B4-BE49-F238E27FC236}">
                <a16:creationId xmlns:a16="http://schemas.microsoft.com/office/drawing/2014/main" id="{0ADB4D0E-35AE-46CB-BCC7-5D65F52C07A3}"/>
              </a:ext>
            </a:extLst>
          </p:cNvPr>
          <p:cNvSpPr>
            <a:spLocks noChangeArrowheads="1"/>
          </p:cNvSpPr>
          <p:nvPr/>
        </p:nvSpPr>
        <p:spPr bwMode="auto">
          <a:xfrm>
            <a:off x="5551166" y="3828902"/>
            <a:ext cx="622246" cy="1493703"/>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95" name="Oval 94">
            <a:extLst>
              <a:ext uri="{FF2B5EF4-FFF2-40B4-BE49-F238E27FC236}">
                <a16:creationId xmlns:a16="http://schemas.microsoft.com/office/drawing/2014/main" id="{5E735867-27D1-47AF-B964-16B03BE09B0D}"/>
              </a:ext>
            </a:extLst>
          </p:cNvPr>
          <p:cNvSpPr>
            <a:spLocks noChangeArrowheads="1"/>
          </p:cNvSpPr>
          <p:nvPr/>
        </p:nvSpPr>
        <p:spPr bwMode="auto">
          <a:xfrm>
            <a:off x="8790598" y="1344599"/>
            <a:ext cx="845806" cy="449262"/>
          </a:xfrm>
          <a:prstGeom prst="ellipse">
            <a:avLst/>
          </a:prstGeom>
          <a:no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97" name="Oval 96">
            <a:extLst>
              <a:ext uri="{FF2B5EF4-FFF2-40B4-BE49-F238E27FC236}">
                <a16:creationId xmlns:a16="http://schemas.microsoft.com/office/drawing/2014/main" id="{0328DE84-5BEF-49C1-BDE1-2CF99A471598}"/>
              </a:ext>
            </a:extLst>
          </p:cNvPr>
          <p:cNvSpPr>
            <a:spLocks noChangeArrowheads="1"/>
          </p:cNvSpPr>
          <p:nvPr/>
        </p:nvSpPr>
        <p:spPr bwMode="auto">
          <a:xfrm>
            <a:off x="1166956" y="3418359"/>
            <a:ext cx="8867302" cy="487271"/>
          </a:xfrm>
          <a:prstGeom prst="ellipse">
            <a:avLst/>
          </a:prstGeom>
          <a:no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99" name="Oval 98">
            <a:extLst>
              <a:ext uri="{FF2B5EF4-FFF2-40B4-BE49-F238E27FC236}">
                <a16:creationId xmlns:a16="http://schemas.microsoft.com/office/drawing/2014/main" id="{6BACADE8-CE81-42AB-9E25-A55EF024A92B}"/>
              </a:ext>
            </a:extLst>
          </p:cNvPr>
          <p:cNvSpPr>
            <a:spLocks noChangeArrowheads="1"/>
          </p:cNvSpPr>
          <p:nvPr/>
        </p:nvSpPr>
        <p:spPr bwMode="auto">
          <a:xfrm>
            <a:off x="6705423" y="5363298"/>
            <a:ext cx="484924" cy="487271"/>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102" name="Oval 101">
            <a:extLst>
              <a:ext uri="{FF2B5EF4-FFF2-40B4-BE49-F238E27FC236}">
                <a16:creationId xmlns:a16="http://schemas.microsoft.com/office/drawing/2014/main" id="{2DB033AB-C6F0-4772-8BCC-87323089EE52}"/>
              </a:ext>
            </a:extLst>
          </p:cNvPr>
          <p:cNvSpPr>
            <a:spLocks noChangeArrowheads="1"/>
          </p:cNvSpPr>
          <p:nvPr/>
        </p:nvSpPr>
        <p:spPr bwMode="auto">
          <a:xfrm>
            <a:off x="7379839" y="5365981"/>
            <a:ext cx="484924" cy="487271"/>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dirty="0">
              <a:solidFill>
                <a:srgbClr val="CC3300"/>
              </a:solidFill>
              <a:highlight>
                <a:srgbClr val="FFFF00"/>
              </a:highlight>
            </a:endParaRPr>
          </a:p>
        </p:txBody>
      </p:sp>
      <p:sp>
        <p:nvSpPr>
          <p:cNvPr id="103" name="Oval 102">
            <a:extLst>
              <a:ext uri="{FF2B5EF4-FFF2-40B4-BE49-F238E27FC236}">
                <a16:creationId xmlns:a16="http://schemas.microsoft.com/office/drawing/2014/main" id="{774639C5-FECD-4274-89F9-BD82A1E315D1}"/>
              </a:ext>
            </a:extLst>
          </p:cNvPr>
          <p:cNvSpPr>
            <a:spLocks noChangeArrowheads="1"/>
          </p:cNvSpPr>
          <p:nvPr/>
        </p:nvSpPr>
        <p:spPr bwMode="auto">
          <a:xfrm>
            <a:off x="9486396" y="4356866"/>
            <a:ext cx="622246" cy="1493703"/>
          </a:xfrm>
          <a:prstGeom prst="ellipse">
            <a:avLst/>
          </a:prstGeom>
          <a:noFill/>
          <a:ln w="57150">
            <a:solidFill>
              <a:srgbClr val="DD933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dirty="0"/>
          </a:p>
        </p:txBody>
      </p:sp>
    </p:spTree>
    <p:extLst>
      <p:ext uri="{BB962C8B-B14F-4D97-AF65-F5344CB8AC3E}">
        <p14:creationId xmlns:p14="http://schemas.microsoft.com/office/powerpoint/2010/main" val="37356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wipe(left)">
                                      <p:cBhvr>
                                        <p:cTn id="14" dur="500"/>
                                        <p:tgtEl>
                                          <p:spTgt spid="3993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heel(1)">
                                      <p:cBhvr>
                                        <p:cTn id="19" dur="500"/>
                                        <p:tgtEl>
                                          <p:spTgt spid="9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heel(1)">
                                      <p:cBhvr>
                                        <p:cTn id="22" dur="500"/>
                                        <p:tgtEl>
                                          <p:spTgt spid="9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heel(1)">
                                      <p:cBhvr>
                                        <p:cTn id="25" dur="500"/>
                                        <p:tgtEl>
                                          <p:spTgt spid="9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heel(1)">
                                      <p:cBhvr>
                                        <p:cTn id="28" dur="500"/>
                                        <p:tgtEl>
                                          <p:spTgt spid="9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heel(1)">
                                      <p:cBhvr>
                                        <p:cTn id="31" dur="500"/>
                                        <p:tgtEl>
                                          <p:spTgt spid="10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heel(1)">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heel(1)">
                                      <p:cBhvr>
                                        <p:cTn id="39" dur="500"/>
                                        <p:tgtEl>
                                          <p:spTgt spid="95"/>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wheel(1)">
                                      <p:cBhvr>
                                        <p:cTn id="4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3" grpId="0" animBg="1"/>
      <p:bldP spid="94" grpId="0" animBg="1"/>
      <p:bldP spid="95" grpId="0" animBg="1"/>
      <p:bldP spid="97" grpId="0" animBg="1"/>
      <p:bldP spid="99" grpId="0" animBg="1"/>
      <p:bldP spid="102" grpId="0" animBg="1"/>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3D1DC55-C7C8-4EE7-BFA3-7A74332BFDB5}"/>
              </a:ext>
            </a:extLst>
          </p:cNvPr>
          <p:cNvSpPr/>
          <p:nvPr/>
        </p:nvSpPr>
        <p:spPr>
          <a:xfrm>
            <a:off x="2126852" y="3272355"/>
            <a:ext cx="7938296" cy="1429246"/>
          </a:xfrm>
          <a:prstGeom prst="roundRect">
            <a:avLst/>
          </a:prstGeom>
          <a:solidFill>
            <a:srgbClr val="00B0F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defRPr/>
            </a:pPr>
            <a:endParaRPr lang="en-US" sz="2399">
              <a:solidFill>
                <a:prstClr val="white"/>
              </a:solidFill>
              <a:latin typeface="Calibri" panose="020F0502020204030204"/>
            </a:endParaRPr>
          </a:p>
        </p:txBody>
      </p:sp>
      <p:sp>
        <p:nvSpPr>
          <p:cNvPr id="4" name="Title 3">
            <a:extLst>
              <a:ext uri="{FF2B5EF4-FFF2-40B4-BE49-F238E27FC236}">
                <a16:creationId xmlns:a16="http://schemas.microsoft.com/office/drawing/2014/main" id="{416F3F28-AC42-40C4-8A8F-2DBD99873715}"/>
              </a:ext>
            </a:extLst>
          </p:cNvPr>
          <p:cNvSpPr>
            <a:spLocks noGrp="1"/>
          </p:cNvSpPr>
          <p:nvPr>
            <p:ph type="title"/>
          </p:nvPr>
        </p:nvSpPr>
        <p:spPr/>
        <p:txBody>
          <a:bodyPr/>
          <a:lstStyle/>
          <a:p>
            <a:r>
              <a:rPr lang="en-US" dirty="0"/>
              <a:t>We respectfully request:</a:t>
            </a:r>
          </a:p>
        </p:txBody>
      </p:sp>
      <p:sp>
        <p:nvSpPr>
          <p:cNvPr id="5" name="Content Placeholder 4">
            <a:extLst>
              <a:ext uri="{FF2B5EF4-FFF2-40B4-BE49-F238E27FC236}">
                <a16:creationId xmlns:a16="http://schemas.microsoft.com/office/drawing/2014/main" id="{89F9FC11-753D-43EA-AEDC-71C2E3133573}"/>
              </a:ext>
            </a:extLst>
          </p:cNvPr>
          <p:cNvSpPr>
            <a:spLocks noGrp="1"/>
          </p:cNvSpPr>
          <p:nvPr>
            <p:ph idx="1"/>
          </p:nvPr>
        </p:nvSpPr>
        <p:spPr>
          <a:xfrm>
            <a:off x="2604879" y="1719810"/>
            <a:ext cx="6953244" cy="1183084"/>
          </a:xfrm>
        </p:spPr>
        <p:txBody>
          <a:bodyPr>
            <a:normAutofit fontScale="92500"/>
          </a:bodyPr>
          <a:lstStyle/>
          <a:p>
            <a:r>
              <a:rPr lang="en-US" dirty="0"/>
              <a:t>Mute your audio when you are not speaking </a:t>
            </a:r>
          </a:p>
          <a:p>
            <a:r>
              <a:rPr lang="en-US" dirty="0"/>
              <a:t>*6 toggle or in GlobalMeet left-side, your name</a:t>
            </a:r>
          </a:p>
          <a:p>
            <a:pPr marL="0" indent="0">
              <a:buNone/>
            </a:pPr>
            <a:endParaRPr lang="en-US" dirty="0"/>
          </a:p>
          <a:p>
            <a:pPr marL="456971" lvl="1" indent="0">
              <a:buNone/>
            </a:pPr>
            <a:endParaRPr lang="nb-NO"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B6B184CF-8D30-4F52-9AC7-08997D1B3813}"/>
              </a:ext>
            </a:extLst>
          </p:cNvPr>
          <p:cNvPicPr>
            <a:picLocks noChangeAspect="1"/>
          </p:cNvPicPr>
          <p:nvPr/>
        </p:nvPicPr>
        <p:blipFill>
          <a:blip r:embed="rId2"/>
          <a:stretch>
            <a:fillRect/>
          </a:stretch>
        </p:blipFill>
        <p:spPr>
          <a:xfrm>
            <a:off x="10408504" y="366720"/>
            <a:ext cx="1780323" cy="1183084"/>
          </a:xfrm>
          <a:prstGeom prst="rect">
            <a:avLst/>
          </a:prstGeom>
        </p:spPr>
      </p:pic>
      <p:pic>
        <p:nvPicPr>
          <p:cNvPr id="3" name="Picture 2" descr="Icon&#10;&#10;Description automatically generated">
            <a:extLst>
              <a:ext uri="{FF2B5EF4-FFF2-40B4-BE49-F238E27FC236}">
                <a16:creationId xmlns:a16="http://schemas.microsoft.com/office/drawing/2014/main" id="{E43E857C-E8EA-4916-AAC0-62E4EDC3663F}"/>
              </a:ext>
            </a:extLst>
          </p:cNvPr>
          <p:cNvPicPr>
            <a:picLocks noChangeAspect="1"/>
          </p:cNvPicPr>
          <p:nvPr/>
        </p:nvPicPr>
        <p:blipFill>
          <a:blip r:embed="rId3"/>
          <a:stretch>
            <a:fillRect/>
          </a:stretch>
        </p:blipFill>
        <p:spPr>
          <a:xfrm>
            <a:off x="409297" y="1464129"/>
            <a:ext cx="1780323" cy="1881207"/>
          </a:xfrm>
          <a:prstGeom prst="rect">
            <a:avLst/>
          </a:prstGeom>
        </p:spPr>
      </p:pic>
      <p:sp>
        <p:nvSpPr>
          <p:cNvPr id="7" name="TextBox 6">
            <a:extLst>
              <a:ext uri="{FF2B5EF4-FFF2-40B4-BE49-F238E27FC236}">
                <a16:creationId xmlns:a16="http://schemas.microsoft.com/office/drawing/2014/main" id="{6D5D267E-E980-48F4-B3B3-D9ECD81871BB}"/>
              </a:ext>
            </a:extLst>
          </p:cNvPr>
          <p:cNvSpPr txBox="1"/>
          <p:nvPr/>
        </p:nvSpPr>
        <p:spPr>
          <a:xfrm>
            <a:off x="2604879" y="3599937"/>
            <a:ext cx="7181689" cy="584471"/>
          </a:xfrm>
          <a:prstGeom prst="rect">
            <a:avLst/>
          </a:prstGeom>
          <a:noFill/>
        </p:spPr>
        <p:txBody>
          <a:bodyPr wrap="none" rtlCol="0">
            <a:spAutoFit/>
          </a:bodyPr>
          <a:lstStyle/>
          <a:p>
            <a:pPr defTabSz="609463">
              <a:defRPr/>
            </a:pPr>
            <a:r>
              <a:rPr lang="en-US" sz="3198" dirty="0">
                <a:solidFill>
                  <a:prstClr val="black"/>
                </a:solidFill>
                <a:latin typeface="Calibri" panose="020F0502020204030204"/>
              </a:rPr>
              <a:t>Discussion and questions are encouraged!</a:t>
            </a:r>
          </a:p>
        </p:txBody>
      </p:sp>
      <p:sp>
        <p:nvSpPr>
          <p:cNvPr id="8" name="TextBox 7">
            <a:extLst>
              <a:ext uri="{FF2B5EF4-FFF2-40B4-BE49-F238E27FC236}">
                <a16:creationId xmlns:a16="http://schemas.microsoft.com/office/drawing/2014/main" id="{472684BE-C2A3-40C2-BE6A-BD2851EEE6F9}"/>
              </a:ext>
            </a:extLst>
          </p:cNvPr>
          <p:cNvSpPr txBox="1"/>
          <p:nvPr/>
        </p:nvSpPr>
        <p:spPr>
          <a:xfrm>
            <a:off x="918364" y="5467565"/>
            <a:ext cx="10435437" cy="584471"/>
          </a:xfrm>
          <a:prstGeom prst="rect">
            <a:avLst/>
          </a:prstGeom>
          <a:noFill/>
        </p:spPr>
        <p:txBody>
          <a:bodyPr wrap="none" rtlCol="0">
            <a:spAutoFit/>
          </a:bodyPr>
          <a:lstStyle/>
          <a:p>
            <a:pPr defTabSz="609463">
              <a:defRPr/>
            </a:pPr>
            <a:r>
              <a:rPr lang="en-US" sz="3198" dirty="0">
                <a:solidFill>
                  <a:prstClr val="black"/>
                </a:solidFill>
                <a:latin typeface="Calibri" panose="020F0502020204030204"/>
              </a:rPr>
              <a:t>Put questions in the chat box or unmute yourself to speak up.</a:t>
            </a:r>
          </a:p>
        </p:txBody>
      </p:sp>
    </p:spTree>
    <p:extLst>
      <p:ext uri="{BB962C8B-B14F-4D97-AF65-F5344CB8AC3E}">
        <p14:creationId xmlns:p14="http://schemas.microsoft.com/office/powerpoint/2010/main" val="419582006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F9D5469-6989-4C7A-A0C9-36A5472E99A3}"/>
              </a:ext>
            </a:extLst>
          </p:cNvPr>
          <p:cNvSpPr>
            <a:spLocks noGrp="1" noChangeArrowheads="1"/>
          </p:cNvSpPr>
          <p:nvPr>
            <p:ph type="title"/>
          </p:nvPr>
        </p:nvSpPr>
        <p:spPr>
          <a:xfrm>
            <a:off x="647897" y="303443"/>
            <a:ext cx="11540971" cy="717643"/>
          </a:xfrm>
        </p:spPr>
        <p:txBody>
          <a:bodyPr>
            <a:normAutofit/>
          </a:bodyPr>
          <a:lstStyle/>
          <a:p>
            <a:pPr eaLnBrk="1" hangingPunct="1"/>
            <a:r>
              <a:rPr lang="en-US" altLang="en-US" b="1" dirty="0"/>
              <a:t>Detail Activities as they relate to the WBS</a:t>
            </a:r>
          </a:p>
        </p:txBody>
      </p:sp>
      <p:sp>
        <p:nvSpPr>
          <p:cNvPr id="41989" name="Rectangle 94">
            <a:extLst>
              <a:ext uri="{FF2B5EF4-FFF2-40B4-BE49-F238E27FC236}">
                <a16:creationId xmlns:a16="http://schemas.microsoft.com/office/drawing/2014/main" id="{D2CF4815-9152-4B33-94A8-4488016FA44B}"/>
              </a:ext>
            </a:extLst>
          </p:cNvPr>
          <p:cNvSpPr>
            <a:spLocks noChangeArrowheads="1"/>
          </p:cNvSpPr>
          <p:nvPr/>
        </p:nvSpPr>
        <p:spPr bwMode="auto">
          <a:xfrm>
            <a:off x="592539" y="1040562"/>
            <a:ext cx="10945740" cy="1935249"/>
          </a:xfrm>
          <a:prstGeom prst="rect">
            <a:avLst/>
          </a:prstGeom>
        </p:spPr>
        <p:txBody>
          <a:bodyPr vert="horz" lIns="91440" tIns="45720" rIns="91440" bIns="45720" rtlCol="0">
            <a:normAutofit/>
          </a:bodyPr>
          <a:lstStyle/>
          <a:p>
            <a:pPr marL="342900" indent="-342900">
              <a:spcBef>
                <a:spcPts val="1000"/>
              </a:spcBef>
              <a:buClr>
                <a:schemeClr val="bg2">
                  <a:lumMod val="40000"/>
                  <a:lumOff val="60000"/>
                </a:schemeClr>
              </a:buClr>
              <a:buSzPct val="80000"/>
              <a:buFont typeface="Wingdings 3" charset="2"/>
              <a:buChar char=""/>
            </a:pPr>
            <a:r>
              <a:rPr lang="en-US" altLang="en-US" sz="2400" dirty="0">
                <a:latin typeface="+mj-lt"/>
                <a:ea typeface="+mj-ea"/>
                <a:cs typeface="+mj-cs"/>
              </a:rPr>
              <a:t>Lowest-level WBS containers (Work Packages) are broken down into schedule activities. Detail activities in a project schedule represent a DECOMPOSITION of the lowest level nodes in the WBS into specific activities.</a:t>
            </a:r>
          </a:p>
        </p:txBody>
      </p:sp>
      <p:grpSp>
        <p:nvGrpSpPr>
          <p:cNvPr id="3" name="Group 2">
            <a:extLst>
              <a:ext uri="{FF2B5EF4-FFF2-40B4-BE49-F238E27FC236}">
                <a16:creationId xmlns:a16="http://schemas.microsoft.com/office/drawing/2014/main" id="{CB577479-D258-4A4A-A604-7A6CB5C3A9F3}"/>
              </a:ext>
            </a:extLst>
          </p:cNvPr>
          <p:cNvGrpSpPr/>
          <p:nvPr/>
        </p:nvGrpSpPr>
        <p:grpSpPr>
          <a:xfrm>
            <a:off x="1645954" y="3846552"/>
            <a:ext cx="7072999" cy="1355056"/>
            <a:chOff x="1287574" y="3449163"/>
            <a:chExt cx="7072999" cy="1355056"/>
          </a:xfrm>
          <a:solidFill>
            <a:schemeClr val="accent5">
              <a:lumMod val="60000"/>
              <a:lumOff val="40000"/>
            </a:schemeClr>
          </a:solidFill>
        </p:grpSpPr>
        <p:cxnSp>
          <p:nvCxnSpPr>
            <p:cNvPr id="117" name="Straight Arrow Connector 116">
              <a:extLst>
                <a:ext uri="{FF2B5EF4-FFF2-40B4-BE49-F238E27FC236}">
                  <a16:creationId xmlns:a16="http://schemas.microsoft.com/office/drawing/2014/main" id="{A180DC32-6B0B-410D-9F5A-5A5AD4A0F5D2}"/>
                </a:ext>
              </a:extLst>
            </p:cNvPr>
            <p:cNvCxnSpPr>
              <a:cxnSpLocks/>
              <a:stCxn id="42007" idx="2"/>
            </p:cNvCxnSpPr>
            <p:nvPr/>
          </p:nvCxnSpPr>
          <p:spPr>
            <a:xfrm>
              <a:off x="5858660" y="4090731"/>
              <a:ext cx="99108" cy="323095"/>
            </a:xfrm>
            <a:prstGeom prst="straightConnector1">
              <a:avLst/>
            </a:prstGeom>
            <a:grpFill/>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4EA876-878E-4673-A7A0-D33226141A73}"/>
                </a:ext>
              </a:extLst>
            </p:cNvPr>
            <p:cNvCxnSpPr>
              <a:cxnSpLocks/>
              <a:stCxn id="42006" idx="2"/>
            </p:cNvCxnSpPr>
            <p:nvPr/>
          </p:nvCxnSpPr>
          <p:spPr>
            <a:xfrm flipH="1">
              <a:off x="4558767" y="4086749"/>
              <a:ext cx="99108" cy="309349"/>
            </a:xfrm>
            <a:prstGeom prst="straightConnector1">
              <a:avLst/>
            </a:prstGeom>
            <a:grpFill/>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006" name="Text Box 20">
              <a:extLst>
                <a:ext uri="{FF2B5EF4-FFF2-40B4-BE49-F238E27FC236}">
                  <a16:creationId xmlns:a16="http://schemas.microsoft.com/office/drawing/2014/main" id="{8D35A19B-F7DF-439B-877D-7D8451B5A57F}"/>
                </a:ext>
              </a:extLst>
            </p:cNvPr>
            <p:cNvSpPr txBox="1">
              <a:spLocks noChangeArrowheads="1"/>
            </p:cNvSpPr>
            <p:nvPr/>
          </p:nvSpPr>
          <p:spPr bwMode="auto">
            <a:xfrm>
              <a:off x="4321714" y="3671251"/>
              <a:ext cx="672322"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900" b="1" dirty="0">
                  <a:solidFill>
                    <a:schemeClr val="bg1"/>
                  </a:solidFill>
                </a:rPr>
                <a:t>1.1.1</a:t>
              </a:r>
            </a:p>
            <a:p>
              <a:pPr algn="ctr" eaLnBrk="1" hangingPunct="1">
                <a:spcBef>
                  <a:spcPct val="0"/>
                </a:spcBef>
                <a:buFontTx/>
                <a:buNone/>
              </a:pPr>
              <a:r>
                <a:rPr lang="en-US" altLang="en-US" sz="900" b="1" dirty="0">
                  <a:solidFill>
                    <a:schemeClr val="bg1"/>
                  </a:solidFill>
                </a:rPr>
                <a:t>Survey</a:t>
              </a:r>
            </a:p>
            <a:p>
              <a:pPr algn="ctr" eaLnBrk="1" hangingPunct="1">
                <a:spcBef>
                  <a:spcPct val="0"/>
                </a:spcBef>
                <a:buFontTx/>
                <a:buNone/>
              </a:pPr>
              <a:endParaRPr lang="en-US" altLang="en-US" sz="900" b="1" dirty="0">
                <a:solidFill>
                  <a:schemeClr val="bg1"/>
                </a:solidFill>
              </a:endParaRPr>
            </a:p>
          </p:txBody>
        </p:sp>
        <p:sp>
          <p:nvSpPr>
            <p:cNvPr id="42007" name="Text Box 21">
              <a:extLst>
                <a:ext uri="{FF2B5EF4-FFF2-40B4-BE49-F238E27FC236}">
                  <a16:creationId xmlns:a16="http://schemas.microsoft.com/office/drawing/2014/main" id="{37515E4E-6EA5-4B21-9EF6-B1102491C3F5}"/>
                </a:ext>
              </a:extLst>
            </p:cNvPr>
            <p:cNvSpPr txBox="1">
              <a:spLocks noChangeArrowheads="1"/>
            </p:cNvSpPr>
            <p:nvPr/>
          </p:nvSpPr>
          <p:spPr bwMode="auto">
            <a:xfrm>
              <a:off x="5522499" y="3675233"/>
              <a:ext cx="672322"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900" b="1" dirty="0">
                  <a:solidFill>
                    <a:schemeClr val="bg1"/>
                  </a:solidFill>
                </a:rPr>
                <a:t>1.1.2</a:t>
              </a:r>
            </a:p>
            <a:p>
              <a:pPr algn="ctr" eaLnBrk="1" hangingPunct="1">
                <a:spcBef>
                  <a:spcPct val="0"/>
                </a:spcBef>
                <a:buFontTx/>
                <a:buNone/>
              </a:pPr>
              <a:r>
                <a:rPr lang="en-US" altLang="en-US" sz="900" b="1" dirty="0">
                  <a:solidFill>
                    <a:schemeClr val="bg1"/>
                  </a:solidFill>
                </a:rPr>
                <a:t>Leveling</a:t>
              </a:r>
            </a:p>
            <a:p>
              <a:pPr algn="ctr" eaLnBrk="1" hangingPunct="1">
                <a:spcBef>
                  <a:spcPct val="0"/>
                </a:spcBef>
                <a:buFontTx/>
                <a:buNone/>
              </a:pPr>
              <a:endParaRPr lang="en-US" altLang="en-US" sz="900" b="1" dirty="0">
                <a:solidFill>
                  <a:schemeClr val="bg1"/>
                </a:solidFill>
              </a:endParaRPr>
            </a:p>
          </p:txBody>
        </p:sp>
        <p:sp>
          <p:nvSpPr>
            <p:cNvPr id="42021" name="Line 35">
              <a:extLst>
                <a:ext uri="{FF2B5EF4-FFF2-40B4-BE49-F238E27FC236}">
                  <a16:creationId xmlns:a16="http://schemas.microsoft.com/office/drawing/2014/main" id="{037EE623-EB50-4863-9268-3EDFA46A72AA}"/>
                </a:ext>
              </a:extLst>
            </p:cNvPr>
            <p:cNvSpPr>
              <a:spLocks noChangeShapeType="1"/>
            </p:cNvSpPr>
            <p:nvPr/>
          </p:nvSpPr>
          <p:spPr bwMode="auto">
            <a:xfrm>
              <a:off x="4731071" y="3550170"/>
              <a:ext cx="1206550"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42025" name="Line 39">
              <a:extLst>
                <a:ext uri="{FF2B5EF4-FFF2-40B4-BE49-F238E27FC236}">
                  <a16:creationId xmlns:a16="http://schemas.microsoft.com/office/drawing/2014/main" id="{98309EED-1E79-4695-A4A4-E38A766A1EDF}"/>
                </a:ext>
              </a:extLst>
            </p:cNvPr>
            <p:cNvSpPr>
              <a:spLocks noChangeShapeType="1"/>
            </p:cNvSpPr>
            <p:nvPr/>
          </p:nvSpPr>
          <p:spPr bwMode="auto">
            <a:xfrm>
              <a:off x="4729524" y="3547066"/>
              <a:ext cx="0" cy="121081"/>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grpSp>
          <p:nvGrpSpPr>
            <p:cNvPr id="17" name="Group 16">
              <a:extLst>
                <a:ext uri="{FF2B5EF4-FFF2-40B4-BE49-F238E27FC236}">
                  <a16:creationId xmlns:a16="http://schemas.microsoft.com/office/drawing/2014/main" id="{EC5843A3-6E49-4925-B4DC-7DF9050D52BD}"/>
                </a:ext>
              </a:extLst>
            </p:cNvPr>
            <p:cNvGrpSpPr/>
            <p:nvPr/>
          </p:nvGrpSpPr>
          <p:grpSpPr>
            <a:xfrm>
              <a:off x="1287574" y="4484366"/>
              <a:ext cx="3706462" cy="286244"/>
              <a:chOff x="1709046" y="4022366"/>
              <a:chExt cx="3706462" cy="286244"/>
            </a:xfrm>
            <a:grpFill/>
          </p:grpSpPr>
          <p:sp>
            <p:nvSpPr>
              <p:cNvPr id="99" name="Arrow: Right 98">
                <a:extLst>
                  <a:ext uri="{FF2B5EF4-FFF2-40B4-BE49-F238E27FC236}">
                    <a16:creationId xmlns:a16="http://schemas.microsoft.com/office/drawing/2014/main" id="{6D932ABC-B6C0-4634-949B-FBE130F9604D}"/>
                  </a:ext>
                </a:extLst>
              </p:cNvPr>
              <p:cNvSpPr/>
              <p:nvPr/>
            </p:nvSpPr>
            <p:spPr>
              <a:xfrm>
                <a:off x="3443721" y="4114947"/>
                <a:ext cx="195702" cy="1061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01" name="Arrow: Right 100">
                <a:extLst>
                  <a:ext uri="{FF2B5EF4-FFF2-40B4-BE49-F238E27FC236}">
                    <a16:creationId xmlns:a16="http://schemas.microsoft.com/office/drawing/2014/main" id="{19E09DA0-4003-4DB8-883C-C37223DA6B9B}"/>
                  </a:ext>
                </a:extLst>
              </p:cNvPr>
              <p:cNvSpPr/>
              <p:nvPr/>
            </p:nvSpPr>
            <p:spPr>
              <a:xfrm>
                <a:off x="4407453" y="4114947"/>
                <a:ext cx="195702" cy="1061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5" name="Arrow: Right 4">
                <a:extLst>
                  <a:ext uri="{FF2B5EF4-FFF2-40B4-BE49-F238E27FC236}">
                    <a16:creationId xmlns:a16="http://schemas.microsoft.com/office/drawing/2014/main" id="{C053DA55-6A3D-4009-973A-A02FDA9E9189}"/>
                  </a:ext>
                </a:extLst>
              </p:cNvPr>
              <p:cNvSpPr/>
              <p:nvPr/>
            </p:nvSpPr>
            <p:spPr>
              <a:xfrm>
                <a:off x="2462005" y="4114947"/>
                <a:ext cx="195702" cy="1061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4" name="Rectangle 3">
                <a:extLst>
                  <a:ext uri="{FF2B5EF4-FFF2-40B4-BE49-F238E27FC236}">
                    <a16:creationId xmlns:a16="http://schemas.microsoft.com/office/drawing/2014/main" id="{1C1DADE9-F393-4E87-8113-A753DD9B96F1}"/>
                  </a:ext>
                </a:extLst>
              </p:cNvPr>
              <p:cNvSpPr/>
              <p:nvPr/>
            </p:nvSpPr>
            <p:spPr>
              <a:xfrm>
                <a:off x="1709046" y="4022366"/>
                <a:ext cx="800540"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Hire Surveyor</a:t>
                </a:r>
              </a:p>
            </p:txBody>
          </p:sp>
          <p:sp>
            <p:nvSpPr>
              <p:cNvPr id="97" name="Rectangle 96">
                <a:extLst>
                  <a:ext uri="{FF2B5EF4-FFF2-40B4-BE49-F238E27FC236}">
                    <a16:creationId xmlns:a16="http://schemas.microsoft.com/office/drawing/2014/main" id="{34FE4E0E-E421-49C2-B92E-157A3B287ADB}"/>
                  </a:ext>
                </a:extLst>
              </p:cNvPr>
              <p:cNvSpPr/>
              <p:nvPr/>
            </p:nvSpPr>
            <p:spPr>
              <a:xfrm>
                <a:off x="2675756" y="4029195"/>
                <a:ext cx="806374"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Calibrate</a:t>
                </a:r>
              </a:p>
            </p:txBody>
          </p:sp>
          <p:sp>
            <p:nvSpPr>
              <p:cNvPr id="98" name="Rectangle 97">
                <a:extLst>
                  <a:ext uri="{FF2B5EF4-FFF2-40B4-BE49-F238E27FC236}">
                    <a16:creationId xmlns:a16="http://schemas.microsoft.com/office/drawing/2014/main" id="{1C9D2CCE-4C05-4463-A247-843E093966D9}"/>
                  </a:ext>
                </a:extLst>
              </p:cNvPr>
              <p:cNvSpPr/>
              <p:nvPr/>
            </p:nvSpPr>
            <p:spPr>
              <a:xfrm>
                <a:off x="3645402" y="4022366"/>
                <a:ext cx="806374"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Measure</a:t>
                </a:r>
              </a:p>
            </p:txBody>
          </p:sp>
          <p:sp>
            <p:nvSpPr>
              <p:cNvPr id="100" name="Rectangle 99">
                <a:extLst>
                  <a:ext uri="{FF2B5EF4-FFF2-40B4-BE49-F238E27FC236}">
                    <a16:creationId xmlns:a16="http://schemas.microsoft.com/office/drawing/2014/main" id="{DA735676-1456-4647-A460-3679C7B391DA}"/>
                  </a:ext>
                </a:extLst>
              </p:cNvPr>
              <p:cNvSpPr/>
              <p:nvPr/>
            </p:nvSpPr>
            <p:spPr>
              <a:xfrm>
                <a:off x="4609134" y="4022366"/>
                <a:ext cx="806374"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Record</a:t>
                </a:r>
              </a:p>
            </p:txBody>
          </p:sp>
        </p:grpSp>
        <p:grpSp>
          <p:nvGrpSpPr>
            <p:cNvPr id="18" name="Group 17">
              <a:extLst>
                <a:ext uri="{FF2B5EF4-FFF2-40B4-BE49-F238E27FC236}">
                  <a16:creationId xmlns:a16="http://schemas.microsoft.com/office/drawing/2014/main" id="{3DECDE18-7E4C-40EF-901A-742B722D0136}"/>
                </a:ext>
              </a:extLst>
            </p:cNvPr>
            <p:cNvGrpSpPr/>
            <p:nvPr/>
          </p:nvGrpSpPr>
          <p:grpSpPr>
            <a:xfrm>
              <a:off x="5617843" y="4517975"/>
              <a:ext cx="2742730" cy="286244"/>
              <a:chOff x="6650504" y="3986817"/>
              <a:chExt cx="2742730" cy="286244"/>
            </a:xfrm>
            <a:grpFill/>
          </p:grpSpPr>
          <p:sp>
            <p:nvSpPr>
              <p:cNvPr id="120" name="Arrow: Right 119">
                <a:extLst>
                  <a:ext uri="{FF2B5EF4-FFF2-40B4-BE49-F238E27FC236}">
                    <a16:creationId xmlns:a16="http://schemas.microsoft.com/office/drawing/2014/main" id="{E68B4D9E-070F-4EEF-B61F-82D82CBD175F}"/>
                  </a:ext>
                </a:extLst>
              </p:cNvPr>
              <p:cNvSpPr/>
              <p:nvPr/>
            </p:nvSpPr>
            <p:spPr>
              <a:xfrm>
                <a:off x="8385179" y="4096330"/>
                <a:ext cx="195702" cy="1061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22" name="Arrow: Right 121">
                <a:extLst>
                  <a:ext uri="{FF2B5EF4-FFF2-40B4-BE49-F238E27FC236}">
                    <a16:creationId xmlns:a16="http://schemas.microsoft.com/office/drawing/2014/main" id="{7C7EE7E3-F666-4EF5-A1C3-0C4B22558541}"/>
                  </a:ext>
                </a:extLst>
              </p:cNvPr>
              <p:cNvSpPr/>
              <p:nvPr/>
            </p:nvSpPr>
            <p:spPr>
              <a:xfrm>
                <a:off x="7403463" y="4096330"/>
                <a:ext cx="195702" cy="10611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23" name="Rectangle 122">
                <a:extLst>
                  <a:ext uri="{FF2B5EF4-FFF2-40B4-BE49-F238E27FC236}">
                    <a16:creationId xmlns:a16="http://schemas.microsoft.com/office/drawing/2014/main" id="{12B3B27C-7BBB-4D9E-8D49-85C020817C28}"/>
                  </a:ext>
                </a:extLst>
              </p:cNvPr>
              <p:cNvSpPr/>
              <p:nvPr/>
            </p:nvSpPr>
            <p:spPr>
              <a:xfrm>
                <a:off x="6650504" y="3986817"/>
                <a:ext cx="800540"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Stake out</a:t>
                </a:r>
              </a:p>
            </p:txBody>
          </p:sp>
          <p:sp>
            <p:nvSpPr>
              <p:cNvPr id="124" name="Rectangle 123">
                <a:extLst>
                  <a:ext uri="{FF2B5EF4-FFF2-40B4-BE49-F238E27FC236}">
                    <a16:creationId xmlns:a16="http://schemas.microsoft.com/office/drawing/2014/main" id="{E174FFB9-272B-460B-B97B-4242D6ACB3D0}"/>
                  </a:ext>
                </a:extLst>
              </p:cNvPr>
              <p:cNvSpPr/>
              <p:nvPr/>
            </p:nvSpPr>
            <p:spPr>
              <a:xfrm>
                <a:off x="7617214" y="3993646"/>
                <a:ext cx="806374"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Rake down</a:t>
                </a:r>
              </a:p>
            </p:txBody>
          </p:sp>
          <p:sp>
            <p:nvSpPr>
              <p:cNvPr id="125" name="Rectangle 124">
                <a:extLst>
                  <a:ext uri="{FF2B5EF4-FFF2-40B4-BE49-F238E27FC236}">
                    <a16:creationId xmlns:a16="http://schemas.microsoft.com/office/drawing/2014/main" id="{85F5F295-FEF7-4EAA-A05E-AA118039E5D9}"/>
                  </a:ext>
                </a:extLst>
              </p:cNvPr>
              <p:cNvSpPr/>
              <p:nvPr/>
            </p:nvSpPr>
            <p:spPr>
              <a:xfrm>
                <a:off x="8586860" y="3986817"/>
                <a:ext cx="806374" cy="27941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anose="020B0604020202020204" pitchFamily="34" charset="0"/>
                    <a:cs typeface="Arial" panose="020B0604020202020204" pitchFamily="34" charset="0"/>
                  </a:rPr>
                  <a:t>Water down</a:t>
                </a:r>
              </a:p>
            </p:txBody>
          </p:sp>
        </p:grpSp>
        <p:sp>
          <p:nvSpPr>
            <p:cNvPr id="128" name="Line 39">
              <a:extLst>
                <a:ext uri="{FF2B5EF4-FFF2-40B4-BE49-F238E27FC236}">
                  <a16:creationId xmlns:a16="http://schemas.microsoft.com/office/drawing/2014/main" id="{695E719E-B30E-4CF2-AE14-7831C774663F}"/>
                </a:ext>
              </a:extLst>
            </p:cNvPr>
            <p:cNvSpPr>
              <a:spLocks noChangeShapeType="1"/>
            </p:cNvSpPr>
            <p:nvPr/>
          </p:nvSpPr>
          <p:spPr bwMode="auto">
            <a:xfrm>
              <a:off x="5937621" y="3554152"/>
              <a:ext cx="0" cy="121081"/>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39" name="Line 11">
              <a:extLst>
                <a:ext uri="{FF2B5EF4-FFF2-40B4-BE49-F238E27FC236}">
                  <a16:creationId xmlns:a16="http://schemas.microsoft.com/office/drawing/2014/main" id="{1F95C14C-02F3-4564-BE65-1066E2DB7490}"/>
                </a:ext>
              </a:extLst>
            </p:cNvPr>
            <p:cNvSpPr>
              <a:spLocks noChangeShapeType="1"/>
            </p:cNvSpPr>
            <p:nvPr/>
          </p:nvSpPr>
          <p:spPr bwMode="auto">
            <a:xfrm>
              <a:off x="5302983" y="3449163"/>
              <a:ext cx="0" cy="9306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grpSp>
      <p:grpSp>
        <p:nvGrpSpPr>
          <p:cNvPr id="9" name="Group 8">
            <a:extLst>
              <a:ext uri="{FF2B5EF4-FFF2-40B4-BE49-F238E27FC236}">
                <a16:creationId xmlns:a16="http://schemas.microsoft.com/office/drawing/2014/main" id="{646DFE0A-8018-4D00-8D25-E0E7A7766112}"/>
              </a:ext>
            </a:extLst>
          </p:cNvPr>
          <p:cNvGrpSpPr/>
          <p:nvPr/>
        </p:nvGrpSpPr>
        <p:grpSpPr>
          <a:xfrm>
            <a:off x="5338748" y="2809713"/>
            <a:ext cx="5283892" cy="1050394"/>
            <a:chOff x="4980368" y="2412324"/>
            <a:chExt cx="5283892" cy="1050394"/>
          </a:xfrm>
          <a:solidFill>
            <a:schemeClr val="accent5">
              <a:lumMod val="60000"/>
              <a:lumOff val="40000"/>
            </a:schemeClr>
          </a:solidFill>
        </p:grpSpPr>
        <p:sp>
          <p:nvSpPr>
            <p:cNvPr id="41997" name="Line 11">
              <a:extLst>
                <a:ext uri="{FF2B5EF4-FFF2-40B4-BE49-F238E27FC236}">
                  <a16:creationId xmlns:a16="http://schemas.microsoft.com/office/drawing/2014/main" id="{C29D0026-8DDE-45FB-A7DE-4BC6E90A7AB9}"/>
                </a:ext>
              </a:extLst>
            </p:cNvPr>
            <p:cNvSpPr>
              <a:spLocks noChangeShapeType="1"/>
            </p:cNvSpPr>
            <p:nvPr/>
          </p:nvSpPr>
          <p:spPr bwMode="auto">
            <a:xfrm>
              <a:off x="5309053" y="2923037"/>
              <a:ext cx="0" cy="26043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146" name="Line 11">
              <a:extLst>
                <a:ext uri="{FF2B5EF4-FFF2-40B4-BE49-F238E27FC236}">
                  <a16:creationId xmlns:a16="http://schemas.microsoft.com/office/drawing/2014/main" id="{8D033262-3B73-4743-BC00-4FBA06BF26F0}"/>
                </a:ext>
              </a:extLst>
            </p:cNvPr>
            <p:cNvSpPr>
              <a:spLocks noChangeShapeType="1"/>
            </p:cNvSpPr>
            <p:nvPr/>
          </p:nvSpPr>
          <p:spPr bwMode="auto">
            <a:xfrm>
              <a:off x="7122977" y="2930122"/>
              <a:ext cx="0" cy="324847"/>
            </a:xfrm>
            <a:prstGeom prst="line">
              <a:avLst/>
            </a:prstGeom>
            <a:grpFill/>
            <a:ln w="19050">
              <a:solidFill>
                <a:schemeClr val="accent1">
                  <a:lumMod val="60000"/>
                  <a:lumOff val="40000"/>
                </a:schemeClr>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147" name="Line 11">
              <a:extLst>
                <a:ext uri="{FF2B5EF4-FFF2-40B4-BE49-F238E27FC236}">
                  <a16:creationId xmlns:a16="http://schemas.microsoft.com/office/drawing/2014/main" id="{2B3BC3DF-A8CD-4F96-BF50-77EFFF6E8FE5}"/>
                </a:ext>
              </a:extLst>
            </p:cNvPr>
            <p:cNvSpPr>
              <a:spLocks noChangeShapeType="1"/>
            </p:cNvSpPr>
            <p:nvPr/>
          </p:nvSpPr>
          <p:spPr bwMode="auto">
            <a:xfrm>
              <a:off x="8540086" y="2930122"/>
              <a:ext cx="0" cy="324847"/>
            </a:xfrm>
            <a:prstGeom prst="line">
              <a:avLst/>
            </a:prstGeom>
            <a:grpFill/>
            <a:ln w="19050">
              <a:solidFill>
                <a:schemeClr val="accent1">
                  <a:lumMod val="60000"/>
                  <a:lumOff val="40000"/>
                </a:schemeClr>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148" name="Line 11">
              <a:extLst>
                <a:ext uri="{FF2B5EF4-FFF2-40B4-BE49-F238E27FC236}">
                  <a16:creationId xmlns:a16="http://schemas.microsoft.com/office/drawing/2014/main" id="{BFA36200-53F6-4484-8D22-38C057562A41}"/>
                </a:ext>
              </a:extLst>
            </p:cNvPr>
            <p:cNvSpPr>
              <a:spLocks noChangeShapeType="1"/>
            </p:cNvSpPr>
            <p:nvPr/>
          </p:nvSpPr>
          <p:spPr bwMode="auto">
            <a:xfrm>
              <a:off x="9965716" y="2956946"/>
              <a:ext cx="0" cy="324847"/>
            </a:xfrm>
            <a:prstGeom prst="line">
              <a:avLst/>
            </a:prstGeom>
            <a:grpFill/>
            <a:ln w="19050">
              <a:solidFill>
                <a:schemeClr val="accent1">
                  <a:lumMod val="60000"/>
                  <a:lumOff val="40000"/>
                </a:schemeClr>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sp>
          <p:nvSpPr>
            <p:cNvPr id="42001" name="Text Box 15">
              <a:extLst>
                <a:ext uri="{FF2B5EF4-FFF2-40B4-BE49-F238E27FC236}">
                  <a16:creationId xmlns:a16="http://schemas.microsoft.com/office/drawing/2014/main" id="{FF481A65-F9E2-4ED8-A8EF-92A41827E592}"/>
                </a:ext>
              </a:extLst>
            </p:cNvPr>
            <p:cNvSpPr txBox="1">
              <a:spLocks noChangeArrowheads="1"/>
            </p:cNvSpPr>
            <p:nvPr/>
          </p:nvSpPr>
          <p:spPr bwMode="auto">
            <a:xfrm>
              <a:off x="6328323" y="2412324"/>
              <a:ext cx="695755"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900" b="1" dirty="0">
                  <a:solidFill>
                    <a:schemeClr val="bg1"/>
                  </a:solidFill>
                </a:rPr>
                <a:t>1</a:t>
              </a:r>
            </a:p>
            <a:p>
              <a:pPr algn="ctr" eaLnBrk="1" hangingPunct="1">
                <a:spcBef>
                  <a:spcPct val="0"/>
                </a:spcBef>
                <a:buFontTx/>
                <a:buNone/>
              </a:pPr>
              <a:r>
                <a:rPr lang="en-US" altLang="en-US" sz="900" b="1" dirty="0">
                  <a:solidFill>
                    <a:schemeClr val="bg1"/>
                  </a:solidFill>
                </a:rPr>
                <a:t>Pyramid</a:t>
              </a:r>
            </a:p>
            <a:p>
              <a:pPr algn="ctr" eaLnBrk="1" hangingPunct="1">
                <a:spcBef>
                  <a:spcPct val="0"/>
                </a:spcBef>
                <a:buFontTx/>
                <a:buNone/>
              </a:pPr>
              <a:endParaRPr lang="en-US" altLang="en-US" sz="900" b="1" dirty="0">
                <a:solidFill>
                  <a:schemeClr val="bg1"/>
                </a:solidFill>
              </a:endParaRPr>
            </a:p>
          </p:txBody>
        </p:sp>
        <p:sp>
          <p:nvSpPr>
            <p:cNvPr id="42002" name="Text Box 16">
              <a:extLst>
                <a:ext uri="{FF2B5EF4-FFF2-40B4-BE49-F238E27FC236}">
                  <a16:creationId xmlns:a16="http://schemas.microsoft.com/office/drawing/2014/main" id="{C0DBF6E2-8699-4E88-ACBE-642F31D7AFE3}"/>
                </a:ext>
              </a:extLst>
            </p:cNvPr>
            <p:cNvSpPr txBox="1">
              <a:spLocks noChangeArrowheads="1"/>
            </p:cNvSpPr>
            <p:nvPr/>
          </p:nvSpPr>
          <p:spPr bwMode="auto">
            <a:xfrm>
              <a:off x="4980368" y="3033665"/>
              <a:ext cx="672322"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900" b="1" dirty="0">
                  <a:solidFill>
                    <a:schemeClr val="bg1"/>
                  </a:solidFill>
                </a:rPr>
                <a:t>1.1</a:t>
              </a:r>
            </a:p>
            <a:p>
              <a:pPr algn="ctr" eaLnBrk="1" hangingPunct="1">
                <a:spcBef>
                  <a:spcPct val="0"/>
                </a:spcBef>
                <a:buFontTx/>
                <a:buNone/>
              </a:pPr>
              <a:r>
                <a:rPr lang="en-US" altLang="en-US" sz="900" b="1" dirty="0">
                  <a:solidFill>
                    <a:schemeClr val="bg1"/>
                  </a:solidFill>
                </a:rPr>
                <a:t>Foundation</a:t>
              </a:r>
            </a:p>
            <a:p>
              <a:pPr algn="ctr" eaLnBrk="1" hangingPunct="1">
                <a:spcBef>
                  <a:spcPct val="0"/>
                </a:spcBef>
                <a:buFontTx/>
                <a:buNone/>
              </a:pPr>
              <a:endParaRPr lang="en-US" altLang="en-US" sz="900" b="1" dirty="0">
                <a:solidFill>
                  <a:schemeClr val="bg1"/>
                </a:solidFill>
              </a:endParaRPr>
            </a:p>
          </p:txBody>
        </p:sp>
        <p:sp>
          <p:nvSpPr>
            <p:cNvPr id="42019" name="Line 33">
              <a:extLst>
                <a:ext uri="{FF2B5EF4-FFF2-40B4-BE49-F238E27FC236}">
                  <a16:creationId xmlns:a16="http://schemas.microsoft.com/office/drawing/2014/main" id="{2042E249-23B6-4917-A491-E57307277D47}"/>
                </a:ext>
              </a:extLst>
            </p:cNvPr>
            <p:cNvSpPr>
              <a:spLocks noChangeShapeType="1"/>
            </p:cNvSpPr>
            <p:nvPr/>
          </p:nvSpPr>
          <p:spPr bwMode="auto">
            <a:xfrm>
              <a:off x="5302983" y="2915273"/>
              <a:ext cx="1858285"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cxnSp>
          <p:nvCxnSpPr>
            <p:cNvPr id="6" name="Straight Connector 5">
              <a:extLst>
                <a:ext uri="{FF2B5EF4-FFF2-40B4-BE49-F238E27FC236}">
                  <a16:creationId xmlns:a16="http://schemas.microsoft.com/office/drawing/2014/main" id="{C79941A0-FF5D-47F2-93D9-30317FBDF3FA}"/>
                </a:ext>
              </a:extLst>
            </p:cNvPr>
            <p:cNvCxnSpPr>
              <a:cxnSpLocks/>
            </p:cNvCxnSpPr>
            <p:nvPr/>
          </p:nvCxnSpPr>
          <p:spPr>
            <a:xfrm>
              <a:off x="7274046" y="2915274"/>
              <a:ext cx="2691670" cy="0"/>
            </a:xfrm>
            <a:prstGeom prst="line">
              <a:avLst/>
            </a:prstGeom>
            <a:grpFill/>
            <a:ln w="19050">
              <a:prstDash val="dash"/>
            </a:ln>
          </p:spPr>
          <p:style>
            <a:lnRef idx="1">
              <a:schemeClr val="accent1"/>
            </a:lnRef>
            <a:fillRef idx="0">
              <a:schemeClr val="accent1"/>
            </a:fillRef>
            <a:effectRef idx="0">
              <a:schemeClr val="accent1"/>
            </a:effectRef>
            <a:fontRef idx="minor">
              <a:schemeClr val="tx1"/>
            </a:fontRef>
          </p:style>
        </p:cxnSp>
        <p:sp>
          <p:nvSpPr>
            <p:cNvPr id="143" name="Text Box 17">
              <a:extLst>
                <a:ext uri="{FF2B5EF4-FFF2-40B4-BE49-F238E27FC236}">
                  <a16:creationId xmlns:a16="http://schemas.microsoft.com/office/drawing/2014/main" id="{E8CA379B-429D-41C7-AEEC-497F9CD7BDA6}"/>
                </a:ext>
              </a:extLst>
            </p:cNvPr>
            <p:cNvSpPr txBox="1">
              <a:spLocks noChangeArrowheads="1"/>
            </p:cNvSpPr>
            <p:nvPr/>
          </p:nvSpPr>
          <p:spPr bwMode="auto">
            <a:xfrm>
              <a:off x="6813938" y="3047220"/>
              <a:ext cx="597088"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ctr">
                <a:spcBef>
                  <a:spcPct val="0"/>
                </a:spcBef>
                <a:buFontTx/>
                <a:buNone/>
                <a:defRPr sz="900" b="1">
                  <a:latin typeface="Arial" panose="020B0604020202020204" pitchFamily="34" charset="0"/>
                </a:defRPr>
              </a:lvl1pPr>
              <a:lvl2pPr marL="742950" indent="-285750">
                <a:spcBef>
                  <a:spcPct val="20000"/>
                </a:spcBef>
                <a:buChar char="–"/>
                <a:defRPr sz="2000">
                  <a:latin typeface="Arial" panose="020B0604020202020204" pitchFamily="34" charset="0"/>
                </a:defRPr>
              </a:lvl2pPr>
              <a:lvl3pPr marL="1143000" indent="-228600">
                <a:spcBef>
                  <a:spcPct val="20000"/>
                </a:spcBef>
                <a:buChar char="•"/>
                <a:defRPr>
                  <a:latin typeface="Arial" panose="020B0604020202020204" pitchFamily="34" charset="0"/>
                </a:defRPr>
              </a:lvl3pPr>
              <a:lvl4pPr marL="1600200" indent="-228600">
                <a:spcBef>
                  <a:spcPct val="20000"/>
                </a:spcBef>
                <a:buChar char="–"/>
                <a:defRPr sz="1600">
                  <a:latin typeface="Arial" panose="020B0604020202020204" pitchFamily="34"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r>
                <a:rPr lang="en-US" altLang="en-US" dirty="0">
                  <a:solidFill>
                    <a:schemeClr val="bg1"/>
                  </a:solidFill>
                </a:rPr>
                <a:t>1.2</a:t>
              </a:r>
            </a:p>
            <a:p>
              <a:r>
                <a:rPr lang="en-US" altLang="en-US" dirty="0">
                  <a:solidFill>
                    <a:schemeClr val="bg1"/>
                  </a:solidFill>
                </a:rPr>
                <a:t>Walls</a:t>
              </a:r>
            </a:p>
            <a:p>
              <a:endParaRPr lang="en-US" altLang="en-US" dirty="0">
                <a:solidFill>
                  <a:schemeClr val="bg1"/>
                </a:solidFill>
              </a:endParaRPr>
            </a:p>
          </p:txBody>
        </p:sp>
        <p:sp>
          <p:nvSpPr>
            <p:cNvPr id="144" name="Text Box 18">
              <a:extLst>
                <a:ext uri="{FF2B5EF4-FFF2-40B4-BE49-F238E27FC236}">
                  <a16:creationId xmlns:a16="http://schemas.microsoft.com/office/drawing/2014/main" id="{F92F07DA-B365-42CD-BE58-99FB38BA3A09}"/>
                </a:ext>
              </a:extLst>
            </p:cNvPr>
            <p:cNvSpPr txBox="1">
              <a:spLocks noChangeArrowheads="1"/>
            </p:cNvSpPr>
            <p:nvPr/>
          </p:nvSpPr>
          <p:spPr bwMode="auto">
            <a:xfrm>
              <a:off x="9667172" y="3047220"/>
              <a:ext cx="597088"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ctr">
                <a:spcBef>
                  <a:spcPct val="0"/>
                </a:spcBef>
                <a:buFontTx/>
                <a:buNone/>
                <a:defRPr sz="900" b="1">
                  <a:latin typeface="Arial" panose="020B0604020202020204" pitchFamily="34" charset="0"/>
                </a:defRPr>
              </a:lvl1pPr>
              <a:lvl2pPr marL="742950" indent="-285750">
                <a:spcBef>
                  <a:spcPct val="20000"/>
                </a:spcBef>
                <a:buChar char="–"/>
                <a:defRPr sz="2000">
                  <a:latin typeface="Arial" panose="020B0604020202020204" pitchFamily="34" charset="0"/>
                </a:defRPr>
              </a:lvl2pPr>
              <a:lvl3pPr marL="1143000" indent="-228600">
                <a:spcBef>
                  <a:spcPct val="20000"/>
                </a:spcBef>
                <a:buChar char="•"/>
                <a:defRPr>
                  <a:latin typeface="Arial" panose="020B0604020202020204" pitchFamily="34" charset="0"/>
                </a:defRPr>
              </a:lvl3pPr>
              <a:lvl4pPr marL="1600200" indent="-228600">
                <a:spcBef>
                  <a:spcPct val="20000"/>
                </a:spcBef>
                <a:buChar char="–"/>
                <a:defRPr sz="1600">
                  <a:latin typeface="Arial" panose="020B0604020202020204" pitchFamily="34"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r>
                <a:rPr lang="en-US" altLang="en-US" dirty="0">
                  <a:solidFill>
                    <a:schemeClr val="bg1"/>
                  </a:solidFill>
                </a:rPr>
                <a:t>1.4</a:t>
              </a:r>
            </a:p>
            <a:p>
              <a:r>
                <a:rPr lang="en-US" altLang="en-US" dirty="0">
                  <a:solidFill>
                    <a:schemeClr val="bg1"/>
                  </a:solidFill>
                </a:rPr>
                <a:t>Treasure</a:t>
              </a:r>
            </a:p>
            <a:p>
              <a:endParaRPr lang="en-US" altLang="en-US" dirty="0">
                <a:solidFill>
                  <a:schemeClr val="bg1"/>
                </a:solidFill>
              </a:endParaRPr>
            </a:p>
          </p:txBody>
        </p:sp>
        <p:sp>
          <p:nvSpPr>
            <p:cNvPr id="145" name="Text Box 19">
              <a:extLst>
                <a:ext uri="{FF2B5EF4-FFF2-40B4-BE49-F238E27FC236}">
                  <a16:creationId xmlns:a16="http://schemas.microsoft.com/office/drawing/2014/main" id="{07064046-DA9A-4776-A051-F5C043BE2956}"/>
                </a:ext>
              </a:extLst>
            </p:cNvPr>
            <p:cNvSpPr txBox="1">
              <a:spLocks noChangeArrowheads="1"/>
            </p:cNvSpPr>
            <p:nvPr/>
          </p:nvSpPr>
          <p:spPr bwMode="auto">
            <a:xfrm>
              <a:off x="8231741" y="3047220"/>
              <a:ext cx="597088" cy="41549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ctr">
                <a:spcBef>
                  <a:spcPct val="0"/>
                </a:spcBef>
                <a:buFontTx/>
                <a:buNone/>
                <a:defRPr sz="900" b="1">
                  <a:latin typeface="Arial" panose="020B0604020202020204" pitchFamily="34" charset="0"/>
                </a:defRPr>
              </a:lvl1pPr>
              <a:lvl2pPr marL="742950" indent="-285750">
                <a:spcBef>
                  <a:spcPct val="20000"/>
                </a:spcBef>
                <a:buChar char="–"/>
                <a:defRPr sz="2000">
                  <a:latin typeface="Arial" panose="020B0604020202020204" pitchFamily="34" charset="0"/>
                </a:defRPr>
              </a:lvl2pPr>
              <a:lvl3pPr marL="1143000" indent="-228600">
                <a:spcBef>
                  <a:spcPct val="20000"/>
                </a:spcBef>
                <a:buChar char="•"/>
                <a:defRPr>
                  <a:latin typeface="Arial" panose="020B0604020202020204" pitchFamily="34" charset="0"/>
                </a:defRPr>
              </a:lvl3pPr>
              <a:lvl4pPr marL="1600200" indent="-228600">
                <a:spcBef>
                  <a:spcPct val="20000"/>
                </a:spcBef>
                <a:buChar char="–"/>
                <a:defRPr sz="1600">
                  <a:latin typeface="Arial" panose="020B0604020202020204" pitchFamily="34"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r>
                <a:rPr lang="en-US" altLang="en-US" dirty="0">
                  <a:solidFill>
                    <a:schemeClr val="bg1"/>
                  </a:solidFill>
                </a:rPr>
                <a:t>1.3</a:t>
              </a:r>
            </a:p>
            <a:p>
              <a:r>
                <a:rPr lang="en-US" altLang="en-US" dirty="0">
                  <a:solidFill>
                    <a:schemeClr val="bg1"/>
                  </a:solidFill>
                </a:rPr>
                <a:t>Burial</a:t>
              </a:r>
            </a:p>
            <a:p>
              <a:r>
                <a:rPr lang="en-US" altLang="en-US" dirty="0">
                  <a:solidFill>
                    <a:schemeClr val="bg1"/>
                  </a:solidFill>
                </a:rPr>
                <a:t>Chamber</a:t>
              </a:r>
            </a:p>
          </p:txBody>
        </p:sp>
        <p:sp>
          <p:nvSpPr>
            <p:cNvPr id="42" name="Line 11">
              <a:extLst>
                <a:ext uri="{FF2B5EF4-FFF2-40B4-BE49-F238E27FC236}">
                  <a16:creationId xmlns:a16="http://schemas.microsoft.com/office/drawing/2014/main" id="{8519A3D1-AE78-40E8-AA12-F4D443F67A5F}"/>
                </a:ext>
              </a:extLst>
            </p:cNvPr>
            <p:cNvSpPr>
              <a:spLocks noChangeShapeType="1"/>
            </p:cNvSpPr>
            <p:nvPr/>
          </p:nvSpPr>
          <p:spPr bwMode="auto">
            <a:xfrm>
              <a:off x="6700973" y="2825653"/>
              <a:ext cx="0" cy="96167"/>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dirty="0">
                <a:solidFill>
                  <a:schemeClr val="bg1"/>
                </a:solidFill>
              </a:endParaRPr>
            </a:p>
          </p:txBody>
        </p:sp>
      </p:grpSp>
      <p:grpSp>
        <p:nvGrpSpPr>
          <p:cNvPr id="24" name="Group 23">
            <a:extLst>
              <a:ext uri="{FF2B5EF4-FFF2-40B4-BE49-F238E27FC236}">
                <a16:creationId xmlns:a16="http://schemas.microsoft.com/office/drawing/2014/main" id="{630F3028-94A3-4DAB-B3C4-80554F1C86CB}"/>
              </a:ext>
            </a:extLst>
          </p:cNvPr>
          <p:cNvGrpSpPr/>
          <p:nvPr/>
        </p:nvGrpSpPr>
        <p:grpSpPr>
          <a:xfrm>
            <a:off x="5857822" y="4058122"/>
            <a:ext cx="5029922" cy="1210380"/>
            <a:chOff x="5546738" y="4086402"/>
            <a:chExt cx="5029922" cy="1210380"/>
          </a:xfrm>
        </p:grpSpPr>
        <p:sp>
          <p:nvSpPr>
            <p:cNvPr id="52" name="Rectangle: Rounded Corners 51">
              <a:extLst>
                <a:ext uri="{FF2B5EF4-FFF2-40B4-BE49-F238E27FC236}">
                  <a16:creationId xmlns:a16="http://schemas.microsoft.com/office/drawing/2014/main" id="{DD931972-C484-4D0C-B208-546BE6B90F4B}"/>
                </a:ext>
              </a:extLst>
            </p:cNvPr>
            <p:cNvSpPr/>
            <p:nvPr/>
          </p:nvSpPr>
          <p:spPr>
            <a:xfrm>
              <a:off x="5546738" y="4881285"/>
              <a:ext cx="3049272" cy="415497"/>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Arrow Connector 53">
              <a:extLst>
                <a:ext uri="{FF2B5EF4-FFF2-40B4-BE49-F238E27FC236}">
                  <a16:creationId xmlns:a16="http://schemas.microsoft.com/office/drawing/2014/main" id="{3F417E91-C8A9-485F-A233-9F05D6BBC3CD}"/>
                </a:ext>
              </a:extLst>
            </p:cNvPr>
            <p:cNvCxnSpPr>
              <a:cxnSpLocks/>
            </p:cNvCxnSpPr>
            <p:nvPr/>
          </p:nvCxnSpPr>
          <p:spPr>
            <a:xfrm flipH="1" flipV="1">
              <a:off x="6293943" y="4304670"/>
              <a:ext cx="2485990" cy="2101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 Box 152">
              <a:extLst>
                <a:ext uri="{FF2B5EF4-FFF2-40B4-BE49-F238E27FC236}">
                  <a16:creationId xmlns:a16="http://schemas.microsoft.com/office/drawing/2014/main" id="{3CA2884A-78A0-445C-8F8E-940E7DE83529}"/>
                </a:ext>
              </a:extLst>
            </p:cNvPr>
            <p:cNvSpPr txBox="1">
              <a:spLocks noChangeArrowheads="1"/>
            </p:cNvSpPr>
            <p:nvPr/>
          </p:nvSpPr>
          <p:spPr bwMode="auto">
            <a:xfrm>
              <a:off x="8700044" y="4086402"/>
              <a:ext cx="1876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dirty="0">
                  <a:solidFill>
                    <a:srgbClr val="DD9334"/>
                  </a:solidFill>
                  <a:latin typeface="Segoe UI" panose="020B0502040204020203" pitchFamily="34" charset="0"/>
                  <a:cs typeface="Segoe UI" panose="020B0502040204020203" pitchFamily="34" charset="0"/>
                </a:rPr>
                <a:t>The LEVELING “Work Package”</a:t>
              </a:r>
            </a:p>
          </p:txBody>
        </p:sp>
      </p:grpSp>
      <p:grpSp>
        <p:nvGrpSpPr>
          <p:cNvPr id="23" name="Group 22">
            <a:extLst>
              <a:ext uri="{FF2B5EF4-FFF2-40B4-BE49-F238E27FC236}">
                <a16:creationId xmlns:a16="http://schemas.microsoft.com/office/drawing/2014/main" id="{3BBC690F-0F84-4A66-8A31-1E900CB58957}"/>
              </a:ext>
            </a:extLst>
          </p:cNvPr>
          <p:cNvGrpSpPr/>
          <p:nvPr/>
        </p:nvGrpSpPr>
        <p:grpSpPr>
          <a:xfrm>
            <a:off x="854242" y="4044217"/>
            <a:ext cx="4689669" cy="1198262"/>
            <a:chOff x="535358" y="4086402"/>
            <a:chExt cx="4689669" cy="1198262"/>
          </a:xfrm>
        </p:grpSpPr>
        <p:cxnSp>
          <p:nvCxnSpPr>
            <p:cNvPr id="51" name="Straight Arrow Connector 50">
              <a:extLst>
                <a:ext uri="{FF2B5EF4-FFF2-40B4-BE49-F238E27FC236}">
                  <a16:creationId xmlns:a16="http://schemas.microsoft.com/office/drawing/2014/main" id="{274E96CD-CF7E-4FDA-93DA-11CB903A78C7}"/>
                </a:ext>
              </a:extLst>
            </p:cNvPr>
            <p:cNvCxnSpPr>
              <a:cxnSpLocks/>
            </p:cNvCxnSpPr>
            <p:nvPr/>
          </p:nvCxnSpPr>
          <p:spPr>
            <a:xfrm>
              <a:off x="2463800" y="4304669"/>
              <a:ext cx="1777716" cy="21012"/>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152">
              <a:extLst>
                <a:ext uri="{FF2B5EF4-FFF2-40B4-BE49-F238E27FC236}">
                  <a16:creationId xmlns:a16="http://schemas.microsoft.com/office/drawing/2014/main" id="{33548D73-BC29-4D1C-AA37-3B5C0CD4BBB0}"/>
                </a:ext>
              </a:extLst>
            </p:cNvPr>
            <p:cNvSpPr txBox="1">
              <a:spLocks noChangeArrowheads="1"/>
            </p:cNvSpPr>
            <p:nvPr/>
          </p:nvSpPr>
          <p:spPr bwMode="auto">
            <a:xfrm>
              <a:off x="535358" y="4086402"/>
              <a:ext cx="1876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b="1" dirty="0">
                  <a:solidFill>
                    <a:srgbClr val="DD9334"/>
                  </a:solidFill>
                  <a:latin typeface="Segoe UI" panose="020B0502040204020203" pitchFamily="34" charset="0"/>
                  <a:cs typeface="Segoe UI" panose="020B0502040204020203" pitchFamily="34" charset="0"/>
                </a:rPr>
                <a:t>The SURVEY “Work Package”</a:t>
              </a:r>
            </a:p>
          </p:txBody>
        </p:sp>
        <p:sp>
          <p:nvSpPr>
            <p:cNvPr id="59" name="Rectangle: Rounded Corners 58">
              <a:extLst>
                <a:ext uri="{FF2B5EF4-FFF2-40B4-BE49-F238E27FC236}">
                  <a16:creationId xmlns:a16="http://schemas.microsoft.com/office/drawing/2014/main" id="{339B8C62-9C55-4C1D-8745-B887C3558118}"/>
                </a:ext>
              </a:extLst>
            </p:cNvPr>
            <p:cNvSpPr/>
            <p:nvPr/>
          </p:nvSpPr>
          <p:spPr>
            <a:xfrm>
              <a:off x="1148052" y="4849460"/>
              <a:ext cx="4076975" cy="435204"/>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extBox 69">
            <a:extLst>
              <a:ext uri="{FF2B5EF4-FFF2-40B4-BE49-F238E27FC236}">
                <a16:creationId xmlns:a16="http://schemas.microsoft.com/office/drawing/2014/main" id="{3969016C-BCF0-4622-BA86-BC18DF6DD9B1}"/>
              </a:ext>
            </a:extLst>
          </p:cNvPr>
          <p:cNvSpPr txBox="1"/>
          <p:nvPr/>
        </p:nvSpPr>
        <p:spPr>
          <a:xfrm>
            <a:off x="585699" y="5941448"/>
            <a:ext cx="11225244" cy="461665"/>
          </a:xfrm>
          <a:prstGeom prst="rect">
            <a:avLst/>
          </a:prstGeom>
          <a:noFill/>
        </p:spPr>
        <p:txBody>
          <a:bodyPr wrap="square" rtlCol="0">
            <a:spAutoFit/>
          </a:bodyPr>
          <a:lstStyle/>
          <a:p>
            <a:r>
              <a:rPr lang="en-US" sz="2400" b="1" i="1" dirty="0">
                <a:solidFill>
                  <a:srgbClr val="F66912"/>
                </a:solidFill>
              </a:rPr>
              <a:t>If an activity cannot be found in the WBS, it should </a:t>
            </a:r>
            <a:r>
              <a:rPr lang="en-US" sz="2400" b="1" i="1" u="sng" dirty="0">
                <a:solidFill>
                  <a:srgbClr val="F66912"/>
                </a:solidFill>
              </a:rPr>
              <a:t>not</a:t>
            </a:r>
            <a:r>
              <a:rPr lang="en-US" sz="2400" b="1" i="1" dirty="0">
                <a:solidFill>
                  <a:srgbClr val="F66912"/>
                </a:solidFill>
              </a:rPr>
              <a:t> be in your schedule</a:t>
            </a:r>
          </a:p>
        </p:txBody>
      </p:sp>
      <p:sp>
        <p:nvSpPr>
          <p:cNvPr id="50" name="Slide Number Placeholder 1">
            <a:extLst>
              <a:ext uri="{FF2B5EF4-FFF2-40B4-BE49-F238E27FC236}">
                <a16:creationId xmlns:a16="http://schemas.microsoft.com/office/drawing/2014/main" id="{24313C48-48B6-4A2E-9301-AC3A723464B0}"/>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20</a:t>
            </a:fld>
            <a:endParaRPr lang="en-US" sz="1600" b="1" dirty="0">
              <a:solidFill>
                <a:schemeClr val="tx1"/>
              </a:solidFill>
            </a:endParaRPr>
          </a:p>
        </p:txBody>
      </p:sp>
    </p:spTree>
    <p:extLst>
      <p:ext uri="{BB962C8B-B14F-4D97-AF65-F5344CB8AC3E}">
        <p14:creationId xmlns:p14="http://schemas.microsoft.com/office/powerpoint/2010/main" val="29973307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1000"/>
                                        <p:tgtEl>
                                          <p:spTgt spid="4198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500"/>
                                        <p:tgtEl>
                                          <p:spTgt spid="24"/>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randombar(horizontal)">
                                      <p:cBhvr>
                                        <p:cTn id="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67F4E0-00F7-47EF-807D-30A67389BEF7}"/>
              </a:ext>
            </a:extLst>
          </p:cNvPr>
          <p:cNvSpPr>
            <a:spLocks noGrp="1" noChangeArrowheads="1"/>
          </p:cNvSpPr>
          <p:nvPr>
            <p:ph type="title"/>
          </p:nvPr>
        </p:nvSpPr>
        <p:spPr>
          <a:xfrm>
            <a:off x="652464" y="200027"/>
            <a:ext cx="10447336" cy="468312"/>
          </a:xfrm>
        </p:spPr>
        <p:txBody>
          <a:bodyPr>
            <a:noAutofit/>
          </a:bodyPr>
          <a:lstStyle/>
          <a:p>
            <a:pPr eaLnBrk="1" hangingPunct="1"/>
            <a:r>
              <a:rPr lang="en-US" sz="3200" dirty="0"/>
              <a:t>WBS / PWBS / CWBS</a:t>
            </a:r>
            <a:endParaRPr lang="en-US" altLang="en-US" sz="2000" b="1" dirty="0"/>
          </a:p>
        </p:txBody>
      </p:sp>
      <p:grpSp>
        <p:nvGrpSpPr>
          <p:cNvPr id="11267" name="Group 89">
            <a:extLst>
              <a:ext uri="{FF2B5EF4-FFF2-40B4-BE49-F238E27FC236}">
                <a16:creationId xmlns:a16="http://schemas.microsoft.com/office/drawing/2014/main" id="{0494B2CA-0FCA-4CE9-A9ED-D41DB90F03C5}"/>
              </a:ext>
            </a:extLst>
          </p:cNvPr>
          <p:cNvGrpSpPr>
            <a:grpSpLocks/>
          </p:cNvGrpSpPr>
          <p:nvPr/>
        </p:nvGrpSpPr>
        <p:grpSpPr bwMode="auto">
          <a:xfrm>
            <a:off x="3226160" y="2394616"/>
            <a:ext cx="8448675" cy="4171950"/>
            <a:chOff x="154" y="676"/>
            <a:chExt cx="5322" cy="2628"/>
          </a:xfrm>
          <a:solidFill>
            <a:schemeClr val="bg2">
              <a:lumMod val="40000"/>
              <a:lumOff val="60000"/>
            </a:schemeClr>
          </a:solidFill>
        </p:grpSpPr>
        <p:sp>
          <p:nvSpPr>
            <p:cNvPr id="11271" name="Line 5">
              <a:extLst>
                <a:ext uri="{FF2B5EF4-FFF2-40B4-BE49-F238E27FC236}">
                  <a16:creationId xmlns:a16="http://schemas.microsoft.com/office/drawing/2014/main" id="{B0BAB83E-8014-4C96-9DDC-26F59AB58A75}"/>
                </a:ext>
              </a:extLst>
            </p:cNvPr>
            <p:cNvSpPr>
              <a:spLocks noChangeShapeType="1"/>
            </p:cNvSpPr>
            <p:nvPr/>
          </p:nvSpPr>
          <p:spPr bwMode="auto">
            <a:xfrm>
              <a:off x="1136"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2" name="Line 6">
              <a:extLst>
                <a:ext uri="{FF2B5EF4-FFF2-40B4-BE49-F238E27FC236}">
                  <a16:creationId xmlns:a16="http://schemas.microsoft.com/office/drawing/2014/main" id="{BFC14784-E4C4-47E7-86E3-DE18062A8205}"/>
                </a:ext>
              </a:extLst>
            </p:cNvPr>
            <p:cNvSpPr>
              <a:spLocks noChangeShapeType="1"/>
            </p:cNvSpPr>
            <p:nvPr/>
          </p:nvSpPr>
          <p:spPr bwMode="auto">
            <a:xfrm>
              <a:off x="1649"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3" name="Line 7">
              <a:extLst>
                <a:ext uri="{FF2B5EF4-FFF2-40B4-BE49-F238E27FC236}">
                  <a16:creationId xmlns:a16="http://schemas.microsoft.com/office/drawing/2014/main" id="{C3CA8871-3EDE-453E-80AB-905CAD2F7400}"/>
                </a:ext>
              </a:extLst>
            </p:cNvPr>
            <p:cNvSpPr>
              <a:spLocks noChangeShapeType="1"/>
            </p:cNvSpPr>
            <p:nvPr/>
          </p:nvSpPr>
          <p:spPr bwMode="auto">
            <a:xfrm>
              <a:off x="2837"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4" name="Line 8">
              <a:extLst>
                <a:ext uri="{FF2B5EF4-FFF2-40B4-BE49-F238E27FC236}">
                  <a16:creationId xmlns:a16="http://schemas.microsoft.com/office/drawing/2014/main" id="{9140B955-CDF4-48B7-B9AB-55C6B6BC64E6}"/>
                </a:ext>
              </a:extLst>
            </p:cNvPr>
            <p:cNvSpPr>
              <a:spLocks noChangeShapeType="1"/>
            </p:cNvSpPr>
            <p:nvPr/>
          </p:nvSpPr>
          <p:spPr bwMode="auto">
            <a:xfrm>
              <a:off x="3359"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5" name="Line 9">
              <a:extLst>
                <a:ext uri="{FF2B5EF4-FFF2-40B4-BE49-F238E27FC236}">
                  <a16:creationId xmlns:a16="http://schemas.microsoft.com/office/drawing/2014/main" id="{5EA774CC-221E-40C7-B132-4E9C2E0375FF}"/>
                </a:ext>
              </a:extLst>
            </p:cNvPr>
            <p:cNvSpPr>
              <a:spLocks noChangeShapeType="1"/>
            </p:cNvSpPr>
            <p:nvPr/>
          </p:nvSpPr>
          <p:spPr bwMode="auto">
            <a:xfrm>
              <a:off x="5120"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6" name="Line 10">
              <a:extLst>
                <a:ext uri="{FF2B5EF4-FFF2-40B4-BE49-F238E27FC236}">
                  <a16:creationId xmlns:a16="http://schemas.microsoft.com/office/drawing/2014/main" id="{C98188FC-F313-4DD3-B7E9-A1A095C78486}"/>
                </a:ext>
              </a:extLst>
            </p:cNvPr>
            <p:cNvSpPr>
              <a:spLocks noChangeShapeType="1"/>
            </p:cNvSpPr>
            <p:nvPr/>
          </p:nvSpPr>
          <p:spPr bwMode="auto">
            <a:xfrm>
              <a:off x="4328" y="1413"/>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7" name="Line 11">
              <a:extLst>
                <a:ext uri="{FF2B5EF4-FFF2-40B4-BE49-F238E27FC236}">
                  <a16:creationId xmlns:a16="http://schemas.microsoft.com/office/drawing/2014/main" id="{0D081645-835A-4E4D-8F2E-0690F07FCF73}"/>
                </a:ext>
              </a:extLst>
            </p:cNvPr>
            <p:cNvSpPr>
              <a:spLocks noChangeShapeType="1"/>
            </p:cNvSpPr>
            <p:nvPr/>
          </p:nvSpPr>
          <p:spPr bwMode="auto">
            <a:xfrm>
              <a:off x="2447" y="1413"/>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8" name="Line 12">
              <a:extLst>
                <a:ext uri="{FF2B5EF4-FFF2-40B4-BE49-F238E27FC236}">
                  <a16:creationId xmlns:a16="http://schemas.microsoft.com/office/drawing/2014/main" id="{25D10578-8DB1-4C24-9079-E511548F425A}"/>
                </a:ext>
              </a:extLst>
            </p:cNvPr>
            <p:cNvSpPr>
              <a:spLocks noChangeShapeType="1"/>
            </p:cNvSpPr>
            <p:nvPr/>
          </p:nvSpPr>
          <p:spPr bwMode="auto">
            <a:xfrm>
              <a:off x="746" y="1005"/>
              <a:ext cx="0" cy="49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79" name="Line 13">
              <a:extLst>
                <a:ext uri="{FF2B5EF4-FFF2-40B4-BE49-F238E27FC236}">
                  <a16:creationId xmlns:a16="http://schemas.microsoft.com/office/drawing/2014/main" id="{14D38E62-8705-485B-8F2F-4FBDB0BD0484}"/>
                </a:ext>
              </a:extLst>
            </p:cNvPr>
            <p:cNvSpPr>
              <a:spLocks noChangeShapeType="1"/>
            </p:cNvSpPr>
            <p:nvPr/>
          </p:nvSpPr>
          <p:spPr bwMode="auto">
            <a:xfrm>
              <a:off x="4727" y="1005"/>
              <a:ext cx="0" cy="525"/>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0" name="Line 14">
              <a:extLst>
                <a:ext uri="{FF2B5EF4-FFF2-40B4-BE49-F238E27FC236}">
                  <a16:creationId xmlns:a16="http://schemas.microsoft.com/office/drawing/2014/main" id="{254FD51E-258E-43E8-8C12-100080013722}"/>
                </a:ext>
              </a:extLst>
            </p:cNvPr>
            <p:cNvSpPr>
              <a:spLocks noChangeShapeType="1"/>
            </p:cNvSpPr>
            <p:nvPr/>
          </p:nvSpPr>
          <p:spPr bwMode="auto">
            <a:xfrm>
              <a:off x="3544" y="1005"/>
              <a:ext cx="0" cy="402"/>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1" name="Line 15">
              <a:extLst>
                <a:ext uri="{FF2B5EF4-FFF2-40B4-BE49-F238E27FC236}">
                  <a16:creationId xmlns:a16="http://schemas.microsoft.com/office/drawing/2014/main" id="{056E45A2-1432-49A4-84E7-C5B6B5E798A7}"/>
                </a:ext>
              </a:extLst>
            </p:cNvPr>
            <p:cNvSpPr>
              <a:spLocks noChangeShapeType="1"/>
            </p:cNvSpPr>
            <p:nvPr/>
          </p:nvSpPr>
          <p:spPr bwMode="auto">
            <a:xfrm>
              <a:off x="2274" y="1005"/>
              <a:ext cx="0" cy="399"/>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282" name="Text Box 16">
              <a:extLst>
                <a:ext uri="{FF2B5EF4-FFF2-40B4-BE49-F238E27FC236}">
                  <a16:creationId xmlns:a16="http://schemas.microsoft.com/office/drawing/2014/main" id="{BFFF34B4-0FD1-4796-AC87-B15AEA3947C8}"/>
                </a:ext>
              </a:extLst>
            </p:cNvPr>
            <p:cNvSpPr txBox="1">
              <a:spLocks noChangeArrowheads="1"/>
            </p:cNvSpPr>
            <p:nvPr/>
          </p:nvSpPr>
          <p:spPr bwMode="auto">
            <a:xfrm>
              <a:off x="2413" y="676"/>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a:t>
              </a:r>
            </a:p>
            <a:p>
              <a:pPr algn="ctr" eaLnBrk="1" hangingPunct="1"/>
              <a:r>
                <a:rPr lang="en-US" altLang="en-US" sz="800" dirty="0">
                  <a:solidFill>
                    <a:schemeClr val="bg1"/>
                  </a:solidFill>
                </a:rPr>
                <a:t>Pyramid</a:t>
              </a:r>
            </a:p>
            <a:p>
              <a:pPr algn="ctr" eaLnBrk="1" hangingPunct="1"/>
              <a:endParaRPr lang="en-US" altLang="en-US" sz="800" dirty="0">
                <a:solidFill>
                  <a:schemeClr val="bg1"/>
                </a:solidFill>
              </a:endParaRPr>
            </a:p>
          </p:txBody>
        </p:sp>
        <p:sp>
          <p:nvSpPr>
            <p:cNvPr id="11283" name="Text Box 17">
              <a:extLst>
                <a:ext uri="{FF2B5EF4-FFF2-40B4-BE49-F238E27FC236}">
                  <a16:creationId xmlns:a16="http://schemas.microsoft.com/office/drawing/2014/main" id="{593A127C-2C5E-4C40-8A8B-BE3D43FF7B14}"/>
                </a:ext>
              </a:extLst>
            </p:cNvPr>
            <p:cNvSpPr txBox="1">
              <a:spLocks noChangeArrowheads="1"/>
            </p:cNvSpPr>
            <p:nvPr/>
          </p:nvSpPr>
          <p:spPr bwMode="auto">
            <a:xfrm>
              <a:off x="559" y="1068"/>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1.1</a:t>
              </a:r>
            </a:p>
            <a:p>
              <a:pPr algn="ctr" eaLnBrk="1" hangingPunct="1"/>
              <a:r>
                <a:rPr lang="en-US" altLang="en-US" sz="800" dirty="0">
                  <a:solidFill>
                    <a:schemeClr val="bg1"/>
                  </a:solidFill>
                </a:rPr>
                <a:t>Foundation</a:t>
              </a:r>
            </a:p>
            <a:p>
              <a:pPr algn="ctr" eaLnBrk="1" hangingPunct="1"/>
              <a:endParaRPr lang="en-US" altLang="en-US" sz="800" dirty="0">
                <a:solidFill>
                  <a:schemeClr val="bg1"/>
                </a:solidFill>
              </a:endParaRPr>
            </a:p>
          </p:txBody>
        </p:sp>
        <p:sp>
          <p:nvSpPr>
            <p:cNvPr id="11284" name="Text Box 18">
              <a:extLst>
                <a:ext uri="{FF2B5EF4-FFF2-40B4-BE49-F238E27FC236}">
                  <a16:creationId xmlns:a16="http://schemas.microsoft.com/office/drawing/2014/main" id="{CCD16689-D208-446D-A574-3290FD3E86A2}"/>
                </a:ext>
              </a:extLst>
            </p:cNvPr>
            <p:cNvSpPr txBox="1">
              <a:spLocks noChangeArrowheads="1"/>
            </p:cNvSpPr>
            <p:nvPr/>
          </p:nvSpPr>
          <p:spPr bwMode="auto">
            <a:xfrm>
              <a:off x="2071"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a:t>
              </a:r>
            </a:p>
            <a:p>
              <a:pPr algn="ctr" eaLnBrk="1" hangingPunct="1"/>
              <a:r>
                <a:rPr lang="en-US" altLang="en-US" sz="800" dirty="0">
                  <a:solidFill>
                    <a:schemeClr val="bg1"/>
                  </a:solidFill>
                </a:rPr>
                <a:t>Walls</a:t>
              </a:r>
            </a:p>
            <a:p>
              <a:pPr algn="ctr" eaLnBrk="1" hangingPunct="1"/>
              <a:endParaRPr lang="en-US" altLang="en-US" sz="800" dirty="0">
                <a:solidFill>
                  <a:schemeClr val="bg1"/>
                </a:solidFill>
              </a:endParaRPr>
            </a:p>
          </p:txBody>
        </p:sp>
        <p:sp>
          <p:nvSpPr>
            <p:cNvPr id="11285" name="Text Box 19">
              <a:extLst>
                <a:ext uri="{FF2B5EF4-FFF2-40B4-BE49-F238E27FC236}">
                  <a16:creationId xmlns:a16="http://schemas.microsoft.com/office/drawing/2014/main" id="{D50F7304-A3FE-45FB-9DA1-E845D2A17608}"/>
                </a:ext>
              </a:extLst>
            </p:cNvPr>
            <p:cNvSpPr txBox="1">
              <a:spLocks noChangeArrowheads="1"/>
            </p:cNvSpPr>
            <p:nvPr/>
          </p:nvSpPr>
          <p:spPr bwMode="auto">
            <a:xfrm>
              <a:off x="4525"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a:t>
              </a:r>
            </a:p>
            <a:p>
              <a:pPr algn="ctr" eaLnBrk="1" hangingPunct="1"/>
              <a:r>
                <a:rPr lang="en-US" altLang="en-US" sz="800">
                  <a:solidFill>
                    <a:schemeClr val="bg1"/>
                  </a:solidFill>
                </a:rPr>
                <a:t>Treasure Chamber</a:t>
              </a:r>
            </a:p>
          </p:txBody>
        </p:sp>
        <p:sp>
          <p:nvSpPr>
            <p:cNvPr id="11286" name="Text Box 20">
              <a:extLst>
                <a:ext uri="{FF2B5EF4-FFF2-40B4-BE49-F238E27FC236}">
                  <a16:creationId xmlns:a16="http://schemas.microsoft.com/office/drawing/2014/main" id="{C23DA220-FF96-4DFC-8162-72ADE90B8C0B}"/>
                </a:ext>
              </a:extLst>
            </p:cNvPr>
            <p:cNvSpPr txBox="1">
              <a:spLocks noChangeArrowheads="1"/>
            </p:cNvSpPr>
            <p:nvPr/>
          </p:nvSpPr>
          <p:spPr bwMode="auto">
            <a:xfrm>
              <a:off x="3345" y="1068"/>
              <a:ext cx="386"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a:t>
              </a:r>
            </a:p>
            <a:p>
              <a:pPr algn="ctr" eaLnBrk="1" hangingPunct="1"/>
              <a:r>
                <a:rPr lang="en-US" altLang="en-US" sz="800">
                  <a:solidFill>
                    <a:schemeClr val="bg1"/>
                  </a:solidFill>
                </a:rPr>
                <a:t>Burial</a:t>
              </a:r>
            </a:p>
            <a:p>
              <a:pPr algn="ctr" eaLnBrk="1" hangingPunct="1"/>
              <a:r>
                <a:rPr lang="en-US" altLang="en-US" sz="800">
                  <a:solidFill>
                    <a:schemeClr val="bg1"/>
                  </a:solidFill>
                </a:rPr>
                <a:t>Chamber</a:t>
              </a:r>
            </a:p>
          </p:txBody>
        </p:sp>
        <p:sp>
          <p:nvSpPr>
            <p:cNvPr id="11287" name="Text Box 21">
              <a:extLst>
                <a:ext uri="{FF2B5EF4-FFF2-40B4-BE49-F238E27FC236}">
                  <a16:creationId xmlns:a16="http://schemas.microsoft.com/office/drawing/2014/main" id="{10A38E72-CD98-4688-BFA7-7E38FAC5FFFC}"/>
                </a:ext>
              </a:extLst>
            </p:cNvPr>
            <p:cNvSpPr txBox="1">
              <a:spLocks noChangeArrowheads="1"/>
            </p:cNvSpPr>
            <p:nvPr/>
          </p:nvSpPr>
          <p:spPr bwMode="auto">
            <a:xfrm>
              <a:off x="154"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1.1.1</a:t>
              </a:r>
            </a:p>
            <a:p>
              <a:pPr algn="ctr" eaLnBrk="1" hangingPunct="1"/>
              <a:r>
                <a:rPr lang="en-US" altLang="en-US" sz="800" dirty="0">
                  <a:solidFill>
                    <a:schemeClr val="bg1"/>
                  </a:solidFill>
                </a:rPr>
                <a:t>Survey</a:t>
              </a:r>
            </a:p>
            <a:p>
              <a:pPr algn="ctr" eaLnBrk="1" hangingPunct="1"/>
              <a:endParaRPr lang="en-US" altLang="en-US" sz="800" dirty="0">
                <a:solidFill>
                  <a:schemeClr val="bg1"/>
                </a:solidFill>
              </a:endParaRPr>
            </a:p>
          </p:txBody>
        </p:sp>
        <p:sp>
          <p:nvSpPr>
            <p:cNvPr id="11288" name="Text Box 22">
              <a:extLst>
                <a:ext uri="{FF2B5EF4-FFF2-40B4-BE49-F238E27FC236}">
                  <a16:creationId xmlns:a16="http://schemas.microsoft.com/office/drawing/2014/main" id="{2D0ED321-E9B7-422B-B5D7-E96E00C14B11}"/>
                </a:ext>
              </a:extLst>
            </p:cNvPr>
            <p:cNvSpPr txBox="1">
              <a:spLocks noChangeArrowheads="1"/>
            </p:cNvSpPr>
            <p:nvPr/>
          </p:nvSpPr>
          <p:spPr bwMode="auto">
            <a:xfrm>
              <a:off x="555"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1.1.2</a:t>
              </a:r>
            </a:p>
            <a:p>
              <a:pPr algn="ctr" eaLnBrk="1" hangingPunct="1"/>
              <a:r>
                <a:rPr lang="en-US" altLang="en-US" sz="800">
                  <a:solidFill>
                    <a:schemeClr val="bg1"/>
                  </a:solidFill>
                </a:rPr>
                <a:t>Leveling</a:t>
              </a:r>
            </a:p>
            <a:p>
              <a:pPr algn="ctr" eaLnBrk="1" hangingPunct="1"/>
              <a:endParaRPr lang="en-US" altLang="en-US" sz="800">
                <a:solidFill>
                  <a:schemeClr val="bg1"/>
                </a:solidFill>
              </a:endParaRPr>
            </a:p>
          </p:txBody>
        </p:sp>
        <p:sp>
          <p:nvSpPr>
            <p:cNvPr id="11289" name="Text Box 23">
              <a:extLst>
                <a:ext uri="{FF2B5EF4-FFF2-40B4-BE49-F238E27FC236}">
                  <a16:creationId xmlns:a16="http://schemas.microsoft.com/office/drawing/2014/main" id="{7D14D5C7-65E0-49DF-A12F-758A3D2CFAB4}"/>
                </a:ext>
              </a:extLst>
            </p:cNvPr>
            <p:cNvSpPr txBox="1">
              <a:spLocks noChangeArrowheads="1"/>
            </p:cNvSpPr>
            <p:nvPr/>
          </p:nvSpPr>
          <p:spPr bwMode="auto">
            <a:xfrm>
              <a:off x="949"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1.1.3</a:t>
              </a:r>
            </a:p>
            <a:p>
              <a:pPr algn="ctr" eaLnBrk="1" hangingPunct="1"/>
              <a:r>
                <a:rPr lang="en-US" altLang="en-US" sz="800">
                  <a:solidFill>
                    <a:schemeClr val="bg1"/>
                  </a:solidFill>
                </a:rPr>
                <a:t>Grading</a:t>
              </a:r>
            </a:p>
            <a:p>
              <a:pPr algn="ctr" eaLnBrk="1" hangingPunct="1"/>
              <a:endParaRPr lang="en-US" altLang="en-US" sz="800">
                <a:solidFill>
                  <a:schemeClr val="bg1"/>
                </a:solidFill>
              </a:endParaRPr>
            </a:p>
          </p:txBody>
        </p:sp>
        <p:sp>
          <p:nvSpPr>
            <p:cNvPr id="11290" name="Text Box 24">
              <a:extLst>
                <a:ext uri="{FF2B5EF4-FFF2-40B4-BE49-F238E27FC236}">
                  <a16:creationId xmlns:a16="http://schemas.microsoft.com/office/drawing/2014/main" id="{C4802D4D-FF59-4E80-8646-B4388CA460D4}"/>
                </a:ext>
              </a:extLst>
            </p:cNvPr>
            <p:cNvSpPr txBox="1">
              <a:spLocks noChangeArrowheads="1"/>
            </p:cNvSpPr>
            <p:nvPr/>
          </p:nvSpPr>
          <p:spPr bwMode="auto">
            <a:xfrm>
              <a:off x="1484"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1.2.1</a:t>
              </a:r>
            </a:p>
            <a:p>
              <a:pPr algn="ctr" eaLnBrk="1" hangingPunct="1"/>
              <a:r>
                <a:rPr lang="en-US" altLang="en-US" sz="800">
                  <a:solidFill>
                    <a:schemeClr val="bg1"/>
                  </a:solidFill>
                </a:rPr>
                <a:t>North Wall</a:t>
              </a:r>
            </a:p>
            <a:p>
              <a:pPr algn="ctr" eaLnBrk="1" hangingPunct="1"/>
              <a:endParaRPr lang="en-US" altLang="en-US" sz="800">
                <a:solidFill>
                  <a:schemeClr val="bg1"/>
                </a:solidFill>
              </a:endParaRPr>
            </a:p>
          </p:txBody>
        </p:sp>
        <p:sp>
          <p:nvSpPr>
            <p:cNvPr id="11291" name="Text Box 25">
              <a:extLst>
                <a:ext uri="{FF2B5EF4-FFF2-40B4-BE49-F238E27FC236}">
                  <a16:creationId xmlns:a16="http://schemas.microsoft.com/office/drawing/2014/main" id="{F7BFD8AD-8096-4144-8AD2-67E809F68B32}"/>
                </a:ext>
              </a:extLst>
            </p:cNvPr>
            <p:cNvSpPr txBox="1">
              <a:spLocks noChangeArrowheads="1"/>
            </p:cNvSpPr>
            <p:nvPr/>
          </p:nvSpPr>
          <p:spPr bwMode="auto">
            <a:xfrm>
              <a:off x="1883"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1.2.2</a:t>
              </a:r>
            </a:p>
            <a:p>
              <a:pPr algn="ctr" eaLnBrk="1" hangingPunct="1"/>
              <a:r>
                <a:rPr lang="en-US" altLang="en-US" sz="800">
                  <a:solidFill>
                    <a:schemeClr val="bg1"/>
                  </a:solidFill>
                </a:rPr>
                <a:t>South Wall</a:t>
              </a:r>
            </a:p>
            <a:p>
              <a:pPr algn="ctr" eaLnBrk="1" hangingPunct="1"/>
              <a:endParaRPr lang="en-US" altLang="en-US" sz="800">
                <a:solidFill>
                  <a:schemeClr val="bg1"/>
                </a:solidFill>
              </a:endParaRPr>
            </a:p>
          </p:txBody>
        </p:sp>
        <p:sp>
          <p:nvSpPr>
            <p:cNvPr id="11292" name="Text Box 26">
              <a:extLst>
                <a:ext uri="{FF2B5EF4-FFF2-40B4-BE49-F238E27FC236}">
                  <a16:creationId xmlns:a16="http://schemas.microsoft.com/office/drawing/2014/main" id="{2B615F0A-163E-423C-B4AE-F96BC6701CCD}"/>
                </a:ext>
              </a:extLst>
            </p:cNvPr>
            <p:cNvSpPr txBox="1">
              <a:spLocks noChangeArrowheads="1"/>
            </p:cNvSpPr>
            <p:nvPr/>
          </p:nvSpPr>
          <p:spPr bwMode="auto">
            <a:xfrm>
              <a:off x="2277"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1.2.3</a:t>
              </a:r>
            </a:p>
            <a:p>
              <a:pPr algn="ctr" eaLnBrk="1" hangingPunct="1"/>
              <a:r>
                <a:rPr lang="en-US" altLang="en-US" sz="800">
                  <a:solidFill>
                    <a:schemeClr val="bg1"/>
                  </a:solidFill>
                </a:rPr>
                <a:t>East Wall</a:t>
              </a:r>
            </a:p>
            <a:p>
              <a:pPr algn="ctr" eaLnBrk="1" hangingPunct="1"/>
              <a:endParaRPr lang="en-US" altLang="en-US" sz="800">
                <a:solidFill>
                  <a:schemeClr val="bg1"/>
                </a:solidFill>
              </a:endParaRPr>
            </a:p>
          </p:txBody>
        </p:sp>
        <p:sp>
          <p:nvSpPr>
            <p:cNvPr id="11293" name="Text Box 27">
              <a:extLst>
                <a:ext uri="{FF2B5EF4-FFF2-40B4-BE49-F238E27FC236}">
                  <a16:creationId xmlns:a16="http://schemas.microsoft.com/office/drawing/2014/main" id="{EF659D86-3D2D-4746-85E1-891D83E21532}"/>
                </a:ext>
              </a:extLst>
            </p:cNvPr>
            <p:cNvSpPr txBox="1">
              <a:spLocks noChangeArrowheads="1"/>
            </p:cNvSpPr>
            <p:nvPr/>
          </p:nvSpPr>
          <p:spPr bwMode="auto">
            <a:xfrm>
              <a:off x="2671"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a:t>
              </a:r>
            </a:p>
            <a:p>
              <a:pPr algn="ctr" eaLnBrk="1" hangingPunct="1"/>
              <a:r>
                <a:rPr lang="en-US" altLang="en-US" sz="800">
                  <a:solidFill>
                    <a:schemeClr val="bg1"/>
                  </a:solidFill>
                </a:rPr>
                <a:t>West Wall</a:t>
              </a:r>
            </a:p>
            <a:p>
              <a:pPr algn="ctr" eaLnBrk="1" hangingPunct="1"/>
              <a:endParaRPr lang="en-US" altLang="en-US" sz="800">
                <a:solidFill>
                  <a:schemeClr val="bg1"/>
                </a:solidFill>
              </a:endParaRPr>
            </a:p>
          </p:txBody>
        </p:sp>
        <p:sp>
          <p:nvSpPr>
            <p:cNvPr id="11294" name="Text Box 28">
              <a:extLst>
                <a:ext uri="{FF2B5EF4-FFF2-40B4-BE49-F238E27FC236}">
                  <a16:creationId xmlns:a16="http://schemas.microsoft.com/office/drawing/2014/main" id="{10115159-35CA-4E19-953D-8C6FC0ECC428}"/>
                </a:ext>
              </a:extLst>
            </p:cNvPr>
            <p:cNvSpPr txBox="1">
              <a:spLocks noChangeArrowheads="1"/>
            </p:cNvSpPr>
            <p:nvPr/>
          </p:nvSpPr>
          <p:spPr bwMode="auto">
            <a:xfrm>
              <a:off x="3166"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1.3.1</a:t>
              </a:r>
            </a:p>
            <a:p>
              <a:pPr algn="ctr" eaLnBrk="1" hangingPunct="1"/>
              <a:r>
                <a:rPr lang="en-US" altLang="en-US" sz="800" dirty="0">
                  <a:solidFill>
                    <a:schemeClr val="bg1"/>
                  </a:solidFill>
                </a:rPr>
                <a:t>Pharaoh</a:t>
              </a:r>
            </a:p>
            <a:p>
              <a:pPr algn="ctr" eaLnBrk="1" hangingPunct="1"/>
              <a:endParaRPr lang="en-US" altLang="en-US" sz="800" dirty="0">
                <a:solidFill>
                  <a:schemeClr val="bg1"/>
                </a:solidFill>
              </a:endParaRPr>
            </a:p>
          </p:txBody>
        </p:sp>
        <p:sp>
          <p:nvSpPr>
            <p:cNvPr id="11295" name="Text Box 29">
              <a:extLst>
                <a:ext uri="{FF2B5EF4-FFF2-40B4-BE49-F238E27FC236}">
                  <a16:creationId xmlns:a16="http://schemas.microsoft.com/office/drawing/2014/main" id="{80A492B3-087E-403D-8B8D-D0C7E8C55D7D}"/>
                </a:ext>
              </a:extLst>
            </p:cNvPr>
            <p:cNvSpPr txBox="1">
              <a:spLocks noChangeArrowheads="1"/>
            </p:cNvSpPr>
            <p:nvPr/>
          </p:nvSpPr>
          <p:spPr bwMode="auto">
            <a:xfrm>
              <a:off x="3553" y="1487"/>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a:t>
              </a:r>
            </a:p>
            <a:p>
              <a:pPr algn="ctr" eaLnBrk="1" hangingPunct="1"/>
              <a:r>
                <a:rPr lang="en-US" altLang="en-US" sz="800">
                  <a:solidFill>
                    <a:schemeClr val="bg1"/>
                  </a:solidFill>
                </a:rPr>
                <a:t>Pharaohess Chamber</a:t>
              </a:r>
            </a:p>
          </p:txBody>
        </p:sp>
        <p:sp>
          <p:nvSpPr>
            <p:cNvPr id="11296" name="Text Box 30">
              <a:extLst>
                <a:ext uri="{FF2B5EF4-FFF2-40B4-BE49-F238E27FC236}">
                  <a16:creationId xmlns:a16="http://schemas.microsoft.com/office/drawing/2014/main" id="{031E6062-ED42-4E71-AEA3-20EF6C2EF053}"/>
                </a:ext>
              </a:extLst>
            </p:cNvPr>
            <p:cNvSpPr txBox="1">
              <a:spLocks noChangeArrowheads="1"/>
            </p:cNvSpPr>
            <p:nvPr/>
          </p:nvSpPr>
          <p:spPr bwMode="auto">
            <a:xfrm>
              <a:off x="4141"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297" name="Text Box 31">
              <a:extLst>
                <a:ext uri="{FF2B5EF4-FFF2-40B4-BE49-F238E27FC236}">
                  <a16:creationId xmlns:a16="http://schemas.microsoft.com/office/drawing/2014/main" id="{4CFFF783-C7FD-4092-90B5-DADA85F2F5FD}"/>
                </a:ext>
              </a:extLst>
            </p:cNvPr>
            <p:cNvSpPr txBox="1">
              <a:spLocks noChangeArrowheads="1"/>
            </p:cNvSpPr>
            <p:nvPr/>
          </p:nvSpPr>
          <p:spPr bwMode="auto">
            <a:xfrm>
              <a:off x="4527"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298" name="Text Box 32">
              <a:extLst>
                <a:ext uri="{FF2B5EF4-FFF2-40B4-BE49-F238E27FC236}">
                  <a16:creationId xmlns:a16="http://schemas.microsoft.com/office/drawing/2014/main" id="{FA0276F3-5CC7-477C-A7FB-534B3B08E9FF}"/>
                </a:ext>
              </a:extLst>
            </p:cNvPr>
            <p:cNvSpPr txBox="1">
              <a:spLocks noChangeArrowheads="1"/>
            </p:cNvSpPr>
            <p:nvPr/>
          </p:nvSpPr>
          <p:spPr bwMode="auto">
            <a:xfrm>
              <a:off x="4921" y="1480"/>
              <a:ext cx="373" cy="237"/>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299" name="Text Box 33">
              <a:extLst>
                <a:ext uri="{FF2B5EF4-FFF2-40B4-BE49-F238E27FC236}">
                  <a16:creationId xmlns:a16="http://schemas.microsoft.com/office/drawing/2014/main" id="{CDBF8D08-2C11-4EE3-A7D6-100381F4F7AC}"/>
                </a:ext>
              </a:extLst>
            </p:cNvPr>
            <p:cNvSpPr txBox="1">
              <a:spLocks noChangeArrowheads="1"/>
            </p:cNvSpPr>
            <p:nvPr/>
          </p:nvSpPr>
          <p:spPr bwMode="auto">
            <a:xfrm>
              <a:off x="1993" y="1827"/>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1.2.2.1</a:t>
              </a:r>
            </a:p>
            <a:p>
              <a:pPr algn="ctr" eaLnBrk="1" hangingPunct="1"/>
              <a:r>
                <a:rPr lang="en-US" altLang="en-US" sz="800" dirty="0">
                  <a:solidFill>
                    <a:schemeClr val="bg1"/>
                  </a:solidFill>
                </a:rPr>
                <a:t>Secret</a:t>
              </a:r>
            </a:p>
            <a:p>
              <a:pPr algn="ctr" eaLnBrk="1" hangingPunct="1"/>
              <a:r>
                <a:rPr lang="en-US" altLang="en-US" sz="800" dirty="0">
                  <a:solidFill>
                    <a:schemeClr val="bg1"/>
                  </a:solidFill>
                </a:rPr>
                <a:t>Entrance</a:t>
              </a:r>
            </a:p>
          </p:txBody>
        </p:sp>
        <p:sp>
          <p:nvSpPr>
            <p:cNvPr id="11300" name="Line 34">
              <a:extLst>
                <a:ext uri="{FF2B5EF4-FFF2-40B4-BE49-F238E27FC236}">
                  <a16:creationId xmlns:a16="http://schemas.microsoft.com/office/drawing/2014/main" id="{5DF2761E-2F17-4673-852E-927FF398ED9F}"/>
                </a:ext>
              </a:extLst>
            </p:cNvPr>
            <p:cNvSpPr>
              <a:spLocks noChangeShapeType="1"/>
            </p:cNvSpPr>
            <p:nvPr/>
          </p:nvSpPr>
          <p:spPr bwMode="auto">
            <a:xfrm>
              <a:off x="747" y="1000"/>
              <a:ext cx="3978"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1" name="Line 35">
              <a:extLst>
                <a:ext uri="{FF2B5EF4-FFF2-40B4-BE49-F238E27FC236}">
                  <a16:creationId xmlns:a16="http://schemas.microsoft.com/office/drawing/2014/main" id="{649146B1-2DD7-471B-83E2-C217A768780F}"/>
                </a:ext>
              </a:extLst>
            </p:cNvPr>
            <p:cNvSpPr>
              <a:spLocks noChangeShapeType="1"/>
            </p:cNvSpPr>
            <p:nvPr/>
          </p:nvSpPr>
          <p:spPr bwMode="auto">
            <a:xfrm>
              <a:off x="2599" y="913"/>
              <a:ext cx="0" cy="8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2" name="Line 36">
              <a:extLst>
                <a:ext uri="{FF2B5EF4-FFF2-40B4-BE49-F238E27FC236}">
                  <a16:creationId xmlns:a16="http://schemas.microsoft.com/office/drawing/2014/main" id="{E5621FFA-2618-4CD2-80DA-A088C08821A9}"/>
                </a:ext>
              </a:extLst>
            </p:cNvPr>
            <p:cNvSpPr>
              <a:spLocks noChangeShapeType="1"/>
            </p:cNvSpPr>
            <p:nvPr/>
          </p:nvSpPr>
          <p:spPr bwMode="auto">
            <a:xfrm>
              <a:off x="357" y="1409"/>
              <a:ext cx="78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3" name="Line 37">
              <a:extLst>
                <a:ext uri="{FF2B5EF4-FFF2-40B4-BE49-F238E27FC236}">
                  <a16:creationId xmlns:a16="http://schemas.microsoft.com/office/drawing/2014/main" id="{29A75700-216B-4FEF-9C69-3D17128474EC}"/>
                </a:ext>
              </a:extLst>
            </p:cNvPr>
            <p:cNvSpPr>
              <a:spLocks noChangeShapeType="1"/>
            </p:cNvSpPr>
            <p:nvPr/>
          </p:nvSpPr>
          <p:spPr bwMode="auto">
            <a:xfrm>
              <a:off x="1651" y="1409"/>
              <a:ext cx="118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4" name="Line 38">
              <a:extLst>
                <a:ext uri="{FF2B5EF4-FFF2-40B4-BE49-F238E27FC236}">
                  <a16:creationId xmlns:a16="http://schemas.microsoft.com/office/drawing/2014/main" id="{B2812039-547C-4BBD-9E70-2B6AE9575077}"/>
                </a:ext>
              </a:extLst>
            </p:cNvPr>
            <p:cNvSpPr>
              <a:spLocks noChangeShapeType="1"/>
            </p:cNvSpPr>
            <p:nvPr/>
          </p:nvSpPr>
          <p:spPr bwMode="auto">
            <a:xfrm>
              <a:off x="3359" y="1409"/>
              <a:ext cx="393"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5" name="Line 39">
              <a:extLst>
                <a:ext uri="{FF2B5EF4-FFF2-40B4-BE49-F238E27FC236}">
                  <a16:creationId xmlns:a16="http://schemas.microsoft.com/office/drawing/2014/main" id="{4B653248-CF6B-4026-9DD9-3BE93D65D6B4}"/>
                </a:ext>
              </a:extLst>
            </p:cNvPr>
            <p:cNvSpPr>
              <a:spLocks noChangeShapeType="1"/>
            </p:cNvSpPr>
            <p:nvPr/>
          </p:nvSpPr>
          <p:spPr bwMode="auto">
            <a:xfrm>
              <a:off x="4327" y="1409"/>
              <a:ext cx="791"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6" name="Line 40">
              <a:extLst>
                <a:ext uri="{FF2B5EF4-FFF2-40B4-BE49-F238E27FC236}">
                  <a16:creationId xmlns:a16="http://schemas.microsoft.com/office/drawing/2014/main" id="{47658925-7E40-4BB6-A568-E062BFD947BE}"/>
                </a:ext>
              </a:extLst>
            </p:cNvPr>
            <p:cNvSpPr>
              <a:spLocks noChangeShapeType="1"/>
            </p:cNvSpPr>
            <p:nvPr/>
          </p:nvSpPr>
          <p:spPr bwMode="auto">
            <a:xfrm>
              <a:off x="356" y="1407"/>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7" name="Line 41">
              <a:extLst>
                <a:ext uri="{FF2B5EF4-FFF2-40B4-BE49-F238E27FC236}">
                  <a16:creationId xmlns:a16="http://schemas.microsoft.com/office/drawing/2014/main" id="{3DB01449-B919-483A-A23C-441FCE6B8F18}"/>
                </a:ext>
              </a:extLst>
            </p:cNvPr>
            <p:cNvSpPr>
              <a:spLocks noChangeShapeType="1"/>
            </p:cNvSpPr>
            <p:nvPr/>
          </p:nvSpPr>
          <p:spPr bwMode="auto">
            <a:xfrm>
              <a:off x="2063"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8" name="Line 42">
              <a:extLst>
                <a:ext uri="{FF2B5EF4-FFF2-40B4-BE49-F238E27FC236}">
                  <a16:creationId xmlns:a16="http://schemas.microsoft.com/office/drawing/2014/main" id="{C374EF45-060C-4D68-853F-0C750A9004AF}"/>
                </a:ext>
              </a:extLst>
            </p:cNvPr>
            <p:cNvSpPr>
              <a:spLocks noChangeShapeType="1"/>
            </p:cNvSpPr>
            <p:nvPr/>
          </p:nvSpPr>
          <p:spPr bwMode="auto">
            <a:xfrm>
              <a:off x="3752" y="1410"/>
              <a:ext cx="0" cy="78"/>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09" name="Text Box 43">
              <a:extLst>
                <a:ext uri="{FF2B5EF4-FFF2-40B4-BE49-F238E27FC236}">
                  <a16:creationId xmlns:a16="http://schemas.microsoft.com/office/drawing/2014/main" id="{FF4D11DC-9007-4CB3-8D73-AEB7974119E4}"/>
                </a:ext>
              </a:extLst>
            </p:cNvPr>
            <p:cNvSpPr txBox="1">
              <a:spLocks noChangeArrowheads="1"/>
            </p:cNvSpPr>
            <p:nvPr/>
          </p:nvSpPr>
          <p:spPr bwMode="auto">
            <a:xfrm>
              <a:off x="1995" y="2126"/>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1.2.2.2</a:t>
              </a:r>
            </a:p>
            <a:p>
              <a:pPr algn="ctr" eaLnBrk="1" hangingPunct="1"/>
              <a:r>
                <a:rPr lang="en-US" altLang="en-US" sz="800">
                  <a:solidFill>
                    <a:schemeClr val="bg1"/>
                  </a:solidFill>
                </a:rPr>
                <a:t>Trap Door</a:t>
              </a:r>
            </a:p>
            <a:p>
              <a:pPr algn="ctr" eaLnBrk="1" hangingPunct="1"/>
              <a:endParaRPr lang="en-US" altLang="en-US" sz="800">
                <a:solidFill>
                  <a:schemeClr val="bg1"/>
                </a:solidFill>
              </a:endParaRPr>
            </a:p>
          </p:txBody>
        </p:sp>
        <p:sp>
          <p:nvSpPr>
            <p:cNvPr id="11310" name="Line 44">
              <a:extLst>
                <a:ext uri="{FF2B5EF4-FFF2-40B4-BE49-F238E27FC236}">
                  <a16:creationId xmlns:a16="http://schemas.microsoft.com/office/drawing/2014/main" id="{D13EA798-79D6-4ED1-8675-D6BEC2CF252B}"/>
                </a:ext>
              </a:extLst>
            </p:cNvPr>
            <p:cNvSpPr>
              <a:spLocks noChangeShapeType="1"/>
            </p:cNvSpPr>
            <p:nvPr/>
          </p:nvSpPr>
          <p:spPr bwMode="auto">
            <a:xfrm>
              <a:off x="1911" y="1725"/>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1" name="Line 45">
              <a:extLst>
                <a:ext uri="{FF2B5EF4-FFF2-40B4-BE49-F238E27FC236}">
                  <a16:creationId xmlns:a16="http://schemas.microsoft.com/office/drawing/2014/main" id="{C38BF6B6-C6FB-40CF-BA8B-5233EB436F7E}"/>
                </a:ext>
              </a:extLst>
            </p:cNvPr>
            <p:cNvSpPr>
              <a:spLocks noChangeShapeType="1"/>
            </p:cNvSpPr>
            <p:nvPr/>
          </p:nvSpPr>
          <p:spPr bwMode="auto">
            <a:xfrm>
              <a:off x="1911" y="1945"/>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2" name="Line 46">
              <a:extLst>
                <a:ext uri="{FF2B5EF4-FFF2-40B4-BE49-F238E27FC236}">
                  <a16:creationId xmlns:a16="http://schemas.microsoft.com/office/drawing/2014/main" id="{F8C1C2D9-2DEC-4FF4-8F47-928F5D0C9DCD}"/>
                </a:ext>
              </a:extLst>
            </p:cNvPr>
            <p:cNvSpPr>
              <a:spLocks noChangeShapeType="1"/>
            </p:cNvSpPr>
            <p:nvPr/>
          </p:nvSpPr>
          <p:spPr bwMode="auto">
            <a:xfrm>
              <a:off x="1911" y="2279"/>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3" name="Text Box 47">
              <a:extLst>
                <a:ext uri="{FF2B5EF4-FFF2-40B4-BE49-F238E27FC236}">
                  <a16:creationId xmlns:a16="http://schemas.microsoft.com/office/drawing/2014/main" id="{CC76253B-441B-4486-8FAD-CFFA2422BC14}"/>
                </a:ext>
              </a:extLst>
            </p:cNvPr>
            <p:cNvSpPr txBox="1">
              <a:spLocks noChangeArrowheads="1"/>
            </p:cNvSpPr>
            <p:nvPr/>
          </p:nvSpPr>
          <p:spPr bwMode="auto">
            <a:xfrm>
              <a:off x="2791" y="1830"/>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dirty="0">
                  <a:solidFill>
                    <a:schemeClr val="bg1"/>
                  </a:solidFill>
                </a:rPr>
                <a:t>1.2.4.1</a:t>
              </a:r>
            </a:p>
            <a:p>
              <a:pPr algn="ctr" eaLnBrk="1" hangingPunct="1"/>
              <a:r>
                <a:rPr lang="en-US" altLang="en-US" sz="800" dirty="0">
                  <a:solidFill>
                    <a:schemeClr val="bg1"/>
                  </a:solidFill>
                </a:rPr>
                <a:t>Entrance</a:t>
              </a:r>
            </a:p>
            <a:p>
              <a:pPr algn="ctr" eaLnBrk="1" hangingPunct="1"/>
              <a:endParaRPr lang="en-US" altLang="en-US" sz="800" dirty="0">
                <a:solidFill>
                  <a:schemeClr val="bg1"/>
                </a:solidFill>
              </a:endParaRPr>
            </a:p>
          </p:txBody>
        </p:sp>
        <p:sp>
          <p:nvSpPr>
            <p:cNvPr id="11314" name="Text Box 48">
              <a:extLst>
                <a:ext uri="{FF2B5EF4-FFF2-40B4-BE49-F238E27FC236}">
                  <a16:creationId xmlns:a16="http://schemas.microsoft.com/office/drawing/2014/main" id="{CC2A6062-2774-4A17-A325-3B7CE1F89F74}"/>
                </a:ext>
              </a:extLst>
            </p:cNvPr>
            <p:cNvSpPr txBox="1">
              <a:spLocks noChangeArrowheads="1"/>
            </p:cNvSpPr>
            <p:nvPr/>
          </p:nvSpPr>
          <p:spPr bwMode="auto">
            <a:xfrm>
              <a:off x="2793" y="2129"/>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1.2.4.2</a:t>
              </a:r>
            </a:p>
            <a:p>
              <a:pPr algn="ctr" eaLnBrk="1" hangingPunct="1"/>
              <a:r>
                <a:rPr lang="en-US" altLang="en-US" sz="800">
                  <a:solidFill>
                    <a:schemeClr val="bg1"/>
                  </a:solidFill>
                </a:rPr>
                <a:t>Booby Trap</a:t>
              </a:r>
            </a:p>
          </p:txBody>
        </p:sp>
        <p:sp>
          <p:nvSpPr>
            <p:cNvPr id="11315" name="Line 49">
              <a:extLst>
                <a:ext uri="{FF2B5EF4-FFF2-40B4-BE49-F238E27FC236}">
                  <a16:creationId xmlns:a16="http://schemas.microsoft.com/office/drawing/2014/main" id="{FFE7655F-791E-4248-B880-E46432B4E8EA}"/>
                </a:ext>
              </a:extLst>
            </p:cNvPr>
            <p:cNvSpPr>
              <a:spLocks noChangeShapeType="1"/>
            </p:cNvSpPr>
            <p:nvPr/>
          </p:nvSpPr>
          <p:spPr bwMode="auto">
            <a:xfrm>
              <a:off x="2709" y="1728"/>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6" name="Line 50">
              <a:extLst>
                <a:ext uri="{FF2B5EF4-FFF2-40B4-BE49-F238E27FC236}">
                  <a16:creationId xmlns:a16="http://schemas.microsoft.com/office/drawing/2014/main" id="{318D7939-8FD4-47E6-91EB-16F0EC811F48}"/>
                </a:ext>
              </a:extLst>
            </p:cNvPr>
            <p:cNvSpPr>
              <a:spLocks noChangeShapeType="1"/>
            </p:cNvSpPr>
            <p:nvPr/>
          </p:nvSpPr>
          <p:spPr bwMode="auto">
            <a:xfrm>
              <a:off x="2709" y="1948"/>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7" name="Line 51">
              <a:extLst>
                <a:ext uri="{FF2B5EF4-FFF2-40B4-BE49-F238E27FC236}">
                  <a16:creationId xmlns:a16="http://schemas.microsoft.com/office/drawing/2014/main" id="{9829C52E-75A5-48FF-8A5E-AA68A8A48F81}"/>
                </a:ext>
              </a:extLst>
            </p:cNvPr>
            <p:cNvSpPr>
              <a:spLocks noChangeShapeType="1"/>
            </p:cNvSpPr>
            <p:nvPr/>
          </p:nvSpPr>
          <p:spPr bwMode="auto">
            <a:xfrm>
              <a:off x="2709" y="2282"/>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18" name="Text Box 52">
              <a:extLst>
                <a:ext uri="{FF2B5EF4-FFF2-40B4-BE49-F238E27FC236}">
                  <a16:creationId xmlns:a16="http://schemas.microsoft.com/office/drawing/2014/main" id="{73B43975-AEDB-4D0B-8095-274B5F97D72D}"/>
                </a:ext>
              </a:extLst>
            </p:cNvPr>
            <p:cNvSpPr txBox="1">
              <a:spLocks noChangeArrowheads="1"/>
            </p:cNvSpPr>
            <p:nvPr/>
          </p:nvSpPr>
          <p:spPr bwMode="auto">
            <a:xfrm>
              <a:off x="2796" y="2428"/>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1.2.4.3</a:t>
              </a:r>
            </a:p>
            <a:p>
              <a:pPr algn="ctr" eaLnBrk="1" hangingPunct="1"/>
              <a:r>
                <a:rPr lang="en-US" altLang="en-US" sz="800">
                  <a:solidFill>
                    <a:schemeClr val="bg1"/>
                  </a:solidFill>
                </a:rPr>
                <a:t>Arming Mechan.</a:t>
              </a:r>
            </a:p>
          </p:txBody>
        </p:sp>
        <p:sp>
          <p:nvSpPr>
            <p:cNvPr id="11319" name="Line 53">
              <a:extLst>
                <a:ext uri="{FF2B5EF4-FFF2-40B4-BE49-F238E27FC236}">
                  <a16:creationId xmlns:a16="http://schemas.microsoft.com/office/drawing/2014/main" id="{762F1026-53B1-430D-8B43-4A7C7307FE3B}"/>
                </a:ext>
              </a:extLst>
            </p:cNvPr>
            <p:cNvSpPr>
              <a:spLocks noChangeShapeType="1"/>
            </p:cNvSpPr>
            <p:nvPr/>
          </p:nvSpPr>
          <p:spPr bwMode="auto">
            <a:xfrm>
              <a:off x="2712" y="2586"/>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0" name="Text Box 54">
              <a:extLst>
                <a:ext uri="{FF2B5EF4-FFF2-40B4-BE49-F238E27FC236}">
                  <a16:creationId xmlns:a16="http://schemas.microsoft.com/office/drawing/2014/main" id="{3ED29A77-E803-438C-A072-D8CA988DF7C0}"/>
                </a:ext>
              </a:extLst>
            </p:cNvPr>
            <p:cNvSpPr txBox="1">
              <a:spLocks noChangeArrowheads="1"/>
            </p:cNvSpPr>
            <p:nvPr/>
          </p:nvSpPr>
          <p:spPr bwMode="auto">
            <a:xfrm>
              <a:off x="3299" y="1828"/>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321" name="Text Box 55">
              <a:extLst>
                <a:ext uri="{FF2B5EF4-FFF2-40B4-BE49-F238E27FC236}">
                  <a16:creationId xmlns:a16="http://schemas.microsoft.com/office/drawing/2014/main" id="{7E4E0F35-8D2C-48C6-BB7E-52A8FB70CBB5}"/>
                </a:ext>
              </a:extLst>
            </p:cNvPr>
            <p:cNvSpPr txBox="1">
              <a:spLocks noChangeArrowheads="1"/>
            </p:cNvSpPr>
            <p:nvPr/>
          </p:nvSpPr>
          <p:spPr bwMode="auto">
            <a:xfrm>
              <a:off x="3301" y="2127"/>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322" name="Line 56">
              <a:extLst>
                <a:ext uri="{FF2B5EF4-FFF2-40B4-BE49-F238E27FC236}">
                  <a16:creationId xmlns:a16="http://schemas.microsoft.com/office/drawing/2014/main" id="{4364A3EA-07EC-4236-87AB-7F7E7851BC6C}"/>
                </a:ext>
              </a:extLst>
            </p:cNvPr>
            <p:cNvSpPr>
              <a:spLocks noChangeShapeType="1"/>
            </p:cNvSpPr>
            <p:nvPr/>
          </p:nvSpPr>
          <p:spPr bwMode="auto">
            <a:xfrm>
              <a:off x="3217" y="1726"/>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3" name="Line 57">
              <a:extLst>
                <a:ext uri="{FF2B5EF4-FFF2-40B4-BE49-F238E27FC236}">
                  <a16:creationId xmlns:a16="http://schemas.microsoft.com/office/drawing/2014/main" id="{7EDA2256-62BA-42C4-A4B2-D710EC4B4EAB}"/>
                </a:ext>
              </a:extLst>
            </p:cNvPr>
            <p:cNvSpPr>
              <a:spLocks noChangeShapeType="1"/>
            </p:cNvSpPr>
            <p:nvPr/>
          </p:nvSpPr>
          <p:spPr bwMode="auto">
            <a:xfrm>
              <a:off x="3217" y="1946"/>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4" name="Line 58">
              <a:extLst>
                <a:ext uri="{FF2B5EF4-FFF2-40B4-BE49-F238E27FC236}">
                  <a16:creationId xmlns:a16="http://schemas.microsoft.com/office/drawing/2014/main" id="{01AFCF13-4E36-471D-A93D-1AB08F35A860}"/>
                </a:ext>
              </a:extLst>
            </p:cNvPr>
            <p:cNvSpPr>
              <a:spLocks noChangeShapeType="1"/>
            </p:cNvSpPr>
            <p:nvPr/>
          </p:nvSpPr>
          <p:spPr bwMode="auto">
            <a:xfrm>
              <a:off x="3217" y="2280"/>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5" name="Text Box 59">
              <a:extLst>
                <a:ext uri="{FF2B5EF4-FFF2-40B4-BE49-F238E27FC236}">
                  <a16:creationId xmlns:a16="http://schemas.microsoft.com/office/drawing/2014/main" id="{A73BB346-1C58-41CC-9679-5FEA3D3A2588}"/>
                </a:ext>
              </a:extLst>
            </p:cNvPr>
            <p:cNvSpPr txBox="1">
              <a:spLocks noChangeArrowheads="1"/>
            </p:cNvSpPr>
            <p:nvPr/>
          </p:nvSpPr>
          <p:spPr bwMode="auto">
            <a:xfrm>
              <a:off x="3304" y="2426"/>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326" name="Line 60">
              <a:extLst>
                <a:ext uri="{FF2B5EF4-FFF2-40B4-BE49-F238E27FC236}">
                  <a16:creationId xmlns:a16="http://schemas.microsoft.com/office/drawing/2014/main" id="{7965448D-0E1D-41E3-AD1E-95E41D9E6BE6}"/>
                </a:ext>
              </a:extLst>
            </p:cNvPr>
            <p:cNvSpPr>
              <a:spLocks noChangeShapeType="1"/>
            </p:cNvSpPr>
            <p:nvPr/>
          </p:nvSpPr>
          <p:spPr bwMode="auto">
            <a:xfrm>
              <a:off x="3220" y="2584"/>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27" name="Text Box 61">
              <a:extLst>
                <a:ext uri="{FF2B5EF4-FFF2-40B4-BE49-F238E27FC236}">
                  <a16:creationId xmlns:a16="http://schemas.microsoft.com/office/drawing/2014/main" id="{C81EAC85-9614-4607-BF56-88F488C4874B}"/>
                </a:ext>
              </a:extLst>
            </p:cNvPr>
            <p:cNvSpPr txBox="1">
              <a:spLocks noChangeArrowheads="1"/>
            </p:cNvSpPr>
            <p:nvPr/>
          </p:nvSpPr>
          <p:spPr bwMode="auto">
            <a:xfrm>
              <a:off x="3707" y="1825"/>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1.3.2.1</a:t>
              </a:r>
            </a:p>
            <a:p>
              <a:pPr algn="ctr" eaLnBrk="1" hangingPunct="1"/>
              <a:r>
                <a:rPr lang="en-US" altLang="en-US" sz="800">
                  <a:solidFill>
                    <a:schemeClr val="bg1"/>
                  </a:solidFill>
                </a:rPr>
                <a:t>Floor</a:t>
              </a:r>
            </a:p>
            <a:p>
              <a:pPr algn="ctr" eaLnBrk="1" hangingPunct="1"/>
              <a:endParaRPr lang="en-US" altLang="en-US" sz="800">
                <a:solidFill>
                  <a:schemeClr val="bg1"/>
                </a:solidFill>
              </a:endParaRPr>
            </a:p>
          </p:txBody>
        </p:sp>
        <p:sp>
          <p:nvSpPr>
            <p:cNvPr id="11328" name="Text Box 62">
              <a:extLst>
                <a:ext uri="{FF2B5EF4-FFF2-40B4-BE49-F238E27FC236}">
                  <a16:creationId xmlns:a16="http://schemas.microsoft.com/office/drawing/2014/main" id="{10C4324C-70D2-4236-B04F-4696627F0C71}"/>
                </a:ext>
              </a:extLst>
            </p:cNvPr>
            <p:cNvSpPr txBox="1">
              <a:spLocks noChangeArrowheads="1"/>
            </p:cNvSpPr>
            <p:nvPr/>
          </p:nvSpPr>
          <p:spPr bwMode="auto">
            <a:xfrm>
              <a:off x="3709" y="2124"/>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1.3.2.2</a:t>
              </a:r>
            </a:p>
            <a:p>
              <a:pPr algn="ctr" eaLnBrk="1" hangingPunct="1"/>
              <a:r>
                <a:rPr lang="en-US" altLang="en-US" sz="800">
                  <a:solidFill>
                    <a:schemeClr val="bg1"/>
                  </a:solidFill>
                </a:rPr>
                <a:t>Ceiling</a:t>
              </a:r>
            </a:p>
            <a:p>
              <a:pPr algn="ctr" eaLnBrk="1" hangingPunct="1"/>
              <a:endParaRPr lang="en-US" altLang="en-US" sz="800">
                <a:solidFill>
                  <a:schemeClr val="bg1"/>
                </a:solidFill>
              </a:endParaRPr>
            </a:p>
          </p:txBody>
        </p:sp>
        <p:sp>
          <p:nvSpPr>
            <p:cNvPr id="11329" name="Line 63">
              <a:extLst>
                <a:ext uri="{FF2B5EF4-FFF2-40B4-BE49-F238E27FC236}">
                  <a16:creationId xmlns:a16="http://schemas.microsoft.com/office/drawing/2014/main" id="{9DE422B2-3594-4088-B97A-4B4C6F4F677E}"/>
                </a:ext>
              </a:extLst>
            </p:cNvPr>
            <p:cNvSpPr>
              <a:spLocks noChangeShapeType="1"/>
            </p:cNvSpPr>
            <p:nvPr/>
          </p:nvSpPr>
          <p:spPr bwMode="auto">
            <a:xfrm>
              <a:off x="3648" y="1723"/>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0" name="Line 64">
              <a:extLst>
                <a:ext uri="{FF2B5EF4-FFF2-40B4-BE49-F238E27FC236}">
                  <a16:creationId xmlns:a16="http://schemas.microsoft.com/office/drawing/2014/main" id="{9C8DC283-44C0-491C-9707-45BECDF73DFB}"/>
                </a:ext>
              </a:extLst>
            </p:cNvPr>
            <p:cNvSpPr>
              <a:spLocks noChangeShapeType="1"/>
            </p:cNvSpPr>
            <p:nvPr/>
          </p:nvSpPr>
          <p:spPr bwMode="auto">
            <a:xfrm>
              <a:off x="3648" y="1943"/>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1" name="Line 65">
              <a:extLst>
                <a:ext uri="{FF2B5EF4-FFF2-40B4-BE49-F238E27FC236}">
                  <a16:creationId xmlns:a16="http://schemas.microsoft.com/office/drawing/2014/main" id="{9653774B-F267-45A5-93E0-24580F418F3A}"/>
                </a:ext>
              </a:extLst>
            </p:cNvPr>
            <p:cNvSpPr>
              <a:spLocks noChangeShapeType="1"/>
            </p:cNvSpPr>
            <p:nvPr/>
          </p:nvSpPr>
          <p:spPr bwMode="auto">
            <a:xfrm>
              <a:off x="3648" y="2277"/>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2" name="Text Box 66">
              <a:extLst>
                <a:ext uri="{FF2B5EF4-FFF2-40B4-BE49-F238E27FC236}">
                  <a16:creationId xmlns:a16="http://schemas.microsoft.com/office/drawing/2014/main" id="{618159A6-C961-4508-AB18-EDD1AF45CF35}"/>
                </a:ext>
              </a:extLst>
            </p:cNvPr>
            <p:cNvSpPr txBox="1">
              <a:spLocks noChangeArrowheads="1"/>
            </p:cNvSpPr>
            <p:nvPr/>
          </p:nvSpPr>
          <p:spPr bwMode="auto">
            <a:xfrm>
              <a:off x="3712" y="2423"/>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a:t>
              </a:r>
            </a:p>
            <a:p>
              <a:pPr algn="ctr" eaLnBrk="1" hangingPunct="1"/>
              <a:r>
                <a:rPr lang="en-US" altLang="en-US" sz="800">
                  <a:solidFill>
                    <a:schemeClr val="bg1"/>
                  </a:solidFill>
                </a:rPr>
                <a:t>Walls</a:t>
              </a:r>
            </a:p>
            <a:p>
              <a:pPr algn="ctr" eaLnBrk="1" hangingPunct="1"/>
              <a:endParaRPr lang="en-US" altLang="en-US" sz="800">
                <a:solidFill>
                  <a:schemeClr val="bg1"/>
                </a:solidFill>
              </a:endParaRPr>
            </a:p>
          </p:txBody>
        </p:sp>
        <p:sp>
          <p:nvSpPr>
            <p:cNvPr id="11333" name="Line 67">
              <a:extLst>
                <a:ext uri="{FF2B5EF4-FFF2-40B4-BE49-F238E27FC236}">
                  <a16:creationId xmlns:a16="http://schemas.microsoft.com/office/drawing/2014/main" id="{C9CA1104-DDE8-4B09-B1DC-BBD40FCC367B}"/>
                </a:ext>
              </a:extLst>
            </p:cNvPr>
            <p:cNvSpPr>
              <a:spLocks noChangeShapeType="1"/>
            </p:cNvSpPr>
            <p:nvPr/>
          </p:nvSpPr>
          <p:spPr bwMode="auto">
            <a:xfrm>
              <a:off x="3651" y="2581"/>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4" name="Text Box 68">
              <a:extLst>
                <a:ext uri="{FF2B5EF4-FFF2-40B4-BE49-F238E27FC236}">
                  <a16:creationId xmlns:a16="http://schemas.microsoft.com/office/drawing/2014/main" id="{8FFAFAEC-9C71-49CF-B7A9-A6FA42A45265}"/>
                </a:ext>
              </a:extLst>
            </p:cNvPr>
            <p:cNvSpPr txBox="1">
              <a:spLocks noChangeArrowheads="1"/>
            </p:cNvSpPr>
            <p:nvPr/>
          </p:nvSpPr>
          <p:spPr bwMode="auto">
            <a:xfrm>
              <a:off x="3444" y="2768"/>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35" name="Text Box 69">
              <a:extLst>
                <a:ext uri="{FF2B5EF4-FFF2-40B4-BE49-F238E27FC236}">
                  <a16:creationId xmlns:a16="http://schemas.microsoft.com/office/drawing/2014/main" id="{33AB461B-20A2-46B8-A775-7D31D7253B10}"/>
                </a:ext>
              </a:extLst>
            </p:cNvPr>
            <p:cNvSpPr txBox="1">
              <a:spLocks noChangeArrowheads="1"/>
            </p:cNvSpPr>
            <p:nvPr/>
          </p:nvSpPr>
          <p:spPr bwMode="auto">
            <a:xfrm>
              <a:off x="3423" y="3067"/>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1.3.1.3.2</a:t>
              </a:r>
            </a:p>
            <a:p>
              <a:pPr algn="ctr" eaLnBrk="1" hangingPunct="1"/>
              <a:r>
                <a:rPr lang="en-US" altLang="en-US" sz="800">
                  <a:solidFill>
                    <a:schemeClr val="bg1"/>
                  </a:solidFill>
                </a:rPr>
                <a:t>Booby Trap</a:t>
              </a:r>
            </a:p>
          </p:txBody>
        </p:sp>
        <p:sp>
          <p:nvSpPr>
            <p:cNvPr id="11336" name="Line 70">
              <a:extLst>
                <a:ext uri="{FF2B5EF4-FFF2-40B4-BE49-F238E27FC236}">
                  <a16:creationId xmlns:a16="http://schemas.microsoft.com/office/drawing/2014/main" id="{8BFFE855-05F4-4A24-AC68-90217CB63C4E}"/>
                </a:ext>
              </a:extLst>
            </p:cNvPr>
            <p:cNvSpPr>
              <a:spLocks noChangeShapeType="1"/>
            </p:cNvSpPr>
            <p:nvPr/>
          </p:nvSpPr>
          <p:spPr bwMode="auto">
            <a:xfrm>
              <a:off x="3362" y="2666"/>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7" name="Line 71">
              <a:extLst>
                <a:ext uri="{FF2B5EF4-FFF2-40B4-BE49-F238E27FC236}">
                  <a16:creationId xmlns:a16="http://schemas.microsoft.com/office/drawing/2014/main" id="{0DE46C1F-7925-4953-B99A-BB5C4F46A171}"/>
                </a:ext>
              </a:extLst>
            </p:cNvPr>
            <p:cNvSpPr>
              <a:spLocks noChangeShapeType="1"/>
            </p:cNvSpPr>
            <p:nvPr/>
          </p:nvSpPr>
          <p:spPr bwMode="auto">
            <a:xfrm>
              <a:off x="3362" y="2886"/>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8" name="Line 72">
              <a:extLst>
                <a:ext uri="{FF2B5EF4-FFF2-40B4-BE49-F238E27FC236}">
                  <a16:creationId xmlns:a16="http://schemas.microsoft.com/office/drawing/2014/main" id="{93F80CA6-FE90-4629-B27A-835288355D02}"/>
                </a:ext>
              </a:extLst>
            </p:cNvPr>
            <p:cNvSpPr>
              <a:spLocks noChangeShapeType="1"/>
            </p:cNvSpPr>
            <p:nvPr/>
          </p:nvSpPr>
          <p:spPr bwMode="auto">
            <a:xfrm>
              <a:off x="3362" y="3220"/>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39" name="Text Box 73">
              <a:extLst>
                <a:ext uri="{FF2B5EF4-FFF2-40B4-BE49-F238E27FC236}">
                  <a16:creationId xmlns:a16="http://schemas.microsoft.com/office/drawing/2014/main" id="{F7096835-F1F8-479A-8F4C-2EC8A07670CC}"/>
                </a:ext>
              </a:extLst>
            </p:cNvPr>
            <p:cNvSpPr txBox="1">
              <a:spLocks noChangeArrowheads="1"/>
            </p:cNvSpPr>
            <p:nvPr/>
          </p:nvSpPr>
          <p:spPr bwMode="auto">
            <a:xfrm>
              <a:off x="3868" y="2765"/>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40" name="Text Box 74">
              <a:extLst>
                <a:ext uri="{FF2B5EF4-FFF2-40B4-BE49-F238E27FC236}">
                  <a16:creationId xmlns:a16="http://schemas.microsoft.com/office/drawing/2014/main" id="{198A6969-571F-4B2D-BE79-33079C418B92}"/>
                </a:ext>
              </a:extLst>
            </p:cNvPr>
            <p:cNvSpPr txBox="1">
              <a:spLocks noChangeArrowheads="1"/>
            </p:cNvSpPr>
            <p:nvPr/>
          </p:nvSpPr>
          <p:spPr bwMode="auto">
            <a:xfrm>
              <a:off x="3870" y="3064"/>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1.3.2.3.2</a:t>
              </a:r>
            </a:p>
            <a:p>
              <a:pPr algn="ctr" eaLnBrk="1" hangingPunct="1"/>
              <a:r>
                <a:rPr lang="en-US" altLang="en-US" sz="800">
                  <a:solidFill>
                    <a:schemeClr val="bg1"/>
                  </a:solidFill>
                </a:rPr>
                <a:t>Booby Trap</a:t>
              </a:r>
            </a:p>
          </p:txBody>
        </p:sp>
        <p:sp>
          <p:nvSpPr>
            <p:cNvPr id="11341" name="Line 75">
              <a:extLst>
                <a:ext uri="{FF2B5EF4-FFF2-40B4-BE49-F238E27FC236}">
                  <a16:creationId xmlns:a16="http://schemas.microsoft.com/office/drawing/2014/main" id="{EED2AF6B-AB99-484A-AF6F-736527A0B36A}"/>
                </a:ext>
              </a:extLst>
            </p:cNvPr>
            <p:cNvSpPr>
              <a:spLocks noChangeShapeType="1"/>
            </p:cNvSpPr>
            <p:nvPr/>
          </p:nvSpPr>
          <p:spPr bwMode="auto">
            <a:xfrm>
              <a:off x="3809" y="2663"/>
              <a:ext cx="0" cy="55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2" name="Line 76">
              <a:extLst>
                <a:ext uri="{FF2B5EF4-FFF2-40B4-BE49-F238E27FC236}">
                  <a16:creationId xmlns:a16="http://schemas.microsoft.com/office/drawing/2014/main" id="{2268BF28-A259-445A-8077-F7CAC5899C77}"/>
                </a:ext>
              </a:extLst>
            </p:cNvPr>
            <p:cNvSpPr>
              <a:spLocks noChangeShapeType="1"/>
            </p:cNvSpPr>
            <p:nvPr/>
          </p:nvSpPr>
          <p:spPr bwMode="auto">
            <a:xfrm>
              <a:off x="3809" y="2883"/>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3" name="Line 77">
              <a:extLst>
                <a:ext uri="{FF2B5EF4-FFF2-40B4-BE49-F238E27FC236}">
                  <a16:creationId xmlns:a16="http://schemas.microsoft.com/office/drawing/2014/main" id="{A9F6E687-1360-44D1-A6DA-1485808FEF47}"/>
                </a:ext>
              </a:extLst>
            </p:cNvPr>
            <p:cNvSpPr>
              <a:spLocks noChangeShapeType="1"/>
            </p:cNvSpPr>
            <p:nvPr/>
          </p:nvSpPr>
          <p:spPr bwMode="auto">
            <a:xfrm>
              <a:off x="3809" y="3217"/>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4" name="Text Box 78">
              <a:extLst>
                <a:ext uri="{FF2B5EF4-FFF2-40B4-BE49-F238E27FC236}">
                  <a16:creationId xmlns:a16="http://schemas.microsoft.com/office/drawing/2014/main" id="{A24C747D-9051-4480-B721-3AE2F375599C}"/>
                </a:ext>
              </a:extLst>
            </p:cNvPr>
            <p:cNvSpPr txBox="1">
              <a:spLocks noChangeArrowheads="1"/>
            </p:cNvSpPr>
            <p:nvPr/>
          </p:nvSpPr>
          <p:spPr bwMode="auto">
            <a:xfrm>
              <a:off x="5028" y="1824"/>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1.4.3.1</a:t>
              </a:r>
            </a:p>
            <a:p>
              <a:pPr algn="ctr" eaLnBrk="1" hangingPunct="1"/>
              <a:r>
                <a:rPr lang="en-US" altLang="en-US" sz="800">
                  <a:solidFill>
                    <a:schemeClr val="bg1"/>
                  </a:solidFill>
                </a:rPr>
                <a:t>Secret</a:t>
              </a:r>
            </a:p>
            <a:p>
              <a:pPr algn="ctr" eaLnBrk="1" hangingPunct="1"/>
              <a:r>
                <a:rPr lang="en-US" altLang="en-US" sz="800">
                  <a:solidFill>
                    <a:schemeClr val="bg1"/>
                  </a:solidFill>
                </a:rPr>
                <a:t>Entrance</a:t>
              </a:r>
            </a:p>
          </p:txBody>
        </p:sp>
        <p:sp>
          <p:nvSpPr>
            <p:cNvPr id="11345" name="Line 79">
              <a:extLst>
                <a:ext uri="{FF2B5EF4-FFF2-40B4-BE49-F238E27FC236}">
                  <a16:creationId xmlns:a16="http://schemas.microsoft.com/office/drawing/2014/main" id="{C414C772-C83D-4E5B-B10C-EDFFA579748D}"/>
                </a:ext>
              </a:extLst>
            </p:cNvPr>
            <p:cNvSpPr>
              <a:spLocks noChangeShapeType="1"/>
            </p:cNvSpPr>
            <p:nvPr/>
          </p:nvSpPr>
          <p:spPr bwMode="auto">
            <a:xfrm>
              <a:off x="4969" y="1722"/>
              <a:ext cx="0" cy="221"/>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6" name="Line 80">
              <a:extLst>
                <a:ext uri="{FF2B5EF4-FFF2-40B4-BE49-F238E27FC236}">
                  <a16:creationId xmlns:a16="http://schemas.microsoft.com/office/drawing/2014/main" id="{E54A6E1A-65F0-4604-9B1E-BE808E85C18C}"/>
                </a:ext>
              </a:extLst>
            </p:cNvPr>
            <p:cNvSpPr>
              <a:spLocks noChangeShapeType="1"/>
            </p:cNvSpPr>
            <p:nvPr/>
          </p:nvSpPr>
          <p:spPr bwMode="auto">
            <a:xfrm>
              <a:off x="4969" y="1942"/>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47" name="Text Box 81">
              <a:extLst>
                <a:ext uri="{FF2B5EF4-FFF2-40B4-BE49-F238E27FC236}">
                  <a16:creationId xmlns:a16="http://schemas.microsoft.com/office/drawing/2014/main" id="{20E00DA0-68B7-4B81-B8A3-F9EE3B0E7E87}"/>
                </a:ext>
              </a:extLst>
            </p:cNvPr>
            <p:cNvSpPr txBox="1">
              <a:spLocks noChangeArrowheads="1"/>
            </p:cNvSpPr>
            <p:nvPr/>
          </p:nvSpPr>
          <p:spPr bwMode="auto">
            <a:xfrm>
              <a:off x="5163" y="2167"/>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1.4.3.1</a:t>
              </a:r>
            </a:p>
            <a:p>
              <a:pPr algn="ctr" eaLnBrk="1" hangingPunct="1"/>
              <a:r>
                <a:rPr lang="en-US" altLang="en-US" sz="800">
                  <a:solidFill>
                    <a:schemeClr val="bg1"/>
                  </a:solidFill>
                </a:rPr>
                <a:t>Entrance</a:t>
              </a:r>
            </a:p>
            <a:p>
              <a:pPr algn="ctr" eaLnBrk="1" hangingPunct="1"/>
              <a:endParaRPr lang="en-US" altLang="en-US" sz="800">
                <a:solidFill>
                  <a:schemeClr val="bg1"/>
                </a:solidFill>
              </a:endParaRPr>
            </a:p>
          </p:txBody>
        </p:sp>
        <p:sp>
          <p:nvSpPr>
            <p:cNvPr id="11348" name="Text Box 82">
              <a:extLst>
                <a:ext uri="{FF2B5EF4-FFF2-40B4-BE49-F238E27FC236}">
                  <a16:creationId xmlns:a16="http://schemas.microsoft.com/office/drawing/2014/main" id="{08B8CC52-AF37-42F8-A4F3-D16ADDFD7384}"/>
                </a:ext>
              </a:extLst>
            </p:cNvPr>
            <p:cNvSpPr txBox="1">
              <a:spLocks noChangeArrowheads="1"/>
            </p:cNvSpPr>
            <p:nvPr/>
          </p:nvSpPr>
          <p:spPr bwMode="auto">
            <a:xfrm>
              <a:off x="5165" y="2466"/>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1.4.3.2</a:t>
              </a:r>
            </a:p>
            <a:p>
              <a:pPr algn="ctr" eaLnBrk="1" hangingPunct="1"/>
              <a:r>
                <a:rPr lang="en-US" altLang="en-US" sz="800">
                  <a:solidFill>
                    <a:schemeClr val="bg1"/>
                  </a:solidFill>
                </a:rPr>
                <a:t>Booby Trap</a:t>
              </a:r>
            </a:p>
          </p:txBody>
        </p:sp>
        <p:sp>
          <p:nvSpPr>
            <p:cNvPr id="11349" name="Line 83">
              <a:extLst>
                <a:ext uri="{FF2B5EF4-FFF2-40B4-BE49-F238E27FC236}">
                  <a16:creationId xmlns:a16="http://schemas.microsoft.com/office/drawing/2014/main" id="{8153AFBA-235F-4A18-9E49-CA7F417D7DF7}"/>
                </a:ext>
              </a:extLst>
            </p:cNvPr>
            <p:cNvSpPr>
              <a:spLocks noChangeShapeType="1"/>
            </p:cNvSpPr>
            <p:nvPr/>
          </p:nvSpPr>
          <p:spPr bwMode="auto">
            <a:xfrm>
              <a:off x="5104" y="2065"/>
              <a:ext cx="0" cy="856"/>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0" name="Line 84">
              <a:extLst>
                <a:ext uri="{FF2B5EF4-FFF2-40B4-BE49-F238E27FC236}">
                  <a16:creationId xmlns:a16="http://schemas.microsoft.com/office/drawing/2014/main" id="{1F6D7F34-C40A-4BDA-923A-54EDFA2CDA66}"/>
                </a:ext>
              </a:extLst>
            </p:cNvPr>
            <p:cNvSpPr>
              <a:spLocks noChangeShapeType="1"/>
            </p:cNvSpPr>
            <p:nvPr/>
          </p:nvSpPr>
          <p:spPr bwMode="auto">
            <a:xfrm>
              <a:off x="5104" y="2285"/>
              <a:ext cx="5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1" name="Line 85">
              <a:extLst>
                <a:ext uri="{FF2B5EF4-FFF2-40B4-BE49-F238E27FC236}">
                  <a16:creationId xmlns:a16="http://schemas.microsoft.com/office/drawing/2014/main" id="{302CF3C9-1ED8-44F0-A8D6-CDB08356A0DE}"/>
                </a:ext>
              </a:extLst>
            </p:cNvPr>
            <p:cNvSpPr>
              <a:spLocks noChangeShapeType="1"/>
            </p:cNvSpPr>
            <p:nvPr/>
          </p:nvSpPr>
          <p:spPr bwMode="auto">
            <a:xfrm>
              <a:off x="5104" y="2619"/>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sp>
          <p:nvSpPr>
            <p:cNvPr id="11352" name="Text Box 86">
              <a:extLst>
                <a:ext uri="{FF2B5EF4-FFF2-40B4-BE49-F238E27FC236}">
                  <a16:creationId xmlns:a16="http://schemas.microsoft.com/office/drawing/2014/main" id="{3753A54F-D92B-4896-A8C4-61807893ECF5}"/>
                </a:ext>
              </a:extLst>
            </p:cNvPr>
            <p:cNvSpPr txBox="1">
              <a:spLocks noChangeArrowheads="1"/>
            </p:cNvSpPr>
            <p:nvPr/>
          </p:nvSpPr>
          <p:spPr bwMode="auto">
            <a:xfrm>
              <a:off x="5168" y="2765"/>
              <a:ext cx="308" cy="237"/>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800">
                  <a:solidFill>
                    <a:schemeClr val="bg1"/>
                  </a:solidFill>
                </a:rPr>
                <a:t>1.4.3.3</a:t>
              </a:r>
            </a:p>
            <a:p>
              <a:pPr algn="ctr" eaLnBrk="1" hangingPunct="1"/>
              <a:r>
                <a:rPr lang="en-US" altLang="en-US" sz="800">
                  <a:solidFill>
                    <a:schemeClr val="bg1"/>
                  </a:solidFill>
                </a:rPr>
                <a:t>Arming Mechan.</a:t>
              </a:r>
            </a:p>
          </p:txBody>
        </p:sp>
        <p:sp>
          <p:nvSpPr>
            <p:cNvPr id="11353" name="Line 87">
              <a:extLst>
                <a:ext uri="{FF2B5EF4-FFF2-40B4-BE49-F238E27FC236}">
                  <a16:creationId xmlns:a16="http://schemas.microsoft.com/office/drawing/2014/main" id="{1F892795-F543-49E8-A41E-92DF9DCAB90C}"/>
                </a:ext>
              </a:extLst>
            </p:cNvPr>
            <p:cNvSpPr>
              <a:spLocks noChangeShapeType="1"/>
            </p:cNvSpPr>
            <p:nvPr/>
          </p:nvSpPr>
          <p:spPr bwMode="auto">
            <a:xfrm>
              <a:off x="5107" y="2923"/>
              <a:ext cx="60"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solidFill>
                  <a:schemeClr val="bg1"/>
                </a:solidFill>
              </a:endParaRPr>
            </a:p>
          </p:txBody>
        </p:sp>
      </p:grpSp>
      <p:sp>
        <p:nvSpPr>
          <p:cNvPr id="91" name="Rectangle 3">
            <a:extLst>
              <a:ext uri="{FF2B5EF4-FFF2-40B4-BE49-F238E27FC236}">
                <a16:creationId xmlns:a16="http://schemas.microsoft.com/office/drawing/2014/main" id="{E1790BB8-64FE-4EC6-B429-EDF337102DBD}"/>
              </a:ext>
            </a:extLst>
          </p:cNvPr>
          <p:cNvSpPr txBox="1">
            <a:spLocks noChangeArrowheads="1"/>
          </p:cNvSpPr>
          <p:nvPr/>
        </p:nvSpPr>
        <p:spPr>
          <a:xfrm>
            <a:off x="895089" y="849980"/>
            <a:ext cx="10204710" cy="1362995"/>
          </a:xfrm>
          <a:prstGeom prst="rect">
            <a:avLst/>
          </a:prstGeom>
        </p:spPr>
        <p:txBody>
          <a:bodyPr vert="horz" lIns="91440" tIns="45720" rIns="91440" bIns="45720" rtlCol="0">
            <a:normAutofit/>
          </a:bodyPr>
          <a:lstStyle>
            <a:defPPr>
              <a:defRPr lang="en-US"/>
            </a:defPPr>
            <a:lvl1pPr marL="342900" indent="-342900">
              <a:spcBef>
                <a:spcPts val="1000"/>
              </a:spcBef>
              <a:buClr>
                <a:schemeClr val="bg2">
                  <a:lumMod val="40000"/>
                  <a:lumOff val="60000"/>
                </a:schemeClr>
              </a:buClr>
              <a:buSzPct val="80000"/>
              <a:buFont typeface="Wingdings 3" charset="2"/>
              <a:buChar char=""/>
              <a:defRPr sz="2400">
                <a:latin typeface="+mj-lt"/>
                <a:ea typeface="+mj-ea"/>
                <a:cs typeface="+mj-cs"/>
              </a:defRPr>
            </a:lvl1pPr>
            <a:lvl2pPr marL="384029"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66900"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49771"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932642"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b="1" dirty="0"/>
              <a:t>WBS = Work Breakdown Structure</a:t>
            </a:r>
          </a:p>
          <a:p>
            <a:pPr lvl="1">
              <a:buFont typeface="Wingdings" panose="05000000000000000000" pitchFamily="2" charset="2"/>
              <a:buChar char="ü"/>
            </a:pPr>
            <a:r>
              <a:rPr lang="en-US" altLang="en-US" b="1" dirty="0">
                <a:solidFill>
                  <a:schemeClr val="bg2">
                    <a:lumMod val="60000"/>
                    <a:lumOff val="40000"/>
                  </a:schemeClr>
                </a:solidFill>
              </a:rPr>
              <a:t>PWBS = Program Work Breakdown Structure</a:t>
            </a:r>
          </a:p>
          <a:p>
            <a:pPr lvl="1">
              <a:buFont typeface="Wingdings" panose="05000000000000000000" pitchFamily="2" charset="2"/>
              <a:buChar char="ü"/>
            </a:pPr>
            <a:r>
              <a:rPr lang="en-US" altLang="en-US" b="1" dirty="0">
                <a:solidFill>
                  <a:srgbClr val="F66912"/>
                </a:solidFill>
              </a:rPr>
              <a:t>CWBS = Contract Work Breakdown Structure  (&gt; Level 3)</a:t>
            </a:r>
          </a:p>
          <a:p>
            <a:endParaRPr lang="en-US" altLang="en-US" dirty="0"/>
          </a:p>
        </p:txBody>
      </p:sp>
      <p:sp>
        <p:nvSpPr>
          <p:cNvPr id="94" name="Slide Number Placeholder 1">
            <a:extLst>
              <a:ext uri="{FF2B5EF4-FFF2-40B4-BE49-F238E27FC236}">
                <a16:creationId xmlns:a16="http://schemas.microsoft.com/office/drawing/2014/main" id="{26D5C640-F1D0-4DBF-A8B5-B9373D37E6EB}"/>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21</a:t>
            </a:fld>
            <a:endParaRPr lang="en-US" sz="1600" b="1" dirty="0">
              <a:solidFill>
                <a:schemeClr val="tx1"/>
              </a:solidFill>
            </a:endParaRPr>
          </a:p>
        </p:txBody>
      </p:sp>
      <p:grpSp>
        <p:nvGrpSpPr>
          <p:cNvPr id="8" name="Group 7">
            <a:extLst>
              <a:ext uri="{FF2B5EF4-FFF2-40B4-BE49-F238E27FC236}">
                <a16:creationId xmlns:a16="http://schemas.microsoft.com/office/drawing/2014/main" id="{6A1FA849-C5C4-4F39-B932-8A1DA76C116A}"/>
              </a:ext>
            </a:extLst>
          </p:cNvPr>
          <p:cNvGrpSpPr/>
          <p:nvPr/>
        </p:nvGrpSpPr>
        <p:grpSpPr>
          <a:xfrm>
            <a:off x="943704" y="2242978"/>
            <a:ext cx="2345400" cy="1818514"/>
            <a:chOff x="943704" y="2242978"/>
            <a:chExt cx="2345400" cy="1818514"/>
          </a:xfrm>
        </p:grpSpPr>
        <p:sp>
          <p:nvSpPr>
            <p:cNvPr id="96" name="TextBox 95">
              <a:extLst>
                <a:ext uri="{FF2B5EF4-FFF2-40B4-BE49-F238E27FC236}">
                  <a16:creationId xmlns:a16="http://schemas.microsoft.com/office/drawing/2014/main" id="{C37AC3F9-C3A5-4323-9E14-71F92810A002}"/>
                </a:ext>
              </a:extLst>
            </p:cNvPr>
            <p:cNvSpPr txBox="1"/>
            <p:nvPr/>
          </p:nvSpPr>
          <p:spPr>
            <a:xfrm>
              <a:off x="943704" y="2965806"/>
              <a:ext cx="986637"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PWBS</a:t>
              </a:r>
            </a:p>
          </p:txBody>
        </p:sp>
        <p:sp>
          <p:nvSpPr>
            <p:cNvPr id="97" name="Arrow: Right 96">
              <a:extLst>
                <a:ext uri="{FF2B5EF4-FFF2-40B4-BE49-F238E27FC236}">
                  <a16:creationId xmlns:a16="http://schemas.microsoft.com/office/drawing/2014/main" id="{D3385520-6337-41D1-B446-82A1848F8F4E}"/>
                </a:ext>
              </a:extLst>
            </p:cNvPr>
            <p:cNvSpPr/>
            <p:nvPr/>
          </p:nvSpPr>
          <p:spPr>
            <a:xfrm>
              <a:off x="1842978" y="3050445"/>
              <a:ext cx="554640" cy="23083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8" name="Left Brace 97">
              <a:extLst>
                <a:ext uri="{FF2B5EF4-FFF2-40B4-BE49-F238E27FC236}">
                  <a16:creationId xmlns:a16="http://schemas.microsoft.com/office/drawing/2014/main" id="{43240118-8CF7-4C19-BF92-6D27C1BF143D}"/>
                </a:ext>
              </a:extLst>
            </p:cNvPr>
            <p:cNvSpPr/>
            <p:nvPr/>
          </p:nvSpPr>
          <p:spPr>
            <a:xfrm>
              <a:off x="2492736" y="2242978"/>
              <a:ext cx="796368" cy="181851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grpSp>
        <p:nvGrpSpPr>
          <p:cNvPr id="9" name="Group 8">
            <a:extLst>
              <a:ext uri="{FF2B5EF4-FFF2-40B4-BE49-F238E27FC236}">
                <a16:creationId xmlns:a16="http://schemas.microsoft.com/office/drawing/2014/main" id="{A94B9373-B05D-4064-A362-DFD972071272}"/>
              </a:ext>
            </a:extLst>
          </p:cNvPr>
          <p:cNvGrpSpPr/>
          <p:nvPr/>
        </p:nvGrpSpPr>
        <p:grpSpPr>
          <a:xfrm>
            <a:off x="890154" y="4224997"/>
            <a:ext cx="2401995" cy="2432968"/>
            <a:chOff x="890154" y="4224997"/>
            <a:chExt cx="2401995" cy="2432968"/>
          </a:xfrm>
        </p:grpSpPr>
        <p:sp>
          <p:nvSpPr>
            <p:cNvPr id="99" name="TextBox 98">
              <a:extLst>
                <a:ext uri="{FF2B5EF4-FFF2-40B4-BE49-F238E27FC236}">
                  <a16:creationId xmlns:a16="http://schemas.microsoft.com/office/drawing/2014/main" id="{02E43B18-F70F-402C-ACBD-E8E72C92A9F3}"/>
                </a:ext>
              </a:extLst>
            </p:cNvPr>
            <p:cNvSpPr txBox="1"/>
            <p:nvPr/>
          </p:nvSpPr>
          <p:spPr>
            <a:xfrm>
              <a:off x="890154" y="5238331"/>
              <a:ext cx="986637"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CWBS</a:t>
              </a:r>
            </a:p>
          </p:txBody>
        </p:sp>
        <p:sp>
          <p:nvSpPr>
            <p:cNvPr id="100" name="Arrow: Right 99">
              <a:extLst>
                <a:ext uri="{FF2B5EF4-FFF2-40B4-BE49-F238E27FC236}">
                  <a16:creationId xmlns:a16="http://schemas.microsoft.com/office/drawing/2014/main" id="{55BA969C-F5C2-49F6-A16D-80C635F31B57}"/>
                </a:ext>
              </a:extLst>
            </p:cNvPr>
            <p:cNvSpPr/>
            <p:nvPr/>
          </p:nvSpPr>
          <p:spPr>
            <a:xfrm>
              <a:off x="1789428" y="5322970"/>
              <a:ext cx="554640" cy="23083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1" name="Left Brace 100">
              <a:extLst>
                <a:ext uri="{FF2B5EF4-FFF2-40B4-BE49-F238E27FC236}">
                  <a16:creationId xmlns:a16="http://schemas.microsoft.com/office/drawing/2014/main" id="{5B748B6C-C2E4-45EA-A5FB-26E736BEAB84}"/>
                </a:ext>
              </a:extLst>
            </p:cNvPr>
            <p:cNvSpPr/>
            <p:nvPr/>
          </p:nvSpPr>
          <p:spPr>
            <a:xfrm>
              <a:off x="2495781" y="4224997"/>
              <a:ext cx="796368" cy="243296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cxnSp>
        <p:nvCxnSpPr>
          <p:cNvPr id="5" name="Straight Connector 4">
            <a:extLst>
              <a:ext uri="{FF2B5EF4-FFF2-40B4-BE49-F238E27FC236}">
                <a16:creationId xmlns:a16="http://schemas.microsoft.com/office/drawing/2014/main" id="{B3371DBE-110A-4032-84A6-82CDE64FAC70}"/>
              </a:ext>
            </a:extLst>
          </p:cNvPr>
          <p:cNvCxnSpPr>
            <a:cxnSpLocks/>
          </p:cNvCxnSpPr>
          <p:nvPr/>
        </p:nvCxnSpPr>
        <p:spPr>
          <a:xfrm>
            <a:off x="329938" y="4147511"/>
            <a:ext cx="11660957" cy="0"/>
          </a:xfrm>
          <a:prstGeom prst="line">
            <a:avLst/>
          </a:prstGeom>
          <a:ln w="571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970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wipe(left)">
                                      <p:cBhvr>
                                        <p:cTn id="7" dur="500"/>
                                        <p:tgtEl>
                                          <p:spTgt spid="9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animEffect transition="in" filter="wipe(left)">
                                      <p:cBhvr>
                                        <p:cTn id="11" dur="500"/>
                                        <p:tgtEl>
                                          <p:spTgt spid="9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animEffect transition="in" filter="wipe(left)">
                                      <p:cBhvr>
                                        <p:cTn id="15" dur="500"/>
                                        <p:tgtEl>
                                          <p:spTgt spid="91">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randombar(horizontal)">
                                      <p:cBhvr>
                                        <p:cTn id="19" dur="500"/>
                                        <p:tgtEl>
                                          <p:spTgt spid="1126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B5523-1C34-433F-A15C-61DEBBDC1E8E}"/>
              </a:ext>
            </a:extLst>
          </p:cNvPr>
          <p:cNvPicPr>
            <a:picLocks noChangeAspect="1"/>
          </p:cNvPicPr>
          <p:nvPr/>
        </p:nvPicPr>
        <p:blipFill rotWithShape="1">
          <a:blip r:embed="rId3"/>
          <a:srcRect b="27660"/>
          <a:stretch/>
        </p:blipFill>
        <p:spPr>
          <a:xfrm>
            <a:off x="2923596" y="3294713"/>
            <a:ext cx="6591300" cy="3024884"/>
          </a:xfrm>
          <a:prstGeom prst="rect">
            <a:avLst/>
          </a:prstGeom>
        </p:spPr>
      </p:pic>
      <p:sp>
        <p:nvSpPr>
          <p:cNvPr id="58370" name="Rectangle 2">
            <a:extLst>
              <a:ext uri="{FF2B5EF4-FFF2-40B4-BE49-F238E27FC236}">
                <a16:creationId xmlns:a16="http://schemas.microsoft.com/office/drawing/2014/main" id="{2C3A948D-1CCC-460E-B854-8CFF849136FD}"/>
              </a:ext>
            </a:extLst>
          </p:cNvPr>
          <p:cNvSpPr>
            <a:spLocks noGrp="1" noChangeArrowheads="1"/>
          </p:cNvSpPr>
          <p:nvPr>
            <p:ph type="title"/>
          </p:nvPr>
        </p:nvSpPr>
        <p:spPr>
          <a:xfrm>
            <a:off x="777397" y="273190"/>
            <a:ext cx="11725237" cy="717643"/>
          </a:xfrm>
        </p:spPr>
        <p:txBody>
          <a:bodyPr>
            <a:normAutofit/>
          </a:bodyPr>
          <a:lstStyle/>
          <a:p>
            <a:r>
              <a:rPr lang="en-US" altLang="en-US" b="1" dirty="0">
                <a:latin typeface="Segoe UI" panose="020B0502040204020203" pitchFamily="34" charset="0"/>
                <a:cs typeface="Segoe UI" panose="020B0502040204020203" pitchFamily="34" charset="0"/>
              </a:rPr>
              <a:t>A Project Schedule is a Database</a:t>
            </a:r>
            <a:endParaRPr lang="en-US" altLang="en-US" sz="2000" dirty="0"/>
          </a:p>
        </p:txBody>
      </p:sp>
      <p:sp>
        <p:nvSpPr>
          <p:cNvPr id="58371" name="Rectangle 3">
            <a:extLst>
              <a:ext uri="{FF2B5EF4-FFF2-40B4-BE49-F238E27FC236}">
                <a16:creationId xmlns:a16="http://schemas.microsoft.com/office/drawing/2014/main" id="{7A8199EA-2CA1-4A8C-AE08-E3C063B7BFFC}"/>
              </a:ext>
            </a:extLst>
          </p:cNvPr>
          <p:cNvSpPr>
            <a:spLocks noGrp="1" noChangeArrowheads="1"/>
          </p:cNvSpPr>
          <p:nvPr>
            <p:ph idx="1"/>
          </p:nvPr>
        </p:nvSpPr>
        <p:spPr>
          <a:xfrm>
            <a:off x="445477" y="992188"/>
            <a:ext cx="10562492" cy="1601999"/>
          </a:xfrm>
        </p:spPr>
        <p:txBody>
          <a:bodyPr>
            <a:normAutofit fontScale="85000" lnSpcReduction="10000"/>
          </a:bodyPr>
          <a:lstStyle/>
          <a:p>
            <a:pPr eaLnBrk="1" hangingPunct="1">
              <a:spcBef>
                <a:spcPts val="2000"/>
              </a:spcBef>
            </a:pPr>
            <a:r>
              <a:rPr lang="en-US" altLang="en-US" sz="2800" dirty="0">
                <a:latin typeface="Segoe UI Semibold" panose="020B0702040204020203" pitchFamily="34" charset="0"/>
                <a:cs typeface="Segoe UI Semibold" panose="020B0702040204020203" pitchFamily="34" charset="0"/>
              </a:rPr>
              <a:t>Schedule management programs are databases having tables, records and fields integrated with an elegant calculator</a:t>
            </a:r>
          </a:p>
          <a:p>
            <a:pPr eaLnBrk="1" hangingPunct="1">
              <a:spcBef>
                <a:spcPts val="2000"/>
              </a:spcBef>
            </a:pPr>
            <a:r>
              <a:rPr lang="en-US" altLang="en-US" sz="2800" dirty="0">
                <a:latin typeface="Segoe UI Semibold" panose="020B0702040204020203" pitchFamily="34" charset="0"/>
                <a:cs typeface="Segoe UI Semibold" panose="020B0702040204020203" pitchFamily="34" charset="0"/>
              </a:rPr>
              <a:t>The WBS FIELD is one of numerous attributes in a table of your activities</a:t>
            </a:r>
          </a:p>
        </p:txBody>
      </p:sp>
      <p:sp>
        <p:nvSpPr>
          <p:cNvPr id="4" name="TextBox 3">
            <a:extLst>
              <a:ext uri="{FF2B5EF4-FFF2-40B4-BE49-F238E27FC236}">
                <a16:creationId xmlns:a16="http://schemas.microsoft.com/office/drawing/2014/main" id="{B763E1B4-C48F-44B8-B656-84E192C9E5BA}"/>
              </a:ext>
            </a:extLst>
          </p:cNvPr>
          <p:cNvSpPr txBox="1"/>
          <p:nvPr/>
        </p:nvSpPr>
        <p:spPr>
          <a:xfrm>
            <a:off x="661491" y="6858000"/>
            <a:ext cx="10869018" cy="230832"/>
          </a:xfrm>
          <a:prstGeom prst="rect">
            <a:avLst/>
          </a:prstGeom>
          <a:noFill/>
        </p:spPr>
        <p:txBody>
          <a:bodyPr wrap="square" rtlCol="0">
            <a:spAutoFit/>
          </a:bodyPr>
          <a:lstStyle/>
          <a:p>
            <a:r>
              <a:rPr lang="en-US" sz="900" dirty="0">
                <a:hlinkClick r:id="rId4" tooltip="https://tex.stackexchange.com/questions/134821/drawing-database-tables-in-tikz"/>
              </a:rPr>
              <a:t>This Photo</a:t>
            </a:r>
            <a:r>
              <a:rPr lang="en-US" sz="900" dirty="0"/>
              <a:t> by Unknown Author is licensed under </a:t>
            </a:r>
            <a:r>
              <a:rPr lang="en-US" sz="900" dirty="0">
                <a:hlinkClick r:id="rId5" tooltip="https://creativecommons.org/licenses/by-sa/3.0/"/>
              </a:rPr>
              <a:t>CC BY-SA</a:t>
            </a:r>
            <a:endParaRPr lang="en-US" sz="900" dirty="0"/>
          </a:p>
        </p:txBody>
      </p:sp>
      <p:grpSp>
        <p:nvGrpSpPr>
          <p:cNvPr id="7" name="Group 6">
            <a:extLst>
              <a:ext uri="{FF2B5EF4-FFF2-40B4-BE49-F238E27FC236}">
                <a16:creationId xmlns:a16="http://schemas.microsoft.com/office/drawing/2014/main" id="{643604BC-B56A-485F-B6B5-053467C25702}"/>
              </a:ext>
            </a:extLst>
          </p:cNvPr>
          <p:cNvGrpSpPr/>
          <p:nvPr/>
        </p:nvGrpSpPr>
        <p:grpSpPr>
          <a:xfrm>
            <a:off x="445477" y="3256114"/>
            <a:ext cx="2379743" cy="3144686"/>
            <a:chOff x="769603" y="3308365"/>
            <a:chExt cx="2379743" cy="3144686"/>
          </a:xfrm>
        </p:grpSpPr>
        <p:sp>
          <p:nvSpPr>
            <p:cNvPr id="10" name="TextBox 9">
              <a:extLst>
                <a:ext uri="{FF2B5EF4-FFF2-40B4-BE49-F238E27FC236}">
                  <a16:creationId xmlns:a16="http://schemas.microsoft.com/office/drawing/2014/main" id="{4D5192DB-AE5C-4F86-8467-C9BE7CCF7C02}"/>
                </a:ext>
              </a:extLst>
            </p:cNvPr>
            <p:cNvSpPr txBox="1"/>
            <p:nvPr/>
          </p:nvSpPr>
          <p:spPr>
            <a:xfrm>
              <a:off x="769603" y="4692054"/>
              <a:ext cx="986637"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TABLE</a:t>
              </a:r>
            </a:p>
          </p:txBody>
        </p:sp>
        <p:sp>
          <p:nvSpPr>
            <p:cNvPr id="8" name="Arrow: Right 7">
              <a:extLst>
                <a:ext uri="{FF2B5EF4-FFF2-40B4-BE49-F238E27FC236}">
                  <a16:creationId xmlns:a16="http://schemas.microsoft.com/office/drawing/2014/main" id="{FC98EEF2-F841-414D-B4F1-CF497E0C306E}"/>
                </a:ext>
              </a:extLst>
            </p:cNvPr>
            <p:cNvSpPr/>
            <p:nvPr/>
          </p:nvSpPr>
          <p:spPr>
            <a:xfrm>
              <a:off x="1668877" y="4776693"/>
              <a:ext cx="554640" cy="23083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Left Brace 10">
              <a:extLst>
                <a:ext uri="{FF2B5EF4-FFF2-40B4-BE49-F238E27FC236}">
                  <a16:creationId xmlns:a16="http://schemas.microsoft.com/office/drawing/2014/main" id="{6E9B360D-0093-49F3-89DD-9724812BC8EE}"/>
                </a:ext>
              </a:extLst>
            </p:cNvPr>
            <p:cNvSpPr/>
            <p:nvPr/>
          </p:nvSpPr>
          <p:spPr>
            <a:xfrm>
              <a:off x="2352978" y="3308365"/>
              <a:ext cx="796368" cy="314468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grpSp>
        <p:nvGrpSpPr>
          <p:cNvPr id="15" name="Group 14">
            <a:extLst>
              <a:ext uri="{FF2B5EF4-FFF2-40B4-BE49-F238E27FC236}">
                <a16:creationId xmlns:a16="http://schemas.microsoft.com/office/drawing/2014/main" id="{0F552871-BC99-42C4-9845-71D6AD39F3B4}"/>
              </a:ext>
            </a:extLst>
          </p:cNvPr>
          <p:cNvGrpSpPr/>
          <p:nvPr/>
        </p:nvGrpSpPr>
        <p:grpSpPr>
          <a:xfrm>
            <a:off x="2601955" y="4984923"/>
            <a:ext cx="8870784" cy="400110"/>
            <a:chOff x="2926081" y="5037174"/>
            <a:chExt cx="8870784" cy="400110"/>
          </a:xfrm>
        </p:grpSpPr>
        <p:sp>
          <p:nvSpPr>
            <p:cNvPr id="12" name="Rectangle: Rounded Corners 11">
              <a:extLst>
                <a:ext uri="{FF2B5EF4-FFF2-40B4-BE49-F238E27FC236}">
                  <a16:creationId xmlns:a16="http://schemas.microsoft.com/office/drawing/2014/main" id="{900A2B76-B821-4652-B67D-51CB00F010AF}"/>
                </a:ext>
              </a:extLst>
            </p:cNvPr>
            <p:cNvSpPr/>
            <p:nvPr/>
          </p:nvSpPr>
          <p:spPr>
            <a:xfrm>
              <a:off x="2926081" y="5146058"/>
              <a:ext cx="7001690" cy="230832"/>
            </a:xfrm>
            <a:prstGeom prst="round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9F3D1972-FE66-4360-88CD-67044124277B}"/>
                </a:ext>
              </a:extLst>
            </p:cNvPr>
            <p:cNvSpPr txBox="1"/>
            <p:nvPr/>
          </p:nvSpPr>
          <p:spPr>
            <a:xfrm>
              <a:off x="10527190" y="5037174"/>
              <a:ext cx="1269675"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RECORD</a:t>
              </a:r>
            </a:p>
          </p:txBody>
        </p:sp>
        <p:sp>
          <p:nvSpPr>
            <p:cNvPr id="17" name="Arrow: Right 16">
              <a:extLst>
                <a:ext uri="{FF2B5EF4-FFF2-40B4-BE49-F238E27FC236}">
                  <a16:creationId xmlns:a16="http://schemas.microsoft.com/office/drawing/2014/main" id="{9B9FBB91-C767-424A-91F9-272C89F026F1}"/>
                </a:ext>
              </a:extLst>
            </p:cNvPr>
            <p:cNvSpPr/>
            <p:nvPr/>
          </p:nvSpPr>
          <p:spPr>
            <a:xfrm rot="10800000">
              <a:off x="10003317" y="5147939"/>
              <a:ext cx="623190" cy="23083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3" name="Group 12">
            <a:extLst>
              <a:ext uri="{FF2B5EF4-FFF2-40B4-BE49-F238E27FC236}">
                <a16:creationId xmlns:a16="http://schemas.microsoft.com/office/drawing/2014/main" id="{E1CD3E96-EF19-4BCC-8C50-3481595215D1}"/>
              </a:ext>
            </a:extLst>
          </p:cNvPr>
          <p:cNvGrpSpPr/>
          <p:nvPr/>
        </p:nvGrpSpPr>
        <p:grpSpPr>
          <a:xfrm>
            <a:off x="2427036" y="2491501"/>
            <a:ext cx="2233247" cy="4041058"/>
            <a:chOff x="2751162" y="2543752"/>
            <a:chExt cx="2233247" cy="4041058"/>
          </a:xfrm>
        </p:grpSpPr>
        <p:sp>
          <p:nvSpPr>
            <p:cNvPr id="20" name="Rectangle: Rounded Corners 19">
              <a:extLst>
                <a:ext uri="{FF2B5EF4-FFF2-40B4-BE49-F238E27FC236}">
                  <a16:creationId xmlns:a16="http://schemas.microsoft.com/office/drawing/2014/main" id="{53C7E2FB-078F-471D-9E1D-66321AF6A9AC}"/>
                </a:ext>
              </a:extLst>
            </p:cNvPr>
            <p:cNvSpPr/>
            <p:nvPr/>
          </p:nvSpPr>
          <p:spPr>
            <a:xfrm>
              <a:off x="3427289" y="3308365"/>
              <a:ext cx="796368" cy="3276445"/>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24">
              <a:extLst>
                <a:ext uri="{FF2B5EF4-FFF2-40B4-BE49-F238E27FC236}">
                  <a16:creationId xmlns:a16="http://schemas.microsoft.com/office/drawing/2014/main" id="{BBFA269A-FBB4-482D-B5E4-CFDE8D86040B}"/>
                </a:ext>
              </a:extLst>
            </p:cNvPr>
            <p:cNvSpPr txBox="1"/>
            <p:nvPr/>
          </p:nvSpPr>
          <p:spPr>
            <a:xfrm>
              <a:off x="2751162" y="2543752"/>
              <a:ext cx="2233247"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FIELD / Attribute</a:t>
              </a:r>
            </a:p>
          </p:txBody>
        </p:sp>
        <p:sp>
          <p:nvSpPr>
            <p:cNvPr id="26" name="Arrow: Right 25">
              <a:extLst>
                <a:ext uri="{FF2B5EF4-FFF2-40B4-BE49-F238E27FC236}">
                  <a16:creationId xmlns:a16="http://schemas.microsoft.com/office/drawing/2014/main" id="{8AC1C8DF-F27B-471A-8699-2F805220ED5F}"/>
                </a:ext>
              </a:extLst>
            </p:cNvPr>
            <p:cNvSpPr/>
            <p:nvPr/>
          </p:nvSpPr>
          <p:spPr>
            <a:xfrm rot="5400000">
              <a:off x="3686857" y="2969825"/>
              <a:ext cx="341741" cy="23083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9" name="Slide Number Placeholder 1">
            <a:extLst>
              <a:ext uri="{FF2B5EF4-FFF2-40B4-BE49-F238E27FC236}">
                <a16:creationId xmlns:a16="http://schemas.microsoft.com/office/drawing/2014/main" id="{98B8D3B9-A000-40FC-BCB2-A4A07A172BCD}"/>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22</a:t>
            </a:fld>
            <a:endParaRPr lang="en-US" sz="1600" b="1" dirty="0">
              <a:solidFill>
                <a:schemeClr val="tx1"/>
              </a:solidFill>
            </a:endParaRPr>
          </a:p>
        </p:txBody>
      </p:sp>
    </p:spTree>
    <p:extLst>
      <p:ext uri="{BB962C8B-B14F-4D97-AF65-F5344CB8AC3E}">
        <p14:creationId xmlns:p14="http://schemas.microsoft.com/office/powerpoint/2010/main" val="17152606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wipe(left)">
                                      <p:cBhvr>
                                        <p:cTn id="11" dur="500"/>
                                        <p:tgtEl>
                                          <p:spTgt spid="58371">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22FE734A-13E0-4E47-B737-EDE2914FEA54}"/>
              </a:ext>
            </a:extLst>
          </p:cNvPr>
          <p:cNvSpPr>
            <a:spLocks noGrp="1" noChangeArrowheads="1"/>
          </p:cNvSpPr>
          <p:nvPr>
            <p:ph type="title"/>
          </p:nvPr>
        </p:nvSpPr>
        <p:spPr>
          <a:xfrm>
            <a:off x="457812" y="143982"/>
            <a:ext cx="11276375" cy="795464"/>
          </a:xfrm>
        </p:spPr>
        <p:txBody>
          <a:bodyPr>
            <a:noAutofit/>
          </a:bodyPr>
          <a:lstStyle/>
          <a:p>
            <a:pPr eaLnBrk="1" hangingPunct="1"/>
            <a:r>
              <a:rPr lang="en-US" altLang="en-US" b="1" dirty="0"/>
              <a:t>WBS in the Context of Earned Value Management</a:t>
            </a:r>
          </a:p>
        </p:txBody>
      </p:sp>
      <p:sp>
        <p:nvSpPr>
          <p:cNvPr id="9220" name="AutoShape 5">
            <a:extLst>
              <a:ext uri="{FF2B5EF4-FFF2-40B4-BE49-F238E27FC236}">
                <a16:creationId xmlns:a16="http://schemas.microsoft.com/office/drawing/2014/main" id="{F8D1EB44-A3AE-4D0A-BC39-46AF849735C8}"/>
              </a:ext>
            </a:extLst>
          </p:cNvPr>
          <p:cNvSpPr>
            <a:spLocks noChangeArrowheads="1"/>
          </p:cNvSpPr>
          <p:nvPr/>
        </p:nvSpPr>
        <p:spPr bwMode="auto">
          <a:xfrm>
            <a:off x="1436914" y="1037428"/>
            <a:ext cx="661255" cy="263525"/>
          </a:xfrm>
          <a:prstGeom prst="chevron">
            <a:avLst>
              <a:gd name="adj" fmla="val 3930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a:p>
        </p:txBody>
      </p:sp>
      <p:grpSp>
        <p:nvGrpSpPr>
          <p:cNvPr id="14" name="Group 13">
            <a:extLst>
              <a:ext uri="{FF2B5EF4-FFF2-40B4-BE49-F238E27FC236}">
                <a16:creationId xmlns:a16="http://schemas.microsoft.com/office/drawing/2014/main" id="{DFFBB754-556F-4F86-B347-EDB3E5A11C1B}"/>
              </a:ext>
            </a:extLst>
          </p:cNvPr>
          <p:cNvGrpSpPr/>
          <p:nvPr/>
        </p:nvGrpSpPr>
        <p:grpSpPr>
          <a:xfrm>
            <a:off x="1076721" y="764539"/>
            <a:ext cx="10175630" cy="5879812"/>
            <a:chOff x="1076721" y="871364"/>
            <a:chExt cx="10175630" cy="5879812"/>
          </a:xfrm>
        </p:grpSpPr>
        <p:pic>
          <p:nvPicPr>
            <p:cNvPr id="15" name="Picture 22" descr="MCj04127360000[1]">
              <a:extLst>
                <a:ext uri="{FF2B5EF4-FFF2-40B4-BE49-F238E27FC236}">
                  <a16:creationId xmlns:a16="http://schemas.microsoft.com/office/drawing/2014/main" id="{026A775C-835C-48B8-B741-E64F5C50C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2475">
              <a:off x="8085288" y="1330276"/>
              <a:ext cx="316706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7">
              <a:extLst>
                <a:ext uri="{FF2B5EF4-FFF2-40B4-BE49-F238E27FC236}">
                  <a16:creationId xmlns:a16="http://schemas.microsoft.com/office/drawing/2014/main" id="{D5B4C2B6-AC89-48DB-B103-B8222B95F1FF}"/>
                </a:ext>
              </a:extLst>
            </p:cNvPr>
            <p:cNvSpPr txBox="1">
              <a:spLocks noChangeArrowheads="1"/>
            </p:cNvSpPr>
            <p:nvPr/>
          </p:nvSpPr>
          <p:spPr>
            <a:xfrm>
              <a:off x="2138034" y="1100064"/>
              <a:ext cx="5946551" cy="2275554"/>
            </a:xfrm>
            <a:prstGeom prst="rect">
              <a:avLst/>
            </a:prstGeom>
            <a:noFill/>
          </p:spPr>
          <p:txBody>
            <a:bodyPr vert="horz" lIns="0" tIns="45720" rIns="0" bIns="4572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84029"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66900"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49771"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932642"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500"/>
                </a:spcBef>
                <a:buFont typeface="Calibri" panose="020F0502020204030204" pitchFamily="34" charset="0"/>
                <a:buNone/>
              </a:pPr>
              <a:r>
                <a:rPr lang="en-US" altLang="en-US" sz="2000" b="1" dirty="0"/>
                <a:t>WBS	Work Breakdown Structure</a:t>
              </a:r>
            </a:p>
            <a:p>
              <a:pPr marL="0" indent="0">
                <a:spcBef>
                  <a:spcPts val="500"/>
                </a:spcBef>
                <a:buNone/>
              </a:pPr>
              <a:r>
                <a:rPr lang="en-US" altLang="en-US" sz="2000" b="1" dirty="0">
                  <a:solidFill>
                    <a:schemeClr val="tx1">
                      <a:lumMod val="50000"/>
                    </a:schemeClr>
                  </a:solidFill>
                </a:rPr>
                <a:t>OBS	Organization Breakdown Structure</a:t>
              </a:r>
            </a:p>
            <a:p>
              <a:pPr marL="0" indent="0">
                <a:spcBef>
                  <a:spcPts val="500"/>
                </a:spcBef>
                <a:buNone/>
              </a:pPr>
              <a:r>
                <a:rPr lang="en-US" altLang="en-US" sz="2000" b="1" dirty="0">
                  <a:solidFill>
                    <a:schemeClr val="tx1">
                      <a:lumMod val="50000"/>
                    </a:schemeClr>
                  </a:solidFill>
                </a:rPr>
                <a:t>BAC	Budget at Complete</a:t>
              </a:r>
            </a:p>
            <a:p>
              <a:pPr marL="0" indent="0">
                <a:spcBef>
                  <a:spcPts val="500"/>
                </a:spcBef>
                <a:buNone/>
              </a:pPr>
              <a:r>
                <a:rPr lang="en-US" altLang="en-US" sz="2000" b="1" dirty="0">
                  <a:solidFill>
                    <a:schemeClr val="tx1">
                      <a:lumMod val="50000"/>
                    </a:schemeClr>
                  </a:solidFill>
                </a:rPr>
                <a:t>PV	Planned Value	(BCWS)</a:t>
              </a:r>
            </a:p>
            <a:p>
              <a:pPr marL="0" indent="0">
                <a:spcBef>
                  <a:spcPts val="500"/>
                </a:spcBef>
                <a:buNone/>
              </a:pPr>
              <a:r>
                <a:rPr lang="en-US" altLang="en-US" sz="2000" b="1" dirty="0">
                  <a:solidFill>
                    <a:schemeClr val="tx1">
                      <a:lumMod val="50000"/>
                    </a:schemeClr>
                  </a:solidFill>
                </a:rPr>
                <a:t>EV	Earned Value	(BCWP)</a:t>
              </a:r>
            </a:p>
            <a:p>
              <a:pPr marL="0" indent="0">
                <a:spcBef>
                  <a:spcPts val="500"/>
                </a:spcBef>
                <a:buNone/>
              </a:pPr>
              <a:r>
                <a:rPr lang="en-US" altLang="en-US" sz="2000" b="1" dirty="0">
                  <a:solidFill>
                    <a:schemeClr val="tx1">
                      <a:lumMod val="50000"/>
                    </a:schemeClr>
                  </a:solidFill>
                </a:rPr>
                <a:t>AC	Actual Cost	(ACWP)</a:t>
              </a:r>
            </a:p>
            <a:p>
              <a:endParaRPr lang="en-US" altLang="en-US" sz="2000" b="1" dirty="0"/>
            </a:p>
          </p:txBody>
        </p:sp>
        <p:sp>
          <p:nvSpPr>
            <p:cNvPr id="17" name="Line 19">
              <a:extLst>
                <a:ext uri="{FF2B5EF4-FFF2-40B4-BE49-F238E27FC236}">
                  <a16:creationId xmlns:a16="http://schemas.microsoft.com/office/drawing/2014/main" id="{171C5CE1-D549-49A2-88C0-C9E550FCDBC1}"/>
                </a:ext>
              </a:extLst>
            </p:cNvPr>
            <p:cNvSpPr>
              <a:spLocks noChangeShapeType="1"/>
            </p:cNvSpPr>
            <p:nvPr/>
          </p:nvSpPr>
          <p:spPr bwMode="auto">
            <a:xfrm>
              <a:off x="1076721" y="3437382"/>
              <a:ext cx="6687125" cy="7746"/>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p>
          </p:txBody>
        </p:sp>
        <p:sp>
          <p:nvSpPr>
            <p:cNvPr id="18" name="Text Box 20">
              <a:extLst>
                <a:ext uri="{FF2B5EF4-FFF2-40B4-BE49-F238E27FC236}">
                  <a16:creationId xmlns:a16="http://schemas.microsoft.com/office/drawing/2014/main" id="{C3037BA7-CC25-4740-A3DB-B726C95CF6E5}"/>
                </a:ext>
              </a:extLst>
            </p:cNvPr>
            <p:cNvSpPr txBox="1">
              <a:spLocks noChangeArrowheads="1"/>
            </p:cNvSpPr>
            <p:nvPr/>
          </p:nvSpPr>
          <p:spPr bwMode="auto">
            <a:xfrm>
              <a:off x="1076721" y="3221482"/>
              <a:ext cx="101138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dirty="0">
                  <a:solidFill>
                    <a:schemeClr val="accent3">
                      <a:lumMod val="40000"/>
                      <a:lumOff val="60000"/>
                    </a:schemeClr>
                  </a:solidFill>
                </a:rPr>
                <a:t>Formulas</a:t>
              </a:r>
            </a:p>
          </p:txBody>
        </p:sp>
        <p:sp>
          <p:nvSpPr>
            <p:cNvPr id="19" name="Text Box 21">
              <a:extLst>
                <a:ext uri="{FF2B5EF4-FFF2-40B4-BE49-F238E27FC236}">
                  <a16:creationId xmlns:a16="http://schemas.microsoft.com/office/drawing/2014/main" id="{0E266CDA-8DD2-48BC-A0F6-4C419CFA1515}"/>
                </a:ext>
              </a:extLst>
            </p:cNvPr>
            <p:cNvSpPr txBox="1">
              <a:spLocks noChangeArrowheads="1"/>
            </p:cNvSpPr>
            <p:nvPr/>
          </p:nvSpPr>
          <p:spPr bwMode="auto">
            <a:xfrm>
              <a:off x="1139641" y="871364"/>
              <a:ext cx="14001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b="1" dirty="0">
                  <a:solidFill>
                    <a:schemeClr val="accent3">
                      <a:lumMod val="40000"/>
                      <a:lumOff val="60000"/>
                    </a:schemeClr>
                  </a:solidFill>
                </a:rPr>
                <a:t>Basic Terms</a:t>
              </a:r>
            </a:p>
          </p:txBody>
        </p:sp>
        <p:sp>
          <p:nvSpPr>
            <p:cNvPr id="20" name="Line 19">
              <a:extLst>
                <a:ext uri="{FF2B5EF4-FFF2-40B4-BE49-F238E27FC236}">
                  <a16:creationId xmlns:a16="http://schemas.microsoft.com/office/drawing/2014/main" id="{03894A5F-8B82-4D53-ABF0-3070DB6128B4}"/>
                </a:ext>
              </a:extLst>
            </p:cNvPr>
            <p:cNvSpPr>
              <a:spLocks noChangeShapeType="1"/>
            </p:cNvSpPr>
            <p:nvPr/>
          </p:nvSpPr>
          <p:spPr bwMode="auto">
            <a:xfrm flipV="1">
              <a:off x="1139641" y="1089142"/>
              <a:ext cx="6624205" cy="31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a:p>
          </p:txBody>
        </p:sp>
        <p:sp>
          <p:nvSpPr>
            <p:cNvPr id="21" name="Rectangle 17">
              <a:extLst>
                <a:ext uri="{FF2B5EF4-FFF2-40B4-BE49-F238E27FC236}">
                  <a16:creationId xmlns:a16="http://schemas.microsoft.com/office/drawing/2014/main" id="{4C05CD5B-6C6D-4FE0-B9B8-F10B21859297}"/>
                </a:ext>
              </a:extLst>
            </p:cNvPr>
            <p:cNvSpPr txBox="1">
              <a:spLocks noChangeArrowheads="1"/>
            </p:cNvSpPr>
            <p:nvPr/>
          </p:nvSpPr>
          <p:spPr>
            <a:xfrm>
              <a:off x="2138034" y="3442863"/>
              <a:ext cx="7267799" cy="3308313"/>
            </a:xfrm>
            <a:prstGeom prst="rect">
              <a:avLst/>
            </a:prstGeom>
            <a:noFill/>
          </p:spPr>
          <p:txBody>
            <a:bodyPr vert="horz" lIns="0" tIns="45720" rIns="0" bIns="4572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84029"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66900"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49771"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932642" indent="-182870" algn="l" defTabSz="914354" rtl="0" eaLnBrk="1" latinLnBrk="0" hangingPunct="1">
                <a:lnSpc>
                  <a:spcPct val="90000"/>
                </a:lnSpc>
                <a:spcBef>
                  <a:spcPts val="200"/>
                </a:spcBef>
                <a:spcAft>
                  <a:spcPts val="400"/>
                </a:spcAft>
                <a:buClr>
                  <a:schemeClr val="bg1"/>
                </a:buClr>
                <a:buFont typeface="Arial" panose="020B0604020202020204" pitchFamily="34" charset="0"/>
                <a:buChar char="•"/>
                <a:defRPr sz="18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500"/>
                </a:spcBef>
                <a:buNone/>
              </a:pPr>
              <a:r>
                <a:rPr lang="en-US" altLang="en-US" sz="2000" b="1" dirty="0">
                  <a:solidFill>
                    <a:schemeClr val="tx1">
                      <a:lumMod val="50000"/>
                    </a:schemeClr>
                  </a:solidFill>
                </a:rPr>
                <a:t>CPI	Cost Performance Index  (EV/AC)</a:t>
              </a:r>
            </a:p>
            <a:p>
              <a:pPr marL="0" indent="0">
                <a:spcBef>
                  <a:spcPts val="500"/>
                </a:spcBef>
                <a:buNone/>
              </a:pPr>
              <a:r>
                <a:rPr lang="en-US" altLang="en-US" sz="2000" b="1" dirty="0">
                  <a:solidFill>
                    <a:schemeClr val="tx1">
                      <a:lumMod val="50000"/>
                    </a:schemeClr>
                  </a:solidFill>
                </a:rPr>
                <a:t>CV	Cost Variance  (EV - AC)</a:t>
              </a:r>
            </a:p>
            <a:p>
              <a:pPr marL="0" indent="0">
                <a:spcBef>
                  <a:spcPts val="500"/>
                </a:spcBef>
                <a:buNone/>
              </a:pPr>
              <a:r>
                <a:rPr lang="en-US" altLang="en-US" sz="2000" b="1" dirty="0">
                  <a:solidFill>
                    <a:schemeClr val="tx1">
                      <a:lumMod val="50000"/>
                    </a:schemeClr>
                  </a:solidFill>
                </a:rPr>
                <a:t>SPI	Schedule Performance Index  (EV/PV)</a:t>
              </a:r>
            </a:p>
            <a:p>
              <a:pPr marL="0" indent="0">
                <a:spcBef>
                  <a:spcPts val="500"/>
                </a:spcBef>
                <a:buNone/>
              </a:pPr>
              <a:r>
                <a:rPr lang="en-US" altLang="en-US" sz="2000" b="1" dirty="0">
                  <a:solidFill>
                    <a:schemeClr val="tx1">
                      <a:lumMod val="50000"/>
                    </a:schemeClr>
                  </a:solidFill>
                </a:rPr>
                <a:t>SV	Schedule Variance  (EV - PV)</a:t>
              </a:r>
            </a:p>
            <a:p>
              <a:pPr marL="0" indent="0">
                <a:spcBef>
                  <a:spcPts val="500"/>
                </a:spcBef>
                <a:buNone/>
              </a:pPr>
              <a:r>
                <a:rPr lang="en-US" altLang="en-US" sz="2000" b="1" dirty="0">
                  <a:solidFill>
                    <a:schemeClr val="tx1">
                      <a:lumMod val="50000"/>
                    </a:schemeClr>
                  </a:solidFill>
                </a:rPr>
                <a:t>TCPI	To Complete Performance Index  (BAC-EV)/(BAC-AC)</a:t>
              </a:r>
            </a:p>
            <a:p>
              <a:pPr marL="0" indent="0">
                <a:spcBef>
                  <a:spcPts val="500"/>
                </a:spcBef>
                <a:buNone/>
              </a:pPr>
              <a:r>
                <a:rPr lang="en-US" altLang="en-US" sz="2000" b="1" dirty="0">
                  <a:solidFill>
                    <a:schemeClr val="tx1">
                      <a:lumMod val="50000"/>
                    </a:schemeClr>
                  </a:solidFill>
                </a:rPr>
                <a:t>ETC	Estimate to Complete  (EAC - AC)</a:t>
              </a:r>
            </a:p>
            <a:p>
              <a:pPr marL="0" indent="0">
                <a:spcBef>
                  <a:spcPts val="500"/>
                </a:spcBef>
                <a:buNone/>
              </a:pPr>
              <a:r>
                <a:rPr lang="en-US" altLang="en-US" sz="2000" b="1" dirty="0">
                  <a:solidFill>
                    <a:schemeClr val="tx1">
                      <a:lumMod val="50000"/>
                    </a:schemeClr>
                  </a:solidFill>
                </a:rPr>
                <a:t>EAC	Estimate at Complete (BAC/CPI)</a:t>
              </a:r>
            </a:p>
            <a:p>
              <a:pPr marL="0" indent="0">
                <a:spcBef>
                  <a:spcPts val="500"/>
                </a:spcBef>
                <a:buNone/>
              </a:pPr>
              <a:r>
                <a:rPr lang="en-US" altLang="en-US" sz="2000" b="1" dirty="0">
                  <a:solidFill>
                    <a:schemeClr val="tx1">
                      <a:lumMod val="50000"/>
                    </a:schemeClr>
                  </a:solidFill>
                </a:rPr>
                <a:t>IEAC	Independent EAC (various)</a:t>
              </a:r>
            </a:p>
            <a:p>
              <a:pPr marL="0" indent="0">
                <a:spcBef>
                  <a:spcPts val="500"/>
                </a:spcBef>
                <a:buNone/>
              </a:pPr>
              <a:r>
                <a:rPr lang="en-US" altLang="en-US" sz="2000" b="1" dirty="0">
                  <a:solidFill>
                    <a:schemeClr val="tx1">
                      <a:lumMod val="50000"/>
                    </a:schemeClr>
                  </a:solidFill>
                </a:rPr>
                <a:t>VAC	Variance at Complete  (BAC – EAC)</a:t>
              </a:r>
            </a:p>
            <a:p>
              <a:pPr marL="0" indent="0">
                <a:spcBef>
                  <a:spcPts val="500"/>
                </a:spcBef>
                <a:buNone/>
              </a:pPr>
              <a:endParaRPr lang="en-US" altLang="en-US" sz="2000" b="1" dirty="0"/>
            </a:p>
          </p:txBody>
        </p:sp>
      </p:grpSp>
      <p:sp>
        <p:nvSpPr>
          <p:cNvPr id="23" name="Slide Number Placeholder 1">
            <a:extLst>
              <a:ext uri="{FF2B5EF4-FFF2-40B4-BE49-F238E27FC236}">
                <a16:creationId xmlns:a16="http://schemas.microsoft.com/office/drawing/2014/main" id="{BD0ACF1B-1C68-4009-A280-5895F94E5592}"/>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23</a:t>
            </a:fld>
            <a:endParaRPr 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0-#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0258-EBD6-4A1C-91D7-2F00FAD8FBAD}"/>
              </a:ext>
            </a:extLst>
          </p:cNvPr>
          <p:cNvSpPr>
            <a:spLocks noGrp="1"/>
          </p:cNvSpPr>
          <p:nvPr>
            <p:ph type="title"/>
          </p:nvPr>
        </p:nvSpPr>
        <p:spPr>
          <a:xfrm>
            <a:off x="578007" y="218865"/>
            <a:ext cx="10520344" cy="767687"/>
          </a:xfrm>
        </p:spPr>
        <p:txBody>
          <a:bodyPr/>
          <a:lstStyle/>
          <a:p>
            <a:r>
              <a:rPr lang="en-US" altLang="en-US" b="1" dirty="0"/>
              <a:t>WBS in the Context of Earned Value Management</a:t>
            </a:r>
            <a:endParaRPr lang="en-US" dirty="0"/>
          </a:p>
        </p:txBody>
      </p:sp>
      <p:pic>
        <p:nvPicPr>
          <p:cNvPr id="5" name="Picture 4">
            <a:extLst>
              <a:ext uri="{FF2B5EF4-FFF2-40B4-BE49-F238E27FC236}">
                <a16:creationId xmlns:a16="http://schemas.microsoft.com/office/drawing/2014/main" id="{166EC31A-F66B-4730-81AA-E27F814707EA}"/>
              </a:ext>
            </a:extLst>
          </p:cNvPr>
          <p:cNvPicPr>
            <a:picLocks noChangeAspect="1"/>
          </p:cNvPicPr>
          <p:nvPr/>
        </p:nvPicPr>
        <p:blipFill>
          <a:blip r:embed="rId2"/>
          <a:stretch>
            <a:fillRect/>
          </a:stretch>
        </p:blipFill>
        <p:spPr>
          <a:xfrm>
            <a:off x="714215" y="1290918"/>
            <a:ext cx="10384136" cy="5114364"/>
          </a:xfrm>
          <a:prstGeom prst="rect">
            <a:avLst/>
          </a:prstGeom>
        </p:spPr>
      </p:pic>
      <p:sp>
        <p:nvSpPr>
          <p:cNvPr id="7" name="Oval 6">
            <a:extLst>
              <a:ext uri="{FF2B5EF4-FFF2-40B4-BE49-F238E27FC236}">
                <a16:creationId xmlns:a16="http://schemas.microsoft.com/office/drawing/2014/main" id="{BCB07950-9E9A-44D0-8F26-1971A9124470}"/>
              </a:ext>
            </a:extLst>
          </p:cNvPr>
          <p:cNvSpPr/>
          <p:nvPr/>
        </p:nvSpPr>
        <p:spPr>
          <a:xfrm>
            <a:off x="607293" y="2667338"/>
            <a:ext cx="2793801" cy="3625885"/>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1">
            <a:extLst>
              <a:ext uri="{FF2B5EF4-FFF2-40B4-BE49-F238E27FC236}">
                <a16:creationId xmlns:a16="http://schemas.microsoft.com/office/drawing/2014/main" id="{471B1E70-05AC-45B5-8A85-0F4EE5431A4C}"/>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24</a:t>
            </a:fld>
            <a:endParaRPr lang="en-US" sz="1600" b="1" dirty="0">
              <a:solidFill>
                <a:schemeClr val="tx1"/>
              </a:solidFill>
            </a:endParaRPr>
          </a:p>
        </p:txBody>
      </p:sp>
    </p:spTree>
    <p:extLst>
      <p:ext uri="{BB962C8B-B14F-4D97-AF65-F5344CB8AC3E}">
        <p14:creationId xmlns:p14="http://schemas.microsoft.com/office/powerpoint/2010/main" val="3788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5423109-1493-44E9-B5C3-7CC3334E2874}"/>
              </a:ext>
            </a:extLst>
          </p:cNvPr>
          <p:cNvSpPr/>
          <p:nvPr/>
        </p:nvSpPr>
        <p:spPr>
          <a:xfrm>
            <a:off x="8277794" y="3224224"/>
            <a:ext cx="2204221" cy="3053712"/>
          </a:xfrm>
          <a:prstGeom prst="rect">
            <a:avLst/>
          </a:prstGeom>
          <a:solidFill>
            <a:srgbClr val="E4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1BD9F04-5E99-4C09-948C-0DDE7EDDC294}"/>
              </a:ext>
            </a:extLst>
          </p:cNvPr>
          <p:cNvSpPr/>
          <p:nvPr/>
        </p:nvSpPr>
        <p:spPr>
          <a:xfrm>
            <a:off x="8774930" y="2068154"/>
            <a:ext cx="2204220" cy="1678026"/>
          </a:xfrm>
          <a:prstGeom prst="rect">
            <a:avLst/>
          </a:prstGeom>
          <a:solidFill>
            <a:srgbClr val="DD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02C576-2288-4700-A727-847F84046E57}"/>
              </a:ext>
            </a:extLst>
          </p:cNvPr>
          <p:cNvSpPr txBox="1"/>
          <p:nvPr/>
        </p:nvSpPr>
        <p:spPr>
          <a:xfrm>
            <a:off x="0" y="6858000"/>
            <a:ext cx="5400675" cy="219075"/>
          </a:xfrm>
          <a:prstGeom prst="rect">
            <a:avLst/>
          </a:prstGeom>
          <a:noFill/>
        </p:spPr>
        <p:txBody>
          <a:bodyPr>
            <a:spAutoFit/>
          </a:bodyPr>
          <a:lstStyle/>
          <a:p>
            <a:pPr>
              <a:defRPr/>
            </a:pPr>
            <a:r>
              <a:rPr lang="en-US" sz="831" dirty="0">
                <a:hlinkClick r:id="rId3" tooltip="http://www.3spoken.co.uk/2010/11/unanswered-questions-of-modern-monetary.html"/>
              </a:rPr>
              <a:t>This Photo</a:t>
            </a:r>
            <a:r>
              <a:rPr lang="en-US" sz="831" dirty="0"/>
              <a:t> by Unknown Author is licensed under </a:t>
            </a:r>
            <a:r>
              <a:rPr lang="en-US" sz="831" dirty="0">
                <a:hlinkClick r:id="rId4" tooltip="https://creativecommons.org/licenses/by/3.0/"/>
              </a:rPr>
              <a:t>CC BY</a:t>
            </a:r>
            <a:endParaRPr lang="en-US" sz="831" dirty="0"/>
          </a:p>
        </p:txBody>
      </p:sp>
      <p:sp>
        <p:nvSpPr>
          <p:cNvPr id="107524" name="WordArt 10">
            <a:extLst>
              <a:ext uri="{FF2B5EF4-FFF2-40B4-BE49-F238E27FC236}">
                <a16:creationId xmlns:a16="http://schemas.microsoft.com/office/drawing/2014/main" id="{E191DA74-1DF5-4758-85B5-DF35C39D0CB1}"/>
              </a:ext>
            </a:extLst>
          </p:cNvPr>
          <p:cNvSpPr>
            <a:spLocks noChangeArrowheads="1" noChangeShapeType="1" noTextEdit="1"/>
          </p:cNvSpPr>
          <p:nvPr/>
        </p:nvSpPr>
        <p:spPr bwMode="auto">
          <a:xfrm>
            <a:off x="1212850" y="3279711"/>
            <a:ext cx="5437188" cy="861774"/>
          </a:xfrm>
          <a:prstGeom prst="rect">
            <a:avLst/>
          </a:prstGeom>
          <a:noFill/>
        </p:spPr>
        <p:txBody>
          <a:bodyPr wrap="square" rtlCol="0">
            <a:spAutoFit/>
          </a:bodyPr>
          <a:lstStyle/>
          <a:p>
            <a:pPr>
              <a:lnSpc>
                <a:spcPts val="6000"/>
              </a:lnSpc>
            </a:pPr>
            <a:r>
              <a:rPr lang="en-US" sz="6000" b="1" cap="all" spc="200" dirty="0">
                <a:solidFill>
                  <a:schemeClr val="accent6">
                    <a:lumMod val="60000"/>
                    <a:lumOff val="40000"/>
                  </a:schemeClr>
                </a:solidFill>
                <a:latin typeface="Segoe UI Semibold" panose="020B0702040204020203" pitchFamily="34" charset="0"/>
                <a:ea typeface="Segoe UI Black" panose="020B0A02040204020203" pitchFamily="34" charset="0"/>
                <a:cs typeface="Segoe UI Semibold" panose="020B0702040204020203" pitchFamily="34" charset="0"/>
              </a:rPr>
              <a:t>Questions</a:t>
            </a:r>
          </a:p>
        </p:txBody>
      </p:sp>
      <p:pic>
        <p:nvPicPr>
          <p:cNvPr id="2" name="Picture 1">
            <a:extLst>
              <a:ext uri="{FF2B5EF4-FFF2-40B4-BE49-F238E27FC236}">
                <a16:creationId xmlns:a16="http://schemas.microsoft.com/office/drawing/2014/main" id="{FFD75041-C1B0-4169-8E85-C620F6819006}"/>
              </a:ext>
            </a:extLst>
          </p:cNvPr>
          <p:cNvPicPr>
            <a:picLocks noChangeAspect="1"/>
          </p:cNvPicPr>
          <p:nvPr/>
        </p:nvPicPr>
        <p:blipFill>
          <a:blip r:embed="rId5"/>
          <a:stretch>
            <a:fillRect/>
          </a:stretch>
        </p:blipFill>
        <p:spPr>
          <a:xfrm rot="21418105">
            <a:off x="7907071" y="1228024"/>
            <a:ext cx="2460432" cy="4395601"/>
          </a:xfrm>
          <a:prstGeom prst="rect">
            <a:avLst/>
          </a:prstGeom>
        </p:spPr>
      </p:pic>
      <p:sp>
        <p:nvSpPr>
          <p:cNvPr id="7" name="WordArt 10">
            <a:extLst>
              <a:ext uri="{FF2B5EF4-FFF2-40B4-BE49-F238E27FC236}">
                <a16:creationId xmlns:a16="http://schemas.microsoft.com/office/drawing/2014/main" id="{A09A23A7-D981-44E5-BBFA-38B3576AAE27}"/>
              </a:ext>
            </a:extLst>
          </p:cNvPr>
          <p:cNvSpPr>
            <a:spLocks noChangeArrowheads="1" noChangeShapeType="1" noTextEdit="1"/>
          </p:cNvSpPr>
          <p:nvPr/>
        </p:nvSpPr>
        <p:spPr bwMode="auto">
          <a:xfrm>
            <a:off x="6405754" y="1576196"/>
            <a:ext cx="723763" cy="1003352"/>
          </a:xfrm>
          <a:prstGeom prst="rect">
            <a:avLst/>
          </a:prstGeom>
          <a:noFill/>
        </p:spPr>
        <p:txBody>
          <a:bodyPr wrap="square" rtlCol="0">
            <a:spAutoFit/>
          </a:bodyPr>
          <a:lstStyle/>
          <a:p>
            <a:pPr>
              <a:lnSpc>
                <a:spcPts val="6000"/>
              </a:lnSpc>
            </a:pPr>
            <a:r>
              <a:rPr lang="en-US" sz="11500" b="1" cap="all" spc="2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a:t>
            </a:r>
          </a:p>
        </p:txBody>
      </p:sp>
      <p:cxnSp>
        <p:nvCxnSpPr>
          <p:cNvPr id="5" name="Straight Connector 4">
            <a:extLst>
              <a:ext uri="{FF2B5EF4-FFF2-40B4-BE49-F238E27FC236}">
                <a16:creationId xmlns:a16="http://schemas.microsoft.com/office/drawing/2014/main" id="{EDCD6410-820E-4F27-8B00-0456ED7E87C3}"/>
              </a:ext>
            </a:extLst>
          </p:cNvPr>
          <p:cNvCxnSpPr/>
          <p:nvPr/>
        </p:nvCxnSpPr>
        <p:spPr>
          <a:xfrm>
            <a:off x="7613758" y="1001604"/>
            <a:ext cx="357599" cy="328867"/>
          </a:xfrm>
          <a:prstGeom prst="line">
            <a:avLst/>
          </a:prstGeom>
          <a:ln w="31750">
            <a:solidFill>
              <a:srgbClr val="DD93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2FBA57-DCC4-47C8-81CA-3B7B5E104234}"/>
              </a:ext>
            </a:extLst>
          </p:cNvPr>
          <p:cNvCxnSpPr>
            <a:cxnSpLocks/>
          </p:cNvCxnSpPr>
          <p:nvPr/>
        </p:nvCxnSpPr>
        <p:spPr>
          <a:xfrm>
            <a:off x="7377129" y="1561103"/>
            <a:ext cx="426410" cy="105508"/>
          </a:xfrm>
          <a:prstGeom prst="line">
            <a:avLst/>
          </a:prstGeom>
          <a:ln w="31750">
            <a:solidFill>
              <a:srgbClr val="DD933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1CB42A-1059-4828-94E8-1A3FA4AD1A5B}"/>
              </a:ext>
            </a:extLst>
          </p:cNvPr>
          <p:cNvCxnSpPr>
            <a:cxnSpLocks/>
          </p:cNvCxnSpPr>
          <p:nvPr/>
        </p:nvCxnSpPr>
        <p:spPr>
          <a:xfrm flipV="1">
            <a:off x="7301620" y="2077872"/>
            <a:ext cx="401538" cy="116755"/>
          </a:xfrm>
          <a:prstGeom prst="line">
            <a:avLst/>
          </a:prstGeom>
          <a:ln w="31750">
            <a:solidFill>
              <a:srgbClr val="DD933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BC37CF-D92B-4558-9617-898364DDD911}"/>
              </a:ext>
            </a:extLst>
          </p:cNvPr>
          <p:cNvCxnSpPr>
            <a:cxnSpLocks/>
          </p:cNvCxnSpPr>
          <p:nvPr/>
        </p:nvCxnSpPr>
        <p:spPr>
          <a:xfrm flipV="1">
            <a:off x="7421068" y="2530767"/>
            <a:ext cx="329078" cy="183503"/>
          </a:xfrm>
          <a:prstGeom prst="line">
            <a:avLst/>
          </a:prstGeom>
          <a:ln w="31750">
            <a:solidFill>
              <a:srgbClr val="DD9334"/>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D1321D-8C78-466D-B39A-DB4BC0CE14C4}"/>
              </a:ext>
            </a:extLst>
          </p:cNvPr>
          <p:cNvSpPr txBox="1"/>
          <p:nvPr/>
        </p:nvSpPr>
        <p:spPr>
          <a:xfrm>
            <a:off x="7471052" y="3508195"/>
            <a:ext cx="1081910" cy="523220"/>
          </a:xfrm>
          <a:prstGeom prst="rect">
            <a:avLst/>
          </a:prstGeom>
          <a:noFill/>
        </p:spPr>
        <p:txBody>
          <a:bodyPr wrap="square" rtlCol="0">
            <a:spAutoFit/>
          </a:bodyPr>
          <a:lstStyle/>
          <a:p>
            <a:pPr algn="ctr"/>
            <a:r>
              <a:rPr lang="en-US" sz="28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23" name="Graphic 22">
            <a:extLst>
              <a:ext uri="{FF2B5EF4-FFF2-40B4-BE49-F238E27FC236}">
                <a16:creationId xmlns:a16="http://schemas.microsoft.com/office/drawing/2014/main" id="{051E9AD3-EA3C-4265-BB27-F6B35D22ED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68601">
            <a:off x="10639458" y="3377696"/>
            <a:ext cx="1007632" cy="523967"/>
          </a:xfrm>
          <a:prstGeom prst="rect">
            <a:avLst/>
          </a:prstGeom>
        </p:spPr>
      </p:pic>
      <p:pic>
        <p:nvPicPr>
          <p:cNvPr id="24" name="Graphic 23">
            <a:extLst>
              <a:ext uri="{FF2B5EF4-FFF2-40B4-BE49-F238E27FC236}">
                <a16:creationId xmlns:a16="http://schemas.microsoft.com/office/drawing/2014/main" id="{374AF704-1BAC-4477-B346-A142FF376C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6497" y="2194627"/>
            <a:ext cx="379968" cy="379968"/>
          </a:xfrm>
          <a:prstGeom prst="rect">
            <a:avLst/>
          </a:prstGeom>
        </p:spPr>
      </p:pic>
      <p:sp>
        <p:nvSpPr>
          <p:cNvPr id="25" name="TextBox 24">
            <a:extLst>
              <a:ext uri="{FF2B5EF4-FFF2-40B4-BE49-F238E27FC236}">
                <a16:creationId xmlns:a16="http://schemas.microsoft.com/office/drawing/2014/main" id="{CD0E6E45-65E3-4099-A09E-ED68141B9C69}"/>
              </a:ext>
            </a:extLst>
          </p:cNvPr>
          <p:cNvSpPr txBox="1"/>
          <p:nvPr/>
        </p:nvSpPr>
        <p:spPr>
          <a:xfrm>
            <a:off x="7956288" y="3768541"/>
            <a:ext cx="1081910" cy="523220"/>
          </a:xfrm>
          <a:prstGeom prst="rect">
            <a:avLst/>
          </a:prstGeom>
          <a:noFill/>
        </p:spPr>
        <p:txBody>
          <a:bodyPr wrap="square" rtlCol="0">
            <a:spAutoFit/>
          </a:bodyPr>
          <a:lstStyle/>
          <a:p>
            <a:pPr algn="ctr"/>
            <a:r>
              <a:rPr lang="en-US" sz="28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6" name="TextBox 25">
            <a:extLst>
              <a:ext uri="{FF2B5EF4-FFF2-40B4-BE49-F238E27FC236}">
                <a16:creationId xmlns:a16="http://schemas.microsoft.com/office/drawing/2014/main" id="{8239970C-DF4A-45F7-A09B-FC2F3A138DA6}"/>
              </a:ext>
            </a:extLst>
          </p:cNvPr>
          <p:cNvSpPr txBox="1"/>
          <p:nvPr/>
        </p:nvSpPr>
        <p:spPr>
          <a:xfrm>
            <a:off x="7768469" y="4205120"/>
            <a:ext cx="1081910" cy="523220"/>
          </a:xfrm>
          <a:prstGeom prst="rect">
            <a:avLst/>
          </a:prstGeom>
          <a:noFill/>
        </p:spPr>
        <p:txBody>
          <a:bodyPr wrap="square" rtlCol="0">
            <a:spAutoFit/>
          </a:bodyPr>
          <a:lstStyle/>
          <a:p>
            <a:pPr algn="ctr"/>
            <a:r>
              <a:rPr lang="en-US" sz="2800"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 name="Slide Number Placeholder 1">
            <a:extLst>
              <a:ext uri="{FF2B5EF4-FFF2-40B4-BE49-F238E27FC236}">
                <a16:creationId xmlns:a16="http://schemas.microsoft.com/office/drawing/2014/main" id="{ABFB2827-3E7C-44CF-B56B-3DCCC6DEB7C2}"/>
              </a:ext>
            </a:extLst>
          </p:cNvPr>
          <p:cNvSpPr txBox="1">
            <a:spLocks/>
          </p:cNvSpPr>
          <p:nvPr/>
        </p:nvSpPr>
        <p:spPr bwMode="gray">
          <a:xfrm>
            <a:off x="11337158" y="762000"/>
            <a:ext cx="535983" cy="365125"/>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600" b="1" smtClean="0">
                <a:solidFill>
                  <a:schemeClr val="tx1"/>
                </a:solidFill>
              </a:rPr>
              <a:pPr/>
              <a:t>25</a:t>
            </a:fld>
            <a:endParaRPr 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08BE-9454-4C1B-8EC1-130CF5718BA0}"/>
              </a:ext>
            </a:extLst>
          </p:cNvPr>
          <p:cNvSpPr>
            <a:spLocks noGrp="1"/>
          </p:cNvSpPr>
          <p:nvPr>
            <p:ph type="title"/>
          </p:nvPr>
        </p:nvSpPr>
        <p:spPr/>
        <p:txBody>
          <a:bodyPr/>
          <a:lstStyle/>
          <a:p>
            <a:r>
              <a:rPr lang="en-US" dirty="0"/>
              <a:t>Meeting Materials</a:t>
            </a:r>
          </a:p>
        </p:txBody>
      </p:sp>
      <p:sp>
        <p:nvSpPr>
          <p:cNvPr id="3" name="Content Placeholder 2">
            <a:extLst>
              <a:ext uri="{FF2B5EF4-FFF2-40B4-BE49-F238E27FC236}">
                <a16:creationId xmlns:a16="http://schemas.microsoft.com/office/drawing/2014/main" id="{0692D94E-EC11-493B-8A87-D00ED6D0C0CD}"/>
              </a:ext>
            </a:extLst>
          </p:cNvPr>
          <p:cNvSpPr>
            <a:spLocks noGrp="1"/>
          </p:cNvSpPr>
          <p:nvPr>
            <p:ph idx="1"/>
          </p:nvPr>
        </p:nvSpPr>
        <p:spPr/>
        <p:txBody>
          <a:bodyPr/>
          <a:lstStyle/>
          <a:p>
            <a:pPr marL="0" indent="0">
              <a:buNone/>
            </a:pPr>
            <a:r>
              <a:rPr lang="en-US" dirty="0"/>
              <a:t>Slide presentations can be downloaded prior to start of the meeting from the Meeting Materials page of our website:</a:t>
            </a:r>
          </a:p>
          <a:p>
            <a:pPr marL="0" indent="0">
              <a:buNone/>
            </a:pPr>
            <a:endParaRPr lang="en-US" dirty="0"/>
          </a:p>
          <a:p>
            <a:pPr marL="0" indent="0">
              <a:buNone/>
            </a:pPr>
            <a:r>
              <a:rPr lang="en-US" dirty="0">
                <a:hlinkClick r:id="rId2"/>
              </a:rPr>
              <a:t>https://www.incose.org/incose-member-resources/chapters-groups/ChapterSites/enchantment/resources/meeting-materials</a:t>
            </a:r>
            <a:r>
              <a:rPr lang="en-US" dirty="0"/>
              <a:t> </a:t>
            </a:r>
          </a:p>
          <a:p>
            <a:pPr marL="0" indent="0">
              <a:buNone/>
            </a:pPr>
            <a:endParaRPr lang="en-US" dirty="0"/>
          </a:p>
          <a:p>
            <a:pPr marL="0" indent="0">
              <a:buNone/>
            </a:pPr>
            <a:r>
              <a:rPr lang="en-US" dirty="0"/>
              <a:t>If recording is authorized by speaker, the video will be posted at the link above within 24 hours.</a:t>
            </a:r>
          </a:p>
          <a:p>
            <a:endParaRPr lang="en-US" dirty="0"/>
          </a:p>
        </p:txBody>
      </p:sp>
      <p:pic>
        <p:nvPicPr>
          <p:cNvPr id="4" name="Picture 3">
            <a:extLst>
              <a:ext uri="{FF2B5EF4-FFF2-40B4-BE49-F238E27FC236}">
                <a16:creationId xmlns:a16="http://schemas.microsoft.com/office/drawing/2014/main" id="{9317CA9C-A3B2-4BCB-8322-CBB36430CB27}"/>
              </a:ext>
            </a:extLst>
          </p:cNvPr>
          <p:cNvPicPr>
            <a:picLocks noChangeAspect="1"/>
          </p:cNvPicPr>
          <p:nvPr/>
        </p:nvPicPr>
        <p:blipFill>
          <a:blip r:embed="rId3"/>
          <a:stretch>
            <a:fillRect/>
          </a:stretch>
        </p:blipFill>
        <p:spPr>
          <a:xfrm>
            <a:off x="10408504" y="366720"/>
            <a:ext cx="1780323" cy="1183084"/>
          </a:xfrm>
          <a:prstGeom prst="rect">
            <a:avLst/>
          </a:prstGeom>
        </p:spPr>
      </p:pic>
    </p:spTree>
    <p:extLst>
      <p:ext uri="{BB962C8B-B14F-4D97-AF65-F5344CB8AC3E}">
        <p14:creationId xmlns:p14="http://schemas.microsoft.com/office/powerpoint/2010/main" val="610855829"/>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1C5-0FDC-4459-9C79-A518C62FD27C}"/>
              </a:ext>
            </a:extLst>
          </p:cNvPr>
          <p:cNvSpPr>
            <a:spLocks noGrp="1"/>
          </p:cNvSpPr>
          <p:nvPr>
            <p:ph type="title"/>
          </p:nvPr>
        </p:nvSpPr>
        <p:spPr/>
        <p:txBody>
          <a:bodyPr/>
          <a:lstStyle/>
          <a:p>
            <a:r>
              <a:rPr lang="en-US" dirty="0"/>
              <a:t>SEP Training</a:t>
            </a:r>
          </a:p>
        </p:txBody>
      </p:sp>
      <p:sp>
        <p:nvSpPr>
          <p:cNvPr id="3" name="Content Placeholder 2">
            <a:extLst>
              <a:ext uri="{FF2B5EF4-FFF2-40B4-BE49-F238E27FC236}">
                <a16:creationId xmlns:a16="http://schemas.microsoft.com/office/drawing/2014/main" id="{13AF8455-3DAE-4A67-AFD2-A864AE01B471}"/>
              </a:ext>
            </a:extLst>
          </p:cNvPr>
          <p:cNvSpPr>
            <a:spLocks noGrp="1"/>
          </p:cNvSpPr>
          <p:nvPr>
            <p:ph idx="1"/>
          </p:nvPr>
        </p:nvSpPr>
        <p:spPr/>
        <p:txBody>
          <a:bodyPr/>
          <a:lstStyle/>
          <a:p>
            <a:pPr marL="0" indent="0">
              <a:buNone/>
            </a:pPr>
            <a:r>
              <a:rPr lang="en-US" dirty="0"/>
              <a:t>CSEP Courses by </a:t>
            </a:r>
            <a:r>
              <a:rPr lang="en-US" i="1" dirty="0"/>
              <a:t>Certification Training International:</a:t>
            </a:r>
          </a:p>
          <a:p>
            <a:pPr marL="456971" lvl="1" indent="0">
              <a:buNone/>
            </a:pPr>
            <a:r>
              <a:rPr lang="de-DE" dirty="0"/>
              <a:t>CTI currently is offering online course offerings, see </a:t>
            </a:r>
          </a:p>
          <a:p>
            <a:pPr marL="456971" lvl="1" indent="0">
              <a:buNone/>
            </a:pPr>
            <a:r>
              <a:rPr lang="de-DE" dirty="0">
                <a:hlinkClick r:id="rId3"/>
              </a:rPr>
              <a:t>https://certificationtraining-int.com/incose-sep-exam-prep-course/</a:t>
            </a:r>
            <a:r>
              <a:rPr lang="de-DE" dirty="0"/>
              <a:t> </a:t>
            </a:r>
          </a:p>
          <a:p>
            <a:pPr marL="456971" lvl="1" indent="0">
              <a:buNone/>
            </a:pPr>
            <a:endParaRPr lang="de-DE" dirty="0"/>
          </a:p>
          <a:p>
            <a:pPr marL="456971" lvl="1" indent="0">
              <a:buNone/>
            </a:pPr>
            <a:endParaRPr lang="de-DE" dirty="0"/>
          </a:p>
          <a:p>
            <a:pPr marL="456971" lvl="1" indent="0">
              <a:buNone/>
            </a:pPr>
            <a:r>
              <a:rPr lang="nb-NO" dirty="0"/>
              <a:t>Our chapter has two SEP mentors: </a:t>
            </a:r>
          </a:p>
          <a:p>
            <a:pPr marL="456971" lvl="1" indent="0">
              <a:buNone/>
            </a:pPr>
            <a:r>
              <a:rPr lang="nb-NO" dirty="0"/>
              <a:t>Ann Hodges </a:t>
            </a:r>
            <a:r>
              <a:rPr lang="nb-NO" dirty="0">
                <a:hlinkClick r:id="rId4"/>
              </a:rPr>
              <a:t>alhodge@sandia.gov</a:t>
            </a:r>
            <a:endParaRPr lang="nb-NO" dirty="0"/>
          </a:p>
          <a:p>
            <a:pPr marL="456971" lvl="1" indent="0">
              <a:buNone/>
            </a:pPr>
            <a:r>
              <a:rPr lang="nb-NO" dirty="0"/>
              <a:t>Heidi Hahn </a:t>
            </a:r>
            <a:r>
              <a:rPr lang="nb-NO" dirty="0">
                <a:hlinkClick r:id="rId5"/>
              </a:rPr>
              <a:t>drsquirt@outlook.com</a:t>
            </a:r>
            <a:r>
              <a:rPr lang="nb-NO" dirty="0"/>
              <a:t> </a:t>
            </a:r>
          </a:p>
          <a:p>
            <a:endParaRPr lang="en-US" dirty="0"/>
          </a:p>
        </p:txBody>
      </p:sp>
      <p:pic>
        <p:nvPicPr>
          <p:cNvPr id="4" name="Picture 3">
            <a:extLst>
              <a:ext uri="{FF2B5EF4-FFF2-40B4-BE49-F238E27FC236}">
                <a16:creationId xmlns:a16="http://schemas.microsoft.com/office/drawing/2014/main" id="{E87C94C1-5899-42DB-B86A-8E8FF14BB2D4}"/>
              </a:ext>
            </a:extLst>
          </p:cNvPr>
          <p:cNvPicPr>
            <a:picLocks noChangeAspect="1"/>
          </p:cNvPicPr>
          <p:nvPr/>
        </p:nvPicPr>
        <p:blipFill>
          <a:blip r:embed="rId6"/>
          <a:stretch>
            <a:fillRect/>
          </a:stretch>
        </p:blipFill>
        <p:spPr>
          <a:xfrm>
            <a:off x="10408504" y="366720"/>
            <a:ext cx="1780323" cy="1183084"/>
          </a:xfrm>
          <a:prstGeom prst="rect">
            <a:avLst/>
          </a:prstGeom>
        </p:spPr>
      </p:pic>
    </p:spTree>
    <p:extLst>
      <p:ext uri="{BB962C8B-B14F-4D97-AF65-F5344CB8AC3E}">
        <p14:creationId xmlns:p14="http://schemas.microsoft.com/office/powerpoint/2010/main" val="115469040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F3F28-AC42-40C4-8A8F-2DBD99873715}"/>
              </a:ext>
            </a:extLst>
          </p:cNvPr>
          <p:cNvSpPr>
            <a:spLocks noGrp="1"/>
          </p:cNvSpPr>
          <p:nvPr>
            <p:ph type="title"/>
          </p:nvPr>
        </p:nvSpPr>
        <p:spPr/>
        <p:txBody>
          <a:bodyPr/>
          <a:lstStyle/>
          <a:p>
            <a:r>
              <a:rPr lang="en-US" dirty="0"/>
              <a:t>Upcoming meetings</a:t>
            </a:r>
          </a:p>
        </p:txBody>
      </p:sp>
      <p:sp>
        <p:nvSpPr>
          <p:cNvPr id="5" name="Content Placeholder 4">
            <a:extLst>
              <a:ext uri="{FF2B5EF4-FFF2-40B4-BE49-F238E27FC236}">
                <a16:creationId xmlns:a16="http://schemas.microsoft.com/office/drawing/2014/main" id="{89F9FC11-753D-43EA-AEDC-71C2E3133573}"/>
              </a:ext>
            </a:extLst>
          </p:cNvPr>
          <p:cNvSpPr>
            <a:spLocks noGrp="1"/>
          </p:cNvSpPr>
          <p:nvPr>
            <p:ph idx="1"/>
          </p:nvPr>
        </p:nvSpPr>
        <p:spPr>
          <a:xfrm>
            <a:off x="840937" y="1677314"/>
            <a:ext cx="10510126" cy="4966288"/>
          </a:xfrm>
        </p:spPr>
        <p:txBody>
          <a:bodyPr>
            <a:normAutofit/>
          </a:bodyPr>
          <a:lstStyle/>
          <a:p>
            <a:r>
              <a:rPr lang="en-US" dirty="0"/>
              <a:t>September 8, 2021: Brian Kennedy, Leveraging Set-Based Practices to Enable Efficient Concurrency in Large Systems and Systems-of-Systems Engineering</a:t>
            </a:r>
          </a:p>
          <a:p>
            <a:r>
              <a:rPr lang="en-US" dirty="0"/>
              <a:t>October 13, 2021: Jim Armstrong – “Kitchens”</a:t>
            </a:r>
          </a:p>
          <a:p>
            <a:r>
              <a:rPr lang="en-US" dirty="0"/>
              <a:t>November 10, 2021: Jennifer Russell – “Smart Cities” (tentative)</a:t>
            </a:r>
          </a:p>
          <a:p>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B6B184CF-8D30-4F52-9AC7-08997D1B3813}"/>
              </a:ext>
            </a:extLst>
          </p:cNvPr>
          <p:cNvPicPr>
            <a:picLocks noChangeAspect="1"/>
          </p:cNvPicPr>
          <p:nvPr/>
        </p:nvPicPr>
        <p:blipFill>
          <a:blip r:embed="rId3"/>
          <a:stretch>
            <a:fillRect/>
          </a:stretch>
        </p:blipFill>
        <p:spPr>
          <a:xfrm>
            <a:off x="10408504" y="366720"/>
            <a:ext cx="1780323" cy="1183084"/>
          </a:xfrm>
          <a:prstGeom prst="rect">
            <a:avLst/>
          </a:prstGeom>
        </p:spPr>
      </p:pic>
    </p:spTree>
    <p:extLst>
      <p:ext uri="{BB962C8B-B14F-4D97-AF65-F5344CB8AC3E}">
        <p14:creationId xmlns:p14="http://schemas.microsoft.com/office/powerpoint/2010/main" val="977874567"/>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5072-040E-4D11-8E20-CB448693F44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02829480-419A-4A8A-BD0B-339909D964B0}"/>
              </a:ext>
            </a:extLst>
          </p:cNvPr>
          <p:cNvSpPr>
            <a:spLocks noGrp="1"/>
          </p:cNvSpPr>
          <p:nvPr>
            <p:ph idx="1"/>
          </p:nvPr>
        </p:nvSpPr>
        <p:spPr>
          <a:xfrm>
            <a:off x="838201" y="1826460"/>
            <a:ext cx="5257800" cy="4349073"/>
          </a:xfrm>
        </p:spPr>
        <p:txBody>
          <a:bodyPr/>
          <a:lstStyle/>
          <a:p>
            <a:r>
              <a:rPr lang="en-US" dirty="0"/>
              <a:t>Please type your name, position, and organization in the Chat window</a:t>
            </a:r>
          </a:p>
        </p:txBody>
      </p:sp>
      <p:sp>
        <p:nvSpPr>
          <p:cNvPr id="4" name="Rectangle 3">
            <a:extLst>
              <a:ext uri="{FF2B5EF4-FFF2-40B4-BE49-F238E27FC236}">
                <a16:creationId xmlns:a16="http://schemas.microsoft.com/office/drawing/2014/main" id="{78518E12-555A-486D-8A62-D785D861AE92}"/>
              </a:ext>
            </a:extLst>
          </p:cNvPr>
          <p:cNvSpPr/>
          <p:nvPr/>
        </p:nvSpPr>
        <p:spPr>
          <a:xfrm>
            <a:off x="6972557" y="6426036"/>
            <a:ext cx="2535912" cy="276855"/>
          </a:xfrm>
          <a:prstGeom prst="rect">
            <a:avLst/>
          </a:prstGeom>
        </p:spPr>
        <p:txBody>
          <a:bodyPr wrap="none">
            <a:spAutoFit/>
          </a:bodyPr>
          <a:lstStyle/>
          <a:p>
            <a:pPr defTabSz="609463"/>
            <a:r>
              <a:rPr lang="en-US" sz="1199" dirty="0">
                <a:solidFill>
                  <a:prstClr val="black"/>
                </a:solidFill>
                <a:latin typeface="Calibri" panose="020F0502020204030204"/>
              </a:rPr>
              <a:t>Photo by </a:t>
            </a:r>
            <a:r>
              <a:rPr lang="en-US" sz="1199" dirty="0">
                <a:solidFill>
                  <a:prstClr val="black"/>
                </a:solidFill>
                <a:latin typeface="Calibri" panose="020F0502020204030204"/>
                <a:hlinkClick r:id="rId3"/>
              </a:rPr>
              <a:t>Adam Solomon</a:t>
            </a:r>
            <a:r>
              <a:rPr lang="en-US" sz="1199" dirty="0">
                <a:solidFill>
                  <a:prstClr val="black"/>
                </a:solidFill>
                <a:latin typeface="Calibri" panose="020F0502020204030204"/>
              </a:rPr>
              <a:t> on </a:t>
            </a:r>
            <a:r>
              <a:rPr lang="en-US" sz="1199" dirty="0" err="1">
                <a:solidFill>
                  <a:prstClr val="black"/>
                </a:solidFill>
                <a:latin typeface="Calibri" panose="020F0502020204030204"/>
                <a:hlinkClick r:id="rId4"/>
              </a:rPr>
              <a:t>Unsplash</a:t>
            </a:r>
            <a:endParaRPr lang="en-US" sz="1199" dirty="0">
              <a:solidFill>
                <a:prstClr val="black"/>
              </a:solidFill>
              <a:latin typeface="Calibri" panose="020F0502020204030204"/>
            </a:endParaRPr>
          </a:p>
        </p:txBody>
      </p:sp>
      <p:pic>
        <p:nvPicPr>
          <p:cNvPr id="8" name="Picture 7" descr="Text&#10;&#10;Description automatically generated">
            <a:extLst>
              <a:ext uri="{FF2B5EF4-FFF2-40B4-BE49-F238E27FC236}">
                <a16:creationId xmlns:a16="http://schemas.microsoft.com/office/drawing/2014/main" id="{EE4C3DF8-4705-4A15-A464-F3EFCABBA7AA}"/>
              </a:ext>
            </a:extLst>
          </p:cNvPr>
          <p:cNvPicPr>
            <a:picLocks noChangeAspect="1"/>
          </p:cNvPicPr>
          <p:nvPr/>
        </p:nvPicPr>
        <p:blipFill>
          <a:blip r:embed="rId5"/>
          <a:stretch>
            <a:fillRect/>
          </a:stretch>
        </p:blipFill>
        <p:spPr>
          <a:xfrm>
            <a:off x="6735770" y="1463792"/>
            <a:ext cx="4999268" cy="4735994"/>
          </a:xfrm>
          <a:prstGeom prst="rect">
            <a:avLst/>
          </a:prstGeom>
        </p:spPr>
      </p:pic>
      <p:pic>
        <p:nvPicPr>
          <p:cNvPr id="6" name="Picture 5">
            <a:extLst>
              <a:ext uri="{FF2B5EF4-FFF2-40B4-BE49-F238E27FC236}">
                <a16:creationId xmlns:a16="http://schemas.microsoft.com/office/drawing/2014/main" id="{8E184C40-86F8-4057-81F4-DDFD93F1BFD5}"/>
              </a:ext>
            </a:extLst>
          </p:cNvPr>
          <p:cNvPicPr>
            <a:picLocks noChangeAspect="1"/>
          </p:cNvPicPr>
          <p:nvPr/>
        </p:nvPicPr>
        <p:blipFill>
          <a:blip r:embed="rId6"/>
          <a:stretch>
            <a:fillRect/>
          </a:stretch>
        </p:blipFill>
        <p:spPr>
          <a:xfrm>
            <a:off x="10408504" y="163626"/>
            <a:ext cx="1780323" cy="1183084"/>
          </a:xfrm>
          <a:prstGeom prst="rect">
            <a:avLst/>
          </a:prstGeom>
        </p:spPr>
      </p:pic>
    </p:spTree>
    <p:extLst>
      <p:ext uri="{BB962C8B-B14F-4D97-AF65-F5344CB8AC3E}">
        <p14:creationId xmlns:p14="http://schemas.microsoft.com/office/powerpoint/2010/main" val="379731647"/>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2C31-CB0E-40DA-BE5F-9ADB3CAFDC66}"/>
              </a:ext>
            </a:extLst>
          </p:cNvPr>
          <p:cNvSpPr>
            <a:spLocks noGrp="1"/>
          </p:cNvSpPr>
          <p:nvPr>
            <p:ph type="title"/>
          </p:nvPr>
        </p:nvSpPr>
        <p:spPr/>
        <p:txBody>
          <a:bodyPr/>
          <a:lstStyle/>
          <a:p>
            <a:r>
              <a:rPr lang="en-US" dirty="0"/>
              <a:t>Survey</a:t>
            </a:r>
          </a:p>
        </p:txBody>
      </p:sp>
      <p:sp>
        <p:nvSpPr>
          <p:cNvPr id="3" name="Content Placeholder 2">
            <a:extLst>
              <a:ext uri="{FF2B5EF4-FFF2-40B4-BE49-F238E27FC236}">
                <a16:creationId xmlns:a16="http://schemas.microsoft.com/office/drawing/2014/main" id="{39F7D8BB-97A8-4394-BCA3-52BDB70C06B9}"/>
              </a:ext>
            </a:extLst>
          </p:cNvPr>
          <p:cNvSpPr>
            <a:spLocks noGrp="1"/>
          </p:cNvSpPr>
          <p:nvPr>
            <p:ph idx="1"/>
          </p:nvPr>
        </p:nvSpPr>
        <p:spPr>
          <a:xfrm>
            <a:off x="838201" y="1826460"/>
            <a:ext cx="10515600" cy="2449824"/>
          </a:xfrm>
        </p:spPr>
        <p:txBody>
          <a:bodyPr>
            <a:normAutofit/>
          </a:bodyPr>
          <a:lstStyle/>
          <a:p>
            <a:pPr marL="0" indent="0">
              <a:buNone/>
            </a:pPr>
            <a:r>
              <a:rPr lang="en-US" dirty="0"/>
              <a:t>The link for the online survey for this meeting is</a:t>
            </a:r>
          </a:p>
          <a:p>
            <a:r>
              <a:rPr lang="en-US" dirty="0"/>
              <a:t>www.surveymonkey.com/r/2021_08_MeetingEval  </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A559D5B8-87AB-4864-BA1C-8AD9237FF4E3}"/>
              </a:ext>
            </a:extLst>
          </p:cNvPr>
          <p:cNvSpPr txBox="1"/>
          <p:nvPr/>
        </p:nvSpPr>
        <p:spPr>
          <a:xfrm>
            <a:off x="4280839" y="5630361"/>
            <a:ext cx="3630322" cy="461425"/>
          </a:xfrm>
          <a:prstGeom prst="rect">
            <a:avLst/>
          </a:prstGeom>
          <a:noFill/>
        </p:spPr>
        <p:txBody>
          <a:bodyPr wrap="none" rtlCol="0">
            <a:spAutoFit/>
          </a:bodyPr>
          <a:lstStyle/>
          <a:p>
            <a:pPr defTabSz="609463"/>
            <a:r>
              <a:rPr lang="en-US" sz="2399" dirty="0">
                <a:solidFill>
                  <a:prstClr val="black"/>
                </a:solidFill>
                <a:latin typeface="Calibri" panose="020F0502020204030204"/>
              </a:rPr>
              <a:t>Your feedback is important!</a:t>
            </a:r>
          </a:p>
        </p:txBody>
      </p:sp>
      <p:pic>
        <p:nvPicPr>
          <p:cNvPr id="5" name="Picture 4">
            <a:extLst>
              <a:ext uri="{FF2B5EF4-FFF2-40B4-BE49-F238E27FC236}">
                <a16:creationId xmlns:a16="http://schemas.microsoft.com/office/drawing/2014/main" id="{130203E6-B30C-42D4-875A-AE06AD2618C9}"/>
              </a:ext>
            </a:extLst>
          </p:cNvPr>
          <p:cNvPicPr>
            <a:picLocks noChangeAspect="1"/>
          </p:cNvPicPr>
          <p:nvPr/>
        </p:nvPicPr>
        <p:blipFill>
          <a:blip r:embed="rId2"/>
          <a:stretch>
            <a:fillRect/>
          </a:stretch>
        </p:blipFill>
        <p:spPr>
          <a:xfrm>
            <a:off x="10408504" y="366720"/>
            <a:ext cx="1780323" cy="1183084"/>
          </a:xfrm>
          <a:prstGeom prst="rect">
            <a:avLst/>
          </a:prstGeom>
        </p:spPr>
      </p:pic>
    </p:spTree>
    <p:extLst>
      <p:ext uri="{BB962C8B-B14F-4D97-AF65-F5344CB8AC3E}">
        <p14:creationId xmlns:p14="http://schemas.microsoft.com/office/powerpoint/2010/main" val="50728313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A31D-58E7-4B99-B85C-1550A9874F52}"/>
              </a:ext>
            </a:extLst>
          </p:cNvPr>
          <p:cNvSpPr>
            <a:spLocks noGrp="1"/>
          </p:cNvSpPr>
          <p:nvPr>
            <p:ph type="title"/>
          </p:nvPr>
        </p:nvSpPr>
        <p:spPr>
          <a:xfrm>
            <a:off x="838201" y="-204481"/>
            <a:ext cx="10515600" cy="1324873"/>
          </a:xfrm>
        </p:spPr>
        <p:txBody>
          <a:bodyPr/>
          <a:lstStyle/>
          <a:p>
            <a:r>
              <a:rPr lang="en-US" dirty="0"/>
              <a:t>Enchantment Chapter Monthly Meeting</a:t>
            </a:r>
          </a:p>
        </p:txBody>
      </p:sp>
      <p:sp>
        <p:nvSpPr>
          <p:cNvPr id="3" name="Content Placeholder 2">
            <a:extLst>
              <a:ext uri="{FF2B5EF4-FFF2-40B4-BE49-F238E27FC236}">
                <a16:creationId xmlns:a16="http://schemas.microsoft.com/office/drawing/2014/main" id="{344CF733-7A1D-43FA-965A-9AF35FA9FC6A}"/>
              </a:ext>
            </a:extLst>
          </p:cNvPr>
          <p:cNvSpPr>
            <a:spLocks noGrp="1"/>
          </p:cNvSpPr>
          <p:nvPr>
            <p:ph idx="1"/>
          </p:nvPr>
        </p:nvSpPr>
        <p:spPr>
          <a:xfrm>
            <a:off x="244121" y="1315687"/>
            <a:ext cx="11703758" cy="5164621"/>
          </a:xfrm>
        </p:spPr>
        <p:txBody>
          <a:bodyPr>
            <a:normAutofit fontScale="25000" lnSpcReduction="20000"/>
          </a:bodyPr>
          <a:lstStyle/>
          <a:p>
            <a:pPr marL="0" indent="0">
              <a:buNone/>
            </a:pPr>
            <a:r>
              <a:rPr lang="en-US" sz="14400" b="1" dirty="0"/>
              <a:t>WBS Integration with an Effective Schedule</a:t>
            </a:r>
          </a:p>
          <a:p>
            <a:pPr marL="0" indent="0">
              <a:buNone/>
            </a:pPr>
            <a:endParaRPr lang="en-US" sz="9595" b="1" dirty="0"/>
          </a:p>
          <a:p>
            <a:pPr marL="0" indent="0">
              <a:buNone/>
            </a:pPr>
            <a:r>
              <a:rPr lang="en-US" sz="9595" b="1" dirty="0"/>
              <a:t>Abstract</a:t>
            </a:r>
            <a:r>
              <a:rPr lang="en-US" sz="9595" dirty="0"/>
              <a:t>: </a:t>
            </a:r>
            <a:r>
              <a:rPr lang="en-US" sz="9495" dirty="0"/>
              <a:t>This presentation addresses the following questions:</a:t>
            </a:r>
          </a:p>
          <a:p>
            <a:pPr lvl="0"/>
            <a:r>
              <a:rPr lang="en-US" sz="9495" dirty="0"/>
              <a:t>How a WBS fits into the big picture of planning and managing a project</a:t>
            </a:r>
          </a:p>
          <a:p>
            <a:pPr lvl="0"/>
            <a:r>
              <a:rPr lang="en-US" sz="9495" dirty="0"/>
              <a:t>Why the WBS should form the foundation for project schedule development and elaboration</a:t>
            </a:r>
          </a:p>
          <a:p>
            <a:pPr lvl="0"/>
            <a:r>
              <a:rPr lang="en-US" sz="9495" dirty="0"/>
              <a:t>The hierarchical structure of a WBS</a:t>
            </a:r>
          </a:p>
          <a:p>
            <a:pPr lvl="0"/>
            <a:r>
              <a:rPr lang="en-US" sz="9495" dirty="0"/>
              <a:t>WBS nodes vs. project activities</a:t>
            </a:r>
          </a:p>
          <a:p>
            <a:pPr lvl="0"/>
            <a:r>
              <a:rPr lang="en-US" sz="9495" dirty="0"/>
              <a:t>Managing and relating WBS data within a project schedule</a:t>
            </a:r>
          </a:p>
          <a:p>
            <a:pPr marL="0" indent="0">
              <a:buNone/>
            </a:pPr>
            <a:endParaRPr lang="en-US" sz="9595" dirty="0"/>
          </a:p>
          <a:p>
            <a:pPr marL="0" indent="0">
              <a:buNone/>
            </a:pPr>
            <a:endParaRPr lang="en-US" sz="9595" dirty="0"/>
          </a:p>
          <a:p>
            <a:pPr marL="0" indent="0">
              <a:buNone/>
            </a:pPr>
            <a:endParaRPr lang="en-US" sz="9695" dirty="0"/>
          </a:p>
          <a:p>
            <a:pPr marL="0" indent="0">
              <a:buNone/>
            </a:pPr>
            <a:endParaRPr lang="en-US" sz="2899" dirty="0"/>
          </a:p>
          <a:p>
            <a:pPr marL="0" indent="0" algn="ctr">
              <a:buNone/>
            </a:pPr>
            <a:r>
              <a:rPr lang="en-US" sz="4798" dirty="0"/>
              <a:t>Download recording from the Library at www.incose.org/enchantment</a:t>
            </a:r>
          </a:p>
          <a:p>
            <a:pPr marL="0" indent="0" algn="ctr">
              <a:buNone/>
            </a:pPr>
            <a:r>
              <a:rPr lang="en-US" sz="4798" b="1" dirty="0">
                <a:solidFill>
                  <a:srgbClr val="FF0000"/>
                </a:solidFill>
              </a:rPr>
              <a:t>NOTE: This meeting will  be recorded </a:t>
            </a:r>
            <a:endParaRPr lang="en-US" sz="4798" dirty="0">
              <a:solidFill>
                <a:srgbClr val="FF0000"/>
              </a:solidFill>
            </a:endParaRPr>
          </a:p>
        </p:txBody>
      </p:sp>
      <p:pic>
        <p:nvPicPr>
          <p:cNvPr id="4" name="Picture 3">
            <a:extLst>
              <a:ext uri="{FF2B5EF4-FFF2-40B4-BE49-F238E27FC236}">
                <a16:creationId xmlns:a16="http://schemas.microsoft.com/office/drawing/2014/main" id="{0FA1D322-46C4-4A8D-9300-1E790F8EC145}"/>
              </a:ext>
            </a:extLst>
          </p:cNvPr>
          <p:cNvPicPr>
            <a:picLocks noChangeAspect="1"/>
          </p:cNvPicPr>
          <p:nvPr/>
        </p:nvPicPr>
        <p:blipFill>
          <a:blip r:embed="rId2"/>
          <a:stretch>
            <a:fillRect/>
          </a:stretch>
        </p:blipFill>
        <p:spPr>
          <a:xfrm>
            <a:off x="10408504" y="11305"/>
            <a:ext cx="1780323" cy="1183084"/>
          </a:xfrm>
          <a:prstGeom prst="rect">
            <a:avLst/>
          </a:prstGeom>
        </p:spPr>
      </p:pic>
    </p:spTree>
    <p:extLst>
      <p:ext uri="{BB962C8B-B14F-4D97-AF65-F5344CB8AC3E}">
        <p14:creationId xmlns:p14="http://schemas.microsoft.com/office/powerpoint/2010/main" val="997108535"/>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A31D-58E7-4B99-B85C-1550A9874F52}"/>
              </a:ext>
            </a:extLst>
          </p:cNvPr>
          <p:cNvSpPr>
            <a:spLocks noGrp="1"/>
          </p:cNvSpPr>
          <p:nvPr>
            <p:ph type="title"/>
          </p:nvPr>
        </p:nvSpPr>
        <p:spPr>
          <a:xfrm>
            <a:off x="838201" y="-204481"/>
            <a:ext cx="10515600" cy="1324873"/>
          </a:xfrm>
        </p:spPr>
        <p:txBody>
          <a:bodyPr/>
          <a:lstStyle/>
          <a:p>
            <a:r>
              <a:rPr lang="en-US" dirty="0"/>
              <a:t>Speaker Bio</a:t>
            </a:r>
          </a:p>
        </p:txBody>
      </p:sp>
      <p:sp>
        <p:nvSpPr>
          <p:cNvPr id="3" name="Content Placeholder 2">
            <a:extLst>
              <a:ext uri="{FF2B5EF4-FFF2-40B4-BE49-F238E27FC236}">
                <a16:creationId xmlns:a16="http://schemas.microsoft.com/office/drawing/2014/main" id="{344CF733-7A1D-43FA-965A-9AF35FA9FC6A}"/>
              </a:ext>
            </a:extLst>
          </p:cNvPr>
          <p:cNvSpPr>
            <a:spLocks noGrp="1"/>
          </p:cNvSpPr>
          <p:nvPr>
            <p:ph idx="1"/>
          </p:nvPr>
        </p:nvSpPr>
        <p:spPr>
          <a:xfrm>
            <a:off x="244121" y="1491867"/>
            <a:ext cx="11703758" cy="5164621"/>
          </a:xfrm>
        </p:spPr>
        <p:txBody>
          <a:bodyPr>
            <a:normAutofit fontScale="92500" lnSpcReduction="10000"/>
          </a:bodyPr>
          <a:lstStyle/>
          <a:p>
            <a:pPr marL="0" indent="0">
              <a:buNone/>
            </a:pPr>
            <a:r>
              <a:rPr lang="en-US" sz="2999" b="1" dirty="0"/>
              <a:t>Patrick Foley </a:t>
            </a:r>
            <a:r>
              <a:rPr lang="en-US" dirty="0"/>
              <a:t>is a highly experienced project controls data specialist who has built and supervised the deployment of complex project data management platforms. His business and technical qualifications span more than 30 years. He is employed by PM Tec Inc. and currently on contract to Sandia Laboratories. As a scheduling expert he has functioned as a team lead, team member, and subject matter expert in schedule controls for projects requiring broad institutional implementation as well as projects requiring detailed unit operation process improvement.  He is a scheduling expert in both Microsoft Project and Primavera P6.  He is also an accomplished VBA code writer and database designer/engineer.  As an active volunteer with the local PMI (Rio Grande) Chapter, he has delivered PMP prep course material for the chapter and conducted scheduler boot camp training at Sandia Labs.  </a:t>
            </a:r>
          </a:p>
          <a:p>
            <a:pPr marL="0" indent="0">
              <a:buNone/>
            </a:pPr>
            <a:r>
              <a:rPr lang="en-US" dirty="0"/>
              <a:t>Mr. Foley is a certified Project Management Professional (PMP) and holds an M.A. in Information and Communication Studies from California State University and a B.S. in International Business from the University of Colorado, Boulder.</a:t>
            </a:r>
          </a:p>
          <a:p>
            <a:pPr marL="0" indent="0">
              <a:buNone/>
            </a:pPr>
            <a:endParaRPr lang="en-US" sz="2899" dirty="0"/>
          </a:p>
        </p:txBody>
      </p:sp>
      <p:pic>
        <p:nvPicPr>
          <p:cNvPr id="4" name="Picture 3">
            <a:extLst>
              <a:ext uri="{FF2B5EF4-FFF2-40B4-BE49-F238E27FC236}">
                <a16:creationId xmlns:a16="http://schemas.microsoft.com/office/drawing/2014/main" id="{0FA1D322-46C4-4A8D-9300-1E790F8EC145}"/>
              </a:ext>
            </a:extLst>
          </p:cNvPr>
          <p:cNvPicPr>
            <a:picLocks noChangeAspect="1"/>
          </p:cNvPicPr>
          <p:nvPr/>
        </p:nvPicPr>
        <p:blipFill>
          <a:blip r:embed="rId2"/>
          <a:stretch>
            <a:fillRect/>
          </a:stretch>
        </p:blipFill>
        <p:spPr>
          <a:xfrm>
            <a:off x="10408504" y="11305"/>
            <a:ext cx="1780323" cy="1183084"/>
          </a:xfrm>
          <a:prstGeom prst="rect">
            <a:avLst/>
          </a:prstGeom>
        </p:spPr>
      </p:pic>
    </p:spTree>
    <p:extLst>
      <p:ext uri="{BB962C8B-B14F-4D97-AF65-F5344CB8AC3E}">
        <p14:creationId xmlns:p14="http://schemas.microsoft.com/office/powerpoint/2010/main" val="277620549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9127</TotalTime>
  <Words>1939</Words>
  <Application>Microsoft Office PowerPoint</Application>
  <PresentationFormat>Widescreen</PresentationFormat>
  <Paragraphs>549</Paragraphs>
  <Slides>25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Calibri</vt:lpstr>
      <vt:lpstr>Calibri Light</vt:lpstr>
      <vt:lpstr>Century Gothic</vt:lpstr>
      <vt:lpstr>Felix Titling</vt:lpstr>
      <vt:lpstr>Open Sans</vt:lpstr>
      <vt:lpstr>Segoe UI</vt:lpstr>
      <vt:lpstr>Segoe UI Semibold</vt:lpstr>
      <vt:lpstr>Times New Roman</vt:lpstr>
      <vt:lpstr>Wingdings</vt:lpstr>
      <vt:lpstr>Wingdings 3</vt:lpstr>
      <vt:lpstr>Ion</vt:lpstr>
      <vt:lpstr>1_Office Theme</vt:lpstr>
      <vt:lpstr>Welcome!</vt:lpstr>
      <vt:lpstr>We respectfully request:</vt:lpstr>
      <vt:lpstr>Meeting Materials</vt:lpstr>
      <vt:lpstr>SEP Training</vt:lpstr>
      <vt:lpstr>Upcoming meetings</vt:lpstr>
      <vt:lpstr>Introductions</vt:lpstr>
      <vt:lpstr>Survey</vt:lpstr>
      <vt:lpstr>Enchantment Chapter Monthly Meeting</vt:lpstr>
      <vt:lpstr>Speaker Bio</vt:lpstr>
      <vt:lpstr>The Work Breakdown Structure or “WBS”</vt:lpstr>
      <vt:lpstr>Topic Organization</vt:lpstr>
      <vt:lpstr>The WORK in the Work Breakdown Structure (WBS)</vt:lpstr>
      <vt:lpstr>WBS is “Broken Down”</vt:lpstr>
      <vt:lpstr>Work Breakdown Structures (WBS) - Graphically</vt:lpstr>
      <vt:lpstr>PowerPoint Presentation</vt:lpstr>
      <vt:lpstr>Basic Schedule development/elaboration</vt:lpstr>
      <vt:lpstr>WBS Within the Big Picture of a Project</vt:lpstr>
      <vt:lpstr>Numbering the WBS</vt:lpstr>
      <vt:lpstr>Control Accounts &amp; Work Packages in the WBS</vt:lpstr>
      <vt:lpstr>Detail Activities as they relate to the WBS</vt:lpstr>
      <vt:lpstr>WBS / PWBS / CWBS</vt:lpstr>
      <vt:lpstr>A Project Schedule is a Database</vt:lpstr>
      <vt:lpstr>WBS in the Context of Earned Value Management</vt:lpstr>
      <vt:lpstr>WBS in the Context of Earned Value Management</vt:lpstr>
      <vt:lpstr>PowerPoint Presentation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Scheduling Concepts</dc:title>
  <dc:creator>Honeywell</dc:creator>
  <cp:lastModifiedBy>Wolfgang, Raymond</cp:lastModifiedBy>
  <cp:revision>1390</cp:revision>
  <cp:lastPrinted>2019-08-09T14:20:46Z</cp:lastPrinted>
  <dcterms:created xsi:type="dcterms:W3CDTF">2008-07-29T17:59:09Z</dcterms:created>
  <dcterms:modified xsi:type="dcterms:W3CDTF">2021-08-10T00:44:51Z</dcterms:modified>
</cp:coreProperties>
</file>