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C3AC9A1-566C-4891-B310-C83B3EF1F68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4BB3A29E-715A-49AB-8D93-94B281E00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8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3A29E-715A-49AB-8D93-94B281E002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0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4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7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6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9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4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5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2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3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1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4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57041-CA51-46A8-80A5-2EA9438168F8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312B8-965D-4E8E-AF88-4B399CA2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eventbrite.com/e/2022-enchantment-chapter-spring-social-may-26-tickets-328205329977" TargetMode="External"/><Relationship Id="rId7" Type="http://schemas.openxmlformats.org/officeDocument/2006/relationships/hyperlink" Target="https://www.linkedin.com/company/incoseenchant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witter.com/EnchantIncose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80881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cs typeface="Arial" panose="020B0604020202020204" pitchFamily="34" charset="0"/>
              </a:rPr>
              <a:t>The INCOSE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Britannic Bold" panose="020B0903060703020204" pitchFamily="34" charset="0"/>
                <a:cs typeface="Arial" panose="020B0604020202020204" pitchFamily="34" charset="0"/>
              </a:rPr>
              <a:t>Enchantment Chapter </a:t>
            </a:r>
            <a:r>
              <a:rPr lang="en-US" sz="2000" b="1" dirty="0">
                <a:cs typeface="Arial" panose="020B0604020202020204" pitchFamily="34" charset="0"/>
              </a:rPr>
              <a:t>presents: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182996"/>
            <a:ext cx="8284754" cy="12311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/>
              <a:t>Where:       </a:t>
            </a:r>
            <a:r>
              <a:rPr lang="en-US" sz="1600" dirty="0"/>
              <a:t>Gruet Winery Barrel Room/Upper Patio, 8400 Pan American Freeway N.E., ABQ, NM</a:t>
            </a:r>
          </a:p>
          <a:p>
            <a:pPr>
              <a:spcAft>
                <a:spcPts val="600"/>
              </a:spcAft>
            </a:pPr>
            <a:r>
              <a:rPr lang="en-US" sz="1600" b="1" dirty="0"/>
              <a:t>When:         </a:t>
            </a:r>
            <a:r>
              <a:rPr lang="en-US" sz="1600" dirty="0"/>
              <a:t>Thursday, May 26, 2022, 5:30 – 7:30 PM</a:t>
            </a:r>
          </a:p>
          <a:p>
            <a:pPr>
              <a:spcAft>
                <a:spcPts val="600"/>
              </a:spcAft>
            </a:pPr>
            <a:r>
              <a:rPr lang="en-US" sz="1600" b="1" dirty="0"/>
              <a:t>Admission: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 $10 per person, </a:t>
            </a:r>
            <a:r>
              <a:rPr lang="en-US" sz="1600" b="1" dirty="0">
                <a:solidFill>
                  <a:srgbClr val="FF0000"/>
                </a:solidFill>
              </a:rPr>
              <a:t>payable via cash or check at the event </a:t>
            </a:r>
            <a:br>
              <a:rPr lang="en-US" sz="1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1600" i="1" u="sng" dirty="0">
                <a:solidFill>
                  <a:srgbClr val="3333FF"/>
                </a:solidFill>
                <a:cs typeface="Andalus" panose="02020603050405020304" pitchFamily="18" charset="-78"/>
                <a:hlinkClick r:id="rId3"/>
              </a:rPr>
              <a:t>Register via </a:t>
            </a:r>
            <a:r>
              <a:rPr lang="en-US" sz="1600" i="1" u="sng" dirty="0" err="1">
                <a:solidFill>
                  <a:srgbClr val="3333FF"/>
                </a:solidFill>
                <a:cs typeface="Andalus" panose="02020603050405020304" pitchFamily="18" charset="-78"/>
                <a:hlinkClick r:id="rId3"/>
              </a:rPr>
              <a:t>EventBrite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600" i="1" dirty="0">
                <a:solidFill>
                  <a:schemeClr val="accent3">
                    <a:lumMod val="50000"/>
                  </a:schemeClr>
                </a:solidFill>
              </a:rPr>
              <a:t>by May 25, 2022 at 5 pm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900" dirty="0"/>
          </a:p>
        </p:txBody>
      </p:sp>
      <p:sp>
        <p:nvSpPr>
          <p:cNvPr id="8" name="TextBox 7"/>
          <p:cNvSpPr txBox="1"/>
          <p:nvPr/>
        </p:nvSpPr>
        <p:spPr>
          <a:xfrm rot="21423429">
            <a:off x="5875828" y="2697125"/>
            <a:ext cx="2996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dirty="0"/>
              <a:t>--- includes appetizer buffet</a:t>
            </a:r>
          </a:p>
        </p:txBody>
      </p:sp>
      <p:sp>
        <p:nvSpPr>
          <p:cNvPr id="11" name="TextBox 10"/>
          <p:cNvSpPr txBox="1"/>
          <p:nvPr/>
        </p:nvSpPr>
        <p:spPr>
          <a:xfrm rot="21413524">
            <a:off x="5845569" y="4158280"/>
            <a:ext cx="214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cs typeface="Andalus" panose="02020603050405020304" pitchFamily="18" charset="-78"/>
              </a:rPr>
              <a:t>Gruet’s</a:t>
            </a:r>
            <a:r>
              <a:rPr lang="en-US" b="1" dirty="0">
                <a:cs typeface="Andalus" panose="02020603050405020304" pitchFamily="18" charset="-78"/>
              </a:rPr>
              <a:t> location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6493" y="1550313"/>
            <a:ext cx="839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b="1" dirty="0"/>
              <a:t>We are so excited about getting together again in person! Come mingle with fellow chapter members &amp; friends with wine &amp; some food at the Gruet Winery!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3381" y="3822269"/>
            <a:ext cx="4724400" cy="369332"/>
          </a:xfrm>
          <a:prstGeom prst="rect">
            <a:avLst/>
          </a:prstGeom>
          <a:ln w="38100" cmpd="thickThin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cs typeface="Andalus" panose="02020603050405020304" pitchFamily="18" charset="-78"/>
              </a:rPr>
              <a:t>***Must be 21 or over to consume wine.***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8ABE0E-37FA-47E5-8C41-31B0F99F22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3750" y="4510477"/>
            <a:ext cx="3148008" cy="20975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480CAB4-E07A-428B-96CA-456D1AE72CC9}"/>
              </a:ext>
            </a:extLst>
          </p:cNvPr>
          <p:cNvSpPr txBox="1"/>
          <p:nvPr/>
        </p:nvSpPr>
        <p:spPr>
          <a:xfrm>
            <a:off x="983926" y="95182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Our 2022 Spring Social Event!</a:t>
            </a:r>
            <a:endParaRPr lang="en-US" sz="2400" dirty="0">
              <a:solidFill>
                <a:srgbClr val="0070C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5CEE9BB-8150-4E19-8A1E-4E6C7A59E0F3}"/>
              </a:ext>
            </a:extLst>
          </p:cNvPr>
          <p:cNvGrpSpPr/>
          <p:nvPr/>
        </p:nvGrpSpPr>
        <p:grpSpPr>
          <a:xfrm>
            <a:off x="291783" y="4510477"/>
            <a:ext cx="3215630" cy="1883926"/>
            <a:chOff x="4864501" y="2563981"/>
            <a:chExt cx="3215630" cy="188392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3C01407-F267-40F1-93B6-BD1F40326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4501" y="2810202"/>
              <a:ext cx="2462997" cy="12375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69444E3-930F-40D0-ACDF-BD945390A62A}"/>
                </a:ext>
              </a:extLst>
            </p:cNvPr>
            <p:cNvSpPr txBox="1"/>
            <p:nvPr/>
          </p:nvSpPr>
          <p:spPr>
            <a:xfrm>
              <a:off x="4864501" y="4047797"/>
              <a:ext cx="32156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u="sng" dirty="0">
                  <a:hlinkClick r:id="rId6"/>
                </a:rPr>
                <a:t>https://twitter.com/EnchantIncose</a:t>
              </a:r>
              <a:r>
                <a:rPr lang="en-US" sz="1000" dirty="0"/>
                <a:t>   </a:t>
              </a:r>
            </a:p>
            <a:p>
              <a:r>
                <a:rPr lang="en-US" sz="1000" u="sng" dirty="0">
                  <a:hlinkClick r:id="rId7"/>
                </a:rPr>
                <a:t>https://www.linkedin.com/company/incoseenchantment</a:t>
              </a:r>
              <a:endParaRPr lang="en-US" sz="10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7D2AEC0-C363-4EDF-A953-49FA64C0EF08}"/>
                </a:ext>
              </a:extLst>
            </p:cNvPr>
            <p:cNvSpPr txBox="1"/>
            <p:nvPr/>
          </p:nvSpPr>
          <p:spPr>
            <a:xfrm>
              <a:off x="4864501" y="2563981"/>
              <a:ext cx="28135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Follow the Enchantment Chapter on Social Media</a:t>
              </a:r>
              <a:endParaRPr lang="en-US" sz="1000" dirty="0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1A9AAF70-26A7-45F2-A37F-C2C90BD0CC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90108" y="171418"/>
            <a:ext cx="2057399" cy="13889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416C94-D18B-43F4-8617-697C6F6936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72169" y="4342946"/>
            <a:ext cx="1266825" cy="239077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BAA5291-89EF-501B-3E56-6CA872C7393A}"/>
              </a:ext>
            </a:extLst>
          </p:cNvPr>
          <p:cNvSpPr/>
          <p:nvPr/>
        </p:nvSpPr>
        <p:spPr>
          <a:xfrm>
            <a:off x="629020" y="3398907"/>
            <a:ext cx="8112934" cy="369332"/>
          </a:xfrm>
          <a:prstGeom prst="rect">
            <a:avLst/>
          </a:prstGeom>
          <a:ln w="38100" cmpd="thickThin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cs typeface="Andalus" panose="02020603050405020304" pitchFamily="18" charset="-78"/>
              </a:rPr>
              <a:t>**Guests welcome! INCOSE membership not required. Event limited to </a:t>
            </a:r>
            <a:r>
              <a:rPr lang="en-US" b="1" dirty="0">
                <a:solidFill>
                  <a:srgbClr val="FF0000"/>
                </a:solidFill>
                <a:cs typeface="Andalus" panose="02020603050405020304" pitchFamily="18" charset="-78"/>
              </a:rPr>
              <a:t>40</a:t>
            </a:r>
            <a:r>
              <a:rPr lang="en-US" dirty="0">
                <a:cs typeface="Andalus" panose="02020603050405020304" pitchFamily="18" charset="-78"/>
              </a:rPr>
              <a:t> guests!**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907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160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Andalus</vt:lpstr>
      <vt:lpstr>Arial</vt:lpstr>
      <vt:lpstr>Arial Black</vt:lpstr>
      <vt:lpstr>Britannic Bold</vt:lpstr>
      <vt:lpstr>Calibri</vt:lpstr>
      <vt:lpstr>Office Theme</vt:lpstr>
      <vt:lpstr>PowerPoint Presentation</vt:lpstr>
    </vt:vector>
  </TitlesOfParts>
  <Company>Sandia National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Compton, Mary L</dc:creator>
  <cp:lastModifiedBy>Hodges, Ann L</cp:lastModifiedBy>
  <cp:revision>79</cp:revision>
  <cp:lastPrinted>2017-05-14T17:45:27Z</cp:lastPrinted>
  <dcterms:created xsi:type="dcterms:W3CDTF">2015-05-26T16:13:59Z</dcterms:created>
  <dcterms:modified xsi:type="dcterms:W3CDTF">2022-04-29T22:27:54Z</dcterms:modified>
</cp:coreProperties>
</file>