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72"/>
      </p:cViewPr>
      <p:guideLst>
        <p:guide orient="horz" pos="2160"/>
        <p:guide pos="2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8C3AC9A1-566C-4891-B310-C83B3EF1F684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4BB3A29E-715A-49AB-8D93-94B281E00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289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B3A29E-715A-49AB-8D93-94B281E0022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09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7041-CA51-46A8-80A5-2EA9438168F8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312B8-965D-4E8E-AF88-4B399CA2B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645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7041-CA51-46A8-80A5-2EA9438168F8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312B8-965D-4E8E-AF88-4B399CA2B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870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7041-CA51-46A8-80A5-2EA9438168F8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312B8-965D-4E8E-AF88-4B399CA2B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64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7041-CA51-46A8-80A5-2EA9438168F8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312B8-965D-4E8E-AF88-4B399CA2B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59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7041-CA51-46A8-80A5-2EA9438168F8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312B8-965D-4E8E-AF88-4B399CA2B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47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7041-CA51-46A8-80A5-2EA9438168F8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312B8-965D-4E8E-AF88-4B399CA2B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658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7041-CA51-46A8-80A5-2EA9438168F8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312B8-965D-4E8E-AF88-4B399CA2B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321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7041-CA51-46A8-80A5-2EA9438168F8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312B8-965D-4E8E-AF88-4B399CA2B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388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7041-CA51-46A8-80A5-2EA9438168F8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312B8-965D-4E8E-AF88-4B399CA2B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35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7041-CA51-46A8-80A5-2EA9438168F8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312B8-965D-4E8E-AF88-4B399CA2B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913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7041-CA51-46A8-80A5-2EA9438168F8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312B8-965D-4E8E-AF88-4B399CA2B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44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57041-CA51-46A8-80A5-2EA9438168F8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312B8-965D-4E8E-AF88-4B399CA2B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60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www.eventbrite.com/e/2023-enchantment-chapter-spring-social-march-30-tickets-548013612467" TargetMode="External"/><Relationship Id="rId7" Type="http://schemas.openxmlformats.org/officeDocument/2006/relationships/hyperlink" Target="https://www.linkedin.com/company/incoseenchantme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witter.com/EnchantIncose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280881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cs typeface="Arial" panose="020B0604020202020204" pitchFamily="34" charset="0"/>
              </a:rPr>
              <a:t>The INCOSE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Britannic Bold" panose="020B0903060703020204" pitchFamily="34" charset="0"/>
                <a:cs typeface="Arial" panose="020B0604020202020204" pitchFamily="34" charset="0"/>
              </a:rPr>
              <a:t>Enchantment Chapter </a:t>
            </a:r>
            <a:r>
              <a:rPr lang="en-US" sz="2000" b="1" dirty="0">
                <a:cs typeface="Arial" panose="020B0604020202020204" pitchFamily="34" charset="0"/>
              </a:rPr>
              <a:t>presents: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182996"/>
            <a:ext cx="8284754" cy="123110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b="1" dirty="0"/>
              <a:t>Where:       </a:t>
            </a:r>
            <a:r>
              <a:rPr lang="en-US" sz="1600" dirty="0"/>
              <a:t>Gruet Winery Barrel Room/Upper Patio, 8400 Pan American Freeway N.E., ABQ, NM</a:t>
            </a:r>
          </a:p>
          <a:p>
            <a:pPr>
              <a:spcAft>
                <a:spcPts val="600"/>
              </a:spcAft>
            </a:pPr>
            <a:r>
              <a:rPr lang="en-US" sz="1600" b="1" dirty="0"/>
              <a:t>When:         </a:t>
            </a:r>
            <a:r>
              <a:rPr lang="en-US" sz="1600" dirty="0"/>
              <a:t>Thursday, March 30, 2023, 5:30 – 7:30 PM</a:t>
            </a:r>
          </a:p>
          <a:p>
            <a:pPr>
              <a:spcAft>
                <a:spcPts val="600"/>
              </a:spcAft>
            </a:pPr>
            <a:r>
              <a:rPr lang="en-US" sz="1600" b="1" dirty="0"/>
              <a:t>Admission: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 $10 per person, </a:t>
            </a:r>
            <a:r>
              <a:rPr lang="en-US" sz="1600" b="1" dirty="0">
                <a:solidFill>
                  <a:srgbClr val="FF0000"/>
                </a:solidFill>
              </a:rPr>
              <a:t>payable via cash or check at the event </a:t>
            </a:r>
            <a:br>
              <a:rPr lang="en-US" sz="160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1600" i="1" u="sng">
                <a:solidFill>
                  <a:srgbClr val="3333FF"/>
                </a:solidFill>
                <a:cs typeface="Andalus" panose="02020603050405020304" pitchFamily="18" charset="-78"/>
                <a:hlinkClick r:id="rId3"/>
              </a:rPr>
              <a:t>Register via EventBrite</a:t>
            </a:r>
            <a:r>
              <a:rPr lang="en-US" sz="160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1600" i="1" dirty="0">
                <a:solidFill>
                  <a:schemeClr val="accent3">
                    <a:lumMod val="50000"/>
                  </a:schemeClr>
                </a:solidFill>
              </a:rPr>
              <a:t>by March 29</a:t>
            </a:r>
            <a:r>
              <a:rPr lang="en-US" sz="1600" i="1" baseline="30000" dirty="0">
                <a:solidFill>
                  <a:schemeClr val="accent3">
                    <a:lumMod val="50000"/>
                  </a:schemeClr>
                </a:solidFill>
              </a:rPr>
              <a:t>th</a:t>
            </a:r>
            <a:r>
              <a:rPr lang="en-US" sz="1600" i="1" dirty="0">
                <a:solidFill>
                  <a:schemeClr val="accent3">
                    <a:lumMod val="50000"/>
                  </a:schemeClr>
                </a:solidFill>
              </a:rPr>
              <a:t> at 5 pm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.</a:t>
            </a:r>
            <a:endParaRPr lang="en-US" sz="900" dirty="0"/>
          </a:p>
        </p:txBody>
      </p:sp>
      <p:sp>
        <p:nvSpPr>
          <p:cNvPr id="8" name="TextBox 7"/>
          <p:cNvSpPr txBox="1"/>
          <p:nvPr/>
        </p:nvSpPr>
        <p:spPr>
          <a:xfrm rot="21423429">
            <a:off x="5875828" y="2697125"/>
            <a:ext cx="29969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600" dirty="0"/>
              <a:t>--- includes appetizer buffet</a:t>
            </a:r>
          </a:p>
        </p:txBody>
      </p:sp>
      <p:sp>
        <p:nvSpPr>
          <p:cNvPr id="11" name="TextBox 10"/>
          <p:cNvSpPr txBox="1"/>
          <p:nvPr/>
        </p:nvSpPr>
        <p:spPr>
          <a:xfrm rot="21413524">
            <a:off x="5845569" y="4158280"/>
            <a:ext cx="2141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cs typeface="Andalus" panose="02020603050405020304" pitchFamily="18" charset="-78"/>
              </a:rPr>
              <a:t>Gruet’s</a:t>
            </a:r>
            <a:r>
              <a:rPr lang="en-US" b="1" dirty="0">
                <a:cs typeface="Andalus" panose="02020603050405020304" pitchFamily="18" charset="-78"/>
              </a:rPr>
              <a:t> location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6493" y="1550313"/>
            <a:ext cx="8390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b="1" dirty="0"/>
              <a:t>Let’s get together again in person! Mingle with fellow chapter members &amp; friends! Partake of some great wine &amp; food!</a:t>
            </a:r>
            <a:endParaRPr lang="en-US" b="1" dirty="0">
              <a:latin typeface="Arial Black" panose="020B0A040201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43381" y="3822269"/>
            <a:ext cx="4724400" cy="369332"/>
          </a:xfrm>
          <a:prstGeom prst="rect">
            <a:avLst/>
          </a:prstGeom>
          <a:ln w="38100" cmpd="thickThin">
            <a:solidFill>
              <a:srgbClr val="FF000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en-US" dirty="0">
                <a:cs typeface="Andalus" panose="02020603050405020304" pitchFamily="18" charset="-78"/>
              </a:rPr>
              <a:t>***Must be 21 or over to consume wine.***</a:t>
            </a:r>
            <a:endParaRPr lang="en-US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F8ABE0E-37FA-47E5-8C41-31B0F99F22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3750" y="4510477"/>
            <a:ext cx="3148008" cy="209751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480CAB4-E07A-428B-96CA-456D1AE72CC9}"/>
              </a:ext>
            </a:extLst>
          </p:cNvPr>
          <p:cNvSpPr txBox="1"/>
          <p:nvPr/>
        </p:nvSpPr>
        <p:spPr>
          <a:xfrm>
            <a:off x="983926" y="951820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70C0"/>
                </a:solidFill>
                <a:cs typeface="Arial" panose="020B0604020202020204" pitchFamily="34" charset="0"/>
              </a:rPr>
              <a:t>Our 2023 Spring Social!</a:t>
            </a:r>
            <a:endParaRPr lang="en-US" sz="2400" dirty="0">
              <a:solidFill>
                <a:srgbClr val="0070C0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5CEE9BB-8150-4E19-8A1E-4E6C7A59E0F3}"/>
              </a:ext>
            </a:extLst>
          </p:cNvPr>
          <p:cNvGrpSpPr/>
          <p:nvPr/>
        </p:nvGrpSpPr>
        <p:grpSpPr>
          <a:xfrm>
            <a:off x="291783" y="4510477"/>
            <a:ext cx="3215630" cy="1883926"/>
            <a:chOff x="4864501" y="2563981"/>
            <a:chExt cx="3215630" cy="1883926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83C01407-F267-40F1-93B6-BD1F40326BC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864501" y="2810202"/>
              <a:ext cx="2462997" cy="1237595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69444E3-930F-40D0-ACDF-BD945390A62A}"/>
                </a:ext>
              </a:extLst>
            </p:cNvPr>
            <p:cNvSpPr txBox="1"/>
            <p:nvPr/>
          </p:nvSpPr>
          <p:spPr>
            <a:xfrm>
              <a:off x="4864501" y="4047797"/>
              <a:ext cx="321563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u="sng" dirty="0">
                  <a:hlinkClick r:id="rId6"/>
                </a:rPr>
                <a:t>https://twitter.com/EnchantIncose</a:t>
              </a:r>
              <a:r>
                <a:rPr lang="en-US" sz="1000" dirty="0"/>
                <a:t>   </a:t>
              </a:r>
            </a:p>
            <a:p>
              <a:r>
                <a:rPr lang="en-US" sz="1000" u="sng" dirty="0">
                  <a:hlinkClick r:id="rId7"/>
                </a:rPr>
                <a:t>https://www.linkedin.com/company/incoseenchantment</a:t>
              </a:r>
              <a:endParaRPr lang="en-US" sz="1000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7D2AEC0-C363-4EDF-A953-49FA64C0EF08}"/>
                </a:ext>
              </a:extLst>
            </p:cNvPr>
            <p:cNvSpPr txBox="1"/>
            <p:nvPr/>
          </p:nvSpPr>
          <p:spPr>
            <a:xfrm>
              <a:off x="4864501" y="2563981"/>
              <a:ext cx="28135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/>
                <a:t>Follow the Enchantment Chapter on Social Media</a:t>
              </a:r>
              <a:endParaRPr lang="en-US" sz="1000" dirty="0"/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1A9AAF70-26A7-45F2-A37F-C2C90BD0CC5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90108" y="171418"/>
            <a:ext cx="2057399" cy="13889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1416C94-D18B-43F4-8617-697C6F69366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72169" y="4342946"/>
            <a:ext cx="1266825" cy="2390775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1BAA5291-89EF-501B-3E56-6CA872C7393A}"/>
              </a:ext>
            </a:extLst>
          </p:cNvPr>
          <p:cNvSpPr/>
          <p:nvPr/>
        </p:nvSpPr>
        <p:spPr>
          <a:xfrm>
            <a:off x="629020" y="3398907"/>
            <a:ext cx="8112934" cy="369332"/>
          </a:xfrm>
          <a:prstGeom prst="rect">
            <a:avLst/>
          </a:prstGeom>
          <a:ln w="38100" cmpd="thickThin"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>
                <a:cs typeface="Andalus" panose="02020603050405020304" pitchFamily="18" charset="-78"/>
              </a:rPr>
              <a:t>**Guests welcome! INCOSE membership not required. Event limited to </a:t>
            </a:r>
            <a:r>
              <a:rPr lang="en-US" b="1" dirty="0">
                <a:solidFill>
                  <a:srgbClr val="FF0000"/>
                </a:solidFill>
                <a:cs typeface="Andalus" panose="02020603050405020304" pitchFamily="18" charset="-78"/>
              </a:rPr>
              <a:t>35</a:t>
            </a:r>
            <a:r>
              <a:rPr lang="en-US" dirty="0">
                <a:cs typeface="Andalus" panose="02020603050405020304" pitchFamily="18" charset="-78"/>
              </a:rPr>
              <a:t> guests!**</a:t>
            </a:r>
            <a:endParaRPr lang="en-US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99075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4d603b143c54403a43a44e339fe5e1a xmlns="07d0ccec-aae8-4814-a6d3-0c68dd73da2d">
      <Terms xmlns="http://schemas.microsoft.com/office/infopath/2007/PartnerControls"/>
    </o4d603b143c54403a43a44e339fe5e1a>
    <EmailTo xmlns="http://schemas.microsoft.com/sharepoint/v3" xsi:nil="true"/>
    <EmailHeaders xmlns="http://schemas.microsoft.com/sharepoint/v4" xsi:nil="true"/>
    <df56f4c5a0be4550856ac6bd150af184 xmlns="07d0ccec-aae8-4814-a6d3-0c68dd73da2d">
      <Terms xmlns="http://schemas.microsoft.com/office/infopath/2007/PartnerControls"/>
    </df56f4c5a0be4550856ac6bd150af184>
    <fc73f2c3713f415c9afd0faf07c59adc xmlns="07d0ccec-aae8-4814-a6d3-0c68dd73da2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Local</TermName>
          <TermId xmlns="http://schemas.microsoft.com/office/infopath/2007/PartnerControls">254e409e-99ce-4994-8e1c-1a49057a5299</TermId>
        </TermInfo>
      </Terms>
    </fc73f2c3713f415c9afd0faf07c59adc>
    <EmailSender xmlns="http://schemas.microsoft.com/sharepoint/v3" xsi:nil="true"/>
    <EmailFrom xmlns="http://schemas.microsoft.com/sharepoint/v3" xsi:nil="true"/>
    <incoseDistribution xmlns="07d0ccec-aae8-4814-a6d3-0c68dd73da2d" xsi:nil="true"/>
    <EmailSubject xmlns="http://schemas.microsoft.com/sharepoint/v3" xsi:nil="true"/>
    <TaxCatchAll xmlns="07d0ccec-aae8-4814-a6d3-0c68dd73da2d">
      <Value>45</Value>
    </TaxCatchAll>
    <j6f62fd0e2284e44b1906b33aa785078 xmlns="07d0ccec-aae8-4814-a6d3-0c68dd73da2d">
      <Terms xmlns="http://schemas.microsoft.com/office/infopath/2007/PartnerControls"/>
    </j6f62fd0e2284e44b1906b33aa785078>
    <EmailCc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A5A68F8D1D54418B73983666C45DEA" ma:contentTypeVersion="21" ma:contentTypeDescription="Create a new document." ma:contentTypeScope="" ma:versionID="b9b07052893a31f5fc1cba6893f88607">
  <xsd:schema xmlns:xsd="http://www.w3.org/2001/XMLSchema" xmlns:xs="http://www.w3.org/2001/XMLSchema" xmlns:p="http://schemas.microsoft.com/office/2006/metadata/properties" xmlns:ns1="http://schemas.microsoft.com/sharepoint/v3" xmlns:ns2="07d0ccec-aae8-4814-a6d3-0c68dd73da2d" xmlns:ns3="http://schemas.microsoft.com/sharepoint/v4" targetNamespace="http://schemas.microsoft.com/office/2006/metadata/properties" ma:root="true" ma:fieldsID="4ab217e5769deab4f78a01e04d669a94" ns1:_="" ns2:_="" ns3:_="">
    <xsd:import namespace="http://schemas.microsoft.com/sharepoint/v3"/>
    <xsd:import namespace="07d0ccec-aae8-4814-a6d3-0c68dd73da2d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incoseDistribution" minOccurs="0"/>
                <xsd:element ref="ns2:df56f4c5a0be4550856ac6bd150af184" minOccurs="0"/>
                <xsd:element ref="ns2:TaxCatchAll" minOccurs="0"/>
                <xsd:element ref="ns2:TaxCatchAllLabel" minOccurs="0"/>
                <xsd:element ref="ns2:j6f62fd0e2284e44b1906b33aa785078" minOccurs="0"/>
                <xsd:element ref="ns2:o4d603b143c54403a43a44e339fe5e1a" minOccurs="0"/>
                <xsd:element ref="ns2:fc73f2c3713f415c9afd0faf07c59adc" minOccurs="0"/>
                <xsd:element ref="ns1:EmailSender" minOccurs="0"/>
                <xsd:element ref="ns1:EmailTo" minOccurs="0"/>
                <xsd:element ref="ns1:EmailCc" minOccurs="0"/>
                <xsd:element ref="ns1:EmailFrom" minOccurs="0"/>
                <xsd:element ref="ns1:EmailSubject" minOccurs="0"/>
                <xsd:element ref="ns3:EmailHeaders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EmailSender" ma:index="19" nillable="true" ma:displayName="E-Mail Sender" ma:hidden="true" ma:internalName="EmailSender">
      <xsd:simpleType>
        <xsd:restriction base="dms:Note">
          <xsd:maxLength value="255"/>
        </xsd:restriction>
      </xsd:simpleType>
    </xsd:element>
    <xsd:element name="EmailTo" ma:index="20" nillable="true" ma:displayName="E-Mail To" ma:hidden="true" ma:internalName="EmailTo">
      <xsd:simpleType>
        <xsd:restriction base="dms:Note">
          <xsd:maxLength value="255"/>
        </xsd:restriction>
      </xsd:simpleType>
    </xsd:element>
    <xsd:element name="EmailCc" ma:index="21" nillable="true" ma:displayName="E-Mail Cc" ma:hidden="true" ma:internalName="EmailCc">
      <xsd:simpleType>
        <xsd:restriction base="dms:Note">
          <xsd:maxLength value="255"/>
        </xsd:restriction>
      </xsd:simpleType>
    </xsd:element>
    <xsd:element name="EmailFrom" ma:index="22" nillable="true" ma:displayName="E-Mail From" ma:hidden="true" ma:internalName="EmailFrom">
      <xsd:simpleType>
        <xsd:restriction base="dms:Text"/>
      </xsd:simpleType>
    </xsd:element>
    <xsd:element name="EmailSubject" ma:index="23" nillable="true" ma:displayName="E-Mail Subject" ma:hidden="true" ma:internalName="EmailSubjec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d0ccec-aae8-4814-a6d3-0c68dd73da2d" elementFormDefault="qualified">
    <xsd:import namespace="http://schemas.microsoft.com/office/2006/documentManagement/types"/>
    <xsd:import namespace="http://schemas.microsoft.com/office/infopath/2007/PartnerControls"/>
    <xsd:element name="incoseDistribution" ma:index="8" nillable="true" ma:displayName="Distribution" ma:default="" ma:internalName="incoseDistribution">
      <xsd:simpleType>
        <xsd:restriction base="dms:Choice">
          <xsd:enumeration value="Open For Public Distribution"/>
          <xsd:enumeration value="Internal to INCOSE Members"/>
        </xsd:restriction>
      </xsd:simpleType>
    </xsd:element>
    <xsd:element name="df56f4c5a0be4550856ac6bd150af184" ma:index="9" nillable="true" ma:taxonomy="true" ma:internalName="df56f4c5a0be4550856ac6bd150af184" ma:taxonomyFieldName="incoseChapters" ma:displayName="Chapters" ma:default="" ma:fieldId="{df56f4c5-a0be-4550-856a-c6bd150af184}" ma:sspId="08fe2f84-03a1-48cf-9e03-1bf6c33fafbe" ma:termSetId="cfb95cbd-7a79-444e-88d9-ed9ec2f185f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62e79503-1a2b-4294-a229-384a0f52ada3}" ma:internalName="TaxCatchAll" ma:showField="CatchAllData" ma:web="07d0ccec-aae8-4814-a6d3-0c68dd73da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62e79503-1a2b-4294-a229-384a0f52ada3}" ma:internalName="TaxCatchAllLabel" ma:readOnly="true" ma:showField="CatchAllDataLabel" ma:web="07d0ccec-aae8-4814-a6d3-0c68dd73da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6f62fd0e2284e44b1906b33aa785078" ma:index="13" nillable="true" ma:taxonomy="true" ma:internalName="j6f62fd0e2284e44b1906b33aa785078" ma:taxonomyFieldName="incoseWorkingGroup" ma:displayName="Working Groups" ma:default="" ma:fieldId="{36f62fd0-e228-4e44-b190-6b33aa785078}" ma:sspId="08fe2f84-03a1-48cf-9e03-1bf6c33fafbe" ma:termSetId="b4545d9d-43c2-43a5-b101-c26e148252f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4d603b143c54403a43a44e339fe5e1a" ma:index="15" nillable="true" ma:taxonomy="true" ma:internalName="o4d603b143c54403a43a44e339fe5e1a" ma:taxonomyFieldName="incoseOrganizations" ma:displayName="Organizations" ma:default="" ma:fieldId="{84d603b1-43c5-4403-a43a-44e339fe5e1a}" ma:sspId="08fe2f84-03a1-48cf-9e03-1bf6c33fafbe" ma:termSetId="48b99640-702e-422f-a11d-aec6d871b7c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c73f2c3713f415c9afd0faf07c59adc" ma:index="17" nillable="true" ma:taxonomy="true" ma:internalName="fc73f2c3713f415c9afd0faf07c59adc" ma:taxonomyFieldName="INCOSEProductValue" ma:displayName="Item Value" ma:default="45;#Local|254e409e-99ce-4994-8e1c-1a49057a5299" ma:fieldId="{fc73f2c3-713f-415c-9afd-0faf07c59adc}" ma:taxonomyMulti="true" ma:sspId="08fe2f84-03a1-48cf-9e03-1bf6c33fafbe" ma:termSetId="432b97d5-a841-4537-8786-65acc6747ba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25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EmailHeaders" ma:index="24" nillable="true" ma:displayName="E-Mail Headers" ma:hidden="true" ma:internalName="EmailHeaders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CE3420-D111-4612-851E-0711B7E44D53}">
  <ds:schemaRefs>
    <ds:schemaRef ds:uri="http://schemas.microsoft.com/office/2006/metadata/properties"/>
    <ds:schemaRef ds:uri="http://schemas.microsoft.com/office/infopath/2007/PartnerControls"/>
    <ds:schemaRef ds:uri="07d0ccec-aae8-4814-a6d3-0c68dd73da2d"/>
    <ds:schemaRef ds:uri="http://schemas.microsoft.com/sharepoint/v3"/>
    <ds:schemaRef ds:uri="http://schemas.microsoft.com/sharepoint/v4"/>
  </ds:schemaRefs>
</ds:datastoreItem>
</file>

<file path=customXml/itemProps2.xml><?xml version="1.0" encoding="utf-8"?>
<ds:datastoreItem xmlns:ds="http://schemas.openxmlformats.org/officeDocument/2006/customXml" ds:itemID="{544E6D35-8189-4834-83A4-13634D8958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4D8B38-4118-478F-8030-0E75B57204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7d0ccec-aae8-4814-a6d3-0c68dd73da2d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151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Andalus</vt:lpstr>
      <vt:lpstr>Arial</vt:lpstr>
      <vt:lpstr>Arial Black</vt:lpstr>
      <vt:lpstr>Britannic Bold</vt:lpstr>
      <vt:lpstr>Calibri</vt:lpstr>
      <vt:lpstr>Office Theme</vt:lpstr>
      <vt:lpstr>PowerPoint Presentation</vt:lpstr>
    </vt:vector>
  </TitlesOfParts>
  <Company>Sandia National Laboratories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Compton, Mary L</dc:creator>
  <cp:lastModifiedBy>Mary Compton</cp:lastModifiedBy>
  <cp:revision>84</cp:revision>
  <cp:lastPrinted>2017-05-14T17:45:27Z</cp:lastPrinted>
  <dcterms:created xsi:type="dcterms:W3CDTF">2015-05-26T16:13:59Z</dcterms:created>
  <dcterms:modified xsi:type="dcterms:W3CDTF">2023-02-14T21:25:11Z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0x010100E3A5A68F8D1D54418B73983666C45DEA</vt:lpwstr>
  </property>
</Properties>
</file>