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1" d="100"/>
          <a:sy n="141" d="100"/>
        </p:scale>
        <p:origin x="828" y="114"/>
      </p:cViewPr>
      <p:guideLst>
        <p:guide orient="horz" pos="2160"/>
        <p:guide pos="2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8C3AC9A1-566C-4891-B310-C83B3EF1F684}" type="datetimeFigureOut">
              <a:rPr lang="en-US" smtClean="0"/>
              <a:t>6/14/2019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4BB3A29E-715A-49AB-8D93-94B281E00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2898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B3A29E-715A-49AB-8D93-94B281E0022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109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57041-CA51-46A8-80A5-2EA9438168F8}" type="datetimeFigureOut">
              <a:rPr lang="en-US" smtClean="0"/>
              <a:t>6/14/2019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312B8-965D-4E8E-AF88-4B399CA2B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645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57041-CA51-46A8-80A5-2EA9438168F8}" type="datetimeFigureOut">
              <a:rPr lang="en-US" smtClean="0"/>
              <a:t>6/14/2019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312B8-965D-4E8E-AF88-4B399CA2B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870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57041-CA51-46A8-80A5-2EA9438168F8}" type="datetimeFigureOut">
              <a:rPr lang="en-US" smtClean="0"/>
              <a:t>6/14/2019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312B8-965D-4E8E-AF88-4B399CA2B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164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57041-CA51-46A8-80A5-2EA9438168F8}" type="datetimeFigureOut">
              <a:rPr lang="en-US" smtClean="0"/>
              <a:t>6/14/2019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312B8-965D-4E8E-AF88-4B399CA2B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597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57041-CA51-46A8-80A5-2EA9438168F8}" type="datetimeFigureOut">
              <a:rPr lang="en-US" smtClean="0"/>
              <a:t>6/14/2019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312B8-965D-4E8E-AF88-4B399CA2B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847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57041-CA51-46A8-80A5-2EA9438168F8}" type="datetimeFigureOut">
              <a:rPr lang="en-US" smtClean="0"/>
              <a:t>6/14/2019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312B8-965D-4E8E-AF88-4B399CA2B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658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57041-CA51-46A8-80A5-2EA9438168F8}" type="datetimeFigureOut">
              <a:rPr lang="en-US" smtClean="0"/>
              <a:t>6/14/2019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312B8-965D-4E8E-AF88-4B399CA2B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321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57041-CA51-46A8-80A5-2EA9438168F8}" type="datetimeFigureOut">
              <a:rPr lang="en-US" smtClean="0"/>
              <a:t>6/14/2019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312B8-965D-4E8E-AF88-4B399CA2B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388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57041-CA51-46A8-80A5-2EA9438168F8}" type="datetimeFigureOut">
              <a:rPr lang="en-US" smtClean="0"/>
              <a:t>6/14/2019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312B8-965D-4E8E-AF88-4B399CA2B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835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57041-CA51-46A8-80A5-2EA9438168F8}" type="datetimeFigureOut">
              <a:rPr lang="en-US" smtClean="0"/>
              <a:t>6/14/2019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312B8-965D-4E8E-AF88-4B399CA2B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913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57041-CA51-46A8-80A5-2EA9438168F8}" type="datetimeFigureOut">
              <a:rPr lang="en-US" smtClean="0"/>
              <a:t>6/14/2019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312B8-965D-4E8E-AF88-4B399CA2B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444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57041-CA51-46A8-80A5-2EA9438168F8}" type="datetimeFigureOut">
              <a:rPr lang="en-US" smtClean="0"/>
              <a:t>6/14/2019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312B8-965D-4E8E-AF88-4B399CA2B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60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1.png"/><Relationship Id="rId7" Type="http://schemas.openxmlformats.org/officeDocument/2006/relationships/hyperlink" Target="https://www.linkedin.com/company/incoseenchantmen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twitter.com/EnchantIncose" TargetMode="External"/><Relationship Id="rId5" Type="http://schemas.openxmlformats.org/officeDocument/2006/relationships/image" Target="../media/image2.png"/><Relationship Id="rId10" Type="http://schemas.openxmlformats.org/officeDocument/2006/relationships/image" Target="../media/image5.png"/><Relationship Id="rId4" Type="http://schemas.openxmlformats.org/officeDocument/2006/relationships/hyperlink" Target="https://www.eventbrite.com/e/2019-enchantment-chapter-summer-social-august-9-tickets-62935146718?aff=erelexpmlt" TargetMode="External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>
            <a:extLst>
              <a:ext uri="{FF2B5EF4-FFF2-40B4-BE49-F238E27FC236}">
                <a16:creationId xmlns:a16="http://schemas.microsoft.com/office/drawing/2014/main" id="{6A7B33CD-DF03-46F4-8A32-14EE44F2BE9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1381"/>
          <a:stretch/>
        </p:blipFill>
        <p:spPr>
          <a:xfrm>
            <a:off x="7124882" y="2416030"/>
            <a:ext cx="1813922" cy="74740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90500" y="86940"/>
            <a:ext cx="655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cs typeface="Arial" panose="020B0604020202020204" pitchFamily="34" charset="0"/>
              </a:rPr>
              <a:t>The INCOSE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latin typeface="Britannic Bold" panose="020B0903060703020204" pitchFamily="34" charset="0"/>
                <a:cs typeface="Arial" panose="020B0604020202020204" pitchFamily="34" charset="0"/>
              </a:rPr>
              <a:t>Enchantment Chapter </a:t>
            </a:r>
            <a:r>
              <a:rPr lang="en-US" sz="2000" b="1" dirty="0">
                <a:cs typeface="Arial" panose="020B0604020202020204" pitchFamily="34" charset="0"/>
              </a:rPr>
              <a:t>presents: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0499" y="2254467"/>
            <a:ext cx="8865600" cy="183127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600" b="1" dirty="0"/>
              <a:t>Where:</a:t>
            </a:r>
            <a:r>
              <a:rPr lang="en-US" sz="1600" dirty="0"/>
              <a:t>	Bow &amp; Arrow Brewing Company, 608 McKnight Ave NW ABQ, NM 87102</a:t>
            </a:r>
          </a:p>
          <a:p>
            <a:pPr>
              <a:spcAft>
                <a:spcPts val="600"/>
              </a:spcAft>
            </a:pPr>
            <a:r>
              <a:rPr lang="en-US" sz="1600" b="1" dirty="0"/>
              <a:t>When:</a:t>
            </a:r>
            <a:r>
              <a:rPr lang="en-US" sz="1600" dirty="0"/>
              <a:t>	Friday, August 9, 2019, 5:00 – 7:00 PM</a:t>
            </a:r>
          </a:p>
          <a:p>
            <a:pPr>
              <a:spcAft>
                <a:spcPts val="600"/>
              </a:spcAft>
            </a:pPr>
            <a:endParaRPr lang="en-US" sz="1600" dirty="0"/>
          </a:p>
          <a:p>
            <a:pPr>
              <a:spcAft>
                <a:spcPts val="600"/>
              </a:spcAft>
            </a:pPr>
            <a:r>
              <a:rPr lang="en-US" b="1" dirty="0">
                <a:solidFill>
                  <a:schemeClr val="accent6"/>
                </a:solidFill>
              </a:rPr>
              <a:t>Admission:</a:t>
            </a:r>
            <a:r>
              <a:rPr lang="en-US" dirty="0">
                <a:solidFill>
                  <a:srgbClr val="92D050"/>
                </a:solidFill>
              </a:rPr>
              <a:t> </a:t>
            </a:r>
            <a:r>
              <a:rPr lang="en-US" dirty="0">
                <a:solidFill>
                  <a:srgbClr val="00B0F0"/>
                </a:solidFill>
              </a:rPr>
              <a:t>$10/person</a:t>
            </a:r>
            <a:r>
              <a:rPr lang="en-US" dirty="0">
                <a:solidFill>
                  <a:srgbClr val="92D05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payable via cash or check at the event</a:t>
            </a:r>
            <a:r>
              <a:rPr lang="en-US" dirty="0">
                <a:solidFill>
                  <a:schemeClr val="accent6"/>
                </a:solidFill>
              </a:rPr>
              <a:t> </a:t>
            </a:r>
            <a:r>
              <a:rPr lang="en-US" i="1" u="sng" dirty="0">
                <a:solidFill>
                  <a:schemeClr val="accent4">
                    <a:lumMod val="75000"/>
                  </a:schemeClr>
                </a:solidFill>
                <a:hlinkClick r:id="rId4"/>
              </a:rPr>
              <a:t>Register via </a:t>
            </a:r>
            <a:r>
              <a:rPr lang="en-US" i="1" u="sng" dirty="0" err="1">
                <a:solidFill>
                  <a:schemeClr val="accent4">
                    <a:lumMod val="75000"/>
                  </a:schemeClr>
                </a:solidFill>
                <a:hlinkClick r:id="rId4"/>
              </a:rPr>
              <a:t>EventBrite</a:t>
            </a:r>
            <a:r>
              <a:rPr lang="en-US" i="1" u="sng" dirty="0">
                <a:solidFill>
                  <a:schemeClr val="accent4">
                    <a:lumMod val="75000"/>
                  </a:schemeClr>
                </a:solidFill>
                <a:hlinkClick r:id="rId4"/>
              </a:rPr>
              <a:t> </a:t>
            </a:r>
            <a:r>
              <a:rPr lang="en-US" dirty="0">
                <a:solidFill>
                  <a:schemeClr val="accent6"/>
                </a:solidFill>
              </a:rPr>
              <a:t>by </a:t>
            </a:r>
            <a:r>
              <a:rPr lang="en-US">
                <a:solidFill>
                  <a:schemeClr val="accent6"/>
                </a:solidFill>
              </a:rPr>
              <a:t>August 7, </a:t>
            </a:r>
            <a:r>
              <a:rPr lang="en-US" dirty="0">
                <a:solidFill>
                  <a:schemeClr val="accent6"/>
                </a:solidFill>
              </a:rPr>
              <a:t>2019 at 5 pm. Event includes food from </a:t>
            </a:r>
            <a:r>
              <a:rPr lang="en-US" dirty="0" err="1">
                <a:solidFill>
                  <a:schemeClr val="accent6"/>
                </a:solidFill>
              </a:rPr>
              <a:t>Kimo’s</a:t>
            </a:r>
            <a:r>
              <a:rPr lang="en-US" dirty="0">
                <a:solidFill>
                  <a:schemeClr val="accent6"/>
                </a:solidFill>
              </a:rPr>
              <a:t> Hawaiian BBQ! Guests are welcome.</a:t>
            </a:r>
          </a:p>
          <a:p>
            <a:endParaRPr lang="en-US" sz="900" dirty="0"/>
          </a:p>
        </p:txBody>
      </p:sp>
      <p:sp>
        <p:nvSpPr>
          <p:cNvPr id="11" name="TextBox 10"/>
          <p:cNvSpPr txBox="1"/>
          <p:nvPr/>
        </p:nvSpPr>
        <p:spPr>
          <a:xfrm>
            <a:off x="6505439" y="4343400"/>
            <a:ext cx="23053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B0F0"/>
                </a:solidFill>
                <a:cs typeface="Andalus" panose="02020603050405020304" pitchFamily="18" charset="-78"/>
              </a:rPr>
              <a:t>Bow &amp; Arrow location: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-15336" y="1423258"/>
            <a:ext cx="915933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i="1" dirty="0"/>
              <a:t>INCOSE veterans and newcomers please join your fellow chapter members and friends with locally brewed beer and BBQ in the loft of Bow and Arrow Brewery located near downtown ABQ.</a:t>
            </a:r>
          </a:p>
          <a:p>
            <a:pPr algn="ctr">
              <a:spcBef>
                <a:spcPts val="1200"/>
              </a:spcBef>
            </a:pPr>
            <a:endParaRPr lang="en-US" b="1" dirty="0">
              <a:latin typeface="Arial Black" panose="020B0A040201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90378" y="3985337"/>
            <a:ext cx="6768453" cy="369332"/>
          </a:xfrm>
          <a:prstGeom prst="rect">
            <a:avLst/>
          </a:prstGeom>
          <a:ln w="38100" cmpd="thickThin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cs typeface="Andalus" panose="02020603050405020304" pitchFamily="18" charset="-78"/>
              </a:rPr>
              <a:t>**Event limited to </a:t>
            </a:r>
            <a:r>
              <a:rPr lang="en-US" b="1" dirty="0">
                <a:solidFill>
                  <a:srgbClr val="FF0000"/>
                </a:solidFill>
                <a:cs typeface="Andalus" panose="02020603050405020304" pitchFamily="18" charset="-78"/>
              </a:rPr>
              <a:t>50</a:t>
            </a:r>
            <a:r>
              <a:rPr lang="en-US" dirty="0">
                <a:cs typeface="Andalus" panose="02020603050405020304" pitchFamily="18" charset="-78"/>
              </a:rPr>
              <a:t> guests! Must be 21 to consume alcohol**</a:t>
            </a:r>
            <a:endParaRPr lang="en-US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480CAB4-E07A-428B-96CA-456D1AE72CC9}"/>
              </a:ext>
            </a:extLst>
          </p:cNvPr>
          <p:cNvSpPr txBox="1"/>
          <p:nvPr/>
        </p:nvSpPr>
        <p:spPr>
          <a:xfrm>
            <a:off x="85265" y="809555"/>
            <a:ext cx="6438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cs typeface="Arial" panose="020B0604020202020204" pitchFamily="34" charset="0"/>
              </a:rPr>
              <a:t>2019 Summer Social Event-Local Brews &amp; BBQ!</a:t>
            </a:r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85CEE9BB-8150-4E19-8A1E-4E6C7A59E0F3}"/>
              </a:ext>
            </a:extLst>
          </p:cNvPr>
          <p:cNvGrpSpPr/>
          <p:nvPr/>
        </p:nvGrpSpPr>
        <p:grpSpPr>
          <a:xfrm>
            <a:off x="291783" y="4648486"/>
            <a:ext cx="3215630" cy="1883926"/>
            <a:chOff x="4864501" y="2563981"/>
            <a:chExt cx="3215630" cy="1883926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83C01407-F267-40F1-93B6-BD1F40326BC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864501" y="2810202"/>
              <a:ext cx="2462997" cy="1237595"/>
            </a:xfrm>
            <a:prstGeom prst="rect">
              <a:avLst/>
            </a:prstGeom>
          </p:spPr>
        </p:pic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069444E3-930F-40D0-ACDF-BD945390A62A}"/>
                </a:ext>
              </a:extLst>
            </p:cNvPr>
            <p:cNvSpPr txBox="1"/>
            <p:nvPr/>
          </p:nvSpPr>
          <p:spPr>
            <a:xfrm>
              <a:off x="4864501" y="4047797"/>
              <a:ext cx="321563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u="sng" dirty="0">
                  <a:hlinkClick r:id="rId6"/>
                </a:rPr>
                <a:t>https://twitter.com/EnchantIncose</a:t>
              </a:r>
              <a:r>
                <a:rPr lang="en-US" sz="1000" dirty="0"/>
                <a:t>   </a:t>
              </a:r>
            </a:p>
            <a:p>
              <a:r>
                <a:rPr lang="en-US" sz="1000" u="sng" dirty="0">
                  <a:hlinkClick r:id="rId7"/>
                </a:rPr>
                <a:t>https://www.linkedin.com/company/incoseenchantment</a:t>
              </a:r>
              <a:endParaRPr lang="en-US" sz="1000" dirty="0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E7D2AEC0-C363-4EDF-A953-49FA64C0EF08}"/>
                </a:ext>
              </a:extLst>
            </p:cNvPr>
            <p:cNvSpPr txBox="1"/>
            <p:nvPr/>
          </p:nvSpPr>
          <p:spPr>
            <a:xfrm>
              <a:off x="4864501" y="2563981"/>
              <a:ext cx="281359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/>
                <a:t>Follow the Enchantment Chapter on Social Media</a:t>
              </a:r>
              <a:endParaRPr lang="en-US" sz="1000" dirty="0"/>
            </a:p>
          </p:txBody>
        </p:sp>
      </p:grpSp>
      <p:pic>
        <p:nvPicPr>
          <p:cNvPr id="12" name="Picture 11">
            <a:extLst>
              <a:ext uri="{FF2B5EF4-FFF2-40B4-BE49-F238E27FC236}">
                <a16:creationId xmlns:a16="http://schemas.microsoft.com/office/drawing/2014/main" id="{A1437AE5-32DF-48BF-BF4E-67BDADAB28C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958953" y="134972"/>
            <a:ext cx="1600200" cy="1231404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51CE8644-6CE0-43E5-9F16-0EAE58EB912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573274" y="5001373"/>
            <a:ext cx="1997454" cy="112231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83A2AC4-F8EA-4D34-AFB6-3DE43A8080F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038628" y="4609256"/>
            <a:ext cx="3017471" cy="220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90754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</TotalTime>
  <Words>53</Words>
  <Application>Microsoft Office PowerPoint</Application>
  <PresentationFormat>On-screen Show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Andalus</vt:lpstr>
      <vt:lpstr>Arial</vt:lpstr>
      <vt:lpstr>Arial Black</vt:lpstr>
      <vt:lpstr>Britannic Bold</vt:lpstr>
      <vt:lpstr>Calibri</vt:lpstr>
      <vt:lpstr>Office Theme</vt:lpstr>
      <vt:lpstr>PowerPoint Presentation</vt:lpstr>
    </vt:vector>
  </TitlesOfParts>
  <Company>Sandia National Laboratories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Compton, Mary L</dc:creator>
  <cp:lastModifiedBy>Anderson, Marissa</cp:lastModifiedBy>
  <cp:revision>85</cp:revision>
  <cp:lastPrinted>2017-05-14T17:45:27Z</cp:lastPrinted>
  <dcterms:created xsi:type="dcterms:W3CDTF">2015-05-26T16:13:59Z</dcterms:created>
  <dcterms:modified xsi:type="dcterms:W3CDTF">2019-06-14T16:28:14Z</dcterms:modified>
</cp:coreProperties>
</file>