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55" r:id="rId2"/>
    <p:sldId id="8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MT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ich, Stephen H" initials="PSH" lastIdx="16" clrIdx="0">
    <p:extLst>
      <p:ext uri="{19B8F6BF-5375-455C-9EA6-DF929625EA0E}">
        <p15:presenceInfo xmlns:p15="http://schemas.microsoft.com/office/powerpoint/2012/main" userId="Perich, Stephen H" providerId="None"/>
      </p:ext>
    </p:extLst>
  </p:cmAuthor>
  <p:cmAuthor id="2" name="Stephen Perich" initials="SP" lastIdx="7" clrIdx="1">
    <p:extLst>
      <p:ext uri="{19B8F6BF-5375-455C-9EA6-DF929625EA0E}">
        <p15:presenceInfo xmlns:p15="http://schemas.microsoft.com/office/powerpoint/2012/main" userId="Stephen Perich" providerId="None"/>
      </p:ext>
    </p:extLst>
  </p:cmAuthor>
  <p:cmAuthor id="3" name="Perich, Stephen H" initials="PSH [2]" lastIdx="62" clrIdx="2">
    <p:extLst>
      <p:ext uri="{19B8F6BF-5375-455C-9EA6-DF929625EA0E}">
        <p15:presenceInfo xmlns:p15="http://schemas.microsoft.com/office/powerpoint/2012/main" userId="S::stephen.perich@abbvie.com::66fc592a-06c9-4033-9a2b-7207f15269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CDC8"/>
    <a:srgbClr val="00CC00"/>
    <a:srgbClr val="00FFFF"/>
    <a:srgbClr val="FF0000"/>
    <a:srgbClr val="FF0066"/>
    <a:srgbClr val="0033CC"/>
    <a:srgbClr val="FF3399"/>
    <a:srgbClr val="FF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1" autoAdjust="0"/>
    <p:restoredTop sz="95964" autoAdjust="0"/>
  </p:normalViewPr>
  <p:slideViewPr>
    <p:cSldViewPr>
      <p:cViewPr varScale="1">
        <p:scale>
          <a:sx n="107" d="100"/>
          <a:sy n="107" d="100"/>
        </p:scale>
        <p:origin x="2208" y="108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66"/>
    </p:cViewPr>
  </p:sorterViewPr>
  <p:notesViewPr>
    <p:cSldViewPr>
      <p:cViewPr varScale="1">
        <p:scale>
          <a:sx n="77" d="100"/>
          <a:sy n="77" d="100"/>
        </p:scale>
        <p:origin x="280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F897B-1828-43FD-A14E-C87C694082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284B6-58CD-4105-B523-52E99912D3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B5541-9308-4D5F-BD6B-1E528964BE3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E3B50-ABA8-41B5-8E6E-1D4C002953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E950C-45E5-4749-80A6-FD05A325F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092CD-039A-4DA0-80D5-4344EFFD9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1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9" tIns="45465" rIns="90929" bIns="45465" numCol="1" anchor="t" anchorCtr="0" compatLnSpc="1">
            <a:prstTxWarp prst="textNoShape">
              <a:avLst/>
            </a:prstTxWarp>
          </a:bodyPr>
          <a:lstStyle>
            <a:lvl1pPr algn="l" defTabSz="909457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84" y="1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9" tIns="45465" rIns="90929" bIns="45465" numCol="1" anchor="t" anchorCtr="0" compatLnSpc="1">
            <a:prstTxWarp prst="textNoShape">
              <a:avLst/>
            </a:prstTxWarp>
          </a:bodyPr>
          <a:lstStyle>
            <a:lvl1pPr algn="r" defTabSz="909457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7" y="4416763"/>
            <a:ext cx="5608947" cy="418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9" tIns="45465" rIns="90929" bIns="45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9" tIns="45465" rIns="90929" bIns="45465" numCol="1" anchor="b" anchorCtr="0" compatLnSpc="1">
            <a:prstTxWarp prst="textNoShape">
              <a:avLst/>
            </a:prstTxWarp>
          </a:bodyPr>
          <a:lstStyle>
            <a:lvl1pPr algn="l" defTabSz="909457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84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9" tIns="45465" rIns="90929" bIns="45465" numCol="1" anchor="b" anchorCtr="0" compatLnSpc="1">
            <a:prstTxWarp prst="textNoShape">
              <a:avLst/>
            </a:prstTxWarp>
          </a:bodyPr>
          <a:lstStyle>
            <a:lvl1pPr algn="r" defTabSz="909457" eaLnBrk="0" hangingPunct="0">
              <a:defRPr sz="1200">
                <a:latin typeface="Times" panose="02020603050405020304" pitchFamily="18" charset="0"/>
              </a:defRPr>
            </a:lvl1pPr>
          </a:lstStyle>
          <a:p>
            <a:fld id="{CD652E5B-4AF8-4F0A-8D23-C8D6A74EF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6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1pPr>
            <a:lvl2pPr marL="698893" indent="-268805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2pPr>
            <a:lvl3pPr marL="1075220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3pPr>
            <a:lvl4pPr marL="1505308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4pPr>
            <a:lvl5pPr marL="1935396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5pPr>
            <a:lvl6pPr marL="2365484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6pPr>
            <a:lvl7pPr marL="2795572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7pPr>
            <a:lvl8pPr marL="3225660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8pPr>
            <a:lvl9pPr marL="3655748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9pPr>
          </a:lstStyle>
          <a:p>
            <a:fld id="{84C6055F-9A1C-44C4-A665-509EB6F64BD1}" type="slidenum">
              <a:rPr lang="en-US" altLang="en-US" sz="1200">
                <a:latin typeface="Times" panose="02020603050405020304" pitchFamily="18" charset="0"/>
              </a:rPr>
              <a:pPr/>
              <a:t>1</a:t>
            </a:fld>
            <a:endParaRPr lang="en-US" altLang="en-US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7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1pPr>
            <a:lvl2pPr marL="698893" indent="-268805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2pPr>
            <a:lvl3pPr marL="1075220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3pPr>
            <a:lvl4pPr marL="1505308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4pPr>
            <a:lvl5pPr marL="1935396" indent="-215044" defTabSz="909457"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5pPr>
            <a:lvl6pPr marL="2365484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6pPr>
            <a:lvl7pPr marL="2795572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7pPr>
            <a:lvl8pPr marL="3225660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8pPr>
            <a:lvl9pPr marL="3655748" indent="-215044" defTabSz="909457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9pPr>
          </a:lstStyle>
          <a:p>
            <a:fld id="{84C6055F-9A1C-44C4-A665-509EB6F64BD1}" type="slidenum">
              <a:rPr lang="en-US" altLang="en-US" sz="1200">
                <a:latin typeface="Times" panose="02020603050405020304" pitchFamily="18" charset="0"/>
              </a:rPr>
              <a:pPr/>
              <a:t>2</a:t>
            </a:fld>
            <a:endParaRPr lang="en-US" altLang="en-US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490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9AD8C01A-8992-4F3A-BE49-C1FB098B6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74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558800"/>
            <a:ext cx="2114550" cy="5441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58800"/>
            <a:ext cx="6191250" cy="5441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6CD85021-D68B-4C1C-A351-385AE857B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1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58800"/>
            <a:ext cx="7696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859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859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5CA14612-2CAC-45C9-9CC3-7EEB571CA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558800"/>
            <a:ext cx="8610600" cy="584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2D6F9B88-4F79-4A9D-BCFF-59801098E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3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14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1313" y="0"/>
            <a:ext cx="5584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00148"/>
            <a:ext cx="76962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4196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6B067BE3-8FE5-416D-9F00-7BFD6CD06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72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00148"/>
            <a:ext cx="76962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4196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6B067BE3-8FE5-416D-9F00-7BFD6CD06A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4800" y="533400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79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34C33844-4F6F-431D-AD35-78903B938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52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7724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810000" cy="394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3810000" cy="394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E1A02C18-8B36-456F-93E0-62DA6A5B6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08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46275"/>
            <a:ext cx="4040188" cy="492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46275"/>
            <a:ext cx="4041775" cy="492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ABFAFFCA-5BB4-47B4-9E41-3ABE0E734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16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6962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11782BCE-ECE4-47EA-A46A-CC0E3A7158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4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75027DCE-179C-4A21-A744-7D06C1223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83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45FA2D09-CCED-4DDA-92E5-10EB81FEC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80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900"/>
              </a:spcBef>
              <a:buFont typeface="Wingdings" pitchFamily="2" charset="2"/>
              <a:buChar char="§"/>
              <a:defRPr>
                <a:latin typeface="Arial M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/>
            </a:lvl1pPr>
          </a:lstStyle>
          <a:p>
            <a:fld id="{817CD74D-B3C3-49A4-8427-4F19BE95A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18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 userDrawn="1"/>
        </p:nvSpPr>
        <p:spPr bwMode="auto">
          <a:xfrm>
            <a:off x="15875" y="0"/>
            <a:ext cx="9144000" cy="1152525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800" kern="0" dirty="0">
              <a:solidFill>
                <a:srgbClr val="234D7D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945A3F-8C3A-474C-B6F4-B01B4FBD4DE9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16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-1748"/>
            <a:ext cx="3427730" cy="1179673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7848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33400" y="6496050"/>
            <a:ext cx="845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MT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000" dirty="0"/>
              <a:t>© 2022</a:t>
            </a:r>
            <a:r>
              <a:rPr lang="en-US" altLang="en-US" sz="1000" baseline="0" dirty="0"/>
              <a:t> </a:t>
            </a:r>
            <a:r>
              <a:rPr lang="en-US" altLang="en-US" sz="1000" dirty="0"/>
              <a:t> INCOSE</a:t>
            </a:r>
            <a:r>
              <a:rPr lang="en-US" altLang="en-US" sz="1000" baseline="0" dirty="0"/>
              <a:t> </a:t>
            </a:r>
            <a:r>
              <a:rPr lang="en-US" altLang="en-US" sz="1000" dirty="0"/>
              <a:t>Chicagoland Chapter						                      </a:t>
            </a:r>
            <a:fld id="{A07C76C8-20FF-415C-8270-2A6D689C65D2}" type="slidenum">
              <a:rPr lang="en-US" altLang="en-US" sz="1000"/>
              <a:pPr eaLnBrk="0" hangingPunct="0"/>
              <a:t>‹#›</a:t>
            </a:fld>
            <a:endParaRPr lang="en-US" altLang="en-US" sz="1000" dirty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1219200"/>
            <a:ext cx="8534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pitchFamily="18" charset="0"/>
              <a:cs typeface="+mn-c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1473200"/>
            <a:ext cx="693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0" y="1177925"/>
            <a:ext cx="9144000" cy="0"/>
          </a:xfrm>
          <a:prstGeom prst="line">
            <a:avLst/>
          </a:prstGeom>
          <a:noFill/>
          <a:ln w="38100">
            <a:solidFill>
              <a:srgbClr val="234D7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Times" pitchFamily="18" charset="0"/>
              <a:cs typeface="+mn-cs"/>
            </a:endParaRPr>
          </a:p>
        </p:txBody>
      </p:sp>
      <p:pic>
        <p:nvPicPr>
          <p:cNvPr id="2" name="Picture 21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08450" y="0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222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22268"/>
          </a:solidFill>
          <a:latin typeface="Arial M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22268"/>
          </a:solidFill>
          <a:latin typeface="Arial M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22268"/>
          </a:solidFill>
          <a:latin typeface="Arial M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22268"/>
          </a:solidFill>
          <a:latin typeface="Arial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MT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ts val="9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1313" algn="l" rtl="0" eaLnBrk="0" fontAlgn="base" hangingPunct="0">
        <a:spcBef>
          <a:spcPts val="9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566738" indent="-2222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912813" indent="-3444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201738" indent="-287338" algn="l" rtl="0" eaLnBrk="0" fontAlgn="base" hangingPunct="0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5pPr>
      <a:lvl6pPr marL="1658938" indent="-287338" algn="l" rtl="0" fontAlgn="base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6pPr>
      <a:lvl7pPr marL="2116138" indent="-287338" algn="l" rtl="0" fontAlgn="base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7pPr>
      <a:lvl8pPr marL="2573338" indent="-287338" algn="l" rtl="0" fontAlgn="base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8pPr>
      <a:lvl9pPr marL="3030538" indent="-287338" algn="l" rtl="0" fontAlgn="base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cose-chicagoland-spring-2022-seminar.eventbrit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cose-chicagoland-spring-seminar.eventbrit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762000"/>
          </a:xfrm>
        </p:spPr>
        <p:txBody>
          <a:bodyPr/>
          <a:lstStyle/>
          <a:p>
            <a:r>
              <a:rPr lang="en-US" altLang="en-US" dirty="0"/>
              <a:t>INCOSE Chicagoland Spring Tutorial 2022 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Lifecycle Concepts and Needs Definition Group Project</a:t>
            </a:r>
            <a:endParaRPr lang="nl-NL" altLang="en-US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10000"/>
              <a:defRPr/>
            </a:pPr>
            <a:r>
              <a:rPr lang="nl-NL" altLang="en-US" dirty="0">
                <a:solidFill>
                  <a:srgbClr val="0000FF"/>
                </a:solidFill>
              </a:rPr>
              <a:t>	    </a:t>
            </a:r>
            <a:r>
              <a:rPr lang="nl-NL" altLang="en-US" u="sng" dirty="0">
                <a:solidFill>
                  <a:srgbClr val="0000FF"/>
                </a:solidFill>
              </a:rPr>
              <a:t>Instructor – Lou Wheatcraft</a:t>
            </a:r>
            <a:endParaRPr lang="en-US" altLang="en-US" sz="2000" u="sng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    Delivered Virtually, via Zoom in 3 consecutive weeks in May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    Session 1: Project Kickoff:	      07 May, 8:00 AM – 12:00 PM CDT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    Session 2: Project Q&amp;A:	      12 May, 4:00 PM –   7:00 PM CDT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    Session 3: Project Presentations: 21 May, 8:00 AM – 12:00 PM CDT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</a:t>
            </a:r>
            <a:r>
              <a:rPr lang="en-US" altLang="en-US" sz="1200" b="1" i="1" dirty="0">
                <a:solidFill>
                  <a:srgbClr val="00CC00"/>
                </a:solidFill>
              </a:rPr>
              <a:t>	</a:t>
            </a:r>
            <a:r>
              <a:rPr lang="en-US" altLang="en-US" b="1" i="1" dirty="0">
                <a:solidFill>
                  <a:srgbClr val="00CC00"/>
                </a:solidFill>
              </a:rPr>
              <a:t>In this seminar, you will learn</a:t>
            </a:r>
            <a:endParaRPr lang="en-US" sz="1200" dirty="0"/>
          </a:p>
          <a:p>
            <a:pPr marL="0">
              <a:lnSpc>
                <a:spcPts val="22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/>
              <a:t>Identify the need for, and benefits of, defining lifecycle concepts and needs prior to defining the design input requirements</a:t>
            </a:r>
          </a:p>
          <a:p>
            <a:pPr marL="0">
              <a:lnSpc>
                <a:spcPts val="22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/>
              <a:t>Describe the major activities and resulting knowledge and artifacts involved in defining lifecycle concepts and needs</a:t>
            </a:r>
          </a:p>
          <a:p>
            <a:pPr marL="0">
              <a:lnSpc>
                <a:spcPts val="22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dirty="0"/>
              <a:t>Understand the importance of validating and baselining the integrated set of needs before transforming them into the set of design input requirements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Register online:   </a:t>
            </a:r>
            <a:r>
              <a:rPr lang="en-US" sz="1800" b="1" dirty="0">
                <a:hlinkClick r:id="rId3"/>
              </a:rPr>
              <a:t>https://incose-chicagoland-spring-2022-seminar.eventbrite.com</a:t>
            </a:r>
            <a:r>
              <a:rPr lang="en-US" sz="1800" b="1" dirty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FF0000"/>
                </a:solidFill>
              </a:rPr>
              <a:t>It is recommended to register prior to May 7</a:t>
            </a:r>
            <a:r>
              <a:rPr lang="en-US" sz="1800" i="1" baseline="30000" dirty="0">
                <a:solidFill>
                  <a:srgbClr val="FF0000"/>
                </a:solidFill>
              </a:rPr>
              <a:t>th</a:t>
            </a:r>
            <a:r>
              <a:rPr lang="en-US" sz="1800" i="1" dirty="0">
                <a:solidFill>
                  <a:srgbClr val="FF0000"/>
                </a:solidFill>
              </a:rPr>
              <a:t> to allow time to do the prework!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</a:rPr>
              <a:t>Prework materials will be available April 7</a:t>
            </a:r>
            <a:r>
              <a:rPr lang="en-US" sz="1800" i="1" baseline="30000" dirty="0">
                <a:solidFill>
                  <a:srgbClr val="FF0000"/>
                </a:solidFill>
              </a:rPr>
              <a:t>th</a:t>
            </a:r>
            <a:r>
              <a:rPr lang="en-US" sz="1800" i="1" dirty="0">
                <a:solidFill>
                  <a:srgbClr val="FF0000"/>
                </a:solidFill>
              </a:rPr>
              <a:t>.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CC4FB72A-954D-4B4E-BFA7-8340BC0B2C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2011680"/>
            <a:ext cx="1177290" cy="156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0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09599" y="1143000"/>
            <a:ext cx="8305799" cy="762000"/>
          </a:xfrm>
        </p:spPr>
        <p:txBody>
          <a:bodyPr/>
          <a:lstStyle/>
          <a:p>
            <a:r>
              <a:rPr lang="en-US" altLang="en-US" dirty="0"/>
              <a:t>INCOSE Chicagoland Spring Tutorial 2022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66700" y="1752600"/>
            <a:ext cx="8610600" cy="4572000"/>
          </a:xfrm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rgbClr val="0033CC"/>
                </a:solidFill>
              </a:rPr>
              <a:t>Lifecycle Concepts and Needs Definition Group Project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SzPct val="110000"/>
              <a:defRPr/>
            </a:pPr>
            <a:r>
              <a:rPr lang="nl-NL" altLang="en-US" dirty="0">
                <a:solidFill>
                  <a:srgbClr val="0000FF"/>
                </a:solidFill>
              </a:rPr>
              <a:t>Instructor – Lou Wheatcraft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SzPct val="110000"/>
              <a:defRPr/>
            </a:pPr>
            <a:r>
              <a:rPr lang="en-US" altLang="en-US" dirty="0">
                <a:solidFill>
                  <a:srgbClr val="0000FF"/>
                </a:solidFill>
              </a:rPr>
              <a:t>Dates: </a:t>
            </a:r>
            <a:r>
              <a:rPr lang="en-US" altLang="en-US" sz="2000" dirty="0">
                <a:solidFill>
                  <a:srgbClr val="0000FF"/>
                </a:solidFill>
              </a:rPr>
              <a:t>Saturday May 7</a:t>
            </a:r>
            <a:r>
              <a:rPr lang="en-US" altLang="en-US" sz="2000" baseline="30000" dirty="0">
                <a:solidFill>
                  <a:srgbClr val="0000FF"/>
                </a:solidFill>
              </a:rPr>
              <a:t>th</a:t>
            </a:r>
            <a:r>
              <a:rPr lang="en-US" altLang="en-US" sz="2000" dirty="0">
                <a:solidFill>
                  <a:srgbClr val="0000FF"/>
                </a:solidFill>
              </a:rPr>
              <a:t>, Thursday May 12</a:t>
            </a:r>
            <a:r>
              <a:rPr lang="en-US" altLang="en-US" sz="2000" baseline="30000" dirty="0">
                <a:solidFill>
                  <a:srgbClr val="0000FF"/>
                </a:solidFill>
              </a:rPr>
              <a:t>th</a:t>
            </a:r>
            <a:r>
              <a:rPr lang="en-US" altLang="en-US" sz="2000" dirty="0">
                <a:solidFill>
                  <a:srgbClr val="0000FF"/>
                </a:solidFill>
              </a:rPr>
              <a:t>, &amp; Saturday 21</a:t>
            </a:r>
            <a:r>
              <a:rPr lang="en-US" altLang="en-US" sz="2000" baseline="30000" dirty="0">
                <a:solidFill>
                  <a:srgbClr val="0000FF"/>
                </a:solidFill>
              </a:rPr>
              <a:t>st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SzPct val="110000"/>
              <a:defRPr/>
            </a:pPr>
            <a:r>
              <a:rPr lang="en-US" altLang="en-US" sz="2000" dirty="0">
                <a:solidFill>
                  <a:srgbClr val="0000FF"/>
                </a:solidFill>
              </a:rPr>
              <a:t>	Delivered Virtually, via Zoom</a:t>
            </a:r>
            <a:endParaRPr lang="en-US" altLang="en-US" sz="2000" dirty="0">
              <a:solidFill>
                <a:srgbClr val="0000FF"/>
              </a:solidFill>
              <a:highlight>
                <a:srgbClr val="FFFF00"/>
              </a:highlight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SzPct val="110000"/>
              <a:defRPr/>
            </a:pPr>
            <a:endParaRPr lang="en-US" altLang="en-US" b="1" i="1" dirty="0">
              <a:solidFill>
                <a:srgbClr val="00CC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8DD96B-667F-46A9-B7E9-BF61B2B3DDBC}"/>
              </a:ext>
            </a:extLst>
          </p:cNvPr>
          <p:cNvSpPr txBox="1"/>
          <p:nvPr/>
        </p:nvSpPr>
        <p:spPr>
          <a:xfrm>
            <a:off x="228600" y="3428999"/>
            <a:ext cx="86867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Attendees will earn 10 PDUs for the tutorial</a:t>
            </a:r>
          </a:p>
          <a:p>
            <a:r>
              <a:rPr lang="en-US" b="1" dirty="0"/>
              <a:t>Certificates will be provided. </a:t>
            </a:r>
            <a:endParaRPr lang="en-US" dirty="0"/>
          </a:p>
          <a:p>
            <a:endParaRPr lang="en-US" sz="1200" dirty="0"/>
          </a:p>
          <a:p>
            <a:pPr>
              <a:buSzPct val="110000"/>
              <a:defRPr/>
            </a:pPr>
            <a:r>
              <a:rPr lang="en-US" altLang="en-US" sz="1600" b="1" i="1" dirty="0">
                <a:solidFill>
                  <a:srgbClr val="00CC00"/>
                </a:solidFill>
              </a:rPr>
              <a:t>Eventbrite ticket sales are open! Tutorial pricing starts at $50 (tbd).</a:t>
            </a:r>
          </a:p>
          <a:p>
            <a:pPr>
              <a:buSzPct val="110000"/>
              <a:defRPr/>
            </a:pPr>
            <a:r>
              <a:rPr lang="en-US" altLang="en-US" sz="1600" b="1" i="1" dirty="0">
                <a:solidFill>
                  <a:srgbClr val="00CC00"/>
                </a:solidFill>
              </a:rPr>
              <a:t>Order now for Early Bird pricing, including </a:t>
            </a:r>
          </a:p>
          <a:p>
            <a:endParaRPr lang="en-US" sz="1600" b="1" i="1" dirty="0">
              <a:solidFill>
                <a:srgbClr val="00CC00"/>
              </a:solidFill>
            </a:endParaRPr>
          </a:p>
          <a:p>
            <a:r>
              <a:rPr lang="en-US" sz="1600" b="1" i="1" dirty="0">
                <a:solidFill>
                  <a:srgbClr val="00CC00"/>
                </a:solidFill>
              </a:rPr>
              <a:t>Special offer for the INCOSE Chicagoland Chapter membership drive:   </a:t>
            </a:r>
          </a:p>
          <a:p>
            <a:r>
              <a:rPr lang="en-US" sz="1600" b="1" i="1" dirty="0">
                <a:solidFill>
                  <a:srgbClr val="00CC00"/>
                </a:solidFill>
              </a:rPr>
              <a:t>Purchase a one-year INCOSE membership and receive discounted tutorial admission. 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Register online:   </a:t>
            </a:r>
            <a:r>
              <a:rPr lang="en-US" sz="1600" dirty="0">
                <a:hlinkClick r:id="rId3"/>
              </a:rPr>
              <a:t>https://incose-chicagoland-spring-2022-seminar.eventbrite.com</a:t>
            </a:r>
            <a:r>
              <a:rPr lang="en-US" sz="1600" dirty="0"/>
              <a:t>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i="1" dirty="0">
                <a:solidFill>
                  <a:srgbClr val="FF0000"/>
                </a:solidFill>
              </a:rPr>
              <a:t> It is recommended to register prior to May 7th to allow time to do the prework! </a:t>
            </a:r>
          </a:p>
          <a:p>
            <a:pPr marL="74295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FF0000"/>
                </a:solidFill>
              </a:rPr>
              <a:t>Prework materials will be available April 7</a:t>
            </a:r>
            <a:r>
              <a:rPr lang="en-US" sz="1600" i="1" baseline="30000" dirty="0">
                <a:solidFill>
                  <a:srgbClr val="FF0000"/>
                </a:solidFill>
              </a:rPr>
              <a:t>th</a:t>
            </a:r>
            <a:r>
              <a:rPr lang="en-US" sz="1600" i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88002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94016</TotalTime>
  <Words>321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MT</vt:lpstr>
      <vt:lpstr>Times</vt:lpstr>
      <vt:lpstr>Wingdings</vt:lpstr>
      <vt:lpstr>Blank Presentation</vt:lpstr>
      <vt:lpstr>INCOSE Chicagoland Spring Tutorial 2022 </vt:lpstr>
      <vt:lpstr>INCOSE Chicagoland Spring Tutorial 2022</vt:lpstr>
    </vt:vector>
  </TitlesOfParts>
  <Company>INCOSE Chicagoland Chapter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Chicagoland Chapter</dc:title>
  <dc:creator>INCOSE Chicagoland Chapter</dc:creator>
  <cp:lastModifiedBy>Christine</cp:lastModifiedBy>
  <cp:revision>3587</cp:revision>
  <cp:lastPrinted>2019-02-19T22:30:45Z</cp:lastPrinted>
  <dcterms:created xsi:type="dcterms:W3CDTF">2004-10-26T15:37:58Z</dcterms:created>
  <dcterms:modified xsi:type="dcterms:W3CDTF">2022-03-24T19:08:19Z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7e39e4d-11d6-4652-bc7c-e1571f69ea88_Enabled">
    <vt:lpwstr>True</vt:lpwstr>
  </property>
  <property fmtid="{D5CDD505-2E9C-101B-9397-08002B2CF9AE}" pid="3" name="MSIP_Label_c7e39e4d-11d6-4652-bc7c-e1571f69ea88_SiteId">
    <vt:lpwstr>a1f1e214-7ded-45b6-81a1-9e8ae3459641</vt:lpwstr>
  </property>
  <property fmtid="{D5CDD505-2E9C-101B-9397-08002B2CF9AE}" pid="4" name="MSIP_Label_c7e39e4d-11d6-4652-bc7c-e1571f69ea88_Owner">
    <vt:lpwstr>bhouchg@jci.com</vt:lpwstr>
  </property>
  <property fmtid="{D5CDD505-2E9C-101B-9397-08002B2CF9AE}" pid="5" name="MSIP_Label_c7e39e4d-11d6-4652-bc7c-e1571f69ea88_SetDate">
    <vt:lpwstr>2018-10-17T18:03:49.8386006Z</vt:lpwstr>
  </property>
  <property fmtid="{D5CDD505-2E9C-101B-9397-08002B2CF9AE}" pid="6" name="MSIP_Label_c7e39e4d-11d6-4652-bc7c-e1571f69ea88_Name">
    <vt:lpwstr>Public</vt:lpwstr>
  </property>
  <property fmtid="{D5CDD505-2E9C-101B-9397-08002B2CF9AE}" pid="7" name="MSIP_Label_c7e39e4d-11d6-4652-bc7c-e1571f69ea88_Application">
    <vt:lpwstr>Microsoft Azure Information Protection</vt:lpwstr>
  </property>
  <property fmtid="{D5CDD505-2E9C-101B-9397-08002B2CF9AE}" pid="8" name="MSIP_Label_c7e39e4d-11d6-4652-bc7c-e1571f69ea88_Extended_MSFT_Method">
    <vt:lpwstr>Automatic</vt:lpwstr>
  </property>
  <property fmtid="{D5CDD505-2E9C-101B-9397-08002B2CF9AE}" pid="9" name="Information Classification">
    <vt:lpwstr>Public</vt:lpwstr>
  </property>
</Properties>
</file>