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0" r:id="rId2"/>
    <p:sldId id="267" r:id="rId3"/>
    <p:sldId id="268" r:id="rId4"/>
    <p:sldId id="271" r:id="rId5"/>
    <p:sldId id="276" r:id="rId6"/>
    <p:sldId id="269" r:id="rId7"/>
    <p:sldId id="270" r:id="rId8"/>
    <p:sldId id="272" r:id="rId9"/>
    <p:sldId id="273" r:id="rId10"/>
    <p:sldId id="274" r:id="rId11"/>
    <p:sldId id="27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8" d="100"/>
          <a:sy n="78" d="100"/>
        </p:scale>
        <p:origin x="155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7B6E7C-1A58-4720-A64C-094C75737BDC}" type="datetimeFigureOut">
              <a:rPr lang="en-US" smtClean="0"/>
              <a:t>1/31/2025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6DB391-85CD-44ED-AF2B-1572D7052908}" type="slidenum">
              <a:rPr lang="en-US" smtClean="0"/>
              <a:t>‹#›</a:t>
            </a:fld>
            <a:endParaRPr lang="en-US" dirty="0"/>
          </a:p>
        </p:txBody>
      </p:sp>
    </p:spTree>
    <p:extLst>
      <p:ext uri="{BB962C8B-B14F-4D97-AF65-F5344CB8AC3E}">
        <p14:creationId xmlns:p14="http://schemas.microsoft.com/office/powerpoint/2010/main" val="3593941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75222E8-A92B-435C-A8ED-EFBAF569331D}" type="slidenum">
              <a:rPr lang="en-US" smtClean="0"/>
              <a:t>‹#›</a:t>
            </a:fld>
            <a:endParaRPr lang="en-US" dirty="0"/>
          </a:p>
        </p:txBody>
      </p:sp>
      <p:sp>
        <p:nvSpPr>
          <p:cNvPr id="7" name="Title Placeholder 1">
            <a:extLst>
              <a:ext uri="{FF2B5EF4-FFF2-40B4-BE49-F238E27FC236}">
                <a16:creationId xmlns:a16="http://schemas.microsoft.com/office/drawing/2014/main" id="{6B5E7A3F-153F-4DE0-9AE4-9CB21AFAB2BC}"/>
              </a:ext>
            </a:extLst>
          </p:cNvPr>
          <p:cNvSpPr txBox="1">
            <a:spLocks/>
          </p:cNvSpPr>
          <p:nvPr userDrawn="1"/>
        </p:nvSpPr>
        <p:spPr>
          <a:xfrm>
            <a:off x="0" y="0"/>
            <a:ext cx="6599104" cy="87387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2400" kern="1200">
                <a:solidFill>
                  <a:schemeClr val="tx1"/>
                </a:solidFill>
                <a:latin typeface="+mj-lt"/>
                <a:ea typeface="+mj-ea"/>
                <a:cs typeface="+mj-cs"/>
              </a:defRPr>
            </a:lvl1pPr>
          </a:lstStyle>
          <a:p>
            <a:r>
              <a:rPr lang="en-US" b="1" dirty="0">
                <a:latin typeface="Arial" panose="020B0604020202020204" pitchFamily="34" charset="0"/>
                <a:ea typeface="Calibri" panose="020F0502020204030204" pitchFamily="34" charset="0"/>
                <a:cs typeface="Arial" panose="020B0604020202020204" pitchFamily="34" charset="0"/>
              </a:rPr>
              <a:t>Resilient Systems Working Group (RSWG)</a:t>
            </a:r>
            <a:br>
              <a:rPr lang="en-US" b="1" dirty="0">
                <a:latin typeface="Arial" panose="020B0604020202020204" pitchFamily="34" charset="0"/>
                <a:ea typeface="Calibri" panose="020F0502020204030204" pitchFamily="34" charset="0"/>
                <a:cs typeface="Arial" panose="020B0604020202020204" pitchFamily="34" charset="0"/>
              </a:rPr>
            </a:br>
            <a:endParaRPr lang="en-US" dirty="0">
              <a:latin typeface="Arial Narrow" panose="020B0606020202030204" pitchFamily="34" charset="0"/>
            </a:endParaRPr>
          </a:p>
        </p:txBody>
      </p:sp>
      <p:sp>
        <p:nvSpPr>
          <p:cNvPr id="8" name="Text Placeholder 2">
            <a:extLst>
              <a:ext uri="{FF2B5EF4-FFF2-40B4-BE49-F238E27FC236}">
                <a16:creationId xmlns:a16="http://schemas.microsoft.com/office/drawing/2014/main" id="{CF1DF315-172F-4575-9D71-A337AAA8B85B}"/>
              </a:ext>
            </a:extLst>
          </p:cNvPr>
          <p:cNvSpPr>
            <a:spLocks noGrp="1"/>
          </p:cNvSpPr>
          <p:nvPr>
            <p:ph idx="1"/>
          </p:nvPr>
        </p:nvSpPr>
        <p:spPr>
          <a:xfrm>
            <a:off x="495759" y="1171326"/>
            <a:ext cx="8196550" cy="531013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442980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logo for an event&#10;&#10;Description automatically generated">
            <a:extLst>
              <a:ext uri="{FF2B5EF4-FFF2-40B4-BE49-F238E27FC236}">
                <a16:creationId xmlns:a16="http://schemas.microsoft.com/office/drawing/2014/main" id="{6F1C7B85-7D21-4BE4-919C-2BC18366677E}"/>
              </a:ext>
            </a:extLst>
          </p:cNvPr>
          <p:cNvPicPr>
            <a:picLocks noChangeAspect="1"/>
          </p:cNvPicPr>
          <p:nvPr userDrawn="1"/>
        </p:nvPicPr>
        <p:blipFill>
          <a:blip r:embed="rId3">
            <a:extLst>
              <a:ext uri="{28A0092B-C50C-407E-A947-70E740481C1C}">
                <a14:useLocalDpi xmlns:a14="http://schemas.microsoft.com/office/drawing/2010/main" val="0"/>
              </a:ext>
            </a:extLst>
          </a:blip>
          <a:srcRect t="27310" b="37649"/>
          <a:stretch/>
        </p:blipFill>
        <p:spPr>
          <a:xfrm>
            <a:off x="6833418" y="11398"/>
            <a:ext cx="2310581" cy="1012042"/>
          </a:xfrm>
          <a:prstGeom prst="rect">
            <a:avLst/>
          </a:prstGeom>
        </p:spPr>
      </p:pic>
      <p:sp>
        <p:nvSpPr>
          <p:cNvPr id="2" name="Title Placeholder 1"/>
          <p:cNvSpPr>
            <a:spLocks noGrp="1"/>
          </p:cNvSpPr>
          <p:nvPr>
            <p:ph type="title"/>
          </p:nvPr>
        </p:nvSpPr>
        <p:spPr>
          <a:xfrm>
            <a:off x="0" y="0"/>
            <a:ext cx="6599104" cy="873871"/>
          </a:xfrm>
          <a:prstGeom prst="rect">
            <a:avLst/>
          </a:prstGeom>
        </p:spPr>
        <p:txBody>
          <a:bodyPr vert="horz" lIns="91440" tIns="45720" rIns="91440" bIns="45720" rtlCol="0" anchor="ctr">
            <a:noAutofit/>
          </a:bodyPr>
          <a:lstStyle/>
          <a:p>
            <a:r>
              <a:rPr lang="en-US" b="1" dirty="0">
                <a:latin typeface="Arial" panose="020B0604020202020204" pitchFamily="34" charset="0"/>
                <a:ea typeface="Calibri" panose="020F0502020204030204" pitchFamily="34" charset="0"/>
                <a:cs typeface="Arial" panose="020B0604020202020204" pitchFamily="34" charset="0"/>
              </a:rPr>
              <a:t>Resilient Systems Working Group (RSWG)</a:t>
            </a:r>
            <a:br>
              <a:rPr lang="en-US" b="1" dirty="0">
                <a:latin typeface="Arial" panose="020B0604020202020204" pitchFamily="34" charset="0"/>
                <a:ea typeface="Calibri" panose="020F0502020204030204" pitchFamily="34" charset="0"/>
                <a:cs typeface="Arial" panose="020B0604020202020204" pitchFamily="34" charset="0"/>
              </a:rPr>
            </a:br>
            <a:r>
              <a:rPr lang="en-US" b="1" dirty="0">
                <a:latin typeface="Arial" panose="020B0604020202020204" pitchFamily="34" charset="0"/>
                <a:ea typeface="Calibri" panose="020F0502020204030204" pitchFamily="34" charset="0"/>
                <a:cs typeface="Arial" panose="020B0604020202020204" pitchFamily="34" charset="0"/>
              </a:rPr>
              <a:t>x</a:t>
            </a:r>
            <a:endParaRPr lang="en-US" dirty="0"/>
          </a:p>
        </p:txBody>
      </p:sp>
      <p:sp>
        <p:nvSpPr>
          <p:cNvPr id="3" name="Text Placeholder 2"/>
          <p:cNvSpPr>
            <a:spLocks noGrp="1"/>
          </p:cNvSpPr>
          <p:nvPr>
            <p:ph type="body" idx="1"/>
          </p:nvPr>
        </p:nvSpPr>
        <p:spPr>
          <a:xfrm>
            <a:off x="495759" y="1171326"/>
            <a:ext cx="8196550" cy="531013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7086600" y="6481477"/>
            <a:ext cx="2057400" cy="365125"/>
          </a:xfrm>
          <a:prstGeom prst="rect">
            <a:avLst/>
          </a:prstGeom>
        </p:spPr>
        <p:txBody>
          <a:bodyPr vert="horz" lIns="91440" tIns="45720" rIns="91440" bIns="45720" rtlCol="0" anchor="ctr"/>
          <a:lstStyle>
            <a:lvl1pPr algn="r">
              <a:defRPr sz="1200">
                <a:solidFill>
                  <a:schemeClr val="tx1">
                    <a:tint val="75000"/>
                  </a:schemeClr>
                </a:solidFill>
                <a:latin typeface="Arial Black" panose="020B0A04020102020204" pitchFamily="34" charset="0"/>
              </a:defRPr>
            </a:lvl1pPr>
          </a:lstStyle>
          <a:p>
            <a:fld id="{575222E8-A92B-435C-A8ED-EFBAF569331D}" type="slidenum">
              <a:rPr lang="en-US" smtClean="0"/>
              <a:pPr/>
              <a:t>‹#›</a:t>
            </a:fld>
            <a:endParaRPr lang="en-US" dirty="0"/>
          </a:p>
        </p:txBody>
      </p:sp>
      <p:cxnSp>
        <p:nvCxnSpPr>
          <p:cNvPr id="10" name="Straight Connector 9">
            <a:extLst>
              <a:ext uri="{FF2B5EF4-FFF2-40B4-BE49-F238E27FC236}">
                <a16:creationId xmlns:a16="http://schemas.microsoft.com/office/drawing/2014/main" id="{0A90B9C3-0B2D-4C43-A143-B9805A49EA44}"/>
              </a:ext>
            </a:extLst>
          </p:cNvPr>
          <p:cNvCxnSpPr/>
          <p:nvPr userDrawn="1"/>
        </p:nvCxnSpPr>
        <p:spPr>
          <a:xfrm>
            <a:off x="0" y="984202"/>
            <a:ext cx="9144000" cy="0"/>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072701"/>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lnSpc>
          <a:spcPct val="90000"/>
        </a:lnSpc>
        <a:spcBef>
          <a:spcPct val="0"/>
        </a:spcBef>
        <a:buNone/>
        <a:defRPr sz="2400" kern="1200">
          <a:solidFill>
            <a:schemeClr val="tx1"/>
          </a:solidFill>
          <a:latin typeface="+mj-lt"/>
          <a:ea typeface="+mj-ea"/>
          <a:cs typeface="+mj-cs"/>
        </a:defRPr>
      </a:lvl1pPr>
    </p:titleStyle>
    <p:bodyStyle>
      <a:lvl1pPr marL="228600" indent="-228600" algn="l" defTabSz="914400" rtl="0" eaLnBrk="1" latinLnBrk="0" hangingPunct="1">
        <a:lnSpc>
          <a:spcPct val="95000"/>
        </a:lnSpc>
        <a:spcBef>
          <a:spcPts val="600"/>
        </a:spcBef>
        <a:buFont typeface="Symbol" panose="05050102010706020507" pitchFamily="18" charset="2"/>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5000"/>
        </a:lnSpc>
        <a:spcBef>
          <a:spcPts val="6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5000"/>
        </a:lnSpc>
        <a:spcBef>
          <a:spcPts val="6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5000"/>
        </a:lnSpc>
        <a:spcBef>
          <a:spcPts val="600"/>
        </a:spcBef>
        <a:buFont typeface="Courier New" panose="02070309020205020404" pitchFamily="49" charset="0"/>
        <a:buChar char="o"/>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5000"/>
        </a:lnSpc>
        <a:spcBef>
          <a:spcPts val="600"/>
        </a:spcBef>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incose.org/communities/working-groups-initiatives/resilient-system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sebokwiki.org/wiki/System_Resilience" TargetMode="External"/><Relationship Id="rId2" Type="http://schemas.openxmlformats.org/officeDocument/2006/relationships/hyperlink" Target="https://www.wiley.com/en-ie/INCOSE+Systems+Engineering+Handbook%2C+5th+Edition-p-9781119814290" TargetMode="External"/><Relationship Id="rId1" Type="http://schemas.openxmlformats.org/officeDocument/2006/relationships/slideLayout" Target="../slideLayouts/slideLayout1.xml"/><Relationship Id="rId4" Type="http://schemas.openxmlformats.org/officeDocument/2006/relationships/hyperlink" Target="https://sebokwiki.org/wiki/Resilience_Modeling"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skit.com/RSWG"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68A7DD5-BB31-4C98-9E68-C1D8D28507A4}"/>
              </a:ext>
            </a:extLst>
          </p:cNvPr>
          <p:cNvSpPr/>
          <p:nvPr/>
        </p:nvSpPr>
        <p:spPr>
          <a:xfrm>
            <a:off x="140793" y="456530"/>
            <a:ext cx="2680542" cy="461665"/>
          </a:xfrm>
          <a:prstGeom prst="rect">
            <a:avLst/>
          </a:prstGeom>
        </p:spPr>
        <p:txBody>
          <a:bodyPr wrap="none">
            <a:spAutoFit/>
          </a:bodyPr>
          <a:lstStyle/>
          <a:p>
            <a:r>
              <a:rPr lang="en-US" sz="2400" b="1" dirty="0">
                <a:latin typeface="Arial" panose="020B0604020202020204" pitchFamily="34" charset="0"/>
                <a:ea typeface="Calibri" panose="020F0502020204030204" pitchFamily="34" charset="0"/>
                <a:cs typeface="Arial" panose="020B0604020202020204" pitchFamily="34" charset="0"/>
              </a:rPr>
              <a:t>General Session</a:t>
            </a:r>
            <a:endParaRPr lang="en-US" sz="2400" b="1"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86C7326C-BF28-41BE-B58A-F71F6860FF5F}"/>
              </a:ext>
            </a:extLst>
          </p:cNvPr>
          <p:cNvSpPr txBox="1"/>
          <p:nvPr/>
        </p:nvSpPr>
        <p:spPr>
          <a:xfrm>
            <a:off x="-9824" y="6550223"/>
            <a:ext cx="9144000" cy="307777"/>
          </a:xfrm>
          <a:prstGeom prst="rect">
            <a:avLst/>
          </a:prstGeom>
          <a:noFill/>
        </p:spPr>
        <p:txBody>
          <a:bodyPr wrap="square" rtlCol="0">
            <a:spAutoFit/>
          </a:bodyPr>
          <a:lstStyle/>
          <a:p>
            <a:pPr algn="ctr"/>
            <a:r>
              <a:rPr lang="en-US" sz="1400" b="1" dirty="0">
                <a:solidFill>
                  <a:srgbClr val="FF0000"/>
                </a:solidFill>
                <a:latin typeface="Arial Narrow" panose="020B0606020202030204" pitchFamily="34" charset="0"/>
              </a:rPr>
              <a:t>THIS SESSION IS BEING RECORDED</a:t>
            </a:r>
          </a:p>
        </p:txBody>
      </p:sp>
      <p:sp>
        <p:nvSpPr>
          <p:cNvPr id="2" name="TextBox 1">
            <a:extLst>
              <a:ext uri="{FF2B5EF4-FFF2-40B4-BE49-F238E27FC236}">
                <a16:creationId xmlns:a16="http://schemas.microsoft.com/office/drawing/2014/main" id="{ECA341E6-45CC-48F7-BEFE-0E57267D53C9}"/>
              </a:ext>
            </a:extLst>
          </p:cNvPr>
          <p:cNvSpPr txBox="1"/>
          <p:nvPr/>
        </p:nvSpPr>
        <p:spPr>
          <a:xfrm>
            <a:off x="9824" y="1740310"/>
            <a:ext cx="9124352" cy="5078313"/>
          </a:xfrm>
          <a:prstGeom prst="rect">
            <a:avLst/>
          </a:prstGeom>
          <a:noFill/>
        </p:spPr>
        <p:txBody>
          <a:bodyPr wrap="square" rtlCol="0">
            <a:spAutoFit/>
          </a:bodyPr>
          <a:lstStyle/>
          <a:p>
            <a:pPr algn="ctr"/>
            <a:r>
              <a:rPr lang="en-US" sz="3200" b="1" dirty="0"/>
              <a:t>RESILIENT SYSTEMS WORKING GROUP (RSWG)</a:t>
            </a:r>
          </a:p>
          <a:p>
            <a:pPr algn="ctr"/>
            <a:endParaRPr lang="en-US" sz="3200" b="1" dirty="0"/>
          </a:p>
          <a:p>
            <a:pPr algn="ctr"/>
            <a:r>
              <a:rPr lang="en-US" sz="2400" b="1" dirty="0"/>
              <a:t>Ken Cureton (Chair)   Kenneth.Cureton@incose.net</a:t>
            </a:r>
          </a:p>
          <a:p>
            <a:pPr algn="ctr"/>
            <a:r>
              <a:rPr lang="en-US" sz="2400" b="1" dirty="0"/>
              <a:t>John Brtis (Co-Chair)   jbrtis@johnsbrtis.com</a:t>
            </a:r>
          </a:p>
          <a:p>
            <a:pPr algn="ctr"/>
            <a:endParaRPr lang="en-US" sz="2400" b="1" dirty="0"/>
          </a:p>
          <a:p>
            <a:pPr algn="ctr"/>
            <a:r>
              <a:rPr lang="en-US" sz="2400" b="1" dirty="0"/>
              <a:t>General Session</a:t>
            </a:r>
          </a:p>
          <a:p>
            <a:pPr algn="ctr"/>
            <a:endParaRPr lang="en-US" sz="2400" b="1" dirty="0"/>
          </a:p>
          <a:p>
            <a:pPr algn="ctr"/>
            <a:r>
              <a:rPr lang="en-US" sz="2400" b="1" dirty="0" err="1"/>
              <a:t>Triana</a:t>
            </a:r>
            <a:r>
              <a:rPr lang="en-US" sz="2400" b="1" dirty="0"/>
              <a:t> 2 – </a:t>
            </a:r>
            <a:r>
              <a:rPr lang="da-DK" sz="2400" b="1" dirty="0"/>
              <a:t>SATURDAY February 1, 16:00-17:00 GMT+1</a:t>
            </a:r>
          </a:p>
          <a:p>
            <a:pPr algn="ctr"/>
            <a:endParaRPr lang="da-DK" sz="2400" b="1" dirty="0"/>
          </a:p>
          <a:p>
            <a:pPr algn="ctr"/>
            <a:r>
              <a:rPr lang="da-DK" sz="2400" b="1" dirty="0"/>
              <a:t>For more information:</a:t>
            </a:r>
            <a:br>
              <a:rPr lang="da-DK" sz="2400" b="1" dirty="0"/>
            </a:br>
            <a:r>
              <a:rPr lang="da-DK" sz="2000" b="1" dirty="0">
                <a:latin typeface="Arial Narrow" panose="020B0606020202030204" pitchFamily="34" charset="0"/>
                <a:hlinkClick r:id="rId2"/>
              </a:rPr>
              <a:t>https://www.incose.org/communities/working-groups-initiatives/resilient-systems</a:t>
            </a:r>
            <a:br>
              <a:rPr lang="da-DK" sz="2400" b="1" dirty="0"/>
            </a:br>
            <a:endParaRPr lang="en-US" sz="2400" b="1" dirty="0"/>
          </a:p>
          <a:p>
            <a:pPr algn="ctr"/>
            <a:endParaRPr lang="en-US" sz="2400" b="1" dirty="0"/>
          </a:p>
        </p:txBody>
      </p:sp>
    </p:spTree>
    <p:extLst>
      <p:ext uri="{BB962C8B-B14F-4D97-AF65-F5344CB8AC3E}">
        <p14:creationId xmlns:p14="http://schemas.microsoft.com/office/powerpoint/2010/main" val="3386405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F3A6C714-E51E-49A0-AFB4-3659244E2B3E}"/>
              </a:ext>
            </a:extLst>
          </p:cNvPr>
          <p:cNvSpPr txBox="1">
            <a:spLocks/>
          </p:cNvSpPr>
          <p:nvPr/>
        </p:nvSpPr>
        <p:spPr>
          <a:xfrm>
            <a:off x="663399" y="1034166"/>
            <a:ext cx="8196550" cy="5519406"/>
          </a:xfrm>
          <a:prstGeom prst="rect">
            <a:avLst/>
          </a:prstGeom>
        </p:spPr>
        <p:txBody>
          <a:bodyPr vert="horz" lIns="91440" tIns="45720" rIns="91440" bIns="45720" rtlCol="0">
            <a:noAutofit/>
          </a:bodyPr>
          <a:lstStyle>
            <a:lvl1pPr marL="228600" indent="-228600" algn="l" defTabSz="914400" rtl="0" eaLnBrk="1" latinLnBrk="0" hangingPunct="1">
              <a:lnSpc>
                <a:spcPct val="95000"/>
              </a:lnSpc>
              <a:spcBef>
                <a:spcPts val="600"/>
              </a:spcBef>
              <a:buFont typeface="Symbol" panose="05050102010706020507" pitchFamily="18" charset="2"/>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5000"/>
              </a:lnSpc>
              <a:spcBef>
                <a:spcPts val="6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5000"/>
              </a:lnSpc>
              <a:spcBef>
                <a:spcPts val="6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5000"/>
              </a:lnSpc>
              <a:spcBef>
                <a:spcPts val="600"/>
              </a:spcBef>
              <a:buFont typeface="Courier New" panose="02070309020205020404" pitchFamily="49" charset="0"/>
              <a:buChar char="o"/>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5000"/>
              </a:lnSpc>
              <a:spcBef>
                <a:spcPts val="600"/>
              </a:spcBef>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3000"/>
              </a:lnSpc>
            </a:pPr>
            <a:r>
              <a:rPr lang="en-US" sz="2400" b="1" dirty="0">
                <a:latin typeface="+mn-lt"/>
              </a:rPr>
              <a:t>Agenda Item for Saturday 1-February-2025 </a:t>
            </a:r>
            <a:r>
              <a:rPr lang="en-US" sz="2200" b="1" dirty="0">
                <a:latin typeface="+mn-lt"/>
              </a:rPr>
              <a:t>(1.0 hour)</a:t>
            </a:r>
            <a:endParaRPr lang="en-US" sz="2600" b="1" dirty="0">
              <a:latin typeface="+mn-lt"/>
            </a:endParaRPr>
          </a:p>
          <a:p>
            <a:pPr lvl="1">
              <a:lnSpc>
                <a:spcPct val="93000"/>
              </a:lnSpc>
            </a:pPr>
            <a:r>
              <a:rPr lang="en-US" dirty="0">
                <a:latin typeface="+mn-lt"/>
              </a:rPr>
              <a:t>1615-1630: Summary of Planned RSWG Products </a:t>
            </a:r>
          </a:p>
          <a:p>
            <a:pPr lvl="2">
              <a:lnSpc>
                <a:spcPct val="93000"/>
              </a:lnSpc>
            </a:pPr>
            <a:r>
              <a:rPr lang="en-US" dirty="0">
                <a:latin typeface="+mn-lt"/>
              </a:rPr>
              <a:t>Resilience Primer Outline (part 2 of 2)</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Identifying the Right Level of Resilience</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Assessing intrinsic resilience?</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How much additional resilience is required?</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How much is not affordable?</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Developing Resilience Requirements</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Modeling Resilience (includes Timeline references and Strategies)</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Architectural, Design, and Operational Techniques for Achieving Resilience</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Taxonomy Layer 3 &amp; Synergy amongst the Techniques</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Resilience Heuristics</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Related Quality Characteristics &amp; Risk</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Summary</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Case Studies (see SEHv5 for Exemplar Case Studies)</a:t>
            </a:r>
          </a:p>
          <a:p>
            <a:pPr lvl="4">
              <a:lnSpc>
                <a:spcPct val="93000"/>
              </a:lnSpc>
              <a:spcBef>
                <a:spcPts val="0"/>
              </a:spcBef>
              <a:buFont typeface="Arial" panose="020B0604020202020204" pitchFamily="34" charset="0"/>
              <a:buChar char="•"/>
            </a:pPr>
            <a:r>
              <a:rPr lang="en-US" dirty="0">
                <a:latin typeface="Arial Narrow" panose="020B0606020202030204" pitchFamily="34" charset="0"/>
              </a:rPr>
              <a:t>One Cyber, One Physical, One Organizational, One Human Survival</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References</a:t>
            </a:r>
          </a:p>
          <a:p>
            <a:pPr lvl="3">
              <a:lnSpc>
                <a:spcPct val="93000"/>
              </a:lnSpc>
              <a:spcBef>
                <a:spcPts val="0"/>
              </a:spcBef>
              <a:buFont typeface="Wingdings" panose="05000000000000000000" pitchFamily="2" charset="2"/>
              <a:buChar char="ü"/>
            </a:pPr>
            <a:endParaRPr lang="en-US" dirty="0">
              <a:latin typeface="Arial Narrow" panose="020B0606020202030204" pitchFamily="34" charset="0"/>
            </a:endParaRPr>
          </a:p>
        </p:txBody>
      </p:sp>
      <p:sp>
        <p:nvSpPr>
          <p:cNvPr id="3" name="Rectangle 2">
            <a:extLst>
              <a:ext uri="{FF2B5EF4-FFF2-40B4-BE49-F238E27FC236}">
                <a16:creationId xmlns:a16="http://schemas.microsoft.com/office/drawing/2014/main" id="{868A7DD5-BB31-4C98-9E68-C1D8D28507A4}"/>
              </a:ext>
            </a:extLst>
          </p:cNvPr>
          <p:cNvSpPr/>
          <p:nvPr/>
        </p:nvSpPr>
        <p:spPr>
          <a:xfrm>
            <a:off x="140793" y="456530"/>
            <a:ext cx="3100529" cy="523220"/>
          </a:xfrm>
          <a:prstGeom prst="rect">
            <a:avLst/>
          </a:prstGeom>
        </p:spPr>
        <p:txBody>
          <a:bodyPr wrap="none">
            <a:spAutoFit/>
          </a:bodyPr>
          <a:lstStyle/>
          <a:p>
            <a:r>
              <a:rPr lang="en-US" sz="2800" b="1" dirty="0">
                <a:latin typeface="Arial" panose="020B0604020202020204" pitchFamily="34" charset="0"/>
                <a:ea typeface="Calibri" panose="020F0502020204030204" pitchFamily="34" charset="0"/>
                <a:cs typeface="Arial" panose="020B0604020202020204" pitchFamily="34" charset="0"/>
              </a:rPr>
              <a:t>General Session</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9071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F3A6C714-E51E-49A0-AFB4-3659244E2B3E}"/>
              </a:ext>
            </a:extLst>
          </p:cNvPr>
          <p:cNvSpPr txBox="1">
            <a:spLocks/>
          </p:cNvSpPr>
          <p:nvPr/>
        </p:nvSpPr>
        <p:spPr>
          <a:xfrm>
            <a:off x="663399" y="1034166"/>
            <a:ext cx="8196550" cy="5519406"/>
          </a:xfrm>
          <a:prstGeom prst="rect">
            <a:avLst/>
          </a:prstGeom>
        </p:spPr>
        <p:txBody>
          <a:bodyPr vert="horz" lIns="91440" tIns="45720" rIns="91440" bIns="45720" rtlCol="0">
            <a:noAutofit/>
          </a:bodyPr>
          <a:lstStyle>
            <a:lvl1pPr marL="228600" indent="-228600" algn="l" defTabSz="914400" rtl="0" eaLnBrk="1" latinLnBrk="0" hangingPunct="1">
              <a:lnSpc>
                <a:spcPct val="95000"/>
              </a:lnSpc>
              <a:spcBef>
                <a:spcPts val="600"/>
              </a:spcBef>
              <a:buFont typeface="Symbol" panose="05050102010706020507" pitchFamily="18" charset="2"/>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5000"/>
              </a:lnSpc>
              <a:spcBef>
                <a:spcPts val="6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5000"/>
              </a:lnSpc>
              <a:spcBef>
                <a:spcPts val="6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5000"/>
              </a:lnSpc>
              <a:spcBef>
                <a:spcPts val="600"/>
              </a:spcBef>
              <a:buFont typeface="Courier New" panose="02070309020205020404" pitchFamily="49" charset="0"/>
              <a:buChar char="o"/>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5000"/>
              </a:lnSpc>
              <a:spcBef>
                <a:spcPts val="600"/>
              </a:spcBef>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3000"/>
              </a:lnSpc>
            </a:pPr>
            <a:r>
              <a:rPr lang="en-US" sz="2400" b="1" dirty="0">
                <a:latin typeface="+mn-lt"/>
              </a:rPr>
              <a:t>Agenda Item for Saturday 1-February-2025 </a:t>
            </a:r>
            <a:r>
              <a:rPr lang="en-US" sz="2200" b="1" dirty="0">
                <a:latin typeface="+mn-lt"/>
              </a:rPr>
              <a:t>(1.0 hour)</a:t>
            </a:r>
            <a:endParaRPr lang="en-US" sz="2600" b="1" dirty="0">
              <a:latin typeface="+mn-lt"/>
            </a:endParaRPr>
          </a:p>
          <a:p>
            <a:pPr lvl="1">
              <a:lnSpc>
                <a:spcPct val="93000"/>
              </a:lnSpc>
            </a:pPr>
            <a:r>
              <a:rPr lang="en-US" dirty="0">
                <a:latin typeface="+mn-lt"/>
              </a:rPr>
              <a:t>1645-1700: Questions &amp; Answers</a:t>
            </a:r>
          </a:p>
        </p:txBody>
      </p:sp>
      <p:sp>
        <p:nvSpPr>
          <p:cNvPr id="3" name="Rectangle 2">
            <a:extLst>
              <a:ext uri="{FF2B5EF4-FFF2-40B4-BE49-F238E27FC236}">
                <a16:creationId xmlns:a16="http://schemas.microsoft.com/office/drawing/2014/main" id="{868A7DD5-BB31-4C98-9E68-C1D8D28507A4}"/>
              </a:ext>
            </a:extLst>
          </p:cNvPr>
          <p:cNvSpPr/>
          <p:nvPr/>
        </p:nvSpPr>
        <p:spPr>
          <a:xfrm>
            <a:off x="140793" y="456530"/>
            <a:ext cx="3100529" cy="523220"/>
          </a:xfrm>
          <a:prstGeom prst="rect">
            <a:avLst/>
          </a:prstGeom>
        </p:spPr>
        <p:txBody>
          <a:bodyPr wrap="none">
            <a:spAutoFit/>
          </a:bodyPr>
          <a:lstStyle/>
          <a:p>
            <a:r>
              <a:rPr lang="en-US" sz="2800" b="1" dirty="0">
                <a:latin typeface="Arial" panose="020B0604020202020204" pitchFamily="34" charset="0"/>
                <a:ea typeface="Calibri" panose="020F0502020204030204" pitchFamily="34" charset="0"/>
                <a:cs typeface="Arial" panose="020B0604020202020204" pitchFamily="34" charset="0"/>
              </a:rPr>
              <a:t>General Session</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6206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F3A6C714-E51E-49A0-AFB4-3659244E2B3E}"/>
              </a:ext>
            </a:extLst>
          </p:cNvPr>
          <p:cNvSpPr txBox="1">
            <a:spLocks/>
          </p:cNvSpPr>
          <p:nvPr/>
        </p:nvSpPr>
        <p:spPr>
          <a:xfrm>
            <a:off x="663399" y="1034166"/>
            <a:ext cx="8196550" cy="5519406"/>
          </a:xfrm>
          <a:prstGeom prst="rect">
            <a:avLst/>
          </a:prstGeom>
        </p:spPr>
        <p:txBody>
          <a:bodyPr vert="horz" lIns="91440" tIns="45720" rIns="91440" bIns="45720" rtlCol="0">
            <a:noAutofit/>
          </a:bodyPr>
          <a:lstStyle>
            <a:lvl1pPr marL="228600" indent="-228600" algn="l" defTabSz="914400" rtl="0" eaLnBrk="1" latinLnBrk="0" hangingPunct="1">
              <a:lnSpc>
                <a:spcPct val="95000"/>
              </a:lnSpc>
              <a:spcBef>
                <a:spcPts val="600"/>
              </a:spcBef>
              <a:buFont typeface="Symbol" panose="05050102010706020507" pitchFamily="18" charset="2"/>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5000"/>
              </a:lnSpc>
              <a:spcBef>
                <a:spcPts val="6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5000"/>
              </a:lnSpc>
              <a:spcBef>
                <a:spcPts val="6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5000"/>
              </a:lnSpc>
              <a:spcBef>
                <a:spcPts val="600"/>
              </a:spcBef>
              <a:buFont typeface="Courier New" panose="02070309020205020404" pitchFamily="49" charset="0"/>
              <a:buChar char="o"/>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5000"/>
              </a:lnSpc>
              <a:spcBef>
                <a:spcPts val="600"/>
              </a:spcBef>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3000"/>
              </a:lnSpc>
            </a:pPr>
            <a:r>
              <a:rPr lang="en-US" sz="2400" b="1" dirty="0">
                <a:latin typeface="+mn-lt"/>
              </a:rPr>
              <a:t>Agenda Item for Saturday 1-February-2025 </a:t>
            </a:r>
            <a:r>
              <a:rPr lang="en-US" sz="2200" b="1" dirty="0">
                <a:latin typeface="+mn-lt"/>
              </a:rPr>
              <a:t>(1.0 hour)</a:t>
            </a:r>
            <a:endParaRPr lang="en-US" sz="2600" b="1" dirty="0">
              <a:latin typeface="+mn-lt"/>
            </a:endParaRPr>
          </a:p>
          <a:p>
            <a:pPr lvl="1">
              <a:lnSpc>
                <a:spcPct val="93000"/>
              </a:lnSpc>
            </a:pPr>
            <a:r>
              <a:rPr lang="en-US" dirty="0">
                <a:latin typeface="+mn-lt"/>
              </a:rPr>
              <a:t>1600-1615: BRIEF Participant Introductions</a:t>
            </a:r>
          </a:p>
          <a:p>
            <a:pPr lvl="2">
              <a:lnSpc>
                <a:spcPct val="93000"/>
              </a:lnSpc>
            </a:pPr>
            <a:r>
              <a:rPr lang="en-US" dirty="0">
                <a:latin typeface="+mn-lt"/>
              </a:rPr>
              <a:t>Around the “Virtual Room”</a:t>
            </a:r>
          </a:p>
          <a:p>
            <a:pPr lvl="2">
              <a:lnSpc>
                <a:spcPct val="93000"/>
              </a:lnSpc>
            </a:pPr>
            <a:r>
              <a:rPr lang="en-US" dirty="0">
                <a:latin typeface="+mn-lt"/>
              </a:rPr>
              <a:t>Please include the proper spelling of your name and e-mail address in the Chat panel</a:t>
            </a:r>
          </a:p>
          <a:p>
            <a:pPr lvl="1">
              <a:lnSpc>
                <a:spcPct val="93000"/>
              </a:lnSpc>
            </a:pPr>
            <a:r>
              <a:rPr lang="en-US" dirty="0">
                <a:latin typeface="+mn-lt"/>
              </a:rPr>
              <a:t>1615-1630: What is the Mission of the RSWG? </a:t>
            </a:r>
          </a:p>
          <a:p>
            <a:pPr lvl="2">
              <a:lnSpc>
                <a:spcPct val="93000"/>
              </a:lnSpc>
            </a:pPr>
            <a:r>
              <a:rPr lang="en-US" dirty="0">
                <a:latin typeface="+mn-lt"/>
              </a:rPr>
              <a:t>How We Define Resilience &amp; “The Resilience Elevator Speech”</a:t>
            </a:r>
          </a:p>
          <a:p>
            <a:pPr lvl="2">
              <a:lnSpc>
                <a:spcPct val="93000"/>
              </a:lnSpc>
            </a:pPr>
            <a:r>
              <a:rPr lang="en-US" dirty="0">
                <a:latin typeface="+mn-lt"/>
              </a:rPr>
              <a:t>Location &amp; Types of RSWG Work Products (SEBoK, etc.)</a:t>
            </a:r>
          </a:p>
          <a:p>
            <a:pPr lvl="2">
              <a:lnSpc>
                <a:spcPct val="93000"/>
              </a:lnSpc>
            </a:pPr>
            <a:r>
              <a:rPr lang="en-US" dirty="0">
                <a:latin typeface="+mn-lt"/>
              </a:rPr>
              <a:t>Resilience Webinar (Virtual: October 2024)</a:t>
            </a:r>
          </a:p>
          <a:p>
            <a:pPr lvl="1">
              <a:lnSpc>
                <a:spcPct val="93000"/>
              </a:lnSpc>
            </a:pPr>
            <a:r>
              <a:rPr lang="en-US" dirty="0">
                <a:latin typeface="+mn-lt"/>
              </a:rPr>
              <a:t>1630-1645: Summary of Planned RSWG Products</a:t>
            </a:r>
          </a:p>
          <a:p>
            <a:pPr lvl="2">
              <a:lnSpc>
                <a:spcPct val="93000"/>
              </a:lnSpc>
            </a:pPr>
            <a:r>
              <a:rPr lang="en-US" dirty="0">
                <a:latin typeface="+mn-lt"/>
              </a:rPr>
              <a:t>SEBoK Cycle 12 ( by March 2025)</a:t>
            </a:r>
          </a:p>
          <a:p>
            <a:pPr lvl="2">
              <a:lnSpc>
                <a:spcPct val="93000"/>
              </a:lnSpc>
            </a:pPr>
            <a:r>
              <a:rPr lang="en-US" dirty="0">
                <a:latin typeface="+mn-lt"/>
              </a:rPr>
              <a:t>Document: How to Justify Resilience</a:t>
            </a:r>
          </a:p>
          <a:p>
            <a:pPr lvl="2">
              <a:lnSpc>
                <a:spcPct val="93000"/>
              </a:lnSpc>
            </a:pPr>
            <a:r>
              <a:rPr lang="en-US" dirty="0">
                <a:latin typeface="+mn-lt"/>
              </a:rPr>
              <a:t>Document: Things that Frustrate Resilience</a:t>
            </a:r>
          </a:p>
          <a:p>
            <a:pPr lvl="2">
              <a:lnSpc>
                <a:spcPct val="93000"/>
              </a:lnSpc>
            </a:pPr>
            <a:r>
              <a:rPr lang="en-US" dirty="0">
                <a:latin typeface="+mn-lt"/>
              </a:rPr>
              <a:t>Resilience Primer</a:t>
            </a:r>
          </a:p>
          <a:p>
            <a:pPr lvl="1">
              <a:lnSpc>
                <a:spcPct val="93000"/>
              </a:lnSpc>
            </a:pPr>
            <a:r>
              <a:rPr lang="en-US" dirty="0">
                <a:latin typeface="+mn-lt"/>
              </a:rPr>
              <a:t>1645-1700: Questions &amp; Answers</a:t>
            </a:r>
          </a:p>
        </p:txBody>
      </p:sp>
      <p:sp>
        <p:nvSpPr>
          <p:cNvPr id="3" name="Rectangle 2">
            <a:extLst>
              <a:ext uri="{FF2B5EF4-FFF2-40B4-BE49-F238E27FC236}">
                <a16:creationId xmlns:a16="http://schemas.microsoft.com/office/drawing/2014/main" id="{868A7DD5-BB31-4C98-9E68-C1D8D28507A4}"/>
              </a:ext>
            </a:extLst>
          </p:cNvPr>
          <p:cNvSpPr/>
          <p:nvPr/>
        </p:nvSpPr>
        <p:spPr>
          <a:xfrm>
            <a:off x="140793" y="456530"/>
            <a:ext cx="3100529" cy="523220"/>
          </a:xfrm>
          <a:prstGeom prst="rect">
            <a:avLst/>
          </a:prstGeom>
        </p:spPr>
        <p:txBody>
          <a:bodyPr wrap="none">
            <a:spAutoFit/>
          </a:bodyPr>
          <a:lstStyle/>
          <a:p>
            <a:r>
              <a:rPr lang="en-US" sz="2800" b="1" dirty="0">
                <a:latin typeface="Arial" panose="020B0604020202020204" pitchFamily="34" charset="0"/>
                <a:ea typeface="Calibri" panose="020F0502020204030204" pitchFamily="34" charset="0"/>
                <a:cs typeface="Arial" panose="020B0604020202020204" pitchFamily="34" charset="0"/>
              </a:rPr>
              <a:t>General Session</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181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F3A6C714-E51E-49A0-AFB4-3659244E2B3E}"/>
              </a:ext>
            </a:extLst>
          </p:cNvPr>
          <p:cNvSpPr txBox="1">
            <a:spLocks/>
          </p:cNvSpPr>
          <p:nvPr/>
        </p:nvSpPr>
        <p:spPr>
          <a:xfrm>
            <a:off x="663399" y="1034166"/>
            <a:ext cx="8196550" cy="5519406"/>
          </a:xfrm>
          <a:prstGeom prst="rect">
            <a:avLst/>
          </a:prstGeom>
        </p:spPr>
        <p:txBody>
          <a:bodyPr vert="horz" lIns="91440" tIns="45720" rIns="91440" bIns="45720" rtlCol="0">
            <a:noAutofit/>
          </a:bodyPr>
          <a:lstStyle>
            <a:lvl1pPr marL="228600" indent="-228600" algn="l" defTabSz="914400" rtl="0" eaLnBrk="1" latinLnBrk="0" hangingPunct="1">
              <a:lnSpc>
                <a:spcPct val="95000"/>
              </a:lnSpc>
              <a:spcBef>
                <a:spcPts val="600"/>
              </a:spcBef>
              <a:buFont typeface="Symbol" panose="05050102010706020507" pitchFamily="18" charset="2"/>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5000"/>
              </a:lnSpc>
              <a:spcBef>
                <a:spcPts val="6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5000"/>
              </a:lnSpc>
              <a:spcBef>
                <a:spcPts val="6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5000"/>
              </a:lnSpc>
              <a:spcBef>
                <a:spcPts val="600"/>
              </a:spcBef>
              <a:buFont typeface="Courier New" panose="02070309020205020404" pitchFamily="49" charset="0"/>
              <a:buChar char="o"/>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5000"/>
              </a:lnSpc>
              <a:spcBef>
                <a:spcPts val="600"/>
              </a:spcBef>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3000"/>
              </a:lnSpc>
            </a:pPr>
            <a:r>
              <a:rPr lang="en-US" sz="2400" b="1" dirty="0">
                <a:latin typeface="+mn-lt"/>
              </a:rPr>
              <a:t>Agenda Item for Saturday 1-February-2025 </a:t>
            </a:r>
            <a:r>
              <a:rPr lang="en-US" sz="2200" b="1" dirty="0">
                <a:latin typeface="+mn-lt"/>
              </a:rPr>
              <a:t>(1.0 hour)</a:t>
            </a:r>
            <a:endParaRPr lang="en-US" sz="2600" b="1" dirty="0">
              <a:latin typeface="+mn-lt"/>
            </a:endParaRPr>
          </a:p>
          <a:p>
            <a:pPr lvl="1">
              <a:lnSpc>
                <a:spcPct val="93000"/>
              </a:lnSpc>
            </a:pPr>
            <a:r>
              <a:rPr lang="en-US" dirty="0">
                <a:latin typeface="+mn-lt"/>
              </a:rPr>
              <a:t>1615-1630: What is the Mission of the RSWG? </a:t>
            </a:r>
          </a:p>
          <a:p>
            <a:pPr lvl="2">
              <a:lnSpc>
                <a:spcPct val="93000"/>
              </a:lnSpc>
            </a:pPr>
            <a:r>
              <a:rPr lang="en-US" dirty="0">
                <a:latin typeface="+mn-lt"/>
              </a:rPr>
              <a:t>Primary purpose: further understanding and achieving resilience in engineered systems &amp; provide a clear description of principles of resilience in INCOSE publications &amp; outreach materials</a:t>
            </a:r>
          </a:p>
          <a:p>
            <a:pPr lvl="2">
              <a:lnSpc>
                <a:spcPct val="93000"/>
              </a:lnSpc>
            </a:pPr>
            <a:r>
              <a:rPr lang="en-US" dirty="0">
                <a:latin typeface="+mn-lt"/>
              </a:rPr>
              <a:t>Also to develop, promote, and advance Systems Engineering methods, tools, and techniques for resilience of Engineered Systems and System of Systems— for example, in the INCOSE Systems Engineering Body of Knowledge (SEBoK)</a:t>
            </a:r>
            <a:br>
              <a:rPr lang="en-US" dirty="0">
                <a:latin typeface="+mn-lt"/>
              </a:rPr>
            </a:br>
            <a:r>
              <a:rPr lang="en-US" dirty="0">
                <a:latin typeface="+mn-lt"/>
              </a:rPr>
              <a:t>and Systems Engineering Handbook (SEH)</a:t>
            </a:r>
          </a:p>
          <a:p>
            <a:pPr lvl="2">
              <a:lnSpc>
                <a:spcPct val="93000"/>
              </a:lnSpc>
            </a:pPr>
            <a:r>
              <a:rPr lang="en-US" dirty="0">
                <a:latin typeface="+mn-lt"/>
              </a:rPr>
              <a:t>Not focused on Natural Resilient Systems or Human/Social Resilient Systems (valuable disciplines of their own right)</a:t>
            </a:r>
          </a:p>
          <a:p>
            <a:pPr lvl="2">
              <a:lnSpc>
                <a:spcPct val="93000"/>
              </a:lnSpc>
            </a:pPr>
            <a:r>
              <a:rPr lang="en-US" dirty="0">
                <a:latin typeface="+mn-lt"/>
              </a:rPr>
              <a:t>However, these disciplines influence engineered systems, and there may be a synergistic interaction with those disciplines and many other quality characteristics</a:t>
            </a:r>
          </a:p>
        </p:txBody>
      </p:sp>
      <p:sp>
        <p:nvSpPr>
          <p:cNvPr id="3" name="Rectangle 2">
            <a:extLst>
              <a:ext uri="{FF2B5EF4-FFF2-40B4-BE49-F238E27FC236}">
                <a16:creationId xmlns:a16="http://schemas.microsoft.com/office/drawing/2014/main" id="{868A7DD5-BB31-4C98-9E68-C1D8D28507A4}"/>
              </a:ext>
            </a:extLst>
          </p:cNvPr>
          <p:cNvSpPr/>
          <p:nvPr/>
        </p:nvSpPr>
        <p:spPr>
          <a:xfrm>
            <a:off x="140793" y="456530"/>
            <a:ext cx="3100529" cy="523220"/>
          </a:xfrm>
          <a:prstGeom prst="rect">
            <a:avLst/>
          </a:prstGeom>
        </p:spPr>
        <p:txBody>
          <a:bodyPr wrap="none">
            <a:spAutoFit/>
          </a:bodyPr>
          <a:lstStyle/>
          <a:p>
            <a:r>
              <a:rPr lang="en-US" sz="2800" b="1" dirty="0">
                <a:latin typeface="Arial" panose="020B0604020202020204" pitchFamily="34" charset="0"/>
                <a:ea typeface="Calibri" panose="020F0502020204030204" pitchFamily="34" charset="0"/>
                <a:cs typeface="Arial" panose="020B0604020202020204" pitchFamily="34" charset="0"/>
              </a:rPr>
              <a:t>General Session</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5907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F3A6C714-E51E-49A0-AFB4-3659244E2B3E}"/>
              </a:ext>
            </a:extLst>
          </p:cNvPr>
          <p:cNvSpPr txBox="1">
            <a:spLocks/>
          </p:cNvSpPr>
          <p:nvPr/>
        </p:nvSpPr>
        <p:spPr>
          <a:xfrm>
            <a:off x="663399" y="1034166"/>
            <a:ext cx="8196550" cy="5519406"/>
          </a:xfrm>
          <a:prstGeom prst="rect">
            <a:avLst/>
          </a:prstGeom>
        </p:spPr>
        <p:txBody>
          <a:bodyPr vert="horz" lIns="91440" tIns="45720" rIns="91440" bIns="45720" rtlCol="0">
            <a:noAutofit/>
          </a:bodyPr>
          <a:lstStyle>
            <a:lvl1pPr marL="228600" indent="-228600" algn="l" defTabSz="914400" rtl="0" eaLnBrk="1" latinLnBrk="0" hangingPunct="1">
              <a:lnSpc>
                <a:spcPct val="95000"/>
              </a:lnSpc>
              <a:spcBef>
                <a:spcPts val="600"/>
              </a:spcBef>
              <a:buFont typeface="Symbol" panose="05050102010706020507" pitchFamily="18" charset="2"/>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5000"/>
              </a:lnSpc>
              <a:spcBef>
                <a:spcPts val="6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5000"/>
              </a:lnSpc>
              <a:spcBef>
                <a:spcPts val="6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5000"/>
              </a:lnSpc>
              <a:spcBef>
                <a:spcPts val="600"/>
              </a:spcBef>
              <a:buFont typeface="Courier New" panose="02070309020205020404" pitchFamily="49" charset="0"/>
              <a:buChar char="o"/>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5000"/>
              </a:lnSpc>
              <a:spcBef>
                <a:spcPts val="600"/>
              </a:spcBef>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3000"/>
              </a:lnSpc>
            </a:pPr>
            <a:r>
              <a:rPr lang="en-US" sz="2400" b="1" dirty="0">
                <a:latin typeface="+mn-lt"/>
              </a:rPr>
              <a:t>Agenda Item for Saturday 1-February-2025 </a:t>
            </a:r>
            <a:r>
              <a:rPr lang="en-US" sz="2200" b="1" dirty="0">
                <a:latin typeface="+mn-lt"/>
              </a:rPr>
              <a:t>(1.0 hour)</a:t>
            </a:r>
            <a:endParaRPr lang="en-US" sz="2600" b="1" dirty="0">
              <a:latin typeface="+mn-lt"/>
            </a:endParaRPr>
          </a:p>
          <a:p>
            <a:pPr lvl="1">
              <a:lnSpc>
                <a:spcPct val="93000"/>
              </a:lnSpc>
            </a:pPr>
            <a:r>
              <a:rPr lang="en-US" dirty="0">
                <a:latin typeface="+mn-lt"/>
              </a:rPr>
              <a:t>1615-1630: How We Define Resilience</a:t>
            </a:r>
          </a:p>
          <a:p>
            <a:pPr lvl="2">
              <a:lnSpc>
                <a:spcPct val="93000"/>
              </a:lnSpc>
              <a:buFont typeface="Wingdings" panose="05000000000000000000" pitchFamily="2" charset="2"/>
              <a:buChar char="ü"/>
            </a:pPr>
            <a:r>
              <a:rPr lang="en-US" dirty="0">
                <a:latin typeface="+mn-lt"/>
              </a:rPr>
              <a:t>Definition recommended by the RSWG: Resilience is the </a:t>
            </a:r>
            <a:r>
              <a:rPr lang="en-US" i="1" dirty="0">
                <a:latin typeface="+mn-lt"/>
              </a:rPr>
              <a:t>Ability to Provide Required Capability when facing Adversity</a:t>
            </a:r>
          </a:p>
          <a:p>
            <a:pPr lvl="3">
              <a:lnSpc>
                <a:spcPct val="93000"/>
              </a:lnSpc>
              <a:buFont typeface="Wingdings" panose="05000000000000000000" pitchFamily="2" charset="2"/>
              <a:buChar char="ü"/>
            </a:pPr>
            <a:endParaRPr lang="en-US" i="1" dirty="0">
              <a:latin typeface="+mn-lt"/>
            </a:endParaRPr>
          </a:p>
          <a:p>
            <a:pPr lvl="3">
              <a:lnSpc>
                <a:spcPct val="93000"/>
              </a:lnSpc>
              <a:buFont typeface="Wingdings" panose="05000000000000000000" pitchFamily="2" charset="2"/>
              <a:buChar char="ü"/>
            </a:pPr>
            <a:endParaRPr lang="en-US" i="1" dirty="0">
              <a:latin typeface="+mn-lt"/>
            </a:endParaRPr>
          </a:p>
          <a:p>
            <a:pPr lvl="3">
              <a:lnSpc>
                <a:spcPct val="93000"/>
              </a:lnSpc>
              <a:buFont typeface="Wingdings" panose="05000000000000000000" pitchFamily="2" charset="2"/>
              <a:buChar char="ü"/>
            </a:pPr>
            <a:endParaRPr lang="en-US" i="1" dirty="0">
              <a:latin typeface="+mn-lt"/>
            </a:endParaRPr>
          </a:p>
          <a:p>
            <a:pPr lvl="3">
              <a:lnSpc>
                <a:spcPct val="93000"/>
              </a:lnSpc>
              <a:buFont typeface="Wingdings" panose="05000000000000000000" pitchFamily="2" charset="2"/>
              <a:buChar char="ü"/>
            </a:pPr>
            <a:endParaRPr lang="en-US" i="1" dirty="0">
              <a:latin typeface="+mn-lt"/>
            </a:endParaRPr>
          </a:p>
          <a:p>
            <a:pPr lvl="3">
              <a:lnSpc>
                <a:spcPct val="93000"/>
              </a:lnSpc>
              <a:buFont typeface="Wingdings" panose="05000000000000000000" pitchFamily="2" charset="2"/>
              <a:buChar char="ü"/>
            </a:pPr>
            <a:endParaRPr lang="en-US" dirty="0">
              <a:latin typeface="+mn-lt"/>
            </a:endParaRPr>
          </a:p>
          <a:p>
            <a:pPr lvl="2">
              <a:lnSpc>
                <a:spcPct val="93000"/>
              </a:lnSpc>
              <a:buFont typeface="Wingdings" panose="05000000000000000000" pitchFamily="2" charset="2"/>
              <a:buChar char="ü"/>
            </a:pPr>
            <a:r>
              <a:rPr lang="en-US" dirty="0">
                <a:latin typeface="+mn-lt"/>
              </a:rPr>
              <a:t>Fundamental Resilience Objectives:</a:t>
            </a:r>
          </a:p>
          <a:p>
            <a:pPr lvl="3">
              <a:lnSpc>
                <a:spcPct val="93000"/>
              </a:lnSpc>
              <a:buFont typeface="Arial" panose="020B0604020202020204" pitchFamily="34" charset="0"/>
              <a:buChar char="•"/>
            </a:pPr>
            <a:r>
              <a:rPr lang="en-US" sz="2000" dirty="0">
                <a:latin typeface="+mn-lt"/>
              </a:rPr>
              <a:t>Avoid: eliminate or reduce exposure to adversity</a:t>
            </a:r>
          </a:p>
          <a:p>
            <a:pPr lvl="3">
              <a:lnSpc>
                <a:spcPct val="93000"/>
              </a:lnSpc>
              <a:buFont typeface="Arial" panose="020B0604020202020204" pitchFamily="34" charset="0"/>
              <a:buChar char="•"/>
            </a:pPr>
            <a:r>
              <a:rPr lang="en-US" sz="2000" dirty="0">
                <a:latin typeface="+mn-lt"/>
              </a:rPr>
              <a:t>Withstand: resist capability degradation when subjected to adversity</a:t>
            </a:r>
          </a:p>
          <a:p>
            <a:pPr lvl="3">
              <a:lnSpc>
                <a:spcPct val="93000"/>
              </a:lnSpc>
              <a:buFont typeface="Arial" panose="020B0604020202020204" pitchFamily="34" charset="0"/>
              <a:buChar char="•"/>
            </a:pPr>
            <a:r>
              <a:rPr lang="en-US" sz="2000" dirty="0">
                <a:latin typeface="+mn-lt"/>
              </a:rPr>
              <a:t>Recover: replenish lost capability after degradation</a:t>
            </a:r>
          </a:p>
        </p:txBody>
      </p:sp>
      <p:sp>
        <p:nvSpPr>
          <p:cNvPr id="3" name="Rectangle 2">
            <a:extLst>
              <a:ext uri="{FF2B5EF4-FFF2-40B4-BE49-F238E27FC236}">
                <a16:creationId xmlns:a16="http://schemas.microsoft.com/office/drawing/2014/main" id="{868A7DD5-BB31-4C98-9E68-C1D8D28507A4}"/>
              </a:ext>
            </a:extLst>
          </p:cNvPr>
          <p:cNvSpPr/>
          <p:nvPr/>
        </p:nvSpPr>
        <p:spPr>
          <a:xfrm>
            <a:off x="140793" y="456530"/>
            <a:ext cx="3100529" cy="523220"/>
          </a:xfrm>
          <a:prstGeom prst="rect">
            <a:avLst/>
          </a:prstGeom>
        </p:spPr>
        <p:txBody>
          <a:bodyPr wrap="none">
            <a:spAutoFit/>
          </a:bodyPr>
          <a:lstStyle/>
          <a:p>
            <a:r>
              <a:rPr lang="en-US" sz="2800" b="1" dirty="0">
                <a:latin typeface="Arial" panose="020B0604020202020204" pitchFamily="34" charset="0"/>
                <a:ea typeface="Calibri" panose="020F0502020204030204" pitchFamily="34" charset="0"/>
                <a:cs typeface="Arial" panose="020B0604020202020204" pitchFamily="34" charset="0"/>
              </a:rPr>
              <a:t>General Session</a:t>
            </a:r>
            <a:endParaRPr lang="en-US" sz="2800" b="1" dirty="0">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CE5756B6-0457-2126-11CE-E6B58C2D6EFC}"/>
              </a:ext>
            </a:extLst>
          </p:cNvPr>
          <p:cNvPicPr>
            <a:picLocks noChangeAspect="1"/>
          </p:cNvPicPr>
          <p:nvPr/>
        </p:nvPicPr>
        <p:blipFill>
          <a:blip r:embed="rId2"/>
          <a:stretch>
            <a:fillRect/>
          </a:stretch>
        </p:blipFill>
        <p:spPr>
          <a:xfrm>
            <a:off x="2458479" y="2533074"/>
            <a:ext cx="3751327" cy="1672047"/>
          </a:xfrm>
          <a:prstGeom prst="rect">
            <a:avLst/>
          </a:prstGeom>
        </p:spPr>
      </p:pic>
    </p:spTree>
    <p:extLst>
      <p:ext uri="{BB962C8B-B14F-4D97-AF65-F5344CB8AC3E}">
        <p14:creationId xmlns:p14="http://schemas.microsoft.com/office/powerpoint/2010/main" val="3316169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F3A6C714-E51E-49A0-AFB4-3659244E2B3E}"/>
              </a:ext>
            </a:extLst>
          </p:cNvPr>
          <p:cNvSpPr txBox="1">
            <a:spLocks/>
          </p:cNvSpPr>
          <p:nvPr/>
        </p:nvSpPr>
        <p:spPr>
          <a:xfrm>
            <a:off x="663399" y="1034166"/>
            <a:ext cx="8196550" cy="5519406"/>
          </a:xfrm>
          <a:prstGeom prst="rect">
            <a:avLst/>
          </a:prstGeom>
        </p:spPr>
        <p:txBody>
          <a:bodyPr vert="horz" lIns="91440" tIns="45720" rIns="91440" bIns="45720" rtlCol="0">
            <a:noAutofit/>
          </a:bodyPr>
          <a:lstStyle>
            <a:lvl1pPr marL="228600" indent="-228600" algn="l" defTabSz="914400" rtl="0" eaLnBrk="1" latinLnBrk="0" hangingPunct="1">
              <a:lnSpc>
                <a:spcPct val="95000"/>
              </a:lnSpc>
              <a:spcBef>
                <a:spcPts val="600"/>
              </a:spcBef>
              <a:buFont typeface="Symbol" panose="05050102010706020507" pitchFamily="18" charset="2"/>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5000"/>
              </a:lnSpc>
              <a:spcBef>
                <a:spcPts val="6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5000"/>
              </a:lnSpc>
              <a:spcBef>
                <a:spcPts val="6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5000"/>
              </a:lnSpc>
              <a:spcBef>
                <a:spcPts val="600"/>
              </a:spcBef>
              <a:buFont typeface="Courier New" panose="02070309020205020404" pitchFamily="49" charset="0"/>
              <a:buChar char="o"/>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5000"/>
              </a:lnSpc>
              <a:spcBef>
                <a:spcPts val="600"/>
              </a:spcBef>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3000"/>
              </a:lnSpc>
            </a:pPr>
            <a:r>
              <a:rPr lang="en-US" sz="2400" b="1" dirty="0">
                <a:latin typeface="+mn-lt"/>
              </a:rPr>
              <a:t>Agenda Item for Saturday 1-February-2025 </a:t>
            </a:r>
            <a:r>
              <a:rPr lang="en-US" sz="2200" b="1" dirty="0">
                <a:latin typeface="+mn-lt"/>
              </a:rPr>
              <a:t>(1.0 hour)</a:t>
            </a:r>
            <a:endParaRPr lang="en-US" sz="2600" b="1" dirty="0">
              <a:latin typeface="+mn-lt"/>
            </a:endParaRPr>
          </a:p>
          <a:p>
            <a:pPr lvl="1">
              <a:lnSpc>
                <a:spcPct val="93000"/>
              </a:lnSpc>
            </a:pPr>
            <a:r>
              <a:rPr lang="en-US" dirty="0">
                <a:latin typeface="+mn-lt"/>
              </a:rPr>
              <a:t>1615-1630: How We Define Resilience (continued)</a:t>
            </a:r>
          </a:p>
          <a:p>
            <a:pPr lvl="2">
              <a:lnSpc>
                <a:spcPct val="93000"/>
              </a:lnSpc>
              <a:buFont typeface="Wingdings" panose="05000000000000000000" pitchFamily="2" charset="2"/>
              <a:buChar char="ü"/>
            </a:pPr>
            <a:r>
              <a:rPr lang="en-US" dirty="0">
                <a:latin typeface="+mn-lt"/>
              </a:rPr>
              <a:t>Typical Means of Achieving Resilience Objectives:</a:t>
            </a:r>
          </a:p>
          <a:p>
            <a:pPr lvl="3">
              <a:lnSpc>
                <a:spcPct val="93000"/>
              </a:lnSpc>
              <a:buFont typeface="Arial" panose="020B0604020202020204" pitchFamily="34" charset="0"/>
              <a:buChar char="•"/>
            </a:pPr>
            <a:r>
              <a:rPr lang="en-US" sz="2000" dirty="0">
                <a:latin typeface="+mn-lt"/>
              </a:rPr>
              <a:t>Adapt, Anticipate, Constrain, Continue (continuity), Degrade Gracefully, Disaggregate, Evolve, Fortify, Manage Complexity, Preserve Integrity, Prepare, Prevent, Re-architect, Redeploy, Monitor, Tolerate, Transform, Understand</a:t>
            </a:r>
          </a:p>
          <a:p>
            <a:pPr lvl="3">
              <a:lnSpc>
                <a:spcPct val="93000"/>
              </a:lnSpc>
              <a:buFont typeface="Arial" panose="020B0604020202020204" pitchFamily="34" charset="0"/>
              <a:buChar char="•"/>
            </a:pPr>
            <a:r>
              <a:rPr lang="en-US" sz="2000" dirty="0">
                <a:latin typeface="+mn-lt"/>
              </a:rPr>
              <a:t>These typically lead to FUNCTIONAL REQUIREMENTS for Resilience</a:t>
            </a:r>
          </a:p>
          <a:p>
            <a:pPr lvl="2">
              <a:lnSpc>
                <a:spcPct val="93000"/>
              </a:lnSpc>
              <a:buFont typeface="Wingdings" panose="05000000000000000000" pitchFamily="2" charset="2"/>
              <a:buChar char="ü"/>
            </a:pPr>
            <a:r>
              <a:rPr lang="en-US" u="sng" dirty="0">
                <a:latin typeface="+mn-lt"/>
              </a:rPr>
              <a:t>Many</a:t>
            </a:r>
            <a:r>
              <a:rPr lang="en-US" dirty="0">
                <a:latin typeface="+mn-lt"/>
              </a:rPr>
              <a:t> Architecture, Design, and Operational Techniques to Achieve Resilience Objectives-- all detailed in the Systems Engineering Handbook v5 &amp; the Systems Engineering Body of Knowledge (</a:t>
            </a:r>
            <a:r>
              <a:rPr lang="en-US" dirty="0" err="1">
                <a:latin typeface="+mn-lt"/>
              </a:rPr>
              <a:t>SEBoK</a:t>
            </a:r>
            <a:r>
              <a:rPr lang="en-US" dirty="0">
                <a:latin typeface="+mn-lt"/>
              </a:rPr>
              <a:t>)</a:t>
            </a:r>
          </a:p>
          <a:p>
            <a:pPr lvl="3">
              <a:lnSpc>
                <a:spcPct val="93000"/>
              </a:lnSpc>
              <a:buFont typeface="Arial" panose="020B0604020202020204" pitchFamily="34" charset="0"/>
              <a:buChar char="•"/>
            </a:pPr>
            <a:r>
              <a:rPr lang="en-US" sz="2000" dirty="0">
                <a:latin typeface="+mn-lt"/>
              </a:rPr>
              <a:t>These typically lead to DESIGN REQUIREMENTS for Resilience</a:t>
            </a:r>
          </a:p>
        </p:txBody>
      </p:sp>
      <p:sp>
        <p:nvSpPr>
          <p:cNvPr id="3" name="Rectangle 2">
            <a:extLst>
              <a:ext uri="{FF2B5EF4-FFF2-40B4-BE49-F238E27FC236}">
                <a16:creationId xmlns:a16="http://schemas.microsoft.com/office/drawing/2014/main" id="{868A7DD5-BB31-4C98-9E68-C1D8D28507A4}"/>
              </a:ext>
            </a:extLst>
          </p:cNvPr>
          <p:cNvSpPr/>
          <p:nvPr/>
        </p:nvSpPr>
        <p:spPr>
          <a:xfrm>
            <a:off x="140793" y="456530"/>
            <a:ext cx="3100529" cy="523220"/>
          </a:xfrm>
          <a:prstGeom prst="rect">
            <a:avLst/>
          </a:prstGeom>
        </p:spPr>
        <p:txBody>
          <a:bodyPr wrap="none">
            <a:spAutoFit/>
          </a:bodyPr>
          <a:lstStyle/>
          <a:p>
            <a:r>
              <a:rPr lang="en-US" sz="2800" b="1" dirty="0">
                <a:latin typeface="Arial" panose="020B0604020202020204" pitchFamily="34" charset="0"/>
                <a:ea typeface="Calibri" panose="020F0502020204030204" pitchFamily="34" charset="0"/>
                <a:cs typeface="Arial" panose="020B0604020202020204" pitchFamily="34" charset="0"/>
              </a:rPr>
              <a:t>General Session</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4148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F3A6C714-E51E-49A0-AFB4-3659244E2B3E}"/>
              </a:ext>
            </a:extLst>
          </p:cNvPr>
          <p:cNvSpPr txBox="1">
            <a:spLocks/>
          </p:cNvSpPr>
          <p:nvPr/>
        </p:nvSpPr>
        <p:spPr>
          <a:xfrm>
            <a:off x="663399" y="1034166"/>
            <a:ext cx="8196550" cy="5519406"/>
          </a:xfrm>
          <a:prstGeom prst="rect">
            <a:avLst/>
          </a:prstGeom>
        </p:spPr>
        <p:txBody>
          <a:bodyPr vert="horz" lIns="91440" tIns="45720" rIns="91440" bIns="45720" rtlCol="0">
            <a:noAutofit/>
          </a:bodyPr>
          <a:lstStyle>
            <a:lvl1pPr marL="228600" indent="-228600" algn="l" defTabSz="914400" rtl="0" eaLnBrk="1" latinLnBrk="0" hangingPunct="1">
              <a:lnSpc>
                <a:spcPct val="95000"/>
              </a:lnSpc>
              <a:spcBef>
                <a:spcPts val="600"/>
              </a:spcBef>
              <a:buFont typeface="Symbol" panose="05050102010706020507" pitchFamily="18" charset="2"/>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5000"/>
              </a:lnSpc>
              <a:spcBef>
                <a:spcPts val="6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5000"/>
              </a:lnSpc>
              <a:spcBef>
                <a:spcPts val="6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5000"/>
              </a:lnSpc>
              <a:spcBef>
                <a:spcPts val="600"/>
              </a:spcBef>
              <a:buFont typeface="Courier New" panose="02070309020205020404" pitchFamily="49" charset="0"/>
              <a:buChar char="o"/>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5000"/>
              </a:lnSpc>
              <a:spcBef>
                <a:spcPts val="600"/>
              </a:spcBef>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3000"/>
              </a:lnSpc>
            </a:pPr>
            <a:r>
              <a:rPr lang="en-US" sz="2400" b="1" dirty="0">
                <a:latin typeface="+mn-lt"/>
              </a:rPr>
              <a:t>Agenda Item for Saturday 1-February-2025 </a:t>
            </a:r>
            <a:r>
              <a:rPr lang="en-US" sz="2200" b="1" dirty="0">
                <a:latin typeface="+mn-lt"/>
              </a:rPr>
              <a:t>(1.0 hour)</a:t>
            </a:r>
            <a:endParaRPr lang="en-US" sz="2600" b="1" dirty="0">
              <a:latin typeface="+mn-lt"/>
            </a:endParaRPr>
          </a:p>
          <a:p>
            <a:pPr lvl="1">
              <a:lnSpc>
                <a:spcPct val="93000"/>
              </a:lnSpc>
            </a:pPr>
            <a:r>
              <a:rPr lang="en-US" dirty="0">
                <a:latin typeface="+mn-lt"/>
              </a:rPr>
              <a:t>1615-1630: “The Resilience Elevator Speech”</a:t>
            </a:r>
          </a:p>
          <a:p>
            <a:pPr marL="914400" lvl="2" indent="0">
              <a:lnSpc>
                <a:spcPct val="93000"/>
              </a:lnSpc>
              <a:buNone/>
            </a:pPr>
            <a:r>
              <a:rPr lang="en-US" sz="2400" dirty="0">
                <a:latin typeface="+mn-lt"/>
              </a:rPr>
              <a:t>Systems are made up of parts that are brought together to do something useful. </a:t>
            </a:r>
          </a:p>
          <a:p>
            <a:pPr marL="914400" lvl="2" indent="0">
              <a:lnSpc>
                <a:spcPct val="93000"/>
              </a:lnSpc>
              <a:buNone/>
            </a:pPr>
            <a:r>
              <a:rPr lang="en-US" sz="2400" dirty="0">
                <a:latin typeface="+mn-lt"/>
              </a:rPr>
              <a:t>Creating effective systems is not simple!</a:t>
            </a:r>
          </a:p>
          <a:p>
            <a:pPr marL="914400" lvl="2" indent="0">
              <a:lnSpc>
                <a:spcPct val="93000"/>
              </a:lnSpc>
              <a:buNone/>
            </a:pPr>
            <a:r>
              <a:rPr lang="en-US" sz="2400" dirty="0">
                <a:latin typeface="+mn-lt"/>
              </a:rPr>
              <a:t>Systems engineering is the science of creating effective systems. </a:t>
            </a:r>
          </a:p>
          <a:p>
            <a:pPr marL="914400" lvl="2" indent="0">
              <a:lnSpc>
                <a:spcPct val="93000"/>
              </a:lnSpc>
              <a:buNone/>
            </a:pPr>
            <a:r>
              <a:rPr lang="en-US" sz="2400" dirty="0">
                <a:latin typeface="+mn-lt"/>
              </a:rPr>
              <a:t>And if you need a system you can count on in rough situations, the systems engineer will apply design techniques known to make the system resilient. </a:t>
            </a:r>
          </a:p>
          <a:p>
            <a:pPr marL="914400" lvl="2" indent="0">
              <a:lnSpc>
                <a:spcPct val="93000"/>
              </a:lnSpc>
              <a:buNone/>
            </a:pPr>
            <a:r>
              <a:rPr lang="en-US" sz="2400" dirty="0">
                <a:latin typeface="+mn-lt"/>
              </a:rPr>
              <a:t>So, if you are developing a system, you need to identify the challenges it could face and decide how resilient you need the system to be.</a:t>
            </a:r>
          </a:p>
        </p:txBody>
      </p:sp>
      <p:sp>
        <p:nvSpPr>
          <p:cNvPr id="3" name="Rectangle 2">
            <a:extLst>
              <a:ext uri="{FF2B5EF4-FFF2-40B4-BE49-F238E27FC236}">
                <a16:creationId xmlns:a16="http://schemas.microsoft.com/office/drawing/2014/main" id="{868A7DD5-BB31-4C98-9E68-C1D8D28507A4}"/>
              </a:ext>
            </a:extLst>
          </p:cNvPr>
          <p:cNvSpPr/>
          <p:nvPr/>
        </p:nvSpPr>
        <p:spPr>
          <a:xfrm>
            <a:off x="140793" y="456530"/>
            <a:ext cx="3100529" cy="523220"/>
          </a:xfrm>
          <a:prstGeom prst="rect">
            <a:avLst/>
          </a:prstGeom>
        </p:spPr>
        <p:txBody>
          <a:bodyPr wrap="none">
            <a:spAutoFit/>
          </a:bodyPr>
          <a:lstStyle/>
          <a:p>
            <a:r>
              <a:rPr lang="en-US" sz="2800" b="1" dirty="0">
                <a:latin typeface="Arial" panose="020B0604020202020204" pitchFamily="34" charset="0"/>
                <a:ea typeface="Calibri" panose="020F0502020204030204" pitchFamily="34" charset="0"/>
                <a:cs typeface="Arial" panose="020B0604020202020204" pitchFamily="34" charset="0"/>
              </a:rPr>
              <a:t>General Session</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4122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F3A6C714-E51E-49A0-AFB4-3659244E2B3E}"/>
              </a:ext>
            </a:extLst>
          </p:cNvPr>
          <p:cNvSpPr txBox="1">
            <a:spLocks/>
          </p:cNvSpPr>
          <p:nvPr/>
        </p:nvSpPr>
        <p:spPr>
          <a:xfrm>
            <a:off x="663399" y="1034166"/>
            <a:ext cx="8196550" cy="5519406"/>
          </a:xfrm>
          <a:prstGeom prst="rect">
            <a:avLst/>
          </a:prstGeom>
        </p:spPr>
        <p:txBody>
          <a:bodyPr vert="horz" lIns="91440" tIns="45720" rIns="91440" bIns="45720" rtlCol="0">
            <a:noAutofit/>
          </a:bodyPr>
          <a:lstStyle>
            <a:lvl1pPr marL="228600" indent="-228600" algn="l" defTabSz="914400" rtl="0" eaLnBrk="1" latinLnBrk="0" hangingPunct="1">
              <a:lnSpc>
                <a:spcPct val="95000"/>
              </a:lnSpc>
              <a:spcBef>
                <a:spcPts val="600"/>
              </a:spcBef>
              <a:buFont typeface="Symbol" panose="05050102010706020507" pitchFamily="18" charset="2"/>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5000"/>
              </a:lnSpc>
              <a:spcBef>
                <a:spcPts val="6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5000"/>
              </a:lnSpc>
              <a:spcBef>
                <a:spcPts val="6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5000"/>
              </a:lnSpc>
              <a:spcBef>
                <a:spcPts val="600"/>
              </a:spcBef>
              <a:buFont typeface="Courier New" panose="02070309020205020404" pitchFamily="49" charset="0"/>
              <a:buChar char="o"/>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5000"/>
              </a:lnSpc>
              <a:spcBef>
                <a:spcPts val="600"/>
              </a:spcBef>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0000"/>
              </a:lnSpc>
              <a:spcBef>
                <a:spcPts val="500"/>
              </a:spcBef>
            </a:pPr>
            <a:r>
              <a:rPr lang="en-US" sz="2400" b="1" dirty="0">
                <a:latin typeface="+mn-lt"/>
              </a:rPr>
              <a:t>Saturday 1-February-2025</a:t>
            </a:r>
            <a:r>
              <a:rPr lang="en-US" sz="2200" b="1" dirty="0">
                <a:latin typeface="+mn-lt"/>
              </a:rPr>
              <a:t>(1.0 hour)</a:t>
            </a:r>
            <a:endParaRPr lang="en-US" sz="2600" b="1" dirty="0">
              <a:latin typeface="+mn-lt"/>
            </a:endParaRPr>
          </a:p>
          <a:p>
            <a:pPr lvl="1">
              <a:lnSpc>
                <a:spcPct val="90000"/>
              </a:lnSpc>
              <a:spcBef>
                <a:spcPts val="500"/>
              </a:spcBef>
            </a:pPr>
            <a:r>
              <a:rPr lang="en-US" dirty="0">
                <a:latin typeface="+mn-lt"/>
              </a:rPr>
              <a:t>1615-1630: What is the Mission of the RSWG? </a:t>
            </a:r>
          </a:p>
          <a:p>
            <a:pPr lvl="2">
              <a:lnSpc>
                <a:spcPct val="90000"/>
              </a:lnSpc>
              <a:spcBef>
                <a:spcPts val="500"/>
              </a:spcBef>
            </a:pPr>
            <a:r>
              <a:rPr lang="en-US" dirty="0">
                <a:latin typeface="+mn-lt"/>
              </a:rPr>
              <a:t>Location &amp; Types of RSWG Work Products </a:t>
            </a:r>
          </a:p>
          <a:p>
            <a:pPr lvl="3">
              <a:lnSpc>
                <a:spcPct val="90000"/>
              </a:lnSpc>
              <a:spcBef>
                <a:spcPts val="500"/>
              </a:spcBef>
              <a:buFont typeface="Wingdings" panose="05000000000000000000" pitchFamily="2" charset="2"/>
              <a:buChar char="ü"/>
            </a:pPr>
            <a:r>
              <a:rPr lang="en-US" dirty="0">
                <a:latin typeface="Arial Narrow" panose="020B0606020202030204" pitchFamily="34" charset="0"/>
              </a:rPr>
              <a:t>Regular (typically weekly) virtual telecons</a:t>
            </a:r>
            <a:br>
              <a:rPr lang="en-US" dirty="0">
                <a:latin typeface="Arial Narrow" panose="020B0606020202030204" pitchFamily="34" charset="0"/>
              </a:rPr>
            </a:br>
            <a:r>
              <a:rPr lang="en-US" dirty="0">
                <a:latin typeface="Arial Narrow" panose="020B0606020202030204" pitchFamily="34" charset="0"/>
              </a:rPr>
              <a:t>(see Viva Engage for announcements and agendas</a:t>
            </a:r>
          </a:p>
          <a:p>
            <a:pPr lvl="3">
              <a:lnSpc>
                <a:spcPct val="90000"/>
              </a:lnSpc>
              <a:spcBef>
                <a:spcPts val="500"/>
              </a:spcBef>
              <a:buFont typeface="Wingdings" panose="05000000000000000000" pitchFamily="2" charset="2"/>
              <a:buChar char="ü"/>
            </a:pPr>
            <a:r>
              <a:rPr lang="en-US" dirty="0">
                <a:latin typeface="Arial Narrow" panose="020B0606020202030204" pitchFamily="34" charset="0"/>
              </a:rPr>
              <a:t>Monthly TED-like Talk Presentations</a:t>
            </a:r>
          </a:p>
          <a:p>
            <a:pPr lvl="3">
              <a:lnSpc>
                <a:spcPct val="90000"/>
              </a:lnSpc>
              <a:spcBef>
                <a:spcPts val="500"/>
              </a:spcBef>
              <a:buFont typeface="Wingdings" panose="05000000000000000000" pitchFamily="2" charset="2"/>
              <a:buChar char="ü"/>
            </a:pPr>
            <a:r>
              <a:rPr lang="en-US" dirty="0">
                <a:latin typeface="Arial Narrow" panose="020B0606020202030204" pitchFamily="34" charset="0"/>
              </a:rPr>
              <a:t>IW meetings</a:t>
            </a:r>
          </a:p>
          <a:p>
            <a:pPr lvl="3">
              <a:lnSpc>
                <a:spcPct val="90000"/>
              </a:lnSpc>
              <a:spcBef>
                <a:spcPts val="500"/>
              </a:spcBef>
              <a:buFont typeface="Wingdings" panose="05000000000000000000" pitchFamily="2" charset="2"/>
              <a:buChar char="ü"/>
            </a:pPr>
            <a:r>
              <a:rPr lang="en-US" dirty="0">
                <a:latin typeface="Arial Narrow" panose="020B0606020202030204" pitchFamily="34" charset="0"/>
              </a:rPr>
              <a:t>IS Papers &amp; Presentations</a:t>
            </a:r>
          </a:p>
          <a:p>
            <a:pPr lvl="3">
              <a:lnSpc>
                <a:spcPct val="90000"/>
              </a:lnSpc>
              <a:spcBef>
                <a:spcPts val="500"/>
              </a:spcBef>
              <a:buFont typeface="Wingdings" panose="05000000000000000000" pitchFamily="2" charset="2"/>
              <a:buChar char="ü"/>
            </a:pPr>
            <a:r>
              <a:rPr lang="en-US" dirty="0">
                <a:latin typeface="Arial Narrow" panose="020B0606020202030204" pitchFamily="34" charset="0"/>
              </a:rPr>
              <a:t>Systems Engineering Handbook v5 guidance for engineered resilient systems (see </a:t>
            </a:r>
            <a:r>
              <a:rPr lang="en-US" dirty="0">
                <a:latin typeface="Arial Narrow" panose="020B0606020202030204" pitchFamily="34" charset="0"/>
                <a:hlinkClick r:id="rId2"/>
              </a:rPr>
              <a:t>https://www.wiley.com/en-ie/INCOSE+Systems+Engineering+Handbook%2C+5th+Edition-p-9781119814290</a:t>
            </a:r>
            <a:r>
              <a:rPr lang="en-US" dirty="0">
                <a:latin typeface="Arial Narrow" panose="020B0606020202030204" pitchFamily="34" charset="0"/>
              </a:rPr>
              <a:t> )</a:t>
            </a:r>
          </a:p>
          <a:p>
            <a:pPr lvl="3">
              <a:lnSpc>
                <a:spcPct val="90000"/>
              </a:lnSpc>
              <a:spcBef>
                <a:spcPts val="500"/>
              </a:spcBef>
              <a:buFont typeface="Wingdings" panose="05000000000000000000" pitchFamily="2" charset="2"/>
              <a:buChar char="ü"/>
            </a:pPr>
            <a:r>
              <a:rPr lang="en-US" dirty="0">
                <a:latin typeface="Arial Narrow" panose="020B0606020202030204" pitchFamily="34" charset="0"/>
              </a:rPr>
              <a:t>Systems Engineering Body of Knowledge (SEBoK) content for engineered resilient systems (see </a:t>
            </a:r>
            <a:r>
              <a:rPr lang="en-US" dirty="0">
                <a:latin typeface="Arial Narrow" panose="020B0606020202030204" pitchFamily="34" charset="0"/>
                <a:hlinkClick r:id="rId3"/>
              </a:rPr>
              <a:t>https://sebokwiki.org/wiki/System_Resilience</a:t>
            </a:r>
            <a:r>
              <a:rPr lang="en-US" dirty="0">
                <a:latin typeface="Arial Narrow" panose="020B0606020202030204" pitchFamily="34" charset="0"/>
              </a:rPr>
              <a:t> and</a:t>
            </a:r>
            <a:br>
              <a:rPr lang="en-US" dirty="0">
                <a:latin typeface="Arial Narrow" panose="020B0606020202030204" pitchFamily="34" charset="0"/>
              </a:rPr>
            </a:br>
            <a:r>
              <a:rPr lang="en-US" dirty="0">
                <a:latin typeface="Arial Narrow" panose="020B0606020202030204" pitchFamily="34" charset="0"/>
                <a:hlinkClick r:id="rId4"/>
              </a:rPr>
              <a:t>https://sebokwiki.org/wiki/Resilience_Modeling </a:t>
            </a:r>
            <a:r>
              <a:rPr lang="en-US" dirty="0">
                <a:latin typeface="Arial Narrow" panose="020B0606020202030204" pitchFamily="34" charset="0"/>
              </a:rPr>
              <a:t>)</a:t>
            </a:r>
          </a:p>
          <a:p>
            <a:pPr lvl="3">
              <a:lnSpc>
                <a:spcPct val="90000"/>
              </a:lnSpc>
              <a:spcBef>
                <a:spcPts val="500"/>
              </a:spcBef>
              <a:buFont typeface="Wingdings" panose="05000000000000000000" pitchFamily="2" charset="2"/>
              <a:buChar char="ü"/>
            </a:pPr>
            <a:r>
              <a:rPr lang="en-US" dirty="0">
                <a:latin typeface="Arial Narrow" panose="020B0606020202030204" pitchFamily="34" charset="0"/>
              </a:rPr>
              <a:t>Peer review of Papers and Dissertations that include aspects of engineered resilient systems (includes creation of per-reviewed papers)</a:t>
            </a:r>
          </a:p>
          <a:p>
            <a:pPr lvl="3">
              <a:lnSpc>
                <a:spcPct val="90000"/>
              </a:lnSpc>
              <a:spcBef>
                <a:spcPts val="500"/>
              </a:spcBef>
              <a:buFont typeface="Wingdings" panose="05000000000000000000" pitchFamily="2" charset="2"/>
              <a:buChar char="ü"/>
            </a:pPr>
            <a:r>
              <a:rPr lang="en-US" dirty="0">
                <a:latin typeface="Arial Narrow" panose="020B0606020202030204" pitchFamily="34" charset="0"/>
              </a:rPr>
              <a:t>Liaison with other groups, e.g. IEEE, ISO/IEC, etc.</a:t>
            </a:r>
          </a:p>
        </p:txBody>
      </p:sp>
      <p:sp>
        <p:nvSpPr>
          <p:cNvPr id="3" name="Rectangle 2">
            <a:extLst>
              <a:ext uri="{FF2B5EF4-FFF2-40B4-BE49-F238E27FC236}">
                <a16:creationId xmlns:a16="http://schemas.microsoft.com/office/drawing/2014/main" id="{868A7DD5-BB31-4C98-9E68-C1D8D28507A4}"/>
              </a:ext>
            </a:extLst>
          </p:cNvPr>
          <p:cNvSpPr/>
          <p:nvPr/>
        </p:nvSpPr>
        <p:spPr>
          <a:xfrm>
            <a:off x="140793" y="456530"/>
            <a:ext cx="3100529" cy="523220"/>
          </a:xfrm>
          <a:prstGeom prst="rect">
            <a:avLst/>
          </a:prstGeom>
        </p:spPr>
        <p:txBody>
          <a:bodyPr wrap="none">
            <a:spAutoFit/>
          </a:bodyPr>
          <a:lstStyle/>
          <a:p>
            <a:r>
              <a:rPr lang="en-US" sz="2800" b="1" dirty="0">
                <a:latin typeface="Arial" panose="020B0604020202020204" pitchFamily="34" charset="0"/>
                <a:ea typeface="Calibri" panose="020F0502020204030204" pitchFamily="34" charset="0"/>
                <a:cs typeface="Arial" panose="020B0604020202020204" pitchFamily="34" charset="0"/>
              </a:rPr>
              <a:t>General Session</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6726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F3A6C714-E51E-49A0-AFB4-3659244E2B3E}"/>
              </a:ext>
            </a:extLst>
          </p:cNvPr>
          <p:cNvSpPr txBox="1">
            <a:spLocks/>
          </p:cNvSpPr>
          <p:nvPr/>
        </p:nvSpPr>
        <p:spPr>
          <a:xfrm>
            <a:off x="663399" y="1034166"/>
            <a:ext cx="8196550" cy="5519406"/>
          </a:xfrm>
          <a:prstGeom prst="rect">
            <a:avLst/>
          </a:prstGeom>
        </p:spPr>
        <p:txBody>
          <a:bodyPr vert="horz" lIns="91440" tIns="45720" rIns="91440" bIns="45720" rtlCol="0">
            <a:noAutofit/>
          </a:bodyPr>
          <a:lstStyle>
            <a:lvl1pPr marL="228600" indent="-228600" algn="l" defTabSz="914400" rtl="0" eaLnBrk="1" latinLnBrk="0" hangingPunct="1">
              <a:lnSpc>
                <a:spcPct val="95000"/>
              </a:lnSpc>
              <a:spcBef>
                <a:spcPts val="600"/>
              </a:spcBef>
              <a:buFont typeface="Symbol" panose="05050102010706020507" pitchFamily="18" charset="2"/>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5000"/>
              </a:lnSpc>
              <a:spcBef>
                <a:spcPts val="6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5000"/>
              </a:lnSpc>
              <a:spcBef>
                <a:spcPts val="6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5000"/>
              </a:lnSpc>
              <a:spcBef>
                <a:spcPts val="600"/>
              </a:spcBef>
              <a:buFont typeface="Courier New" panose="02070309020205020404" pitchFamily="49" charset="0"/>
              <a:buChar char="o"/>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5000"/>
              </a:lnSpc>
              <a:spcBef>
                <a:spcPts val="600"/>
              </a:spcBef>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3000"/>
              </a:lnSpc>
            </a:pPr>
            <a:r>
              <a:rPr lang="en-US" sz="2400" b="1" dirty="0">
                <a:latin typeface="+mn-lt"/>
              </a:rPr>
              <a:t>Saturday 1-February-2025</a:t>
            </a:r>
            <a:r>
              <a:rPr lang="en-US" sz="2200" b="1" dirty="0">
                <a:latin typeface="+mn-lt"/>
              </a:rPr>
              <a:t>(1.0 hour)</a:t>
            </a:r>
            <a:endParaRPr lang="en-US" sz="2600" b="1" dirty="0">
              <a:latin typeface="+mn-lt"/>
            </a:endParaRPr>
          </a:p>
          <a:p>
            <a:pPr lvl="1">
              <a:lnSpc>
                <a:spcPct val="93000"/>
              </a:lnSpc>
            </a:pPr>
            <a:r>
              <a:rPr lang="en-US" dirty="0">
                <a:latin typeface="+mn-lt"/>
              </a:rPr>
              <a:t>1615-1630: Summary of Planned RSWG Products </a:t>
            </a:r>
          </a:p>
          <a:p>
            <a:pPr lvl="2">
              <a:lnSpc>
                <a:spcPct val="93000"/>
              </a:lnSpc>
            </a:pPr>
            <a:r>
              <a:rPr lang="en-US" dirty="0">
                <a:latin typeface="+mn-lt"/>
              </a:rPr>
              <a:t>SEBoK Cycle 12 ( by May 2025)</a:t>
            </a:r>
          </a:p>
          <a:p>
            <a:pPr lvl="3">
              <a:lnSpc>
                <a:spcPct val="93000"/>
              </a:lnSpc>
              <a:buFont typeface="Wingdings" panose="05000000000000000000" pitchFamily="2" charset="2"/>
              <a:buChar char="ü"/>
            </a:pPr>
            <a:r>
              <a:rPr lang="en-US" dirty="0">
                <a:latin typeface="+mn-lt"/>
              </a:rPr>
              <a:t>Update “Systems Resilience” section with new References and updates to Resilience Taxonomy</a:t>
            </a:r>
          </a:p>
          <a:p>
            <a:pPr lvl="3">
              <a:lnSpc>
                <a:spcPct val="93000"/>
              </a:lnSpc>
              <a:buFont typeface="Wingdings" panose="05000000000000000000" pitchFamily="2" charset="2"/>
              <a:buChar char="ü"/>
            </a:pPr>
            <a:r>
              <a:rPr lang="en-US" dirty="0">
                <a:latin typeface="+mn-lt"/>
              </a:rPr>
              <a:t>Update “Resilience Modeling” section with more references for System Dynamics and Resilience Contracts to support MBSE and Digital Engineering efforts</a:t>
            </a:r>
          </a:p>
          <a:p>
            <a:pPr lvl="2">
              <a:lnSpc>
                <a:spcPct val="93000"/>
              </a:lnSpc>
            </a:pPr>
            <a:r>
              <a:rPr lang="en-US" dirty="0">
                <a:latin typeface="+mn-lt"/>
              </a:rPr>
              <a:t>Resilience Webinar (Virtual: mid-2025)</a:t>
            </a:r>
          </a:p>
          <a:p>
            <a:pPr lvl="3">
              <a:lnSpc>
                <a:spcPct val="93000"/>
              </a:lnSpc>
              <a:buFont typeface="Wingdings" panose="05000000000000000000" pitchFamily="2" charset="2"/>
              <a:buChar char="ü"/>
            </a:pPr>
            <a:r>
              <a:rPr lang="en-US" dirty="0">
                <a:latin typeface="+mn-lt"/>
              </a:rPr>
              <a:t>Half-day duration</a:t>
            </a:r>
          </a:p>
          <a:p>
            <a:pPr lvl="3">
              <a:lnSpc>
                <a:spcPct val="93000"/>
              </a:lnSpc>
              <a:buFont typeface="Wingdings" panose="05000000000000000000" pitchFamily="2" charset="2"/>
              <a:buChar char="ü"/>
            </a:pPr>
            <a:r>
              <a:rPr lang="en-US" dirty="0">
                <a:latin typeface="+mn-lt"/>
              </a:rPr>
              <a:t>Presentations are flexible and can be formal or informal</a:t>
            </a:r>
          </a:p>
          <a:p>
            <a:pPr lvl="3">
              <a:lnSpc>
                <a:spcPct val="93000"/>
              </a:lnSpc>
              <a:buFont typeface="Wingdings" panose="05000000000000000000" pitchFamily="2" charset="2"/>
              <a:buChar char="ü"/>
            </a:pPr>
            <a:r>
              <a:rPr lang="en-US" dirty="0">
                <a:latin typeface="+mn-lt"/>
              </a:rPr>
              <a:t>See </a:t>
            </a:r>
            <a:r>
              <a:rPr lang="en-US" dirty="0">
                <a:latin typeface="+mn-lt"/>
                <a:hlinkClick r:id="rId2"/>
              </a:rPr>
              <a:t>https://www.skit.com/RSWG </a:t>
            </a:r>
            <a:r>
              <a:rPr lang="en-US" dirty="0">
                <a:latin typeface="+mn-lt"/>
              </a:rPr>
              <a:t>for prior webinar</a:t>
            </a:r>
          </a:p>
          <a:p>
            <a:pPr lvl="2">
              <a:lnSpc>
                <a:spcPct val="93000"/>
              </a:lnSpc>
            </a:pPr>
            <a:r>
              <a:rPr lang="en-US" dirty="0">
                <a:latin typeface="+mn-lt"/>
              </a:rPr>
              <a:t>Document: </a:t>
            </a:r>
            <a:r>
              <a:rPr lang="en-US" i="1" dirty="0">
                <a:latin typeface="+mn-lt"/>
              </a:rPr>
              <a:t>How to Justify Resilience</a:t>
            </a:r>
          </a:p>
          <a:p>
            <a:pPr lvl="2">
              <a:lnSpc>
                <a:spcPct val="93000"/>
              </a:lnSpc>
            </a:pPr>
            <a:r>
              <a:rPr lang="en-US" dirty="0">
                <a:latin typeface="+mn-lt"/>
              </a:rPr>
              <a:t>Document: </a:t>
            </a:r>
            <a:r>
              <a:rPr lang="en-US" i="1" dirty="0">
                <a:latin typeface="+mn-lt"/>
              </a:rPr>
              <a:t>Things that Frustrate Resilience</a:t>
            </a:r>
          </a:p>
          <a:p>
            <a:pPr lvl="2">
              <a:lnSpc>
                <a:spcPct val="93000"/>
              </a:lnSpc>
            </a:pPr>
            <a:r>
              <a:rPr lang="en-US" dirty="0">
                <a:latin typeface="+mn-lt"/>
              </a:rPr>
              <a:t>Resilience Primer (see next slide)</a:t>
            </a:r>
          </a:p>
        </p:txBody>
      </p:sp>
      <p:sp>
        <p:nvSpPr>
          <p:cNvPr id="3" name="Rectangle 2">
            <a:extLst>
              <a:ext uri="{FF2B5EF4-FFF2-40B4-BE49-F238E27FC236}">
                <a16:creationId xmlns:a16="http://schemas.microsoft.com/office/drawing/2014/main" id="{868A7DD5-BB31-4C98-9E68-C1D8D28507A4}"/>
              </a:ext>
            </a:extLst>
          </p:cNvPr>
          <p:cNvSpPr/>
          <p:nvPr/>
        </p:nvSpPr>
        <p:spPr>
          <a:xfrm>
            <a:off x="140793" y="456530"/>
            <a:ext cx="3100529" cy="523220"/>
          </a:xfrm>
          <a:prstGeom prst="rect">
            <a:avLst/>
          </a:prstGeom>
        </p:spPr>
        <p:txBody>
          <a:bodyPr wrap="none">
            <a:spAutoFit/>
          </a:bodyPr>
          <a:lstStyle/>
          <a:p>
            <a:r>
              <a:rPr lang="en-US" sz="2800" b="1" dirty="0">
                <a:latin typeface="Arial" panose="020B0604020202020204" pitchFamily="34" charset="0"/>
                <a:ea typeface="Calibri" panose="020F0502020204030204" pitchFamily="34" charset="0"/>
                <a:cs typeface="Arial" panose="020B0604020202020204" pitchFamily="34" charset="0"/>
              </a:rPr>
              <a:t>General Session</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1011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F3A6C714-E51E-49A0-AFB4-3659244E2B3E}"/>
              </a:ext>
            </a:extLst>
          </p:cNvPr>
          <p:cNvSpPr txBox="1">
            <a:spLocks/>
          </p:cNvSpPr>
          <p:nvPr/>
        </p:nvSpPr>
        <p:spPr>
          <a:xfrm>
            <a:off x="663399" y="1034166"/>
            <a:ext cx="8196550" cy="5519406"/>
          </a:xfrm>
          <a:prstGeom prst="rect">
            <a:avLst/>
          </a:prstGeom>
        </p:spPr>
        <p:txBody>
          <a:bodyPr vert="horz" lIns="91440" tIns="45720" rIns="91440" bIns="45720" rtlCol="0">
            <a:noAutofit/>
          </a:bodyPr>
          <a:lstStyle>
            <a:lvl1pPr marL="228600" indent="-228600" algn="l" defTabSz="914400" rtl="0" eaLnBrk="1" latinLnBrk="0" hangingPunct="1">
              <a:lnSpc>
                <a:spcPct val="95000"/>
              </a:lnSpc>
              <a:spcBef>
                <a:spcPts val="600"/>
              </a:spcBef>
              <a:buFont typeface="Symbol" panose="05050102010706020507" pitchFamily="18" charset="2"/>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5000"/>
              </a:lnSpc>
              <a:spcBef>
                <a:spcPts val="6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5000"/>
              </a:lnSpc>
              <a:spcBef>
                <a:spcPts val="6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5000"/>
              </a:lnSpc>
              <a:spcBef>
                <a:spcPts val="600"/>
              </a:spcBef>
              <a:buFont typeface="Courier New" panose="02070309020205020404" pitchFamily="49" charset="0"/>
              <a:buChar char="o"/>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5000"/>
              </a:lnSpc>
              <a:spcBef>
                <a:spcPts val="600"/>
              </a:spcBef>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3000"/>
              </a:lnSpc>
            </a:pPr>
            <a:r>
              <a:rPr lang="en-US" sz="2400" b="1" dirty="0">
                <a:latin typeface="+mn-lt"/>
              </a:rPr>
              <a:t>Saturday 1-February-2025</a:t>
            </a:r>
            <a:r>
              <a:rPr lang="en-US" sz="2200" b="1" dirty="0">
                <a:latin typeface="+mn-lt"/>
              </a:rPr>
              <a:t>(1.0 hour)</a:t>
            </a:r>
            <a:endParaRPr lang="en-US" sz="2600" b="1" dirty="0">
              <a:latin typeface="+mn-lt"/>
            </a:endParaRPr>
          </a:p>
          <a:p>
            <a:pPr lvl="1">
              <a:lnSpc>
                <a:spcPct val="93000"/>
              </a:lnSpc>
            </a:pPr>
            <a:r>
              <a:rPr lang="en-US" dirty="0">
                <a:latin typeface="+mn-lt"/>
              </a:rPr>
              <a:t>1615-1630: Summary of Planned RSWG Products </a:t>
            </a:r>
          </a:p>
          <a:p>
            <a:pPr lvl="2">
              <a:lnSpc>
                <a:spcPct val="93000"/>
              </a:lnSpc>
            </a:pPr>
            <a:r>
              <a:rPr lang="en-US" dirty="0">
                <a:latin typeface="+mn-lt"/>
              </a:rPr>
              <a:t>Resilience Primer Outline (part 1 of 2)</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What is Resilience?</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Elevator Speech: What is Resilience, Who needs it and the Value Proposition</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Types of Adversities to be Considered</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Potential Resilience Stakeholders</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Purpose of primer: “How To” Achieve it</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Perspectives on Resilience</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Resilience is in the organization</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Resilience is about dealing with failure (tends to be an extension of quality characteristics: safety, reliability in particular)</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Resilience is about system context appropriate response to adversity</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Resilience Taxonomy (Objectives, Techniques, &amp; Mapping to SE Life Cycle)</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Taxonomy Layer 1 and Layer 2 and brief introduction to Layer 3</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Life Cycle of Resilience Engineering</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SE Processes for Resilience– How To</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Links to SEHv5 &amp; SEBoK</a:t>
            </a:r>
          </a:p>
          <a:p>
            <a:pPr lvl="3">
              <a:lnSpc>
                <a:spcPct val="93000"/>
              </a:lnSpc>
              <a:spcBef>
                <a:spcPts val="0"/>
              </a:spcBef>
              <a:buFont typeface="Wingdings" panose="05000000000000000000" pitchFamily="2" charset="2"/>
              <a:buChar char="ü"/>
            </a:pPr>
            <a:r>
              <a:rPr lang="en-US" dirty="0">
                <a:latin typeface="Arial Narrow" panose="020B0606020202030204" pitchFamily="34" charset="0"/>
              </a:rPr>
              <a:t>Methodology for applying Resilience Techniques</a:t>
            </a:r>
          </a:p>
        </p:txBody>
      </p:sp>
      <p:sp>
        <p:nvSpPr>
          <p:cNvPr id="3" name="Rectangle 2">
            <a:extLst>
              <a:ext uri="{FF2B5EF4-FFF2-40B4-BE49-F238E27FC236}">
                <a16:creationId xmlns:a16="http://schemas.microsoft.com/office/drawing/2014/main" id="{868A7DD5-BB31-4C98-9E68-C1D8D28507A4}"/>
              </a:ext>
            </a:extLst>
          </p:cNvPr>
          <p:cNvSpPr/>
          <p:nvPr/>
        </p:nvSpPr>
        <p:spPr>
          <a:xfrm>
            <a:off x="140793" y="456530"/>
            <a:ext cx="3100529" cy="523220"/>
          </a:xfrm>
          <a:prstGeom prst="rect">
            <a:avLst/>
          </a:prstGeom>
        </p:spPr>
        <p:txBody>
          <a:bodyPr wrap="none">
            <a:spAutoFit/>
          </a:bodyPr>
          <a:lstStyle/>
          <a:p>
            <a:r>
              <a:rPr lang="en-US" sz="2800" b="1" dirty="0">
                <a:latin typeface="Arial" panose="020B0604020202020204" pitchFamily="34" charset="0"/>
                <a:ea typeface="Calibri" panose="020F0502020204030204" pitchFamily="34" charset="0"/>
                <a:cs typeface="Arial" panose="020B0604020202020204" pitchFamily="34" charset="0"/>
              </a:rPr>
              <a:t>General Session</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682133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2131</TotalTime>
  <Words>1143</Words>
  <Application>Microsoft Office PowerPoint</Application>
  <PresentationFormat>On-screen Show (4:3)</PresentationFormat>
  <Paragraphs>128</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Arial Black</vt:lpstr>
      <vt:lpstr>Arial Narrow</vt:lpstr>
      <vt:lpstr>Calibri</vt:lpstr>
      <vt:lpstr>Calibri Light</vt:lpstr>
      <vt:lpstr>Courier New</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Cureton</dc:creator>
  <cp:lastModifiedBy>Ken Cureton</cp:lastModifiedBy>
  <cp:revision>110</cp:revision>
  <dcterms:created xsi:type="dcterms:W3CDTF">2021-01-29T16:36:25Z</dcterms:created>
  <dcterms:modified xsi:type="dcterms:W3CDTF">2025-01-31T20:51:29Z</dcterms:modified>
</cp:coreProperties>
</file>