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30"/>
  </p:notesMasterIdLst>
  <p:sldIdLst>
    <p:sldId id="416" r:id="rId6"/>
    <p:sldId id="570" r:id="rId7"/>
    <p:sldId id="490" r:id="rId8"/>
    <p:sldId id="491" r:id="rId9"/>
    <p:sldId id="492" r:id="rId10"/>
    <p:sldId id="493" r:id="rId11"/>
    <p:sldId id="494" r:id="rId12"/>
    <p:sldId id="495" r:id="rId13"/>
    <p:sldId id="496" r:id="rId14"/>
    <p:sldId id="497" r:id="rId15"/>
    <p:sldId id="498" r:id="rId16"/>
    <p:sldId id="499" r:id="rId17"/>
    <p:sldId id="500" r:id="rId18"/>
    <p:sldId id="501" r:id="rId19"/>
    <p:sldId id="502" r:id="rId20"/>
    <p:sldId id="503" r:id="rId21"/>
    <p:sldId id="504" r:id="rId22"/>
    <p:sldId id="505" r:id="rId23"/>
    <p:sldId id="506" r:id="rId24"/>
    <p:sldId id="507" r:id="rId25"/>
    <p:sldId id="508" r:id="rId26"/>
    <p:sldId id="509" r:id="rId27"/>
    <p:sldId id="510" r:id="rId28"/>
    <p:sldId id="511"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DD00"/>
    <a:srgbClr val="F0EA0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0" autoAdjust="0"/>
    <p:restoredTop sz="92966" autoAdjust="0"/>
  </p:normalViewPr>
  <p:slideViewPr>
    <p:cSldViewPr>
      <p:cViewPr>
        <p:scale>
          <a:sx n="100" d="100"/>
          <a:sy n="100" d="100"/>
        </p:scale>
        <p:origin x="-624" y="-80"/>
      </p:cViewPr>
      <p:guideLst>
        <p:guide orient="horz" pos="2160"/>
        <p:guide pos="2880"/>
      </p:guideLst>
    </p:cSldViewPr>
  </p:slideViewPr>
  <p:outlineViewPr>
    <p:cViewPr>
      <p:scale>
        <a:sx n="33" d="100"/>
        <a:sy n="33" d="100"/>
      </p:scale>
      <p:origin x="0" y="491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5" d="100"/>
          <a:sy n="95" d="100"/>
        </p:scale>
        <p:origin x="-1632"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slideMaster" Target="slideMasters/slideMaster1.xml"/><Relationship Id="rId30" Type="http://schemas.openxmlformats.org/officeDocument/2006/relationships/notesMaster" Target="notesMasters/notes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972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E581E2BF-1A41-410D-B07C-38A12D1E68E4}" type="slidenum">
              <a:rPr lang="en-US"/>
              <a:pPr>
                <a:defRPr/>
              </a:pPr>
              <a:t>‹#›</a:t>
            </a:fld>
            <a:endParaRPr lang="en-US"/>
          </a:p>
        </p:txBody>
      </p:sp>
    </p:spTree>
    <p:extLst>
      <p:ext uri="{BB962C8B-B14F-4D97-AF65-F5344CB8AC3E}">
        <p14:creationId xmlns:p14="http://schemas.microsoft.com/office/powerpoint/2010/main" val="26213782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1826EBF-408B-4C49-B7D6-FA8860FA1A42}" type="slidenum">
              <a:rPr lang="en-US" altLang="en-US" smtClean="0"/>
              <a:pPr/>
              <a:t>6</a:t>
            </a:fld>
            <a:endParaRPr lang="en-US" altLang="en-US" smtClean="0"/>
          </a:p>
        </p:txBody>
      </p:sp>
      <p:sp>
        <p:nvSpPr>
          <p:cNvPr id="107523"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07524"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0C17A0A-4EE6-4F6B-A58C-C0B83D0F3E52}" type="slidenum">
              <a:rPr lang="en-US" altLang="en-US" smtClean="0"/>
              <a:pPr/>
              <a:t>22</a:t>
            </a:fld>
            <a:endParaRPr lang="en-US" altLang="en-US" smtClean="0"/>
          </a:p>
        </p:txBody>
      </p:sp>
      <p:sp>
        <p:nvSpPr>
          <p:cNvPr id="116739"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16740"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221E0BB-3C59-4F91-88FE-24412D5E10AA}" type="slidenum">
              <a:rPr lang="en-US" altLang="en-US" smtClean="0"/>
              <a:pPr/>
              <a:t>23</a:t>
            </a:fld>
            <a:endParaRPr lang="en-US" altLang="en-US" smtClean="0"/>
          </a:p>
        </p:txBody>
      </p:sp>
      <p:sp>
        <p:nvSpPr>
          <p:cNvPr id="117763"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17764"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EFD165F-52F9-4CD9-B455-FCB4C53A72E5}" type="slidenum">
              <a:rPr lang="en-US" altLang="en-US" smtClean="0"/>
              <a:pPr/>
              <a:t>24</a:t>
            </a:fld>
            <a:endParaRPr lang="en-US" altLang="en-US" smtClean="0"/>
          </a:p>
        </p:txBody>
      </p:sp>
      <p:sp>
        <p:nvSpPr>
          <p:cNvPr id="118787"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18788"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1D71E62-9974-452A-8CD3-CB0984C5D3D5}" type="slidenum">
              <a:rPr lang="en-US" altLang="en-US" smtClean="0"/>
              <a:pPr/>
              <a:t>9</a:t>
            </a:fld>
            <a:endParaRPr lang="en-US" altLang="en-US" smtClean="0"/>
          </a:p>
        </p:txBody>
      </p:sp>
      <p:sp>
        <p:nvSpPr>
          <p:cNvPr id="108547"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08548"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B8A5AA1-F08C-4F7C-9F3B-311F9844622D}" type="slidenum">
              <a:rPr lang="en-US" altLang="en-US" smtClean="0"/>
              <a:pPr/>
              <a:t>15</a:t>
            </a:fld>
            <a:endParaRPr lang="en-US" altLang="en-US" smtClean="0"/>
          </a:p>
        </p:txBody>
      </p:sp>
      <p:sp>
        <p:nvSpPr>
          <p:cNvPr id="109571"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09572"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D20ED9A-39D5-4DF1-9D35-3FC7CD8C02CE}" type="slidenum">
              <a:rPr lang="en-US" altLang="en-US" smtClean="0"/>
              <a:pPr/>
              <a:t>16</a:t>
            </a:fld>
            <a:endParaRPr lang="en-US" altLang="en-US" smtClean="0"/>
          </a:p>
        </p:txBody>
      </p:sp>
      <p:sp>
        <p:nvSpPr>
          <p:cNvPr id="110595"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10596"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80E101A-F9BA-421A-80DD-52E989D80A21}" type="slidenum">
              <a:rPr lang="en-US" altLang="en-US" smtClean="0"/>
              <a:pPr/>
              <a:t>17</a:t>
            </a:fld>
            <a:endParaRPr lang="en-US" altLang="en-US" smtClean="0"/>
          </a:p>
        </p:txBody>
      </p:sp>
      <p:sp>
        <p:nvSpPr>
          <p:cNvPr id="111619"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11620"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D0F3227-ABCB-4B8D-933C-D411181BFE4E}" type="slidenum">
              <a:rPr lang="en-US" altLang="en-US" smtClean="0"/>
              <a:pPr/>
              <a:t>18</a:t>
            </a:fld>
            <a:endParaRPr lang="en-US" altLang="en-US" smtClean="0"/>
          </a:p>
        </p:txBody>
      </p:sp>
      <p:sp>
        <p:nvSpPr>
          <p:cNvPr id="112643"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12644"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8CEA340-9071-4AC3-BF1E-541D2DC00E5D}" type="slidenum">
              <a:rPr lang="en-US" altLang="en-US" smtClean="0"/>
              <a:pPr/>
              <a:t>19</a:t>
            </a:fld>
            <a:endParaRPr lang="en-US" altLang="en-US" smtClean="0"/>
          </a:p>
        </p:txBody>
      </p:sp>
      <p:sp>
        <p:nvSpPr>
          <p:cNvPr id="113667"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13668"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AEC65FF-F0AE-4BD3-BD7A-3C0E40636215}" type="slidenum">
              <a:rPr lang="en-US" altLang="en-US" smtClean="0"/>
              <a:pPr/>
              <a:t>20</a:t>
            </a:fld>
            <a:endParaRPr lang="en-US" altLang="en-US" smtClean="0"/>
          </a:p>
        </p:txBody>
      </p:sp>
      <p:sp>
        <p:nvSpPr>
          <p:cNvPr id="114691"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14692"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AE6D875-9C41-43DA-9D02-A2003DBBD1A9}" type="slidenum">
              <a:rPr lang="en-US" altLang="en-US" smtClean="0"/>
              <a:pPr/>
              <a:t>21</a:t>
            </a:fld>
            <a:endParaRPr lang="en-US" altLang="en-US" smtClean="0"/>
          </a:p>
        </p:txBody>
      </p:sp>
      <p:sp>
        <p:nvSpPr>
          <p:cNvPr id="115715" name="Rectangle 2"/>
          <p:cNvSpPr>
            <a:spLocks noGrp="1" noRot="1" noChangeAspect="1" noChangeArrowheads="1" noTextEdit="1"/>
          </p:cNvSpPr>
          <p:nvPr>
            <p:ph type="sldImg"/>
          </p:nvPr>
        </p:nvSpPr>
        <p:spPr>
          <a:xfrm>
            <a:off x="796925" y="261938"/>
            <a:ext cx="5084763" cy="3813175"/>
          </a:xfrm>
          <a:ln w="12700" cap="flat">
            <a:solidFill>
              <a:schemeClr val="tx1"/>
            </a:solidFill>
          </a:ln>
        </p:spPr>
      </p:sp>
      <p:sp>
        <p:nvSpPr>
          <p:cNvPr id="115716" name="Rectangle 3"/>
          <p:cNvSpPr>
            <a:spLocks noGrp="1" noChangeArrowheads="1"/>
          </p:cNvSpPr>
          <p:nvPr>
            <p:ph type="body" idx="1"/>
          </p:nvPr>
        </p:nvSpPr>
        <p:spPr>
          <a:xfrm>
            <a:off x="533400" y="4154488"/>
            <a:ext cx="5726113" cy="4233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22" tIns="41261" rIns="82522" bIns="41261"/>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INCOSELogo_transparent"/>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228600" y="5372100"/>
            <a:ext cx="2133600"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8"/>
          <p:cNvGrpSpPr>
            <a:grpSpLocks/>
          </p:cNvGrpSpPr>
          <p:nvPr userDrawn="1"/>
        </p:nvGrpSpPr>
        <p:grpSpPr bwMode="auto">
          <a:xfrm>
            <a:off x="336550" y="0"/>
            <a:ext cx="153988" cy="5334000"/>
            <a:chOff x="216" y="0"/>
            <a:chExt cx="93" cy="3244"/>
          </a:xfrm>
        </p:grpSpPr>
        <p:sp>
          <p:nvSpPr>
            <p:cNvPr id="6" name="Line 9"/>
            <p:cNvSpPr>
              <a:spLocks noChangeShapeType="1"/>
            </p:cNvSpPr>
            <p:nvPr/>
          </p:nvSpPr>
          <p:spPr bwMode="auto">
            <a:xfrm>
              <a:off x="216" y="0"/>
              <a:ext cx="0" cy="3244"/>
            </a:xfrm>
            <a:prstGeom prst="line">
              <a:avLst/>
            </a:prstGeom>
            <a:noFill/>
            <a:ln w="12700">
              <a:solidFill>
                <a:srgbClr val="9999FF">
                  <a:alpha val="50195"/>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Line 10"/>
            <p:cNvSpPr>
              <a:spLocks noChangeShapeType="1"/>
            </p:cNvSpPr>
            <p:nvPr/>
          </p:nvSpPr>
          <p:spPr bwMode="auto">
            <a:xfrm>
              <a:off x="309" y="0"/>
              <a:ext cx="0" cy="3244"/>
            </a:xfrm>
            <a:prstGeom prst="line">
              <a:avLst/>
            </a:prstGeom>
            <a:noFill/>
            <a:ln w="12700">
              <a:solidFill>
                <a:srgbClr val="9999FF">
                  <a:alpha val="50195"/>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11"/>
            <p:cNvSpPr>
              <a:spLocks noChangeShapeType="1"/>
            </p:cNvSpPr>
            <p:nvPr/>
          </p:nvSpPr>
          <p:spPr bwMode="auto">
            <a:xfrm>
              <a:off x="262" y="0"/>
              <a:ext cx="0" cy="3244"/>
            </a:xfrm>
            <a:prstGeom prst="line">
              <a:avLst/>
            </a:prstGeom>
            <a:noFill/>
            <a:ln w="38100">
              <a:solidFill>
                <a:srgbClr val="003366">
                  <a:alpha val="59999"/>
                </a:srgbClr>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9" name="Group 12"/>
          <p:cNvGrpSpPr>
            <a:grpSpLocks/>
          </p:cNvGrpSpPr>
          <p:nvPr userDrawn="1"/>
        </p:nvGrpSpPr>
        <p:grpSpPr bwMode="auto">
          <a:xfrm>
            <a:off x="2622550" y="6400800"/>
            <a:ext cx="6521450" cy="127000"/>
            <a:chOff x="1652" y="4032"/>
            <a:chExt cx="4108" cy="80"/>
          </a:xfrm>
        </p:grpSpPr>
        <p:sp>
          <p:nvSpPr>
            <p:cNvPr id="10" name="Line 13"/>
            <p:cNvSpPr>
              <a:spLocks noChangeShapeType="1"/>
            </p:cNvSpPr>
            <p:nvPr/>
          </p:nvSpPr>
          <p:spPr bwMode="auto">
            <a:xfrm flipH="1">
              <a:off x="1652" y="4112"/>
              <a:ext cx="4108" cy="0"/>
            </a:xfrm>
            <a:prstGeom prst="line">
              <a:avLst/>
            </a:prstGeom>
            <a:noFill/>
            <a:ln w="12700">
              <a:solidFill>
                <a:srgbClr val="9999FF">
                  <a:alpha val="50195"/>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Line 14"/>
            <p:cNvSpPr>
              <a:spLocks noChangeShapeType="1"/>
            </p:cNvSpPr>
            <p:nvPr/>
          </p:nvSpPr>
          <p:spPr bwMode="auto">
            <a:xfrm flipH="1">
              <a:off x="1652" y="4072"/>
              <a:ext cx="4108" cy="0"/>
            </a:xfrm>
            <a:prstGeom prst="line">
              <a:avLst/>
            </a:prstGeom>
            <a:noFill/>
            <a:ln w="38100">
              <a:solidFill>
                <a:srgbClr val="003366">
                  <a:alpha val="59999"/>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Line 15"/>
            <p:cNvSpPr>
              <a:spLocks noChangeShapeType="1"/>
            </p:cNvSpPr>
            <p:nvPr/>
          </p:nvSpPr>
          <p:spPr bwMode="auto">
            <a:xfrm flipH="1">
              <a:off x="1652" y="4032"/>
              <a:ext cx="4108" cy="0"/>
            </a:xfrm>
            <a:prstGeom prst="line">
              <a:avLst/>
            </a:prstGeom>
            <a:noFill/>
            <a:ln w="12700">
              <a:solidFill>
                <a:srgbClr val="9999FF">
                  <a:alpha val="50195"/>
                </a:srgbClr>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 name="Rectangle 16"/>
          <p:cNvSpPr>
            <a:spLocks noChangeArrowheads="1"/>
          </p:cNvSpPr>
          <p:nvPr userDrawn="1"/>
        </p:nvSpPr>
        <p:spPr bwMode="auto">
          <a:xfrm rot="5400000">
            <a:off x="5234782" y="3375818"/>
            <a:ext cx="6858000" cy="106363"/>
          </a:xfrm>
          <a:prstGeom prst="rect">
            <a:avLst/>
          </a:prstGeom>
          <a:gradFill rotWithShape="1">
            <a:gsLst>
              <a:gs pos="0">
                <a:schemeClr val="bg1">
                  <a:alpha val="50000"/>
                </a:schemeClr>
              </a:gs>
              <a:gs pos="100000">
                <a:srgbClr val="B2B2B2">
                  <a:alpha val="50000"/>
                </a:srgb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defRPr/>
            </a:pPr>
            <a:endParaRPr lang="en-US" altLang="en-US" smtClean="0"/>
          </a:p>
        </p:txBody>
      </p:sp>
      <p:sp>
        <p:nvSpPr>
          <p:cNvPr id="14" name="Rectangle 17"/>
          <p:cNvSpPr>
            <a:spLocks noChangeArrowheads="1"/>
          </p:cNvSpPr>
          <p:nvPr userDrawn="1"/>
        </p:nvSpPr>
        <p:spPr bwMode="auto">
          <a:xfrm>
            <a:off x="0" y="401638"/>
            <a:ext cx="9156700" cy="93662"/>
          </a:xfrm>
          <a:prstGeom prst="rect">
            <a:avLst/>
          </a:prstGeom>
          <a:gradFill rotWithShape="1">
            <a:gsLst>
              <a:gs pos="0">
                <a:schemeClr val="bg1">
                  <a:alpha val="50000"/>
                </a:schemeClr>
              </a:gs>
              <a:gs pos="100000">
                <a:srgbClr val="B2B2B2">
                  <a:alpha val="50000"/>
                </a:srgb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defRPr/>
            </a:pPr>
            <a:endParaRPr lang="en-US" altLang="en-US" smtClean="0"/>
          </a:p>
        </p:txBody>
      </p:sp>
      <p:sp>
        <p:nvSpPr>
          <p:cNvPr id="6146" name="Rectangle 2"/>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15" name="Rectangle 5"/>
          <p:cNvSpPr>
            <a:spLocks noGrp="1" noChangeArrowheads="1"/>
          </p:cNvSpPr>
          <p:nvPr>
            <p:ph type="ftr" sz="quarter" idx="10"/>
          </p:nvPr>
        </p:nvSpPr>
        <p:spPr>
          <a:xfrm>
            <a:off x="3124200" y="6496050"/>
            <a:ext cx="2895600" cy="476250"/>
          </a:xfrm>
        </p:spPr>
        <p:txBody>
          <a:bodyPr/>
          <a:lstStyle>
            <a:lvl1pPr>
              <a:defRPr/>
            </a:lvl1pPr>
          </a:lstStyle>
          <a:p>
            <a:pPr>
              <a:defRPr/>
            </a:pPr>
            <a:endParaRPr lang="en-US"/>
          </a:p>
        </p:txBody>
      </p:sp>
      <p:sp>
        <p:nvSpPr>
          <p:cNvPr id="16" name="Rectangle 6"/>
          <p:cNvSpPr>
            <a:spLocks noGrp="1" noChangeArrowheads="1"/>
          </p:cNvSpPr>
          <p:nvPr>
            <p:ph type="sldNum" sz="quarter" idx="11"/>
          </p:nvPr>
        </p:nvSpPr>
        <p:spPr bwMode="auto">
          <a:xfrm>
            <a:off x="6553200" y="6496050"/>
            <a:ext cx="2133600" cy="476250"/>
          </a:xfrm>
          <a:prstGeom prst="rect">
            <a:avLst/>
          </a:prstGeom>
          <a:ex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fld id="{C41E073D-0E99-4716-AD7D-B7CF0738C0A4}" type="slidenum">
              <a:rPr lang="en-US"/>
              <a:pPr>
                <a:defRPr/>
              </a:pPr>
              <a:t>‹#›</a:t>
            </a:fld>
            <a:endParaRPr lang="en-US"/>
          </a:p>
        </p:txBody>
      </p:sp>
    </p:spTree>
    <p:extLst>
      <p:ext uri="{BB962C8B-B14F-4D97-AF65-F5344CB8AC3E}">
        <p14:creationId xmlns:p14="http://schemas.microsoft.com/office/powerpoint/2010/main" val="1666771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5732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61506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57860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84069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51583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5088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84683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880321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3014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00204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862816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EFF5FF"/>
            </a:gs>
            <a:gs pos="100000">
              <a:srgbClr val="6699FF"/>
            </a:gs>
          </a:gsLst>
          <a:lin ang="189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914400" y="6381750"/>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581400" y="64865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grpSp>
        <p:nvGrpSpPr>
          <p:cNvPr id="1030" name="Group 7"/>
          <p:cNvGrpSpPr>
            <a:grpSpLocks/>
          </p:cNvGrpSpPr>
          <p:nvPr userDrawn="1"/>
        </p:nvGrpSpPr>
        <p:grpSpPr bwMode="auto">
          <a:xfrm>
            <a:off x="342900" y="0"/>
            <a:ext cx="147638" cy="5791200"/>
            <a:chOff x="216" y="0"/>
            <a:chExt cx="93" cy="3648"/>
          </a:xfrm>
        </p:grpSpPr>
        <p:sp>
          <p:nvSpPr>
            <p:cNvPr id="1037" name="Line 8"/>
            <p:cNvSpPr>
              <a:spLocks noChangeShapeType="1"/>
            </p:cNvSpPr>
            <p:nvPr/>
          </p:nvSpPr>
          <p:spPr bwMode="auto">
            <a:xfrm>
              <a:off x="216" y="0"/>
              <a:ext cx="0" cy="3648"/>
            </a:xfrm>
            <a:prstGeom prst="line">
              <a:avLst/>
            </a:prstGeom>
            <a:noFill/>
            <a:ln w="12700">
              <a:solidFill>
                <a:srgbClr val="9999FF">
                  <a:alpha val="50195"/>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8" name="Line 9"/>
            <p:cNvSpPr>
              <a:spLocks noChangeShapeType="1"/>
            </p:cNvSpPr>
            <p:nvPr/>
          </p:nvSpPr>
          <p:spPr bwMode="auto">
            <a:xfrm>
              <a:off x="309" y="0"/>
              <a:ext cx="0" cy="3648"/>
            </a:xfrm>
            <a:prstGeom prst="line">
              <a:avLst/>
            </a:prstGeom>
            <a:noFill/>
            <a:ln w="12700">
              <a:solidFill>
                <a:srgbClr val="9999FF">
                  <a:alpha val="50195"/>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9" name="Line 10"/>
            <p:cNvSpPr>
              <a:spLocks noChangeShapeType="1"/>
            </p:cNvSpPr>
            <p:nvPr/>
          </p:nvSpPr>
          <p:spPr bwMode="auto">
            <a:xfrm>
              <a:off x="262" y="0"/>
              <a:ext cx="0" cy="3648"/>
            </a:xfrm>
            <a:prstGeom prst="line">
              <a:avLst/>
            </a:prstGeom>
            <a:noFill/>
            <a:ln w="38100">
              <a:solidFill>
                <a:srgbClr val="003366">
                  <a:alpha val="59999"/>
                </a:srgbClr>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031" name="Group 11"/>
          <p:cNvGrpSpPr>
            <a:grpSpLocks/>
          </p:cNvGrpSpPr>
          <p:nvPr userDrawn="1"/>
        </p:nvGrpSpPr>
        <p:grpSpPr bwMode="auto">
          <a:xfrm>
            <a:off x="1244600" y="6324600"/>
            <a:ext cx="7670800" cy="127000"/>
            <a:chOff x="928" y="4032"/>
            <a:chExt cx="4832" cy="80"/>
          </a:xfrm>
        </p:grpSpPr>
        <p:sp>
          <p:nvSpPr>
            <p:cNvPr id="1034" name="Line 12"/>
            <p:cNvSpPr>
              <a:spLocks noChangeShapeType="1"/>
            </p:cNvSpPr>
            <p:nvPr/>
          </p:nvSpPr>
          <p:spPr bwMode="auto">
            <a:xfrm flipH="1">
              <a:off x="928" y="4112"/>
              <a:ext cx="4832" cy="0"/>
            </a:xfrm>
            <a:prstGeom prst="line">
              <a:avLst/>
            </a:prstGeom>
            <a:noFill/>
            <a:ln w="12700">
              <a:solidFill>
                <a:srgbClr val="9999FF">
                  <a:alpha val="50195"/>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5" name="Line 13"/>
            <p:cNvSpPr>
              <a:spLocks noChangeShapeType="1"/>
            </p:cNvSpPr>
            <p:nvPr/>
          </p:nvSpPr>
          <p:spPr bwMode="auto">
            <a:xfrm flipH="1">
              <a:off x="928" y="4072"/>
              <a:ext cx="4832" cy="0"/>
            </a:xfrm>
            <a:prstGeom prst="line">
              <a:avLst/>
            </a:prstGeom>
            <a:noFill/>
            <a:ln w="38100">
              <a:solidFill>
                <a:srgbClr val="003366">
                  <a:alpha val="59999"/>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6" name="Line 14"/>
            <p:cNvSpPr>
              <a:spLocks noChangeShapeType="1"/>
            </p:cNvSpPr>
            <p:nvPr/>
          </p:nvSpPr>
          <p:spPr bwMode="auto">
            <a:xfrm flipH="1">
              <a:off x="928" y="4032"/>
              <a:ext cx="4832" cy="0"/>
            </a:xfrm>
            <a:prstGeom prst="line">
              <a:avLst/>
            </a:prstGeom>
            <a:noFill/>
            <a:ln w="12700">
              <a:solidFill>
                <a:srgbClr val="9999FF">
                  <a:alpha val="50195"/>
                </a:srgbClr>
              </a:solidFill>
              <a:round/>
              <a:headEnd/>
              <a:tailEnd/>
            </a:ln>
            <a:extLst>
              <a:ext uri="{909E8E84-426E-40dd-AFC4-6F175D3DCCD1}">
                <a14:hiddenFill xmlns:a14="http://schemas.microsoft.com/office/drawing/2010/main">
                  <a:noFill/>
                </a14:hiddenFill>
              </a:ext>
            </a:extLst>
          </p:spPr>
          <p:txBody>
            <a:bodyPr/>
            <a:lstStyle/>
            <a:p>
              <a:endParaRPr lang="en-US"/>
            </a:p>
          </p:txBody>
        </p:sp>
      </p:grpSp>
      <p:pic>
        <p:nvPicPr>
          <p:cNvPr id="1032" name="Picture 15" descr="INCOSELogo_transparent"/>
          <p:cNvPicPr>
            <a:picLocks noChangeAspect="1" noChangeArrowheads="1"/>
          </p:cNvPicPr>
          <p:nvPr userDrawn="1"/>
        </p:nvPicPr>
        <p:blipFill>
          <a:blip r:embed="rId14" cstate="screen">
            <a:lum bright="20000" contrast="-20000"/>
            <a:extLst>
              <a:ext uri="{28A0092B-C50C-407E-A947-70E740481C1C}">
                <a14:useLocalDpi xmlns:a14="http://schemas.microsoft.com/office/drawing/2010/main"/>
              </a:ext>
            </a:extLst>
          </a:blip>
          <a:srcRect/>
          <a:stretch>
            <a:fillRect/>
          </a:stretch>
        </p:blipFill>
        <p:spPr bwMode="auto">
          <a:xfrm>
            <a:off x="76200" y="5867400"/>
            <a:ext cx="123825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16"/>
          <p:cNvSpPr txBox="1">
            <a:spLocks noChangeArrowheads="1"/>
          </p:cNvSpPr>
          <p:nvPr userDrawn="1"/>
        </p:nvSpPr>
        <p:spPr bwMode="auto">
          <a:xfrm>
            <a:off x="8153400" y="6491288"/>
            <a:ext cx="609600" cy="366712"/>
          </a:xfrm>
          <a:prstGeom prst="rect">
            <a:avLst/>
          </a:prstGeom>
          <a:noFill/>
          <a:ln>
            <a:noFill/>
          </a:ln>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fld id="{C6528619-7962-4EE4-9C51-0BDFABD1E1A1}" type="slidenum">
              <a:rPr lang="en-US" smtClean="0"/>
              <a:pPr>
                <a:defRPr/>
              </a:pPr>
              <a:t>‹#›</a:t>
            </a:fld>
            <a:endParaRPr lang="en-US" smtClean="0"/>
          </a:p>
        </p:txBody>
      </p:sp>
    </p:spTree>
  </p:cSld>
  <p:clrMap bg1="lt1" tx1="dk1" bg2="lt2" tx2="dk2" accent1="accent1" accent2="accent2" accent3="accent3" accent4="accent4" accent5="accent5" accent6="accent6" hlink="hlink" folHlink="folHlink"/>
  <p:sldLayoutIdLst>
    <p:sldLayoutId id="2147483855"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 id="2147483854" r:id="rId12"/>
  </p:sldLayoutIdLst>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3800">
          <a:solidFill>
            <a:schemeClr val="tx2"/>
          </a:solidFill>
          <a:latin typeface="+mj-lt"/>
          <a:ea typeface="+mj-ea"/>
          <a:cs typeface="+mj-cs"/>
        </a:defRPr>
      </a:lvl1pPr>
      <a:lvl2pPr algn="ctr" rtl="0" eaLnBrk="0" fontAlgn="base" hangingPunct="0">
        <a:spcBef>
          <a:spcPct val="0"/>
        </a:spcBef>
        <a:spcAft>
          <a:spcPct val="0"/>
        </a:spcAft>
        <a:defRPr sz="3800">
          <a:solidFill>
            <a:schemeClr val="tx2"/>
          </a:solidFill>
          <a:latin typeface="Arial" charset="0"/>
        </a:defRPr>
      </a:lvl2pPr>
      <a:lvl3pPr algn="ctr" rtl="0" eaLnBrk="0" fontAlgn="base" hangingPunct="0">
        <a:spcBef>
          <a:spcPct val="0"/>
        </a:spcBef>
        <a:spcAft>
          <a:spcPct val="0"/>
        </a:spcAft>
        <a:defRPr sz="3800">
          <a:solidFill>
            <a:schemeClr val="tx2"/>
          </a:solidFill>
          <a:latin typeface="Arial" charset="0"/>
        </a:defRPr>
      </a:lvl3pPr>
      <a:lvl4pPr algn="ctr" rtl="0" eaLnBrk="0" fontAlgn="base" hangingPunct="0">
        <a:spcBef>
          <a:spcPct val="0"/>
        </a:spcBef>
        <a:spcAft>
          <a:spcPct val="0"/>
        </a:spcAft>
        <a:defRPr sz="3800">
          <a:solidFill>
            <a:schemeClr val="tx2"/>
          </a:solidFill>
          <a:latin typeface="Arial" charset="0"/>
        </a:defRPr>
      </a:lvl4pPr>
      <a:lvl5pPr algn="ctr" rtl="0" eaLnBrk="0" fontAlgn="base" hangingPunct="0">
        <a:spcBef>
          <a:spcPct val="0"/>
        </a:spcBef>
        <a:spcAft>
          <a:spcPct val="0"/>
        </a:spcAft>
        <a:defRPr sz="3800">
          <a:solidFill>
            <a:schemeClr val="tx2"/>
          </a:solidFill>
          <a:latin typeface="Arial" charset="0"/>
        </a:defRPr>
      </a:lvl5pPr>
      <a:lvl6pPr marL="457200" algn="ctr" rtl="0" fontAlgn="base">
        <a:spcBef>
          <a:spcPct val="0"/>
        </a:spcBef>
        <a:spcAft>
          <a:spcPct val="0"/>
        </a:spcAft>
        <a:defRPr sz="3800">
          <a:solidFill>
            <a:schemeClr val="tx2"/>
          </a:solidFill>
          <a:latin typeface="Arial" charset="0"/>
        </a:defRPr>
      </a:lvl6pPr>
      <a:lvl7pPr marL="914400" algn="ctr" rtl="0" fontAlgn="base">
        <a:spcBef>
          <a:spcPct val="0"/>
        </a:spcBef>
        <a:spcAft>
          <a:spcPct val="0"/>
        </a:spcAft>
        <a:defRPr sz="3800">
          <a:solidFill>
            <a:schemeClr val="tx2"/>
          </a:solidFill>
          <a:latin typeface="Arial" charset="0"/>
        </a:defRPr>
      </a:lvl7pPr>
      <a:lvl8pPr marL="1371600" algn="ctr" rtl="0" fontAlgn="base">
        <a:spcBef>
          <a:spcPct val="0"/>
        </a:spcBef>
        <a:spcAft>
          <a:spcPct val="0"/>
        </a:spcAft>
        <a:defRPr sz="3800">
          <a:solidFill>
            <a:schemeClr val="tx2"/>
          </a:solidFill>
          <a:latin typeface="Arial" charset="0"/>
        </a:defRPr>
      </a:lvl8pPr>
      <a:lvl9pPr marL="1828800" algn="ctr"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ncose.org/membersOnly/search/chapterRosterAccess.cfm" TargetMode="External"/><Relationship Id="rId4" Type="http://schemas.openxmlformats.org/officeDocument/2006/relationships/hyperlink" Target="mailto:info@incose.org" TargetMode="External"/><Relationship Id="rId5" Type="http://schemas.openxmlformats.org/officeDocument/2006/relationships/hyperlink" Target="mailto:webmaster@incose.org" TargetMode="External"/><Relationship Id="rId1" Type="http://schemas.openxmlformats.org/officeDocument/2006/relationships/slideLayout" Target="../slideLayouts/slideLayout2.xml"/><Relationship Id="rId2" Type="http://schemas.openxmlformats.org/officeDocument/2006/relationships/hyperlink" Target="http://www.incose.org/about/docs/Policy_CHP-100.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4" Type="http://schemas.openxmlformats.org/officeDocument/2006/relationships/image" Target="../media/image6.png"/><Relationship Id="rId5" Type="http://schemas.microsoft.com/office/2007/relationships/hdphoto" Target="../media/hdphoto2.wdp"/><Relationship Id="rId6" Type="http://schemas.openxmlformats.org/officeDocument/2006/relationships/image" Target="../media/image7.png"/><Relationship Id="rId7" Type="http://schemas.microsoft.com/office/2007/relationships/hdphoto" Target="../media/hdphoto3.wdp"/><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6"/>
          <p:cNvSpPr>
            <a:spLocks noGrp="1" noChangeArrowheads="1"/>
          </p:cNvSpPr>
          <p:nvPr>
            <p:ph type="ctrTitle"/>
          </p:nvPr>
        </p:nvSpPr>
        <p:spPr>
          <a:xfrm>
            <a:off x="533400" y="1143000"/>
            <a:ext cx="8153400" cy="1524000"/>
          </a:xfrm>
          <a:noFill/>
        </p:spPr>
        <p:txBody>
          <a:bodyPr/>
          <a:lstStyle/>
          <a:p>
            <a:pPr eaLnBrk="1" hangingPunct="1"/>
            <a:r>
              <a:rPr lang="en-US" b="1" dirty="0">
                <a:latin typeface="Arial" charset="0"/>
              </a:rPr>
              <a:t>Chapter Leader Training</a:t>
            </a:r>
            <a:br>
              <a:rPr lang="en-US" b="1" dirty="0">
                <a:latin typeface="Arial" charset="0"/>
              </a:rPr>
            </a:br>
            <a:r>
              <a:rPr lang="en-US" sz="3200" b="1" dirty="0">
                <a:latin typeface="Arial" charset="0"/>
              </a:rPr>
              <a:t>Video Recorded at IS </a:t>
            </a:r>
            <a:r>
              <a:rPr lang="en-US" sz="3200" b="1" dirty="0" smtClean="0">
                <a:latin typeface="Arial" charset="0"/>
              </a:rPr>
              <a:t>2014</a:t>
            </a:r>
            <a:br>
              <a:rPr lang="en-US" sz="3200" b="1" dirty="0" smtClean="0">
                <a:latin typeface="Arial" charset="0"/>
              </a:rPr>
            </a:br>
            <a:r>
              <a:rPr lang="en-US" sz="3200" b="1" dirty="0" smtClean="0">
                <a:latin typeface="Arial" charset="0"/>
              </a:rPr>
              <a:t>UNIT 3</a:t>
            </a:r>
            <a:endParaRPr lang="en-US" sz="3200" b="1" dirty="0">
              <a:latin typeface="Arial" charset="0"/>
            </a:endParaRPr>
          </a:p>
        </p:txBody>
      </p:sp>
      <p:sp>
        <p:nvSpPr>
          <p:cNvPr id="3075" name="Rectangle 28"/>
          <p:cNvSpPr>
            <a:spLocks noChangeArrowheads="1"/>
          </p:cNvSpPr>
          <p:nvPr/>
        </p:nvSpPr>
        <p:spPr bwMode="auto">
          <a:xfrm>
            <a:off x="3124200" y="5562600"/>
            <a:ext cx="5562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5000"/>
              </a:lnSpc>
              <a:spcBef>
                <a:spcPct val="20000"/>
              </a:spcBef>
            </a:pPr>
            <a:r>
              <a:rPr lang="en-US"/>
              <a:t>Prepared by the Keys to Effective Chapters, part of the Chapters Shared Services Committee of the INCOSE Sectors</a:t>
            </a:r>
          </a:p>
          <a:p>
            <a:pPr eaLnBrk="1" hangingPunct="1">
              <a:lnSpc>
                <a:spcPct val="85000"/>
              </a:lnSpc>
              <a:spcBef>
                <a:spcPct val="20000"/>
              </a:spcBef>
            </a:pPr>
            <a:r>
              <a:rPr lang="en-US" sz="2400"/>
              <a:t> </a:t>
            </a:r>
          </a:p>
        </p:txBody>
      </p:sp>
      <p:sp>
        <p:nvSpPr>
          <p:cNvPr id="3076" name="Rectangle 3"/>
          <p:cNvSpPr txBox="1">
            <a:spLocks noChangeArrowheads="1"/>
          </p:cNvSpPr>
          <p:nvPr/>
        </p:nvSpPr>
        <p:spPr bwMode="auto">
          <a:xfrm>
            <a:off x="1219200" y="28956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lnSpc>
                <a:spcPct val="80000"/>
              </a:lnSpc>
              <a:spcBef>
                <a:spcPct val="20000"/>
              </a:spcBef>
            </a:pPr>
            <a:endParaRPr lang="en-US" sz="2400" dirty="0"/>
          </a:p>
          <a:p>
            <a:pPr algn="ctr" eaLnBrk="1" hangingPunct="1">
              <a:lnSpc>
                <a:spcPct val="80000"/>
              </a:lnSpc>
              <a:spcBef>
                <a:spcPct val="20000"/>
              </a:spcBef>
            </a:pPr>
            <a:r>
              <a:rPr lang="en-US" sz="2400" dirty="0"/>
              <a:t>The International Council on Systems Engineering </a:t>
            </a:r>
          </a:p>
          <a:p>
            <a:pPr algn="ctr" eaLnBrk="1" hangingPunct="1">
              <a:lnSpc>
                <a:spcPct val="80000"/>
              </a:lnSpc>
              <a:spcBef>
                <a:spcPct val="20000"/>
              </a:spcBef>
            </a:pPr>
            <a:endParaRPr lang="en-US" sz="2400" dirty="0"/>
          </a:p>
          <a:p>
            <a:pPr algn="ctr" eaLnBrk="1" hangingPunct="1">
              <a:lnSpc>
                <a:spcPct val="80000"/>
              </a:lnSpc>
              <a:spcBef>
                <a:spcPct val="20000"/>
              </a:spcBef>
            </a:pPr>
            <a:r>
              <a:rPr lang="en-US" sz="2400" dirty="0"/>
              <a:t>Revision 2.0 </a:t>
            </a:r>
            <a:endParaRPr lang="en-US" sz="2400" dirty="0" smtClean="0"/>
          </a:p>
          <a:p>
            <a:pPr algn="ctr" eaLnBrk="1" hangingPunct="1">
              <a:lnSpc>
                <a:spcPct val="80000"/>
              </a:lnSpc>
              <a:spcBef>
                <a:spcPct val="20000"/>
              </a:spcBef>
            </a:pPr>
            <a:r>
              <a:rPr lang="en-US" sz="2400" dirty="0" smtClean="0"/>
              <a:t>30 June 2014</a:t>
            </a:r>
            <a:endParaRPr lang="en-US" sz="2400" dirty="0"/>
          </a:p>
        </p:txBody>
      </p:sp>
    </p:spTree>
    <p:extLst>
      <p:ext uri="{BB962C8B-B14F-4D97-AF65-F5344CB8AC3E}">
        <p14:creationId xmlns:p14="http://schemas.microsoft.com/office/powerpoint/2010/main" val="250372004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228600"/>
            <a:ext cx="8229600" cy="1143000"/>
          </a:xfrm>
        </p:spPr>
        <p:txBody>
          <a:bodyPr/>
          <a:lstStyle/>
          <a:p>
            <a:pPr eaLnBrk="1" hangingPunct="1"/>
            <a:r>
              <a:rPr lang="en-US" altLang="en-US" sz="3400" smtClean="0"/>
              <a:t>Chapters Have Responsibilities</a:t>
            </a:r>
          </a:p>
        </p:txBody>
      </p:sp>
      <p:sp>
        <p:nvSpPr>
          <p:cNvPr id="28675" name="Rectangle 3"/>
          <p:cNvSpPr>
            <a:spLocks noGrp="1" noChangeArrowheads="1"/>
          </p:cNvSpPr>
          <p:nvPr>
            <p:ph type="body" idx="1"/>
          </p:nvPr>
        </p:nvSpPr>
        <p:spPr>
          <a:xfrm>
            <a:off x="685800" y="1295400"/>
            <a:ext cx="8229600" cy="4525963"/>
          </a:xfrm>
        </p:spPr>
        <p:txBody>
          <a:bodyPr/>
          <a:lstStyle/>
          <a:p>
            <a:pPr eaLnBrk="1" hangingPunct="1">
              <a:lnSpc>
                <a:spcPct val="90000"/>
              </a:lnSpc>
            </a:pPr>
            <a:r>
              <a:rPr lang="en-US" altLang="en-US" sz="2400" smtClean="0"/>
              <a:t>Operate in accordance with INCOSE bylaws CHP-100</a:t>
            </a:r>
          </a:p>
          <a:p>
            <a:pPr lvl="1" eaLnBrk="1" hangingPunct="1">
              <a:lnSpc>
                <a:spcPct val="90000"/>
              </a:lnSpc>
            </a:pPr>
            <a:r>
              <a:rPr lang="en-US" altLang="en-US" sz="2000" smtClean="0">
                <a:hlinkClick r:id="rId2"/>
              </a:rPr>
              <a:t>http://www.incose.org/about/docs/Policy_CHP-100.pdf</a:t>
            </a:r>
            <a:endParaRPr lang="en-US" altLang="en-US" sz="2000" smtClean="0"/>
          </a:p>
          <a:p>
            <a:pPr lvl="1" eaLnBrk="1" hangingPunct="1">
              <a:lnSpc>
                <a:spcPct val="90000"/>
              </a:lnSpc>
            </a:pPr>
            <a:r>
              <a:rPr lang="en-US" altLang="en-US" sz="2000" smtClean="0"/>
              <a:t>Financial reporting – a legal requirement</a:t>
            </a:r>
          </a:p>
          <a:p>
            <a:pPr eaLnBrk="1" hangingPunct="1">
              <a:lnSpc>
                <a:spcPct val="90000"/>
              </a:lnSpc>
            </a:pPr>
            <a:r>
              <a:rPr lang="en-US" altLang="en-US" sz="2400" smtClean="0"/>
              <a:t>Create programs for “local” membership </a:t>
            </a:r>
          </a:p>
          <a:p>
            <a:pPr eaLnBrk="1" hangingPunct="1">
              <a:lnSpc>
                <a:spcPct val="90000"/>
              </a:lnSpc>
            </a:pPr>
            <a:r>
              <a:rPr lang="en-US" altLang="en-US" sz="2400" smtClean="0"/>
              <a:t>Hold chapter elections annually, update officer information on Connect </a:t>
            </a:r>
          </a:p>
          <a:p>
            <a:pPr lvl="1" eaLnBrk="1" hangingPunct="1">
              <a:lnSpc>
                <a:spcPct val="90000"/>
              </a:lnSpc>
            </a:pPr>
            <a:r>
              <a:rPr lang="en-US" altLang="en-US" sz="1800" smtClean="0">
                <a:hlinkClick r:id="rId3"/>
              </a:rPr>
              <a:t>https://www.incose.org/membersOnly/search/chapterRosterAccess.cfm</a:t>
            </a:r>
            <a:endParaRPr lang="en-US" altLang="en-US" sz="1800" smtClean="0"/>
          </a:p>
          <a:p>
            <a:pPr lvl="1" eaLnBrk="1" hangingPunct="1">
              <a:lnSpc>
                <a:spcPct val="90000"/>
              </a:lnSpc>
            </a:pPr>
            <a:r>
              <a:rPr lang="en-US" altLang="en-US" sz="2000" smtClean="0"/>
              <a:t>and inform the central office </a:t>
            </a:r>
            <a:r>
              <a:rPr lang="en-US" altLang="en-US" sz="2000" smtClean="0">
                <a:hlinkClick r:id="rId4"/>
              </a:rPr>
              <a:t>info@incose.org</a:t>
            </a:r>
            <a:r>
              <a:rPr lang="en-US" altLang="en-US" sz="2000" smtClean="0"/>
              <a:t> and webmaster </a:t>
            </a:r>
            <a:r>
              <a:rPr lang="en-US" altLang="en-US" sz="2000" smtClean="0">
                <a:hlinkClick r:id="rId5"/>
              </a:rPr>
              <a:t>webmaster@incose.org</a:t>
            </a:r>
            <a:r>
              <a:rPr lang="en-US" altLang="en-US" sz="2000" smtClean="0"/>
              <a:t> </a:t>
            </a:r>
          </a:p>
          <a:p>
            <a:pPr eaLnBrk="1" hangingPunct="1">
              <a:lnSpc>
                <a:spcPct val="90000"/>
              </a:lnSpc>
            </a:pPr>
            <a:r>
              <a:rPr lang="nb-NO" altLang="en-US" sz="2400" smtClean="0"/>
              <a:t>Hold regular meetings of the Chapter officers/directors (at least quarterly) and document results with minutes</a:t>
            </a:r>
            <a:endParaRPr lang="en-US" altLang="en-US" sz="2400" smtClean="0"/>
          </a:p>
          <a:p>
            <a:pPr eaLnBrk="1" hangingPunct="1">
              <a:lnSpc>
                <a:spcPct val="90000"/>
              </a:lnSpc>
            </a:pPr>
            <a:r>
              <a:rPr lang="nb-NO" altLang="en-US" sz="2400" smtClean="0"/>
              <a:t>Create/maintain bylaws and other governance documents – send revised bylaws to </a:t>
            </a:r>
            <a:r>
              <a:rPr lang="nb-NO" altLang="en-US" sz="2400" smtClean="0">
                <a:hlinkClick r:id="rId4"/>
              </a:rPr>
              <a:t>info@incose.org</a:t>
            </a:r>
            <a:r>
              <a:rPr lang="nb-NO" altLang="en-US" sz="2400" smtClean="0"/>
              <a:t> </a:t>
            </a:r>
            <a:endParaRPr lang="en-US" altLang="en-US" sz="2400" smtClean="0"/>
          </a:p>
        </p:txBody>
      </p:sp>
    </p:spTree>
    <p:extLst>
      <p:ext uri="{BB962C8B-B14F-4D97-AF65-F5344CB8AC3E}">
        <p14:creationId xmlns:p14="http://schemas.microsoft.com/office/powerpoint/2010/main" val="364182718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z="3400" smtClean="0"/>
              <a:t>Chapters Have Responsibilities (2)</a:t>
            </a:r>
          </a:p>
        </p:txBody>
      </p:sp>
      <p:sp>
        <p:nvSpPr>
          <p:cNvPr id="29699" name="Rectangle 3"/>
          <p:cNvSpPr>
            <a:spLocks noGrp="1" noChangeArrowheads="1"/>
          </p:cNvSpPr>
          <p:nvPr>
            <p:ph type="body" idx="1"/>
          </p:nvPr>
        </p:nvSpPr>
        <p:spPr/>
        <p:txBody>
          <a:bodyPr/>
          <a:lstStyle/>
          <a:p>
            <a:pPr eaLnBrk="1" hangingPunct="1">
              <a:lnSpc>
                <a:spcPct val="90000"/>
              </a:lnSpc>
              <a:spcBef>
                <a:spcPct val="50000"/>
              </a:spcBef>
            </a:pPr>
            <a:r>
              <a:rPr lang="nb-NO" altLang="en-US" sz="2400" dirty="0" smtClean="0"/>
              <a:t>Maintain </a:t>
            </a:r>
            <a:r>
              <a:rPr lang="nb-NO" altLang="en-US" sz="2400" b="1" dirty="0" smtClean="0"/>
              <a:t>archives</a:t>
            </a:r>
            <a:r>
              <a:rPr lang="nb-NO" altLang="en-US" sz="2400" dirty="0" smtClean="0"/>
              <a:t> of activities and financial status</a:t>
            </a:r>
            <a:endParaRPr lang="en-US" altLang="en-US" sz="2400" dirty="0" smtClean="0"/>
          </a:p>
          <a:p>
            <a:pPr eaLnBrk="1" hangingPunct="1">
              <a:lnSpc>
                <a:spcPct val="90000"/>
              </a:lnSpc>
              <a:spcBef>
                <a:spcPct val="50000"/>
              </a:spcBef>
            </a:pPr>
            <a:r>
              <a:rPr lang="en-US" altLang="en-US" sz="2400" dirty="0" smtClean="0"/>
              <a:t>Create </a:t>
            </a:r>
            <a:r>
              <a:rPr lang="en-US" altLang="en-US" sz="2400" b="1" dirty="0" smtClean="0"/>
              <a:t>communications</a:t>
            </a:r>
            <a:r>
              <a:rPr lang="en-US" altLang="en-US" sz="2400" dirty="0" smtClean="0"/>
              <a:t> internal to the chapter</a:t>
            </a:r>
          </a:p>
          <a:p>
            <a:pPr eaLnBrk="1" hangingPunct="1">
              <a:lnSpc>
                <a:spcPct val="90000"/>
              </a:lnSpc>
              <a:spcBef>
                <a:spcPct val="50000"/>
              </a:spcBef>
            </a:pPr>
            <a:r>
              <a:rPr lang="en-US" altLang="en-US" sz="2400" dirty="0" smtClean="0"/>
              <a:t>Participate in communications with </a:t>
            </a:r>
            <a:r>
              <a:rPr lang="en-US" altLang="en-US" sz="2400" b="1" dirty="0" smtClean="0"/>
              <a:t>other chapters</a:t>
            </a:r>
          </a:p>
          <a:p>
            <a:pPr eaLnBrk="1" hangingPunct="1">
              <a:lnSpc>
                <a:spcPct val="90000"/>
              </a:lnSpc>
              <a:spcBef>
                <a:spcPct val="50000"/>
              </a:spcBef>
            </a:pPr>
            <a:r>
              <a:rPr lang="en-US" altLang="en-US" sz="2400" dirty="0" smtClean="0"/>
              <a:t>Communicate with the </a:t>
            </a:r>
            <a:r>
              <a:rPr lang="en-US" altLang="en-US" sz="2400" b="1" dirty="0" smtClean="0"/>
              <a:t>Sector</a:t>
            </a:r>
            <a:r>
              <a:rPr lang="en-US" altLang="en-US" sz="2400" dirty="0" smtClean="0"/>
              <a:t> Directors via Regional Representatives/Sector Director Assistants by phone and at IW and IS</a:t>
            </a:r>
          </a:p>
          <a:p>
            <a:pPr eaLnBrk="1" hangingPunct="1">
              <a:lnSpc>
                <a:spcPct val="90000"/>
              </a:lnSpc>
              <a:spcBef>
                <a:spcPct val="50000"/>
              </a:spcBef>
            </a:pPr>
            <a:r>
              <a:rPr lang="nb-NO" altLang="en-US" sz="2400" dirty="0" smtClean="0"/>
              <a:t>Maintain </a:t>
            </a:r>
            <a:r>
              <a:rPr lang="nb-NO" altLang="en-US" sz="2400" b="1" dirty="0" smtClean="0"/>
              <a:t>awareness</a:t>
            </a:r>
            <a:r>
              <a:rPr lang="nb-NO" altLang="en-US" sz="2400" dirty="0" smtClean="0"/>
              <a:t> and align with INCOSE strategic directions, policies and procedures, technical products</a:t>
            </a:r>
            <a:endParaRPr lang="en-US" altLang="en-US" sz="2400" dirty="0" smtClean="0"/>
          </a:p>
        </p:txBody>
      </p:sp>
    </p:spTree>
    <p:extLst>
      <p:ext uri="{BB962C8B-B14F-4D97-AF65-F5344CB8AC3E}">
        <p14:creationId xmlns:p14="http://schemas.microsoft.com/office/powerpoint/2010/main" val="181560982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sz="3400" smtClean="0"/>
              <a:t>What About Financial Responsibilities?</a:t>
            </a:r>
          </a:p>
        </p:txBody>
      </p:sp>
      <p:sp>
        <p:nvSpPr>
          <p:cNvPr id="30723" name="Rectangle 3"/>
          <p:cNvSpPr>
            <a:spLocks noGrp="1" noChangeArrowheads="1"/>
          </p:cNvSpPr>
          <p:nvPr>
            <p:ph type="body" sz="half" idx="1"/>
          </p:nvPr>
        </p:nvSpPr>
        <p:spPr>
          <a:xfrm>
            <a:off x="685800" y="1371600"/>
            <a:ext cx="4038600" cy="4525963"/>
          </a:xfrm>
        </p:spPr>
        <p:txBody>
          <a:bodyPr/>
          <a:lstStyle/>
          <a:p>
            <a:pPr eaLnBrk="1" hangingPunct="1">
              <a:lnSpc>
                <a:spcPct val="90000"/>
              </a:lnSpc>
            </a:pPr>
            <a:r>
              <a:rPr lang="nb-NO" altLang="en-US" sz="2400" smtClean="0"/>
              <a:t>Annual reporting supports tax filing</a:t>
            </a:r>
          </a:p>
          <a:p>
            <a:pPr eaLnBrk="1" hangingPunct="1">
              <a:lnSpc>
                <a:spcPct val="90000"/>
              </a:lnSpc>
            </a:pPr>
            <a:r>
              <a:rPr lang="nb-NO" altLang="en-US" sz="2400" smtClean="0"/>
              <a:t>All chapters must report by 28 Feb</a:t>
            </a:r>
          </a:p>
          <a:p>
            <a:pPr eaLnBrk="1" hangingPunct="1">
              <a:lnSpc>
                <a:spcPct val="90000"/>
              </a:lnSpc>
            </a:pPr>
            <a:r>
              <a:rPr lang="nb-NO" altLang="en-US" sz="2400" smtClean="0"/>
              <a:t>Non-USA also report on fiscal year basis</a:t>
            </a:r>
          </a:p>
          <a:p>
            <a:pPr eaLnBrk="1" hangingPunct="1">
              <a:lnSpc>
                <a:spcPct val="90000"/>
              </a:lnSpc>
            </a:pPr>
            <a:r>
              <a:rPr lang="nb-NO" altLang="en-US" sz="2400" smtClean="0"/>
              <a:t>Forms maintained on chapters resource page</a:t>
            </a:r>
          </a:p>
          <a:p>
            <a:pPr eaLnBrk="1" hangingPunct="1">
              <a:lnSpc>
                <a:spcPct val="90000"/>
              </a:lnSpc>
            </a:pPr>
            <a:r>
              <a:rPr lang="nb-NO" altLang="en-US" sz="2400" smtClean="0"/>
              <a:t>Also submit bank account statements</a:t>
            </a:r>
          </a:p>
          <a:p>
            <a:pPr eaLnBrk="1" hangingPunct="1">
              <a:lnSpc>
                <a:spcPct val="90000"/>
              </a:lnSpc>
            </a:pPr>
            <a:endParaRPr lang="en-US" altLang="en-US" sz="2400" smtClean="0"/>
          </a:p>
          <a:p>
            <a:pPr eaLnBrk="1" hangingPunct="1">
              <a:lnSpc>
                <a:spcPct val="90000"/>
              </a:lnSpc>
            </a:pPr>
            <a:endParaRPr lang="en-US" altLang="en-US" sz="2400" smtClean="0"/>
          </a:p>
        </p:txBody>
      </p:sp>
      <p:sp>
        <p:nvSpPr>
          <p:cNvPr id="30724" name="Rectangle 4"/>
          <p:cNvSpPr>
            <a:spLocks noGrp="1" noChangeArrowheads="1"/>
          </p:cNvSpPr>
          <p:nvPr>
            <p:ph type="body" sz="half" idx="2"/>
          </p:nvPr>
        </p:nvSpPr>
        <p:spPr>
          <a:xfrm>
            <a:off x="4876800" y="1371600"/>
            <a:ext cx="4038600" cy="4525963"/>
          </a:xfrm>
        </p:spPr>
        <p:txBody>
          <a:bodyPr/>
          <a:lstStyle/>
          <a:p>
            <a:pPr eaLnBrk="1" hangingPunct="1">
              <a:lnSpc>
                <a:spcPct val="90000"/>
              </a:lnSpc>
            </a:pPr>
            <a:r>
              <a:rPr lang="nb-NO" altLang="en-US" sz="2400" smtClean="0"/>
              <a:t>Assets of chapter are not the reason for reporting</a:t>
            </a:r>
          </a:p>
          <a:p>
            <a:pPr eaLnBrk="1" hangingPunct="1">
              <a:lnSpc>
                <a:spcPct val="90000"/>
              </a:lnSpc>
            </a:pPr>
            <a:r>
              <a:rPr lang="nb-NO" altLang="en-US" sz="2400" smtClean="0"/>
              <a:t>Simple accounting</a:t>
            </a:r>
          </a:p>
          <a:p>
            <a:pPr eaLnBrk="1" hangingPunct="1">
              <a:lnSpc>
                <a:spcPct val="90000"/>
              </a:lnSpc>
            </a:pPr>
            <a:r>
              <a:rPr lang="nb-NO" altLang="en-US" sz="2400" smtClean="0"/>
              <a:t>Open account using INCOSE Tax-ID (EIN) after chartering (INCOSE name only, not Chapter name)</a:t>
            </a:r>
          </a:p>
          <a:p>
            <a:pPr eaLnBrk="1" hangingPunct="1">
              <a:lnSpc>
                <a:spcPct val="90000"/>
              </a:lnSpc>
            </a:pPr>
            <a:r>
              <a:rPr lang="nb-NO" altLang="en-US" sz="2400" smtClean="0"/>
              <a:t>Use Prudent-Man principle: </a:t>
            </a:r>
            <a:r>
              <a:rPr lang="en-US" altLang="en-US" sz="1800" smtClean="0"/>
              <a:t> </a:t>
            </a:r>
            <a:r>
              <a:rPr lang="en-US" altLang="en-US" sz="2000" i="1" smtClean="0"/>
              <a:t>Don't speculate, ensure income and protect capital</a:t>
            </a:r>
          </a:p>
        </p:txBody>
      </p:sp>
      <p:sp>
        <p:nvSpPr>
          <p:cNvPr id="30725" name="TextBox 4"/>
          <p:cNvSpPr txBox="1">
            <a:spLocks noChangeArrowheads="1"/>
          </p:cNvSpPr>
          <p:nvPr/>
        </p:nvSpPr>
        <p:spPr bwMode="auto">
          <a:xfrm>
            <a:off x="1295400" y="5334000"/>
            <a:ext cx="6000750"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a:p>
            <a:pPr>
              <a:spcBef>
                <a:spcPct val="0"/>
              </a:spcBef>
              <a:buFontTx/>
              <a:buNone/>
            </a:pPr>
            <a:r>
              <a:rPr lang="en-US" altLang="en-US" sz="1500"/>
              <a:t>Treasurer role has responsibility for these activities</a:t>
            </a:r>
          </a:p>
          <a:p>
            <a:pPr>
              <a:spcBef>
                <a:spcPct val="0"/>
              </a:spcBef>
              <a:buFontTx/>
              <a:buNone/>
            </a:pPr>
            <a:r>
              <a:rPr lang="en-US" altLang="en-US" sz="1500"/>
              <a:t>Chapters responsible for any ‘local’ tax requirements, e.g. related to </a:t>
            </a:r>
          </a:p>
          <a:p>
            <a:pPr>
              <a:spcBef>
                <a:spcPct val="0"/>
              </a:spcBef>
              <a:buFontTx/>
              <a:buNone/>
            </a:pPr>
            <a:r>
              <a:rPr lang="en-US" altLang="en-US" sz="1500"/>
              <a:t>Income from events, or non-USA national obligations</a:t>
            </a:r>
          </a:p>
        </p:txBody>
      </p:sp>
    </p:spTree>
    <p:extLst>
      <p:ext uri="{BB962C8B-B14F-4D97-AF65-F5344CB8AC3E}">
        <p14:creationId xmlns:p14="http://schemas.microsoft.com/office/powerpoint/2010/main" val="134919639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sz="3400" smtClean="0"/>
              <a:t>INCOSE Chapters Around the World</a:t>
            </a:r>
          </a:p>
        </p:txBody>
      </p:sp>
      <p:grpSp>
        <p:nvGrpSpPr>
          <p:cNvPr id="2" name="Group 1"/>
          <p:cNvGrpSpPr/>
          <p:nvPr/>
        </p:nvGrpSpPr>
        <p:grpSpPr>
          <a:xfrm>
            <a:off x="5943600" y="5410200"/>
            <a:ext cx="1268413" cy="703263"/>
            <a:chOff x="5943600" y="5410200"/>
            <a:chExt cx="1268413" cy="703263"/>
          </a:xfrm>
        </p:grpSpPr>
        <p:sp>
          <p:nvSpPr>
            <p:cNvPr id="31765" name="Rectangle 5"/>
            <p:cNvSpPr>
              <a:spLocks noChangeArrowheads="1"/>
            </p:cNvSpPr>
            <p:nvPr/>
          </p:nvSpPr>
          <p:spPr bwMode="auto">
            <a:xfrm>
              <a:off x="5943600" y="5418138"/>
              <a:ext cx="1268413" cy="685800"/>
            </a:xfrm>
            <a:prstGeom prst="rect">
              <a:avLst/>
            </a:prstGeom>
            <a:solidFill>
              <a:srgbClr val="99CCFF"/>
            </a:solidFill>
            <a:ln w="12700" algn="ctr">
              <a:solidFill>
                <a:schemeClr val="tx1"/>
              </a:solidFill>
              <a:miter lim="800000"/>
              <a:headEnd/>
              <a:tailEnd/>
            </a:ln>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66" name="Oval 6"/>
            <p:cNvSpPr>
              <a:spLocks noChangeArrowheads="1"/>
            </p:cNvSpPr>
            <p:nvPr/>
          </p:nvSpPr>
          <p:spPr bwMode="auto">
            <a:xfrm>
              <a:off x="5995988" y="5526088"/>
              <a:ext cx="138113" cy="128588"/>
            </a:xfrm>
            <a:prstGeom prst="ellipse">
              <a:avLst/>
            </a:prstGeom>
            <a:solidFill>
              <a:srgbClr val="FFFF00"/>
            </a:solidFill>
            <a:ln>
              <a:noFill/>
            </a:ln>
            <a:extLst>
              <a:ext uri="{91240B29-F687-4f45-9708-019B960494DF}">
                <a14:hiddenLine xmlns:a14="http://schemas.microsoft.com/office/drawing/2010/main" w="12700"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67" name="AutoShape 7"/>
            <p:cNvSpPr>
              <a:spLocks noChangeArrowheads="1"/>
            </p:cNvSpPr>
            <p:nvPr/>
          </p:nvSpPr>
          <p:spPr bwMode="auto">
            <a:xfrm>
              <a:off x="5976938" y="5856288"/>
              <a:ext cx="176213" cy="165100"/>
            </a:xfrm>
            <a:prstGeom prst="triangle">
              <a:avLst>
                <a:gd name="adj" fmla="val 50000"/>
              </a:avLst>
            </a:prstGeom>
            <a:solidFill>
              <a:srgbClr val="FF0000"/>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68" name="Text Box 8"/>
            <p:cNvSpPr txBox="1">
              <a:spLocks noChangeArrowheads="1"/>
            </p:cNvSpPr>
            <p:nvPr/>
          </p:nvSpPr>
          <p:spPr bwMode="auto">
            <a:xfrm>
              <a:off x="6157913" y="5410200"/>
              <a:ext cx="1046163"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600"/>
                <a:t>Chapters</a:t>
              </a:r>
            </a:p>
            <a:p>
              <a:pPr eaLnBrk="1" hangingPunct="1">
                <a:spcBef>
                  <a:spcPct val="0"/>
                </a:spcBef>
                <a:buFontTx/>
                <a:buNone/>
              </a:pPr>
              <a:endParaRPr lang="en-US" altLang="en-US" sz="800"/>
            </a:p>
            <a:p>
              <a:pPr eaLnBrk="1" hangingPunct="1">
                <a:spcBef>
                  <a:spcPct val="0"/>
                </a:spcBef>
                <a:buFontTx/>
                <a:buNone/>
              </a:pPr>
              <a:r>
                <a:rPr lang="en-US" altLang="en-US" sz="1600"/>
                <a:t>Startups</a:t>
              </a:r>
            </a:p>
          </p:txBody>
        </p:sp>
      </p:grpSp>
      <p:grpSp>
        <p:nvGrpSpPr>
          <p:cNvPr id="31748" name="Group 34"/>
          <p:cNvGrpSpPr>
            <a:grpSpLocks/>
          </p:cNvGrpSpPr>
          <p:nvPr/>
        </p:nvGrpSpPr>
        <p:grpSpPr bwMode="auto">
          <a:xfrm>
            <a:off x="762000" y="1828800"/>
            <a:ext cx="8001000" cy="3478213"/>
            <a:chOff x="480" y="1152"/>
            <a:chExt cx="5040" cy="2191"/>
          </a:xfrm>
        </p:grpSpPr>
        <p:pic>
          <p:nvPicPr>
            <p:cNvPr id="31753" name="Picture 3" descr="INCOSE Chapt map"/>
            <p:cNvPicPr>
              <a:picLocks noChangeAspect="1" noChangeArrowheads="1"/>
            </p:cNvPicPr>
            <p:nvPr/>
          </p:nvPicPr>
          <p:blipFill>
            <a:blip r:embed="rId2"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480" y="1152"/>
              <a:ext cx="5040" cy="2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4" name="Oval 9"/>
            <p:cNvSpPr>
              <a:spLocks noChangeArrowheads="1"/>
            </p:cNvSpPr>
            <p:nvPr/>
          </p:nvSpPr>
          <p:spPr bwMode="auto">
            <a:xfrm>
              <a:off x="1481" y="1630"/>
              <a:ext cx="46" cy="46"/>
            </a:xfrm>
            <a:prstGeom prst="ellipse">
              <a:avLst/>
            </a:prstGeom>
            <a:solidFill>
              <a:srgbClr val="E2DD00"/>
            </a:solidFill>
            <a:ln>
              <a:noFill/>
            </a:ln>
            <a:extLst>
              <a:ext uri="{91240B29-F687-4f45-9708-019B960494DF}">
                <a14:hiddenLine xmlns:a14="http://schemas.microsoft.com/office/drawing/2010/main" w="12700"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55" name="Oval 12"/>
            <p:cNvSpPr>
              <a:spLocks noChangeAspect="1" noChangeArrowheads="1"/>
            </p:cNvSpPr>
            <p:nvPr/>
          </p:nvSpPr>
          <p:spPr bwMode="auto">
            <a:xfrm>
              <a:off x="4305" y="1839"/>
              <a:ext cx="44" cy="43"/>
            </a:xfrm>
            <a:prstGeom prst="ellipse">
              <a:avLst/>
            </a:prstGeom>
            <a:solidFill>
              <a:srgbClr val="E2DD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56" name="AutoShape 14"/>
            <p:cNvSpPr>
              <a:spLocks noChangeAspect="1" noChangeArrowheads="1"/>
            </p:cNvSpPr>
            <p:nvPr/>
          </p:nvSpPr>
          <p:spPr bwMode="auto">
            <a:xfrm>
              <a:off x="4009" y="1914"/>
              <a:ext cx="49" cy="50"/>
            </a:xfrm>
            <a:prstGeom prst="triangle">
              <a:avLst>
                <a:gd name="adj" fmla="val 50000"/>
              </a:avLst>
            </a:prstGeom>
            <a:solidFill>
              <a:srgbClr val="9933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57" name="AutoShape 16"/>
            <p:cNvSpPr>
              <a:spLocks noChangeAspect="1" noChangeArrowheads="1"/>
            </p:cNvSpPr>
            <p:nvPr/>
          </p:nvSpPr>
          <p:spPr bwMode="auto">
            <a:xfrm>
              <a:off x="4609" y="1685"/>
              <a:ext cx="50" cy="49"/>
            </a:xfrm>
            <a:prstGeom prst="triangle">
              <a:avLst>
                <a:gd name="adj" fmla="val 50000"/>
              </a:avLst>
            </a:prstGeom>
            <a:solidFill>
              <a:srgbClr val="9933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58" name="Oval 17"/>
            <p:cNvSpPr>
              <a:spLocks noChangeAspect="1" noChangeArrowheads="1"/>
            </p:cNvSpPr>
            <p:nvPr/>
          </p:nvSpPr>
          <p:spPr bwMode="auto">
            <a:xfrm>
              <a:off x="4477" y="1706"/>
              <a:ext cx="43" cy="43"/>
            </a:xfrm>
            <a:prstGeom prst="ellipse">
              <a:avLst/>
            </a:prstGeom>
            <a:solidFill>
              <a:srgbClr val="E2DD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59" name="Oval 18"/>
            <p:cNvSpPr>
              <a:spLocks noChangeAspect="1" noChangeArrowheads="1"/>
            </p:cNvSpPr>
            <p:nvPr/>
          </p:nvSpPr>
          <p:spPr bwMode="auto">
            <a:xfrm>
              <a:off x="5004" y="2610"/>
              <a:ext cx="43" cy="43"/>
            </a:xfrm>
            <a:prstGeom prst="ellipse">
              <a:avLst/>
            </a:prstGeom>
            <a:solidFill>
              <a:srgbClr val="E2DD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60" name="Oval 19"/>
            <p:cNvSpPr>
              <a:spLocks noChangeAspect="1" noChangeArrowheads="1"/>
            </p:cNvSpPr>
            <p:nvPr/>
          </p:nvSpPr>
          <p:spPr bwMode="auto">
            <a:xfrm>
              <a:off x="4522" y="1876"/>
              <a:ext cx="43" cy="43"/>
            </a:xfrm>
            <a:prstGeom prst="ellipse">
              <a:avLst/>
            </a:prstGeom>
            <a:solidFill>
              <a:srgbClr val="E2DD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61" name="AutoShape 22"/>
            <p:cNvSpPr>
              <a:spLocks noChangeAspect="1" noChangeArrowheads="1"/>
            </p:cNvSpPr>
            <p:nvPr/>
          </p:nvSpPr>
          <p:spPr bwMode="auto">
            <a:xfrm>
              <a:off x="3670" y="1779"/>
              <a:ext cx="50" cy="49"/>
            </a:xfrm>
            <a:prstGeom prst="triangle">
              <a:avLst>
                <a:gd name="adj" fmla="val 50000"/>
              </a:avLst>
            </a:prstGeom>
            <a:solidFill>
              <a:srgbClr val="9933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62" name="AutoShape 23"/>
            <p:cNvSpPr>
              <a:spLocks noChangeAspect="1" noChangeArrowheads="1"/>
            </p:cNvSpPr>
            <p:nvPr/>
          </p:nvSpPr>
          <p:spPr bwMode="auto">
            <a:xfrm>
              <a:off x="4417" y="2142"/>
              <a:ext cx="49" cy="49"/>
            </a:xfrm>
            <a:prstGeom prst="triangle">
              <a:avLst>
                <a:gd name="adj" fmla="val 50000"/>
              </a:avLst>
            </a:prstGeom>
            <a:solidFill>
              <a:srgbClr val="9933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63" name="AutoShape 24"/>
            <p:cNvSpPr>
              <a:spLocks noChangeAspect="1" noChangeArrowheads="1"/>
            </p:cNvSpPr>
            <p:nvPr/>
          </p:nvSpPr>
          <p:spPr bwMode="auto">
            <a:xfrm>
              <a:off x="3216" y="1640"/>
              <a:ext cx="49" cy="50"/>
            </a:xfrm>
            <a:prstGeom prst="triangle">
              <a:avLst>
                <a:gd name="adj" fmla="val 50000"/>
              </a:avLst>
            </a:prstGeom>
            <a:solidFill>
              <a:srgbClr val="9933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64" name="Oval 25"/>
            <p:cNvSpPr>
              <a:spLocks noChangeAspect="1" noChangeArrowheads="1"/>
            </p:cNvSpPr>
            <p:nvPr/>
          </p:nvSpPr>
          <p:spPr bwMode="auto">
            <a:xfrm>
              <a:off x="3083" y="1580"/>
              <a:ext cx="44" cy="43"/>
            </a:xfrm>
            <a:prstGeom prst="ellipse">
              <a:avLst/>
            </a:prstGeom>
            <a:solidFill>
              <a:srgbClr val="E2DD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grpSp>
      <p:sp>
        <p:nvSpPr>
          <p:cNvPr id="31749" name="Oval 31"/>
          <p:cNvSpPr>
            <a:spLocks noChangeAspect="1" noChangeArrowheads="1"/>
          </p:cNvSpPr>
          <p:nvPr/>
        </p:nvSpPr>
        <p:spPr bwMode="auto">
          <a:xfrm>
            <a:off x="7318375" y="2689225"/>
            <a:ext cx="68263" cy="68263"/>
          </a:xfrm>
          <a:prstGeom prst="ellipse">
            <a:avLst/>
          </a:prstGeom>
          <a:solidFill>
            <a:srgbClr val="E2DD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50" name="Oval 32"/>
          <p:cNvSpPr>
            <a:spLocks noChangeAspect="1" noChangeArrowheads="1"/>
          </p:cNvSpPr>
          <p:nvPr/>
        </p:nvSpPr>
        <p:spPr bwMode="auto">
          <a:xfrm>
            <a:off x="7016750" y="3419475"/>
            <a:ext cx="68263" cy="68263"/>
          </a:xfrm>
          <a:prstGeom prst="ellipse">
            <a:avLst/>
          </a:prstGeom>
          <a:solidFill>
            <a:srgbClr val="E2DD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51" name="AutoShape 14"/>
          <p:cNvSpPr>
            <a:spLocks noChangeAspect="1" noChangeArrowheads="1"/>
          </p:cNvSpPr>
          <p:nvPr/>
        </p:nvSpPr>
        <p:spPr bwMode="auto">
          <a:xfrm>
            <a:off x="3624263" y="3944938"/>
            <a:ext cx="77787" cy="79375"/>
          </a:xfrm>
          <a:prstGeom prst="triangle">
            <a:avLst>
              <a:gd name="adj" fmla="val 50000"/>
            </a:avLst>
          </a:prstGeom>
          <a:solidFill>
            <a:srgbClr val="9933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
        <p:nvSpPr>
          <p:cNvPr id="31752" name="TextBox 1"/>
          <p:cNvSpPr txBox="1">
            <a:spLocks noChangeArrowheads="1"/>
          </p:cNvSpPr>
          <p:nvPr/>
        </p:nvSpPr>
        <p:spPr bwMode="auto">
          <a:xfrm>
            <a:off x="1828800" y="5638800"/>
            <a:ext cx="7525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b="1" i="1" dirty="0" smtClean="0">
                <a:solidFill>
                  <a:srgbClr val="FF0000"/>
                </a:solidFill>
              </a:rPr>
              <a:t>2013</a:t>
            </a:r>
            <a:endParaRPr lang="en-US" altLang="en-US" b="1" i="1" dirty="0">
              <a:solidFill>
                <a:srgbClr val="FF0000"/>
              </a:solidFill>
            </a:endParaRPr>
          </a:p>
        </p:txBody>
      </p:sp>
      <p:sp>
        <p:nvSpPr>
          <p:cNvPr id="25" name="Oval 6"/>
          <p:cNvSpPr>
            <a:spLocks noChangeArrowheads="1"/>
          </p:cNvSpPr>
          <p:nvPr/>
        </p:nvSpPr>
        <p:spPr bwMode="auto">
          <a:xfrm>
            <a:off x="3619499" y="3952875"/>
            <a:ext cx="73152" cy="73152"/>
          </a:xfrm>
          <a:prstGeom prst="ellipse">
            <a:avLst/>
          </a:prstGeom>
          <a:solidFill>
            <a:srgbClr val="FFFF00"/>
          </a:solidFill>
          <a:ln>
            <a:noFill/>
          </a:ln>
          <a:extLst>
            <a:ext uri="{91240B29-F687-4f45-9708-019B960494DF}">
              <a14:hiddenLine xmlns:a14="http://schemas.microsoft.com/office/drawing/2010/main" w="12700" algn="ctr">
                <a:solidFill>
                  <a:srgbClr val="000000"/>
                </a:solidFill>
                <a:round/>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800"/>
          </a:p>
        </p:txBody>
      </p:sp>
    </p:spTree>
    <p:extLst>
      <p:ext uri="{BB962C8B-B14F-4D97-AF65-F5344CB8AC3E}">
        <p14:creationId xmlns:p14="http://schemas.microsoft.com/office/powerpoint/2010/main" val="428016800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9"/>
          <p:cNvSpPr>
            <a:spLocks noGrp="1" noChangeArrowheads="1"/>
          </p:cNvSpPr>
          <p:nvPr>
            <p:ph type="title"/>
          </p:nvPr>
        </p:nvSpPr>
        <p:spPr>
          <a:noFill/>
        </p:spPr>
        <p:txBody>
          <a:bodyPr/>
          <a:lstStyle/>
          <a:p>
            <a:pPr eaLnBrk="1" hangingPunct="1"/>
            <a:r>
              <a:rPr lang="en-US" altLang="en-US" smtClean="0"/>
              <a:t>What’s Next</a:t>
            </a:r>
          </a:p>
        </p:txBody>
      </p:sp>
      <p:sp>
        <p:nvSpPr>
          <p:cNvPr id="32771" name="Rectangle 10"/>
          <p:cNvSpPr>
            <a:spLocks noChangeArrowheads="1"/>
          </p:cNvSpPr>
          <p:nvPr/>
        </p:nvSpPr>
        <p:spPr bwMode="auto">
          <a:xfrm>
            <a:off x="838200" y="14478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r>
              <a:rPr lang="en-US" altLang="en-US" sz="2800" dirty="0">
                <a:solidFill>
                  <a:schemeClr val="bg2"/>
                </a:solidFill>
              </a:rPr>
              <a:t>What is INCOSE</a:t>
            </a:r>
            <a:endParaRPr lang="en-US" altLang="en-US" sz="2000" dirty="0"/>
          </a:p>
          <a:p>
            <a:pPr eaLnBrk="1" hangingPunct="1"/>
            <a:r>
              <a:rPr lang="en-US" altLang="en-US" sz="2800" dirty="0">
                <a:solidFill>
                  <a:schemeClr val="bg2"/>
                </a:solidFill>
              </a:rPr>
              <a:t>Admin Office Functions/Resources</a:t>
            </a:r>
          </a:p>
          <a:p>
            <a:pPr eaLnBrk="1" hangingPunct="1"/>
            <a:r>
              <a:rPr lang="en-US" altLang="en-US" sz="2800" dirty="0" smtClean="0">
                <a:solidFill>
                  <a:schemeClr val="bg2"/>
                </a:solidFill>
              </a:rPr>
              <a:t>Technical </a:t>
            </a:r>
            <a:r>
              <a:rPr lang="en-US" altLang="en-US" sz="2800" dirty="0">
                <a:solidFill>
                  <a:schemeClr val="bg2"/>
                </a:solidFill>
              </a:rPr>
              <a:t>Operations</a:t>
            </a:r>
          </a:p>
          <a:p>
            <a:pPr eaLnBrk="1" hangingPunct="1"/>
            <a:r>
              <a:rPr lang="en-US" altLang="en-US" sz="2800" dirty="0">
                <a:solidFill>
                  <a:schemeClr val="bg2"/>
                </a:solidFill>
              </a:rPr>
              <a:t>Chapters</a:t>
            </a:r>
          </a:p>
          <a:p>
            <a:pPr eaLnBrk="1" hangingPunct="1"/>
            <a:r>
              <a:rPr lang="en-US" altLang="en-US" sz="2800" b="1" dirty="0">
                <a:solidFill>
                  <a:schemeClr val="accent2"/>
                </a:solidFill>
              </a:rPr>
              <a:t>Chapter Officer Roles &amp; </a:t>
            </a:r>
            <a:r>
              <a:rPr lang="en-US" altLang="en-US" sz="2800" b="1" dirty="0" smtClean="0">
                <a:solidFill>
                  <a:schemeClr val="accent2"/>
                </a:solidFill>
              </a:rPr>
              <a:t>Responsibilities –    						</a:t>
            </a:r>
            <a:r>
              <a:rPr lang="en-US" altLang="en-US" sz="2800" b="1" i="1" dirty="0" smtClean="0">
                <a:solidFill>
                  <a:schemeClr val="accent2"/>
                </a:solidFill>
              </a:rPr>
              <a:t>Barclay Brown</a:t>
            </a:r>
            <a:endParaRPr lang="en-US" altLang="en-US" sz="2800" b="1" i="1" dirty="0">
              <a:solidFill>
                <a:schemeClr val="accent2"/>
              </a:solidFill>
            </a:endParaRPr>
          </a:p>
          <a:p>
            <a:pPr eaLnBrk="1" hangingPunct="1"/>
            <a:r>
              <a:rPr lang="en-US" altLang="en-US" sz="2800" dirty="0">
                <a:solidFill>
                  <a:schemeClr val="bg2"/>
                </a:solidFill>
              </a:rPr>
              <a:t>Chapter Achievement Program</a:t>
            </a:r>
          </a:p>
          <a:p>
            <a:pPr eaLnBrk="1" hangingPunct="1"/>
            <a:r>
              <a:rPr lang="en-US" altLang="en-US" sz="2800" dirty="0">
                <a:solidFill>
                  <a:schemeClr val="bg2"/>
                </a:solidFill>
              </a:rPr>
              <a:t>Resources and Products</a:t>
            </a:r>
            <a:endParaRPr lang="en-US" altLang="en-US" sz="2000" dirty="0">
              <a:solidFill>
                <a:schemeClr val="bg2"/>
              </a:solidFill>
            </a:endParaRPr>
          </a:p>
          <a:p>
            <a:pPr eaLnBrk="1" hangingPunct="1"/>
            <a:r>
              <a:rPr lang="en-US" altLang="en-US" sz="2800" dirty="0" smtClean="0">
                <a:solidFill>
                  <a:schemeClr val="bg2"/>
                </a:solidFill>
              </a:rPr>
              <a:t>Events</a:t>
            </a:r>
          </a:p>
          <a:p>
            <a:pPr eaLnBrk="1" hangingPunct="1"/>
            <a:endParaRPr lang="en-US" altLang="en-US" sz="2800" dirty="0">
              <a:solidFill>
                <a:schemeClr val="bg2"/>
              </a:solidFill>
            </a:endParaRPr>
          </a:p>
          <a:p>
            <a:pPr eaLnBrk="1" hangingPunct="1"/>
            <a:endParaRPr lang="en-US" altLang="en-US" sz="2000" dirty="0">
              <a:solidFill>
                <a:schemeClr val="bg2"/>
              </a:solidFill>
            </a:endParaRPr>
          </a:p>
          <a:p>
            <a:pPr eaLnBrk="1" hangingPunct="1"/>
            <a:endParaRPr lang="en-US" altLang="en-US" sz="2800" dirty="0"/>
          </a:p>
        </p:txBody>
      </p:sp>
    </p:spTree>
    <p:extLst>
      <p:ext uri="{BB962C8B-B14F-4D97-AF65-F5344CB8AC3E}">
        <p14:creationId xmlns:p14="http://schemas.microsoft.com/office/powerpoint/2010/main" val="170670119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76200"/>
            <a:ext cx="8229600" cy="838200"/>
          </a:xfrm>
          <a:noFill/>
        </p:spPr>
        <p:txBody>
          <a:bodyPr lIns="41275" tIns="15875" rIns="41275" bIns="15875" anchor="b"/>
          <a:lstStyle/>
          <a:p>
            <a:r>
              <a:rPr lang="en-US" altLang="en-US" sz="3400" smtClean="0"/>
              <a:t>Chapter Officers/Leadership  Team</a:t>
            </a:r>
          </a:p>
        </p:txBody>
      </p:sp>
      <p:sp>
        <p:nvSpPr>
          <p:cNvPr id="33795" name="Rectangle 3"/>
          <p:cNvSpPr>
            <a:spLocks noGrp="1" noChangeArrowheads="1"/>
          </p:cNvSpPr>
          <p:nvPr>
            <p:ph type="body" idx="1"/>
          </p:nvPr>
        </p:nvSpPr>
        <p:spPr>
          <a:xfrm>
            <a:off x="533400" y="1293813"/>
            <a:ext cx="8229600" cy="4116387"/>
          </a:xfrm>
        </p:spPr>
        <p:txBody>
          <a:bodyPr lIns="82550" tIns="41275" rIns="82550" bIns="41275"/>
          <a:lstStyle/>
          <a:p>
            <a:pPr marL="457200" indent="-228600" defTabSz="814388">
              <a:lnSpc>
                <a:spcPts val="2200"/>
              </a:lnSpc>
              <a:spcBef>
                <a:spcPts val="1800"/>
              </a:spcBef>
              <a:buSzPct val="90000"/>
            </a:pPr>
            <a:r>
              <a:rPr lang="en-US" altLang="en-US" sz="2400" dirty="0" smtClean="0"/>
              <a:t>Serving on the Chapter Leadership Team is a privilege as well as a responsibility</a:t>
            </a:r>
          </a:p>
          <a:p>
            <a:pPr marL="457200" indent="-228600" defTabSz="814388">
              <a:lnSpc>
                <a:spcPts val="2200"/>
              </a:lnSpc>
              <a:spcBef>
                <a:spcPts val="1800"/>
              </a:spcBef>
              <a:buSzPct val="90000"/>
            </a:pPr>
            <a:r>
              <a:rPr lang="en-US" altLang="en-US" sz="2400" dirty="0" smtClean="0"/>
              <a:t>Your chapter’s success will be directly related to your commitment and teamwork</a:t>
            </a:r>
          </a:p>
          <a:p>
            <a:pPr marL="457200" indent="-228600" defTabSz="814388">
              <a:lnSpc>
                <a:spcPts val="2200"/>
              </a:lnSpc>
              <a:spcBef>
                <a:spcPts val="1800"/>
              </a:spcBef>
              <a:buSzPct val="90000"/>
            </a:pPr>
            <a:r>
              <a:rPr lang="en-US" altLang="en-US" sz="2400" dirty="0" smtClean="0"/>
              <a:t>Chapter leadership provides valuable “real world” developmental experience, superior in many ways to a business degree</a:t>
            </a:r>
          </a:p>
          <a:p>
            <a:pPr marL="457200" indent="-228600" defTabSz="814388">
              <a:lnSpc>
                <a:spcPts val="2200"/>
              </a:lnSpc>
              <a:spcBef>
                <a:spcPts val="1800"/>
              </a:spcBef>
              <a:buSzPct val="90000"/>
            </a:pPr>
            <a:r>
              <a:rPr lang="en-US" altLang="en-US" sz="2400" dirty="0" smtClean="0"/>
              <a:t>Chapter leadership provides opportunities to enhance and accelerate your career</a:t>
            </a:r>
            <a:endParaRPr lang="en-US" altLang="en-US" sz="2000" dirty="0" smtClean="0"/>
          </a:p>
        </p:txBody>
      </p:sp>
      <p:pic>
        <p:nvPicPr>
          <p:cNvPr id="21506" name="Picture 2"/>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914400" y="4953000"/>
            <a:ext cx="2526727"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6172200" y="4733925"/>
            <a:ext cx="2185359"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Connector 2"/>
          <p:cNvCxnSpPr/>
          <p:nvPr/>
        </p:nvCxnSpPr>
        <p:spPr bwMode="auto">
          <a:xfrm flipH="1">
            <a:off x="6477000" y="4495800"/>
            <a:ext cx="1600200" cy="1905000"/>
          </a:xfrm>
          <a:prstGeom prst="line">
            <a:avLst/>
          </a:prstGeom>
          <a:solidFill>
            <a:schemeClr val="accent1"/>
          </a:solidFill>
          <a:ln w="85725"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TextBox 3"/>
          <p:cNvSpPr txBox="1"/>
          <p:nvPr/>
        </p:nvSpPr>
        <p:spPr>
          <a:xfrm>
            <a:off x="4267200" y="5029200"/>
            <a:ext cx="1143000" cy="584775"/>
          </a:xfrm>
          <a:prstGeom prst="rect">
            <a:avLst/>
          </a:prstGeom>
          <a:noFill/>
        </p:spPr>
        <p:txBody>
          <a:bodyPr wrap="square" rtlCol="0">
            <a:spAutoFit/>
          </a:bodyPr>
          <a:lstStyle/>
          <a:p>
            <a:r>
              <a:rPr lang="en-US" sz="3200" b="1" i="1" dirty="0" smtClean="0"/>
              <a:t>NOT</a:t>
            </a:r>
            <a:endParaRPr lang="en-US" sz="3200" b="1" i="1" dirty="0"/>
          </a:p>
        </p:txBody>
      </p:sp>
    </p:spTree>
    <p:extLst>
      <p:ext uri="{BB962C8B-B14F-4D97-AF65-F5344CB8AC3E}">
        <p14:creationId xmlns:p14="http://schemas.microsoft.com/office/powerpoint/2010/main" val="364823526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76200"/>
            <a:ext cx="8229600" cy="762000"/>
          </a:xfrm>
          <a:noFill/>
        </p:spPr>
        <p:txBody>
          <a:bodyPr lIns="41275" tIns="15875" rIns="41275" bIns="15875" anchor="b"/>
          <a:lstStyle/>
          <a:p>
            <a:r>
              <a:rPr lang="en-US" altLang="en-US" sz="3400" dirty="0" smtClean="0"/>
              <a:t>Chapter Officers/Leadership  Team</a:t>
            </a:r>
          </a:p>
        </p:txBody>
      </p:sp>
      <p:sp>
        <p:nvSpPr>
          <p:cNvPr id="34819" name="Rectangle 3"/>
          <p:cNvSpPr>
            <a:spLocks noGrp="1" noChangeArrowheads="1"/>
          </p:cNvSpPr>
          <p:nvPr>
            <p:ph type="body" idx="1"/>
          </p:nvPr>
        </p:nvSpPr>
        <p:spPr>
          <a:xfrm>
            <a:off x="533400" y="990600"/>
            <a:ext cx="8135938" cy="4725987"/>
          </a:xfrm>
        </p:spPr>
        <p:txBody>
          <a:bodyPr lIns="82550" tIns="41275" rIns="82550" bIns="41275"/>
          <a:lstStyle/>
          <a:p>
            <a:pPr marL="457200" indent="-228600" defTabSz="814388">
              <a:lnSpc>
                <a:spcPts val="2200"/>
              </a:lnSpc>
              <a:spcBef>
                <a:spcPct val="0"/>
              </a:spcBef>
              <a:spcAft>
                <a:spcPts val="400"/>
              </a:spcAft>
              <a:buSzPct val="90000"/>
            </a:pPr>
            <a:r>
              <a:rPr lang="en-US" altLang="en-US" sz="2400" dirty="0" smtClean="0"/>
              <a:t>The following is required by the INCOSE Bylaws as a minimum organization</a:t>
            </a:r>
          </a:p>
          <a:p>
            <a:pPr marL="914400" lvl="1" indent="-228600" defTabSz="814388">
              <a:lnSpc>
                <a:spcPts val="2200"/>
              </a:lnSpc>
              <a:spcBef>
                <a:spcPct val="0"/>
              </a:spcBef>
              <a:spcAft>
                <a:spcPts val="400"/>
              </a:spcAft>
              <a:buSzPct val="90000"/>
            </a:pPr>
            <a:r>
              <a:rPr lang="en-US" altLang="en-US" sz="2000" dirty="0" smtClean="0"/>
              <a:t>President</a:t>
            </a:r>
          </a:p>
          <a:p>
            <a:pPr marL="914400" lvl="1" indent="-228600" defTabSz="814388">
              <a:lnSpc>
                <a:spcPts val="2200"/>
              </a:lnSpc>
              <a:spcBef>
                <a:spcPct val="0"/>
              </a:spcBef>
              <a:spcAft>
                <a:spcPts val="400"/>
              </a:spcAft>
              <a:buSzPct val="90000"/>
            </a:pPr>
            <a:r>
              <a:rPr lang="en-US" altLang="en-US" sz="2000" dirty="0" smtClean="0"/>
              <a:t>President Elect (for the following year)/ Vice President </a:t>
            </a:r>
          </a:p>
          <a:p>
            <a:pPr marL="914400" lvl="1" indent="-228600" defTabSz="814388">
              <a:lnSpc>
                <a:spcPts val="2200"/>
              </a:lnSpc>
              <a:spcBef>
                <a:spcPct val="0"/>
              </a:spcBef>
              <a:spcAft>
                <a:spcPts val="400"/>
              </a:spcAft>
              <a:buSzPct val="90000"/>
            </a:pPr>
            <a:r>
              <a:rPr lang="en-US" altLang="en-US" sz="2000" dirty="0" smtClean="0"/>
              <a:t>Secretary/Treasurer</a:t>
            </a:r>
          </a:p>
          <a:p>
            <a:pPr marL="457200" indent="-228600" defTabSz="814388">
              <a:lnSpc>
                <a:spcPts val="2200"/>
              </a:lnSpc>
              <a:spcBef>
                <a:spcPts val="600"/>
              </a:spcBef>
              <a:spcAft>
                <a:spcPts val="400"/>
              </a:spcAft>
              <a:buSzPct val="90000"/>
            </a:pPr>
            <a:r>
              <a:rPr lang="en-US" sz="2400" dirty="0" smtClean="0">
                <a:latin typeface="Arial" charset="0"/>
              </a:rPr>
              <a:t>Some chapters find 2 year terms very helpful</a:t>
            </a:r>
            <a:endParaRPr lang="en-US" altLang="en-US" sz="2400" dirty="0" smtClean="0"/>
          </a:p>
          <a:p>
            <a:pPr marL="457200" indent="-228600" defTabSz="814388">
              <a:lnSpc>
                <a:spcPts val="2200"/>
              </a:lnSpc>
              <a:spcBef>
                <a:spcPts val="600"/>
              </a:spcBef>
              <a:spcAft>
                <a:spcPts val="400"/>
              </a:spcAft>
              <a:buSzPct val="90000"/>
            </a:pPr>
            <a:r>
              <a:rPr lang="en-US" altLang="en-US" sz="2400" dirty="0" smtClean="0"/>
              <a:t>Other roles many chapters find helpful, (sometimes combined)</a:t>
            </a:r>
          </a:p>
          <a:p>
            <a:pPr marL="914400" lvl="1" indent="-228600" defTabSz="814388">
              <a:lnSpc>
                <a:spcPts val="2200"/>
              </a:lnSpc>
              <a:spcBef>
                <a:spcPct val="0"/>
              </a:spcBef>
              <a:spcAft>
                <a:spcPts val="400"/>
              </a:spcAft>
              <a:buSzPct val="90000"/>
            </a:pPr>
            <a:r>
              <a:rPr lang="en-US" altLang="en-US" sz="2000" dirty="0" smtClean="0"/>
              <a:t>Separate Treasurer</a:t>
            </a:r>
          </a:p>
          <a:p>
            <a:pPr marL="914400" lvl="1" indent="-228600" defTabSz="814388">
              <a:lnSpc>
                <a:spcPts val="2200"/>
              </a:lnSpc>
              <a:spcBef>
                <a:spcPct val="0"/>
              </a:spcBef>
              <a:spcAft>
                <a:spcPts val="400"/>
              </a:spcAft>
              <a:buSzPct val="90000"/>
            </a:pPr>
            <a:r>
              <a:rPr lang="en-US" altLang="en-US" sz="2000" dirty="0" smtClean="0"/>
              <a:t>Programs (chapter meetings, events)</a:t>
            </a:r>
          </a:p>
          <a:p>
            <a:pPr marL="914400" lvl="1" indent="-228600" defTabSz="814388">
              <a:lnSpc>
                <a:spcPts val="2200"/>
              </a:lnSpc>
              <a:spcBef>
                <a:spcPct val="0"/>
              </a:spcBef>
              <a:spcAft>
                <a:spcPts val="400"/>
              </a:spcAft>
              <a:buSzPct val="90000"/>
            </a:pPr>
            <a:r>
              <a:rPr lang="en-US" altLang="en-US" sz="2000" dirty="0" smtClean="0"/>
              <a:t>Development or Training (tutorials)</a:t>
            </a:r>
          </a:p>
          <a:p>
            <a:pPr marL="914400" lvl="1" indent="-228600" defTabSz="814388">
              <a:lnSpc>
                <a:spcPts val="2200"/>
              </a:lnSpc>
              <a:spcBef>
                <a:spcPct val="0"/>
              </a:spcBef>
              <a:spcAft>
                <a:spcPts val="400"/>
              </a:spcAft>
              <a:buSzPct val="90000"/>
            </a:pPr>
            <a:r>
              <a:rPr lang="en-US" altLang="en-US" sz="2000" dirty="0" smtClean="0"/>
              <a:t>Technical Director</a:t>
            </a:r>
          </a:p>
          <a:p>
            <a:pPr marL="914400" lvl="1" indent="-228600" defTabSz="814388">
              <a:lnSpc>
                <a:spcPts val="2200"/>
              </a:lnSpc>
              <a:spcBef>
                <a:spcPct val="0"/>
              </a:spcBef>
              <a:spcAft>
                <a:spcPts val="400"/>
              </a:spcAft>
              <a:buSzPct val="90000"/>
            </a:pPr>
            <a:r>
              <a:rPr lang="en-US" altLang="en-US" sz="2000" dirty="0" smtClean="0"/>
              <a:t>Membership (ambassadors, recruiting, retention)</a:t>
            </a:r>
          </a:p>
          <a:p>
            <a:pPr marL="914400" lvl="1" indent="-228600" defTabSz="814388">
              <a:lnSpc>
                <a:spcPts val="2200"/>
              </a:lnSpc>
              <a:spcBef>
                <a:spcPct val="0"/>
              </a:spcBef>
              <a:spcAft>
                <a:spcPts val="400"/>
              </a:spcAft>
              <a:buSzPct val="90000"/>
            </a:pPr>
            <a:r>
              <a:rPr lang="en-US" altLang="en-US" sz="2000" dirty="0" smtClean="0"/>
              <a:t>Communications (newsletter, website)</a:t>
            </a:r>
          </a:p>
          <a:p>
            <a:pPr marL="914400" lvl="1" indent="-228600" defTabSz="814388">
              <a:lnSpc>
                <a:spcPts val="2200"/>
              </a:lnSpc>
              <a:spcBef>
                <a:spcPct val="0"/>
              </a:spcBef>
              <a:spcAft>
                <a:spcPts val="400"/>
              </a:spcAft>
              <a:buSzPct val="90000"/>
            </a:pPr>
            <a:r>
              <a:rPr lang="en-US" altLang="en-US" sz="2000" dirty="0" smtClean="0"/>
              <a:t>Ad hoc committees, e.g. for elections and governance updates</a:t>
            </a:r>
          </a:p>
          <a:p>
            <a:pPr marL="914400" lvl="1" indent="-228600" defTabSz="814388">
              <a:lnSpc>
                <a:spcPts val="2200"/>
              </a:lnSpc>
              <a:spcBef>
                <a:spcPct val="0"/>
              </a:spcBef>
              <a:spcAft>
                <a:spcPts val="400"/>
              </a:spcAft>
              <a:buSzPct val="90000"/>
            </a:pPr>
            <a:r>
              <a:rPr lang="en-US" altLang="en-US" sz="2000" dirty="0" smtClean="0"/>
              <a:t>Liaison with CAB and other companies</a:t>
            </a:r>
          </a:p>
          <a:p>
            <a:pPr marL="914400" lvl="1" indent="-228600" defTabSz="814388">
              <a:lnSpc>
                <a:spcPts val="2200"/>
              </a:lnSpc>
              <a:spcBef>
                <a:spcPct val="0"/>
              </a:spcBef>
              <a:spcAft>
                <a:spcPts val="400"/>
              </a:spcAft>
              <a:buSzPct val="90000"/>
            </a:pPr>
            <a:r>
              <a:rPr lang="en-US" altLang="en-US" sz="2000" dirty="0" smtClean="0"/>
              <a:t>Additional Directors </a:t>
            </a:r>
          </a:p>
        </p:txBody>
      </p:sp>
    </p:spTree>
    <p:extLst>
      <p:ext uri="{BB962C8B-B14F-4D97-AF65-F5344CB8AC3E}">
        <p14:creationId xmlns:p14="http://schemas.microsoft.com/office/powerpoint/2010/main" val="8154611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76200"/>
            <a:ext cx="8229600" cy="762000"/>
          </a:xfrm>
          <a:noFill/>
        </p:spPr>
        <p:txBody>
          <a:bodyPr lIns="41275" tIns="15875" rIns="41275" bIns="15875" anchor="b"/>
          <a:lstStyle/>
          <a:p>
            <a:r>
              <a:rPr lang="en-US" altLang="en-US" sz="3400" smtClean="0"/>
              <a:t>Planning Responsibilities - President</a:t>
            </a:r>
            <a:r>
              <a:rPr lang="en-US" altLang="en-US" sz="3000" smtClean="0"/>
              <a:t> </a:t>
            </a:r>
          </a:p>
        </p:txBody>
      </p:sp>
      <p:sp>
        <p:nvSpPr>
          <p:cNvPr id="27651" name="Rectangle 3"/>
          <p:cNvSpPr>
            <a:spLocks noGrp="1" noChangeArrowheads="1"/>
          </p:cNvSpPr>
          <p:nvPr>
            <p:ph type="body" idx="1"/>
          </p:nvPr>
        </p:nvSpPr>
        <p:spPr>
          <a:xfrm>
            <a:off x="457200" y="1066800"/>
            <a:ext cx="8610600" cy="5105400"/>
          </a:xfrm>
        </p:spPr>
        <p:txBody>
          <a:bodyPr lIns="82550" tIns="41275" rIns="82550" bIns="41275"/>
          <a:lstStyle/>
          <a:p>
            <a:pPr marL="457200" indent="-228600" defTabSz="814388">
              <a:lnSpc>
                <a:spcPts val="2500"/>
              </a:lnSpc>
              <a:spcBef>
                <a:spcPct val="30000"/>
              </a:spcBef>
              <a:spcAft>
                <a:spcPts val="200"/>
              </a:spcAft>
              <a:buSzPct val="90000"/>
              <a:defRPr/>
            </a:pPr>
            <a:r>
              <a:rPr lang="en-US" altLang="en-US" sz="2400" dirty="0" smtClean="0"/>
              <a:t>Lead </a:t>
            </a:r>
            <a:r>
              <a:rPr lang="en-US" altLang="en-US" sz="2400" b="1" i="1" dirty="0" smtClean="0"/>
              <a:t>chapter planning</a:t>
            </a:r>
            <a:r>
              <a:rPr lang="en-US" altLang="en-US" sz="2400" dirty="0" smtClean="0"/>
              <a:t> by the Leadership Team soon after elections, then periodic review/update</a:t>
            </a:r>
          </a:p>
          <a:p>
            <a:pPr marL="914400" lvl="1" indent="-228600" defTabSz="814388">
              <a:lnSpc>
                <a:spcPts val="2500"/>
              </a:lnSpc>
              <a:spcBef>
                <a:spcPct val="30000"/>
              </a:spcBef>
              <a:spcAft>
                <a:spcPts val="200"/>
              </a:spcAft>
              <a:buSzPct val="90000"/>
              <a:defRPr/>
            </a:pPr>
            <a:r>
              <a:rPr lang="en-US" altLang="en-US" sz="2200" dirty="0" smtClean="0"/>
              <a:t>Needs to be a team effort (consider inviting non-board members from the general membership)</a:t>
            </a:r>
          </a:p>
          <a:p>
            <a:pPr marL="914400" lvl="1" indent="-228600" defTabSz="814388">
              <a:lnSpc>
                <a:spcPts val="2500"/>
              </a:lnSpc>
              <a:spcBef>
                <a:spcPct val="30000"/>
              </a:spcBef>
              <a:spcAft>
                <a:spcPts val="200"/>
              </a:spcAft>
              <a:buSzPct val="90000"/>
              <a:defRPr/>
            </a:pPr>
            <a:r>
              <a:rPr lang="en-US" altLang="en-US" sz="2200" dirty="0" smtClean="0"/>
              <a:t>Use of the Chapter Planning Workbook &amp; Template is recommended</a:t>
            </a:r>
          </a:p>
          <a:p>
            <a:pPr marL="914400" lvl="1" defTabSz="814388">
              <a:lnSpc>
                <a:spcPts val="2500"/>
              </a:lnSpc>
              <a:spcBef>
                <a:spcPct val="30000"/>
              </a:spcBef>
              <a:spcAft>
                <a:spcPts val="200"/>
              </a:spcAft>
              <a:buSzPct val="90000"/>
              <a:defRPr/>
            </a:pPr>
            <a:r>
              <a:rPr lang="en-US" altLang="en-US" sz="2200" dirty="0" smtClean="0"/>
              <a:t>The strategic portion provides long range guidance</a:t>
            </a:r>
          </a:p>
          <a:p>
            <a:pPr marL="1314450" lvl="2" defTabSz="814388">
              <a:lnSpc>
                <a:spcPts val="2500"/>
              </a:lnSpc>
              <a:spcBef>
                <a:spcPct val="30000"/>
              </a:spcBef>
              <a:spcAft>
                <a:spcPts val="200"/>
              </a:spcAft>
              <a:buSzPct val="90000"/>
              <a:defRPr/>
            </a:pPr>
            <a:r>
              <a:rPr lang="en-US" altLang="en-US" sz="2000" dirty="0" smtClean="0"/>
              <a:t>Maintain alignment with INCOSE Vision, Mission, Goals and Strategic Initiatives</a:t>
            </a:r>
          </a:p>
          <a:p>
            <a:pPr marL="1314450" lvl="2" defTabSz="814388">
              <a:lnSpc>
                <a:spcPts val="2500"/>
              </a:lnSpc>
              <a:spcBef>
                <a:spcPct val="30000"/>
              </a:spcBef>
              <a:spcAft>
                <a:spcPts val="200"/>
              </a:spcAft>
              <a:buSzPct val="90000"/>
              <a:defRPr/>
            </a:pPr>
            <a:r>
              <a:rPr lang="en-US" altLang="en-US" sz="2000" dirty="0" smtClean="0"/>
              <a:t>Consider a </a:t>
            </a:r>
            <a:r>
              <a:rPr lang="en-US" altLang="en-US" sz="2000" u="sng" dirty="0" smtClean="0"/>
              <a:t>S</a:t>
            </a:r>
            <a:r>
              <a:rPr lang="en-US" altLang="en-US" sz="2000" dirty="0" smtClean="0"/>
              <a:t>trengths, </a:t>
            </a:r>
            <a:r>
              <a:rPr lang="en-US" altLang="en-US" sz="2000" u="sng" dirty="0" smtClean="0"/>
              <a:t>W</a:t>
            </a:r>
            <a:r>
              <a:rPr lang="en-US" altLang="en-US" sz="2000" dirty="0" smtClean="0"/>
              <a:t>eaknesses, </a:t>
            </a:r>
            <a:r>
              <a:rPr lang="en-US" altLang="en-US" sz="2000" u="sng" dirty="0" smtClean="0"/>
              <a:t>O</a:t>
            </a:r>
            <a:r>
              <a:rPr lang="en-US" altLang="en-US" sz="2000" dirty="0" smtClean="0"/>
              <a:t>pportunities, </a:t>
            </a:r>
            <a:r>
              <a:rPr lang="en-US" altLang="en-US" sz="2000" u="sng" dirty="0" smtClean="0"/>
              <a:t>T</a:t>
            </a:r>
            <a:r>
              <a:rPr lang="en-US" altLang="en-US" sz="2000" dirty="0" smtClean="0"/>
              <a:t>hreats assessment (SWOT) as a first step; conduct a gap analysis</a:t>
            </a:r>
          </a:p>
          <a:p>
            <a:pPr marL="1314450" lvl="2" defTabSz="814388">
              <a:lnSpc>
                <a:spcPts val="2500"/>
              </a:lnSpc>
              <a:spcBef>
                <a:spcPct val="30000"/>
              </a:spcBef>
              <a:spcAft>
                <a:spcPts val="200"/>
              </a:spcAft>
              <a:buSzPct val="90000"/>
              <a:defRPr/>
            </a:pPr>
            <a:r>
              <a:rPr lang="en-US" altLang="en-US" sz="2000" dirty="0" smtClean="0"/>
              <a:t>Strategic components include Vision, Mission, Goals, Strategy that are mostly unchanged year-to-year, providing continuity</a:t>
            </a:r>
          </a:p>
        </p:txBody>
      </p:sp>
    </p:spTree>
    <p:extLst>
      <p:ext uri="{BB962C8B-B14F-4D97-AF65-F5344CB8AC3E}">
        <p14:creationId xmlns:p14="http://schemas.microsoft.com/office/powerpoint/2010/main" val="323258422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76200"/>
            <a:ext cx="8229600" cy="762000"/>
          </a:xfrm>
          <a:noFill/>
        </p:spPr>
        <p:txBody>
          <a:bodyPr lIns="41275" tIns="15875" rIns="41275" bIns="15875" anchor="b"/>
          <a:lstStyle/>
          <a:p>
            <a:r>
              <a:rPr lang="en-US" altLang="en-US" sz="3400" smtClean="0"/>
              <a:t>Planning Responsibilities (2) - President</a:t>
            </a:r>
            <a:r>
              <a:rPr lang="en-US" altLang="en-US" sz="3000" smtClean="0"/>
              <a:t> </a:t>
            </a:r>
          </a:p>
        </p:txBody>
      </p:sp>
      <p:sp>
        <p:nvSpPr>
          <p:cNvPr id="28675" name="Rectangle 3"/>
          <p:cNvSpPr>
            <a:spLocks noGrp="1" noChangeArrowheads="1"/>
          </p:cNvSpPr>
          <p:nvPr>
            <p:ph type="body" idx="1"/>
          </p:nvPr>
        </p:nvSpPr>
        <p:spPr>
          <a:xfrm>
            <a:off x="533400" y="838200"/>
            <a:ext cx="8610600" cy="4495800"/>
          </a:xfrm>
        </p:spPr>
        <p:txBody>
          <a:bodyPr lIns="82550" tIns="41275" rIns="82550" bIns="41275"/>
          <a:lstStyle/>
          <a:p>
            <a:pPr marL="457200" indent="-228600" defTabSz="814388">
              <a:lnSpc>
                <a:spcPts val="2700"/>
              </a:lnSpc>
              <a:spcBef>
                <a:spcPts val="700"/>
              </a:spcBef>
              <a:spcAft>
                <a:spcPts val="200"/>
              </a:spcAft>
              <a:buSzPct val="90000"/>
              <a:defRPr/>
            </a:pPr>
            <a:r>
              <a:rPr lang="en-US" sz="2400" dirty="0" smtClean="0"/>
              <a:t>The second part of chapter planning focuses on the </a:t>
            </a:r>
            <a:r>
              <a:rPr lang="en-US" sz="2400" b="1" i="1" dirty="0" smtClean="0"/>
              <a:t>operational plans</a:t>
            </a:r>
            <a:r>
              <a:rPr lang="en-US" sz="2400" dirty="0" smtClean="0"/>
              <a:t>, also addressed in the Chapter Plans Workbook and Template</a:t>
            </a:r>
          </a:p>
          <a:p>
            <a:pPr marL="914400" lvl="1" indent="-228600" defTabSz="814388">
              <a:lnSpc>
                <a:spcPts val="2300"/>
              </a:lnSpc>
              <a:spcBef>
                <a:spcPts val="700"/>
              </a:spcBef>
              <a:spcAft>
                <a:spcPts val="200"/>
              </a:spcAft>
              <a:buSzPct val="90000"/>
              <a:defRPr/>
            </a:pPr>
            <a:r>
              <a:rPr lang="en-US" sz="2200" dirty="0" smtClean="0"/>
              <a:t>Guided by, aligned with chapter’s Strategic Planning</a:t>
            </a:r>
          </a:p>
          <a:p>
            <a:pPr marL="914400" lvl="1" indent="-228600" defTabSz="814388">
              <a:lnSpc>
                <a:spcPts val="2300"/>
              </a:lnSpc>
              <a:spcBef>
                <a:spcPts val="700"/>
              </a:spcBef>
              <a:spcAft>
                <a:spcPts val="200"/>
              </a:spcAft>
              <a:buSzPct val="90000"/>
              <a:defRPr/>
            </a:pPr>
            <a:r>
              <a:rPr lang="en-US" sz="2200" dirty="0" smtClean="0"/>
              <a:t>Include plans for activities and actions throughout the year such as attendance at IW and IS, work with other chapters or non-INCOSE entities, etc. (see Chapter Plans Workbook and Circle Awards criteria for ideas) </a:t>
            </a:r>
          </a:p>
          <a:p>
            <a:pPr marL="914400" lvl="1" indent="-228600" defTabSz="814388">
              <a:lnSpc>
                <a:spcPts val="2300"/>
              </a:lnSpc>
              <a:spcBef>
                <a:spcPts val="700"/>
              </a:spcBef>
              <a:spcAft>
                <a:spcPts val="200"/>
              </a:spcAft>
              <a:buSzPct val="90000"/>
              <a:defRPr/>
            </a:pPr>
            <a:r>
              <a:rPr lang="en-US" sz="2200" dirty="0" smtClean="0"/>
              <a:t>Include plans/</a:t>
            </a:r>
            <a:r>
              <a:rPr lang="en-US" sz="2200" dirty="0" err="1" smtClean="0"/>
              <a:t>subplans</a:t>
            </a:r>
            <a:r>
              <a:rPr lang="en-US" sz="2200" dirty="0" smtClean="0"/>
              <a:t> </a:t>
            </a:r>
          </a:p>
          <a:p>
            <a:pPr marL="1314450" lvl="2" defTabSz="814388">
              <a:lnSpc>
                <a:spcPts val="2300"/>
              </a:lnSpc>
              <a:spcBef>
                <a:spcPts val="700"/>
              </a:spcBef>
              <a:spcAft>
                <a:spcPts val="200"/>
              </a:spcAft>
              <a:buSzPct val="90000"/>
              <a:defRPr/>
            </a:pPr>
            <a:r>
              <a:rPr lang="en-US" sz="2000" dirty="0" smtClean="0"/>
              <a:t>Membership (recruiting and retention)</a:t>
            </a:r>
          </a:p>
          <a:p>
            <a:pPr marL="1314450" lvl="2" indent="-171450" defTabSz="814388">
              <a:lnSpc>
                <a:spcPts val="2300"/>
              </a:lnSpc>
              <a:spcBef>
                <a:spcPts val="700"/>
              </a:spcBef>
              <a:spcAft>
                <a:spcPts val="200"/>
              </a:spcAft>
              <a:buSzPct val="90000"/>
              <a:defRPr/>
            </a:pPr>
            <a:r>
              <a:rPr lang="en-US" sz="2000" dirty="0" smtClean="0"/>
              <a:t>Communications including website and publicity</a:t>
            </a:r>
          </a:p>
          <a:p>
            <a:pPr marL="1371600" lvl="2" indent="-203200" defTabSz="814388">
              <a:lnSpc>
                <a:spcPts val="2300"/>
              </a:lnSpc>
              <a:spcBef>
                <a:spcPts val="700"/>
              </a:spcBef>
              <a:spcAft>
                <a:spcPts val="200"/>
              </a:spcAft>
              <a:buSzPct val="90000"/>
              <a:defRPr/>
            </a:pPr>
            <a:r>
              <a:rPr lang="en-US" sz="2200" dirty="0" smtClean="0"/>
              <a:t>Ambassador/Promoter (companies, academia, other societies)</a:t>
            </a:r>
          </a:p>
          <a:p>
            <a:pPr marL="1371600" lvl="2" indent="-203200" defTabSz="814388">
              <a:lnSpc>
                <a:spcPts val="2300"/>
              </a:lnSpc>
              <a:spcBef>
                <a:spcPts val="700"/>
              </a:spcBef>
              <a:spcAft>
                <a:spcPts val="200"/>
              </a:spcAft>
              <a:buSzPct val="90000"/>
              <a:defRPr/>
            </a:pPr>
            <a:r>
              <a:rPr lang="en-US" sz="2200" dirty="0" smtClean="0"/>
              <a:t>Promotion of IW, IS, Certification, etc.</a:t>
            </a:r>
          </a:p>
          <a:p>
            <a:pPr marL="1371600" lvl="2" indent="-203200" defTabSz="814388">
              <a:lnSpc>
                <a:spcPts val="2300"/>
              </a:lnSpc>
              <a:spcBef>
                <a:spcPts val="700"/>
              </a:spcBef>
              <a:spcAft>
                <a:spcPts val="200"/>
              </a:spcAft>
              <a:buSzPct val="90000"/>
              <a:defRPr/>
            </a:pPr>
            <a:r>
              <a:rPr lang="en-US" sz="2200" dirty="0" smtClean="0"/>
              <a:t>Leadership succession planning</a:t>
            </a:r>
          </a:p>
        </p:txBody>
      </p:sp>
    </p:spTree>
    <p:extLst>
      <p:ext uri="{BB962C8B-B14F-4D97-AF65-F5344CB8AC3E}">
        <p14:creationId xmlns:p14="http://schemas.microsoft.com/office/powerpoint/2010/main" val="401250631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76200"/>
            <a:ext cx="8229600" cy="762000"/>
          </a:xfrm>
          <a:noFill/>
        </p:spPr>
        <p:txBody>
          <a:bodyPr lIns="41275" tIns="15875" rIns="41275" bIns="15875" anchor="b"/>
          <a:lstStyle/>
          <a:p>
            <a:r>
              <a:rPr lang="en-US" altLang="en-US" sz="3400" smtClean="0"/>
              <a:t>Other Typical Responsibilities - President</a:t>
            </a:r>
            <a:r>
              <a:rPr lang="en-US" altLang="en-US" sz="3000" smtClean="0"/>
              <a:t> </a:t>
            </a:r>
          </a:p>
        </p:txBody>
      </p:sp>
      <p:sp>
        <p:nvSpPr>
          <p:cNvPr id="37891" name="Rectangle 3"/>
          <p:cNvSpPr>
            <a:spLocks noGrp="1" noChangeArrowheads="1"/>
          </p:cNvSpPr>
          <p:nvPr>
            <p:ph type="body" idx="1"/>
          </p:nvPr>
        </p:nvSpPr>
        <p:spPr>
          <a:xfrm>
            <a:off x="533400" y="912812"/>
            <a:ext cx="8305800" cy="5030788"/>
          </a:xfrm>
          <a:noFill/>
        </p:spPr>
        <p:txBody>
          <a:bodyPr lIns="82550" tIns="41275" rIns="82550" bIns="41275"/>
          <a:lstStyle/>
          <a:p>
            <a:pPr marL="457200" indent="-228600" defTabSz="814388">
              <a:lnSpc>
                <a:spcPts val="2200"/>
              </a:lnSpc>
              <a:spcBef>
                <a:spcPts val="600"/>
              </a:spcBef>
              <a:spcAft>
                <a:spcPts val="200"/>
              </a:spcAft>
              <a:buSzPct val="90000"/>
            </a:pPr>
            <a:r>
              <a:rPr lang="en-US" altLang="en-US" sz="2200" dirty="0" smtClean="0"/>
              <a:t>Vote with other Chapter Presidents to elect Sector Directors</a:t>
            </a:r>
          </a:p>
          <a:p>
            <a:pPr marL="457200" indent="-228600" defTabSz="814388">
              <a:lnSpc>
                <a:spcPts val="2200"/>
              </a:lnSpc>
              <a:spcBef>
                <a:spcPts val="600"/>
              </a:spcBef>
              <a:spcAft>
                <a:spcPts val="200"/>
              </a:spcAft>
              <a:buSzPct val="90000"/>
            </a:pPr>
            <a:r>
              <a:rPr lang="en-US" altLang="en-US" sz="2200" dirty="0" smtClean="0"/>
              <a:t>Provide leadership to the profession, the Chapter Board and the membership. </a:t>
            </a:r>
          </a:p>
          <a:p>
            <a:pPr marL="457200" indent="-228600" defTabSz="814388">
              <a:lnSpc>
                <a:spcPts val="2200"/>
              </a:lnSpc>
              <a:spcBef>
                <a:spcPts val="600"/>
              </a:spcBef>
              <a:spcAft>
                <a:spcPts val="200"/>
              </a:spcAft>
              <a:buSzPct val="90000"/>
            </a:pPr>
            <a:r>
              <a:rPr lang="en-US" altLang="en-US" sz="2200" dirty="0" smtClean="0"/>
              <a:t>Plan and chair Board and chapter meetings. </a:t>
            </a:r>
          </a:p>
          <a:p>
            <a:pPr marL="457200" indent="-228600" defTabSz="814388">
              <a:lnSpc>
                <a:spcPts val="2200"/>
              </a:lnSpc>
              <a:spcBef>
                <a:spcPts val="600"/>
              </a:spcBef>
              <a:spcAft>
                <a:spcPts val="200"/>
              </a:spcAft>
              <a:buSzPct val="90000"/>
            </a:pPr>
            <a:r>
              <a:rPr lang="en-US" altLang="en-US" sz="2200" dirty="0" smtClean="0"/>
              <a:t>Manage all aspects of the chapter, whether internal, within INCOSE or external. Represent the chapter to INCOSE, and work with other chapter officers to ensure the interests of the chapter and INCOSE are properly represented. </a:t>
            </a:r>
          </a:p>
          <a:p>
            <a:pPr marL="457200" indent="-228600" defTabSz="814388">
              <a:lnSpc>
                <a:spcPts val="2200"/>
              </a:lnSpc>
              <a:spcBef>
                <a:spcPts val="600"/>
              </a:spcBef>
              <a:spcAft>
                <a:spcPts val="200"/>
              </a:spcAft>
              <a:buSzPct val="90000"/>
            </a:pPr>
            <a:r>
              <a:rPr lang="en-US" altLang="en-US" sz="2200" dirty="0" smtClean="0"/>
              <a:t>Use Circle Awards criteria as metrics to evaluate progress</a:t>
            </a:r>
          </a:p>
          <a:p>
            <a:pPr marL="457200" indent="-228600" defTabSz="814388">
              <a:lnSpc>
                <a:spcPts val="2200"/>
              </a:lnSpc>
              <a:spcBef>
                <a:spcPts val="600"/>
              </a:spcBef>
              <a:spcAft>
                <a:spcPts val="200"/>
              </a:spcAft>
              <a:buSzPct val="90000"/>
            </a:pPr>
            <a:r>
              <a:rPr lang="en-US" altLang="en-US" sz="2200" dirty="0" smtClean="0"/>
              <a:t>Identify, encourage, and mentor prospective chapter leaders</a:t>
            </a:r>
          </a:p>
          <a:p>
            <a:pPr marL="457200" indent="-228600" defTabSz="814388">
              <a:lnSpc>
                <a:spcPts val="2200"/>
              </a:lnSpc>
              <a:spcBef>
                <a:spcPts val="600"/>
              </a:spcBef>
              <a:spcAft>
                <a:spcPts val="200"/>
              </a:spcAft>
              <a:buSzPct val="90000"/>
            </a:pPr>
            <a:r>
              <a:rPr lang="en-US" altLang="en-US" sz="2200" dirty="0" smtClean="0"/>
              <a:t>Conduct elections for the following year and ensure new list of officers is updated in Connect and submitted by January 31.</a:t>
            </a:r>
          </a:p>
          <a:p>
            <a:pPr marL="457200" indent="-228600" defTabSz="814388">
              <a:lnSpc>
                <a:spcPts val="2200"/>
              </a:lnSpc>
              <a:spcBef>
                <a:spcPts val="600"/>
              </a:spcBef>
              <a:spcAft>
                <a:spcPts val="200"/>
              </a:spcAft>
              <a:buSzPct val="90000"/>
            </a:pPr>
            <a:r>
              <a:rPr lang="en-US" altLang="en-US" sz="2200" dirty="0" smtClean="0"/>
              <a:t>Mentor elected officers by setting expectations and offering guidance with issues that arise.</a:t>
            </a:r>
          </a:p>
          <a:p>
            <a:pPr marL="457200" indent="-228600" defTabSz="814388">
              <a:lnSpc>
                <a:spcPts val="2200"/>
              </a:lnSpc>
              <a:spcBef>
                <a:spcPts val="600"/>
              </a:spcBef>
              <a:spcAft>
                <a:spcPts val="200"/>
              </a:spcAft>
              <a:buSzPct val="90000"/>
            </a:pPr>
            <a:r>
              <a:rPr lang="en-US" altLang="en-US" sz="2200" dirty="0" smtClean="0"/>
              <a:t>Vice President(s), Secretary, and Treasurer report to the President. </a:t>
            </a:r>
          </a:p>
        </p:txBody>
      </p:sp>
    </p:spTree>
    <p:extLst>
      <p:ext uri="{BB962C8B-B14F-4D97-AF65-F5344CB8AC3E}">
        <p14:creationId xmlns:p14="http://schemas.microsoft.com/office/powerpoint/2010/main" val="335830604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685800" y="-12700"/>
            <a:ext cx="8229600" cy="698500"/>
          </a:xfrm>
        </p:spPr>
        <p:txBody>
          <a:bodyPr/>
          <a:lstStyle/>
          <a:p>
            <a:r>
              <a:rPr lang="en-US">
                <a:latin typeface="Arial" charset="0"/>
              </a:rPr>
              <a:t>Agenda</a:t>
            </a:r>
          </a:p>
        </p:txBody>
      </p:sp>
      <p:sp>
        <p:nvSpPr>
          <p:cNvPr id="4099" name="Content Placeholder 2"/>
          <p:cNvSpPr>
            <a:spLocks noGrp="1"/>
          </p:cNvSpPr>
          <p:nvPr>
            <p:ph idx="1"/>
          </p:nvPr>
        </p:nvSpPr>
        <p:spPr>
          <a:xfrm>
            <a:off x="685800" y="685800"/>
            <a:ext cx="8229600" cy="5867400"/>
          </a:xfrm>
        </p:spPr>
        <p:txBody>
          <a:bodyPr/>
          <a:lstStyle/>
          <a:p>
            <a:pPr marL="0" indent="0">
              <a:buFontTx/>
              <a:buNone/>
            </a:pPr>
            <a:r>
              <a:rPr lang="en-US" sz="1800" b="1" dirty="0" smtClean="0">
                <a:latin typeface="Arial" charset="0"/>
              </a:rPr>
              <a:t>Chapter </a:t>
            </a:r>
            <a:r>
              <a:rPr lang="en-US" sz="1800" b="1" dirty="0">
                <a:latin typeface="Arial" charset="0"/>
              </a:rPr>
              <a:t>Officer </a:t>
            </a:r>
            <a:r>
              <a:rPr lang="en-US" sz="1800" b="1" dirty="0" smtClean="0">
                <a:latin typeface="Arial" charset="0"/>
              </a:rPr>
              <a:t>Training as divided up for video segments</a:t>
            </a:r>
            <a:endParaRPr lang="en-US" sz="1800" b="1" dirty="0">
              <a:latin typeface="Arial" charset="0"/>
            </a:endParaRPr>
          </a:p>
          <a:p>
            <a:pPr lvl="1"/>
            <a:r>
              <a:rPr lang="en-US" sz="1800" dirty="0">
                <a:solidFill>
                  <a:schemeClr val="bg2"/>
                </a:solidFill>
                <a:latin typeface="Arial" charset="0"/>
              </a:rPr>
              <a:t>Unit 1</a:t>
            </a:r>
          </a:p>
          <a:p>
            <a:pPr lvl="2"/>
            <a:r>
              <a:rPr lang="en-US" sz="1600" dirty="0">
                <a:solidFill>
                  <a:schemeClr val="bg2"/>
                </a:solidFill>
                <a:latin typeface="Arial" charset="0"/>
              </a:rPr>
              <a:t>What is INCOSE – David </a:t>
            </a:r>
            <a:r>
              <a:rPr lang="en-US" sz="1600" dirty="0" smtClean="0">
                <a:solidFill>
                  <a:schemeClr val="bg2"/>
                </a:solidFill>
                <a:latin typeface="Arial" charset="0"/>
              </a:rPr>
              <a:t>Long</a:t>
            </a:r>
          </a:p>
          <a:p>
            <a:pPr lvl="1"/>
            <a:r>
              <a:rPr lang="en-US" sz="1800" dirty="0">
                <a:solidFill>
                  <a:schemeClr val="bg2"/>
                </a:solidFill>
                <a:latin typeface="Arial" charset="0"/>
              </a:rPr>
              <a:t>Unit 2</a:t>
            </a:r>
          </a:p>
          <a:p>
            <a:pPr lvl="2"/>
            <a:r>
              <a:rPr lang="en-US" sz="1600" dirty="0" smtClean="0">
                <a:solidFill>
                  <a:schemeClr val="bg2"/>
                </a:solidFill>
                <a:latin typeface="Arial" charset="0"/>
              </a:rPr>
              <a:t>Certification/Admin Office Functions/Resources – Barclay Brown</a:t>
            </a:r>
            <a:endParaRPr lang="en-US" sz="1600" dirty="0">
              <a:solidFill>
                <a:schemeClr val="bg2"/>
              </a:solidFill>
              <a:latin typeface="Arial" charset="0"/>
            </a:endParaRPr>
          </a:p>
          <a:p>
            <a:pPr lvl="2"/>
            <a:r>
              <a:rPr lang="en-US" sz="1600" dirty="0" smtClean="0">
                <a:solidFill>
                  <a:schemeClr val="bg2"/>
                </a:solidFill>
                <a:latin typeface="Arial" charset="0"/>
              </a:rPr>
              <a:t>Technical </a:t>
            </a:r>
            <a:r>
              <a:rPr lang="en-US" sz="1600" dirty="0">
                <a:solidFill>
                  <a:schemeClr val="bg2"/>
                </a:solidFill>
                <a:latin typeface="Arial" charset="0"/>
              </a:rPr>
              <a:t>Operations – Bill Miller</a:t>
            </a:r>
          </a:p>
          <a:p>
            <a:pPr lvl="1"/>
            <a:r>
              <a:rPr lang="en-US" sz="1800" dirty="0">
                <a:solidFill>
                  <a:srgbClr val="000000"/>
                </a:solidFill>
                <a:latin typeface="Arial" charset="0"/>
              </a:rPr>
              <a:t>Unit </a:t>
            </a:r>
            <a:r>
              <a:rPr lang="en-US" sz="1800" dirty="0" smtClean="0">
                <a:solidFill>
                  <a:srgbClr val="000000"/>
                </a:solidFill>
                <a:latin typeface="Arial" charset="0"/>
              </a:rPr>
              <a:t>3</a:t>
            </a:r>
            <a:endParaRPr lang="en-US" sz="1800" dirty="0">
              <a:solidFill>
                <a:srgbClr val="000000"/>
              </a:solidFill>
              <a:latin typeface="Arial" charset="0"/>
            </a:endParaRPr>
          </a:p>
          <a:p>
            <a:pPr lvl="2"/>
            <a:r>
              <a:rPr lang="en-US" sz="1600" dirty="0">
                <a:solidFill>
                  <a:srgbClr val="000000"/>
                </a:solidFill>
                <a:latin typeface="Arial" charset="0"/>
              </a:rPr>
              <a:t>Chapters – </a:t>
            </a:r>
            <a:r>
              <a:rPr lang="en-US" sz="1600" dirty="0" smtClean="0">
                <a:solidFill>
                  <a:srgbClr val="000000"/>
                </a:solidFill>
                <a:latin typeface="Arial" charset="0"/>
              </a:rPr>
              <a:t>Barclay Brown</a:t>
            </a:r>
            <a:endParaRPr lang="en-US" sz="1600" dirty="0">
              <a:solidFill>
                <a:srgbClr val="000000"/>
              </a:solidFill>
              <a:latin typeface="Arial" charset="0"/>
            </a:endParaRPr>
          </a:p>
          <a:p>
            <a:pPr lvl="2"/>
            <a:r>
              <a:rPr lang="en-US" sz="1600" dirty="0">
                <a:solidFill>
                  <a:srgbClr val="000000"/>
                </a:solidFill>
                <a:latin typeface="Arial" charset="0"/>
              </a:rPr>
              <a:t>Chapter Officer Roles &amp; Responsibilities </a:t>
            </a:r>
            <a:r>
              <a:rPr lang="en-US" sz="1600" dirty="0" smtClean="0">
                <a:solidFill>
                  <a:srgbClr val="000000"/>
                </a:solidFill>
                <a:latin typeface="Arial" charset="0"/>
              </a:rPr>
              <a:t>– Barclay Brown</a:t>
            </a:r>
            <a:endParaRPr lang="en-US" sz="1600" dirty="0">
              <a:solidFill>
                <a:srgbClr val="000000"/>
              </a:solidFill>
              <a:latin typeface="Arial" charset="0"/>
            </a:endParaRPr>
          </a:p>
          <a:p>
            <a:pPr lvl="1"/>
            <a:r>
              <a:rPr lang="en-US" sz="1800" dirty="0">
                <a:solidFill>
                  <a:schemeClr val="bg2"/>
                </a:solidFill>
                <a:latin typeface="Arial" charset="0"/>
              </a:rPr>
              <a:t>Unit </a:t>
            </a:r>
            <a:r>
              <a:rPr lang="en-US" sz="1800" dirty="0" smtClean="0">
                <a:solidFill>
                  <a:schemeClr val="bg2"/>
                </a:solidFill>
                <a:latin typeface="Arial" charset="0"/>
              </a:rPr>
              <a:t>4</a:t>
            </a:r>
            <a:endParaRPr lang="en-US" sz="1800" dirty="0">
              <a:solidFill>
                <a:schemeClr val="bg2"/>
              </a:solidFill>
              <a:latin typeface="Arial" charset="0"/>
            </a:endParaRPr>
          </a:p>
          <a:p>
            <a:pPr lvl="2"/>
            <a:r>
              <a:rPr lang="en-US" sz="1600" dirty="0">
                <a:solidFill>
                  <a:schemeClr val="bg2"/>
                </a:solidFill>
                <a:latin typeface="Arial" charset="0"/>
              </a:rPr>
              <a:t>Chapter Excellence Program- Don </a:t>
            </a:r>
            <a:r>
              <a:rPr lang="en-US" sz="1600" dirty="0" smtClean="0">
                <a:solidFill>
                  <a:schemeClr val="bg2"/>
                </a:solidFill>
                <a:latin typeface="Arial" charset="0"/>
              </a:rPr>
              <a:t>Boyer</a:t>
            </a:r>
            <a:endParaRPr lang="en-US" sz="1600" dirty="0">
              <a:solidFill>
                <a:schemeClr val="bg2"/>
              </a:solidFill>
              <a:latin typeface="Arial" charset="0"/>
            </a:endParaRPr>
          </a:p>
          <a:p>
            <a:pPr lvl="1"/>
            <a:r>
              <a:rPr lang="en-US" sz="1800" dirty="0">
                <a:solidFill>
                  <a:schemeClr val="bg2"/>
                </a:solidFill>
                <a:latin typeface="Arial" charset="0"/>
              </a:rPr>
              <a:t>Unit </a:t>
            </a:r>
            <a:r>
              <a:rPr lang="en-US" sz="1800" dirty="0" smtClean="0">
                <a:solidFill>
                  <a:schemeClr val="bg2"/>
                </a:solidFill>
                <a:latin typeface="Arial" charset="0"/>
              </a:rPr>
              <a:t>5</a:t>
            </a:r>
            <a:endParaRPr lang="en-US" sz="1800" dirty="0">
              <a:solidFill>
                <a:schemeClr val="bg2"/>
              </a:solidFill>
              <a:latin typeface="Arial" charset="0"/>
            </a:endParaRPr>
          </a:p>
          <a:p>
            <a:pPr lvl="2"/>
            <a:r>
              <a:rPr lang="en-US" sz="1600" dirty="0">
                <a:solidFill>
                  <a:schemeClr val="bg2"/>
                </a:solidFill>
                <a:latin typeface="Arial" charset="0"/>
              </a:rPr>
              <a:t>Resources and Products - Barclay </a:t>
            </a:r>
            <a:r>
              <a:rPr lang="en-US" sz="1600" dirty="0" smtClean="0">
                <a:solidFill>
                  <a:schemeClr val="bg2"/>
                </a:solidFill>
                <a:latin typeface="Arial" charset="0"/>
              </a:rPr>
              <a:t>Brown</a:t>
            </a:r>
            <a:endParaRPr lang="en-US" sz="1600" dirty="0">
              <a:solidFill>
                <a:schemeClr val="bg2"/>
              </a:solidFill>
              <a:latin typeface="Arial" charset="0"/>
            </a:endParaRPr>
          </a:p>
          <a:p>
            <a:pPr lvl="2"/>
            <a:r>
              <a:rPr lang="en-US" sz="1600" dirty="0">
                <a:solidFill>
                  <a:schemeClr val="bg2"/>
                </a:solidFill>
                <a:latin typeface="Arial" charset="0"/>
              </a:rPr>
              <a:t>Events </a:t>
            </a:r>
            <a:r>
              <a:rPr lang="en-US" sz="1600" dirty="0" smtClean="0">
                <a:solidFill>
                  <a:schemeClr val="bg2"/>
                </a:solidFill>
                <a:latin typeface="Arial" charset="0"/>
              </a:rPr>
              <a:t>– Barclay</a:t>
            </a:r>
            <a:endParaRPr lang="en-US" sz="1600" dirty="0">
              <a:solidFill>
                <a:schemeClr val="bg2"/>
              </a:solidFill>
              <a:latin typeface="Arial" charset="0"/>
            </a:endParaRPr>
          </a:p>
        </p:txBody>
      </p:sp>
    </p:spTree>
    <p:extLst>
      <p:ext uri="{BB962C8B-B14F-4D97-AF65-F5344CB8AC3E}">
        <p14:creationId xmlns:p14="http://schemas.microsoft.com/office/powerpoint/2010/main" val="2935897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76200"/>
            <a:ext cx="8229600" cy="762000"/>
          </a:xfrm>
          <a:noFill/>
        </p:spPr>
        <p:txBody>
          <a:bodyPr lIns="41275" tIns="15875" rIns="41275" bIns="15875" anchor="b"/>
          <a:lstStyle/>
          <a:p>
            <a:r>
              <a:rPr lang="en-US" altLang="en-US" sz="3400" smtClean="0"/>
              <a:t>President’s Sample Check List</a:t>
            </a:r>
            <a:r>
              <a:rPr lang="en-US" altLang="en-US" sz="3000" smtClean="0"/>
              <a:t> </a:t>
            </a:r>
          </a:p>
        </p:txBody>
      </p:sp>
      <p:sp>
        <p:nvSpPr>
          <p:cNvPr id="38915" name="TextBox 4"/>
          <p:cNvSpPr txBox="1">
            <a:spLocks noChangeArrowheads="1"/>
          </p:cNvSpPr>
          <p:nvPr/>
        </p:nvSpPr>
        <p:spPr bwMode="auto">
          <a:xfrm>
            <a:off x="542925" y="914400"/>
            <a:ext cx="4181475" cy="5350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 hangingPunct="1">
              <a:spcBef>
                <a:spcPct val="0"/>
              </a:spcBef>
              <a:spcAft>
                <a:spcPts val="200"/>
              </a:spcAft>
              <a:buFontTx/>
              <a:buNone/>
            </a:pPr>
            <a:r>
              <a:rPr lang="en-US" altLang="en-US" sz="1600" b="1" dirty="0"/>
              <a:t>January </a:t>
            </a:r>
            <a:r>
              <a:rPr lang="en-US" altLang="en-US" sz="1400" dirty="0"/>
              <a:t>(this year)</a:t>
            </a:r>
            <a:endParaRPr lang="en-US" altLang="en-US" sz="1600" b="1" dirty="0"/>
          </a:p>
          <a:p>
            <a:pPr eaLnBrk="1" fontAlgn="b" hangingPunct="1">
              <a:spcBef>
                <a:spcPct val="0"/>
              </a:spcBef>
              <a:spcAft>
                <a:spcPts val="200"/>
              </a:spcAft>
              <a:buFontTx/>
              <a:buNone/>
            </a:pPr>
            <a:r>
              <a:rPr lang="en-US" altLang="en-US" sz="1600" dirty="0">
                <a:latin typeface="Arial Narrow" pitchFamily="34" charset="0"/>
              </a:rPr>
              <a:t>1/31 Set up Chapter Budget</a:t>
            </a:r>
          </a:p>
          <a:p>
            <a:pPr eaLnBrk="1" fontAlgn="b" hangingPunct="1">
              <a:spcBef>
                <a:spcPct val="0"/>
              </a:spcBef>
              <a:spcAft>
                <a:spcPts val="200"/>
              </a:spcAft>
              <a:buFontTx/>
              <a:buNone/>
            </a:pPr>
            <a:r>
              <a:rPr lang="en-US" altLang="en-US" sz="1600" dirty="0">
                <a:latin typeface="Arial Narrow" pitchFamily="34" charset="0"/>
              </a:rPr>
              <a:t>1/31 Set up proposed meeting dates</a:t>
            </a:r>
          </a:p>
          <a:p>
            <a:pPr eaLnBrk="1" fontAlgn="b" hangingPunct="1">
              <a:spcBef>
                <a:spcPct val="0"/>
              </a:spcBef>
              <a:spcAft>
                <a:spcPts val="200"/>
              </a:spcAft>
              <a:buFontTx/>
              <a:buNone/>
            </a:pPr>
            <a:r>
              <a:rPr lang="en-US" altLang="en-US" sz="1600" dirty="0">
                <a:latin typeface="Arial Narrow" pitchFamily="34" charset="0"/>
              </a:rPr>
              <a:t>1/31 Complete Officer </a:t>
            </a:r>
            <a:r>
              <a:rPr lang="en-US" altLang="en-US" sz="1600" dirty="0" smtClean="0">
                <a:latin typeface="Arial Narrow" pitchFamily="34" charset="0"/>
              </a:rPr>
              <a:t>Training presentation </a:t>
            </a:r>
            <a:r>
              <a:rPr lang="en-US" altLang="en-US" sz="1600" dirty="0">
                <a:latin typeface="Arial Narrow" pitchFamily="34" charset="0"/>
              </a:rPr>
              <a:t>&amp; discussion</a:t>
            </a:r>
          </a:p>
          <a:p>
            <a:pPr eaLnBrk="1" fontAlgn="b" hangingPunct="1">
              <a:spcBef>
                <a:spcPct val="0"/>
              </a:spcBef>
              <a:spcAft>
                <a:spcPts val="200"/>
              </a:spcAft>
              <a:buFontTx/>
              <a:buNone/>
            </a:pPr>
            <a:r>
              <a:rPr lang="en-US" altLang="en-US" sz="1600" dirty="0">
                <a:latin typeface="Arial Narrow" pitchFamily="34" charset="0"/>
              </a:rPr>
              <a:t>1/31 Set up Board Meeting dates</a:t>
            </a:r>
          </a:p>
          <a:p>
            <a:pPr eaLnBrk="1" fontAlgn="b" hangingPunct="1">
              <a:spcBef>
                <a:spcPct val="0"/>
              </a:spcBef>
              <a:spcAft>
                <a:spcPts val="200"/>
              </a:spcAft>
              <a:buFontTx/>
              <a:buNone/>
            </a:pPr>
            <a:r>
              <a:rPr lang="en-US" altLang="en-US" sz="1600" dirty="0">
                <a:latin typeface="Arial Narrow" pitchFamily="34" charset="0"/>
              </a:rPr>
              <a:t>1/31 Meet w/Board  &amp; discuss plans</a:t>
            </a:r>
          </a:p>
          <a:p>
            <a:pPr eaLnBrk="1" fontAlgn="b" hangingPunct="1">
              <a:spcBef>
                <a:spcPct val="0"/>
              </a:spcBef>
              <a:spcAft>
                <a:spcPts val="200"/>
              </a:spcAft>
              <a:buFontTx/>
              <a:buNone/>
            </a:pPr>
            <a:r>
              <a:rPr lang="en-US" altLang="en-US" sz="1600" dirty="0">
                <a:latin typeface="Arial Narrow" pitchFamily="34" charset="0"/>
              </a:rPr>
              <a:t>1/31 Ensure Evidence uploaded for Circle Award</a:t>
            </a:r>
          </a:p>
          <a:p>
            <a:pPr eaLnBrk="1" fontAlgn="b" hangingPunct="1">
              <a:spcBef>
                <a:spcPct val="0"/>
              </a:spcBef>
              <a:spcAft>
                <a:spcPts val="200"/>
              </a:spcAft>
              <a:buFontTx/>
              <a:buNone/>
            </a:pPr>
            <a:r>
              <a:rPr lang="en-US" altLang="en-US" sz="1600" b="1" dirty="0"/>
              <a:t>February</a:t>
            </a:r>
          </a:p>
          <a:p>
            <a:pPr eaLnBrk="1" fontAlgn="b" hangingPunct="1">
              <a:spcBef>
                <a:spcPct val="0"/>
              </a:spcBef>
              <a:spcAft>
                <a:spcPts val="200"/>
              </a:spcAft>
              <a:buFontTx/>
              <a:buNone/>
            </a:pPr>
            <a:r>
              <a:rPr lang="en-US" altLang="en-US" sz="1600" dirty="0">
                <a:latin typeface="Arial Narrow" pitchFamily="34" charset="0"/>
              </a:rPr>
              <a:t>2/28 Send out Treasurer's Report</a:t>
            </a:r>
            <a:endParaRPr lang="en-US" altLang="en-US" sz="1600" b="1" dirty="0"/>
          </a:p>
          <a:p>
            <a:pPr eaLnBrk="1" fontAlgn="b" hangingPunct="1">
              <a:spcBef>
                <a:spcPct val="0"/>
              </a:spcBef>
              <a:spcAft>
                <a:spcPts val="200"/>
              </a:spcAft>
              <a:buFontTx/>
              <a:buNone/>
            </a:pPr>
            <a:r>
              <a:rPr lang="en-US" altLang="en-US" sz="1600" b="1" dirty="0"/>
              <a:t>March</a:t>
            </a:r>
          </a:p>
          <a:p>
            <a:pPr eaLnBrk="1" fontAlgn="b" hangingPunct="1">
              <a:spcBef>
                <a:spcPct val="0"/>
              </a:spcBef>
              <a:spcAft>
                <a:spcPts val="200"/>
              </a:spcAft>
              <a:buFontTx/>
              <a:buNone/>
            </a:pPr>
            <a:r>
              <a:rPr lang="en-US" altLang="en-US" sz="1600" dirty="0">
                <a:latin typeface="Arial Narrow" pitchFamily="34" charset="0"/>
              </a:rPr>
              <a:t>3/15 Complete Chapter Plans including Strategic, </a:t>
            </a:r>
          </a:p>
          <a:p>
            <a:pPr eaLnBrk="1" fontAlgn="b" hangingPunct="1">
              <a:spcBef>
                <a:spcPct val="0"/>
              </a:spcBef>
              <a:spcAft>
                <a:spcPts val="200"/>
              </a:spcAft>
              <a:buFontTx/>
              <a:buNone/>
            </a:pPr>
            <a:r>
              <a:rPr lang="en-US" altLang="en-US" sz="1600" dirty="0">
                <a:latin typeface="Arial Narrow" pitchFamily="34" charset="0"/>
              </a:rPr>
              <a:t>Operations, Communications, Member Recruiting/Retention, Ambassador/Promoter</a:t>
            </a:r>
          </a:p>
          <a:p>
            <a:pPr eaLnBrk="1" fontAlgn="b" hangingPunct="1">
              <a:spcBef>
                <a:spcPct val="0"/>
              </a:spcBef>
              <a:spcAft>
                <a:spcPts val="200"/>
              </a:spcAft>
              <a:buFontTx/>
              <a:buNone/>
            </a:pPr>
            <a:r>
              <a:rPr lang="en-US" altLang="en-US" sz="1600" dirty="0">
                <a:latin typeface="Arial Narrow" pitchFamily="34" charset="0"/>
              </a:rPr>
              <a:t>3/15 Ensure Evidence uploaded for Circle Award</a:t>
            </a:r>
          </a:p>
          <a:p>
            <a:pPr eaLnBrk="1" fontAlgn="b" hangingPunct="1">
              <a:spcBef>
                <a:spcPct val="0"/>
              </a:spcBef>
              <a:buFontTx/>
              <a:buNone/>
            </a:pPr>
            <a:r>
              <a:rPr lang="en-US" altLang="en-US" sz="1600" b="1" dirty="0"/>
              <a:t>July</a:t>
            </a:r>
          </a:p>
          <a:p>
            <a:pPr eaLnBrk="1" fontAlgn="b" hangingPunct="1">
              <a:spcBef>
                <a:spcPct val="0"/>
              </a:spcBef>
              <a:buFontTx/>
              <a:buNone/>
            </a:pPr>
            <a:r>
              <a:rPr lang="en-US" altLang="en-US" sz="1600" dirty="0">
                <a:latin typeface="Arial Narrow" pitchFamily="34" charset="0"/>
              </a:rPr>
              <a:t>7/31 Develop List of Officer Candidates</a:t>
            </a:r>
          </a:p>
          <a:p>
            <a:pPr eaLnBrk="1" fontAlgn="b" hangingPunct="1">
              <a:spcBef>
                <a:spcPct val="0"/>
              </a:spcBef>
              <a:buFontTx/>
              <a:buNone/>
            </a:pPr>
            <a:r>
              <a:rPr lang="en-US" altLang="en-US" sz="1600" dirty="0">
                <a:latin typeface="Arial Narrow" pitchFamily="34" charset="0"/>
              </a:rPr>
              <a:t>7/31 Review all components of Chapter Plans</a:t>
            </a:r>
          </a:p>
          <a:p>
            <a:pPr eaLnBrk="1" fontAlgn="b" hangingPunct="1">
              <a:spcBef>
                <a:spcPct val="0"/>
              </a:spcBef>
              <a:buFontTx/>
              <a:buNone/>
            </a:pPr>
            <a:r>
              <a:rPr lang="en-US" altLang="en-US" sz="1600" dirty="0">
                <a:latin typeface="Arial Narrow" pitchFamily="34" charset="0"/>
              </a:rPr>
              <a:t>7/31 Ensure Evidence uploaded for Circle Awards</a:t>
            </a:r>
          </a:p>
          <a:p>
            <a:pPr eaLnBrk="1" fontAlgn="b" hangingPunct="1">
              <a:spcBef>
                <a:spcPct val="0"/>
              </a:spcBef>
              <a:spcAft>
                <a:spcPts val="200"/>
              </a:spcAft>
              <a:buFontTx/>
              <a:buNone/>
            </a:pPr>
            <a:endParaRPr lang="en-US" altLang="en-US" sz="1600" dirty="0">
              <a:latin typeface="Arial Narrow" pitchFamily="34" charset="0"/>
            </a:endParaRPr>
          </a:p>
        </p:txBody>
      </p:sp>
      <p:sp>
        <p:nvSpPr>
          <p:cNvPr id="38916" name="TextBox 7"/>
          <p:cNvSpPr txBox="1">
            <a:spLocks noChangeArrowheads="1"/>
          </p:cNvSpPr>
          <p:nvPr/>
        </p:nvSpPr>
        <p:spPr bwMode="auto">
          <a:xfrm>
            <a:off x="4724400" y="919163"/>
            <a:ext cx="4267200" cy="482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 hangingPunct="1">
              <a:spcBef>
                <a:spcPct val="0"/>
              </a:spcBef>
              <a:buFontTx/>
              <a:buNone/>
            </a:pPr>
            <a:r>
              <a:rPr lang="en-US" altLang="en-US" sz="1600" b="1" dirty="0"/>
              <a:t>September</a:t>
            </a:r>
          </a:p>
          <a:p>
            <a:pPr eaLnBrk="1" fontAlgn="b" hangingPunct="1">
              <a:spcBef>
                <a:spcPct val="0"/>
              </a:spcBef>
              <a:buFontTx/>
              <a:buNone/>
            </a:pPr>
            <a:r>
              <a:rPr lang="en-US" altLang="en-US" sz="1600" dirty="0">
                <a:latin typeface="Arial Narrow" pitchFamily="34" charset="0"/>
              </a:rPr>
              <a:t>9/30  Publish Officer Candidate Bios</a:t>
            </a:r>
          </a:p>
          <a:p>
            <a:pPr eaLnBrk="1" fontAlgn="b" hangingPunct="1">
              <a:spcBef>
                <a:spcPct val="0"/>
              </a:spcBef>
              <a:buFontTx/>
              <a:buNone/>
            </a:pPr>
            <a:r>
              <a:rPr lang="en-US" altLang="en-US" sz="1600" dirty="0">
                <a:latin typeface="Arial Narrow" pitchFamily="34" charset="0"/>
              </a:rPr>
              <a:t>9/30  Develop Chapter Survey</a:t>
            </a:r>
          </a:p>
          <a:p>
            <a:pPr eaLnBrk="1" fontAlgn="b" hangingPunct="1">
              <a:spcBef>
                <a:spcPct val="0"/>
              </a:spcBef>
              <a:buFontTx/>
              <a:buNone/>
            </a:pPr>
            <a:r>
              <a:rPr lang="en-US" altLang="en-US" sz="1600" b="1" dirty="0"/>
              <a:t>October</a:t>
            </a:r>
          </a:p>
          <a:p>
            <a:pPr eaLnBrk="1" fontAlgn="b" hangingPunct="1">
              <a:spcBef>
                <a:spcPct val="0"/>
              </a:spcBef>
              <a:buFontTx/>
              <a:buNone/>
            </a:pPr>
            <a:r>
              <a:rPr lang="en-US" altLang="en-US" sz="1600" dirty="0">
                <a:latin typeface="Arial Narrow" pitchFamily="34" charset="0"/>
              </a:rPr>
              <a:t>10/31 Hold Elections</a:t>
            </a:r>
          </a:p>
          <a:p>
            <a:pPr eaLnBrk="1" fontAlgn="b" hangingPunct="1">
              <a:spcBef>
                <a:spcPct val="0"/>
              </a:spcBef>
              <a:buFontTx/>
              <a:buNone/>
            </a:pPr>
            <a:r>
              <a:rPr lang="en-US" altLang="en-US" sz="1600" dirty="0">
                <a:latin typeface="Arial Narrow" pitchFamily="34" charset="0"/>
              </a:rPr>
              <a:t>10/31 Transmit Member Survey</a:t>
            </a:r>
          </a:p>
          <a:p>
            <a:pPr eaLnBrk="1" fontAlgn="b" hangingPunct="1">
              <a:spcBef>
                <a:spcPct val="0"/>
              </a:spcBef>
              <a:buFontTx/>
              <a:buNone/>
            </a:pPr>
            <a:r>
              <a:rPr lang="en-US" altLang="en-US" sz="1600" dirty="0">
                <a:latin typeface="Arial Narrow" pitchFamily="34" charset="0"/>
              </a:rPr>
              <a:t>10/31 Ensure Evidence uploaded for Circle Awards</a:t>
            </a:r>
          </a:p>
          <a:p>
            <a:pPr eaLnBrk="1" fontAlgn="b" hangingPunct="1">
              <a:spcBef>
                <a:spcPct val="0"/>
              </a:spcBef>
              <a:buFontTx/>
              <a:buNone/>
            </a:pPr>
            <a:r>
              <a:rPr lang="en-US" altLang="en-US" sz="1600" b="1" dirty="0"/>
              <a:t>November</a:t>
            </a:r>
          </a:p>
          <a:p>
            <a:pPr eaLnBrk="1" fontAlgn="b" hangingPunct="1">
              <a:spcBef>
                <a:spcPct val="0"/>
              </a:spcBef>
              <a:buFontTx/>
              <a:buNone/>
            </a:pPr>
            <a:r>
              <a:rPr lang="en-US" altLang="en-US" sz="1600" dirty="0">
                <a:latin typeface="Arial Narrow" pitchFamily="34" charset="0"/>
              </a:rPr>
              <a:t>11/30 Transmit Election results to INCOSE</a:t>
            </a:r>
          </a:p>
          <a:p>
            <a:pPr eaLnBrk="1" fontAlgn="b" hangingPunct="1">
              <a:spcBef>
                <a:spcPct val="0"/>
              </a:spcBef>
              <a:buFontTx/>
              <a:buNone/>
            </a:pPr>
            <a:r>
              <a:rPr lang="en-US" altLang="en-US" sz="1600" dirty="0">
                <a:latin typeface="Arial Narrow" pitchFamily="34" charset="0"/>
              </a:rPr>
              <a:t>11/30 Analyze Member Survey</a:t>
            </a:r>
          </a:p>
          <a:p>
            <a:pPr eaLnBrk="1" fontAlgn="b" hangingPunct="1">
              <a:spcBef>
                <a:spcPct val="0"/>
              </a:spcBef>
              <a:buFontTx/>
              <a:buNone/>
            </a:pPr>
            <a:r>
              <a:rPr lang="en-US" altLang="en-US" sz="1600" dirty="0">
                <a:latin typeface="Arial Narrow" pitchFamily="34" charset="0"/>
              </a:rPr>
              <a:t>11/30 Publish Member Survey results/analysis to guide next year’s planning</a:t>
            </a:r>
          </a:p>
          <a:p>
            <a:pPr eaLnBrk="1" fontAlgn="b" hangingPunct="1">
              <a:spcBef>
                <a:spcPct val="0"/>
              </a:spcBef>
              <a:buFontTx/>
              <a:buNone/>
            </a:pPr>
            <a:r>
              <a:rPr lang="en-US" altLang="en-US" sz="1600" dirty="0">
                <a:latin typeface="Arial Narrow" pitchFamily="34" charset="0"/>
              </a:rPr>
              <a:t>11/30 Officer </a:t>
            </a:r>
            <a:r>
              <a:rPr lang="en-US" altLang="en-US" sz="1600" dirty="0" smtClean="0">
                <a:latin typeface="Arial Narrow" pitchFamily="34" charset="0"/>
              </a:rPr>
              <a:t>Training presentation </a:t>
            </a:r>
            <a:r>
              <a:rPr lang="en-US" altLang="en-US" sz="1600" dirty="0">
                <a:latin typeface="Arial Narrow" pitchFamily="34" charset="0"/>
              </a:rPr>
              <a:t>&amp; discussion</a:t>
            </a:r>
          </a:p>
          <a:p>
            <a:pPr eaLnBrk="1" fontAlgn="b" hangingPunct="1">
              <a:spcBef>
                <a:spcPct val="0"/>
              </a:spcBef>
              <a:buFontTx/>
              <a:buNone/>
            </a:pPr>
            <a:r>
              <a:rPr lang="en-US" altLang="en-US" sz="1600" b="1" dirty="0"/>
              <a:t>December</a:t>
            </a:r>
          </a:p>
          <a:p>
            <a:pPr eaLnBrk="1" fontAlgn="b" hangingPunct="1">
              <a:spcBef>
                <a:spcPct val="0"/>
              </a:spcBef>
              <a:buFontTx/>
              <a:buNone/>
            </a:pPr>
            <a:r>
              <a:rPr lang="en-US" altLang="en-US" sz="1600" dirty="0">
                <a:latin typeface="Arial Narrow" pitchFamily="34" charset="0"/>
              </a:rPr>
              <a:t>12/15 Recognize Board and Chapter Members</a:t>
            </a:r>
          </a:p>
          <a:p>
            <a:pPr eaLnBrk="1" fontAlgn="b" hangingPunct="1">
              <a:spcBef>
                <a:spcPct val="0"/>
              </a:spcBef>
              <a:buFontTx/>
              <a:buNone/>
            </a:pPr>
            <a:r>
              <a:rPr lang="en-US" altLang="en-US" sz="1600" dirty="0">
                <a:latin typeface="Arial Narrow" pitchFamily="34" charset="0"/>
              </a:rPr>
              <a:t>12/15 Ensure Evidence uploaded for Circle </a:t>
            </a:r>
            <a:r>
              <a:rPr lang="en-US" altLang="en-US" sz="1600" dirty="0"/>
              <a:t>Awards</a:t>
            </a:r>
          </a:p>
          <a:p>
            <a:pPr eaLnBrk="1" fontAlgn="b" hangingPunct="1">
              <a:spcBef>
                <a:spcPct val="0"/>
              </a:spcBef>
              <a:spcAft>
                <a:spcPts val="200"/>
              </a:spcAft>
              <a:buFontTx/>
              <a:buNone/>
            </a:pPr>
            <a:r>
              <a:rPr lang="en-US" altLang="en-US" sz="1600" b="1" dirty="0"/>
              <a:t>January </a:t>
            </a:r>
            <a:r>
              <a:rPr lang="en-US" altLang="en-US" sz="1400" dirty="0"/>
              <a:t>(next year)</a:t>
            </a:r>
            <a:endParaRPr lang="en-US" altLang="en-US" sz="1600" b="1" dirty="0"/>
          </a:p>
          <a:p>
            <a:pPr eaLnBrk="1" fontAlgn="b" hangingPunct="1">
              <a:spcBef>
                <a:spcPct val="0"/>
              </a:spcBef>
              <a:spcAft>
                <a:spcPts val="200"/>
              </a:spcAft>
              <a:buFontTx/>
              <a:buNone/>
            </a:pPr>
            <a:r>
              <a:rPr lang="en-US" altLang="en-US" sz="1600" dirty="0">
                <a:latin typeface="Arial Narrow" pitchFamily="34" charset="0"/>
              </a:rPr>
              <a:t>1/4 Ensure All Evidence uploaded for Circle Awards</a:t>
            </a:r>
          </a:p>
          <a:p>
            <a:pPr eaLnBrk="1" fontAlgn="b" hangingPunct="1">
              <a:spcBef>
                <a:spcPct val="0"/>
              </a:spcBef>
              <a:spcAft>
                <a:spcPts val="200"/>
              </a:spcAft>
              <a:buFontTx/>
              <a:buNone/>
            </a:pPr>
            <a:r>
              <a:rPr lang="en-US" altLang="en-US" sz="1600" dirty="0">
                <a:latin typeface="Arial Narrow" pitchFamily="34" charset="0"/>
              </a:rPr>
              <a:t>1/4 Certify and Send in Circle Awards Spreadsheet</a:t>
            </a:r>
          </a:p>
        </p:txBody>
      </p:sp>
    </p:spTree>
    <p:extLst>
      <p:ext uri="{BB962C8B-B14F-4D97-AF65-F5344CB8AC3E}">
        <p14:creationId xmlns:p14="http://schemas.microsoft.com/office/powerpoint/2010/main" val="358277321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533400" y="76200"/>
            <a:ext cx="8610600" cy="762000"/>
          </a:xfrm>
          <a:noFill/>
        </p:spPr>
        <p:txBody>
          <a:bodyPr lIns="41275" tIns="15875" rIns="41275" bIns="15875" anchor="b"/>
          <a:lstStyle/>
          <a:p>
            <a:r>
              <a:rPr lang="en-US" altLang="en-US" sz="3400" smtClean="0">
                <a:solidFill>
                  <a:schemeClr val="tx1"/>
                </a:solidFill>
              </a:rPr>
              <a:t>Past President Suggested Tasks</a:t>
            </a:r>
          </a:p>
        </p:txBody>
      </p:sp>
      <p:sp>
        <p:nvSpPr>
          <p:cNvPr id="39939" name="Rectangle 3"/>
          <p:cNvSpPr>
            <a:spLocks noGrp="1" noChangeArrowheads="1"/>
          </p:cNvSpPr>
          <p:nvPr>
            <p:ph type="body" idx="1"/>
          </p:nvPr>
        </p:nvSpPr>
        <p:spPr>
          <a:xfrm>
            <a:off x="533400" y="1295400"/>
            <a:ext cx="8135938" cy="4573588"/>
          </a:xfrm>
          <a:noFill/>
        </p:spPr>
        <p:txBody>
          <a:bodyPr lIns="82550" tIns="41275" rIns="82550" bIns="41275"/>
          <a:lstStyle/>
          <a:p>
            <a:pPr marL="457200" indent="-228600" defTabSz="814388">
              <a:lnSpc>
                <a:spcPts val="2200"/>
              </a:lnSpc>
              <a:spcAft>
                <a:spcPts val="600"/>
              </a:spcAft>
              <a:buSzPct val="90000"/>
            </a:pPr>
            <a:r>
              <a:rPr lang="en-US" altLang="en-US" sz="2400" smtClean="0"/>
              <a:t>Chair a chapter awards committee for Board/Member recognition</a:t>
            </a:r>
          </a:p>
          <a:p>
            <a:pPr marL="457200" indent="-228600" defTabSz="814388">
              <a:lnSpc>
                <a:spcPts val="2200"/>
              </a:lnSpc>
              <a:spcAft>
                <a:spcPts val="600"/>
              </a:spcAft>
              <a:buSzPct val="90000"/>
            </a:pPr>
            <a:r>
              <a:rPr lang="en-US" altLang="en-US" sz="2400" smtClean="0"/>
              <a:t>Assist President in leadership succession planning</a:t>
            </a:r>
          </a:p>
          <a:p>
            <a:pPr marL="457200" indent="-228600" defTabSz="814388">
              <a:lnSpc>
                <a:spcPts val="2200"/>
              </a:lnSpc>
              <a:spcAft>
                <a:spcPts val="600"/>
              </a:spcAft>
              <a:buSzPct val="90000"/>
            </a:pPr>
            <a:r>
              <a:rPr lang="en-US" altLang="en-US" sz="2400" smtClean="0"/>
              <a:t>NOT recommended to oversee the chapter’s Circle Awards – this should be done by the President Elect in preparation for role as President </a:t>
            </a:r>
          </a:p>
          <a:p>
            <a:pPr marL="457200" indent="-228600" defTabSz="814388">
              <a:lnSpc>
                <a:spcPts val="2200"/>
              </a:lnSpc>
              <a:spcAft>
                <a:spcPts val="600"/>
              </a:spcAft>
              <a:buSzPct val="90000"/>
            </a:pPr>
            <a:r>
              <a:rPr lang="en-US" altLang="en-US" sz="2400" smtClean="0"/>
              <a:t>Volunteer to be considered as a reviewer for the Circle Awards Committee</a:t>
            </a:r>
          </a:p>
          <a:p>
            <a:pPr marL="457200" indent="-228600" defTabSz="814388">
              <a:lnSpc>
                <a:spcPts val="2200"/>
              </a:lnSpc>
              <a:spcAft>
                <a:spcPts val="600"/>
              </a:spcAft>
              <a:buSzPct val="90000"/>
            </a:pPr>
            <a:r>
              <a:rPr lang="en-US" altLang="en-US" sz="2400" smtClean="0"/>
              <a:t>Volunteer to assist with the Keys to Effective Chapters Committee</a:t>
            </a:r>
          </a:p>
          <a:p>
            <a:pPr marL="457200" indent="-228600" defTabSz="814388">
              <a:lnSpc>
                <a:spcPts val="2200"/>
              </a:lnSpc>
              <a:spcAft>
                <a:spcPts val="600"/>
              </a:spcAft>
              <a:buSzPct val="90000"/>
            </a:pPr>
            <a:endParaRPr lang="en-US" altLang="en-US" sz="2400" smtClean="0"/>
          </a:p>
          <a:p>
            <a:pPr marL="457200" indent="-228600" defTabSz="814388">
              <a:lnSpc>
                <a:spcPts val="2200"/>
              </a:lnSpc>
              <a:spcAft>
                <a:spcPts val="600"/>
              </a:spcAft>
              <a:buSzPct val="90000"/>
            </a:pPr>
            <a:endParaRPr lang="en-US" altLang="en-US" sz="2400" smtClean="0"/>
          </a:p>
          <a:p>
            <a:pPr marL="457200" indent="-228600" defTabSz="814388">
              <a:lnSpc>
                <a:spcPts val="2200"/>
              </a:lnSpc>
              <a:spcAft>
                <a:spcPts val="200"/>
              </a:spcAft>
              <a:buSzPct val="90000"/>
            </a:pPr>
            <a:endParaRPr lang="en-US" altLang="en-US" sz="2400" smtClean="0"/>
          </a:p>
        </p:txBody>
      </p:sp>
    </p:spTree>
    <p:extLst>
      <p:ext uri="{BB962C8B-B14F-4D97-AF65-F5344CB8AC3E}">
        <p14:creationId xmlns:p14="http://schemas.microsoft.com/office/powerpoint/2010/main" val="140777369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33400" y="76200"/>
            <a:ext cx="8610600" cy="914400"/>
          </a:xfrm>
          <a:noFill/>
        </p:spPr>
        <p:txBody>
          <a:bodyPr lIns="41275" tIns="15875" rIns="41275" bIns="15875" anchor="b"/>
          <a:lstStyle/>
          <a:p>
            <a:r>
              <a:rPr lang="en-US" altLang="en-US" sz="3400" smtClean="0"/>
              <a:t>Typical Responsibilities – President-Elect </a:t>
            </a:r>
          </a:p>
        </p:txBody>
      </p:sp>
      <p:sp>
        <p:nvSpPr>
          <p:cNvPr id="40963" name="Rectangle 3"/>
          <p:cNvSpPr>
            <a:spLocks noGrp="1" noChangeArrowheads="1"/>
          </p:cNvSpPr>
          <p:nvPr>
            <p:ph type="body" idx="1"/>
          </p:nvPr>
        </p:nvSpPr>
        <p:spPr>
          <a:xfrm>
            <a:off x="533400" y="1295400"/>
            <a:ext cx="8534400" cy="4573588"/>
          </a:xfrm>
          <a:noFill/>
        </p:spPr>
        <p:txBody>
          <a:bodyPr lIns="82550" tIns="41275" rIns="82550" bIns="41275"/>
          <a:lstStyle/>
          <a:p>
            <a:pPr marL="457200" indent="-228600" defTabSz="814388">
              <a:lnSpc>
                <a:spcPts val="2200"/>
              </a:lnSpc>
              <a:spcAft>
                <a:spcPts val="600"/>
              </a:spcAft>
              <a:buSzPct val="90000"/>
            </a:pPr>
            <a:r>
              <a:rPr lang="en-US" altLang="en-US" sz="2300" smtClean="0"/>
              <a:t>Stand in when the President is not present</a:t>
            </a:r>
          </a:p>
          <a:p>
            <a:pPr marL="457200" indent="-228600" defTabSz="814388">
              <a:lnSpc>
                <a:spcPts val="2200"/>
              </a:lnSpc>
              <a:spcAft>
                <a:spcPts val="600"/>
              </a:spcAft>
              <a:buSzPct val="90000"/>
            </a:pPr>
            <a:r>
              <a:rPr lang="en-US" altLang="en-US" sz="2300" b="1" smtClean="0"/>
              <a:t>Oversee the Chapter Circle Award on-going evaluation, data collection and submittal</a:t>
            </a:r>
          </a:p>
          <a:p>
            <a:pPr marL="857250" lvl="1" indent="-228600" defTabSz="814388">
              <a:lnSpc>
                <a:spcPts val="2200"/>
              </a:lnSpc>
              <a:spcAft>
                <a:spcPts val="600"/>
              </a:spcAft>
              <a:buSzPct val="90000"/>
            </a:pPr>
            <a:r>
              <a:rPr lang="en-US" altLang="en-US" sz="2000" b="1" smtClean="0"/>
              <a:t>Upload Circle Award evidence throughout the year to the Circle Award website (e.g. plans, newsletters, Board meeting minutes, activity announcements, etc.)</a:t>
            </a:r>
          </a:p>
          <a:p>
            <a:pPr marL="857250" lvl="1" indent="-228600" defTabSz="814388">
              <a:lnSpc>
                <a:spcPts val="2200"/>
              </a:lnSpc>
              <a:spcAft>
                <a:spcPts val="600"/>
              </a:spcAft>
              <a:buSzPct val="90000"/>
            </a:pPr>
            <a:r>
              <a:rPr lang="en-US" altLang="en-US" sz="2000" b="1" smtClean="0"/>
              <a:t>Use to evaluate chapter’s progress in serving members, supporting INCOSE goals and promoting System Engineering </a:t>
            </a:r>
          </a:p>
          <a:p>
            <a:pPr marL="457200" indent="-228600" defTabSz="814388">
              <a:lnSpc>
                <a:spcPts val="2200"/>
              </a:lnSpc>
              <a:spcAft>
                <a:spcPts val="600"/>
              </a:spcAft>
              <a:buSzPct val="90000"/>
            </a:pPr>
            <a:r>
              <a:rPr lang="en-US" altLang="en-US" sz="2300" smtClean="0"/>
              <a:t>In smaller chapters may take on other responsibilities such as programs or membership.</a:t>
            </a:r>
          </a:p>
          <a:p>
            <a:pPr marL="457200" indent="-228600" defTabSz="814388">
              <a:lnSpc>
                <a:spcPts val="2200"/>
              </a:lnSpc>
              <a:spcAft>
                <a:spcPts val="600"/>
              </a:spcAft>
              <a:buSzPct val="90000"/>
            </a:pPr>
            <a:r>
              <a:rPr lang="en-US" altLang="en-US" sz="2300" smtClean="0"/>
              <a:t>Identify, encourage, and mentor prospective chapter leaders</a:t>
            </a:r>
          </a:p>
          <a:p>
            <a:pPr marL="457200" indent="-228600" defTabSz="814388">
              <a:lnSpc>
                <a:spcPts val="2200"/>
              </a:lnSpc>
              <a:spcAft>
                <a:spcPts val="600"/>
              </a:spcAft>
              <a:buSzPct val="90000"/>
            </a:pPr>
            <a:r>
              <a:rPr lang="en-US" altLang="en-US" sz="2300" smtClean="0"/>
              <a:t>Help mentor members of the leadership team by setting expectations and offering guidance with issues that arise </a:t>
            </a:r>
          </a:p>
          <a:p>
            <a:pPr marL="457200" indent="-228600" defTabSz="814388">
              <a:lnSpc>
                <a:spcPts val="2200"/>
              </a:lnSpc>
              <a:spcAft>
                <a:spcPts val="200"/>
              </a:spcAft>
              <a:buSzPct val="90000"/>
            </a:pPr>
            <a:endParaRPr lang="en-US" altLang="en-US" sz="2400" smtClean="0"/>
          </a:p>
        </p:txBody>
      </p:sp>
    </p:spTree>
    <p:extLst>
      <p:ext uri="{BB962C8B-B14F-4D97-AF65-F5344CB8AC3E}">
        <p14:creationId xmlns:p14="http://schemas.microsoft.com/office/powerpoint/2010/main" val="190133055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76200"/>
            <a:ext cx="8382000" cy="914400"/>
          </a:xfrm>
          <a:noFill/>
        </p:spPr>
        <p:txBody>
          <a:bodyPr lIns="41275" tIns="15875" rIns="41275" bIns="15875" anchor="b"/>
          <a:lstStyle/>
          <a:p>
            <a:r>
              <a:rPr lang="en-US" altLang="en-US" sz="3400" smtClean="0"/>
              <a:t>Typical Responsibilities – Vice President</a:t>
            </a:r>
            <a:r>
              <a:rPr lang="en-US" altLang="en-US" sz="2500" smtClean="0"/>
              <a:t> </a:t>
            </a:r>
          </a:p>
        </p:txBody>
      </p:sp>
      <p:sp>
        <p:nvSpPr>
          <p:cNvPr id="41987" name="Rectangle 3"/>
          <p:cNvSpPr>
            <a:spLocks noGrp="1" noChangeArrowheads="1"/>
          </p:cNvSpPr>
          <p:nvPr>
            <p:ph type="body" idx="1"/>
          </p:nvPr>
        </p:nvSpPr>
        <p:spPr>
          <a:xfrm>
            <a:off x="533400" y="1370013"/>
            <a:ext cx="8135938" cy="4725987"/>
          </a:xfrm>
          <a:noFill/>
        </p:spPr>
        <p:txBody>
          <a:bodyPr lIns="82550" tIns="41275" rIns="82550" bIns="41275"/>
          <a:lstStyle/>
          <a:p>
            <a:pPr marL="457200" indent="-228600" defTabSz="814388">
              <a:lnSpc>
                <a:spcPts val="2200"/>
              </a:lnSpc>
              <a:spcBef>
                <a:spcPts val="900"/>
              </a:spcBef>
              <a:spcAft>
                <a:spcPts val="200"/>
              </a:spcAft>
              <a:buSzPct val="90000"/>
            </a:pPr>
            <a:r>
              <a:rPr lang="en-US" altLang="en-US" sz="2400" smtClean="0"/>
              <a:t>There may be one or more Vice Presidents, depending on chapter size and plans</a:t>
            </a:r>
          </a:p>
          <a:p>
            <a:pPr marL="457200" indent="-228600" defTabSz="814388">
              <a:lnSpc>
                <a:spcPts val="2200"/>
              </a:lnSpc>
              <a:spcBef>
                <a:spcPts val="900"/>
              </a:spcBef>
              <a:spcAft>
                <a:spcPts val="200"/>
              </a:spcAft>
              <a:buSzPct val="90000"/>
            </a:pPr>
            <a:r>
              <a:rPr lang="en-US" altLang="en-US" sz="2400" smtClean="0"/>
              <a:t>Assigned responsibilities may be for one or more areas</a:t>
            </a:r>
          </a:p>
          <a:p>
            <a:pPr marL="914400" lvl="1" indent="-228600" defTabSz="814388">
              <a:lnSpc>
                <a:spcPts val="2200"/>
              </a:lnSpc>
              <a:spcBef>
                <a:spcPts val="900"/>
              </a:spcBef>
              <a:spcAft>
                <a:spcPts val="200"/>
              </a:spcAft>
              <a:buSzPct val="90000"/>
            </a:pPr>
            <a:r>
              <a:rPr lang="en-US" altLang="en-US" sz="2000" smtClean="0"/>
              <a:t>Chapter Development – speakers for chapter meetings, tutorials</a:t>
            </a:r>
          </a:p>
          <a:p>
            <a:pPr marL="914400" lvl="1" indent="-228600" defTabSz="814388">
              <a:lnSpc>
                <a:spcPts val="2200"/>
              </a:lnSpc>
              <a:spcBef>
                <a:spcPts val="900"/>
              </a:spcBef>
              <a:spcAft>
                <a:spcPts val="200"/>
              </a:spcAft>
              <a:buSzPct val="90000"/>
            </a:pPr>
            <a:r>
              <a:rPr lang="en-US" altLang="en-US" sz="2000" smtClean="0"/>
              <a:t>Membership – recruiting, retention/renewal</a:t>
            </a:r>
          </a:p>
          <a:p>
            <a:pPr marL="914400" lvl="1" indent="-228600" defTabSz="814388">
              <a:lnSpc>
                <a:spcPts val="2200"/>
              </a:lnSpc>
              <a:spcBef>
                <a:spcPts val="900"/>
              </a:spcBef>
              <a:spcAft>
                <a:spcPts val="200"/>
              </a:spcAft>
              <a:buSzPct val="90000"/>
            </a:pPr>
            <a:r>
              <a:rPr lang="en-US" altLang="en-US" sz="2000" smtClean="0"/>
              <a:t>Ambassador/Promoters, CAB</a:t>
            </a:r>
          </a:p>
          <a:p>
            <a:pPr marL="914400" lvl="1" indent="-228600" defTabSz="814388">
              <a:lnSpc>
                <a:spcPts val="2200"/>
              </a:lnSpc>
              <a:spcBef>
                <a:spcPts val="900"/>
              </a:spcBef>
              <a:spcAft>
                <a:spcPts val="200"/>
              </a:spcAft>
              <a:buSzPct val="90000"/>
            </a:pPr>
            <a:r>
              <a:rPr lang="en-US" altLang="en-US" sz="2000" smtClean="0"/>
              <a:t>Communications (where not assigned to Secretary) – event promotions, newsletters, website</a:t>
            </a:r>
          </a:p>
          <a:p>
            <a:pPr marL="457200" indent="-228600" defTabSz="814388">
              <a:lnSpc>
                <a:spcPts val="2200"/>
              </a:lnSpc>
              <a:spcBef>
                <a:spcPts val="900"/>
              </a:spcBef>
              <a:spcAft>
                <a:spcPts val="200"/>
              </a:spcAft>
              <a:buSzPct val="90000"/>
            </a:pPr>
            <a:r>
              <a:rPr lang="en-US" altLang="en-US" sz="2400" smtClean="0"/>
              <a:t>Identify, encourage, and mentor prospective chapter leaders</a:t>
            </a:r>
          </a:p>
        </p:txBody>
      </p:sp>
    </p:spTree>
    <p:extLst>
      <p:ext uri="{BB962C8B-B14F-4D97-AF65-F5344CB8AC3E}">
        <p14:creationId xmlns:p14="http://schemas.microsoft.com/office/powerpoint/2010/main" val="416992249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686800" cy="914400"/>
          </a:xfrm>
          <a:noFill/>
        </p:spPr>
        <p:txBody>
          <a:bodyPr lIns="41275" tIns="15875" rIns="41275" bIns="15875" anchor="b"/>
          <a:lstStyle/>
          <a:p>
            <a:r>
              <a:rPr lang="en-US" altLang="en-US" sz="3300" smtClean="0"/>
              <a:t>Typical Responsibilities – Secretary/Treasurer</a:t>
            </a:r>
          </a:p>
        </p:txBody>
      </p:sp>
      <p:sp>
        <p:nvSpPr>
          <p:cNvPr id="43011" name="Rectangle 3"/>
          <p:cNvSpPr>
            <a:spLocks noGrp="1" noChangeArrowheads="1"/>
          </p:cNvSpPr>
          <p:nvPr>
            <p:ph type="body" idx="1"/>
          </p:nvPr>
        </p:nvSpPr>
        <p:spPr>
          <a:xfrm>
            <a:off x="609600" y="1066800"/>
            <a:ext cx="8458200" cy="5181600"/>
          </a:xfrm>
          <a:noFill/>
        </p:spPr>
        <p:txBody>
          <a:bodyPr lIns="82550" tIns="41275" rIns="82550" bIns="41275"/>
          <a:lstStyle/>
          <a:p>
            <a:pPr marL="457200" indent="-228600" defTabSz="814388">
              <a:lnSpc>
                <a:spcPts val="2400"/>
              </a:lnSpc>
              <a:spcAft>
                <a:spcPts val="200"/>
              </a:spcAft>
              <a:buSzPct val="90000"/>
            </a:pPr>
            <a:r>
              <a:rPr lang="en-US" altLang="en-US" sz="2300" smtClean="0"/>
              <a:t>May be separate offices for larger chapters</a:t>
            </a:r>
          </a:p>
          <a:p>
            <a:pPr marL="457200" indent="-228600" defTabSz="814388">
              <a:lnSpc>
                <a:spcPts val="2400"/>
              </a:lnSpc>
              <a:spcAft>
                <a:spcPts val="200"/>
              </a:spcAft>
              <a:buSzPct val="90000"/>
            </a:pPr>
            <a:r>
              <a:rPr lang="en-US" altLang="en-US" sz="2300" smtClean="0"/>
              <a:t>Record minutes of chapter and Leadership Team/ Board meetings</a:t>
            </a:r>
          </a:p>
          <a:p>
            <a:pPr marL="457200" indent="-228600" defTabSz="814388">
              <a:lnSpc>
                <a:spcPts val="2400"/>
              </a:lnSpc>
              <a:spcAft>
                <a:spcPts val="200"/>
              </a:spcAft>
              <a:buSzPct val="90000"/>
            </a:pPr>
            <a:r>
              <a:rPr lang="en-US" altLang="en-US" sz="2300" smtClean="0"/>
              <a:t>Oversee the communications such as website and newsletters</a:t>
            </a:r>
          </a:p>
          <a:p>
            <a:pPr marL="457200" indent="-228600" defTabSz="814388">
              <a:lnSpc>
                <a:spcPts val="2400"/>
              </a:lnSpc>
              <a:spcAft>
                <a:spcPts val="200"/>
              </a:spcAft>
              <a:buSzPct val="90000"/>
            </a:pPr>
            <a:r>
              <a:rPr lang="en-US" altLang="en-US" sz="2300" smtClean="0"/>
              <a:t>Help mentor members to develop in the chapter and encourage participation on the Leadership Team</a:t>
            </a:r>
          </a:p>
          <a:p>
            <a:pPr marL="457200" indent="-228600" defTabSz="814388">
              <a:lnSpc>
                <a:spcPts val="2400"/>
              </a:lnSpc>
              <a:spcAft>
                <a:spcPts val="200"/>
              </a:spcAft>
              <a:buSzPct val="90000"/>
            </a:pPr>
            <a:r>
              <a:rPr lang="en-US" altLang="en-US" sz="2300" smtClean="0"/>
              <a:t>Ensure chapter is responsible in all fiscal matters</a:t>
            </a:r>
          </a:p>
          <a:p>
            <a:pPr marL="457200" indent="-228600" defTabSz="814388">
              <a:lnSpc>
                <a:spcPts val="2400"/>
              </a:lnSpc>
              <a:spcAft>
                <a:spcPts val="200"/>
              </a:spcAft>
              <a:buSzPct val="90000"/>
            </a:pPr>
            <a:r>
              <a:rPr lang="en-US" altLang="en-US" sz="2300" smtClean="0"/>
              <a:t>Prepare the annual budget</a:t>
            </a:r>
          </a:p>
          <a:p>
            <a:pPr marL="457200" indent="-228600" defTabSz="814388">
              <a:lnSpc>
                <a:spcPts val="2400"/>
              </a:lnSpc>
              <a:spcAft>
                <a:spcPts val="200"/>
              </a:spcAft>
              <a:buSzPct val="90000"/>
            </a:pPr>
            <a:r>
              <a:rPr lang="en-US" altLang="en-US" sz="2300" smtClean="0"/>
              <a:t>Administer chapter income and payments with appropriate approval </a:t>
            </a:r>
          </a:p>
          <a:p>
            <a:pPr marL="457200" indent="-228600" defTabSz="814388">
              <a:lnSpc>
                <a:spcPts val="2400"/>
              </a:lnSpc>
              <a:spcAft>
                <a:spcPts val="200"/>
              </a:spcAft>
              <a:buSzPct val="90000"/>
            </a:pPr>
            <a:r>
              <a:rPr lang="en-US" altLang="en-US" sz="2300" smtClean="0"/>
              <a:t>Report income and expenses regularly at Board meetings</a:t>
            </a:r>
          </a:p>
          <a:p>
            <a:pPr marL="457200" indent="-228600" defTabSz="814388">
              <a:lnSpc>
                <a:spcPts val="2400"/>
              </a:lnSpc>
              <a:spcAft>
                <a:spcPts val="200"/>
              </a:spcAft>
              <a:buSzPct val="90000"/>
            </a:pPr>
            <a:r>
              <a:rPr lang="en-US" altLang="en-US" sz="2300" smtClean="0"/>
              <a:t>Ensure the chapter annual financial report is submitted to INCOSE main office by February 28</a:t>
            </a:r>
          </a:p>
          <a:p>
            <a:pPr marL="457200" indent="-228600" defTabSz="814388">
              <a:lnSpc>
                <a:spcPts val="2200"/>
              </a:lnSpc>
              <a:spcAft>
                <a:spcPts val="200"/>
              </a:spcAft>
              <a:buSzPct val="90000"/>
            </a:pPr>
            <a:endParaRPr lang="en-US" altLang="en-US" sz="2400" smtClean="0"/>
          </a:p>
        </p:txBody>
      </p:sp>
    </p:spTree>
    <p:extLst>
      <p:ext uri="{BB962C8B-B14F-4D97-AF65-F5344CB8AC3E}">
        <p14:creationId xmlns:p14="http://schemas.microsoft.com/office/powerpoint/2010/main" val="293233027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9"/>
          <p:cNvSpPr>
            <a:spLocks noGrp="1" noChangeArrowheads="1"/>
          </p:cNvSpPr>
          <p:nvPr>
            <p:ph type="title"/>
          </p:nvPr>
        </p:nvSpPr>
        <p:spPr>
          <a:noFill/>
        </p:spPr>
        <p:txBody>
          <a:bodyPr/>
          <a:lstStyle/>
          <a:p>
            <a:pPr eaLnBrk="1" hangingPunct="1"/>
            <a:r>
              <a:rPr lang="en-US" altLang="en-US" dirty="0" smtClean="0"/>
              <a:t>What’s Next</a:t>
            </a:r>
          </a:p>
        </p:txBody>
      </p:sp>
      <p:sp>
        <p:nvSpPr>
          <p:cNvPr id="24579" name="Rectangle 10"/>
          <p:cNvSpPr>
            <a:spLocks noChangeArrowheads="1"/>
          </p:cNvSpPr>
          <p:nvPr/>
        </p:nvSpPr>
        <p:spPr bwMode="auto">
          <a:xfrm>
            <a:off x="838200" y="17526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r>
              <a:rPr lang="en-US" altLang="en-US" sz="2800" dirty="0">
                <a:solidFill>
                  <a:schemeClr val="bg2"/>
                </a:solidFill>
              </a:rPr>
              <a:t>What is INCOSE</a:t>
            </a:r>
            <a:endParaRPr lang="en-US" altLang="en-US" sz="2000" dirty="0"/>
          </a:p>
          <a:p>
            <a:pPr eaLnBrk="1" hangingPunct="1"/>
            <a:r>
              <a:rPr lang="en-US" altLang="en-US" sz="2800" dirty="0">
                <a:solidFill>
                  <a:schemeClr val="bg2"/>
                </a:solidFill>
              </a:rPr>
              <a:t>Admin Office Functions/Resources</a:t>
            </a:r>
          </a:p>
          <a:p>
            <a:pPr eaLnBrk="1" hangingPunct="1"/>
            <a:r>
              <a:rPr lang="en-US" altLang="en-US" sz="2800" dirty="0" smtClean="0">
                <a:solidFill>
                  <a:schemeClr val="bg2"/>
                </a:solidFill>
              </a:rPr>
              <a:t>Technical </a:t>
            </a:r>
            <a:r>
              <a:rPr lang="en-US" altLang="en-US" sz="2800" dirty="0">
                <a:solidFill>
                  <a:schemeClr val="bg2"/>
                </a:solidFill>
              </a:rPr>
              <a:t>Operations</a:t>
            </a:r>
          </a:p>
          <a:p>
            <a:pPr eaLnBrk="1" hangingPunct="1"/>
            <a:r>
              <a:rPr lang="en-US" altLang="en-US" sz="2800" b="1" dirty="0" smtClean="0">
                <a:solidFill>
                  <a:schemeClr val="accent2"/>
                </a:solidFill>
              </a:rPr>
              <a:t>Chapters – </a:t>
            </a:r>
            <a:r>
              <a:rPr lang="en-US" altLang="en-US" sz="2800" b="1" i="1" dirty="0" smtClean="0">
                <a:solidFill>
                  <a:schemeClr val="accent2"/>
                </a:solidFill>
              </a:rPr>
              <a:t>Barclay Brown</a:t>
            </a:r>
            <a:endParaRPr lang="en-US" altLang="en-US" sz="2800" b="1" i="1" dirty="0">
              <a:solidFill>
                <a:schemeClr val="accent2"/>
              </a:solidFill>
            </a:endParaRPr>
          </a:p>
          <a:p>
            <a:pPr eaLnBrk="1" hangingPunct="1"/>
            <a:r>
              <a:rPr lang="en-US" altLang="en-US" sz="2800" dirty="0">
                <a:solidFill>
                  <a:schemeClr val="bg2"/>
                </a:solidFill>
              </a:rPr>
              <a:t>Chapter Officer Roles &amp; Responsibilities</a:t>
            </a:r>
          </a:p>
          <a:p>
            <a:pPr eaLnBrk="1" hangingPunct="1"/>
            <a:r>
              <a:rPr lang="en-US" altLang="en-US" sz="2800" dirty="0">
                <a:solidFill>
                  <a:schemeClr val="bg2"/>
                </a:solidFill>
              </a:rPr>
              <a:t>Chapter Achievement Program</a:t>
            </a:r>
          </a:p>
          <a:p>
            <a:pPr eaLnBrk="1" hangingPunct="1"/>
            <a:r>
              <a:rPr lang="en-US" altLang="en-US" sz="2800" dirty="0">
                <a:solidFill>
                  <a:schemeClr val="bg2"/>
                </a:solidFill>
              </a:rPr>
              <a:t>Resources and Products</a:t>
            </a:r>
            <a:endParaRPr lang="en-US" altLang="en-US" sz="2000" dirty="0">
              <a:solidFill>
                <a:schemeClr val="bg2"/>
              </a:solidFill>
            </a:endParaRPr>
          </a:p>
          <a:p>
            <a:pPr eaLnBrk="1" hangingPunct="1"/>
            <a:r>
              <a:rPr lang="en-US" altLang="en-US" sz="2800" dirty="0" smtClean="0">
                <a:solidFill>
                  <a:schemeClr val="bg2"/>
                </a:solidFill>
              </a:rPr>
              <a:t>Events</a:t>
            </a:r>
          </a:p>
          <a:p>
            <a:pPr eaLnBrk="1" hangingPunct="1"/>
            <a:endParaRPr lang="en-US" altLang="en-US" sz="2800" dirty="0">
              <a:solidFill>
                <a:schemeClr val="bg2"/>
              </a:solidFill>
            </a:endParaRPr>
          </a:p>
          <a:p>
            <a:pPr eaLnBrk="1" hangingPunct="1"/>
            <a:endParaRPr lang="en-US" altLang="en-US" sz="2000" dirty="0">
              <a:solidFill>
                <a:schemeClr val="bg2"/>
              </a:solidFill>
            </a:endParaRPr>
          </a:p>
          <a:p>
            <a:pPr eaLnBrk="1" hangingPunct="1"/>
            <a:endParaRPr lang="en-US" altLang="en-US" sz="2800" dirty="0"/>
          </a:p>
        </p:txBody>
      </p:sp>
    </p:spTree>
    <p:extLst>
      <p:ext uri="{BB962C8B-B14F-4D97-AF65-F5344CB8AC3E}">
        <p14:creationId xmlns:p14="http://schemas.microsoft.com/office/powerpoint/2010/main" val="58257709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4294967295"/>
          </p:nvPr>
        </p:nvSpPr>
        <p:spPr bwMode="auto">
          <a:xfrm>
            <a:off x="914400" y="6381750"/>
            <a:ext cx="2133600" cy="4762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09250447-EE0E-064E-9E6E-DFB9B4A1139D}" type="slidenum">
              <a:rPr lang="en-US" sz="1400"/>
              <a:pPr eaLnBrk="1" hangingPunct="1"/>
              <a:t>4</a:t>
            </a:fld>
            <a:endParaRPr lang="en-US" sz="1400"/>
          </a:p>
        </p:txBody>
      </p:sp>
      <p:sp>
        <p:nvSpPr>
          <p:cNvPr id="5" name="Rectangle 4"/>
          <p:cNvSpPr/>
          <p:nvPr/>
        </p:nvSpPr>
        <p:spPr>
          <a:xfrm>
            <a:off x="1322749" y="533400"/>
            <a:ext cx="6208751" cy="1446550"/>
          </a:xfrm>
          <a:prstGeom prst="rect">
            <a:avLst/>
          </a:prstGeom>
          <a:noFill/>
        </p:spPr>
        <p:txBody>
          <a:bodyPr wrap="none">
            <a:spAutoFit/>
          </a:bodyPr>
          <a:lstStyle/>
          <a:p>
            <a:pPr algn="ctr">
              <a:defRPr/>
            </a:pPr>
            <a:r>
              <a:rPr lang="en-US" sz="4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a typeface="+mn-ea"/>
              </a:rPr>
              <a:t>Are Chapters relevant </a:t>
            </a:r>
            <a:br>
              <a:rPr lang="en-US" sz="4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a typeface="+mn-ea"/>
              </a:rPr>
            </a:br>
            <a:r>
              <a:rPr lang="en-US" sz="4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a typeface="+mn-ea"/>
              </a:rPr>
              <a:t>in an online world?</a:t>
            </a:r>
          </a:p>
        </p:txBody>
      </p:sp>
      <p:sp>
        <p:nvSpPr>
          <p:cNvPr id="19460" name="AutoShape 4" descr="https://encrypted-tbn3.gstatic.com/images?q=tbn:ANd9GcSOrgCe6IAC4IUEmygTy9Y_usYnDtUOyCDGDss5kg9G1W6ZwnmMrA"/>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461" name="AutoShape 6" descr="https://encrypted-tbn3.gstatic.com/images?q=tbn:ANd9GcSOrgCe6IAC4IUEmygTy9Y_usYnDtUOyCDGDss5kg9G1W6ZwnmMrA"/>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19462" name="Picture 8" descr="http://www.filmophilia.com/wp-content/uploads/2012/10/tom-cruise-last-samurai.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524000" y="2133600"/>
            <a:ext cx="6048375"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1905000" y="5754530"/>
            <a:ext cx="7122463" cy="830997"/>
          </a:xfrm>
          <a:prstGeom prst="rect">
            <a:avLst/>
          </a:prstGeom>
          <a:noFill/>
        </p:spPr>
        <p:txBody>
          <a:bodyPr wrap="none">
            <a:spAutoFit/>
          </a:bodyPr>
          <a:lstStyle/>
          <a:p>
            <a:pPr algn="r">
              <a:defRPr/>
            </a:pPr>
            <a:r>
              <a:rPr lang="en-US" sz="2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a typeface="+mn-ea"/>
              </a:rPr>
              <a:t>... Perhaps “nothing could be more necessary” </a:t>
            </a:r>
            <a:br>
              <a:rPr lang="en-US" sz="2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a typeface="+mn-ea"/>
              </a:rPr>
            </a:br>
            <a:r>
              <a:rPr lang="en-US" sz="2400" b="1" i="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a typeface="+mn-ea"/>
              </a:rPr>
              <a:t>(The Last Samurai)</a:t>
            </a:r>
            <a:endParaRPr lang="en-US" sz="24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a typeface="+mn-ea"/>
            </a:endParaRPr>
          </a:p>
        </p:txBody>
      </p:sp>
    </p:spTree>
    <p:extLst>
      <p:ext uri="{BB962C8B-B14F-4D97-AF65-F5344CB8AC3E}">
        <p14:creationId xmlns:p14="http://schemas.microsoft.com/office/powerpoint/2010/main" val="175605608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type="subTitle" idx="1"/>
          </p:nvPr>
        </p:nvSpPr>
        <p:spPr/>
        <p:txBody>
          <a:bodyPr/>
          <a:lstStyle/>
          <a:p>
            <a:r>
              <a:rPr lang="en-US">
                <a:solidFill>
                  <a:schemeClr val="bg1"/>
                </a:solidFill>
                <a:latin typeface="Arial" charset="0"/>
              </a:rPr>
              <a:t>Chapters are about who you know, and who you can get to know</a:t>
            </a:r>
          </a:p>
        </p:txBody>
      </p:sp>
      <p:sp>
        <p:nvSpPr>
          <p:cNvPr id="20483" name="Slide Number Placeholder 3"/>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DDA4F456-98DA-2E43-8468-848AC420C92E}" type="slidenum">
              <a:rPr lang="en-US"/>
              <a:pPr/>
              <a:t>5</a:t>
            </a:fld>
            <a:endParaRPr lang="en-US"/>
          </a:p>
        </p:txBody>
      </p:sp>
      <p:pic>
        <p:nvPicPr>
          <p:cNvPr id="20484" name="Picture 2" descr="http://blog.talaentia.com/wp-content/uploads/2012/06/Professional-Networking2.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62000" y="457200"/>
            <a:ext cx="73152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TextBox 4"/>
          <p:cNvSpPr txBox="1">
            <a:spLocks noChangeArrowheads="1"/>
          </p:cNvSpPr>
          <p:nvPr/>
        </p:nvSpPr>
        <p:spPr bwMode="auto">
          <a:xfrm>
            <a:off x="1486996" y="4733925"/>
            <a:ext cx="6583854" cy="36933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a:r>
              <a:rPr lang="en-US" dirty="0" smtClean="0">
                <a:solidFill>
                  <a:schemeClr val="bg1"/>
                </a:solidFill>
              </a:rPr>
              <a:t>INCOSE is about </a:t>
            </a:r>
            <a:r>
              <a:rPr lang="en-US" dirty="0">
                <a:solidFill>
                  <a:schemeClr val="bg1"/>
                </a:solidFill>
              </a:rPr>
              <a:t>who you know and who you can get to know</a:t>
            </a:r>
          </a:p>
        </p:txBody>
      </p:sp>
    </p:spTree>
    <p:extLst>
      <p:ext uri="{BB962C8B-B14F-4D97-AF65-F5344CB8AC3E}">
        <p14:creationId xmlns:p14="http://schemas.microsoft.com/office/powerpoint/2010/main" val="325572568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304800"/>
            <a:ext cx="8229600" cy="731838"/>
          </a:xfrm>
          <a:noFill/>
        </p:spPr>
        <p:txBody>
          <a:bodyPr lIns="41275" tIns="15875" rIns="41275" bIns="15875" anchor="b"/>
          <a:lstStyle/>
          <a:p>
            <a:r>
              <a:rPr lang="en-US" altLang="en-US" sz="3400" dirty="0" smtClean="0"/>
              <a:t>Mission of Chapters</a:t>
            </a:r>
          </a:p>
        </p:txBody>
      </p:sp>
      <p:sp>
        <p:nvSpPr>
          <p:cNvPr id="25603" name="Rectangle 3"/>
          <p:cNvSpPr>
            <a:spLocks noGrp="1" noChangeArrowheads="1"/>
          </p:cNvSpPr>
          <p:nvPr>
            <p:ph type="body" idx="1"/>
          </p:nvPr>
        </p:nvSpPr>
        <p:spPr>
          <a:xfrm>
            <a:off x="492125" y="1371600"/>
            <a:ext cx="8347075" cy="4849813"/>
          </a:xfrm>
          <a:noFill/>
        </p:spPr>
        <p:txBody>
          <a:bodyPr lIns="82550" tIns="41275" rIns="82550" bIns="41275"/>
          <a:lstStyle/>
          <a:p>
            <a:pPr marL="457200" indent="-228600" defTabSz="814388" eaLnBrk="1" hangingPunct="1">
              <a:lnSpc>
                <a:spcPct val="90000"/>
              </a:lnSpc>
              <a:spcBef>
                <a:spcPts val="1200"/>
              </a:spcBef>
            </a:pPr>
            <a:r>
              <a:rPr lang="en-US" altLang="en-US" sz="2400" dirty="0" smtClean="0"/>
              <a:t>Local chapters play an essential role in the achievement of INCOSE’s goals and objectives: </a:t>
            </a:r>
          </a:p>
          <a:p>
            <a:pPr marL="914400" lvl="1" indent="-228600" defTabSz="814388" eaLnBrk="1" hangingPunct="1">
              <a:lnSpc>
                <a:spcPct val="90000"/>
              </a:lnSpc>
              <a:spcBef>
                <a:spcPts val="1200"/>
              </a:spcBef>
            </a:pPr>
            <a:r>
              <a:rPr lang="en-US" altLang="en-US" sz="2000" dirty="0" smtClean="0"/>
              <a:t>Organize </a:t>
            </a:r>
            <a:r>
              <a:rPr lang="en-US" altLang="en-US" sz="2000" b="1" dirty="0" smtClean="0"/>
              <a:t>professional and social programs </a:t>
            </a:r>
            <a:r>
              <a:rPr lang="en-US" altLang="en-US" sz="2000" dirty="0" smtClean="0"/>
              <a:t>that facilitate continuous professional development and networking</a:t>
            </a:r>
          </a:p>
          <a:p>
            <a:pPr marL="914400" lvl="1" indent="-228600" defTabSz="814388" eaLnBrk="1" hangingPunct="1">
              <a:lnSpc>
                <a:spcPct val="90000"/>
              </a:lnSpc>
              <a:spcBef>
                <a:spcPts val="1200"/>
              </a:spcBef>
            </a:pPr>
            <a:r>
              <a:rPr lang="en-US" altLang="en-US" sz="2000" dirty="0" smtClean="0"/>
              <a:t>Conduct membership </a:t>
            </a:r>
            <a:r>
              <a:rPr lang="en-US" altLang="en-US" sz="2000" b="1" dirty="0" smtClean="0"/>
              <a:t>recruitment</a:t>
            </a:r>
            <a:r>
              <a:rPr lang="en-US" altLang="en-US" sz="2000" dirty="0" smtClean="0"/>
              <a:t> and </a:t>
            </a:r>
            <a:r>
              <a:rPr lang="en-US" altLang="en-US" sz="2000" b="1" dirty="0" smtClean="0"/>
              <a:t>retention</a:t>
            </a:r>
            <a:r>
              <a:rPr lang="en-US" altLang="en-US" sz="2000" dirty="0" smtClean="0"/>
              <a:t> initiatives</a:t>
            </a:r>
          </a:p>
          <a:p>
            <a:pPr marL="914400" lvl="1" indent="-228600" defTabSz="814388" eaLnBrk="1" hangingPunct="1">
              <a:lnSpc>
                <a:spcPct val="90000"/>
              </a:lnSpc>
              <a:spcBef>
                <a:spcPts val="1200"/>
              </a:spcBef>
            </a:pPr>
            <a:r>
              <a:rPr lang="en-US" altLang="en-US" sz="2000" dirty="0" smtClean="0"/>
              <a:t>Support </a:t>
            </a:r>
            <a:r>
              <a:rPr lang="en-US" altLang="en-US" sz="2000" b="1" dirty="0" smtClean="0"/>
              <a:t>technical activities </a:t>
            </a:r>
            <a:r>
              <a:rPr lang="en-US" altLang="en-US" sz="2000" dirty="0" smtClean="0"/>
              <a:t>to advance the state and art of systems engineering practice, education and research</a:t>
            </a:r>
          </a:p>
          <a:p>
            <a:pPr marL="914400" lvl="1" indent="-228600" defTabSz="814388" eaLnBrk="1" hangingPunct="1">
              <a:lnSpc>
                <a:spcPct val="90000"/>
              </a:lnSpc>
              <a:spcBef>
                <a:spcPts val="1200"/>
              </a:spcBef>
            </a:pPr>
            <a:r>
              <a:rPr lang="en-US" altLang="en-US" sz="2000" dirty="0" smtClean="0"/>
              <a:t> </a:t>
            </a:r>
            <a:r>
              <a:rPr lang="en-US" altLang="en-US" sz="2000" b="1" dirty="0" smtClean="0"/>
              <a:t>Market INCOSE </a:t>
            </a:r>
            <a:r>
              <a:rPr lang="en-US" altLang="en-US" sz="2000" dirty="0" smtClean="0"/>
              <a:t>as the international authoritative body on systems engineering</a:t>
            </a:r>
          </a:p>
          <a:p>
            <a:pPr marL="914400" lvl="1" indent="-228600" defTabSz="814388" eaLnBrk="1" hangingPunct="1">
              <a:lnSpc>
                <a:spcPct val="90000"/>
              </a:lnSpc>
              <a:spcBef>
                <a:spcPts val="1200"/>
              </a:spcBef>
            </a:pPr>
            <a:r>
              <a:rPr lang="en-US" altLang="en-US" sz="2000" dirty="0" smtClean="0"/>
              <a:t>Increase the </a:t>
            </a:r>
            <a:r>
              <a:rPr lang="en-US" altLang="en-US" sz="2000" b="1" dirty="0" smtClean="0"/>
              <a:t>visibility</a:t>
            </a:r>
            <a:r>
              <a:rPr lang="en-US" altLang="en-US" sz="2000" dirty="0" smtClean="0"/>
              <a:t> of INCOSE and the systems engineering profession</a:t>
            </a:r>
          </a:p>
        </p:txBody>
      </p:sp>
    </p:spTree>
    <p:extLst>
      <p:ext uri="{BB962C8B-B14F-4D97-AF65-F5344CB8AC3E}">
        <p14:creationId xmlns:p14="http://schemas.microsoft.com/office/powerpoint/2010/main" val="210874721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Chapters, Local and National</a:t>
            </a:r>
            <a:endParaRPr lang="en-US" sz="3200" dirty="0"/>
          </a:p>
        </p:txBody>
      </p:sp>
      <p:sp>
        <p:nvSpPr>
          <p:cNvPr id="5" name="Content Placeholder 4"/>
          <p:cNvSpPr>
            <a:spLocks noGrp="1"/>
          </p:cNvSpPr>
          <p:nvPr>
            <p:ph idx="1"/>
          </p:nvPr>
        </p:nvSpPr>
        <p:spPr/>
        <p:txBody>
          <a:bodyPr>
            <a:normAutofit fontScale="85000" lnSpcReduction="20000"/>
          </a:bodyPr>
          <a:lstStyle/>
          <a:p>
            <a:r>
              <a:rPr lang="en-US" dirty="0"/>
              <a:t>Facilitate professional networking and information exchange</a:t>
            </a:r>
          </a:p>
          <a:p>
            <a:r>
              <a:rPr lang="en-US" dirty="0" smtClean="0"/>
              <a:t>Host local </a:t>
            </a:r>
            <a:r>
              <a:rPr lang="en-US" dirty="0"/>
              <a:t>activities</a:t>
            </a:r>
          </a:p>
          <a:p>
            <a:pPr lvl="1"/>
            <a:r>
              <a:rPr lang="en-US" dirty="0"/>
              <a:t>Meetings </a:t>
            </a:r>
          </a:p>
          <a:p>
            <a:pPr lvl="1"/>
            <a:r>
              <a:rPr lang="en-US" dirty="0"/>
              <a:t>Tutorials, workshops, mini-conferences and vendor fairs</a:t>
            </a:r>
          </a:p>
          <a:p>
            <a:pPr lvl="1"/>
            <a:r>
              <a:rPr lang="en-US" dirty="0"/>
              <a:t>Contributions to working groups and projects</a:t>
            </a:r>
          </a:p>
          <a:p>
            <a:r>
              <a:rPr lang="en-US" dirty="0"/>
              <a:t>Disseminate announcements and news</a:t>
            </a:r>
          </a:p>
          <a:p>
            <a:r>
              <a:rPr lang="en-US" dirty="0"/>
              <a:t>Develop local initiatives such as</a:t>
            </a:r>
          </a:p>
          <a:p>
            <a:pPr lvl="1"/>
            <a:r>
              <a:rPr lang="en-US" dirty="0"/>
              <a:t>Tutorials and handbooks</a:t>
            </a:r>
          </a:p>
          <a:p>
            <a:pPr lvl="1"/>
            <a:r>
              <a:rPr lang="en-US" dirty="0"/>
              <a:t>SE certification </a:t>
            </a:r>
            <a:r>
              <a:rPr lang="en-US" dirty="0" smtClean="0"/>
              <a:t>support programs</a:t>
            </a:r>
            <a:endParaRPr lang="en-US" dirty="0"/>
          </a:p>
          <a:p>
            <a:pPr lvl="1"/>
            <a:r>
              <a:rPr lang="en-US" dirty="0" smtClean="0"/>
              <a:t>Activities </a:t>
            </a:r>
            <a:r>
              <a:rPr lang="en-US" dirty="0"/>
              <a:t>with other professional organizations</a:t>
            </a:r>
          </a:p>
          <a:p>
            <a:endParaRPr lang="en-US" dirty="0"/>
          </a:p>
        </p:txBody>
      </p:sp>
      <p:pic>
        <p:nvPicPr>
          <p:cNvPr id="6" name="Picture 14" descr="SilverCircleAward.png"/>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imgEffect>
                  </a14:imgLayer>
                </a14:imgProps>
              </a:ext>
              <a:ext uri="{28A0092B-C50C-407E-A947-70E740481C1C}">
                <a14:useLocalDpi xmlns:a14="http://schemas.microsoft.com/office/drawing/2010/main"/>
              </a:ext>
            </a:extLst>
          </a:blip>
          <a:srcRect/>
          <a:stretch>
            <a:fillRect/>
          </a:stretch>
        </p:blipFill>
        <p:spPr bwMode="auto">
          <a:xfrm>
            <a:off x="7827988" y="3430377"/>
            <a:ext cx="857250" cy="857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 name="Picture 15" descr="BronzeCircleAward.png"/>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a:ext>
            </a:extLst>
          </a:blip>
          <a:srcRect/>
          <a:stretch>
            <a:fillRect/>
          </a:stretch>
        </p:blipFill>
        <p:spPr bwMode="auto">
          <a:xfrm>
            <a:off x="7865939" y="4898604"/>
            <a:ext cx="781348" cy="7813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16" descr="GoldCircleAward.png"/>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a:ext>
            </a:extLst>
          </a:blip>
          <a:srcRect/>
          <a:stretch>
            <a:fillRect/>
          </a:stretch>
        </p:blipFill>
        <p:spPr bwMode="auto">
          <a:xfrm>
            <a:off x="7865939" y="2038052"/>
            <a:ext cx="781348" cy="7813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747666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z="3400" smtClean="0"/>
              <a:t>Critical Success Factors for Chapters</a:t>
            </a:r>
          </a:p>
        </p:txBody>
      </p:sp>
      <p:sp>
        <p:nvSpPr>
          <p:cNvPr id="3" name="Content Placeholder 2"/>
          <p:cNvSpPr>
            <a:spLocks noGrp="1"/>
          </p:cNvSpPr>
          <p:nvPr>
            <p:ph idx="1"/>
          </p:nvPr>
        </p:nvSpPr>
        <p:spPr>
          <a:xfrm>
            <a:off x="457200" y="1600200"/>
            <a:ext cx="8229600" cy="4724400"/>
          </a:xfrm>
        </p:spPr>
        <p:txBody>
          <a:bodyPr>
            <a:normAutofit/>
          </a:bodyPr>
          <a:lstStyle/>
          <a:p>
            <a:pPr>
              <a:defRPr/>
            </a:pPr>
            <a:r>
              <a:rPr lang="en-US" sz="2800" dirty="0" smtClean="0"/>
              <a:t>Continuous recruiting of leadership team</a:t>
            </a:r>
          </a:p>
          <a:p>
            <a:pPr>
              <a:defRPr/>
            </a:pPr>
            <a:r>
              <a:rPr lang="en-US" sz="2800" dirty="0" smtClean="0"/>
              <a:t>Chapter officer training</a:t>
            </a:r>
          </a:p>
          <a:p>
            <a:pPr>
              <a:defRPr/>
            </a:pPr>
            <a:r>
              <a:rPr lang="en-US" sz="2800" dirty="0" smtClean="0"/>
              <a:t>Leadership </a:t>
            </a:r>
            <a:r>
              <a:rPr lang="en-US" sz="2800" u="sng" dirty="0" smtClean="0"/>
              <a:t>teamwork</a:t>
            </a:r>
          </a:p>
          <a:p>
            <a:pPr>
              <a:defRPr/>
            </a:pPr>
            <a:r>
              <a:rPr lang="en-US" sz="2800" dirty="0" smtClean="0"/>
              <a:t>Chapter planning</a:t>
            </a:r>
          </a:p>
          <a:p>
            <a:pPr>
              <a:defRPr/>
            </a:pPr>
            <a:r>
              <a:rPr lang="en-US" sz="2800" dirty="0" smtClean="0"/>
              <a:t>Mentoring by Sector Leadership </a:t>
            </a:r>
          </a:p>
          <a:p>
            <a:pPr marL="687388" indent="-687388">
              <a:spcBef>
                <a:spcPts val="1800"/>
              </a:spcBef>
              <a:buFontTx/>
              <a:buNone/>
              <a:defRPr/>
            </a:pPr>
            <a:r>
              <a:rPr lang="en-US" sz="2800" i="1" dirty="0" smtClean="0"/>
              <a:t>These are leading indicators predictive of sustained performance</a:t>
            </a:r>
            <a:endParaRPr lang="en-US" sz="2800" dirty="0"/>
          </a:p>
        </p:txBody>
      </p:sp>
    </p:spTree>
    <p:extLst>
      <p:ext uri="{BB962C8B-B14F-4D97-AF65-F5344CB8AC3E}">
        <p14:creationId xmlns:p14="http://schemas.microsoft.com/office/powerpoint/2010/main" val="192350617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304800"/>
            <a:ext cx="8229600" cy="731838"/>
          </a:xfrm>
          <a:noFill/>
        </p:spPr>
        <p:txBody>
          <a:bodyPr lIns="41275" tIns="15875" rIns="41275" bIns="15875" anchor="b"/>
          <a:lstStyle/>
          <a:p>
            <a:r>
              <a:rPr lang="en-US" altLang="en-US" sz="3400" smtClean="0"/>
              <a:t>Why Chapters?</a:t>
            </a:r>
          </a:p>
        </p:txBody>
      </p:sp>
      <p:sp>
        <p:nvSpPr>
          <p:cNvPr id="27651" name="Rectangle 3"/>
          <p:cNvSpPr>
            <a:spLocks noGrp="1" noChangeArrowheads="1"/>
          </p:cNvSpPr>
          <p:nvPr>
            <p:ph type="body" idx="1"/>
          </p:nvPr>
        </p:nvSpPr>
        <p:spPr>
          <a:xfrm>
            <a:off x="492125" y="1219200"/>
            <a:ext cx="8135938" cy="4849813"/>
          </a:xfrm>
          <a:noFill/>
        </p:spPr>
        <p:txBody>
          <a:bodyPr lIns="82550" tIns="41275" rIns="82550" bIns="41275"/>
          <a:lstStyle/>
          <a:p>
            <a:pPr marL="457200" indent="-228600" defTabSz="814388">
              <a:lnSpc>
                <a:spcPts val="2800"/>
              </a:lnSpc>
              <a:spcAft>
                <a:spcPts val="600"/>
              </a:spcAft>
              <a:buSzPct val="90000"/>
            </a:pPr>
            <a:r>
              <a:rPr lang="en-US" altLang="en-US" sz="2400" dirty="0" smtClean="0"/>
              <a:t>Facilitate professional </a:t>
            </a:r>
            <a:r>
              <a:rPr lang="en-US" altLang="en-US" sz="2400" b="1" dirty="0" smtClean="0"/>
              <a:t>networking</a:t>
            </a:r>
            <a:r>
              <a:rPr lang="en-US" altLang="en-US" sz="2400" dirty="0" smtClean="0"/>
              <a:t> and </a:t>
            </a:r>
            <a:r>
              <a:rPr lang="en-US" altLang="en-US" sz="2400" b="1" dirty="0" smtClean="0"/>
              <a:t>information</a:t>
            </a:r>
            <a:r>
              <a:rPr lang="en-US" altLang="en-US" sz="2400" dirty="0" smtClean="0"/>
              <a:t> </a:t>
            </a:r>
            <a:r>
              <a:rPr lang="en-US" altLang="en-US" sz="2400" b="1" dirty="0" smtClean="0"/>
              <a:t>exchange</a:t>
            </a:r>
          </a:p>
          <a:p>
            <a:pPr marL="457200" indent="-228600" defTabSz="814388">
              <a:lnSpc>
                <a:spcPts val="2200"/>
              </a:lnSpc>
              <a:spcAft>
                <a:spcPts val="600"/>
              </a:spcAft>
              <a:buSzPct val="90000"/>
            </a:pPr>
            <a:r>
              <a:rPr lang="en-US" altLang="en-US" sz="2400" dirty="0" smtClean="0"/>
              <a:t>Plan local activities</a:t>
            </a:r>
          </a:p>
          <a:p>
            <a:pPr marL="914400" lvl="1" indent="-228600" defTabSz="814388">
              <a:lnSpc>
                <a:spcPts val="2200"/>
              </a:lnSpc>
              <a:spcAft>
                <a:spcPts val="600"/>
              </a:spcAft>
              <a:buSzPct val="88000"/>
            </a:pPr>
            <a:r>
              <a:rPr lang="en-US" altLang="en-US" sz="2000" dirty="0" smtClean="0"/>
              <a:t>Meetings (many are monthly) </a:t>
            </a:r>
          </a:p>
          <a:p>
            <a:pPr marL="914400" lvl="1" indent="-228600" defTabSz="814388">
              <a:lnSpc>
                <a:spcPts val="2200"/>
              </a:lnSpc>
              <a:spcAft>
                <a:spcPts val="600"/>
              </a:spcAft>
              <a:buSzPct val="88000"/>
            </a:pPr>
            <a:r>
              <a:rPr lang="en-US" altLang="en-US" sz="2000" dirty="0" smtClean="0"/>
              <a:t>Tutorials, workshops, mini-conferences and vendor fairs</a:t>
            </a:r>
          </a:p>
          <a:p>
            <a:pPr marL="914400" lvl="1" indent="-228600" defTabSz="814388">
              <a:lnSpc>
                <a:spcPts val="2200"/>
              </a:lnSpc>
              <a:spcAft>
                <a:spcPts val="600"/>
              </a:spcAft>
              <a:buSzPct val="88000"/>
            </a:pPr>
            <a:r>
              <a:rPr lang="en-US" altLang="en-US" sz="2000" dirty="0" smtClean="0"/>
              <a:t>Contributions to working groups and projects</a:t>
            </a:r>
          </a:p>
          <a:p>
            <a:pPr marL="457200" indent="-228600" defTabSz="814388">
              <a:lnSpc>
                <a:spcPts val="2200"/>
              </a:lnSpc>
              <a:spcAft>
                <a:spcPts val="600"/>
              </a:spcAft>
              <a:buSzPct val="90000"/>
            </a:pPr>
            <a:r>
              <a:rPr lang="en-US" altLang="en-US" sz="2400" dirty="0" smtClean="0"/>
              <a:t>Disseminate announcements and news</a:t>
            </a:r>
          </a:p>
          <a:p>
            <a:pPr marL="457200" indent="-228600" defTabSz="814388">
              <a:lnSpc>
                <a:spcPts val="2200"/>
              </a:lnSpc>
              <a:spcAft>
                <a:spcPts val="600"/>
              </a:spcAft>
              <a:buSzPct val="90000"/>
            </a:pPr>
            <a:r>
              <a:rPr lang="en-US" altLang="en-US" sz="2400" dirty="0" smtClean="0"/>
              <a:t>Develop local initiatives such as</a:t>
            </a:r>
          </a:p>
          <a:p>
            <a:pPr marL="914400" lvl="1" indent="-228600" defTabSz="814388">
              <a:lnSpc>
                <a:spcPts val="2200"/>
              </a:lnSpc>
              <a:spcAft>
                <a:spcPts val="600"/>
              </a:spcAft>
              <a:buSzPct val="88000"/>
            </a:pPr>
            <a:r>
              <a:rPr lang="en-US" altLang="en-US" sz="2000" dirty="0" smtClean="0"/>
              <a:t>Tutorials and handbooks</a:t>
            </a:r>
          </a:p>
          <a:p>
            <a:pPr marL="914400" lvl="1" indent="-228600" defTabSz="814388">
              <a:lnSpc>
                <a:spcPts val="2200"/>
              </a:lnSpc>
              <a:spcAft>
                <a:spcPts val="600"/>
              </a:spcAft>
              <a:buSzPct val="88000"/>
            </a:pPr>
            <a:r>
              <a:rPr lang="en-US" altLang="en-US" sz="2000" dirty="0" smtClean="0"/>
              <a:t>SE certificate programs</a:t>
            </a:r>
          </a:p>
          <a:p>
            <a:pPr marL="914400" lvl="1" indent="-228600" defTabSz="814388">
              <a:lnSpc>
                <a:spcPts val="2200"/>
              </a:lnSpc>
              <a:spcAft>
                <a:spcPts val="600"/>
              </a:spcAft>
              <a:buSzPct val="88000"/>
            </a:pPr>
            <a:r>
              <a:rPr lang="en-US" altLang="en-US" sz="2000" dirty="0" smtClean="0"/>
              <a:t>Local Working Groups</a:t>
            </a:r>
          </a:p>
          <a:p>
            <a:pPr marL="914400" lvl="1" indent="-228600" defTabSz="814388">
              <a:lnSpc>
                <a:spcPts val="2200"/>
              </a:lnSpc>
              <a:spcAft>
                <a:spcPts val="600"/>
              </a:spcAft>
              <a:buSzPct val="88000"/>
            </a:pPr>
            <a:r>
              <a:rPr lang="en-US" altLang="en-US" sz="2000" dirty="0" smtClean="0"/>
              <a:t>Activities with other professional organizations</a:t>
            </a:r>
          </a:p>
        </p:txBody>
      </p:sp>
    </p:spTree>
    <p:extLst>
      <p:ext uri="{BB962C8B-B14F-4D97-AF65-F5344CB8AC3E}">
        <p14:creationId xmlns:p14="http://schemas.microsoft.com/office/powerpoint/2010/main" val="177412793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xmlns:p14="http://schemas.microsoft.com/office/powerpoint/2010/main">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5d583fd-7d58-4cab-b156-487bc8ec2459">
      <Value>45</Value>
    </TaxCatchAll>
    <Document_x0020_Type xmlns="039b5878-27a2-492f-a5ce-511391114661" xsi:nil="true"/>
    <lcf76f155ced4ddcb4097134ff3c332f xmlns="039b5878-27a2-492f-a5ce-511391114661">
      <Terms xmlns="http://schemas.microsoft.com/office/infopath/2007/PartnerControls"/>
    </lcf76f155ced4ddcb4097134ff3c332f>
    <Publication_x0020_Date xmlns="039b5878-27a2-492f-a5ce-511391114661" xsi:nil="true"/>
    <Term xmlns="039b5878-27a2-492f-a5ce-511391114661" xsi:nil="true"/>
    <Short_x0020_Description xmlns="039b5878-27a2-492f-a5ce-511391114661" xsi:nil="true"/>
    <Author_x0028_s_x0029_ xmlns="039b5878-27a2-492f-a5ce-511391114661" xsi:nil="true"/>
    <Descriptive_x0020_Title xmlns="039b5878-27a2-492f-a5ce-511391114661" xsi:nil="tru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17FE2C79C1FA8A4FABB2436FD22CCFD6" ma:contentTypeVersion="19" ma:contentTypeDescription="Create a new document." ma:contentTypeScope="" ma:versionID="ba1bc8a9778f24e1295f8f6c5a781e10">
  <xsd:schema xmlns:xsd="http://www.w3.org/2001/XMLSchema" xmlns:xs="http://www.w3.org/2001/XMLSchema" xmlns:p="http://schemas.microsoft.com/office/2006/metadata/properties" xmlns:ns2="039b5878-27a2-492f-a5ce-511391114661" xmlns:ns3="a5d583fd-7d58-4cab-b156-487bc8ec2459" targetNamespace="http://schemas.microsoft.com/office/2006/metadata/properties" ma:root="true" ma:fieldsID="f76a36ecfc7ef83a76998877ea353d93" ns2:_="" ns3:_="">
    <xsd:import namespace="039b5878-27a2-492f-a5ce-511391114661"/>
    <xsd:import namespace="a5d583fd-7d58-4cab-b156-487bc8ec2459"/>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Document_x0020_Type" minOccurs="0"/>
                <xsd:element ref="ns2:Descriptive_x0020_Title" minOccurs="0"/>
                <xsd:element ref="ns2:Short_x0020_Description" minOccurs="0"/>
                <xsd:element ref="ns2:Author_x0028_s_x0029_" minOccurs="0"/>
                <xsd:element ref="ns2:Publication_x0020_Date" minOccurs="0"/>
                <xsd:element ref="ns2:Term"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9b5878-27a2-492f-a5ce-5113911146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5bfa5e-0804-4ef2-ba09-c663ae3aebb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Document_x0020_Type" ma:index="19" nillable="true" ma:displayName="Document Type" ma:internalName="Document_x0020_Type">
      <xsd:simpleType>
        <xsd:restriction base="dms:Text">
          <xsd:maxLength value="255"/>
        </xsd:restriction>
      </xsd:simpleType>
    </xsd:element>
    <xsd:element name="Descriptive_x0020_Title" ma:index="20" nillable="true" ma:displayName="Descriptive Title" ma:internalName="Descriptive_x0020_Title">
      <xsd:simpleType>
        <xsd:restriction base="dms:Text">
          <xsd:maxLength value="255"/>
        </xsd:restriction>
      </xsd:simpleType>
    </xsd:element>
    <xsd:element name="Short_x0020_Description" ma:index="21" nillable="true" ma:displayName="Short Description" ma:internalName="Short_x0020_Description">
      <xsd:simpleType>
        <xsd:restriction base="dms:Text">
          <xsd:maxLength value="255"/>
        </xsd:restriction>
      </xsd:simpleType>
    </xsd:element>
    <xsd:element name="Author_x0028_s_x0029_" ma:index="22" nillable="true" ma:displayName="Author(s)" ma:internalName="Author_x0028_s_x0029_">
      <xsd:simpleType>
        <xsd:restriction base="dms:Text">
          <xsd:maxLength value="255"/>
        </xsd:restriction>
      </xsd:simpleType>
    </xsd:element>
    <xsd:element name="Publication_x0020_Date" ma:index="23" nillable="true" ma:displayName="Publication Date" ma:internalName="Publication_x0020_Date">
      <xsd:simpleType>
        <xsd:restriction base="dms:Text">
          <xsd:maxLength value="255"/>
        </xsd:restriction>
      </xsd:simpleType>
    </xsd:element>
    <xsd:element name="Term" ma:index="24" nillable="true" ma:displayName="Term" ma:internalName="Term">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5d583fd-7d58-4cab-b156-487bc8ec245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b484b53-ce30-4f54-8882-0dc6d41d614c}" ma:internalName="TaxCatchAll" ma:showField="CatchAllData" ma:web="a5d583fd-7d58-4cab-b156-487bc8ec2459">
      <xsd:complexType>
        <xsd:complexContent>
          <xsd:extension base="dms:MultiChoiceLookup">
            <xsd:sequence>
              <xsd:element name="Value" type="dms:Lookup" maxOccurs="unbounded" minOccurs="0" nillable="true"/>
            </xsd:sequence>
          </xsd:extension>
        </xsd:complexContent>
      </xsd:complex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0F3594-5016-4C8B-BD67-7FF8B3FF4C25}"/>
</file>

<file path=customXml/itemProps2.xml><?xml version="1.0" encoding="utf-8"?>
<ds:datastoreItem xmlns:ds="http://schemas.openxmlformats.org/officeDocument/2006/customXml" ds:itemID="{73EA893D-8137-4974-B3DE-47C8327A1D45}"/>
</file>

<file path=customXml/itemProps3.xml><?xml version="1.0" encoding="utf-8"?>
<ds:datastoreItem xmlns:ds="http://schemas.openxmlformats.org/officeDocument/2006/customXml" ds:itemID="{9468069E-F4DF-4BAE-83BD-87D58AF3A536}"/>
</file>

<file path=customXml/itemProps4.xml><?xml version="1.0" encoding="utf-8"?>
<ds:datastoreItem xmlns:ds="http://schemas.openxmlformats.org/officeDocument/2006/customXml" ds:itemID="{BC2D3CE9-72D7-4AF2-BAF8-53AB2EA1733D}"/>
</file>

<file path=docProps/app.xml><?xml version="1.0" encoding="utf-8"?>
<Properties xmlns="http://schemas.openxmlformats.org/officeDocument/2006/extended-properties" xmlns:vt="http://schemas.openxmlformats.org/officeDocument/2006/docPropsVTypes">
  <Template/>
  <TotalTime>59028</TotalTime>
  <Words>1821</Words>
  <Application>Microsoft Macintosh PowerPoint</Application>
  <PresentationFormat>On-screen Show (4:3)</PresentationFormat>
  <Paragraphs>252</Paragraphs>
  <Slides>24</Slides>
  <Notes>12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Chapter Leader Training Video Recorded at IS 2014 UNIT 3</vt:lpstr>
      <vt:lpstr>Agenda</vt:lpstr>
      <vt:lpstr>What’s Next</vt:lpstr>
      <vt:lpstr>PowerPoint Presentation</vt:lpstr>
      <vt:lpstr>PowerPoint Presentation</vt:lpstr>
      <vt:lpstr>Mission of Chapters</vt:lpstr>
      <vt:lpstr>Chapters, Local and National</vt:lpstr>
      <vt:lpstr>Critical Success Factors for Chapters</vt:lpstr>
      <vt:lpstr>Why Chapters?</vt:lpstr>
      <vt:lpstr>Chapters Have Responsibilities</vt:lpstr>
      <vt:lpstr>Chapters Have Responsibilities (2)</vt:lpstr>
      <vt:lpstr>What About Financial Responsibilities?</vt:lpstr>
      <vt:lpstr>INCOSE Chapters Around the World</vt:lpstr>
      <vt:lpstr>What’s Next</vt:lpstr>
      <vt:lpstr>Chapter Officers/Leadership  Team</vt:lpstr>
      <vt:lpstr>Chapter Officers/Leadership  Team</vt:lpstr>
      <vt:lpstr>Planning Responsibilities - President </vt:lpstr>
      <vt:lpstr>Planning Responsibilities (2) - President </vt:lpstr>
      <vt:lpstr>Other Typical Responsibilities - President </vt:lpstr>
      <vt:lpstr>President’s Sample Check List </vt:lpstr>
      <vt:lpstr>Past President Suggested Tasks</vt:lpstr>
      <vt:lpstr>Typical Responsibilities – President-Elect </vt:lpstr>
      <vt:lpstr>Typical Responsibilities – Vice President </vt:lpstr>
      <vt:lpstr>Typical Responsibilities – Secretary/Treasurer</vt:lpstr>
    </vt:vector>
  </TitlesOfParts>
  <Company>INCOSE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Officer Orientation</dc:title>
  <dc:subject>Chapter Officer Orientation</dc:subject>
  <dc:creator>Don Boyer</dc:creator>
  <cp:keywords>chapter, orientation, training, officers</cp:keywords>
  <cp:lastModifiedBy>Don Boyer</cp:lastModifiedBy>
  <cp:revision>296</cp:revision>
  <cp:lastPrinted>1601-01-01T00:00:00Z</cp:lastPrinted>
  <dcterms:created xsi:type="dcterms:W3CDTF">1601-01-01T00:00:00Z</dcterms:created>
  <dcterms:modified xsi:type="dcterms:W3CDTF">2014-07-03T01:21:20Z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ContentType">
    <vt:lpwstr>Document</vt:lpwstr>
  </property>
  <property fmtid="{D5CDD505-2E9C-101B-9397-08002B2CF9AE}" pid="4" name="ContentTypeId">
    <vt:lpwstr>0x01010017FE2C79C1FA8A4FABB2436FD22CCFD6</vt:lpwstr>
  </property>
  <property fmtid="{D5CDD505-2E9C-101B-9397-08002B2CF9AE}" pid="5" name="incoseWorkingGroup">
    <vt:lpwstr/>
  </property>
  <property fmtid="{D5CDD505-2E9C-101B-9397-08002B2CF9AE}" pid="6" name="incoseOrganizations">
    <vt:lpwstr/>
  </property>
  <property fmtid="{D5CDD505-2E9C-101B-9397-08002B2CF9AE}" pid="7" name="INCOSEProductValue">
    <vt:lpwstr>45;#Local|254e409e-99ce-4994-8e1c-1a49057a5299</vt:lpwstr>
  </property>
  <property fmtid="{D5CDD505-2E9C-101B-9397-08002B2CF9AE}" pid="8" name="incoseChapters">
    <vt:lpwstr/>
  </property>
</Properties>
</file>