
<file path=[Content_Types].xml><?xml version="1.0" encoding="utf-8"?>
<Types xmlns="http://schemas.openxmlformats.org/package/2006/content-types">
  <Default Extension="jpg" ContentType="image/jpeg"/>
  <Default Extension="emf" ContentType="image/x-emf"/>
  <Default Extension="jpeg" ContentType="image/jpeg"/>
  <Default Extension="xml" ContentType="application/xml"/>
  <Default Extension="vml" ContentType="application/vnd.openxmlformats-officedocument.vmlDrawing"/>
  <Default Extension="tmp" ContentType="image/png"/>
  <Default Extension="wdp" ContentType="image/vnd.ms-photo"/>
  <Default Extension="bin" ContentType="application/vnd.openxmlformats-officedocument.presentationml.printerSettings"/>
  <Default Extension="wmf" ContentType="image/x-wmf"/>
  <Default Extension="png" ContentType="image/png"/>
  <Default Extension="gif" ContentType="image/gif"/>
  <Default Extension="doc" ContentType="application/msword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31"/>
  </p:notesMasterIdLst>
  <p:sldIdLst>
    <p:sldId id="416" r:id="rId6"/>
    <p:sldId id="417" r:id="rId7"/>
    <p:sldId id="329" r:id="rId8"/>
    <p:sldId id="330" r:id="rId9"/>
    <p:sldId id="260" r:id="rId10"/>
    <p:sldId id="378" r:id="rId11"/>
    <p:sldId id="379" r:id="rId12"/>
    <p:sldId id="380" r:id="rId13"/>
    <p:sldId id="381" r:id="rId14"/>
    <p:sldId id="400" r:id="rId15"/>
    <p:sldId id="383" r:id="rId16"/>
    <p:sldId id="415" r:id="rId17"/>
    <p:sldId id="401" r:id="rId18"/>
    <p:sldId id="384" r:id="rId19"/>
    <p:sldId id="385" r:id="rId20"/>
    <p:sldId id="394" r:id="rId21"/>
    <p:sldId id="395" r:id="rId22"/>
    <p:sldId id="402" r:id="rId23"/>
    <p:sldId id="403" r:id="rId24"/>
    <p:sldId id="404" r:id="rId25"/>
    <p:sldId id="405" r:id="rId26"/>
    <p:sldId id="406" r:id="rId27"/>
    <p:sldId id="407" r:id="rId28"/>
    <p:sldId id="408" r:id="rId29"/>
    <p:sldId id="409" r:id="rId3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DD00"/>
    <a:srgbClr val="F0EA00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0" autoAdjust="0"/>
    <p:restoredTop sz="92966" autoAdjust="0"/>
  </p:normalViewPr>
  <p:slideViewPr>
    <p:cSldViewPr>
      <p:cViewPr>
        <p:scale>
          <a:sx n="100" d="100"/>
          <a:sy n="100" d="100"/>
        </p:scale>
        <p:origin x="-832" y="-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9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-1632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slideMaster" Target="slideMasters/slideMaster1.xml"/><Relationship Id="rId30" Type="http://schemas.openxmlformats.org/officeDocument/2006/relationships/slide" Target="slides/slide25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E581E2BF-1A41-410D-B07C-38A12D1E68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3782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CFC4F-4140-4B27-9664-FF8F3061AE9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0141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43CF72B-CB41-4465-9E14-BCC5C24BB1E1}" type="slidenum">
              <a:rPr lang="en-US" altLang="en-US" smtClean="0"/>
              <a:pPr/>
              <a:t>24</a:t>
            </a:fld>
            <a:endParaRPr lang="en-US" altLang="en-US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6925" y="261938"/>
            <a:ext cx="5084763" cy="3813175"/>
          </a:xfrm>
          <a:ln w="12700" cap="flat">
            <a:solidFill>
              <a:schemeClr val="tx1"/>
            </a:solidFill>
          </a:ln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4154488"/>
            <a:ext cx="5726113" cy="42338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22" tIns="41261" rIns="82522" bIns="41261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CFC4F-4140-4B27-9664-FF8F3061AE9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937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Who </a:t>
            </a:r>
            <a:r>
              <a:rPr lang="en-US" baseline="0" dirty="0" smtClean="0"/>
              <a:t>is INCOSE?</a:t>
            </a:r>
          </a:p>
          <a:p>
            <a:r>
              <a:rPr lang="en-US" baseline="0" dirty="0" smtClean="0"/>
              <a:t>We are 10016</a:t>
            </a:r>
            <a:r>
              <a:rPr lang="en-US" dirty="0" smtClean="0"/>
              <a:t> members</a:t>
            </a:r>
          </a:p>
          <a:p>
            <a:pPr lvl="1"/>
            <a:r>
              <a:rPr lang="en-US" dirty="0" smtClean="0"/>
              <a:t>In 58 countries</a:t>
            </a:r>
          </a:p>
          <a:p>
            <a:pPr lvl="1"/>
            <a:r>
              <a:rPr lang="en-US" dirty="0" smtClean="0"/>
              <a:t>In 67 chapters</a:t>
            </a:r>
          </a:p>
          <a:p>
            <a:r>
              <a:rPr lang="en-US" dirty="0" smtClean="0"/>
              <a:t>74 CAB members</a:t>
            </a:r>
          </a:p>
          <a:p>
            <a:r>
              <a:rPr lang="en-US" dirty="0" smtClean="0"/>
              <a:t>21 academic council members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47 working groups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CFC4F-4140-4B27-9664-FF8F3061AE9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71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AEB9A57-2A6C-40A3-82B8-4243F9307F9E}" type="slidenum">
              <a:rPr lang="en-US" altLang="en-US" smtClean="0"/>
              <a:pPr/>
              <a:t>13</a:t>
            </a:fld>
            <a:endParaRPr lang="en-US" altLang="en-US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6925" y="261938"/>
            <a:ext cx="5084763" cy="3813175"/>
          </a:xfrm>
          <a:ln w="12700" cap="flat">
            <a:solidFill>
              <a:schemeClr val="tx1"/>
            </a:solidFill>
          </a:ln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4154488"/>
            <a:ext cx="5726113" cy="42338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22" tIns="41261" rIns="82522" bIns="41261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Pictorial supplement enhancing </a:t>
            </a:r>
            <a:r>
              <a:rPr lang="en-US" baseline="0" dirty="0" smtClean="0"/>
              <a:t>previous slide on Benefits of Membership  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Expanded on under Resources section later in presentation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Products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Developed locally,</a:t>
            </a:r>
            <a:r>
              <a:rPr lang="en-US" baseline="0" dirty="0" smtClean="0"/>
              <a:t> developed internationally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Produced alone and in partnership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Harmonization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Publications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Events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Major initiatives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At the local, national, sector, and international levels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CFC4F-4140-4B27-9664-FF8F3061AE9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1987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81E2BF-1A41-410D-B07C-38A12D1E68E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370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0270D54-D642-4E3A-8E22-34B9CCF78651}" type="slidenum">
              <a:rPr lang="en-US" altLang="en-US" smtClean="0"/>
              <a:pPr/>
              <a:t>19</a:t>
            </a:fld>
            <a:endParaRPr lang="en-US" altLang="en-US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6925" y="261938"/>
            <a:ext cx="5084763" cy="3813175"/>
          </a:xfrm>
          <a:ln w="12700" cap="flat">
            <a:solidFill>
              <a:schemeClr val="tx1"/>
            </a:solidFill>
          </a:ln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4154488"/>
            <a:ext cx="5726113" cy="42338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22" tIns="41261" rIns="82522" bIns="41261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45A92C3-D206-450D-ACDC-B219C7023ECD}" type="slidenum">
              <a:rPr lang="en-US" altLang="en-US" smtClean="0"/>
              <a:pPr/>
              <a:t>20</a:t>
            </a:fld>
            <a:endParaRPr lang="en-US" altLang="en-US" smtClean="0"/>
          </a:p>
        </p:txBody>
      </p:sp>
      <p:sp>
        <p:nvSpPr>
          <p:cNvPr id="10137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A7570C4B-FE31-4548-BDAD-80556EF80268}" type="slidenum">
              <a:rPr lang="en-US" altLang="en-US" sz="1200">
                <a:ea typeface="MS PGothic" pitchFamily="34" charset="-128"/>
              </a:rPr>
              <a:pPr algn="r" eaLnBrk="1" hangingPunct="1"/>
              <a:t>20</a:t>
            </a:fld>
            <a:endParaRPr lang="en-US" altLang="en-US" sz="1200">
              <a:ea typeface="MS PGothic" pitchFamily="34" charset="-128"/>
            </a:endParaRPr>
          </a:p>
        </p:txBody>
      </p:sp>
      <p:sp>
        <p:nvSpPr>
          <p:cNvPr id="1013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24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090DD99-371D-4582-A40B-2D7EFE674C49}" type="slidenum">
              <a:rPr lang="en-US" altLang="en-US" smtClean="0"/>
              <a:pPr/>
              <a:t>21</a:t>
            </a:fld>
            <a:endParaRPr lang="en-US" altLang="en-US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6925" y="261938"/>
            <a:ext cx="5084763" cy="3813175"/>
          </a:xfrm>
          <a:ln w="12700" cap="flat">
            <a:solidFill>
              <a:schemeClr val="tx1"/>
            </a:solidFill>
          </a:ln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4154488"/>
            <a:ext cx="5726113" cy="42338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22" tIns="41261" rIns="82522" bIns="41261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NCOSELogo_transparent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5372100"/>
            <a:ext cx="21336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8"/>
          <p:cNvGrpSpPr>
            <a:grpSpLocks/>
          </p:cNvGrpSpPr>
          <p:nvPr userDrawn="1"/>
        </p:nvGrpSpPr>
        <p:grpSpPr bwMode="auto">
          <a:xfrm>
            <a:off x="336550" y="0"/>
            <a:ext cx="153988" cy="5334000"/>
            <a:chOff x="216" y="0"/>
            <a:chExt cx="93" cy="3244"/>
          </a:xfrm>
        </p:grpSpPr>
        <p:sp>
          <p:nvSpPr>
            <p:cNvPr id="6" name="Line 9"/>
            <p:cNvSpPr>
              <a:spLocks noChangeShapeType="1"/>
            </p:cNvSpPr>
            <p:nvPr/>
          </p:nvSpPr>
          <p:spPr bwMode="auto">
            <a:xfrm>
              <a:off x="216" y="0"/>
              <a:ext cx="0" cy="3244"/>
            </a:xfrm>
            <a:prstGeom prst="line">
              <a:avLst/>
            </a:prstGeom>
            <a:noFill/>
            <a:ln w="12700">
              <a:solidFill>
                <a:srgbClr val="9999FF">
                  <a:alpha val="5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10"/>
            <p:cNvSpPr>
              <a:spLocks noChangeShapeType="1"/>
            </p:cNvSpPr>
            <p:nvPr/>
          </p:nvSpPr>
          <p:spPr bwMode="auto">
            <a:xfrm>
              <a:off x="309" y="0"/>
              <a:ext cx="0" cy="3244"/>
            </a:xfrm>
            <a:prstGeom prst="line">
              <a:avLst/>
            </a:prstGeom>
            <a:noFill/>
            <a:ln w="12700">
              <a:solidFill>
                <a:srgbClr val="9999FF">
                  <a:alpha val="5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11"/>
            <p:cNvSpPr>
              <a:spLocks noChangeShapeType="1"/>
            </p:cNvSpPr>
            <p:nvPr/>
          </p:nvSpPr>
          <p:spPr bwMode="auto">
            <a:xfrm>
              <a:off x="262" y="0"/>
              <a:ext cx="0" cy="3244"/>
            </a:xfrm>
            <a:prstGeom prst="line">
              <a:avLst/>
            </a:prstGeom>
            <a:noFill/>
            <a:ln w="38100">
              <a:solidFill>
                <a:srgbClr val="003366">
                  <a:alpha val="59999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12"/>
          <p:cNvGrpSpPr>
            <a:grpSpLocks/>
          </p:cNvGrpSpPr>
          <p:nvPr userDrawn="1"/>
        </p:nvGrpSpPr>
        <p:grpSpPr bwMode="auto">
          <a:xfrm>
            <a:off x="2622550" y="6400800"/>
            <a:ext cx="6521450" cy="127000"/>
            <a:chOff x="1652" y="4032"/>
            <a:chExt cx="4108" cy="80"/>
          </a:xfrm>
        </p:grpSpPr>
        <p:sp>
          <p:nvSpPr>
            <p:cNvPr id="10" name="Line 13"/>
            <p:cNvSpPr>
              <a:spLocks noChangeShapeType="1"/>
            </p:cNvSpPr>
            <p:nvPr/>
          </p:nvSpPr>
          <p:spPr bwMode="auto">
            <a:xfrm flipH="1">
              <a:off x="1652" y="4112"/>
              <a:ext cx="4108" cy="0"/>
            </a:xfrm>
            <a:prstGeom prst="line">
              <a:avLst/>
            </a:prstGeom>
            <a:noFill/>
            <a:ln w="12700">
              <a:solidFill>
                <a:srgbClr val="9999FF">
                  <a:alpha val="5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 flipH="1">
              <a:off x="1652" y="4072"/>
              <a:ext cx="4108" cy="0"/>
            </a:xfrm>
            <a:prstGeom prst="line">
              <a:avLst/>
            </a:prstGeom>
            <a:noFill/>
            <a:ln w="38100">
              <a:solidFill>
                <a:srgbClr val="003366">
                  <a:alpha val="59999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5"/>
            <p:cNvSpPr>
              <a:spLocks noChangeShapeType="1"/>
            </p:cNvSpPr>
            <p:nvPr/>
          </p:nvSpPr>
          <p:spPr bwMode="auto">
            <a:xfrm flipH="1">
              <a:off x="1652" y="4032"/>
              <a:ext cx="4108" cy="0"/>
            </a:xfrm>
            <a:prstGeom prst="line">
              <a:avLst/>
            </a:prstGeom>
            <a:noFill/>
            <a:ln w="12700">
              <a:solidFill>
                <a:srgbClr val="9999FF">
                  <a:alpha val="5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Rectangle 16"/>
          <p:cNvSpPr>
            <a:spLocks noChangeArrowheads="1"/>
          </p:cNvSpPr>
          <p:nvPr userDrawn="1"/>
        </p:nvSpPr>
        <p:spPr bwMode="auto">
          <a:xfrm rot="5400000">
            <a:off x="5234782" y="3375818"/>
            <a:ext cx="6858000" cy="106363"/>
          </a:xfrm>
          <a:prstGeom prst="rect">
            <a:avLst/>
          </a:prstGeom>
          <a:gradFill rotWithShape="1">
            <a:gsLst>
              <a:gs pos="0">
                <a:schemeClr val="bg1">
                  <a:alpha val="50000"/>
                </a:schemeClr>
              </a:gs>
              <a:gs pos="100000">
                <a:srgbClr val="B2B2B2">
                  <a:alpha val="50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14" name="Rectangle 17"/>
          <p:cNvSpPr>
            <a:spLocks noChangeArrowheads="1"/>
          </p:cNvSpPr>
          <p:nvPr userDrawn="1"/>
        </p:nvSpPr>
        <p:spPr bwMode="auto">
          <a:xfrm>
            <a:off x="0" y="401638"/>
            <a:ext cx="9156700" cy="93662"/>
          </a:xfrm>
          <a:prstGeom prst="rect">
            <a:avLst/>
          </a:prstGeom>
          <a:gradFill rotWithShape="1">
            <a:gsLst>
              <a:gs pos="0">
                <a:schemeClr val="bg1">
                  <a:alpha val="50000"/>
                </a:schemeClr>
              </a:gs>
              <a:gs pos="100000">
                <a:srgbClr val="B2B2B2">
                  <a:alpha val="50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49605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6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6553200" y="6496050"/>
            <a:ext cx="2133600" cy="47625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fld id="{C41E073D-0E99-4716-AD7D-B7CF0738C0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771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22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5065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860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069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583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88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683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321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14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204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281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FF5FF"/>
            </a:gs>
            <a:gs pos="100000">
              <a:srgbClr val="6699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4865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grpSp>
        <p:nvGrpSpPr>
          <p:cNvPr id="1030" name="Group 7"/>
          <p:cNvGrpSpPr>
            <a:grpSpLocks/>
          </p:cNvGrpSpPr>
          <p:nvPr userDrawn="1"/>
        </p:nvGrpSpPr>
        <p:grpSpPr bwMode="auto">
          <a:xfrm>
            <a:off x="342900" y="0"/>
            <a:ext cx="147638" cy="5791200"/>
            <a:chOff x="216" y="0"/>
            <a:chExt cx="93" cy="3648"/>
          </a:xfrm>
        </p:grpSpPr>
        <p:sp>
          <p:nvSpPr>
            <p:cNvPr id="1037" name="Line 8"/>
            <p:cNvSpPr>
              <a:spLocks noChangeShapeType="1"/>
            </p:cNvSpPr>
            <p:nvPr/>
          </p:nvSpPr>
          <p:spPr bwMode="auto">
            <a:xfrm>
              <a:off x="216" y="0"/>
              <a:ext cx="0" cy="3648"/>
            </a:xfrm>
            <a:prstGeom prst="line">
              <a:avLst/>
            </a:prstGeom>
            <a:noFill/>
            <a:ln w="12700">
              <a:solidFill>
                <a:srgbClr val="9999FF">
                  <a:alpha val="5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Line 9"/>
            <p:cNvSpPr>
              <a:spLocks noChangeShapeType="1"/>
            </p:cNvSpPr>
            <p:nvPr/>
          </p:nvSpPr>
          <p:spPr bwMode="auto">
            <a:xfrm>
              <a:off x="309" y="0"/>
              <a:ext cx="0" cy="3648"/>
            </a:xfrm>
            <a:prstGeom prst="line">
              <a:avLst/>
            </a:prstGeom>
            <a:noFill/>
            <a:ln w="12700">
              <a:solidFill>
                <a:srgbClr val="9999FF">
                  <a:alpha val="5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" name="Line 10"/>
            <p:cNvSpPr>
              <a:spLocks noChangeShapeType="1"/>
            </p:cNvSpPr>
            <p:nvPr/>
          </p:nvSpPr>
          <p:spPr bwMode="auto">
            <a:xfrm>
              <a:off x="262" y="0"/>
              <a:ext cx="0" cy="3648"/>
            </a:xfrm>
            <a:prstGeom prst="line">
              <a:avLst/>
            </a:prstGeom>
            <a:noFill/>
            <a:ln w="38100">
              <a:solidFill>
                <a:srgbClr val="003366">
                  <a:alpha val="59999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31" name="Group 11"/>
          <p:cNvGrpSpPr>
            <a:grpSpLocks/>
          </p:cNvGrpSpPr>
          <p:nvPr userDrawn="1"/>
        </p:nvGrpSpPr>
        <p:grpSpPr bwMode="auto">
          <a:xfrm>
            <a:off x="1244600" y="6324600"/>
            <a:ext cx="7670800" cy="127000"/>
            <a:chOff x="928" y="4032"/>
            <a:chExt cx="4832" cy="80"/>
          </a:xfrm>
        </p:grpSpPr>
        <p:sp>
          <p:nvSpPr>
            <p:cNvPr id="1034" name="Line 12"/>
            <p:cNvSpPr>
              <a:spLocks noChangeShapeType="1"/>
            </p:cNvSpPr>
            <p:nvPr/>
          </p:nvSpPr>
          <p:spPr bwMode="auto">
            <a:xfrm flipH="1">
              <a:off x="928" y="4112"/>
              <a:ext cx="4832" cy="0"/>
            </a:xfrm>
            <a:prstGeom prst="line">
              <a:avLst/>
            </a:prstGeom>
            <a:noFill/>
            <a:ln w="12700">
              <a:solidFill>
                <a:srgbClr val="9999FF">
                  <a:alpha val="5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Line 13"/>
            <p:cNvSpPr>
              <a:spLocks noChangeShapeType="1"/>
            </p:cNvSpPr>
            <p:nvPr/>
          </p:nvSpPr>
          <p:spPr bwMode="auto">
            <a:xfrm flipH="1">
              <a:off x="928" y="4072"/>
              <a:ext cx="4832" cy="0"/>
            </a:xfrm>
            <a:prstGeom prst="line">
              <a:avLst/>
            </a:prstGeom>
            <a:noFill/>
            <a:ln w="38100">
              <a:solidFill>
                <a:srgbClr val="003366">
                  <a:alpha val="59999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Line 14"/>
            <p:cNvSpPr>
              <a:spLocks noChangeShapeType="1"/>
            </p:cNvSpPr>
            <p:nvPr/>
          </p:nvSpPr>
          <p:spPr bwMode="auto">
            <a:xfrm flipH="1">
              <a:off x="928" y="4032"/>
              <a:ext cx="4832" cy="0"/>
            </a:xfrm>
            <a:prstGeom prst="line">
              <a:avLst/>
            </a:prstGeom>
            <a:noFill/>
            <a:ln w="12700">
              <a:solidFill>
                <a:srgbClr val="9999FF">
                  <a:alpha val="5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032" name="Picture 15" descr="INCOSELogo_transparent"/>
          <p:cNvPicPr>
            <a:picLocks noChangeAspect="1" noChangeArrowheads="1"/>
          </p:cNvPicPr>
          <p:nvPr userDrawn="1"/>
        </p:nvPicPr>
        <p:blipFill>
          <a:blip r:embed="rId14" cstate="screen">
            <a:lum bright="20000" contrast="-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5867400"/>
            <a:ext cx="123825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Text Box 16"/>
          <p:cNvSpPr txBox="1">
            <a:spLocks noChangeArrowheads="1"/>
          </p:cNvSpPr>
          <p:nvPr userDrawn="1"/>
        </p:nvSpPr>
        <p:spPr bwMode="auto">
          <a:xfrm>
            <a:off x="8153400" y="6491288"/>
            <a:ext cx="609600" cy="3667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C6528619-7962-4EE4-9C51-0BDFABD1E1A1}" type="slidenum">
              <a:rPr lang="en-US" smtClean="0"/>
              <a:pPr>
                <a:defRPr/>
              </a:pPr>
              <a:t>‹#›</a:t>
            </a:fld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jpeg"/><Relationship Id="rId20" Type="http://schemas.openxmlformats.org/officeDocument/2006/relationships/image" Target="../media/image23.gif"/><Relationship Id="rId10" Type="http://schemas.openxmlformats.org/officeDocument/2006/relationships/image" Target="../media/image14.jpeg"/><Relationship Id="rId11" Type="http://schemas.openxmlformats.org/officeDocument/2006/relationships/image" Target="../media/image15.png"/><Relationship Id="rId12" Type="http://schemas.openxmlformats.org/officeDocument/2006/relationships/image" Target="../media/image16.png"/><Relationship Id="rId13" Type="http://schemas.openxmlformats.org/officeDocument/2006/relationships/image" Target="../media/image17.jpeg"/><Relationship Id="rId14" Type="http://schemas.openxmlformats.org/officeDocument/2006/relationships/image" Target="../media/image18.png"/><Relationship Id="rId15" Type="http://schemas.microsoft.com/office/2007/relationships/hdphoto" Target="../media/hdphoto2.wdp"/><Relationship Id="rId16" Type="http://schemas.openxmlformats.org/officeDocument/2006/relationships/image" Target="../media/image19.jpeg"/><Relationship Id="rId17" Type="http://schemas.openxmlformats.org/officeDocument/2006/relationships/image" Target="../media/image20.jpeg"/><Relationship Id="rId18" Type="http://schemas.openxmlformats.org/officeDocument/2006/relationships/image" Target="../media/image21.gif"/><Relationship Id="rId19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wmf"/><Relationship Id="rId4" Type="http://schemas.openxmlformats.org/officeDocument/2006/relationships/image" Target="../media/image8.jp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tmp"/><Relationship Id="rId8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4" Type="http://schemas.openxmlformats.org/officeDocument/2006/relationships/hyperlink" Target="http://www.incose.org/about/leaders.aspx?id=bod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4" Type="http://schemas.openxmlformats.org/officeDocument/2006/relationships/image" Target="../media/image29.wmf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wmf"/><Relationship Id="rId5" Type="http://schemas.openxmlformats.org/officeDocument/2006/relationships/image" Target="../media/image34.wmf"/><Relationship Id="rId6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mailto:info@incose.org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4_Document1.doc"/><Relationship Id="rId4" Type="http://schemas.openxmlformats.org/officeDocument/2006/relationships/image" Target="../media/image3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microsoft.com/office/2007/relationships/hdphoto" Target="../media/hdphoto1.wdp"/><Relationship Id="rId5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ncose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6"/>
          <p:cNvSpPr>
            <a:spLocks noGrp="1" noChangeArrowheads="1"/>
          </p:cNvSpPr>
          <p:nvPr>
            <p:ph type="ctrTitle"/>
          </p:nvPr>
        </p:nvSpPr>
        <p:spPr>
          <a:xfrm>
            <a:off x="533400" y="1143000"/>
            <a:ext cx="8153400" cy="1524000"/>
          </a:xfrm>
          <a:noFill/>
        </p:spPr>
        <p:txBody>
          <a:bodyPr/>
          <a:lstStyle/>
          <a:p>
            <a:pPr eaLnBrk="1" hangingPunct="1"/>
            <a:r>
              <a:rPr lang="en-US" b="1" dirty="0">
                <a:latin typeface="Arial" charset="0"/>
              </a:rPr>
              <a:t>Chapter Leader Training</a:t>
            </a:r>
            <a:br>
              <a:rPr lang="en-US" b="1" dirty="0">
                <a:latin typeface="Arial" charset="0"/>
              </a:rPr>
            </a:br>
            <a:r>
              <a:rPr lang="en-US" sz="3200" b="1" dirty="0">
                <a:latin typeface="Arial" charset="0"/>
              </a:rPr>
              <a:t>Video Recorded at IS </a:t>
            </a:r>
            <a:r>
              <a:rPr lang="en-US" sz="3200" b="1" dirty="0" smtClean="0">
                <a:latin typeface="Arial" charset="0"/>
              </a:rPr>
              <a:t>2014</a:t>
            </a:r>
            <a:br>
              <a:rPr lang="en-US" sz="3200" b="1" dirty="0" smtClean="0">
                <a:latin typeface="Arial" charset="0"/>
              </a:rPr>
            </a:br>
            <a:r>
              <a:rPr lang="en-US" sz="3200" b="1" dirty="0" smtClean="0">
                <a:latin typeface="Arial" charset="0"/>
              </a:rPr>
              <a:t>UNIT 1</a:t>
            </a:r>
            <a:endParaRPr lang="en-US" sz="3200" b="1" dirty="0">
              <a:latin typeface="Arial" charset="0"/>
            </a:endParaRPr>
          </a:p>
        </p:txBody>
      </p:sp>
      <p:sp>
        <p:nvSpPr>
          <p:cNvPr id="3075" name="Rectangle 28"/>
          <p:cNvSpPr>
            <a:spLocks noChangeArrowheads="1"/>
          </p:cNvSpPr>
          <p:nvPr/>
        </p:nvSpPr>
        <p:spPr bwMode="auto">
          <a:xfrm>
            <a:off x="3124200" y="5562600"/>
            <a:ext cx="5562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5000"/>
              </a:lnSpc>
              <a:spcBef>
                <a:spcPct val="20000"/>
              </a:spcBef>
            </a:pPr>
            <a:r>
              <a:rPr lang="en-US"/>
              <a:t>Prepared by the Keys to Effective Chapters, part of the Chapters Shared Services Committee of the INCOSE Sectors</a:t>
            </a:r>
          </a:p>
          <a:p>
            <a:pPr eaLnBrk="1" hangingPunct="1">
              <a:lnSpc>
                <a:spcPct val="85000"/>
              </a:lnSpc>
              <a:spcBef>
                <a:spcPct val="20000"/>
              </a:spcBef>
            </a:pPr>
            <a:r>
              <a:rPr lang="en-US" sz="2400"/>
              <a:t> </a:t>
            </a:r>
          </a:p>
        </p:txBody>
      </p:sp>
      <p:sp>
        <p:nvSpPr>
          <p:cNvPr id="3076" name="Rectangle 3"/>
          <p:cNvSpPr txBox="1">
            <a:spLocks noChangeArrowheads="1"/>
          </p:cNvSpPr>
          <p:nvPr/>
        </p:nvSpPr>
        <p:spPr bwMode="auto">
          <a:xfrm>
            <a:off x="1219200" y="2895600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en-US" sz="2400" dirty="0"/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400" dirty="0"/>
              <a:t>The International Council on Systems Engineering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en-US" sz="2400" dirty="0"/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400" dirty="0"/>
              <a:t>Revision 2.0 </a:t>
            </a:r>
            <a:endParaRPr lang="en-US" sz="2400" dirty="0" smtClean="0"/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400" dirty="0" smtClean="0"/>
              <a:t>30 June 2014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03720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/>
          <a:lstStyle/>
          <a:p>
            <a:pPr eaLnBrk="1" hangingPunct="1"/>
            <a:r>
              <a:rPr lang="en-US" altLang="en-US" sz="3400" dirty="0" smtClean="0"/>
              <a:t>INCOSE Goals to Advance the Profession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458200" cy="2057400"/>
          </a:xfrm>
        </p:spPr>
        <p:txBody>
          <a:bodyPr/>
          <a:lstStyle/>
          <a:p>
            <a:pPr eaLnBrk="1" hangingPunct="1"/>
            <a:r>
              <a:rPr lang="en-US" altLang="en-US" sz="2000" dirty="0" smtClean="0"/>
              <a:t>To provide a focal point for dissemination of systems engineering knowledge</a:t>
            </a:r>
          </a:p>
          <a:p>
            <a:pPr eaLnBrk="1" hangingPunct="1"/>
            <a:r>
              <a:rPr lang="en-US" altLang="en-US" sz="2000" dirty="0" smtClean="0"/>
              <a:t>To promote international collaboration in systems engineering practice, education, and research</a:t>
            </a:r>
          </a:p>
          <a:p>
            <a:pPr eaLnBrk="1" hangingPunct="1"/>
            <a:r>
              <a:rPr lang="en-US" altLang="en-US" sz="2000" dirty="0" smtClean="0"/>
              <a:t>To assure the establishment of competitive, scalable professional standards in the practice of systems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457200" y="3352800"/>
            <a:ext cx="5257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 dirty="0"/>
              <a:t>To improve the professional status of all persons engaged in the practice of systems engineering </a:t>
            </a:r>
          </a:p>
          <a:p>
            <a:pPr eaLnBrk="1" hangingPunct="1"/>
            <a:r>
              <a:rPr lang="en-US" altLang="en-US" sz="2000" dirty="0"/>
              <a:t>To encourage governmental and industrial support for research and educational programs that will improve the systems engineering process and its practice</a:t>
            </a:r>
            <a:endParaRPr lang="en-US" altLang="en-US" dirty="0"/>
          </a:p>
        </p:txBody>
      </p:sp>
      <p:pic>
        <p:nvPicPr>
          <p:cNvPr id="8197" name="Picture 12" descr="j03030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1200" y="3271838"/>
            <a:ext cx="2743200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9936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229600" cy="792162"/>
          </a:xfrm>
        </p:spPr>
        <p:txBody>
          <a:bodyPr/>
          <a:lstStyle/>
          <a:p>
            <a:r>
              <a:rPr lang="de-DE" sz="3400" dirty="0" smtClean="0"/>
              <a:t>In INCOSE,  We Value:</a:t>
            </a:r>
            <a:endParaRPr lang="en-US" sz="3400" dirty="0" smtClean="0"/>
          </a:p>
        </p:txBody>
      </p:sp>
      <p:sp>
        <p:nvSpPr>
          <p:cNvPr id="4099" name="Content Placeholder 3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>
            <a:normAutofit fontScale="62500" lnSpcReduction="20000"/>
          </a:bodyPr>
          <a:lstStyle/>
          <a:p>
            <a:pPr>
              <a:spcBef>
                <a:spcPts val="1200"/>
              </a:spcBef>
            </a:pPr>
            <a:r>
              <a:rPr lang="en-GB" b="1" dirty="0" smtClean="0"/>
              <a:t>Systems Thinking </a:t>
            </a:r>
            <a:r>
              <a:rPr lang="en-GB" dirty="0" smtClean="0"/>
              <a:t>– thinking and acting to apply systems approaches to address complex challenges and thus to realise successful sustainable solutions.</a:t>
            </a:r>
            <a:endParaRPr lang="en-US" dirty="0" smtClean="0"/>
          </a:p>
          <a:p>
            <a:pPr>
              <a:spcBef>
                <a:spcPts val="1200"/>
              </a:spcBef>
            </a:pPr>
            <a:r>
              <a:rPr lang="en-GB" b="1" dirty="0" smtClean="0"/>
              <a:t>Pioneering and Innovation </a:t>
            </a:r>
            <a:r>
              <a:rPr lang="en-GB" dirty="0" smtClean="0"/>
              <a:t>– taking opportunities ourselves or with partners to evolve systems approaches to meet future challenges.</a:t>
            </a:r>
            <a:endParaRPr lang="en-US" dirty="0" smtClean="0"/>
          </a:p>
          <a:p>
            <a:pPr>
              <a:spcBef>
                <a:spcPts val="1200"/>
              </a:spcBef>
            </a:pPr>
            <a:r>
              <a:rPr lang="en-GB" b="1" dirty="0" smtClean="0"/>
              <a:t>Learning and Development </a:t>
            </a:r>
            <a:r>
              <a:rPr lang="en-GB" dirty="0" smtClean="0"/>
              <a:t>– life-long learning with a changing world through education and continuing professional development, covering both technical and leadership competencies.</a:t>
            </a:r>
            <a:endParaRPr lang="en-US" dirty="0" smtClean="0"/>
          </a:p>
          <a:p>
            <a:pPr>
              <a:spcBef>
                <a:spcPts val="1200"/>
              </a:spcBef>
            </a:pPr>
            <a:r>
              <a:rPr lang="en-GB" b="1" dirty="0" smtClean="0"/>
              <a:t>Respect, Diversity, Collaboration </a:t>
            </a:r>
            <a:r>
              <a:rPr lang="en-GB" dirty="0" smtClean="0"/>
              <a:t>– building and maintaining respectful relationships internally and externally in order to enable effective collaboration across the diverse community.</a:t>
            </a:r>
            <a:endParaRPr lang="en-US" dirty="0" smtClean="0"/>
          </a:p>
          <a:p>
            <a:pPr>
              <a:spcBef>
                <a:spcPts val="1200"/>
              </a:spcBef>
            </a:pPr>
            <a:r>
              <a:rPr lang="en-GB" b="1" dirty="0" smtClean="0"/>
              <a:t>Individuals</a:t>
            </a:r>
            <a:r>
              <a:rPr lang="en-GB" dirty="0" smtClean="0"/>
              <a:t> – the importance of people, their intellect and influencing skill, to support complex decisions and to deliver enduring change.</a:t>
            </a:r>
            <a:endParaRPr lang="en-US" dirty="0" smtClean="0"/>
          </a:p>
          <a:p>
            <a:pPr>
              <a:spcBef>
                <a:spcPts val="1200"/>
              </a:spcBef>
            </a:pPr>
            <a:r>
              <a:rPr lang="en-GB" b="1" dirty="0" smtClean="0"/>
              <a:t>Volunteerism</a:t>
            </a:r>
            <a:r>
              <a:rPr lang="en-GB" dirty="0" smtClean="0"/>
              <a:t> – volunteers and staff working together to achieve our objectives and to deliver benefit to our members, individuals and society.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77548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6139" y="0"/>
            <a:ext cx="7077262" cy="1295400"/>
          </a:xfrm>
        </p:spPr>
        <p:txBody>
          <a:bodyPr/>
          <a:lstStyle/>
          <a:p>
            <a:r>
              <a:rPr lang="de-DE" dirty="0" smtClean="0"/>
              <a:t>Our Five Year Objectives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9165" y="6356351"/>
            <a:ext cx="3912835" cy="349250"/>
          </a:xfrm>
        </p:spPr>
        <p:txBody>
          <a:bodyPr/>
          <a:lstStyle/>
          <a:p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Strategy Workshop 27</a:t>
            </a:r>
            <a:r>
              <a:rPr lang="en-US" baseline="300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th</a:t>
            </a: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June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8830601"/>
              </p:ext>
            </p:extLst>
          </p:nvPr>
        </p:nvGraphicFramePr>
        <p:xfrm>
          <a:off x="609600" y="1143000"/>
          <a:ext cx="8382000" cy="4907279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8382000"/>
              </a:tblGrid>
              <a:tr h="478716">
                <a:tc>
                  <a:txBody>
                    <a:bodyPr/>
                    <a:lstStyle/>
                    <a:p>
                      <a:pPr marL="9144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u="none" strike="noStrike" dirty="0" smtClean="0">
                          <a:effectLst/>
                        </a:rPr>
                        <a:t>Growth</a:t>
                      </a:r>
                      <a:r>
                        <a:rPr lang="en-GB" sz="2000" u="none" strike="noStrike" dirty="0" smtClean="0">
                          <a:effectLst/>
                        </a:rPr>
                        <a:t>: INCOSE doubles its membership and embraces</a:t>
                      </a:r>
                      <a:r>
                        <a:rPr lang="en-GB" sz="2000" u="none" strike="noStrike" baseline="0" dirty="0" smtClean="0">
                          <a:effectLst/>
                        </a:rPr>
                        <a:t> the healthcare, mobility, and energy business sectors</a:t>
                      </a:r>
                      <a:endParaRPr lang="en-GB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3" marR="7043" anchor="ctr"/>
                </a:tc>
              </a:tr>
              <a:tr h="478716">
                <a:tc>
                  <a:txBody>
                    <a:bodyPr/>
                    <a:lstStyle/>
                    <a:p>
                      <a:pPr marL="91440" algn="l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b="1" u="none" strike="noStrike" baseline="0" dirty="0" smtClean="0">
                          <a:effectLst/>
                        </a:rPr>
                        <a:t>Alliances</a:t>
                      </a:r>
                      <a:r>
                        <a:rPr lang="en-GB" sz="2000" u="none" strike="noStrike" baseline="0" dirty="0" smtClean="0">
                          <a:effectLst/>
                        </a:rPr>
                        <a:t>: I</a:t>
                      </a:r>
                      <a:r>
                        <a:rPr lang="en-GB" sz="2000" u="none" strike="noStrike" dirty="0" smtClean="0">
                          <a:effectLst/>
                        </a:rPr>
                        <a:t>NCOSE amplifies its ability to achieve its mission through diverse alliances</a:t>
                      </a:r>
                      <a:endParaRPr lang="en-GB" sz="2000" b="0" i="0" u="none" strike="noStrike" baseline="0" dirty="0" smtClean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043" marR="7043" anchor="ctr"/>
                </a:tc>
              </a:tr>
              <a:tr h="584873">
                <a:tc>
                  <a:txBody>
                    <a:bodyPr/>
                    <a:lstStyle/>
                    <a:p>
                      <a:pPr marL="91440" algn="l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b="1" u="none" strike="noStrike" dirty="0" smtClean="0">
                          <a:effectLst/>
                        </a:rPr>
                        <a:t>Education</a:t>
                      </a:r>
                      <a:r>
                        <a:rPr lang="en-GB" sz="2000" u="none" strike="noStrike" dirty="0" smtClean="0">
                          <a:effectLst/>
                        </a:rPr>
                        <a:t>: INCOSE curricular recommendations are widely adopted around the world, raising the quality of engineering</a:t>
                      </a:r>
                      <a:r>
                        <a:rPr lang="en-GB" sz="2000" u="none" strike="noStrike" baseline="0" dirty="0" smtClean="0">
                          <a:effectLst/>
                        </a:rPr>
                        <a:t> education</a:t>
                      </a:r>
                      <a:endParaRPr lang="en-GB" sz="2000" b="0" i="0" u="none" strike="noStrike" dirty="0" smtClean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043" marR="7043" anchor="ctr"/>
                </a:tc>
              </a:tr>
              <a:tr h="473876">
                <a:tc>
                  <a:txBody>
                    <a:bodyPr/>
                    <a:lstStyle/>
                    <a:p>
                      <a:pPr marL="91440" algn="l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b="1" u="none" strike="noStrike" dirty="0" smtClean="0">
                          <a:effectLst/>
                        </a:rPr>
                        <a:t>Products</a:t>
                      </a:r>
                      <a:r>
                        <a:rPr lang="en-GB" sz="2000" u="none" strike="noStrike" dirty="0" smtClean="0">
                          <a:effectLst/>
                        </a:rPr>
                        <a:t>:</a:t>
                      </a:r>
                      <a:r>
                        <a:rPr lang="en-GB" sz="2000" u="none" strike="noStrike" baseline="0" dirty="0" smtClean="0">
                          <a:effectLst/>
                        </a:rPr>
                        <a:t> </a:t>
                      </a:r>
                      <a:r>
                        <a:rPr lang="en-GB" sz="2000" u="none" strike="noStrike" dirty="0" smtClean="0">
                          <a:effectLst/>
                        </a:rPr>
                        <a:t>INCOSE produces and brokers</a:t>
                      </a:r>
                      <a:r>
                        <a:rPr lang="en-GB" sz="2000" u="none" strike="noStrike" baseline="0" dirty="0" smtClean="0">
                          <a:effectLst/>
                        </a:rPr>
                        <a:t> t</a:t>
                      </a:r>
                      <a:r>
                        <a:rPr lang="en-GB" sz="2000" u="none" strike="noStrike" dirty="0" smtClean="0">
                          <a:effectLst/>
                        </a:rPr>
                        <a:t>he most impactful systems engineering  information in the world</a:t>
                      </a:r>
                      <a:endParaRPr lang="en-GB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043" marR="7043" anchor="ctr"/>
                </a:tc>
              </a:tr>
              <a:tr h="269838">
                <a:tc>
                  <a:txBody>
                    <a:bodyPr/>
                    <a:lstStyle/>
                    <a:p>
                      <a:pPr marL="91440" algn="l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b="1" u="none" strike="noStrike" dirty="0" smtClean="0">
                          <a:effectLst/>
                        </a:rPr>
                        <a:t>Forums</a:t>
                      </a:r>
                      <a:r>
                        <a:rPr lang="en-GB" sz="2000" u="none" strike="noStrike" dirty="0" smtClean="0">
                          <a:effectLst/>
                        </a:rPr>
                        <a:t>: INCOSE</a:t>
                      </a:r>
                      <a:r>
                        <a:rPr lang="en-GB" sz="2000" u="none" strike="noStrike" baseline="0" dirty="0" smtClean="0">
                          <a:effectLst/>
                        </a:rPr>
                        <a:t> produces and supports the most impactful systems engineering forums in the world</a:t>
                      </a:r>
                      <a:endParaRPr lang="en-GB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043" marR="7043" anchor="ctr"/>
                </a:tc>
              </a:tr>
              <a:tr h="531583">
                <a:tc>
                  <a:txBody>
                    <a:bodyPr/>
                    <a:lstStyle/>
                    <a:p>
                      <a:pPr marL="91440" algn="l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b="1" u="none" strike="noStrike" dirty="0" smtClean="0">
                          <a:effectLst/>
                        </a:rPr>
                        <a:t>Competency</a:t>
                      </a:r>
                      <a:r>
                        <a:rPr lang="en-GB" sz="2000" u="none" strike="noStrike" dirty="0" smtClean="0">
                          <a:effectLst/>
                        </a:rPr>
                        <a:t>: INCOSE teams</a:t>
                      </a:r>
                      <a:r>
                        <a:rPr lang="en-GB" sz="2000" u="none" strike="noStrike" baseline="0" dirty="0" smtClean="0">
                          <a:effectLst/>
                        </a:rPr>
                        <a:t> with</a:t>
                      </a:r>
                      <a:r>
                        <a:rPr lang="en-GB" sz="2000" u="none" strike="noStrike" dirty="0" smtClean="0">
                          <a:effectLst/>
                        </a:rPr>
                        <a:t> </a:t>
                      </a:r>
                      <a:r>
                        <a:rPr lang="en-GB" sz="2000" u="none" strike="noStrike" baseline="0" dirty="0" smtClean="0">
                          <a:effectLst/>
                        </a:rPr>
                        <a:t>industry to raise systems engineering competency across their supply chains</a:t>
                      </a:r>
                      <a:endParaRPr lang="en-GB" sz="2000" b="0" i="0" u="none" strike="noStrike" dirty="0" smtClean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043" marR="7043" anchor="ctr"/>
                </a:tc>
              </a:tr>
              <a:tr h="539676">
                <a:tc>
                  <a:txBody>
                    <a:bodyPr/>
                    <a:lstStyle/>
                    <a:p>
                      <a:pPr marL="91440" algn="l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b="1" u="none" strike="noStrike" dirty="0" smtClean="0">
                          <a:effectLst/>
                        </a:rPr>
                        <a:t>Transformation</a:t>
                      </a:r>
                      <a:r>
                        <a:rPr lang="en-GB" sz="2000" u="none" strike="noStrike" dirty="0" smtClean="0">
                          <a:effectLst/>
                        </a:rPr>
                        <a:t>: INCOSE accelerates the transformation of systems</a:t>
                      </a:r>
                      <a:r>
                        <a:rPr lang="en-GB" sz="2000" u="none" strike="noStrike" baseline="0" dirty="0" smtClean="0">
                          <a:effectLst/>
                        </a:rPr>
                        <a:t> engineering</a:t>
                      </a:r>
                      <a:r>
                        <a:rPr lang="en-GB" sz="2000" u="none" strike="noStrike" dirty="0" smtClean="0">
                          <a:effectLst/>
                        </a:rPr>
                        <a:t> to a model-based discipline</a:t>
                      </a:r>
                      <a:endParaRPr lang="en-GB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3" marR="7043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640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74638"/>
            <a:ext cx="8229600" cy="639762"/>
          </a:xfrm>
          <a:noFill/>
        </p:spPr>
        <p:txBody>
          <a:bodyPr lIns="41275" tIns="15875" rIns="41275" bIns="15875" anchor="b"/>
          <a:lstStyle/>
          <a:p>
            <a:r>
              <a:rPr lang="en-US" altLang="en-US" sz="3400" smtClean="0"/>
              <a:t>Benefits of Membership</a:t>
            </a:r>
          </a:p>
        </p:txBody>
      </p:sp>
      <p:sp>
        <p:nvSpPr>
          <p:cNvPr id="921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534400" cy="2667000"/>
          </a:xfrm>
          <a:noFill/>
        </p:spPr>
        <p:txBody>
          <a:bodyPr lIns="82550" tIns="41275" rIns="82550" bIns="41275"/>
          <a:lstStyle/>
          <a:p>
            <a:pPr marL="457200" indent="-228600" defTabSz="814388">
              <a:lnSpc>
                <a:spcPts val="2200"/>
              </a:lnSpc>
              <a:spcAft>
                <a:spcPts val="600"/>
              </a:spcAft>
              <a:buSzPct val="90000"/>
            </a:pPr>
            <a:r>
              <a:rPr lang="en-US" altLang="en-US" sz="2000" dirty="0" smtClean="0"/>
              <a:t>Network with 10,000 multi-national systems engineering professionals, individually, in a local chapter and in Working Groups</a:t>
            </a:r>
          </a:p>
          <a:p>
            <a:pPr marL="457200" indent="-228600" defTabSz="814388">
              <a:lnSpc>
                <a:spcPts val="2200"/>
              </a:lnSpc>
              <a:spcAft>
                <a:spcPts val="600"/>
              </a:spcAft>
              <a:buSzPct val="90000"/>
            </a:pPr>
            <a:r>
              <a:rPr lang="en-US" altLang="en-US" sz="2000" dirty="0" smtClean="0"/>
              <a:t>Quality presentations on SE topics of interest in chapter meetings, regional meetings, international workshops and symposia, webinars</a:t>
            </a:r>
          </a:p>
          <a:p>
            <a:pPr marL="457200" indent="-228600" defTabSz="814388">
              <a:lnSpc>
                <a:spcPts val="2200"/>
              </a:lnSpc>
              <a:spcAft>
                <a:spcPts val="600"/>
              </a:spcAft>
              <a:buSzPct val="90000"/>
            </a:pPr>
            <a:r>
              <a:rPr lang="en-US" altLang="en-US" sz="2000" dirty="0" smtClean="0"/>
              <a:t>Opportunities for career enhancing leadership training &amp; experience</a:t>
            </a:r>
          </a:p>
          <a:p>
            <a:pPr marL="457200" indent="-228600" defTabSz="814388">
              <a:lnSpc>
                <a:spcPts val="2200"/>
              </a:lnSpc>
              <a:spcAft>
                <a:spcPts val="600"/>
              </a:spcAft>
              <a:buSzPct val="90000"/>
            </a:pPr>
            <a:r>
              <a:rPr lang="en-US" altLang="en-US" sz="2000" dirty="0" smtClean="0"/>
              <a:t>Receive </a:t>
            </a:r>
            <a:r>
              <a:rPr lang="en-US" altLang="en-US" sz="2000" i="1" dirty="0" smtClean="0"/>
              <a:t>INSIGHT</a:t>
            </a:r>
            <a:r>
              <a:rPr lang="en-US" altLang="en-US" sz="2000" dirty="0" smtClean="0"/>
              <a:t>, quarterly publication published digitally</a:t>
            </a:r>
          </a:p>
          <a:p>
            <a:pPr marL="457200" indent="-228600" defTabSz="814388">
              <a:lnSpc>
                <a:spcPts val="2200"/>
              </a:lnSpc>
              <a:spcAft>
                <a:spcPts val="600"/>
              </a:spcAft>
              <a:buSzPct val="90000"/>
            </a:pPr>
            <a:r>
              <a:rPr lang="en-US" altLang="en-US" sz="2000" dirty="0" smtClean="0"/>
              <a:t>Receive </a:t>
            </a:r>
            <a:r>
              <a:rPr lang="en-US" altLang="en-US" sz="2000" i="1" dirty="0" smtClean="0"/>
              <a:t>Systems Engineering, the Journal of INCOSE</a:t>
            </a:r>
            <a:r>
              <a:rPr lang="en-US" altLang="en-US" sz="2000" dirty="0" smtClean="0"/>
              <a:t>, online access</a:t>
            </a:r>
          </a:p>
        </p:txBody>
      </p:sp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4191000" y="3502025"/>
            <a:ext cx="4800600" cy="28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50" tIns="41275" rIns="82550" bIns="41275"/>
          <a:lstStyle>
            <a:lvl1pPr marL="457200" indent="-228600" defTabSz="814388">
              <a:spcBef>
                <a:spcPct val="20000"/>
              </a:spcBef>
              <a:buChar char="•"/>
              <a:tabLst>
                <a:tab pos="3255963" algn="l"/>
                <a:tab pos="4068763" algn="l"/>
                <a:tab pos="4883150" algn="l"/>
                <a:tab pos="5695950" algn="l"/>
                <a:tab pos="6510338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14388">
              <a:spcBef>
                <a:spcPct val="20000"/>
              </a:spcBef>
              <a:buChar char="–"/>
              <a:tabLst>
                <a:tab pos="3255963" algn="l"/>
                <a:tab pos="4068763" algn="l"/>
                <a:tab pos="4883150" algn="l"/>
                <a:tab pos="5695950" algn="l"/>
                <a:tab pos="6510338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4388">
              <a:spcBef>
                <a:spcPct val="20000"/>
              </a:spcBef>
              <a:buChar char="•"/>
              <a:tabLst>
                <a:tab pos="3255963" algn="l"/>
                <a:tab pos="4068763" algn="l"/>
                <a:tab pos="4883150" algn="l"/>
                <a:tab pos="5695950" algn="l"/>
                <a:tab pos="6510338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4388">
              <a:spcBef>
                <a:spcPct val="20000"/>
              </a:spcBef>
              <a:buChar char="–"/>
              <a:tabLst>
                <a:tab pos="3255963" algn="l"/>
                <a:tab pos="4068763" algn="l"/>
                <a:tab pos="4883150" algn="l"/>
                <a:tab pos="5695950" algn="l"/>
                <a:tab pos="651033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4388">
              <a:spcBef>
                <a:spcPct val="20000"/>
              </a:spcBef>
              <a:buChar char="»"/>
              <a:tabLst>
                <a:tab pos="3255963" algn="l"/>
                <a:tab pos="4068763" algn="l"/>
                <a:tab pos="4883150" algn="l"/>
                <a:tab pos="5695950" algn="l"/>
                <a:tab pos="651033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4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255963" algn="l"/>
                <a:tab pos="4068763" algn="l"/>
                <a:tab pos="4883150" algn="l"/>
                <a:tab pos="5695950" algn="l"/>
                <a:tab pos="651033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4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255963" algn="l"/>
                <a:tab pos="4068763" algn="l"/>
                <a:tab pos="4883150" algn="l"/>
                <a:tab pos="5695950" algn="l"/>
                <a:tab pos="651033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4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255963" algn="l"/>
                <a:tab pos="4068763" algn="l"/>
                <a:tab pos="4883150" algn="l"/>
                <a:tab pos="5695950" algn="l"/>
                <a:tab pos="651033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4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255963" algn="l"/>
                <a:tab pos="4068763" algn="l"/>
                <a:tab pos="4883150" algn="l"/>
                <a:tab pos="5695950" algn="l"/>
                <a:tab pos="651033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ts val="2200"/>
              </a:lnSpc>
              <a:spcBef>
                <a:spcPct val="0"/>
              </a:spcBef>
              <a:spcAft>
                <a:spcPts val="500"/>
              </a:spcAft>
              <a:buSzPct val="90000"/>
              <a:buFont typeface="Symbol" pitchFamily="18" charset="2"/>
              <a:buChar char="¨"/>
            </a:pPr>
            <a:r>
              <a:rPr lang="en-US" altLang="en-US" sz="1600" b="1" dirty="0"/>
              <a:t>Exclusive access to INCOSE Connect, the collaborative space for INCOSE</a:t>
            </a:r>
          </a:p>
          <a:p>
            <a:pPr>
              <a:lnSpc>
                <a:spcPts val="2200"/>
              </a:lnSpc>
              <a:spcBef>
                <a:spcPct val="0"/>
              </a:spcBef>
              <a:spcAft>
                <a:spcPts val="500"/>
              </a:spcAft>
              <a:buSzPct val="90000"/>
              <a:buFont typeface="Symbol" pitchFamily="18" charset="2"/>
              <a:buChar char="¨"/>
            </a:pPr>
            <a:r>
              <a:rPr lang="en-US" altLang="en-US" sz="1600" b="1" dirty="0"/>
              <a:t>Contribute to product creation through INCOSE working groups</a:t>
            </a:r>
          </a:p>
          <a:p>
            <a:pPr>
              <a:lnSpc>
                <a:spcPts val="2200"/>
              </a:lnSpc>
              <a:spcBef>
                <a:spcPct val="0"/>
              </a:spcBef>
              <a:spcAft>
                <a:spcPts val="500"/>
              </a:spcAft>
              <a:buSzPct val="90000"/>
              <a:buFont typeface="Symbol" pitchFamily="18" charset="2"/>
              <a:buChar char="¨"/>
            </a:pPr>
            <a:r>
              <a:rPr lang="en-US" altLang="en-US" sz="1600" b="1" dirty="0"/>
              <a:t>Collaborate with experts and practitioners </a:t>
            </a:r>
          </a:p>
          <a:p>
            <a:pPr>
              <a:lnSpc>
                <a:spcPts val="2200"/>
              </a:lnSpc>
              <a:spcBef>
                <a:spcPct val="0"/>
              </a:spcBef>
              <a:spcAft>
                <a:spcPts val="500"/>
              </a:spcAft>
              <a:buSzPct val="90000"/>
              <a:buFont typeface="Symbol" pitchFamily="18" charset="2"/>
              <a:buChar char="¨"/>
            </a:pPr>
            <a:r>
              <a:rPr lang="en-US" altLang="en-US" sz="1600" b="1" dirty="0"/>
              <a:t>Download INCOSE products and resources free from web </a:t>
            </a:r>
          </a:p>
          <a:p>
            <a:pPr>
              <a:lnSpc>
                <a:spcPts val="2200"/>
              </a:lnSpc>
              <a:spcBef>
                <a:spcPct val="0"/>
              </a:spcBef>
              <a:spcAft>
                <a:spcPts val="500"/>
              </a:spcAft>
              <a:buSzPct val="90000"/>
              <a:buFont typeface="Symbol" pitchFamily="18" charset="2"/>
              <a:buChar char="¨"/>
            </a:pPr>
            <a:r>
              <a:rPr lang="en-US" altLang="en-US" sz="1600" b="1" dirty="0"/>
              <a:t>Lowest prices on INCOSE publications, e.g. SE Handbook</a:t>
            </a:r>
          </a:p>
        </p:txBody>
      </p:sp>
      <p:pic>
        <p:nvPicPr>
          <p:cNvPr id="9221" name="Picture 7" descr="j04393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3657600"/>
            <a:ext cx="2743200" cy="262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283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5894870" y="152400"/>
            <a:ext cx="3249130" cy="2338387"/>
            <a:chOff x="5728611" y="1190625"/>
            <a:chExt cx="3249130" cy="2338387"/>
          </a:xfrm>
        </p:grpSpPr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8693" y="1190625"/>
              <a:ext cx="1141413" cy="14993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02258" y="1443037"/>
              <a:ext cx="1397000" cy="199390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868"/>
            <a:stretch/>
          </p:blipFill>
          <p:spPr>
            <a:xfrm>
              <a:off x="5728611" y="2355850"/>
              <a:ext cx="3249130" cy="1173162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1380655" y="155346"/>
            <a:ext cx="4258145" cy="3497719"/>
            <a:chOff x="200227" y="76200"/>
            <a:chExt cx="4258145" cy="3497719"/>
          </a:xfrm>
        </p:grpSpPr>
        <p:pic>
          <p:nvPicPr>
            <p:cNvPr id="7" name="Picture 6" descr="Screen Clipping"/>
            <p:cNvPicPr>
              <a:picLocks noChangeAspect="1"/>
            </p:cNvPicPr>
            <p:nvPr/>
          </p:nvPicPr>
          <p:blipFill>
            <a:blip r:embed="rId6" cstate="screen">
              <a:lum contrast="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0227" y="361046"/>
              <a:ext cx="1813667" cy="234021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" name="Picture 8" descr="Screen Clipping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49734" y="162859"/>
              <a:ext cx="1408638" cy="2947516"/>
            </a:xfrm>
            <a:prstGeom prst="rect">
              <a:avLst/>
            </a:prstGeom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1469" y="76200"/>
              <a:ext cx="1620739" cy="2057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 descr="http://ecx.images-amazon.com/images/I/41V3MmFJX2L._SL500_.jpg"/>
            <p:cNvPicPr>
              <a:picLocks noChangeAspect="1" noChangeArrowheads="1"/>
            </p:cNvPicPr>
            <p:nvPr/>
          </p:nvPicPr>
          <p:blipFill>
            <a:blip r:embed="rId9" cstate="print">
              <a:lum contrast="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1262973"/>
              <a:ext cx="1524000" cy="231094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55717" y="2437025"/>
              <a:ext cx="1933191" cy="705115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grpSp>
        <p:nvGrpSpPr>
          <p:cNvPr id="2" name="Group 1"/>
          <p:cNvGrpSpPr/>
          <p:nvPr/>
        </p:nvGrpSpPr>
        <p:grpSpPr>
          <a:xfrm>
            <a:off x="458006" y="3727153"/>
            <a:ext cx="4571194" cy="2387460"/>
            <a:chOff x="229585" y="3881972"/>
            <a:chExt cx="4571194" cy="238746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41706" y="4111156"/>
              <a:ext cx="2391670" cy="1766887"/>
            </a:xfrm>
            <a:prstGeom prst="rect">
              <a:avLst/>
            </a:prstGeom>
          </p:spPr>
        </p:pic>
        <p:pic>
          <p:nvPicPr>
            <p:cNvPr id="25" name="Picture 12"/>
            <p:cNvPicPr>
              <a:picLocks noChangeAspect="1" noChangeArrowheads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507" y="3881972"/>
              <a:ext cx="1722493" cy="16806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77528" y="4722572"/>
              <a:ext cx="1423251" cy="1417320"/>
            </a:xfrm>
            <a:prstGeom prst="ellipse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9585" y="4593032"/>
              <a:ext cx="2346960" cy="1676400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5421591" y="3212918"/>
            <a:ext cx="3341409" cy="2837306"/>
            <a:chOff x="5544297" y="3367737"/>
            <a:chExt cx="3341409" cy="2837306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43600" y="3367737"/>
              <a:ext cx="2277482" cy="1096038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717609" y="5562600"/>
              <a:ext cx="3137114" cy="642443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44297" y="4206730"/>
              <a:ext cx="1688430" cy="1402696"/>
            </a:xfrm>
            <a:prstGeom prst="rect">
              <a:avLst/>
            </a:prstGeom>
          </p:spPr>
        </p:pic>
        <p:pic>
          <p:nvPicPr>
            <p:cNvPr id="15" name="Picture 14" descr="Screen Clipping"/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056906" y="4232595"/>
              <a:ext cx="1828800" cy="1403322"/>
            </a:xfrm>
            <a:prstGeom prst="ellipse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41810" y="3672378"/>
              <a:ext cx="838200" cy="381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4515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INCOSE: The Organization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Brief Overview of our Major Components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00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altLang="en-US" sz="3400" dirty="0" smtClean="0"/>
              <a:t>INCOSE Simplified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229600" cy="205740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altLang="en-US" sz="2200" dirty="0" smtClean="0"/>
              <a:t>In the simplest terms, INCOSE consists of two primary operational entities</a:t>
            </a:r>
            <a:endParaRPr lang="en-US" altLang="en-US" sz="2200" dirty="0"/>
          </a:p>
          <a:p>
            <a:pPr eaLnBrk="1" hangingPunct="1">
              <a:defRPr/>
            </a:pPr>
            <a:r>
              <a:rPr lang="en-US" altLang="en-US" sz="2200" dirty="0" smtClean="0"/>
              <a:t>Chapters </a:t>
            </a:r>
          </a:p>
          <a:p>
            <a:pPr eaLnBrk="1" hangingPunct="1">
              <a:defRPr/>
            </a:pPr>
            <a:r>
              <a:rPr lang="en-US" altLang="en-US" sz="2200" dirty="0" smtClean="0"/>
              <a:t>Technical Operations </a:t>
            </a:r>
          </a:p>
          <a:p>
            <a:pPr marL="457200" lvl="1" indent="0" eaLnBrk="1" hangingPunct="1">
              <a:buFontTx/>
              <a:buNone/>
              <a:defRPr/>
            </a:pPr>
            <a:endParaRPr lang="en-US" altLang="en-US" sz="1800" dirty="0" smtClean="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685800" y="3322638"/>
            <a:ext cx="5410200" cy="254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eaLnBrk="1" hangingPunct="1">
              <a:spcBef>
                <a:spcPct val="20000"/>
              </a:spcBef>
              <a:defRPr/>
            </a:pPr>
            <a:r>
              <a:rPr lang="en-US" altLang="en-US" sz="2200" dirty="0" smtClean="0"/>
              <a:t>Overseen and supported by</a:t>
            </a:r>
          </a:p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altLang="en-US" sz="2200" dirty="0" smtClean="0"/>
              <a:t>Overall leadership (Board of Directors) </a:t>
            </a:r>
          </a:p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altLang="en-US" sz="2200" dirty="0" smtClean="0"/>
              <a:t>Administrative support (Central Office)</a:t>
            </a:r>
          </a:p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endParaRPr lang="en-US" altLang="en-US" sz="2000" dirty="0" smtClean="0"/>
          </a:p>
          <a:p>
            <a:pPr marL="0" indent="0" eaLnBrk="1" hangingPunct="1">
              <a:spcBef>
                <a:spcPct val="20000"/>
              </a:spcBef>
              <a:defRPr/>
            </a:pPr>
            <a:endParaRPr lang="en-US" altLang="en-US" sz="1400" dirty="0" smtClean="0"/>
          </a:p>
          <a:p>
            <a:pPr marL="0" indent="0" eaLnBrk="1" hangingPunct="1">
              <a:spcBef>
                <a:spcPct val="20000"/>
              </a:spcBef>
              <a:defRPr/>
            </a:pPr>
            <a:r>
              <a:rPr lang="en-US" altLang="en-US" sz="2000" b="1" i="1" dirty="0" smtClean="0"/>
              <a:t>Of course it is not that simple, but it is a good place to start</a:t>
            </a:r>
            <a:endParaRPr lang="en-US" altLang="en-US" sz="3200" b="1" i="1" dirty="0" smtClean="0"/>
          </a:p>
        </p:txBody>
      </p:sp>
      <p:sp>
        <p:nvSpPr>
          <p:cNvPr id="10245" name="Oval 5"/>
          <p:cNvSpPr>
            <a:spLocks noChangeArrowheads="1"/>
          </p:cNvSpPr>
          <p:nvPr/>
        </p:nvSpPr>
        <p:spPr bwMode="auto">
          <a:xfrm>
            <a:off x="6858000" y="2514600"/>
            <a:ext cx="1219200" cy="1219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400" dirty="0"/>
              <a:t>Board Of Directors/</a:t>
            </a:r>
          </a:p>
          <a:p>
            <a:pPr algn="ctr"/>
            <a:r>
              <a:rPr lang="en-US" altLang="en-US" sz="1400" dirty="0"/>
              <a:t>Central</a:t>
            </a:r>
          </a:p>
          <a:p>
            <a:pPr algn="ctr"/>
            <a:r>
              <a:rPr lang="en-US" altLang="en-US" sz="1400" dirty="0"/>
              <a:t>Office</a:t>
            </a:r>
          </a:p>
        </p:txBody>
      </p:sp>
      <p:sp>
        <p:nvSpPr>
          <p:cNvPr id="10246" name="Oval 12"/>
          <p:cNvSpPr>
            <a:spLocks noChangeArrowheads="1"/>
          </p:cNvSpPr>
          <p:nvPr/>
        </p:nvSpPr>
        <p:spPr bwMode="auto">
          <a:xfrm>
            <a:off x="7696200" y="3581400"/>
            <a:ext cx="1219200" cy="1219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en-US" altLang="en-US" sz="1200" dirty="0"/>
          </a:p>
          <a:p>
            <a:pPr algn="ctr"/>
            <a:r>
              <a:rPr lang="en-US" altLang="en-US" sz="1400" dirty="0"/>
              <a:t>Technical </a:t>
            </a:r>
            <a:endParaRPr lang="en-US" altLang="en-US" sz="1400" dirty="0" smtClean="0"/>
          </a:p>
          <a:p>
            <a:pPr algn="ctr"/>
            <a:r>
              <a:rPr lang="en-US" altLang="en-US" sz="1400" dirty="0" smtClean="0"/>
              <a:t>Operations</a:t>
            </a:r>
            <a:endParaRPr lang="en-US" altLang="en-US" sz="1400" dirty="0"/>
          </a:p>
        </p:txBody>
      </p:sp>
      <p:sp>
        <p:nvSpPr>
          <p:cNvPr id="10247" name="Oval 13"/>
          <p:cNvSpPr>
            <a:spLocks noChangeArrowheads="1"/>
          </p:cNvSpPr>
          <p:nvPr/>
        </p:nvSpPr>
        <p:spPr bwMode="auto">
          <a:xfrm>
            <a:off x="6019800" y="3600450"/>
            <a:ext cx="1219200" cy="1219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en-US" altLang="en-US" sz="700" dirty="0" smtClean="0"/>
          </a:p>
          <a:p>
            <a:pPr algn="ctr"/>
            <a:endParaRPr lang="en-US" altLang="en-US" sz="1100" dirty="0"/>
          </a:p>
          <a:p>
            <a:pPr algn="ctr"/>
            <a:r>
              <a:rPr lang="en-US" altLang="en-US" sz="1400" dirty="0"/>
              <a:t>Chapters</a:t>
            </a:r>
          </a:p>
        </p:txBody>
      </p:sp>
    </p:spTree>
    <p:extLst>
      <p:ext uri="{BB962C8B-B14F-4D97-AF65-F5344CB8AC3E}">
        <p14:creationId xmlns:p14="http://schemas.microsoft.com/office/powerpoint/2010/main" val="75759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400" dirty="0" smtClean="0"/>
              <a:t>INCOSE Simplified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173162"/>
            <a:ext cx="6477000" cy="441960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altLang="en-US" sz="2400" b="1" dirty="0" smtClean="0"/>
              <a:t>Chapters</a:t>
            </a:r>
            <a:endParaRPr lang="en-US" altLang="en-US" sz="2400" b="1" dirty="0"/>
          </a:p>
          <a:p>
            <a:pPr eaLnBrk="1" hangingPunct="1">
              <a:defRPr/>
            </a:pPr>
            <a:r>
              <a:rPr lang="en-US" altLang="en-US" sz="2000" dirty="0" smtClean="0"/>
              <a:t>Primary gateway for new members</a:t>
            </a:r>
          </a:p>
          <a:p>
            <a:pPr eaLnBrk="1" hangingPunct="1">
              <a:defRPr/>
            </a:pPr>
            <a:r>
              <a:rPr lang="en-US" altLang="en-US" sz="2000" dirty="0" smtClean="0"/>
              <a:t>Provides local, year-round “home-room” support</a:t>
            </a:r>
          </a:p>
          <a:p>
            <a:pPr eaLnBrk="1" hangingPunct="1">
              <a:defRPr/>
            </a:pPr>
            <a:r>
              <a:rPr lang="en-US" altLang="en-US" sz="2000" dirty="0" smtClean="0"/>
              <a:t>A primary conduit for distribution of technical information to members and their companies</a:t>
            </a:r>
          </a:p>
          <a:p>
            <a:pPr marL="0" indent="0" eaLnBrk="1" hangingPunct="1">
              <a:spcBef>
                <a:spcPts val="1800"/>
              </a:spcBef>
              <a:buFontTx/>
              <a:buNone/>
              <a:defRPr/>
            </a:pPr>
            <a:r>
              <a:rPr lang="en-US" altLang="en-US" sz="2400" b="1" dirty="0" smtClean="0"/>
              <a:t>Technical Operations</a:t>
            </a:r>
          </a:p>
          <a:p>
            <a:pPr eaLnBrk="1" hangingPunct="1">
              <a:defRPr/>
            </a:pPr>
            <a:r>
              <a:rPr lang="en-US" altLang="en-US" sz="2000" dirty="0" smtClean="0"/>
              <a:t>Draws members from chapters for events and mostly virtual technical work groups</a:t>
            </a:r>
          </a:p>
          <a:p>
            <a:pPr eaLnBrk="1" hangingPunct="1">
              <a:defRPr/>
            </a:pPr>
            <a:r>
              <a:rPr lang="en-US" altLang="en-US" sz="2000" dirty="0" smtClean="0"/>
              <a:t>Advances the technical and operational aspects of systems engineering</a:t>
            </a:r>
            <a:endParaRPr lang="en-US" altLang="en-US" sz="1800" dirty="0"/>
          </a:p>
          <a:p>
            <a:pPr marL="514350" indent="0" eaLnBrk="1" hangingPunct="1">
              <a:spcBef>
                <a:spcPts val="1800"/>
              </a:spcBef>
              <a:buFontTx/>
              <a:buNone/>
              <a:defRPr/>
            </a:pPr>
            <a:r>
              <a:rPr lang="en-US" altLang="en-US" sz="2200" b="1" i="1" dirty="0" smtClean="0"/>
              <a:t>In actuality they are symbiotic with mutual dependencies and each entity sharing some of the other’s functions 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609600" y="3078162"/>
            <a:ext cx="5029200" cy="231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1269" name="Picture 12" descr="j0303026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1400" y="950912"/>
            <a:ext cx="137160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799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400" smtClean="0"/>
              <a:t>First – Oversight and Coordination</a:t>
            </a:r>
          </a:p>
        </p:txBody>
      </p:sp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609600" y="3200400"/>
            <a:ext cx="5029200" cy="231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360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41275" tIns="15875" rIns="41275" bIns="15875" anchor="b"/>
          <a:lstStyle/>
          <a:p>
            <a:r>
              <a:rPr lang="en-US" altLang="en-US" sz="3400" smtClean="0"/>
              <a:t>INCOSE Structure Provides Support for Key Areas of Operation</a:t>
            </a:r>
          </a:p>
        </p:txBody>
      </p:sp>
      <p:pic>
        <p:nvPicPr>
          <p:cNvPr id="13315" name="Picture 4" descr="j034136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7800" y="1632750"/>
            <a:ext cx="1460500" cy="104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5" descr="j029084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8188" y="1524000"/>
            <a:ext cx="1403349" cy="172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 Box 7"/>
          <p:cNvSpPr txBox="1">
            <a:spLocks noChangeArrowheads="1"/>
          </p:cNvSpPr>
          <p:nvPr/>
        </p:nvSpPr>
        <p:spPr bwMode="auto">
          <a:xfrm>
            <a:off x="914400" y="2743200"/>
            <a:ext cx="32162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Started in August 1990 by 35 senior technical managers</a:t>
            </a:r>
          </a:p>
        </p:txBody>
      </p:sp>
      <p:sp>
        <p:nvSpPr>
          <p:cNvPr id="13318" name="Text Box 8"/>
          <p:cNvSpPr txBox="1">
            <a:spLocks noChangeArrowheads="1"/>
          </p:cNvSpPr>
          <p:nvPr/>
        </p:nvSpPr>
        <p:spPr bwMode="auto">
          <a:xfrm>
            <a:off x="6781800" y="1371600"/>
            <a:ext cx="19050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Incorporated as nonprofit technical society in January 1992</a:t>
            </a:r>
          </a:p>
        </p:txBody>
      </p:sp>
      <p:sp>
        <p:nvSpPr>
          <p:cNvPr id="13319" name="Text Box 9"/>
          <p:cNvSpPr txBox="1">
            <a:spLocks noChangeArrowheads="1"/>
          </p:cNvSpPr>
          <p:nvPr/>
        </p:nvSpPr>
        <p:spPr bwMode="auto">
          <a:xfrm>
            <a:off x="4175125" y="59039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320" name="Text Box 10"/>
          <p:cNvSpPr txBox="1">
            <a:spLocks noChangeArrowheads="1"/>
          </p:cNvSpPr>
          <p:nvPr/>
        </p:nvSpPr>
        <p:spPr bwMode="auto">
          <a:xfrm>
            <a:off x="4343400" y="3505200"/>
            <a:ext cx="12192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ts val="2200"/>
              </a:lnSpc>
              <a:spcAft>
                <a:spcPts val="600"/>
              </a:spcAft>
              <a:buSzPct val="90000"/>
              <a:buFontTx/>
              <a:buNone/>
            </a:pPr>
            <a:r>
              <a:rPr lang="en-US" altLang="en-US" sz="1800" b="1"/>
              <a:t>Board of Directors </a:t>
            </a:r>
          </a:p>
        </p:txBody>
      </p:sp>
      <p:sp>
        <p:nvSpPr>
          <p:cNvPr id="13321" name="Text Box 11"/>
          <p:cNvSpPr txBox="1">
            <a:spLocks noChangeArrowheads="1"/>
          </p:cNvSpPr>
          <p:nvPr/>
        </p:nvSpPr>
        <p:spPr bwMode="auto">
          <a:xfrm>
            <a:off x="1828800" y="3886200"/>
            <a:ext cx="131127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ts val="2200"/>
              </a:lnSpc>
              <a:spcAft>
                <a:spcPts val="600"/>
              </a:spcAft>
              <a:buSzPct val="90000"/>
              <a:buFontTx/>
              <a:buNone/>
            </a:pPr>
            <a:r>
              <a:rPr lang="en-US" altLang="en-US" sz="1800"/>
              <a:t>Executive Committee</a:t>
            </a:r>
          </a:p>
        </p:txBody>
      </p:sp>
      <p:sp>
        <p:nvSpPr>
          <p:cNvPr id="13322" name="Text Box 13"/>
          <p:cNvSpPr txBox="1">
            <a:spLocks noChangeArrowheads="1"/>
          </p:cNvSpPr>
          <p:nvPr/>
        </p:nvSpPr>
        <p:spPr bwMode="auto">
          <a:xfrm>
            <a:off x="6553200" y="3689964"/>
            <a:ext cx="22796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Corporate Advisory </a:t>
            </a:r>
            <a:r>
              <a:rPr lang="en-US" altLang="en-US" sz="1800" dirty="0" smtClean="0"/>
              <a:t>Board/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 smtClean="0"/>
              <a:t>Academic Council</a:t>
            </a:r>
            <a:endParaRPr lang="en-US" altLang="en-US" sz="1800" dirty="0"/>
          </a:p>
        </p:txBody>
      </p:sp>
      <p:sp>
        <p:nvSpPr>
          <p:cNvPr id="13323" name="Text Box 14"/>
          <p:cNvSpPr txBox="1">
            <a:spLocks noChangeArrowheads="1"/>
          </p:cNvSpPr>
          <p:nvPr/>
        </p:nvSpPr>
        <p:spPr bwMode="auto">
          <a:xfrm>
            <a:off x="5334000" y="4633913"/>
            <a:ext cx="12350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ts val="2200"/>
              </a:lnSpc>
              <a:spcAft>
                <a:spcPts val="600"/>
              </a:spcAft>
              <a:buSzPct val="90000"/>
              <a:buFontTx/>
              <a:buNone/>
            </a:pPr>
            <a:r>
              <a:rPr lang="en-US" altLang="en-US" sz="1800"/>
              <a:t>Sector Directors</a:t>
            </a:r>
          </a:p>
        </p:txBody>
      </p:sp>
      <p:sp>
        <p:nvSpPr>
          <p:cNvPr id="13324" name="Text Box 15"/>
          <p:cNvSpPr txBox="1">
            <a:spLocks noChangeArrowheads="1"/>
          </p:cNvSpPr>
          <p:nvPr/>
        </p:nvSpPr>
        <p:spPr bwMode="auto">
          <a:xfrm>
            <a:off x="3276600" y="4953000"/>
            <a:ext cx="23622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/>
              <a:t>Technical Operations</a:t>
            </a:r>
            <a:r>
              <a:rPr lang="en-US" altLang="en-US" sz="1800"/>
              <a:t>, including over 40 technical Working Groups</a:t>
            </a:r>
          </a:p>
        </p:txBody>
      </p:sp>
      <p:sp>
        <p:nvSpPr>
          <p:cNvPr id="13325" name="Text Box 17"/>
          <p:cNvSpPr txBox="1">
            <a:spLocks noChangeArrowheads="1"/>
          </p:cNvSpPr>
          <p:nvPr/>
        </p:nvSpPr>
        <p:spPr bwMode="auto">
          <a:xfrm>
            <a:off x="6988175" y="4729163"/>
            <a:ext cx="1844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Committees</a:t>
            </a:r>
          </a:p>
        </p:txBody>
      </p:sp>
      <p:sp>
        <p:nvSpPr>
          <p:cNvPr id="13326" name="Text Box 19"/>
          <p:cNvSpPr txBox="1">
            <a:spLocks noChangeArrowheads="1"/>
          </p:cNvSpPr>
          <p:nvPr/>
        </p:nvSpPr>
        <p:spPr bwMode="auto">
          <a:xfrm>
            <a:off x="1295400" y="4681538"/>
            <a:ext cx="18288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ts val="2200"/>
              </a:lnSpc>
              <a:spcAft>
                <a:spcPts val="600"/>
              </a:spcAft>
              <a:buSzPct val="90000"/>
              <a:buFontTx/>
              <a:buNone/>
            </a:pPr>
            <a:r>
              <a:rPr lang="en-US" altLang="en-US" sz="1800" b="1"/>
              <a:t>Administrative Office</a:t>
            </a:r>
            <a:endParaRPr lang="en-US" altLang="en-US" sz="1800"/>
          </a:p>
        </p:txBody>
      </p:sp>
      <p:sp>
        <p:nvSpPr>
          <p:cNvPr id="13327" name="Line 20"/>
          <p:cNvSpPr>
            <a:spLocks noChangeShapeType="1"/>
          </p:cNvSpPr>
          <p:nvPr/>
        </p:nvSpPr>
        <p:spPr bwMode="auto">
          <a:xfrm>
            <a:off x="5029200" y="33528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8" name="Line 21"/>
          <p:cNvSpPr>
            <a:spLocks noChangeShapeType="1"/>
          </p:cNvSpPr>
          <p:nvPr/>
        </p:nvSpPr>
        <p:spPr bwMode="auto">
          <a:xfrm flipH="1">
            <a:off x="3124200" y="3962400"/>
            <a:ext cx="12192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9" name="Line 22"/>
          <p:cNvSpPr>
            <a:spLocks noChangeShapeType="1"/>
          </p:cNvSpPr>
          <p:nvPr/>
        </p:nvSpPr>
        <p:spPr bwMode="auto">
          <a:xfrm flipH="1">
            <a:off x="4343400" y="4114800"/>
            <a:ext cx="3810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0" name="Line 23"/>
          <p:cNvSpPr>
            <a:spLocks noChangeShapeType="1"/>
          </p:cNvSpPr>
          <p:nvPr/>
        </p:nvSpPr>
        <p:spPr bwMode="auto">
          <a:xfrm>
            <a:off x="5486399" y="4038600"/>
            <a:ext cx="1082675" cy="1730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1" name="Line 24"/>
          <p:cNvSpPr>
            <a:spLocks noChangeShapeType="1"/>
          </p:cNvSpPr>
          <p:nvPr/>
        </p:nvSpPr>
        <p:spPr bwMode="auto">
          <a:xfrm>
            <a:off x="5257800" y="4114800"/>
            <a:ext cx="18288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2" name="Line 25"/>
          <p:cNvSpPr>
            <a:spLocks noChangeShapeType="1"/>
          </p:cNvSpPr>
          <p:nvPr/>
        </p:nvSpPr>
        <p:spPr bwMode="auto">
          <a:xfrm flipH="1">
            <a:off x="3048000" y="4114800"/>
            <a:ext cx="13716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3" name="Line 26"/>
          <p:cNvSpPr>
            <a:spLocks noChangeShapeType="1"/>
          </p:cNvSpPr>
          <p:nvPr/>
        </p:nvSpPr>
        <p:spPr bwMode="auto">
          <a:xfrm>
            <a:off x="4951413" y="4110038"/>
            <a:ext cx="687387" cy="614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4" name="Line 28"/>
          <p:cNvSpPr>
            <a:spLocks noChangeShapeType="1"/>
          </p:cNvSpPr>
          <p:nvPr/>
        </p:nvSpPr>
        <p:spPr bwMode="auto">
          <a:xfrm>
            <a:off x="3048000" y="2133600"/>
            <a:ext cx="15001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5" name="Line 24"/>
          <p:cNvSpPr>
            <a:spLocks noChangeShapeType="1"/>
          </p:cNvSpPr>
          <p:nvPr/>
        </p:nvSpPr>
        <p:spPr bwMode="auto">
          <a:xfrm>
            <a:off x="6134100" y="5173663"/>
            <a:ext cx="266700" cy="238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6" name="Text Box 14"/>
          <p:cNvSpPr txBox="1">
            <a:spLocks noChangeArrowheads="1"/>
          </p:cNvSpPr>
          <p:nvPr/>
        </p:nvSpPr>
        <p:spPr bwMode="auto">
          <a:xfrm>
            <a:off x="6091238" y="5411788"/>
            <a:ext cx="117792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ts val="2200"/>
              </a:lnSpc>
              <a:spcAft>
                <a:spcPts val="600"/>
              </a:spcAft>
              <a:buSzPct val="90000"/>
              <a:buFontTx/>
              <a:buNone/>
            </a:pPr>
            <a:r>
              <a:rPr lang="en-US" altLang="en-US" sz="1800" b="1"/>
              <a:t>Chapters</a:t>
            </a:r>
          </a:p>
        </p:txBody>
      </p:sp>
    </p:spTree>
    <p:extLst>
      <p:ext uri="{BB962C8B-B14F-4D97-AF65-F5344CB8AC3E}">
        <p14:creationId xmlns:p14="http://schemas.microsoft.com/office/powerpoint/2010/main" val="105019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685800" y="-12700"/>
            <a:ext cx="8229600" cy="698500"/>
          </a:xfrm>
        </p:spPr>
        <p:txBody>
          <a:bodyPr/>
          <a:lstStyle/>
          <a:p>
            <a:r>
              <a:rPr lang="en-US">
                <a:latin typeface="Arial" charset="0"/>
              </a:rPr>
              <a:t>Agenda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685800" y="685800"/>
            <a:ext cx="8229600" cy="58674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1800" b="1" dirty="0" smtClean="0">
                <a:latin typeface="Arial" charset="0"/>
              </a:rPr>
              <a:t>Chapter </a:t>
            </a:r>
            <a:r>
              <a:rPr lang="en-US" sz="1800" b="1" dirty="0">
                <a:latin typeface="Arial" charset="0"/>
              </a:rPr>
              <a:t>Officer </a:t>
            </a:r>
            <a:r>
              <a:rPr lang="en-US" sz="1800" b="1" dirty="0" smtClean="0">
                <a:latin typeface="Arial" charset="0"/>
              </a:rPr>
              <a:t>Training as divided up for video segments</a:t>
            </a:r>
            <a:endParaRPr lang="en-US" sz="1800" b="1" dirty="0">
              <a:latin typeface="Arial" charset="0"/>
            </a:endParaRPr>
          </a:p>
          <a:p>
            <a:pPr lvl="1"/>
            <a:r>
              <a:rPr lang="en-US" sz="1800" dirty="0">
                <a:latin typeface="Arial" charset="0"/>
              </a:rPr>
              <a:t>Unit 1</a:t>
            </a:r>
          </a:p>
          <a:p>
            <a:pPr lvl="2"/>
            <a:r>
              <a:rPr lang="en-US" sz="1600" dirty="0">
                <a:latin typeface="Arial" charset="0"/>
              </a:rPr>
              <a:t>What is INCOSE – David </a:t>
            </a:r>
            <a:r>
              <a:rPr lang="en-US" sz="1600" dirty="0" smtClean="0">
                <a:latin typeface="Arial" charset="0"/>
              </a:rPr>
              <a:t>Long</a:t>
            </a:r>
          </a:p>
          <a:p>
            <a:pPr lvl="1"/>
            <a:r>
              <a:rPr lang="en-US" sz="1800" dirty="0">
                <a:solidFill>
                  <a:schemeClr val="bg2"/>
                </a:solidFill>
                <a:latin typeface="Arial" charset="0"/>
              </a:rPr>
              <a:t>Unit 2</a:t>
            </a:r>
          </a:p>
          <a:p>
            <a:pPr lvl="2"/>
            <a:r>
              <a:rPr lang="en-US" sz="1600" smtClean="0">
                <a:solidFill>
                  <a:schemeClr val="bg2"/>
                </a:solidFill>
                <a:latin typeface="Arial" charset="0"/>
              </a:rPr>
              <a:t>Certification/Admin </a:t>
            </a:r>
            <a:r>
              <a:rPr lang="en-US" sz="1600" dirty="0" smtClean="0">
                <a:solidFill>
                  <a:schemeClr val="bg2"/>
                </a:solidFill>
                <a:latin typeface="Arial" charset="0"/>
              </a:rPr>
              <a:t>Office Functions/Resources – Barclay Brown</a:t>
            </a:r>
            <a:endParaRPr lang="en-US" sz="1600" dirty="0">
              <a:solidFill>
                <a:schemeClr val="bg2"/>
              </a:solidFill>
              <a:latin typeface="Arial" charset="0"/>
            </a:endParaRPr>
          </a:p>
          <a:p>
            <a:pPr lvl="2"/>
            <a:r>
              <a:rPr lang="en-US" sz="1600" dirty="0" smtClean="0">
                <a:solidFill>
                  <a:schemeClr val="bg2"/>
                </a:solidFill>
                <a:latin typeface="Arial" charset="0"/>
              </a:rPr>
              <a:t>Technical </a:t>
            </a:r>
            <a:r>
              <a:rPr lang="en-US" sz="1600" dirty="0">
                <a:solidFill>
                  <a:schemeClr val="bg2"/>
                </a:solidFill>
                <a:latin typeface="Arial" charset="0"/>
              </a:rPr>
              <a:t>Operations – Bill Miller</a:t>
            </a:r>
          </a:p>
          <a:p>
            <a:pPr lvl="1"/>
            <a:r>
              <a:rPr lang="en-US" sz="1800" dirty="0">
                <a:solidFill>
                  <a:schemeClr val="bg2"/>
                </a:solidFill>
                <a:latin typeface="Arial" charset="0"/>
              </a:rPr>
              <a:t>Unit </a:t>
            </a:r>
            <a:r>
              <a:rPr lang="en-US" sz="1800" dirty="0" smtClean="0">
                <a:solidFill>
                  <a:schemeClr val="bg2"/>
                </a:solidFill>
                <a:latin typeface="Arial" charset="0"/>
              </a:rPr>
              <a:t>3</a:t>
            </a:r>
            <a:endParaRPr lang="en-US" sz="1800" dirty="0">
              <a:solidFill>
                <a:schemeClr val="bg2"/>
              </a:solidFill>
              <a:latin typeface="Arial" charset="0"/>
            </a:endParaRPr>
          </a:p>
          <a:p>
            <a:pPr lvl="2"/>
            <a:r>
              <a:rPr lang="en-US" sz="1600" dirty="0">
                <a:solidFill>
                  <a:schemeClr val="bg2"/>
                </a:solidFill>
                <a:latin typeface="Arial" charset="0"/>
              </a:rPr>
              <a:t>Chapters – </a:t>
            </a:r>
            <a:r>
              <a:rPr lang="en-US" sz="1600" dirty="0" smtClean="0">
                <a:solidFill>
                  <a:schemeClr val="bg2"/>
                </a:solidFill>
                <a:latin typeface="Arial" charset="0"/>
              </a:rPr>
              <a:t>Barclay Brown</a:t>
            </a:r>
            <a:endParaRPr lang="en-US" sz="1600" dirty="0">
              <a:solidFill>
                <a:schemeClr val="bg2"/>
              </a:solidFill>
              <a:latin typeface="Arial" charset="0"/>
            </a:endParaRPr>
          </a:p>
          <a:p>
            <a:pPr lvl="2"/>
            <a:r>
              <a:rPr lang="en-US" sz="1600" dirty="0">
                <a:solidFill>
                  <a:schemeClr val="bg2"/>
                </a:solidFill>
                <a:latin typeface="Arial" charset="0"/>
              </a:rPr>
              <a:t>Chapter Officer Roles &amp; Responsibilities </a:t>
            </a:r>
            <a:r>
              <a:rPr lang="en-US" sz="1600" dirty="0" smtClean="0">
                <a:solidFill>
                  <a:schemeClr val="bg2"/>
                </a:solidFill>
                <a:latin typeface="Arial" charset="0"/>
              </a:rPr>
              <a:t>– Barclay Brown</a:t>
            </a:r>
            <a:endParaRPr lang="en-US" sz="1600" dirty="0">
              <a:solidFill>
                <a:schemeClr val="bg2"/>
              </a:solidFill>
              <a:latin typeface="Arial" charset="0"/>
            </a:endParaRPr>
          </a:p>
          <a:p>
            <a:pPr lvl="1"/>
            <a:r>
              <a:rPr lang="en-US" sz="1800" dirty="0">
                <a:solidFill>
                  <a:schemeClr val="bg2"/>
                </a:solidFill>
                <a:latin typeface="Arial" charset="0"/>
              </a:rPr>
              <a:t>Unit </a:t>
            </a:r>
            <a:r>
              <a:rPr lang="en-US" sz="1800" dirty="0" smtClean="0">
                <a:solidFill>
                  <a:schemeClr val="bg2"/>
                </a:solidFill>
                <a:latin typeface="Arial" charset="0"/>
              </a:rPr>
              <a:t>4</a:t>
            </a:r>
            <a:endParaRPr lang="en-US" sz="1800" dirty="0">
              <a:solidFill>
                <a:schemeClr val="bg2"/>
              </a:solidFill>
              <a:latin typeface="Arial" charset="0"/>
            </a:endParaRPr>
          </a:p>
          <a:p>
            <a:pPr lvl="2"/>
            <a:r>
              <a:rPr lang="en-US" sz="1600" dirty="0">
                <a:solidFill>
                  <a:schemeClr val="bg2"/>
                </a:solidFill>
                <a:latin typeface="Arial" charset="0"/>
              </a:rPr>
              <a:t>Chapter Excellence Program- Don </a:t>
            </a:r>
            <a:r>
              <a:rPr lang="en-US" sz="1600" dirty="0" smtClean="0">
                <a:solidFill>
                  <a:schemeClr val="bg2"/>
                </a:solidFill>
                <a:latin typeface="Arial" charset="0"/>
              </a:rPr>
              <a:t>Boyer</a:t>
            </a:r>
            <a:endParaRPr lang="en-US" sz="1600" dirty="0">
              <a:solidFill>
                <a:schemeClr val="bg2"/>
              </a:solidFill>
              <a:latin typeface="Arial" charset="0"/>
            </a:endParaRPr>
          </a:p>
          <a:p>
            <a:pPr lvl="1"/>
            <a:r>
              <a:rPr lang="en-US" sz="1800" dirty="0">
                <a:solidFill>
                  <a:schemeClr val="bg2"/>
                </a:solidFill>
                <a:latin typeface="Arial" charset="0"/>
              </a:rPr>
              <a:t>Unit </a:t>
            </a:r>
            <a:r>
              <a:rPr lang="en-US" sz="1800" dirty="0" smtClean="0">
                <a:solidFill>
                  <a:schemeClr val="bg2"/>
                </a:solidFill>
                <a:latin typeface="Arial" charset="0"/>
              </a:rPr>
              <a:t>5</a:t>
            </a:r>
            <a:endParaRPr lang="en-US" sz="1800" dirty="0">
              <a:solidFill>
                <a:schemeClr val="bg2"/>
              </a:solidFill>
              <a:latin typeface="Arial" charset="0"/>
            </a:endParaRPr>
          </a:p>
          <a:p>
            <a:pPr lvl="2"/>
            <a:r>
              <a:rPr lang="en-US" sz="1600" dirty="0">
                <a:solidFill>
                  <a:schemeClr val="bg2"/>
                </a:solidFill>
                <a:latin typeface="Arial" charset="0"/>
              </a:rPr>
              <a:t>Resources and Products - Barclay </a:t>
            </a:r>
            <a:r>
              <a:rPr lang="en-US" sz="1600" dirty="0" smtClean="0">
                <a:solidFill>
                  <a:schemeClr val="bg2"/>
                </a:solidFill>
                <a:latin typeface="Arial" charset="0"/>
              </a:rPr>
              <a:t>Brown</a:t>
            </a:r>
            <a:endParaRPr lang="en-US" sz="1600" dirty="0">
              <a:solidFill>
                <a:schemeClr val="bg2"/>
              </a:solidFill>
              <a:latin typeface="Arial" charset="0"/>
            </a:endParaRPr>
          </a:p>
          <a:p>
            <a:pPr lvl="2"/>
            <a:r>
              <a:rPr lang="en-US" sz="1600" dirty="0">
                <a:solidFill>
                  <a:schemeClr val="bg2"/>
                </a:solidFill>
                <a:latin typeface="Arial" charset="0"/>
              </a:rPr>
              <a:t>Events </a:t>
            </a:r>
            <a:r>
              <a:rPr lang="en-US" sz="1600" dirty="0" smtClean="0">
                <a:solidFill>
                  <a:schemeClr val="bg2"/>
                </a:solidFill>
                <a:latin typeface="Arial" charset="0"/>
              </a:rPr>
              <a:t>– Barclay</a:t>
            </a:r>
            <a:endParaRPr lang="en-US" sz="1600" dirty="0">
              <a:solidFill>
                <a:schemeClr val="bg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90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400" smtClean="0"/>
              <a:t>INCOSE Organizational Structure</a:t>
            </a:r>
          </a:p>
        </p:txBody>
      </p:sp>
      <p:cxnSp>
        <p:nvCxnSpPr>
          <p:cNvPr id="14339" name="_s1792"/>
          <p:cNvCxnSpPr>
            <a:cxnSpLocks noChangeShapeType="1"/>
          </p:cNvCxnSpPr>
          <p:nvPr/>
        </p:nvCxnSpPr>
        <p:spPr bwMode="auto">
          <a:xfrm rot="5400000" flipH="1">
            <a:off x="5897563" y="1604962"/>
            <a:ext cx="228600" cy="2936875"/>
          </a:xfrm>
          <a:prstGeom prst="bentConnector3">
            <a:avLst>
              <a:gd name="adj1" fmla="val 45458"/>
            </a:avLst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0" name="_s1793"/>
          <p:cNvCxnSpPr>
            <a:cxnSpLocks noChangeShapeType="1"/>
          </p:cNvCxnSpPr>
          <p:nvPr/>
        </p:nvCxnSpPr>
        <p:spPr bwMode="auto">
          <a:xfrm rot="5400000" flipH="1">
            <a:off x="5003800" y="2532063"/>
            <a:ext cx="236537" cy="1100138"/>
          </a:xfrm>
          <a:prstGeom prst="bentConnector3">
            <a:avLst>
              <a:gd name="adj1" fmla="val 49625"/>
            </a:avLst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1" name="_s1795"/>
          <p:cNvCxnSpPr>
            <a:cxnSpLocks noChangeShapeType="1"/>
          </p:cNvCxnSpPr>
          <p:nvPr/>
        </p:nvCxnSpPr>
        <p:spPr bwMode="auto">
          <a:xfrm rot="-5400000">
            <a:off x="4041775" y="2663825"/>
            <a:ext cx="236538" cy="852488"/>
          </a:xfrm>
          <a:prstGeom prst="bentConnector3">
            <a:avLst>
              <a:gd name="adj1" fmla="val 53653"/>
            </a:avLst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2" name="_s1796"/>
          <p:cNvCxnSpPr>
            <a:cxnSpLocks noChangeShapeType="1"/>
          </p:cNvCxnSpPr>
          <p:nvPr/>
        </p:nvCxnSpPr>
        <p:spPr bwMode="auto">
          <a:xfrm flipV="1">
            <a:off x="1736725" y="3073400"/>
            <a:ext cx="2806700" cy="250825"/>
          </a:xfrm>
          <a:prstGeom prst="bentConnector3">
            <a:avLst>
              <a:gd name="adj1" fmla="val 454"/>
            </a:avLst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43" name="_s1797"/>
          <p:cNvSpPr>
            <a:spLocks noChangeArrowheads="1"/>
          </p:cNvSpPr>
          <p:nvPr/>
        </p:nvSpPr>
        <p:spPr bwMode="auto">
          <a:xfrm>
            <a:off x="3775075" y="2219325"/>
            <a:ext cx="1535113" cy="739775"/>
          </a:xfrm>
          <a:prstGeom prst="roundRect">
            <a:avLst>
              <a:gd name="adj" fmla="val 16667"/>
            </a:avLst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18788" tIns="9397" rIns="18788" bIns="9397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ea typeface="MS PGothic" pitchFamily="34" charset="-128"/>
              </a:rPr>
              <a:t>Board of Directors</a:t>
            </a:r>
          </a:p>
        </p:txBody>
      </p:sp>
      <p:sp>
        <p:nvSpPr>
          <p:cNvPr id="14344" name="_s1798"/>
          <p:cNvSpPr>
            <a:spLocks noChangeArrowheads="1"/>
          </p:cNvSpPr>
          <p:nvPr/>
        </p:nvSpPr>
        <p:spPr bwMode="auto">
          <a:xfrm>
            <a:off x="914400" y="3200400"/>
            <a:ext cx="1524000" cy="1295400"/>
          </a:xfrm>
          <a:prstGeom prst="roundRect">
            <a:avLst>
              <a:gd name="adj" fmla="val 16667"/>
            </a:avLst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18788" tIns="9397" rIns="18788" bIns="9397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  <a:ea typeface="MS PGothic" pitchFamily="34" charset="-128"/>
              </a:rPr>
              <a:t>Corporate Advisory Board / Academic Council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600" dirty="0">
              <a:solidFill>
                <a:srgbClr val="000000"/>
              </a:solidFill>
              <a:ea typeface="MS PGothic" pitchFamily="34" charset="-128"/>
            </a:endParaRPr>
          </a:p>
          <a:p>
            <a:pPr>
              <a:spcBef>
                <a:spcPct val="0"/>
              </a:spcBef>
              <a:buClr>
                <a:srgbClr val="000000"/>
              </a:buClr>
              <a:buFont typeface="Symbol" pitchFamily="18" charset="2"/>
              <a:buChar char="·"/>
            </a:pPr>
            <a:r>
              <a:rPr lang="en-US" altLang="en-US" sz="1200" dirty="0">
                <a:solidFill>
                  <a:srgbClr val="000000"/>
                </a:solidFill>
                <a:ea typeface="MS PGothic" pitchFamily="34" charset="-128"/>
              </a:rPr>
              <a:t> Industry</a:t>
            </a:r>
          </a:p>
          <a:p>
            <a:pPr>
              <a:spcBef>
                <a:spcPct val="0"/>
              </a:spcBef>
              <a:buClr>
                <a:srgbClr val="000000"/>
              </a:buClr>
              <a:buFont typeface="Symbol" pitchFamily="18" charset="2"/>
              <a:buChar char="·"/>
            </a:pPr>
            <a:r>
              <a:rPr lang="en-US" altLang="en-US" sz="1200" dirty="0">
                <a:solidFill>
                  <a:srgbClr val="000000"/>
                </a:solidFill>
                <a:ea typeface="MS PGothic" pitchFamily="34" charset="-128"/>
              </a:rPr>
              <a:t> Government</a:t>
            </a:r>
          </a:p>
          <a:p>
            <a:pPr>
              <a:spcBef>
                <a:spcPct val="0"/>
              </a:spcBef>
              <a:buClr>
                <a:srgbClr val="000000"/>
              </a:buClr>
              <a:buFont typeface="Symbol" pitchFamily="18" charset="2"/>
              <a:buChar char="·"/>
            </a:pPr>
            <a:r>
              <a:rPr lang="en-US" altLang="en-US" sz="1200" dirty="0">
                <a:solidFill>
                  <a:srgbClr val="000000"/>
                </a:solidFill>
                <a:ea typeface="MS PGothic" pitchFamily="34" charset="-128"/>
              </a:rPr>
              <a:t> Academia</a:t>
            </a:r>
          </a:p>
        </p:txBody>
      </p:sp>
      <p:sp>
        <p:nvSpPr>
          <p:cNvPr id="14345" name="_s1799"/>
          <p:cNvSpPr>
            <a:spLocks noChangeArrowheads="1"/>
          </p:cNvSpPr>
          <p:nvPr/>
        </p:nvSpPr>
        <p:spPr bwMode="auto">
          <a:xfrm>
            <a:off x="2895600" y="3200400"/>
            <a:ext cx="1647031" cy="2057400"/>
          </a:xfrm>
          <a:prstGeom prst="roundRect">
            <a:avLst>
              <a:gd name="adj" fmla="val 16667"/>
            </a:avLst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18788" tIns="9397" rIns="18788" bIns="9397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280988" indent="-10953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1" dirty="0">
                <a:ea typeface="MS PGothic" pitchFamily="34" charset="-128"/>
              </a:rPr>
              <a:t>Sector Directors</a:t>
            </a:r>
          </a:p>
          <a:p>
            <a:pPr>
              <a:spcBef>
                <a:spcPct val="0"/>
              </a:spcBef>
              <a:buClr>
                <a:srgbClr val="000000"/>
              </a:buClr>
              <a:buFont typeface="Symbol" pitchFamily="18" charset="2"/>
              <a:buChar char="·"/>
            </a:pPr>
            <a:r>
              <a:rPr lang="en-US" altLang="en-US" sz="1200" dirty="0">
                <a:ea typeface="MS PGothic" pitchFamily="34" charset="-128"/>
              </a:rPr>
              <a:t> Individuals</a:t>
            </a:r>
          </a:p>
          <a:p>
            <a:pPr>
              <a:spcBef>
                <a:spcPct val="0"/>
              </a:spcBef>
              <a:buClr>
                <a:srgbClr val="000000"/>
              </a:buClr>
              <a:buFont typeface="Symbol" pitchFamily="18" charset="2"/>
              <a:buChar char="·"/>
            </a:pPr>
            <a:r>
              <a:rPr lang="en-US" altLang="en-US" sz="1200" dirty="0">
                <a:ea typeface="MS PGothic" pitchFamily="34" charset="-128"/>
              </a:rPr>
              <a:t> Chapters</a:t>
            </a:r>
          </a:p>
          <a:p>
            <a:pPr>
              <a:spcBef>
                <a:spcPct val="0"/>
              </a:spcBef>
              <a:buClr>
                <a:srgbClr val="000000"/>
              </a:buClr>
              <a:buFont typeface="Symbol" pitchFamily="18" charset="2"/>
              <a:buChar char="·"/>
            </a:pPr>
            <a:r>
              <a:rPr lang="en-US" altLang="en-US" sz="1200" dirty="0">
                <a:ea typeface="MS PGothic" pitchFamily="34" charset="-128"/>
              </a:rPr>
              <a:t> Chapter &amp; Members</a:t>
            </a:r>
          </a:p>
          <a:p>
            <a:pPr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en-US" altLang="en-US" sz="1200" dirty="0">
                <a:ea typeface="MS PGothic" pitchFamily="34" charset="-128"/>
              </a:rPr>
              <a:t>   Shared Services</a:t>
            </a:r>
          </a:p>
          <a:p>
            <a:pPr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en-US" altLang="en-US" sz="1200" dirty="0">
                <a:ea typeface="MS PGothic" pitchFamily="34" charset="-128"/>
              </a:rPr>
              <a:t>   Committee</a:t>
            </a:r>
          </a:p>
          <a:p>
            <a:pPr lvl="1">
              <a:spcBef>
                <a:spcPct val="0"/>
              </a:spcBef>
              <a:buClr>
                <a:srgbClr val="000000"/>
              </a:buClr>
              <a:buFont typeface="Symbol" pitchFamily="18" charset="2"/>
              <a:buChar char="·"/>
            </a:pPr>
            <a:r>
              <a:rPr lang="en-US" altLang="en-US" sz="1050" dirty="0">
                <a:ea typeface="MS PGothic" pitchFamily="34" charset="-128"/>
              </a:rPr>
              <a:t>Chapter Awards</a:t>
            </a:r>
          </a:p>
          <a:p>
            <a:pPr lvl="1">
              <a:spcBef>
                <a:spcPct val="0"/>
              </a:spcBef>
              <a:buClr>
                <a:srgbClr val="000000"/>
              </a:buClr>
              <a:buFont typeface="Symbol" pitchFamily="18" charset="2"/>
              <a:buChar char="·"/>
            </a:pPr>
            <a:r>
              <a:rPr lang="en-US" altLang="en-US" sz="1050" dirty="0">
                <a:ea typeface="MS PGothic" pitchFamily="34" charset="-128"/>
              </a:rPr>
              <a:t>Keys to Effective Chapters</a:t>
            </a:r>
          </a:p>
          <a:p>
            <a:pPr lvl="1">
              <a:spcBef>
                <a:spcPct val="0"/>
              </a:spcBef>
              <a:buClr>
                <a:srgbClr val="000000"/>
              </a:buClr>
              <a:buFont typeface="Symbol" pitchFamily="18" charset="2"/>
              <a:buChar char="·"/>
            </a:pPr>
            <a:r>
              <a:rPr lang="en-US" altLang="en-US" sz="1050" dirty="0">
                <a:ea typeface="MS PGothic" pitchFamily="34" charset="-128"/>
              </a:rPr>
              <a:t>Student Divisions</a:t>
            </a:r>
          </a:p>
        </p:txBody>
      </p:sp>
      <p:sp>
        <p:nvSpPr>
          <p:cNvPr id="9226" name="_s1801"/>
          <p:cNvSpPr>
            <a:spLocks noChangeArrowheads="1"/>
          </p:cNvSpPr>
          <p:nvPr/>
        </p:nvSpPr>
        <p:spPr bwMode="auto">
          <a:xfrm>
            <a:off x="6858000" y="3200400"/>
            <a:ext cx="1295400" cy="14478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18788" tIns="9397" rIns="18788" bIns="9397" anchor="ctr"/>
          <a:lstStyle>
            <a:lvl1pPr marL="114300" indent="-1143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91440" algn="ctr">
              <a:defRPr/>
            </a:pPr>
            <a:r>
              <a:rPr lang="en-US" altLang="en-US" sz="1200" b="1" dirty="0" smtClean="0">
                <a:ea typeface="MS PGothic" pitchFamily="34" charset="-128"/>
              </a:rPr>
              <a:t>Certification Program Office</a:t>
            </a:r>
          </a:p>
          <a:p>
            <a:pPr algn="ctr">
              <a:defRPr/>
            </a:pPr>
            <a:endParaRPr lang="en-US" altLang="en-US" sz="900" dirty="0" smtClean="0">
              <a:ea typeface="MS PGothic" pitchFamily="34" charset="-128"/>
            </a:endParaRPr>
          </a:p>
          <a:p>
            <a:pPr>
              <a:buClr>
                <a:srgbClr val="000000"/>
              </a:buClr>
              <a:buFont typeface="Symbol" pitchFamily="18" charset="2"/>
              <a:buChar char="·"/>
              <a:defRPr/>
            </a:pPr>
            <a:r>
              <a:rPr lang="en-US" altLang="en-US" sz="1050" dirty="0" smtClean="0">
                <a:solidFill>
                  <a:srgbClr val="000000"/>
                </a:solidFill>
                <a:ea typeface="MS PGothic" pitchFamily="34" charset="-128"/>
              </a:rPr>
              <a:t>ASEP</a:t>
            </a:r>
          </a:p>
          <a:p>
            <a:pPr>
              <a:buClr>
                <a:srgbClr val="000000"/>
              </a:buClr>
              <a:buFont typeface="Symbol" pitchFamily="18" charset="2"/>
              <a:buChar char="·"/>
              <a:defRPr/>
            </a:pPr>
            <a:r>
              <a:rPr lang="en-US" altLang="en-US" sz="1050" dirty="0" smtClean="0">
                <a:solidFill>
                  <a:srgbClr val="000000"/>
                </a:solidFill>
                <a:ea typeface="MS PGothic" pitchFamily="34" charset="-128"/>
              </a:rPr>
              <a:t>CSEP</a:t>
            </a:r>
          </a:p>
          <a:p>
            <a:pPr>
              <a:buClr>
                <a:srgbClr val="000000"/>
              </a:buClr>
              <a:buFont typeface="Symbol" pitchFamily="18" charset="2"/>
              <a:buChar char="·"/>
              <a:defRPr/>
            </a:pPr>
            <a:r>
              <a:rPr lang="en-US" altLang="en-US" sz="1050" dirty="0" smtClean="0">
                <a:solidFill>
                  <a:srgbClr val="000000"/>
                </a:solidFill>
                <a:ea typeface="MS PGothic" pitchFamily="34" charset="-128"/>
              </a:rPr>
              <a:t>ESEP</a:t>
            </a:r>
          </a:p>
          <a:p>
            <a:pPr>
              <a:buClr>
                <a:srgbClr val="000000"/>
              </a:buClr>
              <a:buFont typeface="Symbol" pitchFamily="18" charset="2"/>
              <a:buChar char="·"/>
              <a:defRPr/>
            </a:pPr>
            <a:endParaRPr lang="en-US" altLang="en-US" sz="1000" dirty="0" smtClean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4347" name="_s1800"/>
          <p:cNvSpPr>
            <a:spLocks noChangeArrowheads="1"/>
          </p:cNvSpPr>
          <p:nvPr/>
        </p:nvSpPr>
        <p:spPr bwMode="auto">
          <a:xfrm>
            <a:off x="5029200" y="3200401"/>
            <a:ext cx="1371600" cy="1447800"/>
          </a:xfrm>
          <a:prstGeom prst="roundRect">
            <a:avLst>
              <a:gd name="adj" fmla="val 16667"/>
            </a:avLst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18788" tIns="9397" rIns="18788" bIns="9397" anchor="ctr"/>
          <a:lstStyle>
            <a:lvl1pPr marL="114300" indent="-1143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  <a:ea typeface="MS PGothic" pitchFamily="34" charset="-128"/>
              </a:rPr>
              <a:t>Technical </a:t>
            </a:r>
            <a:r>
              <a:rPr lang="en-US" altLang="en-US" sz="1200" b="1" dirty="0">
                <a:ea typeface="MS PGothic" pitchFamily="34" charset="-128"/>
              </a:rPr>
              <a:t>Operations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900" dirty="0">
              <a:solidFill>
                <a:srgbClr val="FF0000"/>
              </a:solidFill>
              <a:ea typeface="MS PGothic" pitchFamily="34" charset="-128"/>
            </a:endParaRPr>
          </a:p>
          <a:p>
            <a:pPr>
              <a:spcBef>
                <a:spcPct val="0"/>
              </a:spcBef>
              <a:buClr>
                <a:srgbClr val="000000"/>
              </a:buClr>
              <a:buFont typeface="Symbol" pitchFamily="18" charset="2"/>
              <a:buChar char="·"/>
            </a:pPr>
            <a:r>
              <a:rPr lang="en-US" altLang="en-US" sz="1200" dirty="0">
                <a:solidFill>
                  <a:srgbClr val="000000"/>
                </a:solidFill>
                <a:ea typeface="MS PGothic" pitchFamily="34" charset="-128"/>
              </a:rPr>
              <a:t>Technical Products / Data</a:t>
            </a:r>
          </a:p>
          <a:p>
            <a:pPr>
              <a:spcBef>
                <a:spcPct val="0"/>
              </a:spcBef>
              <a:buClr>
                <a:srgbClr val="000000"/>
              </a:buClr>
              <a:buFont typeface="Symbol" pitchFamily="18" charset="2"/>
              <a:buChar char="·"/>
            </a:pPr>
            <a:r>
              <a:rPr lang="en-US" altLang="en-US" sz="1200" dirty="0">
                <a:solidFill>
                  <a:srgbClr val="000000"/>
                </a:solidFill>
                <a:ea typeface="MS PGothic" pitchFamily="34" charset="-128"/>
              </a:rPr>
              <a:t>Working Groups</a:t>
            </a:r>
          </a:p>
        </p:txBody>
      </p:sp>
    </p:spTree>
    <p:extLst>
      <p:ext uri="{BB962C8B-B14F-4D97-AF65-F5344CB8AC3E}">
        <p14:creationId xmlns:p14="http://schemas.microsoft.com/office/powerpoint/2010/main" val="85170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41275" tIns="15875" rIns="41275" bIns="15875" anchor="b"/>
          <a:lstStyle/>
          <a:p>
            <a:r>
              <a:rPr lang="en-US" altLang="en-US" sz="3400" smtClean="0"/>
              <a:t>Executive Committee &amp; Board of Directors Provide Overall Direction</a:t>
            </a:r>
          </a:p>
        </p:txBody>
      </p:sp>
      <p:sp>
        <p:nvSpPr>
          <p:cNvPr id="1536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38150" y="1447800"/>
            <a:ext cx="8135938" cy="4587875"/>
          </a:xfrm>
          <a:noFill/>
        </p:spPr>
        <p:txBody>
          <a:bodyPr lIns="82550" tIns="41275" rIns="82550" bIns="41275"/>
          <a:lstStyle/>
          <a:p>
            <a:pPr marL="457200" indent="-228600" defTabSz="814388">
              <a:lnSpc>
                <a:spcPts val="2000"/>
              </a:lnSpc>
              <a:spcAft>
                <a:spcPts val="100"/>
              </a:spcAft>
              <a:buSzPct val="90000"/>
            </a:pPr>
            <a:r>
              <a:rPr lang="en-US" altLang="en-US" sz="2000" dirty="0" smtClean="0"/>
              <a:t>President</a:t>
            </a:r>
          </a:p>
          <a:p>
            <a:pPr marL="457200" indent="-228600" defTabSz="814388">
              <a:lnSpc>
                <a:spcPts val="2000"/>
              </a:lnSpc>
              <a:spcAft>
                <a:spcPts val="100"/>
              </a:spcAft>
              <a:buSzPct val="90000"/>
            </a:pPr>
            <a:r>
              <a:rPr lang="en-US" altLang="en-US" sz="2000" dirty="0" smtClean="0"/>
              <a:t>President-Elect</a:t>
            </a:r>
          </a:p>
          <a:p>
            <a:pPr marL="457200" indent="-228600" defTabSz="814388">
              <a:lnSpc>
                <a:spcPts val="2000"/>
              </a:lnSpc>
              <a:spcAft>
                <a:spcPts val="100"/>
              </a:spcAft>
              <a:buSzPct val="90000"/>
            </a:pPr>
            <a:r>
              <a:rPr lang="en-US" altLang="en-US" sz="2000" dirty="0" smtClean="0"/>
              <a:t>Secretary</a:t>
            </a:r>
          </a:p>
          <a:p>
            <a:pPr marL="457200" indent="-228600" defTabSz="814388">
              <a:lnSpc>
                <a:spcPts val="2000"/>
              </a:lnSpc>
              <a:spcAft>
                <a:spcPts val="100"/>
              </a:spcAft>
              <a:buSzPct val="90000"/>
            </a:pPr>
            <a:r>
              <a:rPr lang="en-US" altLang="en-US" sz="2000" dirty="0" smtClean="0"/>
              <a:t>Treasurer</a:t>
            </a:r>
            <a:endParaRPr lang="en-US" altLang="en-US" sz="2800" dirty="0" smtClean="0"/>
          </a:p>
          <a:p>
            <a:pPr marL="457200" indent="-228600" defTabSz="814388">
              <a:lnSpc>
                <a:spcPts val="2000"/>
              </a:lnSpc>
              <a:spcAft>
                <a:spcPts val="100"/>
              </a:spcAft>
              <a:buSzPct val="90000"/>
            </a:pPr>
            <a:r>
              <a:rPr lang="en-US" altLang="en-US" sz="2000" dirty="0" smtClean="0"/>
              <a:t>Technical Director</a:t>
            </a:r>
            <a:r>
              <a:rPr lang="en-US" altLang="en-US" sz="2400" dirty="0" smtClean="0"/>
              <a:t> </a:t>
            </a:r>
          </a:p>
          <a:p>
            <a:pPr marL="457200" indent="-228600" defTabSz="814388">
              <a:lnSpc>
                <a:spcPts val="1100"/>
              </a:lnSpc>
              <a:spcBef>
                <a:spcPct val="0"/>
              </a:spcBef>
              <a:spcAft>
                <a:spcPts val="100"/>
              </a:spcAft>
              <a:buSzPct val="90000"/>
            </a:pPr>
            <a:endParaRPr lang="en-US" altLang="en-US" sz="800" dirty="0" smtClean="0"/>
          </a:p>
          <a:p>
            <a:pPr marL="457200" indent="-228600" defTabSz="814388" eaLnBrk="1" hangingPunct="1">
              <a:lnSpc>
                <a:spcPts val="2000"/>
              </a:lnSpc>
              <a:spcAft>
                <a:spcPts val="100"/>
              </a:spcAft>
              <a:buSzPct val="90000"/>
            </a:pPr>
            <a:r>
              <a:rPr lang="en-US" altLang="en-US" sz="2000" dirty="0" smtClean="0"/>
              <a:t>Director for Communications </a:t>
            </a:r>
          </a:p>
          <a:p>
            <a:pPr marL="457200" indent="-228600" defTabSz="814388" eaLnBrk="1" hangingPunct="1">
              <a:lnSpc>
                <a:spcPts val="2000"/>
              </a:lnSpc>
              <a:spcAft>
                <a:spcPts val="100"/>
              </a:spcAft>
              <a:buSzPct val="90000"/>
            </a:pPr>
            <a:r>
              <a:rPr lang="en-US" altLang="en-US" sz="2000" dirty="0" smtClean="0"/>
              <a:t>Director for International Growth </a:t>
            </a:r>
          </a:p>
          <a:p>
            <a:pPr marL="457200" indent="-228600" defTabSz="814388" eaLnBrk="1" hangingPunct="1">
              <a:lnSpc>
                <a:spcPts val="2000"/>
              </a:lnSpc>
              <a:spcAft>
                <a:spcPts val="100"/>
              </a:spcAft>
              <a:buSzPct val="90000"/>
            </a:pPr>
            <a:r>
              <a:rPr lang="en-US" altLang="en-US" sz="2000" dirty="0" smtClean="0"/>
              <a:t>Director for Commercial Outreach </a:t>
            </a:r>
          </a:p>
          <a:p>
            <a:pPr marL="457200" indent="-228600" defTabSz="814388" eaLnBrk="1" hangingPunct="1">
              <a:lnSpc>
                <a:spcPts val="2000"/>
              </a:lnSpc>
              <a:spcAft>
                <a:spcPts val="100"/>
              </a:spcAft>
              <a:buSzPct val="90000"/>
            </a:pPr>
            <a:r>
              <a:rPr lang="en-US" altLang="en-US" sz="2000" dirty="0" smtClean="0"/>
              <a:t>Director for Strategy </a:t>
            </a:r>
          </a:p>
          <a:p>
            <a:pPr marL="457200" indent="-228600" defTabSz="814388" eaLnBrk="1" hangingPunct="1">
              <a:lnSpc>
                <a:spcPts val="2000"/>
              </a:lnSpc>
              <a:spcAft>
                <a:spcPts val="100"/>
              </a:spcAft>
              <a:buSzPct val="90000"/>
            </a:pPr>
            <a:r>
              <a:rPr lang="en-US" altLang="en-US" sz="2000" dirty="0" smtClean="0"/>
              <a:t>Director for Academic Matters</a:t>
            </a:r>
          </a:p>
          <a:p>
            <a:pPr marL="457200" indent="-228600" defTabSz="814388" eaLnBrk="1" hangingPunct="1">
              <a:lnSpc>
                <a:spcPts val="2000"/>
              </a:lnSpc>
              <a:spcAft>
                <a:spcPts val="100"/>
              </a:spcAft>
              <a:buSzPct val="90000"/>
            </a:pPr>
            <a:r>
              <a:rPr lang="en-US" altLang="en-US" sz="2000" dirty="0" smtClean="0"/>
              <a:t>Director for IT</a:t>
            </a:r>
          </a:p>
          <a:p>
            <a:pPr marL="457200" indent="-228600" defTabSz="814388" eaLnBrk="1" hangingPunct="1">
              <a:lnSpc>
                <a:spcPts val="2000"/>
              </a:lnSpc>
              <a:spcAft>
                <a:spcPts val="100"/>
              </a:spcAft>
              <a:buSzPct val="90000"/>
            </a:pPr>
            <a:r>
              <a:rPr lang="en-US" altLang="en-US" sz="2000" dirty="0" smtClean="0"/>
              <a:t>Corporate Advisory Board Chair  </a:t>
            </a:r>
            <a:r>
              <a:rPr lang="en-US" altLang="en-US" sz="1500" dirty="0" smtClean="0"/>
              <a:t>(Elected by CAB Organizations)</a:t>
            </a:r>
          </a:p>
          <a:p>
            <a:pPr marL="457200" indent="-228600" defTabSz="814388" eaLnBrk="1" hangingPunct="1">
              <a:lnSpc>
                <a:spcPts val="2000"/>
              </a:lnSpc>
              <a:spcAft>
                <a:spcPts val="100"/>
              </a:spcAft>
              <a:buSzPct val="90000"/>
            </a:pPr>
            <a:r>
              <a:rPr lang="en-US" altLang="en-US" sz="2000" dirty="0" smtClean="0"/>
              <a:t>Sector Directors </a:t>
            </a:r>
            <a:r>
              <a:rPr lang="en-US" altLang="en-US" sz="1500" dirty="0" smtClean="0"/>
              <a:t>(Elected by </a:t>
            </a:r>
            <a:r>
              <a:rPr lang="en-US" altLang="en-US" sz="1500" b="1" dirty="0" smtClean="0"/>
              <a:t>Chapter Presidents</a:t>
            </a:r>
            <a:r>
              <a:rPr lang="en-US" altLang="en-US" sz="1500" dirty="0" smtClean="0"/>
              <a:t>)</a:t>
            </a:r>
          </a:p>
          <a:p>
            <a:pPr marL="457200" indent="-228600" defTabSz="814388" eaLnBrk="1" hangingPunct="1">
              <a:lnSpc>
                <a:spcPts val="2000"/>
              </a:lnSpc>
              <a:spcAft>
                <a:spcPts val="100"/>
              </a:spcAft>
              <a:buSzPct val="90000"/>
            </a:pPr>
            <a:endParaRPr lang="en-US" altLang="en-US" sz="1400" dirty="0" smtClean="0"/>
          </a:p>
        </p:txBody>
      </p:sp>
      <p:pic>
        <p:nvPicPr>
          <p:cNvPr id="15364" name="Picture 9" descr="bd20212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2600" y="1447800"/>
            <a:ext cx="3429000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 Box 10"/>
          <p:cNvSpPr txBox="1">
            <a:spLocks noChangeArrowheads="1"/>
          </p:cNvSpPr>
          <p:nvPr/>
        </p:nvSpPr>
        <p:spPr bwMode="auto">
          <a:xfrm>
            <a:off x="1508125" y="6056313"/>
            <a:ext cx="7013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i="1"/>
              <a:t>Picture directory: </a:t>
            </a:r>
            <a:r>
              <a:rPr lang="en-US" altLang="en-US" sz="1800" i="1">
                <a:hlinkClick r:id="rId4"/>
              </a:rPr>
              <a:t>http://www.incose.org/about/leaders.aspx?id=bod</a:t>
            </a:r>
            <a:r>
              <a:rPr lang="en-US" altLang="en-US" sz="1800" i="1"/>
              <a:t> </a:t>
            </a:r>
          </a:p>
        </p:txBody>
      </p:sp>
      <p:sp>
        <p:nvSpPr>
          <p:cNvPr id="15366" name="Text Box 11"/>
          <p:cNvSpPr txBox="1">
            <a:spLocks noChangeArrowheads="1"/>
          </p:cNvSpPr>
          <p:nvPr/>
        </p:nvSpPr>
        <p:spPr bwMode="auto">
          <a:xfrm>
            <a:off x="3810000" y="1905000"/>
            <a:ext cx="914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Elected</a:t>
            </a:r>
          </a:p>
        </p:txBody>
      </p:sp>
      <p:sp>
        <p:nvSpPr>
          <p:cNvPr id="15367" name="AutoShape 13"/>
          <p:cNvSpPr>
            <a:spLocks/>
          </p:cNvSpPr>
          <p:nvPr/>
        </p:nvSpPr>
        <p:spPr bwMode="auto">
          <a:xfrm>
            <a:off x="2895600" y="1524000"/>
            <a:ext cx="381000" cy="1143000"/>
          </a:xfrm>
          <a:prstGeom prst="rightBrace">
            <a:avLst>
              <a:gd name="adj1" fmla="val 25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5368" name="Text Box 14"/>
          <p:cNvSpPr txBox="1">
            <a:spLocks noChangeArrowheads="1"/>
          </p:cNvSpPr>
          <p:nvPr/>
        </p:nvSpPr>
        <p:spPr bwMode="auto">
          <a:xfrm>
            <a:off x="5410200" y="4038600"/>
            <a:ext cx="2667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Elected At-Large Directors</a:t>
            </a:r>
          </a:p>
        </p:txBody>
      </p:sp>
      <p:sp>
        <p:nvSpPr>
          <p:cNvPr id="15369" name="AutoShape 15"/>
          <p:cNvSpPr>
            <a:spLocks/>
          </p:cNvSpPr>
          <p:nvPr/>
        </p:nvSpPr>
        <p:spPr bwMode="auto">
          <a:xfrm>
            <a:off x="4800600" y="3276600"/>
            <a:ext cx="381000" cy="1828800"/>
          </a:xfrm>
          <a:prstGeom prst="rightBrace">
            <a:avLst>
              <a:gd name="adj1" fmla="val 4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5370" name="AutoShape 16"/>
          <p:cNvSpPr>
            <a:spLocks/>
          </p:cNvSpPr>
          <p:nvPr/>
        </p:nvSpPr>
        <p:spPr bwMode="auto">
          <a:xfrm>
            <a:off x="2895600" y="2667000"/>
            <a:ext cx="381000" cy="457200"/>
          </a:xfrm>
          <a:prstGeom prst="rightBrace">
            <a:avLst>
              <a:gd name="adj1" fmla="val 2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5371" name="Text Box 17"/>
          <p:cNvSpPr txBox="1">
            <a:spLocks noChangeArrowheads="1"/>
          </p:cNvSpPr>
          <p:nvPr/>
        </p:nvSpPr>
        <p:spPr bwMode="auto">
          <a:xfrm>
            <a:off x="3429000" y="2743200"/>
            <a:ext cx="1981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Appointed Director</a:t>
            </a:r>
            <a:endParaRPr lang="en-US" altLang="en-US" sz="16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04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610600" cy="1143000"/>
          </a:xfrm>
        </p:spPr>
        <p:txBody>
          <a:bodyPr/>
          <a:lstStyle/>
          <a:p>
            <a:pPr eaLnBrk="1" hangingPunct="1"/>
            <a:r>
              <a:rPr lang="en-US" altLang="en-US" sz="3400" smtClean="0">
                <a:solidFill>
                  <a:schemeClr val="tx1"/>
                </a:solidFill>
              </a:rPr>
              <a:t>Sector Directors </a:t>
            </a:r>
            <a:r>
              <a:rPr lang="en-US" altLang="en-US" sz="3400" smtClean="0"/>
              <a:t>are the “Voice of the Chapter and Members” Within INCOSE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457200" y="1600200"/>
            <a:ext cx="4572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50" tIns="41275" rIns="82550" bIns="41275"/>
          <a:lstStyle>
            <a:lvl1pPr marL="457200" indent="-228600" defTabSz="8143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1438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438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438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4388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4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4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4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4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ts val="2200"/>
              </a:lnSpc>
              <a:spcBef>
                <a:spcPts val="300"/>
              </a:spcBef>
              <a:spcAft>
                <a:spcPts val="300"/>
              </a:spcAft>
              <a:buSzPct val="90000"/>
            </a:pPr>
            <a:r>
              <a:rPr lang="en-US" altLang="en-US" sz="1800"/>
              <a:t>Elected representatives from each Sector I, II, III</a:t>
            </a:r>
          </a:p>
          <a:p>
            <a:pPr>
              <a:lnSpc>
                <a:spcPts val="2200"/>
              </a:lnSpc>
              <a:spcBef>
                <a:spcPts val="300"/>
              </a:spcBef>
              <a:spcAft>
                <a:spcPts val="300"/>
              </a:spcAft>
              <a:buSzPct val="90000"/>
            </a:pPr>
            <a:r>
              <a:rPr lang="en-US" altLang="en-US" sz="1800"/>
              <a:t>Represents the chapters and their members</a:t>
            </a:r>
          </a:p>
          <a:p>
            <a:pPr>
              <a:lnSpc>
                <a:spcPts val="2200"/>
              </a:lnSpc>
              <a:spcBef>
                <a:spcPts val="300"/>
              </a:spcBef>
              <a:spcAft>
                <a:spcPts val="300"/>
              </a:spcAft>
              <a:buSzPct val="90000"/>
            </a:pPr>
            <a:r>
              <a:rPr lang="en-US" altLang="en-US" sz="1800"/>
              <a:t>Resource, support for local chapters</a:t>
            </a:r>
          </a:p>
        </p:txBody>
      </p:sp>
      <p:sp>
        <p:nvSpPr>
          <p:cNvPr id="11269" name="Text Box 6"/>
          <p:cNvSpPr txBox="1">
            <a:spLocks noChangeArrowheads="1"/>
          </p:cNvSpPr>
          <p:nvPr/>
        </p:nvSpPr>
        <p:spPr bwMode="auto">
          <a:xfrm>
            <a:off x="4419600" y="3886200"/>
            <a:ext cx="4549775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77800" indent="-1778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Sector Directors’ focus:</a:t>
            </a:r>
          </a:p>
          <a:p>
            <a:pPr>
              <a:buFontTx/>
              <a:buChar char="•"/>
              <a:defRPr/>
            </a:pPr>
            <a:r>
              <a:rPr lang="en-US" sz="1500" dirty="0" smtClean="0"/>
              <a:t>Promote INCOSE goals to external organizations</a:t>
            </a:r>
          </a:p>
          <a:p>
            <a:pPr marL="0" indent="0">
              <a:defRPr/>
            </a:pPr>
            <a:r>
              <a:rPr lang="en-US" sz="1500" dirty="0" smtClean="0"/>
              <a:t>    within their Sector </a:t>
            </a:r>
          </a:p>
          <a:p>
            <a:pPr>
              <a:buFontTx/>
              <a:buChar char="•"/>
              <a:defRPr/>
            </a:pPr>
            <a:r>
              <a:rPr lang="en-US" sz="1500" dirty="0" smtClean="0"/>
              <a:t>Conduit between the </a:t>
            </a:r>
            <a:r>
              <a:rPr lang="en-US" sz="1500" dirty="0" err="1" smtClean="0"/>
              <a:t>BoD</a:t>
            </a:r>
            <a:r>
              <a:rPr lang="en-US" sz="1500" dirty="0" smtClean="0"/>
              <a:t>, Chapters &amp;</a:t>
            </a:r>
          </a:p>
          <a:p>
            <a:pPr marL="0" indent="0">
              <a:defRPr/>
            </a:pPr>
            <a:r>
              <a:rPr lang="en-US" sz="1500" dirty="0"/>
              <a:t> </a:t>
            </a:r>
            <a:r>
              <a:rPr lang="en-US" sz="1500" dirty="0" smtClean="0"/>
              <a:t>   Working Groups</a:t>
            </a:r>
          </a:p>
          <a:p>
            <a:pPr>
              <a:buFontTx/>
              <a:buChar char="•"/>
              <a:defRPr/>
            </a:pPr>
            <a:r>
              <a:rPr lang="en-US" sz="1500" dirty="0" smtClean="0"/>
              <a:t>Oversee Chapter &amp; Members </a:t>
            </a:r>
          </a:p>
          <a:p>
            <a:pPr marL="0" indent="0">
              <a:defRPr/>
            </a:pPr>
            <a:r>
              <a:rPr lang="en-US" sz="1500" dirty="0"/>
              <a:t> </a:t>
            </a:r>
            <a:r>
              <a:rPr lang="en-US" sz="1500" dirty="0" smtClean="0"/>
              <a:t>       Shared Services Committee </a:t>
            </a:r>
          </a:p>
          <a:p>
            <a:pPr>
              <a:buFontTx/>
              <a:buChar char="•"/>
              <a:defRPr/>
            </a:pPr>
            <a:r>
              <a:rPr lang="en-US" sz="1500" dirty="0" smtClean="0"/>
              <a:t>Oversee activities that support all members</a:t>
            </a:r>
          </a:p>
        </p:txBody>
      </p:sp>
      <p:pic>
        <p:nvPicPr>
          <p:cNvPr id="16389" name="Picture 7" descr="j02316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4114800"/>
            <a:ext cx="1600200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8" descr="bs02091_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1800" y="4953000"/>
            <a:ext cx="1447800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9" descr="j034998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3697288"/>
            <a:ext cx="98901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Text Box 10"/>
          <p:cNvSpPr txBox="1">
            <a:spLocks noChangeArrowheads="1"/>
          </p:cNvSpPr>
          <p:nvPr/>
        </p:nvSpPr>
        <p:spPr bwMode="auto">
          <a:xfrm>
            <a:off x="1447800" y="7010400"/>
            <a:ext cx="1841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lvl="4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lvl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6393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1390650"/>
            <a:ext cx="4114800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824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3" descr="j04122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4191000"/>
            <a:ext cx="1454150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12" descr="j0439824"/>
          <p:cNvPicPr>
            <a:picLocks noChangeAspect="1" noChangeArrowheads="1"/>
          </p:cNvPicPr>
          <p:nvPr/>
        </p:nvPicPr>
        <p:blipFill>
          <a:blip r:embed="rId3">
            <a:lum bright="42000" contrast="-6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7600" y="4343400"/>
            <a:ext cx="251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100" smtClean="0"/>
              <a:t>Corporate Advisory Board (CAB) Provides “The Voice of the Corporate Customer” for INCOSE</a:t>
            </a:r>
          </a:p>
        </p:txBody>
      </p:sp>
      <p:pic>
        <p:nvPicPr>
          <p:cNvPr id="17413" name="Picture 4" descr="j029084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1320800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 Box 5"/>
          <p:cNvSpPr txBox="1">
            <a:spLocks noChangeArrowheads="1"/>
          </p:cNvSpPr>
          <p:nvPr/>
        </p:nvSpPr>
        <p:spPr bwMode="auto">
          <a:xfrm>
            <a:off x="533400" y="3048000"/>
            <a:ext cx="2835275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ts val="2200"/>
              </a:lnSpc>
              <a:spcAft>
                <a:spcPts val="1200"/>
              </a:spcAft>
              <a:buSzPct val="90000"/>
              <a:buFontTx/>
              <a:buNone/>
            </a:pPr>
            <a:r>
              <a:rPr lang="en-US" altLang="en-US" sz="1800"/>
              <a:t>Provides guidance on overall INCOSE direction, focus, and priorities</a:t>
            </a:r>
          </a:p>
        </p:txBody>
      </p:sp>
      <p:pic>
        <p:nvPicPr>
          <p:cNvPr id="17415" name="Picture 6" descr="j036763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2400" y="1600200"/>
            <a:ext cx="1827213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Text Box 7"/>
          <p:cNvSpPr txBox="1">
            <a:spLocks noChangeArrowheads="1"/>
          </p:cNvSpPr>
          <p:nvPr/>
        </p:nvSpPr>
        <p:spPr bwMode="auto">
          <a:xfrm>
            <a:off x="5867400" y="1371600"/>
            <a:ext cx="3048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Acts as a conduit between INCOSE and sponsoring corporations for information exchange, key corporate systems engineering-related issues, and access to corporate executive management</a:t>
            </a:r>
          </a:p>
        </p:txBody>
      </p:sp>
      <p:sp>
        <p:nvSpPr>
          <p:cNvPr id="17417" name="Text Box 8"/>
          <p:cNvSpPr txBox="1">
            <a:spLocks noChangeArrowheads="1"/>
          </p:cNvSpPr>
          <p:nvPr/>
        </p:nvSpPr>
        <p:spPr bwMode="auto">
          <a:xfrm>
            <a:off x="914400" y="5486400"/>
            <a:ext cx="2514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Provides advice and direction for Technical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        Working Groups</a:t>
            </a:r>
          </a:p>
        </p:txBody>
      </p:sp>
      <p:sp>
        <p:nvSpPr>
          <p:cNvPr id="17418" name="Text Box 9"/>
          <p:cNvSpPr txBox="1">
            <a:spLocks noChangeArrowheads="1"/>
          </p:cNvSpPr>
          <p:nvPr/>
        </p:nvSpPr>
        <p:spPr bwMode="auto">
          <a:xfrm>
            <a:off x="3429000" y="3657600"/>
            <a:ext cx="30480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Provides an priority needs list and assessment of how well INCOSE is meeting those needs based on status inputs from the BoD and the Technical Board</a:t>
            </a: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6629400" y="5562600"/>
            <a:ext cx="25146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ts val="2200"/>
              </a:lnSpc>
              <a:spcAft>
                <a:spcPts val="1200"/>
              </a:spcAft>
              <a:buSzPct val="90000"/>
              <a:buFontTx/>
              <a:buNone/>
            </a:pPr>
            <a:r>
              <a:rPr lang="en-US" altLang="en-US" sz="1800"/>
              <a:t>Provides additional resources for INCOSE</a:t>
            </a:r>
          </a:p>
        </p:txBody>
      </p:sp>
      <p:pic>
        <p:nvPicPr>
          <p:cNvPr id="17420" name="Picture 14" descr="j038778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3800" y="3657600"/>
            <a:ext cx="1322388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311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400" smtClean="0"/>
              <a:t>INCOSE Administrative Office</a:t>
            </a:r>
            <a:br>
              <a:rPr lang="en-US" altLang="en-US" sz="3400" smtClean="0"/>
            </a:br>
            <a:r>
              <a:rPr lang="en-US" altLang="en-US" sz="3400" smtClean="0"/>
              <a:t>Provides Support</a:t>
            </a:r>
          </a:p>
        </p:txBody>
      </p:sp>
      <p:sp>
        <p:nvSpPr>
          <p:cNvPr id="18435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493838"/>
            <a:ext cx="82296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600" smtClean="0"/>
              <a:t>Universal Management Services, LLC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200" smtClean="0"/>
              <a:t>7670 Opportunity Road, Suite 220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200" smtClean="0"/>
              <a:t>San Diego, CA 92111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200" smtClean="0"/>
              <a:t>858-541-1725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200" smtClean="0">
                <a:hlinkClick r:id="rId3"/>
              </a:rPr>
              <a:t>info@incose.org</a:t>
            </a:r>
            <a:endParaRPr lang="en-US" altLang="en-US" sz="220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600" smtClean="0"/>
              <a:t>Provides executive management services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600" smtClean="0"/>
              <a:t>Serves as single point-of-contact for inquiries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600" smtClean="0"/>
              <a:t>Manages membership database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600" smtClean="0"/>
              <a:t>Publication and Product sales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600" smtClean="0"/>
              <a:t>Certification administration</a:t>
            </a:r>
            <a:br>
              <a:rPr lang="en-US" altLang="en-US" sz="2600" smtClean="0"/>
            </a:br>
            <a:endParaRPr lang="en-US" altLang="en-US" sz="26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smtClean="0"/>
              <a:t>	</a:t>
            </a:r>
            <a:r>
              <a:rPr lang="en-US" altLang="en-US" sz="2600" i="1" smtClean="0"/>
              <a:t>“Got a question?  Contact the INCOSE Office”</a:t>
            </a:r>
          </a:p>
        </p:txBody>
      </p:sp>
    </p:spTree>
    <p:extLst>
      <p:ext uri="{BB962C8B-B14F-4D97-AF65-F5344CB8AC3E}">
        <p14:creationId xmlns:p14="http://schemas.microsoft.com/office/powerpoint/2010/main" val="4781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358900" y="152400"/>
            <a:ext cx="6870700" cy="762000"/>
          </a:xfrm>
          <a:noFill/>
        </p:spPr>
        <p:txBody>
          <a:bodyPr anchor="b"/>
          <a:lstStyle/>
          <a:p>
            <a:pPr defTabSz="814388" eaLnBrk="1" hangingPunct="1"/>
            <a:r>
              <a:rPr lang="en-US" altLang="en-US" sz="3400" smtClean="0"/>
              <a:t>Quick Reference</a:t>
            </a:r>
          </a:p>
        </p:txBody>
      </p:sp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1219200" y="1066800"/>
          <a:ext cx="6896100" cy="529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9" name="Document" r:id="rId3" imgW="7061391" imgH="5411988" progId="Word.Document.8">
                  <p:embed/>
                </p:oleObj>
              </mc:Choice>
              <mc:Fallback>
                <p:oleObj name="Document" r:id="rId3" imgW="7061391" imgH="541198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066800"/>
                        <a:ext cx="6896100" cy="529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700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400" smtClean="0"/>
              <a:t>Your Interest in Chapter Leadership Is a Brilliant Move on Your Part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229600" cy="1676400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Unique opportunities for deeper involvement in INCOSE, the premier systems engineering society</a:t>
            </a:r>
          </a:p>
          <a:p>
            <a:pPr eaLnBrk="1" hangingPunct="1"/>
            <a:r>
              <a:rPr lang="en-US" altLang="en-US" sz="2400" smtClean="0"/>
              <a:t>Allows you to contribute to the development of fellow chapter members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85800" y="3124200"/>
            <a:ext cx="5029200" cy="231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/>
              <a:t>Involves you in promoting systems engineering in your community</a:t>
            </a:r>
          </a:p>
          <a:p>
            <a:pPr eaLnBrk="1" hangingPunct="1"/>
            <a:r>
              <a:rPr lang="en-US" altLang="en-US" sz="2400"/>
              <a:t>Provides invaluable experience in leadership and organizational development to </a:t>
            </a:r>
            <a:r>
              <a:rPr lang="en-US" altLang="en-US" sz="2400" u="sng"/>
              <a:t>accelerate</a:t>
            </a:r>
            <a:r>
              <a:rPr lang="en-US" altLang="en-US" sz="2400"/>
              <a:t> your career growth</a:t>
            </a:r>
          </a:p>
        </p:txBody>
      </p:sp>
      <p:pic>
        <p:nvPicPr>
          <p:cNvPr id="4101" name="Picture 12" descr="j03030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1200" y="3271838"/>
            <a:ext cx="2743200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altLang="en-US" sz="3200" smtClean="0"/>
              <a:t>Secrets of Successful Chapter Leadership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382000" cy="4038600"/>
          </a:xfrm>
        </p:spPr>
        <p:txBody>
          <a:bodyPr/>
          <a:lstStyle/>
          <a:p>
            <a:pPr eaLnBrk="1" hangingPunct="1"/>
            <a:r>
              <a:rPr lang="en-US" altLang="en-US" sz="2400" dirty="0" smtClean="0"/>
              <a:t>Develop as a strong </a:t>
            </a:r>
            <a:r>
              <a:rPr lang="en-US" altLang="en-US" sz="2400" b="1" u="sng" dirty="0" smtClean="0"/>
              <a:t>team</a:t>
            </a:r>
            <a:r>
              <a:rPr lang="en-US" altLang="en-US" sz="2400" dirty="0" smtClean="0"/>
              <a:t> member, assisting &amp; encouraging others</a:t>
            </a:r>
          </a:p>
          <a:p>
            <a:pPr eaLnBrk="1" hangingPunct="1"/>
            <a:r>
              <a:rPr lang="en-US" altLang="en-US" sz="2400" dirty="0" smtClean="0"/>
              <a:t>Learn and grow from the opportunities to develop valuable personal skills (for your chapter and your career)</a:t>
            </a:r>
          </a:p>
          <a:p>
            <a:pPr lvl="1" eaLnBrk="1" hangingPunct="1"/>
            <a:r>
              <a:rPr lang="en-US" altLang="en-US" sz="2000" dirty="0" smtClean="0"/>
              <a:t>Strategic and Operational planning</a:t>
            </a:r>
          </a:p>
          <a:p>
            <a:pPr lvl="1" eaLnBrk="1" hangingPunct="1"/>
            <a:r>
              <a:rPr lang="en-US" altLang="en-US" sz="2000" dirty="0" smtClean="0"/>
              <a:t>Organizing meetings and events</a:t>
            </a:r>
          </a:p>
          <a:p>
            <a:pPr lvl="1" eaLnBrk="1" hangingPunct="1"/>
            <a:r>
              <a:rPr lang="en-US" altLang="en-US" sz="2000" dirty="0" smtClean="0"/>
              <a:t>Effective presenting &amp; persuading</a:t>
            </a:r>
          </a:p>
          <a:p>
            <a:pPr lvl="1" eaLnBrk="1" hangingPunct="1"/>
            <a:r>
              <a:rPr lang="en-US" altLang="en-US" sz="2000" dirty="0" smtClean="0"/>
              <a:t>Building personal relations to influence &amp; motivate others</a:t>
            </a:r>
          </a:p>
          <a:p>
            <a:pPr eaLnBrk="1" hangingPunct="1"/>
            <a:r>
              <a:rPr lang="en-US" altLang="en-US" sz="2400" dirty="0" smtClean="0"/>
              <a:t>Practice good self-management – meet commitments</a:t>
            </a:r>
          </a:p>
          <a:p>
            <a:pPr eaLnBrk="1" hangingPunct="1"/>
            <a:r>
              <a:rPr lang="en-US" altLang="en-US" sz="2400" dirty="0" smtClean="0"/>
              <a:t>Plug into the INCOSE vast knowledge networks of officers from other chapters, and technical operations</a:t>
            </a:r>
          </a:p>
          <a:p>
            <a:pPr eaLnBrk="1" hangingPunct="1"/>
            <a:r>
              <a:rPr lang="en-US" altLang="en-US" sz="2400" dirty="0" smtClean="0"/>
              <a:t>Leverage the myriad of available resources from INCOSE</a:t>
            </a:r>
          </a:p>
          <a:p>
            <a:pPr eaLnBrk="1" hangingPunct="1"/>
            <a:endParaRPr lang="en-US" altLang="en-US" sz="2400" dirty="0" smtClean="0"/>
          </a:p>
          <a:p>
            <a:pPr eaLnBrk="1" hangingPunct="1"/>
            <a:endParaRPr lang="en-US" altLang="en-US" sz="24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What We Are Planning to Cover</a:t>
            </a:r>
          </a:p>
        </p:txBody>
      </p:sp>
      <p:sp>
        <p:nvSpPr>
          <p:cNvPr id="6147" name="Rectangle 11"/>
          <p:cNvSpPr>
            <a:spLocks noChangeArrowheads="1"/>
          </p:cNvSpPr>
          <p:nvPr/>
        </p:nvSpPr>
        <p:spPr bwMode="auto">
          <a:xfrm>
            <a:off x="685800" y="1752600"/>
            <a:ext cx="84582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chemeClr val="accent2"/>
                </a:solidFill>
              </a:rPr>
              <a:t>What is </a:t>
            </a:r>
            <a:r>
              <a:rPr lang="en-US" altLang="en-US" sz="2800" b="1" dirty="0" smtClean="0">
                <a:solidFill>
                  <a:schemeClr val="accent2"/>
                </a:solidFill>
              </a:rPr>
              <a:t>INCOSE – </a:t>
            </a:r>
            <a:r>
              <a:rPr lang="en-US" altLang="en-US" sz="2800" b="1" i="1" dirty="0" smtClean="0">
                <a:solidFill>
                  <a:schemeClr val="accent2"/>
                </a:solidFill>
              </a:rPr>
              <a:t>David Long, </a:t>
            </a:r>
            <a:r>
              <a:rPr lang="en-US" altLang="en-US" sz="2400" b="1" i="1" dirty="0" smtClean="0">
                <a:solidFill>
                  <a:schemeClr val="accent2"/>
                </a:solidFill>
              </a:rPr>
              <a:t>INCOSE President</a:t>
            </a:r>
            <a:endParaRPr lang="en-US" altLang="en-US" sz="2400" b="1" i="1" dirty="0">
              <a:solidFill>
                <a:schemeClr val="accent2"/>
              </a:solidFill>
            </a:endParaRPr>
          </a:p>
          <a:p>
            <a:pPr eaLnBrk="1" hangingPunct="1"/>
            <a:r>
              <a:rPr lang="en-US" altLang="en-US" sz="2800" dirty="0">
                <a:solidFill>
                  <a:schemeClr val="bg2"/>
                </a:solidFill>
              </a:rPr>
              <a:t>Admin Office Functions/Resources</a:t>
            </a:r>
          </a:p>
          <a:p>
            <a:pPr eaLnBrk="1" hangingPunct="1"/>
            <a:r>
              <a:rPr lang="en-US" altLang="en-US" sz="2800" dirty="0" smtClean="0">
                <a:solidFill>
                  <a:schemeClr val="bg2"/>
                </a:solidFill>
              </a:rPr>
              <a:t>Technical Operations</a:t>
            </a:r>
            <a:endParaRPr lang="en-US" altLang="en-US" sz="2800" dirty="0">
              <a:solidFill>
                <a:schemeClr val="bg2"/>
              </a:solidFill>
            </a:endParaRPr>
          </a:p>
          <a:p>
            <a:pPr eaLnBrk="1" hangingPunct="1"/>
            <a:r>
              <a:rPr lang="en-US" altLang="en-US" sz="2800" dirty="0">
                <a:solidFill>
                  <a:schemeClr val="bg2"/>
                </a:solidFill>
              </a:rPr>
              <a:t>Chapters</a:t>
            </a:r>
          </a:p>
          <a:p>
            <a:pPr eaLnBrk="1" hangingPunct="1"/>
            <a:r>
              <a:rPr lang="en-US" altLang="en-US" sz="2800" dirty="0">
                <a:solidFill>
                  <a:schemeClr val="bg2"/>
                </a:solidFill>
              </a:rPr>
              <a:t>Chapter Officer Roles &amp; Responsibilities</a:t>
            </a:r>
          </a:p>
          <a:p>
            <a:pPr eaLnBrk="1" hangingPunct="1"/>
            <a:r>
              <a:rPr lang="en-US" altLang="en-US" sz="2800" dirty="0">
                <a:solidFill>
                  <a:schemeClr val="bg2"/>
                </a:solidFill>
              </a:rPr>
              <a:t>Chapter Excellence Program</a:t>
            </a:r>
          </a:p>
          <a:p>
            <a:pPr eaLnBrk="1" hangingPunct="1"/>
            <a:r>
              <a:rPr lang="en-US" altLang="en-US" sz="2800" dirty="0">
                <a:solidFill>
                  <a:schemeClr val="bg2"/>
                </a:solidFill>
              </a:rPr>
              <a:t>Resources and Products</a:t>
            </a:r>
            <a:endParaRPr lang="en-US" altLang="en-US" sz="2000" dirty="0">
              <a:solidFill>
                <a:schemeClr val="bg2"/>
              </a:solidFill>
            </a:endParaRPr>
          </a:p>
          <a:p>
            <a:pPr eaLnBrk="1" hangingPunct="1"/>
            <a:r>
              <a:rPr lang="en-US" altLang="en-US" sz="2800" dirty="0" smtClean="0">
                <a:solidFill>
                  <a:schemeClr val="bg2"/>
                </a:solidFill>
              </a:rPr>
              <a:t>Events</a:t>
            </a:r>
          </a:p>
          <a:p>
            <a:pPr eaLnBrk="1" hangingPunct="1"/>
            <a:endParaRPr lang="en-US" altLang="en-US" sz="2000" dirty="0">
              <a:solidFill>
                <a:schemeClr val="bg2"/>
              </a:solidFill>
            </a:endParaRPr>
          </a:p>
          <a:p>
            <a:pPr eaLnBrk="1" hangingPunct="1"/>
            <a:endParaRPr lang="en-US" alt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454" y="762000"/>
            <a:ext cx="55573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 believe the systems perspective is essential to developing solutions for problems with a meaningful degree of complexity. 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657600" y="2209800"/>
            <a:ext cx="518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We believe the interesting things are often found in the gaps – between disciplines, between technologies, between components.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62455" y="3925042"/>
            <a:ext cx="70051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 believe the true challenges of today and tomorrow are systems challenges and that without the systems perspective, we cannot address these challenges effectively, efficiently, and free from unintended consequences.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2572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28600"/>
            <a:ext cx="525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 connect systems practitioners around the world – across organizational boundaries, domain boundaries, and national boundaries.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657600" y="2457271"/>
            <a:ext cx="533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We create, advance, and broker information on systems approaches to help the broader community address complex challenges.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4743271"/>
            <a:ext cx="556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 champion the systems perspective and the unique value of systems engineering and those who apply it.</a:t>
            </a:r>
            <a:endParaRPr lang="en-US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636" r="98287">
                        <a14:backgroundMark x1="49893" y1="98965" x2="49893" y2="98965"/>
                        <a14:backgroundMark x1="56959" y1="99094" x2="56959" y2="990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08" y="1600201"/>
            <a:ext cx="3998997" cy="330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00" y="336946"/>
            <a:ext cx="3276600" cy="164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71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4895671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atin typeface="Lucida Console" panose="020B0609040504020204" pitchFamily="49" charset="0"/>
              </a:rPr>
              <a:t>47</a:t>
            </a:r>
            <a:endParaRPr lang="en-US" sz="7200" b="1" dirty="0">
              <a:latin typeface="Lucida Console" panose="020B0609040504020204" pitchFamily="49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0" y="3276600"/>
            <a:ext cx="312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atin typeface="Lucida Console" panose="020B0609040504020204" pitchFamily="49" charset="0"/>
              </a:rPr>
              <a:t>10016</a:t>
            </a:r>
            <a:endParaRPr lang="en-US" sz="7200" b="1" dirty="0">
              <a:latin typeface="Lucida Console" panose="020B0609040504020204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2112114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atin typeface="Lucida Console" panose="020B0609040504020204" pitchFamily="49" charset="0"/>
              </a:rPr>
              <a:t>58</a:t>
            </a:r>
            <a:endParaRPr lang="en-US" sz="7200" b="1" dirty="0">
              <a:latin typeface="Lucida Console" panose="020B06090405040202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6600" y="911785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atin typeface="Lucida Console" panose="020B0609040504020204" pitchFamily="49" charset="0"/>
              </a:rPr>
              <a:t>67</a:t>
            </a:r>
            <a:endParaRPr lang="en-US" sz="7200" b="1" dirty="0">
              <a:latin typeface="Lucida Console" panose="020B06090405040202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7400" y="2112114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atin typeface="Lucida Console" panose="020B0609040504020204" pitchFamily="49" charset="0"/>
              </a:rPr>
              <a:t>74</a:t>
            </a:r>
            <a:endParaRPr lang="en-US" sz="7200" b="1" dirty="0">
              <a:latin typeface="Lucida Console" panose="020B06090405040202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0" y="4895671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atin typeface="Lucida Console" panose="020B0609040504020204" pitchFamily="49" charset="0"/>
              </a:rPr>
              <a:t>21</a:t>
            </a:r>
            <a:endParaRPr lang="en-US" sz="7200" b="1" dirty="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442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229600" cy="944562"/>
          </a:xfrm>
        </p:spPr>
        <p:txBody>
          <a:bodyPr/>
          <a:lstStyle/>
          <a:p>
            <a:r>
              <a:rPr lang="en-US" sz="3600" dirty="0" smtClean="0">
                <a:ea typeface="ＭＳ Ｐゴシック" panose="020B0600070205080204" pitchFamily="34" charset="-128"/>
              </a:rPr>
              <a:t>INCOSE: Who We Are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ea typeface="ＭＳ Ｐゴシック" panose="020B0600070205080204" pitchFamily="34" charset="-128"/>
              </a:rPr>
              <a:t>A not-for-profit membership organization founded in 1990 and dedicated to systems engineering</a:t>
            </a:r>
          </a:p>
          <a:p>
            <a:r>
              <a:rPr lang="en-US" dirty="0" smtClean="0">
                <a:ea typeface="ＭＳ Ｐゴシック" panose="020B0600070205080204" pitchFamily="34" charset="-128"/>
              </a:rPr>
              <a:t>Over 10,000 members in government, industry, and academia </a:t>
            </a:r>
          </a:p>
          <a:p>
            <a:pPr lvl="1"/>
            <a:r>
              <a:rPr lang="en-US" dirty="0" smtClean="0">
                <a:ea typeface="ＭＳ Ｐゴシック" panose="020B0600070205080204" pitchFamily="34" charset="-128"/>
              </a:rPr>
              <a:t>Spanning aerospace &amp; defense, transportation, health care, energy, and beyond</a:t>
            </a:r>
          </a:p>
          <a:p>
            <a:pPr lvl="1"/>
            <a:r>
              <a:rPr lang="en-US" dirty="0" smtClean="0">
                <a:ea typeface="ＭＳ Ｐゴシック" panose="020B0600070205080204" pitchFamily="34" charset="-128"/>
              </a:rPr>
              <a:t>67 local/national chapters and members in 58 countries</a:t>
            </a:r>
          </a:p>
          <a:p>
            <a:r>
              <a:rPr lang="en-US" dirty="0" smtClean="0">
                <a:ea typeface="ＭＳ Ｐゴシック" panose="020B0600070205080204" pitchFamily="34" charset="-128"/>
              </a:rPr>
              <a:t>Our Mission: </a:t>
            </a:r>
            <a:r>
              <a:rPr lang="en-US" i="1" dirty="0" smtClean="0">
                <a:ea typeface="ＭＳ Ｐゴシック" panose="020B0600070205080204" pitchFamily="34" charset="-128"/>
              </a:rPr>
              <a:t>To share, promote and advance the best of systems engineering from across the globe for the benefit of humanity and the planet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2895600" y="5943600"/>
            <a:ext cx="4114800" cy="4572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defRPr/>
            </a:pPr>
            <a:r>
              <a:rPr lang="en-US" sz="2400" dirty="0" smtClean="0">
                <a:latin typeface="Calibri Light" pitchFamily="34" charset="0"/>
              </a:rPr>
              <a:t>Learn more at </a:t>
            </a:r>
            <a:r>
              <a:rPr lang="en-US" sz="2400" dirty="0" smtClean="0">
                <a:latin typeface="Calibri Light" pitchFamily="34" charset="0"/>
                <a:hlinkClick r:id="rId2"/>
              </a:rPr>
              <a:t>www.incose.org</a:t>
            </a:r>
            <a:r>
              <a:rPr lang="en-US" sz="2400" dirty="0" smtClean="0">
                <a:latin typeface="Calibri Light" pitchFamily="34" charset="0"/>
              </a:rPr>
              <a:t> </a:t>
            </a:r>
            <a:endParaRPr lang="en-US" sz="2400" dirty="0">
              <a:solidFill>
                <a:schemeClr val="tx1"/>
              </a:solidFill>
              <a:latin typeface="Calibr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87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5d583fd-7d58-4cab-b156-487bc8ec2459" xsi:nil="true"/>
    <Document_x0020_Type xmlns="039b5878-27a2-492f-a5ce-511391114661" xsi:nil="true"/>
    <lcf76f155ced4ddcb4097134ff3c332f xmlns="039b5878-27a2-492f-a5ce-511391114661">
      <Terms xmlns="http://schemas.microsoft.com/office/infopath/2007/PartnerControls"/>
    </lcf76f155ced4ddcb4097134ff3c332f>
    <Publication_x0020_Date xmlns="039b5878-27a2-492f-a5ce-511391114661" xsi:nil="true"/>
    <Term xmlns="039b5878-27a2-492f-a5ce-511391114661" xsi:nil="true"/>
    <Short_x0020_Description xmlns="039b5878-27a2-492f-a5ce-511391114661" xsi:nil="true"/>
    <Author_x0028_s_x0029_ xmlns="039b5878-27a2-492f-a5ce-511391114661" xsi:nil="true"/>
    <Descriptive_x0020_Title xmlns="039b5878-27a2-492f-a5ce-511391114661" xsi:nil="true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FE2C79C1FA8A4FABB2436FD22CCFD6" ma:contentTypeVersion="19" ma:contentTypeDescription="Create a new document." ma:contentTypeScope="" ma:versionID="ba1bc8a9778f24e1295f8f6c5a781e10">
  <xsd:schema xmlns:xsd="http://www.w3.org/2001/XMLSchema" xmlns:xs="http://www.w3.org/2001/XMLSchema" xmlns:p="http://schemas.microsoft.com/office/2006/metadata/properties" xmlns:ns2="039b5878-27a2-492f-a5ce-511391114661" xmlns:ns3="a5d583fd-7d58-4cab-b156-487bc8ec2459" targetNamespace="http://schemas.microsoft.com/office/2006/metadata/properties" ma:root="true" ma:fieldsID="f76a36ecfc7ef83a76998877ea353d93" ns2:_="" ns3:_="">
    <xsd:import namespace="039b5878-27a2-492f-a5ce-511391114661"/>
    <xsd:import namespace="a5d583fd-7d58-4cab-b156-487bc8ec24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Document_x0020_Type" minOccurs="0"/>
                <xsd:element ref="ns2:Descriptive_x0020_Title" minOccurs="0"/>
                <xsd:element ref="ns2:Short_x0020_Description" minOccurs="0"/>
                <xsd:element ref="ns2:Author_x0028_s_x0029_" minOccurs="0"/>
                <xsd:element ref="ns2:Publication_x0020_Date" minOccurs="0"/>
                <xsd:element ref="ns2:Term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9b5878-27a2-492f-a5ce-5113911146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05bfa5e-0804-4ef2-ba09-c663ae3aeb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Document_x0020_Type" ma:index="19" nillable="true" ma:displayName="Document Type" ma:internalName="Document_x0020_Type">
      <xsd:simpleType>
        <xsd:restriction base="dms:Text">
          <xsd:maxLength value="255"/>
        </xsd:restriction>
      </xsd:simpleType>
    </xsd:element>
    <xsd:element name="Descriptive_x0020_Title" ma:index="20" nillable="true" ma:displayName="Descriptive Title" ma:internalName="Descriptive_x0020_Title">
      <xsd:simpleType>
        <xsd:restriction base="dms:Text">
          <xsd:maxLength value="255"/>
        </xsd:restriction>
      </xsd:simpleType>
    </xsd:element>
    <xsd:element name="Short_x0020_Description" ma:index="21" nillable="true" ma:displayName="Short Description" ma:internalName="Short_x0020_Description">
      <xsd:simpleType>
        <xsd:restriction base="dms:Text">
          <xsd:maxLength value="255"/>
        </xsd:restriction>
      </xsd:simpleType>
    </xsd:element>
    <xsd:element name="Author_x0028_s_x0029_" ma:index="22" nillable="true" ma:displayName="Author(s)" ma:internalName="Author_x0028_s_x0029_">
      <xsd:simpleType>
        <xsd:restriction base="dms:Text">
          <xsd:maxLength value="255"/>
        </xsd:restriction>
      </xsd:simpleType>
    </xsd:element>
    <xsd:element name="Publication_x0020_Date" ma:index="23" nillable="true" ma:displayName="Publication Date" ma:internalName="Publication_x0020_Date">
      <xsd:simpleType>
        <xsd:restriction base="dms:Text">
          <xsd:maxLength value="255"/>
        </xsd:restriction>
      </xsd:simpleType>
    </xsd:element>
    <xsd:element name="Term" ma:index="24" nillable="true" ma:displayName="Term" ma:internalName="Term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d583fd-7d58-4cab-b156-487bc8ec24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b484b53-ce30-4f54-8882-0dc6d41d614c}" ma:internalName="TaxCatchAll" ma:showField="CatchAllData" ma:web="a5d583fd-7d58-4cab-b156-487bc8ec24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B0F3594-5016-4C8B-BD67-7FF8B3FF4C25}"/>
</file>

<file path=customXml/itemProps2.xml><?xml version="1.0" encoding="utf-8"?>
<ds:datastoreItem xmlns:ds="http://schemas.openxmlformats.org/officeDocument/2006/customXml" ds:itemID="{73EA893D-8137-4974-B3DE-47C8327A1D45}"/>
</file>

<file path=customXml/itemProps3.xml><?xml version="1.0" encoding="utf-8"?>
<ds:datastoreItem xmlns:ds="http://schemas.openxmlformats.org/officeDocument/2006/customXml" ds:itemID="{9468069E-F4DF-4BAE-83BD-87D58AF3A536}"/>
</file>

<file path=customXml/itemProps4.xml><?xml version="1.0" encoding="utf-8"?>
<ds:datastoreItem xmlns:ds="http://schemas.openxmlformats.org/officeDocument/2006/customXml" ds:itemID="{67E8AA17-7AE2-4B5A-95B5-1D5739BCAC6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59043</TotalTime>
  <Words>1592</Words>
  <Application>Microsoft Macintosh PowerPoint</Application>
  <PresentationFormat>On-screen Show (4:3)</PresentationFormat>
  <Paragraphs>249</Paragraphs>
  <Slides>25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Default Design</vt:lpstr>
      <vt:lpstr>Document</vt:lpstr>
      <vt:lpstr>Chapter Leader Training Video Recorded at IS 2014 UNIT 1</vt:lpstr>
      <vt:lpstr>Agenda</vt:lpstr>
      <vt:lpstr>Your Interest in Chapter Leadership Is a Brilliant Move on Your Part</vt:lpstr>
      <vt:lpstr>Secrets of Successful Chapter Leadership</vt:lpstr>
      <vt:lpstr>What We Are Planning to Cover</vt:lpstr>
      <vt:lpstr>PowerPoint Presentation</vt:lpstr>
      <vt:lpstr>PowerPoint Presentation</vt:lpstr>
      <vt:lpstr>PowerPoint Presentation</vt:lpstr>
      <vt:lpstr>INCOSE: Who We Are</vt:lpstr>
      <vt:lpstr>INCOSE Goals to Advance the Profession</vt:lpstr>
      <vt:lpstr>In INCOSE,  We Value:</vt:lpstr>
      <vt:lpstr>Our Five Year Objectives</vt:lpstr>
      <vt:lpstr>Benefits of Membership</vt:lpstr>
      <vt:lpstr>PowerPoint Presentation</vt:lpstr>
      <vt:lpstr>INCOSE: The Organization</vt:lpstr>
      <vt:lpstr>INCOSE Simplified</vt:lpstr>
      <vt:lpstr>INCOSE Simplified</vt:lpstr>
      <vt:lpstr>First – Oversight and Coordination</vt:lpstr>
      <vt:lpstr>INCOSE Structure Provides Support for Key Areas of Operation</vt:lpstr>
      <vt:lpstr>INCOSE Organizational Structure</vt:lpstr>
      <vt:lpstr>Executive Committee &amp; Board of Directors Provide Overall Direction</vt:lpstr>
      <vt:lpstr>Sector Directors are the “Voice of the Chapter and Members” Within INCOSE</vt:lpstr>
      <vt:lpstr>Corporate Advisory Board (CAB) Provides “The Voice of the Corporate Customer” for INCOSE</vt:lpstr>
      <vt:lpstr>INCOSE Administrative Office Provides Support</vt:lpstr>
      <vt:lpstr>Quick Reference</vt:lpstr>
    </vt:vector>
  </TitlesOfParts>
  <Company>INCOSE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Officer Orientation</dc:title>
  <dc:subject>Chapter Officer Orientation</dc:subject>
  <dc:creator>Don Boyer</dc:creator>
  <cp:keywords>chapter, orientation, training, officers</cp:keywords>
  <cp:lastModifiedBy>Don Boyer</cp:lastModifiedBy>
  <cp:revision>296</cp:revision>
  <cp:lastPrinted>1601-01-01T00:00:00Z</cp:lastPrinted>
  <dcterms:created xsi:type="dcterms:W3CDTF">1601-01-01T00:00:00Z</dcterms:created>
  <dcterms:modified xsi:type="dcterms:W3CDTF">2014-07-03T00:59:15Z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ContentType">
    <vt:lpwstr>Document</vt:lpwstr>
  </property>
  <property fmtid="{D5CDD505-2E9C-101B-9397-08002B2CF9AE}" pid="4" name="incoseWorkingGroup">
    <vt:lpwstr/>
  </property>
  <property fmtid="{D5CDD505-2E9C-101B-9397-08002B2CF9AE}" pid="5" name="incoseOrganizations">
    <vt:lpwstr/>
  </property>
  <property fmtid="{D5CDD505-2E9C-101B-9397-08002B2CF9AE}" pid="6" name="ContentTypeId">
    <vt:lpwstr>0x01010017FE2C79C1FA8A4FABB2436FD22CCFD6</vt:lpwstr>
  </property>
  <property fmtid="{D5CDD505-2E9C-101B-9397-08002B2CF9AE}" pid="7" name="INCOSEProductValue">
    <vt:lpwstr/>
  </property>
  <property fmtid="{D5CDD505-2E9C-101B-9397-08002B2CF9AE}" pid="8" name="incoseChapters">
    <vt:lpwstr/>
  </property>
</Properties>
</file>