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36"/>
  </p:notesMasterIdLst>
  <p:sldIdLst>
    <p:sldId id="416" r:id="rId6"/>
    <p:sldId id="390" r:id="rId7"/>
    <p:sldId id="391" r:id="rId8"/>
    <p:sldId id="392" r:id="rId9"/>
    <p:sldId id="393" r:id="rId10"/>
    <p:sldId id="437" r:id="rId11"/>
    <p:sldId id="454" r:id="rId12"/>
    <p:sldId id="439" r:id="rId13"/>
    <p:sldId id="440" r:id="rId14"/>
    <p:sldId id="441" r:id="rId15"/>
    <p:sldId id="442" r:id="rId16"/>
    <p:sldId id="443" r:id="rId17"/>
    <p:sldId id="444" r:id="rId18"/>
    <p:sldId id="445" r:id="rId19"/>
    <p:sldId id="446" r:id="rId20"/>
    <p:sldId id="447" r:id="rId21"/>
    <p:sldId id="448" r:id="rId22"/>
    <p:sldId id="449" r:id="rId23"/>
    <p:sldId id="450" r:id="rId24"/>
    <p:sldId id="451" r:id="rId25"/>
    <p:sldId id="452" r:id="rId26"/>
    <p:sldId id="453" r:id="rId27"/>
    <p:sldId id="274" r:id="rId28"/>
    <p:sldId id="456" r:id="rId29"/>
    <p:sldId id="457" r:id="rId30"/>
    <p:sldId id="458" r:id="rId31"/>
    <p:sldId id="459" r:id="rId32"/>
    <p:sldId id="460" r:id="rId33"/>
    <p:sldId id="461" r:id="rId34"/>
    <p:sldId id="332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DD00"/>
    <a:srgbClr val="F0EA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0" autoAdjust="0"/>
    <p:restoredTop sz="92966" autoAdjust="0"/>
  </p:normalViewPr>
  <p:slideViewPr>
    <p:cSldViewPr>
      <p:cViewPr>
        <p:scale>
          <a:sx n="100" d="100"/>
          <a:sy n="100" d="100"/>
        </p:scale>
        <p:origin x="0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-163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581E2BF-1A41-410D-B07C-38A12D1E6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782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6913"/>
            <a:ext cx="4645025" cy="3484562"/>
          </a:xfrm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800">
              <a:defRPr>
                <a:solidFill>
                  <a:schemeClr val="tx1"/>
                </a:solidFill>
                <a:latin typeface="Arial" charset="0"/>
              </a:defRPr>
            </a:lvl1pPr>
            <a:lvl2pPr marL="716108" indent="-275427" defTabSz="928800">
              <a:defRPr>
                <a:solidFill>
                  <a:schemeClr val="tx1"/>
                </a:solidFill>
                <a:latin typeface="Arial" charset="0"/>
              </a:defRPr>
            </a:lvl2pPr>
            <a:lvl3pPr marL="1101706" indent="-220341" defTabSz="928800">
              <a:defRPr>
                <a:solidFill>
                  <a:schemeClr val="tx1"/>
                </a:solidFill>
                <a:latin typeface="Arial" charset="0"/>
              </a:defRPr>
            </a:lvl3pPr>
            <a:lvl4pPr marL="1542388" indent="-220341" defTabSz="928800">
              <a:defRPr>
                <a:solidFill>
                  <a:schemeClr val="tx1"/>
                </a:solidFill>
                <a:latin typeface="Arial" charset="0"/>
              </a:defRPr>
            </a:lvl4pPr>
            <a:lvl5pPr marL="1983071" indent="-220341" defTabSz="928800">
              <a:defRPr>
                <a:solidFill>
                  <a:schemeClr val="tx1"/>
                </a:solidFill>
                <a:latin typeface="Arial" charset="0"/>
              </a:defRPr>
            </a:lvl5pPr>
            <a:lvl6pPr marL="2423753" indent="-220341" defTabSz="9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435" indent="-220341" defTabSz="9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5117" indent="-220341" defTabSz="9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800" indent="-220341" defTabSz="9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3261A72-AC7B-4042-ACE0-5D08C182A5D7}" type="slidenum">
              <a:rPr lang="nl-NL" smtClean="0">
                <a:solidFill>
                  <a:prstClr val="black"/>
                </a:solidFill>
              </a:rPr>
              <a:pPr/>
              <a:t>3</a:t>
            </a:fld>
            <a:endParaRPr lang="nl-NL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62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800">
              <a:defRPr>
                <a:solidFill>
                  <a:schemeClr val="tx1"/>
                </a:solidFill>
                <a:latin typeface="Arial" charset="0"/>
              </a:defRPr>
            </a:lvl1pPr>
            <a:lvl2pPr marL="716108" indent="-275427" defTabSz="928800">
              <a:defRPr>
                <a:solidFill>
                  <a:schemeClr val="tx1"/>
                </a:solidFill>
                <a:latin typeface="Arial" charset="0"/>
              </a:defRPr>
            </a:lvl2pPr>
            <a:lvl3pPr marL="1101706" indent="-220341" defTabSz="928800">
              <a:defRPr>
                <a:solidFill>
                  <a:schemeClr val="tx1"/>
                </a:solidFill>
                <a:latin typeface="Arial" charset="0"/>
              </a:defRPr>
            </a:lvl3pPr>
            <a:lvl4pPr marL="1542388" indent="-220341" defTabSz="928800">
              <a:defRPr>
                <a:solidFill>
                  <a:schemeClr val="tx1"/>
                </a:solidFill>
                <a:latin typeface="Arial" charset="0"/>
              </a:defRPr>
            </a:lvl4pPr>
            <a:lvl5pPr marL="1983071" indent="-220341" defTabSz="928800">
              <a:defRPr>
                <a:solidFill>
                  <a:schemeClr val="tx1"/>
                </a:solidFill>
                <a:latin typeface="Arial" charset="0"/>
              </a:defRPr>
            </a:lvl5pPr>
            <a:lvl6pPr marL="2423753" indent="-220341" defTabSz="9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435" indent="-220341" defTabSz="9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5117" indent="-220341" defTabSz="9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800" indent="-220341" defTabSz="9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AF62BD0-0E82-47A4-879E-4EDF6AD52C9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543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Systems Engineering Professional Certification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The International Council on Systems Engineering has established a multi-level Professional SEP Certification Program to provide a formal method for recognizing the knowledge and experience of systems engineers, regardless of where they may be in their career.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What is certification?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Certification is a formal process whereby a community of knowledgeable, experienced, and skilled representatives of an organization, such as INCOSE, provides confirmation of an individual's competency (demonstrated knowledge, education, and experience) in a specified profession or occupational specialty provides formal recognition that a person has achieved competency in specified areas (demonstrated by education, experience, and knowledge). Certification differs from licensing in that licenses are permissions granted by a government entity for a person to practice within its regulatory boundaries. Certification also differs from a "certificate" that documents the successful completion of a training or education program.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Certification Value to YOU as a Systems Engineer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Formally recognizes your Systems Engineering capabilities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It is a discriminator that can aid in obtaining your next job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Can provide a competitive advantage in your career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Provides a portable Systems Engineering designation that is recognized across industry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Furthers your professional development as a systems engineer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Demonstrates your commitment to continuing professional development. Participation in continuing education indicates your commitment to personal development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Certification Value to YOUR ORGANIZATION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Formally recognizes the Systems Engineering capabilities of your people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Certified systems engineers can be a selling point and a discriminator for your proposals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Can be used as part of the hiring and promotion process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It encourages employee participation in continuing education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Provides an independent internal and external assessment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It is a tool for promoting professional competence </a:t>
            </a:r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800">
              <a:defRPr>
                <a:solidFill>
                  <a:schemeClr val="tx1"/>
                </a:solidFill>
                <a:latin typeface="Arial" charset="0"/>
              </a:defRPr>
            </a:lvl1pPr>
            <a:lvl2pPr marL="716108" indent="-275427" defTabSz="928800">
              <a:defRPr>
                <a:solidFill>
                  <a:schemeClr val="tx1"/>
                </a:solidFill>
                <a:latin typeface="Arial" charset="0"/>
              </a:defRPr>
            </a:lvl2pPr>
            <a:lvl3pPr marL="1101706" indent="-220341" defTabSz="928800">
              <a:defRPr>
                <a:solidFill>
                  <a:schemeClr val="tx1"/>
                </a:solidFill>
                <a:latin typeface="Arial" charset="0"/>
              </a:defRPr>
            </a:lvl3pPr>
            <a:lvl4pPr marL="1542388" indent="-220341" defTabSz="928800">
              <a:defRPr>
                <a:solidFill>
                  <a:schemeClr val="tx1"/>
                </a:solidFill>
                <a:latin typeface="Arial" charset="0"/>
              </a:defRPr>
            </a:lvl4pPr>
            <a:lvl5pPr marL="1983071" indent="-220341" defTabSz="928800">
              <a:defRPr>
                <a:solidFill>
                  <a:schemeClr val="tx1"/>
                </a:solidFill>
                <a:latin typeface="Arial" charset="0"/>
              </a:defRPr>
            </a:lvl5pPr>
            <a:lvl6pPr marL="2423753" indent="-220341" defTabSz="9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435" indent="-220341" defTabSz="9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5117" indent="-220341" defTabSz="9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800" indent="-220341" defTabSz="9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EEBD52C-0D0E-4218-A7D2-B35CE50F0034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161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spcBef>
                <a:spcPct val="0"/>
              </a:spcBef>
            </a:pPr>
            <a:r>
              <a:rPr lang="en-US" sz="2000" smtClean="0"/>
              <a:t>SE Handbook</a:t>
            </a:r>
          </a:p>
          <a:p>
            <a:pPr lvl="1">
              <a:spcBef>
                <a:spcPct val="0"/>
              </a:spcBef>
            </a:pPr>
            <a:r>
              <a:rPr lang="en-US" sz="2000" smtClean="0"/>
              <a:t>Book: The Guide to Lean Enablers for Managing Engineering  Program</a:t>
            </a:r>
          </a:p>
          <a:p>
            <a:pPr lvl="3">
              <a:spcBef>
                <a:spcPct val="0"/>
              </a:spcBef>
            </a:pPr>
            <a:r>
              <a:rPr lang="en-US" sz="1400" smtClean="0"/>
              <a:t>First document which bridges SE, PM and Lean</a:t>
            </a:r>
          </a:p>
          <a:p>
            <a:pPr lvl="3">
              <a:spcBef>
                <a:spcPct val="0"/>
              </a:spcBef>
            </a:pPr>
            <a:r>
              <a:rPr lang="en-US" sz="1400" smtClean="0"/>
              <a:t>Available for download on MIT website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A004AEC-5E0C-40F0-A4B3-9C0ECA85CA4F}" type="slidenum">
              <a:rPr lang="en-US">
                <a:latin typeface="Calibri" panose="020F0502020204030204" pitchFamily="34" charset="0"/>
              </a:rPr>
              <a:pPr/>
              <a:t>27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29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spcBef>
                <a:spcPct val="0"/>
              </a:spcBef>
            </a:pPr>
            <a:r>
              <a:rPr lang="en-US" sz="2000" smtClean="0"/>
              <a:t>SE Handbook</a:t>
            </a:r>
          </a:p>
          <a:p>
            <a:pPr lvl="1">
              <a:spcBef>
                <a:spcPct val="0"/>
              </a:spcBef>
            </a:pPr>
            <a:r>
              <a:rPr lang="en-US" sz="2000" smtClean="0"/>
              <a:t>Book: The Guide to Lean Enablers for Managing Engineering  Program</a:t>
            </a:r>
          </a:p>
          <a:p>
            <a:pPr lvl="3">
              <a:spcBef>
                <a:spcPct val="0"/>
              </a:spcBef>
            </a:pPr>
            <a:r>
              <a:rPr lang="en-US" sz="1400" smtClean="0"/>
              <a:t>First document which bridges SE, PM and Lean</a:t>
            </a:r>
          </a:p>
          <a:p>
            <a:pPr lvl="3">
              <a:spcBef>
                <a:spcPct val="0"/>
              </a:spcBef>
            </a:pPr>
            <a:r>
              <a:rPr lang="en-US" sz="1400" smtClean="0"/>
              <a:t>Available for download on MIT website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A004AEC-5E0C-40F0-A4B3-9C0ECA85CA4F}" type="slidenum">
              <a:rPr lang="en-US">
                <a:latin typeface="Calibri" panose="020F0502020204030204" pitchFamily="34" charset="0"/>
              </a:rPr>
              <a:pPr/>
              <a:t>28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804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9366E2-9E48-6447-B189-413E1703903C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2779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NCOSELogo_transparent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5372100"/>
            <a:ext cx="21336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8"/>
          <p:cNvGrpSpPr>
            <a:grpSpLocks/>
          </p:cNvGrpSpPr>
          <p:nvPr userDrawn="1"/>
        </p:nvGrpSpPr>
        <p:grpSpPr bwMode="auto">
          <a:xfrm>
            <a:off x="336550" y="0"/>
            <a:ext cx="153988" cy="5334000"/>
            <a:chOff x="216" y="0"/>
            <a:chExt cx="93" cy="3244"/>
          </a:xfrm>
        </p:grpSpPr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216" y="0"/>
              <a:ext cx="0" cy="3244"/>
            </a:xfrm>
            <a:prstGeom prst="line">
              <a:avLst/>
            </a:prstGeom>
            <a:noFill/>
            <a:ln w="12700">
              <a:solidFill>
                <a:srgbClr val="9999FF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>
              <a:off x="309" y="0"/>
              <a:ext cx="0" cy="3244"/>
            </a:xfrm>
            <a:prstGeom prst="line">
              <a:avLst/>
            </a:prstGeom>
            <a:noFill/>
            <a:ln w="12700">
              <a:solidFill>
                <a:srgbClr val="9999FF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262" y="0"/>
              <a:ext cx="0" cy="3244"/>
            </a:xfrm>
            <a:prstGeom prst="line">
              <a:avLst/>
            </a:prstGeom>
            <a:noFill/>
            <a:ln w="38100">
              <a:solidFill>
                <a:srgbClr val="003366">
                  <a:alpha val="5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2"/>
          <p:cNvGrpSpPr>
            <a:grpSpLocks/>
          </p:cNvGrpSpPr>
          <p:nvPr userDrawn="1"/>
        </p:nvGrpSpPr>
        <p:grpSpPr bwMode="auto">
          <a:xfrm>
            <a:off x="2622550" y="6400800"/>
            <a:ext cx="6521450" cy="127000"/>
            <a:chOff x="1652" y="4032"/>
            <a:chExt cx="4108" cy="80"/>
          </a:xfrm>
        </p:grpSpPr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1652" y="4112"/>
              <a:ext cx="4108" cy="0"/>
            </a:xfrm>
            <a:prstGeom prst="line">
              <a:avLst/>
            </a:prstGeom>
            <a:noFill/>
            <a:ln w="12700">
              <a:solidFill>
                <a:srgbClr val="9999FF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 flipH="1">
              <a:off x="1652" y="4072"/>
              <a:ext cx="4108" cy="0"/>
            </a:xfrm>
            <a:prstGeom prst="line">
              <a:avLst/>
            </a:prstGeom>
            <a:noFill/>
            <a:ln w="38100">
              <a:solidFill>
                <a:srgbClr val="003366">
                  <a:alpha val="5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5"/>
            <p:cNvSpPr>
              <a:spLocks noChangeShapeType="1"/>
            </p:cNvSpPr>
            <p:nvPr/>
          </p:nvSpPr>
          <p:spPr bwMode="auto">
            <a:xfrm flipH="1">
              <a:off x="1652" y="4032"/>
              <a:ext cx="4108" cy="0"/>
            </a:xfrm>
            <a:prstGeom prst="line">
              <a:avLst/>
            </a:prstGeom>
            <a:noFill/>
            <a:ln w="12700">
              <a:solidFill>
                <a:srgbClr val="9999FF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Rectangle 16"/>
          <p:cNvSpPr>
            <a:spLocks noChangeArrowheads="1"/>
          </p:cNvSpPr>
          <p:nvPr userDrawn="1"/>
        </p:nvSpPr>
        <p:spPr bwMode="auto">
          <a:xfrm rot="5400000">
            <a:off x="5234782" y="3375818"/>
            <a:ext cx="6858000" cy="106363"/>
          </a:xfrm>
          <a:prstGeom prst="rect">
            <a:avLst/>
          </a:pr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rgbClr val="B2B2B2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0" y="401638"/>
            <a:ext cx="9156700" cy="93662"/>
          </a:xfrm>
          <a:prstGeom prst="rect">
            <a:avLst/>
          </a:pr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rgbClr val="B2B2B2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4960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6553200" y="6496050"/>
            <a:ext cx="21336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C41E073D-0E99-4716-AD7D-B7CF0738C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71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22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06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60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69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83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8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83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21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4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04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81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FF5FF"/>
            </a:gs>
            <a:gs pos="100000">
              <a:srgbClr val="6699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865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1030" name="Group 7"/>
          <p:cNvGrpSpPr>
            <a:grpSpLocks/>
          </p:cNvGrpSpPr>
          <p:nvPr userDrawn="1"/>
        </p:nvGrpSpPr>
        <p:grpSpPr bwMode="auto">
          <a:xfrm>
            <a:off x="342900" y="0"/>
            <a:ext cx="147638" cy="5791200"/>
            <a:chOff x="216" y="0"/>
            <a:chExt cx="93" cy="3648"/>
          </a:xfrm>
        </p:grpSpPr>
        <p:sp>
          <p:nvSpPr>
            <p:cNvPr id="1037" name="Line 8"/>
            <p:cNvSpPr>
              <a:spLocks noChangeShapeType="1"/>
            </p:cNvSpPr>
            <p:nvPr/>
          </p:nvSpPr>
          <p:spPr bwMode="auto">
            <a:xfrm>
              <a:off x="216" y="0"/>
              <a:ext cx="0" cy="3648"/>
            </a:xfrm>
            <a:prstGeom prst="line">
              <a:avLst/>
            </a:prstGeom>
            <a:noFill/>
            <a:ln w="12700">
              <a:solidFill>
                <a:srgbClr val="9999FF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Line 9"/>
            <p:cNvSpPr>
              <a:spLocks noChangeShapeType="1"/>
            </p:cNvSpPr>
            <p:nvPr/>
          </p:nvSpPr>
          <p:spPr bwMode="auto">
            <a:xfrm>
              <a:off x="309" y="0"/>
              <a:ext cx="0" cy="3648"/>
            </a:xfrm>
            <a:prstGeom prst="line">
              <a:avLst/>
            </a:prstGeom>
            <a:noFill/>
            <a:ln w="12700">
              <a:solidFill>
                <a:srgbClr val="9999FF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Line 10"/>
            <p:cNvSpPr>
              <a:spLocks noChangeShapeType="1"/>
            </p:cNvSpPr>
            <p:nvPr/>
          </p:nvSpPr>
          <p:spPr bwMode="auto">
            <a:xfrm>
              <a:off x="262" y="0"/>
              <a:ext cx="0" cy="3648"/>
            </a:xfrm>
            <a:prstGeom prst="line">
              <a:avLst/>
            </a:prstGeom>
            <a:noFill/>
            <a:ln w="38100">
              <a:solidFill>
                <a:srgbClr val="003366">
                  <a:alpha val="5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1" name="Group 11"/>
          <p:cNvGrpSpPr>
            <a:grpSpLocks/>
          </p:cNvGrpSpPr>
          <p:nvPr userDrawn="1"/>
        </p:nvGrpSpPr>
        <p:grpSpPr bwMode="auto">
          <a:xfrm>
            <a:off x="1244600" y="6324600"/>
            <a:ext cx="7670800" cy="127000"/>
            <a:chOff x="928" y="4032"/>
            <a:chExt cx="4832" cy="80"/>
          </a:xfrm>
        </p:grpSpPr>
        <p:sp>
          <p:nvSpPr>
            <p:cNvPr id="1034" name="Line 12"/>
            <p:cNvSpPr>
              <a:spLocks noChangeShapeType="1"/>
            </p:cNvSpPr>
            <p:nvPr/>
          </p:nvSpPr>
          <p:spPr bwMode="auto">
            <a:xfrm flipH="1">
              <a:off x="928" y="4112"/>
              <a:ext cx="4832" cy="0"/>
            </a:xfrm>
            <a:prstGeom prst="line">
              <a:avLst/>
            </a:prstGeom>
            <a:noFill/>
            <a:ln w="12700">
              <a:solidFill>
                <a:srgbClr val="9999FF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Line 13"/>
            <p:cNvSpPr>
              <a:spLocks noChangeShapeType="1"/>
            </p:cNvSpPr>
            <p:nvPr/>
          </p:nvSpPr>
          <p:spPr bwMode="auto">
            <a:xfrm flipH="1">
              <a:off x="928" y="4072"/>
              <a:ext cx="4832" cy="0"/>
            </a:xfrm>
            <a:prstGeom prst="line">
              <a:avLst/>
            </a:prstGeom>
            <a:noFill/>
            <a:ln w="38100">
              <a:solidFill>
                <a:srgbClr val="003366">
                  <a:alpha val="59999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Line 14"/>
            <p:cNvSpPr>
              <a:spLocks noChangeShapeType="1"/>
            </p:cNvSpPr>
            <p:nvPr/>
          </p:nvSpPr>
          <p:spPr bwMode="auto">
            <a:xfrm flipH="1">
              <a:off x="928" y="4032"/>
              <a:ext cx="4832" cy="0"/>
            </a:xfrm>
            <a:prstGeom prst="line">
              <a:avLst/>
            </a:prstGeom>
            <a:noFill/>
            <a:ln w="12700">
              <a:solidFill>
                <a:srgbClr val="9999FF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32" name="Picture 15" descr="INCOSELogo_transparent"/>
          <p:cNvPicPr>
            <a:picLocks noChangeAspect="1" noChangeArrowheads="1"/>
          </p:cNvPicPr>
          <p:nvPr userDrawn="1"/>
        </p:nvPicPr>
        <p:blipFill>
          <a:blip r:embed="rId14" cstate="screen">
            <a:lum bright="20000" contras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5867400"/>
            <a:ext cx="123825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 Box 16"/>
          <p:cNvSpPr txBox="1">
            <a:spLocks noChangeArrowheads="1"/>
          </p:cNvSpPr>
          <p:nvPr userDrawn="1"/>
        </p:nvSpPr>
        <p:spPr bwMode="auto">
          <a:xfrm>
            <a:off x="8153400" y="6491288"/>
            <a:ext cx="609600" cy="3667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C6528619-7962-4EE4-9C51-0BDFABD1E1A1}" type="slidenum">
              <a:rPr lang="en-US" smtClean="0"/>
              <a:pPr>
                <a:defRPr/>
              </a:pPr>
              <a:t>‹#›</a:t>
            </a:fld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.incose.org/mb/chapters/default.aspx" TargetMode="External"/><Relationship Id="rId2" Type="http://schemas.openxmlformats.org/officeDocument/2006/relationships/hyperlink" Target="mailto:info@incose.or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.incose.org/default.aspx?RootFolder=/Shared%20Documents/Chapter%20Templates&amp;FolderCTID=&amp;View=%7b832EA538-B92E-4C14-ACEA-39DE80A815EE%7d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connect.incose.org/default.aspx?RootFolder=/Shared%20Documents/Chapter%20Templates&amp;FolderCTID=&amp;View=%7b832EA538-B92E-4C14-ACEA-39DE80A815EE%7d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tm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cose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connect.incose.org/resources/default.asp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6"/>
          <p:cNvSpPr>
            <a:spLocks noGrp="1" noChangeArrowheads="1"/>
          </p:cNvSpPr>
          <p:nvPr>
            <p:ph type="ctrTitle"/>
          </p:nvPr>
        </p:nvSpPr>
        <p:spPr>
          <a:xfrm>
            <a:off x="533400" y="1143000"/>
            <a:ext cx="8153400" cy="1524000"/>
          </a:xfrm>
          <a:noFill/>
        </p:spPr>
        <p:txBody>
          <a:bodyPr/>
          <a:lstStyle/>
          <a:p>
            <a:pPr eaLnBrk="1" hangingPunct="1"/>
            <a:r>
              <a:rPr lang="en-US" b="1" dirty="0">
                <a:latin typeface="Arial" charset="0"/>
              </a:rPr>
              <a:t>Chapter Leader Training</a:t>
            </a:r>
            <a:br>
              <a:rPr lang="en-US" b="1" dirty="0">
                <a:latin typeface="Arial" charset="0"/>
              </a:rPr>
            </a:br>
            <a:r>
              <a:rPr lang="en-US" sz="3200" b="1" dirty="0">
                <a:latin typeface="Arial" charset="0"/>
              </a:rPr>
              <a:t>Video Recorded at IS </a:t>
            </a:r>
            <a:r>
              <a:rPr lang="en-US" sz="3200" b="1" dirty="0" smtClean="0">
                <a:latin typeface="Arial" charset="0"/>
              </a:rPr>
              <a:t>2014</a:t>
            </a:r>
            <a:br>
              <a:rPr lang="en-US" sz="3200" b="1" dirty="0" smtClean="0">
                <a:latin typeface="Arial" charset="0"/>
              </a:rPr>
            </a:br>
            <a:r>
              <a:rPr lang="en-US" sz="3200" b="1" dirty="0" smtClean="0">
                <a:latin typeface="Arial" charset="0"/>
              </a:rPr>
              <a:t>Unit 2</a:t>
            </a:r>
            <a:endParaRPr lang="en-US" sz="3200" b="1" dirty="0">
              <a:latin typeface="Arial" charset="0"/>
            </a:endParaRPr>
          </a:p>
        </p:txBody>
      </p:sp>
      <p:sp>
        <p:nvSpPr>
          <p:cNvPr id="3075" name="Rectangle 28"/>
          <p:cNvSpPr>
            <a:spLocks noChangeArrowheads="1"/>
          </p:cNvSpPr>
          <p:nvPr/>
        </p:nvSpPr>
        <p:spPr bwMode="auto">
          <a:xfrm>
            <a:off x="3124200" y="5562600"/>
            <a:ext cx="5562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20000"/>
              </a:spcBef>
            </a:pPr>
            <a:r>
              <a:rPr lang="en-US"/>
              <a:t>Prepared by the Keys to Effective Chapters, part of the Chapters Shared Services Committee of the INCOSE Sectors</a:t>
            </a:r>
          </a:p>
          <a:p>
            <a:pPr eaLnBrk="1" hangingPunct="1">
              <a:lnSpc>
                <a:spcPct val="85000"/>
              </a:lnSpc>
              <a:spcBef>
                <a:spcPct val="20000"/>
              </a:spcBef>
            </a:pPr>
            <a:r>
              <a:rPr lang="en-US" sz="2400"/>
              <a:t> </a:t>
            </a:r>
          </a:p>
        </p:txBody>
      </p:sp>
      <p:sp>
        <p:nvSpPr>
          <p:cNvPr id="3076" name="Rectangle 3"/>
          <p:cNvSpPr txBox="1">
            <a:spLocks noChangeArrowheads="1"/>
          </p:cNvSpPr>
          <p:nvPr/>
        </p:nvSpPr>
        <p:spPr bwMode="auto">
          <a:xfrm>
            <a:off x="1219200" y="28956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2400" dirty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400" dirty="0"/>
              <a:t>The International Council on Systems Engineering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2400" dirty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400" dirty="0"/>
              <a:t>Revision 2.0 </a:t>
            </a:r>
            <a:endParaRPr lang="en-US" sz="2400" dirty="0" smtClean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400" dirty="0" smtClean="0"/>
              <a:t>30 June 2014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372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latin typeface="Arial" pitchFamily="34" charset="0"/>
                <a:ea typeface="ＭＳ Ｐゴシック" pitchFamily="-84" charset="-128"/>
              </a:rPr>
              <a:t>GlobalMeet</a:t>
            </a:r>
            <a:r>
              <a:rPr lang="en-US" sz="1100" dirty="0" smtClean="0">
                <a:latin typeface="Arial" pitchFamily="34" charset="0"/>
                <a:ea typeface="ＭＳ Ｐゴシック" pitchFamily="-84" charset="-128"/>
              </a:rPr>
              <a:t> </a:t>
            </a:r>
            <a:r>
              <a:rPr lang="en-US" sz="1200" dirty="0" smtClean="0">
                <a:latin typeface="Arial" pitchFamily="34" charset="0"/>
                <a:ea typeface="ＭＳ Ｐゴシック" pitchFamily="-84" charset="-128"/>
              </a:rPr>
              <a:t>	</a:t>
            </a:r>
          </a:p>
        </p:txBody>
      </p:sp>
      <p:sp>
        <p:nvSpPr>
          <p:cNvPr id="6" name="Rectangle 5"/>
          <p:cNvSpPr/>
          <p:nvPr/>
        </p:nvSpPr>
        <p:spPr>
          <a:xfrm>
            <a:off x="951229" y="1143001"/>
            <a:ext cx="724154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 smtClean="0"/>
              <a:t>Be sure to review the User Guide and Getting Started Webpage links in the How to Use Scheduled Meetings</a:t>
            </a:r>
            <a:endParaRPr lang="en-US" sz="1050" dirty="0"/>
          </a:p>
        </p:txBody>
      </p:sp>
      <p:pic>
        <p:nvPicPr>
          <p:cNvPr id="1434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84341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>
            <a:off x="762000" y="4800600"/>
            <a:ext cx="953771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2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GlobalMeet</a:t>
            </a:r>
            <a:r>
              <a:rPr lang="en-US" sz="3600" dirty="0" smtClean="0"/>
              <a:t> </a:t>
            </a:r>
            <a:endParaRPr lang="en-US" dirty="0"/>
          </a:p>
        </p:txBody>
      </p:sp>
      <p:pic>
        <p:nvPicPr>
          <p:cNvPr id="1843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578850" cy="423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81000" y="1049339"/>
            <a:ext cx="762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Meet NOW – for unscheduled meetings only.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6410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GlobalMeet</a:t>
            </a:r>
            <a:endParaRPr lang="en-US" sz="4000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921" y="1447800"/>
            <a:ext cx="8417699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48922" y="1049339"/>
            <a:ext cx="76806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Calendar where Requests populate when submitted.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7477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GlobalMeet</a:t>
            </a:r>
            <a:endParaRPr lang="en-US" sz="3600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922" y="1524000"/>
            <a:ext cx="8424406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48922" y="1049338"/>
            <a:ext cx="75282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Select the </a:t>
            </a:r>
            <a:r>
              <a:rPr lang="en-US" sz="1400" b="1" dirty="0" err="1"/>
              <a:t>GlobalMeet</a:t>
            </a:r>
            <a:r>
              <a:rPr lang="en-US" sz="1400" b="1" dirty="0"/>
              <a:t> &amp; Teleconference Request Hyperlink to access request form: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4490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GlobalMeet</a:t>
            </a:r>
            <a:endParaRPr lang="en-US" sz="4000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921" y="1371600"/>
            <a:ext cx="855141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48922" y="1049339"/>
            <a:ext cx="75282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Complete the request form and submit (OK button)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6264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GlobalMeet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978887" y="1049338"/>
            <a:ext cx="71862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Request has populated the Request Calendar</a:t>
            </a:r>
            <a:endParaRPr lang="en-US" sz="1400" dirty="0"/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921" y="1357116"/>
            <a:ext cx="8410019" cy="458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>
          <a:xfrm>
            <a:off x="685800" y="4495800"/>
            <a:ext cx="1600200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8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229600" cy="639762"/>
          </a:xfrm>
        </p:spPr>
        <p:txBody>
          <a:bodyPr/>
          <a:lstStyle/>
          <a:p>
            <a:r>
              <a:rPr lang="en-US" sz="3600" dirty="0" err="1" smtClean="0"/>
              <a:t>GlobalMeet</a:t>
            </a:r>
            <a:r>
              <a:rPr lang="en-US" sz="3600" dirty="0" smtClean="0"/>
              <a:t> Audio</a:t>
            </a:r>
            <a:endParaRPr lang="en-US" sz="3600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71600" y="2362200"/>
            <a:ext cx="642798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09600" y="914400"/>
            <a:ext cx="8229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Copy the web address and enter the Client ID and password in order to test / use your resource account. Attendees will sign in as </a:t>
            </a:r>
            <a:r>
              <a:rPr lang="en-US" sz="1400" b="1" u="sng" dirty="0"/>
              <a:t>Guests.</a:t>
            </a:r>
          </a:p>
          <a:p>
            <a:r>
              <a:rPr lang="en-US" sz="1400" b="1" dirty="0"/>
              <a:t>Please be sure to test the platform on the computer you will be using. Some organizations may have computers locked down where you </a:t>
            </a:r>
            <a:r>
              <a:rPr lang="en-US" sz="1400" b="1" dirty="0" smtClean="0"/>
              <a:t>cannot download </a:t>
            </a:r>
            <a:r>
              <a:rPr lang="en-US" sz="1400" b="1" dirty="0"/>
              <a:t>the executable file which allows you to use the Screen Share of your desktop. You will need to have your IT department open your</a:t>
            </a:r>
          </a:p>
          <a:p>
            <a:r>
              <a:rPr lang="en-US" sz="1400" b="1" dirty="0"/>
              <a:t>computer and provide rights to do the download.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727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End of Year Chapter Financial Reporting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203701"/>
          </a:xfrm>
        </p:spPr>
        <p:txBody>
          <a:bodyPr/>
          <a:lstStyle/>
          <a:p>
            <a:r>
              <a:rPr lang="en-US" sz="1600" b="1" dirty="0" smtClean="0"/>
              <a:t>All chapters </a:t>
            </a:r>
            <a:r>
              <a:rPr lang="en-US" sz="1600" dirty="0" smtClean="0"/>
              <a:t>must have their financial reports emailed by </a:t>
            </a:r>
            <a:r>
              <a:rPr lang="en-US" sz="1600" b="1" i="1" dirty="0" smtClean="0"/>
              <a:t>February 15, 2015 </a:t>
            </a:r>
            <a:r>
              <a:rPr lang="en-US" sz="1600" dirty="0" smtClean="0"/>
              <a:t>to receive their chapter shares in March.  </a:t>
            </a:r>
          </a:p>
          <a:p>
            <a:endParaRPr lang="en-US" sz="1600" dirty="0" smtClean="0"/>
          </a:p>
          <a:p>
            <a:r>
              <a:rPr lang="en-US" sz="1600" dirty="0" smtClean="0"/>
              <a:t>NOTE: US Chapter Shares are disbursed half in March and half in September for the dues shares from 1, March 2014 – 31, August 2014 (Or subject year)</a:t>
            </a:r>
          </a:p>
          <a:p>
            <a:endParaRPr lang="en-US" sz="1600" dirty="0" smtClean="0"/>
          </a:p>
          <a:p>
            <a:r>
              <a:rPr lang="en-US" sz="1600" dirty="0" smtClean="0"/>
              <a:t>INCOSE must have the completed financial reports as the chapter finances are included in our 990 tax report to the IRS. If you have any questions please contact </a:t>
            </a:r>
            <a:r>
              <a:rPr lang="en-US" sz="1600" dirty="0" smtClean="0">
                <a:hlinkClick r:id="rId2"/>
              </a:rPr>
              <a:t>info@incose.org</a:t>
            </a:r>
            <a:r>
              <a:rPr lang="en-US" sz="1600" dirty="0" smtClean="0"/>
              <a:t> </a:t>
            </a:r>
          </a:p>
          <a:p>
            <a:endParaRPr lang="en-US" sz="1600" dirty="0" smtClean="0"/>
          </a:p>
          <a:p>
            <a:r>
              <a:rPr lang="en-US" sz="1600" dirty="0" smtClean="0"/>
              <a:t>The report templates for US/Non US Chapters are in Connect on the Chapter homepage </a:t>
            </a:r>
            <a:r>
              <a:rPr lang="en-US" sz="1600" u="sng" dirty="0" smtClean="0">
                <a:hlinkClick r:id="rId3"/>
              </a:rPr>
              <a:t>https://connect.incose.org/mb/chapters/default.aspx</a:t>
            </a:r>
            <a:r>
              <a:rPr lang="en-US" sz="1600" dirty="0" smtClean="0"/>
              <a:t> in the folder called “Financial Reports – Template”   Please be sure to email a copy of your Chapter bank statement reflecting the December 31, 2014 (Or Subject year) balance.  If you have any questions, please don’t hesitate to contact our office.</a:t>
            </a:r>
          </a:p>
          <a:p>
            <a:pPr>
              <a:buNone/>
            </a:pPr>
            <a:endParaRPr lang="en-US" sz="1600" dirty="0" smtClean="0"/>
          </a:p>
          <a:p>
            <a:pPr algn="ctr">
              <a:buNone/>
            </a:pPr>
            <a:r>
              <a:rPr lang="en-US" sz="1600" b="1" dirty="0" smtClean="0"/>
              <a:t>Chapters Main POC: Amy, </a:t>
            </a:r>
            <a:r>
              <a:rPr lang="en-US" sz="1600" b="1" u="sng" dirty="0" smtClean="0">
                <a:hlinkClick r:id="rId2"/>
              </a:rPr>
              <a:t>info@incose.org</a:t>
            </a:r>
            <a:endParaRPr lang="en-US" sz="1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5449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868362"/>
          </a:xfrm>
        </p:spPr>
        <p:txBody>
          <a:bodyPr/>
          <a:lstStyle/>
          <a:p>
            <a:r>
              <a:rPr lang="en-US" sz="3600" dirty="0" smtClean="0"/>
              <a:t>End of Year Chapter Financial Reporting</a:t>
            </a:r>
            <a:endParaRPr lang="en-US" sz="3600" dirty="0"/>
          </a:p>
        </p:txBody>
      </p:sp>
      <p:pic>
        <p:nvPicPr>
          <p:cNvPr id="26628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0600" y="1646238"/>
            <a:ext cx="6849533" cy="460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548922" y="1049339"/>
            <a:ext cx="75282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/>
              <a:t>Direct Link to Form on INCOSE Connect: </a:t>
            </a:r>
            <a:r>
              <a:rPr lang="en-US" sz="1000" b="1" dirty="0" smtClean="0">
                <a:hlinkClick r:id="rId3"/>
              </a:rPr>
              <a:t>https://connect.incose.org/default.aspx?RootFolder=%2fShared%20Documents%2fChapter%20Templates&amp;FolderCTID=&amp;View=%7b832EA538%2dB92E%2d4C14%2dACEA%2d39DE80A815EE%7d</a:t>
            </a:r>
            <a:endParaRPr lang="en-US" sz="1000" b="1" dirty="0" smtClean="0"/>
          </a:p>
          <a:p>
            <a:pPr algn="ctr"/>
            <a:r>
              <a:rPr lang="en-US" sz="1000" b="1" dirty="0" smtClean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602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48922" y="1049339"/>
            <a:ext cx="75282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/>
              <a:t>Direct Link to Form on INCOSE Connect: </a:t>
            </a:r>
            <a:r>
              <a:rPr lang="en-US" sz="1000" b="1" dirty="0" smtClean="0">
                <a:hlinkClick r:id="rId2"/>
              </a:rPr>
              <a:t>https://connect.incose.org/default.aspx?RootFolder=%2fShared%20Documents%2fChapter%20Templates&amp;FolderCTID=&amp;View=%7b832EA538%2dB92E%2d4C14%2dACEA%2d39DE80A815EE%7d</a:t>
            </a:r>
            <a:endParaRPr lang="en-US" sz="1000" b="1" dirty="0" smtClean="0"/>
          </a:p>
          <a:p>
            <a:pPr algn="ctr"/>
            <a:r>
              <a:rPr lang="en-US" sz="1000" b="1" dirty="0" smtClean="0"/>
              <a:t> </a:t>
            </a:r>
            <a:endParaRPr lang="en-US" sz="1000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" y="1600200"/>
            <a:ext cx="8048423" cy="449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792162"/>
          </a:xfrm>
        </p:spPr>
        <p:txBody>
          <a:bodyPr/>
          <a:lstStyle/>
          <a:p>
            <a:r>
              <a:rPr lang="en-US" sz="3000" dirty="0" smtClean="0"/>
              <a:t>End of Year Non-US Chapter Financial Reporting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85931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2313" y="2033587"/>
            <a:ext cx="7772400" cy="1362075"/>
          </a:xfrm>
        </p:spPr>
        <p:txBody>
          <a:bodyPr/>
          <a:lstStyle/>
          <a:p>
            <a:r>
              <a:rPr lang="en-US" dirty="0" smtClean="0"/>
              <a:t>Certification: The Systems Engineering Professional (SEP) Program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722313" y="533400"/>
            <a:ext cx="7772400" cy="1500187"/>
          </a:xfrm>
        </p:spPr>
        <p:txBody>
          <a:bodyPr/>
          <a:lstStyle/>
          <a:p>
            <a:r>
              <a:rPr lang="en-US" sz="2400" dirty="0" smtClean="0"/>
              <a:t>An Introduction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1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229600" cy="1020762"/>
          </a:xfrm>
        </p:spPr>
        <p:txBody>
          <a:bodyPr/>
          <a:lstStyle/>
          <a:p>
            <a:r>
              <a:rPr lang="en-US" sz="3600" dirty="0" smtClean="0"/>
              <a:t>Promotional Items for Chapters</a:t>
            </a:r>
            <a:endParaRPr lang="en-US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0600" y="1371599"/>
            <a:ext cx="7348287" cy="450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436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229600" cy="1143000"/>
          </a:xfrm>
        </p:spPr>
        <p:txBody>
          <a:bodyPr/>
          <a:lstStyle/>
          <a:p>
            <a:r>
              <a:rPr lang="en-US" sz="3600" dirty="0" smtClean="0"/>
              <a:t>Promotional Items Ordering</a:t>
            </a:r>
            <a:endParaRPr lang="en-US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3565" y="1143000"/>
            <a:ext cx="8135635" cy="464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582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Promotional Items Order Form</a:t>
            </a:r>
            <a:endParaRPr lang="en-US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23388" y="1272458"/>
            <a:ext cx="6730012" cy="489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029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What’s Next</a:t>
            </a:r>
          </a:p>
        </p:txBody>
      </p:sp>
      <p:sp>
        <p:nvSpPr>
          <p:cNvPr id="20483" name="Rectangle 10"/>
          <p:cNvSpPr>
            <a:spLocks noChangeArrowheads="1"/>
          </p:cNvSpPr>
          <p:nvPr/>
        </p:nvSpPr>
        <p:spPr bwMode="auto">
          <a:xfrm>
            <a:off x="838200" y="15240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bg2"/>
                </a:solidFill>
              </a:rPr>
              <a:t>What is INCOSE</a:t>
            </a:r>
            <a:endParaRPr lang="en-US" altLang="en-US" sz="2000" dirty="0"/>
          </a:p>
          <a:p>
            <a:pPr eaLnBrk="1" hangingPunct="1"/>
            <a:r>
              <a:rPr lang="en-US" altLang="en-US" sz="2800" dirty="0">
                <a:solidFill>
                  <a:schemeClr val="bg2"/>
                </a:solidFill>
              </a:rPr>
              <a:t>Admin Office Functions/Resources</a:t>
            </a:r>
          </a:p>
          <a:p>
            <a:pPr eaLnBrk="1" hangingPunct="1"/>
            <a:r>
              <a:rPr lang="en-US" altLang="en-US" sz="2800" b="1" dirty="0" smtClean="0">
                <a:solidFill>
                  <a:schemeClr val="accent2"/>
                </a:solidFill>
              </a:rPr>
              <a:t>Technical Operations – Bill Miller 					</a:t>
            </a:r>
            <a:r>
              <a:rPr lang="en-US" altLang="en-US" sz="2400" b="1" i="1" dirty="0" smtClean="0">
                <a:solidFill>
                  <a:schemeClr val="accent2"/>
                </a:solidFill>
              </a:rPr>
              <a:t>Technical Operations Director</a:t>
            </a:r>
            <a:endParaRPr lang="en-US" altLang="en-US" sz="2400" b="1" i="1" dirty="0">
              <a:solidFill>
                <a:schemeClr val="accent2"/>
              </a:solidFill>
            </a:endParaRPr>
          </a:p>
          <a:p>
            <a:pPr eaLnBrk="1" hangingPunct="1"/>
            <a:r>
              <a:rPr lang="en-US" altLang="en-US" sz="2800" dirty="0">
                <a:solidFill>
                  <a:schemeClr val="bg2"/>
                </a:solidFill>
              </a:rPr>
              <a:t>Chapters</a:t>
            </a:r>
          </a:p>
          <a:p>
            <a:pPr eaLnBrk="1" hangingPunct="1"/>
            <a:r>
              <a:rPr lang="en-US" altLang="en-US" sz="2800" dirty="0">
                <a:solidFill>
                  <a:schemeClr val="bg2"/>
                </a:solidFill>
              </a:rPr>
              <a:t>Chapter Officer Roles &amp; Responsibilities</a:t>
            </a:r>
          </a:p>
          <a:p>
            <a:pPr eaLnBrk="1" hangingPunct="1"/>
            <a:r>
              <a:rPr lang="en-US" altLang="en-US" sz="2800" dirty="0">
                <a:solidFill>
                  <a:schemeClr val="bg2"/>
                </a:solidFill>
              </a:rPr>
              <a:t>Chapter Achievement Program</a:t>
            </a:r>
          </a:p>
          <a:p>
            <a:pPr eaLnBrk="1" hangingPunct="1"/>
            <a:r>
              <a:rPr lang="en-US" altLang="en-US" sz="2800" dirty="0">
                <a:solidFill>
                  <a:schemeClr val="bg2"/>
                </a:solidFill>
              </a:rPr>
              <a:t>Resources and Products</a:t>
            </a:r>
            <a:endParaRPr lang="en-US" altLang="en-US" sz="2000" dirty="0">
              <a:solidFill>
                <a:schemeClr val="bg2"/>
              </a:solidFill>
            </a:endParaRPr>
          </a:p>
          <a:p>
            <a:pPr eaLnBrk="1" hangingPunct="1"/>
            <a:r>
              <a:rPr lang="en-US" altLang="en-US" sz="2800" dirty="0" smtClean="0">
                <a:solidFill>
                  <a:schemeClr val="bg2"/>
                </a:solidFill>
              </a:rPr>
              <a:t>Events</a:t>
            </a:r>
          </a:p>
          <a:p>
            <a:pPr eaLnBrk="1" hangingPunct="1"/>
            <a:endParaRPr lang="en-US" altLang="en-US" sz="2800" dirty="0">
              <a:solidFill>
                <a:schemeClr val="bg2"/>
              </a:solidFill>
            </a:endParaRPr>
          </a:p>
          <a:p>
            <a:pPr eaLnBrk="1" hangingPunct="1"/>
            <a:endParaRPr lang="en-US" altLang="en-US" sz="2000" dirty="0">
              <a:solidFill>
                <a:schemeClr val="bg2"/>
              </a:solidFill>
            </a:endParaRPr>
          </a:p>
          <a:p>
            <a:pPr eaLnBrk="1" hangingPunct="1"/>
            <a:endParaRPr lang="en-US" alt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1020762"/>
          </a:xfrm>
        </p:spPr>
        <p:txBody>
          <a:bodyPr/>
          <a:lstStyle/>
          <a:p>
            <a:r>
              <a:rPr lang="en-US" sz="3600" dirty="0" smtClean="0"/>
              <a:t>Initiative: Influencing &amp;</a:t>
            </a:r>
            <a:r>
              <a:rPr lang="en-US" sz="3600" dirty="0"/>
              <a:t> </a:t>
            </a:r>
            <a:r>
              <a:rPr lang="en-US" sz="3600" dirty="0" smtClean="0"/>
              <a:t>Harmonizing Standards</a:t>
            </a:r>
            <a:endParaRPr lang="en-US" sz="36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191000"/>
          </a:xfrm>
        </p:spPr>
        <p:txBody>
          <a:bodyPr>
            <a:normAutofit/>
          </a:bodyPr>
          <a:lstStyle/>
          <a:p>
            <a:pPr marL="457200" indent="-457200">
              <a:buFontTx/>
              <a:buAutoNum type="arabicPeriod"/>
            </a:pPr>
            <a:r>
              <a:rPr lang="en-US" sz="1400" dirty="0">
                <a:ea typeface="ＭＳ Ｐゴシック" charset="0"/>
                <a:cs typeface="ＭＳ Ｐゴシック" charset="0"/>
              </a:rPr>
              <a:t>ISO/IEC JTC1 SC7 WG04 - SE Tools Editor</a:t>
            </a:r>
          </a:p>
          <a:p>
            <a:pPr marL="457200" indent="-457200">
              <a:buFontTx/>
              <a:buAutoNum type="arabicPeriod"/>
            </a:pPr>
            <a:r>
              <a:rPr lang="en-US" sz="1400" dirty="0">
                <a:ea typeface="ＭＳ Ｐゴシック" charset="0"/>
                <a:cs typeface="ＭＳ Ｐゴシック" charset="0"/>
              </a:rPr>
              <a:t>ISO/IEC JTC1 SC7 WG07 - 24748 -- Sys. Eng. Management Editor</a:t>
            </a:r>
          </a:p>
          <a:p>
            <a:pPr marL="457200" indent="-457200">
              <a:buFontTx/>
              <a:buAutoNum type="arabicPeriod"/>
            </a:pPr>
            <a:r>
              <a:rPr lang="en-US" sz="1400" dirty="0">
                <a:ea typeface="ＭＳ Ｐゴシック" charset="0"/>
                <a:cs typeface="ＭＳ Ｐゴシック" charset="0"/>
              </a:rPr>
              <a:t>ISO/IEC JTC1 SC7 WG07 - 24748 -- Systems Integration Editor</a:t>
            </a:r>
          </a:p>
          <a:p>
            <a:pPr marL="457200" indent="-457200">
              <a:buFontTx/>
              <a:buAutoNum type="arabicPeriod"/>
            </a:pPr>
            <a:r>
              <a:rPr lang="en-US" sz="1400" dirty="0">
                <a:ea typeface="ＭＳ Ｐゴシック" charset="0"/>
                <a:cs typeface="ＭＳ Ｐゴシック" charset="0"/>
              </a:rPr>
              <a:t>ISO/IEC JTC1 SC7 WG07 - 24748 -- Sys. Eng. Management Editor</a:t>
            </a:r>
          </a:p>
          <a:p>
            <a:pPr marL="457200" indent="-457200">
              <a:buFontTx/>
              <a:buAutoNum type="arabicPeriod"/>
            </a:pPr>
            <a:r>
              <a:rPr lang="en-US" sz="1400" dirty="0">
                <a:ea typeface="ＭＳ Ｐゴシック" charset="0"/>
                <a:cs typeface="ＭＳ Ｐゴシック" charset="0"/>
              </a:rPr>
              <a:t>ISO/IEC JTC1 SC7 WG07 - Requirements Editor</a:t>
            </a:r>
          </a:p>
          <a:p>
            <a:pPr marL="457200" indent="-457200">
              <a:buFontTx/>
              <a:buAutoNum type="arabicPeriod"/>
            </a:pPr>
            <a:r>
              <a:rPr lang="en-US" sz="1400" dirty="0">
                <a:ea typeface="ＭＳ Ｐゴシック" charset="0"/>
                <a:cs typeface="ＭＳ Ｐゴシック" charset="0"/>
              </a:rPr>
              <a:t>ISO/IEC JTC1 SC7 WG07 - System Life Cycle</a:t>
            </a:r>
          </a:p>
          <a:p>
            <a:pPr marL="457200" indent="-457200">
              <a:buFontTx/>
              <a:buAutoNum type="arabicPeriod"/>
            </a:pPr>
            <a:r>
              <a:rPr lang="en-US" sz="1400" dirty="0">
                <a:ea typeface="ＭＳ Ｐゴシック" charset="0"/>
                <a:cs typeface="ＭＳ Ｐゴシック" charset="0"/>
              </a:rPr>
              <a:t>ISO/IEC JTC1 SC7 WG20 - Certification Editor</a:t>
            </a:r>
          </a:p>
          <a:p>
            <a:pPr marL="457200" indent="-457200">
              <a:buFontTx/>
              <a:buAutoNum type="arabicPeriod"/>
            </a:pPr>
            <a:r>
              <a:rPr lang="en-US" sz="1400" dirty="0">
                <a:ea typeface="ＭＳ Ｐゴシック" charset="0"/>
                <a:cs typeface="ＭＳ Ｐゴシック" charset="0"/>
              </a:rPr>
              <a:t>ISO/IEC JTC1 SC7 WG20 - Certification Editor</a:t>
            </a:r>
          </a:p>
          <a:p>
            <a:pPr marL="457200" indent="-457200">
              <a:buFontTx/>
              <a:buAutoNum type="arabicPeriod"/>
            </a:pPr>
            <a:r>
              <a:rPr lang="en-US" sz="1400" dirty="0">
                <a:ea typeface="ＭＳ Ｐゴシック" charset="0"/>
                <a:cs typeface="ＭＳ Ｐゴシック" charset="0"/>
              </a:rPr>
              <a:t>ISO/IEC JTC1 SC7 WG24 – Life Cycle for Very Small </a:t>
            </a:r>
            <a:r>
              <a:rPr lang="en-US" sz="1400" dirty="0" smtClean="0">
                <a:ea typeface="ＭＳ Ｐゴシック" charset="0"/>
                <a:cs typeface="ＭＳ Ｐゴシック" charset="0"/>
              </a:rPr>
              <a:t>Entities</a:t>
            </a:r>
            <a:endParaRPr lang="en-US" sz="1400" dirty="0">
              <a:ea typeface="ＭＳ Ｐゴシック" charset="0"/>
              <a:cs typeface="ＭＳ Ｐゴシック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1400" dirty="0">
                <a:ea typeface="ＭＳ Ｐゴシック" charset="0"/>
                <a:cs typeface="ＭＳ Ｐゴシック" charset="0"/>
              </a:rPr>
              <a:t>ISO/IEC JTC1 SC7 WG42 – Architecture</a:t>
            </a:r>
          </a:p>
          <a:p>
            <a:pPr marL="457200" indent="-457200">
              <a:buFontTx/>
              <a:buAutoNum type="arabicPeriod"/>
            </a:pPr>
            <a:r>
              <a:rPr lang="en-US" sz="1400" dirty="0">
                <a:ea typeface="ＭＳ Ｐゴシック" charset="0"/>
                <a:cs typeface="ＭＳ Ｐゴシック" charset="0"/>
              </a:rPr>
              <a:t>ISO/IEC JTC1 SC27 - IT Security Techniques</a:t>
            </a:r>
          </a:p>
          <a:p>
            <a:pPr marL="457200" indent="-457200">
              <a:buFontTx/>
              <a:buAutoNum type="arabicPeriod"/>
            </a:pPr>
            <a:r>
              <a:rPr lang="en-US" sz="1400" dirty="0">
                <a:ea typeface="ＭＳ Ｐゴシック" charset="0"/>
                <a:cs typeface="ＭＳ Ｐゴシック" charset="0"/>
              </a:rPr>
              <a:t>ISO TC184 SC5 Object Process Methodology (OPM)</a:t>
            </a:r>
          </a:p>
          <a:p>
            <a:pPr marL="457200" indent="-457200">
              <a:buFontTx/>
              <a:buAutoNum type="arabicPeriod"/>
            </a:pPr>
            <a:r>
              <a:rPr lang="en-US" sz="1400" dirty="0">
                <a:ea typeface="ＭＳ Ｐゴシック" charset="0"/>
                <a:cs typeface="ＭＳ Ｐゴシック" charset="0"/>
              </a:rPr>
              <a:t>IEEE 15288.1 and IEEE 15288.2 </a:t>
            </a:r>
            <a:r>
              <a:rPr lang="en-US" sz="1400" dirty="0" smtClean="0">
                <a:ea typeface="ＭＳ Ｐゴシック" charset="0"/>
                <a:cs typeface="ＭＳ Ｐゴシック" charset="0"/>
              </a:rPr>
              <a:t>– US </a:t>
            </a:r>
            <a:r>
              <a:rPr lang="en-US" sz="1400" dirty="0" err="1" smtClean="0">
                <a:ea typeface="ＭＳ Ｐゴシック" charset="0"/>
                <a:cs typeface="ＭＳ Ｐゴシック" charset="0"/>
              </a:rPr>
              <a:t>DoD</a:t>
            </a:r>
            <a:r>
              <a:rPr lang="en-US" sz="1400" dirty="0" smtClean="0">
                <a:ea typeface="ＭＳ Ｐゴシック" charset="0"/>
                <a:cs typeface="ＭＳ Ｐゴシック" charset="0"/>
              </a:rPr>
              <a:t> Extensions to 15288</a:t>
            </a:r>
            <a:endParaRPr lang="en-US" sz="1400" dirty="0">
              <a:ea typeface="ＭＳ Ｐゴシック" charset="0"/>
              <a:cs typeface="ＭＳ Ｐゴシック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1400" dirty="0">
                <a:ea typeface="ＭＳ Ｐゴシック" charset="0"/>
                <a:cs typeface="ＭＳ Ｐゴシック" charset="0"/>
              </a:rPr>
              <a:t>Object Management Group (OMG</a:t>
            </a:r>
            <a:r>
              <a:rPr lang="en-US" sz="1400" dirty="0" smtClean="0">
                <a:ea typeface="ＭＳ Ｐゴシック" charset="0"/>
                <a:cs typeface="ＭＳ Ｐゴシック" charset="0"/>
              </a:rPr>
              <a:t>) – </a:t>
            </a:r>
            <a:r>
              <a:rPr lang="en-US" sz="1400" dirty="0" err="1" smtClean="0">
                <a:ea typeface="ＭＳ Ｐゴシック" charset="0"/>
                <a:cs typeface="ＭＳ Ｐゴシック" charset="0"/>
              </a:rPr>
              <a:t>SysML</a:t>
            </a:r>
            <a:endParaRPr lang="en-US" sz="1400" dirty="0" smtClean="0">
              <a:ea typeface="ＭＳ Ｐゴシック" charset="0"/>
              <a:cs typeface="ＭＳ Ｐゴシック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1400" dirty="0" smtClean="0">
                <a:ea typeface="ＭＳ Ｐゴシック" charset="0"/>
                <a:cs typeface="ＭＳ Ｐゴシック" charset="0"/>
              </a:rPr>
              <a:t>NIST – </a:t>
            </a:r>
            <a:r>
              <a:rPr lang="en-US" sz="1400" dirty="0"/>
              <a:t>NIS </a:t>
            </a:r>
            <a:r>
              <a:rPr lang="en-US" sz="1400" dirty="0" smtClean="0"/>
              <a:t>SP </a:t>
            </a:r>
            <a:r>
              <a:rPr lang="en-US" sz="1400" dirty="0"/>
              <a:t>800-</a:t>
            </a:r>
            <a:r>
              <a:rPr lang="en-US" sz="1400" dirty="0" smtClean="0"/>
              <a:t>160 System Security Engineering </a:t>
            </a:r>
            <a:endParaRPr lang="en-US" sz="1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467544" y="5373216"/>
            <a:ext cx="3276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dirty="0">
                <a:latin typeface="+mj-lt"/>
              </a:rPr>
              <a:t>ISO – International Organization for Standardization </a:t>
            </a:r>
            <a:br>
              <a:rPr lang="en-US" sz="1000" dirty="0">
                <a:latin typeface="+mj-lt"/>
              </a:rPr>
            </a:br>
            <a:r>
              <a:rPr lang="en-US" sz="1000" dirty="0">
                <a:latin typeface="+mj-lt"/>
              </a:rPr>
              <a:t>IEC – International </a:t>
            </a:r>
            <a:r>
              <a:rPr lang="en-US" sz="1000" dirty="0" err="1">
                <a:latin typeface="+mj-lt"/>
              </a:rPr>
              <a:t>Electrotechnical</a:t>
            </a:r>
            <a:r>
              <a:rPr lang="en-US" sz="1000" dirty="0">
                <a:latin typeface="+mj-lt"/>
              </a:rPr>
              <a:t> Committee</a:t>
            </a:r>
            <a:br>
              <a:rPr lang="en-US" sz="1000" dirty="0">
                <a:latin typeface="+mj-lt"/>
              </a:rPr>
            </a:br>
            <a:r>
              <a:rPr lang="en-US" sz="1000" dirty="0">
                <a:latin typeface="+mj-lt"/>
              </a:rPr>
              <a:t>JTC 1 – Joint Technical Committee 1 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591744" y="5373216"/>
            <a:ext cx="2667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dirty="0">
                <a:latin typeface="+mj-lt"/>
              </a:rPr>
              <a:t>TR –Technical Report </a:t>
            </a:r>
            <a:br>
              <a:rPr lang="en-US" sz="1000" dirty="0">
                <a:latin typeface="+mj-lt"/>
              </a:rPr>
            </a:br>
            <a:r>
              <a:rPr lang="en-US" sz="1000" dirty="0">
                <a:latin typeface="+mj-lt"/>
              </a:rPr>
              <a:t>CD – Committee Draft</a:t>
            </a:r>
          </a:p>
          <a:p>
            <a:r>
              <a:rPr lang="en-US" sz="1000" dirty="0">
                <a:latin typeface="+mj-lt"/>
              </a:rPr>
              <a:t>NWIP – New Work Item Proposal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6030144" y="5373216"/>
            <a:ext cx="2667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dirty="0" smtClean="0">
                <a:latin typeface="+mj-lt"/>
              </a:rPr>
              <a:t>NIST – National Institute of Standards and Technology</a:t>
            </a:r>
            <a:r>
              <a:rPr lang="en-US" sz="1000" dirty="0">
                <a:latin typeface="+mj-lt"/>
              </a:rPr>
              <a:t/>
            </a:r>
            <a:br>
              <a:rPr lang="en-US" sz="1000" dirty="0">
                <a:latin typeface="+mj-lt"/>
              </a:rPr>
            </a:br>
            <a:r>
              <a:rPr lang="en-US" sz="1000" dirty="0" smtClean="0">
                <a:latin typeface="+mj-lt"/>
              </a:rPr>
              <a:t>NIS </a:t>
            </a:r>
            <a:r>
              <a:rPr lang="en-US" sz="1000" dirty="0">
                <a:latin typeface="+mj-lt"/>
              </a:rPr>
              <a:t>– </a:t>
            </a:r>
            <a:r>
              <a:rPr lang="en-US" sz="1000" dirty="0" smtClean="0">
                <a:latin typeface="+mj-lt"/>
              </a:rPr>
              <a:t>Network Information System</a:t>
            </a:r>
            <a:endParaRPr lang="en-US" sz="1000" dirty="0">
              <a:latin typeface="+mj-lt"/>
            </a:endParaRPr>
          </a:p>
          <a:p>
            <a:r>
              <a:rPr lang="en-US" sz="1000" dirty="0" smtClean="0">
                <a:latin typeface="+mj-lt"/>
              </a:rPr>
              <a:t>SP </a:t>
            </a:r>
            <a:r>
              <a:rPr lang="en-US" sz="1000" dirty="0">
                <a:latin typeface="+mj-lt"/>
              </a:rPr>
              <a:t>– </a:t>
            </a:r>
            <a:r>
              <a:rPr lang="en-US" sz="1000" dirty="0" smtClean="0">
                <a:latin typeface="+mj-lt"/>
              </a:rPr>
              <a:t>Special Publication</a:t>
            </a:r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2765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Initiative: Model-Based Systems Engineering</a:t>
            </a:r>
            <a:endParaRPr lang="en-US" sz="3600" dirty="0"/>
          </a:p>
        </p:txBody>
      </p:sp>
      <p:grpSp>
        <p:nvGrpSpPr>
          <p:cNvPr id="6" name="Group 5"/>
          <p:cNvGrpSpPr/>
          <p:nvPr/>
        </p:nvGrpSpPr>
        <p:grpSpPr>
          <a:xfrm>
            <a:off x="587592" y="1429859"/>
            <a:ext cx="7693452" cy="4185232"/>
            <a:chOff x="587592" y="1429859"/>
            <a:chExt cx="7693452" cy="4185232"/>
          </a:xfrm>
        </p:grpSpPr>
        <p:grpSp>
          <p:nvGrpSpPr>
            <p:cNvPr id="11" name="Group 3"/>
            <p:cNvGrpSpPr>
              <a:grpSpLocks/>
            </p:cNvGrpSpPr>
            <p:nvPr/>
          </p:nvGrpSpPr>
          <p:grpSpPr bwMode="auto">
            <a:xfrm>
              <a:off x="1987229" y="1740591"/>
              <a:ext cx="6035747" cy="3501323"/>
              <a:chOff x="1124" y="934"/>
              <a:chExt cx="3931" cy="2683"/>
            </a:xfrm>
          </p:grpSpPr>
          <p:sp>
            <p:nvSpPr>
              <p:cNvPr id="38" name="Rectangle 4"/>
              <p:cNvSpPr>
                <a:spLocks noChangeArrowheads="1"/>
              </p:cNvSpPr>
              <p:nvPr/>
            </p:nvSpPr>
            <p:spPr bwMode="auto">
              <a:xfrm>
                <a:off x="1124" y="934"/>
                <a:ext cx="629" cy="2683"/>
              </a:xfrm>
              <a:prstGeom prst="rect">
                <a:avLst/>
              </a:prstGeom>
              <a:solidFill>
                <a:srgbClr val="CBF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Rectangle 5"/>
              <p:cNvSpPr>
                <a:spLocks noChangeArrowheads="1"/>
              </p:cNvSpPr>
              <p:nvPr/>
            </p:nvSpPr>
            <p:spPr bwMode="auto">
              <a:xfrm>
                <a:off x="1749" y="934"/>
                <a:ext cx="2152" cy="2683"/>
              </a:xfrm>
              <a:prstGeom prst="rect">
                <a:avLst/>
              </a:prstGeom>
              <a:solidFill>
                <a:srgbClr val="A6E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>
                  <a:latin typeface="Tahoma" charset="0"/>
                </a:endParaRPr>
              </a:p>
            </p:txBody>
          </p:sp>
          <p:sp>
            <p:nvSpPr>
              <p:cNvPr id="40" name="Rectangle 6"/>
              <p:cNvSpPr>
                <a:spLocks noChangeArrowheads="1"/>
              </p:cNvSpPr>
              <p:nvPr/>
            </p:nvSpPr>
            <p:spPr bwMode="auto">
              <a:xfrm>
                <a:off x="3896" y="934"/>
                <a:ext cx="1159" cy="2683"/>
              </a:xfrm>
              <a:prstGeom prst="rect">
                <a:avLst/>
              </a:prstGeom>
              <a:solidFill>
                <a:srgbClr val="D3E8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600">
                  <a:solidFill>
                    <a:srgbClr val="4D4D4D"/>
                  </a:solidFill>
                  <a:latin typeface="Tahoma" charset="0"/>
                </a:endParaRPr>
              </a:p>
            </p:txBody>
          </p:sp>
        </p:grpSp>
        <p:sp>
          <p:nvSpPr>
            <p:cNvPr id="12" name="Line 7"/>
            <p:cNvSpPr>
              <a:spLocks noChangeShapeType="1"/>
            </p:cNvSpPr>
            <p:nvPr/>
          </p:nvSpPr>
          <p:spPr bwMode="auto">
            <a:xfrm>
              <a:off x="2936007" y="5128921"/>
              <a:ext cx="0" cy="96639"/>
            </a:xfrm>
            <a:prstGeom prst="line">
              <a:avLst/>
            </a:prstGeom>
            <a:noFill/>
            <a:ln w="38100">
              <a:solidFill>
                <a:srgbClr val="2714B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6214984" y="5146762"/>
              <a:ext cx="0" cy="96639"/>
            </a:xfrm>
            <a:prstGeom prst="line">
              <a:avLst/>
            </a:prstGeom>
            <a:noFill/>
            <a:ln w="38100">
              <a:solidFill>
                <a:srgbClr val="2714B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1955350" y="1727211"/>
              <a:ext cx="6239165" cy="3471587"/>
            </a:xfrm>
            <a:custGeom>
              <a:avLst/>
              <a:gdLst>
                <a:gd name="T0" fmla="*/ 0 w 4812"/>
                <a:gd name="T1" fmla="*/ 0 h 2671"/>
                <a:gd name="T2" fmla="*/ 0 w 4812"/>
                <a:gd name="T3" fmla="*/ 2147483647 h 2671"/>
                <a:gd name="T4" fmla="*/ 2147483647 w 4812"/>
                <a:gd name="T5" fmla="*/ 2147483647 h 2671"/>
                <a:gd name="T6" fmla="*/ 0 60000 65536"/>
                <a:gd name="T7" fmla="*/ 0 60000 65536"/>
                <a:gd name="T8" fmla="*/ 0 60000 65536"/>
                <a:gd name="T9" fmla="*/ 0 w 4812"/>
                <a:gd name="T10" fmla="*/ 0 h 2671"/>
                <a:gd name="T11" fmla="*/ 4812 w 4812"/>
                <a:gd name="T12" fmla="*/ 2671 h 26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12" h="2671">
                  <a:moveTo>
                    <a:pt x="0" y="0"/>
                  </a:moveTo>
                  <a:lnTo>
                    <a:pt x="0" y="2671"/>
                  </a:lnTo>
                  <a:lnTo>
                    <a:pt x="4812" y="2671"/>
                  </a:lnTo>
                </a:path>
              </a:pathLst>
            </a:custGeom>
            <a:noFill/>
            <a:ln w="28575">
              <a:solidFill>
                <a:srgbClr val="2714B9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2565604" y="5299898"/>
              <a:ext cx="674012" cy="315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GB" sz="1600">
                  <a:latin typeface="Tahoma" charset="0"/>
                </a:rPr>
                <a:t>2010</a:t>
              </a:r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5955399" y="5299898"/>
              <a:ext cx="674012" cy="315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GB" sz="1600">
                  <a:latin typeface="Tahoma" charset="0"/>
                </a:rPr>
                <a:t>2020</a:t>
              </a:r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7607032" y="5299898"/>
              <a:ext cx="674012" cy="315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GB" sz="1600">
                  <a:latin typeface="Tahoma" charset="0"/>
                </a:rPr>
                <a:t>2025</a:t>
              </a:r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 rot="16200000">
              <a:off x="1434539" y="3582213"/>
              <a:ext cx="782036" cy="262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GB" sz="1200">
                  <a:latin typeface="Tahoma" charset="0"/>
                </a:rPr>
                <a:t>Maturity</a:t>
              </a: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587592" y="1464054"/>
              <a:ext cx="7467262" cy="28843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GB" sz="1400">
                  <a:latin typeface="Tahoma" charset="0"/>
                </a:rPr>
                <a:t>MBSE Capability</a:t>
              </a:r>
            </a:p>
          </p:txBody>
        </p:sp>
        <p:sp>
          <p:nvSpPr>
            <p:cNvPr id="20" name="AutoShape 16"/>
            <p:cNvSpPr>
              <a:spLocks noChangeArrowheads="1"/>
            </p:cNvSpPr>
            <p:nvPr/>
          </p:nvSpPr>
          <p:spPr bwMode="auto">
            <a:xfrm rot="19726398">
              <a:off x="1806582" y="3483075"/>
              <a:ext cx="5662307" cy="178411"/>
            </a:xfrm>
            <a:prstGeom prst="homePlate">
              <a:avLst>
                <a:gd name="adj" fmla="val 167073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602772" y="4705193"/>
              <a:ext cx="1504382" cy="43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GB" sz="1200">
                  <a:latin typeface="Tahoma" charset="0"/>
                </a:rPr>
                <a:t>Ad Hoc MBSE</a:t>
              </a:r>
            </a:p>
            <a:p>
              <a:r>
                <a:rPr lang="en-GB" sz="1200">
                  <a:latin typeface="Tahoma" charset="0"/>
                </a:rPr>
                <a:t>Document Centric</a:t>
              </a:r>
            </a:p>
          </p:txBody>
        </p:sp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>
              <a:off x="2574712" y="5296924"/>
              <a:ext cx="674012" cy="315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GB" sz="1600">
                  <a:latin typeface="Tahoma" charset="0"/>
                </a:rPr>
                <a:t>2010</a:t>
              </a:r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608845" y="3368595"/>
              <a:ext cx="891092" cy="605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GB" sz="1200">
                  <a:latin typeface="Tahoma" charset="0"/>
                </a:rPr>
                <a:t>Well Defined MBSE</a:t>
              </a:r>
            </a:p>
          </p:txBody>
        </p:sp>
        <p:sp>
          <p:nvSpPr>
            <p:cNvPr id="24" name="Text Box 20"/>
            <p:cNvSpPr txBox="1">
              <a:spLocks noChangeArrowheads="1"/>
            </p:cNvSpPr>
            <p:nvPr/>
          </p:nvSpPr>
          <p:spPr bwMode="auto">
            <a:xfrm>
              <a:off x="601254" y="2278799"/>
              <a:ext cx="1613682" cy="605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GB" sz="1200">
                  <a:latin typeface="Tahoma" charset="0"/>
                </a:rPr>
                <a:t>Institutionalized</a:t>
              </a:r>
            </a:p>
            <a:p>
              <a:r>
                <a:rPr lang="en-GB" sz="1200">
                  <a:latin typeface="Tahoma" charset="0"/>
                </a:rPr>
                <a:t>MBSE across </a:t>
              </a:r>
            </a:p>
            <a:p>
              <a:r>
                <a:rPr lang="en-GB" sz="1200">
                  <a:latin typeface="Tahoma" charset="0"/>
                </a:rPr>
                <a:t>Academia/Industry</a:t>
              </a:r>
            </a:p>
          </p:txBody>
        </p:sp>
        <p:sp>
          <p:nvSpPr>
            <p:cNvPr id="25" name="Text Box 21"/>
            <p:cNvSpPr txBox="1">
              <a:spLocks noChangeArrowheads="1"/>
            </p:cNvSpPr>
            <p:nvPr/>
          </p:nvSpPr>
          <p:spPr bwMode="auto">
            <a:xfrm>
              <a:off x="2268067" y="1456620"/>
              <a:ext cx="1416336" cy="228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GB" sz="1000">
                  <a:latin typeface="Tahoma" charset="0"/>
                </a:rPr>
                <a:t>Reduced cycle times</a:t>
              </a:r>
            </a:p>
          </p:txBody>
        </p:sp>
        <p:sp>
          <p:nvSpPr>
            <p:cNvPr id="26" name="Text Box 23"/>
            <p:cNvSpPr txBox="1">
              <a:spLocks noChangeArrowheads="1"/>
            </p:cNvSpPr>
            <p:nvPr/>
          </p:nvSpPr>
          <p:spPr bwMode="auto">
            <a:xfrm>
              <a:off x="5017247" y="1429859"/>
              <a:ext cx="3022427" cy="371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GB" sz="1000">
                  <a:latin typeface="Tahoma" charset="0"/>
                </a:rPr>
                <a:t>Design optimization across broad trade space</a:t>
              </a:r>
            </a:p>
            <a:p>
              <a:r>
                <a:rPr lang="en-GB" sz="1000">
                  <a:latin typeface="Tahoma" charset="0"/>
                </a:rPr>
                <a:t>Cross domain effects based analysis</a:t>
              </a:r>
            </a:p>
          </p:txBody>
        </p:sp>
        <p:sp>
          <p:nvSpPr>
            <p:cNvPr id="27" name="Text Box 24"/>
            <p:cNvSpPr txBox="1">
              <a:spLocks noChangeArrowheads="1"/>
            </p:cNvSpPr>
            <p:nvPr/>
          </p:nvSpPr>
          <p:spPr bwMode="auto">
            <a:xfrm>
              <a:off x="3631272" y="1446213"/>
              <a:ext cx="1310073" cy="371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GB" sz="1000">
                  <a:latin typeface="Tahoma" charset="0"/>
                </a:rPr>
                <a:t>System of systems</a:t>
              </a:r>
            </a:p>
            <a:p>
              <a:r>
                <a:rPr lang="en-GB" sz="1000">
                  <a:latin typeface="Tahoma" charset="0"/>
                </a:rPr>
                <a:t>interoperability</a:t>
              </a:r>
            </a:p>
          </p:txBody>
        </p:sp>
        <p:sp>
          <p:nvSpPr>
            <p:cNvPr id="28" name="Text Box 25"/>
            <p:cNvSpPr txBox="1">
              <a:spLocks noChangeArrowheads="1"/>
            </p:cNvSpPr>
            <p:nvPr/>
          </p:nvSpPr>
          <p:spPr bwMode="auto">
            <a:xfrm>
              <a:off x="2149660" y="1969552"/>
              <a:ext cx="3448998" cy="346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002060"/>
                  </a:solidFill>
                  <a:latin typeface="Tahoma" charset="0"/>
                </a:rPr>
                <a:t>Extending Maturity and Capability</a:t>
              </a: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4842671" y="2559797"/>
              <a:ext cx="2645953" cy="3746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spAutoFit/>
            </a:bodyPr>
            <a:lstStyle/>
            <a:p>
              <a:pPr algn="ctr">
                <a:defRPr/>
              </a:pPr>
              <a:r>
                <a:rPr lang="en-GB" sz="1000" dirty="0">
                  <a:solidFill>
                    <a:srgbClr val="002060"/>
                  </a:solidFill>
                  <a:latin typeface="Tahoma" pitchFamily="34" charset="0"/>
                  <a:ea typeface="ＭＳ Ｐゴシック" pitchFamily="1" charset="-128"/>
                  <a:cs typeface="+mn-cs"/>
                </a:rPr>
                <a:t>Distributed &amp; secure model repositories</a:t>
              </a:r>
            </a:p>
            <a:p>
              <a:pPr algn="ctr">
                <a:defRPr/>
              </a:pPr>
              <a:r>
                <a:rPr lang="en-GB" sz="1000" dirty="0">
                  <a:solidFill>
                    <a:srgbClr val="002060"/>
                  </a:solidFill>
                  <a:latin typeface="Tahoma" pitchFamily="34" charset="0"/>
                  <a:ea typeface="ＭＳ Ｐゴシック" pitchFamily="1" charset="-128"/>
                  <a:cs typeface="+mn-cs"/>
                </a:rPr>
                <a:t>crossing multiple domains</a:t>
              </a:r>
              <a:endParaRPr lang="en-US" sz="1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3827100" y="3130713"/>
              <a:ext cx="3111992" cy="23044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spAutoFit/>
            </a:bodyPr>
            <a:lstStyle/>
            <a:p>
              <a:pPr algn="ctr">
                <a:defRPr/>
              </a:pPr>
              <a:r>
                <a:rPr lang="en-GB" sz="1000" dirty="0">
                  <a:solidFill>
                    <a:srgbClr val="002060"/>
                  </a:solidFill>
                  <a:latin typeface="Tahoma" pitchFamily="34" charset="0"/>
                  <a:ea typeface="ＭＳ Ｐゴシック" pitchFamily="1" charset="-128"/>
                  <a:cs typeface="+mn-cs"/>
                </a:rPr>
                <a:t>Defined MBSE theory, ontology, and formalisms</a:t>
              </a:r>
              <a:endParaRPr lang="en-US" sz="1000" dirty="0">
                <a:solidFill>
                  <a:srgbClr val="002060"/>
                </a:solidFill>
                <a:latin typeface="Tahoma" pitchFamily="34" charset="0"/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1964458" y="4702220"/>
              <a:ext cx="1841389" cy="23044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spAutoFit/>
            </a:bodyPr>
            <a:lstStyle/>
            <a:p>
              <a:pPr algn="ctr">
                <a:defRPr/>
              </a:pPr>
              <a:r>
                <a:rPr lang="en-GB" sz="1000" dirty="0">
                  <a:solidFill>
                    <a:srgbClr val="002060"/>
                  </a:solidFill>
                  <a:latin typeface="Tahoma" pitchFamily="34" charset="0"/>
                  <a:ea typeface="ＭＳ Ｐゴシック" pitchFamily="1" charset="-128"/>
                  <a:cs typeface="+mn-cs"/>
                </a:rPr>
                <a:t>Emerging MBSE standards</a:t>
              </a:r>
              <a:endParaRPr lang="en-US" sz="1000" dirty="0">
                <a:solidFill>
                  <a:srgbClr val="002060"/>
                </a:solidFill>
                <a:latin typeface="Tahoma" pitchFamily="34" charset="0"/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32" name="Rectangle 29"/>
            <p:cNvSpPr>
              <a:spLocks noChangeArrowheads="1"/>
            </p:cNvSpPr>
            <p:nvPr/>
          </p:nvSpPr>
          <p:spPr bwMode="auto">
            <a:xfrm>
              <a:off x="2469968" y="4101568"/>
              <a:ext cx="2471377" cy="3746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spAutoFit/>
            </a:bodyPr>
            <a:lstStyle/>
            <a:p>
              <a:pPr algn="ctr">
                <a:defRPr/>
              </a:pPr>
              <a:r>
                <a:rPr lang="en-GB" sz="1000" dirty="0">
                  <a:solidFill>
                    <a:srgbClr val="002060"/>
                  </a:solidFill>
                  <a:latin typeface="Tahoma" pitchFamily="34" charset="0"/>
                  <a:ea typeface="ＭＳ Ｐゴシック" pitchFamily="1" charset="-128"/>
                  <a:cs typeface="+mn-cs"/>
                </a:rPr>
                <a:t>Matured MBSE methods and metrics,</a:t>
              </a:r>
            </a:p>
            <a:p>
              <a:pPr algn="ctr">
                <a:defRPr/>
              </a:pPr>
              <a:r>
                <a:rPr lang="en-GB" sz="1000" dirty="0">
                  <a:solidFill>
                    <a:srgbClr val="002060"/>
                  </a:solidFill>
                  <a:latin typeface="Tahoma" pitchFamily="34" charset="0"/>
                  <a:ea typeface="ＭＳ Ｐゴシック" pitchFamily="1" charset="-128"/>
                  <a:cs typeface="+mn-cs"/>
                </a:rPr>
                <a:t>Integrated  System/HW/SW models</a:t>
              </a:r>
              <a:endParaRPr lang="en-US" sz="1000" dirty="0">
                <a:solidFill>
                  <a:srgbClr val="002060"/>
                </a:solidFill>
                <a:latin typeface="Tahoma" pitchFamily="34" charset="0"/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33" name="Rectangle 30"/>
            <p:cNvSpPr>
              <a:spLocks noChangeArrowheads="1"/>
            </p:cNvSpPr>
            <p:nvPr/>
          </p:nvSpPr>
          <p:spPr bwMode="auto">
            <a:xfrm>
              <a:off x="3028608" y="3548493"/>
              <a:ext cx="2891875" cy="3746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spAutoFit/>
            </a:bodyPr>
            <a:lstStyle/>
            <a:p>
              <a:pPr algn="ctr">
                <a:defRPr/>
              </a:pPr>
              <a:r>
                <a:rPr lang="en-GB" sz="1000" dirty="0">
                  <a:solidFill>
                    <a:srgbClr val="002060"/>
                  </a:solidFill>
                  <a:latin typeface="Tahoma" pitchFamily="34" charset="0"/>
                  <a:ea typeface="ＭＳ Ｐゴシック" pitchFamily="1" charset="-128"/>
                  <a:cs typeface="+mn-cs"/>
                </a:rPr>
                <a:t>Architecture model integrated </a:t>
              </a:r>
            </a:p>
            <a:p>
              <a:pPr algn="ctr">
                <a:defRPr/>
              </a:pPr>
              <a:r>
                <a:rPr lang="en-GB" sz="1000" dirty="0">
                  <a:solidFill>
                    <a:srgbClr val="002060"/>
                  </a:solidFill>
                  <a:latin typeface="Tahoma" pitchFamily="34" charset="0"/>
                  <a:ea typeface="ＭＳ Ｐゴシック" pitchFamily="1" charset="-128"/>
                  <a:cs typeface="+mn-cs"/>
                </a:rPr>
                <a:t>with Simulation, Analysis, and Visualization</a:t>
              </a:r>
              <a:endParaRPr lang="en-US" sz="1000" dirty="0">
                <a:solidFill>
                  <a:srgbClr val="002060"/>
                </a:solidFill>
                <a:latin typeface="Tahoma" pitchFamily="34" charset="0"/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34" name="Text Box 31"/>
            <p:cNvSpPr txBox="1">
              <a:spLocks noChangeArrowheads="1"/>
            </p:cNvSpPr>
            <p:nvPr/>
          </p:nvSpPr>
          <p:spPr bwMode="auto">
            <a:xfrm>
              <a:off x="5041536" y="3861048"/>
              <a:ext cx="3104401" cy="128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buFontTx/>
                <a:buChar char="•"/>
              </a:pPr>
              <a:r>
                <a:rPr lang="en-US" sz="1400" dirty="0">
                  <a:solidFill>
                    <a:srgbClr val="333399"/>
                  </a:solidFill>
                </a:rPr>
                <a:t>Planning &amp; Support</a:t>
              </a:r>
            </a:p>
            <a:p>
              <a:pPr>
                <a:buFontTx/>
                <a:buChar char="•"/>
              </a:pPr>
              <a:r>
                <a:rPr lang="en-US" sz="1400" dirty="0">
                  <a:solidFill>
                    <a:srgbClr val="333399"/>
                  </a:solidFill>
                </a:rPr>
                <a:t>Research</a:t>
              </a:r>
            </a:p>
            <a:p>
              <a:pPr>
                <a:buFontTx/>
                <a:buChar char="•"/>
              </a:pPr>
              <a:r>
                <a:rPr lang="en-US" sz="1400" dirty="0">
                  <a:solidFill>
                    <a:srgbClr val="333399"/>
                  </a:solidFill>
                </a:rPr>
                <a:t>Standards Development</a:t>
              </a:r>
            </a:p>
            <a:p>
              <a:pPr>
                <a:buFontTx/>
                <a:buChar char="•"/>
              </a:pPr>
              <a:r>
                <a:rPr lang="en-US" sz="1400" dirty="0">
                  <a:solidFill>
                    <a:srgbClr val="333399"/>
                  </a:solidFill>
                </a:rPr>
                <a:t>Processes, Practices, &amp; Methods</a:t>
              </a:r>
            </a:p>
            <a:p>
              <a:pPr>
                <a:buFontTx/>
                <a:buChar char="•"/>
              </a:pPr>
              <a:r>
                <a:rPr lang="en-US" sz="1400" dirty="0">
                  <a:solidFill>
                    <a:srgbClr val="333399"/>
                  </a:solidFill>
                </a:rPr>
                <a:t>Tools &amp; Technology Enhancements</a:t>
              </a:r>
            </a:p>
            <a:p>
              <a:pPr>
                <a:buFontTx/>
                <a:buChar char="•"/>
              </a:pPr>
              <a:r>
                <a:rPr lang="en-US" sz="1400" dirty="0">
                  <a:solidFill>
                    <a:srgbClr val="333399"/>
                  </a:solidFill>
                </a:rPr>
                <a:t>Outreach, Training &amp; Education</a:t>
              </a:r>
            </a:p>
          </p:txBody>
        </p:sp>
        <p:sp>
          <p:nvSpPr>
            <p:cNvPr id="35" name="Text Box 32"/>
            <p:cNvSpPr txBox="1">
              <a:spLocks noChangeArrowheads="1"/>
            </p:cNvSpPr>
            <p:nvPr/>
          </p:nvSpPr>
          <p:spPr bwMode="auto">
            <a:xfrm>
              <a:off x="5931110" y="3486049"/>
              <a:ext cx="1785221" cy="484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rgbClr val="333399"/>
                  </a:solidFill>
                </a:rPr>
                <a:t>Refer to activities in</a:t>
              </a:r>
            </a:p>
            <a:p>
              <a:r>
                <a:rPr lang="en-US" sz="1400">
                  <a:solidFill>
                    <a:srgbClr val="333399"/>
                  </a:solidFill>
                </a:rPr>
                <a:t>the following areas:</a:t>
              </a:r>
            </a:p>
          </p:txBody>
        </p:sp>
        <p:sp>
          <p:nvSpPr>
            <p:cNvPr id="36" name="AutoShape 33"/>
            <p:cNvSpPr>
              <a:spLocks/>
            </p:cNvSpPr>
            <p:nvPr/>
          </p:nvSpPr>
          <p:spPr bwMode="auto">
            <a:xfrm>
              <a:off x="7903050" y="3972220"/>
              <a:ext cx="303609" cy="1220630"/>
            </a:xfrm>
            <a:prstGeom prst="rightBrace">
              <a:avLst>
                <a:gd name="adj1" fmla="val 3420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334467" y="5615091"/>
            <a:ext cx="477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800000"/>
                </a:solidFill>
                <a:latin typeface="+mj-lt"/>
              </a:rPr>
              <a:t>http://</a:t>
            </a:r>
            <a:r>
              <a:rPr lang="en-US" b="1" dirty="0" err="1">
                <a:solidFill>
                  <a:srgbClr val="800000"/>
                </a:solidFill>
                <a:latin typeface="+mj-lt"/>
              </a:rPr>
              <a:t>www.omgwiki.org</a:t>
            </a:r>
            <a:r>
              <a:rPr lang="en-US" b="1" dirty="0">
                <a:solidFill>
                  <a:srgbClr val="800000"/>
                </a:solidFill>
                <a:latin typeface="+mj-lt"/>
              </a:rPr>
              <a:t>/MBSE/</a:t>
            </a:r>
            <a:r>
              <a:rPr lang="en-US" b="1" dirty="0" err="1">
                <a:solidFill>
                  <a:srgbClr val="800000"/>
                </a:solidFill>
                <a:latin typeface="+mj-lt"/>
              </a:rPr>
              <a:t>doku.php</a:t>
            </a:r>
            <a:endParaRPr lang="en-US" b="1" dirty="0">
              <a:solidFill>
                <a:srgbClr val="8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023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Initiative: BKCASE</a:t>
            </a:r>
            <a:endParaRPr lang="en-US" sz="3600" dirty="0"/>
          </a:p>
        </p:txBody>
      </p:sp>
      <p:pic>
        <p:nvPicPr>
          <p:cNvPr id="6" name="Picture 5" descr="Screen Shot 2014-06-15 at 2.09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05496"/>
            <a:ext cx="8153400" cy="47717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5877272"/>
            <a:ext cx="8555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800000"/>
                </a:solidFill>
                <a:latin typeface="+mj-lt"/>
              </a:rPr>
              <a:t>http://</a:t>
            </a:r>
            <a:r>
              <a:rPr lang="en-US" sz="1400" b="1" dirty="0" err="1">
                <a:solidFill>
                  <a:srgbClr val="800000"/>
                </a:solidFill>
                <a:latin typeface="+mj-lt"/>
              </a:rPr>
              <a:t>www.sebokwiki.org</a:t>
            </a:r>
            <a:r>
              <a:rPr lang="en-US" sz="1400" b="1" dirty="0">
                <a:solidFill>
                  <a:srgbClr val="800000"/>
                </a:solidFill>
                <a:latin typeface="+mj-lt"/>
              </a:rPr>
              <a:t>/wiki/</a:t>
            </a:r>
            <a:r>
              <a:rPr lang="en-US" sz="1400" b="1" dirty="0" err="1">
                <a:solidFill>
                  <a:srgbClr val="800000"/>
                </a:solidFill>
                <a:latin typeface="+mj-lt"/>
              </a:rPr>
              <a:t>Guide_to_the_Systems_Engineering_Body_of_Knowledge</a:t>
            </a:r>
            <a:r>
              <a:rPr lang="en-US" sz="1400" b="1" dirty="0">
                <a:solidFill>
                  <a:srgbClr val="800000"/>
                </a:solidFill>
                <a:latin typeface="+mj-lt"/>
              </a:rPr>
              <a:t>_(</a:t>
            </a:r>
            <a:r>
              <a:rPr lang="en-US" sz="1400" b="1" dirty="0" err="1">
                <a:solidFill>
                  <a:srgbClr val="800000"/>
                </a:solidFill>
                <a:latin typeface="+mj-lt"/>
              </a:rPr>
              <a:t>SEBoK</a:t>
            </a:r>
            <a:r>
              <a:rPr lang="en-US" sz="1400" b="1" dirty="0">
                <a:solidFill>
                  <a:srgbClr val="800000"/>
                </a:solidFill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3476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ea typeface="ＭＳ Ｐゴシック" panose="020B0600070205080204" pitchFamily="34" charset="-128"/>
              </a:rPr>
              <a:t>Technical</a:t>
            </a:r>
            <a:r>
              <a:rPr lang="en-US" sz="3600" dirty="0">
                <a:ea typeface="ＭＳ Ｐゴシック" panose="020B0600070205080204" pitchFamily="34" charset="-128"/>
              </a:rPr>
              <a:t> </a:t>
            </a:r>
            <a:r>
              <a:rPr lang="en-US" sz="3600" dirty="0" smtClean="0">
                <a:ea typeface="ＭＳ Ｐゴシック" panose="020B0600070205080204" pitchFamily="34" charset="-128"/>
              </a:rPr>
              <a:t>Working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2296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/>
              <a:t>~ 50 different working groups in our Technical Operations organization</a:t>
            </a:r>
          </a:p>
          <a:p>
            <a:pPr>
              <a:defRPr/>
            </a:pPr>
            <a:r>
              <a:rPr lang="en-US" sz="2800" dirty="0" smtClean="0"/>
              <a:t>The technical heart of INCOSE supported by many national and local working groups</a:t>
            </a:r>
          </a:p>
          <a:p>
            <a:pPr>
              <a:defRPr/>
            </a:pPr>
            <a:r>
              <a:rPr lang="en-US" sz="2800" dirty="0" smtClean="0"/>
              <a:t>Focused on solving relevant problems and creating products for global use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4020874"/>
            <a:ext cx="1874812" cy="2379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060584"/>
            <a:ext cx="1813667" cy="2340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2706" name="Picture 2" descr="http://ecx.images-amazon.com/images/I/41V3MmFJX2L._SL500_.jpg"/>
          <p:cNvPicPr>
            <a:picLocks noChangeAspect="1" noChangeArrowheads="1"/>
          </p:cNvPicPr>
          <p:nvPr/>
        </p:nvPicPr>
        <p:blipFill>
          <a:blip r:embed="rId5">
            <a:lum contrast="10000"/>
          </a:blip>
          <a:srcRect l="19780" r="12088" b="24800"/>
          <a:stretch>
            <a:fillRect/>
          </a:stretch>
        </p:blipFill>
        <p:spPr bwMode="auto">
          <a:xfrm>
            <a:off x="4038600" y="4445127"/>
            <a:ext cx="1524000" cy="2310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418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>
                <a:sym typeface="Arial" panose="020B0604020202020204" pitchFamily="34" charset="0"/>
              </a:rPr>
              <a:t>Working Groups</a:t>
            </a:r>
            <a:endParaRPr lang="en-US" sz="36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Introduction to INCOSE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0" name="AutoShape 17"/>
          <p:cNvSpPr>
            <a:spLocks/>
          </p:cNvSpPr>
          <p:nvPr/>
        </p:nvSpPr>
        <p:spPr bwMode="auto">
          <a:xfrm>
            <a:off x="335801" y="5661248"/>
            <a:ext cx="8472398" cy="7612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8900" tIns="50799" rIns="88900" bIns="50799"/>
          <a:lstStyle>
            <a:lvl1pPr defTabSz="1300163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defTabSz="1300163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defTabSz="1300163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defTabSz="1300163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defTabSz="1300163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1828800" algn="ctr" defTabSz="1300163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286000" algn="ctr" defTabSz="1300163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2743200" algn="ctr" defTabSz="1300163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200400" algn="ctr" defTabSz="1300163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hangingPunct="0">
              <a:lnSpc>
                <a:spcPct val="80000"/>
              </a:lnSpc>
              <a:spcBef>
                <a:spcPts val="281"/>
              </a:spcBef>
            </a:pPr>
            <a:r>
              <a:rPr lang="en-US" altLang="en-US" sz="1969" dirty="0">
                <a:latin typeface="Arial Bold" panose="020B0704020202020204" pitchFamily="34" charset="0"/>
                <a:ea typeface="Arial Bold" panose="020B0704020202020204" pitchFamily="34" charset="0"/>
                <a:cs typeface="Arial Bold" panose="020B0704020202020204" pitchFamily="34" charset="0"/>
                <a:sym typeface="Arial Bold" panose="020B0704020202020204" pitchFamily="34" charset="0"/>
              </a:rPr>
              <a:t>For more </a:t>
            </a:r>
            <a:r>
              <a:rPr lang="en-US" altLang="en-US" sz="1969" dirty="0" smtClean="0">
                <a:latin typeface="Arial Bold" panose="020B0704020202020204" pitchFamily="34" charset="0"/>
                <a:ea typeface="Arial Bold" panose="020B0704020202020204" pitchFamily="34" charset="0"/>
                <a:cs typeface="Arial Bold" panose="020B0704020202020204" pitchFamily="34" charset="0"/>
                <a:sym typeface="Arial Bold" panose="020B0704020202020204" pitchFamily="34" charset="0"/>
              </a:rPr>
              <a:t>information or the complete list, visit </a:t>
            </a:r>
            <a:r>
              <a:rPr lang="en-US" altLang="en-US" sz="1969" u="sng" dirty="0" smtClean="0">
                <a:latin typeface="Arial Bold" panose="020B0704020202020204" pitchFamily="34" charset="0"/>
                <a:ea typeface="Arial Bold" panose="020B0704020202020204" pitchFamily="34" charset="0"/>
                <a:cs typeface="Arial Bold" panose="020B0704020202020204" pitchFamily="34" charset="0"/>
                <a:sym typeface="Arial Bold" panose="020B0704020202020204" pitchFamily="34" charset="0"/>
                <a:hlinkClick r:id="rId3"/>
              </a:rPr>
              <a:t>http</a:t>
            </a:r>
            <a:r>
              <a:rPr lang="en-US" altLang="en-US" sz="1969" u="sng" dirty="0">
                <a:latin typeface="Arial Bold" panose="020B0704020202020204" pitchFamily="34" charset="0"/>
                <a:ea typeface="Arial Bold" panose="020B0704020202020204" pitchFamily="34" charset="0"/>
                <a:cs typeface="Arial Bold" panose="020B0704020202020204" pitchFamily="34" charset="0"/>
                <a:sym typeface="Arial Bold" panose="020B0704020202020204" pitchFamily="34" charset="0"/>
                <a:hlinkClick r:id="rId3"/>
              </a:rPr>
              <a:t>://www.incose.org</a:t>
            </a:r>
            <a:endParaRPr lang="en-US" altLang="en-US" sz="1969" dirty="0">
              <a:latin typeface="Arial Bold" panose="020B0704020202020204" pitchFamily="34" charset="0"/>
              <a:ea typeface="Arial Bold" panose="020B0704020202020204" pitchFamily="34" charset="0"/>
              <a:cs typeface="Arial Bold" panose="020B0704020202020204" pitchFamily="34" charset="0"/>
              <a:sym typeface="Arial Bold" panose="020B0704020202020204" pitchFamily="34" charset="0"/>
            </a:endParaRPr>
          </a:p>
          <a:p>
            <a:pPr algn="ctr" hangingPunct="0">
              <a:lnSpc>
                <a:spcPct val="80000"/>
              </a:lnSpc>
              <a:spcBef>
                <a:spcPts val="281"/>
              </a:spcBef>
            </a:pPr>
            <a:r>
              <a:rPr lang="en-US" altLang="en-US" sz="1969" dirty="0">
                <a:latin typeface="Arial Bold" panose="020B0704020202020204" pitchFamily="34" charset="0"/>
                <a:ea typeface="Arial Bold" panose="020B0704020202020204" pitchFamily="34" charset="0"/>
                <a:cs typeface="Arial Bold" panose="020B0704020202020204" pitchFamily="34" charset="0"/>
                <a:sym typeface="Arial Bold" panose="020B0704020202020204" pitchFamily="34" charset="0"/>
              </a:rPr>
              <a:t>follow Home&gt;Advancing the Practice&gt;Technical Operations</a:t>
            </a:r>
            <a:endParaRPr lang="en-US" altLang="en-US" sz="2531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"/>
          </p:nvPr>
        </p:nvSpPr>
        <p:spPr>
          <a:xfrm>
            <a:off x="685800" y="1052736"/>
            <a:ext cx="4038600" cy="4525963"/>
          </a:xfrm>
        </p:spPr>
        <p:txBody>
          <a:bodyPr/>
          <a:lstStyle/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 smtClean="0">
                <a:ea typeface="Geneva" charset="-128"/>
              </a:rPr>
              <a:t>Affordability </a:t>
            </a:r>
            <a:endParaRPr lang="en-US" sz="1400" b="1" dirty="0">
              <a:ea typeface="Geneva" charset="-128"/>
            </a:endParaRPr>
          </a:p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>
                <a:ea typeface="Geneva" charset="-128"/>
              </a:rPr>
              <a:t>Agile </a:t>
            </a:r>
            <a:r>
              <a:rPr lang="en-US" sz="1400" b="1" dirty="0" smtClean="0">
                <a:ea typeface="Geneva" charset="-128"/>
              </a:rPr>
              <a:t>SE </a:t>
            </a:r>
            <a:endParaRPr lang="en-US" sz="1400" b="1" dirty="0">
              <a:ea typeface="Geneva" charset="-128"/>
            </a:endParaRPr>
          </a:p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>
                <a:ea typeface="Geneva" charset="-128"/>
              </a:rPr>
              <a:t>Anti-Terrorism International</a:t>
            </a:r>
          </a:p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>
                <a:ea typeface="Geneva" charset="-128"/>
              </a:rPr>
              <a:t>Architecture</a:t>
            </a:r>
          </a:p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>
                <a:ea typeface="Geneva" charset="-128"/>
              </a:rPr>
              <a:t>Automotive</a:t>
            </a:r>
          </a:p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>
                <a:ea typeface="Geneva" charset="-128"/>
              </a:rPr>
              <a:t>Autonomous System Test &amp; </a:t>
            </a:r>
            <a:r>
              <a:rPr lang="en-US" sz="1400" b="1" dirty="0" smtClean="0">
                <a:ea typeface="Geneva" charset="-128"/>
              </a:rPr>
              <a:t>Validation</a:t>
            </a:r>
            <a:r>
              <a:rPr lang="en-US" sz="1400" b="1" dirty="0">
                <a:ea typeface="Geneva" charset="-128"/>
              </a:rPr>
              <a:t> </a:t>
            </a:r>
          </a:p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>
                <a:ea typeface="Geneva" charset="-128"/>
              </a:rPr>
              <a:t>Biomedical &amp; Healthcare</a:t>
            </a:r>
          </a:p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 smtClean="0">
                <a:ea typeface="Geneva" charset="-128"/>
              </a:rPr>
              <a:t>Competency </a:t>
            </a:r>
            <a:endParaRPr lang="en-US" sz="1400" b="1" dirty="0">
              <a:ea typeface="Geneva" charset="-128"/>
            </a:endParaRPr>
          </a:p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>
                <a:ea typeface="Geneva" charset="-128"/>
              </a:rPr>
              <a:t>Complex Systems</a:t>
            </a:r>
          </a:p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>
                <a:ea typeface="Geneva" charset="-128"/>
              </a:rPr>
              <a:t>Decision Analysis</a:t>
            </a:r>
          </a:p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>
                <a:ea typeface="Geneva" charset="-128"/>
              </a:rPr>
              <a:t>Defense Systems</a:t>
            </a:r>
          </a:p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>
                <a:ea typeface="Geneva" charset="-128"/>
              </a:rPr>
              <a:t>GEOSS</a:t>
            </a:r>
          </a:p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>
                <a:ea typeface="Geneva" charset="-128"/>
              </a:rPr>
              <a:t>Human Systems </a:t>
            </a:r>
            <a:r>
              <a:rPr lang="en-US" sz="1400" b="1" dirty="0" smtClean="0">
                <a:ea typeface="Geneva" charset="-128"/>
              </a:rPr>
              <a:t>Integration </a:t>
            </a:r>
            <a:endParaRPr lang="en-US" sz="1400" b="1" dirty="0">
              <a:ea typeface="Geneva" charset="-128"/>
            </a:endParaRPr>
          </a:p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 smtClean="0">
                <a:ea typeface="Geneva" charset="-128"/>
              </a:rPr>
              <a:t>INCOSE-PMI Alliance</a:t>
            </a:r>
          </a:p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 smtClean="0">
                <a:ea typeface="Geneva" charset="-128"/>
              </a:rPr>
              <a:t>Infrastructure</a:t>
            </a:r>
            <a:endParaRPr lang="en-US" sz="1400" b="1" dirty="0">
              <a:ea typeface="Geneva" charset="-128"/>
            </a:endParaRPr>
          </a:p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>
                <a:ea typeface="Geneva" charset="-128"/>
              </a:rPr>
              <a:t>In-Service Systems</a:t>
            </a:r>
          </a:p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>
                <a:ea typeface="Geneva" charset="-128"/>
              </a:rPr>
              <a:t>Intelligent Enterprises</a:t>
            </a:r>
          </a:p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>
                <a:ea typeface="Geneva" charset="-128"/>
              </a:rPr>
              <a:t>Knowledge </a:t>
            </a:r>
            <a:r>
              <a:rPr lang="en-US" sz="1400" b="1" dirty="0" smtClean="0">
                <a:ea typeface="Geneva" charset="-128"/>
              </a:rPr>
              <a:t>Management</a:t>
            </a:r>
            <a:endParaRPr lang="en-US" sz="1400" b="1" dirty="0">
              <a:ea typeface="Geneva" charset="-128"/>
            </a:endParaRPr>
          </a:p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>
                <a:ea typeface="Geneva" charset="-128"/>
              </a:rPr>
              <a:t>Lean Systems </a:t>
            </a:r>
            <a:r>
              <a:rPr lang="en-US" sz="1400" b="1" dirty="0" smtClean="0">
                <a:ea typeface="Geneva" charset="-128"/>
              </a:rPr>
              <a:t>Engineering</a:t>
            </a:r>
            <a:endParaRPr lang="en-US" sz="1400" b="1" dirty="0">
              <a:ea typeface="Geneva" charset="-128"/>
            </a:endParaRPr>
          </a:p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>
                <a:ea typeface="Geneva" charset="-128"/>
              </a:rPr>
              <a:t>Life Cycle </a:t>
            </a:r>
            <a:r>
              <a:rPr lang="en-US" sz="1400" b="1" dirty="0" smtClean="0">
                <a:ea typeface="Geneva" charset="-128"/>
              </a:rPr>
              <a:t>Management</a:t>
            </a:r>
            <a:endParaRPr lang="en-US" sz="1400" b="1" dirty="0">
              <a:ea typeface="Geneva" charset="-128"/>
            </a:endParaRPr>
          </a:p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 smtClean="0">
                <a:ea typeface="Geneva" charset="-128"/>
              </a:rPr>
              <a:t>Measurement </a:t>
            </a:r>
            <a:endParaRPr lang="en-US" sz="1400" b="1" dirty="0">
              <a:ea typeface="Geneva" charset="-128"/>
            </a:endParaRPr>
          </a:p>
          <a:p>
            <a:pPr>
              <a:spcBef>
                <a:spcPts val="0"/>
              </a:spcBef>
              <a:defRPr/>
            </a:pPr>
            <a:endParaRPr lang="en-US" sz="1400" b="1" dirty="0">
              <a:ea typeface="Geneva" charset="-128"/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052736"/>
            <a:ext cx="4038600" cy="4525963"/>
          </a:xfrm>
        </p:spPr>
        <p:txBody>
          <a:bodyPr/>
          <a:lstStyle/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>
                <a:ea typeface="Geneva" charset="-128"/>
              </a:rPr>
              <a:t>Model Based </a:t>
            </a:r>
            <a:r>
              <a:rPr lang="en-US" sz="1400" b="1" dirty="0" smtClean="0">
                <a:ea typeface="Geneva" charset="-128"/>
              </a:rPr>
              <a:t>Conceptual Design </a:t>
            </a:r>
            <a:endParaRPr lang="en-US" sz="1400" b="1" dirty="0">
              <a:ea typeface="Geneva" charset="-128"/>
            </a:endParaRPr>
          </a:p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 smtClean="0">
                <a:ea typeface="Geneva" charset="-128"/>
              </a:rPr>
              <a:t>Motor </a:t>
            </a:r>
            <a:r>
              <a:rPr lang="en-US" sz="1400" b="1" dirty="0">
                <a:ea typeface="Geneva" charset="-128"/>
              </a:rPr>
              <a:t>Sports</a:t>
            </a:r>
          </a:p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>
                <a:ea typeface="Geneva" charset="-128"/>
              </a:rPr>
              <a:t>Natural Systems</a:t>
            </a:r>
          </a:p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>
                <a:ea typeface="Geneva" charset="-128"/>
              </a:rPr>
              <a:t>Net-Centric Operations</a:t>
            </a:r>
          </a:p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>
                <a:ea typeface="Geneva" charset="-128"/>
              </a:rPr>
              <a:t>Object-Oriented SE </a:t>
            </a:r>
            <a:r>
              <a:rPr lang="en-US" sz="1400" b="1" dirty="0" smtClean="0">
                <a:ea typeface="Geneva" charset="-128"/>
              </a:rPr>
              <a:t>Method </a:t>
            </a:r>
            <a:endParaRPr lang="en-US" sz="1400" b="1" dirty="0">
              <a:ea typeface="Geneva" charset="-128"/>
            </a:endParaRPr>
          </a:p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>
                <a:ea typeface="Geneva" charset="-128"/>
              </a:rPr>
              <a:t>Power and Energy </a:t>
            </a:r>
            <a:r>
              <a:rPr lang="en-US" sz="1400" b="1" dirty="0" smtClean="0">
                <a:ea typeface="Geneva" charset="-128"/>
              </a:rPr>
              <a:t>Systems </a:t>
            </a:r>
            <a:endParaRPr lang="en-US" sz="1400" b="1" dirty="0">
              <a:ea typeface="Geneva" charset="-128"/>
            </a:endParaRPr>
          </a:p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>
                <a:ea typeface="Geneva" charset="-128"/>
              </a:rPr>
              <a:t>Process </a:t>
            </a:r>
            <a:r>
              <a:rPr lang="en-US" sz="1400" b="1" dirty="0" smtClean="0">
                <a:ea typeface="Geneva" charset="-128"/>
              </a:rPr>
              <a:t>Improvement </a:t>
            </a:r>
            <a:endParaRPr lang="en-US" sz="1400" b="1" dirty="0">
              <a:ea typeface="Geneva" charset="-128"/>
            </a:endParaRPr>
          </a:p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>
                <a:ea typeface="Geneva" charset="-128"/>
              </a:rPr>
              <a:t>Product Lines</a:t>
            </a:r>
          </a:p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>
                <a:ea typeface="Geneva" charset="-128"/>
              </a:rPr>
              <a:t>Reliability </a:t>
            </a:r>
            <a:r>
              <a:rPr lang="en-US" sz="1400" b="1" dirty="0" smtClean="0">
                <a:ea typeface="Geneva" charset="-128"/>
              </a:rPr>
              <a:t>Engineering</a:t>
            </a:r>
            <a:r>
              <a:rPr lang="en-US" sz="1400" b="1" dirty="0">
                <a:ea typeface="Geneva" charset="-128"/>
              </a:rPr>
              <a:t> </a:t>
            </a:r>
          </a:p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 smtClean="0">
                <a:ea typeface="Geneva" charset="-128"/>
              </a:rPr>
              <a:t>Requirements </a:t>
            </a:r>
            <a:endParaRPr lang="en-US" sz="1400" b="1" dirty="0">
              <a:ea typeface="Geneva" charset="-128"/>
            </a:endParaRPr>
          </a:p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>
                <a:ea typeface="Geneva" charset="-128"/>
              </a:rPr>
              <a:t>Resilient </a:t>
            </a:r>
            <a:r>
              <a:rPr lang="en-US" sz="1400" b="1" dirty="0" smtClean="0">
                <a:ea typeface="Geneva" charset="-128"/>
              </a:rPr>
              <a:t>Systems </a:t>
            </a:r>
            <a:endParaRPr lang="en-US" sz="1400" b="1" dirty="0">
              <a:ea typeface="Geneva" charset="-128"/>
            </a:endParaRPr>
          </a:p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 smtClean="0">
                <a:ea typeface="Geneva" charset="-128"/>
              </a:rPr>
              <a:t>Risk Management </a:t>
            </a:r>
            <a:r>
              <a:rPr lang="en-US" sz="1400" b="1" dirty="0">
                <a:ea typeface="Geneva" charset="-128"/>
              </a:rPr>
              <a:t> </a:t>
            </a:r>
          </a:p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>
                <a:ea typeface="Geneva" charset="-128"/>
              </a:rPr>
              <a:t>Space Systems</a:t>
            </a:r>
          </a:p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>
                <a:ea typeface="Geneva" charset="-128"/>
              </a:rPr>
              <a:t>System of </a:t>
            </a:r>
            <a:r>
              <a:rPr lang="en-US" sz="1400" b="1" dirty="0" smtClean="0">
                <a:ea typeface="Geneva" charset="-128"/>
              </a:rPr>
              <a:t>Systems </a:t>
            </a:r>
            <a:endParaRPr lang="en-US" sz="1400" b="1" dirty="0">
              <a:ea typeface="Geneva" charset="-128"/>
            </a:endParaRPr>
          </a:p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>
                <a:ea typeface="Geneva" charset="-128"/>
              </a:rPr>
              <a:t>Systems </a:t>
            </a:r>
            <a:r>
              <a:rPr lang="en-US" sz="1400" b="1" dirty="0" smtClean="0">
                <a:ea typeface="Geneva" charset="-128"/>
              </a:rPr>
              <a:t>Science </a:t>
            </a:r>
            <a:endParaRPr lang="en-US" sz="1400" b="1" dirty="0">
              <a:ea typeface="Geneva" charset="-128"/>
            </a:endParaRPr>
          </a:p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>
                <a:ea typeface="Geneva" charset="-128"/>
              </a:rPr>
              <a:t>Systems Security </a:t>
            </a:r>
            <a:r>
              <a:rPr lang="en-US" sz="1400" b="1" dirty="0" smtClean="0">
                <a:ea typeface="Geneva" charset="-128"/>
              </a:rPr>
              <a:t>Engineering </a:t>
            </a:r>
            <a:endParaRPr lang="en-US" sz="1400" b="1" dirty="0">
              <a:ea typeface="Geneva" charset="-128"/>
            </a:endParaRPr>
          </a:p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>
                <a:ea typeface="Geneva" charset="-128"/>
              </a:rPr>
              <a:t>Tools Database</a:t>
            </a:r>
          </a:p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>
                <a:ea typeface="Geneva" charset="-128"/>
              </a:rPr>
              <a:t>Tools Integration &amp; </a:t>
            </a:r>
            <a:r>
              <a:rPr lang="en-US" sz="1400" b="1" dirty="0" smtClean="0">
                <a:ea typeface="Geneva" charset="-128"/>
              </a:rPr>
              <a:t>Interoperability </a:t>
            </a:r>
            <a:endParaRPr lang="en-US" sz="1400" b="1" dirty="0">
              <a:ea typeface="Geneva" charset="-128"/>
            </a:endParaRPr>
          </a:p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 smtClean="0">
                <a:ea typeface="Geneva" charset="-128"/>
              </a:rPr>
              <a:t>Training </a:t>
            </a:r>
            <a:endParaRPr lang="en-US" sz="1400" b="1" dirty="0">
              <a:ea typeface="Geneva" charset="-128"/>
            </a:endParaRPr>
          </a:p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 smtClean="0">
                <a:ea typeface="Geneva" charset="-128"/>
              </a:rPr>
              <a:t>Transportation </a:t>
            </a:r>
            <a:endParaRPr lang="en-US" sz="1400" b="1" dirty="0">
              <a:ea typeface="Geneva" charset="-128"/>
            </a:endParaRPr>
          </a:p>
          <a:p>
            <a:pPr marL="171450" indent="-171450">
              <a:spcBef>
                <a:spcPts val="0"/>
              </a:spcBef>
              <a:defRPr/>
            </a:pPr>
            <a:r>
              <a:rPr lang="en-US" sz="1400" b="1" dirty="0">
                <a:ea typeface="Geneva" charset="-128"/>
              </a:rPr>
              <a:t>Very Small &amp; Medium </a:t>
            </a:r>
            <a:r>
              <a:rPr lang="en-US" sz="1400" b="1" dirty="0" smtClean="0">
                <a:ea typeface="Geneva" charset="-128"/>
              </a:rPr>
              <a:t>Enterprises</a:t>
            </a:r>
          </a:p>
          <a:p>
            <a:pPr marL="171450" indent="-171450">
              <a:spcBef>
                <a:spcPts val="0"/>
              </a:spcBef>
              <a:defRPr/>
            </a:pPr>
            <a:endParaRPr lang="en-US" sz="1400" b="1" dirty="0" smtClean="0">
              <a:ea typeface="Geneva" charset="-128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US" sz="1400" b="1" dirty="0">
              <a:ea typeface="Geneva" charset="-128"/>
            </a:endParaRPr>
          </a:p>
          <a:p>
            <a:pPr marL="171450" indent="-171450">
              <a:spcBef>
                <a:spcPts val="0"/>
              </a:spcBef>
              <a:defRPr/>
            </a:pPr>
            <a:endParaRPr lang="en-US" sz="1400" b="1" dirty="0">
              <a:ea typeface="Geneva" charset="-128"/>
            </a:endParaRPr>
          </a:p>
          <a:p>
            <a:pPr marL="171450" indent="-171450">
              <a:spcBef>
                <a:spcPts val="0"/>
              </a:spcBef>
              <a:defRPr/>
            </a:pPr>
            <a:endParaRPr lang="en-US" sz="1400" b="1" dirty="0">
              <a:ea typeface="Geneva" charset="-128"/>
            </a:endParaRPr>
          </a:p>
          <a:p>
            <a:pPr>
              <a:spcBef>
                <a:spcPts val="0"/>
              </a:spcBef>
              <a:defRPr/>
            </a:pPr>
            <a:endParaRPr lang="en-US" sz="1400" b="1" dirty="0">
              <a:ea typeface="Geneva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243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Supporting Top CAB Needs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SE Professional Development</a:t>
            </a:r>
          </a:p>
          <a:p>
            <a:pPr lvl="1"/>
            <a:r>
              <a:rPr lang="en-US" sz="2400" dirty="0" smtClean="0"/>
              <a:t>Competency WG (Don </a:t>
            </a:r>
            <a:r>
              <a:rPr lang="en-US" sz="2400" dirty="0" err="1" smtClean="0"/>
              <a:t>Gelosh</a:t>
            </a:r>
            <a:r>
              <a:rPr lang="en-US" sz="2400" dirty="0" smtClean="0"/>
              <a:t>, Chair)</a:t>
            </a:r>
          </a:p>
          <a:p>
            <a:r>
              <a:rPr lang="en-US" sz="2800" dirty="0" smtClean="0"/>
              <a:t>Agile/Expedited Methods</a:t>
            </a:r>
          </a:p>
          <a:p>
            <a:pPr lvl="1"/>
            <a:r>
              <a:rPr lang="en-US" sz="2400" dirty="0" smtClean="0"/>
              <a:t>Agile WG (Rick Dove, Chair) </a:t>
            </a:r>
          </a:p>
          <a:p>
            <a:r>
              <a:rPr lang="en-US" sz="2800" dirty="0" smtClean="0"/>
              <a:t>Effective Trade Studies</a:t>
            </a:r>
          </a:p>
          <a:p>
            <a:pPr lvl="1"/>
            <a:r>
              <a:rPr lang="en-US" sz="2400" dirty="0" smtClean="0"/>
              <a:t>Decision Analysis WG (Frank Salvatore, Chair)</a:t>
            </a:r>
          </a:p>
          <a:p>
            <a:pPr lvl="1"/>
            <a:r>
              <a:rPr lang="en-US" sz="2400" dirty="0" smtClean="0"/>
              <a:t>System of Systems WG (Judith </a:t>
            </a:r>
            <a:r>
              <a:rPr lang="en-US" sz="2400" dirty="0" err="1" smtClean="0"/>
              <a:t>Dahmann</a:t>
            </a:r>
            <a:r>
              <a:rPr lang="en-US" sz="2400" dirty="0" smtClean="0"/>
              <a:t>, Co-Chair)</a:t>
            </a:r>
          </a:p>
          <a:p>
            <a:r>
              <a:rPr lang="en-US" sz="2800" dirty="0" smtClean="0"/>
              <a:t>Product Lines, Reuse</a:t>
            </a:r>
          </a:p>
          <a:p>
            <a:pPr lvl="1"/>
            <a:r>
              <a:rPr lang="en-US" sz="2400" dirty="0" smtClean="0"/>
              <a:t>Product Line WG (Gerard </a:t>
            </a:r>
            <a:r>
              <a:rPr lang="en-US" sz="2400" dirty="0" err="1" smtClean="0"/>
              <a:t>Auvray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005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INCOSE SEP Program Purpose and Benefits</a:t>
            </a:r>
            <a:endParaRPr lang="en-US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8229600" cy="45259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The INCOSE SEP program has been developed as the highest quality independent assessment of system engineering professionals benefiting:</a:t>
            </a:r>
          </a:p>
          <a:p>
            <a:r>
              <a:rPr lang="en-US" sz="1800" dirty="0" smtClean="0"/>
              <a:t>Systems engineering community: </a:t>
            </a:r>
          </a:p>
          <a:p>
            <a:pPr lvl="1"/>
            <a:r>
              <a:rPr lang="en-US" sz="1400" dirty="0" smtClean="0"/>
              <a:t>Creates the standard to identify and develop systems engineering professionals</a:t>
            </a:r>
          </a:p>
          <a:p>
            <a:pPr lvl="1"/>
            <a:r>
              <a:rPr lang="en-US" sz="1400" dirty="0" smtClean="0"/>
              <a:t>Establishes a formal, recognized body of knowledge for the systems engineering community</a:t>
            </a:r>
          </a:p>
          <a:p>
            <a:r>
              <a:rPr lang="en-US" sz="1800" dirty="0" smtClean="0"/>
              <a:t>System engineering professionals:  </a:t>
            </a:r>
          </a:p>
          <a:p>
            <a:pPr lvl="1"/>
            <a:r>
              <a:rPr lang="en-US" sz="1400" dirty="0" smtClean="0"/>
              <a:t>Prepares the recipient to work across the extended enterprise with a common language and foundation</a:t>
            </a:r>
          </a:p>
          <a:p>
            <a:pPr lvl="1"/>
            <a:r>
              <a:rPr lang="en-US" sz="1400" dirty="0" smtClean="0"/>
              <a:t>Provides a portable standard of recognition for attainment of knowledge, education, and experience</a:t>
            </a:r>
          </a:p>
          <a:p>
            <a:r>
              <a:rPr lang="en-US" sz="1800" dirty="0" smtClean="0"/>
              <a:t>Organizations/institutions:  </a:t>
            </a:r>
          </a:p>
          <a:p>
            <a:pPr lvl="1"/>
            <a:r>
              <a:rPr lang="en-US" sz="1400" dirty="0" smtClean="0"/>
              <a:t>A universal, industry-approved measure of a professional’s knowledge –achieved through the independent evaluation of relevant tasks, projects, and programs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930275" y="5029200"/>
            <a:ext cx="7299325" cy="9239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FFFFFF"/>
                </a:solidFill>
                <a:latin typeface="+mn-lt"/>
                <a:cs typeface="+mn-cs"/>
              </a:rPr>
              <a:t>INCOSE’s certification program continues to grow due to the increasing recognition of its value to professionals, to organizations/ institutions, and to the overall systems engineering </a:t>
            </a:r>
            <a:r>
              <a:rPr lang="en-US" kern="0" dirty="0" smtClean="0">
                <a:solidFill>
                  <a:srgbClr val="FFFFFF"/>
                </a:solidFill>
                <a:latin typeface="+mn-lt"/>
                <a:cs typeface="+mn-cs"/>
              </a:rPr>
              <a:t>community</a:t>
            </a:r>
            <a:endParaRPr lang="en-US" b="1" kern="0" dirty="0">
              <a:solidFill>
                <a:srgbClr val="FFFFFF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76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What’s Next</a:t>
            </a:r>
          </a:p>
        </p:txBody>
      </p:sp>
      <p:sp>
        <p:nvSpPr>
          <p:cNvPr id="24579" name="Rectangle 10"/>
          <p:cNvSpPr>
            <a:spLocks noChangeArrowheads="1"/>
          </p:cNvSpPr>
          <p:nvPr/>
        </p:nvSpPr>
        <p:spPr bwMode="auto">
          <a:xfrm>
            <a:off x="838200" y="17526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bg2"/>
                </a:solidFill>
              </a:rPr>
              <a:t>What is INCOSE</a:t>
            </a:r>
            <a:endParaRPr lang="en-US" altLang="en-US" sz="2000" dirty="0"/>
          </a:p>
          <a:p>
            <a:pPr eaLnBrk="1" hangingPunct="1"/>
            <a:r>
              <a:rPr lang="en-US" altLang="en-US" sz="2800" dirty="0">
                <a:solidFill>
                  <a:schemeClr val="bg2"/>
                </a:solidFill>
              </a:rPr>
              <a:t>Admin Office Functions/Resources</a:t>
            </a:r>
          </a:p>
          <a:p>
            <a:pPr eaLnBrk="1" hangingPunct="1"/>
            <a:r>
              <a:rPr lang="en-US" altLang="en-US" sz="2800" dirty="0" smtClean="0">
                <a:solidFill>
                  <a:schemeClr val="bg2"/>
                </a:solidFill>
              </a:rPr>
              <a:t>Technical </a:t>
            </a:r>
            <a:r>
              <a:rPr lang="en-US" altLang="en-US" sz="2800" dirty="0">
                <a:solidFill>
                  <a:schemeClr val="bg2"/>
                </a:solidFill>
              </a:rPr>
              <a:t>Operations</a:t>
            </a:r>
          </a:p>
          <a:p>
            <a:pPr eaLnBrk="1" hangingPunct="1"/>
            <a:r>
              <a:rPr lang="en-US" altLang="en-US" sz="2800" b="1" dirty="0" smtClean="0">
                <a:solidFill>
                  <a:schemeClr val="accent2"/>
                </a:solidFill>
              </a:rPr>
              <a:t>Chapters – </a:t>
            </a:r>
            <a:r>
              <a:rPr lang="en-US" altLang="en-US" sz="2800" b="1" i="1" dirty="0" smtClean="0">
                <a:solidFill>
                  <a:schemeClr val="accent2"/>
                </a:solidFill>
              </a:rPr>
              <a:t>Barclay Brown</a:t>
            </a:r>
            <a:endParaRPr lang="en-US" altLang="en-US" sz="2800" b="1" i="1" dirty="0">
              <a:solidFill>
                <a:schemeClr val="accent2"/>
              </a:solidFill>
            </a:endParaRPr>
          </a:p>
          <a:p>
            <a:pPr eaLnBrk="1" hangingPunct="1"/>
            <a:r>
              <a:rPr lang="en-US" altLang="en-US" sz="2800" dirty="0">
                <a:solidFill>
                  <a:schemeClr val="bg2"/>
                </a:solidFill>
              </a:rPr>
              <a:t>Chapter Officer Roles &amp; Responsibilities</a:t>
            </a:r>
          </a:p>
          <a:p>
            <a:pPr eaLnBrk="1" hangingPunct="1"/>
            <a:r>
              <a:rPr lang="en-US" altLang="en-US" sz="2800" dirty="0">
                <a:solidFill>
                  <a:schemeClr val="bg2"/>
                </a:solidFill>
              </a:rPr>
              <a:t>Chapter Achievement Program</a:t>
            </a:r>
          </a:p>
          <a:p>
            <a:pPr eaLnBrk="1" hangingPunct="1"/>
            <a:r>
              <a:rPr lang="en-US" altLang="en-US" sz="2800" dirty="0">
                <a:solidFill>
                  <a:schemeClr val="bg2"/>
                </a:solidFill>
              </a:rPr>
              <a:t>Resources and Products</a:t>
            </a:r>
            <a:endParaRPr lang="en-US" altLang="en-US" sz="2000" dirty="0">
              <a:solidFill>
                <a:schemeClr val="bg2"/>
              </a:solidFill>
            </a:endParaRPr>
          </a:p>
          <a:p>
            <a:pPr eaLnBrk="1" hangingPunct="1"/>
            <a:r>
              <a:rPr lang="en-US" altLang="en-US" sz="2800" dirty="0" smtClean="0">
                <a:solidFill>
                  <a:schemeClr val="bg2"/>
                </a:solidFill>
              </a:rPr>
              <a:t>Events</a:t>
            </a:r>
          </a:p>
          <a:p>
            <a:pPr eaLnBrk="1" hangingPunct="1"/>
            <a:endParaRPr lang="en-US" altLang="en-US" sz="2800" dirty="0">
              <a:solidFill>
                <a:schemeClr val="bg2"/>
              </a:solidFill>
            </a:endParaRPr>
          </a:p>
          <a:p>
            <a:pPr eaLnBrk="1" hangingPunct="1"/>
            <a:endParaRPr lang="en-US" altLang="en-US" sz="2000" dirty="0">
              <a:solidFill>
                <a:schemeClr val="bg2"/>
              </a:solidFill>
            </a:endParaRPr>
          </a:p>
          <a:p>
            <a:pPr eaLnBrk="1" hangingPunct="1"/>
            <a:endParaRPr lang="en-US" alt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14 SE Functional Areas </a:t>
            </a:r>
            <a:br>
              <a:rPr lang="en-US" dirty="0" smtClean="0"/>
            </a:br>
            <a:r>
              <a:rPr lang="en-US" dirty="0" smtClean="0"/>
              <a:t>Recognized for Experience</a:t>
            </a:r>
          </a:p>
        </p:txBody>
      </p:sp>
      <p:sp>
        <p:nvSpPr>
          <p:cNvPr id="39942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876800" y="1371600"/>
            <a:ext cx="4038600" cy="4525963"/>
          </a:xfrm>
        </p:spPr>
        <p:txBody>
          <a:bodyPr/>
          <a:lstStyle/>
          <a:p>
            <a:r>
              <a:rPr lang="en-US" sz="2400" dirty="0" smtClean="0"/>
              <a:t>SE Support Areas</a:t>
            </a:r>
          </a:p>
          <a:p>
            <a:pPr lvl="1"/>
            <a:r>
              <a:rPr lang="en-US" sz="1800" dirty="0" smtClean="0"/>
              <a:t>Specialty Engineering</a:t>
            </a:r>
          </a:p>
          <a:p>
            <a:pPr lvl="1"/>
            <a:r>
              <a:rPr lang="en-US" sz="1800" dirty="0" smtClean="0"/>
              <a:t>Process Definition</a:t>
            </a:r>
          </a:p>
          <a:p>
            <a:pPr lvl="1"/>
            <a:r>
              <a:rPr lang="en-US" sz="1800" dirty="0" smtClean="0"/>
              <a:t>Training</a:t>
            </a:r>
          </a:p>
          <a:p>
            <a:pPr lvl="1"/>
            <a:r>
              <a:rPr lang="en-US" sz="1800" dirty="0" smtClean="0"/>
              <a:t>Tool Support</a:t>
            </a:r>
          </a:p>
          <a:p>
            <a:pPr lvl="1"/>
            <a:r>
              <a:rPr lang="en-US" sz="1800" dirty="0" smtClean="0"/>
              <a:t>Quality Assurance</a:t>
            </a:r>
          </a:p>
          <a:p>
            <a:r>
              <a:rPr lang="en-US" sz="2400" dirty="0" smtClean="0"/>
              <a:t>Plus “Other”</a:t>
            </a:r>
          </a:p>
          <a:p>
            <a:pPr lvl="1"/>
            <a:r>
              <a:rPr lang="en-US" sz="1800" dirty="0" smtClean="0"/>
              <a:t>To allow for the variety of SE across domains</a:t>
            </a:r>
          </a:p>
          <a:p>
            <a:pPr lvl="1"/>
            <a:r>
              <a:rPr lang="en-US" sz="1800" dirty="0" smtClean="0"/>
              <a:t>Applicants should describe what they are claiming as other experience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39941" name="Rectangle 4"/>
          <p:cNvSpPr>
            <a:spLocks noGrp="1" noChangeArrowheads="1"/>
          </p:cNvSpPr>
          <p:nvPr>
            <p:ph sz="quarter" idx="4294967295"/>
          </p:nvPr>
        </p:nvSpPr>
        <p:spPr>
          <a:xfrm>
            <a:off x="365760" y="1371600"/>
            <a:ext cx="4041648" cy="4526280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/>
              <a:t>SE Technical Areas</a:t>
            </a:r>
          </a:p>
          <a:p>
            <a:pPr lvl="1"/>
            <a:r>
              <a:rPr lang="en-US" sz="1800" dirty="0" smtClean="0"/>
              <a:t>Requirements Engineering</a:t>
            </a:r>
          </a:p>
          <a:p>
            <a:pPr lvl="1"/>
            <a:r>
              <a:rPr lang="en-US" sz="1800" dirty="0" smtClean="0"/>
              <a:t>Design Development</a:t>
            </a:r>
          </a:p>
          <a:p>
            <a:pPr lvl="1"/>
            <a:r>
              <a:rPr lang="en-US" sz="1800" dirty="0" smtClean="0"/>
              <a:t>System Integration</a:t>
            </a:r>
          </a:p>
          <a:p>
            <a:pPr lvl="1"/>
            <a:r>
              <a:rPr lang="en-US" sz="1800" dirty="0" smtClean="0"/>
              <a:t>Qualification, Verification, and Validation</a:t>
            </a:r>
          </a:p>
          <a:p>
            <a:r>
              <a:rPr lang="en-US" sz="2400" dirty="0" smtClean="0"/>
              <a:t>SE Management Areas</a:t>
            </a:r>
          </a:p>
          <a:p>
            <a:pPr lvl="1"/>
            <a:r>
              <a:rPr lang="en-US" sz="1800" dirty="0" smtClean="0"/>
              <a:t>Technical Planning</a:t>
            </a:r>
          </a:p>
          <a:p>
            <a:pPr lvl="1"/>
            <a:r>
              <a:rPr lang="en-US" sz="1800" dirty="0" smtClean="0"/>
              <a:t>Technical Effort Assessment</a:t>
            </a:r>
          </a:p>
          <a:p>
            <a:pPr lvl="1"/>
            <a:r>
              <a:rPr lang="en-US" sz="1800" dirty="0" smtClean="0"/>
              <a:t>Risk and Opportunity Management</a:t>
            </a:r>
          </a:p>
          <a:p>
            <a:pPr lvl="1"/>
            <a:r>
              <a:rPr lang="en-US" sz="1800" dirty="0" smtClean="0"/>
              <a:t>Baseline Control</a:t>
            </a:r>
          </a:p>
        </p:txBody>
      </p:sp>
      <p:sp>
        <p:nvSpPr>
          <p:cNvPr id="39943" name="Text Box 6"/>
          <p:cNvSpPr txBox="1">
            <a:spLocks noChangeArrowheads="1"/>
          </p:cNvSpPr>
          <p:nvPr/>
        </p:nvSpPr>
        <p:spPr bwMode="auto">
          <a:xfrm>
            <a:off x="1314450" y="5522913"/>
            <a:ext cx="6829425" cy="8302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white"/>
                </a:solidFill>
                <a:cs typeface="+mn-cs"/>
              </a:rPr>
              <a:t>Successful candidates must have balanced experience across multiple areas</a:t>
            </a:r>
          </a:p>
        </p:txBody>
      </p:sp>
    </p:spTree>
    <p:extLst>
      <p:ext uri="{BB962C8B-B14F-4D97-AF65-F5344CB8AC3E}">
        <p14:creationId xmlns:p14="http://schemas.microsoft.com/office/powerpoint/2010/main" val="85843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S:\Documents\INCOSE\Director of Information Technology\INCOSE 2.0\_new_content\banners\certification-banner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945" l="2703" r="986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1219200"/>
            <a:ext cx="14097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S:\Documents\INCOSE\Director of Information Technology\INCOSE 2.0\_new_content\banners\certification-banner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94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7600" y="3000375"/>
            <a:ext cx="13716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S:\Documents\INCOSE\Director of Information Technology\INCOSE 2.0\_new_content\banners\certification-banner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630" l="0" r="979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7600" y="4779963"/>
            <a:ext cx="1371600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1219200" y="0"/>
            <a:ext cx="7467599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kern="0" dirty="0" smtClean="0">
                <a:ea typeface="ＭＳ Ｐゴシック" panose="020B0600070205080204" pitchFamily="34" charset="-128"/>
              </a:rPr>
              <a:t>Systems Engineering </a:t>
            </a:r>
          </a:p>
          <a:p>
            <a:r>
              <a:rPr lang="en-US" sz="3600" kern="0" dirty="0" smtClean="0">
                <a:ea typeface="ＭＳ Ｐゴシック" panose="020B0600070205080204" pitchFamily="34" charset="-128"/>
              </a:rPr>
              <a:t>Professional Certification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57200" y="1509712"/>
            <a:ext cx="6934200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2800" kern="0" dirty="0" smtClean="0"/>
              <a:t>INCOSE established a multi-level Systems Engineering Professional (SEP) Certification Program to recognize systems engineers, regardless of where they may be in their career:</a:t>
            </a:r>
          </a:p>
          <a:p>
            <a:pPr lvl="1">
              <a:defRPr/>
            </a:pPr>
            <a:r>
              <a:rPr lang="en-US" sz="2400" kern="0" dirty="0" smtClean="0"/>
              <a:t>Entry to early career: Associate SEP (ASEP)</a:t>
            </a:r>
          </a:p>
          <a:p>
            <a:pPr lvl="1">
              <a:defRPr/>
            </a:pPr>
            <a:r>
              <a:rPr lang="en-US" sz="2400" kern="0" dirty="0" smtClean="0"/>
              <a:t>Mid-level: Certified SEP (CSEP)</a:t>
            </a:r>
          </a:p>
          <a:p>
            <a:pPr lvl="1">
              <a:defRPr/>
            </a:pPr>
            <a:r>
              <a:rPr lang="en-US" sz="2400" kern="0" dirty="0" smtClean="0"/>
              <a:t>Senior: Expert SEP (ESEP)</a:t>
            </a:r>
          </a:p>
          <a:p>
            <a:pPr>
              <a:defRPr/>
            </a:pPr>
            <a:endParaRPr lang="en-US" kern="0" dirty="0" smtClean="0"/>
          </a:p>
          <a:p>
            <a:pPr>
              <a:defRPr/>
            </a:pPr>
            <a:r>
              <a:rPr lang="en-US" sz="2600" kern="0" dirty="0" smtClean="0"/>
              <a:t>INCOSE Certification provides a formal method for recognizing the knowledge and experience of systems engineers</a:t>
            </a:r>
          </a:p>
          <a:p>
            <a:pPr>
              <a:defRPr/>
            </a:pP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97679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What’s Next</a:t>
            </a:r>
          </a:p>
        </p:txBody>
      </p:sp>
      <p:sp>
        <p:nvSpPr>
          <p:cNvPr id="88067" name="Rectangle 10"/>
          <p:cNvSpPr>
            <a:spLocks noChangeArrowheads="1"/>
          </p:cNvSpPr>
          <p:nvPr/>
        </p:nvSpPr>
        <p:spPr bwMode="auto">
          <a:xfrm>
            <a:off x="838200" y="15240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bg2"/>
                </a:solidFill>
              </a:rPr>
              <a:t>What is INCOSE</a:t>
            </a:r>
            <a:endParaRPr lang="en-US" altLang="en-US" sz="2000" dirty="0"/>
          </a:p>
          <a:p>
            <a:pPr eaLnBrk="1" hangingPunct="1"/>
            <a:r>
              <a:rPr lang="en-US" altLang="en-US" sz="2800" b="1" dirty="0">
                <a:solidFill>
                  <a:srgbClr val="000090"/>
                </a:solidFill>
              </a:rPr>
              <a:t>Admin Office Functions/Resources</a:t>
            </a:r>
            <a:r>
              <a:rPr lang="en-US" altLang="en-US" sz="2800" b="1" i="1" dirty="0">
                <a:solidFill>
                  <a:schemeClr val="accent2"/>
                </a:solidFill>
              </a:rPr>
              <a:t>– Barclay Brown</a:t>
            </a:r>
            <a:endParaRPr lang="en-US" altLang="en-US" sz="2800" dirty="0">
              <a:solidFill>
                <a:schemeClr val="bg2"/>
              </a:solidFill>
            </a:endParaRPr>
          </a:p>
          <a:p>
            <a:pPr eaLnBrk="1" hangingPunct="1"/>
            <a:r>
              <a:rPr lang="en-US" altLang="en-US" sz="2800" dirty="0" smtClean="0">
                <a:solidFill>
                  <a:schemeClr val="bg2"/>
                </a:solidFill>
              </a:rPr>
              <a:t>Technical </a:t>
            </a:r>
            <a:r>
              <a:rPr lang="en-US" altLang="en-US" sz="2800" dirty="0">
                <a:solidFill>
                  <a:schemeClr val="bg2"/>
                </a:solidFill>
              </a:rPr>
              <a:t>Operations</a:t>
            </a:r>
          </a:p>
          <a:p>
            <a:pPr eaLnBrk="1" hangingPunct="1"/>
            <a:r>
              <a:rPr lang="en-US" altLang="en-US" sz="2800" dirty="0">
                <a:solidFill>
                  <a:schemeClr val="bg2"/>
                </a:solidFill>
              </a:rPr>
              <a:t>Chapters</a:t>
            </a:r>
          </a:p>
          <a:p>
            <a:pPr eaLnBrk="1" hangingPunct="1"/>
            <a:r>
              <a:rPr lang="en-US" altLang="en-US" sz="2800" dirty="0">
                <a:solidFill>
                  <a:schemeClr val="bg2"/>
                </a:solidFill>
              </a:rPr>
              <a:t>Chapter Officer Roles &amp; Responsibilities</a:t>
            </a:r>
          </a:p>
          <a:p>
            <a:pPr eaLnBrk="1" hangingPunct="1"/>
            <a:r>
              <a:rPr lang="en-US" altLang="en-US" sz="2800" dirty="0">
                <a:solidFill>
                  <a:schemeClr val="bg2"/>
                </a:solidFill>
              </a:rPr>
              <a:t>Chapter Achievement Program</a:t>
            </a:r>
          </a:p>
          <a:p>
            <a:pPr eaLnBrk="1" hangingPunct="1"/>
            <a:r>
              <a:rPr lang="en-US" altLang="en-US" sz="2800" dirty="0">
                <a:solidFill>
                  <a:schemeClr val="bg2"/>
                </a:solidFill>
              </a:rPr>
              <a:t>Resources and Products</a:t>
            </a:r>
            <a:endParaRPr lang="en-US" altLang="en-US" sz="2000" dirty="0">
              <a:solidFill>
                <a:schemeClr val="bg2"/>
              </a:solidFill>
            </a:endParaRPr>
          </a:p>
          <a:p>
            <a:pPr eaLnBrk="1" hangingPunct="1"/>
            <a:r>
              <a:rPr lang="en-US" altLang="en-US" sz="2800" dirty="0" smtClean="0">
                <a:solidFill>
                  <a:schemeClr val="bg2"/>
                </a:solidFill>
              </a:rPr>
              <a:t>Events</a:t>
            </a:r>
            <a:endParaRPr lang="en-US" altLang="en-US" sz="2800" i="1" dirty="0" smtClean="0">
              <a:solidFill>
                <a:schemeClr val="bg2"/>
              </a:solidFill>
            </a:endParaRPr>
          </a:p>
          <a:p>
            <a:pPr eaLnBrk="1" hangingPunct="1"/>
            <a:endParaRPr lang="en-US" altLang="en-US" sz="2800" b="1" i="1" dirty="0">
              <a:solidFill>
                <a:schemeClr val="accent2"/>
              </a:solidFill>
            </a:endParaRPr>
          </a:p>
          <a:p>
            <a:pPr eaLnBrk="1" hangingPunct="1"/>
            <a:endParaRPr lang="en-US" altLang="en-US" sz="2000" dirty="0">
              <a:solidFill>
                <a:schemeClr val="bg2"/>
              </a:solidFill>
            </a:endParaRPr>
          </a:p>
          <a:p>
            <a:pPr eaLnBrk="1" hangingPunct="1"/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6976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 bwMode="auto">
          <a:xfrm>
            <a:off x="762000" y="1143000"/>
            <a:ext cx="7315200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sz="3600" b="1" smtClean="0">
                <a:latin typeface="Arial" pitchFamily="34" charset="0"/>
                <a:ea typeface="ＭＳ Ｐゴシック" pitchFamily="-84" charset="-128"/>
              </a:rPr>
              <a:t>INCOSE Admin Office Functions and Resources are provided by:</a:t>
            </a:r>
            <a:endParaRPr lang="de-DE" sz="3600" b="1" dirty="0" smtClean="0">
              <a:latin typeface="Arial" pitchFamily="34" charset="0"/>
              <a:ea typeface="ＭＳ Ｐゴシック" pitchFamily="-84" charset="-128"/>
            </a:endParaRPr>
          </a:p>
        </p:txBody>
      </p:sp>
      <p:sp>
        <p:nvSpPr>
          <p:cNvPr id="5" name="Subtitle 6"/>
          <p:cNvSpPr txBox="1">
            <a:spLocks/>
          </p:cNvSpPr>
          <p:nvPr/>
        </p:nvSpPr>
        <p:spPr bwMode="auto">
          <a:xfrm>
            <a:off x="1371600" y="2667000"/>
            <a:ext cx="6400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smtClean="0">
                <a:latin typeface="Arial" pitchFamily="34" charset="0"/>
              </a:rPr>
              <a:t>Holly Witte</a:t>
            </a:r>
          </a:p>
          <a:p>
            <a:r>
              <a:rPr lang="en-US" sz="2400" smtClean="0">
                <a:latin typeface="Arial" pitchFamily="34" charset="0"/>
              </a:rPr>
              <a:t>Christine Kowalski </a:t>
            </a:r>
          </a:p>
          <a:p>
            <a:r>
              <a:rPr lang="en-US" sz="2400" smtClean="0">
                <a:latin typeface="Arial" pitchFamily="34" charset="0"/>
              </a:rPr>
              <a:t>Carol Berardino</a:t>
            </a:r>
          </a:p>
          <a:p>
            <a:r>
              <a:rPr lang="en-US" sz="2400" smtClean="0">
                <a:latin typeface="Arial" pitchFamily="34" charset="0"/>
              </a:rPr>
              <a:t>Amy Wang</a:t>
            </a:r>
          </a:p>
          <a:p>
            <a:r>
              <a:rPr lang="en-US" sz="2400" smtClean="0">
                <a:latin typeface="Arial" pitchFamily="34" charset="0"/>
              </a:rPr>
              <a:t>Carrie Lopez</a:t>
            </a:r>
          </a:p>
          <a:p>
            <a:r>
              <a:rPr lang="en-US" sz="2400" smtClean="0">
                <a:latin typeface="Arial" pitchFamily="34" charset="0"/>
              </a:rPr>
              <a:t>Alexandra Kowalski</a:t>
            </a:r>
          </a:p>
          <a:p>
            <a:endParaRPr lang="en-US" smtClean="0">
              <a:solidFill>
                <a:srgbClr val="C00000"/>
              </a:solidFill>
              <a:latin typeface="Arial" pitchFamily="34" charset="0"/>
              <a:ea typeface="ＭＳ Ｐゴシック" pitchFamily="-84" charset="-128"/>
            </a:endParaRPr>
          </a:p>
          <a:p>
            <a:endParaRPr lang="en-US" sz="1400" dirty="0" smtClean="0">
              <a:solidFill>
                <a:srgbClr val="898989"/>
              </a:solidFill>
              <a:latin typeface="Arial" pitchFamily="34" charset="0"/>
              <a:ea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224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Topics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Arial" pitchFamily="34" charset="0"/>
                <a:ea typeface="ＭＳ Ｐゴシック" pitchFamily="-84" charset="-128"/>
              </a:rPr>
              <a:t>GlobalMeet</a:t>
            </a:r>
            <a:r>
              <a:rPr lang="en-US" dirty="0" smtClean="0">
                <a:latin typeface="Arial" pitchFamily="34" charset="0"/>
                <a:ea typeface="ＭＳ Ｐゴシック" pitchFamily="-84" charset="-128"/>
              </a:rPr>
              <a:t> </a:t>
            </a:r>
            <a:r>
              <a:rPr lang="en-US" dirty="0">
                <a:latin typeface="Arial" pitchFamily="34" charset="0"/>
                <a:ea typeface="ＭＳ Ｐゴシック" pitchFamily="-84" charset="-128"/>
              </a:rPr>
              <a:t>Resource </a:t>
            </a:r>
            <a:r>
              <a:rPr lang="en-US" dirty="0" smtClean="0">
                <a:latin typeface="Arial" pitchFamily="34" charset="0"/>
                <a:ea typeface="ＭＳ Ｐゴシック" pitchFamily="-84" charset="-128"/>
              </a:rPr>
              <a:t>for webinar and remote meeting participation</a:t>
            </a:r>
            <a:endParaRPr lang="en-US" dirty="0">
              <a:latin typeface="Arial" pitchFamily="34" charset="0"/>
              <a:ea typeface="ＭＳ Ｐゴシック" pitchFamily="-84" charset="-128"/>
            </a:endParaRPr>
          </a:p>
          <a:p>
            <a:r>
              <a:rPr lang="en-US" dirty="0">
                <a:latin typeface="Arial" pitchFamily="34" charset="0"/>
                <a:ea typeface="ＭＳ Ｐゴシック" pitchFamily="-84" charset="-128"/>
              </a:rPr>
              <a:t>EOY Financial Reporting: Templates/Due Dates </a:t>
            </a:r>
          </a:p>
          <a:p>
            <a:r>
              <a:rPr lang="en-US" dirty="0">
                <a:latin typeface="Arial" pitchFamily="34" charset="0"/>
                <a:ea typeface="ＭＳ Ｐゴシック" pitchFamily="-84" charset="-128"/>
              </a:rPr>
              <a:t>Chapter INCOSE Promotional Items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95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GlobalMeet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267200"/>
          </a:xfrm>
        </p:spPr>
        <p:txBody>
          <a:bodyPr/>
          <a:lstStyle/>
          <a:p>
            <a:pPr algn="ctr">
              <a:buNone/>
            </a:pPr>
            <a:r>
              <a:rPr lang="en-US" sz="4800" b="1" dirty="0" err="1" smtClean="0">
                <a:solidFill>
                  <a:srgbClr val="C00000"/>
                </a:solidFill>
                <a:latin typeface="Arial" pitchFamily="34" charset="0"/>
                <a:ea typeface="ＭＳ Ｐゴシック" pitchFamily="-84" charset="-128"/>
              </a:rPr>
              <a:t>GlobalMeet</a:t>
            </a:r>
            <a:r>
              <a:rPr lang="en-US" sz="4800" b="1" dirty="0" smtClean="0">
                <a:solidFill>
                  <a:srgbClr val="C00000"/>
                </a:solidFill>
                <a:latin typeface="Arial" pitchFamily="34" charset="0"/>
                <a:ea typeface="ＭＳ Ｐゴシック" pitchFamily="-84" charset="-128"/>
              </a:rPr>
              <a:t> Resource</a:t>
            </a:r>
          </a:p>
          <a:p>
            <a:pPr algn="ctr"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INCOSE Shared Resources Request Site: </a:t>
            </a:r>
            <a:r>
              <a:rPr lang="en-US" b="1" dirty="0" smtClean="0">
                <a:hlinkClick r:id="rId2"/>
              </a:rPr>
              <a:t>https://connect.incose.org/resources/default.aspx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95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5d583fd-7d58-4cab-b156-487bc8ec2459">
      <Value>45</Value>
    </TaxCatchAll>
    <Document_x0020_Type xmlns="039b5878-27a2-492f-a5ce-511391114661" xsi:nil="true"/>
    <lcf76f155ced4ddcb4097134ff3c332f xmlns="039b5878-27a2-492f-a5ce-511391114661">
      <Terms xmlns="http://schemas.microsoft.com/office/infopath/2007/PartnerControls"/>
    </lcf76f155ced4ddcb4097134ff3c332f>
    <Publication_x0020_Date xmlns="039b5878-27a2-492f-a5ce-511391114661" xsi:nil="true"/>
    <Term xmlns="039b5878-27a2-492f-a5ce-511391114661" xsi:nil="true"/>
    <Short_x0020_Description xmlns="039b5878-27a2-492f-a5ce-511391114661" xsi:nil="true"/>
    <Author_x0028_s_x0029_ xmlns="039b5878-27a2-492f-a5ce-511391114661" xsi:nil="true"/>
    <Descriptive_x0020_Title xmlns="039b5878-27a2-492f-a5ce-51139111466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FE2C79C1FA8A4FABB2436FD22CCFD6" ma:contentTypeVersion="19" ma:contentTypeDescription="Create a new document." ma:contentTypeScope="" ma:versionID="ba1bc8a9778f24e1295f8f6c5a781e10">
  <xsd:schema xmlns:xsd="http://www.w3.org/2001/XMLSchema" xmlns:xs="http://www.w3.org/2001/XMLSchema" xmlns:p="http://schemas.microsoft.com/office/2006/metadata/properties" xmlns:ns2="039b5878-27a2-492f-a5ce-511391114661" xmlns:ns3="a5d583fd-7d58-4cab-b156-487bc8ec2459" targetNamespace="http://schemas.microsoft.com/office/2006/metadata/properties" ma:root="true" ma:fieldsID="f76a36ecfc7ef83a76998877ea353d93" ns2:_="" ns3:_="">
    <xsd:import namespace="039b5878-27a2-492f-a5ce-511391114661"/>
    <xsd:import namespace="a5d583fd-7d58-4cab-b156-487bc8ec24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Document_x0020_Type" minOccurs="0"/>
                <xsd:element ref="ns2:Descriptive_x0020_Title" minOccurs="0"/>
                <xsd:element ref="ns2:Short_x0020_Description" minOccurs="0"/>
                <xsd:element ref="ns2:Author_x0028_s_x0029_" minOccurs="0"/>
                <xsd:element ref="ns2:Publication_x0020_Date" minOccurs="0"/>
                <xsd:element ref="ns2:Term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9b5878-27a2-492f-a5ce-5113911146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5bfa5e-0804-4ef2-ba09-c663ae3aeb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Document_x0020_Type" ma:index="19" nillable="true" ma:displayName="Document Type" ma:internalName="Document_x0020_Type">
      <xsd:simpleType>
        <xsd:restriction base="dms:Text">
          <xsd:maxLength value="255"/>
        </xsd:restriction>
      </xsd:simpleType>
    </xsd:element>
    <xsd:element name="Descriptive_x0020_Title" ma:index="20" nillable="true" ma:displayName="Descriptive Title" ma:internalName="Descriptive_x0020_Title">
      <xsd:simpleType>
        <xsd:restriction base="dms:Text">
          <xsd:maxLength value="255"/>
        </xsd:restriction>
      </xsd:simpleType>
    </xsd:element>
    <xsd:element name="Short_x0020_Description" ma:index="21" nillable="true" ma:displayName="Short Description" ma:internalName="Short_x0020_Description">
      <xsd:simpleType>
        <xsd:restriction base="dms:Text">
          <xsd:maxLength value="255"/>
        </xsd:restriction>
      </xsd:simpleType>
    </xsd:element>
    <xsd:element name="Author_x0028_s_x0029_" ma:index="22" nillable="true" ma:displayName="Author(s)" ma:internalName="Author_x0028_s_x0029_">
      <xsd:simpleType>
        <xsd:restriction base="dms:Text">
          <xsd:maxLength value="255"/>
        </xsd:restriction>
      </xsd:simpleType>
    </xsd:element>
    <xsd:element name="Publication_x0020_Date" ma:index="23" nillable="true" ma:displayName="Publication Date" ma:internalName="Publication_x0020_Date">
      <xsd:simpleType>
        <xsd:restriction base="dms:Text">
          <xsd:maxLength value="255"/>
        </xsd:restriction>
      </xsd:simpleType>
    </xsd:element>
    <xsd:element name="Term" ma:index="24" nillable="true" ma:displayName="Term" ma:internalName="Term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d583fd-7d58-4cab-b156-487bc8ec24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b484b53-ce30-4f54-8882-0dc6d41d614c}" ma:internalName="TaxCatchAll" ma:showField="CatchAllData" ma:web="a5d583fd-7d58-4cab-b156-487bc8ec24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0F3594-5016-4C8B-BD67-7FF8B3FF4C25}"/>
</file>

<file path=customXml/itemProps2.xml><?xml version="1.0" encoding="utf-8"?>
<ds:datastoreItem xmlns:ds="http://schemas.openxmlformats.org/officeDocument/2006/customXml" ds:itemID="{9468069E-F4DF-4BAE-83BD-87D58AF3A536}"/>
</file>

<file path=customXml/itemProps3.xml><?xml version="1.0" encoding="utf-8"?>
<ds:datastoreItem xmlns:ds="http://schemas.openxmlformats.org/officeDocument/2006/customXml" ds:itemID="{F1E3F50E-17B0-4512-A687-458853C03C7D}"/>
</file>

<file path=customXml/itemProps4.xml><?xml version="1.0" encoding="utf-8"?>
<ds:datastoreItem xmlns:ds="http://schemas.openxmlformats.org/officeDocument/2006/customXml" ds:itemID="{73EA893D-8137-4974-B3DE-47C8327A1D4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59204</TotalTime>
  <Words>1510</Words>
  <Application>Microsoft Office PowerPoint</Application>
  <PresentationFormat>On-screen Show (4:3)</PresentationFormat>
  <Paragraphs>289</Paragraphs>
  <Slides>30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Default Design</vt:lpstr>
      <vt:lpstr>Chapter Leader Training Video Recorded at IS 2014 Unit 2</vt:lpstr>
      <vt:lpstr>Certification: The Systems Engineering Professional (SEP) Program</vt:lpstr>
      <vt:lpstr>The INCOSE SEP Program Purpose and Benefits</vt:lpstr>
      <vt:lpstr>14 SE Functional Areas  Recognized for Experience</vt:lpstr>
      <vt:lpstr>PowerPoint Presentation</vt:lpstr>
      <vt:lpstr>What’s Next</vt:lpstr>
      <vt:lpstr>PowerPoint Presentation</vt:lpstr>
      <vt:lpstr>Topics</vt:lpstr>
      <vt:lpstr>GlobalMeet</vt:lpstr>
      <vt:lpstr>GlobalMeet  </vt:lpstr>
      <vt:lpstr>GlobalMeet </vt:lpstr>
      <vt:lpstr>GlobalMeet</vt:lpstr>
      <vt:lpstr>GlobalMeet</vt:lpstr>
      <vt:lpstr>GlobalMeet</vt:lpstr>
      <vt:lpstr>GlobalMeet</vt:lpstr>
      <vt:lpstr>GlobalMeet Audio</vt:lpstr>
      <vt:lpstr>End of Year Chapter Financial Reporting</vt:lpstr>
      <vt:lpstr>End of Year Chapter Financial Reporting</vt:lpstr>
      <vt:lpstr>End of Year Non-US Chapter Financial Reporting</vt:lpstr>
      <vt:lpstr>Promotional Items for Chapters</vt:lpstr>
      <vt:lpstr>Promotional Items Ordering</vt:lpstr>
      <vt:lpstr>Promotional Items Order Form</vt:lpstr>
      <vt:lpstr>What’s Next</vt:lpstr>
      <vt:lpstr>Initiative: Influencing &amp; Harmonizing Standards</vt:lpstr>
      <vt:lpstr>Initiative: Model-Based Systems Engineering</vt:lpstr>
      <vt:lpstr>Initiative: BKCASE</vt:lpstr>
      <vt:lpstr>Technical Working Groups</vt:lpstr>
      <vt:lpstr>Working Groups</vt:lpstr>
      <vt:lpstr>Supporting Top CAB Needs</vt:lpstr>
      <vt:lpstr>What’s Next</vt:lpstr>
    </vt:vector>
  </TitlesOfParts>
  <Company>INCOSE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Officer Orientation</dc:title>
  <dc:subject>Chapter Officer Orientation</dc:subject>
  <dc:creator>Don Boyer</dc:creator>
  <cp:keywords>chapter, orientation, training, officers</cp:keywords>
  <cp:lastModifiedBy>Barclay</cp:lastModifiedBy>
  <cp:revision>295</cp:revision>
  <cp:lastPrinted>1601-01-01T00:00:00Z</cp:lastPrinted>
  <dcterms:created xsi:type="dcterms:W3CDTF">1601-01-01T00:00:00Z</dcterms:created>
  <dcterms:modified xsi:type="dcterms:W3CDTF">2014-11-24T05:03:10Z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ContentType">
    <vt:lpwstr>Document</vt:lpwstr>
  </property>
  <property fmtid="{D5CDD505-2E9C-101B-9397-08002B2CF9AE}" pid="4" name="ContentTypeId">
    <vt:lpwstr>0x01010017FE2C79C1FA8A4FABB2436FD22CCFD6</vt:lpwstr>
  </property>
  <property fmtid="{D5CDD505-2E9C-101B-9397-08002B2CF9AE}" pid="5" name="incoseWorkingGroup">
    <vt:lpwstr/>
  </property>
  <property fmtid="{D5CDD505-2E9C-101B-9397-08002B2CF9AE}" pid="6" name="incoseOrganizations">
    <vt:lpwstr/>
  </property>
  <property fmtid="{D5CDD505-2E9C-101B-9397-08002B2CF9AE}" pid="7" name="INCOSEProductValue">
    <vt:lpwstr>45;#Local|254e409e-99ce-4994-8e1c-1a49057a5299</vt:lpwstr>
  </property>
  <property fmtid="{D5CDD505-2E9C-101B-9397-08002B2CF9AE}" pid="8" name="incoseChapters">
    <vt:lpwstr/>
  </property>
</Properties>
</file>