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5"/>
  </p:notesMasterIdLst>
  <p:sldIdLst>
    <p:sldId id="416" r:id="rId6"/>
    <p:sldId id="570"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39" r:id="rId35"/>
    <p:sldId id="540" r:id="rId36"/>
    <p:sldId id="541" r:id="rId37"/>
    <p:sldId id="542" r:id="rId38"/>
    <p:sldId id="543" r:id="rId39"/>
    <p:sldId id="544" r:id="rId40"/>
    <p:sldId id="545" r:id="rId41"/>
    <p:sldId id="546" r:id="rId42"/>
    <p:sldId id="547" r:id="rId43"/>
    <p:sldId id="548"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D00"/>
    <a:srgbClr val="F0EA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autoAdjust="0"/>
    <p:restoredTop sz="92966" autoAdjust="0"/>
  </p:normalViewPr>
  <p:slideViewPr>
    <p:cSldViewPr>
      <p:cViewPr>
        <p:scale>
          <a:sx n="100" d="100"/>
          <a:sy n="100" d="100"/>
        </p:scale>
        <p:origin x="-624" y="512"/>
      </p:cViewPr>
      <p:guideLst>
        <p:guide orient="horz" pos="2160"/>
        <p:guide pos="2880"/>
      </p:guideLst>
    </p:cSldViewPr>
  </p:slideViewPr>
  <p:outlineViewPr>
    <p:cViewPr>
      <p:scale>
        <a:sx n="33" d="100"/>
        <a:sy n="33" d="100"/>
      </p:scale>
      <p:origin x="0" y="49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163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5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72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581E2BF-1A41-410D-B07C-38A12D1E68E4}" type="slidenum">
              <a:rPr lang="en-US"/>
              <a:pPr>
                <a:defRPr/>
              </a:pPr>
              <a:t>‹#›</a:t>
            </a:fld>
            <a:endParaRPr lang="en-US"/>
          </a:p>
        </p:txBody>
      </p:sp>
    </p:spTree>
    <p:extLst>
      <p:ext uri="{BB962C8B-B14F-4D97-AF65-F5344CB8AC3E}">
        <p14:creationId xmlns:p14="http://schemas.microsoft.com/office/powerpoint/2010/main" val="2621378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93003A-31CD-431D-A4A4-C726610CB91C}" type="slidenum">
              <a:rPr lang="en-US" altLang="en-US" smtClean="0"/>
              <a:pPr/>
              <a:t>7</a:t>
            </a:fld>
            <a:endParaRPr lang="en-US" altLang="en-US" smtClean="0"/>
          </a:p>
        </p:txBody>
      </p:sp>
      <p:sp>
        <p:nvSpPr>
          <p:cNvPr id="1198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55D5360-5DF6-4DC8-B4B1-AD4FBB1920D2}" type="slidenum">
              <a:rPr lang="en-US" altLang="en-US" sz="1200"/>
              <a:pPr algn="r" eaLnBrk="1" hangingPunct="1"/>
              <a:t>7</a:t>
            </a:fld>
            <a:endParaRPr lang="en-US" altLang="en-US" sz="1200"/>
          </a:p>
        </p:txBody>
      </p:sp>
      <p:sp>
        <p:nvSpPr>
          <p:cNvPr id="119812"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19813"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22" tIns="41261" rIns="82522" bIns="41261"/>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24D7DE-D7B2-4B46-9358-0EFC17C8DB67}" type="slidenum">
              <a:rPr lang="en-US" altLang="en-US" smtClean="0"/>
              <a:pPr/>
              <a:t>8</a:t>
            </a:fld>
            <a:endParaRPr lang="en-US" altLang="en-US" smtClean="0"/>
          </a:p>
        </p:txBody>
      </p:sp>
      <p:sp>
        <p:nvSpPr>
          <p:cNvPr id="120835" name="Rectangle 2"/>
          <p:cNvSpPr>
            <a:spLocks noGrp="1" noRot="1" noChangeAspect="1" noChangeArrowheads="1" noTextEdit="1"/>
          </p:cNvSpPr>
          <p:nvPr>
            <p:ph type="sldImg"/>
          </p:nvPr>
        </p:nvSpPr>
        <p:spPr>
          <a:xfrm>
            <a:off x="796925" y="261938"/>
            <a:ext cx="5084763" cy="3813175"/>
          </a:xfrm>
          <a:ln w="12700" cap="flat">
            <a:solidFill>
              <a:schemeClr val="tx1"/>
            </a:solidFill>
          </a:ln>
        </p:spPr>
      </p:sp>
      <p:sp>
        <p:nvSpPr>
          <p:cNvPr id="120836" name="Rectangle 3"/>
          <p:cNvSpPr>
            <a:spLocks noGrp="1" noChangeArrowheads="1"/>
          </p:cNvSpPr>
          <p:nvPr>
            <p:ph type="body" idx="1"/>
          </p:nvPr>
        </p:nvSpPr>
        <p:spPr>
          <a:xfrm>
            <a:off x="533400" y="4154488"/>
            <a:ext cx="5726113" cy="4233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22" tIns="41261" rIns="82522" bIns="41261"/>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0" y="5372100"/>
            <a:ext cx="2133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8"/>
          <p:cNvGrpSpPr>
            <a:grpSpLocks/>
          </p:cNvGrpSpPr>
          <p:nvPr userDrawn="1"/>
        </p:nvGrpSpPr>
        <p:grpSpPr bwMode="auto">
          <a:xfrm>
            <a:off x="336550" y="0"/>
            <a:ext cx="153988" cy="53340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2"/>
          <p:cNvGrpSpPr>
            <a:grpSpLocks/>
          </p:cNvGrpSpPr>
          <p:nvPr userDrawn="1"/>
        </p:nvGrpSpPr>
        <p:grpSpPr bwMode="auto">
          <a:xfrm>
            <a:off x="2622550" y="6400800"/>
            <a:ext cx="652145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 name="Rectangle 16"/>
          <p:cNvSpPr>
            <a:spLocks noChangeArrowheads="1"/>
          </p:cNvSpPr>
          <p:nvPr userDrawn="1"/>
        </p:nvSpPr>
        <p:spPr bwMode="auto">
          <a:xfrm rot="5400000">
            <a:off x="52347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mtClean="0"/>
          </a:p>
        </p:txBody>
      </p:sp>
      <p:sp>
        <p:nvSpPr>
          <p:cNvPr id="14" name="Rectangle 17"/>
          <p:cNvSpPr>
            <a:spLocks noChangeArrowheads="1"/>
          </p:cNvSpPr>
          <p:nvPr userDrawn="1"/>
        </p:nvSpPr>
        <p:spPr bwMode="auto">
          <a:xfrm>
            <a:off x="0" y="401638"/>
            <a:ext cx="9156700" cy="93662"/>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endParaRPr lang="en-US" altLang="en-US" smtClean="0"/>
          </a:p>
        </p:txBody>
      </p:sp>
      <p:sp>
        <p:nvSpPr>
          <p:cNvPr id="6146"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5" name="Rectangle 5"/>
          <p:cNvSpPr>
            <a:spLocks noGrp="1" noChangeArrowheads="1"/>
          </p:cNvSpPr>
          <p:nvPr>
            <p:ph type="ftr" sz="quarter" idx="10"/>
          </p:nvPr>
        </p:nvSpPr>
        <p:spPr>
          <a:xfrm>
            <a:off x="3124200" y="6496050"/>
            <a:ext cx="2895600" cy="476250"/>
          </a:xfrm>
        </p:spPr>
        <p:txBody>
          <a:bodyPr/>
          <a:lstStyle>
            <a:lvl1pPr>
              <a:defRPr/>
            </a:lvl1pPr>
          </a:lstStyle>
          <a:p>
            <a:pPr>
              <a:defRPr/>
            </a:pPr>
            <a:endParaRPr lang="en-US"/>
          </a:p>
        </p:txBody>
      </p:sp>
      <p:sp>
        <p:nvSpPr>
          <p:cNvPr id="16" name="Rectangle 6"/>
          <p:cNvSpPr>
            <a:spLocks noGrp="1" noChangeArrowheads="1"/>
          </p:cNvSpPr>
          <p:nvPr>
            <p:ph type="sldNum" sz="quarter" idx="11"/>
          </p:nvPr>
        </p:nvSpPr>
        <p:spPr bwMode="auto">
          <a:xfrm>
            <a:off x="6553200" y="6496050"/>
            <a:ext cx="2133600" cy="476250"/>
          </a:xfrm>
          <a:prstGeom prst="rect">
            <a:avLst/>
          </a:prstGeom>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C41E073D-0E99-4716-AD7D-B7CF0738C0A4}" type="slidenum">
              <a:rPr lang="en-US"/>
              <a:pPr>
                <a:defRPr/>
              </a:pPr>
              <a:t>‹#›</a:t>
            </a:fld>
            <a:endParaRPr lang="en-US"/>
          </a:p>
        </p:txBody>
      </p:sp>
    </p:spTree>
    <p:extLst>
      <p:ext uri="{BB962C8B-B14F-4D97-AF65-F5344CB8AC3E}">
        <p14:creationId xmlns:p14="http://schemas.microsoft.com/office/powerpoint/2010/main" val="166677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5732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1506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7860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406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158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08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468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0321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01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0020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62816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FF5FF"/>
            </a:gs>
            <a:gs pos="100000">
              <a:srgbClr val="6699FF"/>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38175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81400" y="64865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grpSp>
        <p:nvGrpSpPr>
          <p:cNvPr id="1030" name="Group 7"/>
          <p:cNvGrpSpPr>
            <a:grpSpLocks/>
          </p:cNvGrpSpPr>
          <p:nvPr userDrawn="1"/>
        </p:nvGrpSpPr>
        <p:grpSpPr bwMode="auto">
          <a:xfrm>
            <a:off x="342900" y="0"/>
            <a:ext cx="147638" cy="5791200"/>
            <a:chOff x="216" y="0"/>
            <a:chExt cx="93" cy="3648"/>
          </a:xfrm>
        </p:grpSpPr>
        <p:sp>
          <p:nvSpPr>
            <p:cNvPr id="1037" name="Line 8"/>
            <p:cNvSpPr>
              <a:spLocks noChangeShapeType="1"/>
            </p:cNvSpPr>
            <p:nvPr/>
          </p:nvSpPr>
          <p:spPr bwMode="auto">
            <a:xfrm>
              <a:off x="216"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8" name="Line 9"/>
            <p:cNvSpPr>
              <a:spLocks noChangeShapeType="1"/>
            </p:cNvSpPr>
            <p:nvPr/>
          </p:nvSpPr>
          <p:spPr bwMode="auto">
            <a:xfrm>
              <a:off x="309" y="0"/>
              <a:ext cx="0" cy="3648"/>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9" name="Line 10"/>
            <p:cNvSpPr>
              <a:spLocks noChangeShapeType="1"/>
            </p:cNvSpPr>
            <p:nvPr/>
          </p:nvSpPr>
          <p:spPr bwMode="auto">
            <a:xfrm>
              <a:off x="262" y="0"/>
              <a:ext cx="0" cy="3648"/>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1" name="Group 11"/>
          <p:cNvGrpSpPr>
            <a:grpSpLocks/>
          </p:cNvGrpSpPr>
          <p:nvPr userDrawn="1"/>
        </p:nvGrpSpPr>
        <p:grpSpPr bwMode="auto">
          <a:xfrm>
            <a:off x="1244600" y="6324600"/>
            <a:ext cx="7670800" cy="127000"/>
            <a:chOff x="928" y="4032"/>
            <a:chExt cx="4832" cy="80"/>
          </a:xfrm>
        </p:grpSpPr>
        <p:sp>
          <p:nvSpPr>
            <p:cNvPr id="1034" name="Line 12"/>
            <p:cNvSpPr>
              <a:spLocks noChangeShapeType="1"/>
            </p:cNvSpPr>
            <p:nvPr/>
          </p:nvSpPr>
          <p:spPr bwMode="auto">
            <a:xfrm flipH="1">
              <a:off x="928" y="411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3"/>
            <p:cNvSpPr>
              <a:spLocks noChangeShapeType="1"/>
            </p:cNvSpPr>
            <p:nvPr/>
          </p:nvSpPr>
          <p:spPr bwMode="auto">
            <a:xfrm flipH="1">
              <a:off x="928" y="4072"/>
              <a:ext cx="4832"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4"/>
            <p:cNvSpPr>
              <a:spLocks noChangeShapeType="1"/>
            </p:cNvSpPr>
            <p:nvPr/>
          </p:nvSpPr>
          <p:spPr bwMode="auto">
            <a:xfrm flipH="1">
              <a:off x="928" y="4032"/>
              <a:ext cx="4832"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5" descr="INCOSELogo_transparent"/>
          <p:cNvPicPr>
            <a:picLocks noChangeAspect="1" noChangeArrowheads="1"/>
          </p:cNvPicPr>
          <p:nvPr userDrawn="1"/>
        </p:nvPicPr>
        <p:blipFill>
          <a:blip r:embed="rId14" cstate="screen">
            <a:lum bright="20000" contrast="-20000"/>
            <a:extLst>
              <a:ext uri="{28A0092B-C50C-407E-A947-70E740481C1C}">
                <a14:useLocalDpi xmlns:a14="http://schemas.microsoft.com/office/drawing/2010/main"/>
              </a:ext>
            </a:extLst>
          </a:blip>
          <a:srcRect/>
          <a:stretch>
            <a:fillRect/>
          </a:stretch>
        </p:blipFill>
        <p:spPr bwMode="auto">
          <a:xfrm>
            <a:off x="76200" y="5867400"/>
            <a:ext cx="12382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6"/>
          <p:cNvSpPr txBox="1">
            <a:spLocks noChangeArrowheads="1"/>
          </p:cNvSpPr>
          <p:nvPr userDrawn="1"/>
        </p:nvSpPr>
        <p:spPr bwMode="auto">
          <a:xfrm>
            <a:off x="8153400" y="6491288"/>
            <a:ext cx="609600" cy="366712"/>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C6528619-7962-4EE4-9C51-0BDFABD1E1A1}" type="slidenum">
              <a:rPr lang="en-US" smtClean="0"/>
              <a:pPr>
                <a:defRPr/>
              </a:pPr>
              <a:t>‹#›</a:t>
            </a:fld>
            <a:endParaRPr lang="en-US" smtClean="0"/>
          </a:p>
        </p:txBody>
      </p:sp>
    </p:spTree>
  </p:cSld>
  <p:clrMap bg1="lt1" tx1="dk1" bg2="lt2" tx2="dk2" accent1="accent1" accent2="accent2" accent3="accent3" accent4="accent4" accent5="accent5" accent6="accent6" hlink="hlink" folHlink="folHlink"/>
  <p:sldLayoutIdLst>
    <p:sldLayoutId id="2147483855"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8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charset="0"/>
        </a:defRPr>
      </a:lvl2pPr>
      <a:lvl3pPr algn="ctr" rtl="0" eaLnBrk="0" fontAlgn="base" hangingPunct="0">
        <a:spcBef>
          <a:spcPct val="0"/>
        </a:spcBef>
        <a:spcAft>
          <a:spcPct val="0"/>
        </a:spcAft>
        <a:defRPr sz="3800">
          <a:solidFill>
            <a:schemeClr val="tx2"/>
          </a:solidFill>
          <a:latin typeface="Arial" charset="0"/>
        </a:defRPr>
      </a:lvl3pPr>
      <a:lvl4pPr algn="ctr" rtl="0" eaLnBrk="0" fontAlgn="base" hangingPunct="0">
        <a:spcBef>
          <a:spcPct val="0"/>
        </a:spcBef>
        <a:spcAft>
          <a:spcPct val="0"/>
        </a:spcAft>
        <a:defRPr sz="3800">
          <a:solidFill>
            <a:schemeClr val="tx2"/>
          </a:solidFill>
          <a:latin typeface="Arial" charset="0"/>
        </a:defRPr>
      </a:lvl4pPr>
      <a:lvl5pPr algn="ctr" rtl="0" eaLnBrk="0" fontAlgn="base" hangingPunct="0">
        <a:spcBef>
          <a:spcPct val="0"/>
        </a:spcBef>
        <a:spcAft>
          <a:spcPct val="0"/>
        </a:spcAft>
        <a:defRPr sz="3800">
          <a:solidFill>
            <a:schemeClr val="tx2"/>
          </a:solidFill>
          <a:latin typeface="Arial" charset="0"/>
        </a:defRPr>
      </a:lvl5pPr>
      <a:lvl6pPr marL="457200" algn="ctr" rtl="0" fontAlgn="base">
        <a:spcBef>
          <a:spcPct val="0"/>
        </a:spcBef>
        <a:spcAft>
          <a:spcPct val="0"/>
        </a:spcAft>
        <a:defRPr sz="3800">
          <a:solidFill>
            <a:schemeClr val="tx2"/>
          </a:solidFill>
          <a:latin typeface="Arial" charset="0"/>
        </a:defRPr>
      </a:lvl6pPr>
      <a:lvl7pPr marL="914400" algn="ctr" rtl="0" fontAlgn="base">
        <a:spcBef>
          <a:spcPct val="0"/>
        </a:spcBef>
        <a:spcAft>
          <a:spcPct val="0"/>
        </a:spcAft>
        <a:defRPr sz="3800">
          <a:solidFill>
            <a:schemeClr val="tx2"/>
          </a:solidFill>
          <a:latin typeface="Arial" charset="0"/>
        </a:defRPr>
      </a:lvl7pPr>
      <a:lvl8pPr marL="1371600" algn="ctr" rtl="0" fontAlgn="base">
        <a:spcBef>
          <a:spcPct val="0"/>
        </a:spcBef>
        <a:spcAft>
          <a:spcPct val="0"/>
        </a:spcAft>
        <a:defRPr sz="3800">
          <a:solidFill>
            <a:schemeClr val="tx2"/>
          </a:solidFill>
          <a:latin typeface="Arial" charset="0"/>
        </a:defRPr>
      </a:lvl8pPr>
      <a:lvl9pPr marL="1828800" algn="ctr"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hapterKeys@incose.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hapterKeys@incose.org" TargetMode="External"/><Relationship Id="rId3" Type="http://schemas.openxmlformats.org/officeDocument/2006/relationships/hyperlink" Target="mailto:ChapterAwards@incose.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hyperlink" Target="http://keys-to-effective-ch.wikispaces.com/" TargetMode="External"/><Relationship Id="rId4" Type="http://schemas.openxmlformats.org/officeDocument/2006/relationships/hyperlink" Target="mailto:ChapterKeys@incose.org"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6"/>
          <p:cNvSpPr>
            <a:spLocks noGrp="1" noChangeArrowheads="1"/>
          </p:cNvSpPr>
          <p:nvPr>
            <p:ph type="ctrTitle"/>
          </p:nvPr>
        </p:nvSpPr>
        <p:spPr>
          <a:xfrm>
            <a:off x="533400" y="1143000"/>
            <a:ext cx="8153400" cy="1524000"/>
          </a:xfrm>
          <a:noFill/>
        </p:spPr>
        <p:txBody>
          <a:bodyPr/>
          <a:lstStyle/>
          <a:p>
            <a:pPr eaLnBrk="1" hangingPunct="1"/>
            <a:r>
              <a:rPr lang="en-US" b="1" dirty="0">
                <a:latin typeface="Arial" charset="0"/>
              </a:rPr>
              <a:t>Chapter Leader Training</a:t>
            </a:r>
            <a:br>
              <a:rPr lang="en-US" b="1" dirty="0">
                <a:latin typeface="Arial" charset="0"/>
              </a:rPr>
            </a:br>
            <a:r>
              <a:rPr lang="en-US" sz="3200" b="1" dirty="0">
                <a:latin typeface="Arial" charset="0"/>
              </a:rPr>
              <a:t>Video Recorded at IS </a:t>
            </a:r>
            <a:r>
              <a:rPr lang="en-US" sz="3200" b="1" dirty="0" smtClean="0">
                <a:latin typeface="Arial" charset="0"/>
              </a:rPr>
              <a:t>2014</a:t>
            </a:r>
            <a:br>
              <a:rPr lang="en-US" sz="3200" b="1" dirty="0" smtClean="0">
                <a:latin typeface="Arial" charset="0"/>
              </a:rPr>
            </a:br>
            <a:r>
              <a:rPr lang="en-US" sz="3200" b="1" dirty="0" smtClean="0">
                <a:latin typeface="Arial" charset="0"/>
              </a:rPr>
              <a:t>UNIT </a:t>
            </a:r>
            <a:r>
              <a:rPr lang="en-US" sz="3200" b="1" dirty="0" smtClean="0">
                <a:latin typeface="Arial" charset="0"/>
              </a:rPr>
              <a:t>4</a:t>
            </a:r>
            <a:endParaRPr lang="en-US" sz="3200" b="1" dirty="0">
              <a:latin typeface="Arial" charset="0"/>
            </a:endParaRPr>
          </a:p>
        </p:txBody>
      </p:sp>
      <p:sp>
        <p:nvSpPr>
          <p:cNvPr id="3075" name="Rectangle 28"/>
          <p:cNvSpPr>
            <a:spLocks noChangeArrowheads="1"/>
          </p:cNvSpPr>
          <p:nvPr/>
        </p:nvSpPr>
        <p:spPr bwMode="auto">
          <a:xfrm>
            <a:off x="3124200" y="5562600"/>
            <a:ext cx="556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5000"/>
              </a:lnSpc>
              <a:spcBef>
                <a:spcPct val="20000"/>
              </a:spcBef>
            </a:pPr>
            <a:r>
              <a:rPr lang="en-US"/>
              <a:t>Prepared by the Keys to Effective Chapters, part of the Chapters Shared Services Committee of the INCOSE Sectors</a:t>
            </a:r>
          </a:p>
          <a:p>
            <a:pPr eaLnBrk="1" hangingPunct="1">
              <a:lnSpc>
                <a:spcPct val="85000"/>
              </a:lnSpc>
              <a:spcBef>
                <a:spcPct val="20000"/>
              </a:spcBef>
            </a:pPr>
            <a:r>
              <a:rPr lang="en-US" sz="2400"/>
              <a:t> </a:t>
            </a:r>
          </a:p>
        </p:txBody>
      </p:sp>
      <p:sp>
        <p:nvSpPr>
          <p:cNvPr id="3076" name="Rectangle 3"/>
          <p:cNvSpPr txBox="1">
            <a:spLocks noChangeArrowheads="1"/>
          </p:cNvSpPr>
          <p:nvPr/>
        </p:nvSpPr>
        <p:spPr bwMode="auto">
          <a:xfrm>
            <a:off x="1219200" y="28956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eaLnBrk="1" hangingPunct="1">
              <a:lnSpc>
                <a:spcPct val="80000"/>
              </a:lnSpc>
              <a:spcBef>
                <a:spcPct val="20000"/>
              </a:spcBef>
            </a:pPr>
            <a:endParaRPr lang="en-US" sz="2400" dirty="0"/>
          </a:p>
          <a:p>
            <a:pPr algn="ctr" eaLnBrk="1" hangingPunct="1">
              <a:lnSpc>
                <a:spcPct val="80000"/>
              </a:lnSpc>
              <a:spcBef>
                <a:spcPct val="20000"/>
              </a:spcBef>
            </a:pPr>
            <a:r>
              <a:rPr lang="en-US" sz="2400" dirty="0"/>
              <a:t>The International Council on Systems Engineering </a:t>
            </a:r>
          </a:p>
          <a:p>
            <a:pPr algn="ctr" eaLnBrk="1" hangingPunct="1">
              <a:lnSpc>
                <a:spcPct val="80000"/>
              </a:lnSpc>
              <a:spcBef>
                <a:spcPct val="20000"/>
              </a:spcBef>
            </a:pPr>
            <a:endParaRPr lang="en-US" sz="2400" dirty="0"/>
          </a:p>
          <a:p>
            <a:pPr algn="ctr" eaLnBrk="1" hangingPunct="1">
              <a:lnSpc>
                <a:spcPct val="80000"/>
              </a:lnSpc>
              <a:spcBef>
                <a:spcPct val="20000"/>
              </a:spcBef>
            </a:pPr>
            <a:r>
              <a:rPr lang="en-US" sz="2400" dirty="0"/>
              <a:t>Revision 2.0 </a:t>
            </a:r>
            <a:endParaRPr lang="en-US" sz="2400" dirty="0" smtClean="0"/>
          </a:p>
          <a:p>
            <a:pPr algn="ctr" eaLnBrk="1" hangingPunct="1">
              <a:lnSpc>
                <a:spcPct val="80000"/>
              </a:lnSpc>
              <a:spcBef>
                <a:spcPct val="20000"/>
              </a:spcBef>
            </a:pPr>
            <a:r>
              <a:rPr lang="en-US" sz="2400" dirty="0" smtClean="0"/>
              <a:t>30 June 2014</a:t>
            </a:r>
            <a:endParaRPr lang="en-US" sz="2400" dirty="0"/>
          </a:p>
        </p:txBody>
      </p:sp>
    </p:spTree>
    <p:extLst>
      <p:ext uri="{BB962C8B-B14F-4D97-AF65-F5344CB8AC3E}">
        <p14:creationId xmlns:p14="http://schemas.microsoft.com/office/powerpoint/2010/main" val="25037200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8229600" cy="1143000"/>
          </a:xfrm>
        </p:spPr>
        <p:txBody>
          <a:bodyPr/>
          <a:lstStyle/>
          <a:p>
            <a:pPr eaLnBrk="1" hangingPunct="1"/>
            <a:r>
              <a:rPr lang="en-US" altLang="en-US" sz="3400" dirty="0" smtClean="0"/>
              <a:t>Officer Training Component</a:t>
            </a:r>
          </a:p>
        </p:txBody>
      </p:sp>
      <p:sp>
        <p:nvSpPr>
          <p:cNvPr id="51203" name="Rectangle 3"/>
          <p:cNvSpPr>
            <a:spLocks noGrp="1" noChangeArrowheads="1"/>
          </p:cNvSpPr>
          <p:nvPr>
            <p:ph type="body" idx="1"/>
          </p:nvPr>
        </p:nvSpPr>
        <p:spPr>
          <a:xfrm>
            <a:off x="685800" y="1265238"/>
            <a:ext cx="8229600" cy="4525962"/>
          </a:xfrm>
        </p:spPr>
        <p:txBody>
          <a:bodyPr/>
          <a:lstStyle/>
          <a:p>
            <a:pPr eaLnBrk="1" hangingPunct="1"/>
            <a:r>
              <a:rPr lang="en-US" altLang="en-US" sz="2400" dirty="0"/>
              <a:t>O</a:t>
            </a:r>
            <a:r>
              <a:rPr lang="en-US" altLang="en-US" sz="2400" dirty="0" smtClean="0"/>
              <a:t>fficers should attend a training session or webinar, </a:t>
            </a:r>
            <a:r>
              <a:rPr lang="en-US" altLang="en-US" sz="2400" u="sng" dirty="0" smtClean="0"/>
              <a:t>with</a:t>
            </a:r>
            <a:r>
              <a:rPr lang="en-US" altLang="en-US" sz="2400" dirty="0" smtClean="0"/>
              <a:t> their leadership team to facilitate discussion</a:t>
            </a:r>
          </a:p>
          <a:p>
            <a:pPr eaLnBrk="1" hangingPunct="1"/>
            <a:r>
              <a:rPr lang="en-US" altLang="en-US" sz="2400" dirty="0" smtClean="0"/>
              <a:t>This presentation (video and slides), “Chapter Officer Training”, is available on the </a:t>
            </a:r>
            <a:r>
              <a:rPr lang="en-US" altLang="en-US" sz="2400" b="1" dirty="0" smtClean="0"/>
              <a:t>Keys to Effective Chapters</a:t>
            </a:r>
            <a:r>
              <a:rPr lang="en-US" altLang="en-US" sz="2400" dirty="0" smtClean="0"/>
              <a:t> Wiki for team training and personal review</a:t>
            </a:r>
          </a:p>
          <a:p>
            <a:pPr lvl="1" eaLnBrk="1" hangingPunct="1"/>
            <a:r>
              <a:rPr lang="en-US" altLang="en-US" sz="2000" dirty="0" smtClean="0"/>
              <a:t>What is INCOSE</a:t>
            </a:r>
          </a:p>
          <a:p>
            <a:pPr lvl="1" eaLnBrk="1" hangingPunct="1"/>
            <a:r>
              <a:rPr lang="en-US" altLang="en-US" sz="2000" dirty="0" smtClean="0"/>
              <a:t>Central Office Admin Functions/Resources</a:t>
            </a:r>
          </a:p>
          <a:p>
            <a:pPr lvl="1" eaLnBrk="1" hangingPunct="1"/>
            <a:r>
              <a:rPr lang="en-US" altLang="en-US" sz="2000" dirty="0" smtClean="0"/>
              <a:t>Technical Operations</a:t>
            </a:r>
          </a:p>
          <a:p>
            <a:pPr lvl="1" eaLnBrk="1" hangingPunct="1"/>
            <a:r>
              <a:rPr lang="en-US" altLang="en-US" sz="2000" dirty="0" smtClean="0"/>
              <a:t>Chapters</a:t>
            </a:r>
          </a:p>
          <a:p>
            <a:pPr lvl="1" eaLnBrk="1" hangingPunct="1"/>
            <a:r>
              <a:rPr lang="en-US" altLang="en-US" sz="2000" dirty="0" smtClean="0"/>
              <a:t>Chapter Officer Roles &amp; Responsibilities</a:t>
            </a:r>
          </a:p>
          <a:p>
            <a:pPr lvl="1" eaLnBrk="1" hangingPunct="1"/>
            <a:r>
              <a:rPr lang="en-US" altLang="en-US" sz="2000" dirty="0" smtClean="0"/>
              <a:t>Chapter Achievement Program</a:t>
            </a:r>
          </a:p>
          <a:p>
            <a:pPr lvl="1" eaLnBrk="1" hangingPunct="1"/>
            <a:r>
              <a:rPr lang="en-US" altLang="en-US" sz="2000" dirty="0" smtClean="0"/>
              <a:t>Resources and Products</a:t>
            </a:r>
            <a:endParaRPr lang="en-US" altLang="en-US" sz="1600" dirty="0" smtClean="0"/>
          </a:p>
          <a:p>
            <a:pPr lvl="1" eaLnBrk="1" hangingPunct="1"/>
            <a:r>
              <a:rPr lang="en-US" altLang="en-US" sz="2000" dirty="0" smtClean="0"/>
              <a:t>Events</a:t>
            </a:r>
            <a:endParaRPr lang="en-US" altLang="en-US" sz="2400" dirty="0" smtClean="0"/>
          </a:p>
        </p:txBody>
      </p:sp>
    </p:spTree>
    <p:extLst>
      <p:ext uri="{BB962C8B-B14F-4D97-AF65-F5344CB8AC3E}">
        <p14:creationId xmlns:p14="http://schemas.microsoft.com/office/powerpoint/2010/main" val="6471637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1143000"/>
          </a:xfrm>
        </p:spPr>
        <p:txBody>
          <a:bodyPr/>
          <a:lstStyle/>
          <a:p>
            <a:pPr eaLnBrk="1" hangingPunct="1"/>
            <a:r>
              <a:rPr lang="en-US" altLang="en-US" sz="3400" smtClean="0"/>
              <a:t>Chapter Planning Component</a:t>
            </a:r>
          </a:p>
        </p:txBody>
      </p:sp>
      <p:sp>
        <p:nvSpPr>
          <p:cNvPr id="9220" name="Rectangle 3"/>
          <p:cNvSpPr>
            <a:spLocks noGrp="1" noChangeArrowheads="1"/>
          </p:cNvSpPr>
          <p:nvPr>
            <p:ph type="body" idx="1"/>
          </p:nvPr>
        </p:nvSpPr>
        <p:spPr>
          <a:xfrm>
            <a:off x="685800" y="1265238"/>
            <a:ext cx="8229600" cy="4525962"/>
          </a:xfrm>
        </p:spPr>
        <p:txBody>
          <a:bodyPr/>
          <a:lstStyle/>
          <a:p>
            <a:pPr eaLnBrk="1" hangingPunct="1">
              <a:defRPr/>
            </a:pPr>
            <a:r>
              <a:rPr lang="en-US" altLang="en-US" sz="2400" dirty="0" smtClean="0"/>
              <a:t>Planning is a team activity – not for just the President/VPs</a:t>
            </a:r>
          </a:p>
          <a:p>
            <a:pPr eaLnBrk="1" hangingPunct="1">
              <a:defRPr/>
            </a:pPr>
            <a:r>
              <a:rPr lang="en-US" altLang="en-US" sz="2400" dirty="0" smtClean="0"/>
              <a:t>Chapter Planning should be done as soon a possible after officer training and no later than March 15</a:t>
            </a:r>
          </a:p>
          <a:p>
            <a:pPr eaLnBrk="1" hangingPunct="1">
              <a:defRPr/>
            </a:pPr>
            <a:r>
              <a:rPr lang="en-US" altLang="en-US" sz="2400" dirty="0" smtClean="0"/>
              <a:t>Invite interested members-at-large to participate</a:t>
            </a:r>
          </a:p>
          <a:p>
            <a:pPr eaLnBrk="1" hangingPunct="1">
              <a:defRPr/>
            </a:pPr>
            <a:r>
              <a:rPr lang="en-US" altLang="en-US" sz="2400" dirty="0" smtClean="0"/>
              <a:t>Chapter Planning Workbook and Template is recommended, at least as a resource</a:t>
            </a:r>
          </a:p>
          <a:p>
            <a:pPr marL="0" indent="0" eaLnBrk="1" hangingPunct="1">
              <a:buFontTx/>
              <a:buNone/>
              <a:defRPr/>
            </a:pPr>
            <a:endParaRPr lang="en-US" altLang="en-US" sz="2400" dirty="0" smtClean="0"/>
          </a:p>
          <a:p>
            <a:pPr eaLnBrk="1" hangingPunct="1">
              <a:defRPr/>
            </a:pPr>
            <a:endParaRPr lang="en-US" altLang="en-US" sz="2400" dirty="0" smtClean="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4495800"/>
            <a:ext cx="24765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2517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8229600" cy="762000"/>
          </a:xfrm>
        </p:spPr>
        <p:txBody>
          <a:bodyPr/>
          <a:lstStyle/>
          <a:p>
            <a:pPr eaLnBrk="1" hangingPunct="1"/>
            <a:r>
              <a:rPr lang="en-US" altLang="en-US" sz="3400" dirty="0" smtClean="0"/>
              <a:t>Lack of Planning:</a:t>
            </a: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276350"/>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0" y="1143000"/>
            <a:ext cx="2219325"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8400" y="1352550"/>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ChangeArrowheads="1"/>
          </p:cNvSpPr>
          <p:nvPr/>
        </p:nvSpPr>
        <p:spPr bwMode="auto">
          <a:xfrm>
            <a:off x="714375" y="3581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8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charset="0"/>
              </a:defRPr>
            </a:lvl2pPr>
            <a:lvl3pPr algn="ctr" rtl="0" eaLnBrk="0" fontAlgn="base" hangingPunct="0">
              <a:spcBef>
                <a:spcPct val="0"/>
              </a:spcBef>
              <a:spcAft>
                <a:spcPct val="0"/>
              </a:spcAft>
              <a:defRPr sz="3800">
                <a:solidFill>
                  <a:schemeClr val="tx2"/>
                </a:solidFill>
                <a:latin typeface="Arial" charset="0"/>
              </a:defRPr>
            </a:lvl3pPr>
            <a:lvl4pPr algn="ctr" rtl="0" eaLnBrk="0" fontAlgn="base" hangingPunct="0">
              <a:spcBef>
                <a:spcPct val="0"/>
              </a:spcBef>
              <a:spcAft>
                <a:spcPct val="0"/>
              </a:spcAft>
              <a:defRPr sz="3800">
                <a:solidFill>
                  <a:schemeClr val="tx2"/>
                </a:solidFill>
                <a:latin typeface="Arial" charset="0"/>
              </a:defRPr>
            </a:lvl4pPr>
            <a:lvl5pPr algn="ctr" rtl="0" eaLnBrk="0" fontAlgn="base" hangingPunct="0">
              <a:spcBef>
                <a:spcPct val="0"/>
              </a:spcBef>
              <a:spcAft>
                <a:spcPct val="0"/>
              </a:spcAft>
              <a:defRPr sz="3800">
                <a:solidFill>
                  <a:schemeClr val="tx2"/>
                </a:solidFill>
                <a:latin typeface="Arial" charset="0"/>
              </a:defRPr>
            </a:lvl5pPr>
            <a:lvl6pPr marL="457200" algn="ctr" rtl="0" fontAlgn="base">
              <a:spcBef>
                <a:spcPct val="0"/>
              </a:spcBef>
              <a:spcAft>
                <a:spcPct val="0"/>
              </a:spcAft>
              <a:defRPr sz="3800">
                <a:solidFill>
                  <a:schemeClr val="tx2"/>
                </a:solidFill>
                <a:latin typeface="Arial" charset="0"/>
              </a:defRPr>
            </a:lvl6pPr>
            <a:lvl7pPr marL="914400" algn="ctr" rtl="0" fontAlgn="base">
              <a:spcBef>
                <a:spcPct val="0"/>
              </a:spcBef>
              <a:spcAft>
                <a:spcPct val="0"/>
              </a:spcAft>
              <a:defRPr sz="3800">
                <a:solidFill>
                  <a:schemeClr val="tx2"/>
                </a:solidFill>
                <a:latin typeface="Arial" charset="0"/>
              </a:defRPr>
            </a:lvl7pPr>
            <a:lvl8pPr marL="1371600" algn="ctr" rtl="0" fontAlgn="base">
              <a:spcBef>
                <a:spcPct val="0"/>
              </a:spcBef>
              <a:spcAft>
                <a:spcPct val="0"/>
              </a:spcAft>
              <a:defRPr sz="3800">
                <a:solidFill>
                  <a:schemeClr val="tx2"/>
                </a:solidFill>
                <a:latin typeface="Arial" charset="0"/>
              </a:defRPr>
            </a:lvl8pPr>
            <a:lvl9pPr marL="1828800" algn="ctr" rtl="0" fontAlgn="base">
              <a:spcBef>
                <a:spcPct val="0"/>
              </a:spcBef>
              <a:spcAft>
                <a:spcPct val="0"/>
              </a:spcAft>
              <a:defRPr sz="3800">
                <a:solidFill>
                  <a:schemeClr val="tx2"/>
                </a:solidFill>
                <a:latin typeface="Arial" charset="0"/>
              </a:defRPr>
            </a:lvl9pPr>
          </a:lstStyle>
          <a:p>
            <a:pPr eaLnBrk="1" hangingPunct="1"/>
            <a:r>
              <a:rPr lang="en-US" altLang="en-US" sz="3400" kern="0" dirty="0" smtClean="0"/>
              <a:t>Too Much Planning:</a:t>
            </a:r>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4419600"/>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6227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dissolve">
                                      <p:cBhvr>
                                        <p:cTn id="2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11163"/>
            <a:ext cx="8610600" cy="838200"/>
          </a:xfrm>
        </p:spPr>
        <p:txBody>
          <a:bodyPr anchor="b"/>
          <a:lstStyle/>
          <a:p>
            <a:pPr eaLnBrk="1" hangingPunct="1"/>
            <a:r>
              <a:rPr lang="en-US" altLang="en-US" sz="3300" smtClean="0"/>
              <a:t>During Chapter Planning, Maintain Alignment with Overall INCOSE Mission and Goals</a:t>
            </a:r>
          </a:p>
        </p:txBody>
      </p:sp>
      <p:sp>
        <p:nvSpPr>
          <p:cNvPr id="53251" name="Text Box 4"/>
          <p:cNvSpPr txBox="1">
            <a:spLocks noChangeArrowheads="1"/>
          </p:cNvSpPr>
          <p:nvPr/>
        </p:nvSpPr>
        <p:spPr bwMode="auto">
          <a:xfrm>
            <a:off x="1524000" y="4995863"/>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endParaRPr lang="en-US" altLang="en-US" sz="2400">
              <a:latin typeface="Tahoma" pitchFamily="34" charset="0"/>
            </a:endParaRPr>
          </a:p>
        </p:txBody>
      </p:sp>
      <p:sp>
        <p:nvSpPr>
          <p:cNvPr id="53252" name="Text Box 6"/>
          <p:cNvSpPr txBox="1">
            <a:spLocks noChangeArrowheads="1"/>
          </p:cNvSpPr>
          <p:nvPr/>
        </p:nvSpPr>
        <p:spPr bwMode="auto">
          <a:xfrm>
            <a:off x="3733800" y="1295400"/>
            <a:ext cx="3581400" cy="12192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Strategic Plan</a:t>
            </a:r>
            <a:r>
              <a:rPr lang="en-US" altLang="en-US" sz="1800"/>
              <a:t> </a:t>
            </a:r>
          </a:p>
          <a:p>
            <a:pPr>
              <a:spcBef>
                <a:spcPct val="0"/>
              </a:spcBef>
              <a:buFontTx/>
              <a:buNone/>
            </a:pPr>
            <a:r>
              <a:rPr lang="en-US" altLang="en-US" sz="1800"/>
              <a:t>Describes the chapter’s direction for long and short term, promoting smooth continuity year to year</a:t>
            </a:r>
          </a:p>
        </p:txBody>
      </p:sp>
      <p:sp>
        <p:nvSpPr>
          <p:cNvPr id="53253" name="AutoShape 9"/>
          <p:cNvSpPr>
            <a:spLocks noChangeArrowheads="1"/>
          </p:cNvSpPr>
          <p:nvPr/>
        </p:nvSpPr>
        <p:spPr bwMode="auto">
          <a:xfrm rot="-1729428">
            <a:off x="3235343" y="2465448"/>
            <a:ext cx="498475" cy="273050"/>
          </a:xfrm>
          <a:prstGeom prst="rightArrow">
            <a:avLst>
              <a:gd name="adj1" fmla="val 50000"/>
              <a:gd name="adj2" fmla="val 45640"/>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4" name="Text Box 10"/>
          <p:cNvSpPr txBox="1">
            <a:spLocks noChangeArrowheads="1"/>
          </p:cNvSpPr>
          <p:nvPr/>
        </p:nvSpPr>
        <p:spPr bwMode="auto">
          <a:xfrm>
            <a:off x="7467600" y="1371600"/>
            <a:ext cx="1447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600" b="1"/>
              <a:t>Chapter SWOT</a:t>
            </a:r>
          </a:p>
          <a:p>
            <a:pPr>
              <a:spcBef>
                <a:spcPct val="0"/>
              </a:spcBef>
              <a:buFontTx/>
              <a:buNone/>
            </a:pPr>
            <a:r>
              <a:rPr lang="en-US" altLang="en-US" sz="1400"/>
              <a:t>Strengths, Weaknesses,</a:t>
            </a:r>
          </a:p>
          <a:p>
            <a:pPr>
              <a:spcBef>
                <a:spcPct val="0"/>
              </a:spcBef>
              <a:buFontTx/>
              <a:buNone/>
            </a:pPr>
            <a:r>
              <a:rPr lang="en-US" altLang="en-US" sz="1400"/>
              <a:t>Opportunities, Threats</a:t>
            </a:r>
          </a:p>
        </p:txBody>
      </p:sp>
      <p:sp>
        <p:nvSpPr>
          <p:cNvPr id="53255" name="AutoShape 11"/>
          <p:cNvSpPr>
            <a:spLocks noChangeArrowheads="1"/>
          </p:cNvSpPr>
          <p:nvPr/>
        </p:nvSpPr>
        <p:spPr bwMode="auto">
          <a:xfrm rot="-7668255">
            <a:off x="6672262" y="2641601"/>
            <a:ext cx="434975" cy="273050"/>
          </a:xfrm>
          <a:prstGeom prst="rightArrow">
            <a:avLst>
              <a:gd name="adj1" fmla="val 50000"/>
              <a:gd name="adj2" fmla="val 39826"/>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6" name="AutoShape 13"/>
          <p:cNvSpPr>
            <a:spLocks noChangeArrowheads="1"/>
          </p:cNvSpPr>
          <p:nvPr/>
        </p:nvSpPr>
        <p:spPr bwMode="auto">
          <a:xfrm rot="-4478941">
            <a:off x="4211638" y="3406775"/>
            <a:ext cx="1752600" cy="273050"/>
          </a:xfrm>
          <a:prstGeom prst="rightArrow">
            <a:avLst>
              <a:gd name="adj1" fmla="val 50000"/>
              <a:gd name="adj2" fmla="val 160465"/>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7" name="Text Box 15"/>
          <p:cNvSpPr txBox="1">
            <a:spLocks noChangeArrowheads="1"/>
          </p:cNvSpPr>
          <p:nvPr/>
        </p:nvSpPr>
        <p:spPr bwMode="auto">
          <a:xfrm>
            <a:off x="533400" y="4327525"/>
            <a:ext cx="86106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177800" algn="l"/>
                <a:tab pos="685800" algn="l"/>
              </a:tabLst>
              <a:defRPr sz="3200">
                <a:solidFill>
                  <a:schemeClr val="tx1"/>
                </a:solidFill>
                <a:latin typeface="Arial" charset="0"/>
              </a:defRPr>
            </a:lvl1pPr>
            <a:lvl2pPr marL="742950" indent="-285750">
              <a:spcBef>
                <a:spcPct val="20000"/>
              </a:spcBef>
              <a:buChar char="–"/>
              <a:tabLst>
                <a:tab pos="177800" algn="l"/>
                <a:tab pos="685800" algn="l"/>
              </a:tabLst>
              <a:defRPr sz="2800">
                <a:solidFill>
                  <a:schemeClr val="tx1"/>
                </a:solidFill>
                <a:latin typeface="Arial" charset="0"/>
              </a:defRPr>
            </a:lvl2pPr>
            <a:lvl3pPr marL="1143000" indent="-228600">
              <a:spcBef>
                <a:spcPct val="20000"/>
              </a:spcBef>
              <a:buChar char="•"/>
              <a:tabLst>
                <a:tab pos="177800" algn="l"/>
                <a:tab pos="685800" algn="l"/>
              </a:tabLst>
              <a:defRPr sz="2400">
                <a:solidFill>
                  <a:schemeClr val="tx1"/>
                </a:solidFill>
                <a:latin typeface="Arial" charset="0"/>
              </a:defRPr>
            </a:lvl3pPr>
            <a:lvl4pPr marL="1600200" indent="-228600">
              <a:spcBef>
                <a:spcPct val="20000"/>
              </a:spcBef>
              <a:buChar char="–"/>
              <a:tabLst>
                <a:tab pos="177800" algn="l"/>
                <a:tab pos="685800" algn="l"/>
              </a:tabLst>
              <a:defRPr sz="2000">
                <a:solidFill>
                  <a:schemeClr val="tx1"/>
                </a:solidFill>
                <a:latin typeface="Arial" charset="0"/>
              </a:defRPr>
            </a:lvl4pPr>
            <a:lvl5pPr marL="2057400" indent="-228600">
              <a:spcBef>
                <a:spcPct val="20000"/>
              </a:spcBef>
              <a:buChar char="»"/>
              <a:tabLst>
                <a:tab pos="177800" algn="l"/>
                <a:tab pos="6858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177800" algn="l"/>
                <a:tab pos="685800" algn="l"/>
              </a:tabLst>
              <a:defRPr sz="2000">
                <a:solidFill>
                  <a:schemeClr val="tx1"/>
                </a:solidFill>
                <a:latin typeface="Arial" charset="0"/>
              </a:defRPr>
            </a:lvl9pPr>
          </a:lstStyle>
          <a:p>
            <a:pPr>
              <a:spcBef>
                <a:spcPct val="0"/>
              </a:spcBef>
              <a:buFontTx/>
              <a:buNone/>
            </a:pPr>
            <a:r>
              <a:rPr lang="en-US" altLang="en-US" sz="1600" b="1"/>
              <a:t>INCOSE Goals</a:t>
            </a:r>
          </a:p>
          <a:p>
            <a:pPr>
              <a:spcBef>
                <a:spcPct val="0"/>
              </a:spcBef>
            </a:pPr>
            <a:r>
              <a:rPr lang="en-US" altLang="en-US" sz="1400"/>
              <a:t> To provide a focal point for dissemination of systems engineering knowledge.</a:t>
            </a:r>
          </a:p>
          <a:p>
            <a:pPr>
              <a:spcBef>
                <a:spcPct val="0"/>
              </a:spcBef>
            </a:pPr>
            <a:r>
              <a:rPr lang="en-US" altLang="en-US" sz="1400"/>
              <a:t> To promote international collaboration in systems engineering practice, education, and research.</a:t>
            </a:r>
          </a:p>
          <a:p>
            <a:pPr>
              <a:spcBef>
                <a:spcPct val="0"/>
              </a:spcBef>
            </a:pPr>
            <a:r>
              <a:rPr lang="en-US" altLang="en-US" sz="1400"/>
              <a:t> To assure the establishment of competitive, scalable professional standards in the practice of systems 	engineering.</a:t>
            </a:r>
          </a:p>
          <a:p>
            <a:pPr>
              <a:spcBef>
                <a:spcPct val="0"/>
              </a:spcBef>
            </a:pPr>
            <a:r>
              <a:rPr lang="en-US" altLang="en-US" sz="1400"/>
              <a:t> To improve the professional status of all persons engaged in the practice of systems engineering.</a:t>
            </a:r>
          </a:p>
          <a:p>
            <a:pPr>
              <a:spcBef>
                <a:spcPct val="0"/>
              </a:spcBef>
            </a:pPr>
            <a:r>
              <a:rPr lang="en-US" altLang="en-US" sz="1400"/>
              <a:t> To encourage governmental and industrial support for research and educational programs that will 			improve the systems engineering process and its practice.</a:t>
            </a:r>
          </a:p>
        </p:txBody>
      </p:sp>
      <p:sp>
        <p:nvSpPr>
          <p:cNvPr id="53258" name="AutoShape 17"/>
          <p:cNvSpPr>
            <a:spLocks noChangeArrowheads="1"/>
          </p:cNvSpPr>
          <p:nvPr/>
        </p:nvSpPr>
        <p:spPr bwMode="auto">
          <a:xfrm rot="10800000">
            <a:off x="7391400" y="1524000"/>
            <a:ext cx="304800" cy="273050"/>
          </a:xfrm>
          <a:prstGeom prst="rightArrow">
            <a:avLst>
              <a:gd name="adj1" fmla="val 50000"/>
              <a:gd name="adj2" fmla="val 27907"/>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59" name="AutoShape 18"/>
          <p:cNvSpPr>
            <a:spLocks noChangeArrowheads="1"/>
          </p:cNvSpPr>
          <p:nvPr/>
        </p:nvSpPr>
        <p:spPr bwMode="auto">
          <a:xfrm rot="10800000" flipH="1">
            <a:off x="3276600" y="1447800"/>
            <a:ext cx="381000" cy="273050"/>
          </a:xfrm>
          <a:prstGeom prst="rightArrow">
            <a:avLst>
              <a:gd name="adj1" fmla="val 50000"/>
              <a:gd name="adj2" fmla="val 34884"/>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3260" name="Text Box 19"/>
          <p:cNvSpPr txBox="1">
            <a:spLocks noChangeArrowheads="1"/>
          </p:cNvSpPr>
          <p:nvPr/>
        </p:nvSpPr>
        <p:spPr bwMode="auto">
          <a:xfrm>
            <a:off x="533400" y="2819400"/>
            <a:ext cx="441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dirty="0"/>
              <a:t>INCOSE Mission</a:t>
            </a:r>
          </a:p>
          <a:p>
            <a:pPr>
              <a:lnSpc>
                <a:spcPts val="1800"/>
              </a:lnSpc>
              <a:spcBef>
                <a:spcPct val="0"/>
              </a:spcBef>
              <a:spcAft>
                <a:spcPts val="600"/>
              </a:spcAft>
              <a:buFontTx/>
              <a:buNone/>
            </a:pPr>
            <a:r>
              <a:rPr lang="en-US" altLang="en-US" sz="1400" dirty="0"/>
              <a:t>Share, promote and advance the best of systems engineering from across the globe for the benefit of humanity and the planet</a:t>
            </a:r>
            <a:r>
              <a:rPr lang="en-US" altLang="en-US" sz="1000" dirty="0"/>
              <a:t>.</a:t>
            </a:r>
          </a:p>
          <a:p>
            <a:pPr>
              <a:spcBef>
                <a:spcPct val="0"/>
              </a:spcBef>
              <a:buFontTx/>
              <a:buNone/>
            </a:pPr>
            <a:endParaRPr lang="en-US" altLang="en-US" sz="1400" dirty="0"/>
          </a:p>
        </p:txBody>
      </p:sp>
      <p:sp>
        <p:nvSpPr>
          <p:cNvPr id="53261" name="Text Box 20"/>
          <p:cNvSpPr txBox="1">
            <a:spLocks noChangeArrowheads="1"/>
          </p:cNvSpPr>
          <p:nvPr/>
        </p:nvSpPr>
        <p:spPr bwMode="auto">
          <a:xfrm>
            <a:off x="457200" y="1371600"/>
            <a:ext cx="2895600" cy="139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dirty="0"/>
              <a:t>INCOSE Vision</a:t>
            </a:r>
          </a:p>
          <a:p>
            <a:pPr>
              <a:lnSpc>
                <a:spcPts val="1800"/>
              </a:lnSpc>
              <a:spcBef>
                <a:spcPct val="0"/>
              </a:spcBef>
              <a:spcAft>
                <a:spcPts val="600"/>
              </a:spcAft>
              <a:buFontTx/>
              <a:buNone/>
            </a:pPr>
            <a:r>
              <a:rPr lang="en-US" altLang="en-US" sz="1400" dirty="0"/>
              <a:t>The world's authority on Systems </a:t>
            </a:r>
            <a:r>
              <a:rPr lang="en-US" altLang="en-US" sz="1400" dirty="0" smtClean="0"/>
              <a:t>Engineering.</a:t>
            </a:r>
          </a:p>
          <a:p>
            <a:pPr>
              <a:lnSpc>
                <a:spcPts val="1800"/>
              </a:lnSpc>
              <a:spcBef>
                <a:spcPct val="0"/>
              </a:spcBef>
              <a:spcAft>
                <a:spcPts val="600"/>
              </a:spcAft>
              <a:buFontTx/>
              <a:buNone/>
            </a:pPr>
            <a:r>
              <a:rPr lang="en-US" altLang="en-US" sz="1400" dirty="0" smtClean="0"/>
              <a:t>See also </a:t>
            </a:r>
            <a:r>
              <a:rPr lang="en-US" altLang="en-US" sz="1400" b="1" dirty="0" smtClean="0"/>
              <a:t>Systems Engineering Vision 2025 </a:t>
            </a:r>
            <a:endParaRPr lang="en-US" altLang="en-US" sz="1000" b="1" dirty="0"/>
          </a:p>
        </p:txBody>
      </p:sp>
      <p:sp>
        <p:nvSpPr>
          <p:cNvPr id="53262" name="Text Box 21"/>
          <p:cNvSpPr txBox="1">
            <a:spLocks noChangeArrowheads="1"/>
          </p:cNvSpPr>
          <p:nvPr/>
        </p:nvSpPr>
        <p:spPr bwMode="auto">
          <a:xfrm>
            <a:off x="5334000" y="2952750"/>
            <a:ext cx="3810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a:t>INCOSE Strategic Initiatives</a:t>
            </a:r>
          </a:p>
          <a:p>
            <a:pPr>
              <a:lnSpc>
                <a:spcPts val="1800"/>
              </a:lnSpc>
              <a:spcBef>
                <a:spcPct val="0"/>
              </a:spcBef>
              <a:spcAft>
                <a:spcPts val="600"/>
              </a:spcAft>
              <a:buFontTx/>
              <a:buNone/>
            </a:pPr>
            <a:r>
              <a:rPr lang="en-US" altLang="en-US" sz="1400"/>
              <a:t>SE Vision, SE Certification, SE Handbook, IPAL, Guide to SE Body of Knowledge when used together have potential to improve the ability of stakeholders to understand and use SE to improve outcomes</a:t>
            </a:r>
          </a:p>
        </p:txBody>
      </p:sp>
    </p:spTree>
    <p:extLst>
      <p:ext uri="{BB962C8B-B14F-4D97-AF65-F5344CB8AC3E}">
        <p14:creationId xmlns:p14="http://schemas.microsoft.com/office/powerpoint/2010/main" val="19666714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762000" y="609600"/>
            <a:ext cx="8001000" cy="609600"/>
          </a:xfrm>
          <a:noFill/>
        </p:spPr>
        <p:txBody>
          <a:bodyPr anchor="b"/>
          <a:lstStyle/>
          <a:p>
            <a:pPr eaLnBrk="1" hangingPunct="1"/>
            <a:r>
              <a:rPr lang="en-US" altLang="en-US" sz="3400" dirty="0" smtClean="0"/>
              <a:t>Early &amp; Effective Planning Is Essential</a:t>
            </a:r>
            <a:br>
              <a:rPr lang="en-US" altLang="en-US" sz="3400" dirty="0" smtClean="0"/>
            </a:br>
            <a:r>
              <a:rPr lang="en-US" altLang="en-US" sz="3400" dirty="0" smtClean="0"/>
              <a:t>as Well as Periodic Updates</a:t>
            </a:r>
          </a:p>
        </p:txBody>
      </p:sp>
      <p:sp>
        <p:nvSpPr>
          <p:cNvPr id="54275" name="Text Box 3"/>
          <p:cNvSpPr txBox="1">
            <a:spLocks noChangeArrowheads="1"/>
          </p:cNvSpPr>
          <p:nvPr/>
        </p:nvSpPr>
        <p:spPr bwMode="auto">
          <a:xfrm>
            <a:off x="593725" y="1752600"/>
            <a:ext cx="64166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kumimoji="1" lang="en-US" altLang="en-US" sz="2400">
              <a:latin typeface="Tahoma" pitchFamily="34" charset="0"/>
            </a:endParaRPr>
          </a:p>
        </p:txBody>
      </p:sp>
      <p:sp>
        <p:nvSpPr>
          <p:cNvPr id="54276" name="Text Box 5"/>
          <p:cNvSpPr txBox="1">
            <a:spLocks noChangeArrowheads="1"/>
          </p:cNvSpPr>
          <p:nvPr/>
        </p:nvSpPr>
        <p:spPr bwMode="auto">
          <a:xfrm>
            <a:off x="2133600" y="1219200"/>
            <a:ext cx="5257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Strategic Component</a:t>
            </a:r>
            <a:endParaRPr lang="en-US" altLang="en-US" sz="1800"/>
          </a:p>
          <a:p>
            <a:pPr>
              <a:spcBef>
                <a:spcPct val="0"/>
              </a:spcBef>
              <a:buFontTx/>
              <a:buNone/>
            </a:pPr>
            <a:r>
              <a:rPr lang="en-US" altLang="en-US" sz="1800"/>
              <a:t>Lays out the chapter’s direction for long and short term, promoting smooth continuity year to year</a:t>
            </a:r>
          </a:p>
        </p:txBody>
      </p:sp>
      <p:sp>
        <p:nvSpPr>
          <p:cNvPr id="54277" name="Text Box 6"/>
          <p:cNvSpPr txBox="1">
            <a:spLocks noChangeArrowheads="1"/>
          </p:cNvSpPr>
          <p:nvPr/>
        </p:nvSpPr>
        <p:spPr bwMode="auto">
          <a:xfrm>
            <a:off x="1143000" y="2514600"/>
            <a:ext cx="7391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a:t>Chapter Operation Component</a:t>
            </a:r>
          </a:p>
          <a:p>
            <a:pPr algn="just">
              <a:lnSpc>
                <a:spcPts val="1800"/>
              </a:lnSpc>
              <a:spcBef>
                <a:spcPct val="0"/>
              </a:spcBef>
              <a:spcAft>
                <a:spcPts val="600"/>
              </a:spcAft>
              <a:buFontTx/>
              <a:buNone/>
            </a:pPr>
            <a:r>
              <a:rPr lang="en-US" altLang="en-US" sz="1600"/>
              <a:t>Addresses the chapter organization, budget, roles &amp; responsibilities,  chapter development (presentations and tutorials), facilities, schedule, metrics, reviews, &amp; action item tracking. Also includes items from objectives/initiatives such as goals for technical papers, attendance at IW and IS, work with other chapters or non-INCOSE entities, etc. </a:t>
            </a:r>
          </a:p>
          <a:p>
            <a:pPr algn="just">
              <a:lnSpc>
                <a:spcPts val="1800"/>
              </a:lnSpc>
              <a:spcBef>
                <a:spcPct val="0"/>
              </a:spcBef>
              <a:spcAft>
                <a:spcPts val="600"/>
              </a:spcAft>
              <a:buFontTx/>
              <a:buNone/>
            </a:pPr>
            <a:r>
              <a:rPr lang="en-US" altLang="en-US" sz="1600"/>
              <a:t>Other aspects, such as below, should be incorporated integral to the Plan.</a:t>
            </a:r>
          </a:p>
        </p:txBody>
      </p:sp>
      <p:sp>
        <p:nvSpPr>
          <p:cNvPr id="54278" name="AutoShape 7"/>
          <p:cNvSpPr>
            <a:spLocks noChangeArrowheads="1"/>
          </p:cNvSpPr>
          <p:nvPr/>
        </p:nvSpPr>
        <p:spPr bwMode="auto">
          <a:xfrm rot="5400000">
            <a:off x="4708525" y="2276475"/>
            <a:ext cx="304800" cy="273050"/>
          </a:xfrm>
          <a:prstGeom prst="rightArrow">
            <a:avLst>
              <a:gd name="adj1" fmla="val 50000"/>
              <a:gd name="adj2" fmla="val 27907"/>
            </a:avLst>
          </a:prstGeom>
          <a:solidFill>
            <a:schemeClr val="bg1"/>
          </a:solidFill>
          <a:ln w="9525">
            <a:solidFill>
              <a:schemeClr val="tx1"/>
            </a:solidFill>
            <a:miter lim="800000"/>
            <a:headEnd/>
            <a:tailEnd/>
          </a:ln>
        </p:spPr>
        <p:txBody>
          <a:bodyPr rot="10800000"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54279" name="Text Box 8"/>
          <p:cNvSpPr txBox="1">
            <a:spLocks noChangeArrowheads="1"/>
          </p:cNvSpPr>
          <p:nvPr/>
        </p:nvSpPr>
        <p:spPr bwMode="auto">
          <a:xfrm>
            <a:off x="1219200" y="5013325"/>
            <a:ext cx="34607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   </a:t>
            </a:r>
            <a:r>
              <a:rPr lang="en-US" altLang="en-US" sz="1600" b="1"/>
              <a:t>Chapter Membership</a:t>
            </a:r>
          </a:p>
          <a:p>
            <a:pPr>
              <a:spcBef>
                <a:spcPct val="0"/>
              </a:spcBef>
              <a:buFontTx/>
              <a:buNone/>
            </a:pPr>
            <a:r>
              <a:rPr lang="en-US" altLang="en-US" sz="1600"/>
              <a:t>Addresses recruitment and retention</a:t>
            </a:r>
          </a:p>
        </p:txBody>
      </p:sp>
      <p:sp>
        <p:nvSpPr>
          <p:cNvPr id="54280" name="Text Box 10"/>
          <p:cNvSpPr txBox="1">
            <a:spLocks noChangeArrowheads="1"/>
          </p:cNvSpPr>
          <p:nvPr/>
        </p:nvSpPr>
        <p:spPr bwMode="auto">
          <a:xfrm>
            <a:off x="5105400" y="5013325"/>
            <a:ext cx="3505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a:t>Chapter Communications</a:t>
            </a:r>
          </a:p>
          <a:p>
            <a:pPr algn="just">
              <a:lnSpc>
                <a:spcPts val="1800"/>
              </a:lnSpc>
              <a:spcBef>
                <a:spcPct val="0"/>
              </a:spcBef>
              <a:spcAft>
                <a:spcPts val="600"/>
              </a:spcAft>
              <a:buFontTx/>
              <a:buNone/>
            </a:pPr>
            <a:r>
              <a:rPr lang="en-US" altLang="en-US" sz="1600"/>
              <a:t>Includes website, newsletter, and publicity. The Ambassador/Promoter plan can be included or documented separately.</a:t>
            </a:r>
          </a:p>
        </p:txBody>
      </p:sp>
      <p:sp>
        <p:nvSpPr>
          <p:cNvPr id="54281" name="Line 12"/>
          <p:cNvSpPr>
            <a:spLocks noChangeShapeType="1"/>
          </p:cNvSpPr>
          <p:nvPr/>
        </p:nvSpPr>
        <p:spPr bwMode="auto">
          <a:xfrm flipH="1">
            <a:off x="3352800" y="4572000"/>
            <a:ext cx="381000" cy="38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2" name="Line 13"/>
          <p:cNvSpPr>
            <a:spLocks noChangeShapeType="1"/>
          </p:cNvSpPr>
          <p:nvPr/>
        </p:nvSpPr>
        <p:spPr bwMode="auto">
          <a:xfrm>
            <a:off x="5943600" y="4572000"/>
            <a:ext cx="381000" cy="355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7401470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1143000"/>
          </a:xfrm>
        </p:spPr>
        <p:txBody>
          <a:bodyPr/>
          <a:lstStyle/>
          <a:p>
            <a:pPr eaLnBrk="1" hangingPunct="1"/>
            <a:r>
              <a:rPr lang="en-US" altLang="en-US" sz="3400" dirty="0" smtClean="0"/>
              <a:t>Recommended Chapter Planning Tools</a:t>
            </a:r>
          </a:p>
        </p:txBody>
      </p:sp>
      <p:sp>
        <p:nvSpPr>
          <p:cNvPr id="9220" name="Rectangle 3"/>
          <p:cNvSpPr>
            <a:spLocks noGrp="1" noChangeArrowheads="1"/>
          </p:cNvSpPr>
          <p:nvPr>
            <p:ph type="body" idx="1"/>
          </p:nvPr>
        </p:nvSpPr>
        <p:spPr>
          <a:xfrm>
            <a:off x="685800" y="1722438"/>
            <a:ext cx="8229600" cy="1782762"/>
          </a:xfrm>
        </p:spPr>
        <p:txBody>
          <a:bodyPr/>
          <a:lstStyle/>
          <a:p>
            <a:pPr eaLnBrk="1" hangingPunct="1">
              <a:defRPr/>
            </a:pPr>
            <a:r>
              <a:rPr lang="en-US" altLang="en-US" sz="2400" dirty="0" smtClean="0"/>
              <a:t>Chapter Planning Workbook </a:t>
            </a:r>
          </a:p>
          <a:p>
            <a:pPr eaLnBrk="1" hangingPunct="1">
              <a:spcBef>
                <a:spcPts val="1800"/>
              </a:spcBef>
              <a:defRPr/>
            </a:pPr>
            <a:r>
              <a:rPr lang="en-US" altLang="en-US" sz="2400" dirty="0" smtClean="0"/>
              <a:t>Chapter Plans Template</a:t>
            </a:r>
          </a:p>
          <a:p>
            <a:pPr eaLnBrk="1" hangingPunct="1">
              <a:defRPr/>
            </a:pPr>
            <a:endParaRPr lang="en-US" altLang="en-US" sz="2400" dirty="0" smtClean="0"/>
          </a:p>
        </p:txBody>
      </p:sp>
    </p:spTree>
    <p:extLst>
      <p:ext uri="{BB962C8B-B14F-4D97-AF65-F5344CB8AC3E}">
        <p14:creationId xmlns:p14="http://schemas.microsoft.com/office/powerpoint/2010/main" val="19828468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838200"/>
          </a:xfrm>
        </p:spPr>
        <p:txBody>
          <a:bodyPr/>
          <a:lstStyle/>
          <a:p>
            <a:pPr eaLnBrk="1" hangingPunct="1"/>
            <a:r>
              <a:rPr lang="en-US" altLang="en-US" sz="3400" dirty="0" smtClean="0"/>
              <a:t>Chapter Planning Workbook</a:t>
            </a:r>
          </a:p>
        </p:txBody>
      </p:sp>
      <p:sp>
        <p:nvSpPr>
          <p:cNvPr id="9220" name="Rectangle 3"/>
          <p:cNvSpPr>
            <a:spLocks noGrp="1" noChangeArrowheads="1"/>
          </p:cNvSpPr>
          <p:nvPr>
            <p:ph type="body" idx="1"/>
          </p:nvPr>
        </p:nvSpPr>
        <p:spPr>
          <a:xfrm>
            <a:off x="685800" y="1265238"/>
            <a:ext cx="8229600" cy="4525962"/>
          </a:xfrm>
        </p:spPr>
        <p:txBody>
          <a:bodyPr/>
          <a:lstStyle/>
          <a:p>
            <a:pPr marL="0" indent="0" eaLnBrk="1" hangingPunct="1">
              <a:buFontTx/>
              <a:buNone/>
              <a:defRPr/>
            </a:pPr>
            <a:endParaRPr lang="en-US" altLang="en-US" sz="2400" dirty="0" smtClean="0"/>
          </a:p>
          <a:p>
            <a:pPr eaLnBrk="1" hangingPunct="1">
              <a:defRPr/>
            </a:pPr>
            <a:endParaRPr lang="en-US" altLang="en-US" sz="2400" dirty="0" smtClean="0"/>
          </a:p>
        </p:txBody>
      </p:sp>
      <p:pic>
        <p:nvPicPr>
          <p:cNvPr id="2355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101" y="819150"/>
            <a:ext cx="454996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24400" y="819150"/>
            <a:ext cx="4325650" cy="436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37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838200"/>
          </a:xfrm>
        </p:spPr>
        <p:txBody>
          <a:bodyPr/>
          <a:lstStyle/>
          <a:p>
            <a:pPr eaLnBrk="1" hangingPunct="1"/>
            <a:r>
              <a:rPr lang="en-US" altLang="en-US" sz="3400" dirty="0" smtClean="0"/>
              <a:t>Chapter Planning Workbook</a:t>
            </a:r>
          </a:p>
        </p:txBody>
      </p:sp>
      <p:sp>
        <p:nvSpPr>
          <p:cNvPr id="9220" name="Rectangle 3"/>
          <p:cNvSpPr>
            <a:spLocks noGrp="1" noChangeArrowheads="1"/>
          </p:cNvSpPr>
          <p:nvPr>
            <p:ph type="body" idx="1"/>
          </p:nvPr>
        </p:nvSpPr>
        <p:spPr>
          <a:xfrm>
            <a:off x="685800" y="1265238"/>
            <a:ext cx="8229600" cy="4525962"/>
          </a:xfrm>
        </p:spPr>
        <p:txBody>
          <a:bodyPr/>
          <a:lstStyle/>
          <a:p>
            <a:pPr marL="0" indent="0" eaLnBrk="1" hangingPunct="1">
              <a:buFontTx/>
              <a:buNone/>
              <a:defRPr/>
            </a:pPr>
            <a:endParaRPr lang="en-US" altLang="en-US" sz="2400" dirty="0" smtClean="0"/>
          </a:p>
          <a:p>
            <a:pPr eaLnBrk="1" hangingPunct="1">
              <a:defRPr/>
            </a:pPr>
            <a:endParaRPr lang="en-US" altLang="en-US" sz="2400" dirty="0" smtClean="0"/>
          </a:p>
        </p:txBody>
      </p:sp>
      <p:pic>
        <p:nvPicPr>
          <p:cNvPr id="24578"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7792" y="1228724"/>
            <a:ext cx="4682808"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838200"/>
            <a:ext cx="4167264" cy="562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2695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8229600" cy="838200"/>
          </a:xfrm>
        </p:spPr>
        <p:txBody>
          <a:bodyPr/>
          <a:lstStyle/>
          <a:p>
            <a:pPr eaLnBrk="1" hangingPunct="1"/>
            <a:r>
              <a:rPr lang="en-US" altLang="en-US" sz="3400" dirty="0" smtClean="0"/>
              <a:t>Chapter Plans Template</a:t>
            </a:r>
          </a:p>
        </p:txBody>
      </p:sp>
      <p:sp>
        <p:nvSpPr>
          <p:cNvPr id="9220" name="Rectangle 3"/>
          <p:cNvSpPr>
            <a:spLocks noGrp="1" noChangeArrowheads="1"/>
          </p:cNvSpPr>
          <p:nvPr>
            <p:ph type="body" idx="1"/>
          </p:nvPr>
        </p:nvSpPr>
        <p:spPr>
          <a:xfrm>
            <a:off x="685800" y="1265238"/>
            <a:ext cx="8229600" cy="4525962"/>
          </a:xfrm>
        </p:spPr>
        <p:txBody>
          <a:bodyPr/>
          <a:lstStyle/>
          <a:p>
            <a:pPr marL="0" indent="0" eaLnBrk="1" hangingPunct="1">
              <a:buFontTx/>
              <a:buNone/>
              <a:defRPr/>
            </a:pPr>
            <a:endParaRPr lang="en-US" altLang="en-US" sz="2400" dirty="0" smtClean="0"/>
          </a:p>
          <a:p>
            <a:pPr eaLnBrk="1" hangingPunct="1">
              <a:defRPr/>
            </a:pPr>
            <a:endParaRPr lang="en-US" altLang="en-US" sz="2400" dirty="0" smtClean="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219200"/>
            <a:ext cx="430129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990600"/>
            <a:ext cx="4290631"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218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152400"/>
            <a:ext cx="8229600" cy="1143000"/>
          </a:xfrm>
        </p:spPr>
        <p:txBody>
          <a:bodyPr/>
          <a:lstStyle/>
          <a:p>
            <a:pPr eaLnBrk="1" hangingPunct="1"/>
            <a:r>
              <a:rPr lang="en-US" altLang="en-US" sz="3400" smtClean="0"/>
              <a:t>Best Practices Component</a:t>
            </a:r>
          </a:p>
        </p:txBody>
      </p:sp>
      <p:sp>
        <p:nvSpPr>
          <p:cNvPr id="9220" name="Rectangle 3"/>
          <p:cNvSpPr>
            <a:spLocks noGrp="1" noChangeArrowheads="1"/>
          </p:cNvSpPr>
          <p:nvPr>
            <p:ph type="body" idx="1"/>
          </p:nvPr>
        </p:nvSpPr>
        <p:spPr>
          <a:xfrm>
            <a:off x="685800" y="1265238"/>
            <a:ext cx="8229600" cy="4525962"/>
          </a:xfrm>
        </p:spPr>
        <p:txBody>
          <a:bodyPr/>
          <a:lstStyle/>
          <a:p>
            <a:pPr eaLnBrk="1" hangingPunct="1">
              <a:spcBef>
                <a:spcPts val="1200"/>
              </a:spcBef>
              <a:defRPr/>
            </a:pPr>
            <a:r>
              <a:rPr lang="en-US" altLang="en-US" sz="2400" dirty="0" smtClean="0"/>
              <a:t>Good/best practices can be found in the </a:t>
            </a:r>
            <a:r>
              <a:rPr lang="en-US" altLang="en-US" sz="2400" b="1" dirty="0" smtClean="0"/>
              <a:t>Keys to Effective Chapters</a:t>
            </a:r>
            <a:r>
              <a:rPr lang="en-US" altLang="en-US" sz="2400" dirty="0" smtClean="0"/>
              <a:t> Wiki</a:t>
            </a:r>
          </a:p>
          <a:p>
            <a:pPr eaLnBrk="1" hangingPunct="1">
              <a:spcBef>
                <a:spcPts val="1200"/>
              </a:spcBef>
              <a:defRPr/>
            </a:pPr>
            <a:r>
              <a:rPr lang="en-US" altLang="en-US" sz="2400" dirty="0" smtClean="0"/>
              <a:t>New examples of Good/Best Practices are gleaned from the Circle Award submittals</a:t>
            </a:r>
          </a:p>
          <a:p>
            <a:pPr eaLnBrk="1" hangingPunct="1">
              <a:lnSpc>
                <a:spcPct val="90000"/>
              </a:lnSpc>
              <a:spcBef>
                <a:spcPts val="1200"/>
              </a:spcBef>
              <a:defRPr/>
            </a:pPr>
            <a:r>
              <a:rPr lang="en-US" altLang="en-US" sz="2400" dirty="0" smtClean="0"/>
              <a:t>In addition, selected templates and other examples are included</a:t>
            </a:r>
          </a:p>
          <a:p>
            <a:pPr eaLnBrk="1" hangingPunct="1">
              <a:lnSpc>
                <a:spcPct val="90000"/>
              </a:lnSpc>
              <a:spcBef>
                <a:spcPts val="1200"/>
              </a:spcBef>
              <a:defRPr/>
            </a:pPr>
            <a:r>
              <a:rPr lang="en-US" altLang="en-US" sz="2400" dirty="0" smtClean="0"/>
              <a:t>Chapters are encouraged to submit their best practices to share</a:t>
            </a:r>
          </a:p>
          <a:p>
            <a:pPr eaLnBrk="1" hangingPunct="1">
              <a:spcBef>
                <a:spcPts val="1200"/>
              </a:spcBef>
              <a:defRPr/>
            </a:pPr>
            <a:r>
              <a:rPr lang="en-US" altLang="en-US" sz="2400" dirty="0" smtClean="0"/>
              <a:t>The following sections are areas to apply Best Practices. They also map to sections of the Circle Award Criteria.</a:t>
            </a:r>
          </a:p>
          <a:p>
            <a:pPr eaLnBrk="1" hangingPunct="1">
              <a:defRPr/>
            </a:pPr>
            <a:endParaRPr lang="en-US" altLang="en-US" sz="2400" dirty="0" smtClean="0"/>
          </a:p>
          <a:p>
            <a:pPr marL="0" indent="0" eaLnBrk="1" hangingPunct="1">
              <a:buFontTx/>
              <a:buNone/>
              <a:defRPr/>
            </a:pPr>
            <a:endParaRPr lang="en-US" altLang="en-US" sz="2400" dirty="0" smtClean="0"/>
          </a:p>
          <a:p>
            <a:pPr eaLnBrk="1" hangingPunct="1">
              <a:defRPr/>
            </a:pPr>
            <a:endParaRPr lang="en-US" altLang="en-US" sz="2400" dirty="0" smtClean="0"/>
          </a:p>
        </p:txBody>
      </p:sp>
    </p:spTree>
    <p:extLst>
      <p:ext uri="{BB962C8B-B14F-4D97-AF65-F5344CB8AC3E}">
        <p14:creationId xmlns:p14="http://schemas.microsoft.com/office/powerpoint/2010/main" val="27631659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0" y="-12700"/>
            <a:ext cx="8229600" cy="698500"/>
          </a:xfrm>
        </p:spPr>
        <p:txBody>
          <a:bodyPr/>
          <a:lstStyle/>
          <a:p>
            <a:r>
              <a:rPr lang="en-US">
                <a:latin typeface="Arial" charset="0"/>
              </a:rPr>
              <a:t>Agenda</a:t>
            </a:r>
          </a:p>
        </p:txBody>
      </p:sp>
      <p:sp>
        <p:nvSpPr>
          <p:cNvPr id="4099" name="Content Placeholder 2"/>
          <p:cNvSpPr>
            <a:spLocks noGrp="1"/>
          </p:cNvSpPr>
          <p:nvPr>
            <p:ph idx="1"/>
          </p:nvPr>
        </p:nvSpPr>
        <p:spPr>
          <a:xfrm>
            <a:off x="685800" y="685800"/>
            <a:ext cx="8229600" cy="5867400"/>
          </a:xfrm>
        </p:spPr>
        <p:txBody>
          <a:bodyPr/>
          <a:lstStyle/>
          <a:p>
            <a:pPr marL="0" indent="0">
              <a:buFontTx/>
              <a:buNone/>
            </a:pPr>
            <a:r>
              <a:rPr lang="en-US" sz="1800" b="1" dirty="0" smtClean="0">
                <a:latin typeface="Arial" charset="0"/>
              </a:rPr>
              <a:t>Chapter </a:t>
            </a:r>
            <a:r>
              <a:rPr lang="en-US" sz="1800" b="1" dirty="0">
                <a:latin typeface="Arial" charset="0"/>
              </a:rPr>
              <a:t>Officer </a:t>
            </a:r>
            <a:r>
              <a:rPr lang="en-US" sz="1800" b="1" dirty="0" smtClean="0">
                <a:latin typeface="Arial" charset="0"/>
              </a:rPr>
              <a:t>Training as divided up for video segments</a:t>
            </a:r>
            <a:endParaRPr lang="en-US" sz="1800" b="1" dirty="0">
              <a:latin typeface="Arial" charset="0"/>
            </a:endParaRPr>
          </a:p>
          <a:p>
            <a:pPr lvl="1"/>
            <a:r>
              <a:rPr lang="en-US" sz="1800" dirty="0">
                <a:solidFill>
                  <a:schemeClr val="bg2"/>
                </a:solidFill>
                <a:latin typeface="Arial" charset="0"/>
              </a:rPr>
              <a:t>Unit 1</a:t>
            </a:r>
          </a:p>
          <a:p>
            <a:pPr lvl="2"/>
            <a:r>
              <a:rPr lang="en-US" sz="1600" dirty="0">
                <a:solidFill>
                  <a:schemeClr val="bg2"/>
                </a:solidFill>
                <a:latin typeface="Arial" charset="0"/>
              </a:rPr>
              <a:t>What is INCOSE – David </a:t>
            </a:r>
            <a:r>
              <a:rPr lang="en-US" sz="1600" dirty="0" smtClean="0">
                <a:solidFill>
                  <a:schemeClr val="bg2"/>
                </a:solidFill>
                <a:latin typeface="Arial" charset="0"/>
              </a:rPr>
              <a:t>Long</a:t>
            </a:r>
          </a:p>
          <a:p>
            <a:pPr lvl="1"/>
            <a:r>
              <a:rPr lang="en-US" sz="1800" dirty="0">
                <a:solidFill>
                  <a:schemeClr val="bg2"/>
                </a:solidFill>
                <a:latin typeface="Arial" charset="0"/>
              </a:rPr>
              <a:t>Unit 2</a:t>
            </a:r>
          </a:p>
          <a:p>
            <a:pPr lvl="2"/>
            <a:r>
              <a:rPr lang="en-US" sz="1600" dirty="0" smtClean="0">
                <a:solidFill>
                  <a:schemeClr val="bg2"/>
                </a:solidFill>
                <a:latin typeface="Arial" charset="0"/>
              </a:rPr>
              <a:t>Certification/Admin Office Functions/Resources – Barclay Brown</a:t>
            </a:r>
            <a:endParaRPr lang="en-US" sz="1600" dirty="0">
              <a:solidFill>
                <a:schemeClr val="bg2"/>
              </a:solidFill>
              <a:latin typeface="Arial" charset="0"/>
            </a:endParaRPr>
          </a:p>
          <a:p>
            <a:pPr lvl="2"/>
            <a:r>
              <a:rPr lang="en-US" sz="1600" dirty="0" smtClean="0">
                <a:solidFill>
                  <a:schemeClr val="bg2"/>
                </a:solidFill>
                <a:latin typeface="Arial" charset="0"/>
              </a:rPr>
              <a:t>Technical </a:t>
            </a:r>
            <a:r>
              <a:rPr lang="en-US" sz="1600" dirty="0">
                <a:solidFill>
                  <a:schemeClr val="bg2"/>
                </a:solidFill>
                <a:latin typeface="Arial" charset="0"/>
              </a:rPr>
              <a:t>Operations – Bill Miller</a:t>
            </a:r>
          </a:p>
          <a:p>
            <a:pPr lvl="1"/>
            <a:r>
              <a:rPr lang="en-US" sz="1800" dirty="0">
                <a:solidFill>
                  <a:schemeClr val="bg2"/>
                </a:solidFill>
                <a:latin typeface="Arial" charset="0"/>
              </a:rPr>
              <a:t>Unit </a:t>
            </a:r>
            <a:r>
              <a:rPr lang="en-US" sz="1800" dirty="0" smtClean="0">
                <a:solidFill>
                  <a:schemeClr val="bg2"/>
                </a:solidFill>
                <a:latin typeface="Arial" charset="0"/>
              </a:rPr>
              <a:t>3</a:t>
            </a:r>
            <a:endParaRPr lang="en-US" sz="1800" dirty="0">
              <a:solidFill>
                <a:schemeClr val="bg2"/>
              </a:solidFill>
              <a:latin typeface="Arial" charset="0"/>
            </a:endParaRPr>
          </a:p>
          <a:p>
            <a:pPr lvl="2"/>
            <a:r>
              <a:rPr lang="en-US" sz="1600" dirty="0">
                <a:solidFill>
                  <a:schemeClr val="bg2"/>
                </a:solidFill>
                <a:latin typeface="Arial" charset="0"/>
              </a:rPr>
              <a:t>Chapters – </a:t>
            </a:r>
            <a:r>
              <a:rPr lang="en-US" sz="1600" dirty="0" smtClean="0">
                <a:solidFill>
                  <a:schemeClr val="bg2"/>
                </a:solidFill>
                <a:latin typeface="Arial" charset="0"/>
              </a:rPr>
              <a:t>Barclay Brown</a:t>
            </a:r>
            <a:endParaRPr lang="en-US" sz="1600" dirty="0">
              <a:solidFill>
                <a:schemeClr val="bg2"/>
              </a:solidFill>
              <a:latin typeface="Arial" charset="0"/>
            </a:endParaRPr>
          </a:p>
          <a:p>
            <a:pPr lvl="2"/>
            <a:r>
              <a:rPr lang="en-US" sz="1600" dirty="0">
                <a:solidFill>
                  <a:schemeClr val="bg2"/>
                </a:solidFill>
                <a:latin typeface="Arial" charset="0"/>
              </a:rPr>
              <a:t>Chapter Officer Roles &amp; Responsibilities </a:t>
            </a:r>
            <a:r>
              <a:rPr lang="en-US" sz="1600" dirty="0" smtClean="0">
                <a:solidFill>
                  <a:schemeClr val="bg2"/>
                </a:solidFill>
                <a:latin typeface="Arial" charset="0"/>
              </a:rPr>
              <a:t>– Barclay Brown</a:t>
            </a:r>
            <a:endParaRPr lang="en-US" sz="1600" dirty="0">
              <a:solidFill>
                <a:schemeClr val="bg2"/>
              </a:solidFill>
              <a:latin typeface="Arial" charset="0"/>
            </a:endParaRPr>
          </a:p>
          <a:p>
            <a:pPr lvl="1"/>
            <a:r>
              <a:rPr lang="en-US" sz="1800" dirty="0">
                <a:latin typeface="Arial" charset="0"/>
              </a:rPr>
              <a:t>Unit </a:t>
            </a:r>
            <a:r>
              <a:rPr lang="en-US" sz="1800" dirty="0" smtClean="0">
                <a:latin typeface="Arial" charset="0"/>
              </a:rPr>
              <a:t>4</a:t>
            </a:r>
            <a:endParaRPr lang="en-US" sz="1800" dirty="0">
              <a:latin typeface="Arial" charset="0"/>
            </a:endParaRPr>
          </a:p>
          <a:p>
            <a:pPr lvl="2"/>
            <a:r>
              <a:rPr lang="en-US" sz="1600" dirty="0">
                <a:latin typeface="Arial" charset="0"/>
              </a:rPr>
              <a:t>Chapter Excellence Program- Don </a:t>
            </a:r>
            <a:r>
              <a:rPr lang="en-US" sz="1600" dirty="0" smtClean="0">
                <a:latin typeface="Arial" charset="0"/>
              </a:rPr>
              <a:t>Boyer</a:t>
            </a:r>
            <a:endParaRPr lang="en-US" sz="1600" dirty="0">
              <a:latin typeface="Arial" charset="0"/>
            </a:endParaRPr>
          </a:p>
          <a:p>
            <a:pPr lvl="1"/>
            <a:r>
              <a:rPr lang="en-US" sz="1800" dirty="0">
                <a:solidFill>
                  <a:schemeClr val="bg2"/>
                </a:solidFill>
                <a:latin typeface="Arial" charset="0"/>
              </a:rPr>
              <a:t>Unit </a:t>
            </a:r>
            <a:r>
              <a:rPr lang="en-US" sz="1800" dirty="0" smtClean="0">
                <a:solidFill>
                  <a:schemeClr val="bg2"/>
                </a:solidFill>
                <a:latin typeface="Arial" charset="0"/>
              </a:rPr>
              <a:t>5</a:t>
            </a:r>
            <a:endParaRPr lang="en-US" sz="1800" dirty="0">
              <a:solidFill>
                <a:schemeClr val="bg2"/>
              </a:solidFill>
              <a:latin typeface="Arial" charset="0"/>
            </a:endParaRPr>
          </a:p>
          <a:p>
            <a:pPr lvl="2"/>
            <a:r>
              <a:rPr lang="en-US" sz="1600" dirty="0">
                <a:solidFill>
                  <a:schemeClr val="bg2"/>
                </a:solidFill>
                <a:latin typeface="Arial" charset="0"/>
              </a:rPr>
              <a:t>Resources and Products - Barclay </a:t>
            </a:r>
            <a:r>
              <a:rPr lang="en-US" sz="1600" dirty="0" smtClean="0">
                <a:solidFill>
                  <a:schemeClr val="bg2"/>
                </a:solidFill>
                <a:latin typeface="Arial" charset="0"/>
              </a:rPr>
              <a:t>Brown</a:t>
            </a:r>
            <a:endParaRPr lang="en-US" sz="1600" dirty="0">
              <a:solidFill>
                <a:schemeClr val="bg2"/>
              </a:solidFill>
              <a:latin typeface="Arial" charset="0"/>
            </a:endParaRPr>
          </a:p>
          <a:p>
            <a:pPr lvl="2"/>
            <a:r>
              <a:rPr lang="en-US" sz="1600" dirty="0">
                <a:solidFill>
                  <a:schemeClr val="bg2"/>
                </a:solidFill>
                <a:latin typeface="Arial" charset="0"/>
              </a:rPr>
              <a:t>Events </a:t>
            </a:r>
            <a:r>
              <a:rPr lang="en-US" sz="1600" dirty="0" smtClean="0">
                <a:solidFill>
                  <a:schemeClr val="bg2"/>
                </a:solidFill>
                <a:latin typeface="Arial" charset="0"/>
              </a:rPr>
              <a:t>– Barclay</a:t>
            </a:r>
            <a:endParaRPr lang="en-US" sz="1600" dirty="0">
              <a:solidFill>
                <a:schemeClr val="bg2"/>
              </a:solidFill>
              <a:latin typeface="Arial" charset="0"/>
            </a:endParaRPr>
          </a:p>
        </p:txBody>
      </p:sp>
    </p:spTree>
    <p:extLst>
      <p:ext uri="{BB962C8B-B14F-4D97-AF65-F5344CB8AC3E}">
        <p14:creationId xmlns:p14="http://schemas.microsoft.com/office/powerpoint/2010/main" val="293589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762000" y="457200"/>
            <a:ext cx="8001000" cy="609600"/>
          </a:xfrm>
          <a:noFill/>
        </p:spPr>
        <p:txBody>
          <a:bodyPr anchor="b"/>
          <a:lstStyle/>
          <a:p>
            <a:pPr eaLnBrk="1" hangingPunct="1"/>
            <a:r>
              <a:rPr lang="en-US" altLang="en-US" sz="3400" smtClean="0"/>
              <a:t>Activities Are a Chapter’s Life Blood</a:t>
            </a:r>
          </a:p>
        </p:txBody>
      </p:sp>
      <p:sp>
        <p:nvSpPr>
          <p:cNvPr id="56323" name="Text Box 4"/>
          <p:cNvSpPr txBox="1">
            <a:spLocks noChangeArrowheads="1"/>
          </p:cNvSpPr>
          <p:nvPr/>
        </p:nvSpPr>
        <p:spPr bwMode="auto">
          <a:xfrm>
            <a:off x="1524000" y="4995863"/>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endParaRPr lang="en-US" altLang="en-US" sz="2400">
              <a:latin typeface="Tahoma" pitchFamily="34" charset="0"/>
            </a:endParaRPr>
          </a:p>
        </p:txBody>
      </p:sp>
      <p:sp>
        <p:nvSpPr>
          <p:cNvPr id="56324" name="Text Box 5"/>
          <p:cNvSpPr txBox="1">
            <a:spLocks noChangeArrowheads="1"/>
          </p:cNvSpPr>
          <p:nvPr/>
        </p:nvSpPr>
        <p:spPr bwMode="auto">
          <a:xfrm>
            <a:off x="762000" y="1447800"/>
            <a:ext cx="23622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Meetings </a:t>
            </a:r>
            <a:endParaRPr lang="en-US" altLang="en-US" sz="1800"/>
          </a:p>
          <a:p>
            <a:pPr>
              <a:spcBef>
                <a:spcPct val="0"/>
              </a:spcBef>
              <a:buFontTx/>
              <a:buNone/>
            </a:pPr>
            <a:r>
              <a:rPr lang="en-US" altLang="en-US" sz="1800"/>
              <a:t>Number ONE core chapter activity</a:t>
            </a:r>
          </a:p>
          <a:p>
            <a:pPr>
              <a:spcBef>
                <a:spcPct val="0"/>
              </a:spcBef>
            </a:pPr>
            <a:r>
              <a:rPr lang="en-US" altLang="en-US" sz="1700">
                <a:latin typeface="Arial Narrow" pitchFamily="34" charset="0"/>
              </a:rPr>
              <a:t>Survey chapter members as to their interests</a:t>
            </a:r>
          </a:p>
        </p:txBody>
      </p:sp>
      <p:sp>
        <p:nvSpPr>
          <p:cNvPr id="56325" name="Text Box 6"/>
          <p:cNvSpPr txBox="1">
            <a:spLocks noChangeArrowheads="1"/>
          </p:cNvSpPr>
          <p:nvPr/>
        </p:nvSpPr>
        <p:spPr bwMode="auto">
          <a:xfrm>
            <a:off x="762000" y="3276600"/>
            <a:ext cx="2667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400" b="1"/>
              <a:t>Presentation Sources:</a:t>
            </a:r>
          </a:p>
          <a:p>
            <a:pPr>
              <a:lnSpc>
                <a:spcPts val="1800"/>
              </a:lnSpc>
              <a:spcBef>
                <a:spcPct val="0"/>
              </a:spcBef>
              <a:spcAft>
                <a:spcPts val="600"/>
              </a:spcAft>
            </a:pPr>
            <a:r>
              <a:rPr lang="en-US" altLang="en-US" sz="1400"/>
              <a:t>Working Groups</a:t>
            </a:r>
          </a:p>
          <a:p>
            <a:pPr>
              <a:lnSpc>
                <a:spcPts val="1800"/>
              </a:lnSpc>
              <a:spcBef>
                <a:spcPct val="0"/>
              </a:spcBef>
              <a:spcAft>
                <a:spcPts val="600"/>
              </a:spcAft>
            </a:pPr>
            <a:r>
              <a:rPr lang="en-US" altLang="en-US" sz="1400"/>
              <a:t>Work of local companies</a:t>
            </a:r>
          </a:p>
          <a:p>
            <a:pPr>
              <a:lnSpc>
                <a:spcPts val="1800"/>
              </a:lnSpc>
              <a:spcBef>
                <a:spcPct val="0"/>
              </a:spcBef>
              <a:spcAft>
                <a:spcPts val="600"/>
              </a:spcAft>
            </a:pPr>
            <a:r>
              <a:rPr lang="en-US" altLang="en-US" sz="1400"/>
              <a:t>SE in local Universities</a:t>
            </a:r>
          </a:p>
          <a:p>
            <a:pPr>
              <a:lnSpc>
                <a:spcPts val="1800"/>
              </a:lnSpc>
              <a:spcBef>
                <a:spcPct val="0"/>
              </a:spcBef>
              <a:spcAft>
                <a:spcPts val="600"/>
              </a:spcAft>
            </a:pPr>
            <a:r>
              <a:rPr lang="en-US" altLang="en-US" sz="1400"/>
              <a:t>Presenter doesn’t have to be local – use remote presenters via INCOSE provided Live Meeting</a:t>
            </a:r>
          </a:p>
        </p:txBody>
      </p:sp>
      <p:sp>
        <p:nvSpPr>
          <p:cNvPr id="56326" name="Text Box 9"/>
          <p:cNvSpPr txBox="1">
            <a:spLocks noChangeArrowheads="1"/>
          </p:cNvSpPr>
          <p:nvPr/>
        </p:nvSpPr>
        <p:spPr bwMode="auto">
          <a:xfrm>
            <a:off x="914400" y="6076950"/>
            <a:ext cx="7543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600" b="1"/>
              <a:t>All are great opportunities for learning and networking</a:t>
            </a:r>
          </a:p>
        </p:txBody>
      </p:sp>
      <p:sp>
        <p:nvSpPr>
          <p:cNvPr id="56327" name="Text Box 12"/>
          <p:cNvSpPr txBox="1">
            <a:spLocks noChangeArrowheads="1"/>
          </p:cNvSpPr>
          <p:nvPr/>
        </p:nvSpPr>
        <p:spPr bwMode="auto">
          <a:xfrm>
            <a:off x="3276600" y="1447800"/>
            <a:ext cx="26670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Tutorials</a:t>
            </a:r>
            <a:endParaRPr lang="en-US" altLang="en-US" sz="1800"/>
          </a:p>
          <a:p>
            <a:pPr>
              <a:spcBef>
                <a:spcPct val="0"/>
              </a:spcBef>
              <a:buFontTx/>
              <a:buNone/>
            </a:pPr>
            <a:r>
              <a:rPr lang="en-US" altLang="en-US" sz="1800"/>
              <a:t>Another core chapter activity</a:t>
            </a:r>
          </a:p>
          <a:p>
            <a:pPr>
              <a:spcBef>
                <a:spcPct val="0"/>
              </a:spcBef>
            </a:pPr>
            <a:r>
              <a:rPr lang="en-US" altLang="en-US" sz="1700">
                <a:latin typeface="Arial Narrow" pitchFamily="34" charset="0"/>
              </a:rPr>
              <a:t>Survey member companies and chapter members as to their needs and interests</a:t>
            </a:r>
          </a:p>
        </p:txBody>
      </p:sp>
      <p:sp>
        <p:nvSpPr>
          <p:cNvPr id="56328" name="Text Box 13"/>
          <p:cNvSpPr txBox="1">
            <a:spLocks noChangeArrowheads="1"/>
          </p:cNvSpPr>
          <p:nvPr/>
        </p:nvSpPr>
        <p:spPr bwMode="auto">
          <a:xfrm>
            <a:off x="3276600" y="3276600"/>
            <a:ext cx="2667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400" b="1"/>
              <a:t>Tutorial Speakers Sources:</a:t>
            </a:r>
            <a:r>
              <a:rPr lang="en-US" altLang="en-US" sz="1400"/>
              <a:t> </a:t>
            </a:r>
          </a:p>
          <a:p>
            <a:pPr>
              <a:lnSpc>
                <a:spcPts val="1800"/>
              </a:lnSpc>
              <a:spcBef>
                <a:spcPct val="0"/>
              </a:spcBef>
              <a:spcAft>
                <a:spcPts val="600"/>
              </a:spcAft>
            </a:pPr>
            <a:r>
              <a:rPr lang="en-US" altLang="en-US" sz="1400"/>
              <a:t>INCOSE experts </a:t>
            </a:r>
          </a:p>
          <a:p>
            <a:pPr>
              <a:lnSpc>
                <a:spcPts val="1800"/>
              </a:lnSpc>
              <a:spcBef>
                <a:spcPct val="0"/>
              </a:spcBef>
              <a:spcAft>
                <a:spcPts val="600"/>
              </a:spcAft>
            </a:pPr>
            <a:r>
              <a:rPr lang="en-US" altLang="en-US" sz="1400"/>
              <a:t>Experts from local companies</a:t>
            </a:r>
          </a:p>
          <a:p>
            <a:pPr>
              <a:lnSpc>
                <a:spcPts val="1800"/>
              </a:lnSpc>
              <a:spcBef>
                <a:spcPct val="0"/>
              </a:spcBef>
              <a:spcAft>
                <a:spcPts val="600"/>
              </a:spcAft>
            </a:pPr>
            <a:r>
              <a:rPr lang="en-US" altLang="en-US" sz="1400"/>
              <a:t>SE in local Universities</a:t>
            </a:r>
          </a:p>
          <a:p>
            <a:pPr>
              <a:lnSpc>
                <a:spcPts val="1800"/>
              </a:lnSpc>
              <a:spcBef>
                <a:spcPct val="0"/>
              </a:spcBef>
              <a:spcAft>
                <a:spcPts val="600"/>
              </a:spcAft>
            </a:pPr>
            <a:r>
              <a:rPr lang="en-US" altLang="en-US" sz="1400"/>
              <a:t>Working Groups</a:t>
            </a:r>
          </a:p>
          <a:p>
            <a:pPr>
              <a:lnSpc>
                <a:spcPts val="1800"/>
              </a:lnSpc>
              <a:spcBef>
                <a:spcPct val="0"/>
              </a:spcBef>
              <a:spcAft>
                <a:spcPts val="600"/>
              </a:spcAft>
            </a:pPr>
            <a:endParaRPr lang="en-US" altLang="en-US" sz="1400"/>
          </a:p>
          <a:p>
            <a:pPr>
              <a:lnSpc>
                <a:spcPts val="1800"/>
              </a:lnSpc>
              <a:spcBef>
                <a:spcPct val="0"/>
              </a:spcBef>
              <a:spcAft>
                <a:spcPts val="600"/>
              </a:spcAft>
            </a:pPr>
            <a:endParaRPr lang="en-US" altLang="en-US" sz="1400"/>
          </a:p>
        </p:txBody>
      </p:sp>
      <p:sp>
        <p:nvSpPr>
          <p:cNvPr id="56329" name="Text Box 15"/>
          <p:cNvSpPr txBox="1">
            <a:spLocks noChangeArrowheads="1"/>
          </p:cNvSpPr>
          <p:nvPr/>
        </p:nvSpPr>
        <p:spPr bwMode="auto">
          <a:xfrm>
            <a:off x="6096000" y="1414463"/>
            <a:ext cx="2438400" cy="1743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Regional Conferences</a:t>
            </a:r>
            <a:endParaRPr lang="en-US" altLang="en-US" sz="1800"/>
          </a:p>
          <a:p>
            <a:pPr>
              <a:spcBef>
                <a:spcPct val="0"/>
              </a:spcBef>
            </a:pPr>
            <a:r>
              <a:rPr lang="en-US" altLang="en-US" sz="1700">
                <a:latin typeface="Arial Narrow" pitchFamily="34" charset="0"/>
              </a:rPr>
              <a:t>Join with other nearby chapters to broaden offerings</a:t>
            </a:r>
          </a:p>
          <a:p>
            <a:pPr>
              <a:spcBef>
                <a:spcPct val="0"/>
              </a:spcBef>
              <a:buFontTx/>
              <a:buNone/>
            </a:pPr>
            <a:endParaRPr lang="en-US" altLang="en-US" sz="1700">
              <a:latin typeface="Arial Narrow" pitchFamily="34" charset="0"/>
            </a:endParaRPr>
          </a:p>
        </p:txBody>
      </p:sp>
      <p:sp>
        <p:nvSpPr>
          <p:cNvPr id="56330" name="Text Box 16"/>
          <p:cNvSpPr txBox="1">
            <a:spLocks noChangeArrowheads="1"/>
          </p:cNvSpPr>
          <p:nvPr/>
        </p:nvSpPr>
        <p:spPr bwMode="auto">
          <a:xfrm>
            <a:off x="6019800" y="3286125"/>
            <a:ext cx="25908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spcAft>
                <a:spcPts val="600"/>
              </a:spcAft>
              <a:buFontTx/>
              <a:buNone/>
            </a:pPr>
            <a:r>
              <a:rPr lang="en-US" altLang="en-US" sz="1400" b="1"/>
              <a:t>Regional Conferences:</a:t>
            </a:r>
          </a:p>
          <a:p>
            <a:pPr>
              <a:lnSpc>
                <a:spcPts val="1800"/>
              </a:lnSpc>
              <a:spcBef>
                <a:spcPct val="0"/>
              </a:spcBef>
              <a:spcAft>
                <a:spcPts val="600"/>
              </a:spcAft>
            </a:pPr>
            <a:r>
              <a:rPr lang="en-US" altLang="en-US" sz="1400"/>
              <a:t>Region III’s biennial European Systems Engineering Conference</a:t>
            </a:r>
          </a:p>
          <a:p>
            <a:pPr>
              <a:lnSpc>
                <a:spcPts val="1800"/>
              </a:lnSpc>
              <a:spcBef>
                <a:spcPct val="0"/>
              </a:spcBef>
              <a:spcAft>
                <a:spcPts val="600"/>
              </a:spcAft>
            </a:pPr>
            <a:r>
              <a:rPr lang="en-US" altLang="en-US" sz="1400"/>
              <a:t>Region VI’s annual “Asia-Pacific Conference on Systems Engineering” </a:t>
            </a:r>
          </a:p>
          <a:p>
            <a:pPr>
              <a:lnSpc>
                <a:spcPts val="1800"/>
              </a:lnSpc>
              <a:spcBef>
                <a:spcPct val="0"/>
              </a:spcBef>
              <a:spcAft>
                <a:spcPts val="600"/>
              </a:spcAft>
            </a:pPr>
            <a:r>
              <a:rPr lang="en-US" altLang="en-US" sz="1400"/>
              <a:t>Other various Regional Conferences</a:t>
            </a:r>
          </a:p>
          <a:p>
            <a:pPr>
              <a:lnSpc>
                <a:spcPts val="1800"/>
              </a:lnSpc>
              <a:spcBef>
                <a:spcPct val="0"/>
              </a:spcBef>
              <a:spcAft>
                <a:spcPts val="600"/>
              </a:spcAft>
            </a:pPr>
            <a:endParaRPr lang="en-US" altLang="en-US" sz="1400"/>
          </a:p>
        </p:txBody>
      </p:sp>
    </p:spTree>
    <p:extLst>
      <p:ext uri="{BB962C8B-B14F-4D97-AF65-F5344CB8AC3E}">
        <p14:creationId xmlns:p14="http://schemas.microsoft.com/office/powerpoint/2010/main" val="6093755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762000" y="609600"/>
            <a:ext cx="8001000" cy="609600"/>
          </a:xfrm>
          <a:noFill/>
        </p:spPr>
        <p:txBody>
          <a:bodyPr anchor="b"/>
          <a:lstStyle/>
          <a:p>
            <a:pPr eaLnBrk="1" hangingPunct="1"/>
            <a:r>
              <a:rPr lang="en-US" altLang="en-US" sz="3400" smtClean="0"/>
              <a:t>Effective Communications Encourage and Inform Chapter Members</a:t>
            </a:r>
          </a:p>
        </p:txBody>
      </p:sp>
      <p:sp>
        <p:nvSpPr>
          <p:cNvPr id="57347" name="Text Box 4"/>
          <p:cNvSpPr txBox="1">
            <a:spLocks noChangeArrowheads="1"/>
          </p:cNvSpPr>
          <p:nvPr/>
        </p:nvSpPr>
        <p:spPr bwMode="auto">
          <a:xfrm>
            <a:off x="2057400" y="5410200"/>
            <a:ext cx="1752600" cy="334963"/>
          </a:xfrm>
          <a:prstGeom prst="rect">
            <a:avLst/>
          </a:prstGeom>
          <a:noFill/>
          <a:ln w="1270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b="1"/>
              <a:t>Social Media</a:t>
            </a:r>
            <a:endParaRPr lang="en-US" altLang="en-US" sz="1800"/>
          </a:p>
          <a:p>
            <a:pPr eaLnBrk="1" hangingPunct="1">
              <a:lnSpc>
                <a:spcPct val="90000"/>
              </a:lnSpc>
            </a:pPr>
            <a:endParaRPr lang="en-US" altLang="en-US" sz="2400">
              <a:latin typeface="Tahoma" pitchFamily="34" charset="0"/>
            </a:endParaRPr>
          </a:p>
        </p:txBody>
      </p:sp>
      <p:sp>
        <p:nvSpPr>
          <p:cNvPr id="57348" name="Text Box 5"/>
          <p:cNvSpPr txBox="1">
            <a:spLocks noChangeArrowheads="1"/>
          </p:cNvSpPr>
          <p:nvPr/>
        </p:nvSpPr>
        <p:spPr bwMode="auto">
          <a:xfrm>
            <a:off x="838200" y="1371600"/>
            <a:ext cx="1736725"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Website </a:t>
            </a:r>
            <a:endParaRPr lang="en-US" altLang="en-US" sz="1800"/>
          </a:p>
          <a:p>
            <a:pPr>
              <a:spcBef>
                <a:spcPct val="0"/>
              </a:spcBef>
              <a:buFontTx/>
              <a:buNone/>
            </a:pPr>
            <a:endParaRPr lang="en-US" altLang="en-US" sz="1600"/>
          </a:p>
        </p:txBody>
      </p:sp>
      <p:sp>
        <p:nvSpPr>
          <p:cNvPr id="57349" name="Text Box 6"/>
          <p:cNvSpPr txBox="1">
            <a:spLocks noChangeArrowheads="1"/>
          </p:cNvSpPr>
          <p:nvPr/>
        </p:nvSpPr>
        <p:spPr bwMode="auto">
          <a:xfrm>
            <a:off x="711200" y="2209800"/>
            <a:ext cx="1981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Provides public presence </a:t>
            </a:r>
          </a:p>
          <a:p>
            <a:pPr>
              <a:lnSpc>
                <a:spcPts val="1800"/>
              </a:lnSpc>
              <a:spcBef>
                <a:spcPct val="0"/>
              </a:spcBef>
              <a:spcAft>
                <a:spcPts val="600"/>
              </a:spcAft>
            </a:pPr>
            <a:r>
              <a:rPr lang="en-US" altLang="en-US" sz="1600">
                <a:latin typeface="Arial Narrow" pitchFamily="34" charset="0"/>
              </a:rPr>
              <a:t>Websites can provide details for members</a:t>
            </a:r>
          </a:p>
          <a:p>
            <a:pPr>
              <a:lnSpc>
                <a:spcPts val="1800"/>
              </a:lnSpc>
              <a:spcBef>
                <a:spcPct val="0"/>
              </a:spcBef>
              <a:spcAft>
                <a:spcPts val="600"/>
              </a:spcAft>
            </a:pPr>
            <a:r>
              <a:rPr lang="en-US" altLang="en-US" sz="1600">
                <a:latin typeface="Arial Narrow" pitchFamily="34" charset="0"/>
              </a:rPr>
              <a:t>Update at least every other month </a:t>
            </a:r>
          </a:p>
          <a:p>
            <a:pPr>
              <a:lnSpc>
                <a:spcPts val="1800"/>
              </a:lnSpc>
              <a:spcBef>
                <a:spcPct val="0"/>
              </a:spcBef>
              <a:spcAft>
                <a:spcPts val="600"/>
              </a:spcAft>
            </a:pPr>
            <a:r>
              <a:rPr lang="en-US" altLang="en-US" sz="1600">
                <a:latin typeface="Arial Narrow" pitchFamily="34" charset="0"/>
              </a:rPr>
              <a:t>List contacts for current officers</a:t>
            </a:r>
          </a:p>
          <a:p>
            <a:pPr>
              <a:lnSpc>
                <a:spcPts val="1800"/>
              </a:lnSpc>
              <a:spcBef>
                <a:spcPct val="0"/>
              </a:spcBef>
              <a:spcAft>
                <a:spcPts val="600"/>
              </a:spcAft>
            </a:pPr>
            <a:r>
              <a:rPr lang="en-US" altLang="en-US" sz="1600">
                <a:latin typeface="Arial Narrow" pitchFamily="34" charset="0"/>
              </a:rPr>
              <a:t>Announcements for events</a:t>
            </a:r>
          </a:p>
          <a:p>
            <a:pPr>
              <a:lnSpc>
                <a:spcPts val="1800"/>
              </a:lnSpc>
              <a:spcBef>
                <a:spcPct val="0"/>
              </a:spcBef>
              <a:spcAft>
                <a:spcPts val="600"/>
              </a:spcAft>
            </a:pPr>
            <a:r>
              <a:rPr lang="en-US" altLang="en-US" sz="1600">
                <a:latin typeface="Arial Narrow" pitchFamily="34" charset="0"/>
              </a:rPr>
              <a:t>Link to INCOSE.org</a:t>
            </a:r>
          </a:p>
        </p:txBody>
      </p:sp>
      <p:sp>
        <p:nvSpPr>
          <p:cNvPr id="57350" name="Text Box 8"/>
          <p:cNvSpPr txBox="1">
            <a:spLocks noChangeArrowheads="1"/>
          </p:cNvSpPr>
          <p:nvPr/>
        </p:nvSpPr>
        <p:spPr bwMode="auto">
          <a:xfrm>
            <a:off x="2794000" y="1371600"/>
            <a:ext cx="1736725"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Newsletters</a:t>
            </a:r>
            <a:endParaRPr lang="en-US" altLang="en-US" sz="1800"/>
          </a:p>
          <a:p>
            <a:pPr algn="ctr">
              <a:spcBef>
                <a:spcPct val="0"/>
              </a:spcBef>
              <a:buFontTx/>
              <a:buNone/>
            </a:pPr>
            <a:endParaRPr lang="en-US" altLang="en-US" sz="1800"/>
          </a:p>
        </p:txBody>
      </p:sp>
      <p:sp>
        <p:nvSpPr>
          <p:cNvPr id="57351" name="Text Box 9"/>
          <p:cNvSpPr txBox="1">
            <a:spLocks noChangeArrowheads="1"/>
          </p:cNvSpPr>
          <p:nvPr/>
        </p:nvSpPr>
        <p:spPr bwMode="auto">
          <a:xfrm>
            <a:off x="2743200" y="2209800"/>
            <a:ext cx="1905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Hardcopy or electronic format</a:t>
            </a:r>
          </a:p>
          <a:p>
            <a:pPr>
              <a:lnSpc>
                <a:spcPts val="1800"/>
              </a:lnSpc>
              <a:spcBef>
                <a:spcPct val="0"/>
              </a:spcBef>
              <a:spcAft>
                <a:spcPts val="600"/>
              </a:spcAft>
            </a:pPr>
            <a:r>
              <a:rPr lang="en-US" altLang="en-US" sz="1600">
                <a:latin typeface="Arial Narrow" pitchFamily="34" charset="0"/>
              </a:rPr>
              <a:t>Minimum of two pages (not including space for address, officers, editor, distribution, etc)</a:t>
            </a:r>
          </a:p>
          <a:p>
            <a:pPr>
              <a:lnSpc>
                <a:spcPts val="1800"/>
              </a:lnSpc>
              <a:spcBef>
                <a:spcPct val="0"/>
              </a:spcBef>
              <a:spcAft>
                <a:spcPts val="600"/>
              </a:spcAft>
            </a:pPr>
            <a:r>
              <a:rPr lang="en-US" altLang="en-US" sz="1600">
                <a:latin typeface="Arial Narrow" pitchFamily="34" charset="0"/>
              </a:rPr>
              <a:t>Include activities, event reports, membership information, reviews, etc.</a:t>
            </a:r>
          </a:p>
        </p:txBody>
      </p:sp>
      <p:sp>
        <p:nvSpPr>
          <p:cNvPr id="57352" name="Text Box 12"/>
          <p:cNvSpPr txBox="1">
            <a:spLocks noChangeArrowheads="1"/>
          </p:cNvSpPr>
          <p:nvPr/>
        </p:nvSpPr>
        <p:spPr bwMode="auto">
          <a:xfrm>
            <a:off x="4749800" y="1371600"/>
            <a:ext cx="1736725"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Publicity </a:t>
            </a:r>
            <a:endParaRPr lang="en-US" altLang="en-US" sz="1800"/>
          </a:p>
          <a:p>
            <a:pPr>
              <a:spcBef>
                <a:spcPct val="0"/>
              </a:spcBef>
              <a:buFontTx/>
              <a:buNone/>
            </a:pPr>
            <a:endParaRPr lang="en-US" altLang="en-US" sz="1600"/>
          </a:p>
        </p:txBody>
      </p:sp>
      <p:sp>
        <p:nvSpPr>
          <p:cNvPr id="57353" name="Text Box 13"/>
          <p:cNvSpPr txBox="1">
            <a:spLocks noChangeArrowheads="1"/>
          </p:cNvSpPr>
          <p:nvPr/>
        </p:nvSpPr>
        <p:spPr bwMode="auto">
          <a:xfrm>
            <a:off x="6705600" y="1371600"/>
            <a:ext cx="1736725"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Ambassadors / Promoters</a:t>
            </a:r>
            <a:endParaRPr lang="en-US" altLang="en-US" sz="1800"/>
          </a:p>
          <a:p>
            <a:pPr algn="ctr">
              <a:spcBef>
                <a:spcPct val="0"/>
              </a:spcBef>
              <a:buFontTx/>
              <a:buNone/>
            </a:pPr>
            <a:endParaRPr lang="en-US" altLang="en-US" sz="1800"/>
          </a:p>
        </p:txBody>
      </p:sp>
      <p:sp>
        <p:nvSpPr>
          <p:cNvPr id="57354" name="Text Box 14"/>
          <p:cNvSpPr txBox="1">
            <a:spLocks noChangeArrowheads="1"/>
          </p:cNvSpPr>
          <p:nvPr/>
        </p:nvSpPr>
        <p:spPr bwMode="auto">
          <a:xfrm>
            <a:off x="4648200" y="2209800"/>
            <a:ext cx="19050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Announcements of upcoming events (separate from website and newsletter)</a:t>
            </a:r>
          </a:p>
          <a:p>
            <a:pPr>
              <a:lnSpc>
                <a:spcPts val="1800"/>
              </a:lnSpc>
              <a:spcBef>
                <a:spcPct val="0"/>
              </a:spcBef>
              <a:spcAft>
                <a:spcPts val="600"/>
              </a:spcAft>
            </a:pPr>
            <a:r>
              <a:rPr lang="en-US" altLang="en-US" sz="1600">
                <a:latin typeface="Arial Narrow" pitchFamily="34" charset="0"/>
              </a:rPr>
              <a:t>Periodic evaluation of publicity progress to plan by BoD</a:t>
            </a:r>
          </a:p>
          <a:p>
            <a:pPr>
              <a:lnSpc>
                <a:spcPts val="1800"/>
              </a:lnSpc>
              <a:spcBef>
                <a:spcPct val="0"/>
              </a:spcBef>
              <a:spcAft>
                <a:spcPts val="600"/>
              </a:spcAft>
            </a:pPr>
            <a:endParaRPr lang="en-US" altLang="en-US" sz="1600">
              <a:latin typeface="Arial Narrow" pitchFamily="34" charset="0"/>
            </a:endParaRPr>
          </a:p>
          <a:p>
            <a:pPr>
              <a:lnSpc>
                <a:spcPts val="1800"/>
              </a:lnSpc>
              <a:spcBef>
                <a:spcPct val="0"/>
              </a:spcBef>
              <a:spcAft>
                <a:spcPts val="600"/>
              </a:spcAft>
            </a:pPr>
            <a:endParaRPr lang="en-US" altLang="en-US" sz="1600">
              <a:latin typeface="Arial Narrow" pitchFamily="34" charset="0"/>
            </a:endParaRPr>
          </a:p>
        </p:txBody>
      </p:sp>
      <p:sp>
        <p:nvSpPr>
          <p:cNvPr id="57355" name="Text Box 15"/>
          <p:cNvSpPr txBox="1">
            <a:spLocks noChangeArrowheads="1"/>
          </p:cNvSpPr>
          <p:nvPr/>
        </p:nvSpPr>
        <p:spPr bwMode="auto">
          <a:xfrm>
            <a:off x="6553200" y="2209800"/>
            <a:ext cx="2057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dirty="0">
                <a:latin typeface="Arial Narrow" pitchFamily="34" charset="0"/>
              </a:rPr>
              <a:t>Enlist </a:t>
            </a:r>
            <a:r>
              <a:rPr lang="en-US" altLang="en-US" sz="1600" i="1" dirty="0">
                <a:latin typeface="Arial Narrow" pitchFamily="34" charset="0"/>
              </a:rPr>
              <a:t>ambassadors</a:t>
            </a:r>
            <a:r>
              <a:rPr lang="en-US" altLang="en-US" sz="1600" dirty="0">
                <a:latin typeface="Arial Narrow" pitchFamily="34" charset="0"/>
              </a:rPr>
              <a:t> to promote INCOSE &amp; chapter</a:t>
            </a:r>
          </a:p>
          <a:p>
            <a:pPr>
              <a:lnSpc>
                <a:spcPts val="1800"/>
              </a:lnSpc>
              <a:spcBef>
                <a:spcPct val="0"/>
              </a:spcBef>
              <a:spcAft>
                <a:spcPts val="600"/>
              </a:spcAft>
            </a:pPr>
            <a:r>
              <a:rPr lang="en-US" altLang="en-US" sz="1600" dirty="0">
                <a:latin typeface="Arial Narrow" pitchFamily="34" charset="0"/>
              </a:rPr>
              <a:t>Provide orientation</a:t>
            </a:r>
          </a:p>
          <a:p>
            <a:pPr>
              <a:lnSpc>
                <a:spcPts val="1800"/>
              </a:lnSpc>
              <a:spcBef>
                <a:spcPct val="0"/>
              </a:spcBef>
              <a:spcAft>
                <a:spcPts val="600"/>
              </a:spcAft>
            </a:pPr>
            <a:r>
              <a:rPr lang="en-US" altLang="en-US" sz="1600" dirty="0">
                <a:latin typeface="Arial Narrow" pitchFamily="34" charset="0"/>
              </a:rPr>
              <a:t>Periodic communications to ambassadors</a:t>
            </a:r>
          </a:p>
          <a:p>
            <a:pPr>
              <a:lnSpc>
                <a:spcPts val="1800"/>
              </a:lnSpc>
              <a:spcBef>
                <a:spcPct val="0"/>
              </a:spcBef>
              <a:spcAft>
                <a:spcPts val="600"/>
              </a:spcAft>
            </a:pPr>
            <a:r>
              <a:rPr lang="en-US" altLang="en-US" sz="1600" dirty="0">
                <a:latin typeface="Arial Narrow" pitchFamily="34" charset="0"/>
              </a:rPr>
              <a:t>Feedback from ambassadors</a:t>
            </a:r>
          </a:p>
          <a:p>
            <a:pPr>
              <a:lnSpc>
                <a:spcPts val="1800"/>
              </a:lnSpc>
              <a:spcBef>
                <a:spcPct val="0"/>
              </a:spcBef>
              <a:spcAft>
                <a:spcPts val="600"/>
              </a:spcAft>
            </a:pPr>
            <a:r>
              <a:rPr lang="en-US" altLang="en-US" sz="1600" dirty="0">
                <a:latin typeface="Arial Narrow" pitchFamily="34" charset="0"/>
              </a:rPr>
              <a:t>Periodic evaluation of ambassadors’ effectiveness</a:t>
            </a:r>
          </a:p>
          <a:p>
            <a:pPr>
              <a:lnSpc>
                <a:spcPts val="1800"/>
              </a:lnSpc>
              <a:spcBef>
                <a:spcPct val="0"/>
              </a:spcBef>
              <a:spcAft>
                <a:spcPts val="600"/>
              </a:spcAft>
            </a:pPr>
            <a:endParaRPr lang="en-US" altLang="en-US" sz="1600" dirty="0">
              <a:latin typeface="Arial Narrow" pitchFamily="34" charset="0"/>
            </a:endParaRPr>
          </a:p>
          <a:p>
            <a:pPr>
              <a:lnSpc>
                <a:spcPts val="1800"/>
              </a:lnSpc>
              <a:spcBef>
                <a:spcPct val="0"/>
              </a:spcBef>
              <a:spcAft>
                <a:spcPts val="600"/>
              </a:spcAft>
            </a:pPr>
            <a:endParaRPr lang="en-US" altLang="en-US" sz="1600" dirty="0">
              <a:latin typeface="Arial Narrow" pitchFamily="34" charset="0"/>
            </a:endParaRPr>
          </a:p>
        </p:txBody>
      </p:sp>
      <p:sp>
        <p:nvSpPr>
          <p:cNvPr id="57356" name="Text Box 14"/>
          <p:cNvSpPr txBox="1">
            <a:spLocks noChangeArrowheads="1"/>
          </p:cNvSpPr>
          <p:nvPr/>
        </p:nvSpPr>
        <p:spPr bwMode="auto">
          <a:xfrm>
            <a:off x="1949450" y="5715000"/>
            <a:ext cx="11779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Linked in</a:t>
            </a:r>
          </a:p>
          <a:p>
            <a:pPr>
              <a:lnSpc>
                <a:spcPts val="1800"/>
              </a:lnSpc>
              <a:spcBef>
                <a:spcPct val="0"/>
              </a:spcBef>
              <a:spcAft>
                <a:spcPts val="600"/>
              </a:spcAft>
            </a:pPr>
            <a:r>
              <a:rPr lang="en-US" altLang="en-US" sz="1600">
                <a:latin typeface="Arial Narrow" pitchFamily="34" charset="0"/>
              </a:rPr>
              <a:t>Facebook</a:t>
            </a:r>
          </a:p>
        </p:txBody>
      </p:sp>
      <p:sp>
        <p:nvSpPr>
          <p:cNvPr id="57357" name="Text Box 14"/>
          <p:cNvSpPr txBox="1">
            <a:spLocks noChangeArrowheads="1"/>
          </p:cNvSpPr>
          <p:nvPr/>
        </p:nvSpPr>
        <p:spPr bwMode="auto">
          <a:xfrm>
            <a:off x="3016250" y="5715000"/>
            <a:ext cx="1177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Twitter</a:t>
            </a:r>
          </a:p>
        </p:txBody>
      </p:sp>
    </p:spTree>
    <p:extLst>
      <p:ext uri="{BB962C8B-B14F-4D97-AF65-F5344CB8AC3E}">
        <p14:creationId xmlns:p14="http://schemas.microsoft.com/office/powerpoint/2010/main" val="34248029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762000" y="609600"/>
            <a:ext cx="8001000" cy="609600"/>
          </a:xfrm>
          <a:noFill/>
        </p:spPr>
        <p:txBody>
          <a:bodyPr anchor="b"/>
          <a:lstStyle/>
          <a:p>
            <a:pPr eaLnBrk="1" hangingPunct="1"/>
            <a:r>
              <a:rPr lang="en-US" altLang="en-US" sz="3400" smtClean="0"/>
              <a:t>Growing Membership Involves More System Engineers and Companies</a:t>
            </a:r>
          </a:p>
        </p:txBody>
      </p:sp>
      <p:sp>
        <p:nvSpPr>
          <p:cNvPr id="58371" name="Text Box 4"/>
          <p:cNvSpPr txBox="1">
            <a:spLocks noChangeArrowheads="1"/>
          </p:cNvSpPr>
          <p:nvPr/>
        </p:nvSpPr>
        <p:spPr bwMode="auto">
          <a:xfrm>
            <a:off x="1074738" y="1371600"/>
            <a:ext cx="1736725"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Recruiting </a:t>
            </a:r>
            <a:endParaRPr lang="en-US" altLang="en-US" sz="1800"/>
          </a:p>
        </p:txBody>
      </p:sp>
      <p:sp>
        <p:nvSpPr>
          <p:cNvPr id="58372" name="Text Box 5"/>
          <p:cNvSpPr txBox="1">
            <a:spLocks noChangeArrowheads="1"/>
          </p:cNvSpPr>
          <p:nvPr/>
        </p:nvSpPr>
        <p:spPr bwMode="auto">
          <a:xfrm>
            <a:off x="990600" y="2438400"/>
            <a:ext cx="19050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Recruitment package available at chapter events</a:t>
            </a:r>
          </a:p>
          <a:p>
            <a:pPr>
              <a:lnSpc>
                <a:spcPts val="1800"/>
              </a:lnSpc>
              <a:spcBef>
                <a:spcPct val="0"/>
              </a:spcBef>
              <a:spcAft>
                <a:spcPts val="600"/>
              </a:spcAft>
            </a:pPr>
            <a:r>
              <a:rPr lang="en-US" altLang="en-US" sz="1600">
                <a:latin typeface="Arial Narrow" pitchFamily="34" charset="0"/>
              </a:rPr>
              <a:t>INCOSE materials</a:t>
            </a:r>
          </a:p>
          <a:p>
            <a:pPr>
              <a:lnSpc>
                <a:spcPts val="1800"/>
              </a:lnSpc>
              <a:spcBef>
                <a:spcPct val="0"/>
              </a:spcBef>
              <a:spcAft>
                <a:spcPts val="600"/>
              </a:spcAft>
            </a:pPr>
            <a:r>
              <a:rPr lang="en-US" altLang="en-US" sz="1600">
                <a:latin typeface="Arial Narrow" pitchFamily="34" charset="0"/>
              </a:rPr>
              <a:t>Local chapter specific information including contacts</a:t>
            </a:r>
          </a:p>
        </p:txBody>
      </p:sp>
      <p:sp>
        <p:nvSpPr>
          <p:cNvPr id="58373" name="Text Box 8"/>
          <p:cNvSpPr txBox="1">
            <a:spLocks noChangeArrowheads="1"/>
          </p:cNvSpPr>
          <p:nvPr/>
        </p:nvSpPr>
        <p:spPr bwMode="auto">
          <a:xfrm>
            <a:off x="4732338" y="1371600"/>
            <a:ext cx="1736725"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Survey Chapter Members</a:t>
            </a:r>
          </a:p>
        </p:txBody>
      </p:sp>
      <p:sp>
        <p:nvSpPr>
          <p:cNvPr id="58374" name="Text Box 11"/>
          <p:cNvSpPr txBox="1">
            <a:spLocks noChangeArrowheads="1"/>
          </p:cNvSpPr>
          <p:nvPr/>
        </p:nvSpPr>
        <p:spPr bwMode="auto">
          <a:xfrm>
            <a:off x="4648200" y="2438400"/>
            <a:ext cx="1905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Survey chapter members as aid to setting chapter direction and addressing member desires</a:t>
            </a:r>
          </a:p>
          <a:p>
            <a:pPr>
              <a:lnSpc>
                <a:spcPts val="1800"/>
              </a:lnSpc>
              <a:spcBef>
                <a:spcPct val="0"/>
              </a:spcBef>
              <a:spcAft>
                <a:spcPts val="600"/>
              </a:spcAft>
            </a:pPr>
            <a:r>
              <a:rPr lang="en-US" altLang="en-US" sz="1600">
                <a:latin typeface="Arial Narrow" pitchFamily="34" charset="0"/>
              </a:rPr>
              <a:t>Chapter level and INCOSE level concerns</a:t>
            </a:r>
          </a:p>
        </p:txBody>
      </p:sp>
      <p:sp>
        <p:nvSpPr>
          <p:cNvPr id="58375" name="Text Box 6"/>
          <p:cNvSpPr txBox="1">
            <a:spLocks noChangeArrowheads="1"/>
          </p:cNvSpPr>
          <p:nvPr/>
        </p:nvSpPr>
        <p:spPr bwMode="auto">
          <a:xfrm>
            <a:off x="2903538" y="1371600"/>
            <a:ext cx="1736725"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Retention/ Renewal</a:t>
            </a:r>
            <a:endParaRPr lang="en-US" altLang="en-US" sz="1800"/>
          </a:p>
          <a:p>
            <a:pPr algn="ctr">
              <a:spcBef>
                <a:spcPct val="0"/>
              </a:spcBef>
              <a:buFontTx/>
              <a:buNone/>
            </a:pPr>
            <a:endParaRPr lang="en-US" altLang="en-US" sz="1800"/>
          </a:p>
        </p:txBody>
      </p:sp>
      <p:sp>
        <p:nvSpPr>
          <p:cNvPr id="58376" name="Text Box 10"/>
          <p:cNvSpPr txBox="1">
            <a:spLocks noChangeArrowheads="1"/>
          </p:cNvSpPr>
          <p:nvPr/>
        </p:nvSpPr>
        <p:spPr bwMode="auto">
          <a:xfrm>
            <a:off x="2819400" y="2438400"/>
            <a:ext cx="1905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Reminder to renew</a:t>
            </a:r>
          </a:p>
          <a:p>
            <a:pPr>
              <a:lnSpc>
                <a:spcPts val="1800"/>
              </a:lnSpc>
              <a:spcBef>
                <a:spcPct val="0"/>
              </a:spcBef>
              <a:spcAft>
                <a:spcPts val="600"/>
              </a:spcAft>
            </a:pPr>
            <a:r>
              <a:rPr lang="en-US" altLang="en-US" sz="1600">
                <a:latin typeface="Arial Narrow" pitchFamily="34" charset="0"/>
              </a:rPr>
              <a:t>Personal contact with non-renewals</a:t>
            </a:r>
          </a:p>
          <a:p>
            <a:pPr>
              <a:lnSpc>
                <a:spcPts val="1800"/>
              </a:lnSpc>
              <a:spcBef>
                <a:spcPct val="0"/>
              </a:spcBef>
              <a:spcAft>
                <a:spcPts val="600"/>
              </a:spcAft>
            </a:pPr>
            <a:r>
              <a:rPr lang="en-US" altLang="en-US" sz="1600">
                <a:latin typeface="Arial Narrow" pitchFamily="34" charset="0"/>
              </a:rPr>
              <a:t>Feedback from those who do not renew</a:t>
            </a:r>
          </a:p>
        </p:txBody>
      </p:sp>
      <p:sp>
        <p:nvSpPr>
          <p:cNvPr id="58377" name="Text Box 13"/>
          <p:cNvSpPr txBox="1">
            <a:spLocks noChangeArrowheads="1"/>
          </p:cNvSpPr>
          <p:nvPr/>
        </p:nvSpPr>
        <p:spPr bwMode="auto">
          <a:xfrm>
            <a:off x="2903538" y="4419600"/>
            <a:ext cx="1736725"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New Members </a:t>
            </a:r>
            <a:endParaRPr lang="en-US" altLang="en-US" sz="1800"/>
          </a:p>
        </p:txBody>
      </p:sp>
      <p:sp>
        <p:nvSpPr>
          <p:cNvPr id="58378" name="Text Box 14"/>
          <p:cNvSpPr txBox="1">
            <a:spLocks noChangeArrowheads="1"/>
          </p:cNvSpPr>
          <p:nvPr/>
        </p:nvSpPr>
        <p:spPr bwMode="auto">
          <a:xfrm>
            <a:off x="2819400" y="4953000"/>
            <a:ext cx="2057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Publish name &amp; brief bio of new members in newsletter/website </a:t>
            </a:r>
            <a:r>
              <a:rPr lang="en-US" altLang="en-US" sz="1600" u="sng">
                <a:latin typeface="Arial Narrow" pitchFamily="34" charset="0"/>
              </a:rPr>
              <a:t>(with their permission)</a:t>
            </a:r>
          </a:p>
        </p:txBody>
      </p:sp>
      <p:sp>
        <p:nvSpPr>
          <p:cNvPr id="58379" name="Text Box 9"/>
          <p:cNvSpPr txBox="1">
            <a:spLocks noChangeArrowheads="1"/>
          </p:cNvSpPr>
          <p:nvPr/>
        </p:nvSpPr>
        <p:spPr bwMode="auto">
          <a:xfrm>
            <a:off x="6561138" y="1371600"/>
            <a:ext cx="1736725"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Corporate Advisory Board (CAB) Members</a:t>
            </a:r>
            <a:endParaRPr lang="en-US" altLang="en-US" sz="1800"/>
          </a:p>
          <a:p>
            <a:pPr algn="ctr">
              <a:spcBef>
                <a:spcPct val="0"/>
              </a:spcBef>
              <a:buFontTx/>
              <a:buNone/>
            </a:pPr>
            <a:endParaRPr lang="en-US" altLang="en-US" sz="1800"/>
          </a:p>
        </p:txBody>
      </p:sp>
      <p:sp>
        <p:nvSpPr>
          <p:cNvPr id="58380" name="Text Box 12"/>
          <p:cNvSpPr txBox="1">
            <a:spLocks noChangeArrowheads="1"/>
          </p:cNvSpPr>
          <p:nvPr/>
        </p:nvSpPr>
        <p:spPr bwMode="auto">
          <a:xfrm>
            <a:off x="6477000" y="2667000"/>
            <a:ext cx="190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Recruit new CAB members</a:t>
            </a:r>
          </a:p>
          <a:p>
            <a:pPr>
              <a:lnSpc>
                <a:spcPts val="1800"/>
              </a:lnSpc>
              <a:spcBef>
                <a:spcPct val="0"/>
              </a:spcBef>
              <a:spcAft>
                <a:spcPts val="600"/>
              </a:spcAft>
            </a:pPr>
            <a:r>
              <a:rPr lang="en-US" altLang="en-US" sz="1600">
                <a:latin typeface="Arial Narrow" pitchFamily="34" charset="0"/>
              </a:rPr>
              <a:t>Active work between CAB(s) and chapter</a:t>
            </a:r>
          </a:p>
        </p:txBody>
      </p:sp>
      <p:sp>
        <p:nvSpPr>
          <p:cNvPr id="58381" name="Text Box 15"/>
          <p:cNvSpPr txBox="1">
            <a:spLocks noChangeArrowheads="1"/>
          </p:cNvSpPr>
          <p:nvPr/>
        </p:nvSpPr>
        <p:spPr bwMode="auto">
          <a:xfrm>
            <a:off x="6561138" y="44196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Student Division </a:t>
            </a:r>
            <a:endParaRPr lang="en-US" altLang="en-US" sz="1800"/>
          </a:p>
        </p:txBody>
      </p:sp>
      <p:sp>
        <p:nvSpPr>
          <p:cNvPr id="58382" name="Text Box 16"/>
          <p:cNvSpPr txBox="1">
            <a:spLocks noChangeArrowheads="1"/>
          </p:cNvSpPr>
          <p:nvPr/>
        </p:nvSpPr>
        <p:spPr bwMode="auto">
          <a:xfrm>
            <a:off x="6477000" y="5089525"/>
            <a:ext cx="1905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Start/support student division at a university</a:t>
            </a:r>
          </a:p>
          <a:p>
            <a:pPr>
              <a:lnSpc>
                <a:spcPts val="1800"/>
              </a:lnSpc>
              <a:spcBef>
                <a:spcPct val="0"/>
              </a:spcBef>
              <a:spcAft>
                <a:spcPts val="600"/>
              </a:spcAft>
            </a:pPr>
            <a:r>
              <a:rPr lang="en-US" altLang="en-US" sz="1600">
                <a:latin typeface="Arial Narrow" pitchFamily="34" charset="0"/>
              </a:rPr>
              <a:t>Student officers, activities</a:t>
            </a:r>
          </a:p>
        </p:txBody>
      </p:sp>
    </p:spTree>
    <p:extLst>
      <p:ext uri="{BB962C8B-B14F-4D97-AF65-F5344CB8AC3E}">
        <p14:creationId xmlns:p14="http://schemas.microsoft.com/office/powerpoint/2010/main" val="19102603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762000" y="609600"/>
            <a:ext cx="8001000" cy="609600"/>
          </a:xfrm>
          <a:noFill/>
        </p:spPr>
        <p:txBody>
          <a:bodyPr anchor="b"/>
          <a:lstStyle/>
          <a:p>
            <a:pPr eaLnBrk="1" hangingPunct="1"/>
            <a:r>
              <a:rPr lang="en-US" altLang="en-US" sz="3400" smtClean="0"/>
              <a:t>INCOSE Technical Aspects Extend the Practice of Systems Engineering</a:t>
            </a:r>
          </a:p>
        </p:txBody>
      </p:sp>
      <p:sp>
        <p:nvSpPr>
          <p:cNvPr id="59395" name="Text Box 4"/>
          <p:cNvSpPr txBox="1">
            <a:spLocks noChangeArrowheads="1"/>
          </p:cNvSpPr>
          <p:nvPr/>
        </p:nvSpPr>
        <p:spPr bwMode="auto">
          <a:xfrm>
            <a:off x="939800" y="16002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INCOSE Papers </a:t>
            </a:r>
            <a:endParaRPr lang="en-US" altLang="en-US" sz="1800"/>
          </a:p>
        </p:txBody>
      </p:sp>
      <p:sp>
        <p:nvSpPr>
          <p:cNvPr id="59396" name="Text Box 10"/>
          <p:cNvSpPr txBox="1">
            <a:spLocks noChangeArrowheads="1"/>
          </p:cNvSpPr>
          <p:nvPr/>
        </p:nvSpPr>
        <p:spPr bwMode="auto">
          <a:xfrm>
            <a:off x="939800" y="2362200"/>
            <a:ext cx="17367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Refereed article in INCOSE Journals</a:t>
            </a:r>
          </a:p>
          <a:p>
            <a:pPr>
              <a:lnSpc>
                <a:spcPts val="1800"/>
              </a:lnSpc>
              <a:spcBef>
                <a:spcPct val="0"/>
              </a:spcBef>
              <a:spcAft>
                <a:spcPts val="600"/>
              </a:spcAft>
            </a:pPr>
            <a:r>
              <a:rPr lang="en-US" altLang="en-US" sz="1600">
                <a:latin typeface="Arial Narrow" pitchFamily="34" charset="0"/>
              </a:rPr>
              <a:t>Paper presented at symposium/ seminar sponsored/ co-sponsored by INCOSE</a:t>
            </a:r>
          </a:p>
        </p:txBody>
      </p:sp>
      <p:sp>
        <p:nvSpPr>
          <p:cNvPr id="59397" name="Text Box 6"/>
          <p:cNvSpPr txBox="1">
            <a:spLocks noChangeArrowheads="1"/>
          </p:cNvSpPr>
          <p:nvPr/>
        </p:nvSpPr>
        <p:spPr bwMode="auto">
          <a:xfrm>
            <a:off x="4808538" y="1371600"/>
            <a:ext cx="1736725" cy="1096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Technical Groups</a:t>
            </a:r>
            <a:endParaRPr lang="en-US" altLang="en-US" sz="1800"/>
          </a:p>
          <a:p>
            <a:pPr algn="ctr">
              <a:spcBef>
                <a:spcPct val="0"/>
              </a:spcBef>
              <a:buFontTx/>
              <a:buNone/>
            </a:pPr>
            <a:r>
              <a:rPr lang="en-US" altLang="en-US" sz="1600"/>
              <a:t>(International in scope)</a:t>
            </a:r>
            <a:endParaRPr lang="en-US" altLang="en-US" sz="1400"/>
          </a:p>
          <a:p>
            <a:pPr algn="ctr">
              <a:spcBef>
                <a:spcPct val="0"/>
              </a:spcBef>
              <a:buFontTx/>
              <a:buNone/>
            </a:pPr>
            <a:endParaRPr lang="en-US" altLang="en-US" sz="1600"/>
          </a:p>
        </p:txBody>
      </p:sp>
      <p:sp>
        <p:nvSpPr>
          <p:cNvPr id="59398" name="Text Box 11"/>
          <p:cNvSpPr txBox="1">
            <a:spLocks noChangeArrowheads="1"/>
          </p:cNvSpPr>
          <p:nvPr/>
        </p:nvSpPr>
        <p:spPr bwMode="auto">
          <a:xfrm>
            <a:off x="4808538" y="2667000"/>
            <a:ext cx="17367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INCOSE International Technical Interest or Working Group (meets at International Workshops)</a:t>
            </a:r>
          </a:p>
          <a:p>
            <a:pPr>
              <a:lnSpc>
                <a:spcPts val="1800"/>
              </a:lnSpc>
              <a:spcBef>
                <a:spcPct val="0"/>
              </a:spcBef>
              <a:spcAft>
                <a:spcPts val="600"/>
              </a:spcAft>
            </a:pPr>
            <a:r>
              <a:rPr lang="en-US" altLang="en-US" sz="1600">
                <a:latin typeface="Arial Narrow" pitchFamily="34" charset="0"/>
              </a:rPr>
              <a:t>Active participation by chapter member(s)</a:t>
            </a:r>
          </a:p>
          <a:p>
            <a:pPr>
              <a:lnSpc>
                <a:spcPts val="1800"/>
              </a:lnSpc>
              <a:spcBef>
                <a:spcPct val="0"/>
              </a:spcBef>
              <a:spcAft>
                <a:spcPts val="600"/>
              </a:spcAft>
            </a:pPr>
            <a:r>
              <a:rPr lang="en-US" altLang="en-US" sz="1600">
                <a:latin typeface="Arial Narrow" pitchFamily="34" charset="0"/>
              </a:rPr>
              <a:t>Potential chapter presentations</a:t>
            </a:r>
          </a:p>
        </p:txBody>
      </p:sp>
      <p:sp>
        <p:nvSpPr>
          <p:cNvPr id="59399" name="Text Box 8"/>
          <p:cNvSpPr txBox="1">
            <a:spLocks noChangeArrowheads="1"/>
          </p:cNvSpPr>
          <p:nvPr/>
        </p:nvSpPr>
        <p:spPr bwMode="auto">
          <a:xfrm>
            <a:off x="6781800" y="16002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Local Working Groups</a:t>
            </a:r>
            <a:endParaRPr lang="en-US" altLang="en-US" sz="1600"/>
          </a:p>
        </p:txBody>
      </p:sp>
      <p:sp>
        <p:nvSpPr>
          <p:cNvPr id="59400" name="Text Box 12"/>
          <p:cNvSpPr txBox="1">
            <a:spLocks noChangeArrowheads="1"/>
          </p:cNvSpPr>
          <p:nvPr/>
        </p:nvSpPr>
        <p:spPr bwMode="auto">
          <a:xfrm>
            <a:off x="6743700" y="2362200"/>
            <a:ext cx="17367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Local Interest or Working Group (such as done in Europe)</a:t>
            </a:r>
          </a:p>
          <a:p>
            <a:pPr>
              <a:lnSpc>
                <a:spcPts val="1800"/>
              </a:lnSpc>
              <a:spcBef>
                <a:spcPct val="0"/>
              </a:spcBef>
              <a:spcAft>
                <a:spcPts val="600"/>
              </a:spcAft>
            </a:pPr>
            <a:r>
              <a:rPr lang="en-US" altLang="en-US" sz="1600">
                <a:latin typeface="Arial Narrow" pitchFamily="34" charset="0"/>
              </a:rPr>
              <a:t>Active participation by chapter member(s)</a:t>
            </a:r>
          </a:p>
        </p:txBody>
      </p:sp>
      <p:sp>
        <p:nvSpPr>
          <p:cNvPr id="59401" name="Text Box 13"/>
          <p:cNvSpPr txBox="1">
            <a:spLocks noChangeArrowheads="1"/>
          </p:cNvSpPr>
          <p:nvPr/>
        </p:nvSpPr>
        <p:spPr bwMode="auto">
          <a:xfrm>
            <a:off x="2874963" y="16002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Non-INCOSE Papers </a:t>
            </a:r>
            <a:endParaRPr lang="en-US" altLang="en-US" sz="1800"/>
          </a:p>
        </p:txBody>
      </p:sp>
      <p:sp>
        <p:nvSpPr>
          <p:cNvPr id="59402" name="Text Box 14"/>
          <p:cNvSpPr txBox="1">
            <a:spLocks noChangeArrowheads="1"/>
          </p:cNvSpPr>
          <p:nvPr/>
        </p:nvSpPr>
        <p:spPr bwMode="auto">
          <a:xfrm>
            <a:off x="2874963" y="2362200"/>
            <a:ext cx="17367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Article on Systems Engineering  published/ presented in non-INCOSE publication </a:t>
            </a:r>
          </a:p>
        </p:txBody>
      </p:sp>
      <p:sp>
        <p:nvSpPr>
          <p:cNvPr id="59403" name="Text Box 16"/>
          <p:cNvSpPr txBox="1">
            <a:spLocks noChangeArrowheads="1"/>
          </p:cNvSpPr>
          <p:nvPr/>
        </p:nvSpPr>
        <p:spPr bwMode="auto">
          <a:xfrm>
            <a:off x="2874963" y="4038600"/>
            <a:ext cx="1736725"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720" rIns="45720"/>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Technical Product </a:t>
            </a:r>
            <a:endParaRPr lang="en-US" altLang="en-US" sz="1800"/>
          </a:p>
        </p:txBody>
      </p:sp>
      <p:sp>
        <p:nvSpPr>
          <p:cNvPr id="59404" name="Text Box 17"/>
          <p:cNvSpPr txBox="1">
            <a:spLocks noChangeArrowheads="1"/>
          </p:cNvSpPr>
          <p:nvPr/>
        </p:nvSpPr>
        <p:spPr bwMode="auto">
          <a:xfrm>
            <a:off x="2874963" y="4800600"/>
            <a:ext cx="17367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ts val="1800"/>
              </a:lnSpc>
              <a:spcBef>
                <a:spcPct val="0"/>
              </a:spcBef>
              <a:spcAft>
                <a:spcPts val="600"/>
              </a:spcAft>
            </a:pPr>
            <a:r>
              <a:rPr lang="en-US" altLang="en-US" sz="1600">
                <a:latin typeface="Arial Narrow" pitchFamily="34" charset="0"/>
              </a:rPr>
              <a:t>Approved by the Technical Board as completed INCOSE product</a:t>
            </a:r>
          </a:p>
        </p:txBody>
      </p:sp>
    </p:spTree>
    <p:extLst>
      <p:ext uri="{BB962C8B-B14F-4D97-AF65-F5344CB8AC3E}">
        <p14:creationId xmlns:p14="http://schemas.microsoft.com/office/powerpoint/2010/main" val="23474037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457200" y="609600"/>
            <a:ext cx="8610600" cy="609600"/>
          </a:xfrm>
          <a:noFill/>
        </p:spPr>
        <p:txBody>
          <a:bodyPr anchor="b"/>
          <a:lstStyle/>
          <a:p>
            <a:pPr eaLnBrk="1" hangingPunct="1"/>
            <a:r>
              <a:rPr lang="en-US" altLang="en-US" sz="2800" dirty="0" smtClean="0"/>
              <a:t>Chapter Outreach &amp; Collaboration Activities Promotes INCOSE &amp; SE to Groups Outside INCOSE</a:t>
            </a:r>
          </a:p>
        </p:txBody>
      </p:sp>
      <p:sp>
        <p:nvSpPr>
          <p:cNvPr id="60419" name="Text Box 3"/>
          <p:cNvSpPr txBox="1">
            <a:spLocks noChangeArrowheads="1"/>
          </p:cNvSpPr>
          <p:nvPr/>
        </p:nvSpPr>
        <p:spPr bwMode="auto">
          <a:xfrm>
            <a:off x="1524000" y="4995863"/>
            <a:ext cx="472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pPr>
            <a:endParaRPr lang="en-US" altLang="en-US" sz="2400">
              <a:latin typeface="Tahoma" pitchFamily="34" charset="0"/>
            </a:endParaRPr>
          </a:p>
        </p:txBody>
      </p:sp>
      <p:sp>
        <p:nvSpPr>
          <p:cNvPr id="60420" name="Text Box 7"/>
          <p:cNvSpPr txBox="1">
            <a:spLocks noChangeArrowheads="1"/>
          </p:cNvSpPr>
          <p:nvPr/>
        </p:nvSpPr>
        <p:spPr bwMode="auto">
          <a:xfrm>
            <a:off x="4648200" y="2613025"/>
            <a:ext cx="19812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Host or significant   participant</a:t>
            </a:r>
          </a:p>
          <a:p>
            <a:pPr>
              <a:spcBef>
                <a:spcPct val="0"/>
              </a:spcBef>
            </a:pPr>
            <a:r>
              <a:rPr lang="en-US" altLang="en-US" sz="1600">
                <a:latin typeface="Arial Narrow" pitchFamily="34" charset="0"/>
              </a:rPr>
              <a:t>Can be broader than just SE</a:t>
            </a:r>
          </a:p>
          <a:p>
            <a:pPr>
              <a:spcBef>
                <a:spcPct val="0"/>
              </a:spcBef>
            </a:pPr>
            <a:r>
              <a:rPr lang="en-US" altLang="en-US" sz="1600">
                <a:latin typeface="Arial Narrow" pitchFamily="34" charset="0"/>
              </a:rPr>
              <a:t>Engr week, Future City, Science Fairs, robotics competitions</a:t>
            </a:r>
          </a:p>
        </p:txBody>
      </p:sp>
      <p:sp>
        <p:nvSpPr>
          <p:cNvPr id="60421" name="Text Box 8"/>
          <p:cNvSpPr txBox="1">
            <a:spLocks noChangeArrowheads="1"/>
          </p:cNvSpPr>
          <p:nvPr/>
        </p:nvSpPr>
        <p:spPr bwMode="auto">
          <a:xfrm>
            <a:off x="4724400" y="1371600"/>
            <a:ext cx="18288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support</a:t>
            </a:r>
          </a:p>
          <a:p>
            <a:pPr algn="ctr">
              <a:spcBef>
                <a:spcPct val="0"/>
              </a:spcBef>
              <a:buFontTx/>
              <a:buNone/>
            </a:pPr>
            <a:r>
              <a:rPr lang="en-US" altLang="en-US" sz="1800" b="1"/>
              <a:t>or involvement in SE activity for K-college</a:t>
            </a:r>
            <a:endParaRPr lang="en-US" altLang="en-US" sz="1800"/>
          </a:p>
        </p:txBody>
      </p:sp>
      <p:sp>
        <p:nvSpPr>
          <p:cNvPr id="60422" name="Text Box 6"/>
          <p:cNvSpPr txBox="1">
            <a:spLocks noChangeArrowheads="1"/>
          </p:cNvSpPr>
          <p:nvPr/>
        </p:nvSpPr>
        <p:spPr bwMode="auto">
          <a:xfrm>
            <a:off x="2832100" y="1371600"/>
            <a:ext cx="18288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Apply SE in local non-profit organizations</a:t>
            </a:r>
            <a:endParaRPr lang="en-US" altLang="en-US" sz="1800"/>
          </a:p>
        </p:txBody>
      </p:sp>
      <p:sp>
        <p:nvSpPr>
          <p:cNvPr id="60423" name="Text Box 10"/>
          <p:cNvSpPr txBox="1">
            <a:spLocks noChangeArrowheads="1"/>
          </p:cNvSpPr>
          <p:nvPr/>
        </p:nvSpPr>
        <p:spPr bwMode="auto">
          <a:xfrm>
            <a:off x="2794000" y="2613025"/>
            <a:ext cx="19050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 project with resulting product or report</a:t>
            </a:r>
          </a:p>
          <a:p>
            <a:pPr>
              <a:spcBef>
                <a:spcPct val="0"/>
              </a:spcBef>
            </a:pPr>
            <a:r>
              <a:rPr lang="en-US" altLang="en-US" sz="1600">
                <a:latin typeface="Arial Narrow" pitchFamily="34" charset="0"/>
              </a:rPr>
              <a:t>Non-profit community organization</a:t>
            </a:r>
          </a:p>
          <a:p>
            <a:pPr>
              <a:spcBef>
                <a:spcPct val="0"/>
              </a:spcBef>
            </a:pPr>
            <a:r>
              <a:rPr lang="en-US" altLang="en-US" sz="1600">
                <a:latin typeface="Arial Narrow" pitchFamily="34" charset="0"/>
              </a:rPr>
              <a:t>Civic organization</a:t>
            </a:r>
          </a:p>
          <a:p>
            <a:pPr>
              <a:spcBef>
                <a:spcPct val="0"/>
              </a:spcBef>
            </a:pPr>
            <a:r>
              <a:rPr lang="en-US" altLang="en-US" sz="1600">
                <a:latin typeface="Arial Narrow" pitchFamily="34" charset="0"/>
              </a:rPr>
              <a:t>University or college (if project/report resulted)</a:t>
            </a:r>
          </a:p>
          <a:p>
            <a:pPr>
              <a:spcBef>
                <a:spcPct val="0"/>
              </a:spcBef>
            </a:pPr>
            <a:r>
              <a:rPr lang="en-US" altLang="en-US" sz="1600">
                <a:latin typeface="Arial Narrow" pitchFamily="34" charset="0"/>
              </a:rPr>
              <a:t>No fees involved</a:t>
            </a:r>
          </a:p>
        </p:txBody>
      </p:sp>
      <p:sp>
        <p:nvSpPr>
          <p:cNvPr id="60424" name="Text Box 9"/>
          <p:cNvSpPr txBox="1">
            <a:spLocks noChangeArrowheads="1"/>
          </p:cNvSpPr>
          <p:nvPr/>
        </p:nvSpPr>
        <p:spPr bwMode="auto">
          <a:xfrm>
            <a:off x="6629400" y="1905000"/>
            <a:ext cx="1828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Presentations about INCOSE</a:t>
            </a:r>
            <a:endParaRPr lang="en-US" altLang="en-US" sz="1800"/>
          </a:p>
        </p:txBody>
      </p:sp>
      <p:sp>
        <p:nvSpPr>
          <p:cNvPr id="60425" name="Text Box 11"/>
          <p:cNvSpPr txBox="1">
            <a:spLocks noChangeArrowheads="1"/>
          </p:cNvSpPr>
          <p:nvPr/>
        </p:nvSpPr>
        <p:spPr bwMode="auto">
          <a:xfrm>
            <a:off x="6591300" y="2613025"/>
            <a:ext cx="2019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Present to executive in previously unrepresented (in local membership) organization</a:t>
            </a:r>
          </a:p>
        </p:txBody>
      </p:sp>
      <p:sp>
        <p:nvSpPr>
          <p:cNvPr id="60426" name="Text Box 13"/>
          <p:cNvSpPr txBox="1">
            <a:spLocks noChangeArrowheads="1"/>
          </p:cNvSpPr>
          <p:nvPr/>
        </p:nvSpPr>
        <p:spPr bwMode="auto">
          <a:xfrm>
            <a:off x="6648450" y="4175125"/>
            <a:ext cx="17907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Unpaid Speaker</a:t>
            </a:r>
            <a:endParaRPr lang="en-US" altLang="en-US" sz="1800"/>
          </a:p>
        </p:txBody>
      </p:sp>
      <p:sp>
        <p:nvSpPr>
          <p:cNvPr id="60427" name="Text Box 14"/>
          <p:cNvSpPr txBox="1">
            <a:spLocks noChangeArrowheads="1"/>
          </p:cNvSpPr>
          <p:nvPr/>
        </p:nvSpPr>
        <p:spPr bwMode="auto">
          <a:xfrm>
            <a:off x="6477000" y="5086350"/>
            <a:ext cx="2133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To university, career day, civic organization, non-INCOSE sponsored conference/seminar</a:t>
            </a:r>
          </a:p>
        </p:txBody>
      </p:sp>
      <p:sp>
        <p:nvSpPr>
          <p:cNvPr id="60428" name="Text Box 4"/>
          <p:cNvSpPr txBox="1">
            <a:spLocks noChangeArrowheads="1"/>
          </p:cNvSpPr>
          <p:nvPr/>
        </p:nvSpPr>
        <p:spPr bwMode="auto">
          <a:xfrm>
            <a:off x="914400" y="1676400"/>
            <a:ext cx="18288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Joint meetings with other societies</a:t>
            </a:r>
            <a:endParaRPr lang="en-US" altLang="en-US" sz="1800"/>
          </a:p>
          <a:p>
            <a:pPr>
              <a:spcBef>
                <a:spcPct val="0"/>
              </a:spcBef>
              <a:buFontTx/>
              <a:buNone/>
            </a:pPr>
            <a:endParaRPr lang="en-US" altLang="en-US" sz="1600"/>
          </a:p>
        </p:txBody>
      </p:sp>
      <p:sp>
        <p:nvSpPr>
          <p:cNvPr id="60429" name="Text Box 12"/>
          <p:cNvSpPr txBox="1">
            <a:spLocks noChangeArrowheads="1"/>
          </p:cNvSpPr>
          <p:nvPr/>
        </p:nvSpPr>
        <p:spPr bwMode="auto">
          <a:xfrm>
            <a:off x="800100" y="2613025"/>
            <a:ext cx="205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meeting with society other than INCOSE</a:t>
            </a:r>
          </a:p>
          <a:p>
            <a:pPr>
              <a:spcBef>
                <a:spcPct val="0"/>
              </a:spcBef>
            </a:pPr>
            <a:r>
              <a:rPr lang="en-US" altLang="en-US" sz="1600">
                <a:latin typeface="Arial Narrow" pitchFamily="34" charset="0"/>
              </a:rPr>
              <a:t>Systems Engineering explicitly explained or promoted</a:t>
            </a:r>
          </a:p>
        </p:txBody>
      </p:sp>
      <p:sp>
        <p:nvSpPr>
          <p:cNvPr id="60430" name="Text Box 15"/>
          <p:cNvSpPr txBox="1">
            <a:spLocks noChangeArrowheads="1"/>
          </p:cNvSpPr>
          <p:nvPr/>
        </p:nvSpPr>
        <p:spPr bwMode="auto">
          <a:xfrm>
            <a:off x="933450" y="4200525"/>
            <a:ext cx="1790700" cy="895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Local Engineering Club/Council</a:t>
            </a:r>
            <a:endParaRPr lang="en-US" altLang="en-US" sz="1800"/>
          </a:p>
        </p:txBody>
      </p:sp>
      <p:sp>
        <p:nvSpPr>
          <p:cNvPr id="60431" name="Text Box 16"/>
          <p:cNvSpPr txBox="1">
            <a:spLocks noChangeArrowheads="1"/>
          </p:cNvSpPr>
          <p:nvPr/>
        </p:nvSpPr>
        <p:spPr bwMode="auto">
          <a:xfrm>
            <a:off x="762000" y="5102225"/>
            <a:ext cx="213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Join/participate in local engineering club or council of technical societies</a:t>
            </a:r>
          </a:p>
        </p:txBody>
      </p:sp>
    </p:spTree>
    <p:extLst>
      <p:ext uri="{BB962C8B-B14F-4D97-AF65-F5344CB8AC3E}">
        <p14:creationId xmlns:p14="http://schemas.microsoft.com/office/powerpoint/2010/main" val="21466495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457200" y="609600"/>
            <a:ext cx="8382000" cy="609600"/>
          </a:xfrm>
          <a:noFill/>
        </p:spPr>
        <p:txBody>
          <a:bodyPr anchor="b"/>
          <a:lstStyle/>
          <a:p>
            <a:pPr eaLnBrk="1" hangingPunct="1"/>
            <a:r>
              <a:rPr lang="en-US" altLang="en-US" sz="3400" smtClean="0"/>
              <a:t>Chapter’s Support to INCOSE Strengthens the Total Organization</a:t>
            </a:r>
          </a:p>
        </p:txBody>
      </p:sp>
      <p:sp>
        <p:nvSpPr>
          <p:cNvPr id="61443" name="Text Box 9"/>
          <p:cNvSpPr txBox="1">
            <a:spLocks noChangeArrowheads="1"/>
          </p:cNvSpPr>
          <p:nvPr/>
        </p:nvSpPr>
        <p:spPr bwMode="auto">
          <a:xfrm>
            <a:off x="6858000" y="1371600"/>
            <a:ext cx="17526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Attend  International Workshop/ Symposium</a:t>
            </a:r>
            <a:endParaRPr lang="en-US" altLang="en-US" sz="1800"/>
          </a:p>
        </p:txBody>
      </p:sp>
      <p:sp>
        <p:nvSpPr>
          <p:cNvPr id="61444" name="Text Box 13"/>
          <p:cNvSpPr txBox="1">
            <a:spLocks noChangeArrowheads="1"/>
          </p:cNvSpPr>
          <p:nvPr/>
        </p:nvSpPr>
        <p:spPr bwMode="auto">
          <a:xfrm>
            <a:off x="6781800" y="2590800"/>
            <a:ext cx="1689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Member attendance at International Workshop or Symposium</a:t>
            </a:r>
          </a:p>
        </p:txBody>
      </p:sp>
      <p:sp>
        <p:nvSpPr>
          <p:cNvPr id="61445" name="Text Box 4"/>
          <p:cNvSpPr txBox="1">
            <a:spLocks noChangeArrowheads="1"/>
          </p:cNvSpPr>
          <p:nvPr/>
        </p:nvSpPr>
        <p:spPr bwMode="auto">
          <a:xfrm>
            <a:off x="838200" y="1371600"/>
            <a:ext cx="19812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Work with other chapters</a:t>
            </a:r>
            <a:endParaRPr lang="en-US" altLang="en-US" sz="1800"/>
          </a:p>
        </p:txBody>
      </p:sp>
      <p:sp>
        <p:nvSpPr>
          <p:cNvPr id="61446" name="Text Box 10"/>
          <p:cNvSpPr txBox="1">
            <a:spLocks noChangeArrowheads="1"/>
          </p:cNvSpPr>
          <p:nvPr/>
        </p:nvSpPr>
        <p:spPr bwMode="auto">
          <a:xfrm>
            <a:off x="838200" y="2362200"/>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event or new chapter start-up</a:t>
            </a:r>
          </a:p>
        </p:txBody>
      </p:sp>
      <p:sp>
        <p:nvSpPr>
          <p:cNvPr id="61447" name="Text Box 14"/>
          <p:cNvSpPr txBox="1">
            <a:spLocks noChangeArrowheads="1"/>
          </p:cNvSpPr>
          <p:nvPr/>
        </p:nvSpPr>
        <p:spPr bwMode="auto">
          <a:xfrm>
            <a:off x="838200" y="3686175"/>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Donations</a:t>
            </a:r>
            <a:endParaRPr lang="en-US" altLang="en-US" sz="1800"/>
          </a:p>
        </p:txBody>
      </p:sp>
      <p:sp>
        <p:nvSpPr>
          <p:cNvPr id="61448" name="Text Box 15"/>
          <p:cNvSpPr txBox="1">
            <a:spLocks noChangeArrowheads="1"/>
          </p:cNvSpPr>
          <p:nvPr/>
        </p:nvSpPr>
        <p:spPr bwMode="auto">
          <a:xfrm>
            <a:off x="762000" y="4295775"/>
            <a:ext cx="2133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Chapter or individual donates to INCOSE Foundation</a:t>
            </a:r>
          </a:p>
          <a:p>
            <a:pPr>
              <a:spcBef>
                <a:spcPct val="0"/>
              </a:spcBef>
            </a:pPr>
            <a:r>
              <a:rPr lang="en-US" altLang="en-US" sz="1600">
                <a:latin typeface="Arial Narrow" pitchFamily="34" charset="0"/>
              </a:rPr>
              <a:t>Chapter or individual donates to another chapter</a:t>
            </a:r>
          </a:p>
        </p:txBody>
      </p:sp>
      <p:sp>
        <p:nvSpPr>
          <p:cNvPr id="61449" name="Text Box 6"/>
          <p:cNvSpPr txBox="1">
            <a:spLocks noChangeArrowheads="1"/>
          </p:cNvSpPr>
          <p:nvPr/>
        </p:nvSpPr>
        <p:spPr bwMode="auto">
          <a:xfrm>
            <a:off x="2925763" y="1371600"/>
            <a:ext cx="19050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speakers</a:t>
            </a:r>
            <a:endParaRPr lang="en-US" altLang="en-US" sz="1600"/>
          </a:p>
          <a:p>
            <a:pPr>
              <a:spcBef>
                <a:spcPct val="0"/>
              </a:spcBef>
              <a:buFontTx/>
              <a:buNone/>
            </a:pPr>
            <a:endParaRPr lang="en-US" altLang="en-US" sz="1800"/>
          </a:p>
        </p:txBody>
      </p:sp>
      <p:sp>
        <p:nvSpPr>
          <p:cNvPr id="61450" name="Text Box 11"/>
          <p:cNvSpPr txBox="1">
            <a:spLocks noChangeArrowheads="1"/>
          </p:cNvSpPr>
          <p:nvPr/>
        </p:nvSpPr>
        <p:spPr bwMode="auto">
          <a:xfrm>
            <a:off x="2887663" y="2362200"/>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Meetings of other chapters</a:t>
            </a:r>
          </a:p>
        </p:txBody>
      </p:sp>
      <p:sp>
        <p:nvSpPr>
          <p:cNvPr id="61451" name="Text Box 16"/>
          <p:cNvSpPr txBox="1">
            <a:spLocks noChangeArrowheads="1"/>
          </p:cNvSpPr>
          <p:nvPr/>
        </p:nvSpPr>
        <p:spPr bwMode="auto">
          <a:xfrm>
            <a:off x="2887663" y="3686175"/>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Awards Committee</a:t>
            </a:r>
            <a:endParaRPr lang="en-US" altLang="en-US" sz="1800"/>
          </a:p>
        </p:txBody>
      </p:sp>
      <p:sp>
        <p:nvSpPr>
          <p:cNvPr id="61452" name="Text Box 17"/>
          <p:cNvSpPr txBox="1">
            <a:spLocks noChangeArrowheads="1"/>
          </p:cNvSpPr>
          <p:nvPr/>
        </p:nvSpPr>
        <p:spPr bwMode="auto">
          <a:xfrm>
            <a:off x="2811463" y="4294188"/>
            <a:ext cx="2133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Serve as reviewer for chapter awards</a:t>
            </a:r>
          </a:p>
        </p:txBody>
      </p:sp>
      <p:sp>
        <p:nvSpPr>
          <p:cNvPr id="61453" name="Text Box 8"/>
          <p:cNvSpPr txBox="1">
            <a:spLocks noChangeArrowheads="1"/>
          </p:cNvSpPr>
          <p:nvPr/>
        </p:nvSpPr>
        <p:spPr bwMode="auto">
          <a:xfrm>
            <a:off x="4922838" y="13716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Publish in INCOSE </a:t>
            </a:r>
            <a:r>
              <a:rPr lang="en-US" altLang="en-US" sz="1800" b="1" i="1"/>
              <a:t>INSIGHT</a:t>
            </a:r>
            <a:endParaRPr lang="en-US" altLang="en-US" sz="1800" i="1"/>
          </a:p>
        </p:txBody>
      </p:sp>
      <p:sp>
        <p:nvSpPr>
          <p:cNvPr id="61454" name="Text Box 12"/>
          <p:cNvSpPr txBox="1">
            <a:spLocks noChangeArrowheads="1"/>
          </p:cNvSpPr>
          <p:nvPr/>
        </p:nvSpPr>
        <p:spPr bwMode="auto">
          <a:xfrm>
            <a:off x="4846638" y="2362200"/>
            <a:ext cx="1981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Articles (excluding letters to the editor, notices, chapter summaries) </a:t>
            </a:r>
          </a:p>
        </p:txBody>
      </p:sp>
      <p:sp>
        <p:nvSpPr>
          <p:cNvPr id="61455" name="Text Box 18"/>
          <p:cNvSpPr txBox="1">
            <a:spLocks noChangeArrowheads="1"/>
          </p:cNvSpPr>
          <p:nvPr/>
        </p:nvSpPr>
        <p:spPr bwMode="auto">
          <a:xfrm>
            <a:off x="4922838" y="3683000"/>
            <a:ext cx="1828800" cy="119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Submit for INCOSE Individual Award</a:t>
            </a:r>
            <a:endParaRPr lang="en-US" altLang="en-US" sz="1800"/>
          </a:p>
        </p:txBody>
      </p:sp>
      <p:sp>
        <p:nvSpPr>
          <p:cNvPr id="61456" name="Text Box 19"/>
          <p:cNvSpPr txBox="1">
            <a:spLocks noChangeArrowheads="1"/>
          </p:cNvSpPr>
          <p:nvPr/>
        </p:nvSpPr>
        <p:spPr bwMode="auto">
          <a:xfrm>
            <a:off x="4876800" y="4876800"/>
            <a:ext cx="213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Submit nominee for individual INCOSE  award (Founder, Fellow, Service)</a:t>
            </a:r>
          </a:p>
        </p:txBody>
      </p:sp>
    </p:spTree>
    <p:extLst>
      <p:ext uri="{BB962C8B-B14F-4D97-AF65-F5344CB8AC3E}">
        <p14:creationId xmlns:p14="http://schemas.microsoft.com/office/powerpoint/2010/main" val="14450667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57200" y="609600"/>
            <a:ext cx="8382000" cy="609600"/>
          </a:xfrm>
          <a:noFill/>
        </p:spPr>
        <p:txBody>
          <a:bodyPr anchor="b"/>
          <a:lstStyle/>
          <a:p>
            <a:pPr eaLnBrk="1" hangingPunct="1"/>
            <a:r>
              <a:rPr lang="en-US" altLang="en-US" sz="3400" smtClean="0"/>
              <a:t>Solid Chapter Operations Facilitate Repeatable Chapter Performance</a:t>
            </a:r>
          </a:p>
        </p:txBody>
      </p:sp>
      <p:sp>
        <p:nvSpPr>
          <p:cNvPr id="62467" name="Text Box 6"/>
          <p:cNvSpPr txBox="1">
            <a:spLocks noChangeArrowheads="1"/>
          </p:cNvSpPr>
          <p:nvPr/>
        </p:nvSpPr>
        <p:spPr bwMode="auto">
          <a:xfrm>
            <a:off x="1409700" y="1562100"/>
            <a:ext cx="1905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elections</a:t>
            </a:r>
            <a:endParaRPr lang="en-US" altLang="en-US" sz="1800"/>
          </a:p>
        </p:txBody>
      </p:sp>
      <p:sp>
        <p:nvSpPr>
          <p:cNvPr id="62468" name="Text Box 8"/>
          <p:cNvSpPr txBox="1">
            <a:spLocks noChangeArrowheads="1"/>
          </p:cNvSpPr>
          <p:nvPr/>
        </p:nvSpPr>
        <p:spPr bwMode="auto">
          <a:xfrm>
            <a:off x="3924300" y="1449388"/>
            <a:ext cx="1828800" cy="987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Regular leadership team meetings</a:t>
            </a:r>
            <a:endParaRPr lang="en-US" altLang="en-US" sz="1800"/>
          </a:p>
        </p:txBody>
      </p:sp>
      <p:sp>
        <p:nvSpPr>
          <p:cNvPr id="62469" name="Text Box 9"/>
          <p:cNvSpPr txBox="1">
            <a:spLocks noChangeArrowheads="1"/>
          </p:cNvSpPr>
          <p:nvPr/>
        </p:nvSpPr>
        <p:spPr bwMode="auto">
          <a:xfrm>
            <a:off x="6438900" y="14478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display/ banner</a:t>
            </a:r>
            <a:endParaRPr lang="en-US" altLang="en-US" sz="1800"/>
          </a:p>
        </p:txBody>
      </p:sp>
      <p:sp>
        <p:nvSpPr>
          <p:cNvPr id="62470" name="Text Box 10"/>
          <p:cNvSpPr txBox="1">
            <a:spLocks noChangeArrowheads="1"/>
          </p:cNvSpPr>
          <p:nvPr/>
        </p:nvSpPr>
        <p:spPr bwMode="auto">
          <a:xfrm>
            <a:off x="1447800" y="4441825"/>
            <a:ext cx="1828800" cy="67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events</a:t>
            </a:r>
            <a:endParaRPr lang="en-US" altLang="en-US" sz="1800"/>
          </a:p>
        </p:txBody>
      </p:sp>
      <p:sp>
        <p:nvSpPr>
          <p:cNvPr id="62471" name="Text Box 11"/>
          <p:cNvSpPr txBox="1">
            <a:spLocks noChangeArrowheads="1"/>
          </p:cNvSpPr>
          <p:nvPr/>
        </p:nvSpPr>
        <p:spPr bwMode="auto">
          <a:xfrm>
            <a:off x="6362700" y="4416425"/>
            <a:ext cx="1981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Public recognition</a:t>
            </a:r>
            <a:endParaRPr lang="en-US" altLang="en-US" sz="1800"/>
          </a:p>
        </p:txBody>
      </p:sp>
      <p:sp>
        <p:nvSpPr>
          <p:cNvPr id="62472" name="Text Box 13"/>
          <p:cNvSpPr txBox="1">
            <a:spLocks noChangeArrowheads="1"/>
          </p:cNvSpPr>
          <p:nvPr/>
        </p:nvSpPr>
        <p:spPr bwMode="auto">
          <a:xfrm>
            <a:off x="1322388" y="23876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Provide candidate biographies with ballot</a:t>
            </a:r>
          </a:p>
          <a:p>
            <a:pPr>
              <a:spcBef>
                <a:spcPct val="0"/>
              </a:spcBef>
            </a:pPr>
            <a:r>
              <a:rPr lang="en-US" altLang="en-US" sz="1600">
                <a:latin typeface="Arial Narrow" pitchFamily="34" charset="0"/>
              </a:rPr>
              <a:t>Mailed with ballots at least 30 days prior to election close</a:t>
            </a:r>
          </a:p>
        </p:txBody>
      </p:sp>
      <p:sp>
        <p:nvSpPr>
          <p:cNvPr id="62473" name="Text Box 14"/>
          <p:cNvSpPr txBox="1">
            <a:spLocks noChangeArrowheads="1"/>
          </p:cNvSpPr>
          <p:nvPr/>
        </p:nvSpPr>
        <p:spPr bwMode="auto">
          <a:xfrm>
            <a:off x="1371600" y="5181600"/>
            <a:ext cx="198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Scheduled and publicized at least 3 months in advance</a:t>
            </a:r>
          </a:p>
        </p:txBody>
      </p:sp>
      <p:sp>
        <p:nvSpPr>
          <p:cNvPr id="62474" name="Text Box 15"/>
          <p:cNvSpPr txBox="1">
            <a:spLocks noChangeArrowheads="1"/>
          </p:cNvSpPr>
          <p:nvPr/>
        </p:nvSpPr>
        <p:spPr bwMode="auto">
          <a:xfrm>
            <a:off x="6286500" y="5178425"/>
            <a:ext cx="213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Individual and organizational contributions publically recognized</a:t>
            </a:r>
          </a:p>
        </p:txBody>
      </p:sp>
      <p:sp>
        <p:nvSpPr>
          <p:cNvPr id="62475" name="Text Box 16"/>
          <p:cNvSpPr txBox="1">
            <a:spLocks noChangeArrowheads="1"/>
          </p:cNvSpPr>
          <p:nvPr/>
        </p:nvSpPr>
        <p:spPr bwMode="auto">
          <a:xfrm>
            <a:off x="3848100" y="25146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Separate meeting for leadership team</a:t>
            </a:r>
          </a:p>
          <a:p>
            <a:pPr>
              <a:spcBef>
                <a:spcPct val="0"/>
              </a:spcBef>
            </a:pPr>
            <a:r>
              <a:rPr lang="en-US" altLang="en-US" sz="1600">
                <a:latin typeface="Arial Narrow" pitchFamily="34" charset="0"/>
              </a:rPr>
              <a:t>Agenda and Minutes </a:t>
            </a:r>
          </a:p>
        </p:txBody>
      </p:sp>
      <p:sp>
        <p:nvSpPr>
          <p:cNvPr id="62476" name="Text Box 17"/>
          <p:cNvSpPr txBox="1">
            <a:spLocks noChangeArrowheads="1"/>
          </p:cNvSpPr>
          <p:nvPr/>
        </p:nvSpPr>
        <p:spPr bwMode="auto">
          <a:xfrm>
            <a:off x="6362700" y="2514600"/>
            <a:ext cx="2476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At chapter events</a:t>
            </a:r>
          </a:p>
          <a:p>
            <a:pPr>
              <a:spcBef>
                <a:spcPct val="0"/>
              </a:spcBef>
            </a:pPr>
            <a:r>
              <a:rPr lang="en-US" altLang="en-US" sz="1600">
                <a:latin typeface="Arial Narrow" pitchFamily="34" charset="0"/>
              </a:rPr>
              <a:t>Include chapter &amp; INCOSE logos</a:t>
            </a:r>
          </a:p>
          <a:p>
            <a:pPr>
              <a:spcBef>
                <a:spcPct val="0"/>
              </a:spcBef>
            </a:pPr>
            <a:r>
              <a:rPr lang="en-US" altLang="en-US" sz="1600">
                <a:latin typeface="Arial Narrow" pitchFamily="34" charset="0"/>
              </a:rPr>
              <a:t>Use an electronic banner (PowerPoint loop) to educate about INCOSE,  promote chapter events</a:t>
            </a:r>
          </a:p>
        </p:txBody>
      </p:sp>
      <p:sp>
        <p:nvSpPr>
          <p:cNvPr id="62477" name="Text Box 18"/>
          <p:cNvSpPr txBox="1">
            <a:spLocks noChangeArrowheads="1"/>
          </p:cNvSpPr>
          <p:nvPr/>
        </p:nvSpPr>
        <p:spPr bwMode="auto">
          <a:xfrm>
            <a:off x="3848100" y="4416425"/>
            <a:ext cx="1981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leadership</a:t>
            </a:r>
            <a:endParaRPr lang="en-US" altLang="en-US" sz="1800"/>
          </a:p>
        </p:txBody>
      </p:sp>
      <p:sp>
        <p:nvSpPr>
          <p:cNvPr id="62478" name="Text Box 19"/>
          <p:cNvSpPr txBox="1">
            <a:spLocks noChangeArrowheads="1"/>
          </p:cNvSpPr>
          <p:nvPr/>
        </p:nvSpPr>
        <p:spPr bwMode="auto">
          <a:xfrm>
            <a:off x="3771900" y="5178425"/>
            <a:ext cx="213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Officers remain INCOSE members in good standing throughout their term</a:t>
            </a:r>
          </a:p>
        </p:txBody>
      </p:sp>
    </p:spTree>
    <p:extLst>
      <p:ext uri="{BB962C8B-B14F-4D97-AF65-F5344CB8AC3E}">
        <p14:creationId xmlns:p14="http://schemas.microsoft.com/office/powerpoint/2010/main" val="8673241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457200" y="609600"/>
            <a:ext cx="8382000" cy="609600"/>
          </a:xfrm>
          <a:noFill/>
        </p:spPr>
        <p:txBody>
          <a:bodyPr anchor="b"/>
          <a:lstStyle/>
          <a:p>
            <a:pPr eaLnBrk="1" hangingPunct="1"/>
            <a:r>
              <a:rPr lang="en-US" altLang="en-US" sz="3400" smtClean="0"/>
              <a:t>Chapter’s Support to INCOSE Strengthens the Total Organization</a:t>
            </a:r>
          </a:p>
        </p:txBody>
      </p:sp>
      <p:sp>
        <p:nvSpPr>
          <p:cNvPr id="63491" name="Text Box 9"/>
          <p:cNvSpPr txBox="1">
            <a:spLocks noChangeArrowheads="1"/>
          </p:cNvSpPr>
          <p:nvPr/>
        </p:nvSpPr>
        <p:spPr bwMode="auto">
          <a:xfrm>
            <a:off x="6858000" y="1371600"/>
            <a:ext cx="17526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Attend  International Workshop/ Symposium</a:t>
            </a:r>
            <a:endParaRPr lang="en-US" altLang="en-US" sz="1800"/>
          </a:p>
        </p:txBody>
      </p:sp>
      <p:sp>
        <p:nvSpPr>
          <p:cNvPr id="63492" name="Text Box 13"/>
          <p:cNvSpPr txBox="1">
            <a:spLocks noChangeArrowheads="1"/>
          </p:cNvSpPr>
          <p:nvPr/>
        </p:nvSpPr>
        <p:spPr bwMode="auto">
          <a:xfrm>
            <a:off x="6781800" y="2590800"/>
            <a:ext cx="16891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Member attendance at International Workshop or Symposium</a:t>
            </a:r>
          </a:p>
        </p:txBody>
      </p:sp>
      <p:sp>
        <p:nvSpPr>
          <p:cNvPr id="63493" name="Text Box 4"/>
          <p:cNvSpPr txBox="1">
            <a:spLocks noChangeArrowheads="1"/>
          </p:cNvSpPr>
          <p:nvPr/>
        </p:nvSpPr>
        <p:spPr bwMode="auto">
          <a:xfrm>
            <a:off x="838200" y="1371600"/>
            <a:ext cx="19812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Work with other chapters</a:t>
            </a:r>
            <a:endParaRPr lang="en-US" altLang="en-US" sz="1800"/>
          </a:p>
        </p:txBody>
      </p:sp>
      <p:sp>
        <p:nvSpPr>
          <p:cNvPr id="63494" name="Text Box 10"/>
          <p:cNvSpPr txBox="1">
            <a:spLocks noChangeArrowheads="1"/>
          </p:cNvSpPr>
          <p:nvPr/>
        </p:nvSpPr>
        <p:spPr bwMode="auto">
          <a:xfrm>
            <a:off x="838200" y="2362200"/>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Joint event or new chapter start-up</a:t>
            </a:r>
          </a:p>
        </p:txBody>
      </p:sp>
      <p:sp>
        <p:nvSpPr>
          <p:cNvPr id="63495" name="Text Box 14"/>
          <p:cNvSpPr txBox="1">
            <a:spLocks noChangeArrowheads="1"/>
          </p:cNvSpPr>
          <p:nvPr/>
        </p:nvSpPr>
        <p:spPr bwMode="auto">
          <a:xfrm>
            <a:off x="838200" y="3686175"/>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Donations</a:t>
            </a:r>
            <a:endParaRPr lang="en-US" altLang="en-US" sz="1800"/>
          </a:p>
        </p:txBody>
      </p:sp>
      <p:sp>
        <p:nvSpPr>
          <p:cNvPr id="63496" name="Text Box 15"/>
          <p:cNvSpPr txBox="1">
            <a:spLocks noChangeArrowheads="1"/>
          </p:cNvSpPr>
          <p:nvPr/>
        </p:nvSpPr>
        <p:spPr bwMode="auto">
          <a:xfrm>
            <a:off x="762000" y="4295775"/>
            <a:ext cx="2133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Chapter or individual donates to INCOSE Foundation</a:t>
            </a:r>
          </a:p>
          <a:p>
            <a:pPr>
              <a:spcBef>
                <a:spcPct val="0"/>
              </a:spcBef>
            </a:pPr>
            <a:r>
              <a:rPr lang="en-US" altLang="en-US" sz="1600">
                <a:latin typeface="Arial Narrow" pitchFamily="34" charset="0"/>
              </a:rPr>
              <a:t>Chapter or individual donates to another chapter</a:t>
            </a:r>
          </a:p>
        </p:txBody>
      </p:sp>
      <p:sp>
        <p:nvSpPr>
          <p:cNvPr id="63497" name="Text Box 6"/>
          <p:cNvSpPr txBox="1">
            <a:spLocks noChangeArrowheads="1"/>
          </p:cNvSpPr>
          <p:nvPr/>
        </p:nvSpPr>
        <p:spPr bwMode="auto">
          <a:xfrm>
            <a:off x="2925763" y="1371600"/>
            <a:ext cx="19050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Provide speakers</a:t>
            </a:r>
            <a:endParaRPr lang="en-US" altLang="en-US" sz="1600"/>
          </a:p>
          <a:p>
            <a:pPr>
              <a:spcBef>
                <a:spcPct val="0"/>
              </a:spcBef>
              <a:buFontTx/>
              <a:buNone/>
            </a:pPr>
            <a:endParaRPr lang="en-US" altLang="en-US" sz="1800"/>
          </a:p>
        </p:txBody>
      </p:sp>
      <p:sp>
        <p:nvSpPr>
          <p:cNvPr id="63498" name="Text Box 11"/>
          <p:cNvSpPr txBox="1">
            <a:spLocks noChangeArrowheads="1"/>
          </p:cNvSpPr>
          <p:nvPr/>
        </p:nvSpPr>
        <p:spPr bwMode="auto">
          <a:xfrm>
            <a:off x="2887663" y="2362200"/>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Meetings of other chapters</a:t>
            </a:r>
          </a:p>
        </p:txBody>
      </p:sp>
      <p:sp>
        <p:nvSpPr>
          <p:cNvPr id="63499" name="Text Box 16"/>
          <p:cNvSpPr txBox="1">
            <a:spLocks noChangeArrowheads="1"/>
          </p:cNvSpPr>
          <p:nvPr/>
        </p:nvSpPr>
        <p:spPr bwMode="auto">
          <a:xfrm>
            <a:off x="2887663" y="3686175"/>
            <a:ext cx="1981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Awards Committee</a:t>
            </a:r>
            <a:endParaRPr lang="en-US" altLang="en-US" sz="1800"/>
          </a:p>
        </p:txBody>
      </p:sp>
      <p:sp>
        <p:nvSpPr>
          <p:cNvPr id="63500" name="Text Box 17"/>
          <p:cNvSpPr txBox="1">
            <a:spLocks noChangeArrowheads="1"/>
          </p:cNvSpPr>
          <p:nvPr/>
        </p:nvSpPr>
        <p:spPr bwMode="auto">
          <a:xfrm>
            <a:off x="2811463" y="4294188"/>
            <a:ext cx="2133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Serve as reviewer for chapter awards</a:t>
            </a:r>
          </a:p>
        </p:txBody>
      </p:sp>
      <p:sp>
        <p:nvSpPr>
          <p:cNvPr id="63501" name="Text Box 8"/>
          <p:cNvSpPr txBox="1">
            <a:spLocks noChangeArrowheads="1"/>
          </p:cNvSpPr>
          <p:nvPr/>
        </p:nvSpPr>
        <p:spPr bwMode="auto">
          <a:xfrm>
            <a:off x="4922838" y="13716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Publish in INCOSE </a:t>
            </a:r>
            <a:r>
              <a:rPr lang="en-US" altLang="en-US" sz="1800" b="1" i="1"/>
              <a:t>INSIGHT</a:t>
            </a:r>
            <a:endParaRPr lang="en-US" altLang="en-US" sz="1800" i="1"/>
          </a:p>
        </p:txBody>
      </p:sp>
      <p:sp>
        <p:nvSpPr>
          <p:cNvPr id="63502" name="Text Box 12"/>
          <p:cNvSpPr txBox="1">
            <a:spLocks noChangeArrowheads="1"/>
          </p:cNvSpPr>
          <p:nvPr/>
        </p:nvSpPr>
        <p:spPr bwMode="auto">
          <a:xfrm>
            <a:off x="4846638" y="2362200"/>
            <a:ext cx="19812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Articles (excluding letters to the editor, notices, chapter summaries) </a:t>
            </a:r>
          </a:p>
        </p:txBody>
      </p:sp>
      <p:sp>
        <p:nvSpPr>
          <p:cNvPr id="63503" name="Text Box 18"/>
          <p:cNvSpPr txBox="1">
            <a:spLocks noChangeArrowheads="1"/>
          </p:cNvSpPr>
          <p:nvPr/>
        </p:nvSpPr>
        <p:spPr bwMode="auto">
          <a:xfrm>
            <a:off x="4922838" y="3683000"/>
            <a:ext cx="1828800" cy="119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Submit for INCOSE Individual Award</a:t>
            </a:r>
            <a:endParaRPr lang="en-US" altLang="en-US" sz="1800"/>
          </a:p>
        </p:txBody>
      </p:sp>
      <p:sp>
        <p:nvSpPr>
          <p:cNvPr id="63504" name="Text Box 19"/>
          <p:cNvSpPr txBox="1">
            <a:spLocks noChangeArrowheads="1"/>
          </p:cNvSpPr>
          <p:nvPr/>
        </p:nvSpPr>
        <p:spPr bwMode="auto">
          <a:xfrm>
            <a:off x="4876800" y="4876800"/>
            <a:ext cx="213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Submit nominee for individual INCOSE  award (Founder, Fellow, Service)</a:t>
            </a:r>
          </a:p>
        </p:txBody>
      </p:sp>
    </p:spTree>
    <p:extLst>
      <p:ext uri="{BB962C8B-B14F-4D97-AF65-F5344CB8AC3E}">
        <p14:creationId xmlns:p14="http://schemas.microsoft.com/office/powerpoint/2010/main" val="7665617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57200" y="609600"/>
            <a:ext cx="8382000" cy="609600"/>
          </a:xfrm>
          <a:noFill/>
        </p:spPr>
        <p:txBody>
          <a:bodyPr anchor="b"/>
          <a:lstStyle/>
          <a:p>
            <a:pPr eaLnBrk="1" hangingPunct="1"/>
            <a:r>
              <a:rPr lang="en-US" altLang="en-US" sz="3400" smtClean="0"/>
              <a:t>Solid Chapter Operations Facilitate Repeatable Chapter Performance</a:t>
            </a:r>
          </a:p>
        </p:txBody>
      </p:sp>
      <p:sp>
        <p:nvSpPr>
          <p:cNvPr id="64515" name="Text Box 6"/>
          <p:cNvSpPr txBox="1">
            <a:spLocks noChangeArrowheads="1"/>
          </p:cNvSpPr>
          <p:nvPr/>
        </p:nvSpPr>
        <p:spPr bwMode="auto">
          <a:xfrm>
            <a:off x="1409700" y="1562100"/>
            <a:ext cx="1905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elections</a:t>
            </a:r>
            <a:endParaRPr lang="en-US" altLang="en-US" sz="1800"/>
          </a:p>
        </p:txBody>
      </p:sp>
      <p:sp>
        <p:nvSpPr>
          <p:cNvPr id="64516" name="Text Box 8"/>
          <p:cNvSpPr txBox="1">
            <a:spLocks noChangeArrowheads="1"/>
          </p:cNvSpPr>
          <p:nvPr/>
        </p:nvSpPr>
        <p:spPr bwMode="auto">
          <a:xfrm>
            <a:off x="3924300" y="1449388"/>
            <a:ext cx="1828800" cy="987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Regular leadership team meetings</a:t>
            </a:r>
            <a:endParaRPr lang="en-US" altLang="en-US" sz="1800"/>
          </a:p>
        </p:txBody>
      </p:sp>
      <p:sp>
        <p:nvSpPr>
          <p:cNvPr id="64517" name="Text Box 9"/>
          <p:cNvSpPr txBox="1">
            <a:spLocks noChangeArrowheads="1"/>
          </p:cNvSpPr>
          <p:nvPr/>
        </p:nvSpPr>
        <p:spPr bwMode="auto">
          <a:xfrm>
            <a:off x="6438900" y="1447800"/>
            <a:ext cx="1828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display/ banner</a:t>
            </a:r>
            <a:endParaRPr lang="en-US" altLang="en-US" sz="1800"/>
          </a:p>
        </p:txBody>
      </p:sp>
      <p:sp>
        <p:nvSpPr>
          <p:cNvPr id="64518" name="Text Box 10"/>
          <p:cNvSpPr txBox="1">
            <a:spLocks noChangeArrowheads="1"/>
          </p:cNvSpPr>
          <p:nvPr/>
        </p:nvSpPr>
        <p:spPr bwMode="auto">
          <a:xfrm>
            <a:off x="1447800" y="4441825"/>
            <a:ext cx="1828800" cy="67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Chapter events</a:t>
            </a:r>
            <a:endParaRPr lang="en-US" altLang="en-US" sz="1800"/>
          </a:p>
        </p:txBody>
      </p:sp>
      <p:sp>
        <p:nvSpPr>
          <p:cNvPr id="64519" name="Text Box 11"/>
          <p:cNvSpPr txBox="1">
            <a:spLocks noChangeArrowheads="1"/>
          </p:cNvSpPr>
          <p:nvPr/>
        </p:nvSpPr>
        <p:spPr bwMode="auto">
          <a:xfrm>
            <a:off x="6362700" y="4416425"/>
            <a:ext cx="1981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Public recognition</a:t>
            </a:r>
            <a:endParaRPr lang="en-US" altLang="en-US" sz="1800"/>
          </a:p>
        </p:txBody>
      </p:sp>
      <p:sp>
        <p:nvSpPr>
          <p:cNvPr id="64520" name="Text Box 13"/>
          <p:cNvSpPr txBox="1">
            <a:spLocks noChangeArrowheads="1"/>
          </p:cNvSpPr>
          <p:nvPr/>
        </p:nvSpPr>
        <p:spPr bwMode="auto">
          <a:xfrm>
            <a:off x="1322388" y="23876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Provide candidate biographies with ballot</a:t>
            </a:r>
          </a:p>
          <a:p>
            <a:pPr>
              <a:spcBef>
                <a:spcPct val="0"/>
              </a:spcBef>
            </a:pPr>
            <a:r>
              <a:rPr lang="en-US" altLang="en-US" sz="1600">
                <a:latin typeface="Arial Narrow" pitchFamily="34" charset="0"/>
              </a:rPr>
              <a:t>Mailed with ballots at least 30 days prior to election close</a:t>
            </a:r>
          </a:p>
        </p:txBody>
      </p:sp>
      <p:sp>
        <p:nvSpPr>
          <p:cNvPr id="64521" name="Text Box 14"/>
          <p:cNvSpPr txBox="1">
            <a:spLocks noChangeArrowheads="1"/>
          </p:cNvSpPr>
          <p:nvPr/>
        </p:nvSpPr>
        <p:spPr bwMode="auto">
          <a:xfrm>
            <a:off x="1371600" y="5181600"/>
            <a:ext cx="1981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Scheduled and publicized at least 3 months in advance</a:t>
            </a:r>
          </a:p>
        </p:txBody>
      </p:sp>
      <p:sp>
        <p:nvSpPr>
          <p:cNvPr id="64522" name="Text Box 15"/>
          <p:cNvSpPr txBox="1">
            <a:spLocks noChangeArrowheads="1"/>
          </p:cNvSpPr>
          <p:nvPr/>
        </p:nvSpPr>
        <p:spPr bwMode="auto">
          <a:xfrm>
            <a:off x="6286500" y="5178425"/>
            <a:ext cx="213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Individual and organizational contributions publically recognized</a:t>
            </a:r>
          </a:p>
        </p:txBody>
      </p:sp>
      <p:sp>
        <p:nvSpPr>
          <p:cNvPr id="64523" name="Text Box 16"/>
          <p:cNvSpPr txBox="1">
            <a:spLocks noChangeArrowheads="1"/>
          </p:cNvSpPr>
          <p:nvPr/>
        </p:nvSpPr>
        <p:spPr bwMode="auto">
          <a:xfrm>
            <a:off x="3848100" y="25146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Separate meeting for leadership team</a:t>
            </a:r>
          </a:p>
          <a:p>
            <a:pPr>
              <a:spcBef>
                <a:spcPct val="0"/>
              </a:spcBef>
            </a:pPr>
            <a:r>
              <a:rPr lang="en-US" altLang="en-US" sz="1600">
                <a:latin typeface="Arial Narrow" pitchFamily="34" charset="0"/>
              </a:rPr>
              <a:t>Agenda and Minutes </a:t>
            </a:r>
          </a:p>
        </p:txBody>
      </p:sp>
      <p:sp>
        <p:nvSpPr>
          <p:cNvPr id="64524" name="Text Box 17"/>
          <p:cNvSpPr txBox="1">
            <a:spLocks noChangeArrowheads="1"/>
          </p:cNvSpPr>
          <p:nvPr/>
        </p:nvSpPr>
        <p:spPr bwMode="auto">
          <a:xfrm>
            <a:off x="6362700" y="2514600"/>
            <a:ext cx="2476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At chapter events</a:t>
            </a:r>
          </a:p>
          <a:p>
            <a:pPr>
              <a:spcBef>
                <a:spcPct val="0"/>
              </a:spcBef>
            </a:pPr>
            <a:r>
              <a:rPr lang="en-US" altLang="en-US" sz="1600">
                <a:latin typeface="Arial Narrow" pitchFamily="34" charset="0"/>
              </a:rPr>
              <a:t>Include chapter &amp; INCOSE logos</a:t>
            </a:r>
          </a:p>
          <a:p>
            <a:pPr>
              <a:spcBef>
                <a:spcPct val="0"/>
              </a:spcBef>
            </a:pPr>
            <a:r>
              <a:rPr lang="en-US" altLang="en-US" sz="1600">
                <a:latin typeface="Arial Narrow" pitchFamily="34" charset="0"/>
              </a:rPr>
              <a:t>Use an electronic banner (PowerPoint loop) to educate about INCOSE,  promote chapter events</a:t>
            </a:r>
          </a:p>
        </p:txBody>
      </p:sp>
      <p:sp>
        <p:nvSpPr>
          <p:cNvPr id="64525" name="Text Box 18"/>
          <p:cNvSpPr txBox="1">
            <a:spLocks noChangeArrowheads="1"/>
          </p:cNvSpPr>
          <p:nvPr/>
        </p:nvSpPr>
        <p:spPr bwMode="auto">
          <a:xfrm>
            <a:off x="3848100" y="4416425"/>
            <a:ext cx="1981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Active leadership</a:t>
            </a:r>
            <a:endParaRPr lang="en-US" altLang="en-US" sz="1800"/>
          </a:p>
        </p:txBody>
      </p:sp>
      <p:sp>
        <p:nvSpPr>
          <p:cNvPr id="64526" name="Text Box 19"/>
          <p:cNvSpPr txBox="1">
            <a:spLocks noChangeArrowheads="1"/>
          </p:cNvSpPr>
          <p:nvPr/>
        </p:nvSpPr>
        <p:spPr bwMode="auto">
          <a:xfrm>
            <a:off x="3771900" y="5178425"/>
            <a:ext cx="213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r>
              <a:rPr lang="en-US" altLang="en-US" sz="1600">
                <a:latin typeface="Arial Narrow" pitchFamily="34" charset="0"/>
              </a:rPr>
              <a:t>Officers remain INCOSE members in good standing throughout their term</a:t>
            </a:r>
          </a:p>
        </p:txBody>
      </p:sp>
    </p:spTree>
    <p:extLst>
      <p:ext uri="{BB962C8B-B14F-4D97-AF65-F5344CB8AC3E}">
        <p14:creationId xmlns:p14="http://schemas.microsoft.com/office/powerpoint/2010/main" val="1172868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152400"/>
            <a:ext cx="8229600" cy="1143000"/>
          </a:xfrm>
        </p:spPr>
        <p:txBody>
          <a:bodyPr/>
          <a:lstStyle/>
          <a:p>
            <a:pPr eaLnBrk="1" hangingPunct="1"/>
            <a:r>
              <a:rPr lang="en-US" altLang="en-US" sz="3400" smtClean="0"/>
              <a:t>Chapter Awards</a:t>
            </a:r>
          </a:p>
        </p:txBody>
      </p:sp>
      <p:sp>
        <p:nvSpPr>
          <p:cNvPr id="9220" name="Rectangle 3"/>
          <p:cNvSpPr>
            <a:spLocks noGrp="1" noChangeArrowheads="1"/>
          </p:cNvSpPr>
          <p:nvPr>
            <p:ph type="body" idx="1"/>
          </p:nvPr>
        </p:nvSpPr>
        <p:spPr>
          <a:xfrm>
            <a:off x="685800" y="1265238"/>
            <a:ext cx="8229600" cy="4525962"/>
          </a:xfrm>
        </p:spPr>
        <p:txBody>
          <a:bodyPr/>
          <a:lstStyle/>
          <a:p>
            <a:pPr eaLnBrk="1" hangingPunct="1">
              <a:spcBef>
                <a:spcPts val="1800"/>
              </a:spcBef>
              <a:defRPr/>
            </a:pPr>
            <a:r>
              <a:rPr lang="en-US" altLang="en-US" sz="2400" dirty="0" smtClean="0"/>
              <a:t>Chapter Awards provide an excellent opportunity to evaluate how well your chapter is doing by comparing against criteria of best practices</a:t>
            </a:r>
          </a:p>
          <a:p>
            <a:pPr eaLnBrk="1" hangingPunct="1">
              <a:spcBef>
                <a:spcPts val="1800"/>
              </a:spcBef>
              <a:defRPr/>
            </a:pPr>
            <a:r>
              <a:rPr lang="en-US" altLang="en-US" sz="2400" dirty="0" smtClean="0"/>
              <a:t>Focuses on Chapter efforts, not individual accomplishments</a:t>
            </a:r>
          </a:p>
          <a:p>
            <a:pPr eaLnBrk="1" hangingPunct="1">
              <a:spcBef>
                <a:spcPts val="1800"/>
              </a:spcBef>
              <a:defRPr/>
            </a:pPr>
            <a:r>
              <a:rPr lang="en-US" altLang="en-US" sz="2400" dirty="0" smtClean="0"/>
              <a:t>It provides awareness for Chapter Leadership and general membership on the values the chapter is providing to their members</a:t>
            </a:r>
          </a:p>
          <a:p>
            <a:pPr marL="0" indent="0" eaLnBrk="1" hangingPunct="1">
              <a:buFontTx/>
              <a:buNone/>
              <a:defRPr/>
            </a:pPr>
            <a:endParaRPr lang="en-US" altLang="en-US" sz="2400" dirty="0" smtClean="0"/>
          </a:p>
        </p:txBody>
      </p:sp>
    </p:spTree>
    <p:extLst>
      <p:ext uri="{BB962C8B-B14F-4D97-AF65-F5344CB8AC3E}">
        <p14:creationId xmlns:p14="http://schemas.microsoft.com/office/powerpoint/2010/main" val="32431343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9"/>
          <p:cNvSpPr>
            <a:spLocks noGrp="1" noChangeArrowheads="1"/>
          </p:cNvSpPr>
          <p:nvPr>
            <p:ph type="title"/>
          </p:nvPr>
        </p:nvSpPr>
        <p:spPr>
          <a:noFill/>
        </p:spPr>
        <p:txBody>
          <a:bodyPr/>
          <a:lstStyle/>
          <a:p>
            <a:pPr eaLnBrk="1" hangingPunct="1"/>
            <a:r>
              <a:rPr lang="en-US" altLang="en-US" smtClean="0"/>
              <a:t>What’s Next</a:t>
            </a:r>
          </a:p>
        </p:txBody>
      </p:sp>
      <p:sp>
        <p:nvSpPr>
          <p:cNvPr id="44035" name="Rectangle 10"/>
          <p:cNvSpPr>
            <a:spLocks noChangeArrowheads="1"/>
          </p:cNvSpPr>
          <p:nvPr/>
        </p:nvSpPr>
        <p:spPr bwMode="auto">
          <a:xfrm>
            <a:off x="8382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2800" dirty="0">
                <a:solidFill>
                  <a:schemeClr val="bg2"/>
                </a:solidFill>
              </a:rPr>
              <a:t>What is INCOSE</a:t>
            </a:r>
            <a:endParaRPr lang="en-US" altLang="en-US" sz="2000" dirty="0"/>
          </a:p>
          <a:p>
            <a:pPr eaLnBrk="1" hangingPunct="1"/>
            <a:r>
              <a:rPr lang="en-US" altLang="en-US" sz="2800" dirty="0">
                <a:solidFill>
                  <a:schemeClr val="bg2"/>
                </a:solidFill>
              </a:rPr>
              <a:t>Admin Office Functions/Resources</a:t>
            </a:r>
          </a:p>
          <a:p>
            <a:pPr eaLnBrk="1" hangingPunct="1"/>
            <a:r>
              <a:rPr lang="en-US" altLang="en-US" sz="2800" dirty="0" smtClean="0">
                <a:solidFill>
                  <a:schemeClr val="bg2"/>
                </a:solidFill>
              </a:rPr>
              <a:t>Technical </a:t>
            </a:r>
            <a:r>
              <a:rPr lang="en-US" altLang="en-US" sz="2800" dirty="0">
                <a:solidFill>
                  <a:schemeClr val="bg2"/>
                </a:solidFill>
              </a:rPr>
              <a:t>Operations</a:t>
            </a:r>
          </a:p>
          <a:p>
            <a:pPr eaLnBrk="1" hangingPunct="1"/>
            <a:r>
              <a:rPr lang="en-US" altLang="en-US" sz="2800" dirty="0">
                <a:solidFill>
                  <a:schemeClr val="bg2"/>
                </a:solidFill>
              </a:rPr>
              <a:t>Chapters</a:t>
            </a:r>
          </a:p>
          <a:p>
            <a:pPr eaLnBrk="1" hangingPunct="1"/>
            <a:r>
              <a:rPr lang="en-US" altLang="en-US" sz="2800" dirty="0">
                <a:solidFill>
                  <a:schemeClr val="bg2"/>
                </a:solidFill>
              </a:rPr>
              <a:t>Chapter Officer Roles &amp; Responsibilities</a:t>
            </a:r>
          </a:p>
          <a:p>
            <a:pPr eaLnBrk="1" hangingPunct="1"/>
            <a:r>
              <a:rPr lang="en-US" altLang="en-US" sz="2800" b="1" dirty="0">
                <a:solidFill>
                  <a:schemeClr val="accent2"/>
                </a:solidFill>
              </a:rPr>
              <a:t>Chapter Achievement </a:t>
            </a:r>
            <a:r>
              <a:rPr lang="en-US" altLang="en-US" sz="2800" b="1" dirty="0" smtClean="0">
                <a:solidFill>
                  <a:schemeClr val="accent2"/>
                </a:solidFill>
              </a:rPr>
              <a:t>Program – </a:t>
            </a:r>
            <a:r>
              <a:rPr lang="en-US" altLang="en-US" sz="2800" b="1" i="1" dirty="0" smtClean="0">
                <a:solidFill>
                  <a:schemeClr val="accent2"/>
                </a:solidFill>
              </a:rPr>
              <a:t>Don Boyer</a:t>
            </a:r>
            <a:endParaRPr lang="en-US" altLang="en-US" sz="2800" b="1" i="1" dirty="0">
              <a:solidFill>
                <a:schemeClr val="accent2"/>
              </a:solidFill>
            </a:endParaRPr>
          </a:p>
          <a:p>
            <a:pPr eaLnBrk="1" hangingPunct="1"/>
            <a:r>
              <a:rPr lang="en-US" altLang="en-US" sz="2800" dirty="0">
                <a:solidFill>
                  <a:schemeClr val="bg2"/>
                </a:solidFill>
              </a:rPr>
              <a:t>Resources and Products</a:t>
            </a:r>
            <a:endParaRPr lang="en-US" altLang="en-US" sz="2000" dirty="0">
              <a:solidFill>
                <a:schemeClr val="bg2"/>
              </a:solidFill>
            </a:endParaRPr>
          </a:p>
          <a:p>
            <a:pPr eaLnBrk="1" hangingPunct="1"/>
            <a:r>
              <a:rPr lang="en-US" altLang="en-US" sz="2800" dirty="0" smtClean="0">
                <a:solidFill>
                  <a:schemeClr val="bg2"/>
                </a:solidFill>
              </a:rPr>
              <a:t>Events</a:t>
            </a:r>
          </a:p>
          <a:p>
            <a:pPr eaLnBrk="1" hangingPunct="1"/>
            <a:endParaRPr lang="en-US" altLang="en-US" sz="2800" dirty="0">
              <a:solidFill>
                <a:schemeClr val="bg2"/>
              </a:solidFill>
            </a:endParaRPr>
          </a:p>
          <a:p>
            <a:pPr eaLnBrk="1" hangingPunct="1"/>
            <a:endParaRPr lang="en-US" altLang="en-US" sz="2000" dirty="0">
              <a:solidFill>
                <a:schemeClr val="bg2"/>
              </a:solidFill>
            </a:endParaRPr>
          </a:p>
          <a:p>
            <a:pPr eaLnBrk="1" hangingPunct="1"/>
            <a:endParaRPr lang="en-US" altLang="en-US" sz="2800" dirty="0"/>
          </a:p>
        </p:txBody>
      </p:sp>
    </p:spTree>
    <p:extLst>
      <p:ext uri="{BB962C8B-B14F-4D97-AF65-F5344CB8AC3E}">
        <p14:creationId xmlns:p14="http://schemas.microsoft.com/office/powerpoint/2010/main" val="3210970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457200"/>
            <a:ext cx="8686800" cy="609600"/>
          </a:xfrm>
          <a:noFill/>
        </p:spPr>
        <p:txBody>
          <a:bodyPr anchor="b"/>
          <a:lstStyle/>
          <a:p>
            <a:pPr eaLnBrk="1" hangingPunct="1"/>
            <a:r>
              <a:rPr lang="en-US" altLang="en-US" sz="2900" smtClean="0"/>
              <a:t>Chapter Performance-Data/Evidence Collection Vital for Self Evaluation by Chapter, and for Awards</a:t>
            </a:r>
          </a:p>
        </p:txBody>
      </p:sp>
      <p:sp>
        <p:nvSpPr>
          <p:cNvPr id="66563" name="Text Box 5"/>
          <p:cNvSpPr txBox="1">
            <a:spLocks noChangeArrowheads="1"/>
          </p:cNvSpPr>
          <p:nvPr/>
        </p:nvSpPr>
        <p:spPr bwMode="auto">
          <a:xfrm>
            <a:off x="2895600" y="1143000"/>
            <a:ext cx="3581400" cy="1447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Data/Evidence Collection</a:t>
            </a:r>
          </a:p>
          <a:p>
            <a:pPr>
              <a:spcBef>
                <a:spcPct val="0"/>
              </a:spcBef>
              <a:buFontTx/>
              <a:buNone/>
            </a:pPr>
            <a:r>
              <a:rPr lang="en-US" altLang="en-US" sz="1800"/>
              <a:t>Chapter collects data throughout year from plans and activities and stores on website for self evaluation and award submittal</a:t>
            </a:r>
          </a:p>
        </p:txBody>
      </p:sp>
      <p:sp>
        <p:nvSpPr>
          <p:cNvPr id="66564" name="Text Box 6"/>
          <p:cNvSpPr txBox="1">
            <a:spLocks noChangeArrowheads="1"/>
          </p:cNvSpPr>
          <p:nvPr/>
        </p:nvSpPr>
        <p:spPr bwMode="auto">
          <a:xfrm>
            <a:off x="457200" y="1879600"/>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Chapter Plans</a:t>
            </a:r>
          </a:p>
          <a:p>
            <a:pPr>
              <a:lnSpc>
                <a:spcPts val="1800"/>
              </a:lnSpc>
              <a:spcBef>
                <a:spcPct val="0"/>
              </a:spcBef>
              <a:spcAft>
                <a:spcPts val="600"/>
              </a:spcAft>
              <a:buFontTx/>
              <a:buNone/>
            </a:pPr>
            <a:r>
              <a:rPr lang="en-US" altLang="en-US" sz="1600"/>
              <a:t>Strategic, Operational, Membership, Communications, etc.</a:t>
            </a:r>
          </a:p>
        </p:txBody>
      </p:sp>
      <p:sp>
        <p:nvSpPr>
          <p:cNvPr id="66565" name="Text Box 8"/>
          <p:cNvSpPr txBox="1">
            <a:spLocks noChangeArrowheads="1"/>
          </p:cNvSpPr>
          <p:nvPr/>
        </p:nvSpPr>
        <p:spPr bwMode="auto">
          <a:xfrm>
            <a:off x="533400" y="4191000"/>
            <a:ext cx="2438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600" b="1"/>
              <a:t>Communications</a:t>
            </a:r>
          </a:p>
          <a:p>
            <a:pPr>
              <a:spcBef>
                <a:spcPct val="0"/>
              </a:spcBef>
              <a:buFontTx/>
              <a:buNone/>
            </a:pPr>
            <a:r>
              <a:rPr lang="en-US" altLang="en-US" sz="1600"/>
              <a:t>Active chapter website all year; newsletters, publicity flyers, Ambassador two-way correspondence</a:t>
            </a:r>
          </a:p>
        </p:txBody>
      </p:sp>
      <p:sp>
        <p:nvSpPr>
          <p:cNvPr id="66566" name="Text Box 9"/>
          <p:cNvSpPr txBox="1">
            <a:spLocks noChangeArrowheads="1"/>
          </p:cNvSpPr>
          <p:nvPr/>
        </p:nvSpPr>
        <p:spPr bwMode="auto">
          <a:xfrm>
            <a:off x="2667000" y="5105400"/>
            <a:ext cx="28956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Membership</a:t>
            </a:r>
          </a:p>
          <a:p>
            <a:pPr>
              <a:lnSpc>
                <a:spcPts val="1800"/>
              </a:lnSpc>
              <a:spcBef>
                <a:spcPct val="0"/>
              </a:spcBef>
              <a:spcAft>
                <a:spcPts val="600"/>
              </a:spcAft>
              <a:buFontTx/>
              <a:buNone/>
            </a:pPr>
            <a:r>
              <a:rPr lang="en-US" altLang="en-US" sz="1600"/>
              <a:t>Recruiting package,  renewal reminders &amp; feedback, survey of members, student division details, CAB enlistment</a:t>
            </a:r>
          </a:p>
        </p:txBody>
      </p:sp>
      <p:sp>
        <p:nvSpPr>
          <p:cNvPr id="66567" name="Line 10"/>
          <p:cNvSpPr>
            <a:spLocks noChangeShapeType="1"/>
          </p:cNvSpPr>
          <p:nvPr/>
        </p:nvSpPr>
        <p:spPr bwMode="auto">
          <a:xfrm flipV="1">
            <a:off x="2743200" y="2667000"/>
            <a:ext cx="304800" cy="431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68" name="Line 11"/>
          <p:cNvSpPr>
            <a:spLocks noChangeShapeType="1"/>
          </p:cNvSpPr>
          <p:nvPr/>
        </p:nvSpPr>
        <p:spPr bwMode="auto">
          <a:xfrm flipH="1" flipV="1">
            <a:off x="5181600" y="2667000"/>
            <a:ext cx="990600" cy="2362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69" name="Line 12"/>
          <p:cNvSpPr>
            <a:spLocks noChangeShapeType="1"/>
          </p:cNvSpPr>
          <p:nvPr/>
        </p:nvSpPr>
        <p:spPr bwMode="auto">
          <a:xfrm flipV="1">
            <a:off x="3886200" y="2667000"/>
            <a:ext cx="457200" cy="2438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0" name="Text Box 13"/>
          <p:cNvSpPr txBox="1">
            <a:spLocks noChangeArrowheads="1"/>
          </p:cNvSpPr>
          <p:nvPr/>
        </p:nvSpPr>
        <p:spPr bwMode="auto">
          <a:xfrm>
            <a:off x="533400" y="3098800"/>
            <a:ext cx="251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Chapter Activities</a:t>
            </a:r>
          </a:p>
          <a:p>
            <a:pPr>
              <a:lnSpc>
                <a:spcPts val="1800"/>
              </a:lnSpc>
              <a:spcBef>
                <a:spcPct val="0"/>
              </a:spcBef>
              <a:spcAft>
                <a:spcPts val="600"/>
              </a:spcAft>
              <a:buFontTx/>
              <a:buNone/>
            </a:pPr>
            <a:r>
              <a:rPr lang="en-US" altLang="en-US" sz="1600"/>
              <a:t>Chapter meetings, presentations, tutorials, socials</a:t>
            </a:r>
          </a:p>
        </p:txBody>
      </p:sp>
      <p:sp>
        <p:nvSpPr>
          <p:cNvPr id="66571" name="Line 14"/>
          <p:cNvSpPr>
            <a:spLocks noChangeShapeType="1"/>
          </p:cNvSpPr>
          <p:nvPr/>
        </p:nvSpPr>
        <p:spPr bwMode="auto">
          <a:xfrm flipV="1">
            <a:off x="2743200" y="2667000"/>
            <a:ext cx="838200" cy="1651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2" name="Text Box 15"/>
          <p:cNvSpPr txBox="1">
            <a:spLocks noChangeArrowheads="1"/>
          </p:cNvSpPr>
          <p:nvPr/>
        </p:nvSpPr>
        <p:spPr bwMode="auto">
          <a:xfrm>
            <a:off x="5715000" y="4953000"/>
            <a:ext cx="22479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Technical</a:t>
            </a:r>
          </a:p>
          <a:p>
            <a:pPr>
              <a:lnSpc>
                <a:spcPts val="1800"/>
              </a:lnSpc>
              <a:spcBef>
                <a:spcPct val="0"/>
              </a:spcBef>
              <a:spcAft>
                <a:spcPts val="600"/>
              </a:spcAft>
              <a:buFontTx/>
              <a:buNone/>
            </a:pPr>
            <a:r>
              <a:rPr lang="en-US" altLang="en-US" sz="1600"/>
              <a:t>Papers, working group  participation, technical products, Certification promotion</a:t>
            </a:r>
          </a:p>
        </p:txBody>
      </p:sp>
      <p:sp>
        <p:nvSpPr>
          <p:cNvPr id="66573" name="Line 16"/>
          <p:cNvSpPr>
            <a:spLocks noChangeShapeType="1"/>
          </p:cNvSpPr>
          <p:nvPr/>
        </p:nvSpPr>
        <p:spPr bwMode="auto">
          <a:xfrm flipH="1" flipV="1">
            <a:off x="5715000" y="2667000"/>
            <a:ext cx="762000" cy="11811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4" name="Text Box 17"/>
          <p:cNvSpPr txBox="1">
            <a:spLocks noChangeArrowheads="1"/>
          </p:cNvSpPr>
          <p:nvPr/>
        </p:nvSpPr>
        <p:spPr bwMode="auto">
          <a:xfrm>
            <a:off x="6400800" y="3810000"/>
            <a:ext cx="2514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Outreach/Collaboration</a:t>
            </a:r>
          </a:p>
          <a:p>
            <a:pPr>
              <a:lnSpc>
                <a:spcPts val="1800"/>
              </a:lnSpc>
              <a:spcBef>
                <a:spcPct val="0"/>
              </a:spcBef>
              <a:spcAft>
                <a:spcPts val="600"/>
              </a:spcAft>
              <a:buFontTx/>
              <a:buNone/>
            </a:pPr>
            <a:r>
              <a:rPr lang="en-US" altLang="en-US" sz="1600"/>
              <a:t>Other chapters, societies, CAB, non-corporate community, schools</a:t>
            </a:r>
          </a:p>
        </p:txBody>
      </p:sp>
      <p:sp>
        <p:nvSpPr>
          <p:cNvPr id="66575" name="Text Box 18"/>
          <p:cNvSpPr txBox="1">
            <a:spLocks noChangeArrowheads="1"/>
          </p:cNvSpPr>
          <p:nvPr/>
        </p:nvSpPr>
        <p:spPr bwMode="auto">
          <a:xfrm>
            <a:off x="6781800" y="2565400"/>
            <a:ext cx="1981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INCOSE Support</a:t>
            </a:r>
          </a:p>
          <a:p>
            <a:pPr>
              <a:lnSpc>
                <a:spcPts val="1800"/>
              </a:lnSpc>
              <a:spcBef>
                <a:spcPct val="0"/>
              </a:spcBef>
              <a:spcAft>
                <a:spcPts val="600"/>
              </a:spcAft>
              <a:buFontTx/>
              <a:buNone/>
            </a:pPr>
            <a:r>
              <a:rPr lang="en-US" altLang="en-US" sz="1600"/>
              <a:t>Work with/support other chapters, IW/IS attendance, $</a:t>
            </a:r>
          </a:p>
        </p:txBody>
      </p:sp>
      <p:sp>
        <p:nvSpPr>
          <p:cNvPr id="66576" name="Line 19"/>
          <p:cNvSpPr>
            <a:spLocks noChangeShapeType="1"/>
          </p:cNvSpPr>
          <p:nvPr/>
        </p:nvSpPr>
        <p:spPr bwMode="auto">
          <a:xfrm flipV="1">
            <a:off x="2438400" y="1981200"/>
            <a:ext cx="4572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7" name="Line 20"/>
          <p:cNvSpPr>
            <a:spLocks noChangeShapeType="1"/>
          </p:cNvSpPr>
          <p:nvPr/>
        </p:nvSpPr>
        <p:spPr bwMode="auto">
          <a:xfrm flipH="1" flipV="1">
            <a:off x="6477000" y="2590800"/>
            <a:ext cx="3810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8" name="Line 21"/>
          <p:cNvSpPr>
            <a:spLocks noChangeShapeType="1"/>
          </p:cNvSpPr>
          <p:nvPr/>
        </p:nvSpPr>
        <p:spPr bwMode="auto">
          <a:xfrm flipH="1" flipV="1">
            <a:off x="6477000" y="1600200"/>
            <a:ext cx="304800" cy="76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9" name="Text Box 22"/>
          <p:cNvSpPr txBox="1">
            <a:spLocks noChangeArrowheads="1"/>
          </p:cNvSpPr>
          <p:nvPr/>
        </p:nvSpPr>
        <p:spPr bwMode="auto">
          <a:xfrm>
            <a:off x="6781800" y="1295400"/>
            <a:ext cx="2362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Operations</a:t>
            </a:r>
          </a:p>
          <a:p>
            <a:pPr>
              <a:lnSpc>
                <a:spcPts val="1800"/>
              </a:lnSpc>
              <a:spcBef>
                <a:spcPct val="0"/>
              </a:spcBef>
              <a:spcAft>
                <a:spcPts val="600"/>
              </a:spcAft>
              <a:buFontTx/>
              <a:buNone/>
            </a:pPr>
            <a:r>
              <a:rPr lang="en-US" altLang="en-US" sz="1600"/>
              <a:t>Elections, BOD meeting agenda/minutes, banner, recognition</a:t>
            </a:r>
          </a:p>
        </p:txBody>
      </p:sp>
      <p:sp>
        <p:nvSpPr>
          <p:cNvPr id="66580" name="Text Box 6"/>
          <p:cNvSpPr txBox="1">
            <a:spLocks noChangeArrowheads="1"/>
          </p:cNvSpPr>
          <p:nvPr/>
        </p:nvSpPr>
        <p:spPr bwMode="auto">
          <a:xfrm>
            <a:off x="485775" y="1092200"/>
            <a:ext cx="236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ts val="1800"/>
              </a:lnSpc>
              <a:spcBef>
                <a:spcPct val="0"/>
              </a:spcBef>
              <a:buFontTx/>
              <a:buNone/>
            </a:pPr>
            <a:r>
              <a:rPr lang="en-US" altLang="en-US" sz="1600" b="1"/>
              <a:t>Officer Training</a:t>
            </a:r>
          </a:p>
          <a:p>
            <a:pPr>
              <a:lnSpc>
                <a:spcPts val="1800"/>
              </a:lnSpc>
              <a:spcBef>
                <a:spcPct val="0"/>
              </a:spcBef>
              <a:spcAft>
                <a:spcPts val="600"/>
              </a:spcAft>
              <a:buFontTx/>
              <a:buNone/>
            </a:pPr>
            <a:r>
              <a:rPr lang="en-US" altLang="en-US" sz="1600"/>
              <a:t>Soon after elections</a:t>
            </a:r>
          </a:p>
        </p:txBody>
      </p:sp>
      <p:sp>
        <p:nvSpPr>
          <p:cNvPr id="66581" name="Line 19"/>
          <p:cNvSpPr>
            <a:spLocks noChangeShapeType="1"/>
          </p:cNvSpPr>
          <p:nvPr/>
        </p:nvSpPr>
        <p:spPr bwMode="auto">
          <a:xfrm>
            <a:off x="2514600" y="1295400"/>
            <a:ext cx="381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011399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z="3400" smtClean="0"/>
              <a:t>Chapter Recognition Awards</a:t>
            </a:r>
          </a:p>
        </p:txBody>
      </p:sp>
      <p:sp>
        <p:nvSpPr>
          <p:cNvPr id="67587" name="Rectangle 3"/>
          <p:cNvSpPr>
            <a:spLocks noGrp="1" noChangeArrowheads="1"/>
          </p:cNvSpPr>
          <p:nvPr>
            <p:ph type="body" idx="1"/>
          </p:nvPr>
        </p:nvSpPr>
        <p:spPr>
          <a:xfrm>
            <a:off x="1600200" y="1600200"/>
            <a:ext cx="7467600" cy="4525963"/>
          </a:xfrm>
        </p:spPr>
        <p:txBody>
          <a:bodyPr/>
          <a:lstStyle/>
          <a:p>
            <a:r>
              <a:rPr lang="fr-FR" altLang="en-US" sz="2400" smtClean="0"/>
              <a:t>Bronze Circle Award	2,500 points</a:t>
            </a:r>
            <a:endParaRPr lang="en-US" altLang="en-US" sz="2400" smtClean="0"/>
          </a:p>
          <a:p>
            <a:r>
              <a:rPr lang="fr-FR" altLang="en-US" sz="2400" smtClean="0"/>
              <a:t>Silver Circle Award	5,000 points</a:t>
            </a:r>
            <a:endParaRPr lang="en-US" altLang="en-US" sz="2400" smtClean="0"/>
          </a:p>
          <a:p>
            <a:r>
              <a:rPr lang="en-US" altLang="en-US" sz="2400" smtClean="0"/>
              <a:t>Gold Circle Award	8,000 points</a:t>
            </a:r>
          </a:p>
          <a:p>
            <a:pPr eaLnBrk="1" hangingPunct="1"/>
            <a:endParaRPr lang="en-US" altLang="en-US" sz="2400" smtClean="0"/>
          </a:p>
        </p:txBody>
      </p:sp>
    </p:spTree>
    <p:extLst>
      <p:ext uri="{BB962C8B-B14F-4D97-AF65-F5344CB8AC3E}">
        <p14:creationId xmlns:p14="http://schemas.microsoft.com/office/powerpoint/2010/main" val="6661324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274638"/>
            <a:ext cx="8229600" cy="944562"/>
          </a:xfrm>
        </p:spPr>
        <p:txBody>
          <a:bodyPr/>
          <a:lstStyle/>
          <a:p>
            <a:pPr eaLnBrk="1" hangingPunct="1"/>
            <a:r>
              <a:rPr lang="en-US" altLang="en-US" sz="3400" smtClean="0"/>
              <a:t>Chapter Award Submittal Spreadsheet</a:t>
            </a:r>
          </a:p>
        </p:txBody>
      </p:sp>
      <p:sp>
        <p:nvSpPr>
          <p:cNvPr id="68611" name="Rectangle 3"/>
          <p:cNvSpPr>
            <a:spLocks noGrp="1" noChangeArrowheads="1"/>
          </p:cNvSpPr>
          <p:nvPr>
            <p:ph type="body" idx="1"/>
          </p:nvPr>
        </p:nvSpPr>
        <p:spPr>
          <a:xfrm>
            <a:off x="652463" y="1143000"/>
            <a:ext cx="8458200" cy="4525963"/>
          </a:xfrm>
        </p:spPr>
        <p:txBody>
          <a:bodyPr/>
          <a:lstStyle/>
          <a:p>
            <a:pPr eaLnBrk="1" hangingPunct="1">
              <a:spcBef>
                <a:spcPct val="0"/>
              </a:spcBef>
              <a:spcAft>
                <a:spcPts val="1000"/>
              </a:spcAft>
            </a:pPr>
            <a:r>
              <a:rPr lang="en-US" altLang="en-US" sz="2400" smtClean="0"/>
              <a:t>Use as metrics for chapter management - updating throughout the year, reviewing at BoD meetings</a:t>
            </a:r>
          </a:p>
          <a:p>
            <a:pPr eaLnBrk="1" hangingPunct="1">
              <a:spcBef>
                <a:spcPct val="0"/>
              </a:spcBef>
              <a:spcAft>
                <a:spcPts val="1000"/>
              </a:spcAft>
            </a:pPr>
            <a:r>
              <a:rPr lang="en-US" altLang="en-US" sz="2400" smtClean="0"/>
              <a:t>Planning section has due dates to encourage timely planning</a:t>
            </a:r>
          </a:p>
          <a:p>
            <a:pPr eaLnBrk="1" hangingPunct="1">
              <a:spcBef>
                <a:spcPct val="0"/>
              </a:spcBef>
              <a:spcAft>
                <a:spcPts val="1000"/>
              </a:spcAft>
            </a:pPr>
            <a:r>
              <a:rPr lang="en-US" altLang="en-US" sz="2400" smtClean="0"/>
              <a:t>Descriptions/criteria clarified</a:t>
            </a:r>
          </a:p>
          <a:p>
            <a:pPr eaLnBrk="1" hangingPunct="1">
              <a:spcBef>
                <a:spcPct val="0"/>
              </a:spcBef>
              <a:spcAft>
                <a:spcPts val="1000"/>
              </a:spcAft>
            </a:pPr>
            <a:r>
              <a:rPr lang="en-US" altLang="en-US" sz="2400" smtClean="0"/>
              <a:t>Documentation requirements detailed to reduce ambiguity</a:t>
            </a:r>
          </a:p>
          <a:p>
            <a:pPr eaLnBrk="1" hangingPunct="1">
              <a:spcBef>
                <a:spcPct val="0"/>
              </a:spcBef>
              <a:spcAft>
                <a:spcPts val="1000"/>
              </a:spcAft>
            </a:pPr>
            <a:r>
              <a:rPr lang="en-US" altLang="en-US" sz="2400" smtClean="0"/>
              <a:t>Each section’s total points is limited to a set maximum</a:t>
            </a:r>
          </a:p>
          <a:p>
            <a:pPr eaLnBrk="1" hangingPunct="1">
              <a:spcBef>
                <a:spcPct val="0"/>
              </a:spcBef>
              <a:spcAft>
                <a:spcPts val="1000"/>
              </a:spcAft>
            </a:pPr>
            <a:r>
              <a:rPr lang="en-US" altLang="en-US" sz="2400" smtClean="0"/>
              <a:t>Credit allowed for International Symposium preparation (but with same section maximum points)</a:t>
            </a:r>
          </a:p>
          <a:p>
            <a:pPr eaLnBrk="1" hangingPunct="1">
              <a:spcBef>
                <a:spcPct val="0"/>
              </a:spcBef>
              <a:spcAft>
                <a:spcPts val="1000"/>
              </a:spcAft>
            </a:pPr>
            <a:r>
              <a:rPr lang="en-US" altLang="en-US" sz="2400" smtClean="0"/>
              <a:t>Gold award has minimum points per section to encourage a balanced program</a:t>
            </a:r>
          </a:p>
          <a:p>
            <a:pPr eaLnBrk="1" hangingPunct="1"/>
            <a:endParaRPr lang="en-US" altLang="en-US" sz="2400" smtClean="0"/>
          </a:p>
        </p:txBody>
      </p:sp>
    </p:spTree>
    <p:extLst>
      <p:ext uri="{BB962C8B-B14F-4D97-AF65-F5344CB8AC3E}">
        <p14:creationId xmlns:p14="http://schemas.microsoft.com/office/powerpoint/2010/main" val="28335459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8229600" cy="1143000"/>
          </a:xfrm>
        </p:spPr>
        <p:txBody>
          <a:bodyPr/>
          <a:lstStyle/>
          <a:p>
            <a:pPr eaLnBrk="1" hangingPunct="1"/>
            <a:r>
              <a:rPr lang="en-US" altLang="en-US" sz="3400" smtClean="0"/>
              <a:t>Gold Award Has Minimum Requirements</a:t>
            </a:r>
            <a:endParaRPr lang="en-US" altLang="en-US" sz="3400" smtClean="0">
              <a:solidFill>
                <a:schemeClr val="tx1"/>
              </a:solidFill>
            </a:endParaRPr>
          </a:p>
        </p:txBody>
      </p:sp>
      <p:sp>
        <p:nvSpPr>
          <p:cNvPr id="69635" name="Rectangle 3"/>
          <p:cNvSpPr>
            <a:spLocks noGrp="1" noChangeArrowheads="1"/>
          </p:cNvSpPr>
          <p:nvPr>
            <p:ph type="body" idx="1"/>
          </p:nvPr>
        </p:nvSpPr>
        <p:spPr>
          <a:xfrm>
            <a:off x="457200" y="1447800"/>
            <a:ext cx="8458200" cy="4800600"/>
          </a:xfrm>
        </p:spPr>
        <p:txBody>
          <a:bodyPr/>
          <a:lstStyle/>
          <a:p>
            <a:pPr eaLnBrk="1" hangingPunct="1">
              <a:lnSpc>
                <a:spcPct val="90000"/>
              </a:lnSpc>
            </a:pPr>
            <a:r>
              <a:rPr lang="en-US" altLang="en-US" sz="2400" dirty="0" smtClean="0"/>
              <a:t>Gold Award requires a minimum of 8000 points</a:t>
            </a:r>
          </a:p>
          <a:p>
            <a:pPr eaLnBrk="1" hangingPunct="1">
              <a:lnSpc>
                <a:spcPct val="90000"/>
              </a:lnSpc>
            </a:pPr>
            <a:r>
              <a:rPr lang="en-US" altLang="en-US" sz="2400" dirty="0" smtClean="0"/>
              <a:t>Planning must be a team effort by the Chapter Leadership Team</a:t>
            </a:r>
          </a:p>
          <a:p>
            <a:pPr eaLnBrk="1" hangingPunct="1">
              <a:lnSpc>
                <a:spcPct val="90000"/>
              </a:lnSpc>
            </a:pPr>
            <a:r>
              <a:rPr lang="en-US" altLang="en-US" sz="2400" dirty="0" smtClean="0"/>
              <a:t>To ensure a “balanced scorecard”, minimum points are required per section (2014 values) </a:t>
            </a:r>
          </a:p>
          <a:p>
            <a:pPr lvl="1" eaLnBrk="1" hangingPunct="1">
              <a:lnSpc>
                <a:spcPct val="90000"/>
              </a:lnSpc>
            </a:pPr>
            <a:r>
              <a:rPr lang="en-US" altLang="en-US" sz="2000" dirty="0" smtClean="0"/>
              <a:t>Training – 300 points</a:t>
            </a:r>
          </a:p>
          <a:p>
            <a:pPr lvl="1" eaLnBrk="1" hangingPunct="1">
              <a:lnSpc>
                <a:spcPct val="90000"/>
              </a:lnSpc>
            </a:pPr>
            <a:r>
              <a:rPr lang="en-US" altLang="en-US" sz="2000" dirty="0" smtClean="0"/>
              <a:t>Planning – 600 points</a:t>
            </a:r>
          </a:p>
          <a:p>
            <a:pPr lvl="1" eaLnBrk="1" hangingPunct="1">
              <a:lnSpc>
                <a:spcPct val="90000"/>
              </a:lnSpc>
            </a:pPr>
            <a:r>
              <a:rPr lang="en-US" altLang="en-US" sz="2000" dirty="0" smtClean="0"/>
              <a:t>Events – 1000 points</a:t>
            </a:r>
          </a:p>
          <a:p>
            <a:pPr lvl="1" eaLnBrk="1" hangingPunct="1">
              <a:lnSpc>
                <a:spcPct val="90000"/>
              </a:lnSpc>
            </a:pPr>
            <a:r>
              <a:rPr lang="en-US" altLang="en-US" sz="2000" dirty="0" smtClean="0"/>
              <a:t>Communications – 1000 points</a:t>
            </a:r>
          </a:p>
          <a:p>
            <a:pPr lvl="1" eaLnBrk="1" hangingPunct="1">
              <a:lnSpc>
                <a:spcPct val="90000"/>
              </a:lnSpc>
            </a:pPr>
            <a:r>
              <a:rPr lang="en-US" altLang="en-US" sz="2000" dirty="0" smtClean="0"/>
              <a:t>Membership – 500 points </a:t>
            </a:r>
          </a:p>
          <a:p>
            <a:pPr lvl="1" eaLnBrk="1" hangingPunct="1">
              <a:lnSpc>
                <a:spcPct val="90000"/>
              </a:lnSpc>
            </a:pPr>
            <a:r>
              <a:rPr lang="en-US" altLang="en-US" sz="2000" dirty="0" smtClean="0"/>
              <a:t>Technical – 500 points</a:t>
            </a:r>
          </a:p>
          <a:p>
            <a:pPr lvl="1" eaLnBrk="1" hangingPunct="1">
              <a:lnSpc>
                <a:spcPct val="90000"/>
              </a:lnSpc>
            </a:pPr>
            <a:r>
              <a:rPr lang="en-US" altLang="en-US" sz="2000" dirty="0" smtClean="0"/>
              <a:t>Outreach &amp; Collaboration – 500 points   </a:t>
            </a:r>
          </a:p>
          <a:p>
            <a:pPr lvl="1" eaLnBrk="1" hangingPunct="1">
              <a:lnSpc>
                <a:spcPct val="90000"/>
              </a:lnSpc>
            </a:pPr>
            <a:r>
              <a:rPr lang="en-US" altLang="en-US" sz="2000" dirty="0" smtClean="0"/>
              <a:t>INCOSE Support – 500 points</a:t>
            </a:r>
          </a:p>
          <a:p>
            <a:pPr lvl="1" eaLnBrk="1" hangingPunct="1">
              <a:lnSpc>
                <a:spcPct val="90000"/>
              </a:lnSpc>
            </a:pPr>
            <a:r>
              <a:rPr lang="en-US" altLang="en-US" sz="2000" dirty="0" smtClean="0"/>
              <a:t>Operations &amp; Local Recognition – 500 points</a:t>
            </a:r>
          </a:p>
          <a:p>
            <a:pPr lvl="2" eaLnBrk="1" hangingPunct="1">
              <a:lnSpc>
                <a:spcPct val="90000"/>
              </a:lnSpc>
              <a:buFontTx/>
              <a:buNone/>
            </a:pPr>
            <a:endParaRPr lang="en-US" altLang="en-US" sz="1800" dirty="0" smtClean="0"/>
          </a:p>
        </p:txBody>
      </p:sp>
    </p:spTree>
    <p:extLst>
      <p:ext uri="{BB962C8B-B14F-4D97-AF65-F5344CB8AC3E}">
        <p14:creationId xmlns:p14="http://schemas.microsoft.com/office/powerpoint/2010/main" val="32645765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z="3400" smtClean="0"/>
              <a:t>Chapter Award Spreadsheet Submittal Due Date &amp; Certification</a:t>
            </a:r>
          </a:p>
        </p:txBody>
      </p:sp>
      <p:sp>
        <p:nvSpPr>
          <p:cNvPr id="70659" name="Rectangle 3"/>
          <p:cNvSpPr>
            <a:spLocks noGrp="1" noChangeArrowheads="1"/>
          </p:cNvSpPr>
          <p:nvPr>
            <p:ph type="body" idx="1"/>
          </p:nvPr>
        </p:nvSpPr>
        <p:spPr>
          <a:xfrm>
            <a:off x="685800" y="1828800"/>
            <a:ext cx="8229600" cy="3505200"/>
          </a:xfrm>
        </p:spPr>
        <p:txBody>
          <a:bodyPr/>
          <a:lstStyle/>
          <a:p>
            <a:pPr eaLnBrk="1" hangingPunct="1"/>
            <a:r>
              <a:rPr lang="en-US" altLang="en-US" sz="2400" dirty="0" smtClean="0"/>
              <a:t>To allow more time for the evaluations, all evidence and spreadsheet must complete uploading to the Chapter Awards website no later than January 4, 2015 (1st Sunday in January) (earlier submittals encouraged and most appreciated)</a:t>
            </a:r>
          </a:p>
          <a:p>
            <a:pPr eaLnBrk="1" hangingPunct="1">
              <a:spcBef>
                <a:spcPct val="50000"/>
              </a:spcBef>
            </a:pPr>
            <a:r>
              <a:rPr lang="en-US" altLang="en-US" sz="2400" dirty="0" smtClean="0"/>
              <a:t>Chapter must certify on the first worksheet tab that the data/evidence and spreadsheet that are submitted are complete and as intended since the process does not allow time for the evaluators to search for data</a:t>
            </a:r>
          </a:p>
          <a:p>
            <a:pPr eaLnBrk="1" hangingPunct="1"/>
            <a:endParaRPr lang="en-US" altLang="en-US" sz="2400" dirty="0" smtClean="0"/>
          </a:p>
        </p:txBody>
      </p:sp>
    </p:spTree>
    <p:extLst>
      <p:ext uri="{BB962C8B-B14F-4D97-AF65-F5344CB8AC3E}">
        <p14:creationId xmlns:p14="http://schemas.microsoft.com/office/powerpoint/2010/main" val="104379070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z="3400" smtClean="0"/>
              <a:t>Chapter Award Review Process Designed to be Fair and Impartial</a:t>
            </a:r>
          </a:p>
        </p:txBody>
      </p:sp>
      <p:sp>
        <p:nvSpPr>
          <p:cNvPr id="71683" name="Rectangle 3"/>
          <p:cNvSpPr>
            <a:spLocks noGrp="1" noChangeArrowheads="1"/>
          </p:cNvSpPr>
          <p:nvPr>
            <p:ph type="body" idx="1"/>
          </p:nvPr>
        </p:nvSpPr>
        <p:spPr/>
        <p:txBody>
          <a:bodyPr/>
          <a:lstStyle/>
          <a:p>
            <a:pPr eaLnBrk="1" hangingPunct="1">
              <a:spcBef>
                <a:spcPts val="1200"/>
              </a:spcBef>
            </a:pPr>
            <a:r>
              <a:rPr lang="en-US" altLang="en-US" sz="2400" smtClean="0"/>
              <a:t>Performed by a team of seasoned chapter officers</a:t>
            </a:r>
          </a:p>
          <a:p>
            <a:pPr eaLnBrk="1" hangingPunct="1">
              <a:spcBef>
                <a:spcPts val="1200"/>
              </a:spcBef>
            </a:pPr>
            <a:r>
              <a:rPr lang="en-US" altLang="en-US" sz="2400" smtClean="0"/>
              <a:t>Each chapter submittal is reviewed by three reviewers</a:t>
            </a:r>
          </a:p>
          <a:p>
            <a:pPr eaLnBrk="1" hangingPunct="1">
              <a:spcBef>
                <a:spcPts val="1200"/>
              </a:spcBef>
            </a:pPr>
            <a:r>
              <a:rPr lang="en-US" altLang="en-US" sz="2400" smtClean="0"/>
              <a:t>Reviewers excluded from reviewing their own chapter or any they have had direct association with</a:t>
            </a:r>
          </a:p>
          <a:p>
            <a:pPr eaLnBrk="1" hangingPunct="1">
              <a:spcBef>
                <a:spcPts val="1200"/>
              </a:spcBef>
            </a:pPr>
            <a:r>
              <a:rPr lang="en-US" altLang="en-US" sz="2400" smtClean="0"/>
              <a:t>Evaluation differences are discussed for consensus</a:t>
            </a:r>
          </a:p>
          <a:p>
            <a:pPr eaLnBrk="1" hangingPunct="1">
              <a:spcBef>
                <a:spcPts val="1200"/>
              </a:spcBef>
            </a:pPr>
            <a:r>
              <a:rPr lang="en-US" altLang="en-US" sz="2400" smtClean="0"/>
              <a:t>Recommendations are submitted to the Board of Directors for review and approval</a:t>
            </a:r>
          </a:p>
          <a:p>
            <a:pPr eaLnBrk="1" hangingPunct="1">
              <a:spcBef>
                <a:spcPts val="1200"/>
              </a:spcBef>
            </a:pPr>
            <a:r>
              <a:rPr lang="en-US" altLang="en-US" sz="2400" smtClean="0"/>
              <a:t>Chapters can appeal their rating</a:t>
            </a:r>
          </a:p>
        </p:txBody>
      </p:sp>
    </p:spTree>
    <p:extLst>
      <p:ext uri="{BB962C8B-B14F-4D97-AF65-F5344CB8AC3E}">
        <p14:creationId xmlns:p14="http://schemas.microsoft.com/office/powerpoint/2010/main" val="36095224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z="3400" smtClean="0"/>
              <a:t>Chapter Special Awards</a:t>
            </a:r>
          </a:p>
        </p:txBody>
      </p:sp>
      <p:sp>
        <p:nvSpPr>
          <p:cNvPr id="72707" name="Rectangle 3"/>
          <p:cNvSpPr>
            <a:spLocks noGrp="1" noChangeArrowheads="1"/>
          </p:cNvSpPr>
          <p:nvPr>
            <p:ph type="body" idx="1"/>
          </p:nvPr>
        </p:nvSpPr>
        <p:spPr>
          <a:xfrm>
            <a:off x="685800" y="1676400"/>
            <a:ext cx="8229600" cy="3962400"/>
          </a:xfrm>
        </p:spPr>
        <p:txBody>
          <a:bodyPr/>
          <a:lstStyle/>
          <a:p>
            <a:pPr eaLnBrk="1" hangingPunct="1"/>
            <a:r>
              <a:rPr lang="en-US" altLang="en-US" sz="2400" b="1" dirty="0" smtClean="0"/>
              <a:t>President’s Award </a:t>
            </a:r>
            <a:r>
              <a:rPr lang="en-US" altLang="en-US" sz="2400" dirty="0" smtClean="0"/>
              <a:t>for </a:t>
            </a:r>
            <a:r>
              <a:rPr lang="en-US" altLang="en-US" sz="2400" b="1" dirty="0" smtClean="0"/>
              <a:t>Outstanding Chapter </a:t>
            </a:r>
            <a:r>
              <a:rPr lang="en-US" altLang="en-US" sz="2400" dirty="0" smtClean="0"/>
              <a:t>criteria allows no repeat awards within three years of previously winning Outstanding Award (i.e., cannot win Outstanding Chapter again until two years have passed with other winners)</a:t>
            </a:r>
          </a:p>
          <a:p>
            <a:pPr eaLnBrk="1" hangingPunct="1"/>
            <a:r>
              <a:rPr lang="en-US" altLang="en-US" sz="2400" b="1" dirty="0" smtClean="0"/>
              <a:t>Director’s Award </a:t>
            </a:r>
            <a:r>
              <a:rPr lang="en-US" altLang="en-US" sz="2400" dirty="0" smtClean="0"/>
              <a:t>for </a:t>
            </a:r>
            <a:r>
              <a:rPr lang="en-US" altLang="en-US" sz="2400" b="1" dirty="0" smtClean="0"/>
              <a:t>Most Improved Chapter </a:t>
            </a:r>
            <a:r>
              <a:rPr lang="en-US" altLang="en-US" sz="2400" dirty="0"/>
              <a:t>criteria </a:t>
            </a:r>
            <a:r>
              <a:rPr lang="en-US" altLang="en-US" sz="2400" dirty="0" smtClean="0"/>
              <a:t>also allows </a:t>
            </a:r>
            <a:r>
              <a:rPr lang="en-US" altLang="en-US" sz="2400" dirty="0"/>
              <a:t>no repeat awards within three years of previously winning </a:t>
            </a:r>
            <a:r>
              <a:rPr lang="en-US" altLang="en-US" sz="2400" dirty="0" smtClean="0"/>
              <a:t>Most Improved Award </a:t>
            </a:r>
            <a:r>
              <a:rPr lang="en-US" altLang="en-US" sz="2400" dirty="0"/>
              <a:t>(i.e., cannot win </a:t>
            </a:r>
            <a:r>
              <a:rPr lang="en-US" altLang="en-US" sz="2400" dirty="0" smtClean="0"/>
              <a:t>Most Improved Chapter </a:t>
            </a:r>
            <a:r>
              <a:rPr lang="en-US" altLang="en-US" sz="2400" dirty="0"/>
              <a:t>again until two years have passed with other winners)</a:t>
            </a:r>
          </a:p>
          <a:p>
            <a:pPr eaLnBrk="1" hangingPunct="1"/>
            <a:endParaRPr lang="en-US" altLang="en-US" sz="2400" dirty="0" smtClean="0"/>
          </a:p>
        </p:txBody>
      </p:sp>
    </p:spTree>
    <p:extLst>
      <p:ext uri="{BB962C8B-B14F-4D97-AF65-F5344CB8AC3E}">
        <p14:creationId xmlns:p14="http://schemas.microsoft.com/office/powerpoint/2010/main" val="17044351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74638"/>
            <a:ext cx="8686800" cy="1143000"/>
          </a:xfrm>
        </p:spPr>
        <p:txBody>
          <a:bodyPr/>
          <a:lstStyle/>
          <a:p>
            <a:pPr eaLnBrk="1" hangingPunct="1"/>
            <a:r>
              <a:rPr lang="en-US" altLang="en-US" sz="3400" smtClean="0"/>
              <a:t>Veteran Officers Available to Confer;</a:t>
            </a:r>
            <a:br>
              <a:rPr lang="en-US" altLang="en-US" sz="3400" smtClean="0"/>
            </a:br>
            <a:r>
              <a:rPr lang="en-US" altLang="en-US" sz="3400" smtClean="0"/>
              <a:t>Use the Wiki to Share Ideas</a:t>
            </a:r>
          </a:p>
        </p:txBody>
      </p:sp>
      <p:sp>
        <p:nvSpPr>
          <p:cNvPr id="73731" name="Rectangle 3"/>
          <p:cNvSpPr>
            <a:spLocks noGrp="1" noChangeArrowheads="1"/>
          </p:cNvSpPr>
          <p:nvPr>
            <p:ph type="body" idx="1"/>
          </p:nvPr>
        </p:nvSpPr>
        <p:spPr>
          <a:xfrm>
            <a:off x="685800" y="1722438"/>
            <a:ext cx="8305800" cy="4525962"/>
          </a:xfrm>
        </p:spPr>
        <p:txBody>
          <a:bodyPr/>
          <a:lstStyle/>
          <a:p>
            <a:pPr eaLnBrk="1" hangingPunct="1">
              <a:spcBef>
                <a:spcPct val="50000"/>
              </a:spcBef>
            </a:pPr>
            <a:r>
              <a:rPr lang="en-US" altLang="en-US" sz="2600" smtClean="0"/>
              <a:t>First line of support is your Sector Representative</a:t>
            </a:r>
          </a:p>
          <a:p>
            <a:pPr eaLnBrk="1" hangingPunct="1">
              <a:spcBef>
                <a:spcPct val="50000"/>
              </a:spcBef>
            </a:pPr>
            <a:r>
              <a:rPr lang="en-US" altLang="en-US" sz="2600" smtClean="0"/>
              <a:t>The </a:t>
            </a:r>
            <a:r>
              <a:rPr lang="en-US" altLang="en-US" sz="2600" b="1" smtClean="0"/>
              <a:t>Keys to Effective Chapter </a:t>
            </a:r>
            <a:r>
              <a:rPr lang="en-US" altLang="en-US" sz="2600" smtClean="0"/>
              <a:t>Wiki provided for chapters to upload what is working (or not working) in your chapter, FAQs, etc.</a:t>
            </a:r>
          </a:p>
          <a:p>
            <a:pPr eaLnBrk="1" hangingPunct="1">
              <a:spcBef>
                <a:spcPct val="50000"/>
              </a:spcBef>
            </a:pPr>
            <a:r>
              <a:rPr lang="en-US" altLang="en-US" sz="2600" smtClean="0"/>
              <a:t>Chapter officers invited to submit questions about any phase of chapter planning, operations, or awards to </a:t>
            </a:r>
            <a:r>
              <a:rPr lang="en-US" altLang="en-US" sz="2600" smtClean="0">
                <a:hlinkClick r:id="rId2"/>
              </a:rPr>
              <a:t>ChapterKeys@incose.org</a:t>
            </a:r>
            <a:r>
              <a:rPr lang="en-US" altLang="en-US" sz="2600" smtClean="0"/>
              <a:t> for a response from veteran officers</a:t>
            </a:r>
          </a:p>
        </p:txBody>
      </p:sp>
    </p:spTree>
    <p:extLst>
      <p:ext uri="{BB962C8B-B14F-4D97-AF65-F5344CB8AC3E}">
        <p14:creationId xmlns:p14="http://schemas.microsoft.com/office/powerpoint/2010/main" val="37062125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152400"/>
            <a:ext cx="8534400" cy="1143000"/>
          </a:xfrm>
        </p:spPr>
        <p:txBody>
          <a:bodyPr/>
          <a:lstStyle/>
          <a:p>
            <a:pPr eaLnBrk="1" hangingPunct="1"/>
            <a:r>
              <a:rPr lang="en-US" altLang="en-US" sz="3400" smtClean="0"/>
              <a:t>Goal - Efficient and Effective Chapters</a:t>
            </a:r>
          </a:p>
        </p:txBody>
      </p:sp>
      <p:sp>
        <p:nvSpPr>
          <p:cNvPr id="74755" name="Rectangle 3"/>
          <p:cNvSpPr>
            <a:spLocks noChangeArrowheads="1"/>
          </p:cNvSpPr>
          <p:nvPr/>
        </p:nvSpPr>
        <p:spPr bwMode="auto">
          <a:xfrm>
            <a:off x="8382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US" altLang="en-US" sz="2800"/>
          </a:p>
        </p:txBody>
      </p:sp>
      <p:sp>
        <p:nvSpPr>
          <p:cNvPr id="74756" name="Rectangle 4"/>
          <p:cNvSpPr>
            <a:spLocks noGrp="1" noChangeArrowheads="1"/>
          </p:cNvSpPr>
          <p:nvPr>
            <p:ph type="body" idx="1"/>
          </p:nvPr>
        </p:nvSpPr>
        <p:spPr>
          <a:xfrm>
            <a:off x="914400" y="1295400"/>
            <a:ext cx="7696200" cy="4038600"/>
          </a:xfrm>
        </p:spPr>
        <p:txBody>
          <a:bodyPr/>
          <a:lstStyle/>
          <a:p>
            <a:pPr eaLnBrk="1" hangingPunct="1">
              <a:lnSpc>
                <a:spcPct val="90000"/>
              </a:lnSpc>
              <a:spcBef>
                <a:spcPct val="40000"/>
              </a:spcBef>
            </a:pPr>
            <a:r>
              <a:rPr lang="en-US" altLang="en-US" sz="2400" smtClean="0"/>
              <a:t>Sector Directors and their assistants are first line of support</a:t>
            </a:r>
          </a:p>
          <a:p>
            <a:pPr eaLnBrk="1" hangingPunct="1">
              <a:lnSpc>
                <a:spcPct val="90000"/>
              </a:lnSpc>
              <a:spcBef>
                <a:spcPct val="40000"/>
              </a:spcBef>
            </a:pPr>
            <a:r>
              <a:rPr lang="en-US" altLang="en-US" sz="2400" smtClean="0"/>
              <a:t>Additional personal assistance/mentoring available from experienced chapter officers</a:t>
            </a:r>
          </a:p>
          <a:p>
            <a:pPr eaLnBrk="1" hangingPunct="1">
              <a:lnSpc>
                <a:spcPct val="90000"/>
              </a:lnSpc>
              <a:spcBef>
                <a:spcPct val="40000"/>
              </a:spcBef>
            </a:pPr>
            <a:r>
              <a:rPr lang="en-US" altLang="en-US" sz="2400" smtClean="0"/>
              <a:t>Circle awards provide a means for INCOSE to recognize a chapter’s accomplishments in achieving INCOSE’s objectives and ideals</a:t>
            </a:r>
          </a:p>
          <a:p>
            <a:pPr lvl="1" eaLnBrk="1" hangingPunct="1">
              <a:lnSpc>
                <a:spcPct val="90000"/>
              </a:lnSpc>
              <a:spcBef>
                <a:spcPct val="40000"/>
              </a:spcBef>
            </a:pPr>
            <a:r>
              <a:rPr lang="en-US" altLang="en-US" sz="2200" smtClean="0"/>
              <a:t>Circle Awards criteria provide proactive metrics for a chapter to track their progress in serving members and promoting systems engineering</a:t>
            </a:r>
          </a:p>
          <a:p>
            <a:pPr lvl="1" eaLnBrk="1" hangingPunct="1">
              <a:lnSpc>
                <a:spcPct val="90000"/>
              </a:lnSpc>
              <a:spcBef>
                <a:spcPct val="40000"/>
              </a:spcBef>
            </a:pPr>
            <a:r>
              <a:rPr lang="en-US" altLang="en-US" sz="2200" smtClean="0"/>
              <a:t>Submittal preparation should not be a last minute effort to find activities that satisfy award criteria</a:t>
            </a:r>
          </a:p>
        </p:txBody>
      </p:sp>
    </p:spTree>
    <p:extLst>
      <p:ext uri="{BB962C8B-B14F-4D97-AF65-F5344CB8AC3E}">
        <p14:creationId xmlns:p14="http://schemas.microsoft.com/office/powerpoint/2010/main" val="1187856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3400" smtClean="0"/>
              <a:t>Feedback Sought</a:t>
            </a:r>
          </a:p>
        </p:txBody>
      </p:sp>
      <p:sp>
        <p:nvSpPr>
          <p:cNvPr id="75779" name="Rectangle 3"/>
          <p:cNvSpPr>
            <a:spLocks noGrp="1" noChangeArrowheads="1"/>
          </p:cNvSpPr>
          <p:nvPr>
            <p:ph type="body" idx="1"/>
          </p:nvPr>
        </p:nvSpPr>
        <p:spPr>
          <a:xfrm>
            <a:off x="762000" y="1371600"/>
            <a:ext cx="8001000" cy="3505200"/>
          </a:xfrm>
        </p:spPr>
        <p:txBody>
          <a:bodyPr/>
          <a:lstStyle/>
          <a:p>
            <a:pPr eaLnBrk="1" hangingPunct="1"/>
            <a:r>
              <a:rPr lang="en-US" altLang="en-US" sz="2400" smtClean="0"/>
              <a:t>The Keys to Effective Chapters program, and changes to the awards criteria outlined herein are based on the recommendations of seasoned chapter officers who have reviewed many chapter award submittals and drawn from their own chapter experiences</a:t>
            </a:r>
          </a:p>
          <a:p>
            <a:pPr eaLnBrk="1" hangingPunct="1">
              <a:spcBef>
                <a:spcPct val="50000"/>
              </a:spcBef>
            </a:pPr>
            <a:r>
              <a:rPr lang="en-US" altLang="en-US" sz="2400" smtClean="0"/>
              <a:t>Chapters are invited to submit comments and suggestions for chapter support to </a:t>
            </a:r>
            <a:r>
              <a:rPr lang="en-US" altLang="en-US" sz="2400" smtClean="0">
                <a:hlinkClick r:id="rId2"/>
              </a:rPr>
              <a:t>ChapterKeys@incose.org</a:t>
            </a:r>
            <a:r>
              <a:rPr lang="en-US" altLang="en-US" sz="2400" smtClean="0"/>
              <a:t>.</a:t>
            </a:r>
          </a:p>
          <a:p>
            <a:pPr eaLnBrk="1" hangingPunct="1">
              <a:spcBef>
                <a:spcPct val="50000"/>
              </a:spcBef>
            </a:pPr>
            <a:r>
              <a:rPr lang="en-US" altLang="en-US" sz="2400" smtClean="0"/>
              <a:t>Chapters are invited to submit comments and suggestions concerning the Chapter Awards to </a:t>
            </a:r>
            <a:r>
              <a:rPr lang="en-US" altLang="en-US" sz="2400" smtClean="0">
                <a:hlinkClick r:id="rId3"/>
              </a:rPr>
              <a:t>ChapterAwards@incose.org</a:t>
            </a:r>
            <a:r>
              <a:rPr lang="en-US" altLang="en-US" sz="2400" smtClean="0"/>
              <a:t> </a:t>
            </a:r>
          </a:p>
        </p:txBody>
      </p:sp>
    </p:spTree>
    <p:extLst>
      <p:ext uri="{BB962C8B-B14F-4D97-AF65-F5344CB8AC3E}">
        <p14:creationId xmlns:p14="http://schemas.microsoft.com/office/powerpoint/2010/main" val="24438659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8229600" cy="1066800"/>
          </a:xfrm>
        </p:spPr>
        <p:txBody>
          <a:bodyPr/>
          <a:lstStyle/>
          <a:p>
            <a:r>
              <a:rPr lang="en-US" altLang="en-US" sz="3400" smtClean="0"/>
              <a:t>Chapter Excellence Program</a:t>
            </a:r>
          </a:p>
        </p:txBody>
      </p:sp>
      <p:sp>
        <p:nvSpPr>
          <p:cNvPr id="34819" name="Rectangle 4"/>
          <p:cNvSpPr>
            <a:spLocks noGrp="1" noChangeArrowheads="1"/>
          </p:cNvSpPr>
          <p:nvPr>
            <p:ph type="body" idx="1"/>
          </p:nvPr>
        </p:nvSpPr>
        <p:spPr>
          <a:xfrm>
            <a:off x="685800" y="1295400"/>
            <a:ext cx="8229600" cy="4525963"/>
          </a:xfrm>
        </p:spPr>
        <p:txBody>
          <a:bodyPr>
            <a:normAutofit/>
          </a:bodyPr>
          <a:lstStyle/>
          <a:p>
            <a:pPr marL="0" indent="0">
              <a:buFontTx/>
              <a:buNone/>
              <a:defRPr/>
            </a:pPr>
            <a:r>
              <a:rPr lang="en-US" sz="2800" dirty="0" smtClean="0"/>
              <a:t>Consists of two complementary components to help make your Chapter as successful as possible:</a:t>
            </a:r>
          </a:p>
          <a:p>
            <a:pPr marL="0" indent="0">
              <a:buFontTx/>
              <a:buNone/>
              <a:defRPr/>
            </a:pPr>
            <a:endParaRPr lang="en-US" sz="1800" dirty="0" smtClean="0"/>
          </a:p>
          <a:p>
            <a:pPr>
              <a:defRPr/>
            </a:pPr>
            <a:r>
              <a:rPr lang="en-US" sz="2400" dirty="0" smtClean="0"/>
              <a:t>Keys to Effective Chapters Program</a:t>
            </a:r>
          </a:p>
          <a:p>
            <a:pPr lvl="1">
              <a:defRPr/>
            </a:pPr>
            <a:r>
              <a:rPr lang="en-US" sz="2000" dirty="0" smtClean="0"/>
              <a:t>Providing guidance, tips, and best practices throughout the year</a:t>
            </a:r>
          </a:p>
          <a:p>
            <a:pPr lvl="1">
              <a:defRPr/>
            </a:pPr>
            <a:endParaRPr lang="en-US" sz="2000" dirty="0" smtClean="0"/>
          </a:p>
          <a:p>
            <a:pPr>
              <a:defRPr/>
            </a:pPr>
            <a:r>
              <a:rPr lang="en-US" sz="2400" dirty="0" smtClean="0"/>
              <a:t>Chapter Awards Program</a:t>
            </a:r>
          </a:p>
          <a:p>
            <a:pPr lvl="1">
              <a:defRPr/>
            </a:pPr>
            <a:r>
              <a:rPr lang="en-US" sz="2000" dirty="0" smtClean="0"/>
              <a:t>Recognizing chapter efforts</a:t>
            </a:r>
          </a:p>
        </p:txBody>
      </p:sp>
    </p:spTree>
    <p:extLst>
      <p:ext uri="{BB962C8B-B14F-4D97-AF65-F5344CB8AC3E}">
        <p14:creationId xmlns:p14="http://schemas.microsoft.com/office/powerpoint/2010/main" val="36227568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6"/>
          <p:cNvSpPr>
            <a:spLocks noGrp="1" noChangeArrowheads="1"/>
          </p:cNvSpPr>
          <p:nvPr>
            <p:ph type="title" idx="4294967295"/>
          </p:nvPr>
        </p:nvSpPr>
        <p:spPr>
          <a:xfrm>
            <a:off x="914400" y="533400"/>
            <a:ext cx="7239000" cy="838200"/>
          </a:xfrm>
          <a:noFill/>
        </p:spPr>
        <p:txBody>
          <a:bodyPr anchor="b"/>
          <a:lstStyle/>
          <a:p>
            <a:pPr eaLnBrk="1" hangingPunct="1"/>
            <a:r>
              <a:rPr lang="en-US" altLang="en-US" sz="3400" smtClean="0"/>
              <a:t>All Chapters Benefit from Continuous Improvement</a:t>
            </a:r>
          </a:p>
        </p:txBody>
      </p:sp>
      <p:sp>
        <p:nvSpPr>
          <p:cNvPr id="6148" name="Text Box 17"/>
          <p:cNvSpPr txBox="1">
            <a:spLocks noChangeArrowheads="1"/>
          </p:cNvSpPr>
          <p:nvPr/>
        </p:nvSpPr>
        <p:spPr bwMode="auto">
          <a:xfrm>
            <a:off x="914400" y="1676400"/>
            <a:ext cx="754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kumimoji="1" lang="en-US" altLang="en-US" sz="2400" dirty="0" smtClean="0">
                <a:latin typeface="+mn-lt"/>
              </a:rPr>
              <a:t>Rather than focusing on the awards, the chapter support program concentrates on providing training, guidelines and best practices to assist chapters in providing value to their members. The awards’ criteria then provide metrics for the chapters to track and manage how well they are doing.</a:t>
            </a:r>
          </a:p>
          <a:p>
            <a:pPr algn="just" eaLnBrk="1" hangingPunct="1">
              <a:defRPr/>
            </a:pPr>
            <a:endParaRPr kumimoji="1" lang="en-US" altLang="en-US" sz="2400" dirty="0" smtClean="0">
              <a:latin typeface="+mn-lt"/>
            </a:endParaRPr>
          </a:p>
          <a:p>
            <a:pPr algn="just" eaLnBrk="1" hangingPunct="1">
              <a:defRPr/>
            </a:pPr>
            <a:r>
              <a:rPr kumimoji="1" lang="en-US" altLang="en-US" sz="2400" b="1" dirty="0" smtClean="0">
                <a:latin typeface="+mn-lt"/>
              </a:rPr>
              <a:t>The program is based on three bedrocks: </a:t>
            </a:r>
          </a:p>
          <a:p>
            <a:pPr marL="342900" indent="-342900" algn="just" eaLnBrk="1" hangingPunct="1">
              <a:buFontTx/>
              <a:buChar char="-"/>
              <a:defRPr/>
            </a:pPr>
            <a:r>
              <a:rPr kumimoji="1" lang="en-US" altLang="en-US" sz="2400" b="1" dirty="0" smtClean="0">
                <a:latin typeface="+mn-lt"/>
              </a:rPr>
              <a:t>Planning  </a:t>
            </a:r>
          </a:p>
          <a:p>
            <a:pPr marL="342900" indent="-342900" algn="just" eaLnBrk="1" hangingPunct="1">
              <a:buFontTx/>
              <a:buChar char="-"/>
              <a:defRPr/>
            </a:pPr>
            <a:r>
              <a:rPr kumimoji="1" lang="en-US" altLang="en-US" sz="2400" b="1" dirty="0" smtClean="0">
                <a:latin typeface="+mn-lt"/>
              </a:rPr>
              <a:t>Regular, interesting and engaging programs</a:t>
            </a:r>
          </a:p>
          <a:p>
            <a:pPr marL="342900" indent="-342900" algn="just" eaLnBrk="1" hangingPunct="1">
              <a:buFontTx/>
              <a:buChar char="-"/>
              <a:defRPr/>
            </a:pPr>
            <a:r>
              <a:rPr kumimoji="1" lang="en-US" altLang="en-US" sz="2400" b="1" dirty="0" smtClean="0">
                <a:latin typeface="+mn-lt"/>
              </a:rPr>
              <a:t>Communications </a:t>
            </a:r>
          </a:p>
        </p:txBody>
      </p:sp>
    </p:spTree>
    <p:extLst>
      <p:ext uri="{BB962C8B-B14F-4D97-AF65-F5344CB8AC3E}">
        <p14:creationId xmlns:p14="http://schemas.microsoft.com/office/powerpoint/2010/main" val="37387030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6"/>
          <p:cNvSpPr>
            <a:spLocks noGrp="1" noChangeArrowheads="1"/>
          </p:cNvSpPr>
          <p:nvPr>
            <p:ph type="title"/>
          </p:nvPr>
        </p:nvSpPr>
        <p:spPr>
          <a:xfrm>
            <a:off x="914400" y="533400"/>
            <a:ext cx="7239000" cy="838200"/>
          </a:xfrm>
          <a:noFill/>
        </p:spPr>
        <p:txBody>
          <a:bodyPr anchor="b"/>
          <a:lstStyle/>
          <a:p>
            <a:pPr eaLnBrk="1" hangingPunct="1"/>
            <a:r>
              <a:rPr lang="en-US" altLang="en-US" sz="3200" smtClean="0"/>
              <a:t>Goal – Year-after-Year Consistently Effective Chapters</a:t>
            </a:r>
          </a:p>
        </p:txBody>
      </p:sp>
      <p:sp>
        <p:nvSpPr>
          <p:cNvPr id="47107" name="Text Box 17"/>
          <p:cNvSpPr txBox="1">
            <a:spLocks noChangeArrowheads="1"/>
          </p:cNvSpPr>
          <p:nvPr/>
        </p:nvSpPr>
        <p:spPr bwMode="auto">
          <a:xfrm>
            <a:off x="609600" y="1447800"/>
            <a:ext cx="696912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1800">
                <a:latin typeface="Tahoma" pitchFamily="34" charset="0"/>
              </a:rPr>
              <a:t>An active chapter involves its membership; plans for the current year with sustainability into future years – e.g. strategic planning, President-Elect, leadership succession planning</a:t>
            </a:r>
            <a:endParaRPr kumimoji="1" lang="en-US" altLang="en-US" sz="1800">
              <a:latin typeface="Tahoma" pitchFamily="34" charset="0"/>
            </a:endParaRPr>
          </a:p>
        </p:txBody>
      </p:sp>
      <p:sp>
        <p:nvSpPr>
          <p:cNvPr id="47108" name="Text Box 18"/>
          <p:cNvSpPr txBox="1">
            <a:spLocks noChangeArrowheads="1"/>
          </p:cNvSpPr>
          <p:nvPr/>
        </p:nvSpPr>
        <p:spPr bwMode="auto">
          <a:xfrm>
            <a:off x="1905000" y="5257800"/>
            <a:ext cx="4953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292100" indent="-292100">
              <a:spcBef>
                <a:spcPct val="20000"/>
              </a:spcBef>
              <a:buChar char="•"/>
              <a:tabLst>
                <a:tab pos="292100" algn="l"/>
              </a:tabLst>
              <a:defRPr sz="3200">
                <a:solidFill>
                  <a:schemeClr val="tx1"/>
                </a:solidFill>
                <a:latin typeface="Arial" charset="0"/>
              </a:defRPr>
            </a:lvl1pPr>
            <a:lvl2pPr marL="742950" indent="-285750">
              <a:spcBef>
                <a:spcPct val="20000"/>
              </a:spcBef>
              <a:buChar char="–"/>
              <a:tabLst>
                <a:tab pos="292100" algn="l"/>
              </a:tabLst>
              <a:defRPr sz="2800">
                <a:solidFill>
                  <a:schemeClr val="tx1"/>
                </a:solidFill>
                <a:latin typeface="Arial" charset="0"/>
              </a:defRPr>
            </a:lvl2pPr>
            <a:lvl3pPr marL="1143000" indent="-228600">
              <a:spcBef>
                <a:spcPct val="20000"/>
              </a:spcBef>
              <a:buChar char="•"/>
              <a:tabLst>
                <a:tab pos="292100" algn="l"/>
              </a:tabLst>
              <a:defRPr sz="2400">
                <a:solidFill>
                  <a:schemeClr val="tx1"/>
                </a:solidFill>
                <a:latin typeface="Arial" charset="0"/>
              </a:defRPr>
            </a:lvl3pPr>
            <a:lvl4pPr marL="1600200" indent="-228600">
              <a:spcBef>
                <a:spcPct val="20000"/>
              </a:spcBef>
              <a:buChar char="–"/>
              <a:tabLst>
                <a:tab pos="292100" algn="l"/>
              </a:tabLst>
              <a:defRPr sz="2000">
                <a:solidFill>
                  <a:schemeClr val="tx1"/>
                </a:solidFill>
                <a:latin typeface="Arial" charset="0"/>
              </a:defRPr>
            </a:lvl4pPr>
            <a:lvl5pPr marL="2057400" indent="-228600">
              <a:spcBef>
                <a:spcPct val="20000"/>
              </a:spcBef>
              <a:buChar char="»"/>
              <a:tabLst>
                <a:tab pos="2921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921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921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921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92100" algn="l"/>
              </a:tabLst>
              <a:defRPr sz="2000">
                <a:solidFill>
                  <a:schemeClr val="tx1"/>
                </a:solidFill>
                <a:latin typeface="Arial" charset="0"/>
              </a:defRPr>
            </a:lvl9pPr>
          </a:lstStyle>
          <a:p>
            <a:pPr eaLnBrk="1" hangingPunct="1">
              <a:lnSpc>
                <a:spcPct val="90000"/>
              </a:lnSpc>
              <a:spcBef>
                <a:spcPct val="0"/>
              </a:spcBef>
            </a:pPr>
            <a:r>
              <a:rPr lang="en-US" altLang="en-US" sz="1800"/>
              <a:t>Circle awards provides metrics for a chapter to track their progress  - and recognizes a chapter’s accomplishments in achieving INCOSE’s objectives and ideals</a:t>
            </a:r>
          </a:p>
        </p:txBody>
      </p:sp>
      <p:sp>
        <p:nvSpPr>
          <p:cNvPr id="47109" name="Text Box 19"/>
          <p:cNvSpPr txBox="1">
            <a:spLocks noChangeArrowheads="1"/>
          </p:cNvSpPr>
          <p:nvPr/>
        </p:nvSpPr>
        <p:spPr bwMode="auto">
          <a:xfrm>
            <a:off x="1066800" y="4156075"/>
            <a:ext cx="61356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SzPct val="125000"/>
            </a:pPr>
            <a:r>
              <a:rPr lang="en-US" altLang="en-US" sz="1800"/>
              <a:t>Chapter activities are an opportunity to find potential new board members – active, dependable involvement; intersection of individual interests and chapter needs</a:t>
            </a:r>
          </a:p>
        </p:txBody>
      </p:sp>
      <p:sp>
        <p:nvSpPr>
          <p:cNvPr id="47110" name="Text Box 20"/>
          <p:cNvSpPr txBox="1">
            <a:spLocks noChangeArrowheads="1"/>
          </p:cNvSpPr>
          <p:nvPr/>
        </p:nvSpPr>
        <p:spPr bwMode="auto">
          <a:xfrm>
            <a:off x="2057400" y="3276600"/>
            <a:ext cx="52482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5000"/>
              </a:lnSpc>
              <a:spcBef>
                <a:spcPct val="0"/>
              </a:spcBef>
              <a:buSzPct val="125000"/>
            </a:pPr>
            <a:r>
              <a:rPr lang="en-US" altLang="en-US" sz="1800"/>
              <a:t>Lack of effective planning and communications puts a chapter on a downward spiral </a:t>
            </a:r>
          </a:p>
        </p:txBody>
      </p:sp>
      <p:pic>
        <p:nvPicPr>
          <p:cNvPr id="47111" name="Picture 21" descr="j0438590"/>
          <p:cNvPicPr>
            <a:picLocks noChangeAspect="1" noChangeArrowheads="1"/>
          </p:cNvPicPr>
          <p:nvPr/>
        </p:nvPicPr>
        <p:blipFill>
          <a:blip r:embed="rId2" cstate="screen">
            <a:clrChange>
              <a:clrFrom>
                <a:srgbClr val="FCFCFC"/>
              </a:clrFrom>
              <a:clrTo>
                <a:srgbClr val="FCFCFC">
                  <a:alpha val="0"/>
                </a:srgbClr>
              </a:clrTo>
            </a:clrChange>
            <a:extLst>
              <a:ext uri="{28A0092B-C50C-407E-A947-70E740481C1C}">
                <a14:useLocalDpi xmlns:a14="http://schemas.microsoft.com/office/drawing/2010/main"/>
              </a:ext>
            </a:extLst>
          </a:blip>
          <a:srcRect/>
          <a:stretch>
            <a:fillRect/>
          </a:stretch>
        </p:blipFill>
        <p:spPr bwMode="auto">
          <a:xfrm>
            <a:off x="7543800" y="1417638"/>
            <a:ext cx="1295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2" name="Group 29"/>
          <p:cNvGrpSpPr>
            <a:grpSpLocks/>
          </p:cNvGrpSpPr>
          <p:nvPr/>
        </p:nvGrpSpPr>
        <p:grpSpPr bwMode="auto">
          <a:xfrm>
            <a:off x="7315200" y="3079750"/>
            <a:ext cx="1620838" cy="730250"/>
            <a:chOff x="4068" y="1344"/>
            <a:chExt cx="1440" cy="682"/>
          </a:xfrm>
        </p:grpSpPr>
        <p:sp>
          <p:nvSpPr>
            <p:cNvPr id="47116" name="Text Box 25"/>
            <p:cNvSpPr txBox="1">
              <a:spLocks noChangeArrowheads="1"/>
            </p:cNvSpPr>
            <p:nvPr/>
          </p:nvSpPr>
          <p:spPr bwMode="auto">
            <a:xfrm rot="-907138">
              <a:off x="5040" y="1344"/>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a:solidFill>
                    <a:srgbClr val="FF3300"/>
                  </a:solidFill>
                </a:rPr>
                <a:t>X</a:t>
              </a:r>
            </a:p>
          </p:txBody>
        </p:sp>
        <p:sp>
          <p:nvSpPr>
            <p:cNvPr id="47117" name="Text Box 26"/>
            <p:cNvSpPr txBox="1">
              <a:spLocks noChangeArrowheads="1"/>
            </p:cNvSpPr>
            <p:nvPr/>
          </p:nvSpPr>
          <p:spPr bwMode="auto">
            <a:xfrm rot="502862">
              <a:off x="4439" y="1449"/>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a:solidFill>
                    <a:srgbClr val="FF3300"/>
                  </a:solidFill>
                </a:rPr>
                <a:t>X</a:t>
              </a:r>
            </a:p>
          </p:txBody>
        </p:sp>
        <p:pic>
          <p:nvPicPr>
            <p:cNvPr id="47118" name="Picture 22" descr="dd01516_"/>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800000">
              <a:off x="4752" y="1776"/>
              <a:ext cx="4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9" name="Text Box 23"/>
            <p:cNvSpPr txBox="1">
              <a:spLocks noChangeArrowheads="1"/>
            </p:cNvSpPr>
            <p:nvPr/>
          </p:nvSpPr>
          <p:spPr bwMode="auto">
            <a:xfrm rot="487806">
              <a:off x="4068" y="1516"/>
              <a:ext cx="106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a:t>Communications</a:t>
              </a:r>
            </a:p>
          </p:txBody>
        </p:sp>
        <p:sp>
          <p:nvSpPr>
            <p:cNvPr id="47120" name="Text Box 24"/>
            <p:cNvSpPr txBox="1">
              <a:spLocks noChangeArrowheads="1"/>
            </p:cNvSpPr>
            <p:nvPr/>
          </p:nvSpPr>
          <p:spPr bwMode="auto">
            <a:xfrm rot="-850023">
              <a:off x="4896" y="1392"/>
              <a:ext cx="6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a:t>Planning</a:t>
              </a:r>
            </a:p>
          </p:txBody>
        </p:sp>
      </p:grpSp>
      <p:pic>
        <p:nvPicPr>
          <p:cNvPr id="47113" name="Picture 27"/>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705600" y="523875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28" descr="j024039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543800" y="4141788"/>
            <a:ext cx="117316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Text Box 20"/>
          <p:cNvSpPr txBox="1">
            <a:spLocks noChangeArrowheads="1"/>
          </p:cNvSpPr>
          <p:nvPr/>
        </p:nvSpPr>
        <p:spPr bwMode="auto">
          <a:xfrm>
            <a:off x="1295400" y="2630488"/>
            <a:ext cx="59070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ts val="700"/>
              </a:spcBef>
            </a:pPr>
            <a:r>
              <a:rPr lang="en-US" altLang="en-US" sz="1800"/>
              <a:t>Interesting, engaging events &amp; programs</a:t>
            </a:r>
          </a:p>
        </p:txBody>
      </p:sp>
    </p:spTree>
    <p:extLst>
      <p:ext uri="{BB962C8B-B14F-4D97-AF65-F5344CB8AC3E}">
        <p14:creationId xmlns:p14="http://schemas.microsoft.com/office/powerpoint/2010/main" val="3959986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0"/>
          <p:cNvSpPr>
            <a:spLocks noGrp="1" noChangeArrowheads="1"/>
          </p:cNvSpPr>
          <p:nvPr>
            <p:ph type="title" idx="4294967295"/>
          </p:nvPr>
        </p:nvSpPr>
        <p:spPr>
          <a:xfrm>
            <a:off x="914400" y="533400"/>
            <a:ext cx="7239000" cy="838200"/>
          </a:xfrm>
          <a:noFill/>
        </p:spPr>
        <p:txBody>
          <a:bodyPr anchor="b"/>
          <a:lstStyle/>
          <a:p>
            <a:pPr eaLnBrk="1" hangingPunct="1"/>
            <a:r>
              <a:rPr lang="en-US" altLang="en-US" sz="3400" dirty="0" smtClean="0"/>
              <a:t>All Chapters Benefit from Continuous Improvement</a:t>
            </a:r>
          </a:p>
        </p:txBody>
      </p:sp>
      <p:sp>
        <p:nvSpPr>
          <p:cNvPr id="49155" name="Rectangle 31"/>
          <p:cNvSpPr>
            <a:spLocks noGrp="1" noChangeArrowheads="1"/>
          </p:cNvSpPr>
          <p:nvPr>
            <p:ph type="body" idx="4294967295"/>
          </p:nvPr>
        </p:nvSpPr>
        <p:spPr>
          <a:xfrm>
            <a:off x="1524000" y="1600200"/>
            <a:ext cx="6705600" cy="990600"/>
          </a:xfrm>
        </p:spPr>
        <p:txBody>
          <a:bodyPr/>
          <a:lstStyle/>
          <a:p>
            <a:pPr marL="0" indent="0" eaLnBrk="1" hangingPunct="1">
              <a:lnSpc>
                <a:spcPct val="80000"/>
              </a:lnSpc>
              <a:buFontTx/>
              <a:buNone/>
            </a:pPr>
            <a:r>
              <a:rPr lang="en-US" altLang="en-US" sz="2800" smtClean="0"/>
              <a:t>The multi-component </a:t>
            </a:r>
            <a:r>
              <a:rPr lang="en-US" altLang="en-US" sz="2800" i="1" smtClean="0"/>
              <a:t>Keys to Effective Chapters program </a:t>
            </a:r>
            <a:r>
              <a:rPr lang="en-US" altLang="en-US" sz="2800" smtClean="0"/>
              <a:t>is available to assist chapters</a:t>
            </a:r>
          </a:p>
          <a:p>
            <a:pPr marL="0" indent="0" algn="just" eaLnBrk="1" hangingPunct="1">
              <a:lnSpc>
                <a:spcPct val="80000"/>
              </a:lnSpc>
            </a:pPr>
            <a:endParaRPr lang="en-US" altLang="en-US" sz="2800" smtClean="0"/>
          </a:p>
        </p:txBody>
      </p:sp>
      <p:pic>
        <p:nvPicPr>
          <p:cNvPr id="49156" name="Picture 32" descr="j042917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18000" y="2381250"/>
            <a:ext cx="13716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33"/>
          <p:cNvSpPr txBox="1">
            <a:spLocks noChangeArrowheads="1"/>
          </p:cNvSpPr>
          <p:nvPr/>
        </p:nvSpPr>
        <p:spPr bwMode="auto">
          <a:xfrm>
            <a:off x="3581400" y="5011738"/>
            <a:ext cx="332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800"/>
              <a:t>Refined Chapter Circle Awards process to encourage planning and reduce ambiguity</a:t>
            </a:r>
          </a:p>
          <a:p>
            <a:pPr>
              <a:spcBef>
                <a:spcPct val="0"/>
              </a:spcBef>
              <a:buFontTx/>
              <a:buNone/>
            </a:pPr>
            <a:endParaRPr lang="en-US" altLang="en-US" sz="1800"/>
          </a:p>
        </p:txBody>
      </p:sp>
      <p:sp>
        <p:nvSpPr>
          <p:cNvPr id="49158" name="Text Box 34"/>
          <p:cNvSpPr txBox="1">
            <a:spLocks noChangeArrowheads="1"/>
          </p:cNvSpPr>
          <p:nvPr/>
        </p:nvSpPr>
        <p:spPr bwMode="auto">
          <a:xfrm>
            <a:off x="1498600" y="2971800"/>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800" dirty="0"/>
              <a:t>Provides </a:t>
            </a:r>
            <a:r>
              <a:rPr lang="en-US" altLang="en-US" sz="1800" dirty="0" smtClean="0"/>
              <a:t>training for </a:t>
            </a:r>
            <a:r>
              <a:rPr lang="en-US" altLang="en-US" sz="1800" dirty="0"/>
              <a:t>new officers</a:t>
            </a:r>
          </a:p>
        </p:txBody>
      </p:sp>
      <p:sp>
        <p:nvSpPr>
          <p:cNvPr id="49159" name="Text Box 35"/>
          <p:cNvSpPr txBox="1">
            <a:spLocks noChangeArrowheads="1"/>
          </p:cNvSpPr>
          <p:nvPr/>
        </p:nvSpPr>
        <p:spPr bwMode="auto">
          <a:xfrm>
            <a:off x="1219200" y="4038600"/>
            <a:ext cx="3292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Provides good/best practices with templates and examples</a:t>
            </a:r>
          </a:p>
        </p:txBody>
      </p:sp>
      <p:sp>
        <p:nvSpPr>
          <p:cNvPr id="49160" name="Text Box 36"/>
          <p:cNvSpPr txBox="1">
            <a:spLocks noChangeArrowheads="1"/>
          </p:cNvSpPr>
          <p:nvPr/>
        </p:nvSpPr>
        <p:spPr bwMode="auto">
          <a:xfrm>
            <a:off x="5918200" y="3944938"/>
            <a:ext cx="2286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Provides guidelines for planning and execution</a:t>
            </a:r>
          </a:p>
        </p:txBody>
      </p:sp>
      <p:sp>
        <p:nvSpPr>
          <p:cNvPr id="49161" name="Line 37"/>
          <p:cNvSpPr>
            <a:spLocks noChangeShapeType="1"/>
          </p:cNvSpPr>
          <p:nvPr/>
        </p:nvSpPr>
        <p:spPr bwMode="auto">
          <a:xfrm flipH="1">
            <a:off x="3733800" y="3182938"/>
            <a:ext cx="533400" cy="76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2" name="Line 38"/>
          <p:cNvSpPr>
            <a:spLocks noChangeShapeType="1"/>
          </p:cNvSpPr>
          <p:nvPr/>
        </p:nvSpPr>
        <p:spPr bwMode="auto">
          <a:xfrm flipH="1">
            <a:off x="4114800" y="3716338"/>
            <a:ext cx="279400" cy="32226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3" name="Line 39"/>
          <p:cNvSpPr>
            <a:spLocks noChangeShapeType="1"/>
          </p:cNvSpPr>
          <p:nvPr/>
        </p:nvSpPr>
        <p:spPr bwMode="auto">
          <a:xfrm>
            <a:off x="5029200" y="3640138"/>
            <a:ext cx="76200" cy="12954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4" name="Line 40"/>
          <p:cNvSpPr>
            <a:spLocks noChangeShapeType="1"/>
          </p:cNvSpPr>
          <p:nvPr/>
        </p:nvSpPr>
        <p:spPr bwMode="auto">
          <a:xfrm>
            <a:off x="5562600" y="3563938"/>
            <a:ext cx="381000" cy="3810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5" name="Line 41"/>
          <p:cNvSpPr>
            <a:spLocks noChangeShapeType="1"/>
          </p:cNvSpPr>
          <p:nvPr/>
        </p:nvSpPr>
        <p:spPr bwMode="auto">
          <a:xfrm>
            <a:off x="5715000" y="3030538"/>
            <a:ext cx="508000" cy="76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6" name="Text Box 42"/>
          <p:cNvSpPr txBox="1">
            <a:spLocks noChangeArrowheads="1"/>
          </p:cNvSpPr>
          <p:nvPr/>
        </p:nvSpPr>
        <p:spPr bwMode="auto">
          <a:xfrm>
            <a:off x="6223000" y="2876550"/>
            <a:ext cx="228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Veteran officers are available to help, share ideas</a:t>
            </a:r>
          </a:p>
        </p:txBody>
      </p:sp>
    </p:spTree>
    <p:extLst>
      <p:ext uri="{BB962C8B-B14F-4D97-AF65-F5344CB8AC3E}">
        <p14:creationId xmlns:p14="http://schemas.microsoft.com/office/powerpoint/2010/main" val="14555793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title"/>
          </p:nvPr>
        </p:nvSpPr>
        <p:spPr>
          <a:xfrm>
            <a:off x="914400" y="304800"/>
            <a:ext cx="7239000" cy="685800"/>
          </a:xfrm>
          <a:noFill/>
        </p:spPr>
        <p:txBody>
          <a:bodyPr anchor="b"/>
          <a:lstStyle/>
          <a:p>
            <a:pPr eaLnBrk="1" hangingPunct="1"/>
            <a:r>
              <a:rPr lang="en-US" altLang="en-US" sz="3400" dirty="0" smtClean="0"/>
              <a:t>Keys to Effective Chapters Wiki</a:t>
            </a:r>
          </a:p>
        </p:txBody>
      </p:sp>
      <p:sp>
        <p:nvSpPr>
          <p:cNvPr id="4100" name="Text Box 9"/>
          <p:cNvSpPr txBox="1">
            <a:spLocks noChangeArrowheads="1"/>
          </p:cNvSpPr>
          <p:nvPr/>
        </p:nvSpPr>
        <p:spPr bwMode="auto">
          <a:xfrm>
            <a:off x="838200" y="1066800"/>
            <a:ext cx="8153400" cy="5157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100"/>
              </a:lnSpc>
              <a:spcBef>
                <a:spcPts val="800"/>
              </a:spcBef>
            </a:pPr>
            <a:r>
              <a:rPr kumimoji="1" lang="en-US" altLang="en-US" sz="2200" dirty="0">
                <a:latin typeface="+mj-lt"/>
              </a:rPr>
              <a:t>A Keys to Effective Chapter Wiki has been created to provide </a:t>
            </a:r>
            <a:r>
              <a:rPr kumimoji="1" lang="en-US" altLang="en-US" sz="2200" dirty="0" smtClean="0">
                <a:latin typeface="+mj-lt"/>
              </a:rPr>
              <a:t>resources to assist chapters in a variety of ways</a:t>
            </a:r>
            <a:endParaRPr kumimoji="1" lang="en-US" altLang="en-US" sz="2200" dirty="0">
              <a:latin typeface="+mj-lt"/>
            </a:endParaRPr>
          </a:p>
          <a:p>
            <a:pPr eaLnBrk="1" hangingPunct="1">
              <a:lnSpc>
                <a:spcPts val="2100"/>
              </a:lnSpc>
              <a:spcBef>
                <a:spcPts val="800"/>
              </a:spcBef>
              <a:buFontTx/>
              <a:buNone/>
            </a:pPr>
            <a:r>
              <a:rPr kumimoji="1" lang="en-US" altLang="en-US" sz="2200" dirty="0" smtClean="0">
                <a:latin typeface="+mj-lt"/>
                <a:hlinkClick r:id="rId3"/>
              </a:rPr>
              <a:t>http</a:t>
            </a:r>
            <a:r>
              <a:rPr kumimoji="1" lang="en-US" altLang="en-US" sz="2200" dirty="0">
                <a:latin typeface="+mj-lt"/>
                <a:hlinkClick r:id="rId3"/>
              </a:rPr>
              <a:t>://</a:t>
            </a:r>
            <a:r>
              <a:rPr kumimoji="1" lang="en-US" altLang="en-US" sz="2200" dirty="0" smtClean="0">
                <a:latin typeface="+mj-lt"/>
                <a:hlinkClick r:id="rId3"/>
              </a:rPr>
              <a:t>keys-to-effective-ch.wikispaces.com</a:t>
            </a:r>
            <a:endParaRPr kumimoji="1" lang="en-US" altLang="en-US" sz="2200" dirty="0" smtClean="0">
              <a:latin typeface="+mj-lt"/>
            </a:endParaRPr>
          </a:p>
          <a:p>
            <a:pPr eaLnBrk="1" hangingPunct="1">
              <a:lnSpc>
                <a:spcPts val="2100"/>
              </a:lnSpc>
              <a:spcBef>
                <a:spcPts val="800"/>
              </a:spcBef>
              <a:buNone/>
            </a:pPr>
            <a:r>
              <a:rPr lang="en-US" sz="2000" b="1" dirty="0">
                <a:solidFill>
                  <a:srgbClr val="C00000"/>
                </a:solidFill>
                <a:latin typeface="+mj-lt"/>
              </a:rPr>
              <a:t>(Or Google “INCOSE Chapter Wiki” – first result</a:t>
            </a:r>
            <a:r>
              <a:rPr lang="en-US" sz="2000" b="1" dirty="0" smtClean="0">
                <a:solidFill>
                  <a:srgbClr val="C00000"/>
                </a:solidFill>
                <a:latin typeface="+mj-lt"/>
              </a:rPr>
              <a:t>)</a:t>
            </a:r>
            <a:endParaRPr kumimoji="1" lang="en-US" altLang="en-US" sz="2200" dirty="0">
              <a:latin typeface="+mj-lt"/>
            </a:endParaRPr>
          </a:p>
          <a:p>
            <a:pPr eaLnBrk="1" hangingPunct="1">
              <a:lnSpc>
                <a:spcPts val="2100"/>
              </a:lnSpc>
              <a:spcBef>
                <a:spcPts val="800"/>
              </a:spcBef>
            </a:pPr>
            <a:r>
              <a:rPr kumimoji="1" lang="en-US" altLang="en-US" sz="2200" b="1" dirty="0" smtClean="0">
                <a:latin typeface="+mj-lt"/>
              </a:rPr>
              <a:t>Chapter Leader Training </a:t>
            </a:r>
            <a:r>
              <a:rPr kumimoji="1" lang="en-US" altLang="en-US" sz="2200" dirty="0" smtClean="0">
                <a:latin typeface="+mj-lt"/>
              </a:rPr>
              <a:t>for a smoother start</a:t>
            </a:r>
          </a:p>
          <a:p>
            <a:pPr eaLnBrk="1" hangingPunct="1">
              <a:lnSpc>
                <a:spcPts val="2100"/>
              </a:lnSpc>
              <a:spcBef>
                <a:spcPts val="800"/>
              </a:spcBef>
            </a:pPr>
            <a:r>
              <a:rPr kumimoji="1" lang="en-US" altLang="en-US" sz="2200" b="1" dirty="0" smtClean="0">
                <a:latin typeface="+mj-lt"/>
              </a:rPr>
              <a:t>Chapter Planning Workbook and Template</a:t>
            </a:r>
            <a:endParaRPr kumimoji="1" lang="en-US" altLang="en-US" sz="2200" b="1" dirty="0">
              <a:latin typeface="+mj-lt"/>
            </a:endParaRPr>
          </a:p>
          <a:p>
            <a:pPr eaLnBrk="1" hangingPunct="1">
              <a:lnSpc>
                <a:spcPts val="2100"/>
              </a:lnSpc>
              <a:spcBef>
                <a:spcPts val="800"/>
              </a:spcBef>
            </a:pPr>
            <a:r>
              <a:rPr kumimoji="1" lang="en-US" altLang="en-US" sz="2200" b="1" dirty="0" smtClean="0">
                <a:latin typeface="+mj-lt"/>
              </a:rPr>
              <a:t>Good/Best </a:t>
            </a:r>
            <a:r>
              <a:rPr kumimoji="1" lang="en-US" altLang="en-US" sz="2200" b="1" dirty="0">
                <a:latin typeface="+mj-lt"/>
              </a:rPr>
              <a:t>Practices </a:t>
            </a:r>
            <a:r>
              <a:rPr kumimoji="1" lang="en-US" altLang="en-US" sz="2200" dirty="0" smtClean="0">
                <a:latin typeface="+mj-lt"/>
              </a:rPr>
              <a:t>in all areas of chapter activities to help you achieve better results</a:t>
            </a:r>
            <a:endParaRPr kumimoji="1" lang="en-US" altLang="en-US" sz="2200" b="1" dirty="0" smtClean="0">
              <a:latin typeface="+mj-lt"/>
            </a:endParaRPr>
          </a:p>
          <a:p>
            <a:pPr lvl="1" eaLnBrk="1" hangingPunct="1">
              <a:lnSpc>
                <a:spcPts val="2100"/>
              </a:lnSpc>
              <a:spcBef>
                <a:spcPts val="800"/>
              </a:spcBef>
            </a:pPr>
            <a:r>
              <a:rPr kumimoji="1" lang="en-US" altLang="en-US" sz="1800" dirty="0" smtClean="0">
                <a:latin typeface="+mj-lt"/>
              </a:rPr>
              <a:t>Examples, tips, guidelines, templates, checklists, resources, </a:t>
            </a:r>
            <a:r>
              <a:rPr kumimoji="1" lang="en-US" altLang="en-US" sz="1800" dirty="0" err="1" smtClean="0">
                <a:latin typeface="+mj-lt"/>
              </a:rPr>
              <a:t>etc</a:t>
            </a:r>
            <a:endParaRPr kumimoji="1" lang="en-US" altLang="en-US" sz="1800" dirty="0" smtClean="0">
              <a:latin typeface="+mj-lt"/>
            </a:endParaRPr>
          </a:p>
          <a:p>
            <a:pPr lvl="1" eaLnBrk="1" hangingPunct="1">
              <a:lnSpc>
                <a:spcPts val="2100"/>
              </a:lnSpc>
              <a:spcBef>
                <a:spcPts val="800"/>
              </a:spcBef>
            </a:pPr>
            <a:r>
              <a:rPr kumimoji="1" lang="en-US" altLang="en-US" sz="1800" dirty="0" smtClean="0">
                <a:latin typeface="+mj-lt"/>
              </a:rPr>
              <a:t>New items are </a:t>
            </a:r>
            <a:r>
              <a:rPr kumimoji="1" lang="en-US" altLang="en-US" sz="1800" dirty="0">
                <a:latin typeface="+mj-lt"/>
              </a:rPr>
              <a:t>added to the Wiki from the Award submittals each year</a:t>
            </a:r>
          </a:p>
          <a:p>
            <a:pPr lvl="1" eaLnBrk="1" hangingPunct="1">
              <a:lnSpc>
                <a:spcPts val="2100"/>
              </a:lnSpc>
              <a:spcBef>
                <a:spcPts val="800"/>
              </a:spcBef>
            </a:pPr>
            <a:r>
              <a:rPr kumimoji="1" lang="en-US" altLang="en-US" sz="1800" dirty="0">
                <a:latin typeface="+mj-lt"/>
              </a:rPr>
              <a:t>Chapters can share their </a:t>
            </a:r>
            <a:r>
              <a:rPr kumimoji="1" lang="en-US" altLang="en-US" sz="1800" dirty="0" smtClean="0">
                <a:latin typeface="+mj-lt"/>
              </a:rPr>
              <a:t>own best </a:t>
            </a:r>
            <a:r>
              <a:rPr kumimoji="1" lang="en-US" altLang="en-US" sz="1800" dirty="0">
                <a:latin typeface="+mj-lt"/>
              </a:rPr>
              <a:t>practices by adding them directly to the </a:t>
            </a:r>
            <a:r>
              <a:rPr kumimoji="1" lang="en-US" altLang="en-US" sz="1800" dirty="0" smtClean="0">
                <a:latin typeface="+mj-lt"/>
              </a:rPr>
              <a:t>Wiki</a:t>
            </a:r>
          </a:p>
          <a:p>
            <a:pPr lvl="1" eaLnBrk="1" hangingPunct="1">
              <a:lnSpc>
                <a:spcPts val="2100"/>
              </a:lnSpc>
              <a:spcBef>
                <a:spcPts val="800"/>
              </a:spcBef>
            </a:pPr>
            <a:r>
              <a:rPr kumimoji="1" lang="en-US" altLang="en-US" sz="1800" dirty="0" smtClean="0">
                <a:latin typeface="+mj-lt"/>
              </a:rPr>
              <a:t>Organized similarly to the Circle Awards criteria</a:t>
            </a:r>
            <a:endParaRPr kumimoji="1" lang="en-US" altLang="en-US" sz="1800" dirty="0">
              <a:latin typeface="+mj-lt"/>
            </a:endParaRPr>
          </a:p>
          <a:p>
            <a:pPr eaLnBrk="1" hangingPunct="1">
              <a:lnSpc>
                <a:spcPts val="2100"/>
              </a:lnSpc>
              <a:spcBef>
                <a:spcPts val="800"/>
              </a:spcBef>
            </a:pPr>
            <a:r>
              <a:rPr kumimoji="1" lang="en-US" altLang="en-US" sz="2200" dirty="0">
                <a:latin typeface="+mj-lt"/>
              </a:rPr>
              <a:t>Suggestions for new resources can be requested by emailing </a:t>
            </a:r>
            <a:r>
              <a:rPr kumimoji="1" lang="en-US" altLang="en-US" sz="2200" dirty="0">
                <a:latin typeface="+mj-lt"/>
                <a:hlinkClick r:id="rId4"/>
              </a:rPr>
              <a:t>ChapterKeys@incose.org</a:t>
            </a:r>
            <a:r>
              <a:rPr kumimoji="1" lang="en-US" altLang="en-US" sz="2200" dirty="0">
                <a:latin typeface="+mj-lt"/>
              </a:rPr>
              <a:t> </a:t>
            </a:r>
          </a:p>
        </p:txBody>
      </p:sp>
    </p:spTree>
    <p:extLst>
      <p:ext uri="{BB962C8B-B14F-4D97-AF65-F5344CB8AC3E}">
        <p14:creationId xmlns:p14="http://schemas.microsoft.com/office/powerpoint/2010/main" val="2580583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401" y="224534"/>
            <a:ext cx="8229600" cy="630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819400" y="274638"/>
            <a:ext cx="6096000" cy="563562"/>
          </a:xfrm>
        </p:spPr>
        <p:txBody>
          <a:bodyPr/>
          <a:lstStyle/>
          <a:p>
            <a:r>
              <a:rPr lang="en-US" dirty="0" smtClean="0"/>
              <a:t>Chapter Keys Wiki</a:t>
            </a:r>
            <a:endParaRPr lang="en-US" dirty="0"/>
          </a:p>
        </p:txBody>
      </p:sp>
    </p:spTree>
    <p:extLst>
      <p:ext uri="{BB962C8B-B14F-4D97-AF65-F5344CB8AC3E}">
        <p14:creationId xmlns:p14="http://schemas.microsoft.com/office/powerpoint/2010/main" val="17239173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FE2C79C1FA8A4FABB2436FD22CCFD6" ma:contentTypeVersion="19" ma:contentTypeDescription="Create a new document." ma:contentTypeScope="" ma:versionID="ba1bc8a9778f24e1295f8f6c5a781e10">
  <xsd:schema xmlns:xsd="http://www.w3.org/2001/XMLSchema" xmlns:xs="http://www.w3.org/2001/XMLSchema" xmlns:p="http://schemas.microsoft.com/office/2006/metadata/properties" xmlns:ns2="039b5878-27a2-492f-a5ce-511391114661" xmlns:ns3="a5d583fd-7d58-4cab-b156-487bc8ec2459" targetNamespace="http://schemas.microsoft.com/office/2006/metadata/properties" ma:root="true" ma:fieldsID="f76a36ecfc7ef83a76998877ea353d93" ns2:_="" ns3:_="">
    <xsd:import namespace="039b5878-27a2-492f-a5ce-511391114661"/>
    <xsd:import namespace="a5d583fd-7d58-4cab-b156-487bc8ec245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Document_x0020_Type" minOccurs="0"/>
                <xsd:element ref="ns2:Descriptive_x0020_Title" minOccurs="0"/>
                <xsd:element ref="ns2:Short_x0020_Description" minOccurs="0"/>
                <xsd:element ref="ns2:Author_x0028_s_x0029_" minOccurs="0"/>
                <xsd:element ref="ns2:Publication_x0020_Date" minOccurs="0"/>
                <xsd:element ref="ns2:Term"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9b5878-27a2-492f-a5ce-511391114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5bfa5e-0804-4ef2-ba09-c663ae3aebb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ocument_x0020_Type" ma:index="19" nillable="true" ma:displayName="Document Type" ma:internalName="Document_x0020_Type">
      <xsd:simpleType>
        <xsd:restriction base="dms:Text">
          <xsd:maxLength value="255"/>
        </xsd:restriction>
      </xsd:simpleType>
    </xsd:element>
    <xsd:element name="Descriptive_x0020_Title" ma:index="20" nillable="true" ma:displayName="Descriptive Title" ma:internalName="Descriptive_x0020_Title">
      <xsd:simpleType>
        <xsd:restriction base="dms:Text">
          <xsd:maxLength value="255"/>
        </xsd:restriction>
      </xsd:simpleType>
    </xsd:element>
    <xsd:element name="Short_x0020_Description" ma:index="21" nillable="true" ma:displayName="Short Description" ma:internalName="Short_x0020_Description">
      <xsd:simpleType>
        <xsd:restriction base="dms:Text">
          <xsd:maxLength value="255"/>
        </xsd:restriction>
      </xsd:simpleType>
    </xsd:element>
    <xsd:element name="Author_x0028_s_x0029_" ma:index="22" nillable="true" ma:displayName="Author(s)" ma:internalName="Author_x0028_s_x0029_">
      <xsd:simpleType>
        <xsd:restriction base="dms:Text">
          <xsd:maxLength value="255"/>
        </xsd:restriction>
      </xsd:simpleType>
    </xsd:element>
    <xsd:element name="Publication_x0020_Date" ma:index="23" nillable="true" ma:displayName="Publication Date" ma:internalName="Publication_x0020_Date">
      <xsd:simpleType>
        <xsd:restriction base="dms:Text">
          <xsd:maxLength value="255"/>
        </xsd:restriction>
      </xsd:simpleType>
    </xsd:element>
    <xsd:element name="Term" ma:index="24" nillable="true" ma:displayName="Term" ma:internalName="Ter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583fd-7d58-4cab-b156-487bc8ec24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484b53-ce30-4f54-8882-0dc6d41d614c}" ma:internalName="TaxCatchAll" ma:showField="CatchAllData" ma:web="a5d583fd-7d58-4cab-b156-487bc8ec2459">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5d583fd-7d58-4cab-b156-487bc8ec2459">
      <Value>45</Value>
    </TaxCatchAll>
    <Document_x0020_Type xmlns="039b5878-27a2-492f-a5ce-511391114661" xsi:nil="true"/>
    <lcf76f155ced4ddcb4097134ff3c332f xmlns="039b5878-27a2-492f-a5ce-511391114661">
      <Terms xmlns="http://schemas.microsoft.com/office/infopath/2007/PartnerControls"/>
    </lcf76f155ced4ddcb4097134ff3c332f>
    <Publication_x0020_Date xmlns="039b5878-27a2-492f-a5ce-511391114661" xsi:nil="true"/>
    <Term xmlns="039b5878-27a2-492f-a5ce-511391114661" xsi:nil="true"/>
    <Short_x0020_Description xmlns="039b5878-27a2-492f-a5ce-511391114661" xsi:nil="true"/>
    <Author_x0028_s_x0029_ xmlns="039b5878-27a2-492f-a5ce-511391114661" xsi:nil="true"/>
    <Descriptive_x0020_Title xmlns="039b5878-27a2-492f-a5ce-511391114661"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5C60D4C6-509B-4644-AC96-D3245F3B2926}"/>
</file>

<file path=customXml/itemProps2.xml><?xml version="1.0" encoding="utf-8"?>
<ds:datastoreItem xmlns:ds="http://schemas.openxmlformats.org/officeDocument/2006/customXml" ds:itemID="{73EA893D-8137-4974-B3DE-47C8327A1D45}"/>
</file>

<file path=customXml/itemProps3.xml><?xml version="1.0" encoding="utf-8"?>
<ds:datastoreItem xmlns:ds="http://schemas.openxmlformats.org/officeDocument/2006/customXml" ds:itemID="{9468069E-F4DF-4BAE-83BD-87D58AF3A536}"/>
</file>

<file path=customXml/itemProps4.xml><?xml version="1.0" encoding="utf-8"?>
<ds:datastoreItem xmlns:ds="http://schemas.openxmlformats.org/officeDocument/2006/customXml" ds:itemID="{FB0F3594-5016-4C8B-BD67-7FF8B3FF4C25}"/>
</file>

<file path=docProps/app.xml><?xml version="1.0" encoding="utf-8"?>
<Properties xmlns="http://schemas.openxmlformats.org/officeDocument/2006/extended-properties" xmlns:vt="http://schemas.openxmlformats.org/officeDocument/2006/docPropsVTypes">
  <Template/>
  <TotalTime>59028</TotalTime>
  <Words>2918</Words>
  <Application>Microsoft Macintosh PowerPoint</Application>
  <PresentationFormat>On-screen Show (4:3)</PresentationFormat>
  <Paragraphs>390</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Default Design</vt:lpstr>
      <vt:lpstr>Chapter Leader Training Video Recorded at IS 2014 UNIT 4</vt:lpstr>
      <vt:lpstr>Agenda</vt:lpstr>
      <vt:lpstr>What’s Next</vt:lpstr>
      <vt:lpstr>Chapter Excellence Program</vt:lpstr>
      <vt:lpstr>All Chapters Benefit from Continuous Improvement</vt:lpstr>
      <vt:lpstr>Goal – Year-after-Year Consistently Effective Chapters</vt:lpstr>
      <vt:lpstr>All Chapters Benefit from Continuous Improvement</vt:lpstr>
      <vt:lpstr>Keys to Effective Chapters Wiki</vt:lpstr>
      <vt:lpstr>Chapter Keys Wiki</vt:lpstr>
      <vt:lpstr>Officer Training Component</vt:lpstr>
      <vt:lpstr>Chapter Planning Component</vt:lpstr>
      <vt:lpstr>Lack of Planning:</vt:lpstr>
      <vt:lpstr>During Chapter Planning, Maintain Alignment with Overall INCOSE Mission and Goals</vt:lpstr>
      <vt:lpstr>Early &amp; Effective Planning Is Essential as Well as Periodic Updates</vt:lpstr>
      <vt:lpstr>Recommended Chapter Planning Tools</vt:lpstr>
      <vt:lpstr>Chapter Planning Workbook</vt:lpstr>
      <vt:lpstr>Chapter Planning Workbook</vt:lpstr>
      <vt:lpstr>Chapter Plans Template</vt:lpstr>
      <vt:lpstr>Best Practices Component</vt:lpstr>
      <vt:lpstr>Activities Are a Chapter’s Life Blood</vt:lpstr>
      <vt:lpstr>Effective Communications Encourage and Inform Chapter Members</vt:lpstr>
      <vt:lpstr>Growing Membership Involves More System Engineers and Companies</vt:lpstr>
      <vt:lpstr>INCOSE Technical Aspects Extend the Practice of Systems Engineering</vt:lpstr>
      <vt:lpstr>Chapter Outreach &amp; Collaboration Activities Promotes INCOSE &amp; SE to Groups Outside INCOSE</vt:lpstr>
      <vt:lpstr>Chapter’s Support to INCOSE Strengthens the Total Organization</vt:lpstr>
      <vt:lpstr>Solid Chapter Operations Facilitate Repeatable Chapter Performance</vt:lpstr>
      <vt:lpstr>Chapter’s Support to INCOSE Strengthens the Total Organization</vt:lpstr>
      <vt:lpstr>Solid Chapter Operations Facilitate Repeatable Chapter Performance</vt:lpstr>
      <vt:lpstr>Chapter Awards</vt:lpstr>
      <vt:lpstr>Chapter Performance-Data/Evidence Collection Vital for Self Evaluation by Chapter, and for Awards</vt:lpstr>
      <vt:lpstr>Chapter Recognition Awards</vt:lpstr>
      <vt:lpstr>Chapter Award Submittal Spreadsheet</vt:lpstr>
      <vt:lpstr>Gold Award Has Minimum Requirements</vt:lpstr>
      <vt:lpstr>Chapter Award Spreadsheet Submittal Due Date &amp; Certification</vt:lpstr>
      <vt:lpstr>Chapter Award Review Process Designed to be Fair and Impartial</vt:lpstr>
      <vt:lpstr>Chapter Special Awards</vt:lpstr>
      <vt:lpstr>Veteran Officers Available to Confer; Use the Wiki to Share Ideas</vt:lpstr>
      <vt:lpstr>Goal - Efficient and Effective Chapters</vt:lpstr>
      <vt:lpstr>Feedback Sought</vt:lpstr>
    </vt:vector>
  </TitlesOfParts>
  <Company>INCOSE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Officer Orientation</dc:title>
  <dc:subject>Chapter Officer Orientation</dc:subject>
  <dc:creator>Don Boyer</dc:creator>
  <cp:keywords>chapter, orientation, training, officers</cp:keywords>
  <cp:lastModifiedBy>Don Boyer</cp:lastModifiedBy>
  <cp:revision>296</cp:revision>
  <cp:lastPrinted>1601-01-01T00:00:00Z</cp:lastPrinted>
  <dcterms:created xsi:type="dcterms:W3CDTF">1601-01-01T00:00:00Z</dcterms:created>
  <dcterms:modified xsi:type="dcterms:W3CDTF">2014-07-03T01:17:20Z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
    <vt:lpwstr>Document</vt:lpwstr>
  </property>
  <property fmtid="{D5CDD505-2E9C-101B-9397-08002B2CF9AE}" pid="4" name="ContentTypeId">
    <vt:lpwstr>0x01010017FE2C79C1FA8A4FABB2436FD22CCFD6</vt:lpwstr>
  </property>
  <property fmtid="{D5CDD505-2E9C-101B-9397-08002B2CF9AE}" pid="5" name="incoseWorkingGroup">
    <vt:lpwstr/>
  </property>
  <property fmtid="{D5CDD505-2E9C-101B-9397-08002B2CF9AE}" pid="6" name="incoseOrganizations">
    <vt:lpwstr/>
  </property>
  <property fmtid="{D5CDD505-2E9C-101B-9397-08002B2CF9AE}" pid="7" name="INCOSEProductValue">
    <vt:lpwstr>45;#Local|254e409e-99ce-4994-8e1c-1a49057a5299</vt:lpwstr>
  </property>
  <property fmtid="{D5CDD505-2E9C-101B-9397-08002B2CF9AE}" pid="8" name="incoseChapters">
    <vt:lpwstr/>
  </property>
</Properties>
</file>