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416" r:id="rId6"/>
    <p:sldId id="570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F0EA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2966" autoAdjust="0"/>
  </p:normalViewPr>
  <p:slideViewPr>
    <p:cSldViewPr>
      <p:cViewPr>
        <p:scale>
          <a:sx n="100" d="100"/>
          <a:sy n="100" d="100"/>
        </p:scale>
        <p:origin x="-8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6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81E2BF-1A41-410D-B07C-38A12D1E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A6C825-8EDD-4A46-B294-6DEA7F60001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2A74AD-1567-450E-B1CC-0EE0CAD2E1F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ED323-CF27-494E-AA3F-586B042B4D0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2CE915-E9C3-482C-8776-C1C5F53075A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26F03E-2E0E-402D-98CE-1C8A273916CF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609686-81B0-4F79-A728-8F0094DD1251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EEF00D-D430-4E6D-8271-C238E076040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3DA036-43D8-46BF-AB74-B18981F82EA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50825"/>
            <a:ext cx="5103813" cy="3827463"/>
          </a:xfrm>
          <a:ln w="12700" cap="flat">
            <a:solidFill>
              <a:schemeClr val="tx1"/>
            </a:solidFill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2BBE9D-E163-4A16-BB3D-E4AEEAA77433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50825"/>
            <a:ext cx="5103813" cy="3827463"/>
          </a:xfrm>
          <a:ln w="12700" cap="flat">
            <a:solidFill>
              <a:schemeClr val="tx1"/>
            </a:solidFill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213334-0E16-429F-8988-F25FA9068BA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50825"/>
            <a:ext cx="5103813" cy="3827463"/>
          </a:xfrm>
          <a:ln w="12700"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3B5F62-1848-4998-9A1B-43889822742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50825"/>
            <a:ext cx="5103813" cy="3827463"/>
          </a:xfrm>
          <a:ln w="12700" cap="flat">
            <a:solidFill>
              <a:schemeClr val="tx1"/>
            </a:solidFill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CAA72B-A0B2-463C-8DD2-D33C815D6A5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50825"/>
            <a:ext cx="5103813" cy="3827463"/>
          </a:xfrm>
          <a:ln w="12700" cap="flat">
            <a:solidFill>
              <a:schemeClr val="tx1"/>
            </a:solidFill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47D9F9-7000-4DA1-99FF-8D7A6C67316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FECAE3-CCC7-45E7-A88E-8BBB860BD5F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22" tIns="41261" rIns="82522" bIns="41261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72100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960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96050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41E073D-0E99-4716-AD7D-B7CF0738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5FF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865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1244600" y="6324600"/>
            <a:ext cx="7670800" cy="127000"/>
            <a:chOff x="928" y="4032"/>
            <a:chExt cx="4832" cy="80"/>
          </a:xfrm>
        </p:grpSpPr>
        <p:sp>
          <p:nvSpPr>
            <p:cNvPr id="1034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2" name="Picture 15" descr="INCOSELogo_transparent"/>
          <p:cNvPicPr>
            <a:picLocks noChangeAspect="1" noChangeArrowheads="1"/>
          </p:cNvPicPr>
          <p:nvPr userDrawn="1"/>
        </p:nvPicPr>
        <p:blipFill>
          <a:blip r:embed="rId14" cstate="screen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23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6"/>
          <p:cNvSpPr txBox="1">
            <a:spLocks noChangeArrowheads="1"/>
          </p:cNvSpPr>
          <p:nvPr userDrawn="1"/>
        </p:nvSpPr>
        <p:spPr bwMode="auto">
          <a:xfrm>
            <a:off x="8153400" y="6491288"/>
            <a:ext cx="6096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528619-7962-4EE4-9C51-0BDFABD1E1A1}" type="slidenum">
              <a:rPr lang="en-US" smtClean="0"/>
              <a:pPr>
                <a:defRPr/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nnect.incose.org/produc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cose.org/membersOnly/search/chapterRoster.cfm" TargetMode="External"/><Relationship Id="rId3" Type="http://schemas.openxmlformats.org/officeDocument/2006/relationships/hyperlink" Target="http://www.incose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nect.incose.org/resources/default.asp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/newsevents/events/index.aspx" TargetMode="External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eys-to-effective-ch.wikispaces.com/" TargetMode="External"/><Relationship Id="rId4" Type="http://schemas.openxmlformats.org/officeDocument/2006/relationships/hyperlink" Target="mailto:ChapterKeys@incos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ncos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cose.org/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153400" cy="1524000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Chapter Leader Training</a:t>
            </a:r>
            <a:br>
              <a:rPr lang="en-US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Video Recorded at IS </a:t>
            </a:r>
            <a:r>
              <a:rPr lang="en-US" sz="3200" b="1" dirty="0" smtClean="0">
                <a:latin typeface="Arial" charset="0"/>
              </a:rPr>
              <a:t>2014</a:t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UNIT 5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3124200" y="5562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/>
              <a:t>Prepared by the Keys to Effective Chapters, part of the Chapters Shared Services Committee of the INCOSE Sectors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400"/>
              <a:t> 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1219200" y="2895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The International Council on Systems Engineering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Revision 2.0 </a:t>
            </a:r>
            <a:endParaRPr lang="en-US" sz="2400" dirty="0" smtClean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/>
              <a:t>30 June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7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http://www.incose.org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INCOSE Web resources also include:</a:t>
            </a:r>
          </a:p>
          <a:p>
            <a:pPr lvl="1" eaLnBrk="1" hangingPunct="1"/>
            <a:r>
              <a:rPr lang="en-US" altLang="en-US" sz="2000" dirty="0" smtClean="0"/>
              <a:t>News of interest (INCOSE and SE)</a:t>
            </a:r>
          </a:p>
          <a:p>
            <a:pPr lvl="1" eaLnBrk="1" hangingPunct="1"/>
            <a:r>
              <a:rPr lang="en-US" altLang="en-US" sz="2000" b="1" dirty="0" smtClean="0"/>
              <a:t>Calendar</a:t>
            </a:r>
            <a:r>
              <a:rPr lang="en-US" altLang="en-US" sz="2000" dirty="0" smtClean="0"/>
              <a:t> of upcoming events</a:t>
            </a:r>
          </a:p>
          <a:p>
            <a:pPr lvl="1" eaLnBrk="1" hangingPunct="1"/>
            <a:r>
              <a:rPr lang="en-US" altLang="en-US" sz="2000" dirty="0" smtClean="0"/>
              <a:t>SE Primer</a:t>
            </a:r>
          </a:p>
          <a:p>
            <a:pPr lvl="1" eaLnBrk="1" hangingPunct="1"/>
            <a:r>
              <a:rPr lang="en-US" altLang="en-US" sz="2000" dirty="0" smtClean="0"/>
              <a:t>Links to </a:t>
            </a:r>
            <a:r>
              <a:rPr lang="en-US" altLang="en-US" sz="2000" b="1" dirty="0" smtClean="0"/>
              <a:t>Working Groups’ </a:t>
            </a:r>
            <a:r>
              <a:rPr lang="en-US" altLang="en-US" sz="2000" dirty="0" smtClean="0"/>
              <a:t>information</a:t>
            </a:r>
          </a:p>
          <a:p>
            <a:pPr lvl="1" eaLnBrk="1" hangingPunct="1"/>
            <a:r>
              <a:rPr lang="en-US" altLang="en-US" sz="2000" b="1" dirty="0" smtClean="0"/>
              <a:t>SE Certification </a:t>
            </a:r>
            <a:r>
              <a:rPr lang="en-US" altLang="en-US" sz="2000" dirty="0" smtClean="0"/>
              <a:t>information</a:t>
            </a:r>
          </a:p>
          <a:p>
            <a:pPr lvl="1" eaLnBrk="1" hangingPunct="1"/>
            <a:r>
              <a:rPr lang="en-US" altLang="en-US" sz="2000" dirty="0" smtClean="0"/>
              <a:t>SE Tools database</a:t>
            </a:r>
          </a:p>
          <a:p>
            <a:pPr lvl="1" eaLnBrk="1" hangingPunct="1"/>
            <a:r>
              <a:rPr lang="en-US" altLang="en-US" sz="2000" dirty="0" smtClean="0"/>
              <a:t>Technical Resource Center documents</a:t>
            </a:r>
          </a:p>
          <a:p>
            <a:pPr lvl="1" eaLnBrk="1" hangingPunct="1"/>
            <a:r>
              <a:rPr lang="en-US" altLang="en-US" sz="2000" dirty="0" smtClean="0"/>
              <a:t>INCOSE organization descriptions and </a:t>
            </a:r>
            <a:r>
              <a:rPr lang="en-US" altLang="en-US" sz="2000" b="1" dirty="0" smtClean="0"/>
              <a:t>leadership directory</a:t>
            </a:r>
          </a:p>
          <a:p>
            <a:pPr lvl="1" eaLnBrk="1" hangingPunct="1"/>
            <a:r>
              <a:rPr lang="en-US" altLang="en-US" sz="2000" dirty="0" smtClean="0"/>
              <a:t>Technical Operations overview</a:t>
            </a:r>
          </a:p>
          <a:p>
            <a:pPr lvl="1" eaLnBrk="1" hangingPunct="1"/>
            <a:r>
              <a:rPr lang="en-US" altLang="en-US" sz="2000" dirty="0" smtClean="0"/>
              <a:t>Long range plans, </a:t>
            </a:r>
            <a:r>
              <a:rPr lang="en-US" altLang="en-US" sz="2000" b="1" dirty="0" smtClean="0"/>
              <a:t>policies</a:t>
            </a:r>
            <a:r>
              <a:rPr lang="en-US" altLang="en-US" sz="2000" dirty="0" smtClean="0"/>
              <a:t> and by-laws</a:t>
            </a:r>
          </a:p>
          <a:p>
            <a:pPr lvl="1" eaLnBrk="1" hangingPunct="1"/>
            <a:endParaRPr lang="en-US" altLang="en-US" sz="2000" dirty="0" smtClean="0"/>
          </a:p>
        </p:txBody>
      </p:sp>
      <p:pic>
        <p:nvPicPr>
          <p:cNvPr id="82948" name="Picture 6" descr="j0424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286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6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382000" cy="715962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https:/</a:t>
            </a:r>
            <a:r>
              <a:rPr lang="en-US" altLang="en-US" sz="3200" dirty="0" err="1" smtClean="0"/>
              <a:t>connect.incose.org</a:t>
            </a:r>
            <a:r>
              <a:rPr lang="en-US" altLang="en-US" sz="3200" dirty="0" smtClean="0"/>
              <a:t> – </a:t>
            </a:r>
            <a:r>
              <a:rPr lang="en-US" altLang="en-US" sz="2800" dirty="0" smtClean="0">
                <a:solidFill>
                  <a:srgbClr val="FF0000"/>
                </a:solidFill>
              </a:rPr>
              <a:t>Changing in 2015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534400" cy="5334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Members Area (member name and password protected)</a:t>
            </a:r>
          </a:p>
          <a:p>
            <a:pPr lvl="1" eaLnBrk="1" hangingPunct="1"/>
            <a:r>
              <a:rPr lang="en-US" altLang="en-US" sz="2000" dirty="0" smtClean="0"/>
              <a:t>Technical Products are in the Product Area on Connect (</a:t>
            </a:r>
            <a:r>
              <a:rPr lang="en-US" altLang="en-US" sz="2000" dirty="0" smtClean="0">
                <a:hlinkClick r:id="rId3"/>
              </a:rPr>
              <a:t>https://connect.incose.org/products</a:t>
            </a:r>
            <a:r>
              <a:rPr lang="en-US" altLang="en-US" sz="2000" dirty="0" smtClean="0"/>
              <a:t>).  Some examples:</a:t>
            </a:r>
          </a:p>
          <a:p>
            <a:pPr lvl="2" eaLnBrk="1" hangingPunct="1"/>
            <a:r>
              <a:rPr lang="en-US" altLang="en-US" sz="1800" dirty="0" smtClean="0"/>
              <a:t>SE Measurement Primer</a:t>
            </a:r>
          </a:p>
          <a:p>
            <a:pPr lvl="2" eaLnBrk="1" hangingPunct="1"/>
            <a:r>
              <a:rPr lang="en-US" altLang="en-US" sz="1800" dirty="0" smtClean="0"/>
              <a:t>Tech Measurement Guide</a:t>
            </a:r>
          </a:p>
          <a:p>
            <a:pPr lvl="2" eaLnBrk="1" hangingPunct="1"/>
            <a:r>
              <a:rPr lang="en-US" altLang="en-US" sz="1800" dirty="0" smtClean="0"/>
              <a:t>Systems Engineering Handbook</a:t>
            </a:r>
          </a:p>
          <a:p>
            <a:pPr lvl="2" eaLnBrk="1" hangingPunct="1"/>
            <a:r>
              <a:rPr lang="en-US" altLang="en-US" sz="1800" dirty="0" smtClean="0"/>
              <a:t>Systems Engineering Technical Vision</a:t>
            </a:r>
          </a:p>
          <a:p>
            <a:pPr lvl="2" eaLnBrk="1" hangingPunct="1"/>
            <a:r>
              <a:rPr lang="en-US" altLang="en-US" sz="1800" dirty="0" smtClean="0"/>
              <a:t>SE Capability Assessment Model</a:t>
            </a:r>
          </a:p>
          <a:p>
            <a:pPr lvl="2" eaLnBrk="1" hangingPunct="1"/>
            <a:r>
              <a:rPr lang="en-US" altLang="en-US" sz="1800" dirty="0" smtClean="0"/>
              <a:t>Webinars</a:t>
            </a:r>
          </a:p>
          <a:p>
            <a:pPr lvl="1" eaLnBrk="1" hangingPunct="1"/>
            <a:r>
              <a:rPr lang="en-US" altLang="en-US" sz="2000" dirty="0" smtClean="0"/>
              <a:t>Latest issue of INSIGHT </a:t>
            </a:r>
          </a:p>
          <a:p>
            <a:pPr lvl="1" eaLnBrk="1" hangingPunct="1"/>
            <a:r>
              <a:rPr lang="en-US" altLang="en-US" sz="2000" dirty="0" smtClean="0"/>
              <a:t>Access to the Journals</a:t>
            </a:r>
          </a:p>
          <a:p>
            <a:pPr lvl="1" eaLnBrk="1" hangingPunct="1"/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-Pub publications database</a:t>
            </a:r>
          </a:p>
          <a:p>
            <a:pPr lvl="1" eaLnBrk="1" hangingPunct="1"/>
            <a:r>
              <a:rPr lang="en-US" altLang="en-US" sz="2000" dirty="0" smtClean="0"/>
              <a:t>SE Wiki</a:t>
            </a:r>
          </a:p>
          <a:p>
            <a:pPr lvl="1" eaLnBrk="1" hangingPunct="1"/>
            <a:r>
              <a:rPr lang="en-US" altLang="en-US" sz="2000" b="1" dirty="0" smtClean="0"/>
              <a:t>Member directory</a:t>
            </a:r>
          </a:p>
          <a:p>
            <a:pPr lvl="1" eaLnBrk="1" hangingPunct="1"/>
            <a:r>
              <a:rPr lang="en-US" altLang="en-US" sz="2000" b="1" dirty="0" smtClean="0"/>
              <a:t>Chapter membership records </a:t>
            </a:r>
            <a:r>
              <a:rPr lang="en-US" altLang="en-US" sz="2000" dirty="0" smtClean="0"/>
              <a:t>(access limited to chapter officers)</a:t>
            </a:r>
          </a:p>
        </p:txBody>
      </p:sp>
      <p:sp>
        <p:nvSpPr>
          <p:cNvPr id="83972" name="Picture 4" descr="j0297149"/>
          <p:cNvSpPr>
            <a:spLocks noChangeAspect="1" noChangeArrowheads="1"/>
          </p:cNvSpPr>
          <p:nvPr/>
        </p:nvSpPr>
        <p:spPr bwMode="auto">
          <a:xfrm>
            <a:off x="6934200" y="2971800"/>
            <a:ext cx="17891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495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020762"/>
          </a:xfrm>
        </p:spPr>
        <p:txBody>
          <a:bodyPr/>
          <a:lstStyle/>
          <a:p>
            <a:r>
              <a:rPr lang="en-US" sz="3600" dirty="0" smtClean="0"/>
              <a:t>Updating Chapter Officers </a:t>
            </a:r>
            <a:br>
              <a:rPr lang="en-US" sz="3600" dirty="0" smtClean="0"/>
            </a:br>
            <a:r>
              <a:rPr lang="en-US" sz="3600" dirty="0" smtClean="0"/>
              <a:t>and Member Records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Updating </a:t>
            </a:r>
            <a:r>
              <a:rPr lang="en-US" sz="1800" b="1" u="sng" dirty="0"/>
              <a:t>Chapter Officers: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Go to </a:t>
            </a:r>
            <a:r>
              <a:rPr lang="en-US" sz="1800" u="sng" dirty="0">
                <a:hlinkClick r:id="rId2"/>
              </a:rPr>
              <a:t>https://www.incose.org/membersOnly/search/chapterRoster.cfm</a:t>
            </a:r>
            <a:r>
              <a:rPr lang="en-US" sz="1800" dirty="0"/>
              <a:t> 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then </a:t>
            </a:r>
            <a:r>
              <a:rPr lang="en-US" sz="1800" dirty="0"/>
              <a:t>click the link after:</a:t>
            </a:r>
          </a:p>
          <a:p>
            <a:pPr marL="0" indent="0">
              <a:buNone/>
            </a:pPr>
            <a:r>
              <a:rPr lang="en-US" sz="1800" b="1" dirty="0" smtClean="0"/>
              <a:t>   </a:t>
            </a:r>
            <a:r>
              <a:rPr lang="en-US" sz="1800" b="1" dirty="0"/>
              <a:t>“To update your chapter leadership in the database </a:t>
            </a:r>
            <a:r>
              <a:rPr lang="en-US" sz="1800" b="1" u="sng" dirty="0"/>
              <a:t>click here</a:t>
            </a:r>
            <a:r>
              <a:rPr lang="en-US" sz="1800" b="1" dirty="0" smtClean="0"/>
              <a:t>.”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800" i="1" dirty="0"/>
              <a:t>You must be listed as the President or a chapter leader to have the authority to access this page. If you can’t access the link above, then contact your Sector Director or INCOSE HQ at info@incose.org. </a:t>
            </a:r>
            <a:endParaRPr lang="en-US" sz="1800" i="1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b="1" u="sng" dirty="0"/>
              <a:t>Updating a Member Record: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Go to </a:t>
            </a:r>
            <a:r>
              <a:rPr lang="en-US" sz="1800" u="sng" dirty="0">
                <a:hlinkClick r:id="rId3"/>
              </a:rPr>
              <a:t>www.incose.org</a:t>
            </a:r>
            <a:r>
              <a:rPr lang="en-US" sz="18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On the left side of screen under “</a:t>
            </a:r>
            <a:r>
              <a:rPr lang="en-US" sz="1800" b="1" dirty="0"/>
              <a:t>Member Resources</a:t>
            </a:r>
            <a:r>
              <a:rPr lang="en-US" sz="1800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Click the link titled “</a:t>
            </a:r>
            <a:r>
              <a:rPr lang="en-US" sz="1800" b="1" dirty="0"/>
              <a:t>View / Update Member Record</a:t>
            </a:r>
            <a:r>
              <a:rPr lang="en-US" sz="1800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Enter the updated information and remember to </a:t>
            </a:r>
            <a:r>
              <a:rPr lang="en-US" sz="1800" dirty="0" smtClean="0"/>
              <a:t>save</a:t>
            </a:r>
            <a:endParaRPr lang="en-US" sz="1800" dirty="0"/>
          </a:p>
          <a:p>
            <a:pPr marL="0" indent="0">
              <a:buNone/>
            </a:pPr>
            <a:r>
              <a:rPr lang="en-US" sz="1700" i="1" dirty="0"/>
              <a:t>If you’re not logged in, you might be prompted to enter your username and </a:t>
            </a:r>
            <a:r>
              <a:rPr lang="en-US" sz="1700" i="1" dirty="0" smtClean="0"/>
              <a:t>password</a:t>
            </a:r>
            <a:endParaRPr lang="en-US" sz="17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3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Resources for Leadership Team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6477000" cy="2667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 smtClean="0"/>
              <a:t>Your </a:t>
            </a:r>
            <a:r>
              <a:rPr lang="en-US" altLang="en-US" sz="2400" b="1" dirty="0" smtClean="0"/>
              <a:t>Sector Director </a:t>
            </a:r>
            <a:r>
              <a:rPr lang="en-US" altLang="en-US" sz="2400" dirty="0" smtClean="0"/>
              <a:t>and their assistants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 smtClean="0"/>
              <a:t>Keys to </a:t>
            </a:r>
            <a:r>
              <a:rPr lang="en-US" altLang="en-US" sz="2400" b="1" dirty="0" smtClean="0"/>
              <a:t>Effective Chapters Wiki </a:t>
            </a:r>
            <a:r>
              <a:rPr lang="en-US" altLang="en-US" sz="2400" dirty="0" smtClean="0"/>
              <a:t>site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b="1" dirty="0" smtClean="0"/>
              <a:t>Chapter Circle Awards </a:t>
            </a:r>
            <a:r>
              <a:rPr lang="en-US" altLang="en-US" sz="2400" dirty="0" smtClean="0"/>
              <a:t>Connect site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 smtClean="0"/>
              <a:t>Chapter real-time </a:t>
            </a:r>
            <a:r>
              <a:rPr lang="en-US" altLang="en-US" sz="2400" b="1" dirty="0" smtClean="0"/>
              <a:t>membership roster </a:t>
            </a:r>
            <a:r>
              <a:rPr lang="en-US" altLang="en-US" sz="2400" dirty="0" smtClean="0"/>
              <a:t>database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 err="1" smtClean="0"/>
              <a:t>GlobalMeet</a:t>
            </a:r>
            <a:r>
              <a:rPr lang="en-US" altLang="en-US" sz="2400" dirty="0" smtClean="0"/>
              <a:t> web meeting capability provided by INCOSE</a:t>
            </a:r>
          </a:p>
        </p:txBody>
      </p:sp>
      <p:pic>
        <p:nvPicPr>
          <p:cNvPr id="87044" name="Picture 4" descr="j0412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858963"/>
            <a:ext cx="18049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3"/>
          <p:cNvSpPr txBox="1">
            <a:spLocks noChangeArrowheads="1"/>
          </p:cNvSpPr>
          <p:nvPr/>
        </p:nvSpPr>
        <p:spPr bwMode="auto">
          <a:xfrm>
            <a:off x="957263" y="3962400"/>
            <a:ext cx="78057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b="1" dirty="0"/>
              <a:t>Chapter public website </a:t>
            </a:r>
            <a:r>
              <a:rPr lang="en-US" altLang="en-US" sz="2400" dirty="0"/>
              <a:t>hosting by INCOSE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/>
              <a:t>Connect chapter website with document storage, discussion board, etc.; separate pages for leadership team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en-US" sz="2400" dirty="0"/>
              <a:t>Chapter presentations from Working Groups and Committees – </a:t>
            </a:r>
            <a:r>
              <a:rPr lang="en-US" altLang="en-US" sz="2400" i="1" dirty="0"/>
              <a:t>a great, untapped resource</a:t>
            </a:r>
          </a:p>
        </p:txBody>
      </p:sp>
    </p:spTree>
    <p:extLst>
      <p:ext uri="{BB962C8B-B14F-4D97-AF65-F5344CB8AC3E}">
        <p14:creationId xmlns:p14="http://schemas.microsoft.com/office/powerpoint/2010/main" val="12007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Next</a:t>
            </a:r>
          </a:p>
        </p:txBody>
      </p:sp>
      <p:sp>
        <p:nvSpPr>
          <p:cNvPr id="88067" name="Rectangle 10"/>
          <p:cNvSpPr>
            <a:spLocks noChangeArrowheads="1"/>
          </p:cNvSpPr>
          <p:nvPr/>
        </p:nvSpPr>
        <p:spPr bwMode="auto">
          <a:xfrm>
            <a:off x="8382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What is INCOSE</a:t>
            </a:r>
            <a:endParaRPr lang="en-US" altLang="en-US" sz="2000" dirty="0"/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Admin Office Functions/Resources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Technical </a:t>
            </a:r>
            <a:r>
              <a:rPr lang="en-US" altLang="en-US" sz="2800" dirty="0">
                <a:solidFill>
                  <a:schemeClr val="bg2"/>
                </a:solidFill>
              </a:rPr>
              <a:t>Operations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Achievement Program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Resources and Products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Events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– Barclay Brown</a:t>
            </a:r>
          </a:p>
          <a:p>
            <a:pPr eaLnBrk="1" hangingPunct="1"/>
            <a:endParaRPr lang="en-US" altLang="en-US" sz="2800" b="1" i="1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23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020762"/>
          </a:xfrm>
        </p:spPr>
        <p:txBody>
          <a:bodyPr/>
          <a:lstStyle/>
          <a:p>
            <a:r>
              <a:rPr lang="en-US" dirty="0" err="1" smtClean="0"/>
              <a:t>GlobalMeet</a:t>
            </a:r>
            <a:r>
              <a:rPr lang="en-US" dirty="0" smtClean="0"/>
              <a:t> Resource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GlobalMeet</a:t>
            </a:r>
            <a:r>
              <a:rPr lang="en-US" sz="2400" dirty="0" smtClean="0"/>
              <a:t> replaces LiveMeeting for all online INCOSE Meetings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sed for chapter meetings and events</a:t>
            </a:r>
          </a:p>
          <a:p>
            <a:r>
              <a:rPr lang="en-US" sz="2400" dirty="0" smtClean="0"/>
              <a:t>Web meetings with 2-way audio / video</a:t>
            </a:r>
          </a:p>
          <a:p>
            <a:r>
              <a:rPr lang="en-US" sz="2400" dirty="0" smtClean="0"/>
              <a:t>Telephone conference calls (with or without web meeting)</a:t>
            </a:r>
          </a:p>
          <a:p>
            <a:r>
              <a:rPr lang="en-US" sz="2400" dirty="0" smtClean="0"/>
              <a:t>To reserve meeting: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connect.incose.org/resources/default.aspx</a:t>
            </a:r>
            <a:endParaRPr lang="en-US" sz="1800" dirty="0" smtClean="0"/>
          </a:p>
          <a:p>
            <a:r>
              <a:rPr lang="en-US" sz="2400" dirty="0" smtClean="0"/>
              <a:t>See Chapter Leader INCOSE Admin Office Training for more information on </a:t>
            </a:r>
            <a:r>
              <a:rPr lang="en-US" sz="2400" dirty="0" err="1" smtClean="0"/>
              <a:t>GlobalMeet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7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10207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Activities Are Key to Involved Chapters and Members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6781800" cy="4525963"/>
          </a:xfrm>
          <a:noFill/>
        </p:spPr>
        <p:txBody>
          <a:bodyPr lIns="82550" tIns="41275" rIns="82550" bIns="41275"/>
          <a:lstStyle/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Regular meetings of local chapters 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Annual International Symposium in summer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Annual International Workshop at the end of January/first of February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Technical Working Groups – member participation; chapter presentations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Regional conferences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Extensive professional networking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Collaboration with other Societies</a:t>
            </a:r>
          </a:p>
          <a:p>
            <a:pPr marL="457200" indent="-228600" defTabSz="814388">
              <a:lnSpc>
                <a:spcPts val="2400"/>
              </a:lnSpc>
              <a:spcAft>
                <a:spcPts val="1000"/>
              </a:spcAft>
              <a:buSzPct val="90000"/>
            </a:pPr>
            <a:r>
              <a:rPr lang="en-US" altLang="en-US" sz="2400" smtClean="0"/>
              <a:t>Involvement in the local community</a:t>
            </a:r>
          </a:p>
        </p:txBody>
      </p:sp>
      <p:pic>
        <p:nvPicPr>
          <p:cNvPr id="89092" name="Picture 8" descr="j0303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325" y="3810000"/>
            <a:ext cx="2708275" cy="24415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7159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Previous International Workshops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685800" y="16764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>
            <a:lvl1pPr marL="457200" indent="-228600" defTabSz="814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2014 International Workshop in Torrance, CA,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2013 International Workshop in Jacksonville, FL,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2012 International Workshop in Jacksonville, FL,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2011 International Workshop in Phoenix AZ,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2010 International Workshop in Mesa AZ,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2009 International Workshop in San Francisco CA,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2008 International Workshop in Albuquerque NM,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400"/>
              <a:t>2007 International Workshop in Albuquerque NM, USA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endParaRPr lang="en-US" altLang="en-US" sz="240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endParaRPr lang="en-US" altLang="en-US" sz="240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endParaRPr lang="en-US" altLang="en-US" sz="240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9065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7159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2015 International Workshop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19550"/>
            <a:ext cx="8229600" cy="1828800"/>
          </a:xfrm>
          <a:noFill/>
        </p:spPr>
        <p:txBody>
          <a:bodyPr lIns="82550" tIns="41275" rIns="82550" bIns="41275"/>
          <a:lstStyle/>
          <a:p>
            <a:pPr marL="457200" indent="-228600" defTabSz="814388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600" smtClean="0"/>
              <a:t>Annual report to the membership on results and plans for the coming year</a:t>
            </a:r>
          </a:p>
          <a:p>
            <a:pPr marL="457200" indent="-228600" defTabSz="814388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600" smtClean="0"/>
              <a:t>Working sessions for Working Groups, technical and administrative committees</a:t>
            </a: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685800" y="1592263"/>
            <a:ext cx="5699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>
            <a:lvl1pPr marL="457200" indent="-228600" defTabSz="814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600"/>
              <a:t>2015 International Workshop planned for Torrance, CA (near Los Angeles)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600"/>
              <a:t>24 - 27 January 2015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600"/>
              <a:t>Installation of the INCOSE officers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endParaRPr lang="en-US" altLang="en-US" sz="2600"/>
          </a:p>
        </p:txBody>
      </p:sp>
      <p:pic>
        <p:nvPicPr>
          <p:cNvPr id="911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175" y="1295400"/>
            <a:ext cx="2571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7159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Previous International Symposia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685800" y="1676400"/>
            <a:ext cx="8229600" cy="2438400"/>
          </a:xfrm>
          <a:prstGeom prst="rect">
            <a:avLst/>
          </a:prstGeom>
          <a:noFill/>
          <a:ln>
            <a:noFill/>
          </a:ln>
          <a:extLst/>
        </p:spPr>
        <p:txBody>
          <a:bodyPr lIns="82550" tIns="41275" rIns="82550" bIns="41275"/>
          <a:lstStyle/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2013 International Symposia in Philadelphia, PA, USA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2012 International Symposia in Rome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2011 International Symposia in Denver CO, USA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2010 International Symposia in Chicago IL, USA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2009 International Symposia in Singapore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2008 International Symposia in The Netherlands</a:t>
            </a:r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r>
              <a:rPr lang="en-US" sz="2400" dirty="0"/>
              <a:t>2007 International Symposia in San Diego, CA, USA</a:t>
            </a:r>
          </a:p>
          <a:p>
            <a:pPr marL="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defRPr/>
            </a:pPr>
            <a:endParaRPr lang="en-US" sz="2400" dirty="0"/>
          </a:p>
          <a:p>
            <a:pPr marL="4572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  <a:buFontTx/>
              <a:buChar char="•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18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-12700"/>
            <a:ext cx="8229600" cy="698500"/>
          </a:xfrm>
        </p:spPr>
        <p:txBody>
          <a:bodyPr/>
          <a:lstStyle/>
          <a:p>
            <a:r>
              <a:rPr lang="en-US">
                <a:latin typeface="Arial" charset="0"/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5867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b="1" dirty="0" smtClean="0">
                <a:latin typeface="Arial" charset="0"/>
              </a:rPr>
              <a:t>Chapter </a:t>
            </a:r>
            <a:r>
              <a:rPr lang="en-US" sz="1800" b="1" dirty="0">
                <a:latin typeface="Arial" charset="0"/>
              </a:rPr>
              <a:t>Officer </a:t>
            </a:r>
            <a:r>
              <a:rPr lang="en-US" sz="1800" b="1" dirty="0" smtClean="0">
                <a:latin typeface="Arial" charset="0"/>
              </a:rPr>
              <a:t>Training as divided up for video segments</a:t>
            </a:r>
            <a:endParaRPr lang="en-US" sz="1800" b="1" dirty="0">
              <a:latin typeface="Arial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1</a:t>
            </a: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What is INCOSE – David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Long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2</a:t>
            </a:r>
          </a:p>
          <a:p>
            <a:pPr lvl="2"/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Certification/Admin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Office Functions/Resources – 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Technical 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Operations – Bill Miller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3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Chapters –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Officer Roles &amp; Responsibilities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– Barclay Brown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Unit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4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lvl="2"/>
            <a:r>
              <a:rPr lang="en-US" sz="1600" dirty="0">
                <a:solidFill>
                  <a:schemeClr val="bg2"/>
                </a:solidFill>
                <a:latin typeface="Arial" charset="0"/>
              </a:rPr>
              <a:t>Chapter Excellence Program- Don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Boyer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Unit </a:t>
            </a:r>
            <a:r>
              <a:rPr lang="en-US" sz="1800" dirty="0" smtClean="0">
                <a:latin typeface="Arial" charset="0"/>
              </a:rPr>
              <a:t>5</a:t>
            </a:r>
            <a:endParaRPr lang="en-US" sz="1800" dirty="0">
              <a:latin typeface="Arial" charset="0"/>
            </a:endParaRPr>
          </a:p>
          <a:p>
            <a:pPr lvl="2"/>
            <a:r>
              <a:rPr lang="en-US" sz="1600" dirty="0">
                <a:latin typeface="Arial" charset="0"/>
              </a:rPr>
              <a:t>Resources and Products - Barclay </a:t>
            </a:r>
            <a:r>
              <a:rPr lang="en-US" sz="1600" dirty="0" smtClean="0">
                <a:latin typeface="Arial" charset="0"/>
              </a:rPr>
              <a:t>Brown</a:t>
            </a:r>
            <a:endParaRPr lang="en-US" sz="1600" dirty="0">
              <a:latin typeface="Arial" charset="0"/>
            </a:endParaRPr>
          </a:p>
          <a:p>
            <a:pPr lvl="2"/>
            <a:r>
              <a:rPr lang="en-US" sz="1600" dirty="0">
                <a:latin typeface="Arial" charset="0"/>
              </a:rPr>
              <a:t>Events </a:t>
            </a:r>
            <a:r>
              <a:rPr lang="en-US" sz="1600" dirty="0" smtClean="0">
                <a:latin typeface="Arial" charset="0"/>
              </a:rPr>
              <a:t>– Barclay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7921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2014 International Symposia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276600"/>
            <a:ext cx="8534400" cy="1676400"/>
          </a:xfrm>
        </p:spPr>
        <p:txBody>
          <a:bodyPr lIns="82550" tIns="41275" rIns="82550" bIns="41275"/>
          <a:lstStyle/>
          <a:p>
            <a:pPr marL="3937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800" dirty="0" smtClean="0"/>
              <a:t>2014 International Symposium in Las Vegas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June 28 - July 3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Technical papers, panels, tutorials, exhibits, plus many opportunities to collaborate with experts and practitioners from diverse domains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Chapter leadership meetings, new member orientation, some working group meetings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581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792162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dirty="0" smtClean="0"/>
              <a:t>2015 International Symposia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52800"/>
            <a:ext cx="8534400" cy="1676400"/>
          </a:xfrm>
        </p:spPr>
        <p:txBody>
          <a:bodyPr lIns="82550" tIns="41275" rIns="82550" bIns="41275"/>
          <a:lstStyle/>
          <a:p>
            <a:pPr marL="393700" indent="-228600" defTabSz="814388" eaLnBrk="1" hangingPunct="1">
              <a:spcBef>
                <a:spcPts val="500"/>
              </a:spcBef>
              <a:spcAft>
                <a:spcPts val="500"/>
              </a:spcAft>
              <a:buSzPct val="88000"/>
            </a:pPr>
            <a:r>
              <a:rPr lang="en-US" altLang="en-US" sz="2800" dirty="0" smtClean="0"/>
              <a:t>2015 International Symposium in Seattle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June 28 - July 3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Technical papers, panels, tutorials, exhibits, plus many opportunities to collaborate with experts and practitioners from diverse domains</a:t>
            </a:r>
          </a:p>
          <a:p>
            <a:pPr marL="736600" lvl="1" indent="-228600" defTabSz="814388"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200" dirty="0" smtClean="0"/>
              <a:t>Chapter leadership meetings, new member orientation, some working group meetings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8765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1217473"/>
            <a:ext cx="4267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INCOSE 25</a:t>
            </a:r>
            <a:r>
              <a:rPr lang="en-US" altLang="en-US" sz="5400" b="1" baseline="300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alt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Anniversary</a:t>
            </a:r>
            <a:endParaRPr lang="en-US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8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990600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Regional Conferences Are More </a:t>
            </a:r>
            <a:br>
              <a:rPr lang="en-US" altLang="en-US" sz="3400" smtClean="0"/>
            </a:br>
            <a:r>
              <a:rPr lang="en-US" altLang="en-US" sz="3400" smtClean="0"/>
              <a:t>Up-Close and Personal 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5715000" cy="4525963"/>
          </a:xfrm>
        </p:spPr>
        <p:txBody>
          <a:bodyPr lIns="82550" tIns="41275" rIns="82550" bIns="41275"/>
          <a:lstStyle/>
          <a:p>
            <a:pPr marL="463550" indent="-463550">
              <a:spcBef>
                <a:spcPts val="1200"/>
              </a:spcBef>
              <a:buNone/>
            </a:pPr>
            <a:r>
              <a:rPr lang="en-US" sz="2000" dirty="0"/>
              <a:t>28 – 30 Jul 2014. </a:t>
            </a:r>
            <a:r>
              <a:rPr lang="en-US" sz="2000" dirty="0" err="1"/>
              <a:t>EnergyTech</a:t>
            </a:r>
            <a:r>
              <a:rPr lang="en-US" sz="2000" dirty="0"/>
              <a:t> 2014 and AIAA Propulsion and Energy Forum (Cleveland, OH, USA)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000" dirty="0"/>
              <a:t>7-9 Oct 2014. APCOSEC 2014 (Qingdao, China)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000" dirty="0"/>
              <a:t>10-11 Oct 2014. 8</a:t>
            </a:r>
            <a:r>
              <a:rPr lang="en-US" sz="2000" baseline="30000" dirty="0"/>
              <a:t>th</a:t>
            </a:r>
            <a:r>
              <a:rPr lang="en-US" sz="2000" dirty="0"/>
              <a:t> Annual Great Lakes Regional Conference (Chicago, IL, USA)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000" dirty="0"/>
              <a:t>27-30 Oct 2014. EMEASEC 2014 (Cape Town, South Africa)</a:t>
            </a:r>
          </a:p>
          <a:p>
            <a:pPr marL="463550" indent="-463550">
              <a:spcBef>
                <a:spcPts val="1200"/>
              </a:spcBef>
              <a:buNone/>
            </a:pPr>
            <a:r>
              <a:rPr lang="en-US" sz="2000" dirty="0"/>
              <a:t>18-19 Nov 2014. INCOSE UK Conference 2014 (</a:t>
            </a:r>
            <a:r>
              <a:rPr lang="en-US" sz="2000" dirty="0" err="1"/>
              <a:t>Tedford</a:t>
            </a:r>
            <a:r>
              <a:rPr lang="en-US" sz="2000" dirty="0"/>
              <a:t>, UK)</a:t>
            </a:r>
          </a:p>
          <a:p>
            <a:pPr marL="457200" indent="-228600" defTabSz="814388" eaLnBrk="1" hangingPunct="1">
              <a:lnSpc>
                <a:spcPct val="95000"/>
              </a:lnSpc>
              <a:spcBef>
                <a:spcPts val="900"/>
              </a:spcBef>
              <a:spcAft>
                <a:spcPts val="900"/>
              </a:spcAft>
              <a:buSzPct val="88000"/>
              <a:defRPr/>
            </a:pPr>
            <a:r>
              <a:rPr lang="en-US" sz="2000" dirty="0" smtClean="0"/>
              <a:t>Check the INCOSE events calendar and your Region for upcoming conferences </a:t>
            </a:r>
            <a:r>
              <a:rPr lang="en-US" sz="1600" dirty="0" smtClean="0">
                <a:hlinkClick r:id="rId3"/>
              </a:rPr>
              <a:t>http://www.incose.org/newsevents/events/index.aspx</a:t>
            </a:r>
            <a:r>
              <a:rPr lang="en-US" sz="16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712" y="2057400"/>
            <a:ext cx="1521301" cy="126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384" y="1030222"/>
            <a:ext cx="838200" cy="381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384" y="3886200"/>
            <a:ext cx="1049207" cy="12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Your Expectations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What do you want from INCOSE?</a:t>
            </a:r>
          </a:p>
          <a:p>
            <a:pPr eaLnBrk="1" hangingPunct="1"/>
            <a:r>
              <a:rPr lang="en-US" altLang="en-US" sz="2800" smtClean="0"/>
              <a:t>How can INCOSE best serve you in your new role?</a:t>
            </a:r>
          </a:p>
        </p:txBody>
      </p:sp>
      <p:pic>
        <p:nvPicPr>
          <p:cNvPr id="962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4114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Next</a:t>
            </a:r>
          </a:p>
        </p:txBody>
      </p:sp>
      <p:sp>
        <p:nvSpPr>
          <p:cNvPr id="76803" name="Rectangle 10"/>
          <p:cNvSpPr>
            <a:spLocks noChangeArrowheads="1"/>
          </p:cNvSpPr>
          <p:nvPr/>
        </p:nvSpPr>
        <p:spPr bwMode="auto">
          <a:xfrm>
            <a:off x="8382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What is INCOSE</a:t>
            </a:r>
            <a:endParaRPr lang="en-US" altLang="en-US" sz="2000" dirty="0"/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Admin Office Functions/Resources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Technical </a:t>
            </a:r>
            <a:r>
              <a:rPr lang="en-US" altLang="en-US" sz="2800" dirty="0">
                <a:solidFill>
                  <a:schemeClr val="bg2"/>
                </a:solidFill>
              </a:rPr>
              <a:t>Operations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Achievement Program</a:t>
            </a:r>
            <a:endParaRPr lang="en-US" altLang="en-US" sz="2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Resources and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Products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– Barclay Brown</a:t>
            </a:r>
            <a:endParaRPr lang="en-US" altLang="en-US" sz="28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Events</a:t>
            </a: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98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066800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dirty="0" smtClean="0"/>
              <a:t>Chapter Resource Links Available on Connect &amp; INCOSE Home Page</a:t>
            </a:r>
            <a:br>
              <a:rPr lang="en-US" altLang="en-US" sz="3400" dirty="0" smtClean="0"/>
            </a:br>
            <a:r>
              <a:rPr lang="en-US" altLang="en-US" sz="2800" dirty="0" smtClean="0">
                <a:solidFill>
                  <a:srgbClr val="FF0000"/>
                </a:solidFill>
              </a:rPr>
              <a:t>(Connect Major Update in 2015)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3400" y="1752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2550" tIns="41275" rIns="82550" bIns="41275"/>
          <a:lstStyle/>
          <a:p>
            <a:pPr marL="457200" indent="-228600" defTabSz="814388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/>
              <a:t>A wealth of information is available to assist chapters. </a:t>
            </a:r>
          </a:p>
          <a:p>
            <a:pPr lvl="1" indent="-228600" defTabSz="814388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/>
              <a:t>Keys to Effective Chapters </a:t>
            </a:r>
            <a:r>
              <a:rPr lang="en-US" sz="2000" b="1" dirty="0"/>
              <a:t>Wiki</a:t>
            </a:r>
            <a:r>
              <a:rPr lang="en-US" sz="2000" dirty="0"/>
              <a:t> </a:t>
            </a:r>
            <a:r>
              <a:rPr lang="en-US" sz="1600" dirty="0"/>
              <a:t>(</a:t>
            </a:r>
            <a:r>
              <a:rPr lang="en-US" sz="1700" dirty="0">
                <a:hlinkClick r:id="rId3"/>
              </a:rPr>
              <a:t>http://keys-to-effective-ch.wikispaces.com</a:t>
            </a:r>
            <a:r>
              <a:rPr lang="en-US" sz="1600" dirty="0"/>
              <a:t>)</a:t>
            </a:r>
            <a:r>
              <a:rPr lang="en-US" sz="2000" dirty="0"/>
              <a:t>- Chapter Leader </a:t>
            </a:r>
            <a:r>
              <a:rPr lang="en-US" sz="2000" dirty="0" smtClean="0"/>
              <a:t>Training, </a:t>
            </a:r>
            <a:r>
              <a:rPr lang="en-US" sz="2000" dirty="0"/>
              <a:t>best practices, and more.</a:t>
            </a:r>
            <a:r>
              <a:rPr lang="en-US" dirty="0"/>
              <a:t> </a:t>
            </a:r>
          </a:p>
          <a:p>
            <a:pPr lvl="2" indent="-228600" defTabSz="814388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Access to Veteran Officers - Ask questions and share information with officers all over the world - </a:t>
            </a:r>
            <a:r>
              <a:rPr lang="en-US" dirty="0">
                <a:hlinkClick r:id="rId4"/>
              </a:rPr>
              <a:t>ChapterKeys@incose.org</a:t>
            </a:r>
            <a:r>
              <a:rPr lang="en-US" dirty="0"/>
              <a:t> </a:t>
            </a:r>
            <a:endParaRPr lang="en-US" sz="2200" dirty="0"/>
          </a:p>
          <a:p>
            <a:pPr marL="457200" indent="-228600" defTabSz="814388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/>
              <a:t>Use your INCOSE Connect account to access the links below. </a:t>
            </a:r>
          </a:p>
          <a:p>
            <a:pPr marL="457200" indent="-228600" defTabSz="814388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/>
              <a:t>INCOSE home page/Chapters/Chapter Resources (drop down) includes the following resources:</a:t>
            </a:r>
          </a:p>
          <a:p>
            <a:pPr marL="914400" lvl="1" indent="-228600" defTabSz="814388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dirty="0"/>
              <a:t>Asynchronous Presentations  - A selection of presentations available to chapters with slides and audio (under INCOSE home page/Chapters/Chapter Resources drop down)</a:t>
            </a:r>
          </a:p>
          <a:p>
            <a:pPr marL="914400" lvl="1" indent="-228600" defTabSz="814388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b="1" dirty="0"/>
              <a:t>Promotional Items </a:t>
            </a:r>
            <a:r>
              <a:rPr lang="en-US" dirty="0"/>
              <a:t>for Chapter Membership Recruitment  - Attractive brochures and small INCOSE items to give away to prospective members. </a:t>
            </a:r>
          </a:p>
        </p:txBody>
      </p:sp>
    </p:spTree>
    <p:extLst>
      <p:ext uri="{BB962C8B-B14F-4D97-AF65-F5344CB8AC3E}">
        <p14:creationId xmlns:p14="http://schemas.microsoft.com/office/powerpoint/2010/main" val="9942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1066800"/>
          </a:xfrm>
          <a:noFill/>
        </p:spPr>
        <p:txBody>
          <a:bodyPr lIns="41275" tIns="15875" rIns="41275" bIns="15875" anchor="b"/>
          <a:lstStyle/>
          <a:p>
            <a:r>
              <a:rPr lang="en-US" altLang="en-US" sz="3400" smtClean="0"/>
              <a:t>Publications &amp; Products Promote Systems Engineering with Members and Companies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19200"/>
            <a:ext cx="8135938" cy="4725988"/>
          </a:xfrm>
          <a:noFill/>
        </p:spPr>
        <p:txBody>
          <a:bodyPr lIns="82550" tIns="41275" rIns="82550" bIns="41275"/>
          <a:lstStyle/>
          <a:p>
            <a:pPr marL="457200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90000"/>
            </a:pPr>
            <a:r>
              <a:rPr lang="en-US" altLang="en-US" sz="2000" i="1" smtClean="0"/>
              <a:t>INSIGHT</a:t>
            </a:r>
            <a:r>
              <a:rPr lang="en-US" altLang="en-US" sz="2000" smtClean="0"/>
              <a:t>, quarterly publication</a:t>
            </a:r>
          </a:p>
          <a:p>
            <a:pPr marL="457200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90000"/>
            </a:pPr>
            <a:r>
              <a:rPr lang="en-US" altLang="en-US" sz="2000" i="1" smtClean="0"/>
              <a:t>Systems Engineering – </a:t>
            </a:r>
            <a:r>
              <a:rPr lang="en-US" altLang="en-US" sz="2000" smtClean="0"/>
              <a:t>The Journal of INCOSE</a:t>
            </a:r>
          </a:p>
          <a:p>
            <a:pPr marL="457200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90000"/>
            </a:pPr>
            <a:r>
              <a:rPr lang="en-US" altLang="en-US" sz="2000" i="1" smtClean="0"/>
              <a:t>Journal of Enterprise Transformation</a:t>
            </a:r>
          </a:p>
          <a:p>
            <a:pPr marL="457200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90000"/>
            </a:pPr>
            <a:r>
              <a:rPr lang="en-US" altLang="en-US" sz="2000" smtClean="0"/>
              <a:t>Annual Proceedings – i-Pub (from the symposia, regional events)</a:t>
            </a:r>
          </a:p>
          <a:p>
            <a:pPr marL="457200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90000"/>
            </a:pPr>
            <a:r>
              <a:rPr lang="en-US" altLang="en-US" sz="2000" smtClean="0"/>
              <a:t>Products from Working Groups</a:t>
            </a:r>
          </a:p>
          <a:p>
            <a:pPr marL="914400" lvl="1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88000"/>
            </a:pPr>
            <a:r>
              <a:rPr lang="en-US" altLang="en-US" sz="1800" smtClean="0"/>
              <a:t>Free to the public on the Web (</a:t>
            </a:r>
            <a:r>
              <a:rPr lang="en-US" altLang="en-US" sz="1800" smtClean="0">
                <a:hlinkClick r:id="rId3"/>
              </a:rPr>
              <a:t>www.incose.org</a:t>
            </a:r>
            <a:r>
              <a:rPr lang="en-US" altLang="en-US" sz="1800" smtClean="0"/>
              <a:t>) </a:t>
            </a:r>
          </a:p>
          <a:p>
            <a:pPr marL="1314450" lvl="2" indent="-17145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88000"/>
            </a:pPr>
            <a:r>
              <a:rPr lang="en-US" altLang="en-US" sz="1600" smtClean="0"/>
              <a:t>Tools Database (under review)</a:t>
            </a:r>
          </a:p>
          <a:p>
            <a:pPr marL="1314450" lvl="2" indent="-17145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88000"/>
            </a:pPr>
            <a:r>
              <a:rPr lang="en-US" altLang="en-US" sz="1600" smtClean="0"/>
              <a:t>Technical resource center</a:t>
            </a:r>
          </a:p>
          <a:p>
            <a:pPr marL="914400" lvl="1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88000"/>
            </a:pPr>
            <a:r>
              <a:rPr lang="en-US" altLang="en-US" sz="1800" smtClean="0"/>
              <a:t>From the Members Area (log-on and password assigned automatically upon joining or use Member Resources Link:  https://connect.incose.org/products/default.aspx)</a:t>
            </a:r>
          </a:p>
          <a:p>
            <a:pPr marL="1314450" lvl="2" indent="-171450" defTabSz="814388" eaLnBrk="1" hangingPunct="1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altLang="en-US" sz="1600" i="1" smtClean="0"/>
              <a:t>REGAL: Requirements Engineering Guide for All</a:t>
            </a:r>
            <a:endParaRPr lang="en-US" altLang="en-US" sz="1600" smtClean="0"/>
          </a:p>
          <a:p>
            <a:pPr marL="1314450" lvl="2" indent="-171450" defTabSz="814388" eaLnBrk="1" hangingPunct="1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altLang="en-US" sz="1600" i="1" smtClean="0"/>
              <a:t>Systems Engineering Handbook</a:t>
            </a:r>
          </a:p>
          <a:p>
            <a:pPr marL="1314450" lvl="2" indent="-171450" defTabSz="814388" eaLnBrk="1" hangingPunct="1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altLang="en-US" sz="1600" i="1" smtClean="0"/>
              <a:t>Many others available at this link or on the Working Groups’ sites</a:t>
            </a:r>
            <a:endParaRPr lang="en-US" altLang="en-US" sz="1600" smtClean="0"/>
          </a:p>
          <a:p>
            <a:pPr marL="914400" lvl="1" indent="-228600" defTabSz="814388"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SzPct val="88000"/>
            </a:pPr>
            <a:r>
              <a:rPr lang="en-US" altLang="en-US" sz="1800" smtClean="0"/>
              <a:t>Some are also available for purchase in print form through INCOSE</a:t>
            </a:r>
            <a:r>
              <a:rPr lang="en-US" altLang="en-US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3048000" y="4953000"/>
            <a:ext cx="41910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715963"/>
          </a:xfrm>
          <a:noFill/>
        </p:spPr>
        <p:txBody>
          <a:bodyPr lIns="41275" tIns="15875" rIns="41275" bIns="15875" anchor="b"/>
          <a:lstStyle/>
          <a:p>
            <a:pPr eaLnBrk="1" hangingPunct="1"/>
            <a:r>
              <a:rPr lang="en-US" altLang="en-US" sz="3400" i="1" smtClean="0"/>
              <a:t>INSIGHT</a:t>
            </a:r>
            <a:r>
              <a:rPr lang="en-US" altLang="en-US" sz="3400" smtClean="0"/>
              <a:t>, the Newsletter of INCOSE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 lIns="82550" tIns="41275" rIns="82550" bIns="41275"/>
          <a:lstStyle/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Published four times per year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60+ pages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Special theme in each issue.  2014-15 themes include</a:t>
            </a:r>
            <a:r>
              <a:rPr lang="en-US" altLang="en-US" sz="2400" smtClean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i="1" smtClean="0"/>
              <a:t>Agile Systems Engineering: Active Management of Unpredictable Risk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i="1" smtClean="0"/>
              <a:t>2014 International Symposium Coverage: Las Vegas, Nevada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i="1" smtClean="0"/>
              <a:t>Model-Based Conceptual Design: Engineering the Problem Space Resilient Systems Model-Based Systems Engineering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i="1" smtClean="0"/>
              <a:t>Transformational System Engineering</a:t>
            </a:r>
          </a:p>
        </p:txBody>
      </p:sp>
      <p:pic>
        <p:nvPicPr>
          <p:cNvPr id="7987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  <a:noFill/>
        </p:spPr>
        <p:txBody>
          <a:bodyPr lIns="41275" tIns="15875" rIns="41275" bIns="15875" anchor="b"/>
          <a:lstStyle/>
          <a:p>
            <a:pPr eaLnBrk="1" hangingPunct="1"/>
            <a:r>
              <a:rPr lang="en-US" altLang="en-US" sz="3400" i="1" smtClean="0"/>
              <a:t>Systems Engineering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678363"/>
          </a:xfrm>
          <a:noFill/>
        </p:spPr>
        <p:txBody>
          <a:bodyPr lIns="82550" tIns="41275" rIns="82550" bIns="41275"/>
          <a:lstStyle/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Dr. Olivier de Weck (MIT), Editor-in-Chief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Refereed journal</a:t>
            </a:r>
          </a:p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 smtClean="0"/>
              <a:t>Published quarterly by John Wiley &amp; Sons</a:t>
            </a:r>
            <a:endParaRPr lang="en-US" altLang="en-US" sz="2800" smtClean="0"/>
          </a:p>
        </p:txBody>
      </p:sp>
      <p:pic>
        <p:nvPicPr>
          <p:cNvPr id="809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868613"/>
            <a:ext cx="22828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516313" y="3027363"/>
            <a:ext cx="48752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200"/>
              </a:lnSpc>
              <a:spcAft>
                <a:spcPts val="600"/>
              </a:spcAft>
              <a:buSzPct val="88000"/>
            </a:pPr>
            <a:r>
              <a:rPr lang="en-US" altLang="en-US" sz="2400"/>
              <a:t>Access the Journal on line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altLang="en-US" sz="2000"/>
              <a:t>Current and past issues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altLang="en-US" sz="2000"/>
              <a:t>Full text in PDF</a:t>
            </a:r>
          </a:p>
          <a:p>
            <a:pPr lvl="1" eaLnBrk="1" hangingPunct="1">
              <a:lnSpc>
                <a:spcPts val="2200"/>
              </a:lnSpc>
              <a:spcAft>
                <a:spcPts val="600"/>
              </a:spcAft>
            </a:pPr>
            <a:r>
              <a:rPr lang="en-US" altLang="en-US" sz="2000"/>
              <a:t>Registration Key obtained by following instructions in the Members Area of the web</a:t>
            </a:r>
          </a:p>
          <a:p>
            <a:pPr eaLnBrk="1" hangingPunct="1"/>
            <a:r>
              <a:rPr lang="en-US" altLang="en-US" sz="2000"/>
              <a:t>Instructions for authors found in </a:t>
            </a:r>
            <a:r>
              <a:rPr lang="en-US" altLang="en-US" sz="2000" i="1"/>
              <a:t>INSIGHT</a:t>
            </a:r>
            <a:r>
              <a:rPr lang="en-US" altLang="en-US" sz="2000"/>
              <a:t> and the INCOSE website</a:t>
            </a:r>
          </a:p>
        </p:txBody>
      </p:sp>
    </p:spTree>
    <p:extLst>
      <p:ext uri="{BB962C8B-B14F-4D97-AF65-F5344CB8AC3E}">
        <p14:creationId xmlns:p14="http://schemas.microsoft.com/office/powerpoint/2010/main" val="6983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66800"/>
          </a:xfrm>
        </p:spPr>
        <p:txBody>
          <a:bodyPr/>
          <a:lstStyle/>
          <a:p>
            <a:r>
              <a:rPr lang="en-US" altLang="en-US" sz="3400" i="1" smtClean="0"/>
              <a:t>Journal of Enterprise Transformation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191000"/>
          </a:xfrm>
        </p:spPr>
        <p:txBody>
          <a:bodyPr/>
          <a:lstStyle/>
          <a:p>
            <a:r>
              <a:rPr lang="en-US" altLang="en-US" sz="2800" smtClean="0"/>
              <a:t>Published in collaboration with IIE</a:t>
            </a:r>
          </a:p>
          <a:p>
            <a:r>
              <a:rPr lang="en-US" altLang="en-US" sz="2800" smtClean="0"/>
              <a:t>Ricardo Valerdi is INCOSE co-editor</a:t>
            </a:r>
          </a:p>
          <a:p>
            <a:r>
              <a:rPr lang="en-US" altLang="en-US" sz="2800" smtClean="0"/>
              <a:t>Published by Taylor &amp; Francis</a:t>
            </a:r>
          </a:p>
          <a:p>
            <a:r>
              <a:rPr lang="en-US" altLang="en-US" sz="2800" smtClean="0"/>
              <a:t>Quarterly</a:t>
            </a:r>
          </a:p>
          <a:p>
            <a:r>
              <a:rPr lang="en-US" altLang="en-US" sz="2800" smtClean="0"/>
              <a:t>Deeply discounted subscriptions available to members – gives both online access and hard copy journal</a:t>
            </a:r>
          </a:p>
        </p:txBody>
      </p:sp>
    </p:spTree>
    <p:extLst>
      <p:ext uri="{BB962C8B-B14F-4D97-AF65-F5344CB8AC3E}">
        <p14:creationId xmlns:p14="http://schemas.microsoft.com/office/powerpoint/2010/main" val="8628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Member Resource Area: </a:t>
            </a:r>
            <a:r>
              <a:rPr lang="en-US" sz="3200" dirty="0" smtClean="0">
                <a:hlinkClick r:id="rId2"/>
              </a:rPr>
              <a:t>www.incose.org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59368"/>
            <a:ext cx="7315200" cy="50797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3124200"/>
            <a:ext cx="914400" cy="11704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3594-5016-4C8B-BD67-7FF8B3FF4C25}"/>
</file>

<file path=customXml/itemProps2.xml><?xml version="1.0" encoding="utf-8"?>
<ds:datastoreItem xmlns:ds="http://schemas.openxmlformats.org/officeDocument/2006/customXml" ds:itemID="{73EA893D-8137-4974-B3DE-47C8327A1D45}"/>
</file>

<file path=customXml/itemProps3.xml><?xml version="1.0" encoding="utf-8"?>
<ds:datastoreItem xmlns:ds="http://schemas.openxmlformats.org/officeDocument/2006/customXml" ds:itemID="{9468069E-F4DF-4BAE-83BD-87D58AF3A536}"/>
</file>

<file path=customXml/itemProps4.xml><?xml version="1.0" encoding="utf-8"?>
<ds:datastoreItem xmlns:ds="http://schemas.openxmlformats.org/officeDocument/2006/customXml" ds:itemID="{410B7065-BAC2-40EA-82B4-072053F1F61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59030</TotalTime>
  <Words>1356</Words>
  <Application>Microsoft Macintosh PowerPoint</Application>
  <PresentationFormat>On-screen Show (4:3)</PresentationFormat>
  <Paragraphs>215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Chapter Leader Training Video Recorded at IS 2014 UNIT 5</vt:lpstr>
      <vt:lpstr>Agenda</vt:lpstr>
      <vt:lpstr>What’s Next</vt:lpstr>
      <vt:lpstr>Chapter Resource Links Available on Connect &amp; INCOSE Home Page (Connect Major Update in 2015)</vt:lpstr>
      <vt:lpstr>Publications &amp; Products Promote Systems Engineering with Members and Companies</vt:lpstr>
      <vt:lpstr>INSIGHT, the Newsletter of INCOSE</vt:lpstr>
      <vt:lpstr>Systems Engineering</vt:lpstr>
      <vt:lpstr>Journal of Enterprise Transformation</vt:lpstr>
      <vt:lpstr>Member Resource Area: www.incose.org </vt:lpstr>
      <vt:lpstr>http://www.incose.org</vt:lpstr>
      <vt:lpstr>https:/connect.incose.org – Changing in 2015</vt:lpstr>
      <vt:lpstr>Updating Chapter Officers  and Member Records</vt:lpstr>
      <vt:lpstr>Resources for Leadership Team</vt:lpstr>
      <vt:lpstr>What’s Next</vt:lpstr>
      <vt:lpstr>GlobalMeet Resource </vt:lpstr>
      <vt:lpstr>Activities Are Key to Involved Chapters and Members</vt:lpstr>
      <vt:lpstr>Previous International Workshops</vt:lpstr>
      <vt:lpstr>2015 International Workshop</vt:lpstr>
      <vt:lpstr>Previous International Symposia</vt:lpstr>
      <vt:lpstr>2014 International Symposia</vt:lpstr>
      <vt:lpstr>2015 International Symposia</vt:lpstr>
      <vt:lpstr>Regional Conferences Are More  Up-Close and Personal  </vt:lpstr>
      <vt:lpstr>Your Expectations</vt:lpstr>
    </vt:vector>
  </TitlesOfParts>
  <Company>INCOSE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Officer Orientation</dc:title>
  <dc:subject>Chapter Officer Orientation</dc:subject>
  <dc:creator>Don Boyer</dc:creator>
  <cp:keywords>chapter, orientation, training, officers</cp:keywords>
  <cp:lastModifiedBy>Don Boyer</cp:lastModifiedBy>
  <cp:revision>296</cp:revision>
  <cp:lastPrinted>1601-01-01T00:00:00Z</cp:lastPrinted>
  <dcterms:created xsi:type="dcterms:W3CDTF">1601-01-01T00:00:00Z</dcterms:created>
  <dcterms:modified xsi:type="dcterms:W3CDTF">2014-07-03T01:14:16Z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ContentTypeId">
    <vt:lpwstr>0x01010017FE2C79C1FA8A4FABB2436FD22CCFD6</vt:lpwstr>
  </property>
  <property fmtid="{D5CDD505-2E9C-101B-9397-08002B2CF9AE}" pid="5" name="incoseWorkingGroup">
    <vt:lpwstr/>
  </property>
  <property fmtid="{D5CDD505-2E9C-101B-9397-08002B2CF9AE}" pid="6" name="incoseOrganizations">
    <vt:lpwstr/>
  </property>
  <property fmtid="{D5CDD505-2E9C-101B-9397-08002B2CF9AE}" pid="7" name="INCOSEProductValue">
    <vt:lpwstr>45;#Local|254e409e-99ce-4994-8e1c-1a49057a5299</vt:lpwstr>
  </property>
  <property fmtid="{D5CDD505-2E9C-101B-9397-08002B2CF9AE}" pid="8" name="incoseChapters">
    <vt:lpwstr/>
  </property>
</Properties>
</file>