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416" r:id="rId5"/>
    <p:sldId id="513" r:id="rId6"/>
    <p:sldId id="517" r:id="rId7"/>
    <p:sldId id="518" r:id="rId8"/>
    <p:sldId id="523" r:id="rId9"/>
    <p:sldId id="529" r:id="rId10"/>
    <p:sldId id="530" r:id="rId11"/>
    <p:sldId id="531" r:id="rId12"/>
    <p:sldId id="532" r:id="rId13"/>
    <p:sldId id="533" r:id="rId14"/>
    <p:sldId id="534" r:id="rId15"/>
    <p:sldId id="535" r:id="rId16"/>
    <p:sldId id="536" r:id="rId17"/>
    <p:sldId id="537" r:id="rId18"/>
    <p:sldId id="538" r:id="rId19"/>
    <p:sldId id="539" r:id="rId20"/>
    <p:sldId id="552" r:id="rId21"/>
    <p:sldId id="553" r:id="rId22"/>
    <p:sldId id="554" r:id="rId23"/>
    <p:sldId id="543" r:id="rId24"/>
    <p:sldId id="544" r:id="rId25"/>
    <p:sldId id="545" r:id="rId26"/>
    <p:sldId id="547" r:id="rId27"/>
    <p:sldId id="548" r:id="rId28"/>
    <p:sldId id="556" r:id="rId29"/>
    <p:sldId id="514" r:id="rId30"/>
    <p:sldId id="515" r:id="rId31"/>
    <p:sldId id="516" r:id="rId32"/>
    <p:sldId id="549" r:id="rId33"/>
    <p:sldId id="551" r:id="rId34"/>
    <p:sldId id="528" r:id="rId35"/>
    <p:sldId id="521" r:id="rId36"/>
    <p:sldId id="519" r:id="rId37"/>
    <p:sldId id="520" r:id="rId38"/>
    <p:sldId id="550" r:id="rId39"/>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willi1" initials="a" lastIdx="2" clrIdx="0">
    <p:extLst>
      <p:ext uri="{19B8F6BF-5375-455C-9EA6-DF929625EA0E}">
        <p15:presenceInfo xmlns:p15="http://schemas.microsoft.com/office/powerpoint/2012/main" userId="58088682784c8b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70C"/>
    <a:srgbClr val="999999"/>
    <a:srgbClr val="414042"/>
    <a:srgbClr val="0071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1"/>
    <p:restoredTop sz="94634"/>
  </p:normalViewPr>
  <p:slideViewPr>
    <p:cSldViewPr snapToGrid="0" snapToObjects="1">
      <p:cViewPr varScale="1">
        <p:scale>
          <a:sx n="120" d="100"/>
          <a:sy n="120" d="100"/>
        </p:scale>
        <p:origin x="114" y="174"/>
      </p:cViewPr>
      <p:guideLst>
        <p:guide orient="horz" pos="2160"/>
        <p:guide pos="3842"/>
      </p:guideLst>
    </p:cSldViewPr>
  </p:slideViewPr>
  <p:notesTextViewPr>
    <p:cViewPr>
      <p:scale>
        <a:sx n="3" d="2"/>
        <a:sy n="3" d="2"/>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t>2/14/2021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t>2/14/2021</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24D7DE-D7B2-4B46-9358-0EFC17C8DB67}" type="slidenum">
              <a:rPr lang="en-US" altLang="en-US" smtClean="0"/>
              <a:pPr/>
              <a:t>3</a:t>
            </a:fld>
            <a:endParaRPr lang="en-US" altLang="en-US"/>
          </a:p>
        </p:txBody>
      </p:sp>
      <p:sp>
        <p:nvSpPr>
          <p:cNvPr id="120835" name="Rectangle 2"/>
          <p:cNvSpPr>
            <a:spLocks noGrp="1" noRot="1" noChangeAspect="1" noChangeArrowheads="1" noTextEdit="1"/>
          </p:cNvSpPr>
          <p:nvPr>
            <p:ph type="sldImg"/>
          </p:nvPr>
        </p:nvSpPr>
        <p:spPr>
          <a:xfrm>
            <a:off x="-50800" y="261938"/>
            <a:ext cx="6780213" cy="3813175"/>
          </a:xfrm>
          <a:ln w="12700" cap="flat">
            <a:solidFill>
              <a:schemeClr val="tx1"/>
            </a:solidFill>
          </a:ln>
        </p:spPr>
      </p:sp>
      <p:sp>
        <p:nvSpPr>
          <p:cNvPr id="120836"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93003A-31CD-431D-A4A4-C726610CB91C}" type="slidenum">
              <a:rPr lang="en-US" altLang="en-US" smtClean="0"/>
              <a:pPr/>
              <a:t>28</a:t>
            </a:fld>
            <a:endParaRPr lang="en-US" altLang="en-US"/>
          </a:p>
        </p:txBody>
      </p:sp>
      <p:sp>
        <p:nvSpPr>
          <p:cNvPr id="1198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55D5360-5DF6-4DC8-B4B1-AD4FBB1920D2}" type="slidenum">
              <a:rPr lang="en-US" altLang="en-US" sz="1200"/>
              <a:pPr algn="r" eaLnBrk="1" hangingPunct="1"/>
              <a:t>28</a:t>
            </a:fld>
            <a:endParaRPr lang="en-US" altLang="en-US" sz="1200"/>
          </a:p>
        </p:txBody>
      </p:sp>
      <p:sp>
        <p:nvSpPr>
          <p:cNvPr id="119812" name="Rectangle 2"/>
          <p:cNvSpPr>
            <a:spLocks noGrp="1" noRot="1" noChangeAspect="1" noChangeArrowheads="1" noTextEdit="1"/>
          </p:cNvSpPr>
          <p:nvPr>
            <p:ph type="sldImg"/>
          </p:nvPr>
        </p:nvSpPr>
        <p:spPr>
          <a:xfrm>
            <a:off x="796925" y="261938"/>
            <a:ext cx="5084763" cy="3813175"/>
          </a:xfrm>
          <a:ln w="12700" cap="flat">
            <a:solidFill>
              <a:schemeClr val="tx1"/>
            </a:solidFill>
          </a:ln>
        </p:spPr>
      </p:sp>
      <p:sp>
        <p:nvSpPr>
          <p:cNvPr id="119813"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extLst>
      <p:ext uri="{BB962C8B-B14F-4D97-AF65-F5344CB8AC3E}">
        <p14:creationId xmlns:p14="http://schemas.microsoft.com/office/powerpoint/2010/main" val="113205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81E2BF-1A41-410D-B07C-38A12D1E68E4}" type="slidenum">
              <a:rPr lang="en-US" smtClean="0"/>
              <a:pPr>
                <a:defRPr/>
              </a:pPr>
              <a:t>35</a:t>
            </a:fld>
            <a:endParaRPr lang="en-US"/>
          </a:p>
        </p:txBody>
      </p:sp>
    </p:spTree>
    <p:extLst>
      <p:ext uri="{BB962C8B-B14F-4D97-AF65-F5344CB8AC3E}">
        <p14:creationId xmlns:p14="http://schemas.microsoft.com/office/powerpoint/2010/main" val="625552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/IW2021</a:t>
            </a: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srcRect/>
          <a:stretch/>
        </p:blipFill>
        <p:spPr>
          <a:xfrm>
            <a:off x="3235285" y="509963"/>
            <a:ext cx="5802453" cy="1919635"/>
          </a:xfrm>
          <a:prstGeom prst="rect">
            <a:avLst/>
          </a:prstGeom>
        </p:spPr>
      </p:pic>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6FCDF-D4EA-1B41-BA14-4AF95E5CEECB}" type="datetime5">
              <a:rPr lang="fr-FR" smtClean="0"/>
              <a:t>14-févr.-21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2E1F4-580F-2746-8A54-DA485879FD5B}" type="datetime5">
              <a:rPr lang="fr-FR" smtClean="0"/>
              <a:t>14-févr.-21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a:solidFill>
                  <a:srgbClr val="414042"/>
                </a:solidFill>
                <a:latin typeface="Open Sans Light"/>
                <a:cs typeface="Open Sans Light"/>
              </a:rPr>
              <a:t>/IW2021</a:t>
            </a:r>
            <a:endParaRPr lang="fr-FR" sz="2000" dirty="0">
              <a:solidFill>
                <a:srgbClr val="414042"/>
              </a:solidFill>
              <a:latin typeface="Open Sans Light"/>
              <a:cs typeface="Open Sans Light"/>
            </a:endParaRPr>
          </a:p>
        </p:txBody>
      </p:sp>
      <p:pic>
        <p:nvPicPr>
          <p:cNvPr id="7" name="Picture 6"/>
          <p:cNvPicPr>
            <a:picLocks noChangeAspect="1"/>
          </p:cNvPicPr>
          <p:nvPr userDrawn="1"/>
        </p:nvPicPr>
        <p:blipFill>
          <a:blip r:embed="rId2"/>
          <a:srcRect/>
          <a:stretch/>
        </p:blipFill>
        <p:spPr>
          <a:xfrm>
            <a:off x="2926702" y="1746261"/>
            <a:ext cx="5802453" cy="1919635"/>
          </a:xfrm>
          <a:prstGeom prst="rect">
            <a:avLst/>
          </a:prstGeom>
        </p:spPr>
      </p:pic>
    </p:spTree>
    <p:extLst>
      <p:ext uri="{BB962C8B-B14F-4D97-AF65-F5344CB8AC3E}">
        <p14:creationId xmlns:p14="http://schemas.microsoft.com/office/powerpoint/2010/main" val="9650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C58D2-D3A0-3843-8DCA-C1F4ADCA7220}" type="datetime5">
              <a:rPr lang="fr-FR" smtClean="0"/>
              <a:t>14-févr.-21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0206F0-1644-564B-A244-82B88DB5BC3C}" type="datetime5">
              <a:rPr lang="fr-FR" smtClean="0"/>
              <a:t>14-févr.-21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646E17-325D-1945-BB66-7DE668976512}" type="datetime5">
              <a:rPr lang="fr-FR" smtClean="0"/>
              <a:t>14-févr.-21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C1C6AC-1A71-F042-A34D-5D5D60078753}" type="datetime5">
              <a:rPr lang="fr-FR" smtClean="0"/>
              <a:t>14-févr.-21</a:t>
            </a:fld>
            <a:endParaRPr lang="en-US"/>
          </a:p>
        </p:txBody>
      </p:sp>
      <p:sp>
        <p:nvSpPr>
          <p:cNvPr id="8" name="Footer Placeholder 7"/>
          <p:cNvSpPr>
            <a:spLocks noGrp="1"/>
          </p:cNvSpPr>
          <p:nvPr>
            <p:ph type="ftr" sz="quarter" idx="11"/>
          </p:nvPr>
        </p:nvSpPr>
        <p:spPr/>
        <p:txBody>
          <a:bodyPr/>
          <a:lstStyle/>
          <a:p>
            <a:r>
              <a:rPr lang="en-US"/>
              <a:t>www.incose.org/IW2021</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AB221-4574-3D44-B186-34E820A81691}" type="datetime5">
              <a:rPr lang="fr-FR" smtClean="0"/>
              <a:t>14-févr.-21</a:t>
            </a:fld>
            <a:endParaRPr lang="en-US"/>
          </a:p>
        </p:txBody>
      </p:sp>
      <p:sp>
        <p:nvSpPr>
          <p:cNvPr id="4" name="Footer Placeholder 3"/>
          <p:cNvSpPr>
            <a:spLocks noGrp="1"/>
          </p:cNvSpPr>
          <p:nvPr>
            <p:ph type="ftr" sz="quarter" idx="11"/>
          </p:nvPr>
        </p:nvSpPr>
        <p:spPr/>
        <p:txBody>
          <a:bodyPr/>
          <a:lstStyle/>
          <a:p>
            <a:r>
              <a:rPr lang="en-US"/>
              <a:t>www.incose.org/IW2021</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1D4F6-79BD-6244-8DD0-2BF7E4A8F24B}" type="datetime5">
              <a:rPr lang="fr-FR" smtClean="0"/>
              <a:t>14-févr.-21</a:t>
            </a:fld>
            <a:endParaRPr lang="en-US"/>
          </a:p>
        </p:txBody>
      </p:sp>
      <p:sp>
        <p:nvSpPr>
          <p:cNvPr id="3" name="Footer Placeholder 2"/>
          <p:cNvSpPr>
            <a:spLocks noGrp="1"/>
          </p:cNvSpPr>
          <p:nvPr>
            <p:ph type="ftr" sz="quarter" idx="11"/>
          </p:nvPr>
        </p:nvSpPr>
        <p:spPr/>
        <p:txBody>
          <a:bodyPr/>
          <a:lstStyle/>
          <a:p>
            <a:r>
              <a:rPr lang="en-US"/>
              <a:t>www.incose.org/IW2021</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4D840D8-3659-0E44-A103-5F5DE597A511}" type="datetime5">
              <a:rPr lang="fr-FR" smtClean="0"/>
              <a:t>14-févr.-21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8C61B6-541F-B640-ADCA-3FF96E357E28}" type="datetime5">
              <a:rPr lang="fr-FR" smtClean="0"/>
              <a:t>14-févr.-21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6E81C08F-32EE-5C4F-BCFD-4E27C066C8E3}" type="datetime5">
              <a:rPr lang="fr-FR" smtClean="0"/>
              <a:t>14-févr.-21</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a:t>www.incose.org/IW2021</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pic>
        <p:nvPicPr>
          <p:cNvPr id="7" name="Picture 6" descr="logo-IW.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ChapterKeys@incos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ChapterAwards@incose.org" TargetMode="External"/><Relationship Id="rId2" Type="http://schemas.openxmlformats.org/officeDocument/2006/relationships/hyperlink" Target="mailto:ChapterKeys@incose.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2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nnect.incose.org/Chapters/HelpResources/Keys%20wik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ChapterKeys@incose.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incose.org/about-incose/principles-valu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Grp="1" noChangeArrowheads="1"/>
          </p:cNvSpPr>
          <p:nvPr>
            <p:ph type="ctrTitle"/>
          </p:nvPr>
        </p:nvSpPr>
        <p:spPr>
          <a:xfrm>
            <a:off x="2060575" y="4191000"/>
            <a:ext cx="8527956" cy="1123038"/>
          </a:xfrm>
        </p:spPr>
        <p:txBody>
          <a:bodyPr>
            <a:noAutofit/>
          </a:bodyPr>
          <a:lstStyle/>
          <a:p>
            <a:r>
              <a:rPr lang="en-US" sz="4800" dirty="0"/>
              <a:t>Chapter Leader Training</a:t>
            </a:r>
            <a:br>
              <a:rPr lang="en-US" sz="4800" dirty="0"/>
            </a:br>
            <a:r>
              <a:rPr lang="en-US" sz="4800" dirty="0"/>
              <a:t>Unit 4 - </a:t>
            </a:r>
            <a:r>
              <a:rPr lang="en-US" sz="4000" dirty="0">
                <a:latin typeface="Arial" charset="0"/>
              </a:rPr>
              <a:t>Chapter Excellence Program </a:t>
            </a:r>
            <a:br>
              <a:rPr lang="en-US" sz="4000" dirty="0">
                <a:latin typeface="Arial" charset="0"/>
              </a:rPr>
            </a:br>
            <a:endParaRPr lang="en-US" sz="4800" dirty="0"/>
          </a:p>
        </p:txBody>
      </p:sp>
      <p:sp>
        <p:nvSpPr>
          <p:cNvPr id="4" name="Subtitle 2">
            <a:extLst>
              <a:ext uri="{FF2B5EF4-FFF2-40B4-BE49-F238E27FC236}">
                <a16:creationId xmlns:a16="http://schemas.microsoft.com/office/drawing/2014/main" id="{5D67741D-A3EF-41E8-AD38-9E53DE1254B2}"/>
              </a:ext>
            </a:extLst>
          </p:cNvPr>
          <p:cNvSpPr txBox="1">
            <a:spLocks/>
          </p:cNvSpPr>
          <p:nvPr/>
        </p:nvSpPr>
        <p:spPr>
          <a:xfrm>
            <a:off x="4683512" y="5635827"/>
            <a:ext cx="6781800" cy="867169"/>
          </a:xfrm>
          <a:prstGeom prst="rect">
            <a:avLst/>
          </a:prstGeom>
        </p:spPr>
        <p:txBody>
          <a:bodyPr vert="horz" lIns="121954" tIns="60977" rIns="121954" bIns="60977" rtlCol="0" anchor="b">
            <a:normAutofit fontScale="85000" lnSpcReduction="20000"/>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pPr algn="r">
              <a:lnSpc>
                <a:spcPct val="85000"/>
              </a:lnSpc>
            </a:pPr>
            <a:r>
              <a:rPr lang="en-US" dirty="0"/>
              <a:t>Tony Williams, Americas Sector </a:t>
            </a:r>
            <a:r>
              <a:rPr lang="en-US" dirty="0" err="1"/>
              <a:t>Directo</a:t>
            </a:r>
            <a:endParaRPr lang="en-US" dirty="0"/>
          </a:p>
          <a:p>
            <a:pPr algn="r">
              <a:lnSpc>
                <a:spcPct val="85000"/>
              </a:lnSpc>
            </a:pPr>
            <a:r>
              <a:rPr lang="en-US" dirty="0"/>
              <a:t>Tony </a:t>
            </a:r>
            <a:r>
              <a:rPr lang="en-US" dirty="0" err="1"/>
              <a:t>Gigioli</a:t>
            </a:r>
            <a:r>
              <a:rPr lang="en-US" dirty="0"/>
              <a:t>, Circle Awards Chair</a:t>
            </a:r>
          </a:p>
          <a:p>
            <a:pPr algn="r">
              <a:lnSpc>
                <a:spcPct val="85000"/>
              </a:lnSpc>
            </a:pPr>
            <a:r>
              <a:rPr lang="en-US" dirty="0"/>
              <a:t>Presented on Feb 15,  2021</a:t>
            </a:r>
          </a:p>
        </p:txBody>
      </p:sp>
      <p:sp>
        <p:nvSpPr>
          <p:cNvPr id="5" name="TextBox 4">
            <a:extLst>
              <a:ext uri="{FF2B5EF4-FFF2-40B4-BE49-F238E27FC236}">
                <a16:creationId xmlns:a16="http://schemas.microsoft.com/office/drawing/2014/main" id="{6CBA2F50-70F6-462B-96A8-915634181C5B}"/>
              </a:ext>
            </a:extLst>
          </p:cNvPr>
          <p:cNvSpPr txBox="1"/>
          <p:nvPr/>
        </p:nvSpPr>
        <p:spPr>
          <a:xfrm>
            <a:off x="9654162" y="456032"/>
            <a:ext cx="2168434" cy="1815882"/>
          </a:xfrm>
          <a:prstGeom prst="rect">
            <a:avLst/>
          </a:prstGeom>
          <a:solidFill>
            <a:schemeClr val="bg2">
              <a:lumMod val="90000"/>
            </a:schemeClr>
          </a:solidFill>
        </p:spPr>
        <p:txBody>
          <a:bodyPr wrap="square" rtlCol="0">
            <a:spAutoFit/>
          </a:bodyPr>
          <a:lstStyle/>
          <a:p>
            <a:r>
              <a:rPr lang="en-US" sz="1600" i="1" dirty="0"/>
              <a:t>Note – for scheduling reasons, the 2021 Chapter Leader training is not necessarily scheduled in the module order</a:t>
            </a:r>
          </a:p>
        </p:txBody>
      </p:sp>
      <p:sp>
        <p:nvSpPr>
          <p:cNvPr id="6" name="Subtitle 5">
            <a:extLst>
              <a:ext uri="{FF2B5EF4-FFF2-40B4-BE49-F238E27FC236}">
                <a16:creationId xmlns:a16="http://schemas.microsoft.com/office/drawing/2014/main" id="{87942CF7-BB77-45F6-9840-80CAF44A240E}"/>
              </a:ext>
            </a:extLst>
          </p:cNvPr>
          <p:cNvSpPr>
            <a:spLocks noGrp="1"/>
          </p:cNvSpPr>
          <p:nvPr>
            <p:ph type="subTitle" idx="1"/>
          </p:nvPr>
        </p:nvSpPr>
        <p:spPr>
          <a:xfrm>
            <a:off x="2060575" y="4526382"/>
            <a:ext cx="5597719" cy="867169"/>
          </a:xfrm>
        </p:spPr>
        <p:txBody>
          <a:bodyPr/>
          <a:lstStyle/>
          <a:p>
            <a:r>
              <a:rPr lang="en-US" sz="2400" dirty="0">
                <a:latin typeface="Arial" charset="0"/>
              </a:rPr>
              <a:t>Keys to Effective Chapters </a:t>
            </a:r>
            <a:br>
              <a:rPr lang="en-US" sz="2400" dirty="0">
                <a:latin typeface="Arial" charset="0"/>
              </a:rPr>
            </a:br>
            <a:r>
              <a:rPr lang="en-US" sz="2400" dirty="0">
                <a:latin typeface="Arial" charset="0"/>
              </a:rPr>
              <a:t>and Chapter Awards</a:t>
            </a:r>
            <a:endParaRPr lang="en-US" dirty="0"/>
          </a:p>
        </p:txBody>
      </p:sp>
    </p:spTree>
    <p:extLst>
      <p:ext uri="{BB962C8B-B14F-4D97-AF65-F5344CB8AC3E}">
        <p14:creationId xmlns:p14="http://schemas.microsoft.com/office/powerpoint/2010/main" val="250372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1889125" y="487362"/>
            <a:ext cx="8077200" cy="609600"/>
          </a:xfrm>
          <a:noFill/>
        </p:spPr>
        <p:txBody>
          <a:bodyPr anchor="b">
            <a:normAutofit fontScale="90000"/>
          </a:bodyPr>
          <a:lstStyle/>
          <a:p>
            <a:pPr algn="ctr" eaLnBrk="1" hangingPunct="1"/>
            <a:r>
              <a:rPr lang="en-US" altLang="en-US" sz="2800" dirty="0"/>
              <a:t>Chapter Outreach &amp; Collaboration Activities Promotes INCOSE &amp; SE to Groups Outside INCOSE</a:t>
            </a:r>
          </a:p>
        </p:txBody>
      </p:sp>
      <p:sp>
        <p:nvSpPr>
          <p:cNvPr id="60419" name="Text Box 3"/>
          <p:cNvSpPr txBox="1">
            <a:spLocks noChangeArrowheads="1"/>
          </p:cNvSpPr>
          <p:nvPr/>
        </p:nvSpPr>
        <p:spPr bwMode="auto">
          <a:xfrm>
            <a:off x="3051175" y="4995863"/>
            <a:ext cx="47244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pPr>
            <a:endParaRPr lang="en-US" altLang="en-US" sz="2400">
              <a:latin typeface="Tahoma" pitchFamily="34" charset="0"/>
            </a:endParaRPr>
          </a:p>
        </p:txBody>
      </p:sp>
      <p:sp>
        <p:nvSpPr>
          <p:cNvPr id="60420" name="Text Box 7"/>
          <p:cNvSpPr txBox="1">
            <a:spLocks noChangeArrowheads="1"/>
          </p:cNvSpPr>
          <p:nvPr/>
        </p:nvSpPr>
        <p:spPr bwMode="auto">
          <a:xfrm>
            <a:off x="6175375" y="2613025"/>
            <a:ext cx="1981200"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Host or significant   participant</a:t>
            </a:r>
          </a:p>
          <a:p>
            <a:pPr>
              <a:spcBef>
                <a:spcPct val="0"/>
              </a:spcBef>
            </a:pPr>
            <a:r>
              <a:rPr lang="en-US" altLang="en-US" sz="1600">
                <a:latin typeface="Arial Narrow" pitchFamily="34" charset="0"/>
              </a:rPr>
              <a:t>Can be broader than just SE</a:t>
            </a:r>
          </a:p>
          <a:p>
            <a:pPr>
              <a:spcBef>
                <a:spcPct val="0"/>
              </a:spcBef>
            </a:pPr>
            <a:r>
              <a:rPr lang="en-US" altLang="en-US" sz="1600">
                <a:latin typeface="Arial Narrow" pitchFamily="34" charset="0"/>
              </a:rPr>
              <a:t>Engr week, Future City, Science Fairs, robotics competitions</a:t>
            </a:r>
          </a:p>
        </p:txBody>
      </p:sp>
      <p:sp>
        <p:nvSpPr>
          <p:cNvPr id="60421" name="Text Box 8"/>
          <p:cNvSpPr txBox="1">
            <a:spLocks noChangeArrowheads="1"/>
          </p:cNvSpPr>
          <p:nvPr/>
        </p:nvSpPr>
        <p:spPr bwMode="auto">
          <a:xfrm>
            <a:off x="6251575" y="1371600"/>
            <a:ext cx="1828800" cy="1219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Active support</a:t>
            </a:r>
          </a:p>
          <a:p>
            <a:pPr algn="ctr">
              <a:spcBef>
                <a:spcPct val="0"/>
              </a:spcBef>
              <a:buFontTx/>
              <a:buNone/>
            </a:pPr>
            <a:r>
              <a:rPr lang="en-US" altLang="en-US" sz="1800" b="1"/>
              <a:t>or involvement in SE activity for K-college</a:t>
            </a:r>
            <a:endParaRPr lang="en-US" altLang="en-US" sz="1800"/>
          </a:p>
        </p:txBody>
      </p:sp>
      <p:sp>
        <p:nvSpPr>
          <p:cNvPr id="60422" name="Text Box 6"/>
          <p:cNvSpPr txBox="1">
            <a:spLocks noChangeArrowheads="1"/>
          </p:cNvSpPr>
          <p:nvPr/>
        </p:nvSpPr>
        <p:spPr bwMode="auto">
          <a:xfrm>
            <a:off x="4359275" y="1371600"/>
            <a:ext cx="1828800" cy="1219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Apply SE in local non-profit organizations</a:t>
            </a:r>
            <a:endParaRPr lang="en-US" altLang="en-US" sz="1800"/>
          </a:p>
        </p:txBody>
      </p:sp>
      <p:sp>
        <p:nvSpPr>
          <p:cNvPr id="60423" name="Text Box 10"/>
          <p:cNvSpPr txBox="1">
            <a:spLocks noChangeArrowheads="1"/>
          </p:cNvSpPr>
          <p:nvPr/>
        </p:nvSpPr>
        <p:spPr bwMode="auto">
          <a:xfrm>
            <a:off x="4321175" y="2613026"/>
            <a:ext cx="1905000" cy="302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 project with resulting product or report</a:t>
            </a:r>
          </a:p>
          <a:p>
            <a:pPr>
              <a:spcBef>
                <a:spcPct val="0"/>
              </a:spcBef>
            </a:pPr>
            <a:r>
              <a:rPr lang="en-US" altLang="en-US" sz="1600">
                <a:latin typeface="Arial Narrow" pitchFamily="34" charset="0"/>
              </a:rPr>
              <a:t>Non-profit community organization</a:t>
            </a:r>
          </a:p>
          <a:p>
            <a:pPr>
              <a:spcBef>
                <a:spcPct val="0"/>
              </a:spcBef>
            </a:pPr>
            <a:r>
              <a:rPr lang="en-US" altLang="en-US" sz="1600">
                <a:latin typeface="Arial Narrow" pitchFamily="34" charset="0"/>
              </a:rPr>
              <a:t>Civic organization</a:t>
            </a:r>
          </a:p>
          <a:p>
            <a:pPr>
              <a:spcBef>
                <a:spcPct val="0"/>
              </a:spcBef>
            </a:pPr>
            <a:r>
              <a:rPr lang="en-US" altLang="en-US" sz="1600">
                <a:latin typeface="Arial Narrow" pitchFamily="34" charset="0"/>
              </a:rPr>
              <a:t>University or college (if project/report resulted)</a:t>
            </a:r>
          </a:p>
          <a:p>
            <a:pPr>
              <a:spcBef>
                <a:spcPct val="0"/>
              </a:spcBef>
            </a:pPr>
            <a:r>
              <a:rPr lang="en-US" altLang="en-US" sz="1600">
                <a:latin typeface="Arial Narrow" pitchFamily="34" charset="0"/>
              </a:rPr>
              <a:t>No fees involved</a:t>
            </a:r>
          </a:p>
        </p:txBody>
      </p:sp>
      <p:sp>
        <p:nvSpPr>
          <p:cNvPr id="60424" name="Text Box 9"/>
          <p:cNvSpPr txBox="1">
            <a:spLocks noChangeArrowheads="1"/>
          </p:cNvSpPr>
          <p:nvPr/>
        </p:nvSpPr>
        <p:spPr bwMode="auto">
          <a:xfrm>
            <a:off x="8156575" y="1905000"/>
            <a:ext cx="1828800" cy="685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Presentations about INCOSE</a:t>
            </a:r>
            <a:endParaRPr lang="en-US" altLang="en-US" sz="1800"/>
          </a:p>
        </p:txBody>
      </p:sp>
      <p:sp>
        <p:nvSpPr>
          <p:cNvPr id="60425" name="Text Box 11"/>
          <p:cNvSpPr txBox="1">
            <a:spLocks noChangeArrowheads="1"/>
          </p:cNvSpPr>
          <p:nvPr/>
        </p:nvSpPr>
        <p:spPr bwMode="auto">
          <a:xfrm>
            <a:off x="8118475" y="2613026"/>
            <a:ext cx="20193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Present to executive in previously unrepresented (in local membership) organization</a:t>
            </a:r>
          </a:p>
        </p:txBody>
      </p:sp>
      <p:sp>
        <p:nvSpPr>
          <p:cNvPr id="60426" name="Text Box 13"/>
          <p:cNvSpPr txBox="1">
            <a:spLocks noChangeArrowheads="1"/>
          </p:cNvSpPr>
          <p:nvPr/>
        </p:nvSpPr>
        <p:spPr bwMode="auto">
          <a:xfrm>
            <a:off x="8175625" y="4175125"/>
            <a:ext cx="1790700" cy="914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Provide Unpaid Speaker</a:t>
            </a:r>
            <a:endParaRPr lang="en-US" altLang="en-US" sz="1800"/>
          </a:p>
        </p:txBody>
      </p:sp>
      <p:sp>
        <p:nvSpPr>
          <p:cNvPr id="60427" name="Text Box 14"/>
          <p:cNvSpPr txBox="1">
            <a:spLocks noChangeArrowheads="1"/>
          </p:cNvSpPr>
          <p:nvPr/>
        </p:nvSpPr>
        <p:spPr bwMode="auto">
          <a:xfrm>
            <a:off x="8004175" y="5086350"/>
            <a:ext cx="21336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To university, career day, civic organization, non-INCOSE sponsored conference/seminar</a:t>
            </a:r>
          </a:p>
        </p:txBody>
      </p:sp>
      <p:sp>
        <p:nvSpPr>
          <p:cNvPr id="60428" name="Text Box 4"/>
          <p:cNvSpPr txBox="1">
            <a:spLocks noChangeArrowheads="1"/>
          </p:cNvSpPr>
          <p:nvPr/>
        </p:nvSpPr>
        <p:spPr bwMode="auto">
          <a:xfrm>
            <a:off x="2441575" y="1676400"/>
            <a:ext cx="1828800" cy="914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Joint meetings with other societies</a:t>
            </a:r>
            <a:endParaRPr lang="en-US" altLang="en-US" sz="1800"/>
          </a:p>
          <a:p>
            <a:pPr>
              <a:spcBef>
                <a:spcPct val="0"/>
              </a:spcBef>
              <a:buFontTx/>
              <a:buNone/>
            </a:pPr>
            <a:endParaRPr lang="en-US" altLang="en-US" sz="1600"/>
          </a:p>
        </p:txBody>
      </p:sp>
      <p:sp>
        <p:nvSpPr>
          <p:cNvPr id="60429" name="Text Box 12"/>
          <p:cNvSpPr txBox="1">
            <a:spLocks noChangeArrowheads="1"/>
          </p:cNvSpPr>
          <p:nvPr/>
        </p:nvSpPr>
        <p:spPr bwMode="auto">
          <a:xfrm>
            <a:off x="2327275" y="2613025"/>
            <a:ext cx="20574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Joint meeting with society other than INCOSE</a:t>
            </a:r>
          </a:p>
          <a:p>
            <a:pPr>
              <a:spcBef>
                <a:spcPct val="0"/>
              </a:spcBef>
            </a:pPr>
            <a:r>
              <a:rPr lang="en-US" altLang="en-US" sz="1600">
                <a:latin typeface="Arial Narrow" pitchFamily="34" charset="0"/>
              </a:rPr>
              <a:t>Systems Engineering explicitly explained or promoted</a:t>
            </a:r>
          </a:p>
        </p:txBody>
      </p:sp>
      <p:sp>
        <p:nvSpPr>
          <p:cNvPr id="60430" name="Text Box 15"/>
          <p:cNvSpPr txBox="1">
            <a:spLocks noChangeArrowheads="1"/>
          </p:cNvSpPr>
          <p:nvPr/>
        </p:nvSpPr>
        <p:spPr bwMode="auto">
          <a:xfrm>
            <a:off x="2460625" y="4200525"/>
            <a:ext cx="1790700" cy="8953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Local Engineering Club/Council</a:t>
            </a:r>
            <a:endParaRPr lang="en-US" altLang="en-US" sz="1800"/>
          </a:p>
        </p:txBody>
      </p:sp>
      <p:sp>
        <p:nvSpPr>
          <p:cNvPr id="60431" name="Text Box 16"/>
          <p:cNvSpPr txBox="1">
            <a:spLocks noChangeArrowheads="1"/>
          </p:cNvSpPr>
          <p:nvPr/>
        </p:nvSpPr>
        <p:spPr bwMode="auto">
          <a:xfrm>
            <a:off x="2289175" y="5102226"/>
            <a:ext cx="2133600"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Join/participate in local engineering club or council of technical societies</a:t>
            </a:r>
          </a:p>
        </p:txBody>
      </p:sp>
    </p:spTree>
    <p:extLst>
      <p:ext uri="{BB962C8B-B14F-4D97-AF65-F5344CB8AC3E}">
        <p14:creationId xmlns:p14="http://schemas.microsoft.com/office/powerpoint/2010/main" val="21466495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908175" y="571500"/>
            <a:ext cx="7868734" cy="609600"/>
          </a:xfrm>
          <a:noFill/>
        </p:spPr>
        <p:txBody>
          <a:bodyPr anchor="b">
            <a:normAutofit fontScale="90000"/>
          </a:bodyPr>
          <a:lstStyle/>
          <a:p>
            <a:pPr algn="ctr" eaLnBrk="1" hangingPunct="1"/>
            <a:r>
              <a:rPr lang="en-US" altLang="en-US" sz="3400" dirty="0"/>
              <a:t>Chapter’s Support to INCOSE </a:t>
            </a:r>
            <a:br>
              <a:rPr lang="en-US" altLang="en-US" sz="3400" dirty="0"/>
            </a:br>
            <a:r>
              <a:rPr lang="en-US" altLang="en-US" sz="3400" dirty="0"/>
              <a:t>Strengthens the Total Organization</a:t>
            </a:r>
          </a:p>
        </p:txBody>
      </p:sp>
      <p:sp>
        <p:nvSpPr>
          <p:cNvPr id="61443" name="Text Box 9"/>
          <p:cNvSpPr txBox="1">
            <a:spLocks noChangeArrowheads="1"/>
          </p:cNvSpPr>
          <p:nvPr/>
        </p:nvSpPr>
        <p:spPr bwMode="auto">
          <a:xfrm>
            <a:off x="8385175" y="1371600"/>
            <a:ext cx="1752600" cy="1219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Attend  International Workshop/ Symposium</a:t>
            </a:r>
            <a:endParaRPr lang="en-US" altLang="en-US" sz="1800"/>
          </a:p>
        </p:txBody>
      </p:sp>
      <p:sp>
        <p:nvSpPr>
          <p:cNvPr id="61444" name="Text Box 13"/>
          <p:cNvSpPr txBox="1">
            <a:spLocks noChangeArrowheads="1"/>
          </p:cNvSpPr>
          <p:nvPr/>
        </p:nvSpPr>
        <p:spPr bwMode="auto">
          <a:xfrm>
            <a:off x="8308975" y="2590800"/>
            <a:ext cx="16891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dirty="0">
                <a:latin typeface="Arial Narrow" pitchFamily="34" charset="0"/>
              </a:rPr>
              <a:t>Officer/Member attendance at International Workshop or Symposium</a:t>
            </a:r>
          </a:p>
        </p:txBody>
      </p:sp>
      <p:sp>
        <p:nvSpPr>
          <p:cNvPr id="61445" name="Text Box 4"/>
          <p:cNvSpPr txBox="1">
            <a:spLocks noChangeArrowheads="1"/>
          </p:cNvSpPr>
          <p:nvPr/>
        </p:nvSpPr>
        <p:spPr bwMode="auto">
          <a:xfrm>
            <a:off x="2365375" y="1371600"/>
            <a:ext cx="1981200"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Work with other chapters</a:t>
            </a:r>
            <a:endParaRPr lang="en-US" altLang="en-US" sz="1800"/>
          </a:p>
        </p:txBody>
      </p:sp>
      <p:sp>
        <p:nvSpPr>
          <p:cNvPr id="61446" name="Text Box 10"/>
          <p:cNvSpPr txBox="1">
            <a:spLocks noChangeArrowheads="1"/>
          </p:cNvSpPr>
          <p:nvPr/>
        </p:nvSpPr>
        <p:spPr bwMode="auto">
          <a:xfrm>
            <a:off x="2365375" y="2362201"/>
            <a:ext cx="19812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Joint event or new chapter start-up</a:t>
            </a:r>
          </a:p>
        </p:txBody>
      </p:sp>
      <p:sp>
        <p:nvSpPr>
          <p:cNvPr id="61447" name="Text Box 14"/>
          <p:cNvSpPr txBox="1">
            <a:spLocks noChangeArrowheads="1"/>
          </p:cNvSpPr>
          <p:nvPr/>
        </p:nvSpPr>
        <p:spPr bwMode="auto">
          <a:xfrm>
            <a:off x="2365375" y="3686175"/>
            <a:ext cx="19812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Donations</a:t>
            </a:r>
            <a:endParaRPr lang="en-US" altLang="en-US" sz="1800"/>
          </a:p>
        </p:txBody>
      </p:sp>
      <p:sp>
        <p:nvSpPr>
          <p:cNvPr id="61448" name="Text Box 15"/>
          <p:cNvSpPr txBox="1">
            <a:spLocks noChangeArrowheads="1"/>
          </p:cNvSpPr>
          <p:nvPr/>
        </p:nvSpPr>
        <p:spPr bwMode="auto">
          <a:xfrm>
            <a:off x="2289175" y="4295776"/>
            <a:ext cx="2133600"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Chapter or individual donates to INCOSE Foundation</a:t>
            </a:r>
          </a:p>
          <a:p>
            <a:pPr>
              <a:spcBef>
                <a:spcPct val="0"/>
              </a:spcBef>
            </a:pPr>
            <a:r>
              <a:rPr lang="en-US" altLang="en-US" sz="1600">
                <a:latin typeface="Arial Narrow" pitchFamily="34" charset="0"/>
              </a:rPr>
              <a:t>Chapter or individual donates to another chapter</a:t>
            </a:r>
          </a:p>
        </p:txBody>
      </p:sp>
      <p:sp>
        <p:nvSpPr>
          <p:cNvPr id="61449" name="Text Box 6"/>
          <p:cNvSpPr txBox="1">
            <a:spLocks noChangeArrowheads="1"/>
          </p:cNvSpPr>
          <p:nvPr/>
        </p:nvSpPr>
        <p:spPr bwMode="auto">
          <a:xfrm>
            <a:off x="4452938" y="1371600"/>
            <a:ext cx="1905000"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Provide speakers</a:t>
            </a:r>
            <a:endParaRPr lang="en-US" altLang="en-US" sz="1600"/>
          </a:p>
          <a:p>
            <a:pPr>
              <a:spcBef>
                <a:spcPct val="0"/>
              </a:spcBef>
              <a:buFontTx/>
              <a:buNone/>
            </a:pPr>
            <a:endParaRPr lang="en-US" altLang="en-US" sz="1800"/>
          </a:p>
        </p:txBody>
      </p:sp>
      <p:sp>
        <p:nvSpPr>
          <p:cNvPr id="61450" name="Text Box 11"/>
          <p:cNvSpPr txBox="1">
            <a:spLocks noChangeArrowheads="1"/>
          </p:cNvSpPr>
          <p:nvPr/>
        </p:nvSpPr>
        <p:spPr bwMode="auto">
          <a:xfrm>
            <a:off x="4414838" y="2362201"/>
            <a:ext cx="19812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Meetings of other chapters</a:t>
            </a:r>
          </a:p>
        </p:txBody>
      </p:sp>
      <p:sp>
        <p:nvSpPr>
          <p:cNvPr id="61451" name="Text Box 16"/>
          <p:cNvSpPr txBox="1">
            <a:spLocks noChangeArrowheads="1"/>
          </p:cNvSpPr>
          <p:nvPr/>
        </p:nvSpPr>
        <p:spPr bwMode="auto">
          <a:xfrm>
            <a:off x="4414838" y="3686175"/>
            <a:ext cx="19812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Awards Committee</a:t>
            </a:r>
            <a:endParaRPr lang="en-US" altLang="en-US" sz="1800"/>
          </a:p>
        </p:txBody>
      </p:sp>
      <p:sp>
        <p:nvSpPr>
          <p:cNvPr id="61452" name="Text Box 17"/>
          <p:cNvSpPr txBox="1">
            <a:spLocks noChangeArrowheads="1"/>
          </p:cNvSpPr>
          <p:nvPr/>
        </p:nvSpPr>
        <p:spPr bwMode="auto">
          <a:xfrm>
            <a:off x="4338638" y="4294189"/>
            <a:ext cx="2133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Serve as reviewer for chapter awards</a:t>
            </a:r>
          </a:p>
        </p:txBody>
      </p:sp>
      <p:sp>
        <p:nvSpPr>
          <p:cNvPr id="61453" name="Text Box 8"/>
          <p:cNvSpPr txBox="1">
            <a:spLocks noChangeArrowheads="1"/>
          </p:cNvSpPr>
          <p:nvPr/>
        </p:nvSpPr>
        <p:spPr bwMode="auto">
          <a:xfrm>
            <a:off x="6450013" y="1371600"/>
            <a:ext cx="1828800"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Publish in INCOSE </a:t>
            </a:r>
            <a:r>
              <a:rPr lang="en-US" altLang="en-US" sz="1800" b="1" i="1"/>
              <a:t>INSIGHT</a:t>
            </a:r>
            <a:endParaRPr lang="en-US" altLang="en-US" sz="1800" i="1"/>
          </a:p>
        </p:txBody>
      </p:sp>
      <p:sp>
        <p:nvSpPr>
          <p:cNvPr id="61454" name="Text Box 12"/>
          <p:cNvSpPr txBox="1">
            <a:spLocks noChangeArrowheads="1"/>
          </p:cNvSpPr>
          <p:nvPr/>
        </p:nvSpPr>
        <p:spPr bwMode="auto">
          <a:xfrm>
            <a:off x="6373813" y="2362201"/>
            <a:ext cx="1981200"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Articles (excluding letters to the editor, notices, chapter summaries) </a:t>
            </a:r>
          </a:p>
        </p:txBody>
      </p:sp>
      <p:sp>
        <p:nvSpPr>
          <p:cNvPr id="61455" name="Text Box 18"/>
          <p:cNvSpPr txBox="1">
            <a:spLocks noChangeArrowheads="1"/>
          </p:cNvSpPr>
          <p:nvPr/>
        </p:nvSpPr>
        <p:spPr bwMode="auto">
          <a:xfrm>
            <a:off x="6450013" y="3683000"/>
            <a:ext cx="1828800" cy="1193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Submit for INCOSE Individual Award</a:t>
            </a:r>
            <a:endParaRPr lang="en-US" altLang="en-US" sz="1800"/>
          </a:p>
        </p:txBody>
      </p:sp>
      <p:sp>
        <p:nvSpPr>
          <p:cNvPr id="61456" name="Text Box 19"/>
          <p:cNvSpPr txBox="1">
            <a:spLocks noChangeArrowheads="1"/>
          </p:cNvSpPr>
          <p:nvPr/>
        </p:nvSpPr>
        <p:spPr bwMode="auto">
          <a:xfrm>
            <a:off x="6403975" y="4876801"/>
            <a:ext cx="2133600"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Submit nominee for individual INCOSE  award (Founder, Fellow, Service)</a:t>
            </a:r>
          </a:p>
        </p:txBody>
      </p:sp>
    </p:spTree>
    <p:extLst>
      <p:ext uri="{BB962C8B-B14F-4D97-AF65-F5344CB8AC3E}">
        <p14:creationId xmlns:p14="http://schemas.microsoft.com/office/powerpoint/2010/main" val="144506670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2974975" y="568190"/>
            <a:ext cx="6515100" cy="609600"/>
          </a:xfrm>
          <a:noFill/>
        </p:spPr>
        <p:txBody>
          <a:bodyPr anchor="b">
            <a:normAutofit fontScale="90000"/>
          </a:bodyPr>
          <a:lstStyle/>
          <a:p>
            <a:pPr algn="ctr" eaLnBrk="1" hangingPunct="1"/>
            <a:r>
              <a:rPr lang="en-US" altLang="en-US" sz="3400" dirty="0"/>
              <a:t>Solid Chapter Operations Facilitate Repeatable Chapter Performance</a:t>
            </a:r>
          </a:p>
        </p:txBody>
      </p:sp>
      <p:sp>
        <p:nvSpPr>
          <p:cNvPr id="62467" name="Text Box 6"/>
          <p:cNvSpPr txBox="1">
            <a:spLocks noChangeArrowheads="1"/>
          </p:cNvSpPr>
          <p:nvPr/>
        </p:nvSpPr>
        <p:spPr bwMode="auto">
          <a:xfrm>
            <a:off x="2936875" y="1562100"/>
            <a:ext cx="1905000" cy="76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elections</a:t>
            </a:r>
            <a:endParaRPr lang="en-US" altLang="en-US" sz="1800"/>
          </a:p>
        </p:txBody>
      </p:sp>
      <p:sp>
        <p:nvSpPr>
          <p:cNvPr id="62468" name="Text Box 8"/>
          <p:cNvSpPr txBox="1">
            <a:spLocks noChangeArrowheads="1"/>
          </p:cNvSpPr>
          <p:nvPr/>
        </p:nvSpPr>
        <p:spPr bwMode="auto">
          <a:xfrm>
            <a:off x="5451475" y="1449389"/>
            <a:ext cx="1828800" cy="9874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Regular leadership team meetings</a:t>
            </a:r>
            <a:endParaRPr lang="en-US" altLang="en-US" sz="1800"/>
          </a:p>
        </p:txBody>
      </p:sp>
      <p:sp>
        <p:nvSpPr>
          <p:cNvPr id="62469" name="Text Box 9"/>
          <p:cNvSpPr txBox="1">
            <a:spLocks noChangeArrowheads="1"/>
          </p:cNvSpPr>
          <p:nvPr/>
        </p:nvSpPr>
        <p:spPr bwMode="auto">
          <a:xfrm>
            <a:off x="7966075" y="1447800"/>
            <a:ext cx="1828800"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display/ banner</a:t>
            </a:r>
            <a:endParaRPr lang="en-US" altLang="en-US" sz="1800"/>
          </a:p>
        </p:txBody>
      </p:sp>
      <p:sp>
        <p:nvSpPr>
          <p:cNvPr id="62470" name="Text Box 10"/>
          <p:cNvSpPr txBox="1">
            <a:spLocks noChangeArrowheads="1"/>
          </p:cNvSpPr>
          <p:nvPr/>
        </p:nvSpPr>
        <p:spPr bwMode="auto">
          <a:xfrm>
            <a:off x="2974975" y="4441825"/>
            <a:ext cx="1828800" cy="6731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events</a:t>
            </a:r>
            <a:endParaRPr lang="en-US" altLang="en-US" sz="1800"/>
          </a:p>
        </p:txBody>
      </p:sp>
      <p:sp>
        <p:nvSpPr>
          <p:cNvPr id="62471" name="Text Box 11"/>
          <p:cNvSpPr txBox="1">
            <a:spLocks noChangeArrowheads="1"/>
          </p:cNvSpPr>
          <p:nvPr/>
        </p:nvSpPr>
        <p:spPr bwMode="auto">
          <a:xfrm>
            <a:off x="7889875" y="4416425"/>
            <a:ext cx="1981200" cy="685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Public recognition</a:t>
            </a:r>
            <a:endParaRPr lang="en-US" altLang="en-US" sz="1800"/>
          </a:p>
        </p:txBody>
      </p:sp>
      <p:sp>
        <p:nvSpPr>
          <p:cNvPr id="62472" name="Text Box 13"/>
          <p:cNvSpPr txBox="1">
            <a:spLocks noChangeArrowheads="1"/>
          </p:cNvSpPr>
          <p:nvPr/>
        </p:nvSpPr>
        <p:spPr bwMode="auto">
          <a:xfrm>
            <a:off x="2849563" y="2387600"/>
            <a:ext cx="19812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Provide candidate biographies with ballot</a:t>
            </a:r>
          </a:p>
          <a:p>
            <a:pPr>
              <a:spcBef>
                <a:spcPct val="0"/>
              </a:spcBef>
            </a:pPr>
            <a:r>
              <a:rPr lang="en-US" altLang="en-US" sz="1600">
                <a:latin typeface="Arial Narrow" pitchFamily="34" charset="0"/>
              </a:rPr>
              <a:t>Mailed with ballots at least 30 days prior to election close</a:t>
            </a:r>
          </a:p>
        </p:txBody>
      </p:sp>
      <p:sp>
        <p:nvSpPr>
          <p:cNvPr id="62473" name="Text Box 14"/>
          <p:cNvSpPr txBox="1">
            <a:spLocks noChangeArrowheads="1"/>
          </p:cNvSpPr>
          <p:nvPr/>
        </p:nvSpPr>
        <p:spPr bwMode="auto">
          <a:xfrm>
            <a:off x="2898775" y="5181600"/>
            <a:ext cx="19812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Scheduled and publicized at least 3 months in advance</a:t>
            </a:r>
          </a:p>
        </p:txBody>
      </p:sp>
      <p:sp>
        <p:nvSpPr>
          <p:cNvPr id="62474" name="Text Box 15"/>
          <p:cNvSpPr txBox="1">
            <a:spLocks noChangeArrowheads="1"/>
          </p:cNvSpPr>
          <p:nvPr/>
        </p:nvSpPr>
        <p:spPr bwMode="auto">
          <a:xfrm>
            <a:off x="7813675" y="5178426"/>
            <a:ext cx="2133600"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Individual and organizational contributions publically recognized</a:t>
            </a:r>
          </a:p>
        </p:txBody>
      </p:sp>
      <p:sp>
        <p:nvSpPr>
          <p:cNvPr id="62475" name="Text Box 16"/>
          <p:cNvSpPr txBox="1">
            <a:spLocks noChangeArrowheads="1"/>
          </p:cNvSpPr>
          <p:nvPr/>
        </p:nvSpPr>
        <p:spPr bwMode="auto">
          <a:xfrm>
            <a:off x="5375275" y="2514601"/>
            <a:ext cx="1981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Separate meeting for leadership team</a:t>
            </a:r>
          </a:p>
          <a:p>
            <a:pPr>
              <a:spcBef>
                <a:spcPct val="0"/>
              </a:spcBef>
            </a:pPr>
            <a:r>
              <a:rPr lang="en-US" altLang="en-US" sz="1600">
                <a:latin typeface="Arial Narrow" pitchFamily="34" charset="0"/>
              </a:rPr>
              <a:t>Agenda and Minutes </a:t>
            </a:r>
          </a:p>
        </p:txBody>
      </p:sp>
      <p:sp>
        <p:nvSpPr>
          <p:cNvPr id="62476" name="Text Box 17"/>
          <p:cNvSpPr txBox="1">
            <a:spLocks noChangeArrowheads="1"/>
          </p:cNvSpPr>
          <p:nvPr/>
        </p:nvSpPr>
        <p:spPr bwMode="auto">
          <a:xfrm>
            <a:off x="7889875" y="2514600"/>
            <a:ext cx="24765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At chapter events</a:t>
            </a:r>
          </a:p>
          <a:p>
            <a:pPr>
              <a:spcBef>
                <a:spcPct val="0"/>
              </a:spcBef>
            </a:pPr>
            <a:r>
              <a:rPr lang="en-US" altLang="en-US" sz="1600">
                <a:latin typeface="Arial Narrow" pitchFamily="34" charset="0"/>
              </a:rPr>
              <a:t>Include chapter &amp; INCOSE logos</a:t>
            </a:r>
          </a:p>
          <a:p>
            <a:pPr>
              <a:spcBef>
                <a:spcPct val="0"/>
              </a:spcBef>
            </a:pPr>
            <a:r>
              <a:rPr lang="en-US" altLang="en-US" sz="1600">
                <a:latin typeface="Arial Narrow" pitchFamily="34" charset="0"/>
              </a:rPr>
              <a:t>Use an electronic banner (PowerPoint loop) to educate about INCOSE,  promote chapter events</a:t>
            </a:r>
          </a:p>
        </p:txBody>
      </p:sp>
      <p:sp>
        <p:nvSpPr>
          <p:cNvPr id="62477" name="Text Box 18"/>
          <p:cNvSpPr txBox="1">
            <a:spLocks noChangeArrowheads="1"/>
          </p:cNvSpPr>
          <p:nvPr/>
        </p:nvSpPr>
        <p:spPr bwMode="auto">
          <a:xfrm>
            <a:off x="5375275" y="4416425"/>
            <a:ext cx="1981200" cy="685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Active leadership</a:t>
            </a:r>
            <a:endParaRPr lang="en-US" altLang="en-US" sz="1800"/>
          </a:p>
        </p:txBody>
      </p:sp>
      <p:sp>
        <p:nvSpPr>
          <p:cNvPr id="62478" name="Text Box 19"/>
          <p:cNvSpPr txBox="1">
            <a:spLocks noChangeArrowheads="1"/>
          </p:cNvSpPr>
          <p:nvPr/>
        </p:nvSpPr>
        <p:spPr bwMode="auto">
          <a:xfrm>
            <a:off x="5299075" y="5178426"/>
            <a:ext cx="2133600"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Officers remain INCOSE members in good standing throughout their term</a:t>
            </a:r>
          </a:p>
        </p:txBody>
      </p:sp>
    </p:spTree>
    <p:extLst>
      <p:ext uri="{BB962C8B-B14F-4D97-AF65-F5344CB8AC3E}">
        <p14:creationId xmlns:p14="http://schemas.microsoft.com/office/powerpoint/2010/main" val="8673241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2479675" y="541337"/>
            <a:ext cx="7239000" cy="609600"/>
          </a:xfrm>
          <a:noFill/>
        </p:spPr>
        <p:txBody>
          <a:bodyPr anchor="b">
            <a:normAutofit fontScale="90000"/>
          </a:bodyPr>
          <a:lstStyle/>
          <a:p>
            <a:pPr algn="ctr" eaLnBrk="1" hangingPunct="1"/>
            <a:r>
              <a:rPr lang="en-US" altLang="en-US" sz="3400" dirty="0"/>
              <a:t>Chapter’s Support to INCOSE </a:t>
            </a:r>
            <a:br>
              <a:rPr lang="en-US" altLang="en-US" sz="3400" dirty="0"/>
            </a:br>
            <a:r>
              <a:rPr lang="en-US" altLang="en-US" sz="3400" dirty="0"/>
              <a:t>Strengthens the Total Organization</a:t>
            </a:r>
          </a:p>
        </p:txBody>
      </p:sp>
      <p:sp>
        <p:nvSpPr>
          <p:cNvPr id="63491" name="Text Box 9"/>
          <p:cNvSpPr txBox="1">
            <a:spLocks noChangeArrowheads="1"/>
          </p:cNvSpPr>
          <p:nvPr/>
        </p:nvSpPr>
        <p:spPr bwMode="auto">
          <a:xfrm>
            <a:off x="8385175" y="1371600"/>
            <a:ext cx="1752600" cy="1219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Attend  International Workshop/ Symposium</a:t>
            </a:r>
            <a:endParaRPr lang="en-US" altLang="en-US" sz="1800"/>
          </a:p>
        </p:txBody>
      </p:sp>
      <p:sp>
        <p:nvSpPr>
          <p:cNvPr id="63492" name="Text Box 13"/>
          <p:cNvSpPr txBox="1">
            <a:spLocks noChangeArrowheads="1"/>
          </p:cNvSpPr>
          <p:nvPr/>
        </p:nvSpPr>
        <p:spPr bwMode="auto">
          <a:xfrm>
            <a:off x="8308975" y="2590800"/>
            <a:ext cx="16891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Member attendance at International Workshop or Symposium</a:t>
            </a:r>
          </a:p>
        </p:txBody>
      </p:sp>
      <p:sp>
        <p:nvSpPr>
          <p:cNvPr id="63493" name="Text Box 4"/>
          <p:cNvSpPr txBox="1">
            <a:spLocks noChangeArrowheads="1"/>
          </p:cNvSpPr>
          <p:nvPr/>
        </p:nvSpPr>
        <p:spPr bwMode="auto">
          <a:xfrm>
            <a:off x="2365375" y="1371600"/>
            <a:ext cx="1981200"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Work with other chapters</a:t>
            </a:r>
            <a:endParaRPr lang="en-US" altLang="en-US" sz="1800"/>
          </a:p>
        </p:txBody>
      </p:sp>
      <p:sp>
        <p:nvSpPr>
          <p:cNvPr id="63494" name="Text Box 10"/>
          <p:cNvSpPr txBox="1">
            <a:spLocks noChangeArrowheads="1"/>
          </p:cNvSpPr>
          <p:nvPr/>
        </p:nvSpPr>
        <p:spPr bwMode="auto">
          <a:xfrm>
            <a:off x="2365375" y="2362201"/>
            <a:ext cx="19812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Joint event or new chapter start-up</a:t>
            </a:r>
          </a:p>
        </p:txBody>
      </p:sp>
      <p:sp>
        <p:nvSpPr>
          <p:cNvPr id="63495" name="Text Box 14"/>
          <p:cNvSpPr txBox="1">
            <a:spLocks noChangeArrowheads="1"/>
          </p:cNvSpPr>
          <p:nvPr/>
        </p:nvSpPr>
        <p:spPr bwMode="auto">
          <a:xfrm>
            <a:off x="2365375" y="3686175"/>
            <a:ext cx="19812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Donations</a:t>
            </a:r>
            <a:endParaRPr lang="en-US" altLang="en-US" sz="1800"/>
          </a:p>
        </p:txBody>
      </p:sp>
      <p:sp>
        <p:nvSpPr>
          <p:cNvPr id="63496" name="Text Box 15"/>
          <p:cNvSpPr txBox="1">
            <a:spLocks noChangeArrowheads="1"/>
          </p:cNvSpPr>
          <p:nvPr/>
        </p:nvSpPr>
        <p:spPr bwMode="auto">
          <a:xfrm>
            <a:off x="2289175" y="4295776"/>
            <a:ext cx="2133600"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Chapter or individual donates to INCOSE Foundation</a:t>
            </a:r>
          </a:p>
          <a:p>
            <a:pPr>
              <a:spcBef>
                <a:spcPct val="0"/>
              </a:spcBef>
            </a:pPr>
            <a:r>
              <a:rPr lang="en-US" altLang="en-US" sz="1600">
                <a:latin typeface="Arial Narrow" pitchFamily="34" charset="0"/>
              </a:rPr>
              <a:t>Chapter or individual donates to another chapter</a:t>
            </a:r>
          </a:p>
        </p:txBody>
      </p:sp>
      <p:sp>
        <p:nvSpPr>
          <p:cNvPr id="63497" name="Text Box 6"/>
          <p:cNvSpPr txBox="1">
            <a:spLocks noChangeArrowheads="1"/>
          </p:cNvSpPr>
          <p:nvPr/>
        </p:nvSpPr>
        <p:spPr bwMode="auto">
          <a:xfrm>
            <a:off x="4452938" y="1371600"/>
            <a:ext cx="1905000"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Provide speakers</a:t>
            </a:r>
            <a:endParaRPr lang="en-US" altLang="en-US" sz="1600"/>
          </a:p>
          <a:p>
            <a:pPr>
              <a:spcBef>
                <a:spcPct val="0"/>
              </a:spcBef>
              <a:buFontTx/>
              <a:buNone/>
            </a:pPr>
            <a:endParaRPr lang="en-US" altLang="en-US" sz="1800"/>
          </a:p>
        </p:txBody>
      </p:sp>
      <p:sp>
        <p:nvSpPr>
          <p:cNvPr id="63498" name="Text Box 11"/>
          <p:cNvSpPr txBox="1">
            <a:spLocks noChangeArrowheads="1"/>
          </p:cNvSpPr>
          <p:nvPr/>
        </p:nvSpPr>
        <p:spPr bwMode="auto">
          <a:xfrm>
            <a:off x="4414838" y="2362201"/>
            <a:ext cx="19812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Meetings of other chapters</a:t>
            </a:r>
          </a:p>
        </p:txBody>
      </p:sp>
      <p:sp>
        <p:nvSpPr>
          <p:cNvPr id="63499" name="Text Box 16"/>
          <p:cNvSpPr txBox="1">
            <a:spLocks noChangeArrowheads="1"/>
          </p:cNvSpPr>
          <p:nvPr/>
        </p:nvSpPr>
        <p:spPr bwMode="auto">
          <a:xfrm>
            <a:off x="4414838" y="3686175"/>
            <a:ext cx="19812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Awards Committee</a:t>
            </a:r>
            <a:endParaRPr lang="en-US" altLang="en-US" sz="1800"/>
          </a:p>
        </p:txBody>
      </p:sp>
      <p:sp>
        <p:nvSpPr>
          <p:cNvPr id="63500" name="Text Box 17"/>
          <p:cNvSpPr txBox="1">
            <a:spLocks noChangeArrowheads="1"/>
          </p:cNvSpPr>
          <p:nvPr/>
        </p:nvSpPr>
        <p:spPr bwMode="auto">
          <a:xfrm>
            <a:off x="4338638" y="4294189"/>
            <a:ext cx="2133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Serve as reviewer for chapter awards</a:t>
            </a:r>
          </a:p>
        </p:txBody>
      </p:sp>
      <p:sp>
        <p:nvSpPr>
          <p:cNvPr id="63501" name="Text Box 8"/>
          <p:cNvSpPr txBox="1">
            <a:spLocks noChangeArrowheads="1"/>
          </p:cNvSpPr>
          <p:nvPr/>
        </p:nvSpPr>
        <p:spPr bwMode="auto">
          <a:xfrm>
            <a:off x="6450013" y="1371600"/>
            <a:ext cx="1828800"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Publish in INCOSE </a:t>
            </a:r>
            <a:r>
              <a:rPr lang="en-US" altLang="en-US" sz="1800" b="1" i="1"/>
              <a:t>INSIGHT</a:t>
            </a:r>
            <a:endParaRPr lang="en-US" altLang="en-US" sz="1800" i="1"/>
          </a:p>
        </p:txBody>
      </p:sp>
      <p:sp>
        <p:nvSpPr>
          <p:cNvPr id="63502" name="Text Box 12"/>
          <p:cNvSpPr txBox="1">
            <a:spLocks noChangeArrowheads="1"/>
          </p:cNvSpPr>
          <p:nvPr/>
        </p:nvSpPr>
        <p:spPr bwMode="auto">
          <a:xfrm>
            <a:off x="6373813" y="2362201"/>
            <a:ext cx="1981200"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Articles (excluding letters to the editor, notices, chapter summaries) </a:t>
            </a:r>
          </a:p>
        </p:txBody>
      </p:sp>
      <p:sp>
        <p:nvSpPr>
          <p:cNvPr id="63503" name="Text Box 18"/>
          <p:cNvSpPr txBox="1">
            <a:spLocks noChangeArrowheads="1"/>
          </p:cNvSpPr>
          <p:nvPr/>
        </p:nvSpPr>
        <p:spPr bwMode="auto">
          <a:xfrm>
            <a:off x="6450013" y="3683000"/>
            <a:ext cx="1828800" cy="1193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Submit for INCOSE Individual Award</a:t>
            </a:r>
            <a:endParaRPr lang="en-US" altLang="en-US" sz="1800"/>
          </a:p>
        </p:txBody>
      </p:sp>
      <p:sp>
        <p:nvSpPr>
          <p:cNvPr id="63504" name="Text Box 19"/>
          <p:cNvSpPr txBox="1">
            <a:spLocks noChangeArrowheads="1"/>
          </p:cNvSpPr>
          <p:nvPr/>
        </p:nvSpPr>
        <p:spPr bwMode="auto">
          <a:xfrm>
            <a:off x="6403975" y="4876801"/>
            <a:ext cx="2133600"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Submit nominee for individual INCOSE  award (Founder, Fellow, Service)</a:t>
            </a:r>
          </a:p>
        </p:txBody>
      </p:sp>
    </p:spTree>
    <p:extLst>
      <p:ext uri="{BB962C8B-B14F-4D97-AF65-F5344CB8AC3E}">
        <p14:creationId xmlns:p14="http://schemas.microsoft.com/office/powerpoint/2010/main" val="7665617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2849563" y="546100"/>
            <a:ext cx="6781800" cy="609600"/>
          </a:xfrm>
          <a:noFill/>
        </p:spPr>
        <p:txBody>
          <a:bodyPr anchor="b">
            <a:normAutofit fontScale="90000"/>
          </a:bodyPr>
          <a:lstStyle/>
          <a:p>
            <a:pPr algn="ctr" eaLnBrk="1" hangingPunct="1"/>
            <a:r>
              <a:rPr lang="en-US" altLang="en-US" sz="3400" dirty="0"/>
              <a:t>Solid Chapter Operations Facilitate Repeatable Chapter Performance</a:t>
            </a:r>
          </a:p>
        </p:txBody>
      </p:sp>
      <p:sp>
        <p:nvSpPr>
          <p:cNvPr id="64515" name="Text Box 6"/>
          <p:cNvSpPr txBox="1">
            <a:spLocks noChangeArrowheads="1"/>
          </p:cNvSpPr>
          <p:nvPr/>
        </p:nvSpPr>
        <p:spPr bwMode="auto">
          <a:xfrm>
            <a:off x="2936875" y="1562100"/>
            <a:ext cx="1905000" cy="76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elections</a:t>
            </a:r>
            <a:endParaRPr lang="en-US" altLang="en-US" sz="1800"/>
          </a:p>
        </p:txBody>
      </p:sp>
      <p:sp>
        <p:nvSpPr>
          <p:cNvPr id="64516" name="Text Box 8"/>
          <p:cNvSpPr txBox="1">
            <a:spLocks noChangeArrowheads="1"/>
          </p:cNvSpPr>
          <p:nvPr/>
        </p:nvSpPr>
        <p:spPr bwMode="auto">
          <a:xfrm>
            <a:off x="5451475" y="1449389"/>
            <a:ext cx="1828800" cy="9874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Regular leadership team meetings</a:t>
            </a:r>
            <a:endParaRPr lang="en-US" altLang="en-US" sz="1800"/>
          </a:p>
        </p:txBody>
      </p:sp>
      <p:sp>
        <p:nvSpPr>
          <p:cNvPr id="64517" name="Text Box 9"/>
          <p:cNvSpPr txBox="1">
            <a:spLocks noChangeArrowheads="1"/>
          </p:cNvSpPr>
          <p:nvPr/>
        </p:nvSpPr>
        <p:spPr bwMode="auto">
          <a:xfrm>
            <a:off x="7966075" y="1447800"/>
            <a:ext cx="1828800"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display/ banner</a:t>
            </a:r>
            <a:endParaRPr lang="en-US" altLang="en-US" sz="1800"/>
          </a:p>
        </p:txBody>
      </p:sp>
      <p:sp>
        <p:nvSpPr>
          <p:cNvPr id="64518" name="Text Box 10"/>
          <p:cNvSpPr txBox="1">
            <a:spLocks noChangeArrowheads="1"/>
          </p:cNvSpPr>
          <p:nvPr/>
        </p:nvSpPr>
        <p:spPr bwMode="auto">
          <a:xfrm>
            <a:off x="2974975" y="4441825"/>
            <a:ext cx="1828800" cy="6731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events</a:t>
            </a:r>
            <a:endParaRPr lang="en-US" altLang="en-US" sz="1800"/>
          </a:p>
        </p:txBody>
      </p:sp>
      <p:sp>
        <p:nvSpPr>
          <p:cNvPr id="64519" name="Text Box 11"/>
          <p:cNvSpPr txBox="1">
            <a:spLocks noChangeArrowheads="1"/>
          </p:cNvSpPr>
          <p:nvPr/>
        </p:nvSpPr>
        <p:spPr bwMode="auto">
          <a:xfrm>
            <a:off x="7889875" y="4416425"/>
            <a:ext cx="1981200" cy="685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Public recognition</a:t>
            </a:r>
            <a:endParaRPr lang="en-US" altLang="en-US" sz="1800"/>
          </a:p>
        </p:txBody>
      </p:sp>
      <p:sp>
        <p:nvSpPr>
          <p:cNvPr id="64520" name="Text Box 13"/>
          <p:cNvSpPr txBox="1">
            <a:spLocks noChangeArrowheads="1"/>
          </p:cNvSpPr>
          <p:nvPr/>
        </p:nvSpPr>
        <p:spPr bwMode="auto">
          <a:xfrm>
            <a:off x="2849563" y="2387600"/>
            <a:ext cx="19812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Provide candidate biographies with ballot</a:t>
            </a:r>
          </a:p>
          <a:p>
            <a:pPr>
              <a:spcBef>
                <a:spcPct val="0"/>
              </a:spcBef>
            </a:pPr>
            <a:r>
              <a:rPr lang="en-US" altLang="en-US" sz="1600">
                <a:latin typeface="Arial Narrow" pitchFamily="34" charset="0"/>
              </a:rPr>
              <a:t>Mailed with ballots at least 30 days prior to election close</a:t>
            </a:r>
          </a:p>
        </p:txBody>
      </p:sp>
      <p:sp>
        <p:nvSpPr>
          <p:cNvPr id="64521" name="Text Box 14"/>
          <p:cNvSpPr txBox="1">
            <a:spLocks noChangeArrowheads="1"/>
          </p:cNvSpPr>
          <p:nvPr/>
        </p:nvSpPr>
        <p:spPr bwMode="auto">
          <a:xfrm>
            <a:off x="2898775" y="5181600"/>
            <a:ext cx="19812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Scheduled and publicized at least 3 months in advance</a:t>
            </a:r>
          </a:p>
        </p:txBody>
      </p:sp>
      <p:sp>
        <p:nvSpPr>
          <p:cNvPr id="64522" name="Text Box 15"/>
          <p:cNvSpPr txBox="1">
            <a:spLocks noChangeArrowheads="1"/>
          </p:cNvSpPr>
          <p:nvPr/>
        </p:nvSpPr>
        <p:spPr bwMode="auto">
          <a:xfrm>
            <a:off x="7813675" y="5178426"/>
            <a:ext cx="2133600"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Individual and organizational contributions publically recognized</a:t>
            </a:r>
          </a:p>
        </p:txBody>
      </p:sp>
      <p:sp>
        <p:nvSpPr>
          <p:cNvPr id="64523" name="Text Box 16"/>
          <p:cNvSpPr txBox="1">
            <a:spLocks noChangeArrowheads="1"/>
          </p:cNvSpPr>
          <p:nvPr/>
        </p:nvSpPr>
        <p:spPr bwMode="auto">
          <a:xfrm>
            <a:off x="5375275" y="2514601"/>
            <a:ext cx="1981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Separate meeting for leadership team</a:t>
            </a:r>
          </a:p>
          <a:p>
            <a:pPr>
              <a:spcBef>
                <a:spcPct val="0"/>
              </a:spcBef>
            </a:pPr>
            <a:r>
              <a:rPr lang="en-US" altLang="en-US" sz="1600">
                <a:latin typeface="Arial Narrow" pitchFamily="34" charset="0"/>
              </a:rPr>
              <a:t>Agenda and Minutes </a:t>
            </a:r>
          </a:p>
        </p:txBody>
      </p:sp>
      <p:sp>
        <p:nvSpPr>
          <p:cNvPr id="64524" name="Text Box 17"/>
          <p:cNvSpPr txBox="1">
            <a:spLocks noChangeArrowheads="1"/>
          </p:cNvSpPr>
          <p:nvPr/>
        </p:nvSpPr>
        <p:spPr bwMode="auto">
          <a:xfrm>
            <a:off x="7889875" y="2514600"/>
            <a:ext cx="24765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At chapter events</a:t>
            </a:r>
          </a:p>
          <a:p>
            <a:pPr>
              <a:spcBef>
                <a:spcPct val="0"/>
              </a:spcBef>
            </a:pPr>
            <a:r>
              <a:rPr lang="en-US" altLang="en-US" sz="1600">
                <a:latin typeface="Arial Narrow" pitchFamily="34" charset="0"/>
              </a:rPr>
              <a:t>Include chapter &amp; INCOSE logos</a:t>
            </a:r>
          </a:p>
          <a:p>
            <a:pPr>
              <a:spcBef>
                <a:spcPct val="0"/>
              </a:spcBef>
            </a:pPr>
            <a:r>
              <a:rPr lang="en-US" altLang="en-US" sz="1600">
                <a:latin typeface="Arial Narrow" pitchFamily="34" charset="0"/>
              </a:rPr>
              <a:t>Use an electronic banner (PowerPoint loop) to educate about INCOSE,  promote chapter events</a:t>
            </a:r>
          </a:p>
        </p:txBody>
      </p:sp>
      <p:sp>
        <p:nvSpPr>
          <p:cNvPr id="64525" name="Text Box 18"/>
          <p:cNvSpPr txBox="1">
            <a:spLocks noChangeArrowheads="1"/>
          </p:cNvSpPr>
          <p:nvPr/>
        </p:nvSpPr>
        <p:spPr bwMode="auto">
          <a:xfrm>
            <a:off x="5375275" y="4416425"/>
            <a:ext cx="1981200" cy="685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Active leadership</a:t>
            </a:r>
            <a:endParaRPr lang="en-US" altLang="en-US" sz="1800"/>
          </a:p>
        </p:txBody>
      </p:sp>
      <p:sp>
        <p:nvSpPr>
          <p:cNvPr id="64526" name="Text Box 19"/>
          <p:cNvSpPr txBox="1">
            <a:spLocks noChangeArrowheads="1"/>
          </p:cNvSpPr>
          <p:nvPr/>
        </p:nvSpPr>
        <p:spPr bwMode="auto">
          <a:xfrm>
            <a:off x="5299075" y="5178426"/>
            <a:ext cx="2133600"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Officers remain INCOSE members in good standing throughout their term</a:t>
            </a:r>
          </a:p>
        </p:txBody>
      </p:sp>
    </p:spTree>
    <p:extLst>
      <p:ext uri="{BB962C8B-B14F-4D97-AF65-F5344CB8AC3E}">
        <p14:creationId xmlns:p14="http://schemas.microsoft.com/office/powerpoint/2010/main" val="11728682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918" y="274639"/>
            <a:ext cx="10978515" cy="1143000"/>
          </a:xfrm>
        </p:spPr>
        <p:txBody>
          <a:bodyPr/>
          <a:lstStyle/>
          <a:p>
            <a:r>
              <a:rPr lang="en-US" altLang="en-US" dirty="0"/>
              <a:t>Chapter Awards</a:t>
            </a:r>
          </a:p>
        </p:txBody>
      </p:sp>
      <p:sp>
        <p:nvSpPr>
          <p:cNvPr id="9220" name="Rectangle 3"/>
          <p:cNvSpPr>
            <a:spLocks noGrp="1" noChangeArrowheads="1"/>
          </p:cNvSpPr>
          <p:nvPr>
            <p:ph idx="1"/>
          </p:nvPr>
        </p:nvSpPr>
        <p:spPr>
          <a:xfrm>
            <a:off x="609918" y="1600201"/>
            <a:ext cx="10978515" cy="4525963"/>
          </a:xfrm>
        </p:spPr>
        <p:txBody>
          <a:bodyPr>
            <a:normAutofit fontScale="85000" lnSpcReduction="20000"/>
          </a:bodyPr>
          <a:lstStyle/>
          <a:p>
            <a:r>
              <a:rPr lang="en-US" altLang="en-US" dirty="0"/>
              <a:t>Chapter Awards provide an excellent opportunity to evaluate how well your chapter is doing by comparing against criteria of best practices</a:t>
            </a:r>
          </a:p>
          <a:p>
            <a:r>
              <a:rPr lang="en-US" altLang="en-US" dirty="0"/>
              <a:t>Focuses on Chapter efforts, not individual accomplishments</a:t>
            </a:r>
          </a:p>
          <a:p>
            <a:r>
              <a:rPr lang="en-US" altLang="en-US" dirty="0"/>
              <a:t>It provides awareness for Chapter Leadership and general membership on the values the chapter is providing to their members</a:t>
            </a:r>
          </a:p>
          <a:p>
            <a:r>
              <a:rPr lang="en-US" altLang="en-US" dirty="0"/>
              <a:t>Governed by REC-104, Chapter Awards</a:t>
            </a:r>
          </a:p>
          <a:p>
            <a:endParaRPr lang="en-US" altLang="en-US" dirty="0"/>
          </a:p>
        </p:txBody>
      </p:sp>
    </p:spTree>
    <p:extLst>
      <p:ext uri="{BB962C8B-B14F-4D97-AF65-F5344CB8AC3E}">
        <p14:creationId xmlns:p14="http://schemas.microsoft.com/office/powerpoint/2010/main" val="32431343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31975" y="393700"/>
            <a:ext cx="8077200" cy="609600"/>
          </a:xfrm>
          <a:noFill/>
        </p:spPr>
        <p:txBody>
          <a:bodyPr anchor="b">
            <a:normAutofit fontScale="90000"/>
          </a:bodyPr>
          <a:lstStyle/>
          <a:p>
            <a:pPr algn="ctr" eaLnBrk="1" hangingPunct="1"/>
            <a:r>
              <a:rPr lang="en-US" altLang="en-US" sz="2900" dirty="0"/>
              <a:t>Chapter Performance-Data/Evidence Collection </a:t>
            </a:r>
            <a:br>
              <a:rPr lang="en-US" altLang="en-US" sz="2900" dirty="0"/>
            </a:br>
            <a:r>
              <a:rPr lang="en-US" altLang="en-US" sz="2900" dirty="0"/>
              <a:t>Vital for Self Evaluation by Chapter, and for Awards</a:t>
            </a:r>
          </a:p>
        </p:txBody>
      </p:sp>
      <p:sp>
        <p:nvSpPr>
          <p:cNvPr id="66563" name="Text Box 5"/>
          <p:cNvSpPr txBox="1">
            <a:spLocks noChangeArrowheads="1"/>
          </p:cNvSpPr>
          <p:nvPr/>
        </p:nvSpPr>
        <p:spPr bwMode="auto">
          <a:xfrm>
            <a:off x="4422775" y="1143000"/>
            <a:ext cx="3581400" cy="1447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Data/Evidence Collection</a:t>
            </a:r>
          </a:p>
          <a:p>
            <a:pPr>
              <a:spcBef>
                <a:spcPct val="0"/>
              </a:spcBef>
              <a:buFontTx/>
              <a:buNone/>
            </a:pPr>
            <a:r>
              <a:rPr lang="en-US" altLang="en-US" sz="1800"/>
              <a:t>Chapter collects data throughout year from plans and activities and stores on website for self evaluation and award submittal</a:t>
            </a:r>
          </a:p>
        </p:txBody>
      </p:sp>
      <p:sp>
        <p:nvSpPr>
          <p:cNvPr id="66564" name="Text Box 6"/>
          <p:cNvSpPr txBox="1">
            <a:spLocks noChangeArrowheads="1"/>
          </p:cNvSpPr>
          <p:nvPr/>
        </p:nvSpPr>
        <p:spPr bwMode="auto">
          <a:xfrm>
            <a:off x="1984375" y="1879600"/>
            <a:ext cx="2362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None/>
            </a:pPr>
            <a:r>
              <a:rPr lang="en-US" altLang="en-US" sz="1600" b="1"/>
              <a:t>Chapter Plans</a:t>
            </a:r>
          </a:p>
          <a:p>
            <a:pPr>
              <a:lnSpc>
                <a:spcPts val="1800"/>
              </a:lnSpc>
              <a:spcBef>
                <a:spcPct val="0"/>
              </a:spcBef>
              <a:spcAft>
                <a:spcPts val="600"/>
              </a:spcAft>
              <a:buNone/>
            </a:pPr>
            <a:r>
              <a:rPr lang="en-US" altLang="en-US" sz="1600"/>
              <a:t>Strategic, Operational, Membership, Communications, etc.</a:t>
            </a:r>
          </a:p>
        </p:txBody>
      </p:sp>
      <p:sp>
        <p:nvSpPr>
          <p:cNvPr id="66565" name="Text Box 8"/>
          <p:cNvSpPr txBox="1">
            <a:spLocks noChangeArrowheads="1"/>
          </p:cNvSpPr>
          <p:nvPr/>
        </p:nvSpPr>
        <p:spPr bwMode="auto">
          <a:xfrm>
            <a:off x="2060575" y="4191000"/>
            <a:ext cx="2438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600" b="1"/>
              <a:t>Communications</a:t>
            </a:r>
          </a:p>
          <a:p>
            <a:pPr>
              <a:spcBef>
                <a:spcPct val="0"/>
              </a:spcBef>
              <a:buFontTx/>
              <a:buNone/>
            </a:pPr>
            <a:r>
              <a:rPr lang="en-US" altLang="en-US" sz="1600"/>
              <a:t>Active chapter website all year; newsletters, publicity flyers, Ambassador two-way correspondence</a:t>
            </a:r>
          </a:p>
        </p:txBody>
      </p:sp>
      <p:sp>
        <p:nvSpPr>
          <p:cNvPr id="66566" name="Text Box 9"/>
          <p:cNvSpPr txBox="1">
            <a:spLocks noChangeArrowheads="1"/>
          </p:cNvSpPr>
          <p:nvPr/>
        </p:nvSpPr>
        <p:spPr bwMode="auto">
          <a:xfrm>
            <a:off x="4194175" y="5105400"/>
            <a:ext cx="2895600"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None/>
            </a:pPr>
            <a:r>
              <a:rPr lang="en-US" altLang="en-US" sz="1600" b="1"/>
              <a:t>Membership</a:t>
            </a:r>
          </a:p>
          <a:p>
            <a:pPr>
              <a:lnSpc>
                <a:spcPts val="1800"/>
              </a:lnSpc>
              <a:spcBef>
                <a:spcPct val="0"/>
              </a:spcBef>
              <a:spcAft>
                <a:spcPts val="600"/>
              </a:spcAft>
              <a:buNone/>
            </a:pPr>
            <a:r>
              <a:rPr lang="en-US" altLang="en-US" sz="1600"/>
              <a:t>Recruiting package,  renewal reminders &amp; feedback, survey of members, student division details, CAB enlistment</a:t>
            </a:r>
          </a:p>
        </p:txBody>
      </p:sp>
      <p:sp>
        <p:nvSpPr>
          <p:cNvPr id="66567" name="Line 10"/>
          <p:cNvSpPr>
            <a:spLocks noChangeShapeType="1"/>
          </p:cNvSpPr>
          <p:nvPr/>
        </p:nvSpPr>
        <p:spPr bwMode="auto">
          <a:xfrm flipV="1">
            <a:off x="4270375" y="2667000"/>
            <a:ext cx="304800" cy="431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6568" name="Line 11"/>
          <p:cNvSpPr>
            <a:spLocks noChangeShapeType="1"/>
          </p:cNvSpPr>
          <p:nvPr/>
        </p:nvSpPr>
        <p:spPr bwMode="auto">
          <a:xfrm flipH="1" flipV="1">
            <a:off x="6708775" y="2667000"/>
            <a:ext cx="990600" cy="2362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6569" name="Line 12"/>
          <p:cNvSpPr>
            <a:spLocks noChangeShapeType="1"/>
          </p:cNvSpPr>
          <p:nvPr/>
        </p:nvSpPr>
        <p:spPr bwMode="auto">
          <a:xfrm flipV="1">
            <a:off x="5413375" y="2667000"/>
            <a:ext cx="457200" cy="2438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6570" name="Text Box 13"/>
          <p:cNvSpPr txBox="1">
            <a:spLocks noChangeArrowheads="1"/>
          </p:cNvSpPr>
          <p:nvPr/>
        </p:nvSpPr>
        <p:spPr bwMode="auto">
          <a:xfrm>
            <a:off x="2060575" y="3098800"/>
            <a:ext cx="25146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None/>
            </a:pPr>
            <a:r>
              <a:rPr lang="en-US" altLang="en-US" sz="1600" b="1"/>
              <a:t>Chapter Activities</a:t>
            </a:r>
          </a:p>
          <a:p>
            <a:pPr>
              <a:lnSpc>
                <a:spcPts val="1800"/>
              </a:lnSpc>
              <a:spcBef>
                <a:spcPct val="0"/>
              </a:spcBef>
              <a:spcAft>
                <a:spcPts val="600"/>
              </a:spcAft>
              <a:buNone/>
            </a:pPr>
            <a:r>
              <a:rPr lang="en-US" altLang="en-US" sz="1600"/>
              <a:t>Chapter meetings, presentations, tutorials, socials</a:t>
            </a:r>
          </a:p>
        </p:txBody>
      </p:sp>
      <p:sp>
        <p:nvSpPr>
          <p:cNvPr id="66571" name="Line 14"/>
          <p:cNvSpPr>
            <a:spLocks noChangeShapeType="1"/>
          </p:cNvSpPr>
          <p:nvPr/>
        </p:nvSpPr>
        <p:spPr bwMode="auto">
          <a:xfrm flipV="1">
            <a:off x="4270375" y="2667000"/>
            <a:ext cx="838200" cy="16510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6572" name="Text Box 15"/>
          <p:cNvSpPr txBox="1">
            <a:spLocks noChangeArrowheads="1"/>
          </p:cNvSpPr>
          <p:nvPr/>
        </p:nvSpPr>
        <p:spPr bwMode="auto">
          <a:xfrm>
            <a:off x="7242175" y="4953000"/>
            <a:ext cx="2247900"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None/>
            </a:pPr>
            <a:r>
              <a:rPr lang="en-US" altLang="en-US" sz="1600" b="1"/>
              <a:t>Technical</a:t>
            </a:r>
          </a:p>
          <a:p>
            <a:pPr>
              <a:lnSpc>
                <a:spcPts val="1800"/>
              </a:lnSpc>
              <a:spcBef>
                <a:spcPct val="0"/>
              </a:spcBef>
              <a:spcAft>
                <a:spcPts val="600"/>
              </a:spcAft>
              <a:buNone/>
            </a:pPr>
            <a:r>
              <a:rPr lang="en-US" altLang="en-US" sz="1600"/>
              <a:t>Papers, working group  participation, technical products, Certification promotion</a:t>
            </a:r>
          </a:p>
        </p:txBody>
      </p:sp>
      <p:sp>
        <p:nvSpPr>
          <p:cNvPr id="66573" name="Line 16"/>
          <p:cNvSpPr>
            <a:spLocks noChangeShapeType="1"/>
          </p:cNvSpPr>
          <p:nvPr/>
        </p:nvSpPr>
        <p:spPr bwMode="auto">
          <a:xfrm flipH="1" flipV="1">
            <a:off x="7242175" y="2667000"/>
            <a:ext cx="762000" cy="11811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6574" name="Text Box 17"/>
          <p:cNvSpPr txBox="1">
            <a:spLocks noChangeArrowheads="1"/>
          </p:cNvSpPr>
          <p:nvPr/>
        </p:nvSpPr>
        <p:spPr bwMode="auto">
          <a:xfrm>
            <a:off x="7927975" y="3810000"/>
            <a:ext cx="25146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None/>
            </a:pPr>
            <a:r>
              <a:rPr lang="en-US" altLang="en-US" sz="1600" b="1"/>
              <a:t>Outreach/Collaboration</a:t>
            </a:r>
          </a:p>
          <a:p>
            <a:pPr>
              <a:lnSpc>
                <a:spcPts val="1800"/>
              </a:lnSpc>
              <a:spcBef>
                <a:spcPct val="0"/>
              </a:spcBef>
              <a:spcAft>
                <a:spcPts val="600"/>
              </a:spcAft>
              <a:buNone/>
            </a:pPr>
            <a:r>
              <a:rPr lang="en-US" altLang="en-US" sz="1600"/>
              <a:t>Other chapters, societies, CAB, non-corporate community, schools</a:t>
            </a:r>
          </a:p>
        </p:txBody>
      </p:sp>
      <p:sp>
        <p:nvSpPr>
          <p:cNvPr id="66575" name="Text Box 18"/>
          <p:cNvSpPr txBox="1">
            <a:spLocks noChangeArrowheads="1"/>
          </p:cNvSpPr>
          <p:nvPr/>
        </p:nvSpPr>
        <p:spPr bwMode="auto">
          <a:xfrm>
            <a:off x="8308975" y="2565400"/>
            <a:ext cx="1981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None/>
            </a:pPr>
            <a:r>
              <a:rPr lang="en-US" altLang="en-US" sz="1600" b="1"/>
              <a:t>INCOSE Support</a:t>
            </a:r>
          </a:p>
          <a:p>
            <a:pPr>
              <a:lnSpc>
                <a:spcPts val="1800"/>
              </a:lnSpc>
              <a:spcBef>
                <a:spcPct val="0"/>
              </a:spcBef>
              <a:spcAft>
                <a:spcPts val="600"/>
              </a:spcAft>
              <a:buNone/>
            </a:pPr>
            <a:r>
              <a:rPr lang="en-US" altLang="en-US" sz="1600"/>
              <a:t>Work with/support other chapters, IW/IS attendance, $</a:t>
            </a:r>
          </a:p>
        </p:txBody>
      </p:sp>
      <p:sp>
        <p:nvSpPr>
          <p:cNvPr id="66576" name="Line 19"/>
          <p:cNvSpPr>
            <a:spLocks noChangeShapeType="1"/>
          </p:cNvSpPr>
          <p:nvPr/>
        </p:nvSpPr>
        <p:spPr bwMode="auto">
          <a:xfrm flipV="1">
            <a:off x="3965575" y="1981200"/>
            <a:ext cx="457200" cy="76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6577" name="Line 20"/>
          <p:cNvSpPr>
            <a:spLocks noChangeShapeType="1"/>
          </p:cNvSpPr>
          <p:nvPr/>
        </p:nvSpPr>
        <p:spPr bwMode="auto">
          <a:xfrm flipH="1" flipV="1">
            <a:off x="8004175" y="2590800"/>
            <a:ext cx="381000" cy="76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6578" name="Line 21"/>
          <p:cNvSpPr>
            <a:spLocks noChangeShapeType="1"/>
          </p:cNvSpPr>
          <p:nvPr/>
        </p:nvSpPr>
        <p:spPr bwMode="auto">
          <a:xfrm flipH="1" flipV="1">
            <a:off x="8004175" y="1600200"/>
            <a:ext cx="304800" cy="76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6579" name="Text Box 22"/>
          <p:cNvSpPr txBox="1">
            <a:spLocks noChangeArrowheads="1"/>
          </p:cNvSpPr>
          <p:nvPr/>
        </p:nvSpPr>
        <p:spPr bwMode="auto">
          <a:xfrm>
            <a:off x="8308975" y="1295400"/>
            <a:ext cx="2362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None/>
            </a:pPr>
            <a:r>
              <a:rPr lang="en-US" altLang="en-US" sz="1600" b="1"/>
              <a:t>Operations</a:t>
            </a:r>
          </a:p>
          <a:p>
            <a:pPr>
              <a:lnSpc>
                <a:spcPts val="1800"/>
              </a:lnSpc>
              <a:spcBef>
                <a:spcPct val="0"/>
              </a:spcBef>
              <a:spcAft>
                <a:spcPts val="600"/>
              </a:spcAft>
              <a:buNone/>
            </a:pPr>
            <a:r>
              <a:rPr lang="en-US" altLang="en-US" sz="1600"/>
              <a:t>Elections, BOD meeting agenda/minutes, banner, recognition</a:t>
            </a:r>
          </a:p>
        </p:txBody>
      </p:sp>
      <p:sp>
        <p:nvSpPr>
          <p:cNvPr id="66580" name="Text Box 6"/>
          <p:cNvSpPr txBox="1">
            <a:spLocks noChangeArrowheads="1"/>
          </p:cNvSpPr>
          <p:nvPr/>
        </p:nvSpPr>
        <p:spPr bwMode="auto">
          <a:xfrm>
            <a:off x="2012950" y="1092200"/>
            <a:ext cx="23622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None/>
            </a:pPr>
            <a:r>
              <a:rPr lang="en-US" altLang="en-US" sz="1600" b="1"/>
              <a:t>Officer Training</a:t>
            </a:r>
          </a:p>
          <a:p>
            <a:pPr>
              <a:lnSpc>
                <a:spcPts val="1800"/>
              </a:lnSpc>
              <a:spcBef>
                <a:spcPct val="0"/>
              </a:spcBef>
              <a:spcAft>
                <a:spcPts val="600"/>
              </a:spcAft>
              <a:buNone/>
            </a:pPr>
            <a:r>
              <a:rPr lang="en-US" altLang="en-US" sz="1600"/>
              <a:t>Soon after elections</a:t>
            </a:r>
          </a:p>
        </p:txBody>
      </p:sp>
      <p:sp>
        <p:nvSpPr>
          <p:cNvPr id="66581" name="Line 19"/>
          <p:cNvSpPr>
            <a:spLocks noChangeShapeType="1"/>
          </p:cNvSpPr>
          <p:nvPr/>
        </p:nvSpPr>
        <p:spPr bwMode="auto">
          <a:xfrm>
            <a:off x="4041775" y="1295400"/>
            <a:ext cx="381000"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26011399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eaLnBrk="1" hangingPunct="1"/>
            <a:r>
              <a:rPr lang="en-US" altLang="en-US" sz="3400" dirty="0"/>
              <a:t>Chapter Recognition Awards</a:t>
            </a:r>
          </a:p>
        </p:txBody>
      </p:sp>
      <p:sp>
        <p:nvSpPr>
          <p:cNvPr id="67587" name="Rectangle 3"/>
          <p:cNvSpPr>
            <a:spLocks noGrp="1" noChangeArrowheads="1"/>
          </p:cNvSpPr>
          <p:nvPr>
            <p:ph idx="1"/>
          </p:nvPr>
        </p:nvSpPr>
        <p:spPr>
          <a:xfrm>
            <a:off x="3127375" y="1600201"/>
            <a:ext cx="7467600" cy="4525963"/>
          </a:xfrm>
        </p:spPr>
        <p:txBody>
          <a:bodyPr/>
          <a:lstStyle/>
          <a:p>
            <a:r>
              <a:rPr lang="fr-FR" altLang="en-US" sz="2400" dirty="0"/>
              <a:t>Bronze Circle </a:t>
            </a:r>
            <a:r>
              <a:rPr lang="fr-FR" altLang="en-US" sz="2400" dirty="0" err="1"/>
              <a:t>Award</a:t>
            </a:r>
            <a:r>
              <a:rPr lang="fr-FR" altLang="en-US" sz="2400" dirty="0"/>
              <a:t>	     3,000 points</a:t>
            </a:r>
            <a:endParaRPr lang="en-US" altLang="en-US" sz="2400" dirty="0"/>
          </a:p>
          <a:p>
            <a:r>
              <a:rPr lang="fr-FR" altLang="en-US" sz="2400" dirty="0" err="1"/>
              <a:t>Silver</a:t>
            </a:r>
            <a:r>
              <a:rPr lang="fr-FR" altLang="en-US" sz="2400" dirty="0"/>
              <a:t> Circle </a:t>
            </a:r>
            <a:r>
              <a:rPr lang="fr-FR" altLang="en-US" sz="2400" dirty="0" err="1"/>
              <a:t>Award</a:t>
            </a:r>
            <a:r>
              <a:rPr lang="fr-FR" altLang="en-US" sz="2400" dirty="0"/>
              <a:t>	     5,000 points</a:t>
            </a:r>
            <a:endParaRPr lang="en-US" altLang="en-US" sz="2400" dirty="0"/>
          </a:p>
          <a:p>
            <a:r>
              <a:rPr lang="en-US" altLang="en-US" sz="2400" dirty="0"/>
              <a:t>Gold Circle Award	     8,000 points</a:t>
            </a:r>
          </a:p>
          <a:p>
            <a:r>
              <a:rPr lang="en-US" altLang="en-US" sz="2400" dirty="0"/>
              <a:t>Platinum Circle Award  12,000 points</a:t>
            </a:r>
          </a:p>
          <a:p>
            <a:pPr eaLnBrk="1" hangingPunct="1"/>
            <a:endParaRPr lang="en-US" altLang="en-US" sz="2400" dirty="0"/>
          </a:p>
        </p:txBody>
      </p:sp>
    </p:spTree>
    <p:extLst>
      <p:ext uri="{BB962C8B-B14F-4D97-AF65-F5344CB8AC3E}">
        <p14:creationId xmlns:p14="http://schemas.microsoft.com/office/powerpoint/2010/main" val="20713696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12975" y="274638"/>
            <a:ext cx="8229600" cy="944562"/>
          </a:xfrm>
        </p:spPr>
        <p:txBody>
          <a:bodyPr/>
          <a:lstStyle/>
          <a:p>
            <a:pPr eaLnBrk="1" hangingPunct="1"/>
            <a:r>
              <a:rPr lang="en-US" altLang="en-US" sz="3400"/>
              <a:t>Chapter Award Submittal Spreadsheet</a:t>
            </a:r>
          </a:p>
        </p:txBody>
      </p:sp>
      <p:sp>
        <p:nvSpPr>
          <p:cNvPr id="68611" name="Rectangle 3"/>
          <p:cNvSpPr>
            <a:spLocks noGrp="1" noChangeArrowheads="1"/>
          </p:cNvSpPr>
          <p:nvPr>
            <p:ph idx="1"/>
          </p:nvPr>
        </p:nvSpPr>
        <p:spPr>
          <a:xfrm>
            <a:off x="2179638" y="1143001"/>
            <a:ext cx="8458200" cy="4525963"/>
          </a:xfrm>
        </p:spPr>
        <p:txBody>
          <a:bodyPr>
            <a:normAutofit fontScale="92500"/>
          </a:bodyPr>
          <a:lstStyle/>
          <a:p>
            <a:pPr>
              <a:spcBef>
                <a:spcPct val="0"/>
              </a:spcBef>
              <a:spcAft>
                <a:spcPts val="1000"/>
              </a:spcAft>
            </a:pPr>
            <a:r>
              <a:rPr lang="en-US" altLang="en-US" sz="2400" dirty="0"/>
              <a:t>Use as metrics for chapter management - updating throughout the year, reviewing at </a:t>
            </a:r>
            <a:r>
              <a:rPr lang="en-US" altLang="en-US" sz="2400" dirty="0" err="1"/>
              <a:t>BoD</a:t>
            </a:r>
            <a:r>
              <a:rPr lang="en-US" altLang="en-US" sz="2400" dirty="0"/>
              <a:t> meetings</a:t>
            </a:r>
          </a:p>
          <a:p>
            <a:pPr>
              <a:spcBef>
                <a:spcPct val="0"/>
              </a:spcBef>
              <a:spcAft>
                <a:spcPts val="1000"/>
              </a:spcAft>
            </a:pPr>
            <a:r>
              <a:rPr lang="en-US" altLang="en-US" sz="2400" dirty="0"/>
              <a:t>Planning section has due dates to encourage timely planning</a:t>
            </a:r>
          </a:p>
          <a:p>
            <a:pPr>
              <a:spcBef>
                <a:spcPct val="0"/>
              </a:spcBef>
              <a:spcAft>
                <a:spcPts val="1000"/>
              </a:spcAft>
            </a:pPr>
            <a:r>
              <a:rPr lang="en-US" altLang="en-US" sz="2400" dirty="0"/>
              <a:t>Descriptions/criteria clarified</a:t>
            </a:r>
          </a:p>
          <a:p>
            <a:pPr>
              <a:spcBef>
                <a:spcPct val="0"/>
              </a:spcBef>
              <a:spcAft>
                <a:spcPts val="1000"/>
              </a:spcAft>
            </a:pPr>
            <a:r>
              <a:rPr lang="en-US" altLang="en-US" sz="2400" dirty="0"/>
              <a:t>Documentation requirements detailed to reduce ambiguity</a:t>
            </a:r>
          </a:p>
          <a:p>
            <a:pPr>
              <a:spcBef>
                <a:spcPct val="0"/>
              </a:spcBef>
              <a:spcAft>
                <a:spcPts val="1000"/>
              </a:spcAft>
            </a:pPr>
            <a:r>
              <a:rPr lang="en-US" altLang="en-US" sz="2400" dirty="0"/>
              <a:t>Each section’s total points is limited to a set maximum</a:t>
            </a:r>
          </a:p>
          <a:p>
            <a:pPr>
              <a:spcBef>
                <a:spcPct val="0"/>
              </a:spcBef>
              <a:spcAft>
                <a:spcPts val="1000"/>
              </a:spcAft>
            </a:pPr>
            <a:r>
              <a:rPr lang="en-US" altLang="en-US" sz="2400" dirty="0"/>
              <a:t>Credit allowed for International Symposium preparation (but with same section maximum points)</a:t>
            </a:r>
          </a:p>
          <a:p>
            <a:pPr>
              <a:spcBef>
                <a:spcPct val="0"/>
              </a:spcBef>
              <a:spcAft>
                <a:spcPts val="1000"/>
              </a:spcAft>
            </a:pPr>
            <a:r>
              <a:rPr lang="en-US" altLang="en-US" sz="2400" dirty="0"/>
              <a:t>Gold &amp; Platinum award has minimum points per section to encourage a balanced program</a:t>
            </a:r>
          </a:p>
          <a:p>
            <a:pPr eaLnBrk="1" hangingPunct="1"/>
            <a:endParaRPr lang="en-US" altLang="en-US" sz="2400" dirty="0"/>
          </a:p>
        </p:txBody>
      </p:sp>
    </p:spTree>
    <p:extLst>
      <p:ext uri="{BB962C8B-B14F-4D97-AF65-F5344CB8AC3E}">
        <p14:creationId xmlns:p14="http://schemas.microsoft.com/office/powerpoint/2010/main" val="6522219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708275" y="223024"/>
            <a:ext cx="6781800" cy="1143000"/>
          </a:xfrm>
        </p:spPr>
        <p:txBody>
          <a:bodyPr>
            <a:normAutofit fontScale="90000"/>
          </a:bodyPr>
          <a:lstStyle/>
          <a:p>
            <a:pPr algn="ctr" eaLnBrk="1" hangingPunct="1"/>
            <a:r>
              <a:rPr lang="en-US" altLang="en-US" sz="3400" dirty="0"/>
              <a:t>Gold &amp; Platinum Awards Have </a:t>
            </a:r>
            <a:br>
              <a:rPr lang="en-US" altLang="en-US" sz="3400" dirty="0"/>
            </a:br>
            <a:r>
              <a:rPr lang="en-US" altLang="en-US" sz="3400" dirty="0"/>
              <a:t>Minimum Requirements</a:t>
            </a:r>
            <a:endParaRPr lang="en-US" altLang="en-US" sz="3400" dirty="0">
              <a:solidFill>
                <a:schemeClr val="tx1"/>
              </a:solidFill>
            </a:endParaRPr>
          </a:p>
        </p:txBody>
      </p:sp>
      <p:sp>
        <p:nvSpPr>
          <p:cNvPr id="69635" name="Rectangle 3"/>
          <p:cNvSpPr>
            <a:spLocks noGrp="1" noChangeArrowheads="1"/>
          </p:cNvSpPr>
          <p:nvPr>
            <p:ph idx="1"/>
          </p:nvPr>
        </p:nvSpPr>
        <p:spPr>
          <a:xfrm>
            <a:off x="1984375" y="1371600"/>
            <a:ext cx="8458200" cy="4800600"/>
          </a:xfrm>
        </p:spPr>
        <p:txBody>
          <a:bodyPr>
            <a:normAutofit lnSpcReduction="10000"/>
          </a:bodyPr>
          <a:lstStyle/>
          <a:p>
            <a:pPr eaLnBrk="1" hangingPunct="1">
              <a:lnSpc>
                <a:spcPct val="90000"/>
              </a:lnSpc>
            </a:pPr>
            <a:r>
              <a:rPr lang="en-US" altLang="en-US" sz="2200" dirty="0"/>
              <a:t>Gold Award requires a minimum of 8000 points; Platinum 12,000 points</a:t>
            </a:r>
          </a:p>
          <a:p>
            <a:pPr eaLnBrk="1" hangingPunct="1">
              <a:lnSpc>
                <a:spcPct val="90000"/>
              </a:lnSpc>
            </a:pPr>
            <a:r>
              <a:rPr lang="en-US" altLang="en-US" sz="2200" dirty="0"/>
              <a:t>Planning must be a team effort by the Chapter Leadership Team</a:t>
            </a:r>
          </a:p>
          <a:p>
            <a:pPr eaLnBrk="1" hangingPunct="1">
              <a:lnSpc>
                <a:spcPct val="90000"/>
              </a:lnSpc>
            </a:pPr>
            <a:r>
              <a:rPr lang="en-US" altLang="en-US" sz="2200" dirty="0"/>
              <a:t>To ensure a “balanced scorecard”, minimum points are required per section </a:t>
            </a:r>
          </a:p>
          <a:p>
            <a:pPr lvl="1" eaLnBrk="1" hangingPunct="1">
              <a:lnSpc>
                <a:spcPct val="90000"/>
              </a:lnSpc>
            </a:pPr>
            <a:r>
              <a:rPr lang="en-US" altLang="en-US" sz="2000" dirty="0"/>
              <a:t>Training – 300 points</a:t>
            </a:r>
          </a:p>
          <a:p>
            <a:pPr lvl="1" eaLnBrk="1" hangingPunct="1">
              <a:lnSpc>
                <a:spcPct val="90000"/>
              </a:lnSpc>
            </a:pPr>
            <a:r>
              <a:rPr lang="en-US" altLang="en-US" sz="2000" dirty="0"/>
              <a:t>Planning – 600 points</a:t>
            </a:r>
          </a:p>
          <a:p>
            <a:pPr lvl="1" eaLnBrk="1" hangingPunct="1">
              <a:lnSpc>
                <a:spcPct val="90000"/>
              </a:lnSpc>
            </a:pPr>
            <a:r>
              <a:rPr lang="en-US" altLang="en-US" sz="2000" dirty="0"/>
              <a:t>Events – 1000 points</a:t>
            </a:r>
          </a:p>
          <a:p>
            <a:pPr lvl="1" eaLnBrk="1" hangingPunct="1">
              <a:lnSpc>
                <a:spcPct val="90000"/>
              </a:lnSpc>
            </a:pPr>
            <a:r>
              <a:rPr lang="en-US" altLang="en-US" sz="2000" dirty="0"/>
              <a:t>Communications – 1000 points</a:t>
            </a:r>
          </a:p>
          <a:p>
            <a:pPr lvl="1" eaLnBrk="1" hangingPunct="1">
              <a:lnSpc>
                <a:spcPct val="90000"/>
              </a:lnSpc>
            </a:pPr>
            <a:r>
              <a:rPr lang="en-US" altLang="en-US" sz="2000" dirty="0"/>
              <a:t>Membership – 500 points </a:t>
            </a:r>
          </a:p>
          <a:p>
            <a:pPr lvl="1" eaLnBrk="1" hangingPunct="1">
              <a:lnSpc>
                <a:spcPct val="90000"/>
              </a:lnSpc>
            </a:pPr>
            <a:r>
              <a:rPr lang="en-US" altLang="en-US" sz="2000" dirty="0"/>
              <a:t>Technical – 500 points</a:t>
            </a:r>
          </a:p>
          <a:p>
            <a:pPr lvl="1" eaLnBrk="1" hangingPunct="1">
              <a:lnSpc>
                <a:spcPct val="90000"/>
              </a:lnSpc>
            </a:pPr>
            <a:r>
              <a:rPr lang="en-US" altLang="en-US" sz="2000" dirty="0"/>
              <a:t>Outreach &amp; Collaboration – 500 points   </a:t>
            </a:r>
          </a:p>
          <a:p>
            <a:pPr lvl="1" eaLnBrk="1" hangingPunct="1">
              <a:lnSpc>
                <a:spcPct val="90000"/>
              </a:lnSpc>
            </a:pPr>
            <a:r>
              <a:rPr lang="en-US" altLang="en-US" sz="2000" dirty="0"/>
              <a:t>INCOSE Support – 500 points</a:t>
            </a:r>
          </a:p>
          <a:p>
            <a:pPr lvl="1" eaLnBrk="1" hangingPunct="1">
              <a:lnSpc>
                <a:spcPct val="90000"/>
              </a:lnSpc>
            </a:pPr>
            <a:r>
              <a:rPr lang="en-US" altLang="en-US" sz="2000" dirty="0"/>
              <a:t>Operations &amp; Local Recognition – 500 points</a:t>
            </a:r>
          </a:p>
          <a:p>
            <a:pPr lvl="2" eaLnBrk="1" hangingPunct="1">
              <a:lnSpc>
                <a:spcPct val="90000"/>
              </a:lnSpc>
              <a:buFontTx/>
              <a:buNone/>
            </a:pPr>
            <a:endParaRPr lang="en-US" altLang="en-US" sz="1800" dirty="0"/>
          </a:p>
        </p:txBody>
      </p:sp>
    </p:spTree>
    <p:extLst>
      <p:ext uri="{BB962C8B-B14F-4D97-AF65-F5344CB8AC3E}">
        <p14:creationId xmlns:p14="http://schemas.microsoft.com/office/powerpoint/2010/main" val="11385860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918" y="274639"/>
            <a:ext cx="10978515" cy="1143000"/>
          </a:xfrm>
        </p:spPr>
        <p:txBody>
          <a:bodyPr/>
          <a:lstStyle/>
          <a:p>
            <a:r>
              <a:rPr lang="en-US" altLang="en-US"/>
              <a:t>Chapter Excellence Program</a:t>
            </a:r>
          </a:p>
        </p:txBody>
      </p:sp>
      <p:sp>
        <p:nvSpPr>
          <p:cNvPr id="34819" name="Rectangle 4"/>
          <p:cNvSpPr>
            <a:spLocks noGrp="1" noChangeArrowheads="1"/>
          </p:cNvSpPr>
          <p:nvPr>
            <p:ph idx="1"/>
          </p:nvPr>
        </p:nvSpPr>
        <p:spPr>
          <a:xfrm>
            <a:off x="609918" y="1600201"/>
            <a:ext cx="10978515" cy="4525963"/>
          </a:xfrm>
        </p:spPr>
        <p:txBody>
          <a:bodyPr>
            <a:normAutofit fontScale="85000" lnSpcReduction="20000"/>
          </a:bodyPr>
          <a:lstStyle/>
          <a:p>
            <a:r>
              <a:rPr lang="en-US" dirty="0"/>
              <a:t>Consists of two complementary components to help make your Chapter as successful as possible:</a:t>
            </a:r>
          </a:p>
          <a:p>
            <a:r>
              <a:rPr lang="en-US" dirty="0"/>
              <a:t>Keys to Effective Chapters Wiki</a:t>
            </a:r>
          </a:p>
          <a:p>
            <a:pPr lvl="1"/>
            <a:r>
              <a:rPr lang="en-US" dirty="0"/>
              <a:t>Providing guidance, tips, and best practices throughout the year</a:t>
            </a:r>
          </a:p>
          <a:p>
            <a:pPr lvl="1"/>
            <a:r>
              <a:rPr lang="en-US" dirty="0"/>
              <a:t>As a Wiki – your inputs welcome!</a:t>
            </a:r>
          </a:p>
          <a:p>
            <a:r>
              <a:rPr lang="en-US" dirty="0"/>
              <a:t>Chapter Awards Program (aka Circle Awards)</a:t>
            </a:r>
          </a:p>
          <a:p>
            <a:pPr lvl="1"/>
            <a:r>
              <a:rPr lang="en-US" dirty="0"/>
              <a:t>Recognizing chapter efforts</a:t>
            </a:r>
          </a:p>
        </p:txBody>
      </p:sp>
    </p:spTree>
    <p:extLst>
      <p:ext uri="{BB962C8B-B14F-4D97-AF65-F5344CB8AC3E}">
        <p14:creationId xmlns:p14="http://schemas.microsoft.com/office/powerpoint/2010/main" val="36227568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algn="ctr" eaLnBrk="1" hangingPunct="1"/>
            <a:r>
              <a:rPr lang="en-US" altLang="en-US" sz="3400" dirty="0"/>
              <a:t>Chapter Award Spreadsheet </a:t>
            </a:r>
            <a:br>
              <a:rPr lang="en-US" altLang="en-US" sz="3400" dirty="0"/>
            </a:br>
            <a:r>
              <a:rPr lang="en-US" altLang="en-US" sz="3400" dirty="0"/>
              <a:t>Submittal Due Date &amp; Certification</a:t>
            </a:r>
          </a:p>
        </p:txBody>
      </p:sp>
      <p:sp>
        <p:nvSpPr>
          <p:cNvPr id="70659" name="Rectangle 3"/>
          <p:cNvSpPr>
            <a:spLocks noGrp="1" noChangeArrowheads="1"/>
          </p:cNvSpPr>
          <p:nvPr>
            <p:ph idx="1"/>
          </p:nvPr>
        </p:nvSpPr>
        <p:spPr>
          <a:xfrm>
            <a:off x="2212975" y="1828800"/>
            <a:ext cx="8229600" cy="3505200"/>
          </a:xfrm>
        </p:spPr>
        <p:txBody>
          <a:bodyPr>
            <a:normAutofit lnSpcReduction="10000"/>
          </a:bodyPr>
          <a:lstStyle/>
          <a:p>
            <a:pPr eaLnBrk="1" hangingPunct="1"/>
            <a:r>
              <a:rPr lang="en-US" altLang="en-US" sz="2400" dirty="0"/>
              <a:t>To allow for evaluation, all evidence and spreadsheet must complete uploading to the Chapter Awards website no later than 1st Sunday in January (earlier submittals encouraged and most appreciated)</a:t>
            </a:r>
          </a:p>
          <a:p>
            <a:pPr eaLnBrk="1" hangingPunct="1">
              <a:spcBef>
                <a:spcPct val="50000"/>
              </a:spcBef>
            </a:pPr>
            <a:r>
              <a:rPr lang="en-US" altLang="en-US" sz="2400" dirty="0"/>
              <a:t>Chapter must certify on the first worksheet tab that the data/evidence and spreadsheet that are submitted are complete and as intended since the process does not allow time for the evaluators to search for data</a:t>
            </a:r>
          </a:p>
          <a:p>
            <a:pPr lvl="1">
              <a:spcBef>
                <a:spcPct val="50000"/>
              </a:spcBef>
            </a:pPr>
            <a:r>
              <a:rPr lang="en-US" altLang="en-US" sz="1951" dirty="0"/>
              <a:t>Have another officer review the spreadsheet and submittals</a:t>
            </a:r>
          </a:p>
          <a:p>
            <a:pPr eaLnBrk="1" hangingPunct="1"/>
            <a:endParaRPr lang="en-US" altLang="en-US" sz="2400" dirty="0"/>
          </a:p>
        </p:txBody>
      </p:sp>
    </p:spTree>
    <p:extLst>
      <p:ext uri="{BB962C8B-B14F-4D97-AF65-F5344CB8AC3E}">
        <p14:creationId xmlns:p14="http://schemas.microsoft.com/office/powerpoint/2010/main" val="104379070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algn="ctr" eaLnBrk="1" hangingPunct="1"/>
            <a:r>
              <a:rPr lang="en-US" altLang="en-US" sz="3400" dirty="0"/>
              <a:t>Chapter Award Review Process </a:t>
            </a:r>
            <a:br>
              <a:rPr lang="en-US" altLang="en-US" sz="3400" dirty="0"/>
            </a:br>
            <a:r>
              <a:rPr lang="en-US" altLang="en-US" sz="3400" dirty="0"/>
              <a:t>Designed to be Fair and Impartial</a:t>
            </a:r>
          </a:p>
        </p:txBody>
      </p:sp>
      <p:sp>
        <p:nvSpPr>
          <p:cNvPr id="71683" name="Rectangle 3"/>
          <p:cNvSpPr>
            <a:spLocks noGrp="1" noChangeArrowheads="1"/>
          </p:cNvSpPr>
          <p:nvPr>
            <p:ph idx="1"/>
          </p:nvPr>
        </p:nvSpPr>
        <p:spPr/>
        <p:txBody>
          <a:bodyPr/>
          <a:lstStyle/>
          <a:p>
            <a:pPr>
              <a:spcBef>
                <a:spcPts val="1200"/>
              </a:spcBef>
            </a:pPr>
            <a:r>
              <a:rPr lang="en-US" altLang="en-US" sz="2400"/>
              <a:t>Performed by a team of seasoned chapter officers</a:t>
            </a:r>
          </a:p>
          <a:p>
            <a:pPr>
              <a:spcBef>
                <a:spcPts val="1200"/>
              </a:spcBef>
            </a:pPr>
            <a:r>
              <a:rPr lang="en-US" altLang="en-US" sz="2400"/>
              <a:t>Each chapter submittal is reviewed by three reviewers</a:t>
            </a:r>
          </a:p>
          <a:p>
            <a:pPr>
              <a:spcBef>
                <a:spcPts val="1200"/>
              </a:spcBef>
            </a:pPr>
            <a:r>
              <a:rPr lang="en-US" altLang="en-US" sz="2400"/>
              <a:t>Reviewers excluded from reviewing their own chapter or any they have had direct association with</a:t>
            </a:r>
          </a:p>
          <a:p>
            <a:pPr>
              <a:spcBef>
                <a:spcPts val="1200"/>
              </a:spcBef>
            </a:pPr>
            <a:r>
              <a:rPr lang="en-US" altLang="en-US" sz="2400"/>
              <a:t>Evaluation differences are discussed for consensus</a:t>
            </a:r>
          </a:p>
          <a:p>
            <a:pPr>
              <a:spcBef>
                <a:spcPts val="1200"/>
              </a:spcBef>
            </a:pPr>
            <a:r>
              <a:rPr lang="en-US" altLang="en-US" sz="2400"/>
              <a:t>Recommendations are submitted to the Board of Directors for review and approval</a:t>
            </a:r>
          </a:p>
          <a:p>
            <a:pPr>
              <a:spcBef>
                <a:spcPts val="1200"/>
              </a:spcBef>
            </a:pPr>
            <a:r>
              <a:rPr lang="en-US" altLang="en-US" sz="2400"/>
              <a:t>Chapters can appeal their rating</a:t>
            </a:r>
          </a:p>
        </p:txBody>
      </p:sp>
    </p:spTree>
    <p:extLst>
      <p:ext uri="{BB962C8B-B14F-4D97-AF65-F5344CB8AC3E}">
        <p14:creationId xmlns:p14="http://schemas.microsoft.com/office/powerpoint/2010/main" val="36095224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918" y="274639"/>
            <a:ext cx="10978515" cy="1143000"/>
          </a:xfrm>
        </p:spPr>
        <p:txBody>
          <a:bodyPr/>
          <a:lstStyle/>
          <a:p>
            <a:r>
              <a:rPr lang="en-US" altLang="en-US" dirty="0"/>
              <a:t>Chapter Special Awards</a:t>
            </a:r>
          </a:p>
        </p:txBody>
      </p:sp>
      <p:sp>
        <p:nvSpPr>
          <p:cNvPr id="72707" name="Rectangle 3"/>
          <p:cNvSpPr>
            <a:spLocks noGrp="1" noChangeArrowheads="1"/>
          </p:cNvSpPr>
          <p:nvPr>
            <p:ph idx="1"/>
          </p:nvPr>
        </p:nvSpPr>
        <p:spPr>
          <a:xfrm>
            <a:off x="609918" y="1600201"/>
            <a:ext cx="10978515" cy="4525963"/>
          </a:xfrm>
        </p:spPr>
        <p:txBody>
          <a:bodyPr>
            <a:normAutofit/>
          </a:bodyPr>
          <a:lstStyle/>
          <a:p>
            <a:r>
              <a:rPr lang="en-US" altLang="en-US" sz="3200" dirty="0"/>
              <a:t>President’s Award for Outstanding Chapter </a:t>
            </a:r>
          </a:p>
          <a:p>
            <a:r>
              <a:rPr lang="en-US" altLang="en-US" sz="3200" dirty="0"/>
              <a:t>Director’s Award for Most Improved Chapter </a:t>
            </a:r>
          </a:p>
          <a:p>
            <a:r>
              <a:rPr lang="en-US" altLang="en-US" sz="3200" dirty="0"/>
              <a:t>Good </a:t>
            </a:r>
            <a:r>
              <a:rPr lang="en-US" altLang="en-US" sz="3200" dirty="0" err="1"/>
              <a:t>Neighbour</a:t>
            </a:r>
            <a:r>
              <a:rPr lang="en-US" altLang="en-US" sz="3200" dirty="0"/>
              <a:t> Award - Recognizes Chapters for contributions toward the well-being of one or more other  Chapters</a:t>
            </a:r>
          </a:p>
          <a:p>
            <a:pPr lvl="1"/>
            <a:r>
              <a:rPr lang="en-US" altLang="en-US" sz="2800" dirty="0"/>
              <a:t>Requires nominations by benefitted Chapter Presidents </a:t>
            </a:r>
          </a:p>
          <a:p>
            <a:pPr lvl="1"/>
            <a:r>
              <a:rPr lang="en-US" altLang="en-US" sz="2800" dirty="0"/>
              <a:t>$2000 USD + parchment</a:t>
            </a:r>
          </a:p>
          <a:p>
            <a:endParaRPr lang="en-US" altLang="en-US" sz="3200" dirty="0"/>
          </a:p>
        </p:txBody>
      </p:sp>
    </p:spTree>
    <p:extLst>
      <p:ext uri="{BB962C8B-B14F-4D97-AF65-F5344CB8AC3E}">
        <p14:creationId xmlns:p14="http://schemas.microsoft.com/office/powerpoint/2010/main" val="17044351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918" y="274639"/>
            <a:ext cx="10978515" cy="1143000"/>
          </a:xfrm>
        </p:spPr>
        <p:txBody>
          <a:bodyPr/>
          <a:lstStyle/>
          <a:p>
            <a:r>
              <a:rPr lang="en-US" altLang="en-US"/>
              <a:t>Goal - Efficient and Effective Chapters</a:t>
            </a:r>
          </a:p>
        </p:txBody>
      </p:sp>
      <p:sp>
        <p:nvSpPr>
          <p:cNvPr id="74756" name="Rectangle 4"/>
          <p:cNvSpPr>
            <a:spLocks noGrp="1" noChangeArrowheads="1"/>
          </p:cNvSpPr>
          <p:nvPr>
            <p:ph idx="1"/>
          </p:nvPr>
        </p:nvSpPr>
        <p:spPr>
          <a:xfrm>
            <a:off x="609918" y="1600201"/>
            <a:ext cx="10978515" cy="4525963"/>
          </a:xfrm>
        </p:spPr>
        <p:txBody>
          <a:bodyPr>
            <a:normAutofit fontScale="62500" lnSpcReduction="20000"/>
          </a:bodyPr>
          <a:lstStyle/>
          <a:p>
            <a:r>
              <a:rPr lang="en-US" altLang="en-US" dirty="0"/>
              <a:t>Sector Directors and their assistants are first line of support</a:t>
            </a:r>
          </a:p>
          <a:p>
            <a:r>
              <a:rPr lang="en-US" altLang="en-US" dirty="0"/>
              <a:t>The </a:t>
            </a:r>
            <a:r>
              <a:rPr lang="en-US" altLang="en-US" b="1" dirty="0"/>
              <a:t>Keys to Effective Chapter Wiki </a:t>
            </a:r>
            <a:r>
              <a:rPr lang="en-US" altLang="en-US" dirty="0"/>
              <a:t>provided for chapters to upload what is working (or not working) in your chapter, FAQs, etc.</a:t>
            </a:r>
          </a:p>
          <a:p>
            <a:r>
              <a:rPr lang="en-US" altLang="en-US" dirty="0"/>
              <a:t>Chapter officers invited to submit questions about any phase of chapter planning, operations, or awards to </a:t>
            </a:r>
            <a:r>
              <a:rPr lang="en-US" altLang="en-US" dirty="0">
                <a:hlinkClick r:id="rId2"/>
              </a:rPr>
              <a:t>ChapterKeys@incose.org</a:t>
            </a:r>
            <a:r>
              <a:rPr lang="en-US" altLang="en-US" dirty="0"/>
              <a:t> for a response from veteran officers</a:t>
            </a:r>
          </a:p>
          <a:p>
            <a:r>
              <a:rPr lang="en-US" altLang="en-US" dirty="0"/>
              <a:t>Circle awards provide a means for INCOSE to recognize a chapter’s accomplishments in achieving INCOSE’s objectives and ideals</a:t>
            </a:r>
          </a:p>
          <a:p>
            <a:pPr lvl="1"/>
            <a:r>
              <a:rPr lang="en-US" altLang="en-US" dirty="0"/>
              <a:t>Circle Awards criteria provide proactive metrics for a chapter to track their progress in serving members and promoting systems engineering throughout the year (not a last-minute effort)</a:t>
            </a:r>
          </a:p>
        </p:txBody>
      </p:sp>
      <p:sp>
        <p:nvSpPr>
          <p:cNvPr id="74755" name="Rectangle 3"/>
          <p:cNvSpPr>
            <a:spLocks noChangeArrowheads="1"/>
          </p:cNvSpPr>
          <p:nvPr/>
        </p:nvSpPr>
        <p:spPr bwMode="auto">
          <a:xfrm>
            <a:off x="2365375" y="1752601"/>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endParaRPr lang="en-US" altLang="en-US" sz="2800"/>
          </a:p>
        </p:txBody>
      </p:sp>
    </p:spTree>
    <p:extLst>
      <p:ext uri="{BB962C8B-B14F-4D97-AF65-F5344CB8AC3E}">
        <p14:creationId xmlns:p14="http://schemas.microsoft.com/office/powerpoint/2010/main" val="1187856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918" y="274639"/>
            <a:ext cx="10978515" cy="1143000"/>
          </a:xfrm>
        </p:spPr>
        <p:txBody>
          <a:bodyPr/>
          <a:lstStyle/>
          <a:p>
            <a:r>
              <a:rPr lang="en-US" altLang="en-US" dirty="0"/>
              <a:t>Provide Feedback</a:t>
            </a:r>
          </a:p>
        </p:txBody>
      </p:sp>
      <p:sp>
        <p:nvSpPr>
          <p:cNvPr id="75779" name="Rectangle 3"/>
          <p:cNvSpPr>
            <a:spLocks noGrp="1" noChangeArrowheads="1"/>
          </p:cNvSpPr>
          <p:nvPr>
            <p:ph idx="1"/>
          </p:nvPr>
        </p:nvSpPr>
        <p:spPr>
          <a:xfrm>
            <a:off x="609918" y="1600201"/>
            <a:ext cx="10978515" cy="4525963"/>
          </a:xfrm>
        </p:spPr>
        <p:txBody>
          <a:bodyPr>
            <a:normAutofit fontScale="70000" lnSpcReduction="20000"/>
          </a:bodyPr>
          <a:lstStyle/>
          <a:p>
            <a:r>
              <a:rPr lang="en-US" altLang="en-US" dirty="0"/>
              <a:t>The Keys to Effective Chapters program, and the awards criteria outlined herein are based on the recommendations of seasoned chapter officers who have reviewed many chapter award submittals and drawn from their own chapter experiences. Suggestions for improvements are welcome.</a:t>
            </a:r>
          </a:p>
          <a:p>
            <a:r>
              <a:rPr lang="en-US" altLang="en-US" dirty="0"/>
              <a:t>Chapters are invited to submit comments and suggestions for chapter support to </a:t>
            </a:r>
            <a:r>
              <a:rPr lang="en-US" altLang="en-US" dirty="0">
                <a:hlinkClick r:id="rId2"/>
              </a:rPr>
              <a:t>ChapterKeys@incose.org</a:t>
            </a:r>
            <a:r>
              <a:rPr lang="en-US" altLang="en-US" dirty="0"/>
              <a:t>.</a:t>
            </a:r>
          </a:p>
          <a:p>
            <a:pPr lvl="1"/>
            <a:r>
              <a:rPr lang="en-US" altLang="en-US" dirty="0"/>
              <a:t>Direct contributions to the Wiki even more appreciated!</a:t>
            </a:r>
          </a:p>
          <a:p>
            <a:r>
              <a:rPr lang="en-US" altLang="en-US" dirty="0"/>
              <a:t>Chapters are invited to submit comments and suggestions concerning the Chapter Awards to </a:t>
            </a:r>
            <a:r>
              <a:rPr lang="en-US" altLang="en-US" dirty="0">
                <a:hlinkClick r:id="rId3"/>
              </a:rPr>
              <a:t>ChapterAwards@incose.org</a:t>
            </a:r>
            <a:r>
              <a:rPr lang="en-US" altLang="en-US" dirty="0"/>
              <a:t> </a:t>
            </a:r>
          </a:p>
        </p:txBody>
      </p:sp>
    </p:spTree>
    <p:extLst>
      <p:ext uri="{BB962C8B-B14F-4D97-AF65-F5344CB8AC3E}">
        <p14:creationId xmlns:p14="http://schemas.microsoft.com/office/powerpoint/2010/main" val="24438659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9C3C-B75F-44B1-A87D-63AEE62B6CA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A572C6D-1680-4D4B-BC07-3BDF18C2E846}"/>
              </a:ext>
            </a:extLst>
          </p:cNvPr>
          <p:cNvSpPr>
            <a:spLocks noGrp="1"/>
          </p:cNvSpPr>
          <p:nvPr>
            <p:ph idx="1"/>
          </p:nvPr>
        </p:nvSpPr>
        <p:spPr/>
        <p:txBody>
          <a:bodyPr/>
          <a:lstStyle/>
          <a:p>
            <a:r>
              <a:rPr lang="en-US" dirty="0"/>
              <a:t>Backups/Parking Lot</a:t>
            </a:r>
          </a:p>
        </p:txBody>
      </p:sp>
      <p:sp>
        <p:nvSpPr>
          <p:cNvPr id="4" name="Date Placeholder 3">
            <a:extLst>
              <a:ext uri="{FF2B5EF4-FFF2-40B4-BE49-F238E27FC236}">
                <a16:creationId xmlns:a16="http://schemas.microsoft.com/office/drawing/2014/main" id="{C271C2A0-9678-4BA3-978A-0AC820B13D5E}"/>
              </a:ext>
            </a:extLst>
          </p:cNvPr>
          <p:cNvSpPr>
            <a:spLocks noGrp="1"/>
          </p:cNvSpPr>
          <p:nvPr>
            <p:ph type="dt" sz="half" idx="10"/>
          </p:nvPr>
        </p:nvSpPr>
        <p:spPr/>
        <p:txBody>
          <a:bodyPr/>
          <a:lstStyle/>
          <a:p>
            <a:fld id="{D90C58D2-D3A0-3843-8DCA-C1F4ADCA7220}" type="datetime5">
              <a:rPr lang="fr-FR" smtClean="0"/>
              <a:t>14-févr.-21</a:t>
            </a:fld>
            <a:endParaRPr lang="en-US"/>
          </a:p>
        </p:txBody>
      </p:sp>
      <p:sp>
        <p:nvSpPr>
          <p:cNvPr id="5" name="Footer Placeholder 4">
            <a:extLst>
              <a:ext uri="{FF2B5EF4-FFF2-40B4-BE49-F238E27FC236}">
                <a16:creationId xmlns:a16="http://schemas.microsoft.com/office/drawing/2014/main" id="{A999EA1E-3043-47F3-99CD-A3230ACC02A8}"/>
              </a:ext>
            </a:extLst>
          </p:cNvPr>
          <p:cNvSpPr>
            <a:spLocks noGrp="1"/>
          </p:cNvSpPr>
          <p:nvPr>
            <p:ph type="ftr" sz="quarter" idx="11"/>
          </p:nvPr>
        </p:nvSpPr>
        <p:spPr/>
        <p:txBody>
          <a:bodyPr/>
          <a:lstStyle/>
          <a:p>
            <a:r>
              <a:rPr lang="en-US"/>
              <a:t>www.incose.org/IW2021</a:t>
            </a:r>
            <a:endParaRPr lang="en-US" dirty="0"/>
          </a:p>
        </p:txBody>
      </p:sp>
      <p:sp>
        <p:nvSpPr>
          <p:cNvPr id="6" name="Slide Number Placeholder 5">
            <a:extLst>
              <a:ext uri="{FF2B5EF4-FFF2-40B4-BE49-F238E27FC236}">
                <a16:creationId xmlns:a16="http://schemas.microsoft.com/office/drawing/2014/main" id="{3EB0F5DC-FB02-4399-9AF6-51EC3E89235D}"/>
              </a:ext>
            </a:extLst>
          </p:cNvPr>
          <p:cNvSpPr>
            <a:spLocks noGrp="1"/>
          </p:cNvSpPr>
          <p:nvPr>
            <p:ph type="sldNum" sz="quarter" idx="12"/>
          </p:nvPr>
        </p:nvSpPr>
        <p:spPr/>
        <p:txBody>
          <a:bodyPr/>
          <a:lstStyle/>
          <a:p>
            <a:fld id="{924B41C4-1474-8D42-B330-D2828683839D}" type="slidenum">
              <a:rPr lang="en-US" smtClean="0"/>
              <a:t>25</a:t>
            </a:fld>
            <a:endParaRPr lang="en-US"/>
          </a:p>
        </p:txBody>
      </p:sp>
    </p:spTree>
    <p:extLst>
      <p:ext uri="{BB962C8B-B14F-4D97-AF65-F5344CB8AC3E}">
        <p14:creationId xmlns:p14="http://schemas.microsoft.com/office/powerpoint/2010/main" val="1593123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16"/>
          <p:cNvSpPr>
            <a:spLocks noGrp="1" noChangeArrowheads="1"/>
          </p:cNvSpPr>
          <p:nvPr>
            <p:ph type="title" idx="4294967295"/>
          </p:nvPr>
        </p:nvSpPr>
        <p:spPr>
          <a:xfrm>
            <a:off x="2365375" y="533400"/>
            <a:ext cx="6400800" cy="838200"/>
          </a:xfrm>
          <a:noFill/>
        </p:spPr>
        <p:txBody>
          <a:bodyPr anchor="b">
            <a:normAutofit fontScale="90000"/>
          </a:bodyPr>
          <a:lstStyle/>
          <a:p>
            <a:pPr eaLnBrk="1" hangingPunct="1"/>
            <a:r>
              <a:rPr lang="en-US" altLang="en-US" sz="3400" dirty="0"/>
              <a:t>All Chapters Benefit from Continuous Improvement</a:t>
            </a:r>
          </a:p>
        </p:txBody>
      </p:sp>
      <p:sp>
        <p:nvSpPr>
          <p:cNvPr id="6148" name="Text Box 17"/>
          <p:cNvSpPr txBox="1">
            <a:spLocks noChangeArrowheads="1"/>
          </p:cNvSpPr>
          <p:nvPr/>
        </p:nvSpPr>
        <p:spPr bwMode="auto">
          <a:xfrm>
            <a:off x="2441575" y="1676400"/>
            <a:ext cx="75438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defRPr/>
            </a:pPr>
            <a:r>
              <a:rPr kumimoji="1" lang="en-US" altLang="en-US" dirty="0">
                <a:latin typeface="+mn-lt"/>
              </a:rPr>
              <a:t>The chapter support program, Keys to Effective Chapters, concentrates on providing training, guidelines and best practices to assist chapters in providing value to their members. </a:t>
            </a:r>
          </a:p>
          <a:p>
            <a:pPr eaLnBrk="1" hangingPunct="1">
              <a:defRPr/>
            </a:pPr>
            <a:r>
              <a:rPr kumimoji="1" lang="en-US" altLang="en-US" dirty="0">
                <a:latin typeface="+mn-lt"/>
              </a:rPr>
              <a:t>The chapter awards criteria then provide metrics for the chapters to track and manage how well they are doing.</a:t>
            </a:r>
          </a:p>
          <a:p>
            <a:pPr algn="just" eaLnBrk="1" hangingPunct="1">
              <a:defRPr/>
            </a:pPr>
            <a:endParaRPr kumimoji="1" lang="en-US" altLang="en-US" dirty="0">
              <a:latin typeface="+mn-lt"/>
            </a:endParaRPr>
          </a:p>
          <a:p>
            <a:pPr algn="just" eaLnBrk="1" hangingPunct="1">
              <a:defRPr/>
            </a:pPr>
            <a:r>
              <a:rPr kumimoji="1" lang="en-US" altLang="en-US" b="1" dirty="0">
                <a:latin typeface="+mn-lt"/>
              </a:rPr>
              <a:t>The program is based on three bedrocks: </a:t>
            </a:r>
          </a:p>
          <a:p>
            <a:pPr marL="342900" indent="-342900" algn="just">
              <a:buFontTx/>
              <a:buChar char="-"/>
              <a:defRPr/>
            </a:pPr>
            <a:r>
              <a:rPr kumimoji="1" lang="en-US" altLang="en-US" b="1" dirty="0">
                <a:latin typeface="+mn-lt"/>
              </a:rPr>
              <a:t>Planning  </a:t>
            </a:r>
          </a:p>
          <a:p>
            <a:pPr marL="342900" indent="-342900" algn="just">
              <a:buFontTx/>
              <a:buChar char="-"/>
              <a:defRPr/>
            </a:pPr>
            <a:r>
              <a:rPr kumimoji="1" lang="en-US" altLang="en-US" b="1" dirty="0">
                <a:latin typeface="+mn-lt"/>
              </a:rPr>
              <a:t>Regular, interesting and engaging programs</a:t>
            </a:r>
          </a:p>
          <a:p>
            <a:pPr marL="342900" indent="-342900" algn="just">
              <a:buFontTx/>
              <a:buChar char="-"/>
              <a:defRPr/>
            </a:pPr>
            <a:r>
              <a:rPr kumimoji="1" lang="en-US" altLang="en-US" b="1" dirty="0">
                <a:latin typeface="+mn-lt"/>
              </a:rPr>
              <a:t>Communications </a:t>
            </a:r>
          </a:p>
        </p:txBody>
      </p:sp>
    </p:spTree>
    <p:extLst>
      <p:ext uri="{BB962C8B-B14F-4D97-AF65-F5344CB8AC3E}">
        <p14:creationId xmlns:p14="http://schemas.microsoft.com/office/powerpoint/2010/main" val="32090103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6"/>
          <p:cNvSpPr>
            <a:spLocks noGrp="1" noChangeArrowheads="1"/>
          </p:cNvSpPr>
          <p:nvPr>
            <p:ph type="title"/>
          </p:nvPr>
        </p:nvSpPr>
        <p:spPr>
          <a:xfrm>
            <a:off x="2365375" y="228601"/>
            <a:ext cx="7239000" cy="949529"/>
          </a:xfrm>
          <a:noFill/>
        </p:spPr>
        <p:txBody>
          <a:bodyPr anchor="b">
            <a:normAutofit fontScale="90000"/>
          </a:bodyPr>
          <a:lstStyle/>
          <a:p>
            <a:pPr algn="ctr" eaLnBrk="1" hangingPunct="1"/>
            <a:r>
              <a:rPr lang="en-US" altLang="en-US" sz="3200" dirty="0"/>
              <a:t>Goal – Year-after-Year </a:t>
            </a:r>
            <a:br>
              <a:rPr lang="en-US" altLang="en-US" sz="3200" dirty="0"/>
            </a:br>
            <a:r>
              <a:rPr lang="en-US" altLang="en-US" sz="3200" dirty="0"/>
              <a:t>Consistently Effective Chapters</a:t>
            </a:r>
          </a:p>
        </p:txBody>
      </p:sp>
      <p:sp>
        <p:nvSpPr>
          <p:cNvPr id="47107" name="Text Box 17"/>
          <p:cNvSpPr txBox="1">
            <a:spLocks noChangeArrowheads="1"/>
          </p:cNvSpPr>
          <p:nvPr/>
        </p:nvSpPr>
        <p:spPr bwMode="auto">
          <a:xfrm>
            <a:off x="2136776" y="1447800"/>
            <a:ext cx="6969125"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200"/>
              </a:spcAft>
            </a:pPr>
            <a:r>
              <a:rPr lang="en-US" altLang="en-US" sz="1800" dirty="0">
                <a:latin typeface="+mn-lt"/>
              </a:rPr>
              <a:t>An active chapter involves its membership &amp; plans for the current year with sustainability into future years – e.g. strategic planning, President-Elect, leadership succession planning</a:t>
            </a:r>
          </a:p>
          <a:p>
            <a:pPr>
              <a:spcBef>
                <a:spcPct val="0"/>
              </a:spcBef>
              <a:spcAft>
                <a:spcPts val="1200"/>
              </a:spcAft>
            </a:pPr>
            <a:r>
              <a:rPr lang="en-US" altLang="en-US" sz="1800" dirty="0"/>
              <a:t>Plans interesting, engaging events &amp; programs responding to chapter members’ inputs</a:t>
            </a:r>
          </a:p>
          <a:p>
            <a:pPr>
              <a:spcBef>
                <a:spcPct val="0"/>
              </a:spcBef>
              <a:spcAft>
                <a:spcPts val="1200"/>
              </a:spcAft>
            </a:pPr>
            <a:r>
              <a:rPr lang="en-US" altLang="en-US" sz="1800" dirty="0"/>
              <a:t>Effective planning and communications keeps the chapter from a downward spiral</a:t>
            </a:r>
          </a:p>
          <a:p>
            <a:pPr>
              <a:spcBef>
                <a:spcPct val="0"/>
              </a:spcBef>
              <a:spcAft>
                <a:spcPts val="1200"/>
              </a:spcAft>
            </a:pPr>
            <a:r>
              <a:rPr lang="en-US" altLang="en-US" sz="1800" dirty="0"/>
              <a:t>Chapter activities are an opportunity to find potential new board members – look for where active, dependable involvement intersects with individual interests and chapter needs</a:t>
            </a:r>
          </a:p>
          <a:p>
            <a:pPr>
              <a:spcBef>
                <a:spcPct val="0"/>
              </a:spcBef>
              <a:spcAft>
                <a:spcPts val="1200"/>
              </a:spcAft>
            </a:pPr>
            <a:r>
              <a:rPr lang="en-US" altLang="en-US" sz="1800" dirty="0"/>
              <a:t> Circle awards provides metrics for a chapter to track their progress  - and recognizes a chapter’s accomplishments in achieving INCOSE’s objectives and ideals</a:t>
            </a:r>
          </a:p>
          <a:p>
            <a:pPr marL="0" indent="0">
              <a:spcBef>
                <a:spcPct val="0"/>
              </a:spcBef>
              <a:buNone/>
            </a:pPr>
            <a:endParaRPr lang="en-US" altLang="en-US" sz="1800" dirty="0"/>
          </a:p>
          <a:p>
            <a:pPr>
              <a:spcBef>
                <a:spcPct val="0"/>
              </a:spcBef>
            </a:pPr>
            <a:endParaRPr lang="en-US" altLang="en-US" sz="1800" dirty="0"/>
          </a:p>
          <a:p>
            <a:pPr eaLnBrk="1" hangingPunct="1">
              <a:spcBef>
                <a:spcPct val="0"/>
              </a:spcBef>
            </a:pPr>
            <a:endParaRPr kumimoji="1" lang="en-US" altLang="en-US" sz="1800" dirty="0">
              <a:latin typeface="+mn-lt"/>
            </a:endParaRPr>
          </a:p>
        </p:txBody>
      </p:sp>
      <p:pic>
        <p:nvPicPr>
          <p:cNvPr id="47111" name="Picture 21" descr="j0438590"/>
          <p:cNvPicPr>
            <a:picLocks noChangeAspect="1" noChangeArrowheads="1"/>
          </p:cNvPicPr>
          <p:nvPr/>
        </p:nvPicPr>
        <p:blipFill>
          <a:blip r:embed="rId2" cstate="screen">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9070975" y="1417638"/>
            <a:ext cx="1295400"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3" name="Picture 27"/>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766175" y="4800600"/>
            <a:ext cx="1219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4" name="Picture 28" descr="j024039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143962" y="3644106"/>
            <a:ext cx="1173163" cy="96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153635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0"/>
          <p:cNvSpPr>
            <a:spLocks noGrp="1" noChangeArrowheads="1"/>
          </p:cNvSpPr>
          <p:nvPr>
            <p:ph type="title" idx="4294967295"/>
          </p:nvPr>
        </p:nvSpPr>
        <p:spPr>
          <a:xfrm>
            <a:off x="3394075" y="473889"/>
            <a:ext cx="6324600" cy="838200"/>
          </a:xfrm>
          <a:noFill/>
        </p:spPr>
        <p:txBody>
          <a:bodyPr anchor="b">
            <a:normAutofit fontScale="90000"/>
          </a:bodyPr>
          <a:lstStyle/>
          <a:p>
            <a:pPr algn="ctr" eaLnBrk="1" hangingPunct="1"/>
            <a:r>
              <a:rPr lang="en-US" altLang="en-US" sz="3400" dirty="0"/>
              <a:t>All Chapters Benefit from Continuous Improvement</a:t>
            </a:r>
          </a:p>
        </p:txBody>
      </p:sp>
      <p:sp>
        <p:nvSpPr>
          <p:cNvPr id="49155" name="Rectangle 31"/>
          <p:cNvSpPr>
            <a:spLocks noGrp="1" noChangeArrowheads="1"/>
          </p:cNvSpPr>
          <p:nvPr>
            <p:ph type="body" idx="4294967295"/>
          </p:nvPr>
        </p:nvSpPr>
        <p:spPr>
          <a:xfrm>
            <a:off x="3711575" y="1586726"/>
            <a:ext cx="6705600" cy="990600"/>
          </a:xfrm>
        </p:spPr>
        <p:txBody>
          <a:bodyPr>
            <a:normAutofit fontScale="92500" lnSpcReduction="10000"/>
          </a:bodyPr>
          <a:lstStyle/>
          <a:p>
            <a:pPr marL="0" indent="0">
              <a:lnSpc>
                <a:spcPct val="80000"/>
              </a:lnSpc>
              <a:buNone/>
            </a:pPr>
            <a:r>
              <a:rPr lang="en-US" altLang="en-US" sz="2800" dirty="0"/>
              <a:t>The multi-component </a:t>
            </a:r>
            <a:r>
              <a:rPr lang="en-US" altLang="en-US" sz="2800" i="1" dirty="0"/>
              <a:t>Keys to Effective Chapters program </a:t>
            </a:r>
            <a:r>
              <a:rPr lang="en-US" altLang="en-US" sz="2800" dirty="0"/>
              <a:t>is available to assist chapters</a:t>
            </a:r>
          </a:p>
          <a:p>
            <a:pPr marL="0" indent="0" algn="just">
              <a:lnSpc>
                <a:spcPct val="80000"/>
              </a:lnSpc>
            </a:pPr>
            <a:endParaRPr lang="en-US" altLang="en-US" sz="2800" dirty="0"/>
          </a:p>
        </p:txBody>
      </p:sp>
      <p:pic>
        <p:nvPicPr>
          <p:cNvPr id="49156" name="Picture 32" descr="j042917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45175" y="2381250"/>
            <a:ext cx="1371600" cy="125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7" name="Text Box 33"/>
          <p:cNvSpPr txBox="1">
            <a:spLocks noChangeArrowheads="1"/>
          </p:cNvSpPr>
          <p:nvPr/>
        </p:nvSpPr>
        <p:spPr bwMode="auto">
          <a:xfrm>
            <a:off x="5108575" y="5011738"/>
            <a:ext cx="33274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800" dirty="0"/>
              <a:t>Chapter Circle Awards criteria provides a process to encourage planning and track progress throughout the year</a:t>
            </a:r>
          </a:p>
          <a:p>
            <a:pPr>
              <a:spcBef>
                <a:spcPct val="0"/>
              </a:spcBef>
              <a:buFontTx/>
              <a:buNone/>
            </a:pPr>
            <a:endParaRPr lang="en-US" altLang="en-US" sz="1800" dirty="0"/>
          </a:p>
        </p:txBody>
      </p:sp>
      <p:sp>
        <p:nvSpPr>
          <p:cNvPr id="49158" name="Text Box 34"/>
          <p:cNvSpPr txBox="1">
            <a:spLocks noChangeArrowheads="1"/>
          </p:cNvSpPr>
          <p:nvPr/>
        </p:nvSpPr>
        <p:spPr bwMode="auto">
          <a:xfrm>
            <a:off x="3025775" y="2971800"/>
            <a:ext cx="2286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800" dirty="0"/>
              <a:t>Provides training for new officers</a:t>
            </a:r>
          </a:p>
        </p:txBody>
      </p:sp>
      <p:sp>
        <p:nvSpPr>
          <p:cNvPr id="49159" name="Text Box 35"/>
          <p:cNvSpPr txBox="1">
            <a:spLocks noChangeArrowheads="1"/>
          </p:cNvSpPr>
          <p:nvPr/>
        </p:nvSpPr>
        <p:spPr bwMode="auto">
          <a:xfrm>
            <a:off x="2746376" y="4038600"/>
            <a:ext cx="32924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Provides good/best practices with templates and examples</a:t>
            </a:r>
          </a:p>
        </p:txBody>
      </p:sp>
      <p:sp>
        <p:nvSpPr>
          <p:cNvPr id="49160" name="Text Box 36"/>
          <p:cNvSpPr txBox="1">
            <a:spLocks noChangeArrowheads="1"/>
          </p:cNvSpPr>
          <p:nvPr/>
        </p:nvSpPr>
        <p:spPr bwMode="auto">
          <a:xfrm>
            <a:off x="7445375" y="3944939"/>
            <a:ext cx="228600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Provides guidelines for planning and execution</a:t>
            </a:r>
          </a:p>
        </p:txBody>
      </p:sp>
      <p:sp>
        <p:nvSpPr>
          <p:cNvPr id="49161" name="Line 37"/>
          <p:cNvSpPr>
            <a:spLocks noChangeShapeType="1"/>
          </p:cNvSpPr>
          <p:nvPr/>
        </p:nvSpPr>
        <p:spPr bwMode="auto">
          <a:xfrm flipH="1">
            <a:off x="5260975" y="3182938"/>
            <a:ext cx="533400" cy="76200"/>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2" name="Line 38"/>
          <p:cNvSpPr>
            <a:spLocks noChangeShapeType="1"/>
          </p:cNvSpPr>
          <p:nvPr/>
        </p:nvSpPr>
        <p:spPr bwMode="auto">
          <a:xfrm flipH="1">
            <a:off x="5641975" y="3716338"/>
            <a:ext cx="279400" cy="322262"/>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3" name="Line 39"/>
          <p:cNvSpPr>
            <a:spLocks noChangeShapeType="1"/>
          </p:cNvSpPr>
          <p:nvPr/>
        </p:nvSpPr>
        <p:spPr bwMode="auto">
          <a:xfrm>
            <a:off x="6556375" y="3640138"/>
            <a:ext cx="76200" cy="1295400"/>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4" name="Line 40"/>
          <p:cNvSpPr>
            <a:spLocks noChangeShapeType="1"/>
          </p:cNvSpPr>
          <p:nvPr/>
        </p:nvSpPr>
        <p:spPr bwMode="auto">
          <a:xfrm>
            <a:off x="7089775" y="3563938"/>
            <a:ext cx="381000" cy="381000"/>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5" name="Line 41"/>
          <p:cNvSpPr>
            <a:spLocks noChangeShapeType="1"/>
          </p:cNvSpPr>
          <p:nvPr/>
        </p:nvSpPr>
        <p:spPr bwMode="auto">
          <a:xfrm>
            <a:off x="7242175" y="3030538"/>
            <a:ext cx="508000" cy="76200"/>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6" name="Text Box 42"/>
          <p:cNvSpPr txBox="1">
            <a:spLocks noChangeArrowheads="1"/>
          </p:cNvSpPr>
          <p:nvPr/>
        </p:nvSpPr>
        <p:spPr bwMode="auto">
          <a:xfrm>
            <a:off x="7750175" y="2876551"/>
            <a:ext cx="2286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Veteran officers are available to help, share ideas</a:t>
            </a:r>
          </a:p>
        </p:txBody>
      </p:sp>
    </p:spTree>
    <p:extLst>
      <p:ext uri="{BB962C8B-B14F-4D97-AF65-F5344CB8AC3E}">
        <p14:creationId xmlns:p14="http://schemas.microsoft.com/office/powerpoint/2010/main" val="17125993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12975" y="152400"/>
            <a:ext cx="8229600" cy="1143000"/>
          </a:xfrm>
        </p:spPr>
        <p:txBody>
          <a:bodyPr/>
          <a:lstStyle/>
          <a:p>
            <a:pPr algn="ctr" eaLnBrk="1" hangingPunct="1"/>
            <a:r>
              <a:rPr lang="en-US" altLang="en-US" sz="3400" dirty="0"/>
              <a:t>This Unit’s Organization</a:t>
            </a:r>
          </a:p>
        </p:txBody>
      </p:sp>
      <p:sp>
        <p:nvSpPr>
          <p:cNvPr id="51203" name="Rectangle 3"/>
          <p:cNvSpPr>
            <a:spLocks noGrp="1" noChangeArrowheads="1"/>
          </p:cNvSpPr>
          <p:nvPr>
            <p:ph idx="1"/>
          </p:nvPr>
        </p:nvSpPr>
        <p:spPr>
          <a:xfrm>
            <a:off x="2212975" y="1265238"/>
            <a:ext cx="8229600" cy="4525962"/>
          </a:xfrm>
        </p:spPr>
        <p:txBody>
          <a:bodyPr/>
          <a:lstStyle/>
          <a:p>
            <a:pPr eaLnBrk="1" hangingPunct="1"/>
            <a:r>
              <a:rPr lang="en-US" altLang="en-US" sz="2400" dirty="0"/>
              <a:t>The balance of this unit is presented in the sequence of the Chapter Awards criteria and for the major criteria areas, provides an overview of chapter activities that will lead to their chapter’s effectiveness and can gain them recognition through Chapter Awards</a:t>
            </a:r>
          </a:p>
          <a:p>
            <a:pPr lvl="1" eaLnBrk="1" hangingPunct="1"/>
            <a:r>
              <a:rPr lang="en-US" altLang="en-US" sz="2000" dirty="0"/>
              <a:t>Training</a:t>
            </a:r>
          </a:p>
          <a:p>
            <a:pPr lvl="1" eaLnBrk="1" hangingPunct="1"/>
            <a:r>
              <a:rPr lang="en-US" altLang="en-US" sz="2000" dirty="0"/>
              <a:t>Planning</a:t>
            </a:r>
          </a:p>
          <a:p>
            <a:pPr lvl="1" eaLnBrk="1" hangingPunct="1"/>
            <a:r>
              <a:rPr lang="en-US" altLang="en-US" sz="2000" dirty="0"/>
              <a:t>Chapter Activities</a:t>
            </a:r>
          </a:p>
          <a:p>
            <a:pPr lvl="1" eaLnBrk="1" hangingPunct="1"/>
            <a:r>
              <a:rPr lang="en-US" altLang="en-US" sz="2000" dirty="0"/>
              <a:t>Communications</a:t>
            </a:r>
          </a:p>
          <a:p>
            <a:pPr lvl="1" eaLnBrk="1" hangingPunct="1"/>
            <a:r>
              <a:rPr lang="en-US" altLang="en-US" sz="2000" dirty="0"/>
              <a:t>Membership</a:t>
            </a:r>
          </a:p>
          <a:p>
            <a:pPr eaLnBrk="1" hangingPunct="1"/>
            <a:r>
              <a:rPr lang="en-US" altLang="en-US" sz="2400" dirty="0"/>
              <a:t>Chapter Award Process Overview</a:t>
            </a:r>
          </a:p>
        </p:txBody>
      </p:sp>
      <p:sp>
        <p:nvSpPr>
          <p:cNvPr id="4" name="Rectangle 3"/>
          <p:cNvSpPr txBox="1">
            <a:spLocks noChangeArrowheads="1"/>
          </p:cNvSpPr>
          <p:nvPr/>
        </p:nvSpPr>
        <p:spPr bwMode="auto">
          <a:xfrm>
            <a:off x="5489575" y="3124200"/>
            <a:ext cx="4495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r>
              <a:rPr lang="en-US" altLang="en-US" sz="2000"/>
              <a:t>Technical Aspects</a:t>
            </a:r>
            <a:endParaRPr lang="en-US" altLang="en-US" sz="2000" kern="0" dirty="0"/>
          </a:p>
          <a:p>
            <a:pPr lvl="1" eaLnBrk="1" hangingPunct="1"/>
            <a:r>
              <a:rPr lang="en-US" altLang="en-US" sz="2000" kern="0" dirty="0"/>
              <a:t>Outreach </a:t>
            </a:r>
          </a:p>
          <a:p>
            <a:pPr lvl="1" eaLnBrk="1" hangingPunct="1"/>
            <a:r>
              <a:rPr lang="en-US" altLang="en-US" sz="2000" kern="0" dirty="0"/>
              <a:t>Support to INCOSE</a:t>
            </a:r>
          </a:p>
          <a:p>
            <a:pPr lvl="1" eaLnBrk="1" hangingPunct="1"/>
            <a:r>
              <a:rPr lang="en-US" altLang="en-US" sz="2000" kern="0" dirty="0"/>
              <a:t>Chapter Operations</a:t>
            </a:r>
          </a:p>
          <a:p>
            <a:pPr eaLnBrk="1" hangingPunct="1"/>
            <a:endParaRPr lang="en-US" altLang="en-US" sz="2400" kern="0" dirty="0"/>
          </a:p>
        </p:txBody>
      </p:sp>
    </p:spTree>
    <p:extLst>
      <p:ext uri="{BB962C8B-B14F-4D97-AF65-F5344CB8AC3E}">
        <p14:creationId xmlns:p14="http://schemas.microsoft.com/office/powerpoint/2010/main" val="35360503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Grp="1" noChangeArrowheads="1"/>
          </p:cNvSpPr>
          <p:nvPr>
            <p:ph type="title"/>
          </p:nvPr>
        </p:nvSpPr>
        <p:spPr>
          <a:xfrm>
            <a:off x="2441575" y="304800"/>
            <a:ext cx="7239000" cy="685800"/>
          </a:xfrm>
          <a:noFill/>
        </p:spPr>
        <p:txBody>
          <a:bodyPr anchor="b"/>
          <a:lstStyle/>
          <a:p>
            <a:pPr algn="ctr" eaLnBrk="1" hangingPunct="1"/>
            <a:r>
              <a:rPr lang="en-US" altLang="en-US" sz="3400"/>
              <a:t>Keys to Effective Chapters Wiki</a:t>
            </a:r>
            <a:endParaRPr lang="en-US" altLang="en-US" sz="3400" dirty="0"/>
          </a:p>
        </p:txBody>
      </p:sp>
      <p:sp>
        <p:nvSpPr>
          <p:cNvPr id="4100" name="Text Box 9"/>
          <p:cNvSpPr txBox="1">
            <a:spLocks noChangeArrowheads="1"/>
          </p:cNvSpPr>
          <p:nvPr/>
        </p:nvSpPr>
        <p:spPr bwMode="auto">
          <a:xfrm>
            <a:off x="166976" y="1610801"/>
            <a:ext cx="12031373" cy="4054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2100"/>
              </a:lnSpc>
              <a:spcBef>
                <a:spcPts val="800"/>
              </a:spcBef>
            </a:pPr>
            <a:r>
              <a:rPr kumimoji="1" lang="en-US" altLang="en-US" sz="2200" dirty="0">
                <a:latin typeface="+mj-lt"/>
              </a:rPr>
              <a:t>A Keys to Effective Chapter Wiki has been created to provide resources to assist chapters in a variety of ways</a:t>
            </a:r>
          </a:p>
          <a:p>
            <a:pPr>
              <a:lnSpc>
                <a:spcPts val="2100"/>
              </a:lnSpc>
              <a:spcBef>
                <a:spcPts val="800"/>
              </a:spcBef>
              <a:buNone/>
            </a:pPr>
            <a:r>
              <a:rPr kumimoji="1" lang="en-US" altLang="en-US" sz="2200" dirty="0">
                <a:latin typeface="+mj-lt"/>
                <a:hlinkClick r:id="rId3"/>
              </a:rPr>
              <a:t>https://connect.incose.org/Chapters/HelpResources/Keys%20wiki</a:t>
            </a:r>
            <a:endParaRPr kumimoji="1" lang="en-US" altLang="en-US" sz="2000" dirty="0">
              <a:latin typeface="+mj-lt"/>
            </a:endParaRPr>
          </a:p>
          <a:p>
            <a:pPr>
              <a:lnSpc>
                <a:spcPts val="2100"/>
              </a:lnSpc>
              <a:spcBef>
                <a:spcPts val="1400"/>
              </a:spcBef>
            </a:pPr>
            <a:r>
              <a:rPr kumimoji="1" lang="en-US" altLang="en-US" sz="2200" b="1" dirty="0">
                <a:latin typeface="+mj-lt"/>
              </a:rPr>
              <a:t>Chapter Leader Training </a:t>
            </a:r>
            <a:r>
              <a:rPr kumimoji="1" lang="en-US" altLang="en-US" sz="2200" dirty="0">
                <a:latin typeface="+mj-lt"/>
              </a:rPr>
              <a:t>for a smoother start</a:t>
            </a:r>
          </a:p>
          <a:p>
            <a:pPr>
              <a:lnSpc>
                <a:spcPts val="2100"/>
              </a:lnSpc>
              <a:spcBef>
                <a:spcPts val="800"/>
              </a:spcBef>
            </a:pPr>
            <a:r>
              <a:rPr kumimoji="1" lang="en-US" altLang="en-US" sz="2200" b="1" dirty="0">
                <a:latin typeface="+mj-lt"/>
              </a:rPr>
              <a:t>Chapter Planning Tools</a:t>
            </a:r>
          </a:p>
          <a:p>
            <a:pPr>
              <a:lnSpc>
                <a:spcPts val="2100"/>
              </a:lnSpc>
              <a:spcBef>
                <a:spcPts val="800"/>
              </a:spcBef>
            </a:pPr>
            <a:r>
              <a:rPr kumimoji="1" lang="en-US" altLang="en-US" sz="2200" b="1" dirty="0">
                <a:latin typeface="+mj-lt"/>
              </a:rPr>
              <a:t>Good/Best Practices </a:t>
            </a:r>
            <a:r>
              <a:rPr kumimoji="1" lang="en-US" altLang="en-US" sz="2200" dirty="0">
                <a:latin typeface="+mj-lt"/>
              </a:rPr>
              <a:t>in all areas of chapter activities to help you achieve better results</a:t>
            </a:r>
            <a:endParaRPr kumimoji="1" lang="en-US" altLang="en-US" sz="2200" b="1" dirty="0">
              <a:latin typeface="+mj-lt"/>
            </a:endParaRPr>
          </a:p>
          <a:p>
            <a:pPr lvl="1">
              <a:lnSpc>
                <a:spcPts val="2100"/>
              </a:lnSpc>
              <a:spcBef>
                <a:spcPts val="800"/>
              </a:spcBef>
            </a:pPr>
            <a:r>
              <a:rPr kumimoji="1" lang="en-US" altLang="en-US" sz="1800" dirty="0">
                <a:latin typeface="+mj-lt"/>
              </a:rPr>
              <a:t>Examples, tips, guidelines, templates, checklists, resources, </a:t>
            </a:r>
            <a:r>
              <a:rPr kumimoji="1" lang="en-US" altLang="en-US" sz="1800" dirty="0" err="1">
                <a:latin typeface="+mj-lt"/>
              </a:rPr>
              <a:t>etc</a:t>
            </a:r>
            <a:endParaRPr kumimoji="1" lang="en-US" altLang="en-US" sz="1800" dirty="0">
              <a:latin typeface="+mj-lt"/>
            </a:endParaRPr>
          </a:p>
          <a:p>
            <a:pPr lvl="1">
              <a:lnSpc>
                <a:spcPts val="2100"/>
              </a:lnSpc>
              <a:spcBef>
                <a:spcPts val="800"/>
              </a:spcBef>
            </a:pPr>
            <a:r>
              <a:rPr kumimoji="1" lang="en-US" altLang="en-US" sz="1800" dirty="0">
                <a:latin typeface="+mj-lt"/>
              </a:rPr>
              <a:t>New items are added to the Wiki from the Award submittals each year</a:t>
            </a:r>
          </a:p>
          <a:p>
            <a:pPr lvl="1">
              <a:lnSpc>
                <a:spcPts val="2100"/>
              </a:lnSpc>
              <a:spcBef>
                <a:spcPts val="800"/>
              </a:spcBef>
            </a:pPr>
            <a:r>
              <a:rPr kumimoji="1" lang="en-US" altLang="en-US" sz="1800" dirty="0">
                <a:latin typeface="+mj-lt"/>
              </a:rPr>
              <a:t>Chapters can share their own best practices by adding them directly to the Wiki</a:t>
            </a:r>
          </a:p>
          <a:p>
            <a:pPr lvl="1">
              <a:lnSpc>
                <a:spcPts val="2100"/>
              </a:lnSpc>
              <a:spcBef>
                <a:spcPts val="800"/>
              </a:spcBef>
            </a:pPr>
            <a:r>
              <a:rPr kumimoji="1" lang="en-US" altLang="en-US" sz="1800" dirty="0">
                <a:latin typeface="+mj-lt"/>
              </a:rPr>
              <a:t>Organized similar to the Circle Awards criteria</a:t>
            </a:r>
          </a:p>
          <a:p>
            <a:pPr>
              <a:lnSpc>
                <a:spcPts val="2100"/>
              </a:lnSpc>
              <a:spcBef>
                <a:spcPts val="800"/>
              </a:spcBef>
            </a:pPr>
            <a:r>
              <a:rPr kumimoji="1" lang="en-US" altLang="en-US" sz="2200" dirty="0">
                <a:latin typeface="+mj-lt"/>
              </a:rPr>
              <a:t>Suggestions for new resources can be requested by emailing </a:t>
            </a:r>
            <a:r>
              <a:rPr kumimoji="1" lang="en-US" altLang="en-US" sz="2200" dirty="0">
                <a:latin typeface="+mj-lt"/>
                <a:hlinkClick r:id="rId4"/>
              </a:rPr>
              <a:t>ChapterKeys@incose.org</a:t>
            </a:r>
            <a:r>
              <a:rPr kumimoji="1" lang="en-US" altLang="en-US" sz="2200" dirty="0">
                <a:latin typeface="+mj-lt"/>
              </a:rPr>
              <a:t> </a:t>
            </a:r>
          </a:p>
        </p:txBody>
      </p:sp>
      <p:sp>
        <p:nvSpPr>
          <p:cNvPr id="2" name="Rectangle 1"/>
          <p:cNvSpPr/>
          <p:nvPr/>
        </p:nvSpPr>
        <p:spPr>
          <a:xfrm>
            <a:off x="2289175" y="4495800"/>
            <a:ext cx="8382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05836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12975" y="152400"/>
            <a:ext cx="8229600" cy="1143000"/>
          </a:xfrm>
        </p:spPr>
        <p:txBody>
          <a:bodyPr/>
          <a:lstStyle/>
          <a:p>
            <a:pPr eaLnBrk="1" hangingPunct="1"/>
            <a:r>
              <a:rPr lang="en-US" altLang="en-US" sz="3400" dirty="0"/>
              <a:t>Available Chapter Planning Resource</a:t>
            </a:r>
          </a:p>
        </p:txBody>
      </p:sp>
      <p:sp>
        <p:nvSpPr>
          <p:cNvPr id="9220" name="Rectangle 3"/>
          <p:cNvSpPr>
            <a:spLocks noGrp="1" noChangeArrowheads="1"/>
          </p:cNvSpPr>
          <p:nvPr>
            <p:ph idx="1"/>
          </p:nvPr>
        </p:nvSpPr>
        <p:spPr>
          <a:xfrm>
            <a:off x="2212975" y="1722438"/>
            <a:ext cx="8229600" cy="3992562"/>
          </a:xfrm>
        </p:spPr>
        <p:txBody>
          <a:bodyPr/>
          <a:lstStyle/>
          <a:p>
            <a:pPr>
              <a:spcBef>
                <a:spcPts val="600"/>
              </a:spcBef>
              <a:defRPr/>
            </a:pPr>
            <a:r>
              <a:rPr lang="en-US" altLang="en-US" sz="2400" dirty="0"/>
              <a:t>See separate training module on </a:t>
            </a:r>
          </a:p>
          <a:p>
            <a:pPr marL="0" indent="0">
              <a:spcBef>
                <a:spcPts val="600"/>
              </a:spcBef>
              <a:buNone/>
              <a:defRPr/>
            </a:pPr>
            <a:r>
              <a:rPr lang="en-US" altLang="en-US" sz="2400" dirty="0"/>
              <a:t>   Creating Your Strategic and Operating Plans</a:t>
            </a:r>
          </a:p>
        </p:txBody>
      </p:sp>
    </p:spTree>
    <p:extLst>
      <p:ext uri="{BB962C8B-B14F-4D97-AF65-F5344CB8AC3E}">
        <p14:creationId xmlns:p14="http://schemas.microsoft.com/office/powerpoint/2010/main" val="30987714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12975" y="152400"/>
            <a:ext cx="8229600" cy="1143000"/>
          </a:xfrm>
        </p:spPr>
        <p:txBody>
          <a:bodyPr/>
          <a:lstStyle/>
          <a:p>
            <a:pPr algn="ctr" eaLnBrk="1" hangingPunct="1"/>
            <a:r>
              <a:rPr lang="en-US" altLang="en-US" sz="3400" dirty="0"/>
              <a:t>Best Practices Component</a:t>
            </a:r>
          </a:p>
        </p:txBody>
      </p:sp>
      <p:sp>
        <p:nvSpPr>
          <p:cNvPr id="9220" name="Rectangle 3"/>
          <p:cNvSpPr>
            <a:spLocks noGrp="1" noChangeArrowheads="1"/>
          </p:cNvSpPr>
          <p:nvPr>
            <p:ph idx="1"/>
          </p:nvPr>
        </p:nvSpPr>
        <p:spPr>
          <a:xfrm>
            <a:off x="2212975" y="1265238"/>
            <a:ext cx="8229600" cy="4525962"/>
          </a:xfrm>
        </p:spPr>
        <p:txBody>
          <a:bodyPr>
            <a:normAutofit lnSpcReduction="10000"/>
          </a:bodyPr>
          <a:lstStyle/>
          <a:p>
            <a:pPr>
              <a:spcBef>
                <a:spcPts val="1200"/>
              </a:spcBef>
              <a:defRPr/>
            </a:pPr>
            <a:r>
              <a:rPr lang="en-US" altLang="en-US" sz="2400" dirty="0"/>
              <a:t>Good/best practices can be found in the </a:t>
            </a:r>
            <a:r>
              <a:rPr lang="en-US" altLang="en-US" sz="2400" b="1" dirty="0"/>
              <a:t>Keys to Effective Chapters</a:t>
            </a:r>
            <a:r>
              <a:rPr lang="en-US" altLang="en-US" sz="2400" dirty="0"/>
              <a:t> Wiki</a:t>
            </a:r>
          </a:p>
          <a:p>
            <a:pPr>
              <a:spcBef>
                <a:spcPts val="1200"/>
              </a:spcBef>
              <a:defRPr/>
            </a:pPr>
            <a:r>
              <a:rPr lang="en-US" altLang="en-US" sz="2400" dirty="0"/>
              <a:t>New examples of Good/Best Practices are gleaned from the Circle Award submittals</a:t>
            </a:r>
          </a:p>
          <a:p>
            <a:pPr>
              <a:lnSpc>
                <a:spcPct val="90000"/>
              </a:lnSpc>
              <a:spcBef>
                <a:spcPts val="1200"/>
              </a:spcBef>
              <a:defRPr/>
            </a:pPr>
            <a:r>
              <a:rPr lang="en-US" altLang="en-US" sz="2400" dirty="0"/>
              <a:t>In addition, selected templates and other examples are included</a:t>
            </a:r>
          </a:p>
          <a:p>
            <a:pPr>
              <a:lnSpc>
                <a:spcPct val="90000"/>
              </a:lnSpc>
              <a:spcBef>
                <a:spcPts val="1200"/>
              </a:spcBef>
              <a:defRPr/>
            </a:pPr>
            <a:r>
              <a:rPr lang="en-US" altLang="en-US" sz="2400" dirty="0"/>
              <a:t>Chapters are encouraged to submit their best practices to share</a:t>
            </a:r>
          </a:p>
          <a:p>
            <a:pPr>
              <a:spcBef>
                <a:spcPts val="1200"/>
              </a:spcBef>
              <a:defRPr/>
            </a:pPr>
            <a:r>
              <a:rPr lang="en-US" altLang="en-US" sz="2400" dirty="0"/>
              <a:t>The following sections are areas to apply Best Practices. They also map to sections of the Circle Award Criteria.</a:t>
            </a:r>
          </a:p>
          <a:p>
            <a:pPr eaLnBrk="1" hangingPunct="1">
              <a:defRPr/>
            </a:pPr>
            <a:endParaRPr lang="en-US" altLang="en-US" sz="2400" dirty="0"/>
          </a:p>
          <a:p>
            <a:pPr marL="0" indent="0">
              <a:buNone/>
              <a:defRPr/>
            </a:pPr>
            <a:endParaRPr lang="en-US" altLang="en-US" sz="2400" dirty="0"/>
          </a:p>
          <a:p>
            <a:pPr eaLnBrk="1" hangingPunct="1">
              <a:defRPr/>
            </a:pPr>
            <a:endParaRPr lang="en-US" altLang="en-US" sz="2400" dirty="0"/>
          </a:p>
        </p:txBody>
      </p:sp>
    </p:spTree>
    <p:extLst>
      <p:ext uri="{BB962C8B-B14F-4D97-AF65-F5344CB8AC3E}">
        <p14:creationId xmlns:p14="http://schemas.microsoft.com/office/powerpoint/2010/main" val="52438245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12975" y="228600"/>
            <a:ext cx="8229600" cy="762000"/>
          </a:xfrm>
        </p:spPr>
        <p:txBody>
          <a:bodyPr/>
          <a:lstStyle/>
          <a:p>
            <a:pPr eaLnBrk="1" hangingPunct="1"/>
            <a:r>
              <a:rPr lang="en-US" altLang="en-US" sz="3400" dirty="0"/>
              <a:t>Lack of Planning:</a:t>
            </a: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12975" y="1276350"/>
            <a:ext cx="2552700" cy="1790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7176" y="1143000"/>
            <a:ext cx="2219325" cy="205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75576" y="1352550"/>
            <a:ext cx="2695575" cy="1695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txBox="1">
            <a:spLocks noChangeArrowheads="1"/>
          </p:cNvSpPr>
          <p:nvPr/>
        </p:nvSpPr>
        <p:spPr bwMode="auto">
          <a:xfrm>
            <a:off x="2241550" y="35814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a:solidFill>
                  <a:schemeClr val="tx2"/>
                </a:solidFill>
                <a:latin typeface="+mj-lt"/>
                <a:ea typeface="+mj-ea"/>
                <a:cs typeface="+mj-cs"/>
              </a:defRPr>
            </a:lvl1pPr>
            <a:lvl2pPr algn="ctr" rtl="0" eaLnBrk="0" fontAlgn="base" hangingPunct="0">
              <a:spcBef>
                <a:spcPct val="0"/>
              </a:spcBef>
              <a:spcAft>
                <a:spcPct val="0"/>
              </a:spcAft>
              <a:defRPr sz="3800">
                <a:solidFill>
                  <a:schemeClr val="tx2"/>
                </a:solidFill>
                <a:latin typeface="Arial" charset="0"/>
              </a:defRPr>
            </a:lvl2pPr>
            <a:lvl3pPr algn="ctr" rtl="0" eaLnBrk="0" fontAlgn="base" hangingPunct="0">
              <a:spcBef>
                <a:spcPct val="0"/>
              </a:spcBef>
              <a:spcAft>
                <a:spcPct val="0"/>
              </a:spcAft>
              <a:defRPr sz="3800">
                <a:solidFill>
                  <a:schemeClr val="tx2"/>
                </a:solidFill>
                <a:latin typeface="Arial" charset="0"/>
              </a:defRPr>
            </a:lvl3pPr>
            <a:lvl4pPr algn="ctr" rtl="0" eaLnBrk="0" fontAlgn="base" hangingPunct="0">
              <a:spcBef>
                <a:spcPct val="0"/>
              </a:spcBef>
              <a:spcAft>
                <a:spcPct val="0"/>
              </a:spcAft>
              <a:defRPr sz="3800">
                <a:solidFill>
                  <a:schemeClr val="tx2"/>
                </a:solidFill>
                <a:latin typeface="Arial" charset="0"/>
              </a:defRPr>
            </a:lvl4pPr>
            <a:lvl5pPr algn="ctr" rtl="0" eaLnBrk="0" fontAlgn="base" hangingPunct="0">
              <a:spcBef>
                <a:spcPct val="0"/>
              </a:spcBef>
              <a:spcAft>
                <a:spcPct val="0"/>
              </a:spcAft>
              <a:defRPr sz="3800">
                <a:solidFill>
                  <a:schemeClr val="tx2"/>
                </a:solidFill>
                <a:latin typeface="Arial" charset="0"/>
              </a:defRPr>
            </a:lvl5pPr>
            <a:lvl6pPr marL="457200" algn="ctr" rtl="0" fontAlgn="base">
              <a:spcBef>
                <a:spcPct val="0"/>
              </a:spcBef>
              <a:spcAft>
                <a:spcPct val="0"/>
              </a:spcAft>
              <a:defRPr sz="3800">
                <a:solidFill>
                  <a:schemeClr val="tx2"/>
                </a:solidFill>
                <a:latin typeface="Arial" charset="0"/>
              </a:defRPr>
            </a:lvl6pPr>
            <a:lvl7pPr marL="914400" algn="ctr" rtl="0" fontAlgn="base">
              <a:spcBef>
                <a:spcPct val="0"/>
              </a:spcBef>
              <a:spcAft>
                <a:spcPct val="0"/>
              </a:spcAft>
              <a:defRPr sz="3800">
                <a:solidFill>
                  <a:schemeClr val="tx2"/>
                </a:solidFill>
                <a:latin typeface="Arial" charset="0"/>
              </a:defRPr>
            </a:lvl7pPr>
            <a:lvl8pPr marL="1371600" algn="ctr" rtl="0" fontAlgn="base">
              <a:spcBef>
                <a:spcPct val="0"/>
              </a:spcBef>
              <a:spcAft>
                <a:spcPct val="0"/>
              </a:spcAft>
              <a:defRPr sz="3800">
                <a:solidFill>
                  <a:schemeClr val="tx2"/>
                </a:solidFill>
                <a:latin typeface="Arial" charset="0"/>
              </a:defRPr>
            </a:lvl8pPr>
            <a:lvl9pPr marL="1828800" algn="ctr" rtl="0" fontAlgn="base">
              <a:spcBef>
                <a:spcPct val="0"/>
              </a:spcBef>
              <a:spcAft>
                <a:spcPct val="0"/>
              </a:spcAft>
              <a:defRPr sz="3800">
                <a:solidFill>
                  <a:schemeClr val="tx2"/>
                </a:solidFill>
                <a:latin typeface="Arial" charset="0"/>
              </a:defRPr>
            </a:lvl9pPr>
          </a:lstStyle>
          <a:p>
            <a:pPr eaLnBrk="1" hangingPunct="1"/>
            <a:r>
              <a:rPr lang="en-US" altLang="en-US" sz="3400" kern="0" dirty="0"/>
              <a:t>Too Much Planning:</a:t>
            </a:r>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27576" y="4419601"/>
            <a:ext cx="2620963"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6227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918" y="274639"/>
            <a:ext cx="10978515" cy="1143000"/>
          </a:xfrm>
        </p:spPr>
        <p:txBody>
          <a:bodyPr/>
          <a:lstStyle/>
          <a:p>
            <a:r>
              <a:rPr lang="en-US" altLang="en-US" dirty="0"/>
              <a:t>Officer Training Component</a:t>
            </a:r>
          </a:p>
        </p:txBody>
      </p:sp>
      <p:sp>
        <p:nvSpPr>
          <p:cNvPr id="51203" name="Rectangle 3"/>
          <p:cNvSpPr>
            <a:spLocks noGrp="1" noChangeArrowheads="1"/>
          </p:cNvSpPr>
          <p:nvPr>
            <p:ph idx="1"/>
          </p:nvPr>
        </p:nvSpPr>
        <p:spPr>
          <a:xfrm>
            <a:off x="609918" y="1600201"/>
            <a:ext cx="10978515" cy="4525963"/>
          </a:xfrm>
        </p:spPr>
        <p:txBody>
          <a:bodyPr>
            <a:normAutofit fontScale="62500" lnSpcReduction="20000"/>
          </a:bodyPr>
          <a:lstStyle/>
          <a:p>
            <a:r>
              <a:rPr lang="en-US" altLang="en-US" dirty="0"/>
              <a:t>Officers should attend a training session or webinar, with their leadership team to facilitate discussion  </a:t>
            </a:r>
          </a:p>
          <a:p>
            <a:r>
              <a:rPr lang="en-US" altLang="en-US" dirty="0"/>
              <a:t>Section 2.1 Training and Guidance, is available on the Keys to Effective Chapters Wiki for team training and personal review</a:t>
            </a:r>
          </a:p>
          <a:p>
            <a:pPr lvl="1"/>
            <a:r>
              <a:rPr lang="en-US" altLang="en-US" dirty="0"/>
              <a:t>Introduction to INCOSE</a:t>
            </a:r>
          </a:p>
          <a:p>
            <a:pPr lvl="1"/>
            <a:r>
              <a:rPr lang="en-US" altLang="en-US" dirty="0"/>
              <a:t>Technical Services (Professional Development, Certification &amp; Events)</a:t>
            </a:r>
          </a:p>
          <a:p>
            <a:pPr lvl="1"/>
            <a:r>
              <a:rPr lang="en-US" altLang="en-US" dirty="0"/>
              <a:t>Technical Operations</a:t>
            </a:r>
          </a:p>
          <a:p>
            <a:pPr lvl="1"/>
            <a:r>
              <a:rPr lang="en-US" altLang="en-US" dirty="0"/>
              <a:t>Corporate Advisory Board (CAB) and Associate Members</a:t>
            </a:r>
          </a:p>
          <a:p>
            <a:pPr lvl="1"/>
            <a:r>
              <a:rPr lang="en-US" altLang="en-US" dirty="0"/>
              <a:t>Chapters and Officer Roles &amp; Responsibilities</a:t>
            </a:r>
          </a:p>
          <a:p>
            <a:pPr lvl="1"/>
            <a:r>
              <a:rPr lang="en-US" altLang="en-US" dirty="0"/>
              <a:t>Chapter Achievement Program – Keys and Chapter Awards</a:t>
            </a:r>
          </a:p>
          <a:p>
            <a:pPr lvl="1"/>
            <a:r>
              <a:rPr lang="en-US" altLang="en-US" dirty="0"/>
              <a:t>Resources and the Central Office</a:t>
            </a:r>
          </a:p>
        </p:txBody>
      </p:sp>
    </p:spTree>
    <p:extLst>
      <p:ext uri="{BB962C8B-B14F-4D97-AF65-F5344CB8AC3E}">
        <p14:creationId xmlns:p14="http://schemas.microsoft.com/office/powerpoint/2010/main" val="508619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a:t>Chapter Planning Component</a:t>
            </a:r>
          </a:p>
        </p:txBody>
      </p:sp>
      <p:sp>
        <p:nvSpPr>
          <p:cNvPr id="9220" name="Rectangle 3"/>
          <p:cNvSpPr>
            <a:spLocks noGrp="1" noChangeArrowheads="1"/>
          </p:cNvSpPr>
          <p:nvPr>
            <p:ph sz="half" idx="1"/>
          </p:nvPr>
        </p:nvSpPr>
        <p:spPr/>
        <p:txBody>
          <a:bodyPr>
            <a:normAutofit fontScale="70000" lnSpcReduction="20000"/>
          </a:bodyPr>
          <a:lstStyle/>
          <a:p>
            <a:r>
              <a:rPr lang="en-US" altLang="en-US" dirty="0"/>
              <a:t>Planning is a team activity – not for just the President/VPs</a:t>
            </a:r>
          </a:p>
          <a:p>
            <a:r>
              <a:rPr lang="en-US" altLang="en-US" dirty="0"/>
              <a:t>Chapter Planning should be done as soon a possible after officer training and no later than April 15</a:t>
            </a:r>
          </a:p>
          <a:p>
            <a:r>
              <a:rPr lang="en-US" altLang="en-US" dirty="0"/>
              <a:t>Invite Liaisons [Ambassadors] and interested members-at-large to participate</a:t>
            </a:r>
          </a:p>
          <a:p>
            <a:r>
              <a:rPr lang="en-US" altLang="en-US" dirty="0"/>
              <a:t>Chapter Planning Tools are available in the Keys Wiki and a separate Training Module on Planning</a:t>
            </a:r>
          </a:p>
          <a:p>
            <a:endParaRPr lang="en-US" altLang="en-US" dirty="0"/>
          </a:p>
          <a:p>
            <a:endParaRPr lang="en-US" altLang="en-US" dirty="0"/>
          </a:p>
        </p:txBody>
      </p:sp>
      <p:sp>
        <p:nvSpPr>
          <p:cNvPr id="5" name="Content Placeholder 4">
            <a:extLst>
              <a:ext uri="{FF2B5EF4-FFF2-40B4-BE49-F238E27FC236}">
                <a16:creationId xmlns:a16="http://schemas.microsoft.com/office/drawing/2014/main" id="{DC0B41AD-DE64-43F1-819B-A2C59A681079}"/>
              </a:ext>
            </a:extLst>
          </p:cNvPr>
          <p:cNvSpPr>
            <a:spLocks noGrp="1"/>
          </p:cNvSpPr>
          <p:nvPr>
            <p:ph sz="half" idx="2"/>
          </p:nvPr>
        </p:nvSpPr>
        <p:spPr/>
        <p:txBody>
          <a:bodyPr>
            <a:normAutofit fontScale="70000" lnSpcReduction="20000"/>
          </a:bodyPr>
          <a:lstStyle/>
          <a:p>
            <a:endParaRPr lang="en-US"/>
          </a:p>
        </p:txBody>
      </p:sp>
      <p:pic>
        <p:nvPicPr>
          <p:cNvPr id="2" name="Picture 1"/>
          <p:cNvPicPr>
            <a:picLocks noChangeAspect="1"/>
          </p:cNvPicPr>
          <p:nvPr/>
        </p:nvPicPr>
        <p:blipFill>
          <a:blip r:embed="rId2"/>
          <a:stretch>
            <a:fillRect/>
          </a:stretch>
        </p:blipFill>
        <p:spPr>
          <a:xfrm>
            <a:off x="7242176" y="1676400"/>
            <a:ext cx="2905125" cy="2814654"/>
          </a:xfrm>
          <a:prstGeom prst="rect">
            <a:avLst/>
          </a:prstGeom>
        </p:spPr>
      </p:pic>
    </p:spTree>
    <p:extLst>
      <p:ext uri="{BB962C8B-B14F-4D97-AF65-F5344CB8AC3E}">
        <p14:creationId xmlns:p14="http://schemas.microsoft.com/office/powerpoint/2010/main" val="6880884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3">
            <a:extLst>
              <a:ext uri="{FF2B5EF4-FFF2-40B4-BE49-F238E27FC236}">
                <a16:creationId xmlns:a16="http://schemas.microsoft.com/office/drawing/2014/main" id="{B65247C5-6696-9241-9166-483FE3DE60AE}"/>
              </a:ext>
            </a:extLst>
          </p:cNvPr>
          <p:cNvSpPr>
            <a:spLocks noChangeArrowheads="1"/>
          </p:cNvSpPr>
          <p:nvPr/>
        </p:nvSpPr>
        <p:spPr bwMode="auto">
          <a:xfrm rot="16663274">
            <a:off x="5809428" y="3465238"/>
            <a:ext cx="2010378" cy="211344"/>
          </a:xfrm>
          <a:prstGeom prst="rightArrow">
            <a:avLst>
              <a:gd name="adj1" fmla="val 50000"/>
              <a:gd name="adj2" fmla="val 160465"/>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50" name="Rectangle 2"/>
          <p:cNvSpPr>
            <a:spLocks noGrp="1" noChangeArrowheads="1"/>
          </p:cNvSpPr>
          <p:nvPr>
            <p:ph type="title"/>
          </p:nvPr>
        </p:nvSpPr>
        <p:spPr>
          <a:xfrm>
            <a:off x="1960345" y="228600"/>
            <a:ext cx="8053169" cy="838200"/>
          </a:xfrm>
        </p:spPr>
        <p:txBody>
          <a:bodyPr anchor="b">
            <a:normAutofit fontScale="90000"/>
          </a:bodyPr>
          <a:lstStyle/>
          <a:p>
            <a:pPr algn="ctr" eaLnBrk="1" hangingPunct="1"/>
            <a:r>
              <a:rPr lang="en-US" altLang="en-US" sz="3300" dirty="0"/>
              <a:t>During Chapter Planning, Maintain Alignment with Overall INCOSE Mission and Goals</a:t>
            </a:r>
          </a:p>
        </p:txBody>
      </p:sp>
      <p:sp>
        <p:nvSpPr>
          <p:cNvPr id="53252" name="Text Box 6"/>
          <p:cNvSpPr txBox="1">
            <a:spLocks noChangeArrowheads="1"/>
          </p:cNvSpPr>
          <p:nvPr/>
        </p:nvSpPr>
        <p:spPr bwMode="auto">
          <a:xfrm>
            <a:off x="5260975" y="1295400"/>
            <a:ext cx="3581400" cy="1219200"/>
          </a:xfrm>
          <a:prstGeom prst="rect">
            <a:avLst/>
          </a:prstGeom>
          <a:noFill/>
          <a:ln w="9525">
            <a:solidFill>
              <a:srgbClr val="000080"/>
            </a:solidFill>
            <a:miter lim="800000"/>
            <a:headEnd/>
            <a:tailEnd/>
          </a:ln>
          <a:extLst>
            <a:ext uri="{909E8E84-426E-40dd-AFC4-6F175D3DCCD1}">
              <a14:hiddenFill xmlns:a14="http://schemas.microsoft.com/office/drawing/2010/main" xmlns="">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dirty="0"/>
              <a:t>Chapter Strategic Plan</a:t>
            </a:r>
            <a:r>
              <a:rPr lang="en-US" altLang="en-US" sz="1800" dirty="0"/>
              <a:t> </a:t>
            </a:r>
          </a:p>
          <a:p>
            <a:pPr>
              <a:spcBef>
                <a:spcPct val="0"/>
              </a:spcBef>
              <a:buFontTx/>
              <a:buNone/>
            </a:pPr>
            <a:r>
              <a:rPr lang="en-US" altLang="en-US" sz="1800" dirty="0"/>
              <a:t>Describes the chapter’s direction for long and short term, promoting smooth continuity year to year</a:t>
            </a:r>
          </a:p>
        </p:txBody>
      </p:sp>
      <p:sp>
        <p:nvSpPr>
          <p:cNvPr id="53253" name="AutoShape 9"/>
          <p:cNvSpPr>
            <a:spLocks noChangeArrowheads="1"/>
          </p:cNvSpPr>
          <p:nvPr/>
        </p:nvSpPr>
        <p:spPr bwMode="auto">
          <a:xfrm rot="-1729428">
            <a:off x="4948704" y="2112802"/>
            <a:ext cx="299261" cy="270196"/>
          </a:xfrm>
          <a:prstGeom prst="rightArrow">
            <a:avLst>
              <a:gd name="adj1" fmla="val 50000"/>
              <a:gd name="adj2" fmla="val 45640"/>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54" name="Text Box 10"/>
          <p:cNvSpPr txBox="1">
            <a:spLocks noChangeArrowheads="1"/>
          </p:cNvSpPr>
          <p:nvPr/>
        </p:nvSpPr>
        <p:spPr bwMode="auto">
          <a:xfrm>
            <a:off x="8994775" y="1235075"/>
            <a:ext cx="14478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600" b="1" dirty="0"/>
              <a:t>Chapter SWOT</a:t>
            </a:r>
          </a:p>
          <a:p>
            <a:pPr>
              <a:spcBef>
                <a:spcPct val="0"/>
              </a:spcBef>
              <a:buFontTx/>
              <a:buNone/>
            </a:pPr>
            <a:r>
              <a:rPr lang="en-US" altLang="en-US" sz="1400" dirty="0"/>
              <a:t>Strengths, Weaknesses,</a:t>
            </a:r>
          </a:p>
          <a:p>
            <a:pPr>
              <a:spcBef>
                <a:spcPct val="0"/>
              </a:spcBef>
              <a:buFontTx/>
              <a:buNone/>
            </a:pPr>
            <a:r>
              <a:rPr lang="en-US" altLang="en-US" sz="1400" dirty="0"/>
              <a:t>Opportunities, Threats</a:t>
            </a:r>
          </a:p>
        </p:txBody>
      </p:sp>
      <p:sp>
        <p:nvSpPr>
          <p:cNvPr id="53255" name="AutoShape 11"/>
          <p:cNvSpPr>
            <a:spLocks noChangeArrowheads="1"/>
          </p:cNvSpPr>
          <p:nvPr/>
        </p:nvSpPr>
        <p:spPr bwMode="auto">
          <a:xfrm rot="-7668255">
            <a:off x="8264535" y="2544371"/>
            <a:ext cx="171386" cy="237386"/>
          </a:xfrm>
          <a:prstGeom prst="rightArrow">
            <a:avLst>
              <a:gd name="adj1" fmla="val 50000"/>
              <a:gd name="adj2" fmla="val 39826"/>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56" name="AutoShape 13"/>
          <p:cNvSpPr>
            <a:spLocks noChangeArrowheads="1"/>
          </p:cNvSpPr>
          <p:nvPr/>
        </p:nvSpPr>
        <p:spPr bwMode="auto">
          <a:xfrm rot="18140562">
            <a:off x="5645373" y="2655516"/>
            <a:ext cx="538031" cy="192408"/>
          </a:xfrm>
          <a:prstGeom prst="rightArrow">
            <a:avLst>
              <a:gd name="adj1" fmla="val 50000"/>
              <a:gd name="adj2" fmla="val 160465"/>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57" name="Text Box 15"/>
          <p:cNvSpPr txBox="1">
            <a:spLocks noChangeArrowheads="1"/>
          </p:cNvSpPr>
          <p:nvPr/>
        </p:nvSpPr>
        <p:spPr bwMode="auto">
          <a:xfrm>
            <a:off x="1960344" y="2825078"/>
            <a:ext cx="4813804" cy="1526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tabLst>
                <a:tab pos="177800" algn="l"/>
                <a:tab pos="685800" algn="l"/>
              </a:tabLst>
              <a:defRPr sz="3200">
                <a:solidFill>
                  <a:schemeClr val="tx1"/>
                </a:solidFill>
                <a:latin typeface="Arial" charset="0"/>
              </a:defRPr>
            </a:lvl1pPr>
            <a:lvl2pPr marL="742950" indent="-285750">
              <a:spcBef>
                <a:spcPct val="20000"/>
              </a:spcBef>
              <a:buChar char="–"/>
              <a:tabLst>
                <a:tab pos="177800" algn="l"/>
                <a:tab pos="685800" algn="l"/>
              </a:tabLst>
              <a:defRPr sz="2800">
                <a:solidFill>
                  <a:schemeClr val="tx1"/>
                </a:solidFill>
                <a:latin typeface="Arial" charset="0"/>
              </a:defRPr>
            </a:lvl2pPr>
            <a:lvl3pPr marL="1143000" indent="-228600">
              <a:spcBef>
                <a:spcPct val="20000"/>
              </a:spcBef>
              <a:buChar char="•"/>
              <a:tabLst>
                <a:tab pos="177800" algn="l"/>
                <a:tab pos="685800" algn="l"/>
              </a:tabLst>
              <a:defRPr sz="2400">
                <a:solidFill>
                  <a:schemeClr val="tx1"/>
                </a:solidFill>
                <a:latin typeface="Arial" charset="0"/>
              </a:defRPr>
            </a:lvl3pPr>
            <a:lvl4pPr marL="1600200" indent="-228600">
              <a:spcBef>
                <a:spcPct val="20000"/>
              </a:spcBef>
              <a:buChar char="–"/>
              <a:tabLst>
                <a:tab pos="177800" algn="l"/>
                <a:tab pos="685800" algn="l"/>
              </a:tabLst>
              <a:defRPr sz="2000">
                <a:solidFill>
                  <a:schemeClr val="tx1"/>
                </a:solidFill>
                <a:latin typeface="Arial" charset="0"/>
              </a:defRPr>
            </a:lvl4pPr>
            <a:lvl5pPr marL="2057400" indent="-228600">
              <a:spcBef>
                <a:spcPct val="20000"/>
              </a:spcBef>
              <a:buChar char="»"/>
              <a:tabLst>
                <a:tab pos="177800" algn="l"/>
                <a:tab pos="6858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9pPr>
          </a:lstStyle>
          <a:p>
            <a:pPr algn="ctr">
              <a:spcBef>
                <a:spcPct val="0"/>
              </a:spcBef>
              <a:buFontTx/>
              <a:buNone/>
            </a:pPr>
            <a:r>
              <a:rPr lang="en-US" altLang="en-US" sz="1400" b="1" dirty="0"/>
              <a:t>INCOSE Strategic Objectives</a:t>
            </a:r>
            <a:endParaRPr lang="en-US" altLang="en-US" sz="800" b="1" dirty="0"/>
          </a:p>
          <a:p>
            <a:pPr fontAlgn="t">
              <a:buNone/>
            </a:pPr>
            <a:r>
              <a:rPr lang="en-US" sz="1200" b="1" dirty="0"/>
              <a:t>Premier</a:t>
            </a:r>
            <a:r>
              <a:rPr lang="en-US" sz="1200" dirty="0"/>
              <a:t> </a:t>
            </a:r>
            <a:r>
              <a:rPr lang="mr-IN" sz="1200" dirty="0"/>
              <a:t>–</a:t>
            </a:r>
            <a:r>
              <a:rPr lang="en-US" sz="1200" dirty="0"/>
              <a:t>  INCOSE is the premier choice of systems engineers everywhere for their professional development needs</a:t>
            </a:r>
          </a:p>
          <a:p>
            <a:pPr fontAlgn="t">
              <a:buNone/>
            </a:pPr>
            <a:r>
              <a:rPr lang="en-US" sz="1200" b="1" dirty="0"/>
              <a:t>Future</a:t>
            </a:r>
            <a:r>
              <a:rPr lang="en-US" sz="1200" dirty="0"/>
              <a:t> -  INCOSE leads the community in shaping the future of systems engineering.</a:t>
            </a:r>
          </a:p>
          <a:p>
            <a:pPr fontAlgn="t">
              <a:buNone/>
            </a:pPr>
            <a:r>
              <a:rPr lang="en-US" sz="1200" b="1" dirty="0"/>
              <a:t>Value</a:t>
            </a:r>
            <a:r>
              <a:rPr lang="en-US" sz="1200" dirty="0"/>
              <a:t> – INCOSE  delivers ever greater value to a growing and increasingly diverse membership.</a:t>
            </a:r>
          </a:p>
        </p:txBody>
      </p:sp>
      <p:sp>
        <p:nvSpPr>
          <p:cNvPr id="53258" name="AutoShape 17"/>
          <p:cNvSpPr>
            <a:spLocks noChangeArrowheads="1"/>
          </p:cNvSpPr>
          <p:nvPr/>
        </p:nvSpPr>
        <p:spPr bwMode="auto">
          <a:xfrm rot="10800000">
            <a:off x="8918575" y="1524000"/>
            <a:ext cx="304800" cy="273050"/>
          </a:xfrm>
          <a:prstGeom prst="rightArrow">
            <a:avLst>
              <a:gd name="adj1" fmla="val 50000"/>
              <a:gd name="adj2" fmla="val 27907"/>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59" name="AutoShape 18"/>
          <p:cNvSpPr>
            <a:spLocks noChangeArrowheads="1"/>
          </p:cNvSpPr>
          <p:nvPr/>
        </p:nvSpPr>
        <p:spPr bwMode="auto">
          <a:xfrm rot="10800000" flipH="1">
            <a:off x="4803775" y="1447800"/>
            <a:ext cx="381000" cy="273050"/>
          </a:xfrm>
          <a:prstGeom prst="rightArrow">
            <a:avLst>
              <a:gd name="adj1" fmla="val 50000"/>
              <a:gd name="adj2" fmla="val 34884"/>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60" name="Text Box 19"/>
          <p:cNvSpPr txBox="1">
            <a:spLocks noChangeArrowheads="1"/>
          </p:cNvSpPr>
          <p:nvPr/>
        </p:nvSpPr>
        <p:spPr bwMode="auto">
          <a:xfrm>
            <a:off x="1894973" y="1828801"/>
            <a:ext cx="3399587" cy="1041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None/>
            </a:pPr>
            <a:r>
              <a:rPr lang="en-US" altLang="en-US" sz="1400" b="1" dirty="0"/>
              <a:t>INCOSE Mission</a:t>
            </a:r>
            <a:endParaRPr lang="en-US" altLang="en-US" sz="1200" dirty="0"/>
          </a:p>
          <a:p>
            <a:pPr>
              <a:lnSpc>
                <a:spcPts val="1400"/>
              </a:lnSpc>
              <a:spcBef>
                <a:spcPct val="0"/>
              </a:spcBef>
              <a:buNone/>
            </a:pPr>
            <a:r>
              <a:rPr lang="en-US" sz="1200" dirty="0"/>
              <a:t>To address complex societal and technical challenges by enabling, promoting, and advancing Systems Engineering and systems approaches</a:t>
            </a:r>
          </a:p>
        </p:txBody>
      </p:sp>
      <p:sp>
        <p:nvSpPr>
          <p:cNvPr id="53261" name="Text Box 20"/>
          <p:cNvSpPr txBox="1">
            <a:spLocks noChangeArrowheads="1"/>
          </p:cNvSpPr>
          <p:nvPr/>
        </p:nvSpPr>
        <p:spPr bwMode="auto">
          <a:xfrm>
            <a:off x="2517775" y="1143000"/>
            <a:ext cx="2286000" cy="68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None/>
            </a:pPr>
            <a:r>
              <a:rPr lang="en-US" altLang="en-US" sz="1400" b="1" dirty="0"/>
              <a:t>INCOSE Vision</a:t>
            </a:r>
          </a:p>
          <a:p>
            <a:pPr>
              <a:lnSpc>
                <a:spcPts val="1400"/>
              </a:lnSpc>
              <a:spcBef>
                <a:spcPct val="0"/>
              </a:spcBef>
              <a:spcAft>
                <a:spcPts val="600"/>
              </a:spcAft>
              <a:buNone/>
            </a:pPr>
            <a:r>
              <a:rPr lang="en-US" sz="1200" dirty="0"/>
              <a:t>A better world through a systems approach</a:t>
            </a:r>
            <a:endParaRPr lang="en-US" altLang="en-US" sz="1200" dirty="0"/>
          </a:p>
        </p:txBody>
      </p:sp>
      <p:sp>
        <p:nvSpPr>
          <p:cNvPr id="53262" name="Text Box 21"/>
          <p:cNvSpPr txBox="1">
            <a:spLocks noChangeArrowheads="1"/>
          </p:cNvSpPr>
          <p:nvPr/>
        </p:nvSpPr>
        <p:spPr bwMode="auto">
          <a:xfrm>
            <a:off x="7013575" y="2743201"/>
            <a:ext cx="3733800" cy="3442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None/>
            </a:pPr>
            <a:r>
              <a:rPr lang="en-US" altLang="en-US" sz="1400" b="1" dirty="0"/>
              <a:t>INCOSE Values</a:t>
            </a:r>
          </a:p>
          <a:p>
            <a:pPr>
              <a:spcBef>
                <a:spcPts val="300"/>
              </a:spcBef>
            </a:pPr>
            <a:r>
              <a:rPr lang="en-US" sz="1200" dirty="0"/>
              <a:t> </a:t>
            </a:r>
            <a:r>
              <a:rPr lang="en-US" sz="1200" b="1" dirty="0"/>
              <a:t>Systems Thinking</a:t>
            </a:r>
            <a:endParaRPr lang="en-US" sz="900" dirty="0"/>
          </a:p>
          <a:p>
            <a:pPr>
              <a:spcBef>
                <a:spcPts val="300"/>
              </a:spcBef>
            </a:pPr>
            <a:r>
              <a:rPr lang="en-US" altLang="en-US" sz="1200" b="1" dirty="0"/>
              <a:t> Pioneering and Innovation</a:t>
            </a:r>
          </a:p>
          <a:p>
            <a:pPr>
              <a:spcBef>
                <a:spcPts val="300"/>
              </a:spcBef>
            </a:pPr>
            <a:r>
              <a:rPr lang="en-US" altLang="en-US" sz="1200" b="1" dirty="0"/>
              <a:t> Learning and Development</a:t>
            </a:r>
          </a:p>
          <a:p>
            <a:pPr>
              <a:spcBef>
                <a:spcPts val="300"/>
              </a:spcBef>
            </a:pPr>
            <a:r>
              <a:rPr lang="en-US" altLang="en-US" sz="1200" b="1" dirty="0"/>
              <a:t> Respect, Diversity, Collaboration</a:t>
            </a:r>
          </a:p>
          <a:p>
            <a:pPr>
              <a:spcBef>
                <a:spcPts val="300"/>
              </a:spcBef>
            </a:pPr>
            <a:r>
              <a:rPr lang="en-US" altLang="en-US" sz="1200" b="1" dirty="0"/>
              <a:t> Individuals</a:t>
            </a:r>
          </a:p>
          <a:p>
            <a:pPr>
              <a:spcBef>
                <a:spcPts val="300"/>
              </a:spcBef>
            </a:pPr>
            <a:r>
              <a:rPr lang="en-US" altLang="en-US" sz="1200" b="1" dirty="0"/>
              <a:t> Volunteerism</a:t>
            </a:r>
          </a:p>
          <a:p>
            <a:pPr algn="ctr">
              <a:buNone/>
            </a:pPr>
            <a:r>
              <a:rPr lang="en-US" altLang="en-US" sz="1400" b="1" dirty="0"/>
              <a:t>INCOSE Principles</a:t>
            </a:r>
          </a:p>
          <a:p>
            <a:pPr>
              <a:spcBef>
                <a:spcPts val="300"/>
              </a:spcBef>
            </a:pPr>
            <a:r>
              <a:rPr lang="en-US" altLang="en-US" sz="1200" dirty="0"/>
              <a:t> </a:t>
            </a:r>
            <a:r>
              <a:rPr lang="en-US" altLang="en-US" sz="1200" b="1" dirty="0"/>
              <a:t>Impact</a:t>
            </a:r>
          </a:p>
          <a:p>
            <a:pPr>
              <a:spcBef>
                <a:spcPts val="300"/>
              </a:spcBef>
            </a:pPr>
            <a:r>
              <a:rPr lang="en-US" altLang="en-US" sz="1200" b="1" dirty="0"/>
              <a:t> Partnership</a:t>
            </a:r>
          </a:p>
          <a:p>
            <a:pPr>
              <a:spcBef>
                <a:spcPts val="300"/>
              </a:spcBef>
            </a:pPr>
            <a:r>
              <a:rPr lang="en-US" altLang="en-US" sz="1200" b="1" dirty="0"/>
              <a:t> Holism</a:t>
            </a:r>
          </a:p>
          <a:p>
            <a:pPr>
              <a:spcBef>
                <a:spcPts val="300"/>
              </a:spcBef>
            </a:pPr>
            <a:r>
              <a:rPr lang="en-US" altLang="en-US" sz="1200" b="1" dirty="0"/>
              <a:t> Differentiation</a:t>
            </a:r>
          </a:p>
          <a:p>
            <a:pPr>
              <a:spcBef>
                <a:spcPts val="300"/>
              </a:spcBef>
            </a:pPr>
            <a:r>
              <a:rPr lang="en-US" altLang="en-US" sz="1200" b="1" dirty="0"/>
              <a:t> Volunteers</a:t>
            </a:r>
          </a:p>
          <a:p>
            <a:pPr>
              <a:buNone/>
            </a:pPr>
            <a:r>
              <a:rPr lang="en-US" altLang="en-US" sz="1200" i="1" dirty="0">
                <a:hlinkClick r:id="rId3"/>
              </a:rPr>
              <a:t>https://</a:t>
            </a:r>
            <a:r>
              <a:rPr lang="en-US" altLang="en-US" sz="1200" i="1" dirty="0" err="1">
                <a:hlinkClick r:id="rId3"/>
              </a:rPr>
              <a:t>www.incose.org</a:t>
            </a:r>
            <a:r>
              <a:rPr lang="en-US" altLang="en-US" sz="1200" i="1" dirty="0">
                <a:hlinkClick r:id="rId3"/>
              </a:rPr>
              <a:t>/about-</a:t>
            </a:r>
            <a:r>
              <a:rPr lang="en-US" altLang="en-US" sz="1200" i="1" dirty="0" err="1">
                <a:hlinkClick r:id="rId3"/>
              </a:rPr>
              <a:t>incose</a:t>
            </a:r>
            <a:r>
              <a:rPr lang="en-US" altLang="en-US" sz="1200" i="1" dirty="0">
                <a:hlinkClick r:id="rId3"/>
              </a:rPr>
              <a:t>/principles-values</a:t>
            </a:r>
            <a:endParaRPr lang="en-US" altLang="en-US" sz="1200" i="1" dirty="0"/>
          </a:p>
        </p:txBody>
      </p:sp>
      <p:sp>
        <p:nvSpPr>
          <p:cNvPr id="16" name="Text Box 19">
            <a:extLst>
              <a:ext uri="{FF2B5EF4-FFF2-40B4-BE49-F238E27FC236}">
                <a16:creationId xmlns:a16="http://schemas.microsoft.com/office/drawing/2014/main" id="{6AAA3AEE-7B3C-B14D-9AA7-F09F525405DF}"/>
              </a:ext>
            </a:extLst>
          </p:cNvPr>
          <p:cNvSpPr txBox="1">
            <a:spLocks noChangeArrowheads="1"/>
          </p:cNvSpPr>
          <p:nvPr/>
        </p:nvSpPr>
        <p:spPr bwMode="auto">
          <a:xfrm>
            <a:off x="1934143" y="4293116"/>
            <a:ext cx="5117532" cy="2118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None/>
            </a:pPr>
            <a:r>
              <a:rPr lang="en-US" altLang="en-US" sz="1400" b="1" dirty="0"/>
              <a:t>INCOSE Goals</a:t>
            </a:r>
            <a:endParaRPr lang="en-US" altLang="en-US" sz="1200" dirty="0"/>
          </a:p>
          <a:p>
            <a:pPr>
              <a:lnSpc>
                <a:spcPts val="1400"/>
              </a:lnSpc>
              <a:spcBef>
                <a:spcPct val="0"/>
              </a:spcBef>
              <a:buNone/>
            </a:pPr>
            <a:r>
              <a:rPr lang="en-US" sz="1300" dirty="0"/>
              <a:t>・</a:t>
            </a:r>
            <a:r>
              <a:rPr lang="en-US" sz="1200" dirty="0"/>
              <a:t>Focal point for dissemination of systems engineering knowledge</a:t>
            </a:r>
          </a:p>
          <a:p>
            <a:pPr>
              <a:lnSpc>
                <a:spcPts val="1400"/>
              </a:lnSpc>
              <a:spcBef>
                <a:spcPct val="0"/>
              </a:spcBef>
              <a:buNone/>
            </a:pPr>
            <a:r>
              <a:rPr lang="en-US" sz="1200" dirty="0"/>
              <a:t>・ international collaboration in systems engineering practice, education, and research</a:t>
            </a:r>
          </a:p>
          <a:p>
            <a:pPr>
              <a:lnSpc>
                <a:spcPts val="1400"/>
              </a:lnSpc>
              <a:spcBef>
                <a:spcPct val="0"/>
              </a:spcBef>
              <a:buNone/>
            </a:pPr>
            <a:r>
              <a:rPr lang="en-US" sz="1200" dirty="0"/>
              <a:t>・ To assure the establishment of competitive, scale-able professional standards in the practice of systems engineering.</a:t>
            </a:r>
          </a:p>
          <a:p>
            <a:pPr>
              <a:lnSpc>
                <a:spcPts val="1400"/>
              </a:lnSpc>
              <a:spcBef>
                <a:spcPct val="0"/>
              </a:spcBef>
              <a:buNone/>
            </a:pPr>
            <a:r>
              <a:rPr lang="en-US" sz="1200" dirty="0"/>
              <a:t>・ To improve the professional status of all persons engaged in the practice of systems engineering.</a:t>
            </a:r>
          </a:p>
          <a:p>
            <a:pPr>
              <a:lnSpc>
                <a:spcPts val="1400"/>
              </a:lnSpc>
              <a:spcBef>
                <a:spcPct val="0"/>
              </a:spcBef>
              <a:buNone/>
            </a:pPr>
            <a:r>
              <a:rPr lang="en-US" sz="1200" dirty="0"/>
              <a:t>・ To encourage governmental and industrial support for research and educational programs that will improve the systems engineering process and its practice.</a:t>
            </a:r>
          </a:p>
        </p:txBody>
      </p:sp>
    </p:spTree>
    <p:extLst>
      <p:ext uri="{BB962C8B-B14F-4D97-AF65-F5344CB8AC3E}">
        <p14:creationId xmlns:p14="http://schemas.microsoft.com/office/powerpoint/2010/main" val="245664157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575" y="274638"/>
            <a:ext cx="6096000" cy="563562"/>
          </a:xfrm>
        </p:spPr>
        <p:txBody>
          <a:bodyPr>
            <a:normAutofit fontScale="90000"/>
          </a:bodyPr>
          <a:lstStyle/>
          <a:p>
            <a:r>
              <a:rPr lang="en-US" dirty="0"/>
              <a:t>Chapter Keys Wiki</a:t>
            </a:r>
          </a:p>
        </p:txBody>
      </p:sp>
      <p:pic>
        <p:nvPicPr>
          <p:cNvPr id="3" name="Picture 2">
            <a:extLst>
              <a:ext uri="{FF2B5EF4-FFF2-40B4-BE49-F238E27FC236}">
                <a16:creationId xmlns:a16="http://schemas.microsoft.com/office/drawing/2014/main" id="{91289E7D-EA67-F947-AB84-05FB5B558C22}"/>
              </a:ext>
            </a:extLst>
          </p:cNvPr>
          <p:cNvPicPr>
            <a:picLocks noChangeAspect="1"/>
          </p:cNvPicPr>
          <p:nvPr/>
        </p:nvPicPr>
        <p:blipFill>
          <a:blip r:embed="rId2"/>
          <a:stretch>
            <a:fillRect/>
          </a:stretch>
        </p:blipFill>
        <p:spPr>
          <a:xfrm>
            <a:off x="1630359" y="381001"/>
            <a:ext cx="8964616" cy="6202362"/>
          </a:xfrm>
          <a:prstGeom prst="rect">
            <a:avLst/>
          </a:prstGeom>
        </p:spPr>
      </p:pic>
      <p:sp>
        <p:nvSpPr>
          <p:cNvPr id="4" name="Arrow: Left 3">
            <a:extLst>
              <a:ext uri="{FF2B5EF4-FFF2-40B4-BE49-F238E27FC236}">
                <a16:creationId xmlns:a16="http://schemas.microsoft.com/office/drawing/2014/main" id="{CC1B8151-EF30-4F33-8E81-ED2EA730EC10}"/>
              </a:ext>
            </a:extLst>
          </p:cNvPr>
          <p:cNvSpPr/>
          <p:nvPr/>
        </p:nvSpPr>
        <p:spPr>
          <a:xfrm>
            <a:off x="9414343" y="2575734"/>
            <a:ext cx="2728348" cy="1050062"/>
          </a:xfrm>
          <a:prstGeom prst="leftArrow">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Training presentations and recordings posted here</a:t>
            </a:r>
          </a:p>
        </p:txBody>
      </p:sp>
    </p:spTree>
    <p:extLst>
      <p:ext uri="{BB962C8B-B14F-4D97-AF65-F5344CB8AC3E}">
        <p14:creationId xmlns:p14="http://schemas.microsoft.com/office/powerpoint/2010/main" val="17239173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2898775" y="531290"/>
            <a:ext cx="6705600" cy="662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altLang="en-US" sz="2800" dirty="0">
                <a:solidFill>
                  <a:schemeClr val="tx2"/>
                </a:solidFill>
              </a:rPr>
              <a:t>Periodic Updates Keeps You on Track</a:t>
            </a:r>
            <a:endParaRPr kumimoji="1" lang="en-US" altLang="en-US" sz="2800" dirty="0">
              <a:solidFill>
                <a:schemeClr val="tx2"/>
              </a:solidFill>
              <a:latin typeface="Tahoma" pitchFamily="34" charset="0"/>
            </a:endParaRPr>
          </a:p>
        </p:txBody>
      </p:sp>
      <p:sp>
        <p:nvSpPr>
          <p:cNvPr id="54276" name="Text Box 5"/>
          <p:cNvSpPr txBox="1">
            <a:spLocks noChangeArrowheads="1"/>
          </p:cNvSpPr>
          <p:nvPr/>
        </p:nvSpPr>
        <p:spPr bwMode="auto">
          <a:xfrm>
            <a:off x="3660775" y="1219200"/>
            <a:ext cx="5257800"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dirty="0"/>
              <a:t>Chapter </a:t>
            </a:r>
            <a:r>
              <a:rPr lang="en-US" altLang="en-US" sz="1800" b="1" u="sng" dirty="0"/>
              <a:t>Strategic</a:t>
            </a:r>
            <a:r>
              <a:rPr lang="en-US" altLang="en-US" sz="1800" b="1" dirty="0"/>
              <a:t> Component</a:t>
            </a:r>
            <a:endParaRPr lang="en-US" altLang="en-US" sz="1800" dirty="0"/>
          </a:p>
          <a:p>
            <a:pPr>
              <a:spcBef>
                <a:spcPct val="0"/>
              </a:spcBef>
              <a:buFontTx/>
              <a:buNone/>
            </a:pPr>
            <a:r>
              <a:rPr lang="en-US" altLang="en-US" sz="1800" dirty="0"/>
              <a:t>Lays out the chapter’s direction for long and short term, promoting smooth continuity year to year</a:t>
            </a:r>
          </a:p>
        </p:txBody>
      </p:sp>
      <p:sp>
        <p:nvSpPr>
          <p:cNvPr id="54277" name="Text Box 6"/>
          <p:cNvSpPr txBox="1">
            <a:spLocks noChangeArrowheads="1"/>
          </p:cNvSpPr>
          <p:nvPr/>
        </p:nvSpPr>
        <p:spPr bwMode="auto">
          <a:xfrm>
            <a:off x="2670175" y="2514600"/>
            <a:ext cx="7391400" cy="186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None/>
            </a:pPr>
            <a:r>
              <a:rPr lang="en-US" altLang="en-US" sz="1600" b="1" dirty="0"/>
              <a:t>Chapter </a:t>
            </a:r>
            <a:r>
              <a:rPr lang="en-US" altLang="en-US" sz="1600" b="1" u="sng" dirty="0"/>
              <a:t>Operation</a:t>
            </a:r>
            <a:r>
              <a:rPr lang="en-US" altLang="en-US" sz="1600" b="1" dirty="0"/>
              <a:t> Component</a:t>
            </a:r>
          </a:p>
          <a:p>
            <a:pPr>
              <a:lnSpc>
                <a:spcPts val="1800"/>
              </a:lnSpc>
              <a:spcBef>
                <a:spcPct val="0"/>
              </a:spcBef>
              <a:spcAft>
                <a:spcPts val="600"/>
              </a:spcAft>
              <a:buNone/>
            </a:pPr>
            <a:r>
              <a:rPr lang="en-US" altLang="en-US" sz="1600" dirty="0"/>
              <a:t>Addresses the chapter organization, budget, roles &amp; responsibilities,  chapter development (presentations and tutorials), facilities, schedule, metrics, reviews, &amp; action item tracking. Also includes items from objectives/initiatives such as goals for technical papers, attendance at IW and IS, work with other chapters or non-INCOSE entities, etc. </a:t>
            </a:r>
          </a:p>
          <a:p>
            <a:pPr algn="just">
              <a:lnSpc>
                <a:spcPts val="1800"/>
              </a:lnSpc>
              <a:spcBef>
                <a:spcPct val="0"/>
              </a:spcBef>
              <a:spcAft>
                <a:spcPts val="600"/>
              </a:spcAft>
              <a:buNone/>
            </a:pPr>
            <a:r>
              <a:rPr lang="en-US" altLang="en-US" sz="1600" dirty="0"/>
              <a:t>Other aspects, such as below, should be incorporated integral to the Plan.</a:t>
            </a:r>
          </a:p>
        </p:txBody>
      </p:sp>
      <p:sp>
        <p:nvSpPr>
          <p:cNvPr id="54278" name="AutoShape 7"/>
          <p:cNvSpPr>
            <a:spLocks noChangeArrowheads="1"/>
          </p:cNvSpPr>
          <p:nvPr/>
        </p:nvSpPr>
        <p:spPr bwMode="auto">
          <a:xfrm rot="5400000">
            <a:off x="6235700" y="2276475"/>
            <a:ext cx="304800" cy="273050"/>
          </a:xfrm>
          <a:prstGeom prst="rightArrow">
            <a:avLst>
              <a:gd name="adj1" fmla="val 50000"/>
              <a:gd name="adj2" fmla="val 27907"/>
            </a:avLst>
          </a:prstGeom>
          <a:solidFill>
            <a:schemeClr val="bg1"/>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4279" name="Text Box 8"/>
          <p:cNvSpPr txBox="1">
            <a:spLocks noChangeArrowheads="1"/>
          </p:cNvSpPr>
          <p:nvPr/>
        </p:nvSpPr>
        <p:spPr bwMode="auto">
          <a:xfrm>
            <a:off x="2746375" y="5013325"/>
            <a:ext cx="3460750"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a:t>   </a:t>
            </a:r>
            <a:r>
              <a:rPr lang="en-US" altLang="en-US" sz="1600" b="1" dirty="0"/>
              <a:t>Chapter Membership</a:t>
            </a:r>
          </a:p>
          <a:p>
            <a:pPr>
              <a:spcBef>
                <a:spcPct val="0"/>
              </a:spcBef>
              <a:buFontTx/>
              <a:buNone/>
            </a:pPr>
            <a:r>
              <a:rPr lang="en-US" altLang="en-US" sz="1600" dirty="0"/>
              <a:t>Addresses recruitment and retention</a:t>
            </a:r>
          </a:p>
        </p:txBody>
      </p:sp>
      <p:sp>
        <p:nvSpPr>
          <p:cNvPr id="54280" name="Text Box 10"/>
          <p:cNvSpPr txBox="1">
            <a:spLocks noChangeArrowheads="1"/>
          </p:cNvSpPr>
          <p:nvPr/>
        </p:nvSpPr>
        <p:spPr bwMode="auto">
          <a:xfrm>
            <a:off x="6632575" y="4953001"/>
            <a:ext cx="37338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None/>
            </a:pPr>
            <a:r>
              <a:rPr lang="en-US" altLang="en-US" sz="1600" b="1" dirty="0"/>
              <a:t>Chapter Communications</a:t>
            </a:r>
          </a:p>
          <a:p>
            <a:pPr>
              <a:lnSpc>
                <a:spcPts val="1800"/>
              </a:lnSpc>
              <a:spcBef>
                <a:spcPct val="0"/>
              </a:spcBef>
              <a:spcAft>
                <a:spcPts val="600"/>
              </a:spcAft>
              <a:buNone/>
            </a:pPr>
            <a:r>
              <a:rPr lang="en-US" altLang="en-US" sz="1600" dirty="0"/>
              <a:t>Website, newsletter, and publicity. </a:t>
            </a:r>
          </a:p>
          <a:p>
            <a:pPr>
              <a:lnSpc>
                <a:spcPts val="1800"/>
              </a:lnSpc>
              <a:spcBef>
                <a:spcPct val="0"/>
              </a:spcBef>
              <a:spcAft>
                <a:spcPts val="600"/>
              </a:spcAft>
              <a:buNone/>
            </a:pPr>
            <a:r>
              <a:rPr lang="en-US" altLang="en-US" sz="1600" dirty="0"/>
              <a:t>The Chapter Liaison Plan can be included or documented separately.</a:t>
            </a:r>
          </a:p>
        </p:txBody>
      </p:sp>
      <p:sp>
        <p:nvSpPr>
          <p:cNvPr id="54281" name="Line 12"/>
          <p:cNvSpPr>
            <a:spLocks noChangeShapeType="1"/>
          </p:cNvSpPr>
          <p:nvPr/>
        </p:nvSpPr>
        <p:spPr bwMode="auto">
          <a:xfrm flipH="1">
            <a:off x="4879975" y="4495800"/>
            <a:ext cx="3810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4282" name="Line 13"/>
          <p:cNvSpPr>
            <a:spLocks noChangeShapeType="1"/>
          </p:cNvSpPr>
          <p:nvPr/>
        </p:nvSpPr>
        <p:spPr bwMode="auto">
          <a:xfrm>
            <a:off x="7470775" y="4495800"/>
            <a:ext cx="381000" cy="3556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 name="Rectangle 2">
            <a:extLst>
              <a:ext uri="{FF2B5EF4-FFF2-40B4-BE49-F238E27FC236}">
                <a16:creationId xmlns:a16="http://schemas.microsoft.com/office/drawing/2014/main" id="{F55F5820-FB78-F641-AA30-30FA7E80552B}"/>
              </a:ext>
            </a:extLst>
          </p:cNvPr>
          <p:cNvSpPr txBox="1">
            <a:spLocks noChangeArrowheads="1"/>
          </p:cNvSpPr>
          <p:nvPr/>
        </p:nvSpPr>
        <p:spPr>
          <a:xfrm>
            <a:off x="2387600" y="0"/>
            <a:ext cx="8001000" cy="609600"/>
          </a:xfrm>
          <a:prstGeom prst="rect">
            <a:avLst/>
          </a:prstGeom>
          <a:noFill/>
        </p:spPr>
        <p:txBody>
          <a:bodyPr vert="horz" lIns="121954" tIns="60977" rIns="121954" bIns="60977" rtlCol="0" anchor="b">
            <a:normAutofit fontScale="97500" lnSpcReduction="10000"/>
          </a:bodyPr>
          <a:lstStyle>
            <a:lvl1pPr algn="l" defTabSz="457082" rtl="0" eaLnBrk="1" latinLnBrk="0" hangingPunct="1">
              <a:spcBef>
                <a:spcPct val="0"/>
              </a:spcBef>
              <a:buNone/>
              <a:defRPr sz="3298" kern="1200">
                <a:solidFill>
                  <a:srgbClr val="0071CE"/>
                </a:solidFill>
                <a:latin typeface="+mj-lt"/>
                <a:ea typeface="+mj-ea"/>
                <a:cs typeface="Arial"/>
              </a:defRPr>
            </a:lvl1pPr>
          </a:lstStyle>
          <a:p>
            <a:r>
              <a:rPr lang="en-US" altLang="en-US" sz="3400" dirty="0"/>
              <a:t>Early &amp; Effective Planning Is Essential</a:t>
            </a:r>
          </a:p>
        </p:txBody>
      </p:sp>
    </p:spTree>
    <p:extLst>
      <p:ext uri="{BB962C8B-B14F-4D97-AF65-F5344CB8AC3E}">
        <p14:creationId xmlns:p14="http://schemas.microsoft.com/office/powerpoint/2010/main" val="74014706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2670175" y="457200"/>
            <a:ext cx="8001000" cy="609600"/>
          </a:xfrm>
          <a:noFill/>
        </p:spPr>
        <p:txBody>
          <a:bodyPr anchor="b">
            <a:normAutofit fontScale="90000"/>
          </a:bodyPr>
          <a:lstStyle/>
          <a:p>
            <a:pPr eaLnBrk="1" hangingPunct="1"/>
            <a:r>
              <a:rPr lang="en-US" altLang="en-US" sz="3400"/>
              <a:t>Activities Are a Chapter’s Life Blood</a:t>
            </a:r>
          </a:p>
        </p:txBody>
      </p:sp>
      <p:sp>
        <p:nvSpPr>
          <p:cNvPr id="56323" name="Text Box 4"/>
          <p:cNvSpPr txBox="1">
            <a:spLocks noChangeArrowheads="1"/>
          </p:cNvSpPr>
          <p:nvPr/>
        </p:nvSpPr>
        <p:spPr bwMode="auto">
          <a:xfrm>
            <a:off x="3051175" y="4995863"/>
            <a:ext cx="47244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pPr>
            <a:endParaRPr lang="en-US" altLang="en-US" sz="2400">
              <a:latin typeface="Tahoma" pitchFamily="34" charset="0"/>
            </a:endParaRPr>
          </a:p>
        </p:txBody>
      </p:sp>
      <p:sp>
        <p:nvSpPr>
          <p:cNvPr id="56324" name="Text Box 5"/>
          <p:cNvSpPr txBox="1">
            <a:spLocks noChangeArrowheads="1"/>
          </p:cNvSpPr>
          <p:nvPr/>
        </p:nvSpPr>
        <p:spPr bwMode="auto">
          <a:xfrm>
            <a:off x="2289175" y="1447800"/>
            <a:ext cx="2362200" cy="1676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Meetings </a:t>
            </a:r>
            <a:endParaRPr lang="en-US" altLang="en-US" sz="1800"/>
          </a:p>
          <a:p>
            <a:pPr>
              <a:spcBef>
                <a:spcPct val="0"/>
              </a:spcBef>
              <a:buFontTx/>
              <a:buNone/>
            </a:pPr>
            <a:r>
              <a:rPr lang="en-US" altLang="en-US" sz="1800"/>
              <a:t>Number ONE core chapter activity</a:t>
            </a:r>
          </a:p>
          <a:p>
            <a:pPr>
              <a:spcBef>
                <a:spcPct val="0"/>
              </a:spcBef>
            </a:pPr>
            <a:r>
              <a:rPr lang="en-US" altLang="en-US" sz="1700">
                <a:latin typeface="Arial Narrow" pitchFamily="34" charset="0"/>
              </a:rPr>
              <a:t>Survey chapter members as to their interests</a:t>
            </a:r>
          </a:p>
        </p:txBody>
      </p:sp>
      <p:sp>
        <p:nvSpPr>
          <p:cNvPr id="56325" name="Text Box 6"/>
          <p:cNvSpPr txBox="1">
            <a:spLocks noChangeArrowheads="1"/>
          </p:cNvSpPr>
          <p:nvPr/>
        </p:nvSpPr>
        <p:spPr bwMode="auto">
          <a:xfrm>
            <a:off x="2289175" y="3276601"/>
            <a:ext cx="26670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None/>
            </a:pPr>
            <a:r>
              <a:rPr lang="en-US" altLang="en-US" sz="1400" b="1"/>
              <a:t>Presentation Sources:</a:t>
            </a:r>
          </a:p>
          <a:p>
            <a:pPr>
              <a:lnSpc>
                <a:spcPts val="1800"/>
              </a:lnSpc>
              <a:spcBef>
                <a:spcPct val="0"/>
              </a:spcBef>
              <a:spcAft>
                <a:spcPts val="600"/>
              </a:spcAft>
            </a:pPr>
            <a:r>
              <a:rPr lang="en-US" altLang="en-US" sz="1400"/>
              <a:t>Working Groups</a:t>
            </a:r>
          </a:p>
          <a:p>
            <a:pPr>
              <a:lnSpc>
                <a:spcPts val="1800"/>
              </a:lnSpc>
              <a:spcBef>
                <a:spcPct val="0"/>
              </a:spcBef>
              <a:spcAft>
                <a:spcPts val="600"/>
              </a:spcAft>
            </a:pPr>
            <a:r>
              <a:rPr lang="en-US" altLang="en-US" sz="1400"/>
              <a:t>Work of local companies</a:t>
            </a:r>
          </a:p>
          <a:p>
            <a:pPr>
              <a:lnSpc>
                <a:spcPts val="1800"/>
              </a:lnSpc>
              <a:spcBef>
                <a:spcPct val="0"/>
              </a:spcBef>
              <a:spcAft>
                <a:spcPts val="600"/>
              </a:spcAft>
            </a:pPr>
            <a:r>
              <a:rPr lang="en-US" altLang="en-US" sz="1400"/>
              <a:t>SE in local Universities</a:t>
            </a:r>
          </a:p>
          <a:p>
            <a:pPr>
              <a:lnSpc>
                <a:spcPts val="1800"/>
              </a:lnSpc>
              <a:spcBef>
                <a:spcPct val="0"/>
              </a:spcBef>
              <a:spcAft>
                <a:spcPts val="600"/>
              </a:spcAft>
            </a:pPr>
            <a:r>
              <a:rPr lang="en-US" altLang="en-US" sz="1400"/>
              <a:t>Presenter doesn’t have to be local – use remote presenters via INCOSE provided Live Meeting</a:t>
            </a:r>
          </a:p>
        </p:txBody>
      </p:sp>
      <p:sp>
        <p:nvSpPr>
          <p:cNvPr id="56326" name="Text Box 9"/>
          <p:cNvSpPr txBox="1">
            <a:spLocks noChangeArrowheads="1"/>
          </p:cNvSpPr>
          <p:nvPr/>
        </p:nvSpPr>
        <p:spPr bwMode="auto">
          <a:xfrm>
            <a:off x="2441575" y="6076950"/>
            <a:ext cx="75438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None/>
            </a:pPr>
            <a:r>
              <a:rPr lang="en-US" altLang="en-US" sz="1600" b="1"/>
              <a:t>All are great opportunities for learning and networking</a:t>
            </a:r>
          </a:p>
        </p:txBody>
      </p:sp>
      <p:sp>
        <p:nvSpPr>
          <p:cNvPr id="56327" name="Text Box 12"/>
          <p:cNvSpPr txBox="1">
            <a:spLocks noChangeArrowheads="1"/>
          </p:cNvSpPr>
          <p:nvPr/>
        </p:nvSpPr>
        <p:spPr bwMode="auto">
          <a:xfrm>
            <a:off x="4803775" y="1447800"/>
            <a:ext cx="2667000" cy="1676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Tutorials</a:t>
            </a:r>
            <a:endParaRPr lang="en-US" altLang="en-US" sz="1800"/>
          </a:p>
          <a:p>
            <a:pPr>
              <a:spcBef>
                <a:spcPct val="0"/>
              </a:spcBef>
              <a:buFontTx/>
              <a:buNone/>
            </a:pPr>
            <a:r>
              <a:rPr lang="en-US" altLang="en-US" sz="1800"/>
              <a:t>Another core chapter activity</a:t>
            </a:r>
          </a:p>
          <a:p>
            <a:pPr>
              <a:spcBef>
                <a:spcPct val="0"/>
              </a:spcBef>
            </a:pPr>
            <a:r>
              <a:rPr lang="en-US" altLang="en-US" sz="1700">
                <a:latin typeface="Arial Narrow" pitchFamily="34" charset="0"/>
              </a:rPr>
              <a:t>Survey member companies and chapter members as to their needs and interests</a:t>
            </a:r>
          </a:p>
        </p:txBody>
      </p:sp>
      <p:sp>
        <p:nvSpPr>
          <p:cNvPr id="56328" name="Text Box 13"/>
          <p:cNvSpPr txBox="1">
            <a:spLocks noChangeArrowheads="1"/>
          </p:cNvSpPr>
          <p:nvPr/>
        </p:nvSpPr>
        <p:spPr bwMode="auto">
          <a:xfrm>
            <a:off x="4803775" y="3276600"/>
            <a:ext cx="2667000"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None/>
            </a:pPr>
            <a:r>
              <a:rPr lang="en-US" altLang="en-US" sz="1400" b="1"/>
              <a:t>Tutorial Speakers Sources:</a:t>
            </a:r>
            <a:r>
              <a:rPr lang="en-US" altLang="en-US" sz="1400"/>
              <a:t> </a:t>
            </a:r>
          </a:p>
          <a:p>
            <a:pPr>
              <a:lnSpc>
                <a:spcPts val="1800"/>
              </a:lnSpc>
              <a:spcBef>
                <a:spcPct val="0"/>
              </a:spcBef>
              <a:spcAft>
                <a:spcPts val="600"/>
              </a:spcAft>
            </a:pPr>
            <a:r>
              <a:rPr lang="en-US" altLang="en-US" sz="1400"/>
              <a:t>INCOSE experts </a:t>
            </a:r>
          </a:p>
          <a:p>
            <a:pPr>
              <a:lnSpc>
                <a:spcPts val="1800"/>
              </a:lnSpc>
              <a:spcBef>
                <a:spcPct val="0"/>
              </a:spcBef>
              <a:spcAft>
                <a:spcPts val="600"/>
              </a:spcAft>
            </a:pPr>
            <a:r>
              <a:rPr lang="en-US" altLang="en-US" sz="1400"/>
              <a:t>Experts from local companies</a:t>
            </a:r>
          </a:p>
          <a:p>
            <a:pPr>
              <a:lnSpc>
                <a:spcPts val="1800"/>
              </a:lnSpc>
              <a:spcBef>
                <a:spcPct val="0"/>
              </a:spcBef>
              <a:spcAft>
                <a:spcPts val="600"/>
              </a:spcAft>
            </a:pPr>
            <a:r>
              <a:rPr lang="en-US" altLang="en-US" sz="1400"/>
              <a:t>SE in local Universities</a:t>
            </a:r>
          </a:p>
          <a:p>
            <a:pPr>
              <a:lnSpc>
                <a:spcPts val="1800"/>
              </a:lnSpc>
              <a:spcBef>
                <a:spcPct val="0"/>
              </a:spcBef>
              <a:spcAft>
                <a:spcPts val="600"/>
              </a:spcAft>
            </a:pPr>
            <a:r>
              <a:rPr lang="en-US" altLang="en-US" sz="1400"/>
              <a:t>Working Groups</a:t>
            </a:r>
          </a:p>
          <a:p>
            <a:pPr>
              <a:lnSpc>
                <a:spcPts val="1800"/>
              </a:lnSpc>
              <a:spcBef>
                <a:spcPct val="0"/>
              </a:spcBef>
              <a:spcAft>
                <a:spcPts val="600"/>
              </a:spcAft>
            </a:pPr>
            <a:endParaRPr lang="en-US" altLang="en-US" sz="1400"/>
          </a:p>
          <a:p>
            <a:pPr>
              <a:lnSpc>
                <a:spcPts val="1800"/>
              </a:lnSpc>
              <a:spcBef>
                <a:spcPct val="0"/>
              </a:spcBef>
              <a:spcAft>
                <a:spcPts val="600"/>
              </a:spcAft>
            </a:pPr>
            <a:endParaRPr lang="en-US" altLang="en-US" sz="1400"/>
          </a:p>
        </p:txBody>
      </p:sp>
      <p:sp>
        <p:nvSpPr>
          <p:cNvPr id="56329" name="Text Box 15"/>
          <p:cNvSpPr txBox="1">
            <a:spLocks noChangeArrowheads="1"/>
          </p:cNvSpPr>
          <p:nvPr/>
        </p:nvSpPr>
        <p:spPr bwMode="auto">
          <a:xfrm>
            <a:off x="7623175" y="1414464"/>
            <a:ext cx="2438400" cy="17430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Regional Conferences</a:t>
            </a:r>
            <a:endParaRPr lang="en-US" altLang="en-US" sz="1800"/>
          </a:p>
          <a:p>
            <a:pPr>
              <a:spcBef>
                <a:spcPct val="0"/>
              </a:spcBef>
            </a:pPr>
            <a:r>
              <a:rPr lang="en-US" altLang="en-US" sz="1700">
                <a:latin typeface="Arial Narrow" pitchFamily="34" charset="0"/>
              </a:rPr>
              <a:t>Join with other nearby chapters to broaden offerings</a:t>
            </a:r>
          </a:p>
          <a:p>
            <a:pPr>
              <a:spcBef>
                <a:spcPct val="0"/>
              </a:spcBef>
              <a:buFontTx/>
              <a:buNone/>
            </a:pPr>
            <a:endParaRPr lang="en-US" altLang="en-US" sz="1700">
              <a:latin typeface="Arial Narrow" pitchFamily="34" charset="0"/>
            </a:endParaRPr>
          </a:p>
        </p:txBody>
      </p:sp>
      <p:sp>
        <p:nvSpPr>
          <p:cNvPr id="56330" name="Text Box 16"/>
          <p:cNvSpPr txBox="1">
            <a:spLocks noChangeArrowheads="1"/>
          </p:cNvSpPr>
          <p:nvPr/>
        </p:nvSpPr>
        <p:spPr bwMode="auto">
          <a:xfrm>
            <a:off x="7546975" y="3286126"/>
            <a:ext cx="2590800" cy="1400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None/>
            </a:pPr>
            <a:r>
              <a:rPr lang="en-US" altLang="en-US" sz="1400" b="1" dirty="0"/>
              <a:t>Regional Conferences:</a:t>
            </a:r>
          </a:p>
          <a:p>
            <a:pPr>
              <a:lnSpc>
                <a:spcPts val="1800"/>
              </a:lnSpc>
              <a:spcBef>
                <a:spcPct val="0"/>
              </a:spcBef>
              <a:spcAft>
                <a:spcPts val="600"/>
              </a:spcAft>
            </a:pPr>
            <a:r>
              <a:rPr lang="en-US" altLang="en-US" sz="1400" dirty="0"/>
              <a:t>Often each year areas in each sector have Regional Conferences</a:t>
            </a:r>
          </a:p>
          <a:p>
            <a:pPr>
              <a:lnSpc>
                <a:spcPts val="1800"/>
              </a:lnSpc>
              <a:spcBef>
                <a:spcPct val="0"/>
              </a:spcBef>
              <a:spcAft>
                <a:spcPts val="600"/>
              </a:spcAft>
            </a:pPr>
            <a:endParaRPr lang="en-US" altLang="en-US" sz="1400" dirty="0"/>
          </a:p>
        </p:txBody>
      </p:sp>
    </p:spTree>
    <p:extLst>
      <p:ext uri="{BB962C8B-B14F-4D97-AF65-F5344CB8AC3E}">
        <p14:creationId xmlns:p14="http://schemas.microsoft.com/office/powerpoint/2010/main" val="6093755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2238375" y="609600"/>
            <a:ext cx="8001000" cy="609600"/>
          </a:xfrm>
          <a:noFill/>
        </p:spPr>
        <p:txBody>
          <a:bodyPr anchor="b">
            <a:normAutofit fontScale="90000"/>
          </a:bodyPr>
          <a:lstStyle/>
          <a:p>
            <a:pPr algn="ctr" eaLnBrk="1" hangingPunct="1"/>
            <a:r>
              <a:rPr lang="en-US" altLang="en-US" sz="3400" dirty="0"/>
              <a:t>Effective Communications Encourage </a:t>
            </a:r>
            <a:br>
              <a:rPr lang="en-US" altLang="en-US" sz="3400" dirty="0"/>
            </a:br>
            <a:r>
              <a:rPr lang="en-US" altLang="en-US" sz="3400" dirty="0"/>
              <a:t>and Inform Chapter Members</a:t>
            </a:r>
          </a:p>
        </p:txBody>
      </p:sp>
      <p:sp>
        <p:nvSpPr>
          <p:cNvPr id="57347" name="Text Box 4"/>
          <p:cNvSpPr txBox="1">
            <a:spLocks noChangeArrowheads="1"/>
          </p:cNvSpPr>
          <p:nvPr/>
        </p:nvSpPr>
        <p:spPr bwMode="auto">
          <a:xfrm>
            <a:off x="3584575" y="5410201"/>
            <a:ext cx="1752600" cy="334963"/>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b="1"/>
              <a:t>Social Media</a:t>
            </a:r>
            <a:endParaRPr lang="en-US" altLang="en-US" sz="1800"/>
          </a:p>
          <a:p>
            <a:pPr eaLnBrk="1" hangingPunct="1">
              <a:lnSpc>
                <a:spcPct val="90000"/>
              </a:lnSpc>
            </a:pPr>
            <a:endParaRPr lang="en-US" altLang="en-US" sz="2400">
              <a:latin typeface="Tahoma" pitchFamily="34" charset="0"/>
            </a:endParaRPr>
          </a:p>
        </p:txBody>
      </p:sp>
      <p:sp>
        <p:nvSpPr>
          <p:cNvPr id="57348" name="Text Box 5"/>
          <p:cNvSpPr txBox="1">
            <a:spLocks noChangeArrowheads="1"/>
          </p:cNvSpPr>
          <p:nvPr/>
        </p:nvSpPr>
        <p:spPr bwMode="auto">
          <a:xfrm>
            <a:off x="2365376" y="1371600"/>
            <a:ext cx="1736725" cy="76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Website </a:t>
            </a:r>
            <a:endParaRPr lang="en-US" altLang="en-US" sz="1800"/>
          </a:p>
          <a:p>
            <a:pPr>
              <a:spcBef>
                <a:spcPct val="0"/>
              </a:spcBef>
              <a:buFontTx/>
              <a:buNone/>
            </a:pPr>
            <a:endParaRPr lang="en-US" altLang="en-US" sz="1600"/>
          </a:p>
        </p:txBody>
      </p:sp>
      <p:sp>
        <p:nvSpPr>
          <p:cNvPr id="57349" name="Text Box 6"/>
          <p:cNvSpPr txBox="1">
            <a:spLocks noChangeArrowheads="1"/>
          </p:cNvSpPr>
          <p:nvPr/>
        </p:nvSpPr>
        <p:spPr bwMode="auto">
          <a:xfrm>
            <a:off x="2238375" y="2209800"/>
            <a:ext cx="1981200"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Provides public presence </a:t>
            </a:r>
          </a:p>
          <a:p>
            <a:pPr>
              <a:lnSpc>
                <a:spcPts val="1800"/>
              </a:lnSpc>
              <a:spcBef>
                <a:spcPct val="0"/>
              </a:spcBef>
              <a:spcAft>
                <a:spcPts val="600"/>
              </a:spcAft>
            </a:pPr>
            <a:r>
              <a:rPr lang="en-US" altLang="en-US" sz="1600">
                <a:latin typeface="Arial Narrow" pitchFamily="34" charset="0"/>
              </a:rPr>
              <a:t>Websites can provide details for members</a:t>
            </a:r>
          </a:p>
          <a:p>
            <a:pPr>
              <a:lnSpc>
                <a:spcPts val="1800"/>
              </a:lnSpc>
              <a:spcBef>
                <a:spcPct val="0"/>
              </a:spcBef>
              <a:spcAft>
                <a:spcPts val="600"/>
              </a:spcAft>
            </a:pPr>
            <a:r>
              <a:rPr lang="en-US" altLang="en-US" sz="1600">
                <a:latin typeface="Arial Narrow" pitchFamily="34" charset="0"/>
              </a:rPr>
              <a:t>Update at least every other month </a:t>
            </a:r>
          </a:p>
          <a:p>
            <a:pPr>
              <a:lnSpc>
                <a:spcPts val="1800"/>
              </a:lnSpc>
              <a:spcBef>
                <a:spcPct val="0"/>
              </a:spcBef>
              <a:spcAft>
                <a:spcPts val="600"/>
              </a:spcAft>
            </a:pPr>
            <a:r>
              <a:rPr lang="en-US" altLang="en-US" sz="1600">
                <a:latin typeface="Arial Narrow" pitchFamily="34" charset="0"/>
              </a:rPr>
              <a:t>List contacts for current officers</a:t>
            </a:r>
          </a:p>
          <a:p>
            <a:pPr>
              <a:lnSpc>
                <a:spcPts val="1800"/>
              </a:lnSpc>
              <a:spcBef>
                <a:spcPct val="0"/>
              </a:spcBef>
              <a:spcAft>
                <a:spcPts val="600"/>
              </a:spcAft>
            </a:pPr>
            <a:r>
              <a:rPr lang="en-US" altLang="en-US" sz="1600">
                <a:latin typeface="Arial Narrow" pitchFamily="34" charset="0"/>
              </a:rPr>
              <a:t>Announcements for events</a:t>
            </a:r>
          </a:p>
          <a:p>
            <a:pPr>
              <a:lnSpc>
                <a:spcPts val="1800"/>
              </a:lnSpc>
              <a:spcBef>
                <a:spcPct val="0"/>
              </a:spcBef>
              <a:spcAft>
                <a:spcPts val="600"/>
              </a:spcAft>
            </a:pPr>
            <a:r>
              <a:rPr lang="en-US" altLang="en-US" sz="1600">
                <a:latin typeface="Arial Narrow" pitchFamily="34" charset="0"/>
              </a:rPr>
              <a:t>Link to INCOSE.org</a:t>
            </a:r>
          </a:p>
        </p:txBody>
      </p:sp>
      <p:sp>
        <p:nvSpPr>
          <p:cNvPr id="57350" name="Text Box 8"/>
          <p:cNvSpPr txBox="1">
            <a:spLocks noChangeArrowheads="1"/>
          </p:cNvSpPr>
          <p:nvPr/>
        </p:nvSpPr>
        <p:spPr bwMode="auto">
          <a:xfrm>
            <a:off x="4321176" y="1371600"/>
            <a:ext cx="1736725" cy="76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Newsletters</a:t>
            </a:r>
            <a:endParaRPr lang="en-US" altLang="en-US" sz="1800"/>
          </a:p>
          <a:p>
            <a:pPr algn="ctr">
              <a:spcBef>
                <a:spcPct val="0"/>
              </a:spcBef>
              <a:buFontTx/>
              <a:buNone/>
            </a:pPr>
            <a:endParaRPr lang="en-US" altLang="en-US" sz="1800"/>
          </a:p>
        </p:txBody>
      </p:sp>
      <p:sp>
        <p:nvSpPr>
          <p:cNvPr id="57351" name="Text Box 9"/>
          <p:cNvSpPr txBox="1">
            <a:spLocks noChangeArrowheads="1"/>
          </p:cNvSpPr>
          <p:nvPr/>
        </p:nvSpPr>
        <p:spPr bwMode="auto">
          <a:xfrm>
            <a:off x="4270375" y="2209800"/>
            <a:ext cx="1905000"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Hardcopy or electronic format</a:t>
            </a:r>
          </a:p>
          <a:p>
            <a:pPr>
              <a:lnSpc>
                <a:spcPts val="1800"/>
              </a:lnSpc>
              <a:spcBef>
                <a:spcPct val="0"/>
              </a:spcBef>
              <a:spcAft>
                <a:spcPts val="600"/>
              </a:spcAft>
            </a:pPr>
            <a:r>
              <a:rPr lang="en-US" altLang="en-US" sz="1600">
                <a:latin typeface="Arial Narrow" pitchFamily="34" charset="0"/>
              </a:rPr>
              <a:t>Minimum of two pages (not including space for address, officers, editor, distribution, etc)</a:t>
            </a:r>
          </a:p>
          <a:p>
            <a:pPr>
              <a:lnSpc>
                <a:spcPts val="1800"/>
              </a:lnSpc>
              <a:spcBef>
                <a:spcPct val="0"/>
              </a:spcBef>
              <a:spcAft>
                <a:spcPts val="600"/>
              </a:spcAft>
            </a:pPr>
            <a:r>
              <a:rPr lang="en-US" altLang="en-US" sz="1600">
                <a:latin typeface="Arial Narrow" pitchFamily="34" charset="0"/>
              </a:rPr>
              <a:t>Include activities, event reports, membership information, reviews, etc.</a:t>
            </a:r>
          </a:p>
        </p:txBody>
      </p:sp>
      <p:sp>
        <p:nvSpPr>
          <p:cNvPr id="57352" name="Text Box 12"/>
          <p:cNvSpPr txBox="1">
            <a:spLocks noChangeArrowheads="1"/>
          </p:cNvSpPr>
          <p:nvPr/>
        </p:nvSpPr>
        <p:spPr bwMode="auto">
          <a:xfrm>
            <a:off x="6276976" y="1371600"/>
            <a:ext cx="1736725" cy="76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Publicity </a:t>
            </a:r>
            <a:endParaRPr lang="en-US" altLang="en-US" sz="1800"/>
          </a:p>
          <a:p>
            <a:pPr>
              <a:spcBef>
                <a:spcPct val="0"/>
              </a:spcBef>
              <a:buFontTx/>
              <a:buNone/>
            </a:pPr>
            <a:endParaRPr lang="en-US" altLang="en-US" sz="1600"/>
          </a:p>
        </p:txBody>
      </p:sp>
      <p:sp>
        <p:nvSpPr>
          <p:cNvPr id="57353" name="Text Box 13"/>
          <p:cNvSpPr txBox="1">
            <a:spLocks noChangeArrowheads="1"/>
          </p:cNvSpPr>
          <p:nvPr/>
        </p:nvSpPr>
        <p:spPr bwMode="auto">
          <a:xfrm>
            <a:off x="8232776" y="1371600"/>
            <a:ext cx="1736725" cy="76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dirty="0"/>
              <a:t>Chapter Liaisons</a:t>
            </a:r>
            <a:endParaRPr lang="en-US" altLang="en-US" sz="1800" dirty="0"/>
          </a:p>
          <a:p>
            <a:pPr algn="ctr">
              <a:spcBef>
                <a:spcPct val="0"/>
              </a:spcBef>
              <a:buFontTx/>
              <a:buNone/>
            </a:pPr>
            <a:endParaRPr lang="en-US" altLang="en-US" sz="1800" dirty="0"/>
          </a:p>
        </p:txBody>
      </p:sp>
      <p:sp>
        <p:nvSpPr>
          <p:cNvPr id="57354" name="Text Box 14"/>
          <p:cNvSpPr txBox="1">
            <a:spLocks noChangeArrowheads="1"/>
          </p:cNvSpPr>
          <p:nvPr/>
        </p:nvSpPr>
        <p:spPr bwMode="auto">
          <a:xfrm>
            <a:off x="6175375" y="2209801"/>
            <a:ext cx="1905000" cy="263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Announcements of upcoming events (separate from website and newsletter)</a:t>
            </a:r>
          </a:p>
          <a:p>
            <a:pPr>
              <a:lnSpc>
                <a:spcPts val="1800"/>
              </a:lnSpc>
              <a:spcBef>
                <a:spcPct val="0"/>
              </a:spcBef>
              <a:spcAft>
                <a:spcPts val="600"/>
              </a:spcAft>
            </a:pPr>
            <a:r>
              <a:rPr lang="en-US" altLang="en-US" sz="1600">
                <a:latin typeface="Arial Narrow" pitchFamily="34" charset="0"/>
              </a:rPr>
              <a:t>Periodic evaluation of publicity progress to plan by BoD</a:t>
            </a:r>
          </a:p>
          <a:p>
            <a:pPr>
              <a:lnSpc>
                <a:spcPts val="1800"/>
              </a:lnSpc>
              <a:spcBef>
                <a:spcPct val="0"/>
              </a:spcBef>
              <a:spcAft>
                <a:spcPts val="600"/>
              </a:spcAft>
            </a:pPr>
            <a:endParaRPr lang="en-US" altLang="en-US" sz="1600">
              <a:latin typeface="Arial Narrow" pitchFamily="34" charset="0"/>
            </a:endParaRPr>
          </a:p>
          <a:p>
            <a:pPr>
              <a:lnSpc>
                <a:spcPts val="1800"/>
              </a:lnSpc>
              <a:spcBef>
                <a:spcPct val="0"/>
              </a:spcBef>
              <a:spcAft>
                <a:spcPts val="600"/>
              </a:spcAft>
            </a:pPr>
            <a:endParaRPr lang="en-US" altLang="en-US" sz="1600">
              <a:latin typeface="Arial Narrow" pitchFamily="34" charset="0"/>
            </a:endParaRPr>
          </a:p>
        </p:txBody>
      </p:sp>
      <p:sp>
        <p:nvSpPr>
          <p:cNvPr id="57355" name="Text Box 15"/>
          <p:cNvSpPr txBox="1">
            <a:spLocks noChangeArrowheads="1"/>
          </p:cNvSpPr>
          <p:nvPr/>
        </p:nvSpPr>
        <p:spPr bwMode="auto">
          <a:xfrm>
            <a:off x="8080375" y="2209801"/>
            <a:ext cx="2159000" cy="3554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dirty="0">
                <a:latin typeface="Arial Narrow" pitchFamily="34" charset="0"/>
              </a:rPr>
              <a:t>Enlist </a:t>
            </a:r>
            <a:r>
              <a:rPr lang="en-US" altLang="en-US" sz="1600" i="1" dirty="0">
                <a:latin typeface="Arial Narrow" pitchFamily="34" charset="0"/>
              </a:rPr>
              <a:t>Liaisons</a:t>
            </a:r>
            <a:r>
              <a:rPr lang="en-US" altLang="en-US" sz="1600" dirty="0">
                <a:latin typeface="Arial Narrow" pitchFamily="34" charset="0"/>
              </a:rPr>
              <a:t> to promote INCOSE &amp; chapter</a:t>
            </a:r>
          </a:p>
          <a:p>
            <a:pPr>
              <a:lnSpc>
                <a:spcPts val="1800"/>
              </a:lnSpc>
              <a:spcBef>
                <a:spcPct val="0"/>
              </a:spcBef>
              <a:spcAft>
                <a:spcPts val="600"/>
              </a:spcAft>
            </a:pPr>
            <a:r>
              <a:rPr lang="en-US" altLang="en-US" sz="1600" dirty="0">
                <a:latin typeface="Arial Narrow" pitchFamily="34" charset="0"/>
              </a:rPr>
              <a:t>Provide orientation</a:t>
            </a:r>
          </a:p>
          <a:p>
            <a:pPr>
              <a:lnSpc>
                <a:spcPts val="1800"/>
              </a:lnSpc>
              <a:spcBef>
                <a:spcPct val="0"/>
              </a:spcBef>
              <a:spcAft>
                <a:spcPts val="600"/>
              </a:spcAft>
            </a:pPr>
            <a:r>
              <a:rPr lang="en-US" altLang="en-US" sz="1600" dirty="0">
                <a:latin typeface="Arial Narrow" pitchFamily="34" charset="0"/>
              </a:rPr>
              <a:t>Periodic communications to Liaisons</a:t>
            </a:r>
          </a:p>
          <a:p>
            <a:pPr>
              <a:lnSpc>
                <a:spcPts val="1800"/>
              </a:lnSpc>
              <a:spcBef>
                <a:spcPct val="0"/>
              </a:spcBef>
              <a:spcAft>
                <a:spcPts val="600"/>
              </a:spcAft>
            </a:pPr>
            <a:r>
              <a:rPr lang="en-US" altLang="en-US" sz="1600" dirty="0">
                <a:latin typeface="Arial Narrow" pitchFamily="34" charset="0"/>
              </a:rPr>
              <a:t>Feedback from Liaisons</a:t>
            </a:r>
          </a:p>
          <a:p>
            <a:pPr>
              <a:lnSpc>
                <a:spcPts val="1800"/>
              </a:lnSpc>
              <a:spcBef>
                <a:spcPct val="0"/>
              </a:spcBef>
              <a:spcAft>
                <a:spcPts val="600"/>
              </a:spcAft>
            </a:pPr>
            <a:r>
              <a:rPr lang="en-US" altLang="en-US" sz="1600" dirty="0">
                <a:latin typeface="Arial Narrow" pitchFamily="34" charset="0"/>
              </a:rPr>
              <a:t>Periodic evaluation of Liaisons’ effectiveness</a:t>
            </a:r>
          </a:p>
          <a:p>
            <a:pPr>
              <a:lnSpc>
                <a:spcPts val="1800"/>
              </a:lnSpc>
              <a:spcBef>
                <a:spcPct val="0"/>
              </a:spcBef>
              <a:spcAft>
                <a:spcPts val="600"/>
              </a:spcAft>
            </a:pPr>
            <a:endParaRPr lang="en-US" altLang="en-US" sz="1600" dirty="0">
              <a:latin typeface="Arial Narrow" pitchFamily="34" charset="0"/>
            </a:endParaRPr>
          </a:p>
          <a:p>
            <a:pPr>
              <a:lnSpc>
                <a:spcPts val="1800"/>
              </a:lnSpc>
              <a:spcBef>
                <a:spcPct val="0"/>
              </a:spcBef>
              <a:spcAft>
                <a:spcPts val="600"/>
              </a:spcAft>
            </a:pPr>
            <a:endParaRPr lang="en-US" altLang="en-US" sz="1600" dirty="0">
              <a:latin typeface="Arial Narrow" pitchFamily="34" charset="0"/>
            </a:endParaRPr>
          </a:p>
        </p:txBody>
      </p:sp>
      <p:sp>
        <p:nvSpPr>
          <p:cNvPr id="57356" name="Text Box 14"/>
          <p:cNvSpPr txBox="1">
            <a:spLocks noChangeArrowheads="1"/>
          </p:cNvSpPr>
          <p:nvPr/>
        </p:nvSpPr>
        <p:spPr bwMode="auto">
          <a:xfrm>
            <a:off x="3476626" y="5715000"/>
            <a:ext cx="1177925"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Linked in</a:t>
            </a:r>
          </a:p>
          <a:p>
            <a:pPr>
              <a:lnSpc>
                <a:spcPts val="1800"/>
              </a:lnSpc>
              <a:spcBef>
                <a:spcPct val="0"/>
              </a:spcBef>
              <a:spcAft>
                <a:spcPts val="600"/>
              </a:spcAft>
            </a:pPr>
            <a:r>
              <a:rPr lang="en-US" altLang="en-US" sz="1600">
                <a:latin typeface="Arial Narrow" pitchFamily="34" charset="0"/>
              </a:rPr>
              <a:t>Facebook</a:t>
            </a:r>
          </a:p>
        </p:txBody>
      </p:sp>
      <p:sp>
        <p:nvSpPr>
          <p:cNvPr id="57357" name="Text Box 14"/>
          <p:cNvSpPr txBox="1">
            <a:spLocks noChangeArrowheads="1"/>
          </p:cNvSpPr>
          <p:nvPr/>
        </p:nvSpPr>
        <p:spPr bwMode="auto">
          <a:xfrm>
            <a:off x="4543426" y="5715000"/>
            <a:ext cx="117792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Twitter</a:t>
            </a:r>
          </a:p>
        </p:txBody>
      </p:sp>
    </p:spTree>
    <p:extLst>
      <p:ext uri="{BB962C8B-B14F-4D97-AF65-F5344CB8AC3E}">
        <p14:creationId xmlns:p14="http://schemas.microsoft.com/office/powerpoint/2010/main" val="34248029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2776538" y="617538"/>
            <a:ext cx="6781800" cy="609600"/>
          </a:xfrm>
          <a:noFill/>
        </p:spPr>
        <p:txBody>
          <a:bodyPr anchor="b">
            <a:normAutofit fontScale="90000"/>
          </a:bodyPr>
          <a:lstStyle/>
          <a:p>
            <a:pPr algn="ctr" eaLnBrk="1" hangingPunct="1"/>
            <a:r>
              <a:rPr lang="en-US" altLang="en-US" sz="3400" dirty="0"/>
              <a:t>Growing Membership Involves More </a:t>
            </a:r>
            <a:br>
              <a:rPr lang="en-US" altLang="en-US" sz="3400" dirty="0"/>
            </a:br>
            <a:r>
              <a:rPr lang="en-US" altLang="en-US" sz="3400" dirty="0"/>
              <a:t>System Engineers and Companies</a:t>
            </a:r>
          </a:p>
        </p:txBody>
      </p:sp>
      <p:sp>
        <p:nvSpPr>
          <p:cNvPr id="58371" name="Text Box 4"/>
          <p:cNvSpPr txBox="1">
            <a:spLocks noChangeArrowheads="1"/>
          </p:cNvSpPr>
          <p:nvPr/>
        </p:nvSpPr>
        <p:spPr bwMode="auto">
          <a:xfrm>
            <a:off x="2601914" y="1371600"/>
            <a:ext cx="1736725"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Recruiting </a:t>
            </a:r>
            <a:endParaRPr lang="en-US" altLang="en-US" sz="1800"/>
          </a:p>
        </p:txBody>
      </p:sp>
      <p:sp>
        <p:nvSpPr>
          <p:cNvPr id="58372" name="Text Box 5"/>
          <p:cNvSpPr txBox="1">
            <a:spLocks noChangeArrowheads="1"/>
          </p:cNvSpPr>
          <p:nvPr/>
        </p:nvSpPr>
        <p:spPr bwMode="auto">
          <a:xfrm>
            <a:off x="2517775" y="2438400"/>
            <a:ext cx="1905000" cy="186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Recruitment package available at chapter events</a:t>
            </a:r>
          </a:p>
          <a:p>
            <a:pPr>
              <a:lnSpc>
                <a:spcPts val="1800"/>
              </a:lnSpc>
              <a:spcBef>
                <a:spcPct val="0"/>
              </a:spcBef>
              <a:spcAft>
                <a:spcPts val="600"/>
              </a:spcAft>
            </a:pPr>
            <a:r>
              <a:rPr lang="en-US" altLang="en-US" sz="1600">
                <a:latin typeface="Arial Narrow" pitchFamily="34" charset="0"/>
              </a:rPr>
              <a:t>INCOSE materials</a:t>
            </a:r>
          </a:p>
          <a:p>
            <a:pPr>
              <a:lnSpc>
                <a:spcPts val="1800"/>
              </a:lnSpc>
              <a:spcBef>
                <a:spcPct val="0"/>
              </a:spcBef>
              <a:spcAft>
                <a:spcPts val="600"/>
              </a:spcAft>
            </a:pPr>
            <a:r>
              <a:rPr lang="en-US" altLang="en-US" sz="1600">
                <a:latin typeface="Arial Narrow" pitchFamily="34" charset="0"/>
              </a:rPr>
              <a:t>Local chapter specific information including contacts</a:t>
            </a:r>
          </a:p>
        </p:txBody>
      </p:sp>
      <p:sp>
        <p:nvSpPr>
          <p:cNvPr id="58373" name="Text Box 8"/>
          <p:cNvSpPr txBox="1">
            <a:spLocks noChangeArrowheads="1"/>
          </p:cNvSpPr>
          <p:nvPr/>
        </p:nvSpPr>
        <p:spPr bwMode="auto">
          <a:xfrm>
            <a:off x="6259514" y="1371600"/>
            <a:ext cx="1736725"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Survey Chapter Members</a:t>
            </a:r>
          </a:p>
        </p:txBody>
      </p:sp>
      <p:sp>
        <p:nvSpPr>
          <p:cNvPr id="58374" name="Text Box 11"/>
          <p:cNvSpPr txBox="1">
            <a:spLocks noChangeArrowheads="1"/>
          </p:cNvSpPr>
          <p:nvPr/>
        </p:nvSpPr>
        <p:spPr bwMode="auto">
          <a:xfrm>
            <a:off x="6175375" y="2438401"/>
            <a:ext cx="1905000" cy="222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Survey chapter members as aid to setting chapter direction and addressing member desires</a:t>
            </a:r>
          </a:p>
          <a:p>
            <a:pPr>
              <a:lnSpc>
                <a:spcPts val="1800"/>
              </a:lnSpc>
              <a:spcBef>
                <a:spcPct val="0"/>
              </a:spcBef>
              <a:spcAft>
                <a:spcPts val="600"/>
              </a:spcAft>
            </a:pPr>
            <a:r>
              <a:rPr lang="en-US" altLang="en-US" sz="1600">
                <a:latin typeface="Arial Narrow" pitchFamily="34" charset="0"/>
              </a:rPr>
              <a:t>Chapter level and INCOSE level concerns</a:t>
            </a:r>
          </a:p>
        </p:txBody>
      </p:sp>
      <p:sp>
        <p:nvSpPr>
          <p:cNvPr id="58375" name="Text Box 6"/>
          <p:cNvSpPr txBox="1">
            <a:spLocks noChangeArrowheads="1"/>
          </p:cNvSpPr>
          <p:nvPr/>
        </p:nvSpPr>
        <p:spPr bwMode="auto">
          <a:xfrm>
            <a:off x="4430714" y="1371600"/>
            <a:ext cx="1736725"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Retention/ Renewal</a:t>
            </a:r>
            <a:endParaRPr lang="en-US" altLang="en-US" sz="1800"/>
          </a:p>
          <a:p>
            <a:pPr algn="ctr">
              <a:spcBef>
                <a:spcPct val="0"/>
              </a:spcBef>
              <a:buFontTx/>
              <a:buNone/>
            </a:pPr>
            <a:endParaRPr lang="en-US" altLang="en-US" sz="1800"/>
          </a:p>
        </p:txBody>
      </p:sp>
      <p:sp>
        <p:nvSpPr>
          <p:cNvPr id="58376" name="Text Box 10"/>
          <p:cNvSpPr txBox="1">
            <a:spLocks noChangeArrowheads="1"/>
          </p:cNvSpPr>
          <p:nvPr/>
        </p:nvSpPr>
        <p:spPr bwMode="auto">
          <a:xfrm>
            <a:off x="4270375" y="2438400"/>
            <a:ext cx="1997076"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Retention starts when a member joins</a:t>
            </a:r>
          </a:p>
          <a:p>
            <a:pPr>
              <a:lnSpc>
                <a:spcPts val="1800"/>
              </a:lnSpc>
              <a:spcBef>
                <a:spcPct val="0"/>
              </a:spcBef>
              <a:spcAft>
                <a:spcPts val="600"/>
              </a:spcAft>
            </a:pPr>
            <a:r>
              <a:rPr lang="en-US" altLang="en-US" sz="1600" dirty="0">
                <a:latin typeface="Arial Narrow" pitchFamily="34" charset="0"/>
              </a:rPr>
              <a:t>Reminder to renew</a:t>
            </a:r>
          </a:p>
          <a:p>
            <a:pPr>
              <a:lnSpc>
                <a:spcPts val="1800"/>
              </a:lnSpc>
              <a:spcBef>
                <a:spcPct val="0"/>
              </a:spcBef>
              <a:spcAft>
                <a:spcPts val="600"/>
              </a:spcAft>
            </a:pPr>
            <a:r>
              <a:rPr lang="en-US" altLang="en-US" sz="1600" dirty="0">
                <a:latin typeface="Arial Narrow" pitchFamily="34" charset="0"/>
              </a:rPr>
              <a:t>Personal contact with non-renewals</a:t>
            </a:r>
          </a:p>
          <a:p>
            <a:pPr>
              <a:lnSpc>
                <a:spcPts val="1800"/>
              </a:lnSpc>
              <a:spcBef>
                <a:spcPct val="0"/>
              </a:spcBef>
              <a:spcAft>
                <a:spcPts val="600"/>
              </a:spcAft>
            </a:pPr>
            <a:r>
              <a:rPr lang="en-US" altLang="en-US" sz="1600" dirty="0">
                <a:latin typeface="Arial Narrow" pitchFamily="34" charset="0"/>
              </a:rPr>
              <a:t>Feedback from those who do not renew</a:t>
            </a:r>
          </a:p>
        </p:txBody>
      </p:sp>
      <p:sp>
        <p:nvSpPr>
          <p:cNvPr id="58377" name="Text Box 13"/>
          <p:cNvSpPr txBox="1">
            <a:spLocks noChangeArrowheads="1"/>
          </p:cNvSpPr>
          <p:nvPr/>
        </p:nvSpPr>
        <p:spPr bwMode="auto">
          <a:xfrm>
            <a:off x="4430714" y="4419600"/>
            <a:ext cx="1736725"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New Members </a:t>
            </a:r>
            <a:endParaRPr lang="en-US" altLang="en-US" sz="1800"/>
          </a:p>
        </p:txBody>
      </p:sp>
      <p:sp>
        <p:nvSpPr>
          <p:cNvPr id="58378" name="Text Box 14"/>
          <p:cNvSpPr txBox="1">
            <a:spLocks noChangeArrowheads="1"/>
          </p:cNvSpPr>
          <p:nvPr/>
        </p:nvSpPr>
        <p:spPr bwMode="auto">
          <a:xfrm>
            <a:off x="4346575" y="4953001"/>
            <a:ext cx="2057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dirty="0">
                <a:latin typeface="Arial Narrow" pitchFamily="34" charset="0"/>
              </a:rPr>
              <a:t>Personal Welcome</a:t>
            </a:r>
          </a:p>
          <a:p>
            <a:pPr>
              <a:lnSpc>
                <a:spcPts val="1800"/>
              </a:lnSpc>
              <a:spcBef>
                <a:spcPct val="0"/>
              </a:spcBef>
              <a:spcAft>
                <a:spcPts val="600"/>
              </a:spcAft>
            </a:pPr>
            <a:r>
              <a:rPr lang="en-US" altLang="en-US" sz="1600" dirty="0">
                <a:latin typeface="Arial Narrow" pitchFamily="34" charset="0"/>
              </a:rPr>
              <a:t> Publish name &amp; brief bio of new members in newsletter/website </a:t>
            </a:r>
            <a:r>
              <a:rPr lang="en-US" altLang="en-US" sz="1600" u="sng" dirty="0">
                <a:latin typeface="Arial Narrow" pitchFamily="34" charset="0"/>
              </a:rPr>
              <a:t>(with their permission)</a:t>
            </a:r>
          </a:p>
        </p:txBody>
      </p:sp>
      <p:sp>
        <p:nvSpPr>
          <p:cNvPr id="58379" name="Text Box 9"/>
          <p:cNvSpPr txBox="1">
            <a:spLocks noChangeArrowheads="1"/>
          </p:cNvSpPr>
          <p:nvPr/>
        </p:nvSpPr>
        <p:spPr bwMode="auto">
          <a:xfrm>
            <a:off x="8088314" y="1371600"/>
            <a:ext cx="1736725" cy="1219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Corporate Advisory Board (CAB) Members</a:t>
            </a:r>
            <a:endParaRPr lang="en-US" altLang="en-US" sz="1800"/>
          </a:p>
          <a:p>
            <a:pPr algn="ctr">
              <a:spcBef>
                <a:spcPct val="0"/>
              </a:spcBef>
              <a:buFontTx/>
              <a:buNone/>
            </a:pPr>
            <a:endParaRPr lang="en-US" altLang="en-US" sz="1800"/>
          </a:p>
        </p:txBody>
      </p:sp>
      <p:sp>
        <p:nvSpPr>
          <p:cNvPr id="58380" name="Text Box 12"/>
          <p:cNvSpPr txBox="1">
            <a:spLocks noChangeArrowheads="1"/>
          </p:cNvSpPr>
          <p:nvPr/>
        </p:nvSpPr>
        <p:spPr bwMode="auto">
          <a:xfrm>
            <a:off x="8004175" y="2667001"/>
            <a:ext cx="19050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Recruit new CAB members</a:t>
            </a:r>
          </a:p>
          <a:p>
            <a:pPr>
              <a:lnSpc>
                <a:spcPts val="1800"/>
              </a:lnSpc>
              <a:spcBef>
                <a:spcPct val="0"/>
              </a:spcBef>
              <a:spcAft>
                <a:spcPts val="600"/>
              </a:spcAft>
            </a:pPr>
            <a:r>
              <a:rPr lang="en-US" altLang="en-US" sz="1600">
                <a:latin typeface="Arial Narrow" pitchFamily="34" charset="0"/>
              </a:rPr>
              <a:t>Active work between CAB(s) and chapter</a:t>
            </a:r>
          </a:p>
        </p:txBody>
      </p:sp>
      <p:sp>
        <p:nvSpPr>
          <p:cNvPr id="58381" name="Text Box 15"/>
          <p:cNvSpPr txBox="1">
            <a:spLocks noChangeArrowheads="1"/>
          </p:cNvSpPr>
          <p:nvPr/>
        </p:nvSpPr>
        <p:spPr bwMode="auto">
          <a:xfrm>
            <a:off x="8088314" y="4267200"/>
            <a:ext cx="1736725" cy="685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Student Division </a:t>
            </a:r>
            <a:endParaRPr lang="en-US" altLang="en-US" sz="1800"/>
          </a:p>
        </p:txBody>
      </p:sp>
      <p:sp>
        <p:nvSpPr>
          <p:cNvPr id="58382" name="Text Box 16"/>
          <p:cNvSpPr txBox="1">
            <a:spLocks noChangeArrowheads="1"/>
          </p:cNvSpPr>
          <p:nvPr/>
        </p:nvSpPr>
        <p:spPr bwMode="auto">
          <a:xfrm>
            <a:off x="8004175" y="5029201"/>
            <a:ext cx="19050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dirty="0">
                <a:latin typeface="Arial Narrow" pitchFamily="34" charset="0"/>
              </a:rPr>
              <a:t>Start/support student division at a university</a:t>
            </a:r>
          </a:p>
          <a:p>
            <a:pPr>
              <a:lnSpc>
                <a:spcPts val="1800"/>
              </a:lnSpc>
              <a:spcBef>
                <a:spcPct val="0"/>
              </a:spcBef>
              <a:spcAft>
                <a:spcPts val="600"/>
              </a:spcAft>
            </a:pPr>
            <a:r>
              <a:rPr lang="en-US" altLang="en-US" sz="1600" dirty="0">
                <a:latin typeface="Arial Narrow" pitchFamily="34" charset="0"/>
              </a:rPr>
              <a:t>Student officers, activities</a:t>
            </a:r>
          </a:p>
        </p:txBody>
      </p:sp>
    </p:spTree>
    <p:extLst>
      <p:ext uri="{BB962C8B-B14F-4D97-AF65-F5344CB8AC3E}">
        <p14:creationId xmlns:p14="http://schemas.microsoft.com/office/powerpoint/2010/main" val="19102603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2633663" y="578431"/>
            <a:ext cx="7010400" cy="609600"/>
          </a:xfrm>
          <a:noFill/>
        </p:spPr>
        <p:txBody>
          <a:bodyPr anchor="b">
            <a:normAutofit fontScale="90000"/>
          </a:bodyPr>
          <a:lstStyle/>
          <a:p>
            <a:pPr algn="ctr" eaLnBrk="1" hangingPunct="1"/>
            <a:r>
              <a:rPr lang="en-US" altLang="en-US" sz="3400" dirty="0"/>
              <a:t>INCOSE Technical Aspects Extend the Practice of Systems Engineering</a:t>
            </a:r>
          </a:p>
        </p:txBody>
      </p:sp>
      <p:sp>
        <p:nvSpPr>
          <p:cNvPr id="59395" name="Text Box 4"/>
          <p:cNvSpPr txBox="1">
            <a:spLocks noChangeArrowheads="1"/>
          </p:cNvSpPr>
          <p:nvPr/>
        </p:nvSpPr>
        <p:spPr bwMode="auto">
          <a:xfrm>
            <a:off x="2466976" y="1600200"/>
            <a:ext cx="1736725" cy="685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INCOSE Papers </a:t>
            </a:r>
            <a:endParaRPr lang="en-US" altLang="en-US" sz="1800"/>
          </a:p>
        </p:txBody>
      </p:sp>
      <p:sp>
        <p:nvSpPr>
          <p:cNvPr id="59396" name="Text Box 10"/>
          <p:cNvSpPr txBox="1">
            <a:spLocks noChangeArrowheads="1"/>
          </p:cNvSpPr>
          <p:nvPr/>
        </p:nvSpPr>
        <p:spPr bwMode="auto">
          <a:xfrm>
            <a:off x="2466976" y="2362200"/>
            <a:ext cx="1736725"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Refereed article in INCOSE Journals</a:t>
            </a:r>
          </a:p>
          <a:p>
            <a:pPr>
              <a:lnSpc>
                <a:spcPts val="1800"/>
              </a:lnSpc>
              <a:spcBef>
                <a:spcPct val="0"/>
              </a:spcBef>
              <a:spcAft>
                <a:spcPts val="600"/>
              </a:spcAft>
            </a:pPr>
            <a:r>
              <a:rPr lang="en-US" altLang="en-US" sz="1600">
                <a:latin typeface="Arial Narrow" pitchFamily="34" charset="0"/>
              </a:rPr>
              <a:t>Paper presented at symposium/ seminar sponsored/ co-sponsored by INCOSE</a:t>
            </a:r>
          </a:p>
        </p:txBody>
      </p:sp>
      <p:sp>
        <p:nvSpPr>
          <p:cNvPr id="59397" name="Text Box 6"/>
          <p:cNvSpPr txBox="1">
            <a:spLocks noChangeArrowheads="1"/>
          </p:cNvSpPr>
          <p:nvPr/>
        </p:nvSpPr>
        <p:spPr bwMode="auto">
          <a:xfrm>
            <a:off x="6335714" y="1371601"/>
            <a:ext cx="1736725" cy="10969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Technical Groups</a:t>
            </a:r>
            <a:endParaRPr lang="en-US" altLang="en-US" sz="1800"/>
          </a:p>
          <a:p>
            <a:pPr algn="ctr">
              <a:spcBef>
                <a:spcPct val="0"/>
              </a:spcBef>
              <a:buFontTx/>
              <a:buNone/>
            </a:pPr>
            <a:r>
              <a:rPr lang="en-US" altLang="en-US" sz="1600"/>
              <a:t>(International in scope)</a:t>
            </a:r>
            <a:endParaRPr lang="en-US" altLang="en-US" sz="1400"/>
          </a:p>
          <a:p>
            <a:pPr algn="ctr">
              <a:spcBef>
                <a:spcPct val="0"/>
              </a:spcBef>
              <a:buFontTx/>
              <a:buNone/>
            </a:pPr>
            <a:endParaRPr lang="en-US" altLang="en-US" sz="1600"/>
          </a:p>
        </p:txBody>
      </p:sp>
      <p:sp>
        <p:nvSpPr>
          <p:cNvPr id="59398" name="Text Box 11"/>
          <p:cNvSpPr txBox="1">
            <a:spLocks noChangeArrowheads="1"/>
          </p:cNvSpPr>
          <p:nvPr/>
        </p:nvSpPr>
        <p:spPr bwMode="auto">
          <a:xfrm>
            <a:off x="6335714" y="2667000"/>
            <a:ext cx="1736725"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INCOSE International Technical Interest or Working Group (meets at International Workshops)</a:t>
            </a:r>
          </a:p>
          <a:p>
            <a:pPr>
              <a:lnSpc>
                <a:spcPts val="1800"/>
              </a:lnSpc>
              <a:spcBef>
                <a:spcPct val="0"/>
              </a:spcBef>
              <a:spcAft>
                <a:spcPts val="600"/>
              </a:spcAft>
            </a:pPr>
            <a:r>
              <a:rPr lang="en-US" altLang="en-US" sz="1600">
                <a:latin typeface="Arial Narrow" pitchFamily="34" charset="0"/>
              </a:rPr>
              <a:t>Active participation by chapter member(s)</a:t>
            </a:r>
          </a:p>
          <a:p>
            <a:pPr>
              <a:lnSpc>
                <a:spcPts val="1800"/>
              </a:lnSpc>
              <a:spcBef>
                <a:spcPct val="0"/>
              </a:spcBef>
              <a:spcAft>
                <a:spcPts val="600"/>
              </a:spcAft>
            </a:pPr>
            <a:r>
              <a:rPr lang="en-US" altLang="en-US" sz="1600">
                <a:latin typeface="Arial Narrow" pitchFamily="34" charset="0"/>
              </a:rPr>
              <a:t>Potential chapter presentations</a:t>
            </a:r>
          </a:p>
        </p:txBody>
      </p:sp>
      <p:sp>
        <p:nvSpPr>
          <p:cNvPr id="59399" name="Text Box 8"/>
          <p:cNvSpPr txBox="1">
            <a:spLocks noChangeArrowheads="1"/>
          </p:cNvSpPr>
          <p:nvPr/>
        </p:nvSpPr>
        <p:spPr bwMode="auto">
          <a:xfrm>
            <a:off x="8308976" y="1600200"/>
            <a:ext cx="1736725" cy="685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Local Working Groups</a:t>
            </a:r>
            <a:endParaRPr lang="en-US" altLang="en-US" sz="1600"/>
          </a:p>
        </p:txBody>
      </p:sp>
      <p:sp>
        <p:nvSpPr>
          <p:cNvPr id="59400" name="Text Box 12"/>
          <p:cNvSpPr txBox="1">
            <a:spLocks noChangeArrowheads="1"/>
          </p:cNvSpPr>
          <p:nvPr/>
        </p:nvSpPr>
        <p:spPr bwMode="auto">
          <a:xfrm>
            <a:off x="8270876" y="2362200"/>
            <a:ext cx="1736725"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Local Interest or Working Group (such as done in Europe)</a:t>
            </a:r>
          </a:p>
          <a:p>
            <a:pPr>
              <a:lnSpc>
                <a:spcPts val="1800"/>
              </a:lnSpc>
              <a:spcBef>
                <a:spcPct val="0"/>
              </a:spcBef>
              <a:spcAft>
                <a:spcPts val="600"/>
              </a:spcAft>
            </a:pPr>
            <a:r>
              <a:rPr lang="en-US" altLang="en-US" sz="1600">
                <a:latin typeface="Arial Narrow" pitchFamily="34" charset="0"/>
              </a:rPr>
              <a:t>Active participation by chapter member(s)</a:t>
            </a:r>
          </a:p>
        </p:txBody>
      </p:sp>
      <p:sp>
        <p:nvSpPr>
          <p:cNvPr id="59401" name="Text Box 13"/>
          <p:cNvSpPr txBox="1">
            <a:spLocks noChangeArrowheads="1"/>
          </p:cNvSpPr>
          <p:nvPr/>
        </p:nvSpPr>
        <p:spPr bwMode="auto">
          <a:xfrm>
            <a:off x="4402139" y="1600200"/>
            <a:ext cx="1736725" cy="685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Non-INCOSE Papers </a:t>
            </a:r>
            <a:endParaRPr lang="en-US" altLang="en-US" sz="1800"/>
          </a:p>
        </p:txBody>
      </p:sp>
      <p:sp>
        <p:nvSpPr>
          <p:cNvPr id="59402" name="Text Box 14"/>
          <p:cNvSpPr txBox="1">
            <a:spLocks noChangeArrowheads="1"/>
          </p:cNvSpPr>
          <p:nvPr/>
        </p:nvSpPr>
        <p:spPr bwMode="auto">
          <a:xfrm>
            <a:off x="4402139" y="2362200"/>
            <a:ext cx="1736725"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Article on Systems Engineering  published/ presented in non-INCOSE publication </a:t>
            </a:r>
          </a:p>
        </p:txBody>
      </p:sp>
      <p:sp>
        <p:nvSpPr>
          <p:cNvPr id="59403" name="Text Box 16"/>
          <p:cNvSpPr txBox="1">
            <a:spLocks noChangeArrowheads="1"/>
          </p:cNvSpPr>
          <p:nvPr/>
        </p:nvSpPr>
        <p:spPr bwMode="auto">
          <a:xfrm>
            <a:off x="4402139" y="4038600"/>
            <a:ext cx="1736725" cy="685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Technical Product </a:t>
            </a:r>
            <a:endParaRPr lang="en-US" altLang="en-US" sz="1800"/>
          </a:p>
        </p:txBody>
      </p:sp>
      <p:sp>
        <p:nvSpPr>
          <p:cNvPr id="59404" name="Text Box 17"/>
          <p:cNvSpPr txBox="1">
            <a:spLocks noChangeArrowheads="1"/>
          </p:cNvSpPr>
          <p:nvPr/>
        </p:nvSpPr>
        <p:spPr bwMode="auto">
          <a:xfrm>
            <a:off x="4402139" y="4800600"/>
            <a:ext cx="1736725"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Approved by the Technical Board as completed INCOSE product</a:t>
            </a:r>
          </a:p>
        </p:txBody>
      </p:sp>
    </p:spTree>
    <p:extLst>
      <p:ext uri="{BB962C8B-B14F-4D97-AF65-F5344CB8AC3E}">
        <p14:creationId xmlns:p14="http://schemas.microsoft.com/office/powerpoint/2010/main" val="234740371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IW2018 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9541386-7B00-3B4D-A63E-E8D589CEAB2E}" vid="{700DC0BD-9469-E942-8DA9-9FA96EC963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FE2C79C1FA8A4FABB2436FD22CCFD6" ma:contentTypeVersion="17" ma:contentTypeDescription="Create a new document." ma:contentTypeScope="" ma:versionID="2cefdba5221952b65d2fecb074901929">
  <xsd:schema xmlns:xsd="http://www.w3.org/2001/XMLSchema" xmlns:xs="http://www.w3.org/2001/XMLSchema" xmlns:p="http://schemas.microsoft.com/office/2006/metadata/properties" xmlns:ns2="039b5878-27a2-492f-a5ce-511391114661" xmlns:ns3="a5d583fd-7d58-4cab-b156-487bc8ec2459" targetNamespace="http://schemas.microsoft.com/office/2006/metadata/properties" ma:root="true" ma:fieldsID="97bf04cd5aa9b1f759796b56df68c8fc" ns2:_="" ns3:_="">
    <xsd:import namespace="039b5878-27a2-492f-a5ce-511391114661"/>
    <xsd:import namespace="a5d583fd-7d58-4cab-b156-487bc8ec245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Document_x0020_Type" minOccurs="0"/>
                <xsd:element ref="ns2:Descriptive_x0020_Title" minOccurs="0"/>
                <xsd:element ref="ns2:Short_x0020_Description" minOccurs="0"/>
                <xsd:element ref="ns2:Author_x0028_s_x0029_" minOccurs="0"/>
                <xsd:element ref="ns2:Publication_x0020_Date" minOccurs="0"/>
                <xsd:element ref="ns2:Ter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9b5878-27a2-492f-a5ce-511391114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Document_x0020_Type" ma:index="19" nillable="true" ma:displayName="Document Type" ma:internalName="Document_x0020_Type">
      <xsd:simpleType>
        <xsd:restriction base="dms:Text">
          <xsd:maxLength value="255"/>
        </xsd:restriction>
      </xsd:simpleType>
    </xsd:element>
    <xsd:element name="Descriptive_x0020_Title" ma:index="20" nillable="true" ma:displayName="Descriptive Title" ma:internalName="Descriptive_x0020_Title">
      <xsd:simpleType>
        <xsd:restriction base="dms:Text">
          <xsd:maxLength value="255"/>
        </xsd:restriction>
      </xsd:simpleType>
    </xsd:element>
    <xsd:element name="Short_x0020_Description" ma:index="21" nillable="true" ma:displayName="Short Description" ma:internalName="Short_x0020_Description">
      <xsd:simpleType>
        <xsd:restriction base="dms:Text">
          <xsd:maxLength value="255"/>
        </xsd:restriction>
      </xsd:simpleType>
    </xsd:element>
    <xsd:element name="Author_x0028_s_x0029_" ma:index="22" nillable="true" ma:displayName="Author(s)" ma:internalName="Author_x0028_s_x0029_">
      <xsd:simpleType>
        <xsd:restriction base="dms:Text">
          <xsd:maxLength value="255"/>
        </xsd:restriction>
      </xsd:simpleType>
    </xsd:element>
    <xsd:element name="Publication_x0020_Date" ma:index="23" nillable="true" ma:displayName="Publication Date" ma:internalName="Publication_x0020_Date">
      <xsd:simpleType>
        <xsd:restriction base="dms:Text">
          <xsd:maxLength value="255"/>
        </xsd:restriction>
      </xsd:simpleType>
    </xsd:element>
    <xsd:element name="Term" ma:index="24" nillable="true" ma:displayName="Term" ma:internalName="Term">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583fd-7d58-4cab-b156-487bc8ec24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484b53-ce30-4f54-8882-0dc6d41d614c}" ma:internalName="TaxCatchAll" ma:showField="CatchAllData" ma:web="a5d583fd-7d58-4cab-b156-487bc8ec24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5d583fd-7d58-4cab-b156-487bc8ec2459" xsi:nil="true"/>
    <Document_x0020_Type xmlns="039b5878-27a2-492f-a5ce-511391114661" xsi:nil="true"/>
    <lcf76f155ced4ddcb4097134ff3c332f xmlns="039b5878-27a2-492f-a5ce-511391114661">
      <Terms xmlns="http://schemas.microsoft.com/office/infopath/2007/PartnerControls"/>
    </lcf76f155ced4ddcb4097134ff3c332f>
    <Publication_x0020_Date xmlns="039b5878-27a2-492f-a5ce-511391114661" xsi:nil="true"/>
    <Term xmlns="039b5878-27a2-492f-a5ce-511391114661" xsi:nil="true"/>
    <Short_x0020_Description xmlns="039b5878-27a2-492f-a5ce-511391114661" xsi:nil="true"/>
    <Author_x0028_s_x0029_ xmlns="039b5878-27a2-492f-a5ce-511391114661" xsi:nil="true"/>
    <Descriptive_x0020_Title xmlns="039b5878-27a2-492f-a5ce-511391114661" xsi:nil="true"/>
  </documentManagement>
</p:properties>
</file>

<file path=customXml/itemProps1.xml><?xml version="1.0" encoding="utf-8"?>
<ds:datastoreItem xmlns:ds="http://schemas.openxmlformats.org/officeDocument/2006/customXml" ds:itemID="{47BC32E1-724D-4494-A101-F986F9170771}">
  <ds:schemaRefs>
    <ds:schemaRef ds:uri="http://schemas.microsoft.com/sharepoint/v3/contenttype/forms"/>
  </ds:schemaRefs>
</ds:datastoreItem>
</file>

<file path=customXml/itemProps2.xml><?xml version="1.0" encoding="utf-8"?>
<ds:datastoreItem xmlns:ds="http://schemas.openxmlformats.org/officeDocument/2006/customXml" ds:itemID="{3BE4CADE-B14E-4172-B4AF-A28F84C2549C}"/>
</file>

<file path=customXml/itemProps3.xml><?xml version="1.0" encoding="utf-8"?>
<ds:datastoreItem xmlns:ds="http://schemas.openxmlformats.org/officeDocument/2006/customXml" ds:itemID="{A0768509-5D7F-4EB6-BE9B-94F7844B6E4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iw2021-slide</Template>
  <TotalTime>240</TotalTime>
  <Words>2993</Words>
  <Application>Microsoft Office PowerPoint</Application>
  <PresentationFormat>Custom</PresentationFormat>
  <Paragraphs>393</Paragraphs>
  <Slides>35</Slides>
  <Notes>3</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Narrow</vt:lpstr>
      <vt:lpstr>Calibri</vt:lpstr>
      <vt:lpstr>Open Sans Light</vt:lpstr>
      <vt:lpstr>Tahoma</vt:lpstr>
      <vt:lpstr>IW2018 slide</vt:lpstr>
      <vt:lpstr>Chapter Leader Training Unit 4 - Chapter Excellence Program  </vt:lpstr>
      <vt:lpstr>Chapter Excellence Program</vt:lpstr>
      <vt:lpstr>Keys to Effective Chapters Wiki</vt:lpstr>
      <vt:lpstr>Chapter Keys Wiki</vt:lpstr>
      <vt:lpstr>PowerPoint Presentation</vt:lpstr>
      <vt:lpstr>Activities Are a Chapter’s Life Blood</vt:lpstr>
      <vt:lpstr>Effective Communications Encourage  and Inform Chapter Members</vt:lpstr>
      <vt:lpstr>Growing Membership Involves More  System Engineers and Companies</vt:lpstr>
      <vt:lpstr>INCOSE Technical Aspects Extend the Practice of Systems Engineering</vt:lpstr>
      <vt:lpstr>Chapter Outreach &amp; Collaboration Activities Promotes INCOSE &amp; SE to Groups Outside INCOSE</vt:lpstr>
      <vt:lpstr>Chapter’s Support to INCOSE  Strengthens the Total Organization</vt:lpstr>
      <vt:lpstr>Solid Chapter Operations Facilitate Repeatable Chapter Performance</vt:lpstr>
      <vt:lpstr>Chapter’s Support to INCOSE  Strengthens the Total Organization</vt:lpstr>
      <vt:lpstr>Solid Chapter Operations Facilitate Repeatable Chapter Performance</vt:lpstr>
      <vt:lpstr>Chapter Awards</vt:lpstr>
      <vt:lpstr>Chapter Performance-Data/Evidence Collection  Vital for Self Evaluation by Chapter, and for Awards</vt:lpstr>
      <vt:lpstr>Chapter Recognition Awards</vt:lpstr>
      <vt:lpstr>Chapter Award Submittal Spreadsheet</vt:lpstr>
      <vt:lpstr>Gold &amp; Platinum Awards Have  Minimum Requirements</vt:lpstr>
      <vt:lpstr>Chapter Award Spreadsheet  Submittal Due Date &amp; Certification</vt:lpstr>
      <vt:lpstr>Chapter Award Review Process  Designed to be Fair and Impartial</vt:lpstr>
      <vt:lpstr>Chapter Special Awards</vt:lpstr>
      <vt:lpstr>Goal - Efficient and Effective Chapters</vt:lpstr>
      <vt:lpstr>Provide Feedback</vt:lpstr>
      <vt:lpstr>PowerPoint Presentation</vt:lpstr>
      <vt:lpstr>All Chapters Benefit from Continuous Improvement</vt:lpstr>
      <vt:lpstr>Goal – Year-after-Year  Consistently Effective Chapters</vt:lpstr>
      <vt:lpstr>All Chapters Benefit from Continuous Improvement</vt:lpstr>
      <vt:lpstr>This Unit’s Organization</vt:lpstr>
      <vt:lpstr>Available Chapter Planning Resource</vt:lpstr>
      <vt:lpstr>Best Practices Component</vt:lpstr>
      <vt:lpstr>Lack of Planning:</vt:lpstr>
      <vt:lpstr>Officer Training Component</vt:lpstr>
      <vt:lpstr>Chapter Planning Component</vt:lpstr>
      <vt:lpstr>During Chapter Planning, Maintain Alignment with Overall INCOSE Mission and Goals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Eric Belle</dc:creator>
  <cp:keywords/>
  <dc:description/>
  <cp:lastModifiedBy>Williams, Antony G. (JSC-ER)[Jacobs Technology, Inc.]</cp:lastModifiedBy>
  <cp:revision>16</cp:revision>
  <dcterms:created xsi:type="dcterms:W3CDTF">2021-01-19T21:58:54Z</dcterms:created>
  <dcterms:modified xsi:type="dcterms:W3CDTF">2021-02-14T17:10:48Z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0x01010017FE2C79C1FA8A4FABB2436FD22CCFD6</vt:lpwstr>
  </property>
</Properties>
</file>