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6" r:id="rId5"/>
  </p:sldMasterIdLst>
  <p:notesMasterIdLst>
    <p:notesMasterId r:id="rId18"/>
  </p:notesMasterIdLst>
  <p:handoutMasterIdLst>
    <p:handoutMasterId r:id="rId19"/>
  </p:handoutMasterIdLst>
  <p:sldIdLst>
    <p:sldId id="416" r:id="rId6"/>
    <p:sldId id="479" r:id="rId7"/>
    <p:sldId id="462" r:id="rId8"/>
    <p:sldId id="466" r:id="rId9"/>
    <p:sldId id="465" r:id="rId10"/>
    <p:sldId id="480" r:id="rId11"/>
    <p:sldId id="456" r:id="rId12"/>
    <p:sldId id="457" r:id="rId13"/>
    <p:sldId id="458" r:id="rId14"/>
    <p:sldId id="481" r:id="rId15"/>
    <p:sldId id="482" r:id="rId16"/>
    <p:sldId id="483" r:id="rId17"/>
  </p:sldIdLst>
  <p:sldSz cx="9144000" cy="6858000" type="screen4x3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D00"/>
    <a:srgbClr val="F0EA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227" autoAdjust="0"/>
  </p:normalViewPr>
  <p:slideViewPr>
    <p:cSldViewPr>
      <p:cViewPr varScale="1">
        <p:scale>
          <a:sx n="72" d="100"/>
          <a:sy n="72" d="100"/>
        </p:scale>
        <p:origin x="2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00B57-4284-43BD-834B-88BE95061423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F63C5-E310-4655-B404-1EBB65D8C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0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581E2BF-1A41-410D-B07C-38A12D1E6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82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defTabSz="911482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1482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1482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1482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261A72-AC7B-4042-ACE0-5D08C182A5D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22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r>
              <a:rPr lang="en-US" sz="2000"/>
              <a:t>SE Handbook</a:t>
            </a:r>
          </a:p>
          <a:p>
            <a:pPr lvl="1">
              <a:spcBef>
                <a:spcPct val="0"/>
              </a:spcBef>
            </a:pPr>
            <a:r>
              <a:rPr lang="en-US" sz="2000"/>
              <a:t>Book: The Guide to Lean Enablers for Managing Engineering  Program</a:t>
            </a:r>
          </a:p>
          <a:p>
            <a:pPr lvl="3">
              <a:spcBef>
                <a:spcPct val="0"/>
              </a:spcBef>
            </a:pPr>
            <a:r>
              <a:rPr lang="en-US" sz="1400"/>
              <a:t>First document which bridges SE, PM and Lean</a:t>
            </a:r>
          </a:p>
          <a:p>
            <a:pPr lvl="3">
              <a:spcBef>
                <a:spcPct val="0"/>
              </a:spcBef>
            </a:pPr>
            <a:r>
              <a:rPr lang="en-US" sz="1400"/>
              <a:t>Available for download on MIT website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004AEC-5E0C-40F0-A4B3-9C0ECA85CA4F}" type="slidenum">
              <a:rPr lang="en-US">
                <a:latin typeface="Calibri" panose="020F0502020204030204" pitchFamily="34" charset="0"/>
              </a:rPr>
              <a:pPr/>
              <a:t>10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3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r>
              <a:rPr lang="en-US" sz="2000"/>
              <a:t>SE Handbook</a:t>
            </a:r>
          </a:p>
          <a:p>
            <a:pPr lvl="1">
              <a:spcBef>
                <a:spcPct val="0"/>
              </a:spcBef>
            </a:pPr>
            <a:r>
              <a:rPr lang="en-US" sz="2000"/>
              <a:t>Book: The Guide to Lean Enablers for Managing Engineering  Program</a:t>
            </a:r>
          </a:p>
          <a:p>
            <a:pPr lvl="3">
              <a:spcBef>
                <a:spcPct val="0"/>
              </a:spcBef>
            </a:pPr>
            <a:r>
              <a:rPr lang="en-US" sz="1400"/>
              <a:t>First document which bridges SE, PM and Lean</a:t>
            </a:r>
          </a:p>
          <a:p>
            <a:pPr lvl="3">
              <a:spcBef>
                <a:spcPct val="0"/>
              </a:spcBef>
            </a:pPr>
            <a:r>
              <a:rPr lang="en-US" sz="1400"/>
              <a:t>Available for download on MIT website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004AEC-5E0C-40F0-A4B3-9C0ECA85CA4F}" type="slidenum">
              <a:rPr lang="en-US">
                <a:latin typeface="Calibri" panose="020F0502020204030204" pitchFamily="34" charset="0"/>
              </a:rPr>
              <a:pPr/>
              <a:t>11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37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66E2-9E48-6447-B189-413E1703903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72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269692" y="4409344"/>
            <a:ext cx="8527956" cy="1123038"/>
          </a:xfrm>
        </p:spPr>
        <p:txBody>
          <a:bodyPr anchor="b"/>
          <a:lstStyle>
            <a:lvl1pPr algn="l">
              <a:defRPr sz="4498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9692" y="3527476"/>
            <a:ext cx="8527956" cy="867169"/>
          </a:xfrm>
        </p:spPr>
        <p:txBody>
          <a:bodyPr anchor="b"/>
          <a:lstStyle>
            <a:lvl1pPr marL="0" indent="0" algn="l">
              <a:buNone/>
              <a:defRPr sz="1799">
                <a:latin typeface="Arial"/>
                <a:cs typeface="Arial"/>
              </a:defRPr>
            </a:lvl1pPr>
            <a:lvl2pPr marL="342717" indent="0" algn="ctr">
              <a:buNone/>
              <a:defRPr sz="1499"/>
            </a:lvl2pPr>
            <a:lvl3pPr marL="685434" indent="0" algn="ctr">
              <a:buNone/>
              <a:defRPr sz="1349"/>
            </a:lvl3pPr>
            <a:lvl4pPr marL="1028151" indent="0" algn="ctr">
              <a:buNone/>
              <a:defRPr sz="1199"/>
            </a:lvl4pPr>
            <a:lvl5pPr marL="1370868" indent="0" algn="ctr">
              <a:buNone/>
              <a:defRPr sz="1199"/>
            </a:lvl5pPr>
            <a:lvl6pPr marL="1713586" indent="0" algn="ctr">
              <a:buNone/>
              <a:defRPr sz="1199"/>
            </a:lvl6pPr>
            <a:lvl7pPr marL="2056303" indent="0" algn="ctr">
              <a:buNone/>
              <a:defRPr sz="1199"/>
            </a:lvl7pPr>
            <a:lvl8pPr marL="2399020" indent="0" algn="ctr">
              <a:buNone/>
              <a:defRPr sz="1199"/>
            </a:lvl8pPr>
            <a:lvl9pPr marL="2741737" indent="0" algn="ctr">
              <a:buNone/>
              <a:defRPr sz="1199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/>
        </p:nvSpPr>
        <p:spPr>
          <a:xfrm>
            <a:off x="269692" y="6438731"/>
            <a:ext cx="6854430" cy="422753"/>
          </a:xfrm>
          <a:prstGeom prst="rect">
            <a:avLst/>
          </a:prstGeom>
          <a:noFill/>
          <a:ln>
            <a:noFill/>
          </a:ln>
        </p:spPr>
        <p:txBody>
          <a:bodyPr vert="horz" lIns="68544" tIns="34272" rIns="68544" bIns="3427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99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1499" dirty="0">
                <a:solidFill>
                  <a:srgbClr val="414042"/>
                </a:solidFill>
                <a:latin typeface="Open Sans Light"/>
                <a:cs typeface="Open Sans Light"/>
              </a:rPr>
              <a:t>/IW2018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69692" y="5532382"/>
            <a:ext cx="2304369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62" y="502041"/>
            <a:ext cx="4385454" cy="1935480"/>
          </a:xfrm>
          <a:prstGeom prst="rect">
            <a:avLst/>
          </a:prstGeom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336550" y="0"/>
            <a:ext cx="153988" cy="5334000"/>
            <a:chOff x="216" y="0"/>
            <a:chExt cx="93" cy="3244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2622550" y="6400800"/>
            <a:ext cx="6521450" cy="127000"/>
            <a:chOff x="1652" y="4032"/>
            <a:chExt cx="4108" cy="80"/>
          </a:xfrm>
        </p:grpSpPr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6"/>
          <p:cNvSpPr>
            <a:spLocks noChangeArrowheads="1"/>
          </p:cNvSpPr>
          <p:nvPr/>
        </p:nvSpPr>
        <p:spPr bwMode="auto">
          <a:xfrm rot="5400000">
            <a:off x="52347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401638"/>
            <a:ext cx="9156700" cy="93662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grpSp>
        <p:nvGrpSpPr>
          <p:cNvPr id="23" name="Group 8"/>
          <p:cNvGrpSpPr>
            <a:grpSpLocks/>
          </p:cNvGrpSpPr>
          <p:nvPr userDrawn="1"/>
        </p:nvGrpSpPr>
        <p:grpSpPr bwMode="auto">
          <a:xfrm>
            <a:off x="336550" y="0"/>
            <a:ext cx="153988" cy="5334000"/>
            <a:chOff x="216" y="0"/>
            <a:chExt cx="93" cy="3244"/>
          </a:xfrm>
        </p:grpSpPr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2"/>
          <p:cNvGrpSpPr>
            <a:grpSpLocks/>
          </p:cNvGrpSpPr>
          <p:nvPr userDrawn="1"/>
        </p:nvGrpSpPr>
        <p:grpSpPr bwMode="auto">
          <a:xfrm>
            <a:off x="2622550" y="6400800"/>
            <a:ext cx="6521450" cy="127000"/>
            <a:chOff x="1652" y="4032"/>
            <a:chExt cx="4108" cy="80"/>
          </a:xfrm>
        </p:grpSpPr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16"/>
          <p:cNvSpPr>
            <a:spLocks noChangeArrowheads="1"/>
          </p:cNvSpPr>
          <p:nvPr userDrawn="1"/>
        </p:nvSpPr>
        <p:spPr bwMode="auto">
          <a:xfrm rot="5400000">
            <a:off x="52347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2" name="Rectangle 17"/>
          <p:cNvSpPr>
            <a:spLocks noChangeArrowheads="1"/>
          </p:cNvSpPr>
          <p:nvPr userDrawn="1"/>
        </p:nvSpPr>
        <p:spPr bwMode="auto">
          <a:xfrm>
            <a:off x="0" y="401638"/>
            <a:ext cx="9156700" cy="93662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33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98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03BE7-922C-410D-BE3F-A26D46EE2F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4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03BE7-922C-410D-BE3F-A26D46EE2F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0" y="3788436"/>
            <a:ext cx="9139240" cy="422753"/>
          </a:xfrm>
          <a:prstGeom prst="rect">
            <a:avLst/>
          </a:prstGeom>
          <a:noFill/>
          <a:ln>
            <a:noFill/>
          </a:ln>
        </p:spPr>
        <p:txBody>
          <a:bodyPr vert="horz" lIns="68544" tIns="34272" rIns="68544" bIns="3427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99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1499" dirty="0">
                <a:solidFill>
                  <a:srgbClr val="414042"/>
                </a:solidFill>
                <a:latin typeface="Open Sans Light"/>
                <a:cs typeface="Open Sans Light"/>
              </a:rPr>
              <a:t>/IW2018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45" y="1738339"/>
            <a:ext cx="4385454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7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98">
                <a:solidFill>
                  <a:schemeClr val="tx2"/>
                </a:solidFill>
                <a:latin typeface="+mj-lt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Open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A328F-A166-4A0E-8908-A29F922AB2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269692" y="3975759"/>
            <a:ext cx="8527956" cy="1123038"/>
          </a:xfrm>
        </p:spPr>
        <p:txBody>
          <a:bodyPr anchor="b"/>
          <a:lstStyle>
            <a:lvl1pPr algn="l">
              <a:defRPr sz="4498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9692" y="3093891"/>
            <a:ext cx="8527956" cy="867169"/>
          </a:xfrm>
        </p:spPr>
        <p:txBody>
          <a:bodyPr anchor="b"/>
          <a:lstStyle>
            <a:lvl1pPr marL="0" indent="0" algn="l">
              <a:buNone/>
              <a:defRPr sz="1799">
                <a:latin typeface="Arial"/>
                <a:cs typeface="Arial"/>
              </a:defRPr>
            </a:lvl1pPr>
            <a:lvl2pPr marL="342717" indent="0" algn="ctr">
              <a:buNone/>
              <a:defRPr sz="1499"/>
            </a:lvl2pPr>
            <a:lvl3pPr marL="685434" indent="0" algn="ctr">
              <a:buNone/>
              <a:defRPr sz="1349"/>
            </a:lvl3pPr>
            <a:lvl4pPr marL="1028151" indent="0" algn="ctr">
              <a:buNone/>
              <a:defRPr sz="1199"/>
            </a:lvl4pPr>
            <a:lvl5pPr marL="1370868" indent="0" algn="ctr">
              <a:buNone/>
              <a:defRPr sz="1199"/>
            </a:lvl5pPr>
            <a:lvl6pPr marL="1713586" indent="0" algn="ctr">
              <a:buNone/>
              <a:defRPr sz="1199"/>
            </a:lvl6pPr>
            <a:lvl7pPr marL="2056303" indent="0" algn="ctr">
              <a:buNone/>
              <a:defRPr sz="1199"/>
            </a:lvl7pPr>
            <a:lvl8pPr marL="2399020" indent="0" algn="ctr">
              <a:buNone/>
              <a:defRPr sz="1199"/>
            </a:lvl8pPr>
            <a:lvl9pPr marL="2741737" indent="0" algn="ctr">
              <a:buNone/>
              <a:defRPr sz="1199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269692" y="5098797"/>
            <a:ext cx="2304369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82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98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774">
                <a:latin typeface="+mn-lt"/>
              </a:defRPr>
            </a:lvl1pPr>
            <a:lvl2pPr>
              <a:defRPr sz="2399">
                <a:latin typeface="+mn-lt"/>
              </a:defRPr>
            </a:lvl2pPr>
            <a:lvl3pPr>
              <a:defRPr sz="2024">
                <a:latin typeface="+mn-lt"/>
              </a:defRPr>
            </a:lvl3pPr>
            <a:lvl4pPr>
              <a:defRPr sz="1799">
                <a:latin typeface="+mn-lt"/>
              </a:defRPr>
            </a:lvl4pPr>
            <a:lvl5pPr>
              <a:defRPr sz="1799">
                <a:latin typeface="+mn-lt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774">
                <a:latin typeface="+mn-lt"/>
              </a:defRPr>
            </a:lvl1pPr>
            <a:lvl2pPr>
              <a:defRPr sz="2399">
                <a:latin typeface="+mn-lt"/>
              </a:defRPr>
            </a:lvl2pPr>
            <a:lvl3pPr>
              <a:defRPr sz="2024">
                <a:latin typeface="+mn-lt"/>
              </a:defRPr>
            </a:lvl3pPr>
            <a:lvl4pPr>
              <a:defRPr sz="1799">
                <a:latin typeface="+mn-lt"/>
              </a:defRPr>
            </a:lvl4pPr>
            <a:lvl5pPr>
              <a:defRPr sz="1799">
                <a:latin typeface="+mn-lt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03BE7-922C-410D-BE3F-A26D46EE2F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98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99" b="0">
                <a:solidFill>
                  <a:srgbClr val="0071CE"/>
                </a:solidFill>
                <a:latin typeface="+mn-lt"/>
              </a:defRPr>
            </a:lvl1pPr>
            <a:lvl2pPr marL="457082" indent="0">
              <a:buNone/>
              <a:defRPr sz="2024" b="1"/>
            </a:lvl2pPr>
            <a:lvl3pPr marL="914163" indent="0">
              <a:buNone/>
              <a:defRPr sz="1799" b="1"/>
            </a:lvl3pPr>
            <a:lvl4pPr marL="1371246" indent="0">
              <a:buNone/>
              <a:defRPr sz="1574" b="1"/>
            </a:lvl4pPr>
            <a:lvl5pPr marL="1828328" indent="0">
              <a:buNone/>
              <a:defRPr sz="1574" b="1"/>
            </a:lvl5pPr>
            <a:lvl6pPr marL="2285409" indent="0">
              <a:buNone/>
              <a:defRPr sz="1574" b="1"/>
            </a:lvl6pPr>
            <a:lvl7pPr marL="2742491" indent="0">
              <a:buNone/>
              <a:defRPr sz="1574" b="1"/>
            </a:lvl7pPr>
            <a:lvl8pPr marL="3199572" indent="0">
              <a:buNone/>
              <a:defRPr sz="1574" b="1"/>
            </a:lvl8pPr>
            <a:lvl9pPr marL="3656654" indent="0">
              <a:buNone/>
              <a:defRPr sz="157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399">
                <a:latin typeface="+mn-lt"/>
              </a:defRPr>
            </a:lvl1pPr>
            <a:lvl2pPr>
              <a:defRPr sz="2024">
                <a:latin typeface="+mn-lt"/>
              </a:defRPr>
            </a:lvl2pPr>
            <a:lvl3pPr>
              <a:defRPr sz="1799">
                <a:latin typeface="+mn-lt"/>
              </a:defRPr>
            </a:lvl3pPr>
            <a:lvl4pPr>
              <a:defRPr sz="1574">
                <a:latin typeface="+mn-lt"/>
              </a:defRPr>
            </a:lvl4pPr>
            <a:lvl5pPr>
              <a:defRPr sz="1574">
                <a:latin typeface="+mn-lt"/>
              </a:defRPr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99" b="0">
                <a:solidFill>
                  <a:srgbClr val="0071CE"/>
                </a:solidFill>
                <a:latin typeface="+mn-lt"/>
              </a:defRPr>
            </a:lvl1pPr>
            <a:lvl2pPr marL="457082" indent="0">
              <a:buNone/>
              <a:defRPr sz="2024" b="1"/>
            </a:lvl2pPr>
            <a:lvl3pPr marL="914163" indent="0">
              <a:buNone/>
              <a:defRPr sz="1799" b="1"/>
            </a:lvl3pPr>
            <a:lvl4pPr marL="1371246" indent="0">
              <a:buNone/>
              <a:defRPr sz="1574" b="1"/>
            </a:lvl4pPr>
            <a:lvl5pPr marL="1828328" indent="0">
              <a:buNone/>
              <a:defRPr sz="1574" b="1"/>
            </a:lvl5pPr>
            <a:lvl6pPr marL="2285409" indent="0">
              <a:buNone/>
              <a:defRPr sz="1574" b="1"/>
            </a:lvl6pPr>
            <a:lvl7pPr marL="2742491" indent="0">
              <a:buNone/>
              <a:defRPr sz="1574" b="1"/>
            </a:lvl7pPr>
            <a:lvl8pPr marL="3199572" indent="0">
              <a:buNone/>
              <a:defRPr sz="1574" b="1"/>
            </a:lvl8pPr>
            <a:lvl9pPr marL="3656654" indent="0">
              <a:buNone/>
              <a:defRPr sz="157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399">
                <a:latin typeface="+mn-lt"/>
              </a:defRPr>
            </a:lvl1pPr>
            <a:lvl2pPr>
              <a:defRPr sz="2024">
                <a:latin typeface="+mn-lt"/>
              </a:defRPr>
            </a:lvl2pPr>
            <a:lvl3pPr>
              <a:defRPr sz="1799">
                <a:latin typeface="+mn-lt"/>
              </a:defRPr>
            </a:lvl3pPr>
            <a:lvl4pPr>
              <a:defRPr sz="1574">
                <a:latin typeface="+mn-lt"/>
              </a:defRPr>
            </a:lvl4pPr>
            <a:lvl5pPr>
              <a:defRPr sz="1574">
                <a:latin typeface="+mn-lt"/>
              </a:defRPr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03BE7-922C-410D-BE3F-A26D46EE2F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98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9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3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24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23">
                <a:latin typeface="+mn-lt"/>
              </a:defRPr>
            </a:lvl1pPr>
            <a:lvl2pPr>
              <a:defRPr sz="2774">
                <a:latin typeface="+mn-lt"/>
              </a:defRPr>
            </a:lvl2pPr>
            <a:lvl3pPr>
              <a:defRPr sz="2399">
                <a:latin typeface="+mn-lt"/>
              </a:defRPr>
            </a:lvl3pPr>
            <a:lvl4pPr>
              <a:defRPr sz="2024">
                <a:latin typeface="+mn-lt"/>
              </a:defRPr>
            </a:lvl4pPr>
            <a:lvl5pPr>
              <a:defRPr sz="2024">
                <a:latin typeface="+mn-lt"/>
              </a:defRPr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24">
                <a:latin typeface="+mn-lt"/>
              </a:defRPr>
            </a:lvl1pPr>
            <a:lvl2pPr marL="457082" indent="0">
              <a:buNone/>
              <a:defRPr sz="1199"/>
            </a:lvl2pPr>
            <a:lvl3pPr marL="914163" indent="0">
              <a:buNone/>
              <a:defRPr sz="974"/>
            </a:lvl3pPr>
            <a:lvl4pPr marL="1371246" indent="0">
              <a:buNone/>
              <a:defRPr sz="900"/>
            </a:lvl4pPr>
            <a:lvl5pPr marL="1828328" indent="0">
              <a:buNone/>
              <a:defRPr sz="900"/>
            </a:lvl5pPr>
            <a:lvl6pPr marL="2285409" indent="0">
              <a:buNone/>
              <a:defRPr sz="900"/>
            </a:lvl6pPr>
            <a:lvl7pPr marL="2742491" indent="0">
              <a:buNone/>
              <a:defRPr sz="900"/>
            </a:lvl7pPr>
            <a:lvl8pPr marL="3199572" indent="0">
              <a:buNone/>
              <a:defRPr sz="900"/>
            </a:lvl8pPr>
            <a:lvl9pPr marL="365665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03BE7-922C-410D-BE3F-A26D46EE2F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6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24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23"/>
            </a:lvl1pPr>
            <a:lvl2pPr marL="457082" indent="0">
              <a:buNone/>
              <a:defRPr sz="2774"/>
            </a:lvl2pPr>
            <a:lvl3pPr marL="914163" indent="0">
              <a:buNone/>
              <a:defRPr sz="2399"/>
            </a:lvl3pPr>
            <a:lvl4pPr marL="1371246" indent="0">
              <a:buNone/>
              <a:defRPr sz="2024"/>
            </a:lvl4pPr>
            <a:lvl5pPr marL="1828328" indent="0">
              <a:buNone/>
              <a:defRPr sz="2024"/>
            </a:lvl5pPr>
            <a:lvl6pPr marL="2285409" indent="0">
              <a:buNone/>
              <a:defRPr sz="2024"/>
            </a:lvl6pPr>
            <a:lvl7pPr marL="2742491" indent="0">
              <a:buNone/>
              <a:defRPr sz="2024"/>
            </a:lvl7pPr>
            <a:lvl8pPr marL="3199572" indent="0">
              <a:buNone/>
              <a:defRPr sz="2024"/>
            </a:lvl8pPr>
            <a:lvl9pPr marL="3656654" indent="0">
              <a:buNone/>
              <a:defRPr sz="20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24">
                <a:latin typeface="+mn-lt"/>
              </a:defRPr>
            </a:lvl1pPr>
            <a:lvl2pPr marL="457082" indent="0">
              <a:buNone/>
              <a:defRPr sz="1199"/>
            </a:lvl2pPr>
            <a:lvl3pPr marL="914163" indent="0">
              <a:buNone/>
              <a:defRPr sz="974"/>
            </a:lvl3pPr>
            <a:lvl4pPr marL="1371246" indent="0">
              <a:buNone/>
              <a:defRPr sz="900"/>
            </a:lvl4pPr>
            <a:lvl5pPr marL="1828328" indent="0">
              <a:buNone/>
              <a:defRPr sz="900"/>
            </a:lvl5pPr>
            <a:lvl6pPr marL="2285409" indent="0">
              <a:buNone/>
              <a:defRPr sz="900"/>
            </a:lvl6pPr>
            <a:lvl7pPr marL="2742491" indent="0">
              <a:buNone/>
              <a:defRPr sz="900"/>
            </a:lvl7pPr>
            <a:lvl8pPr marL="3199572" indent="0">
              <a:buNone/>
              <a:defRPr sz="900"/>
            </a:lvl8pPr>
            <a:lvl9pPr marL="365665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03BE7-922C-410D-BE3F-A26D46EE2F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0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103BE7-922C-410D-BE3F-A26D46EE2F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logo-IW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87" y="0"/>
            <a:ext cx="893712" cy="945444"/>
          </a:xfrm>
          <a:prstGeom prst="rect">
            <a:avLst/>
          </a:prstGeom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42900" y="0"/>
            <a:ext cx="147638" cy="5791200"/>
            <a:chOff x="216" y="0"/>
            <a:chExt cx="93" cy="3648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16" y="0"/>
              <a:ext cx="0" cy="3648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09" y="0"/>
              <a:ext cx="0" cy="3648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62" y="0"/>
              <a:ext cx="0" cy="3648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44600" y="6324600"/>
            <a:ext cx="7670800" cy="127000"/>
            <a:chOff x="928" y="4032"/>
            <a:chExt cx="4832" cy="80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928" y="4112"/>
              <a:ext cx="4832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928" y="4072"/>
              <a:ext cx="4832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928" y="4032"/>
              <a:ext cx="4832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153400" y="6491288"/>
            <a:ext cx="60960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6528619-7962-4EE4-9C51-0BDFABD1E1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8" name="Group 7"/>
          <p:cNvGrpSpPr>
            <a:grpSpLocks/>
          </p:cNvGrpSpPr>
          <p:nvPr userDrawn="1"/>
        </p:nvGrpSpPr>
        <p:grpSpPr bwMode="auto">
          <a:xfrm>
            <a:off x="342900" y="0"/>
            <a:ext cx="147638" cy="5791200"/>
            <a:chOff x="216" y="0"/>
            <a:chExt cx="93" cy="3648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216" y="0"/>
              <a:ext cx="0" cy="3648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309" y="0"/>
              <a:ext cx="0" cy="3648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262" y="0"/>
              <a:ext cx="0" cy="3648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1"/>
          <p:cNvGrpSpPr>
            <a:grpSpLocks/>
          </p:cNvGrpSpPr>
          <p:nvPr userDrawn="1"/>
        </p:nvGrpSpPr>
        <p:grpSpPr bwMode="auto">
          <a:xfrm>
            <a:off x="1244600" y="6324600"/>
            <a:ext cx="7670800" cy="127000"/>
            <a:chOff x="928" y="4032"/>
            <a:chExt cx="4832" cy="80"/>
          </a:xfrm>
        </p:grpSpPr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H="1">
              <a:off x="928" y="4112"/>
              <a:ext cx="4832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H="1">
              <a:off x="928" y="4072"/>
              <a:ext cx="4832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H="1">
              <a:off x="928" y="4032"/>
              <a:ext cx="4832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16"/>
          <p:cNvSpPr txBox="1">
            <a:spLocks noChangeArrowheads="1"/>
          </p:cNvSpPr>
          <p:nvPr userDrawn="1"/>
        </p:nvSpPr>
        <p:spPr bwMode="auto">
          <a:xfrm>
            <a:off x="8153400" y="6491288"/>
            <a:ext cx="60960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6528619-7962-4EE4-9C51-0BDFABD1E1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6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defTabSz="457082" rtl="0" eaLnBrk="1" latinLnBrk="0" hangingPunct="1">
        <a:spcBef>
          <a:spcPct val="0"/>
        </a:spcBef>
        <a:buNone/>
        <a:defRPr sz="3298" kern="1200">
          <a:solidFill>
            <a:srgbClr val="0071CE"/>
          </a:solidFill>
          <a:latin typeface="+mj-lt"/>
          <a:ea typeface="+mj-ea"/>
          <a:cs typeface="Arial"/>
        </a:defRPr>
      </a:lvl1pPr>
    </p:titleStyle>
    <p:bodyStyle>
      <a:lvl1pPr marL="342812" indent="-342812" algn="l" defTabSz="457082" rtl="0" eaLnBrk="1" latinLnBrk="0" hangingPunct="1">
        <a:spcBef>
          <a:spcPct val="20000"/>
        </a:spcBef>
        <a:buFont typeface="Arial"/>
        <a:buChar char="•"/>
        <a:defRPr sz="3223" kern="1200">
          <a:solidFill>
            <a:schemeClr val="tx1"/>
          </a:solidFill>
          <a:latin typeface="+mn-lt"/>
          <a:ea typeface="+mn-ea"/>
          <a:cs typeface="Arial"/>
        </a:defRPr>
      </a:lvl1pPr>
      <a:lvl2pPr marL="742758" indent="-285676" algn="l" defTabSz="457082" rtl="0" eaLnBrk="1" latinLnBrk="0" hangingPunct="1">
        <a:spcBef>
          <a:spcPct val="20000"/>
        </a:spcBef>
        <a:buFont typeface="Arial"/>
        <a:buChar char="–"/>
        <a:defRPr sz="2774" kern="1200">
          <a:solidFill>
            <a:schemeClr val="tx1"/>
          </a:solidFill>
          <a:latin typeface="+mn-lt"/>
          <a:ea typeface="+mn-ea"/>
          <a:cs typeface="Arial"/>
        </a:defRPr>
      </a:lvl2pPr>
      <a:lvl3pPr marL="1142704" indent="-228541" algn="l" defTabSz="457082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Arial"/>
        </a:defRPr>
      </a:lvl3pPr>
      <a:lvl4pPr marL="1599787" indent="-228541" algn="l" defTabSz="457082" rtl="0" eaLnBrk="1" latinLnBrk="0" hangingPunct="1">
        <a:spcBef>
          <a:spcPct val="20000"/>
        </a:spcBef>
        <a:buFont typeface="Arial"/>
        <a:buChar char="–"/>
        <a:defRPr sz="2024" kern="1200">
          <a:solidFill>
            <a:schemeClr val="tx1"/>
          </a:solidFill>
          <a:latin typeface="+mn-lt"/>
          <a:ea typeface="+mn-ea"/>
          <a:cs typeface="Arial"/>
        </a:defRPr>
      </a:lvl4pPr>
      <a:lvl5pPr marL="2056868" indent="-228541" algn="l" defTabSz="457082" rtl="0" eaLnBrk="1" latinLnBrk="0" hangingPunct="1">
        <a:spcBef>
          <a:spcPct val="20000"/>
        </a:spcBef>
        <a:buFont typeface="Arial"/>
        <a:buChar char="»"/>
        <a:defRPr sz="2024" kern="1200">
          <a:solidFill>
            <a:schemeClr val="tx1"/>
          </a:solidFill>
          <a:latin typeface="+mn-lt"/>
          <a:ea typeface="+mn-ea"/>
          <a:cs typeface="Arial"/>
        </a:defRPr>
      </a:lvl5pPr>
      <a:lvl6pPr marL="2513950" indent="-228541" algn="l" defTabSz="457082" rtl="0" eaLnBrk="1" latinLnBrk="0" hangingPunct="1">
        <a:spcBef>
          <a:spcPct val="20000"/>
        </a:spcBef>
        <a:buFont typeface="Arial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2971032" indent="-228541" algn="l" defTabSz="457082" rtl="0" eaLnBrk="1" latinLnBrk="0" hangingPunct="1">
        <a:spcBef>
          <a:spcPct val="20000"/>
        </a:spcBef>
        <a:buFont typeface="Arial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428113" indent="-228541" algn="l" defTabSz="457082" rtl="0" eaLnBrk="1" latinLnBrk="0" hangingPunct="1">
        <a:spcBef>
          <a:spcPct val="20000"/>
        </a:spcBef>
        <a:buFont typeface="Arial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3885196" indent="-228541" algn="l" defTabSz="457082" rtl="0" eaLnBrk="1" latinLnBrk="0" hangingPunct="1">
        <a:spcBef>
          <a:spcPct val="20000"/>
        </a:spcBef>
        <a:buFont typeface="Arial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63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6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8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9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1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572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654" algn="l" defTabSz="45708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os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510209" y="4386978"/>
            <a:ext cx="8527956" cy="1123038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Leader Training</a:t>
            </a:r>
            <a:br>
              <a:rPr lang="en-US" dirty="0"/>
            </a:br>
            <a:r>
              <a:rPr lang="en-US" dirty="0"/>
              <a:t>Unit 2</a:t>
            </a:r>
            <a:br>
              <a:rPr lang="en-US" dirty="0"/>
            </a:br>
            <a:r>
              <a:rPr lang="en-US" dirty="0"/>
              <a:t>- Certification</a:t>
            </a:r>
            <a:br>
              <a:rPr lang="en-US" dirty="0"/>
            </a:br>
            <a:r>
              <a:rPr lang="en-US" dirty="0"/>
              <a:t>- </a:t>
            </a:r>
            <a:r>
              <a:rPr lang="en-US" altLang="en-US" dirty="0"/>
              <a:t>Technical 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383" y="5494299"/>
            <a:ext cx="8146956" cy="86716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/>
              <a:t>Prepared by the US Sector and Keys to Effective Chapters</a:t>
            </a:r>
          </a:p>
          <a:p>
            <a:pPr algn="r"/>
            <a:r>
              <a:rPr lang="en-US" dirty="0"/>
              <a:t>Revision 3.0</a:t>
            </a:r>
          </a:p>
          <a:p>
            <a:pPr algn="r"/>
            <a:r>
              <a:rPr lang="en-US" dirty="0"/>
              <a:t>Presented on 20 January 2018</a:t>
            </a:r>
          </a:p>
        </p:txBody>
      </p:sp>
      <p:sp>
        <p:nvSpPr>
          <p:cNvPr id="3075" name="Rectangle 28"/>
          <p:cNvSpPr>
            <a:spLocks noChangeArrowheads="1"/>
          </p:cNvSpPr>
          <p:nvPr/>
        </p:nvSpPr>
        <p:spPr bwMode="auto">
          <a:xfrm>
            <a:off x="3124200" y="5562600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3076" name="Rectangle 3"/>
          <p:cNvSpPr txBox="1">
            <a:spLocks noChangeArrowheads="1"/>
          </p:cNvSpPr>
          <p:nvPr/>
        </p:nvSpPr>
        <p:spPr bwMode="auto">
          <a:xfrm>
            <a:off x="1333270" y="2132701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372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panose="020B0600070205080204" pitchFamily="34" charset="-128"/>
              </a:rPr>
              <a:t>Technical Working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~ 50 different working groups in our Technical Operations organization</a:t>
            </a:r>
          </a:p>
          <a:p>
            <a:pPr>
              <a:defRPr/>
            </a:pPr>
            <a:r>
              <a:rPr lang="en-US" sz="2800" dirty="0"/>
              <a:t>The technical heart of INCOSE supported by many national and local working groups</a:t>
            </a:r>
          </a:p>
          <a:p>
            <a:pPr>
              <a:defRPr/>
            </a:pPr>
            <a:r>
              <a:rPr lang="en-US" sz="2800" dirty="0"/>
              <a:t>Focused on solving relevant problems and creating products for global use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554" y="4194189"/>
            <a:ext cx="1769563" cy="224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45519289\AppData\Local\Microsoft\Windows\Temporary Internet Files\Content.Outlook\4SWSBD5I\LDP.jpg">
            <a:extLst>
              <a:ext uri="{FF2B5EF4-FFF2-40B4-BE49-F238E27FC236}">
                <a16:creationId xmlns:a16="http://schemas.microsoft.com/office/drawing/2014/main" id="{E8D8EDC7-AC5C-4912-87EE-28D73036D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1451169" cy="22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54C49FF3-CF75-480C-8DAE-585815BC5A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92" y="4041764"/>
            <a:ext cx="1737054" cy="220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F50B118-9B7A-4B91-8016-BC300AC08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12" y="3693826"/>
            <a:ext cx="1742688" cy="208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38B8E794-2BC9-4321-AD49-02AC9EA129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91" y="4147781"/>
            <a:ext cx="1657309" cy="217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6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ym typeface="Arial" panose="020B0604020202020204" pitchFamily="34" charset="0"/>
              </a:rPr>
              <a:t>Working Groups</a:t>
            </a:r>
            <a:endParaRPr 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052736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Affordability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Agile SE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Anti-Terrorism International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Architecture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Automotive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Autonomous System Test &amp; Validation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Biomedical &amp; Healthcare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Competency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Complex Systems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Decision Analysis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Defense Systems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GEOSS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Human Systems Integration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INCOSE-PMI Alliance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Infrastructure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In-Service Systems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Intelligent Enterprises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Knowledge Management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Lean Systems Engineering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Life Cycle Management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Measurement </a:t>
            </a:r>
          </a:p>
          <a:p>
            <a:pPr>
              <a:spcBef>
                <a:spcPts val="0"/>
              </a:spcBef>
              <a:defRPr/>
            </a:pPr>
            <a:endParaRPr lang="en-US" sz="1400" b="1" dirty="0">
              <a:ea typeface="Geneva" charset="-128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052736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Model Based Conceptual Design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Motor Sports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Natural Systems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Net-Centric Operations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Object-Oriented SE Method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Ontologies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PM-SE Integration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Power and Energy Systems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Process Improvement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Product Lines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Reliability Engineering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Requirements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Resilient Systems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Risk Management 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Space Systems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System of Systems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Systems Science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Systems Security Engineering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Tools Database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Tools Integration &amp; Interoperability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Training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Transportation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Very Small &amp; Medium Enterprises</a:t>
            </a:r>
          </a:p>
          <a:p>
            <a:pPr marL="171450" indent="-171450">
              <a:spcBef>
                <a:spcPts val="0"/>
              </a:spcBef>
              <a:defRPr/>
            </a:pPr>
            <a:endParaRPr lang="en-US" sz="1400" b="1" dirty="0">
              <a:ea typeface="Geneva" charset="-128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endParaRPr lang="en-US" sz="1400" b="1" dirty="0">
              <a:ea typeface="Geneva" charset="-128"/>
            </a:endParaRPr>
          </a:p>
          <a:p>
            <a:pPr>
              <a:spcBef>
                <a:spcPts val="0"/>
              </a:spcBef>
              <a:defRPr/>
            </a:pPr>
            <a:endParaRPr lang="en-US" sz="1400" b="1" dirty="0">
              <a:ea typeface="Geneva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Introduction to INCOSE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AutoShape 17"/>
          <p:cNvSpPr>
            <a:spLocks/>
          </p:cNvSpPr>
          <p:nvPr/>
        </p:nvSpPr>
        <p:spPr bwMode="auto">
          <a:xfrm>
            <a:off x="335801" y="5661248"/>
            <a:ext cx="8472398" cy="7612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900" tIns="50799" rIns="88900" bIns="50799"/>
          <a:lstStyle>
            <a:lvl1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88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60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32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2004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hangingPunct="0">
              <a:lnSpc>
                <a:spcPct val="80000"/>
              </a:lnSpc>
              <a:spcBef>
                <a:spcPts val="281"/>
              </a:spcBef>
            </a:pPr>
            <a:r>
              <a:rPr lang="en-US" altLang="en-US" sz="1969" dirty="0">
                <a:latin typeface="Arial Bold" panose="020B0704020202020204" pitchFamily="34" charset="0"/>
                <a:ea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For more information or the complete list, visit </a:t>
            </a:r>
            <a:r>
              <a:rPr lang="en-US" altLang="en-US" sz="1969" u="sng" dirty="0">
                <a:latin typeface="Arial Bold" panose="020B0704020202020204" pitchFamily="34" charset="0"/>
                <a:ea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  <a:hlinkClick r:id="rId3"/>
              </a:rPr>
              <a:t>http://www.incose.org</a:t>
            </a:r>
            <a:endParaRPr lang="en-US" altLang="en-US" sz="1969" dirty="0">
              <a:latin typeface="Arial Bold" panose="020B0704020202020204" pitchFamily="34" charset="0"/>
              <a:ea typeface="Arial Bold" panose="020B0704020202020204" pitchFamily="34" charset="0"/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 algn="ctr" hangingPunct="0">
              <a:lnSpc>
                <a:spcPct val="80000"/>
              </a:lnSpc>
              <a:spcBef>
                <a:spcPts val="281"/>
              </a:spcBef>
            </a:pPr>
            <a:r>
              <a:rPr lang="en-US" altLang="en-US" sz="1969" dirty="0">
                <a:latin typeface="Arial Bold" panose="020B0704020202020204" pitchFamily="34" charset="0"/>
                <a:ea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follow Home&gt;Advancing the Practice&gt;Technical Operations</a:t>
            </a:r>
            <a:endParaRPr lang="en-US" altLang="en-US" sz="2531" dirty="0"/>
          </a:p>
        </p:txBody>
      </p:sp>
    </p:spTree>
    <p:extLst>
      <p:ext uri="{BB962C8B-B14F-4D97-AF65-F5344CB8AC3E}">
        <p14:creationId xmlns:p14="http://schemas.microsoft.com/office/powerpoint/2010/main" val="34300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Supporting Top CAB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 Professional Development</a:t>
            </a:r>
          </a:p>
          <a:p>
            <a:pPr lvl="1"/>
            <a:r>
              <a:rPr lang="en-US" sz="2400" dirty="0"/>
              <a:t>Competency WG (Don </a:t>
            </a:r>
            <a:r>
              <a:rPr lang="en-US" sz="2400" dirty="0" err="1"/>
              <a:t>Gelosh</a:t>
            </a:r>
            <a:r>
              <a:rPr lang="en-US" sz="2400" dirty="0"/>
              <a:t>, Chair)</a:t>
            </a:r>
          </a:p>
          <a:p>
            <a:r>
              <a:rPr lang="en-US" sz="2800" dirty="0"/>
              <a:t>Agile/Expedited Methods</a:t>
            </a:r>
          </a:p>
          <a:p>
            <a:pPr lvl="1"/>
            <a:r>
              <a:rPr lang="en-US" sz="2400" dirty="0"/>
              <a:t>Agile WG (Rick Dove, Chair) </a:t>
            </a:r>
          </a:p>
          <a:p>
            <a:r>
              <a:rPr lang="en-US" sz="2800" dirty="0"/>
              <a:t>Effective Trade Studies</a:t>
            </a:r>
          </a:p>
          <a:p>
            <a:pPr lvl="1"/>
            <a:r>
              <a:rPr lang="en-US" sz="2400" dirty="0"/>
              <a:t>Decision Analysis WG (Frank Salvatore, Chair)</a:t>
            </a:r>
          </a:p>
          <a:p>
            <a:pPr lvl="1"/>
            <a:r>
              <a:rPr lang="en-US" sz="2400" dirty="0"/>
              <a:t>System of Systems WG (Judith </a:t>
            </a:r>
            <a:r>
              <a:rPr lang="en-US" sz="2400" dirty="0" err="1"/>
              <a:t>Dahmann</a:t>
            </a:r>
            <a:r>
              <a:rPr lang="en-US" sz="2400" dirty="0"/>
              <a:t>, Co-Chair)</a:t>
            </a:r>
          </a:p>
          <a:p>
            <a:r>
              <a:rPr lang="en-US" sz="2800" dirty="0"/>
              <a:t>Product Lines, Reuse</a:t>
            </a:r>
          </a:p>
          <a:p>
            <a:pPr lvl="1"/>
            <a:r>
              <a:rPr lang="en-US" sz="2400" dirty="0"/>
              <a:t>Product Line WG (Hugo </a:t>
            </a:r>
            <a:r>
              <a:rPr lang="en-US" sz="2400" dirty="0" err="1"/>
              <a:t>Chale</a:t>
            </a:r>
            <a:r>
              <a:rPr lang="en-US" sz="2400" dirty="0"/>
              <a:t> </a:t>
            </a:r>
            <a:r>
              <a:rPr lang="en-US" sz="2400" dirty="0" err="1"/>
              <a:t>Gongora</a:t>
            </a:r>
            <a:r>
              <a:rPr lang="en-US" sz="2400" dirty="0"/>
              <a:t>, Chair)</a:t>
            </a:r>
          </a:p>
        </p:txBody>
      </p:sp>
    </p:spTree>
    <p:extLst>
      <p:ext uri="{BB962C8B-B14F-4D97-AF65-F5344CB8AC3E}">
        <p14:creationId xmlns:p14="http://schemas.microsoft.com/office/powerpoint/2010/main" val="299664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What We Are Planning to Cover</a:t>
            </a: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762000" y="1431750"/>
            <a:ext cx="8458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What is INCOSE </a:t>
            </a:r>
          </a:p>
          <a:p>
            <a:pPr eaLnBrk="1" hangingPunct="1"/>
            <a:r>
              <a:rPr lang="en-US" altLang="en-US" sz="2800" b="1" dirty="0">
                <a:solidFill>
                  <a:schemeClr val="accent2"/>
                </a:solidFill>
              </a:rPr>
              <a:t>Certification</a:t>
            </a:r>
          </a:p>
          <a:p>
            <a:pPr eaLnBrk="1" hangingPunct="1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Technical Operations</a:t>
            </a:r>
          </a:p>
          <a:p>
            <a:pPr eaLnBrk="1" hangingPunct="1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Chapters</a:t>
            </a:r>
          </a:p>
          <a:p>
            <a:pPr eaLnBrk="1" hangingPunct="1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Chapter Officer Roles &amp; Responsibilities</a:t>
            </a:r>
          </a:p>
          <a:p>
            <a:pPr eaLnBrk="1" hangingPunct="1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Chapter Excellence Program</a:t>
            </a:r>
          </a:p>
          <a:p>
            <a:pPr eaLnBrk="1" hangingPunct="1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Central Office Functions/Resources/Products</a:t>
            </a:r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Events</a:t>
            </a:r>
          </a:p>
          <a:p>
            <a:pPr eaLnBrk="1" hangingPunct="1"/>
            <a:endParaRPr lang="en-US" altLang="en-US" sz="2000" dirty="0">
              <a:solidFill>
                <a:schemeClr val="bg2"/>
              </a:solidFill>
            </a:endParaRP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634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Recognizing Systems Engineering Professionals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INCOSE provides independent assessment of system engineering professionals</a:t>
            </a:r>
          </a:p>
          <a:p>
            <a:pPr lvl="1"/>
            <a:r>
              <a:rPr lang="en-US" sz="1800" dirty="0"/>
              <a:t>Creating the standard to identify and develop systems engineering professionals</a:t>
            </a:r>
          </a:p>
          <a:p>
            <a:pPr lvl="1"/>
            <a:r>
              <a:rPr lang="en-US" sz="1800" dirty="0"/>
              <a:t>Establishing a formal, recognized body of knowledge for the systems engineering community</a:t>
            </a:r>
          </a:p>
          <a:p>
            <a:r>
              <a:rPr lang="en-US" sz="2600" dirty="0"/>
              <a:t>Multiple levels of certification cover increasing levels of knowledge, experience and leadership</a:t>
            </a:r>
          </a:p>
          <a:p>
            <a:pPr lvl="1"/>
            <a:r>
              <a:rPr lang="en-US" sz="1800" dirty="0"/>
              <a:t>Encouraging continued professional development</a:t>
            </a:r>
          </a:p>
          <a:p>
            <a:pPr lvl="1"/>
            <a:r>
              <a:rPr lang="en-US" sz="1800" dirty="0"/>
              <a:t>Recognizing leadership in systems engineering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5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Multiple Levels of Certification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24600" y="1763713"/>
            <a:ext cx="2590800" cy="6096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INCOSE ESEP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2868613"/>
            <a:ext cx="2590800" cy="6096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INCOSE CSEP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49828" y="3973513"/>
            <a:ext cx="25908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INCOSE ASEP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47775" y="2762251"/>
            <a:ext cx="2943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7030A0"/>
                </a:solidFill>
              </a:rPr>
              <a:t>CSEP focused 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7030A0"/>
                </a:solidFill>
              </a:rPr>
              <a:t>- SE EXPERIENCE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7030A0"/>
                </a:solidFill>
              </a:rPr>
              <a:t>- APPLIED SE KNOWLEDGE 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895600" y="1524000"/>
            <a:ext cx="3309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FFC000"/>
                </a:solidFill>
              </a:rPr>
              <a:t>ESEP focused on: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FFC000"/>
                </a:solidFill>
              </a:rPr>
              <a:t>- LEADERSHIP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FFC000"/>
                </a:solidFill>
              </a:rPr>
              <a:t>- SE ACCOMPLISHMENTS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FFC000"/>
                </a:solidFill>
              </a:rPr>
              <a:t>- SIGNIFICANT SE EXPERIENCE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81000" y="3998913"/>
            <a:ext cx="20974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00B050"/>
                </a:solidFill>
              </a:rPr>
              <a:t> ASEP focused 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00B050"/>
                </a:solidFill>
              </a:rPr>
              <a:t>- SE KNOWLEDGE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09800" y="4876800"/>
            <a:ext cx="6705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SEP Candidates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505200" y="4583113"/>
            <a:ext cx="0" cy="533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62600" y="3478213"/>
            <a:ext cx="0" cy="16383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620000" y="2373313"/>
            <a:ext cx="0" cy="27432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35821" y="3465513"/>
            <a:ext cx="0" cy="53340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629400" y="2373313"/>
            <a:ext cx="0" cy="533400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62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Chapters Support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71600"/>
            <a:ext cx="8229600" cy="47545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Inform individuals about certification</a:t>
            </a:r>
          </a:p>
          <a:p>
            <a:r>
              <a:rPr lang="en-US" dirty="0"/>
              <a:t>Help candidates fill out the certification application forms</a:t>
            </a:r>
          </a:p>
          <a:p>
            <a:r>
              <a:rPr lang="en-US" dirty="0"/>
              <a:t>Help candidates prepare for the knowledge exam</a:t>
            </a:r>
          </a:p>
          <a:p>
            <a:r>
              <a:rPr lang="en-US" dirty="0"/>
              <a:t>Host Certification exams</a:t>
            </a:r>
          </a:p>
          <a:p>
            <a:r>
              <a:rPr lang="en-US" dirty="0"/>
              <a:t>Recognize Systems Engineering Professionals at Chapter events</a:t>
            </a:r>
          </a:p>
          <a:p>
            <a:r>
              <a:rPr lang="en-US" dirty="0"/>
              <a:t>Publicize PDU opportunities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0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What We Are Planning to Cover</a:t>
            </a: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762000" y="1431750"/>
            <a:ext cx="8458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What is INCOSE </a:t>
            </a:r>
          </a:p>
          <a:p>
            <a:pPr eaLnBrk="1" hangingPunct="1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Certification</a:t>
            </a:r>
          </a:p>
          <a:p>
            <a:pPr eaLnBrk="1" hangingPunct="1"/>
            <a:r>
              <a:rPr lang="en-US" altLang="en-US" sz="2800" b="1" dirty="0">
                <a:solidFill>
                  <a:schemeClr val="accent2"/>
                </a:solidFill>
              </a:rPr>
              <a:t>Technical Operations</a:t>
            </a:r>
          </a:p>
          <a:p>
            <a:pPr eaLnBrk="1" hangingPunct="1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Chapters</a:t>
            </a:r>
          </a:p>
          <a:p>
            <a:pPr eaLnBrk="1" hangingPunct="1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Chapter Officer Roles &amp; Responsibilities</a:t>
            </a:r>
          </a:p>
          <a:p>
            <a:pPr eaLnBrk="1" hangingPunct="1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Chapter Excellence Program</a:t>
            </a:r>
          </a:p>
          <a:p>
            <a:pPr eaLnBrk="1" hangingPunct="1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Central Office Functions/Resources/Products</a:t>
            </a:r>
            <a:endParaRPr lang="en-US" alt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</a:rPr>
              <a:t>Events</a:t>
            </a:r>
          </a:p>
          <a:p>
            <a:pPr eaLnBrk="1" hangingPunct="1"/>
            <a:endParaRPr lang="en-US" altLang="en-US" sz="2000" dirty="0">
              <a:solidFill>
                <a:schemeClr val="bg2"/>
              </a:solidFill>
            </a:endParaRP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231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Initiative: Influencing &amp; Harmonizing Standards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191000"/>
          </a:xfrm>
        </p:spPr>
        <p:txBody>
          <a:bodyPr>
            <a:normAutofit/>
          </a:bodyPr>
          <a:lstStyle/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WG04 - SE Tools Editor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WG07 - 24748 -- Sys. Eng. Management Editor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WG07 - 24748 -- Systems Integration Editor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WG07 - 24748 -- Sys. Eng. Management Editor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WG07 - Requirements Editor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WG07 - System Life Cycle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WG20 - Certification Editor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WG20 - Certification Editor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WG24 – Life Cycle for Very Small Entities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WG42 – Architecture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SC27 - IT Security Techniques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 TC184 SC5 Object Process Methodology (OPM)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IEEE 15288.1 and IEEE 15288.2 – US 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DoD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 Extensions to 15288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Object Management Group (OMG) – </a:t>
            </a:r>
            <a:r>
              <a:rPr lang="en-US" sz="1400" dirty="0" err="1">
                <a:ea typeface="ＭＳ Ｐゴシック" charset="0"/>
                <a:cs typeface="ＭＳ Ｐゴシック" charset="0"/>
              </a:rPr>
              <a:t>SysML</a:t>
            </a: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NIST – </a:t>
            </a:r>
            <a:r>
              <a:rPr lang="en-US" sz="1400" dirty="0"/>
              <a:t>NIS SP 800-160 System Security Engineering </a:t>
            </a:r>
            <a:endParaRPr lang="en-US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67544" y="5373216"/>
            <a:ext cx="327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+mj-lt"/>
              </a:rPr>
              <a:t>ISO – International Organization for Standardization </a:t>
            </a:r>
            <a:br>
              <a:rPr lang="en-US" sz="1000" dirty="0">
                <a:latin typeface="+mj-lt"/>
              </a:rPr>
            </a:br>
            <a:r>
              <a:rPr lang="en-US" sz="1000" dirty="0">
                <a:latin typeface="+mj-lt"/>
              </a:rPr>
              <a:t>IEC – International </a:t>
            </a:r>
            <a:r>
              <a:rPr lang="en-US" sz="1000" dirty="0" err="1">
                <a:latin typeface="+mj-lt"/>
              </a:rPr>
              <a:t>Electrotechnical</a:t>
            </a:r>
            <a:r>
              <a:rPr lang="en-US" sz="1000" dirty="0">
                <a:latin typeface="+mj-lt"/>
              </a:rPr>
              <a:t> Committee</a:t>
            </a:r>
            <a:br>
              <a:rPr lang="en-US" sz="1000" dirty="0">
                <a:latin typeface="+mj-lt"/>
              </a:rPr>
            </a:br>
            <a:r>
              <a:rPr lang="en-US" sz="1000" dirty="0">
                <a:latin typeface="+mj-lt"/>
              </a:rPr>
              <a:t>JTC 1 – Joint Technical Committee 1 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591744" y="5373216"/>
            <a:ext cx="2667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+mj-lt"/>
              </a:rPr>
              <a:t>TR –Technical Report </a:t>
            </a:r>
            <a:br>
              <a:rPr lang="en-US" sz="1000" dirty="0">
                <a:latin typeface="+mj-lt"/>
              </a:rPr>
            </a:br>
            <a:r>
              <a:rPr lang="en-US" sz="1000" dirty="0">
                <a:latin typeface="+mj-lt"/>
              </a:rPr>
              <a:t>CD – Committee Draft</a:t>
            </a:r>
          </a:p>
          <a:p>
            <a:r>
              <a:rPr lang="en-US" sz="1000" dirty="0">
                <a:latin typeface="+mj-lt"/>
              </a:rPr>
              <a:t>NWIP – New Work Item Proposal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030144" y="5373216"/>
            <a:ext cx="266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+mj-lt"/>
              </a:rPr>
              <a:t>NIST – National Institute of Standards and Technology</a:t>
            </a:r>
            <a:br>
              <a:rPr lang="en-US" sz="1000" dirty="0">
                <a:latin typeface="+mj-lt"/>
              </a:rPr>
            </a:br>
            <a:r>
              <a:rPr lang="en-US" sz="1000" dirty="0">
                <a:latin typeface="+mj-lt"/>
              </a:rPr>
              <a:t>NIS – Network Information System</a:t>
            </a:r>
          </a:p>
          <a:p>
            <a:r>
              <a:rPr lang="en-US" sz="1000" dirty="0">
                <a:latin typeface="+mj-lt"/>
              </a:rPr>
              <a:t>SP – Special Publication</a:t>
            </a:r>
          </a:p>
        </p:txBody>
      </p:sp>
    </p:spTree>
    <p:extLst>
      <p:ext uri="{BB962C8B-B14F-4D97-AF65-F5344CB8AC3E}">
        <p14:creationId xmlns:p14="http://schemas.microsoft.com/office/powerpoint/2010/main" val="72765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Initiative: Model-Based Systems Engineering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7592" y="1429859"/>
            <a:ext cx="7693452" cy="4185232"/>
            <a:chOff x="587592" y="1429859"/>
            <a:chExt cx="7693452" cy="4185232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1987229" y="1740591"/>
              <a:ext cx="6035747" cy="3501323"/>
              <a:chOff x="1124" y="934"/>
              <a:chExt cx="3931" cy="2683"/>
            </a:xfrm>
          </p:grpSpPr>
          <p:sp>
            <p:nvSpPr>
              <p:cNvPr id="38" name="Rectangle 4"/>
              <p:cNvSpPr>
                <a:spLocks noChangeArrowheads="1"/>
              </p:cNvSpPr>
              <p:nvPr/>
            </p:nvSpPr>
            <p:spPr bwMode="auto">
              <a:xfrm>
                <a:off x="1124" y="934"/>
                <a:ext cx="629" cy="2683"/>
              </a:xfrm>
              <a:prstGeom prst="rect">
                <a:avLst/>
              </a:prstGeom>
              <a:solidFill>
                <a:srgbClr val="CBF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>
                <a:off x="1749" y="934"/>
                <a:ext cx="2152" cy="2683"/>
              </a:xfrm>
              <a:prstGeom prst="rect">
                <a:avLst/>
              </a:prstGeom>
              <a:solidFill>
                <a:srgbClr val="A6E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>
                  <a:latin typeface="Tahoma" charset="0"/>
                </a:endParaRPr>
              </a:p>
            </p:txBody>
          </p:sp>
          <p:sp>
            <p:nvSpPr>
              <p:cNvPr id="40" name="Rectangle 6"/>
              <p:cNvSpPr>
                <a:spLocks noChangeArrowheads="1"/>
              </p:cNvSpPr>
              <p:nvPr/>
            </p:nvSpPr>
            <p:spPr bwMode="auto">
              <a:xfrm>
                <a:off x="3896" y="934"/>
                <a:ext cx="1159" cy="2683"/>
              </a:xfrm>
              <a:prstGeom prst="rect">
                <a:avLst/>
              </a:prstGeom>
              <a:solidFill>
                <a:srgbClr val="D3E8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>
                  <a:solidFill>
                    <a:srgbClr val="4D4D4D"/>
                  </a:solidFill>
                  <a:latin typeface="Tahoma" charset="0"/>
                </a:endParaRPr>
              </a:p>
            </p:txBody>
          </p:sp>
        </p:grp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2936007" y="5128921"/>
              <a:ext cx="0" cy="96639"/>
            </a:xfrm>
            <a:prstGeom prst="line">
              <a:avLst/>
            </a:prstGeom>
            <a:noFill/>
            <a:ln w="38100">
              <a:solidFill>
                <a:srgbClr val="2714B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6214984" y="5146762"/>
              <a:ext cx="0" cy="96639"/>
            </a:xfrm>
            <a:prstGeom prst="line">
              <a:avLst/>
            </a:prstGeom>
            <a:noFill/>
            <a:ln w="38100">
              <a:solidFill>
                <a:srgbClr val="2714B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955350" y="1727211"/>
              <a:ext cx="6239165" cy="3471587"/>
            </a:xfrm>
            <a:custGeom>
              <a:avLst/>
              <a:gdLst>
                <a:gd name="T0" fmla="*/ 0 w 4812"/>
                <a:gd name="T1" fmla="*/ 0 h 2671"/>
                <a:gd name="T2" fmla="*/ 0 w 4812"/>
                <a:gd name="T3" fmla="*/ 2147483647 h 2671"/>
                <a:gd name="T4" fmla="*/ 2147483647 w 4812"/>
                <a:gd name="T5" fmla="*/ 2147483647 h 2671"/>
                <a:gd name="T6" fmla="*/ 0 60000 65536"/>
                <a:gd name="T7" fmla="*/ 0 60000 65536"/>
                <a:gd name="T8" fmla="*/ 0 60000 65536"/>
                <a:gd name="T9" fmla="*/ 0 w 4812"/>
                <a:gd name="T10" fmla="*/ 0 h 2671"/>
                <a:gd name="T11" fmla="*/ 4812 w 4812"/>
                <a:gd name="T12" fmla="*/ 2671 h 26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12" h="2671">
                  <a:moveTo>
                    <a:pt x="0" y="0"/>
                  </a:moveTo>
                  <a:lnTo>
                    <a:pt x="0" y="2671"/>
                  </a:lnTo>
                  <a:lnTo>
                    <a:pt x="4812" y="2671"/>
                  </a:lnTo>
                </a:path>
              </a:pathLst>
            </a:custGeom>
            <a:noFill/>
            <a:ln w="28575">
              <a:solidFill>
                <a:srgbClr val="2714B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565604" y="5299898"/>
              <a:ext cx="674012" cy="31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600">
                  <a:latin typeface="Tahoma" charset="0"/>
                </a:rPr>
                <a:t>2010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5955399" y="5299898"/>
              <a:ext cx="674012" cy="31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600">
                  <a:latin typeface="Tahoma" charset="0"/>
                </a:rPr>
                <a:t>2020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7607032" y="5299898"/>
              <a:ext cx="674012" cy="31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600">
                  <a:latin typeface="Tahoma" charset="0"/>
                </a:rPr>
                <a:t>2025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 rot="16200000">
              <a:off x="1434539" y="3582213"/>
              <a:ext cx="782036" cy="26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200">
                  <a:latin typeface="Tahoma" charset="0"/>
                </a:rPr>
                <a:t>Maturity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87592" y="1464054"/>
              <a:ext cx="7467262" cy="288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>
                  <a:latin typeface="Tahoma" charset="0"/>
                </a:rPr>
                <a:t>MBSE Capability</a:t>
              </a: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 rot="19726398">
              <a:off x="1806582" y="3483075"/>
              <a:ext cx="5662307" cy="178411"/>
            </a:xfrm>
            <a:prstGeom prst="homePlate">
              <a:avLst>
                <a:gd name="adj" fmla="val 16707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02772" y="4705193"/>
              <a:ext cx="1504382" cy="43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200">
                  <a:latin typeface="Tahoma" charset="0"/>
                </a:rPr>
                <a:t>Ad Hoc MBSE</a:t>
              </a:r>
            </a:p>
            <a:p>
              <a:r>
                <a:rPr lang="en-GB" sz="1200">
                  <a:latin typeface="Tahoma" charset="0"/>
                </a:rPr>
                <a:t>Document Centric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574712" y="5296924"/>
              <a:ext cx="674012" cy="31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600">
                  <a:latin typeface="Tahoma" charset="0"/>
                </a:rPr>
                <a:t>2010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08845" y="3368595"/>
              <a:ext cx="891092" cy="605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200">
                  <a:latin typeface="Tahoma" charset="0"/>
                </a:rPr>
                <a:t>Well Defined MBSE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601254" y="2278799"/>
              <a:ext cx="1613682" cy="60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200">
                  <a:latin typeface="Tahoma" charset="0"/>
                </a:rPr>
                <a:t>Institutionalized</a:t>
              </a:r>
            </a:p>
            <a:p>
              <a:r>
                <a:rPr lang="en-GB" sz="1200">
                  <a:latin typeface="Tahoma" charset="0"/>
                </a:rPr>
                <a:t>MBSE across </a:t>
              </a:r>
            </a:p>
            <a:p>
              <a:r>
                <a:rPr lang="en-GB" sz="1200">
                  <a:latin typeface="Tahoma" charset="0"/>
                </a:rPr>
                <a:t>Academia/Industry</a:t>
              </a: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2268067" y="1456620"/>
              <a:ext cx="1416336" cy="22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000">
                  <a:latin typeface="Tahoma" charset="0"/>
                </a:rPr>
                <a:t>Reduced cycle times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5017247" y="1429859"/>
              <a:ext cx="3022427" cy="37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000">
                  <a:latin typeface="Tahoma" charset="0"/>
                </a:rPr>
                <a:t>Design optimization across broad trade space</a:t>
              </a:r>
            </a:p>
            <a:p>
              <a:r>
                <a:rPr lang="en-GB" sz="1000">
                  <a:latin typeface="Tahoma" charset="0"/>
                </a:rPr>
                <a:t>Cross domain effects based analysis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3631272" y="1446213"/>
              <a:ext cx="1310073" cy="37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000">
                  <a:latin typeface="Tahoma" charset="0"/>
                </a:rPr>
                <a:t>System of systems</a:t>
              </a:r>
            </a:p>
            <a:p>
              <a:r>
                <a:rPr lang="en-GB" sz="1000">
                  <a:latin typeface="Tahoma" charset="0"/>
                </a:rPr>
                <a:t>interoperability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2149660" y="1969552"/>
              <a:ext cx="3448998" cy="34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2060"/>
                  </a:solidFill>
                  <a:latin typeface="Tahoma" charset="0"/>
                </a:rPr>
                <a:t>Extending Maturity and Capability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842671" y="2559797"/>
              <a:ext cx="2645953" cy="3746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Distributed &amp; secure model repositories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crossing multiple domains</a:t>
              </a:r>
              <a:endParaRPr lang="en-US" sz="1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827100" y="3130713"/>
              <a:ext cx="3111992" cy="230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Defined MBSE theory, ontology, and formalisms</a:t>
              </a:r>
              <a:endParaRPr lang="en-US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964458" y="4702220"/>
              <a:ext cx="1841389" cy="230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Emerging MBSE standards</a:t>
              </a:r>
              <a:endParaRPr lang="en-US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2469968" y="4101568"/>
              <a:ext cx="2471377" cy="3746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Matured MBSE methods and metrics,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Integrated  System/HW/SW models</a:t>
              </a:r>
              <a:endParaRPr lang="en-US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3028608" y="3548493"/>
              <a:ext cx="2891875" cy="3746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Architecture model integrated 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with Simulation, Analysis, and Visualization</a:t>
              </a:r>
              <a:endParaRPr lang="en-US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5041536" y="3861048"/>
              <a:ext cx="3104401" cy="128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sz="1400" dirty="0">
                  <a:solidFill>
                    <a:srgbClr val="333399"/>
                  </a:solidFill>
                </a:rPr>
                <a:t>Planning &amp; Support</a:t>
              </a:r>
            </a:p>
            <a:p>
              <a:pPr>
                <a:buFontTx/>
                <a:buChar char="•"/>
              </a:pPr>
              <a:r>
                <a:rPr lang="en-US" sz="1400" dirty="0">
                  <a:solidFill>
                    <a:srgbClr val="333399"/>
                  </a:solidFill>
                </a:rPr>
                <a:t>Research</a:t>
              </a:r>
            </a:p>
            <a:p>
              <a:pPr>
                <a:buFontTx/>
                <a:buChar char="•"/>
              </a:pPr>
              <a:r>
                <a:rPr lang="en-US" sz="1400" dirty="0">
                  <a:solidFill>
                    <a:srgbClr val="333399"/>
                  </a:solidFill>
                </a:rPr>
                <a:t>Standards Development</a:t>
              </a:r>
            </a:p>
            <a:p>
              <a:pPr>
                <a:buFontTx/>
                <a:buChar char="•"/>
              </a:pPr>
              <a:r>
                <a:rPr lang="en-US" sz="1400" dirty="0">
                  <a:solidFill>
                    <a:srgbClr val="333399"/>
                  </a:solidFill>
                </a:rPr>
                <a:t>Processes, Practices, &amp; Methods</a:t>
              </a:r>
            </a:p>
            <a:p>
              <a:pPr>
                <a:buFontTx/>
                <a:buChar char="•"/>
              </a:pPr>
              <a:r>
                <a:rPr lang="en-US" sz="1400" dirty="0">
                  <a:solidFill>
                    <a:srgbClr val="333399"/>
                  </a:solidFill>
                </a:rPr>
                <a:t>Tools &amp; Technology Enhancements</a:t>
              </a:r>
            </a:p>
            <a:p>
              <a:pPr>
                <a:buFontTx/>
                <a:buChar char="•"/>
              </a:pPr>
              <a:r>
                <a:rPr lang="en-US" sz="1400" dirty="0">
                  <a:solidFill>
                    <a:srgbClr val="333399"/>
                  </a:solidFill>
                </a:rPr>
                <a:t>Outreach, Training &amp; Education</a:t>
              </a: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5931110" y="3486049"/>
              <a:ext cx="1785221" cy="48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333399"/>
                  </a:solidFill>
                </a:rPr>
                <a:t>Refer to activities in</a:t>
              </a:r>
            </a:p>
            <a:p>
              <a:r>
                <a:rPr lang="en-US" sz="1400">
                  <a:solidFill>
                    <a:srgbClr val="333399"/>
                  </a:solidFill>
                </a:rPr>
                <a:t>the following areas:</a:t>
              </a:r>
            </a:p>
          </p:txBody>
        </p:sp>
        <p:sp>
          <p:nvSpPr>
            <p:cNvPr id="36" name="AutoShape 33"/>
            <p:cNvSpPr>
              <a:spLocks/>
            </p:cNvSpPr>
            <p:nvPr/>
          </p:nvSpPr>
          <p:spPr bwMode="auto">
            <a:xfrm>
              <a:off x="7903050" y="3972220"/>
              <a:ext cx="303609" cy="1220630"/>
            </a:xfrm>
            <a:prstGeom prst="rightBrace">
              <a:avLst>
                <a:gd name="adj1" fmla="val 3420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334467" y="5615091"/>
            <a:ext cx="477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+mj-lt"/>
              </a:rPr>
              <a:t>http://</a:t>
            </a:r>
            <a:r>
              <a:rPr lang="en-US" b="1" dirty="0" err="1">
                <a:solidFill>
                  <a:srgbClr val="800000"/>
                </a:solidFill>
                <a:latin typeface="+mj-lt"/>
              </a:rPr>
              <a:t>www.omgwiki.org</a:t>
            </a:r>
            <a:r>
              <a:rPr lang="en-US" b="1" dirty="0">
                <a:solidFill>
                  <a:srgbClr val="800000"/>
                </a:solidFill>
                <a:latin typeface="+mj-lt"/>
              </a:rPr>
              <a:t>/MBSE/</a:t>
            </a:r>
            <a:r>
              <a:rPr lang="en-US" b="1" dirty="0" err="1">
                <a:solidFill>
                  <a:srgbClr val="800000"/>
                </a:solidFill>
                <a:latin typeface="+mj-lt"/>
              </a:rPr>
              <a:t>doku.php</a:t>
            </a:r>
            <a:endParaRPr lang="en-US" b="1" dirty="0">
              <a:solidFill>
                <a:srgbClr val="8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023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/>
              <a:t>Initiative: BKCASE</a:t>
            </a:r>
          </a:p>
        </p:txBody>
      </p:sp>
      <p:pic>
        <p:nvPicPr>
          <p:cNvPr id="6" name="Picture 5" descr="Screen Shot 2014-06-15 at 2.0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5496"/>
            <a:ext cx="8153400" cy="4771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877272"/>
            <a:ext cx="85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+mj-lt"/>
              </a:rPr>
              <a:t>http://</a:t>
            </a:r>
            <a:r>
              <a:rPr lang="en-US" sz="1400" b="1" dirty="0" err="1">
                <a:solidFill>
                  <a:srgbClr val="800000"/>
                </a:solidFill>
                <a:latin typeface="+mj-lt"/>
              </a:rPr>
              <a:t>www.sebokwiki.org</a:t>
            </a:r>
            <a:r>
              <a:rPr lang="en-US" sz="1400" b="1" dirty="0">
                <a:solidFill>
                  <a:srgbClr val="800000"/>
                </a:solidFill>
                <a:latin typeface="+mj-lt"/>
              </a:rPr>
              <a:t>/wiki/</a:t>
            </a:r>
            <a:r>
              <a:rPr lang="en-US" sz="1400" b="1" dirty="0" err="1">
                <a:solidFill>
                  <a:srgbClr val="800000"/>
                </a:solidFill>
                <a:latin typeface="+mj-lt"/>
              </a:rPr>
              <a:t>Guide_to_the_Systems_Engineering_Body_of_Knowledge</a:t>
            </a:r>
            <a:r>
              <a:rPr lang="en-US" sz="1400" b="1" dirty="0">
                <a:solidFill>
                  <a:srgbClr val="800000"/>
                </a:solidFill>
                <a:latin typeface="+mj-lt"/>
              </a:rPr>
              <a:t>_(</a:t>
            </a:r>
            <a:r>
              <a:rPr lang="en-US" sz="1400" b="1" dirty="0" err="1">
                <a:solidFill>
                  <a:srgbClr val="800000"/>
                </a:solidFill>
                <a:latin typeface="+mj-lt"/>
              </a:rPr>
              <a:t>SEBoK</a:t>
            </a:r>
            <a:r>
              <a:rPr lang="en-US" sz="1400" b="1" dirty="0">
                <a:solidFill>
                  <a:srgbClr val="800000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4767438"/>
      </p:ext>
    </p:extLst>
  </p:cSld>
  <p:clrMapOvr>
    <a:masterClrMapping/>
  </p:clrMapOvr>
</p:sld>
</file>

<file path=ppt/theme/theme1.xml><?xml version="1.0" encoding="utf-8"?>
<a:theme xmlns:a="http://schemas.openxmlformats.org/drawingml/2006/main" name="iw2018-slide">
  <a:themeElements>
    <a:clrScheme name="INCOSE IW">
      <a:dk1>
        <a:srgbClr val="414042"/>
      </a:dk1>
      <a:lt1>
        <a:sysClr val="window" lastClr="FFFFFF"/>
      </a:lt1>
      <a:dk2>
        <a:srgbClr val="0071CE"/>
      </a:dk2>
      <a:lt2>
        <a:srgbClr val="EEECE1"/>
      </a:lt2>
      <a:accent1>
        <a:srgbClr val="618FCB"/>
      </a:accent1>
      <a:accent2>
        <a:srgbClr val="0071CE"/>
      </a:accent2>
      <a:accent3>
        <a:srgbClr val="0071CE"/>
      </a:accent3>
      <a:accent4>
        <a:srgbClr val="618FCB"/>
      </a:accent4>
      <a:accent5>
        <a:srgbClr val="618FCB"/>
      </a:accent5>
      <a:accent6>
        <a:srgbClr val="618FCB"/>
      </a:accent6>
      <a:hlink>
        <a:srgbClr val="0000FF"/>
      </a:hlink>
      <a:folHlink>
        <a:srgbClr val="981B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W2017 slide" id="{F804B6AD-FA24-44B4-AFCB-E09BCC2CEB7C}" vid="{214AA202-365A-4BA2-832A-F2F4F89C144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d583fd-7d58-4cab-b156-487bc8ec2459">
      <Value>45</Value>
    </TaxCatchAll>
    <Document_x0020_Type xmlns="039b5878-27a2-492f-a5ce-511391114661" xsi:nil="true"/>
    <lcf76f155ced4ddcb4097134ff3c332f xmlns="039b5878-27a2-492f-a5ce-511391114661">
      <Terms xmlns="http://schemas.microsoft.com/office/infopath/2007/PartnerControls"/>
    </lcf76f155ced4ddcb4097134ff3c332f>
    <Publication_x0020_Date xmlns="039b5878-27a2-492f-a5ce-511391114661" xsi:nil="true"/>
    <Term xmlns="039b5878-27a2-492f-a5ce-511391114661" xsi:nil="true"/>
    <Short_x0020_Description xmlns="039b5878-27a2-492f-a5ce-511391114661" xsi:nil="true"/>
    <Author_x0028_s_x0029_ xmlns="039b5878-27a2-492f-a5ce-511391114661" xsi:nil="true"/>
    <Descriptive_x0020_Title xmlns="039b5878-27a2-492f-a5ce-511391114661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E2C79C1FA8A4FABB2436FD22CCFD6" ma:contentTypeVersion="17" ma:contentTypeDescription="Create a new document." ma:contentTypeScope="" ma:versionID="2cefdba5221952b65d2fecb074901929">
  <xsd:schema xmlns:xsd="http://www.w3.org/2001/XMLSchema" xmlns:xs="http://www.w3.org/2001/XMLSchema" xmlns:p="http://schemas.microsoft.com/office/2006/metadata/properties" xmlns:ns2="039b5878-27a2-492f-a5ce-511391114661" xmlns:ns3="a5d583fd-7d58-4cab-b156-487bc8ec2459" targetNamespace="http://schemas.microsoft.com/office/2006/metadata/properties" ma:root="true" ma:fieldsID="97bf04cd5aa9b1f759796b56df68c8fc" ns2:_="" ns3:_="">
    <xsd:import namespace="039b5878-27a2-492f-a5ce-511391114661"/>
    <xsd:import namespace="a5d583fd-7d58-4cab-b156-487bc8ec2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Document_x0020_Type" minOccurs="0"/>
                <xsd:element ref="ns2:Descriptive_x0020_Title" minOccurs="0"/>
                <xsd:element ref="ns2:Short_x0020_Description" minOccurs="0"/>
                <xsd:element ref="ns2:Author_x0028_s_x0029_" minOccurs="0"/>
                <xsd:element ref="ns2:Publication_x0020_Date" minOccurs="0"/>
                <xsd:element ref="ns2:Ter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b5878-27a2-492f-a5ce-511391114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Document_x0020_Type" ma:index="19" nillable="true" ma:displayName="Document Type" ma:internalName="Document_x0020_Type">
      <xsd:simpleType>
        <xsd:restriction base="dms:Text">
          <xsd:maxLength value="255"/>
        </xsd:restriction>
      </xsd:simpleType>
    </xsd:element>
    <xsd:element name="Descriptive_x0020_Title" ma:index="20" nillable="true" ma:displayName="Descriptive Title" ma:internalName="Descriptive_x0020_Title">
      <xsd:simpleType>
        <xsd:restriction base="dms:Text">
          <xsd:maxLength value="255"/>
        </xsd:restriction>
      </xsd:simpleType>
    </xsd:element>
    <xsd:element name="Short_x0020_Description" ma:index="21" nillable="true" ma:displayName="Short Description" ma:internalName="Short_x0020_Description">
      <xsd:simpleType>
        <xsd:restriction base="dms:Text">
          <xsd:maxLength value="255"/>
        </xsd:restriction>
      </xsd:simpleType>
    </xsd:element>
    <xsd:element name="Author_x0028_s_x0029_" ma:index="22" nillable="true" ma:displayName="Author(s)" ma:internalName="Author_x0028_s_x0029_">
      <xsd:simpleType>
        <xsd:restriction base="dms:Text">
          <xsd:maxLength value="255"/>
        </xsd:restriction>
      </xsd:simpleType>
    </xsd:element>
    <xsd:element name="Publication_x0020_Date" ma:index="23" nillable="true" ma:displayName="Publication Date" ma:internalName="Publication_x0020_Date">
      <xsd:simpleType>
        <xsd:restriction base="dms:Text">
          <xsd:maxLength value="255"/>
        </xsd:restriction>
      </xsd:simpleType>
    </xsd:element>
    <xsd:element name="Term" ma:index="24" nillable="true" ma:displayName="Term" ma:internalName="Term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583fd-7d58-4cab-b156-487bc8ec24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b484b53-ce30-4f54-8882-0dc6d41d614c}" ma:internalName="TaxCatchAll" ma:showField="CatchAllData" ma:web="a5d583fd-7d58-4cab-b156-487bc8ec2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EA893D-8137-4974-B3DE-47C8327A1D45}"/>
</file>

<file path=customXml/itemProps2.xml><?xml version="1.0" encoding="utf-8"?>
<ds:datastoreItem xmlns:ds="http://schemas.openxmlformats.org/officeDocument/2006/customXml" ds:itemID="{9468069E-F4DF-4BAE-83BD-87D58AF3A536}"/>
</file>

<file path=customXml/itemProps3.xml><?xml version="1.0" encoding="utf-8"?>
<ds:datastoreItem xmlns:ds="http://schemas.openxmlformats.org/officeDocument/2006/customXml" ds:itemID="{FB0F3594-5016-4C8B-BD67-7FF8B3FF4C25}"/>
</file>

<file path=customXml/itemProps4.xml><?xml version="1.0" encoding="utf-8"?>
<ds:datastoreItem xmlns:ds="http://schemas.openxmlformats.org/officeDocument/2006/customXml" ds:itemID="{041CB8ED-BE7A-4690-B17F-611F4746BA47}"/>
</file>

<file path=docProps/app.xml><?xml version="1.0" encoding="utf-8"?>
<Properties xmlns="http://schemas.openxmlformats.org/officeDocument/2006/extended-properties" xmlns:vt="http://schemas.openxmlformats.org/officeDocument/2006/docPropsVTypes">
  <Template>INCOSE_Chapter_Officer_Training_2018_1_INWORK</Template>
  <TotalTime>61204</TotalTime>
  <Words>811</Words>
  <Application>Microsoft Office PowerPoint</Application>
  <PresentationFormat>On-screen Show (4:3)</PresentationFormat>
  <Paragraphs>186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Arial Bold</vt:lpstr>
      <vt:lpstr>Calibri</vt:lpstr>
      <vt:lpstr>Geneva</vt:lpstr>
      <vt:lpstr>Helvetica Light</vt:lpstr>
      <vt:lpstr>Open Sans</vt:lpstr>
      <vt:lpstr>Open Sans Light</vt:lpstr>
      <vt:lpstr>Tahoma</vt:lpstr>
      <vt:lpstr>iw2018-slide</vt:lpstr>
      <vt:lpstr>Chapter Leader Training Unit 2 - Certification - Technical Operations</vt:lpstr>
      <vt:lpstr>What We Are Planning to Cover</vt:lpstr>
      <vt:lpstr>Recognizing Systems Engineering Professionals</vt:lpstr>
      <vt:lpstr>Multiple Levels of Certification</vt:lpstr>
      <vt:lpstr>How Chapters Support Certification</vt:lpstr>
      <vt:lpstr>What We Are Planning to Cover</vt:lpstr>
      <vt:lpstr>Initiative: Influencing &amp; Harmonizing Standards</vt:lpstr>
      <vt:lpstr>Initiative: Model-Based Systems Engineering</vt:lpstr>
      <vt:lpstr>Initiative: BKCASE</vt:lpstr>
      <vt:lpstr>Technical Working Groups</vt:lpstr>
      <vt:lpstr>Working Groups</vt:lpstr>
      <vt:lpstr>Supporting Top CAB Needs</vt:lpstr>
    </vt:vector>
  </TitlesOfParts>
  <Company>INCOSE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Officer Orientation</dc:title>
  <dc:subject>Chapter Officer Orientation</dc:subject>
  <dc:creator>Don Boyer</dc:creator>
  <cp:keywords>chapter, orientation, training, officers</cp:keywords>
  <cp:lastModifiedBy>Ellie Gianni</cp:lastModifiedBy>
  <cp:revision>321</cp:revision>
  <cp:lastPrinted>1601-01-01T00:00:00Z</cp:lastPrinted>
  <dcterms:created xsi:type="dcterms:W3CDTF">1601-01-01T00:00:00Z</dcterms:created>
  <dcterms:modified xsi:type="dcterms:W3CDTF">2018-11-05T12:35:23Z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">
    <vt:lpwstr>Document</vt:lpwstr>
  </property>
  <property fmtid="{D5CDD505-2E9C-101B-9397-08002B2CF9AE}" pid="4" name="ContentTypeId">
    <vt:lpwstr>0x01010017FE2C79C1FA8A4FABB2436FD22CCFD6</vt:lpwstr>
  </property>
  <property fmtid="{D5CDD505-2E9C-101B-9397-08002B2CF9AE}" pid="5" name="incoseWorkingGroup">
    <vt:lpwstr/>
  </property>
  <property fmtid="{D5CDD505-2E9C-101B-9397-08002B2CF9AE}" pid="6" name="incoseOrganizations">
    <vt:lpwstr/>
  </property>
  <property fmtid="{D5CDD505-2E9C-101B-9397-08002B2CF9AE}" pid="7" name="INCOSEProductValue">
    <vt:lpwstr>45;#Local|254e409e-99ce-4994-8e1c-1a49057a5299</vt:lpwstr>
  </property>
  <property fmtid="{D5CDD505-2E9C-101B-9397-08002B2CF9AE}" pid="8" name="incoseChapters">
    <vt:lpwstr/>
  </property>
</Properties>
</file>