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5"/>
  </p:sldMasterIdLst>
  <p:notesMasterIdLst>
    <p:notesMasterId r:id="rId44"/>
  </p:notesMasterIdLst>
  <p:sldIdLst>
    <p:sldId id="416" r:id="rId6"/>
    <p:sldId id="555" r:id="rId7"/>
    <p:sldId id="513" r:id="rId8"/>
    <p:sldId id="514" r:id="rId9"/>
    <p:sldId id="515" r:id="rId10"/>
    <p:sldId id="516" r:id="rId11"/>
    <p:sldId id="517" r:id="rId12"/>
    <p:sldId id="518" r:id="rId13"/>
    <p:sldId id="549" r:id="rId14"/>
    <p:sldId id="519" r:id="rId15"/>
    <p:sldId id="520" r:id="rId16"/>
    <p:sldId id="521" r:id="rId17"/>
    <p:sldId id="550" r:id="rId18"/>
    <p:sldId id="523" r:id="rId19"/>
    <p:sldId id="551"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52" r:id="rId36"/>
    <p:sldId id="553" r:id="rId37"/>
    <p:sldId id="554" r:id="rId38"/>
    <p:sldId id="543" r:id="rId39"/>
    <p:sldId id="544" r:id="rId40"/>
    <p:sldId id="545" r:id="rId41"/>
    <p:sldId id="547" r:id="rId42"/>
    <p:sldId id="548" r:id="rId43"/>
  </p:sldIdLst>
  <p:sldSz cx="9144000" cy="6858000" type="screen4x3"/>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D00"/>
    <a:srgbClr val="F0EA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2943" autoAdjust="0"/>
  </p:normalViewPr>
  <p:slideViewPr>
    <p:cSldViewPr>
      <p:cViewPr varScale="1">
        <p:scale>
          <a:sx n="67" d="100"/>
          <a:sy n="67" d="100"/>
        </p:scale>
        <p:origin x="294" y="72"/>
      </p:cViewPr>
      <p:guideLst>
        <p:guide orient="horz" pos="2160"/>
        <p:guide pos="2880"/>
      </p:guideLst>
    </p:cSldViewPr>
  </p:slideViewPr>
  <p:outlineViewPr>
    <p:cViewPr>
      <p:scale>
        <a:sx n="33" d="100"/>
        <a:sy n="33" d="100"/>
      </p:scale>
      <p:origin x="0" y="491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5" d="100"/>
          <a:sy n="95" d="100"/>
        </p:scale>
        <p:origin x="-16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581E2BF-1A41-410D-B07C-38A12D1E68E4}" type="slidenum">
              <a:rPr lang="en-US"/>
              <a:pPr>
                <a:defRPr/>
              </a:pPr>
              <a:t>‹#›</a:t>
            </a:fld>
            <a:endParaRPr lang="en-US"/>
          </a:p>
        </p:txBody>
      </p:sp>
    </p:spTree>
    <p:extLst>
      <p:ext uri="{BB962C8B-B14F-4D97-AF65-F5344CB8AC3E}">
        <p14:creationId xmlns:p14="http://schemas.microsoft.com/office/powerpoint/2010/main" val="2621378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93003A-31CD-431D-A4A4-C726610CB91C}" type="slidenum">
              <a:rPr lang="en-US" altLang="en-US" smtClean="0"/>
              <a:pPr/>
              <a:t>6</a:t>
            </a:fld>
            <a:endParaRPr lang="en-US" altLang="en-US"/>
          </a:p>
        </p:txBody>
      </p:sp>
      <p:sp>
        <p:nvSpPr>
          <p:cNvPr id="1198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55D5360-5DF6-4DC8-B4B1-AD4FBB1920D2}" type="slidenum">
              <a:rPr lang="en-US" altLang="en-US" sz="1200"/>
              <a:pPr algn="r" eaLnBrk="1" hangingPunct="1"/>
              <a:t>6</a:t>
            </a:fld>
            <a:endParaRPr lang="en-US" altLang="en-US" sz="1200"/>
          </a:p>
        </p:txBody>
      </p:sp>
      <p:sp>
        <p:nvSpPr>
          <p:cNvPr id="119812"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19813" name="Rectangle 3"/>
          <p:cNvSpPr>
            <a:spLocks noGrp="1" noChangeArrowheads="1"/>
          </p:cNvSpPr>
          <p:nvPr>
            <p:ph type="body" idx="1"/>
          </p:nvPr>
        </p:nvSpPr>
        <p:spPr>
          <a:xfrm>
            <a:off x="533400" y="4154488"/>
            <a:ext cx="5726113" cy="42338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24D7DE-D7B2-4B46-9358-0EFC17C8DB67}" type="slidenum">
              <a:rPr lang="en-US" altLang="en-US" smtClean="0"/>
              <a:pPr/>
              <a:t>7</a:t>
            </a:fld>
            <a:endParaRPr lang="en-US" altLang="en-US"/>
          </a:p>
        </p:txBody>
      </p:sp>
      <p:sp>
        <p:nvSpPr>
          <p:cNvPr id="120835"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20836" name="Rectangle 3"/>
          <p:cNvSpPr>
            <a:spLocks noGrp="1" noChangeArrowheads="1"/>
          </p:cNvSpPr>
          <p:nvPr>
            <p:ph type="body" idx="1"/>
          </p:nvPr>
        </p:nvSpPr>
        <p:spPr>
          <a:xfrm>
            <a:off x="533400" y="4154488"/>
            <a:ext cx="5726113" cy="42338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81E2BF-1A41-410D-B07C-38A12D1E68E4}" type="slidenum">
              <a:rPr lang="en-US" smtClean="0"/>
              <a:pPr>
                <a:defRPr/>
              </a:pPr>
              <a:t>13</a:t>
            </a:fld>
            <a:endParaRPr lang="en-US"/>
          </a:p>
        </p:txBody>
      </p:sp>
    </p:spTree>
    <p:extLst>
      <p:ext uri="{BB962C8B-B14F-4D97-AF65-F5344CB8AC3E}">
        <p14:creationId xmlns:p14="http://schemas.microsoft.com/office/powerpoint/2010/main" val="530518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406185" y="3028642"/>
            <a:ext cx="8527956" cy="1123038"/>
          </a:xfrm>
        </p:spPr>
        <p:txBody>
          <a:bodyPr anchor="b"/>
          <a:lstStyle>
            <a:lvl1pPr algn="l">
              <a:defRPr sz="4498"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81400" y="5628881"/>
            <a:ext cx="4835248"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a:t>
            </a:r>
            <a:endParaRPr lang="fr-FR" dirty="0"/>
          </a:p>
        </p:txBody>
      </p:sp>
      <p:sp>
        <p:nvSpPr>
          <p:cNvPr id="19" name="Sous-titre 2"/>
          <p:cNvSpPr txBox="1">
            <a:spLocks/>
          </p:cNvSpPr>
          <p:nvPr/>
        </p:nvSpPr>
        <p:spPr>
          <a:xfrm>
            <a:off x="269692" y="6438731"/>
            <a:ext cx="685443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1499" dirty="0" err="1">
                <a:solidFill>
                  <a:srgbClr val="414042"/>
                </a:solidFill>
                <a:latin typeface="Open Sans Light"/>
                <a:cs typeface="Open Sans Light"/>
              </a:rPr>
              <a:t>www.incose.org</a:t>
            </a:r>
            <a:r>
              <a:rPr lang="fr-FR" sz="1499" dirty="0">
                <a:solidFill>
                  <a:srgbClr val="414042"/>
                </a:solidFill>
                <a:latin typeface="Open Sans Light"/>
                <a:cs typeface="Open Sans Light"/>
              </a:rPr>
              <a:t>/IW2018</a:t>
            </a:r>
          </a:p>
        </p:txBody>
      </p:sp>
      <p:cxnSp>
        <p:nvCxnSpPr>
          <p:cNvPr id="20" name="Straight Connector 19"/>
          <p:cNvCxnSpPr/>
          <p:nvPr/>
        </p:nvCxnSpPr>
        <p:spPr>
          <a:xfrm>
            <a:off x="269692" y="5532382"/>
            <a:ext cx="2304369"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262" y="502041"/>
            <a:ext cx="4385454" cy="1935480"/>
          </a:xfrm>
          <a:prstGeom prst="rect">
            <a:avLst/>
          </a:prstGeom>
        </p:spPr>
      </p:pic>
      <p:grpSp>
        <p:nvGrpSpPr>
          <p:cNvPr id="8" name="Group 8"/>
          <p:cNvGrpSpPr>
            <a:grpSpLocks/>
          </p:cNvGrpSpPr>
          <p:nvPr userDrawn="1"/>
        </p:nvGrpSpPr>
        <p:grpSpPr bwMode="auto">
          <a:xfrm>
            <a:off x="336550" y="0"/>
            <a:ext cx="153988" cy="5334000"/>
            <a:chOff x="216" y="0"/>
            <a:chExt cx="93" cy="3244"/>
          </a:xfrm>
        </p:grpSpPr>
        <p:sp>
          <p:nvSpPr>
            <p:cNvPr id="9"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 name="Group 12"/>
          <p:cNvGrpSpPr>
            <a:grpSpLocks/>
          </p:cNvGrpSpPr>
          <p:nvPr userDrawn="1"/>
        </p:nvGrpSpPr>
        <p:grpSpPr bwMode="auto">
          <a:xfrm>
            <a:off x="2622550" y="6400800"/>
            <a:ext cx="6521450" cy="127000"/>
            <a:chOff x="1652" y="4032"/>
            <a:chExt cx="4108" cy="80"/>
          </a:xfrm>
        </p:grpSpPr>
        <p:sp>
          <p:nvSpPr>
            <p:cNvPr id="13"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 name="Rectangle 16"/>
          <p:cNvSpPr>
            <a:spLocks noChangeArrowheads="1"/>
          </p:cNvSpPr>
          <p:nvPr userDrawn="1"/>
        </p:nvSpPr>
        <p:spPr bwMode="auto">
          <a:xfrm rot="5400000">
            <a:off x="52347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22" name="Rectangle 17"/>
          <p:cNvSpPr>
            <a:spLocks noChangeArrowheads="1"/>
          </p:cNvSpPr>
          <p:nvPr userDrawn="1"/>
        </p:nvSpPr>
        <p:spPr bwMode="auto">
          <a:xfrm>
            <a:off x="0" y="401638"/>
            <a:ext cx="9156700" cy="93662"/>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Tree>
    <p:extLst>
      <p:ext uri="{BB962C8B-B14F-4D97-AF65-F5344CB8AC3E}">
        <p14:creationId xmlns:p14="http://schemas.microsoft.com/office/powerpoint/2010/main" val="38787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4941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9455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p:nvSpPr>
        <p:spPr>
          <a:xfrm>
            <a:off x="0" y="3788436"/>
            <a:ext cx="913924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1499" dirty="0" err="1">
                <a:solidFill>
                  <a:srgbClr val="414042"/>
                </a:solidFill>
                <a:latin typeface="Open Sans Light"/>
                <a:cs typeface="Open Sans Light"/>
              </a:rPr>
              <a:t>www.incose.org</a:t>
            </a:r>
            <a:r>
              <a:rPr lang="fr-FR" sz="1499" dirty="0">
                <a:solidFill>
                  <a:srgbClr val="414042"/>
                </a:solidFill>
                <a:latin typeface="Open Sans Light"/>
                <a:cs typeface="Open Sans Light"/>
              </a:rPr>
              <a:t>/IW2018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945" y="1738339"/>
            <a:ext cx="4385454" cy="1935480"/>
          </a:xfrm>
          <a:prstGeom prst="rect">
            <a:avLst/>
          </a:prstGeom>
        </p:spPr>
      </p:pic>
    </p:spTree>
    <p:extLst>
      <p:ext uri="{BB962C8B-B14F-4D97-AF65-F5344CB8AC3E}">
        <p14:creationId xmlns:p14="http://schemas.microsoft.com/office/powerpoint/2010/main" val="112788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98">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a:xfrm>
            <a:off x="304800" y="1584510"/>
            <a:ext cx="8229600" cy="4525963"/>
          </a:xfrm>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58054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269692" y="3975759"/>
            <a:ext cx="8527956" cy="1123038"/>
          </a:xfrm>
        </p:spPr>
        <p:txBody>
          <a:bodyPr anchor="b"/>
          <a:lstStyle>
            <a:lvl1pPr algn="l">
              <a:defRPr sz="4498"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269692" y="3093891"/>
            <a:ext cx="8527956"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 Section</a:t>
            </a:r>
            <a:endParaRPr lang="fr-FR" dirty="0"/>
          </a:p>
        </p:txBody>
      </p:sp>
      <p:cxnSp>
        <p:nvCxnSpPr>
          <p:cNvPr id="32" name="Straight Connector 31"/>
          <p:cNvCxnSpPr/>
          <p:nvPr/>
        </p:nvCxnSpPr>
        <p:spPr>
          <a:xfrm>
            <a:off x="269692" y="5098797"/>
            <a:ext cx="2304369"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6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774">
                <a:latin typeface="+mn-lt"/>
              </a:defRPr>
            </a:lvl1pPr>
            <a:lvl2pPr>
              <a:defRPr sz="2399">
                <a:latin typeface="+mn-lt"/>
              </a:defRPr>
            </a:lvl2pPr>
            <a:lvl3pPr>
              <a:defRPr sz="2024">
                <a:latin typeface="+mn-lt"/>
              </a:defRPr>
            </a:lvl3pPr>
            <a:lvl4pPr>
              <a:defRPr sz="1799">
                <a:latin typeface="+mn-lt"/>
              </a:defRPr>
            </a:lvl4pPr>
            <a:lvl5pPr>
              <a:defRPr sz="1799">
                <a:latin typeface="+mn-lt"/>
              </a:defRPr>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600202"/>
            <a:ext cx="4038600" cy="4525963"/>
          </a:xfrm>
        </p:spPr>
        <p:txBody>
          <a:bodyPr/>
          <a:lstStyle>
            <a:lvl1pPr>
              <a:defRPr sz="2774">
                <a:latin typeface="+mn-lt"/>
              </a:defRPr>
            </a:lvl1pPr>
            <a:lvl2pPr>
              <a:defRPr sz="2399">
                <a:latin typeface="+mn-lt"/>
              </a:defRPr>
            </a:lvl2pPr>
            <a:lvl3pPr>
              <a:defRPr sz="2024">
                <a:latin typeface="+mn-lt"/>
              </a:defRPr>
            </a:lvl3pPr>
            <a:lvl4pPr>
              <a:defRPr sz="1799">
                <a:latin typeface="+mn-lt"/>
              </a:defRPr>
            </a:lvl4pPr>
            <a:lvl5pPr>
              <a:defRPr sz="1799">
                <a:latin typeface="+mn-lt"/>
              </a:defRPr>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01672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57201" y="1535114"/>
            <a:ext cx="4040188" cy="639763"/>
          </a:xfrm>
        </p:spPr>
        <p:txBody>
          <a:bodyPr anchor="b">
            <a:normAutofit/>
          </a:bodyPr>
          <a:lstStyle>
            <a:lvl1pPr marL="0" indent="0">
              <a:buNone/>
              <a:defRPr sz="2099" b="0">
                <a:solidFill>
                  <a:srgbClr val="0071C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4"/>
            <a:ext cx="4041775" cy="639763"/>
          </a:xfrm>
        </p:spPr>
        <p:txBody>
          <a:bodyPr anchor="b">
            <a:normAutofit/>
          </a:bodyPr>
          <a:lstStyle>
            <a:lvl1pPr marL="0" indent="0">
              <a:buNone/>
              <a:defRPr sz="2099" b="0">
                <a:solidFill>
                  <a:srgbClr val="0071C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8141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48422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36370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24"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p:spPr>
        <p:txBody>
          <a:bodyPr/>
          <a:lstStyle>
            <a:lvl1pPr>
              <a:defRPr sz="3223">
                <a:latin typeface="+mn-lt"/>
              </a:defRPr>
            </a:lvl1pPr>
            <a:lvl2pPr>
              <a:defRPr sz="2774">
                <a:latin typeface="+mn-lt"/>
              </a:defRPr>
            </a:lvl2pPr>
            <a:lvl3pPr>
              <a:defRPr sz="2399">
                <a:latin typeface="+mn-lt"/>
              </a:defRPr>
            </a:lvl3pPr>
            <a:lvl4pPr>
              <a:defRPr sz="2024">
                <a:latin typeface="+mn-lt"/>
              </a:defRPr>
            </a:lvl4pPr>
            <a:lvl5pPr>
              <a:defRPr sz="2024">
                <a:latin typeface="+mn-lt"/>
              </a:defRPr>
            </a:lvl5pPr>
            <a:lvl6pPr>
              <a:defRPr sz="2024"/>
            </a:lvl6pPr>
            <a:lvl7pPr>
              <a:defRPr sz="2024"/>
            </a:lvl7pPr>
            <a:lvl8pPr>
              <a:defRPr sz="2024"/>
            </a:lvl8pPr>
            <a:lvl9pPr>
              <a:defRPr sz="202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24">
                <a:latin typeface="+mn-lt"/>
              </a:defRPr>
            </a:lvl1pPr>
            <a:lvl2pPr marL="457082" indent="0">
              <a:buNone/>
              <a:defRPr sz="1199"/>
            </a:lvl2pPr>
            <a:lvl3pPr marL="914163" indent="0">
              <a:buNone/>
              <a:defRPr sz="974"/>
            </a:lvl3pPr>
            <a:lvl4pPr marL="1371246" indent="0">
              <a:buNone/>
              <a:defRPr sz="900"/>
            </a:lvl4pPr>
            <a:lvl5pPr marL="1828328" indent="0">
              <a:buNone/>
              <a:defRPr sz="900"/>
            </a:lvl5pPr>
            <a:lvl6pPr marL="2285409" indent="0">
              <a:buNone/>
              <a:defRPr sz="900"/>
            </a:lvl6pPr>
            <a:lvl7pPr marL="2742491" indent="0">
              <a:buNone/>
              <a:defRPr sz="900"/>
            </a:lvl7pPr>
            <a:lvl8pPr marL="3199572" indent="0">
              <a:buNone/>
              <a:defRPr sz="900"/>
            </a:lvl8pPr>
            <a:lvl9pPr marL="365665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16901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24"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23"/>
            </a:lvl1pPr>
            <a:lvl2pPr marL="457082" indent="0">
              <a:buNone/>
              <a:defRPr sz="2774"/>
            </a:lvl2pPr>
            <a:lvl3pPr marL="914163" indent="0">
              <a:buNone/>
              <a:defRPr sz="2399"/>
            </a:lvl3pPr>
            <a:lvl4pPr marL="1371246" indent="0">
              <a:buNone/>
              <a:defRPr sz="2024"/>
            </a:lvl4pPr>
            <a:lvl5pPr marL="1828328" indent="0">
              <a:buNone/>
              <a:defRPr sz="2024"/>
            </a:lvl5pPr>
            <a:lvl6pPr marL="2285409" indent="0">
              <a:buNone/>
              <a:defRPr sz="2024"/>
            </a:lvl6pPr>
            <a:lvl7pPr marL="2742491" indent="0">
              <a:buNone/>
              <a:defRPr sz="2024"/>
            </a:lvl7pPr>
            <a:lvl8pPr marL="3199572" indent="0">
              <a:buNone/>
              <a:defRPr sz="2024"/>
            </a:lvl8pPr>
            <a:lvl9pPr marL="3656654" indent="0">
              <a:buNone/>
              <a:defRPr sz="2024"/>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24">
                <a:latin typeface="+mn-lt"/>
              </a:defRPr>
            </a:lvl1pPr>
            <a:lvl2pPr marL="457082" indent="0">
              <a:buNone/>
              <a:defRPr sz="1199"/>
            </a:lvl2pPr>
            <a:lvl3pPr marL="914163" indent="0">
              <a:buNone/>
              <a:defRPr sz="974"/>
            </a:lvl3pPr>
            <a:lvl4pPr marL="1371246" indent="0">
              <a:buNone/>
              <a:defRPr sz="900"/>
            </a:lvl4pPr>
            <a:lvl5pPr marL="1828328" indent="0">
              <a:buNone/>
              <a:defRPr sz="900"/>
            </a:lvl5pPr>
            <a:lvl6pPr marL="2285409" indent="0">
              <a:buNone/>
              <a:defRPr sz="900"/>
            </a:lvl6pPr>
            <a:lvl7pPr marL="2742491" indent="0">
              <a:buNone/>
              <a:defRPr sz="900"/>
            </a:lvl7pPr>
            <a:lvl8pPr marL="3199572" indent="0">
              <a:buNone/>
              <a:defRPr sz="900"/>
            </a:lvl8pPr>
            <a:lvl9pPr marL="365665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0836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121954" tIns="60977" rIns="121954" bIns="6097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121954" tIns="60977" rIns="121954" bIns="60977" rtlCol="0" anchor="ctr"/>
          <a:lstStyle>
            <a:lvl1pPr algn="l">
              <a:defRPr sz="1199">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121954" tIns="60977" rIns="121954" bIns="60977" rtlCol="0" anchor="ctr"/>
          <a:lstStyle>
            <a:lvl1pPr algn="ctr">
              <a:defRPr sz="1199">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1954" tIns="60977" rIns="121954" bIns="60977" rtlCol="0" anchor="ctr"/>
          <a:lstStyle>
            <a:lvl1pPr algn="r">
              <a:defRPr sz="1199">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50287" y="0"/>
            <a:ext cx="893712" cy="945444"/>
          </a:xfrm>
          <a:prstGeom prst="rect">
            <a:avLst/>
          </a:prstGeom>
        </p:spPr>
      </p:pic>
      <p:grpSp>
        <p:nvGrpSpPr>
          <p:cNvPr id="8" name="Group 7"/>
          <p:cNvGrpSpPr>
            <a:grpSpLocks/>
          </p:cNvGrpSpPr>
          <p:nvPr userDrawn="1"/>
        </p:nvGrpSpPr>
        <p:grpSpPr bwMode="auto">
          <a:xfrm>
            <a:off x="342900" y="0"/>
            <a:ext cx="147638" cy="5791200"/>
            <a:chOff x="216" y="0"/>
            <a:chExt cx="93" cy="3648"/>
          </a:xfrm>
        </p:grpSpPr>
        <p:sp>
          <p:nvSpPr>
            <p:cNvPr id="9" name="Line 8"/>
            <p:cNvSpPr>
              <a:spLocks noChangeShapeType="1"/>
            </p:cNvSpPr>
            <p:nvPr/>
          </p:nvSpPr>
          <p:spPr bwMode="auto">
            <a:xfrm>
              <a:off x="216" y="0"/>
              <a:ext cx="0" cy="3648"/>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9"/>
            <p:cNvSpPr>
              <a:spLocks noChangeShapeType="1"/>
            </p:cNvSpPr>
            <p:nvPr/>
          </p:nvSpPr>
          <p:spPr bwMode="auto">
            <a:xfrm>
              <a:off x="309" y="0"/>
              <a:ext cx="0" cy="3648"/>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0"/>
            <p:cNvSpPr>
              <a:spLocks noChangeShapeType="1"/>
            </p:cNvSpPr>
            <p:nvPr/>
          </p:nvSpPr>
          <p:spPr bwMode="auto">
            <a:xfrm>
              <a:off x="262" y="0"/>
              <a:ext cx="0" cy="3648"/>
            </a:xfrm>
            <a:prstGeom prst="line">
              <a:avLst/>
            </a:prstGeom>
            <a:noFill/>
            <a:ln w="38100">
              <a:solidFill>
                <a:srgbClr val="003366">
                  <a:alpha val="59999"/>
                </a:srgb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 name="Group 11"/>
          <p:cNvGrpSpPr>
            <a:grpSpLocks/>
          </p:cNvGrpSpPr>
          <p:nvPr userDrawn="1"/>
        </p:nvGrpSpPr>
        <p:grpSpPr bwMode="auto">
          <a:xfrm>
            <a:off x="1244600" y="6324600"/>
            <a:ext cx="7670800" cy="127000"/>
            <a:chOff x="928" y="4032"/>
            <a:chExt cx="4832" cy="80"/>
          </a:xfrm>
        </p:grpSpPr>
        <p:sp>
          <p:nvSpPr>
            <p:cNvPr id="13" name="Line 12"/>
            <p:cNvSpPr>
              <a:spLocks noChangeShapeType="1"/>
            </p:cNvSpPr>
            <p:nvPr/>
          </p:nvSpPr>
          <p:spPr bwMode="auto">
            <a:xfrm flipH="1">
              <a:off x="928" y="4112"/>
              <a:ext cx="4832" cy="0"/>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Line 13"/>
            <p:cNvSpPr>
              <a:spLocks noChangeShapeType="1"/>
            </p:cNvSpPr>
            <p:nvPr/>
          </p:nvSpPr>
          <p:spPr bwMode="auto">
            <a:xfrm flipH="1">
              <a:off x="928" y="4072"/>
              <a:ext cx="4832" cy="0"/>
            </a:xfrm>
            <a:prstGeom prst="line">
              <a:avLst/>
            </a:prstGeom>
            <a:noFill/>
            <a:ln w="38100">
              <a:solidFill>
                <a:srgbClr val="003366">
                  <a:alpha val="59999"/>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 name="Line 14"/>
            <p:cNvSpPr>
              <a:spLocks noChangeShapeType="1"/>
            </p:cNvSpPr>
            <p:nvPr/>
          </p:nvSpPr>
          <p:spPr bwMode="auto">
            <a:xfrm flipH="1">
              <a:off x="928" y="4032"/>
              <a:ext cx="4832" cy="0"/>
            </a:xfrm>
            <a:prstGeom prst="line">
              <a:avLst/>
            </a:prstGeom>
            <a:noFill/>
            <a:ln w="12700">
              <a:solidFill>
                <a:srgbClr val="9999FF">
                  <a:alpha val="50195"/>
                </a:srgb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7" name="Text Box 16"/>
          <p:cNvSpPr txBox="1">
            <a:spLocks noChangeArrowheads="1"/>
          </p:cNvSpPr>
          <p:nvPr userDrawn="1"/>
        </p:nvSpPr>
        <p:spPr bwMode="auto">
          <a:xfrm>
            <a:off x="8153400" y="6491288"/>
            <a:ext cx="609600" cy="36671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C6528619-7962-4EE4-9C51-0BDFABD1E1A1}" type="slidenum">
              <a:rPr lang="en-US" smtClean="0"/>
              <a:pPr>
                <a:defRPr/>
              </a:pPr>
              <a:t>‹#›</a:t>
            </a:fld>
            <a:endParaRPr lang="en-US"/>
          </a:p>
        </p:txBody>
      </p:sp>
    </p:spTree>
    <p:extLst>
      <p:ext uri="{BB962C8B-B14F-4D97-AF65-F5344CB8AC3E}">
        <p14:creationId xmlns:p14="http://schemas.microsoft.com/office/powerpoint/2010/main" val="259603174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457082" rtl="0" eaLnBrk="1" latinLnBrk="0" hangingPunct="1">
        <a:spcBef>
          <a:spcPct val="0"/>
        </a:spcBef>
        <a:buNone/>
        <a:defRPr sz="3298" kern="1200">
          <a:solidFill>
            <a:srgbClr val="0071CE"/>
          </a:solidFill>
          <a:latin typeface="+mj-lt"/>
          <a:ea typeface="+mj-ea"/>
          <a:cs typeface="Arial"/>
        </a:defRPr>
      </a:lvl1pPr>
    </p:titleStyle>
    <p:bodyStyle>
      <a:lvl1pPr marL="342812" indent="-342812" algn="l" defTabSz="457082" rtl="0" eaLnBrk="1" latinLnBrk="0" hangingPunct="1">
        <a:spcBef>
          <a:spcPct val="20000"/>
        </a:spcBef>
        <a:buFont typeface="Arial"/>
        <a:buChar char="•"/>
        <a:defRPr sz="3223" kern="1200">
          <a:solidFill>
            <a:schemeClr val="tx1"/>
          </a:solidFill>
          <a:latin typeface="+mn-lt"/>
          <a:ea typeface="+mn-ea"/>
          <a:cs typeface="Arial"/>
        </a:defRPr>
      </a:lvl1pPr>
      <a:lvl2pPr marL="742758" indent="-285676" algn="l" defTabSz="457082" rtl="0" eaLnBrk="1" latinLnBrk="0" hangingPunct="1">
        <a:spcBef>
          <a:spcPct val="20000"/>
        </a:spcBef>
        <a:buFont typeface="Arial"/>
        <a:buChar char="–"/>
        <a:defRPr sz="2774" kern="1200">
          <a:solidFill>
            <a:schemeClr val="tx1"/>
          </a:solidFill>
          <a:latin typeface="+mn-lt"/>
          <a:ea typeface="+mn-ea"/>
          <a:cs typeface="Arial"/>
        </a:defRPr>
      </a:lvl2pPr>
      <a:lvl3pPr marL="1142704" indent="-228541" algn="l" defTabSz="457082" rtl="0" eaLnBrk="1" latinLnBrk="0" hangingPunct="1">
        <a:spcBef>
          <a:spcPct val="20000"/>
        </a:spcBef>
        <a:buFont typeface="Arial"/>
        <a:buChar char="•"/>
        <a:defRPr sz="2399" kern="1200">
          <a:solidFill>
            <a:schemeClr val="tx1"/>
          </a:solidFill>
          <a:latin typeface="+mn-lt"/>
          <a:ea typeface="+mn-ea"/>
          <a:cs typeface="Arial"/>
        </a:defRPr>
      </a:lvl3pPr>
      <a:lvl4pPr marL="1599787" indent="-228541" algn="l" defTabSz="457082" rtl="0" eaLnBrk="1" latinLnBrk="0" hangingPunct="1">
        <a:spcBef>
          <a:spcPct val="20000"/>
        </a:spcBef>
        <a:buFont typeface="Arial"/>
        <a:buChar char="–"/>
        <a:defRPr sz="2024" kern="1200">
          <a:solidFill>
            <a:schemeClr val="tx1"/>
          </a:solidFill>
          <a:latin typeface="+mn-lt"/>
          <a:ea typeface="+mn-ea"/>
          <a:cs typeface="Arial"/>
        </a:defRPr>
      </a:lvl4pPr>
      <a:lvl5pPr marL="2056868" indent="-228541" algn="l" defTabSz="457082" rtl="0" eaLnBrk="1" latinLnBrk="0" hangingPunct="1">
        <a:spcBef>
          <a:spcPct val="20000"/>
        </a:spcBef>
        <a:buFont typeface="Arial"/>
        <a:buChar char="»"/>
        <a:defRPr sz="2024" kern="1200">
          <a:solidFill>
            <a:schemeClr val="tx1"/>
          </a:solidFill>
          <a:latin typeface="+mn-lt"/>
          <a:ea typeface="+mn-ea"/>
          <a:cs typeface="Arial"/>
        </a:defRPr>
      </a:lvl5pPr>
      <a:lvl6pPr marL="2513950" indent="-228541" algn="l" defTabSz="457082" rtl="0" eaLnBrk="1" latinLnBrk="0" hangingPunct="1">
        <a:spcBef>
          <a:spcPct val="20000"/>
        </a:spcBef>
        <a:buFont typeface="Arial"/>
        <a:buChar char="•"/>
        <a:defRPr sz="2024" kern="1200">
          <a:solidFill>
            <a:schemeClr val="tx1"/>
          </a:solidFill>
          <a:latin typeface="+mn-lt"/>
          <a:ea typeface="+mn-ea"/>
          <a:cs typeface="+mn-cs"/>
        </a:defRPr>
      </a:lvl6pPr>
      <a:lvl7pPr marL="2971032" indent="-228541" algn="l" defTabSz="457082" rtl="0" eaLnBrk="1" latinLnBrk="0" hangingPunct="1">
        <a:spcBef>
          <a:spcPct val="20000"/>
        </a:spcBef>
        <a:buFont typeface="Arial"/>
        <a:buChar char="•"/>
        <a:defRPr sz="2024" kern="1200">
          <a:solidFill>
            <a:schemeClr val="tx1"/>
          </a:solidFill>
          <a:latin typeface="+mn-lt"/>
          <a:ea typeface="+mn-ea"/>
          <a:cs typeface="+mn-cs"/>
        </a:defRPr>
      </a:lvl7pPr>
      <a:lvl8pPr marL="3428113" indent="-228541" algn="l" defTabSz="457082" rtl="0" eaLnBrk="1" latinLnBrk="0" hangingPunct="1">
        <a:spcBef>
          <a:spcPct val="20000"/>
        </a:spcBef>
        <a:buFont typeface="Arial"/>
        <a:buChar char="•"/>
        <a:defRPr sz="2024" kern="1200">
          <a:solidFill>
            <a:schemeClr val="tx1"/>
          </a:solidFill>
          <a:latin typeface="+mn-lt"/>
          <a:ea typeface="+mn-ea"/>
          <a:cs typeface="+mn-cs"/>
        </a:defRPr>
      </a:lvl8pPr>
      <a:lvl9pPr marL="3885196" indent="-228541" algn="l" defTabSz="457082" rtl="0" eaLnBrk="1" latinLnBrk="0" hangingPunct="1">
        <a:spcBef>
          <a:spcPct val="20000"/>
        </a:spcBef>
        <a:buFont typeface="Arial"/>
        <a:buChar char="•"/>
        <a:defRPr sz="2024" kern="1200">
          <a:solidFill>
            <a:schemeClr val="tx1"/>
          </a:solidFill>
          <a:latin typeface="+mn-lt"/>
          <a:ea typeface="+mn-ea"/>
          <a:cs typeface="+mn-cs"/>
        </a:defRPr>
      </a:lvl9pPr>
    </p:bodyStyle>
    <p:otherStyle>
      <a:defPPr>
        <a:defRPr lang="en-US"/>
      </a:defPPr>
      <a:lvl1pPr marL="0" algn="l" defTabSz="457082" rtl="0" eaLnBrk="1" latinLnBrk="0" hangingPunct="1">
        <a:defRPr sz="1799" kern="1200">
          <a:solidFill>
            <a:schemeClr val="tx1"/>
          </a:solidFill>
          <a:latin typeface="+mn-lt"/>
          <a:ea typeface="+mn-ea"/>
          <a:cs typeface="+mn-cs"/>
        </a:defRPr>
      </a:lvl1pPr>
      <a:lvl2pPr marL="457082" algn="l" defTabSz="457082" rtl="0" eaLnBrk="1" latinLnBrk="0" hangingPunct="1">
        <a:defRPr sz="1799" kern="1200">
          <a:solidFill>
            <a:schemeClr val="tx1"/>
          </a:solidFill>
          <a:latin typeface="+mn-lt"/>
          <a:ea typeface="+mn-ea"/>
          <a:cs typeface="+mn-cs"/>
        </a:defRPr>
      </a:lvl2pPr>
      <a:lvl3pPr marL="914163" algn="l" defTabSz="457082" rtl="0" eaLnBrk="1" latinLnBrk="0" hangingPunct="1">
        <a:defRPr sz="1799" kern="1200">
          <a:solidFill>
            <a:schemeClr val="tx1"/>
          </a:solidFill>
          <a:latin typeface="+mn-lt"/>
          <a:ea typeface="+mn-ea"/>
          <a:cs typeface="+mn-cs"/>
        </a:defRPr>
      </a:lvl3pPr>
      <a:lvl4pPr marL="1371246" algn="l" defTabSz="457082" rtl="0" eaLnBrk="1" latinLnBrk="0" hangingPunct="1">
        <a:defRPr sz="1799" kern="1200">
          <a:solidFill>
            <a:schemeClr val="tx1"/>
          </a:solidFill>
          <a:latin typeface="+mn-lt"/>
          <a:ea typeface="+mn-ea"/>
          <a:cs typeface="+mn-cs"/>
        </a:defRPr>
      </a:lvl4pPr>
      <a:lvl5pPr marL="1828328" algn="l" defTabSz="457082" rtl="0" eaLnBrk="1" latinLnBrk="0" hangingPunct="1">
        <a:defRPr sz="1799" kern="1200">
          <a:solidFill>
            <a:schemeClr val="tx1"/>
          </a:solidFill>
          <a:latin typeface="+mn-lt"/>
          <a:ea typeface="+mn-ea"/>
          <a:cs typeface="+mn-cs"/>
        </a:defRPr>
      </a:lvl5pPr>
      <a:lvl6pPr marL="2285409" algn="l" defTabSz="457082" rtl="0" eaLnBrk="1" latinLnBrk="0" hangingPunct="1">
        <a:defRPr sz="1799" kern="1200">
          <a:solidFill>
            <a:schemeClr val="tx1"/>
          </a:solidFill>
          <a:latin typeface="+mn-lt"/>
          <a:ea typeface="+mn-ea"/>
          <a:cs typeface="+mn-cs"/>
        </a:defRPr>
      </a:lvl6pPr>
      <a:lvl7pPr marL="2742491" algn="l" defTabSz="457082" rtl="0" eaLnBrk="1" latinLnBrk="0" hangingPunct="1">
        <a:defRPr sz="1799" kern="1200">
          <a:solidFill>
            <a:schemeClr val="tx1"/>
          </a:solidFill>
          <a:latin typeface="+mn-lt"/>
          <a:ea typeface="+mn-ea"/>
          <a:cs typeface="+mn-cs"/>
        </a:defRPr>
      </a:lvl7pPr>
      <a:lvl8pPr marL="3199572" algn="l" defTabSz="457082" rtl="0" eaLnBrk="1" latinLnBrk="0" hangingPunct="1">
        <a:defRPr sz="1799" kern="1200">
          <a:solidFill>
            <a:schemeClr val="tx1"/>
          </a:solidFill>
          <a:latin typeface="+mn-lt"/>
          <a:ea typeface="+mn-ea"/>
          <a:cs typeface="+mn-cs"/>
        </a:defRPr>
      </a:lvl8pPr>
      <a:lvl9pPr marL="3656654" algn="l" defTabSz="457082"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ChapterKeys@incose.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hapterAwards@incose.org" TargetMode="External"/><Relationship Id="rId2" Type="http://schemas.openxmlformats.org/officeDocument/2006/relationships/hyperlink" Target="mailto:ChapterKeys@incos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keys-to-effective-ch.wikispace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hapterKeys@incose.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Grp="1" noChangeArrowheads="1"/>
          </p:cNvSpPr>
          <p:nvPr>
            <p:ph type="ctrTitle"/>
          </p:nvPr>
        </p:nvSpPr>
        <p:spPr>
          <a:xfrm>
            <a:off x="304800" y="4038600"/>
            <a:ext cx="8527956" cy="1123038"/>
          </a:xfrm>
        </p:spPr>
        <p:txBody>
          <a:bodyPr>
            <a:normAutofit fontScale="90000"/>
          </a:bodyPr>
          <a:lstStyle/>
          <a:p>
            <a:r>
              <a:rPr lang="en-US" dirty="0"/>
              <a:t>Chapter Leader Training</a:t>
            </a:r>
            <a:br>
              <a:rPr lang="en-US" dirty="0"/>
            </a:br>
            <a:r>
              <a:rPr lang="en-US" dirty="0"/>
              <a:t>Unit 4 - </a:t>
            </a:r>
            <a:r>
              <a:rPr lang="en-US" sz="4800" dirty="0">
                <a:latin typeface="Arial" charset="0"/>
              </a:rPr>
              <a:t>Chapter Excellence Program</a:t>
            </a:r>
            <a:endParaRPr lang="en-US" dirty="0"/>
          </a:p>
        </p:txBody>
      </p:sp>
      <p:sp>
        <p:nvSpPr>
          <p:cNvPr id="3" name="Subtitle 2"/>
          <p:cNvSpPr>
            <a:spLocks noGrp="1"/>
          </p:cNvSpPr>
          <p:nvPr>
            <p:ph type="subTitle" idx="1"/>
          </p:nvPr>
        </p:nvSpPr>
        <p:spPr>
          <a:xfrm>
            <a:off x="2667000" y="5628881"/>
            <a:ext cx="5749648" cy="867169"/>
          </a:xfrm>
        </p:spPr>
        <p:txBody>
          <a:bodyPr>
            <a:normAutofit fontScale="85000" lnSpcReduction="10000"/>
          </a:bodyPr>
          <a:lstStyle/>
          <a:p>
            <a:pPr algn="r">
              <a:lnSpc>
                <a:spcPct val="85000"/>
              </a:lnSpc>
            </a:pPr>
            <a:r>
              <a:rPr lang="en-US" dirty="0"/>
              <a:t>Prepared by the US Sector  and Keys to Effective Chapters</a:t>
            </a:r>
          </a:p>
          <a:p>
            <a:pPr algn="r">
              <a:lnSpc>
                <a:spcPct val="85000"/>
              </a:lnSpc>
            </a:pPr>
            <a:r>
              <a:rPr lang="en-US" dirty="0"/>
              <a:t>Revision 3.0</a:t>
            </a:r>
          </a:p>
          <a:p>
            <a:pPr algn="r">
              <a:lnSpc>
                <a:spcPct val="85000"/>
              </a:lnSpc>
            </a:pPr>
            <a:r>
              <a:rPr lang="en-US" dirty="0"/>
              <a:t>Presented on 20 January 2018</a:t>
            </a:r>
          </a:p>
        </p:txBody>
      </p:sp>
    </p:spTree>
    <p:extLst>
      <p:ext uri="{BB962C8B-B14F-4D97-AF65-F5344CB8AC3E}">
        <p14:creationId xmlns:p14="http://schemas.microsoft.com/office/powerpoint/2010/main" val="250372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8229600" cy="1143000"/>
          </a:xfrm>
        </p:spPr>
        <p:txBody>
          <a:bodyPr/>
          <a:lstStyle/>
          <a:p>
            <a:pPr eaLnBrk="1" hangingPunct="1"/>
            <a:r>
              <a:rPr lang="en-US" altLang="en-US" sz="3400" dirty="0"/>
              <a:t>Officer Training Component</a:t>
            </a:r>
          </a:p>
        </p:txBody>
      </p:sp>
      <p:sp>
        <p:nvSpPr>
          <p:cNvPr id="51203" name="Rectangle 3"/>
          <p:cNvSpPr>
            <a:spLocks noGrp="1" noChangeArrowheads="1"/>
          </p:cNvSpPr>
          <p:nvPr>
            <p:ph idx="1"/>
          </p:nvPr>
        </p:nvSpPr>
        <p:spPr>
          <a:xfrm>
            <a:off x="685800" y="1265238"/>
            <a:ext cx="8229600" cy="4525962"/>
          </a:xfrm>
        </p:spPr>
        <p:txBody>
          <a:bodyPr>
            <a:normAutofit fontScale="92500" lnSpcReduction="10000"/>
          </a:bodyPr>
          <a:lstStyle/>
          <a:p>
            <a:pPr eaLnBrk="1" hangingPunct="1"/>
            <a:r>
              <a:rPr lang="en-US" altLang="en-US" sz="2400" dirty="0"/>
              <a:t>Officers should attend a training session or webinar, </a:t>
            </a:r>
            <a:r>
              <a:rPr lang="en-US" altLang="en-US" sz="2400" u="sng" dirty="0"/>
              <a:t>with</a:t>
            </a:r>
            <a:r>
              <a:rPr lang="en-US" altLang="en-US" sz="2400" dirty="0"/>
              <a:t> their leadership team to facilitate discussion  (This material))</a:t>
            </a:r>
          </a:p>
          <a:p>
            <a:pPr eaLnBrk="1" hangingPunct="1"/>
            <a:r>
              <a:rPr lang="en-US" altLang="en-US" sz="2400" dirty="0"/>
              <a:t>The comprehensive presentation, “Chapter Officer Training”, is available on the </a:t>
            </a:r>
            <a:r>
              <a:rPr lang="en-US" altLang="en-US" sz="2400" b="1" dirty="0"/>
              <a:t>Keys to Effective Chapters</a:t>
            </a:r>
            <a:r>
              <a:rPr lang="en-US" altLang="en-US" sz="2400" dirty="0"/>
              <a:t> Wiki for team training and personal review</a:t>
            </a:r>
          </a:p>
          <a:p>
            <a:pPr lvl="1" eaLnBrk="1" hangingPunct="1"/>
            <a:r>
              <a:rPr lang="en-US" altLang="en-US" sz="2000" dirty="0"/>
              <a:t>What is INCOSE</a:t>
            </a:r>
          </a:p>
          <a:p>
            <a:pPr lvl="1" eaLnBrk="1" hangingPunct="1"/>
            <a:r>
              <a:rPr lang="en-US" altLang="en-US" sz="2000" dirty="0"/>
              <a:t>Certification</a:t>
            </a:r>
          </a:p>
          <a:p>
            <a:pPr lvl="1" eaLnBrk="1" hangingPunct="1"/>
            <a:r>
              <a:rPr lang="en-US" altLang="en-US" sz="2000" dirty="0"/>
              <a:t>Technical Operations</a:t>
            </a:r>
          </a:p>
          <a:p>
            <a:pPr lvl="1" eaLnBrk="1" hangingPunct="1"/>
            <a:r>
              <a:rPr lang="en-US" altLang="en-US" sz="2000" dirty="0"/>
              <a:t>Chapters</a:t>
            </a:r>
          </a:p>
          <a:p>
            <a:pPr lvl="1" eaLnBrk="1" hangingPunct="1"/>
            <a:r>
              <a:rPr lang="en-US" altLang="en-US" sz="2000" dirty="0"/>
              <a:t>Chapter Officer Roles &amp; Responsibilities</a:t>
            </a:r>
          </a:p>
          <a:p>
            <a:pPr lvl="1" eaLnBrk="1" hangingPunct="1"/>
            <a:r>
              <a:rPr lang="en-US" altLang="en-US" sz="2000" dirty="0"/>
              <a:t>Chapter Achievement Program</a:t>
            </a:r>
          </a:p>
          <a:p>
            <a:pPr lvl="1"/>
            <a:r>
              <a:rPr lang="en-US" altLang="en-US" sz="2000" dirty="0"/>
              <a:t>Central Office Admin Functions/Resources/Products</a:t>
            </a:r>
            <a:endParaRPr lang="en-US" altLang="en-US" sz="1600" dirty="0"/>
          </a:p>
          <a:p>
            <a:pPr lvl="1" eaLnBrk="1" hangingPunct="1"/>
            <a:r>
              <a:rPr lang="en-US" altLang="en-US" sz="2000" dirty="0"/>
              <a:t>Events</a:t>
            </a:r>
            <a:endParaRPr lang="en-US" altLang="en-US" sz="2400" dirty="0"/>
          </a:p>
        </p:txBody>
      </p:sp>
    </p:spTree>
    <p:extLst>
      <p:ext uri="{BB962C8B-B14F-4D97-AF65-F5344CB8AC3E}">
        <p14:creationId xmlns:p14="http://schemas.microsoft.com/office/powerpoint/2010/main" val="6471637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1143000"/>
          </a:xfrm>
        </p:spPr>
        <p:txBody>
          <a:bodyPr/>
          <a:lstStyle/>
          <a:p>
            <a:pPr eaLnBrk="1" hangingPunct="1"/>
            <a:r>
              <a:rPr lang="en-US" altLang="en-US" sz="3400"/>
              <a:t>Chapter Planning Component</a:t>
            </a:r>
          </a:p>
        </p:txBody>
      </p:sp>
      <p:sp>
        <p:nvSpPr>
          <p:cNvPr id="9220" name="Rectangle 3"/>
          <p:cNvSpPr>
            <a:spLocks noGrp="1" noChangeArrowheads="1"/>
          </p:cNvSpPr>
          <p:nvPr>
            <p:ph idx="1"/>
          </p:nvPr>
        </p:nvSpPr>
        <p:spPr>
          <a:xfrm>
            <a:off x="685800" y="1265238"/>
            <a:ext cx="5029200" cy="4525962"/>
          </a:xfrm>
        </p:spPr>
        <p:txBody>
          <a:bodyPr>
            <a:normAutofit lnSpcReduction="10000"/>
          </a:bodyPr>
          <a:lstStyle/>
          <a:p>
            <a:pPr eaLnBrk="1" hangingPunct="1">
              <a:spcBef>
                <a:spcPts val="600"/>
              </a:spcBef>
              <a:defRPr/>
            </a:pPr>
            <a:r>
              <a:rPr lang="en-US" altLang="en-US" sz="2400" dirty="0"/>
              <a:t>Planning is a team activity – not for just the President/VPs</a:t>
            </a:r>
          </a:p>
          <a:p>
            <a:pPr eaLnBrk="1" hangingPunct="1">
              <a:spcBef>
                <a:spcPts val="600"/>
              </a:spcBef>
              <a:defRPr/>
            </a:pPr>
            <a:r>
              <a:rPr lang="en-US" altLang="en-US" sz="2400" dirty="0"/>
              <a:t>Chapter Planning should be done as soon a possible after officer training and no later </a:t>
            </a:r>
            <a:r>
              <a:rPr lang="en-US" altLang="en-US" sz="2400"/>
              <a:t>than April </a:t>
            </a:r>
            <a:r>
              <a:rPr lang="en-US" altLang="en-US" sz="2400" dirty="0"/>
              <a:t>15</a:t>
            </a:r>
          </a:p>
          <a:p>
            <a:pPr eaLnBrk="1" hangingPunct="1">
              <a:spcBef>
                <a:spcPts val="600"/>
              </a:spcBef>
              <a:defRPr/>
            </a:pPr>
            <a:r>
              <a:rPr lang="en-US" altLang="en-US" sz="2400" dirty="0"/>
              <a:t>Invite interested members-at-large to participate</a:t>
            </a:r>
          </a:p>
          <a:p>
            <a:pPr eaLnBrk="1" hangingPunct="1">
              <a:spcBef>
                <a:spcPts val="600"/>
              </a:spcBef>
              <a:defRPr/>
            </a:pPr>
            <a:r>
              <a:rPr lang="en-US" altLang="en-US" sz="2400" dirty="0"/>
              <a:t>Chapter Planning Workbook and Template is recommended, at least as a resource  (to be revised in 2018)</a:t>
            </a:r>
          </a:p>
          <a:p>
            <a:pPr marL="0" indent="0" eaLnBrk="1" hangingPunct="1">
              <a:buFontTx/>
              <a:buNone/>
              <a:defRPr/>
            </a:pPr>
            <a:endParaRPr lang="en-US" altLang="en-US" sz="2400" dirty="0"/>
          </a:p>
          <a:p>
            <a:pPr eaLnBrk="1" hangingPunct="1">
              <a:defRPr/>
            </a:pPr>
            <a:endParaRPr lang="en-US" altLang="en-US" sz="2400" dirty="0"/>
          </a:p>
        </p:txBody>
      </p:sp>
      <p:pic>
        <p:nvPicPr>
          <p:cNvPr id="2" name="Picture 1"/>
          <p:cNvPicPr>
            <a:picLocks noChangeAspect="1"/>
          </p:cNvPicPr>
          <p:nvPr/>
        </p:nvPicPr>
        <p:blipFill>
          <a:blip r:embed="rId2"/>
          <a:stretch>
            <a:fillRect/>
          </a:stretch>
        </p:blipFill>
        <p:spPr>
          <a:xfrm>
            <a:off x="5715000" y="1676400"/>
            <a:ext cx="2905125" cy="2814654"/>
          </a:xfrm>
          <a:prstGeom prst="rect">
            <a:avLst/>
          </a:prstGeom>
        </p:spPr>
      </p:pic>
    </p:spTree>
    <p:extLst>
      <p:ext uri="{BB962C8B-B14F-4D97-AF65-F5344CB8AC3E}">
        <p14:creationId xmlns:p14="http://schemas.microsoft.com/office/powerpoint/2010/main" val="8552517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8229600" cy="762000"/>
          </a:xfrm>
        </p:spPr>
        <p:txBody>
          <a:bodyPr/>
          <a:lstStyle/>
          <a:p>
            <a:pPr eaLnBrk="1" hangingPunct="1"/>
            <a:r>
              <a:rPr lang="en-US" altLang="en-US" sz="3400" dirty="0"/>
              <a:t>Lack of Planning:</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276350"/>
            <a:ext cx="2552700" cy="1790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1143000"/>
            <a:ext cx="2219325" cy="205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1352550"/>
            <a:ext cx="2695575" cy="1695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714375" y="35814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200" algn="ctr" rtl="0" fontAlgn="base">
              <a:spcBef>
                <a:spcPct val="0"/>
              </a:spcBef>
              <a:spcAft>
                <a:spcPct val="0"/>
              </a:spcAft>
              <a:defRPr sz="3800">
                <a:solidFill>
                  <a:schemeClr val="tx2"/>
                </a:solidFill>
                <a:latin typeface="Arial" charset="0"/>
              </a:defRPr>
            </a:lvl6pPr>
            <a:lvl7pPr marL="914400" algn="ctr" rtl="0" fontAlgn="base">
              <a:spcBef>
                <a:spcPct val="0"/>
              </a:spcBef>
              <a:spcAft>
                <a:spcPct val="0"/>
              </a:spcAft>
              <a:defRPr sz="3800">
                <a:solidFill>
                  <a:schemeClr val="tx2"/>
                </a:solidFill>
                <a:latin typeface="Arial" charset="0"/>
              </a:defRPr>
            </a:lvl7pPr>
            <a:lvl8pPr marL="1371600" algn="ctr" rtl="0" fontAlgn="base">
              <a:spcBef>
                <a:spcPct val="0"/>
              </a:spcBef>
              <a:spcAft>
                <a:spcPct val="0"/>
              </a:spcAft>
              <a:defRPr sz="3800">
                <a:solidFill>
                  <a:schemeClr val="tx2"/>
                </a:solidFill>
                <a:latin typeface="Arial" charset="0"/>
              </a:defRPr>
            </a:lvl8pPr>
            <a:lvl9pPr marL="1828800" algn="ctr" rtl="0" fontAlgn="base">
              <a:spcBef>
                <a:spcPct val="0"/>
              </a:spcBef>
              <a:spcAft>
                <a:spcPct val="0"/>
              </a:spcAft>
              <a:defRPr sz="3800">
                <a:solidFill>
                  <a:schemeClr val="tx2"/>
                </a:solidFill>
                <a:latin typeface="Arial" charset="0"/>
              </a:defRPr>
            </a:lvl9pPr>
          </a:lstStyle>
          <a:p>
            <a:pPr eaLnBrk="1" hangingPunct="1"/>
            <a:r>
              <a:rPr lang="en-US" altLang="en-US" sz="3400" kern="0" dirty="0"/>
              <a:t>Too Much Planning:</a:t>
            </a: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4419600"/>
            <a:ext cx="2620963"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6227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11163"/>
            <a:ext cx="8610600" cy="838200"/>
          </a:xfrm>
        </p:spPr>
        <p:txBody>
          <a:bodyPr anchor="b">
            <a:normAutofit fontScale="90000"/>
          </a:bodyPr>
          <a:lstStyle/>
          <a:p>
            <a:pPr eaLnBrk="1" hangingPunct="1"/>
            <a:r>
              <a:rPr lang="en-US" altLang="en-US" sz="3300"/>
              <a:t>During Chapter Planning, Maintain Alignment with Overall INCOSE Mission and Goals</a:t>
            </a:r>
          </a:p>
        </p:txBody>
      </p:sp>
      <p:sp>
        <p:nvSpPr>
          <p:cNvPr id="53251" name="Text Box 4"/>
          <p:cNvSpPr txBox="1">
            <a:spLocks noChangeArrowheads="1"/>
          </p:cNvSpPr>
          <p:nvPr/>
        </p:nvSpPr>
        <p:spPr bwMode="auto">
          <a:xfrm>
            <a:off x="1524000" y="4995863"/>
            <a:ext cx="47244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53252" name="Text Box 6"/>
          <p:cNvSpPr txBox="1">
            <a:spLocks noChangeArrowheads="1"/>
          </p:cNvSpPr>
          <p:nvPr/>
        </p:nvSpPr>
        <p:spPr bwMode="auto">
          <a:xfrm>
            <a:off x="3733800" y="1295400"/>
            <a:ext cx="3581400" cy="1219200"/>
          </a:xfrm>
          <a:prstGeom prst="rect">
            <a:avLst/>
          </a:prstGeom>
          <a:noFill/>
          <a:ln w="9525">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dirty="0"/>
              <a:t>Chapter Strategic Plan</a:t>
            </a:r>
            <a:r>
              <a:rPr lang="en-US" altLang="en-US" sz="1800" dirty="0"/>
              <a:t> </a:t>
            </a:r>
          </a:p>
          <a:p>
            <a:pPr>
              <a:spcBef>
                <a:spcPct val="0"/>
              </a:spcBef>
              <a:buFontTx/>
              <a:buNone/>
            </a:pPr>
            <a:r>
              <a:rPr lang="en-US" altLang="en-US" sz="1800" dirty="0"/>
              <a:t>Describes the chapter’s direction for long and short term, promoting smooth continuity year to year</a:t>
            </a:r>
          </a:p>
        </p:txBody>
      </p:sp>
      <p:sp>
        <p:nvSpPr>
          <p:cNvPr id="53253" name="AutoShape 9"/>
          <p:cNvSpPr>
            <a:spLocks noChangeArrowheads="1"/>
          </p:cNvSpPr>
          <p:nvPr/>
        </p:nvSpPr>
        <p:spPr bwMode="auto">
          <a:xfrm rot="-1729428">
            <a:off x="3421528" y="2112802"/>
            <a:ext cx="299261" cy="270196"/>
          </a:xfrm>
          <a:prstGeom prst="rightArrow">
            <a:avLst>
              <a:gd name="adj1" fmla="val 50000"/>
              <a:gd name="adj2" fmla="val 4564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4" name="Text Box 10"/>
          <p:cNvSpPr txBox="1">
            <a:spLocks noChangeArrowheads="1"/>
          </p:cNvSpPr>
          <p:nvPr/>
        </p:nvSpPr>
        <p:spPr bwMode="auto">
          <a:xfrm>
            <a:off x="7467600" y="1371600"/>
            <a:ext cx="1447800"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b="1"/>
              <a:t>Chapter SWOT</a:t>
            </a:r>
          </a:p>
          <a:p>
            <a:pPr>
              <a:spcBef>
                <a:spcPct val="0"/>
              </a:spcBef>
              <a:buFontTx/>
              <a:buNone/>
            </a:pPr>
            <a:r>
              <a:rPr lang="en-US" altLang="en-US" sz="1400"/>
              <a:t>Strengths, Weaknesses,</a:t>
            </a:r>
          </a:p>
          <a:p>
            <a:pPr>
              <a:spcBef>
                <a:spcPct val="0"/>
              </a:spcBef>
              <a:buFontTx/>
              <a:buNone/>
            </a:pPr>
            <a:r>
              <a:rPr lang="en-US" altLang="en-US" sz="1400"/>
              <a:t>Opportunities, Threats</a:t>
            </a:r>
          </a:p>
        </p:txBody>
      </p:sp>
      <p:sp>
        <p:nvSpPr>
          <p:cNvPr id="53255" name="AutoShape 11"/>
          <p:cNvSpPr>
            <a:spLocks noChangeArrowheads="1"/>
          </p:cNvSpPr>
          <p:nvPr/>
        </p:nvSpPr>
        <p:spPr bwMode="auto">
          <a:xfrm rot="-7668255">
            <a:off x="6737360" y="2544371"/>
            <a:ext cx="171386" cy="237386"/>
          </a:xfrm>
          <a:prstGeom prst="rightArrow">
            <a:avLst>
              <a:gd name="adj1" fmla="val 50000"/>
              <a:gd name="adj2" fmla="val 39826"/>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6" name="AutoShape 13"/>
          <p:cNvSpPr>
            <a:spLocks noChangeArrowheads="1"/>
          </p:cNvSpPr>
          <p:nvPr/>
        </p:nvSpPr>
        <p:spPr bwMode="auto">
          <a:xfrm rot="18140562">
            <a:off x="4173845" y="2940507"/>
            <a:ext cx="1197178" cy="210523"/>
          </a:xfrm>
          <a:prstGeom prst="rightArrow">
            <a:avLst>
              <a:gd name="adj1" fmla="val 50000"/>
              <a:gd name="adj2" fmla="val 160465"/>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7" name="Text Box 15"/>
          <p:cNvSpPr txBox="1">
            <a:spLocks noChangeArrowheads="1"/>
          </p:cNvSpPr>
          <p:nvPr/>
        </p:nvSpPr>
        <p:spPr bwMode="auto">
          <a:xfrm>
            <a:off x="381000" y="3326506"/>
            <a:ext cx="4482999" cy="2172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77800" algn="l"/>
                <a:tab pos="685800" algn="l"/>
              </a:tabLst>
              <a:defRPr sz="3200">
                <a:solidFill>
                  <a:schemeClr val="tx1"/>
                </a:solidFill>
                <a:latin typeface="Arial" charset="0"/>
              </a:defRPr>
            </a:lvl1pPr>
            <a:lvl2pPr marL="742950" indent="-285750">
              <a:spcBef>
                <a:spcPct val="20000"/>
              </a:spcBef>
              <a:buChar char="–"/>
              <a:tabLst>
                <a:tab pos="177800" algn="l"/>
                <a:tab pos="685800" algn="l"/>
              </a:tabLst>
              <a:defRPr sz="2800">
                <a:solidFill>
                  <a:schemeClr val="tx1"/>
                </a:solidFill>
                <a:latin typeface="Arial" charset="0"/>
              </a:defRPr>
            </a:lvl2pPr>
            <a:lvl3pPr marL="1143000" indent="-228600">
              <a:spcBef>
                <a:spcPct val="20000"/>
              </a:spcBef>
              <a:buChar char="•"/>
              <a:tabLst>
                <a:tab pos="177800" algn="l"/>
                <a:tab pos="685800" algn="l"/>
              </a:tabLst>
              <a:defRPr sz="2400">
                <a:solidFill>
                  <a:schemeClr val="tx1"/>
                </a:solidFill>
                <a:latin typeface="Arial" charset="0"/>
              </a:defRPr>
            </a:lvl3pPr>
            <a:lvl4pPr marL="1600200" indent="-228600">
              <a:spcBef>
                <a:spcPct val="20000"/>
              </a:spcBef>
              <a:buChar char="–"/>
              <a:tabLst>
                <a:tab pos="177800" algn="l"/>
                <a:tab pos="685800" algn="l"/>
              </a:tabLst>
              <a:defRPr sz="2000">
                <a:solidFill>
                  <a:schemeClr val="tx1"/>
                </a:solidFill>
                <a:latin typeface="Arial" charset="0"/>
              </a:defRPr>
            </a:lvl4pPr>
            <a:lvl5pPr marL="2057400" indent="-228600">
              <a:spcBef>
                <a:spcPct val="20000"/>
              </a:spcBef>
              <a:buChar char="»"/>
              <a:tabLst>
                <a:tab pos="177800" algn="l"/>
                <a:tab pos="685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9pPr>
          </a:lstStyle>
          <a:p>
            <a:pPr algn="ctr">
              <a:spcBef>
                <a:spcPct val="0"/>
              </a:spcBef>
              <a:buFontTx/>
              <a:buNone/>
            </a:pPr>
            <a:r>
              <a:rPr lang="en-US" altLang="en-US" sz="1600" b="1" dirty="0"/>
              <a:t>INCOSE Strategic Objectives</a:t>
            </a:r>
          </a:p>
          <a:p>
            <a:pPr algn="ctr">
              <a:spcBef>
                <a:spcPct val="0"/>
              </a:spcBef>
              <a:buFontTx/>
              <a:buNone/>
            </a:pPr>
            <a:endParaRPr lang="en-US" altLang="en-US" sz="900" b="1" dirty="0"/>
          </a:p>
          <a:p>
            <a:pPr eaLnBrk="1" fontAlgn="t" hangingPunct="1">
              <a:buNone/>
            </a:pPr>
            <a:r>
              <a:rPr lang="en-US" sz="1400" b="1" dirty="0"/>
              <a:t>Growth</a:t>
            </a:r>
            <a:r>
              <a:rPr lang="en-US" sz="1400" dirty="0"/>
              <a:t> </a:t>
            </a:r>
            <a:r>
              <a:rPr lang="mr-IN" sz="1400" dirty="0"/>
              <a:t>–</a:t>
            </a:r>
            <a:r>
              <a:rPr lang="en-US" sz="1400" dirty="0"/>
              <a:t> double membership and embrace the healthcare, mobility, and energy business sectors</a:t>
            </a:r>
          </a:p>
          <a:p>
            <a:pPr eaLnBrk="1" fontAlgn="t" hangingPunct="1">
              <a:buNone/>
            </a:pPr>
            <a:r>
              <a:rPr lang="en-US" sz="1400" b="1" dirty="0"/>
              <a:t>Alliances</a:t>
            </a:r>
            <a:r>
              <a:rPr lang="en-US" sz="1400" dirty="0"/>
              <a:t> - amplify ability to achieve mission</a:t>
            </a:r>
          </a:p>
          <a:p>
            <a:pPr eaLnBrk="1" fontAlgn="t" hangingPunct="1">
              <a:buNone/>
            </a:pPr>
            <a:r>
              <a:rPr lang="en-US" sz="1400" b="1" dirty="0"/>
              <a:t>Education</a:t>
            </a:r>
            <a:r>
              <a:rPr lang="en-US" sz="1400" dirty="0"/>
              <a:t> - curricular recommendations widely adopted, raising the quality of engineering education</a:t>
            </a:r>
          </a:p>
          <a:p>
            <a:pPr eaLnBrk="1" fontAlgn="t" hangingPunct="1">
              <a:buNone/>
            </a:pPr>
            <a:r>
              <a:rPr lang="en-US" sz="1400" b="1" dirty="0"/>
              <a:t>Products</a:t>
            </a:r>
            <a:r>
              <a:rPr lang="en-US" sz="1400" dirty="0"/>
              <a:t> - produce and broker the most impactful systems engineering  information in the world</a:t>
            </a:r>
          </a:p>
        </p:txBody>
      </p:sp>
      <p:sp>
        <p:nvSpPr>
          <p:cNvPr id="53258" name="AutoShape 17"/>
          <p:cNvSpPr>
            <a:spLocks noChangeArrowheads="1"/>
          </p:cNvSpPr>
          <p:nvPr/>
        </p:nvSpPr>
        <p:spPr bwMode="auto">
          <a:xfrm rot="10800000">
            <a:off x="7391400" y="1524000"/>
            <a:ext cx="304800" cy="273050"/>
          </a:xfrm>
          <a:prstGeom prst="rightArrow">
            <a:avLst>
              <a:gd name="adj1" fmla="val 50000"/>
              <a:gd name="adj2" fmla="val 27907"/>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9" name="AutoShape 18"/>
          <p:cNvSpPr>
            <a:spLocks noChangeArrowheads="1"/>
          </p:cNvSpPr>
          <p:nvPr/>
        </p:nvSpPr>
        <p:spPr bwMode="auto">
          <a:xfrm rot="10800000" flipH="1">
            <a:off x="3276600" y="1447800"/>
            <a:ext cx="381000" cy="273050"/>
          </a:xfrm>
          <a:prstGeom prst="rightArrow">
            <a:avLst>
              <a:gd name="adj1" fmla="val 50000"/>
              <a:gd name="adj2" fmla="val 34884"/>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60" name="Text Box 19"/>
          <p:cNvSpPr txBox="1">
            <a:spLocks noChangeArrowheads="1"/>
          </p:cNvSpPr>
          <p:nvPr/>
        </p:nvSpPr>
        <p:spPr bwMode="auto">
          <a:xfrm>
            <a:off x="367797" y="2255966"/>
            <a:ext cx="421151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0"/>
              </a:spcAft>
              <a:buFontTx/>
              <a:buNone/>
            </a:pPr>
            <a:r>
              <a:rPr lang="en-US" altLang="en-US" sz="1600" b="1" dirty="0"/>
              <a:t>INCOSE Mission</a:t>
            </a:r>
            <a:endParaRPr lang="en-US" altLang="en-US" sz="1400" dirty="0"/>
          </a:p>
          <a:p>
            <a:pPr>
              <a:lnSpc>
                <a:spcPts val="1800"/>
              </a:lnSpc>
              <a:spcBef>
                <a:spcPct val="0"/>
              </a:spcBef>
              <a:spcAft>
                <a:spcPts val="600"/>
              </a:spcAft>
              <a:buFontTx/>
              <a:buNone/>
            </a:pPr>
            <a:r>
              <a:rPr lang="en-US" sz="1400" dirty="0"/>
              <a:t>To address complex societal and technical challenges by enabling, promoting, and advancing Systems Engineering and systems approaches</a:t>
            </a:r>
          </a:p>
        </p:txBody>
      </p:sp>
      <p:sp>
        <p:nvSpPr>
          <p:cNvPr id="53261" name="Text Box 20"/>
          <p:cNvSpPr txBox="1">
            <a:spLocks noChangeArrowheads="1"/>
          </p:cNvSpPr>
          <p:nvPr/>
        </p:nvSpPr>
        <p:spPr bwMode="auto">
          <a:xfrm>
            <a:off x="990600" y="1295400"/>
            <a:ext cx="228600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0"/>
              </a:spcAft>
              <a:buFontTx/>
              <a:buNone/>
            </a:pPr>
            <a:r>
              <a:rPr lang="en-US" altLang="en-US" sz="1600" b="1" dirty="0"/>
              <a:t>INCOSE Vision</a:t>
            </a:r>
          </a:p>
          <a:p>
            <a:pPr>
              <a:lnSpc>
                <a:spcPts val="1800"/>
              </a:lnSpc>
              <a:spcBef>
                <a:spcPct val="0"/>
              </a:spcBef>
              <a:spcAft>
                <a:spcPts val="600"/>
              </a:spcAft>
              <a:buFontTx/>
              <a:buNone/>
            </a:pPr>
            <a:r>
              <a:rPr lang="en-US" sz="1400" dirty="0"/>
              <a:t>A better world through a systems approach</a:t>
            </a:r>
            <a:endParaRPr lang="en-US" altLang="en-US" sz="1400" dirty="0"/>
          </a:p>
        </p:txBody>
      </p:sp>
      <p:sp>
        <p:nvSpPr>
          <p:cNvPr id="53262" name="Text Box 21"/>
          <p:cNvSpPr txBox="1">
            <a:spLocks noChangeArrowheads="1"/>
          </p:cNvSpPr>
          <p:nvPr/>
        </p:nvSpPr>
        <p:spPr bwMode="auto">
          <a:xfrm>
            <a:off x="4724401" y="2743200"/>
            <a:ext cx="4495800" cy="2477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0"/>
              </a:spcAft>
              <a:buFontTx/>
              <a:buNone/>
            </a:pPr>
            <a:r>
              <a:rPr lang="en-US" altLang="en-US" sz="1600" b="1" dirty="0"/>
              <a:t>INCOSE Goals</a:t>
            </a:r>
          </a:p>
          <a:p>
            <a:r>
              <a:rPr lang="en-US" sz="1400" dirty="0"/>
              <a:t> Focal point for dissemination of SE knowledge.</a:t>
            </a:r>
          </a:p>
          <a:p>
            <a:r>
              <a:rPr lang="en-US" sz="1400" dirty="0"/>
              <a:t> Promote international collaboration in SE practice, education, and research.</a:t>
            </a:r>
          </a:p>
          <a:p>
            <a:r>
              <a:rPr lang="en-US" sz="1400" dirty="0"/>
              <a:t> Assure establishment of competitive, scale-able professional standards in the practice of SE</a:t>
            </a:r>
          </a:p>
          <a:p>
            <a:r>
              <a:rPr lang="en-US" sz="1400" dirty="0"/>
              <a:t> Improve the professional status of all persons engaged in the practice of systems engineering.</a:t>
            </a:r>
          </a:p>
          <a:p>
            <a:r>
              <a:rPr lang="en-US" sz="1400" dirty="0"/>
              <a:t> Encourage governmental and industrial support for research and educational  programs</a:t>
            </a:r>
            <a:endParaRPr lang="en-US" altLang="en-US" sz="1400" b="1" dirty="0"/>
          </a:p>
        </p:txBody>
      </p:sp>
      <p:sp>
        <p:nvSpPr>
          <p:cNvPr id="15" name="Text Box 15"/>
          <p:cNvSpPr txBox="1">
            <a:spLocks noChangeArrowheads="1"/>
          </p:cNvSpPr>
          <p:nvPr/>
        </p:nvSpPr>
        <p:spPr bwMode="auto">
          <a:xfrm>
            <a:off x="381000" y="5345520"/>
            <a:ext cx="8686800" cy="1040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77800" algn="l"/>
                <a:tab pos="685800" algn="l"/>
              </a:tabLst>
              <a:defRPr sz="3200">
                <a:solidFill>
                  <a:schemeClr val="tx1"/>
                </a:solidFill>
                <a:latin typeface="Arial" charset="0"/>
              </a:defRPr>
            </a:lvl1pPr>
            <a:lvl2pPr marL="742950" indent="-285750">
              <a:spcBef>
                <a:spcPct val="20000"/>
              </a:spcBef>
              <a:buChar char="–"/>
              <a:tabLst>
                <a:tab pos="177800" algn="l"/>
                <a:tab pos="685800" algn="l"/>
              </a:tabLst>
              <a:defRPr sz="2800">
                <a:solidFill>
                  <a:schemeClr val="tx1"/>
                </a:solidFill>
                <a:latin typeface="Arial" charset="0"/>
              </a:defRPr>
            </a:lvl2pPr>
            <a:lvl3pPr marL="1143000" indent="-228600">
              <a:spcBef>
                <a:spcPct val="20000"/>
              </a:spcBef>
              <a:buChar char="•"/>
              <a:tabLst>
                <a:tab pos="177800" algn="l"/>
                <a:tab pos="685800" algn="l"/>
              </a:tabLst>
              <a:defRPr sz="2400">
                <a:solidFill>
                  <a:schemeClr val="tx1"/>
                </a:solidFill>
                <a:latin typeface="Arial" charset="0"/>
              </a:defRPr>
            </a:lvl3pPr>
            <a:lvl4pPr marL="1600200" indent="-228600">
              <a:spcBef>
                <a:spcPct val="20000"/>
              </a:spcBef>
              <a:buChar char="–"/>
              <a:tabLst>
                <a:tab pos="177800" algn="l"/>
                <a:tab pos="685800" algn="l"/>
              </a:tabLst>
              <a:defRPr sz="2000">
                <a:solidFill>
                  <a:schemeClr val="tx1"/>
                </a:solidFill>
                <a:latin typeface="Arial" charset="0"/>
              </a:defRPr>
            </a:lvl4pPr>
            <a:lvl5pPr marL="2057400" indent="-228600">
              <a:spcBef>
                <a:spcPct val="20000"/>
              </a:spcBef>
              <a:buChar char="»"/>
              <a:tabLst>
                <a:tab pos="177800" algn="l"/>
                <a:tab pos="685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9pPr>
          </a:lstStyle>
          <a:p>
            <a:pPr eaLnBrk="1" fontAlgn="t" hangingPunct="1">
              <a:buNone/>
            </a:pPr>
            <a:r>
              <a:rPr lang="en-US" sz="1400" b="1" dirty="0"/>
              <a:t>Forums</a:t>
            </a:r>
            <a:r>
              <a:rPr lang="en-US" sz="1400" dirty="0"/>
              <a:t> - produce and support the most impactful systems engineering forums in the world</a:t>
            </a:r>
          </a:p>
          <a:p>
            <a:pPr eaLnBrk="1" fontAlgn="t" hangingPunct="1">
              <a:buNone/>
            </a:pPr>
            <a:r>
              <a:rPr lang="en-US" sz="1400" b="1" dirty="0"/>
              <a:t>Competency -</a:t>
            </a:r>
            <a:r>
              <a:rPr lang="en-US" sz="1400" dirty="0"/>
              <a:t> team with industry to raise systems engineering competency across their supply chains</a:t>
            </a:r>
          </a:p>
          <a:p>
            <a:pPr eaLnBrk="1" fontAlgn="t" hangingPunct="1">
              <a:buNone/>
            </a:pPr>
            <a:r>
              <a:rPr lang="en-US" sz="1400" b="1" dirty="0"/>
              <a:t>Transformation</a:t>
            </a:r>
            <a:r>
              <a:rPr lang="en-US" sz="1400" dirty="0"/>
              <a:t> - accelerate the transformation of systems engineering to a model-based discipline</a:t>
            </a:r>
          </a:p>
          <a:p>
            <a:pPr>
              <a:spcBef>
                <a:spcPct val="0"/>
              </a:spcBef>
            </a:pPr>
            <a:endParaRPr lang="en-US" altLang="en-US" sz="1400" dirty="0"/>
          </a:p>
        </p:txBody>
      </p:sp>
    </p:spTree>
    <p:extLst>
      <p:ext uri="{BB962C8B-B14F-4D97-AF65-F5344CB8AC3E}">
        <p14:creationId xmlns:p14="http://schemas.microsoft.com/office/powerpoint/2010/main" val="8236574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143000" y="609600"/>
            <a:ext cx="8001000" cy="609600"/>
          </a:xfrm>
          <a:noFill/>
        </p:spPr>
        <p:txBody>
          <a:bodyPr anchor="b">
            <a:normAutofit fontScale="90000"/>
          </a:bodyPr>
          <a:lstStyle/>
          <a:p>
            <a:pPr eaLnBrk="1" hangingPunct="1"/>
            <a:r>
              <a:rPr lang="en-US" altLang="en-US" sz="3400" dirty="0"/>
              <a:t>Early &amp; Effective Planning Is Essential</a:t>
            </a:r>
            <a:br>
              <a:rPr lang="en-US" altLang="en-US" sz="3400" dirty="0"/>
            </a:br>
            <a:r>
              <a:rPr lang="en-US" altLang="en-US" sz="3400" dirty="0"/>
              <a:t>as Well as Periodic Updates</a:t>
            </a:r>
          </a:p>
        </p:txBody>
      </p:sp>
      <p:sp>
        <p:nvSpPr>
          <p:cNvPr id="54275" name="Text Box 3"/>
          <p:cNvSpPr txBox="1">
            <a:spLocks noChangeArrowheads="1"/>
          </p:cNvSpPr>
          <p:nvPr/>
        </p:nvSpPr>
        <p:spPr bwMode="auto">
          <a:xfrm>
            <a:off x="593725" y="1752600"/>
            <a:ext cx="6416675"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kumimoji="1" lang="en-US" altLang="en-US" sz="2400">
              <a:latin typeface="Tahoma" pitchFamily="34" charset="0"/>
            </a:endParaRPr>
          </a:p>
        </p:txBody>
      </p:sp>
      <p:sp>
        <p:nvSpPr>
          <p:cNvPr id="54276" name="Text Box 5"/>
          <p:cNvSpPr txBox="1">
            <a:spLocks noChangeArrowheads="1"/>
          </p:cNvSpPr>
          <p:nvPr/>
        </p:nvSpPr>
        <p:spPr bwMode="auto">
          <a:xfrm>
            <a:off x="2133600" y="1219200"/>
            <a:ext cx="52578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Strategic Component</a:t>
            </a:r>
            <a:endParaRPr lang="en-US" altLang="en-US" sz="1800"/>
          </a:p>
          <a:p>
            <a:pPr>
              <a:spcBef>
                <a:spcPct val="0"/>
              </a:spcBef>
              <a:buFontTx/>
              <a:buNone/>
            </a:pPr>
            <a:r>
              <a:rPr lang="en-US" altLang="en-US" sz="1800"/>
              <a:t>Lays out the chapter’s direction for long and short term, promoting smooth continuity year to year</a:t>
            </a:r>
          </a:p>
        </p:txBody>
      </p:sp>
      <p:sp>
        <p:nvSpPr>
          <p:cNvPr id="54277" name="Text Box 6"/>
          <p:cNvSpPr txBox="1">
            <a:spLocks noChangeArrowheads="1"/>
          </p:cNvSpPr>
          <p:nvPr/>
        </p:nvSpPr>
        <p:spPr bwMode="auto">
          <a:xfrm>
            <a:off x="1143000" y="2514600"/>
            <a:ext cx="7391400"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dirty="0"/>
              <a:t>Chapter Operation Component</a:t>
            </a:r>
          </a:p>
          <a:p>
            <a:pPr algn="just">
              <a:lnSpc>
                <a:spcPts val="1800"/>
              </a:lnSpc>
              <a:spcBef>
                <a:spcPct val="0"/>
              </a:spcBef>
              <a:spcAft>
                <a:spcPts val="600"/>
              </a:spcAft>
              <a:buFontTx/>
              <a:buNone/>
            </a:pPr>
            <a:r>
              <a:rPr lang="en-US" altLang="en-US" sz="1600" dirty="0"/>
              <a:t>Addresses the chapter organization, budget, roles &amp; responsibilities,  chapter development (presentations and tutorials), facilities, schedule, metrics, reviews, &amp; action item tracking. Also includes items from objectives/initiatives such as goals for technical papers, attendance at IW and IS, work with other chapters or non-INCOSE entities, etc. </a:t>
            </a:r>
          </a:p>
          <a:p>
            <a:pPr algn="just">
              <a:lnSpc>
                <a:spcPts val="1800"/>
              </a:lnSpc>
              <a:spcBef>
                <a:spcPct val="0"/>
              </a:spcBef>
              <a:spcAft>
                <a:spcPts val="600"/>
              </a:spcAft>
              <a:buFontTx/>
              <a:buNone/>
            </a:pPr>
            <a:r>
              <a:rPr lang="en-US" altLang="en-US" sz="1600" dirty="0"/>
              <a:t>Other aspects, such as below, should be incorporated integral to the Plan.</a:t>
            </a:r>
          </a:p>
        </p:txBody>
      </p:sp>
      <p:sp>
        <p:nvSpPr>
          <p:cNvPr id="54278" name="AutoShape 7"/>
          <p:cNvSpPr>
            <a:spLocks noChangeArrowheads="1"/>
          </p:cNvSpPr>
          <p:nvPr/>
        </p:nvSpPr>
        <p:spPr bwMode="auto">
          <a:xfrm rot="5400000">
            <a:off x="4708525" y="2276475"/>
            <a:ext cx="304800" cy="273050"/>
          </a:xfrm>
          <a:prstGeom prst="rightArrow">
            <a:avLst>
              <a:gd name="adj1" fmla="val 50000"/>
              <a:gd name="adj2" fmla="val 27907"/>
            </a:avLst>
          </a:prstGeom>
          <a:solidFill>
            <a:schemeClr val="bg1"/>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4279" name="Text Box 8"/>
          <p:cNvSpPr txBox="1">
            <a:spLocks noChangeArrowheads="1"/>
          </p:cNvSpPr>
          <p:nvPr/>
        </p:nvSpPr>
        <p:spPr bwMode="auto">
          <a:xfrm>
            <a:off x="1219200" y="5013325"/>
            <a:ext cx="3460750"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   </a:t>
            </a:r>
            <a:r>
              <a:rPr lang="en-US" altLang="en-US" sz="1600" b="1"/>
              <a:t>Chapter Membership</a:t>
            </a:r>
          </a:p>
          <a:p>
            <a:pPr>
              <a:spcBef>
                <a:spcPct val="0"/>
              </a:spcBef>
              <a:buFontTx/>
              <a:buNone/>
            </a:pPr>
            <a:r>
              <a:rPr lang="en-US" altLang="en-US" sz="1600"/>
              <a:t>Addresses recruitment and retention</a:t>
            </a:r>
          </a:p>
        </p:txBody>
      </p:sp>
      <p:sp>
        <p:nvSpPr>
          <p:cNvPr id="54280" name="Text Box 10"/>
          <p:cNvSpPr txBox="1">
            <a:spLocks noChangeArrowheads="1"/>
          </p:cNvSpPr>
          <p:nvPr/>
        </p:nvSpPr>
        <p:spPr bwMode="auto">
          <a:xfrm>
            <a:off x="5105400" y="5013325"/>
            <a:ext cx="3733800"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dirty="0"/>
              <a:t>Chapter Communications</a:t>
            </a:r>
          </a:p>
          <a:p>
            <a:pPr>
              <a:lnSpc>
                <a:spcPts val="1800"/>
              </a:lnSpc>
              <a:spcBef>
                <a:spcPct val="0"/>
              </a:spcBef>
              <a:spcAft>
                <a:spcPts val="600"/>
              </a:spcAft>
              <a:buFontTx/>
              <a:buNone/>
            </a:pPr>
            <a:r>
              <a:rPr lang="en-US" altLang="en-US" sz="1600" dirty="0"/>
              <a:t>Includes website, newsletter, and publicity. </a:t>
            </a:r>
          </a:p>
          <a:p>
            <a:pPr algn="just">
              <a:lnSpc>
                <a:spcPts val="1800"/>
              </a:lnSpc>
              <a:spcBef>
                <a:spcPct val="0"/>
              </a:spcBef>
              <a:spcAft>
                <a:spcPts val="600"/>
              </a:spcAft>
              <a:buFontTx/>
              <a:buNone/>
            </a:pPr>
            <a:r>
              <a:rPr lang="en-US" altLang="en-US" sz="1600" dirty="0"/>
              <a:t>The Ambassador/Promoter plan can be included or documented separately.</a:t>
            </a:r>
          </a:p>
        </p:txBody>
      </p:sp>
      <p:sp>
        <p:nvSpPr>
          <p:cNvPr id="54281" name="Line 12"/>
          <p:cNvSpPr>
            <a:spLocks noChangeShapeType="1"/>
          </p:cNvSpPr>
          <p:nvPr/>
        </p:nvSpPr>
        <p:spPr bwMode="auto">
          <a:xfrm flipH="1">
            <a:off x="3352800" y="4572000"/>
            <a:ext cx="381000" cy="3810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4282" name="Line 13"/>
          <p:cNvSpPr>
            <a:spLocks noChangeShapeType="1"/>
          </p:cNvSpPr>
          <p:nvPr/>
        </p:nvSpPr>
        <p:spPr bwMode="auto">
          <a:xfrm>
            <a:off x="5943600" y="4572000"/>
            <a:ext cx="381000" cy="3556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401470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1143000"/>
          </a:xfrm>
        </p:spPr>
        <p:txBody>
          <a:bodyPr/>
          <a:lstStyle/>
          <a:p>
            <a:pPr eaLnBrk="1" hangingPunct="1"/>
            <a:r>
              <a:rPr lang="en-US" altLang="en-US" sz="3400" dirty="0"/>
              <a:t>Available Chapter Planning Tools</a:t>
            </a:r>
            <a:br>
              <a:rPr lang="en-US" altLang="en-US" sz="3400" dirty="0"/>
            </a:br>
            <a:r>
              <a:rPr lang="en-US" altLang="en-US" sz="2000" dirty="0"/>
              <a:t>(To be revised and simplified in 2018)</a:t>
            </a:r>
            <a:endParaRPr lang="en-US" altLang="en-US" sz="3400" dirty="0"/>
          </a:p>
        </p:txBody>
      </p:sp>
      <p:sp>
        <p:nvSpPr>
          <p:cNvPr id="9220" name="Rectangle 3"/>
          <p:cNvSpPr>
            <a:spLocks noGrp="1" noChangeArrowheads="1"/>
          </p:cNvSpPr>
          <p:nvPr>
            <p:ph idx="1"/>
          </p:nvPr>
        </p:nvSpPr>
        <p:spPr>
          <a:xfrm>
            <a:off x="685800" y="1722438"/>
            <a:ext cx="8229600" cy="3992562"/>
          </a:xfrm>
        </p:spPr>
        <p:txBody>
          <a:bodyPr/>
          <a:lstStyle/>
          <a:p>
            <a:pPr eaLnBrk="1" hangingPunct="1">
              <a:spcBef>
                <a:spcPts val="600"/>
              </a:spcBef>
              <a:defRPr/>
            </a:pPr>
            <a:r>
              <a:rPr lang="en-US" altLang="en-US" sz="2400" dirty="0"/>
              <a:t>‘Chapter Planning Workbook’ (intended to be tailored down to your chapter’s interests)</a:t>
            </a:r>
          </a:p>
          <a:p>
            <a:pPr eaLnBrk="1" hangingPunct="1">
              <a:spcBef>
                <a:spcPts val="1200"/>
              </a:spcBef>
              <a:defRPr/>
            </a:pPr>
            <a:r>
              <a:rPr lang="en-US" altLang="en-US" sz="2400" dirty="0"/>
              <a:t>‘Chapter Plans Template’ (to capture “final” decisions from working through the Workbook)</a:t>
            </a:r>
          </a:p>
          <a:p>
            <a:pPr eaLnBrk="1" hangingPunct="1">
              <a:spcBef>
                <a:spcPts val="1200"/>
              </a:spcBef>
              <a:defRPr/>
            </a:pPr>
            <a:r>
              <a:rPr lang="en-US" altLang="en-US" sz="2400" dirty="0"/>
              <a:t>‘How to do Strategic Planning’ PowerPoint on Key to Effective Chapters Wiki</a:t>
            </a:r>
          </a:p>
        </p:txBody>
      </p:sp>
    </p:spTree>
    <p:extLst>
      <p:ext uri="{BB962C8B-B14F-4D97-AF65-F5344CB8AC3E}">
        <p14:creationId xmlns:p14="http://schemas.microsoft.com/office/powerpoint/2010/main" val="10995102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838200"/>
          </a:xfrm>
        </p:spPr>
        <p:txBody>
          <a:bodyPr/>
          <a:lstStyle/>
          <a:p>
            <a:pPr eaLnBrk="1" hangingPunct="1"/>
            <a:r>
              <a:rPr lang="en-US" altLang="en-US" sz="3400" dirty="0"/>
              <a:t>Chapter Planning Workbook</a:t>
            </a:r>
          </a:p>
        </p:txBody>
      </p:sp>
      <p:sp>
        <p:nvSpPr>
          <p:cNvPr id="9220" name="Rectangle 3"/>
          <p:cNvSpPr>
            <a:spLocks noGrp="1" noChangeArrowheads="1"/>
          </p:cNvSpPr>
          <p:nvPr>
            <p:ph idx="1"/>
          </p:nvPr>
        </p:nvSpPr>
        <p:spPr>
          <a:xfrm>
            <a:off x="685800" y="1265238"/>
            <a:ext cx="8229600" cy="4525962"/>
          </a:xfrm>
        </p:spPr>
        <p:txBody>
          <a:bodyPr/>
          <a:lstStyle/>
          <a:p>
            <a:pPr marL="0" indent="0" eaLnBrk="1" hangingPunct="1">
              <a:buFontTx/>
              <a:buNone/>
              <a:defRPr/>
            </a:pPr>
            <a:endParaRPr lang="en-US" altLang="en-US" sz="2400" dirty="0"/>
          </a:p>
          <a:p>
            <a:pPr eaLnBrk="1" hangingPunct="1">
              <a:defRPr/>
            </a:pPr>
            <a:endParaRPr lang="en-US" altLang="en-US" sz="2400" dirty="0"/>
          </a:p>
        </p:txBody>
      </p:sp>
      <p:pic>
        <p:nvPicPr>
          <p:cNvPr id="2355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1" y="819150"/>
            <a:ext cx="4549960" cy="5124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819150"/>
            <a:ext cx="4325650" cy="436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37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838200"/>
          </a:xfrm>
        </p:spPr>
        <p:txBody>
          <a:bodyPr/>
          <a:lstStyle/>
          <a:p>
            <a:pPr eaLnBrk="1" hangingPunct="1"/>
            <a:r>
              <a:rPr lang="en-US" altLang="en-US" sz="3400" dirty="0"/>
              <a:t>Chapter Planning Workbook</a:t>
            </a:r>
          </a:p>
        </p:txBody>
      </p:sp>
      <p:sp>
        <p:nvSpPr>
          <p:cNvPr id="9220" name="Rectangle 3"/>
          <p:cNvSpPr>
            <a:spLocks noGrp="1" noChangeArrowheads="1"/>
          </p:cNvSpPr>
          <p:nvPr>
            <p:ph idx="1"/>
          </p:nvPr>
        </p:nvSpPr>
        <p:spPr>
          <a:xfrm>
            <a:off x="685800" y="1265238"/>
            <a:ext cx="8229600" cy="4525962"/>
          </a:xfrm>
        </p:spPr>
        <p:txBody>
          <a:bodyPr/>
          <a:lstStyle/>
          <a:p>
            <a:pPr marL="0" indent="0" eaLnBrk="1" hangingPunct="1">
              <a:buFontTx/>
              <a:buNone/>
              <a:defRPr/>
            </a:pPr>
            <a:endParaRPr lang="en-US" altLang="en-US" sz="2400" dirty="0"/>
          </a:p>
          <a:p>
            <a:pPr eaLnBrk="1" hangingPunct="1">
              <a:defRPr/>
            </a:pPr>
            <a:endParaRPr lang="en-US" altLang="en-US" sz="2400" dirty="0"/>
          </a:p>
        </p:txBody>
      </p:sp>
      <p:pic>
        <p:nvPicPr>
          <p:cNvPr id="2457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7792" y="1228724"/>
            <a:ext cx="4682808" cy="3267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838200"/>
            <a:ext cx="4167264" cy="56292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2695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838200"/>
          </a:xfrm>
        </p:spPr>
        <p:txBody>
          <a:bodyPr/>
          <a:lstStyle/>
          <a:p>
            <a:pPr eaLnBrk="1" hangingPunct="1"/>
            <a:r>
              <a:rPr lang="en-US" altLang="en-US" sz="3400" dirty="0"/>
              <a:t>Chapter Plans Template</a:t>
            </a:r>
          </a:p>
        </p:txBody>
      </p:sp>
      <p:sp>
        <p:nvSpPr>
          <p:cNvPr id="9220" name="Rectangle 3"/>
          <p:cNvSpPr>
            <a:spLocks noGrp="1" noChangeArrowheads="1"/>
          </p:cNvSpPr>
          <p:nvPr>
            <p:ph idx="1"/>
          </p:nvPr>
        </p:nvSpPr>
        <p:spPr>
          <a:xfrm>
            <a:off x="685800" y="1265238"/>
            <a:ext cx="8229600" cy="4525962"/>
          </a:xfrm>
        </p:spPr>
        <p:txBody>
          <a:bodyPr/>
          <a:lstStyle/>
          <a:p>
            <a:pPr marL="0" indent="0" eaLnBrk="1" hangingPunct="1">
              <a:buFontTx/>
              <a:buNone/>
              <a:defRPr/>
            </a:pPr>
            <a:endParaRPr lang="en-US" altLang="en-US" sz="2400" dirty="0"/>
          </a:p>
          <a:p>
            <a:pPr eaLnBrk="1" hangingPunct="1">
              <a:defRPr/>
            </a:pPr>
            <a:endParaRPr lang="en-US" altLang="en-US" sz="2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219200"/>
            <a:ext cx="4301299" cy="434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990600"/>
            <a:ext cx="4290631" cy="5391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218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52400"/>
            <a:ext cx="8229600" cy="1143000"/>
          </a:xfrm>
        </p:spPr>
        <p:txBody>
          <a:bodyPr/>
          <a:lstStyle/>
          <a:p>
            <a:pPr eaLnBrk="1" hangingPunct="1"/>
            <a:r>
              <a:rPr lang="en-US" altLang="en-US" sz="3400"/>
              <a:t>Best Practices Component</a:t>
            </a:r>
          </a:p>
        </p:txBody>
      </p:sp>
      <p:sp>
        <p:nvSpPr>
          <p:cNvPr id="9220" name="Rectangle 3"/>
          <p:cNvSpPr>
            <a:spLocks noGrp="1" noChangeArrowheads="1"/>
          </p:cNvSpPr>
          <p:nvPr>
            <p:ph idx="1"/>
          </p:nvPr>
        </p:nvSpPr>
        <p:spPr>
          <a:xfrm>
            <a:off x="685800" y="1265238"/>
            <a:ext cx="8229600" cy="4525962"/>
          </a:xfrm>
        </p:spPr>
        <p:txBody>
          <a:bodyPr>
            <a:normAutofit lnSpcReduction="10000"/>
          </a:bodyPr>
          <a:lstStyle/>
          <a:p>
            <a:pPr eaLnBrk="1" hangingPunct="1">
              <a:spcBef>
                <a:spcPts val="1200"/>
              </a:spcBef>
              <a:defRPr/>
            </a:pPr>
            <a:r>
              <a:rPr lang="en-US" altLang="en-US" sz="2400" dirty="0"/>
              <a:t>Good/best practices can be found in the </a:t>
            </a:r>
            <a:r>
              <a:rPr lang="en-US" altLang="en-US" sz="2400" b="1" dirty="0"/>
              <a:t>Keys to Effective Chapters</a:t>
            </a:r>
            <a:r>
              <a:rPr lang="en-US" altLang="en-US" sz="2400" dirty="0"/>
              <a:t> Wiki</a:t>
            </a:r>
          </a:p>
          <a:p>
            <a:pPr eaLnBrk="1" hangingPunct="1">
              <a:spcBef>
                <a:spcPts val="1200"/>
              </a:spcBef>
              <a:defRPr/>
            </a:pPr>
            <a:r>
              <a:rPr lang="en-US" altLang="en-US" sz="2400" dirty="0"/>
              <a:t>New examples of Good/Best Practices are gleaned from the Circle Award submittals</a:t>
            </a:r>
          </a:p>
          <a:p>
            <a:pPr eaLnBrk="1" hangingPunct="1">
              <a:lnSpc>
                <a:spcPct val="90000"/>
              </a:lnSpc>
              <a:spcBef>
                <a:spcPts val="1200"/>
              </a:spcBef>
              <a:defRPr/>
            </a:pPr>
            <a:r>
              <a:rPr lang="en-US" altLang="en-US" sz="2400" dirty="0"/>
              <a:t>In addition, selected templates and other examples are included</a:t>
            </a:r>
          </a:p>
          <a:p>
            <a:pPr eaLnBrk="1" hangingPunct="1">
              <a:lnSpc>
                <a:spcPct val="90000"/>
              </a:lnSpc>
              <a:spcBef>
                <a:spcPts val="1200"/>
              </a:spcBef>
              <a:defRPr/>
            </a:pPr>
            <a:r>
              <a:rPr lang="en-US" altLang="en-US" sz="2400" dirty="0"/>
              <a:t>Chapters are encouraged to submit their best practices to share</a:t>
            </a:r>
          </a:p>
          <a:p>
            <a:pPr eaLnBrk="1" hangingPunct="1">
              <a:spcBef>
                <a:spcPts val="1200"/>
              </a:spcBef>
              <a:defRPr/>
            </a:pPr>
            <a:r>
              <a:rPr lang="en-US" altLang="en-US" sz="2400" dirty="0"/>
              <a:t>The following sections are areas to apply Best Practices. They also map to sections of the Circle Award Criteria.</a:t>
            </a:r>
          </a:p>
          <a:p>
            <a:pPr eaLnBrk="1" hangingPunct="1">
              <a:defRPr/>
            </a:pPr>
            <a:endParaRPr lang="en-US" altLang="en-US" sz="2400" dirty="0"/>
          </a:p>
          <a:p>
            <a:pPr marL="0" indent="0" eaLnBrk="1" hangingPunct="1">
              <a:buFontTx/>
              <a:buNone/>
              <a:defRPr/>
            </a:pPr>
            <a:endParaRPr lang="en-US" altLang="en-US" sz="2400" dirty="0"/>
          </a:p>
          <a:p>
            <a:pPr eaLnBrk="1" hangingPunct="1">
              <a:defRPr/>
            </a:pPr>
            <a:endParaRPr lang="en-US" altLang="en-US" sz="2400" dirty="0"/>
          </a:p>
        </p:txBody>
      </p:sp>
    </p:spTree>
    <p:extLst>
      <p:ext uri="{BB962C8B-B14F-4D97-AF65-F5344CB8AC3E}">
        <p14:creationId xmlns:p14="http://schemas.microsoft.com/office/powerpoint/2010/main" val="27631659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a:noFill/>
        </p:spPr>
        <p:txBody>
          <a:bodyPr/>
          <a:lstStyle/>
          <a:p>
            <a:pPr eaLnBrk="1" hangingPunct="1"/>
            <a:r>
              <a:rPr lang="en-US" altLang="en-US"/>
              <a:t>What We Are Planning to Cover</a:t>
            </a:r>
          </a:p>
        </p:txBody>
      </p:sp>
      <p:sp>
        <p:nvSpPr>
          <p:cNvPr id="6147" name="Rectangle 11"/>
          <p:cNvSpPr>
            <a:spLocks noChangeArrowheads="1"/>
          </p:cNvSpPr>
          <p:nvPr/>
        </p:nvSpPr>
        <p:spPr bwMode="auto">
          <a:xfrm>
            <a:off x="762000" y="1431750"/>
            <a:ext cx="84582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800" dirty="0">
                <a:solidFill>
                  <a:schemeClr val="bg1">
                    <a:lumMod val="50000"/>
                  </a:schemeClr>
                </a:solidFill>
              </a:rPr>
              <a:t>What is INCOSE </a:t>
            </a:r>
          </a:p>
          <a:p>
            <a:pPr eaLnBrk="1" hangingPunct="1"/>
            <a:r>
              <a:rPr lang="en-US" altLang="en-US" sz="2800" dirty="0">
                <a:solidFill>
                  <a:schemeClr val="bg1">
                    <a:lumMod val="50000"/>
                  </a:schemeClr>
                </a:solidFill>
              </a:rPr>
              <a:t>Certification</a:t>
            </a:r>
          </a:p>
          <a:p>
            <a:pPr eaLnBrk="1" hangingPunct="1"/>
            <a:r>
              <a:rPr lang="en-US" altLang="en-US" sz="2800" dirty="0">
                <a:solidFill>
                  <a:schemeClr val="bg1">
                    <a:lumMod val="50000"/>
                  </a:schemeClr>
                </a:solidFill>
              </a:rPr>
              <a:t>Technical Operations</a:t>
            </a:r>
          </a:p>
          <a:p>
            <a:pPr eaLnBrk="1" hangingPunct="1"/>
            <a:r>
              <a:rPr lang="en-US" altLang="en-US" sz="2800" dirty="0">
                <a:solidFill>
                  <a:schemeClr val="bg1">
                    <a:lumMod val="50000"/>
                  </a:schemeClr>
                </a:solidFill>
              </a:rPr>
              <a:t>Chapters</a:t>
            </a:r>
          </a:p>
          <a:p>
            <a:pPr eaLnBrk="1" hangingPunct="1"/>
            <a:r>
              <a:rPr lang="en-US" altLang="en-US" sz="2800" dirty="0">
                <a:solidFill>
                  <a:schemeClr val="bg1">
                    <a:lumMod val="50000"/>
                  </a:schemeClr>
                </a:solidFill>
              </a:rPr>
              <a:t>Chapter Officer Roles &amp; Responsibilities</a:t>
            </a:r>
          </a:p>
          <a:p>
            <a:pPr eaLnBrk="1" hangingPunct="1"/>
            <a:r>
              <a:rPr lang="en-US" altLang="en-US" sz="2800" b="1" dirty="0">
                <a:solidFill>
                  <a:schemeClr val="accent2"/>
                </a:solidFill>
              </a:rPr>
              <a:t>Chapter</a:t>
            </a:r>
            <a:r>
              <a:rPr lang="en-US" altLang="en-US" sz="2800" dirty="0">
                <a:solidFill>
                  <a:schemeClr val="bg1">
                    <a:lumMod val="50000"/>
                  </a:schemeClr>
                </a:solidFill>
              </a:rPr>
              <a:t> </a:t>
            </a:r>
            <a:r>
              <a:rPr lang="en-US" altLang="en-US" sz="2800" b="1" dirty="0">
                <a:solidFill>
                  <a:schemeClr val="accent2"/>
                </a:solidFill>
              </a:rPr>
              <a:t>Excellence Program</a:t>
            </a:r>
          </a:p>
          <a:p>
            <a:pPr eaLnBrk="1" hangingPunct="1"/>
            <a:r>
              <a:rPr lang="en-US" altLang="en-US" sz="2800" dirty="0">
                <a:solidFill>
                  <a:schemeClr val="bg1">
                    <a:lumMod val="50000"/>
                  </a:schemeClr>
                </a:solidFill>
              </a:rPr>
              <a:t>Central Office Functions/Resources/Products</a:t>
            </a:r>
            <a:endParaRPr lang="en-US" altLang="en-US" sz="2000" dirty="0">
              <a:solidFill>
                <a:schemeClr val="bg1">
                  <a:lumMod val="50000"/>
                </a:schemeClr>
              </a:solidFill>
            </a:endParaRPr>
          </a:p>
          <a:p>
            <a:pPr eaLnBrk="1" hangingPunct="1"/>
            <a:r>
              <a:rPr lang="en-US" altLang="en-US" sz="2800" dirty="0">
                <a:solidFill>
                  <a:schemeClr val="bg1">
                    <a:lumMod val="50000"/>
                  </a:schemeClr>
                </a:solidFill>
              </a:rPr>
              <a:t>Events</a:t>
            </a:r>
          </a:p>
          <a:p>
            <a:pPr eaLnBrk="1" hangingPunct="1"/>
            <a:endParaRPr lang="en-US" altLang="en-US" sz="2000" dirty="0">
              <a:solidFill>
                <a:schemeClr val="bg2"/>
              </a:solidFill>
            </a:endParaRPr>
          </a:p>
          <a:p>
            <a:pPr eaLnBrk="1" hangingPunct="1"/>
            <a:endParaRPr lang="en-US" altLang="en-US" sz="2800" dirty="0"/>
          </a:p>
        </p:txBody>
      </p:sp>
    </p:spTree>
    <p:extLst>
      <p:ext uri="{BB962C8B-B14F-4D97-AF65-F5344CB8AC3E}">
        <p14:creationId xmlns:p14="http://schemas.microsoft.com/office/powerpoint/2010/main" val="379084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143000" y="457200"/>
            <a:ext cx="8001000" cy="609600"/>
          </a:xfrm>
          <a:noFill/>
        </p:spPr>
        <p:txBody>
          <a:bodyPr anchor="b">
            <a:normAutofit fontScale="90000"/>
          </a:bodyPr>
          <a:lstStyle/>
          <a:p>
            <a:pPr eaLnBrk="1" hangingPunct="1"/>
            <a:r>
              <a:rPr lang="en-US" altLang="en-US" sz="3400"/>
              <a:t>Activities Are a Chapter’s Life Blood</a:t>
            </a:r>
          </a:p>
        </p:txBody>
      </p:sp>
      <p:sp>
        <p:nvSpPr>
          <p:cNvPr id="56323" name="Text Box 4"/>
          <p:cNvSpPr txBox="1">
            <a:spLocks noChangeArrowheads="1"/>
          </p:cNvSpPr>
          <p:nvPr/>
        </p:nvSpPr>
        <p:spPr bwMode="auto">
          <a:xfrm>
            <a:off x="1524000" y="4995863"/>
            <a:ext cx="47244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56324" name="Text Box 5"/>
          <p:cNvSpPr txBox="1">
            <a:spLocks noChangeArrowheads="1"/>
          </p:cNvSpPr>
          <p:nvPr/>
        </p:nvSpPr>
        <p:spPr bwMode="auto">
          <a:xfrm>
            <a:off x="762000" y="1447800"/>
            <a:ext cx="2362200" cy="167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Meetings </a:t>
            </a:r>
            <a:endParaRPr lang="en-US" altLang="en-US" sz="1800"/>
          </a:p>
          <a:p>
            <a:pPr>
              <a:spcBef>
                <a:spcPct val="0"/>
              </a:spcBef>
              <a:buFontTx/>
              <a:buNone/>
            </a:pPr>
            <a:r>
              <a:rPr lang="en-US" altLang="en-US" sz="1800"/>
              <a:t>Number ONE core chapter activity</a:t>
            </a:r>
          </a:p>
          <a:p>
            <a:pPr>
              <a:spcBef>
                <a:spcPct val="0"/>
              </a:spcBef>
            </a:pPr>
            <a:r>
              <a:rPr lang="en-US" altLang="en-US" sz="1700">
                <a:latin typeface="Arial Narrow" pitchFamily="34" charset="0"/>
              </a:rPr>
              <a:t>Survey chapter members as to their interests</a:t>
            </a:r>
          </a:p>
        </p:txBody>
      </p:sp>
      <p:sp>
        <p:nvSpPr>
          <p:cNvPr id="56325" name="Text Box 6"/>
          <p:cNvSpPr txBox="1">
            <a:spLocks noChangeArrowheads="1"/>
          </p:cNvSpPr>
          <p:nvPr/>
        </p:nvSpPr>
        <p:spPr bwMode="auto">
          <a:xfrm>
            <a:off x="762000" y="3276600"/>
            <a:ext cx="26670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400" b="1"/>
              <a:t>Presentation Sources:</a:t>
            </a:r>
          </a:p>
          <a:p>
            <a:pPr>
              <a:lnSpc>
                <a:spcPts val="1800"/>
              </a:lnSpc>
              <a:spcBef>
                <a:spcPct val="0"/>
              </a:spcBef>
              <a:spcAft>
                <a:spcPts val="600"/>
              </a:spcAft>
            </a:pPr>
            <a:r>
              <a:rPr lang="en-US" altLang="en-US" sz="1400"/>
              <a:t>Working Groups</a:t>
            </a:r>
          </a:p>
          <a:p>
            <a:pPr>
              <a:lnSpc>
                <a:spcPts val="1800"/>
              </a:lnSpc>
              <a:spcBef>
                <a:spcPct val="0"/>
              </a:spcBef>
              <a:spcAft>
                <a:spcPts val="600"/>
              </a:spcAft>
            </a:pPr>
            <a:r>
              <a:rPr lang="en-US" altLang="en-US" sz="1400"/>
              <a:t>Work of local companies</a:t>
            </a:r>
          </a:p>
          <a:p>
            <a:pPr>
              <a:lnSpc>
                <a:spcPts val="1800"/>
              </a:lnSpc>
              <a:spcBef>
                <a:spcPct val="0"/>
              </a:spcBef>
              <a:spcAft>
                <a:spcPts val="600"/>
              </a:spcAft>
            </a:pPr>
            <a:r>
              <a:rPr lang="en-US" altLang="en-US" sz="1400"/>
              <a:t>SE in local Universities</a:t>
            </a:r>
          </a:p>
          <a:p>
            <a:pPr>
              <a:lnSpc>
                <a:spcPts val="1800"/>
              </a:lnSpc>
              <a:spcBef>
                <a:spcPct val="0"/>
              </a:spcBef>
              <a:spcAft>
                <a:spcPts val="600"/>
              </a:spcAft>
            </a:pPr>
            <a:r>
              <a:rPr lang="en-US" altLang="en-US" sz="1400"/>
              <a:t>Presenter doesn’t have to be local – use remote presenters via INCOSE provided Live Meeting</a:t>
            </a:r>
          </a:p>
        </p:txBody>
      </p:sp>
      <p:sp>
        <p:nvSpPr>
          <p:cNvPr id="56326" name="Text Box 9"/>
          <p:cNvSpPr txBox="1">
            <a:spLocks noChangeArrowheads="1"/>
          </p:cNvSpPr>
          <p:nvPr/>
        </p:nvSpPr>
        <p:spPr bwMode="auto">
          <a:xfrm>
            <a:off x="914400" y="6076950"/>
            <a:ext cx="754380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a:t>All are great opportunities for learning and networking</a:t>
            </a:r>
          </a:p>
        </p:txBody>
      </p:sp>
      <p:sp>
        <p:nvSpPr>
          <p:cNvPr id="56327" name="Text Box 12"/>
          <p:cNvSpPr txBox="1">
            <a:spLocks noChangeArrowheads="1"/>
          </p:cNvSpPr>
          <p:nvPr/>
        </p:nvSpPr>
        <p:spPr bwMode="auto">
          <a:xfrm>
            <a:off x="3276600" y="1447800"/>
            <a:ext cx="2667000" cy="167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Tutorials</a:t>
            </a:r>
            <a:endParaRPr lang="en-US" altLang="en-US" sz="1800"/>
          </a:p>
          <a:p>
            <a:pPr>
              <a:spcBef>
                <a:spcPct val="0"/>
              </a:spcBef>
              <a:buFontTx/>
              <a:buNone/>
            </a:pPr>
            <a:r>
              <a:rPr lang="en-US" altLang="en-US" sz="1800"/>
              <a:t>Another core chapter activity</a:t>
            </a:r>
          </a:p>
          <a:p>
            <a:pPr>
              <a:spcBef>
                <a:spcPct val="0"/>
              </a:spcBef>
            </a:pPr>
            <a:r>
              <a:rPr lang="en-US" altLang="en-US" sz="1700">
                <a:latin typeface="Arial Narrow" pitchFamily="34" charset="0"/>
              </a:rPr>
              <a:t>Survey member companies and chapter members as to their needs and interests</a:t>
            </a:r>
          </a:p>
        </p:txBody>
      </p:sp>
      <p:sp>
        <p:nvSpPr>
          <p:cNvPr id="56328" name="Text Box 13"/>
          <p:cNvSpPr txBox="1">
            <a:spLocks noChangeArrowheads="1"/>
          </p:cNvSpPr>
          <p:nvPr/>
        </p:nvSpPr>
        <p:spPr bwMode="auto">
          <a:xfrm>
            <a:off x="3276600" y="3276600"/>
            <a:ext cx="2667000"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400" b="1"/>
              <a:t>Tutorial Speakers Sources:</a:t>
            </a:r>
            <a:r>
              <a:rPr lang="en-US" altLang="en-US" sz="1400"/>
              <a:t> </a:t>
            </a:r>
          </a:p>
          <a:p>
            <a:pPr>
              <a:lnSpc>
                <a:spcPts val="1800"/>
              </a:lnSpc>
              <a:spcBef>
                <a:spcPct val="0"/>
              </a:spcBef>
              <a:spcAft>
                <a:spcPts val="600"/>
              </a:spcAft>
            </a:pPr>
            <a:r>
              <a:rPr lang="en-US" altLang="en-US" sz="1400"/>
              <a:t>INCOSE experts </a:t>
            </a:r>
          </a:p>
          <a:p>
            <a:pPr>
              <a:lnSpc>
                <a:spcPts val="1800"/>
              </a:lnSpc>
              <a:spcBef>
                <a:spcPct val="0"/>
              </a:spcBef>
              <a:spcAft>
                <a:spcPts val="600"/>
              </a:spcAft>
            </a:pPr>
            <a:r>
              <a:rPr lang="en-US" altLang="en-US" sz="1400"/>
              <a:t>Experts from local companies</a:t>
            </a:r>
          </a:p>
          <a:p>
            <a:pPr>
              <a:lnSpc>
                <a:spcPts val="1800"/>
              </a:lnSpc>
              <a:spcBef>
                <a:spcPct val="0"/>
              </a:spcBef>
              <a:spcAft>
                <a:spcPts val="600"/>
              </a:spcAft>
            </a:pPr>
            <a:r>
              <a:rPr lang="en-US" altLang="en-US" sz="1400"/>
              <a:t>SE in local Universities</a:t>
            </a:r>
          </a:p>
          <a:p>
            <a:pPr>
              <a:lnSpc>
                <a:spcPts val="1800"/>
              </a:lnSpc>
              <a:spcBef>
                <a:spcPct val="0"/>
              </a:spcBef>
              <a:spcAft>
                <a:spcPts val="600"/>
              </a:spcAft>
            </a:pPr>
            <a:r>
              <a:rPr lang="en-US" altLang="en-US" sz="1400"/>
              <a:t>Working Groups</a:t>
            </a:r>
          </a:p>
          <a:p>
            <a:pPr>
              <a:lnSpc>
                <a:spcPts val="1800"/>
              </a:lnSpc>
              <a:spcBef>
                <a:spcPct val="0"/>
              </a:spcBef>
              <a:spcAft>
                <a:spcPts val="600"/>
              </a:spcAft>
            </a:pPr>
            <a:endParaRPr lang="en-US" altLang="en-US" sz="1400"/>
          </a:p>
          <a:p>
            <a:pPr>
              <a:lnSpc>
                <a:spcPts val="1800"/>
              </a:lnSpc>
              <a:spcBef>
                <a:spcPct val="0"/>
              </a:spcBef>
              <a:spcAft>
                <a:spcPts val="600"/>
              </a:spcAft>
            </a:pPr>
            <a:endParaRPr lang="en-US" altLang="en-US" sz="1400"/>
          </a:p>
        </p:txBody>
      </p:sp>
      <p:sp>
        <p:nvSpPr>
          <p:cNvPr id="56329" name="Text Box 15"/>
          <p:cNvSpPr txBox="1">
            <a:spLocks noChangeArrowheads="1"/>
          </p:cNvSpPr>
          <p:nvPr/>
        </p:nvSpPr>
        <p:spPr bwMode="auto">
          <a:xfrm>
            <a:off x="6096000" y="1414463"/>
            <a:ext cx="2438400" cy="17430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Regional Conferences</a:t>
            </a:r>
            <a:endParaRPr lang="en-US" altLang="en-US" sz="1800"/>
          </a:p>
          <a:p>
            <a:pPr>
              <a:spcBef>
                <a:spcPct val="0"/>
              </a:spcBef>
            </a:pPr>
            <a:r>
              <a:rPr lang="en-US" altLang="en-US" sz="1700">
                <a:latin typeface="Arial Narrow" pitchFamily="34" charset="0"/>
              </a:rPr>
              <a:t>Join with other nearby chapters to broaden offerings</a:t>
            </a:r>
          </a:p>
          <a:p>
            <a:pPr>
              <a:spcBef>
                <a:spcPct val="0"/>
              </a:spcBef>
              <a:buFontTx/>
              <a:buNone/>
            </a:pPr>
            <a:endParaRPr lang="en-US" altLang="en-US" sz="1700">
              <a:latin typeface="Arial Narrow" pitchFamily="34" charset="0"/>
            </a:endParaRPr>
          </a:p>
        </p:txBody>
      </p:sp>
      <p:sp>
        <p:nvSpPr>
          <p:cNvPr id="56330" name="Text Box 16"/>
          <p:cNvSpPr txBox="1">
            <a:spLocks noChangeArrowheads="1"/>
          </p:cNvSpPr>
          <p:nvPr/>
        </p:nvSpPr>
        <p:spPr bwMode="auto">
          <a:xfrm>
            <a:off x="6019800" y="3286125"/>
            <a:ext cx="2590800"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400" b="1" dirty="0"/>
              <a:t>Regional Conferences:</a:t>
            </a:r>
          </a:p>
          <a:p>
            <a:pPr>
              <a:lnSpc>
                <a:spcPts val="1800"/>
              </a:lnSpc>
              <a:spcBef>
                <a:spcPct val="0"/>
              </a:spcBef>
              <a:spcAft>
                <a:spcPts val="600"/>
              </a:spcAft>
            </a:pPr>
            <a:r>
              <a:rPr lang="en-US" altLang="en-US" sz="1400" dirty="0"/>
              <a:t>Often each year areas in each sector have Regional Conferences</a:t>
            </a:r>
          </a:p>
          <a:p>
            <a:pPr>
              <a:lnSpc>
                <a:spcPts val="1800"/>
              </a:lnSpc>
              <a:spcBef>
                <a:spcPct val="0"/>
              </a:spcBef>
              <a:spcAft>
                <a:spcPts val="600"/>
              </a:spcAft>
            </a:pPr>
            <a:endParaRPr lang="en-US" altLang="en-US" sz="1400" dirty="0"/>
          </a:p>
        </p:txBody>
      </p:sp>
    </p:spTree>
    <p:extLst>
      <p:ext uri="{BB962C8B-B14F-4D97-AF65-F5344CB8AC3E}">
        <p14:creationId xmlns:p14="http://schemas.microsoft.com/office/powerpoint/2010/main" val="6093755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143000" y="609600"/>
            <a:ext cx="8001000" cy="609600"/>
          </a:xfrm>
          <a:noFill/>
        </p:spPr>
        <p:txBody>
          <a:bodyPr anchor="b">
            <a:normAutofit fontScale="90000"/>
          </a:bodyPr>
          <a:lstStyle/>
          <a:p>
            <a:pPr eaLnBrk="1" hangingPunct="1"/>
            <a:r>
              <a:rPr lang="en-US" altLang="en-US" sz="3400" dirty="0"/>
              <a:t>Effective Communications Encourage </a:t>
            </a:r>
            <a:br>
              <a:rPr lang="en-US" altLang="en-US" sz="3400" dirty="0"/>
            </a:br>
            <a:r>
              <a:rPr lang="en-US" altLang="en-US" sz="3400" dirty="0"/>
              <a:t>and Inform Chapter Members</a:t>
            </a:r>
          </a:p>
        </p:txBody>
      </p:sp>
      <p:sp>
        <p:nvSpPr>
          <p:cNvPr id="57347" name="Text Box 4"/>
          <p:cNvSpPr txBox="1">
            <a:spLocks noChangeArrowheads="1"/>
          </p:cNvSpPr>
          <p:nvPr/>
        </p:nvSpPr>
        <p:spPr bwMode="auto">
          <a:xfrm>
            <a:off x="2057400" y="5410200"/>
            <a:ext cx="1752600" cy="334963"/>
          </a:xfrm>
          <a:prstGeom prst="rect">
            <a:avLst/>
          </a:prstGeom>
          <a:noFill/>
          <a:ln w="12700" cap="sq">
            <a:solidFill>
              <a:srgbClr val="0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b="1"/>
              <a:t>Social Media</a:t>
            </a:r>
            <a:endParaRPr lang="en-US" altLang="en-US" sz="1800"/>
          </a:p>
          <a:p>
            <a:pPr eaLnBrk="1" hangingPunct="1">
              <a:lnSpc>
                <a:spcPct val="90000"/>
              </a:lnSpc>
            </a:pPr>
            <a:endParaRPr lang="en-US" altLang="en-US" sz="2400">
              <a:latin typeface="Tahoma" pitchFamily="34" charset="0"/>
            </a:endParaRPr>
          </a:p>
        </p:txBody>
      </p:sp>
      <p:sp>
        <p:nvSpPr>
          <p:cNvPr id="57348" name="Text Box 5"/>
          <p:cNvSpPr txBox="1">
            <a:spLocks noChangeArrowheads="1"/>
          </p:cNvSpPr>
          <p:nvPr/>
        </p:nvSpPr>
        <p:spPr bwMode="auto">
          <a:xfrm>
            <a:off x="838200" y="1371600"/>
            <a:ext cx="17367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Website </a:t>
            </a:r>
            <a:endParaRPr lang="en-US" altLang="en-US" sz="1800"/>
          </a:p>
          <a:p>
            <a:pPr>
              <a:spcBef>
                <a:spcPct val="0"/>
              </a:spcBef>
              <a:buFontTx/>
              <a:buNone/>
            </a:pPr>
            <a:endParaRPr lang="en-US" altLang="en-US" sz="1600"/>
          </a:p>
        </p:txBody>
      </p:sp>
      <p:sp>
        <p:nvSpPr>
          <p:cNvPr id="57349" name="Text Box 6"/>
          <p:cNvSpPr txBox="1">
            <a:spLocks noChangeArrowheads="1"/>
          </p:cNvSpPr>
          <p:nvPr/>
        </p:nvSpPr>
        <p:spPr bwMode="auto">
          <a:xfrm>
            <a:off x="711200" y="2209800"/>
            <a:ext cx="1981200" cy="301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Provides public presence </a:t>
            </a:r>
          </a:p>
          <a:p>
            <a:pPr>
              <a:lnSpc>
                <a:spcPts val="1800"/>
              </a:lnSpc>
              <a:spcBef>
                <a:spcPct val="0"/>
              </a:spcBef>
              <a:spcAft>
                <a:spcPts val="600"/>
              </a:spcAft>
            </a:pPr>
            <a:r>
              <a:rPr lang="en-US" altLang="en-US" sz="1600">
                <a:latin typeface="Arial Narrow" pitchFamily="34" charset="0"/>
              </a:rPr>
              <a:t>Websites can provide details for members</a:t>
            </a:r>
          </a:p>
          <a:p>
            <a:pPr>
              <a:lnSpc>
                <a:spcPts val="1800"/>
              </a:lnSpc>
              <a:spcBef>
                <a:spcPct val="0"/>
              </a:spcBef>
              <a:spcAft>
                <a:spcPts val="600"/>
              </a:spcAft>
            </a:pPr>
            <a:r>
              <a:rPr lang="en-US" altLang="en-US" sz="1600">
                <a:latin typeface="Arial Narrow" pitchFamily="34" charset="0"/>
              </a:rPr>
              <a:t>Update at least every other month </a:t>
            </a:r>
          </a:p>
          <a:p>
            <a:pPr>
              <a:lnSpc>
                <a:spcPts val="1800"/>
              </a:lnSpc>
              <a:spcBef>
                <a:spcPct val="0"/>
              </a:spcBef>
              <a:spcAft>
                <a:spcPts val="600"/>
              </a:spcAft>
            </a:pPr>
            <a:r>
              <a:rPr lang="en-US" altLang="en-US" sz="1600">
                <a:latin typeface="Arial Narrow" pitchFamily="34" charset="0"/>
              </a:rPr>
              <a:t>List contacts for current officers</a:t>
            </a:r>
          </a:p>
          <a:p>
            <a:pPr>
              <a:lnSpc>
                <a:spcPts val="1800"/>
              </a:lnSpc>
              <a:spcBef>
                <a:spcPct val="0"/>
              </a:spcBef>
              <a:spcAft>
                <a:spcPts val="600"/>
              </a:spcAft>
            </a:pPr>
            <a:r>
              <a:rPr lang="en-US" altLang="en-US" sz="1600">
                <a:latin typeface="Arial Narrow" pitchFamily="34" charset="0"/>
              </a:rPr>
              <a:t>Announcements for events</a:t>
            </a:r>
          </a:p>
          <a:p>
            <a:pPr>
              <a:lnSpc>
                <a:spcPts val="1800"/>
              </a:lnSpc>
              <a:spcBef>
                <a:spcPct val="0"/>
              </a:spcBef>
              <a:spcAft>
                <a:spcPts val="600"/>
              </a:spcAft>
            </a:pPr>
            <a:r>
              <a:rPr lang="en-US" altLang="en-US" sz="1600">
                <a:latin typeface="Arial Narrow" pitchFamily="34" charset="0"/>
              </a:rPr>
              <a:t>Link to INCOSE.org</a:t>
            </a:r>
          </a:p>
        </p:txBody>
      </p:sp>
      <p:sp>
        <p:nvSpPr>
          <p:cNvPr id="57350" name="Text Box 8"/>
          <p:cNvSpPr txBox="1">
            <a:spLocks noChangeArrowheads="1"/>
          </p:cNvSpPr>
          <p:nvPr/>
        </p:nvSpPr>
        <p:spPr bwMode="auto">
          <a:xfrm>
            <a:off x="2794000" y="1371600"/>
            <a:ext cx="17367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Newsletters</a:t>
            </a:r>
            <a:endParaRPr lang="en-US" altLang="en-US" sz="1800"/>
          </a:p>
          <a:p>
            <a:pPr algn="ctr">
              <a:spcBef>
                <a:spcPct val="0"/>
              </a:spcBef>
              <a:buFontTx/>
              <a:buNone/>
            </a:pPr>
            <a:endParaRPr lang="en-US" altLang="en-US" sz="1800"/>
          </a:p>
        </p:txBody>
      </p:sp>
      <p:sp>
        <p:nvSpPr>
          <p:cNvPr id="57351" name="Text Box 9"/>
          <p:cNvSpPr txBox="1">
            <a:spLocks noChangeArrowheads="1"/>
          </p:cNvSpPr>
          <p:nvPr/>
        </p:nvSpPr>
        <p:spPr bwMode="auto">
          <a:xfrm>
            <a:off x="2743200" y="2209800"/>
            <a:ext cx="1905000" cy="301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Hardcopy or electronic format</a:t>
            </a:r>
          </a:p>
          <a:p>
            <a:pPr>
              <a:lnSpc>
                <a:spcPts val="1800"/>
              </a:lnSpc>
              <a:spcBef>
                <a:spcPct val="0"/>
              </a:spcBef>
              <a:spcAft>
                <a:spcPts val="600"/>
              </a:spcAft>
            </a:pPr>
            <a:r>
              <a:rPr lang="en-US" altLang="en-US" sz="1600">
                <a:latin typeface="Arial Narrow" pitchFamily="34" charset="0"/>
              </a:rPr>
              <a:t>Minimum of two pages (not including space for address, officers, editor, distribution, etc)</a:t>
            </a:r>
          </a:p>
          <a:p>
            <a:pPr>
              <a:lnSpc>
                <a:spcPts val="1800"/>
              </a:lnSpc>
              <a:spcBef>
                <a:spcPct val="0"/>
              </a:spcBef>
              <a:spcAft>
                <a:spcPts val="600"/>
              </a:spcAft>
            </a:pPr>
            <a:r>
              <a:rPr lang="en-US" altLang="en-US" sz="1600">
                <a:latin typeface="Arial Narrow" pitchFamily="34" charset="0"/>
              </a:rPr>
              <a:t>Include activities, event reports, membership information, reviews, etc.</a:t>
            </a:r>
          </a:p>
        </p:txBody>
      </p:sp>
      <p:sp>
        <p:nvSpPr>
          <p:cNvPr id="57352" name="Text Box 12"/>
          <p:cNvSpPr txBox="1">
            <a:spLocks noChangeArrowheads="1"/>
          </p:cNvSpPr>
          <p:nvPr/>
        </p:nvSpPr>
        <p:spPr bwMode="auto">
          <a:xfrm>
            <a:off x="4749800" y="1371600"/>
            <a:ext cx="17367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Publicity </a:t>
            </a:r>
            <a:endParaRPr lang="en-US" altLang="en-US" sz="1800"/>
          </a:p>
          <a:p>
            <a:pPr>
              <a:spcBef>
                <a:spcPct val="0"/>
              </a:spcBef>
              <a:buFontTx/>
              <a:buNone/>
            </a:pPr>
            <a:endParaRPr lang="en-US" altLang="en-US" sz="1600"/>
          </a:p>
        </p:txBody>
      </p:sp>
      <p:sp>
        <p:nvSpPr>
          <p:cNvPr id="57353" name="Text Box 13"/>
          <p:cNvSpPr txBox="1">
            <a:spLocks noChangeArrowheads="1"/>
          </p:cNvSpPr>
          <p:nvPr/>
        </p:nvSpPr>
        <p:spPr bwMode="auto">
          <a:xfrm>
            <a:off x="6705600" y="1371600"/>
            <a:ext cx="17367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Ambassadors / Promoters</a:t>
            </a:r>
            <a:endParaRPr lang="en-US" altLang="en-US" sz="1800"/>
          </a:p>
          <a:p>
            <a:pPr algn="ctr">
              <a:spcBef>
                <a:spcPct val="0"/>
              </a:spcBef>
              <a:buFontTx/>
              <a:buNone/>
            </a:pPr>
            <a:endParaRPr lang="en-US" altLang="en-US" sz="1800"/>
          </a:p>
        </p:txBody>
      </p:sp>
      <p:sp>
        <p:nvSpPr>
          <p:cNvPr id="57354" name="Text Box 14"/>
          <p:cNvSpPr txBox="1">
            <a:spLocks noChangeArrowheads="1"/>
          </p:cNvSpPr>
          <p:nvPr/>
        </p:nvSpPr>
        <p:spPr bwMode="auto">
          <a:xfrm>
            <a:off x="4648200" y="2209800"/>
            <a:ext cx="1905000" cy="263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Announcements of upcoming events (separate from website and newsletter)</a:t>
            </a:r>
          </a:p>
          <a:p>
            <a:pPr>
              <a:lnSpc>
                <a:spcPts val="1800"/>
              </a:lnSpc>
              <a:spcBef>
                <a:spcPct val="0"/>
              </a:spcBef>
              <a:spcAft>
                <a:spcPts val="600"/>
              </a:spcAft>
            </a:pPr>
            <a:r>
              <a:rPr lang="en-US" altLang="en-US" sz="1600">
                <a:latin typeface="Arial Narrow" pitchFamily="34" charset="0"/>
              </a:rPr>
              <a:t>Periodic evaluation of publicity progress to plan by BoD</a:t>
            </a:r>
          </a:p>
          <a:p>
            <a:pPr>
              <a:lnSpc>
                <a:spcPts val="1800"/>
              </a:lnSpc>
              <a:spcBef>
                <a:spcPct val="0"/>
              </a:spcBef>
              <a:spcAft>
                <a:spcPts val="600"/>
              </a:spcAft>
            </a:pPr>
            <a:endParaRPr lang="en-US" altLang="en-US" sz="1600">
              <a:latin typeface="Arial Narrow" pitchFamily="34" charset="0"/>
            </a:endParaRPr>
          </a:p>
          <a:p>
            <a:pPr>
              <a:lnSpc>
                <a:spcPts val="1800"/>
              </a:lnSpc>
              <a:spcBef>
                <a:spcPct val="0"/>
              </a:spcBef>
              <a:spcAft>
                <a:spcPts val="600"/>
              </a:spcAft>
            </a:pPr>
            <a:endParaRPr lang="en-US" altLang="en-US" sz="1600">
              <a:latin typeface="Arial Narrow" pitchFamily="34" charset="0"/>
            </a:endParaRPr>
          </a:p>
        </p:txBody>
      </p:sp>
      <p:sp>
        <p:nvSpPr>
          <p:cNvPr id="57355" name="Text Box 15"/>
          <p:cNvSpPr txBox="1">
            <a:spLocks noChangeArrowheads="1"/>
          </p:cNvSpPr>
          <p:nvPr/>
        </p:nvSpPr>
        <p:spPr bwMode="auto">
          <a:xfrm>
            <a:off x="6553200" y="2209800"/>
            <a:ext cx="2057400" cy="374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dirty="0">
                <a:latin typeface="Arial Narrow" pitchFamily="34" charset="0"/>
              </a:rPr>
              <a:t>Enlist </a:t>
            </a:r>
            <a:r>
              <a:rPr lang="en-US" altLang="en-US" sz="1600" i="1" dirty="0">
                <a:latin typeface="Arial Narrow" pitchFamily="34" charset="0"/>
              </a:rPr>
              <a:t>ambassadors</a:t>
            </a:r>
            <a:r>
              <a:rPr lang="en-US" altLang="en-US" sz="1600" dirty="0">
                <a:latin typeface="Arial Narrow" pitchFamily="34" charset="0"/>
              </a:rPr>
              <a:t> to promote INCOSE &amp; chapter</a:t>
            </a:r>
          </a:p>
          <a:p>
            <a:pPr>
              <a:lnSpc>
                <a:spcPts val="1800"/>
              </a:lnSpc>
              <a:spcBef>
                <a:spcPct val="0"/>
              </a:spcBef>
              <a:spcAft>
                <a:spcPts val="600"/>
              </a:spcAft>
            </a:pPr>
            <a:r>
              <a:rPr lang="en-US" altLang="en-US" sz="1600" dirty="0">
                <a:latin typeface="Arial Narrow" pitchFamily="34" charset="0"/>
              </a:rPr>
              <a:t>Provide orientation</a:t>
            </a:r>
          </a:p>
          <a:p>
            <a:pPr>
              <a:lnSpc>
                <a:spcPts val="1800"/>
              </a:lnSpc>
              <a:spcBef>
                <a:spcPct val="0"/>
              </a:spcBef>
              <a:spcAft>
                <a:spcPts val="600"/>
              </a:spcAft>
            </a:pPr>
            <a:r>
              <a:rPr lang="en-US" altLang="en-US" sz="1600" dirty="0">
                <a:latin typeface="Arial Narrow" pitchFamily="34" charset="0"/>
              </a:rPr>
              <a:t>Periodic communications to ambassadors</a:t>
            </a:r>
          </a:p>
          <a:p>
            <a:pPr>
              <a:lnSpc>
                <a:spcPts val="1800"/>
              </a:lnSpc>
              <a:spcBef>
                <a:spcPct val="0"/>
              </a:spcBef>
              <a:spcAft>
                <a:spcPts val="600"/>
              </a:spcAft>
            </a:pPr>
            <a:r>
              <a:rPr lang="en-US" altLang="en-US" sz="1600" dirty="0">
                <a:latin typeface="Arial Narrow" pitchFamily="34" charset="0"/>
              </a:rPr>
              <a:t>Feedback from ambassadors</a:t>
            </a:r>
          </a:p>
          <a:p>
            <a:pPr>
              <a:lnSpc>
                <a:spcPts val="1800"/>
              </a:lnSpc>
              <a:spcBef>
                <a:spcPct val="0"/>
              </a:spcBef>
              <a:spcAft>
                <a:spcPts val="600"/>
              </a:spcAft>
            </a:pPr>
            <a:r>
              <a:rPr lang="en-US" altLang="en-US" sz="1600" dirty="0">
                <a:latin typeface="Arial Narrow" pitchFamily="34" charset="0"/>
              </a:rPr>
              <a:t>Periodic evaluation of ambassadors’ effectiveness</a:t>
            </a:r>
          </a:p>
          <a:p>
            <a:pPr>
              <a:lnSpc>
                <a:spcPts val="1800"/>
              </a:lnSpc>
              <a:spcBef>
                <a:spcPct val="0"/>
              </a:spcBef>
              <a:spcAft>
                <a:spcPts val="600"/>
              </a:spcAft>
            </a:pPr>
            <a:endParaRPr lang="en-US" altLang="en-US" sz="1600" dirty="0">
              <a:latin typeface="Arial Narrow" pitchFamily="34" charset="0"/>
            </a:endParaRPr>
          </a:p>
          <a:p>
            <a:pPr>
              <a:lnSpc>
                <a:spcPts val="1800"/>
              </a:lnSpc>
              <a:spcBef>
                <a:spcPct val="0"/>
              </a:spcBef>
              <a:spcAft>
                <a:spcPts val="600"/>
              </a:spcAft>
            </a:pPr>
            <a:endParaRPr lang="en-US" altLang="en-US" sz="1600" dirty="0">
              <a:latin typeface="Arial Narrow" pitchFamily="34" charset="0"/>
            </a:endParaRPr>
          </a:p>
        </p:txBody>
      </p:sp>
      <p:sp>
        <p:nvSpPr>
          <p:cNvPr id="57356" name="Text Box 14"/>
          <p:cNvSpPr txBox="1">
            <a:spLocks noChangeArrowheads="1"/>
          </p:cNvSpPr>
          <p:nvPr/>
        </p:nvSpPr>
        <p:spPr bwMode="auto">
          <a:xfrm>
            <a:off x="1949450" y="5715000"/>
            <a:ext cx="1177925"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Linked in</a:t>
            </a:r>
          </a:p>
          <a:p>
            <a:pPr>
              <a:lnSpc>
                <a:spcPts val="1800"/>
              </a:lnSpc>
              <a:spcBef>
                <a:spcPct val="0"/>
              </a:spcBef>
              <a:spcAft>
                <a:spcPts val="600"/>
              </a:spcAft>
            </a:pPr>
            <a:r>
              <a:rPr lang="en-US" altLang="en-US" sz="1600">
                <a:latin typeface="Arial Narrow" pitchFamily="34" charset="0"/>
              </a:rPr>
              <a:t>Facebook</a:t>
            </a:r>
          </a:p>
        </p:txBody>
      </p:sp>
      <p:sp>
        <p:nvSpPr>
          <p:cNvPr id="57357" name="Text Box 14"/>
          <p:cNvSpPr txBox="1">
            <a:spLocks noChangeArrowheads="1"/>
          </p:cNvSpPr>
          <p:nvPr/>
        </p:nvSpPr>
        <p:spPr bwMode="auto">
          <a:xfrm>
            <a:off x="3016250" y="5715000"/>
            <a:ext cx="117792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Twitter</a:t>
            </a:r>
          </a:p>
        </p:txBody>
      </p:sp>
    </p:spTree>
    <p:extLst>
      <p:ext uri="{BB962C8B-B14F-4D97-AF65-F5344CB8AC3E}">
        <p14:creationId xmlns:p14="http://schemas.microsoft.com/office/powerpoint/2010/main" val="34248029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143000" y="609600"/>
            <a:ext cx="8001000" cy="609600"/>
          </a:xfrm>
          <a:noFill/>
        </p:spPr>
        <p:txBody>
          <a:bodyPr anchor="b">
            <a:normAutofit fontScale="90000"/>
          </a:bodyPr>
          <a:lstStyle/>
          <a:p>
            <a:pPr eaLnBrk="1" hangingPunct="1"/>
            <a:r>
              <a:rPr lang="en-US" altLang="en-US" sz="3400" dirty="0"/>
              <a:t>Growing Membership Involves More </a:t>
            </a:r>
            <a:br>
              <a:rPr lang="en-US" altLang="en-US" sz="3400" dirty="0"/>
            </a:br>
            <a:r>
              <a:rPr lang="en-US" altLang="en-US" sz="3400" dirty="0"/>
              <a:t>System Engineers and Companies</a:t>
            </a:r>
          </a:p>
        </p:txBody>
      </p:sp>
      <p:sp>
        <p:nvSpPr>
          <p:cNvPr id="58371" name="Text Box 4"/>
          <p:cNvSpPr txBox="1">
            <a:spLocks noChangeArrowheads="1"/>
          </p:cNvSpPr>
          <p:nvPr/>
        </p:nvSpPr>
        <p:spPr bwMode="auto">
          <a:xfrm>
            <a:off x="1074738" y="1371600"/>
            <a:ext cx="1736725"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Recruiting </a:t>
            </a:r>
            <a:endParaRPr lang="en-US" altLang="en-US" sz="1800"/>
          </a:p>
        </p:txBody>
      </p:sp>
      <p:sp>
        <p:nvSpPr>
          <p:cNvPr id="58372" name="Text Box 5"/>
          <p:cNvSpPr txBox="1">
            <a:spLocks noChangeArrowheads="1"/>
          </p:cNvSpPr>
          <p:nvPr/>
        </p:nvSpPr>
        <p:spPr bwMode="auto">
          <a:xfrm>
            <a:off x="990600" y="2438400"/>
            <a:ext cx="1905000"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Recruitment package available at chapter events</a:t>
            </a:r>
          </a:p>
          <a:p>
            <a:pPr>
              <a:lnSpc>
                <a:spcPts val="1800"/>
              </a:lnSpc>
              <a:spcBef>
                <a:spcPct val="0"/>
              </a:spcBef>
              <a:spcAft>
                <a:spcPts val="600"/>
              </a:spcAft>
            </a:pPr>
            <a:r>
              <a:rPr lang="en-US" altLang="en-US" sz="1600">
                <a:latin typeface="Arial Narrow" pitchFamily="34" charset="0"/>
              </a:rPr>
              <a:t>INCOSE materials</a:t>
            </a:r>
          </a:p>
          <a:p>
            <a:pPr>
              <a:lnSpc>
                <a:spcPts val="1800"/>
              </a:lnSpc>
              <a:spcBef>
                <a:spcPct val="0"/>
              </a:spcBef>
              <a:spcAft>
                <a:spcPts val="600"/>
              </a:spcAft>
            </a:pPr>
            <a:r>
              <a:rPr lang="en-US" altLang="en-US" sz="1600">
                <a:latin typeface="Arial Narrow" pitchFamily="34" charset="0"/>
              </a:rPr>
              <a:t>Local chapter specific information including contacts</a:t>
            </a:r>
          </a:p>
        </p:txBody>
      </p:sp>
      <p:sp>
        <p:nvSpPr>
          <p:cNvPr id="58373" name="Text Box 8"/>
          <p:cNvSpPr txBox="1">
            <a:spLocks noChangeArrowheads="1"/>
          </p:cNvSpPr>
          <p:nvPr/>
        </p:nvSpPr>
        <p:spPr bwMode="auto">
          <a:xfrm>
            <a:off x="4732338" y="1371600"/>
            <a:ext cx="1736725"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Survey Chapter Members</a:t>
            </a:r>
          </a:p>
        </p:txBody>
      </p:sp>
      <p:sp>
        <p:nvSpPr>
          <p:cNvPr id="58374" name="Text Box 11"/>
          <p:cNvSpPr txBox="1">
            <a:spLocks noChangeArrowheads="1"/>
          </p:cNvSpPr>
          <p:nvPr/>
        </p:nvSpPr>
        <p:spPr bwMode="auto">
          <a:xfrm>
            <a:off x="4648200" y="2438400"/>
            <a:ext cx="1905000"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Survey chapter members as aid to setting chapter direction and addressing member desires</a:t>
            </a:r>
          </a:p>
          <a:p>
            <a:pPr>
              <a:lnSpc>
                <a:spcPts val="1800"/>
              </a:lnSpc>
              <a:spcBef>
                <a:spcPct val="0"/>
              </a:spcBef>
              <a:spcAft>
                <a:spcPts val="600"/>
              </a:spcAft>
            </a:pPr>
            <a:r>
              <a:rPr lang="en-US" altLang="en-US" sz="1600">
                <a:latin typeface="Arial Narrow" pitchFamily="34" charset="0"/>
              </a:rPr>
              <a:t>Chapter level and INCOSE level concerns</a:t>
            </a:r>
          </a:p>
        </p:txBody>
      </p:sp>
      <p:sp>
        <p:nvSpPr>
          <p:cNvPr id="58375" name="Text Box 6"/>
          <p:cNvSpPr txBox="1">
            <a:spLocks noChangeArrowheads="1"/>
          </p:cNvSpPr>
          <p:nvPr/>
        </p:nvSpPr>
        <p:spPr bwMode="auto">
          <a:xfrm>
            <a:off x="2903538" y="1371600"/>
            <a:ext cx="1736725"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Retention/ Renewal</a:t>
            </a:r>
            <a:endParaRPr lang="en-US" altLang="en-US" sz="1800"/>
          </a:p>
          <a:p>
            <a:pPr algn="ctr">
              <a:spcBef>
                <a:spcPct val="0"/>
              </a:spcBef>
              <a:buFontTx/>
              <a:buNone/>
            </a:pPr>
            <a:endParaRPr lang="en-US" altLang="en-US" sz="1800"/>
          </a:p>
        </p:txBody>
      </p:sp>
      <p:sp>
        <p:nvSpPr>
          <p:cNvPr id="58376" name="Text Box 10"/>
          <p:cNvSpPr txBox="1">
            <a:spLocks noChangeArrowheads="1"/>
          </p:cNvSpPr>
          <p:nvPr/>
        </p:nvSpPr>
        <p:spPr bwMode="auto">
          <a:xfrm>
            <a:off x="2743200" y="2438400"/>
            <a:ext cx="1997076"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Retention starts when a member joins</a:t>
            </a:r>
          </a:p>
          <a:p>
            <a:pPr>
              <a:lnSpc>
                <a:spcPts val="1800"/>
              </a:lnSpc>
              <a:spcBef>
                <a:spcPct val="0"/>
              </a:spcBef>
              <a:spcAft>
                <a:spcPts val="600"/>
              </a:spcAft>
            </a:pPr>
            <a:r>
              <a:rPr lang="en-US" altLang="en-US" sz="1600" dirty="0">
                <a:latin typeface="Arial Narrow" pitchFamily="34" charset="0"/>
              </a:rPr>
              <a:t>Reminder to renew</a:t>
            </a:r>
          </a:p>
          <a:p>
            <a:pPr>
              <a:lnSpc>
                <a:spcPts val="1800"/>
              </a:lnSpc>
              <a:spcBef>
                <a:spcPct val="0"/>
              </a:spcBef>
              <a:spcAft>
                <a:spcPts val="600"/>
              </a:spcAft>
            </a:pPr>
            <a:r>
              <a:rPr lang="en-US" altLang="en-US" sz="1600" dirty="0">
                <a:latin typeface="Arial Narrow" pitchFamily="34" charset="0"/>
              </a:rPr>
              <a:t>Personal contact with non-renewals</a:t>
            </a:r>
          </a:p>
          <a:p>
            <a:pPr>
              <a:lnSpc>
                <a:spcPts val="1800"/>
              </a:lnSpc>
              <a:spcBef>
                <a:spcPct val="0"/>
              </a:spcBef>
              <a:spcAft>
                <a:spcPts val="600"/>
              </a:spcAft>
            </a:pPr>
            <a:r>
              <a:rPr lang="en-US" altLang="en-US" sz="1600" dirty="0">
                <a:latin typeface="Arial Narrow" pitchFamily="34" charset="0"/>
              </a:rPr>
              <a:t>Feedback from those who do not renew</a:t>
            </a:r>
          </a:p>
        </p:txBody>
      </p:sp>
      <p:sp>
        <p:nvSpPr>
          <p:cNvPr id="58377" name="Text Box 13"/>
          <p:cNvSpPr txBox="1">
            <a:spLocks noChangeArrowheads="1"/>
          </p:cNvSpPr>
          <p:nvPr/>
        </p:nvSpPr>
        <p:spPr bwMode="auto">
          <a:xfrm>
            <a:off x="2903538" y="4419600"/>
            <a:ext cx="1736725" cy="53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New Members </a:t>
            </a:r>
            <a:endParaRPr lang="en-US" altLang="en-US" sz="1800"/>
          </a:p>
        </p:txBody>
      </p:sp>
      <p:sp>
        <p:nvSpPr>
          <p:cNvPr id="58378" name="Text Box 14"/>
          <p:cNvSpPr txBox="1">
            <a:spLocks noChangeArrowheads="1"/>
          </p:cNvSpPr>
          <p:nvPr/>
        </p:nvSpPr>
        <p:spPr bwMode="auto">
          <a:xfrm>
            <a:off x="2819400" y="4953000"/>
            <a:ext cx="2057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dirty="0">
                <a:latin typeface="Arial Narrow" pitchFamily="34" charset="0"/>
              </a:rPr>
              <a:t>Personal Welcome</a:t>
            </a:r>
          </a:p>
          <a:p>
            <a:pPr>
              <a:lnSpc>
                <a:spcPts val="1800"/>
              </a:lnSpc>
              <a:spcBef>
                <a:spcPct val="0"/>
              </a:spcBef>
              <a:spcAft>
                <a:spcPts val="600"/>
              </a:spcAft>
            </a:pPr>
            <a:r>
              <a:rPr lang="en-US" altLang="en-US" sz="1600" dirty="0">
                <a:latin typeface="Arial Narrow" pitchFamily="34" charset="0"/>
              </a:rPr>
              <a:t> Publish name &amp; brief bio of new members in newsletter/website </a:t>
            </a:r>
            <a:r>
              <a:rPr lang="en-US" altLang="en-US" sz="1600" u="sng" dirty="0">
                <a:latin typeface="Arial Narrow" pitchFamily="34" charset="0"/>
              </a:rPr>
              <a:t>(with their permission)</a:t>
            </a:r>
          </a:p>
        </p:txBody>
      </p:sp>
      <p:sp>
        <p:nvSpPr>
          <p:cNvPr id="58379" name="Text Box 9"/>
          <p:cNvSpPr txBox="1">
            <a:spLocks noChangeArrowheads="1"/>
          </p:cNvSpPr>
          <p:nvPr/>
        </p:nvSpPr>
        <p:spPr bwMode="auto">
          <a:xfrm>
            <a:off x="6561138" y="1371600"/>
            <a:ext cx="1736725" cy="1219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Corporate Advisory Board (CAB) Members</a:t>
            </a:r>
            <a:endParaRPr lang="en-US" altLang="en-US" sz="1800"/>
          </a:p>
          <a:p>
            <a:pPr algn="ctr">
              <a:spcBef>
                <a:spcPct val="0"/>
              </a:spcBef>
              <a:buFontTx/>
              <a:buNone/>
            </a:pPr>
            <a:endParaRPr lang="en-US" altLang="en-US" sz="1800"/>
          </a:p>
        </p:txBody>
      </p:sp>
      <p:sp>
        <p:nvSpPr>
          <p:cNvPr id="58380" name="Text Box 12"/>
          <p:cNvSpPr txBox="1">
            <a:spLocks noChangeArrowheads="1"/>
          </p:cNvSpPr>
          <p:nvPr/>
        </p:nvSpPr>
        <p:spPr bwMode="auto">
          <a:xfrm>
            <a:off x="6477000" y="2667000"/>
            <a:ext cx="1905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Recruit new CAB members</a:t>
            </a:r>
          </a:p>
          <a:p>
            <a:pPr>
              <a:lnSpc>
                <a:spcPts val="1800"/>
              </a:lnSpc>
              <a:spcBef>
                <a:spcPct val="0"/>
              </a:spcBef>
              <a:spcAft>
                <a:spcPts val="600"/>
              </a:spcAft>
            </a:pPr>
            <a:r>
              <a:rPr lang="en-US" altLang="en-US" sz="1600">
                <a:latin typeface="Arial Narrow" pitchFamily="34" charset="0"/>
              </a:rPr>
              <a:t>Active work between CAB(s) and chapter</a:t>
            </a:r>
          </a:p>
        </p:txBody>
      </p:sp>
      <p:sp>
        <p:nvSpPr>
          <p:cNvPr id="58381" name="Text Box 15"/>
          <p:cNvSpPr txBox="1">
            <a:spLocks noChangeArrowheads="1"/>
          </p:cNvSpPr>
          <p:nvPr/>
        </p:nvSpPr>
        <p:spPr bwMode="auto">
          <a:xfrm>
            <a:off x="6561138" y="4419600"/>
            <a:ext cx="1736725"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Student Division </a:t>
            </a:r>
            <a:endParaRPr lang="en-US" altLang="en-US" sz="1800"/>
          </a:p>
        </p:txBody>
      </p:sp>
      <p:sp>
        <p:nvSpPr>
          <p:cNvPr id="58382" name="Text Box 16"/>
          <p:cNvSpPr txBox="1">
            <a:spLocks noChangeArrowheads="1"/>
          </p:cNvSpPr>
          <p:nvPr/>
        </p:nvSpPr>
        <p:spPr bwMode="auto">
          <a:xfrm>
            <a:off x="6477000" y="5089525"/>
            <a:ext cx="1905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Start/support student division at a university</a:t>
            </a:r>
          </a:p>
          <a:p>
            <a:pPr>
              <a:lnSpc>
                <a:spcPts val="1800"/>
              </a:lnSpc>
              <a:spcBef>
                <a:spcPct val="0"/>
              </a:spcBef>
              <a:spcAft>
                <a:spcPts val="600"/>
              </a:spcAft>
            </a:pPr>
            <a:r>
              <a:rPr lang="en-US" altLang="en-US" sz="1600">
                <a:latin typeface="Arial Narrow" pitchFamily="34" charset="0"/>
              </a:rPr>
              <a:t>Student officers, activities</a:t>
            </a:r>
          </a:p>
        </p:txBody>
      </p:sp>
    </p:spTree>
    <p:extLst>
      <p:ext uri="{BB962C8B-B14F-4D97-AF65-F5344CB8AC3E}">
        <p14:creationId xmlns:p14="http://schemas.microsoft.com/office/powerpoint/2010/main" val="1910260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143000" y="609600"/>
            <a:ext cx="8001000" cy="609600"/>
          </a:xfrm>
          <a:noFill/>
        </p:spPr>
        <p:txBody>
          <a:bodyPr anchor="b">
            <a:normAutofit fontScale="90000"/>
          </a:bodyPr>
          <a:lstStyle/>
          <a:p>
            <a:pPr eaLnBrk="1" hangingPunct="1"/>
            <a:r>
              <a:rPr lang="en-US" altLang="en-US" sz="3400"/>
              <a:t>INCOSE Technical Aspects Extend the Practice of Systems Engineering</a:t>
            </a:r>
          </a:p>
        </p:txBody>
      </p:sp>
      <p:sp>
        <p:nvSpPr>
          <p:cNvPr id="59395" name="Text Box 4"/>
          <p:cNvSpPr txBox="1">
            <a:spLocks noChangeArrowheads="1"/>
          </p:cNvSpPr>
          <p:nvPr/>
        </p:nvSpPr>
        <p:spPr bwMode="auto">
          <a:xfrm>
            <a:off x="939800" y="1600200"/>
            <a:ext cx="1736725"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INCOSE Papers </a:t>
            </a:r>
            <a:endParaRPr lang="en-US" altLang="en-US" sz="1800"/>
          </a:p>
        </p:txBody>
      </p:sp>
      <p:sp>
        <p:nvSpPr>
          <p:cNvPr id="59396" name="Text Box 10"/>
          <p:cNvSpPr txBox="1">
            <a:spLocks noChangeArrowheads="1"/>
          </p:cNvSpPr>
          <p:nvPr/>
        </p:nvSpPr>
        <p:spPr bwMode="auto">
          <a:xfrm>
            <a:off x="939800" y="2362200"/>
            <a:ext cx="1736725"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Refereed article in INCOSE Journals</a:t>
            </a:r>
          </a:p>
          <a:p>
            <a:pPr>
              <a:lnSpc>
                <a:spcPts val="1800"/>
              </a:lnSpc>
              <a:spcBef>
                <a:spcPct val="0"/>
              </a:spcBef>
              <a:spcAft>
                <a:spcPts val="600"/>
              </a:spcAft>
            </a:pPr>
            <a:r>
              <a:rPr lang="en-US" altLang="en-US" sz="1600">
                <a:latin typeface="Arial Narrow" pitchFamily="34" charset="0"/>
              </a:rPr>
              <a:t>Paper presented at symposium/ seminar sponsored/ co-sponsored by INCOSE</a:t>
            </a:r>
          </a:p>
        </p:txBody>
      </p:sp>
      <p:sp>
        <p:nvSpPr>
          <p:cNvPr id="59397" name="Text Box 6"/>
          <p:cNvSpPr txBox="1">
            <a:spLocks noChangeArrowheads="1"/>
          </p:cNvSpPr>
          <p:nvPr/>
        </p:nvSpPr>
        <p:spPr bwMode="auto">
          <a:xfrm>
            <a:off x="4808538" y="1371600"/>
            <a:ext cx="1736725" cy="10969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Technical Groups</a:t>
            </a:r>
            <a:endParaRPr lang="en-US" altLang="en-US" sz="1800"/>
          </a:p>
          <a:p>
            <a:pPr algn="ctr">
              <a:spcBef>
                <a:spcPct val="0"/>
              </a:spcBef>
              <a:buFontTx/>
              <a:buNone/>
            </a:pPr>
            <a:r>
              <a:rPr lang="en-US" altLang="en-US" sz="1600"/>
              <a:t>(International in scope)</a:t>
            </a:r>
            <a:endParaRPr lang="en-US" altLang="en-US" sz="1400"/>
          </a:p>
          <a:p>
            <a:pPr algn="ctr">
              <a:spcBef>
                <a:spcPct val="0"/>
              </a:spcBef>
              <a:buFontTx/>
              <a:buNone/>
            </a:pPr>
            <a:endParaRPr lang="en-US" altLang="en-US" sz="1600"/>
          </a:p>
        </p:txBody>
      </p:sp>
      <p:sp>
        <p:nvSpPr>
          <p:cNvPr id="59398" name="Text Box 11"/>
          <p:cNvSpPr txBox="1">
            <a:spLocks noChangeArrowheads="1"/>
          </p:cNvSpPr>
          <p:nvPr/>
        </p:nvSpPr>
        <p:spPr bwMode="auto">
          <a:xfrm>
            <a:off x="4808538" y="2667000"/>
            <a:ext cx="1736725"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INCOSE International Technical Interest or Working Group (meets at International Workshops)</a:t>
            </a:r>
          </a:p>
          <a:p>
            <a:pPr>
              <a:lnSpc>
                <a:spcPts val="1800"/>
              </a:lnSpc>
              <a:spcBef>
                <a:spcPct val="0"/>
              </a:spcBef>
              <a:spcAft>
                <a:spcPts val="600"/>
              </a:spcAft>
            </a:pPr>
            <a:r>
              <a:rPr lang="en-US" altLang="en-US" sz="1600">
                <a:latin typeface="Arial Narrow" pitchFamily="34" charset="0"/>
              </a:rPr>
              <a:t>Active participation by chapter member(s)</a:t>
            </a:r>
          </a:p>
          <a:p>
            <a:pPr>
              <a:lnSpc>
                <a:spcPts val="1800"/>
              </a:lnSpc>
              <a:spcBef>
                <a:spcPct val="0"/>
              </a:spcBef>
              <a:spcAft>
                <a:spcPts val="600"/>
              </a:spcAft>
            </a:pPr>
            <a:r>
              <a:rPr lang="en-US" altLang="en-US" sz="1600">
                <a:latin typeface="Arial Narrow" pitchFamily="34" charset="0"/>
              </a:rPr>
              <a:t>Potential chapter presentations</a:t>
            </a:r>
          </a:p>
        </p:txBody>
      </p:sp>
      <p:sp>
        <p:nvSpPr>
          <p:cNvPr id="59399" name="Text Box 8"/>
          <p:cNvSpPr txBox="1">
            <a:spLocks noChangeArrowheads="1"/>
          </p:cNvSpPr>
          <p:nvPr/>
        </p:nvSpPr>
        <p:spPr bwMode="auto">
          <a:xfrm>
            <a:off x="6781800" y="1600200"/>
            <a:ext cx="1736725"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Local Working Groups</a:t>
            </a:r>
            <a:endParaRPr lang="en-US" altLang="en-US" sz="1600"/>
          </a:p>
        </p:txBody>
      </p:sp>
      <p:sp>
        <p:nvSpPr>
          <p:cNvPr id="59400" name="Text Box 12"/>
          <p:cNvSpPr txBox="1">
            <a:spLocks noChangeArrowheads="1"/>
          </p:cNvSpPr>
          <p:nvPr/>
        </p:nvSpPr>
        <p:spPr bwMode="auto">
          <a:xfrm>
            <a:off x="6743700" y="2362200"/>
            <a:ext cx="1736725"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Local Interest or Working Group (such as done in Europe)</a:t>
            </a:r>
          </a:p>
          <a:p>
            <a:pPr>
              <a:lnSpc>
                <a:spcPts val="1800"/>
              </a:lnSpc>
              <a:spcBef>
                <a:spcPct val="0"/>
              </a:spcBef>
              <a:spcAft>
                <a:spcPts val="600"/>
              </a:spcAft>
            </a:pPr>
            <a:r>
              <a:rPr lang="en-US" altLang="en-US" sz="1600">
                <a:latin typeface="Arial Narrow" pitchFamily="34" charset="0"/>
              </a:rPr>
              <a:t>Active participation by chapter member(s)</a:t>
            </a:r>
          </a:p>
        </p:txBody>
      </p:sp>
      <p:sp>
        <p:nvSpPr>
          <p:cNvPr id="59401" name="Text Box 13"/>
          <p:cNvSpPr txBox="1">
            <a:spLocks noChangeArrowheads="1"/>
          </p:cNvSpPr>
          <p:nvPr/>
        </p:nvSpPr>
        <p:spPr bwMode="auto">
          <a:xfrm>
            <a:off x="2874963" y="1600200"/>
            <a:ext cx="1736725"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Non-INCOSE Papers </a:t>
            </a:r>
            <a:endParaRPr lang="en-US" altLang="en-US" sz="1800"/>
          </a:p>
        </p:txBody>
      </p:sp>
      <p:sp>
        <p:nvSpPr>
          <p:cNvPr id="59402" name="Text Box 14"/>
          <p:cNvSpPr txBox="1">
            <a:spLocks noChangeArrowheads="1"/>
          </p:cNvSpPr>
          <p:nvPr/>
        </p:nvSpPr>
        <p:spPr bwMode="auto">
          <a:xfrm>
            <a:off x="2874963" y="2362200"/>
            <a:ext cx="1736725"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Article on Systems Engineering  published/ presented in non-INCOSE publication </a:t>
            </a:r>
          </a:p>
        </p:txBody>
      </p:sp>
      <p:sp>
        <p:nvSpPr>
          <p:cNvPr id="59403" name="Text Box 16"/>
          <p:cNvSpPr txBox="1">
            <a:spLocks noChangeArrowheads="1"/>
          </p:cNvSpPr>
          <p:nvPr/>
        </p:nvSpPr>
        <p:spPr bwMode="auto">
          <a:xfrm>
            <a:off x="2874963" y="4038600"/>
            <a:ext cx="1736725"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Technical Product </a:t>
            </a:r>
            <a:endParaRPr lang="en-US" altLang="en-US" sz="1800"/>
          </a:p>
        </p:txBody>
      </p:sp>
      <p:sp>
        <p:nvSpPr>
          <p:cNvPr id="59404" name="Text Box 17"/>
          <p:cNvSpPr txBox="1">
            <a:spLocks noChangeArrowheads="1"/>
          </p:cNvSpPr>
          <p:nvPr/>
        </p:nvSpPr>
        <p:spPr bwMode="auto">
          <a:xfrm>
            <a:off x="2874963" y="4800600"/>
            <a:ext cx="1736725"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Approved by the Technical Board as completed INCOSE product</a:t>
            </a:r>
          </a:p>
        </p:txBody>
      </p:sp>
    </p:spTree>
    <p:extLst>
      <p:ext uri="{BB962C8B-B14F-4D97-AF65-F5344CB8AC3E}">
        <p14:creationId xmlns:p14="http://schemas.microsoft.com/office/powerpoint/2010/main" val="23474037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33400" y="609600"/>
            <a:ext cx="8610600" cy="609600"/>
          </a:xfrm>
          <a:noFill/>
        </p:spPr>
        <p:txBody>
          <a:bodyPr anchor="b">
            <a:normAutofit fontScale="90000"/>
          </a:bodyPr>
          <a:lstStyle/>
          <a:p>
            <a:pPr eaLnBrk="1" hangingPunct="1"/>
            <a:r>
              <a:rPr lang="en-US" altLang="en-US" sz="2800" dirty="0"/>
              <a:t>Chapter Outreach &amp; Collaboration Activities Promotes INCOSE &amp; SE to Groups Outside INCOSE</a:t>
            </a:r>
          </a:p>
        </p:txBody>
      </p:sp>
      <p:sp>
        <p:nvSpPr>
          <p:cNvPr id="60419" name="Text Box 3"/>
          <p:cNvSpPr txBox="1">
            <a:spLocks noChangeArrowheads="1"/>
          </p:cNvSpPr>
          <p:nvPr/>
        </p:nvSpPr>
        <p:spPr bwMode="auto">
          <a:xfrm>
            <a:off x="1524000" y="4995863"/>
            <a:ext cx="47244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60420" name="Text Box 7"/>
          <p:cNvSpPr txBox="1">
            <a:spLocks noChangeArrowheads="1"/>
          </p:cNvSpPr>
          <p:nvPr/>
        </p:nvSpPr>
        <p:spPr bwMode="auto">
          <a:xfrm>
            <a:off x="4648200" y="2613025"/>
            <a:ext cx="19812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Host or significant   participant</a:t>
            </a:r>
          </a:p>
          <a:p>
            <a:pPr>
              <a:spcBef>
                <a:spcPct val="0"/>
              </a:spcBef>
            </a:pPr>
            <a:r>
              <a:rPr lang="en-US" altLang="en-US" sz="1600">
                <a:latin typeface="Arial Narrow" pitchFamily="34" charset="0"/>
              </a:rPr>
              <a:t>Can be broader than just SE</a:t>
            </a:r>
          </a:p>
          <a:p>
            <a:pPr>
              <a:spcBef>
                <a:spcPct val="0"/>
              </a:spcBef>
            </a:pPr>
            <a:r>
              <a:rPr lang="en-US" altLang="en-US" sz="1600">
                <a:latin typeface="Arial Narrow" pitchFamily="34" charset="0"/>
              </a:rPr>
              <a:t>Engr week, Future City, Science Fairs, robotics competitions</a:t>
            </a:r>
          </a:p>
        </p:txBody>
      </p:sp>
      <p:sp>
        <p:nvSpPr>
          <p:cNvPr id="60421" name="Text Box 8"/>
          <p:cNvSpPr txBox="1">
            <a:spLocks noChangeArrowheads="1"/>
          </p:cNvSpPr>
          <p:nvPr/>
        </p:nvSpPr>
        <p:spPr bwMode="auto">
          <a:xfrm>
            <a:off x="4724400" y="1371600"/>
            <a:ext cx="1828800" cy="1219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support</a:t>
            </a:r>
          </a:p>
          <a:p>
            <a:pPr algn="ctr">
              <a:spcBef>
                <a:spcPct val="0"/>
              </a:spcBef>
              <a:buFontTx/>
              <a:buNone/>
            </a:pPr>
            <a:r>
              <a:rPr lang="en-US" altLang="en-US" sz="1800" b="1"/>
              <a:t>or involvement in SE activity for K-college</a:t>
            </a:r>
            <a:endParaRPr lang="en-US" altLang="en-US" sz="1800"/>
          </a:p>
        </p:txBody>
      </p:sp>
      <p:sp>
        <p:nvSpPr>
          <p:cNvPr id="60422" name="Text Box 6"/>
          <p:cNvSpPr txBox="1">
            <a:spLocks noChangeArrowheads="1"/>
          </p:cNvSpPr>
          <p:nvPr/>
        </p:nvSpPr>
        <p:spPr bwMode="auto">
          <a:xfrm>
            <a:off x="2832100" y="1371600"/>
            <a:ext cx="1828800" cy="1219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Apply SE in local non-profit organizations</a:t>
            </a:r>
            <a:endParaRPr lang="en-US" altLang="en-US" sz="1800"/>
          </a:p>
        </p:txBody>
      </p:sp>
      <p:sp>
        <p:nvSpPr>
          <p:cNvPr id="60423" name="Text Box 10"/>
          <p:cNvSpPr txBox="1">
            <a:spLocks noChangeArrowheads="1"/>
          </p:cNvSpPr>
          <p:nvPr/>
        </p:nvSpPr>
        <p:spPr bwMode="auto">
          <a:xfrm>
            <a:off x="2794000" y="2613025"/>
            <a:ext cx="1905000"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 project with resulting product or report</a:t>
            </a:r>
          </a:p>
          <a:p>
            <a:pPr>
              <a:spcBef>
                <a:spcPct val="0"/>
              </a:spcBef>
            </a:pPr>
            <a:r>
              <a:rPr lang="en-US" altLang="en-US" sz="1600">
                <a:latin typeface="Arial Narrow" pitchFamily="34" charset="0"/>
              </a:rPr>
              <a:t>Non-profit community organization</a:t>
            </a:r>
          </a:p>
          <a:p>
            <a:pPr>
              <a:spcBef>
                <a:spcPct val="0"/>
              </a:spcBef>
            </a:pPr>
            <a:r>
              <a:rPr lang="en-US" altLang="en-US" sz="1600">
                <a:latin typeface="Arial Narrow" pitchFamily="34" charset="0"/>
              </a:rPr>
              <a:t>Civic organization</a:t>
            </a:r>
          </a:p>
          <a:p>
            <a:pPr>
              <a:spcBef>
                <a:spcPct val="0"/>
              </a:spcBef>
            </a:pPr>
            <a:r>
              <a:rPr lang="en-US" altLang="en-US" sz="1600">
                <a:latin typeface="Arial Narrow" pitchFamily="34" charset="0"/>
              </a:rPr>
              <a:t>University or college (if project/report resulted)</a:t>
            </a:r>
          </a:p>
          <a:p>
            <a:pPr>
              <a:spcBef>
                <a:spcPct val="0"/>
              </a:spcBef>
            </a:pPr>
            <a:r>
              <a:rPr lang="en-US" altLang="en-US" sz="1600">
                <a:latin typeface="Arial Narrow" pitchFamily="34" charset="0"/>
              </a:rPr>
              <a:t>No fees involved</a:t>
            </a:r>
          </a:p>
        </p:txBody>
      </p:sp>
      <p:sp>
        <p:nvSpPr>
          <p:cNvPr id="60424" name="Text Box 9"/>
          <p:cNvSpPr txBox="1">
            <a:spLocks noChangeArrowheads="1"/>
          </p:cNvSpPr>
          <p:nvPr/>
        </p:nvSpPr>
        <p:spPr bwMode="auto">
          <a:xfrm>
            <a:off x="6629400" y="1905000"/>
            <a:ext cx="1828800"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Presentations about INCOSE</a:t>
            </a:r>
            <a:endParaRPr lang="en-US" altLang="en-US" sz="1800"/>
          </a:p>
        </p:txBody>
      </p:sp>
      <p:sp>
        <p:nvSpPr>
          <p:cNvPr id="60425" name="Text Box 11"/>
          <p:cNvSpPr txBox="1">
            <a:spLocks noChangeArrowheads="1"/>
          </p:cNvSpPr>
          <p:nvPr/>
        </p:nvSpPr>
        <p:spPr bwMode="auto">
          <a:xfrm>
            <a:off x="6591300" y="2613025"/>
            <a:ext cx="20193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Present to executive in previously unrepresented (in local membership) organization</a:t>
            </a:r>
          </a:p>
        </p:txBody>
      </p:sp>
      <p:sp>
        <p:nvSpPr>
          <p:cNvPr id="60426" name="Text Box 13"/>
          <p:cNvSpPr txBox="1">
            <a:spLocks noChangeArrowheads="1"/>
          </p:cNvSpPr>
          <p:nvPr/>
        </p:nvSpPr>
        <p:spPr bwMode="auto">
          <a:xfrm>
            <a:off x="6648450" y="4175125"/>
            <a:ext cx="1790700" cy="91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Unpaid Speaker</a:t>
            </a:r>
            <a:endParaRPr lang="en-US" altLang="en-US" sz="1800"/>
          </a:p>
        </p:txBody>
      </p:sp>
      <p:sp>
        <p:nvSpPr>
          <p:cNvPr id="60427" name="Text Box 14"/>
          <p:cNvSpPr txBox="1">
            <a:spLocks noChangeArrowheads="1"/>
          </p:cNvSpPr>
          <p:nvPr/>
        </p:nvSpPr>
        <p:spPr bwMode="auto">
          <a:xfrm>
            <a:off x="6477000" y="5086350"/>
            <a:ext cx="21336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To university, career day, civic organization, non-INCOSE sponsored conference/seminar</a:t>
            </a:r>
          </a:p>
        </p:txBody>
      </p:sp>
      <p:sp>
        <p:nvSpPr>
          <p:cNvPr id="60428" name="Text Box 4"/>
          <p:cNvSpPr txBox="1">
            <a:spLocks noChangeArrowheads="1"/>
          </p:cNvSpPr>
          <p:nvPr/>
        </p:nvSpPr>
        <p:spPr bwMode="auto">
          <a:xfrm>
            <a:off x="914400" y="1676400"/>
            <a:ext cx="1828800" cy="91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Joint meetings with other societies</a:t>
            </a:r>
            <a:endParaRPr lang="en-US" altLang="en-US" sz="1800"/>
          </a:p>
          <a:p>
            <a:pPr>
              <a:spcBef>
                <a:spcPct val="0"/>
              </a:spcBef>
              <a:buFontTx/>
              <a:buNone/>
            </a:pPr>
            <a:endParaRPr lang="en-US" altLang="en-US" sz="1600"/>
          </a:p>
        </p:txBody>
      </p:sp>
      <p:sp>
        <p:nvSpPr>
          <p:cNvPr id="60429" name="Text Box 12"/>
          <p:cNvSpPr txBox="1">
            <a:spLocks noChangeArrowheads="1"/>
          </p:cNvSpPr>
          <p:nvPr/>
        </p:nvSpPr>
        <p:spPr bwMode="auto">
          <a:xfrm>
            <a:off x="800100" y="2613025"/>
            <a:ext cx="20574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meeting with society other than INCOSE</a:t>
            </a:r>
          </a:p>
          <a:p>
            <a:pPr>
              <a:spcBef>
                <a:spcPct val="0"/>
              </a:spcBef>
            </a:pPr>
            <a:r>
              <a:rPr lang="en-US" altLang="en-US" sz="1600">
                <a:latin typeface="Arial Narrow" pitchFamily="34" charset="0"/>
              </a:rPr>
              <a:t>Systems Engineering explicitly explained or promoted</a:t>
            </a:r>
          </a:p>
        </p:txBody>
      </p:sp>
      <p:sp>
        <p:nvSpPr>
          <p:cNvPr id="60430" name="Text Box 15"/>
          <p:cNvSpPr txBox="1">
            <a:spLocks noChangeArrowheads="1"/>
          </p:cNvSpPr>
          <p:nvPr/>
        </p:nvSpPr>
        <p:spPr bwMode="auto">
          <a:xfrm>
            <a:off x="933450" y="4200525"/>
            <a:ext cx="1790700" cy="895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Local Engineering Club/Council</a:t>
            </a:r>
            <a:endParaRPr lang="en-US" altLang="en-US" sz="1800"/>
          </a:p>
        </p:txBody>
      </p:sp>
      <p:sp>
        <p:nvSpPr>
          <p:cNvPr id="60431" name="Text Box 16"/>
          <p:cNvSpPr txBox="1">
            <a:spLocks noChangeArrowheads="1"/>
          </p:cNvSpPr>
          <p:nvPr/>
        </p:nvSpPr>
        <p:spPr bwMode="auto">
          <a:xfrm>
            <a:off x="762000" y="5102225"/>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Join/participate in local engineering club or council of technical societies</a:t>
            </a:r>
          </a:p>
        </p:txBody>
      </p:sp>
    </p:spTree>
    <p:extLst>
      <p:ext uri="{BB962C8B-B14F-4D97-AF65-F5344CB8AC3E}">
        <p14:creationId xmlns:p14="http://schemas.microsoft.com/office/powerpoint/2010/main" val="2146649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762000" y="609600"/>
            <a:ext cx="8382000" cy="609600"/>
          </a:xfrm>
          <a:noFill/>
        </p:spPr>
        <p:txBody>
          <a:bodyPr anchor="b">
            <a:normAutofit fontScale="90000"/>
          </a:bodyPr>
          <a:lstStyle/>
          <a:p>
            <a:pPr eaLnBrk="1" hangingPunct="1"/>
            <a:r>
              <a:rPr lang="en-US" altLang="en-US" sz="3400" dirty="0"/>
              <a:t>Chapter’s Support to INCOSE Strengthens </a:t>
            </a:r>
            <a:br>
              <a:rPr lang="en-US" altLang="en-US" sz="3400" dirty="0"/>
            </a:br>
            <a:r>
              <a:rPr lang="en-US" altLang="en-US" sz="3400" dirty="0"/>
              <a:t>the Total Organization</a:t>
            </a:r>
          </a:p>
        </p:txBody>
      </p:sp>
      <p:sp>
        <p:nvSpPr>
          <p:cNvPr id="61443" name="Text Box 9"/>
          <p:cNvSpPr txBox="1">
            <a:spLocks noChangeArrowheads="1"/>
          </p:cNvSpPr>
          <p:nvPr/>
        </p:nvSpPr>
        <p:spPr bwMode="auto">
          <a:xfrm>
            <a:off x="6858000" y="1371600"/>
            <a:ext cx="1752600" cy="1219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Attend  International Workshop/ Symposium</a:t>
            </a:r>
            <a:endParaRPr lang="en-US" altLang="en-US" sz="1800"/>
          </a:p>
        </p:txBody>
      </p:sp>
      <p:sp>
        <p:nvSpPr>
          <p:cNvPr id="61444" name="Text Box 13"/>
          <p:cNvSpPr txBox="1">
            <a:spLocks noChangeArrowheads="1"/>
          </p:cNvSpPr>
          <p:nvPr/>
        </p:nvSpPr>
        <p:spPr bwMode="auto">
          <a:xfrm>
            <a:off x="6781800" y="2590800"/>
            <a:ext cx="16891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dirty="0">
                <a:latin typeface="Arial Narrow" pitchFamily="34" charset="0"/>
              </a:rPr>
              <a:t>Officer/Member attendance at International Workshop or Symposium</a:t>
            </a:r>
          </a:p>
        </p:txBody>
      </p:sp>
      <p:sp>
        <p:nvSpPr>
          <p:cNvPr id="61445" name="Text Box 4"/>
          <p:cNvSpPr txBox="1">
            <a:spLocks noChangeArrowheads="1"/>
          </p:cNvSpPr>
          <p:nvPr/>
        </p:nvSpPr>
        <p:spPr bwMode="auto">
          <a:xfrm>
            <a:off x="838200" y="1371600"/>
            <a:ext cx="19812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Work with other chapters</a:t>
            </a:r>
            <a:endParaRPr lang="en-US" altLang="en-US" sz="1800"/>
          </a:p>
        </p:txBody>
      </p:sp>
      <p:sp>
        <p:nvSpPr>
          <p:cNvPr id="61446" name="Text Box 10"/>
          <p:cNvSpPr txBox="1">
            <a:spLocks noChangeArrowheads="1"/>
          </p:cNvSpPr>
          <p:nvPr/>
        </p:nvSpPr>
        <p:spPr bwMode="auto">
          <a:xfrm>
            <a:off x="838200" y="2362200"/>
            <a:ext cx="19812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event or new chapter start-up</a:t>
            </a:r>
          </a:p>
        </p:txBody>
      </p:sp>
      <p:sp>
        <p:nvSpPr>
          <p:cNvPr id="61447" name="Text Box 14"/>
          <p:cNvSpPr txBox="1">
            <a:spLocks noChangeArrowheads="1"/>
          </p:cNvSpPr>
          <p:nvPr/>
        </p:nvSpPr>
        <p:spPr bwMode="auto">
          <a:xfrm>
            <a:off x="838200" y="3686175"/>
            <a:ext cx="19812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Donations</a:t>
            </a:r>
            <a:endParaRPr lang="en-US" altLang="en-US" sz="1800"/>
          </a:p>
        </p:txBody>
      </p:sp>
      <p:sp>
        <p:nvSpPr>
          <p:cNvPr id="61448" name="Text Box 15"/>
          <p:cNvSpPr txBox="1">
            <a:spLocks noChangeArrowheads="1"/>
          </p:cNvSpPr>
          <p:nvPr/>
        </p:nvSpPr>
        <p:spPr bwMode="auto">
          <a:xfrm>
            <a:off x="762000" y="4295775"/>
            <a:ext cx="21336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Chapter or individual donates to INCOSE Foundation</a:t>
            </a:r>
          </a:p>
          <a:p>
            <a:pPr>
              <a:spcBef>
                <a:spcPct val="0"/>
              </a:spcBef>
            </a:pPr>
            <a:r>
              <a:rPr lang="en-US" altLang="en-US" sz="1600">
                <a:latin typeface="Arial Narrow" pitchFamily="34" charset="0"/>
              </a:rPr>
              <a:t>Chapter or individual donates to another chapter</a:t>
            </a:r>
          </a:p>
        </p:txBody>
      </p:sp>
      <p:sp>
        <p:nvSpPr>
          <p:cNvPr id="61449" name="Text Box 6"/>
          <p:cNvSpPr txBox="1">
            <a:spLocks noChangeArrowheads="1"/>
          </p:cNvSpPr>
          <p:nvPr/>
        </p:nvSpPr>
        <p:spPr bwMode="auto">
          <a:xfrm>
            <a:off x="2925763" y="1371600"/>
            <a:ext cx="19050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speakers</a:t>
            </a:r>
            <a:endParaRPr lang="en-US" altLang="en-US" sz="1600"/>
          </a:p>
          <a:p>
            <a:pPr>
              <a:spcBef>
                <a:spcPct val="0"/>
              </a:spcBef>
              <a:buFontTx/>
              <a:buNone/>
            </a:pPr>
            <a:endParaRPr lang="en-US" altLang="en-US" sz="1800"/>
          </a:p>
        </p:txBody>
      </p:sp>
      <p:sp>
        <p:nvSpPr>
          <p:cNvPr id="61450" name="Text Box 11"/>
          <p:cNvSpPr txBox="1">
            <a:spLocks noChangeArrowheads="1"/>
          </p:cNvSpPr>
          <p:nvPr/>
        </p:nvSpPr>
        <p:spPr bwMode="auto">
          <a:xfrm>
            <a:off x="2887663" y="2362200"/>
            <a:ext cx="19812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Meetings of other chapters</a:t>
            </a:r>
          </a:p>
        </p:txBody>
      </p:sp>
      <p:sp>
        <p:nvSpPr>
          <p:cNvPr id="61451" name="Text Box 16"/>
          <p:cNvSpPr txBox="1">
            <a:spLocks noChangeArrowheads="1"/>
          </p:cNvSpPr>
          <p:nvPr/>
        </p:nvSpPr>
        <p:spPr bwMode="auto">
          <a:xfrm>
            <a:off x="2887663" y="3686175"/>
            <a:ext cx="19812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Awards Committee</a:t>
            </a:r>
            <a:endParaRPr lang="en-US" altLang="en-US" sz="1800"/>
          </a:p>
        </p:txBody>
      </p:sp>
      <p:sp>
        <p:nvSpPr>
          <p:cNvPr id="61452" name="Text Box 17"/>
          <p:cNvSpPr txBox="1">
            <a:spLocks noChangeArrowheads="1"/>
          </p:cNvSpPr>
          <p:nvPr/>
        </p:nvSpPr>
        <p:spPr bwMode="auto">
          <a:xfrm>
            <a:off x="2811463" y="4294188"/>
            <a:ext cx="21336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Serve as reviewer for chapter awards</a:t>
            </a:r>
          </a:p>
        </p:txBody>
      </p:sp>
      <p:sp>
        <p:nvSpPr>
          <p:cNvPr id="61453" name="Text Box 8"/>
          <p:cNvSpPr txBox="1">
            <a:spLocks noChangeArrowheads="1"/>
          </p:cNvSpPr>
          <p:nvPr/>
        </p:nvSpPr>
        <p:spPr bwMode="auto">
          <a:xfrm>
            <a:off x="4922838" y="1371600"/>
            <a:ext cx="18288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Publish in INCOSE </a:t>
            </a:r>
            <a:r>
              <a:rPr lang="en-US" altLang="en-US" sz="1800" b="1" i="1"/>
              <a:t>INSIGHT</a:t>
            </a:r>
            <a:endParaRPr lang="en-US" altLang="en-US" sz="1800" i="1"/>
          </a:p>
        </p:txBody>
      </p:sp>
      <p:sp>
        <p:nvSpPr>
          <p:cNvPr id="61454" name="Text Box 12"/>
          <p:cNvSpPr txBox="1">
            <a:spLocks noChangeArrowheads="1"/>
          </p:cNvSpPr>
          <p:nvPr/>
        </p:nvSpPr>
        <p:spPr bwMode="auto">
          <a:xfrm>
            <a:off x="4846638" y="2362200"/>
            <a:ext cx="19812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Articles (excluding letters to the editor, notices, chapter summaries) </a:t>
            </a:r>
          </a:p>
        </p:txBody>
      </p:sp>
      <p:sp>
        <p:nvSpPr>
          <p:cNvPr id="61455" name="Text Box 18"/>
          <p:cNvSpPr txBox="1">
            <a:spLocks noChangeArrowheads="1"/>
          </p:cNvSpPr>
          <p:nvPr/>
        </p:nvSpPr>
        <p:spPr bwMode="auto">
          <a:xfrm>
            <a:off x="4922838" y="3683000"/>
            <a:ext cx="1828800" cy="1193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Submit for INCOSE Individual Award</a:t>
            </a:r>
            <a:endParaRPr lang="en-US" altLang="en-US" sz="1800"/>
          </a:p>
        </p:txBody>
      </p:sp>
      <p:sp>
        <p:nvSpPr>
          <p:cNvPr id="61456" name="Text Box 19"/>
          <p:cNvSpPr txBox="1">
            <a:spLocks noChangeArrowheads="1"/>
          </p:cNvSpPr>
          <p:nvPr/>
        </p:nvSpPr>
        <p:spPr bwMode="auto">
          <a:xfrm>
            <a:off x="4876800" y="4876800"/>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Submit nominee for individual INCOSE  award (Founder, Fellow, Service)</a:t>
            </a:r>
          </a:p>
        </p:txBody>
      </p:sp>
    </p:spTree>
    <p:extLst>
      <p:ext uri="{BB962C8B-B14F-4D97-AF65-F5344CB8AC3E}">
        <p14:creationId xmlns:p14="http://schemas.microsoft.com/office/powerpoint/2010/main" val="14450667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762000" y="609600"/>
            <a:ext cx="8382000" cy="609600"/>
          </a:xfrm>
          <a:noFill/>
        </p:spPr>
        <p:txBody>
          <a:bodyPr anchor="b">
            <a:normAutofit fontScale="90000"/>
          </a:bodyPr>
          <a:lstStyle/>
          <a:p>
            <a:pPr eaLnBrk="1" hangingPunct="1"/>
            <a:r>
              <a:rPr lang="en-US" altLang="en-US" sz="3400"/>
              <a:t>Solid Chapter Operations Facilitate Repeatable Chapter Performance</a:t>
            </a:r>
          </a:p>
        </p:txBody>
      </p:sp>
      <p:sp>
        <p:nvSpPr>
          <p:cNvPr id="62467" name="Text Box 6"/>
          <p:cNvSpPr txBox="1">
            <a:spLocks noChangeArrowheads="1"/>
          </p:cNvSpPr>
          <p:nvPr/>
        </p:nvSpPr>
        <p:spPr bwMode="auto">
          <a:xfrm>
            <a:off x="1409700" y="1562100"/>
            <a:ext cx="1905000"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elections</a:t>
            </a:r>
            <a:endParaRPr lang="en-US" altLang="en-US" sz="1800"/>
          </a:p>
        </p:txBody>
      </p:sp>
      <p:sp>
        <p:nvSpPr>
          <p:cNvPr id="62468" name="Text Box 8"/>
          <p:cNvSpPr txBox="1">
            <a:spLocks noChangeArrowheads="1"/>
          </p:cNvSpPr>
          <p:nvPr/>
        </p:nvSpPr>
        <p:spPr bwMode="auto">
          <a:xfrm>
            <a:off x="3924300" y="1449388"/>
            <a:ext cx="1828800" cy="9874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Regular leadership team meetings</a:t>
            </a:r>
            <a:endParaRPr lang="en-US" altLang="en-US" sz="1800"/>
          </a:p>
        </p:txBody>
      </p:sp>
      <p:sp>
        <p:nvSpPr>
          <p:cNvPr id="62469" name="Text Box 9"/>
          <p:cNvSpPr txBox="1">
            <a:spLocks noChangeArrowheads="1"/>
          </p:cNvSpPr>
          <p:nvPr/>
        </p:nvSpPr>
        <p:spPr bwMode="auto">
          <a:xfrm>
            <a:off x="6438900" y="1447800"/>
            <a:ext cx="18288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display/ banner</a:t>
            </a:r>
            <a:endParaRPr lang="en-US" altLang="en-US" sz="1800"/>
          </a:p>
        </p:txBody>
      </p:sp>
      <p:sp>
        <p:nvSpPr>
          <p:cNvPr id="62470" name="Text Box 10"/>
          <p:cNvSpPr txBox="1">
            <a:spLocks noChangeArrowheads="1"/>
          </p:cNvSpPr>
          <p:nvPr/>
        </p:nvSpPr>
        <p:spPr bwMode="auto">
          <a:xfrm>
            <a:off x="1447800" y="4441825"/>
            <a:ext cx="1828800" cy="6731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events</a:t>
            </a:r>
            <a:endParaRPr lang="en-US" altLang="en-US" sz="1800"/>
          </a:p>
        </p:txBody>
      </p:sp>
      <p:sp>
        <p:nvSpPr>
          <p:cNvPr id="62471" name="Text Box 11"/>
          <p:cNvSpPr txBox="1">
            <a:spLocks noChangeArrowheads="1"/>
          </p:cNvSpPr>
          <p:nvPr/>
        </p:nvSpPr>
        <p:spPr bwMode="auto">
          <a:xfrm>
            <a:off x="6362700" y="4416425"/>
            <a:ext cx="1981200"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Public recognition</a:t>
            </a:r>
            <a:endParaRPr lang="en-US" altLang="en-US" sz="1800"/>
          </a:p>
        </p:txBody>
      </p:sp>
      <p:sp>
        <p:nvSpPr>
          <p:cNvPr id="62472" name="Text Box 13"/>
          <p:cNvSpPr txBox="1">
            <a:spLocks noChangeArrowheads="1"/>
          </p:cNvSpPr>
          <p:nvPr/>
        </p:nvSpPr>
        <p:spPr bwMode="auto">
          <a:xfrm>
            <a:off x="1322388" y="2387600"/>
            <a:ext cx="19812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Provide candidate biographies with ballot</a:t>
            </a:r>
          </a:p>
          <a:p>
            <a:pPr>
              <a:spcBef>
                <a:spcPct val="0"/>
              </a:spcBef>
            </a:pPr>
            <a:r>
              <a:rPr lang="en-US" altLang="en-US" sz="1600">
                <a:latin typeface="Arial Narrow" pitchFamily="34" charset="0"/>
              </a:rPr>
              <a:t>Mailed with ballots at least 30 days prior to election close</a:t>
            </a:r>
          </a:p>
        </p:txBody>
      </p:sp>
      <p:sp>
        <p:nvSpPr>
          <p:cNvPr id="62473" name="Text Box 14"/>
          <p:cNvSpPr txBox="1">
            <a:spLocks noChangeArrowheads="1"/>
          </p:cNvSpPr>
          <p:nvPr/>
        </p:nvSpPr>
        <p:spPr bwMode="auto">
          <a:xfrm>
            <a:off x="1371600" y="5181600"/>
            <a:ext cx="19812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Scheduled and publicized at least 3 months in advance</a:t>
            </a:r>
          </a:p>
        </p:txBody>
      </p:sp>
      <p:sp>
        <p:nvSpPr>
          <p:cNvPr id="62474" name="Text Box 15"/>
          <p:cNvSpPr txBox="1">
            <a:spLocks noChangeArrowheads="1"/>
          </p:cNvSpPr>
          <p:nvPr/>
        </p:nvSpPr>
        <p:spPr bwMode="auto">
          <a:xfrm>
            <a:off x="6286500" y="5178425"/>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Individual and organizational contributions publically recognized</a:t>
            </a:r>
          </a:p>
        </p:txBody>
      </p:sp>
      <p:sp>
        <p:nvSpPr>
          <p:cNvPr id="62475" name="Text Box 16"/>
          <p:cNvSpPr txBox="1">
            <a:spLocks noChangeArrowheads="1"/>
          </p:cNvSpPr>
          <p:nvPr/>
        </p:nvSpPr>
        <p:spPr bwMode="auto">
          <a:xfrm>
            <a:off x="3848100" y="2514600"/>
            <a:ext cx="1981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Separate meeting for leadership team</a:t>
            </a:r>
          </a:p>
          <a:p>
            <a:pPr>
              <a:spcBef>
                <a:spcPct val="0"/>
              </a:spcBef>
            </a:pPr>
            <a:r>
              <a:rPr lang="en-US" altLang="en-US" sz="1600">
                <a:latin typeface="Arial Narrow" pitchFamily="34" charset="0"/>
              </a:rPr>
              <a:t>Agenda and Minutes </a:t>
            </a:r>
          </a:p>
        </p:txBody>
      </p:sp>
      <p:sp>
        <p:nvSpPr>
          <p:cNvPr id="62476" name="Text Box 17"/>
          <p:cNvSpPr txBox="1">
            <a:spLocks noChangeArrowheads="1"/>
          </p:cNvSpPr>
          <p:nvPr/>
        </p:nvSpPr>
        <p:spPr bwMode="auto">
          <a:xfrm>
            <a:off x="6362700" y="2514600"/>
            <a:ext cx="24765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At chapter events</a:t>
            </a:r>
          </a:p>
          <a:p>
            <a:pPr>
              <a:spcBef>
                <a:spcPct val="0"/>
              </a:spcBef>
            </a:pPr>
            <a:r>
              <a:rPr lang="en-US" altLang="en-US" sz="1600">
                <a:latin typeface="Arial Narrow" pitchFamily="34" charset="0"/>
              </a:rPr>
              <a:t>Include chapter &amp; INCOSE logos</a:t>
            </a:r>
          </a:p>
          <a:p>
            <a:pPr>
              <a:spcBef>
                <a:spcPct val="0"/>
              </a:spcBef>
            </a:pPr>
            <a:r>
              <a:rPr lang="en-US" altLang="en-US" sz="1600">
                <a:latin typeface="Arial Narrow" pitchFamily="34" charset="0"/>
              </a:rPr>
              <a:t>Use an electronic banner (PowerPoint loop) to educate about INCOSE,  promote chapter events</a:t>
            </a:r>
          </a:p>
        </p:txBody>
      </p:sp>
      <p:sp>
        <p:nvSpPr>
          <p:cNvPr id="62477" name="Text Box 18"/>
          <p:cNvSpPr txBox="1">
            <a:spLocks noChangeArrowheads="1"/>
          </p:cNvSpPr>
          <p:nvPr/>
        </p:nvSpPr>
        <p:spPr bwMode="auto">
          <a:xfrm>
            <a:off x="3848100" y="4416425"/>
            <a:ext cx="1981200"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leadership</a:t>
            </a:r>
            <a:endParaRPr lang="en-US" altLang="en-US" sz="1800"/>
          </a:p>
        </p:txBody>
      </p:sp>
      <p:sp>
        <p:nvSpPr>
          <p:cNvPr id="62478" name="Text Box 19"/>
          <p:cNvSpPr txBox="1">
            <a:spLocks noChangeArrowheads="1"/>
          </p:cNvSpPr>
          <p:nvPr/>
        </p:nvSpPr>
        <p:spPr bwMode="auto">
          <a:xfrm>
            <a:off x="3771900" y="5178425"/>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Officers remain INCOSE members in good standing throughout their term</a:t>
            </a:r>
          </a:p>
        </p:txBody>
      </p:sp>
    </p:spTree>
    <p:extLst>
      <p:ext uri="{BB962C8B-B14F-4D97-AF65-F5344CB8AC3E}">
        <p14:creationId xmlns:p14="http://schemas.microsoft.com/office/powerpoint/2010/main" val="8673241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762000" y="609600"/>
            <a:ext cx="8382000" cy="609600"/>
          </a:xfrm>
          <a:noFill/>
        </p:spPr>
        <p:txBody>
          <a:bodyPr anchor="b">
            <a:normAutofit fontScale="90000"/>
          </a:bodyPr>
          <a:lstStyle/>
          <a:p>
            <a:pPr eaLnBrk="1" hangingPunct="1"/>
            <a:r>
              <a:rPr lang="en-US" altLang="en-US" sz="3400" dirty="0"/>
              <a:t>Chapter’s Support to INCOSE Strengthens </a:t>
            </a:r>
            <a:br>
              <a:rPr lang="en-US" altLang="en-US" sz="3400" dirty="0"/>
            </a:br>
            <a:r>
              <a:rPr lang="en-US" altLang="en-US" sz="3400" dirty="0"/>
              <a:t>the Total Organization</a:t>
            </a:r>
          </a:p>
        </p:txBody>
      </p:sp>
      <p:sp>
        <p:nvSpPr>
          <p:cNvPr id="63491" name="Text Box 9"/>
          <p:cNvSpPr txBox="1">
            <a:spLocks noChangeArrowheads="1"/>
          </p:cNvSpPr>
          <p:nvPr/>
        </p:nvSpPr>
        <p:spPr bwMode="auto">
          <a:xfrm>
            <a:off x="6858000" y="1371600"/>
            <a:ext cx="1752600" cy="1219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Attend  International Workshop/ Symposium</a:t>
            </a:r>
            <a:endParaRPr lang="en-US" altLang="en-US" sz="1800"/>
          </a:p>
        </p:txBody>
      </p:sp>
      <p:sp>
        <p:nvSpPr>
          <p:cNvPr id="63492" name="Text Box 13"/>
          <p:cNvSpPr txBox="1">
            <a:spLocks noChangeArrowheads="1"/>
          </p:cNvSpPr>
          <p:nvPr/>
        </p:nvSpPr>
        <p:spPr bwMode="auto">
          <a:xfrm>
            <a:off x="6781800" y="2590800"/>
            <a:ext cx="16891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Member attendance at International Workshop or Symposium</a:t>
            </a:r>
          </a:p>
        </p:txBody>
      </p:sp>
      <p:sp>
        <p:nvSpPr>
          <p:cNvPr id="63493" name="Text Box 4"/>
          <p:cNvSpPr txBox="1">
            <a:spLocks noChangeArrowheads="1"/>
          </p:cNvSpPr>
          <p:nvPr/>
        </p:nvSpPr>
        <p:spPr bwMode="auto">
          <a:xfrm>
            <a:off x="838200" y="1371600"/>
            <a:ext cx="19812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Work with other chapters</a:t>
            </a:r>
            <a:endParaRPr lang="en-US" altLang="en-US" sz="1800"/>
          </a:p>
        </p:txBody>
      </p:sp>
      <p:sp>
        <p:nvSpPr>
          <p:cNvPr id="63494" name="Text Box 10"/>
          <p:cNvSpPr txBox="1">
            <a:spLocks noChangeArrowheads="1"/>
          </p:cNvSpPr>
          <p:nvPr/>
        </p:nvSpPr>
        <p:spPr bwMode="auto">
          <a:xfrm>
            <a:off x="838200" y="2362200"/>
            <a:ext cx="19812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event or new chapter start-up</a:t>
            </a:r>
          </a:p>
        </p:txBody>
      </p:sp>
      <p:sp>
        <p:nvSpPr>
          <p:cNvPr id="63495" name="Text Box 14"/>
          <p:cNvSpPr txBox="1">
            <a:spLocks noChangeArrowheads="1"/>
          </p:cNvSpPr>
          <p:nvPr/>
        </p:nvSpPr>
        <p:spPr bwMode="auto">
          <a:xfrm>
            <a:off x="838200" y="3686175"/>
            <a:ext cx="19812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Donations</a:t>
            </a:r>
            <a:endParaRPr lang="en-US" altLang="en-US" sz="1800"/>
          </a:p>
        </p:txBody>
      </p:sp>
      <p:sp>
        <p:nvSpPr>
          <p:cNvPr id="63496" name="Text Box 15"/>
          <p:cNvSpPr txBox="1">
            <a:spLocks noChangeArrowheads="1"/>
          </p:cNvSpPr>
          <p:nvPr/>
        </p:nvSpPr>
        <p:spPr bwMode="auto">
          <a:xfrm>
            <a:off x="762000" y="4295775"/>
            <a:ext cx="21336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Chapter or individual donates to INCOSE Foundation</a:t>
            </a:r>
          </a:p>
          <a:p>
            <a:pPr>
              <a:spcBef>
                <a:spcPct val="0"/>
              </a:spcBef>
            </a:pPr>
            <a:r>
              <a:rPr lang="en-US" altLang="en-US" sz="1600">
                <a:latin typeface="Arial Narrow" pitchFamily="34" charset="0"/>
              </a:rPr>
              <a:t>Chapter or individual donates to another chapter</a:t>
            </a:r>
          </a:p>
        </p:txBody>
      </p:sp>
      <p:sp>
        <p:nvSpPr>
          <p:cNvPr id="63497" name="Text Box 6"/>
          <p:cNvSpPr txBox="1">
            <a:spLocks noChangeArrowheads="1"/>
          </p:cNvSpPr>
          <p:nvPr/>
        </p:nvSpPr>
        <p:spPr bwMode="auto">
          <a:xfrm>
            <a:off x="2925763" y="1371600"/>
            <a:ext cx="19050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speakers</a:t>
            </a:r>
            <a:endParaRPr lang="en-US" altLang="en-US" sz="1600"/>
          </a:p>
          <a:p>
            <a:pPr>
              <a:spcBef>
                <a:spcPct val="0"/>
              </a:spcBef>
              <a:buFontTx/>
              <a:buNone/>
            </a:pPr>
            <a:endParaRPr lang="en-US" altLang="en-US" sz="1800"/>
          </a:p>
        </p:txBody>
      </p:sp>
      <p:sp>
        <p:nvSpPr>
          <p:cNvPr id="63498" name="Text Box 11"/>
          <p:cNvSpPr txBox="1">
            <a:spLocks noChangeArrowheads="1"/>
          </p:cNvSpPr>
          <p:nvPr/>
        </p:nvSpPr>
        <p:spPr bwMode="auto">
          <a:xfrm>
            <a:off x="2887663" y="2362200"/>
            <a:ext cx="19812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Meetings of other chapters</a:t>
            </a:r>
          </a:p>
        </p:txBody>
      </p:sp>
      <p:sp>
        <p:nvSpPr>
          <p:cNvPr id="63499" name="Text Box 16"/>
          <p:cNvSpPr txBox="1">
            <a:spLocks noChangeArrowheads="1"/>
          </p:cNvSpPr>
          <p:nvPr/>
        </p:nvSpPr>
        <p:spPr bwMode="auto">
          <a:xfrm>
            <a:off x="2887663" y="3686175"/>
            <a:ext cx="19812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Awards Committee</a:t>
            </a:r>
            <a:endParaRPr lang="en-US" altLang="en-US" sz="1800"/>
          </a:p>
        </p:txBody>
      </p:sp>
      <p:sp>
        <p:nvSpPr>
          <p:cNvPr id="63500" name="Text Box 17"/>
          <p:cNvSpPr txBox="1">
            <a:spLocks noChangeArrowheads="1"/>
          </p:cNvSpPr>
          <p:nvPr/>
        </p:nvSpPr>
        <p:spPr bwMode="auto">
          <a:xfrm>
            <a:off x="2811463" y="4294188"/>
            <a:ext cx="21336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Serve as reviewer for chapter awards</a:t>
            </a:r>
          </a:p>
        </p:txBody>
      </p:sp>
      <p:sp>
        <p:nvSpPr>
          <p:cNvPr id="63501" name="Text Box 8"/>
          <p:cNvSpPr txBox="1">
            <a:spLocks noChangeArrowheads="1"/>
          </p:cNvSpPr>
          <p:nvPr/>
        </p:nvSpPr>
        <p:spPr bwMode="auto">
          <a:xfrm>
            <a:off x="4922838" y="1371600"/>
            <a:ext cx="18288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Publish in INCOSE </a:t>
            </a:r>
            <a:r>
              <a:rPr lang="en-US" altLang="en-US" sz="1800" b="1" i="1"/>
              <a:t>INSIGHT</a:t>
            </a:r>
            <a:endParaRPr lang="en-US" altLang="en-US" sz="1800" i="1"/>
          </a:p>
        </p:txBody>
      </p:sp>
      <p:sp>
        <p:nvSpPr>
          <p:cNvPr id="63502" name="Text Box 12"/>
          <p:cNvSpPr txBox="1">
            <a:spLocks noChangeArrowheads="1"/>
          </p:cNvSpPr>
          <p:nvPr/>
        </p:nvSpPr>
        <p:spPr bwMode="auto">
          <a:xfrm>
            <a:off x="4846638" y="2362200"/>
            <a:ext cx="19812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Articles (excluding letters to the editor, notices, chapter summaries) </a:t>
            </a:r>
          </a:p>
        </p:txBody>
      </p:sp>
      <p:sp>
        <p:nvSpPr>
          <p:cNvPr id="63503" name="Text Box 18"/>
          <p:cNvSpPr txBox="1">
            <a:spLocks noChangeArrowheads="1"/>
          </p:cNvSpPr>
          <p:nvPr/>
        </p:nvSpPr>
        <p:spPr bwMode="auto">
          <a:xfrm>
            <a:off x="4922838" y="3683000"/>
            <a:ext cx="1828800" cy="1193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Submit for INCOSE Individual Award</a:t>
            </a:r>
            <a:endParaRPr lang="en-US" altLang="en-US" sz="1800"/>
          </a:p>
        </p:txBody>
      </p:sp>
      <p:sp>
        <p:nvSpPr>
          <p:cNvPr id="63504" name="Text Box 19"/>
          <p:cNvSpPr txBox="1">
            <a:spLocks noChangeArrowheads="1"/>
          </p:cNvSpPr>
          <p:nvPr/>
        </p:nvSpPr>
        <p:spPr bwMode="auto">
          <a:xfrm>
            <a:off x="4876800" y="4876800"/>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Submit nominee for individual INCOSE  award (Founder, Fellow, Service)</a:t>
            </a:r>
          </a:p>
        </p:txBody>
      </p:sp>
    </p:spTree>
    <p:extLst>
      <p:ext uri="{BB962C8B-B14F-4D97-AF65-F5344CB8AC3E}">
        <p14:creationId xmlns:p14="http://schemas.microsoft.com/office/powerpoint/2010/main" val="7665617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762000" y="609600"/>
            <a:ext cx="8382000" cy="609600"/>
          </a:xfrm>
          <a:noFill/>
        </p:spPr>
        <p:txBody>
          <a:bodyPr anchor="b">
            <a:normAutofit fontScale="90000"/>
          </a:bodyPr>
          <a:lstStyle/>
          <a:p>
            <a:pPr eaLnBrk="1" hangingPunct="1"/>
            <a:r>
              <a:rPr lang="en-US" altLang="en-US" sz="3400"/>
              <a:t>Solid Chapter Operations Facilitate Repeatable Chapter Performance</a:t>
            </a:r>
          </a:p>
        </p:txBody>
      </p:sp>
      <p:sp>
        <p:nvSpPr>
          <p:cNvPr id="64515" name="Text Box 6"/>
          <p:cNvSpPr txBox="1">
            <a:spLocks noChangeArrowheads="1"/>
          </p:cNvSpPr>
          <p:nvPr/>
        </p:nvSpPr>
        <p:spPr bwMode="auto">
          <a:xfrm>
            <a:off x="1409700" y="1562100"/>
            <a:ext cx="1905000"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elections</a:t>
            </a:r>
            <a:endParaRPr lang="en-US" altLang="en-US" sz="1800"/>
          </a:p>
        </p:txBody>
      </p:sp>
      <p:sp>
        <p:nvSpPr>
          <p:cNvPr id="64516" name="Text Box 8"/>
          <p:cNvSpPr txBox="1">
            <a:spLocks noChangeArrowheads="1"/>
          </p:cNvSpPr>
          <p:nvPr/>
        </p:nvSpPr>
        <p:spPr bwMode="auto">
          <a:xfrm>
            <a:off x="3924300" y="1449388"/>
            <a:ext cx="1828800" cy="9874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Regular leadership team meetings</a:t>
            </a:r>
            <a:endParaRPr lang="en-US" altLang="en-US" sz="1800"/>
          </a:p>
        </p:txBody>
      </p:sp>
      <p:sp>
        <p:nvSpPr>
          <p:cNvPr id="64517" name="Text Box 9"/>
          <p:cNvSpPr txBox="1">
            <a:spLocks noChangeArrowheads="1"/>
          </p:cNvSpPr>
          <p:nvPr/>
        </p:nvSpPr>
        <p:spPr bwMode="auto">
          <a:xfrm>
            <a:off x="6438900" y="1447800"/>
            <a:ext cx="1828800"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display/ banner</a:t>
            </a:r>
            <a:endParaRPr lang="en-US" altLang="en-US" sz="1800"/>
          </a:p>
        </p:txBody>
      </p:sp>
      <p:sp>
        <p:nvSpPr>
          <p:cNvPr id="64518" name="Text Box 10"/>
          <p:cNvSpPr txBox="1">
            <a:spLocks noChangeArrowheads="1"/>
          </p:cNvSpPr>
          <p:nvPr/>
        </p:nvSpPr>
        <p:spPr bwMode="auto">
          <a:xfrm>
            <a:off x="1447800" y="4441825"/>
            <a:ext cx="1828800" cy="6731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events</a:t>
            </a:r>
            <a:endParaRPr lang="en-US" altLang="en-US" sz="1800"/>
          </a:p>
        </p:txBody>
      </p:sp>
      <p:sp>
        <p:nvSpPr>
          <p:cNvPr id="64519" name="Text Box 11"/>
          <p:cNvSpPr txBox="1">
            <a:spLocks noChangeArrowheads="1"/>
          </p:cNvSpPr>
          <p:nvPr/>
        </p:nvSpPr>
        <p:spPr bwMode="auto">
          <a:xfrm>
            <a:off x="6362700" y="4416425"/>
            <a:ext cx="1981200"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Public recognition</a:t>
            </a:r>
            <a:endParaRPr lang="en-US" altLang="en-US" sz="1800"/>
          </a:p>
        </p:txBody>
      </p:sp>
      <p:sp>
        <p:nvSpPr>
          <p:cNvPr id="64520" name="Text Box 13"/>
          <p:cNvSpPr txBox="1">
            <a:spLocks noChangeArrowheads="1"/>
          </p:cNvSpPr>
          <p:nvPr/>
        </p:nvSpPr>
        <p:spPr bwMode="auto">
          <a:xfrm>
            <a:off x="1322388" y="2387600"/>
            <a:ext cx="19812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Provide candidate biographies with ballot</a:t>
            </a:r>
          </a:p>
          <a:p>
            <a:pPr>
              <a:spcBef>
                <a:spcPct val="0"/>
              </a:spcBef>
            </a:pPr>
            <a:r>
              <a:rPr lang="en-US" altLang="en-US" sz="1600">
                <a:latin typeface="Arial Narrow" pitchFamily="34" charset="0"/>
              </a:rPr>
              <a:t>Mailed with ballots at least 30 days prior to election close</a:t>
            </a:r>
          </a:p>
        </p:txBody>
      </p:sp>
      <p:sp>
        <p:nvSpPr>
          <p:cNvPr id="64521" name="Text Box 14"/>
          <p:cNvSpPr txBox="1">
            <a:spLocks noChangeArrowheads="1"/>
          </p:cNvSpPr>
          <p:nvPr/>
        </p:nvSpPr>
        <p:spPr bwMode="auto">
          <a:xfrm>
            <a:off x="1371600" y="5181600"/>
            <a:ext cx="19812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Scheduled and publicized at least 3 months in advance</a:t>
            </a:r>
          </a:p>
        </p:txBody>
      </p:sp>
      <p:sp>
        <p:nvSpPr>
          <p:cNvPr id="64522" name="Text Box 15"/>
          <p:cNvSpPr txBox="1">
            <a:spLocks noChangeArrowheads="1"/>
          </p:cNvSpPr>
          <p:nvPr/>
        </p:nvSpPr>
        <p:spPr bwMode="auto">
          <a:xfrm>
            <a:off x="6286500" y="5178425"/>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Individual and organizational contributions publically recognized</a:t>
            </a:r>
          </a:p>
        </p:txBody>
      </p:sp>
      <p:sp>
        <p:nvSpPr>
          <p:cNvPr id="64523" name="Text Box 16"/>
          <p:cNvSpPr txBox="1">
            <a:spLocks noChangeArrowheads="1"/>
          </p:cNvSpPr>
          <p:nvPr/>
        </p:nvSpPr>
        <p:spPr bwMode="auto">
          <a:xfrm>
            <a:off x="3848100" y="2514600"/>
            <a:ext cx="1981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Separate meeting for leadership team</a:t>
            </a:r>
          </a:p>
          <a:p>
            <a:pPr>
              <a:spcBef>
                <a:spcPct val="0"/>
              </a:spcBef>
            </a:pPr>
            <a:r>
              <a:rPr lang="en-US" altLang="en-US" sz="1600">
                <a:latin typeface="Arial Narrow" pitchFamily="34" charset="0"/>
              </a:rPr>
              <a:t>Agenda and Minutes </a:t>
            </a:r>
          </a:p>
        </p:txBody>
      </p:sp>
      <p:sp>
        <p:nvSpPr>
          <p:cNvPr id="64524" name="Text Box 17"/>
          <p:cNvSpPr txBox="1">
            <a:spLocks noChangeArrowheads="1"/>
          </p:cNvSpPr>
          <p:nvPr/>
        </p:nvSpPr>
        <p:spPr bwMode="auto">
          <a:xfrm>
            <a:off x="6362700" y="2514600"/>
            <a:ext cx="24765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At chapter events</a:t>
            </a:r>
          </a:p>
          <a:p>
            <a:pPr>
              <a:spcBef>
                <a:spcPct val="0"/>
              </a:spcBef>
            </a:pPr>
            <a:r>
              <a:rPr lang="en-US" altLang="en-US" sz="1600">
                <a:latin typeface="Arial Narrow" pitchFamily="34" charset="0"/>
              </a:rPr>
              <a:t>Include chapter &amp; INCOSE logos</a:t>
            </a:r>
          </a:p>
          <a:p>
            <a:pPr>
              <a:spcBef>
                <a:spcPct val="0"/>
              </a:spcBef>
            </a:pPr>
            <a:r>
              <a:rPr lang="en-US" altLang="en-US" sz="1600">
                <a:latin typeface="Arial Narrow" pitchFamily="34" charset="0"/>
              </a:rPr>
              <a:t>Use an electronic banner (PowerPoint loop) to educate about INCOSE,  promote chapter events</a:t>
            </a:r>
          </a:p>
        </p:txBody>
      </p:sp>
      <p:sp>
        <p:nvSpPr>
          <p:cNvPr id="64525" name="Text Box 18"/>
          <p:cNvSpPr txBox="1">
            <a:spLocks noChangeArrowheads="1"/>
          </p:cNvSpPr>
          <p:nvPr/>
        </p:nvSpPr>
        <p:spPr bwMode="auto">
          <a:xfrm>
            <a:off x="3848100" y="4416425"/>
            <a:ext cx="1981200"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leadership</a:t>
            </a:r>
            <a:endParaRPr lang="en-US" altLang="en-US" sz="1800"/>
          </a:p>
        </p:txBody>
      </p:sp>
      <p:sp>
        <p:nvSpPr>
          <p:cNvPr id="64526" name="Text Box 19"/>
          <p:cNvSpPr txBox="1">
            <a:spLocks noChangeArrowheads="1"/>
          </p:cNvSpPr>
          <p:nvPr/>
        </p:nvSpPr>
        <p:spPr bwMode="auto">
          <a:xfrm>
            <a:off x="3771900" y="5178425"/>
            <a:ext cx="21336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Officers remain INCOSE members in good standing throughout their term</a:t>
            </a:r>
          </a:p>
        </p:txBody>
      </p:sp>
    </p:spTree>
    <p:extLst>
      <p:ext uri="{BB962C8B-B14F-4D97-AF65-F5344CB8AC3E}">
        <p14:creationId xmlns:p14="http://schemas.microsoft.com/office/powerpoint/2010/main" val="1172868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52400"/>
            <a:ext cx="8229600" cy="1143000"/>
          </a:xfrm>
        </p:spPr>
        <p:txBody>
          <a:bodyPr/>
          <a:lstStyle/>
          <a:p>
            <a:pPr eaLnBrk="1" hangingPunct="1"/>
            <a:r>
              <a:rPr lang="en-US" altLang="en-US" sz="3400"/>
              <a:t>Chapter Awards</a:t>
            </a:r>
          </a:p>
        </p:txBody>
      </p:sp>
      <p:sp>
        <p:nvSpPr>
          <p:cNvPr id="9220" name="Rectangle 3"/>
          <p:cNvSpPr>
            <a:spLocks noGrp="1" noChangeArrowheads="1"/>
          </p:cNvSpPr>
          <p:nvPr>
            <p:ph idx="1"/>
          </p:nvPr>
        </p:nvSpPr>
        <p:spPr>
          <a:xfrm>
            <a:off x="685800" y="1265238"/>
            <a:ext cx="8229600" cy="4525962"/>
          </a:xfrm>
        </p:spPr>
        <p:txBody>
          <a:bodyPr/>
          <a:lstStyle/>
          <a:p>
            <a:pPr eaLnBrk="1" hangingPunct="1">
              <a:spcBef>
                <a:spcPts val="1800"/>
              </a:spcBef>
              <a:defRPr/>
            </a:pPr>
            <a:r>
              <a:rPr lang="en-US" altLang="en-US" sz="2400" dirty="0"/>
              <a:t>Chapter Awards provide an excellent opportunity to evaluate how well your chapter is doing by comparing against criteria of best practices</a:t>
            </a:r>
          </a:p>
          <a:p>
            <a:pPr eaLnBrk="1" hangingPunct="1">
              <a:spcBef>
                <a:spcPts val="1800"/>
              </a:spcBef>
              <a:defRPr/>
            </a:pPr>
            <a:r>
              <a:rPr lang="en-US" altLang="en-US" sz="2400" dirty="0"/>
              <a:t>Focuses on Chapter efforts, not individual accomplishments</a:t>
            </a:r>
          </a:p>
          <a:p>
            <a:pPr eaLnBrk="1" hangingPunct="1">
              <a:spcBef>
                <a:spcPts val="1800"/>
              </a:spcBef>
              <a:defRPr/>
            </a:pPr>
            <a:r>
              <a:rPr lang="en-US" altLang="en-US" sz="2400" dirty="0"/>
              <a:t>It provides awareness for Chapter Leadership and general membership on the values the chapter is providing to their members</a:t>
            </a:r>
          </a:p>
          <a:p>
            <a:pPr eaLnBrk="1" hangingPunct="1">
              <a:spcBef>
                <a:spcPts val="1800"/>
              </a:spcBef>
              <a:defRPr/>
            </a:pPr>
            <a:r>
              <a:rPr lang="en-US" altLang="en-US" sz="2400" dirty="0"/>
              <a:t>Governed by REC-104, Chapter Awards</a:t>
            </a:r>
          </a:p>
          <a:p>
            <a:pPr marL="0" indent="0" eaLnBrk="1" hangingPunct="1">
              <a:buFontTx/>
              <a:buNone/>
              <a:defRPr/>
            </a:pPr>
            <a:endParaRPr lang="en-US" altLang="en-US" sz="2400" dirty="0"/>
          </a:p>
        </p:txBody>
      </p:sp>
    </p:spTree>
    <p:extLst>
      <p:ext uri="{BB962C8B-B14F-4D97-AF65-F5344CB8AC3E}">
        <p14:creationId xmlns:p14="http://schemas.microsoft.com/office/powerpoint/2010/main" val="32431343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229600" cy="1066800"/>
          </a:xfrm>
        </p:spPr>
        <p:txBody>
          <a:bodyPr/>
          <a:lstStyle/>
          <a:p>
            <a:r>
              <a:rPr lang="en-US" altLang="en-US" sz="3400"/>
              <a:t>Chapter Excellence Program</a:t>
            </a:r>
          </a:p>
        </p:txBody>
      </p:sp>
      <p:sp>
        <p:nvSpPr>
          <p:cNvPr id="34819" name="Rectangle 4"/>
          <p:cNvSpPr>
            <a:spLocks noGrp="1" noChangeArrowheads="1"/>
          </p:cNvSpPr>
          <p:nvPr>
            <p:ph idx="1"/>
          </p:nvPr>
        </p:nvSpPr>
        <p:spPr>
          <a:xfrm>
            <a:off x="685800" y="1295400"/>
            <a:ext cx="8229600" cy="4525963"/>
          </a:xfrm>
        </p:spPr>
        <p:txBody>
          <a:bodyPr>
            <a:normAutofit/>
          </a:bodyPr>
          <a:lstStyle/>
          <a:p>
            <a:pPr marL="0" indent="0">
              <a:buFontTx/>
              <a:buNone/>
              <a:defRPr/>
            </a:pPr>
            <a:r>
              <a:rPr lang="en-US" sz="2800" dirty="0"/>
              <a:t>Consists of two complementary components to help make your Chapter as successful as possible:</a:t>
            </a:r>
          </a:p>
          <a:p>
            <a:pPr marL="0" indent="0">
              <a:buFontTx/>
              <a:buNone/>
              <a:defRPr/>
            </a:pPr>
            <a:endParaRPr lang="en-US" sz="1800" dirty="0"/>
          </a:p>
          <a:p>
            <a:pPr>
              <a:defRPr/>
            </a:pPr>
            <a:r>
              <a:rPr lang="en-US" sz="2400" dirty="0"/>
              <a:t>Keys to Effective Chapters Program</a:t>
            </a:r>
          </a:p>
          <a:p>
            <a:pPr lvl="1">
              <a:defRPr/>
            </a:pPr>
            <a:r>
              <a:rPr lang="en-US" sz="2000" dirty="0"/>
              <a:t>Providing guidance, tips, and best practices throughout the year</a:t>
            </a:r>
          </a:p>
          <a:p>
            <a:pPr lvl="1">
              <a:defRPr/>
            </a:pPr>
            <a:endParaRPr lang="en-US" sz="2000" dirty="0"/>
          </a:p>
          <a:p>
            <a:pPr>
              <a:defRPr/>
            </a:pPr>
            <a:r>
              <a:rPr lang="en-US" sz="2400" dirty="0"/>
              <a:t>Chapter Awards Program</a:t>
            </a:r>
          </a:p>
          <a:p>
            <a:pPr lvl="1">
              <a:defRPr/>
            </a:pPr>
            <a:r>
              <a:rPr lang="en-US" sz="2000" dirty="0"/>
              <a:t>Recognizing chapter efforts</a:t>
            </a:r>
          </a:p>
        </p:txBody>
      </p:sp>
    </p:spTree>
    <p:extLst>
      <p:ext uri="{BB962C8B-B14F-4D97-AF65-F5344CB8AC3E}">
        <p14:creationId xmlns:p14="http://schemas.microsoft.com/office/powerpoint/2010/main" val="36227568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8686800" cy="609600"/>
          </a:xfrm>
          <a:noFill/>
        </p:spPr>
        <p:txBody>
          <a:bodyPr anchor="b">
            <a:normAutofit fontScale="90000"/>
          </a:bodyPr>
          <a:lstStyle/>
          <a:p>
            <a:pPr eaLnBrk="1" hangingPunct="1"/>
            <a:r>
              <a:rPr lang="en-US" altLang="en-US" sz="2900" dirty="0"/>
              <a:t>Chapter Performance-Data/Evidence Collection Vital </a:t>
            </a:r>
            <a:br>
              <a:rPr lang="en-US" altLang="en-US" sz="2900" dirty="0"/>
            </a:br>
            <a:r>
              <a:rPr lang="en-US" altLang="en-US" sz="2900" dirty="0"/>
              <a:t>for Self Evaluation by Chapter, and for Awards</a:t>
            </a:r>
          </a:p>
        </p:txBody>
      </p:sp>
      <p:sp>
        <p:nvSpPr>
          <p:cNvPr id="66563" name="Text Box 5"/>
          <p:cNvSpPr txBox="1">
            <a:spLocks noChangeArrowheads="1"/>
          </p:cNvSpPr>
          <p:nvPr/>
        </p:nvSpPr>
        <p:spPr bwMode="auto">
          <a:xfrm>
            <a:off x="2895600" y="1143000"/>
            <a:ext cx="3581400" cy="1447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Data/Evidence Collection</a:t>
            </a:r>
          </a:p>
          <a:p>
            <a:pPr>
              <a:spcBef>
                <a:spcPct val="0"/>
              </a:spcBef>
              <a:buFontTx/>
              <a:buNone/>
            </a:pPr>
            <a:r>
              <a:rPr lang="en-US" altLang="en-US" sz="1800"/>
              <a:t>Chapter collects data throughout year from plans and activities and stores on website for self evaluation and award submittal</a:t>
            </a:r>
          </a:p>
        </p:txBody>
      </p:sp>
      <p:sp>
        <p:nvSpPr>
          <p:cNvPr id="66564" name="Text Box 6"/>
          <p:cNvSpPr txBox="1">
            <a:spLocks noChangeArrowheads="1"/>
          </p:cNvSpPr>
          <p:nvPr/>
        </p:nvSpPr>
        <p:spPr bwMode="auto">
          <a:xfrm>
            <a:off x="457200" y="1879600"/>
            <a:ext cx="23622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Chapter Plans</a:t>
            </a:r>
          </a:p>
          <a:p>
            <a:pPr>
              <a:lnSpc>
                <a:spcPts val="1800"/>
              </a:lnSpc>
              <a:spcBef>
                <a:spcPct val="0"/>
              </a:spcBef>
              <a:spcAft>
                <a:spcPts val="600"/>
              </a:spcAft>
              <a:buFontTx/>
              <a:buNone/>
            </a:pPr>
            <a:r>
              <a:rPr lang="en-US" altLang="en-US" sz="1600"/>
              <a:t>Strategic, Operational, Membership, Communications, etc.</a:t>
            </a:r>
          </a:p>
        </p:txBody>
      </p:sp>
      <p:sp>
        <p:nvSpPr>
          <p:cNvPr id="66565" name="Text Box 8"/>
          <p:cNvSpPr txBox="1">
            <a:spLocks noChangeArrowheads="1"/>
          </p:cNvSpPr>
          <p:nvPr/>
        </p:nvSpPr>
        <p:spPr bwMode="auto">
          <a:xfrm>
            <a:off x="533400" y="4191000"/>
            <a:ext cx="243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b="1"/>
              <a:t>Communications</a:t>
            </a:r>
          </a:p>
          <a:p>
            <a:pPr>
              <a:spcBef>
                <a:spcPct val="0"/>
              </a:spcBef>
              <a:buFontTx/>
              <a:buNone/>
            </a:pPr>
            <a:r>
              <a:rPr lang="en-US" altLang="en-US" sz="1600"/>
              <a:t>Active chapter website all year; newsletters, publicity flyers, Ambassador two-way correspondence</a:t>
            </a:r>
          </a:p>
        </p:txBody>
      </p:sp>
      <p:sp>
        <p:nvSpPr>
          <p:cNvPr id="66566" name="Text Box 9"/>
          <p:cNvSpPr txBox="1">
            <a:spLocks noChangeArrowheads="1"/>
          </p:cNvSpPr>
          <p:nvPr/>
        </p:nvSpPr>
        <p:spPr bwMode="auto">
          <a:xfrm>
            <a:off x="2667000" y="5105400"/>
            <a:ext cx="2895600" cy="124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Membership</a:t>
            </a:r>
          </a:p>
          <a:p>
            <a:pPr>
              <a:lnSpc>
                <a:spcPts val="1800"/>
              </a:lnSpc>
              <a:spcBef>
                <a:spcPct val="0"/>
              </a:spcBef>
              <a:spcAft>
                <a:spcPts val="600"/>
              </a:spcAft>
              <a:buFontTx/>
              <a:buNone/>
            </a:pPr>
            <a:r>
              <a:rPr lang="en-US" altLang="en-US" sz="1600"/>
              <a:t>Recruiting package,  renewal reminders &amp; feedback, survey of members, student division details, CAB enlistment</a:t>
            </a:r>
          </a:p>
        </p:txBody>
      </p:sp>
      <p:sp>
        <p:nvSpPr>
          <p:cNvPr id="66567" name="Line 10"/>
          <p:cNvSpPr>
            <a:spLocks noChangeShapeType="1"/>
          </p:cNvSpPr>
          <p:nvPr/>
        </p:nvSpPr>
        <p:spPr bwMode="auto">
          <a:xfrm flipV="1">
            <a:off x="2743200" y="2667000"/>
            <a:ext cx="304800" cy="4318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68" name="Line 11"/>
          <p:cNvSpPr>
            <a:spLocks noChangeShapeType="1"/>
          </p:cNvSpPr>
          <p:nvPr/>
        </p:nvSpPr>
        <p:spPr bwMode="auto">
          <a:xfrm flipH="1" flipV="1">
            <a:off x="5181600" y="2667000"/>
            <a:ext cx="990600" cy="2362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69" name="Line 12"/>
          <p:cNvSpPr>
            <a:spLocks noChangeShapeType="1"/>
          </p:cNvSpPr>
          <p:nvPr/>
        </p:nvSpPr>
        <p:spPr bwMode="auto">
          <a:xfrm flipV="1">
            <a:off x="3886200" y="2667000"/>
            <a:ext cx="457200" cy="24384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0" name="Text Box 13"/>
          <p:cNvSpPr txBox="1">
            <a:spLocks noChangeArrowheads="1"/>
          </p:cNvSpPr>
          <p:nvPr/>
        </p:nvSpPr>
        <p:spPr bwMode="auto">
          <a:xfrm>
            <a:off x="533400" y="3098800"/>
            <a:ext cx="2514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Chapter Activities</a:t>
            </a:r>
          </a:p>
          <a:p>
            <a:pPr>
              <a:lnSpc>
                <a:spcPts val="1800"/>
              </a:lnSpc>
              <a:spcBef>
                <a:spcPct val="0"/>
              </a:spcBef>
              <a:spcAft>
                <a:spcPts val="600"/>
              </a:spcAft>
              <a:buFontTx/>
              <a:buNone/>
            </a:pPr>
            <a:r>
              <a:rPr lang="en-US" altLang="en-US" sz="1600"/>
              <a:t>Chapter meetings, presentations, tutorials, socials</a:t>
            </a:r>
          </a:p>
        </p:txBody>
      </p:sp>
      <p:sp>
        <p:nvSpPr>
          <p:cNvPr id="66571" name="Line 14"/>
          <p:cNvSpPr>
            <a:spLocks noChangeShapeType="1"/>
          </p:cNvSpPr>
          <p:nvPr/>
        </p:nvSpPr>
        <p:spPr bwMode="auto">
          <a:xfrm flipV="1">
            <a:off x="2743200" y="2667000"/>
            <a:ext cx="838200" cy="16510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2" name="Text Box 15"/>
          <p:cNvSpPr txBox="1">
            <a:spLocks noChangeArrowheads="1"/>
          </p:cNvSpPr>
          <p:nvPr/>
        </p:nvSpPr>
        <p:spPr bwMode="auto">
          <a:xfrm>
            <a:off x="5715000" y="4953000"/>
            <a:ext cx="2247900" cy="124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Technical</a:t>
            </a:r>
          </a:p>
          <a:p>
            <a:pPr>
              <a:lnSpc>
                <a:spcPts val="1800"/>
              </a:lnSpc>
              <a:spcBef>
                <a:spcPct val="0"/>
              </a:spcBef>
              <a:spcAft>
                <a:spcPts val="600"/>
              </a:spcAft>
              <a:buFontTx/>
              <a:buNone/>
            </a:pPr>
            <a:r>
              <a:rPr lang="en-US" altLang="en-US" sz="1600"/>
              <a:t>Papers, working group  participation, technical products, Certification promotion</a:t>
            </a:r>
          </a:p>
        </p:txBody>
      </p:sp>
      <p:sp>
        <p:nvSpPr>
          <p:cNvPr id="66573" name="Line 16"/>
          <p:cNvSpPr>
            <a:spLocks noChangeShapeType="1"/>
          </p:cNvSpPr>
          <p:nvPr/>
        </p:nvSpPr>
        <p:spPr bwMode="auto">
          <a:xfrm flipH="1" flipV="1">
            <a:off x="5715000" y="2667000"/>
            <a:ext cx="762000" cy="11811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4" name="Text Box 17"/>
          <p:cNvSpPr txBox="1">
            <a:spLocks noChangeArrowheads="1"/>
          </p:cNvSpPr>
          <p:nvPr/>
        </p:nvSpPr>
        <p:spPr bwMode="auto">
          <a:xfrm>
            <a:off x="6400800" y="3810000"/>
            <a:ext cx="2514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Outreach/Collaboration</a:t>
            </a:r>
          </a:p>
          <a:p>
            <a:pPr>
              <a:lnSpc>
                <a:spcPts val="1800"/>
              </a:lnSpc>
              <a:spcBef>
                <a:spcPct val="0"/>
              </a:spcBef>
              <a:spcAft>
                <a:spcPts val="600"/>
              </a:spcAft>
              <a:buFontTx/>
              <a:buNone/>
            </a:pPr>
            <a:r>
              <a:rPr lang="en-US" altLang="en-US" sz="1600"/>
              <a:t>Other chapters, societies, CAB, non-corporate community, schools</a:t>
            </a:r>
          </a:p>
        </p:txBody>
      </p:sp>
      <p:sp>
        <p:nvSpPr>
          <p:cNvPr id="66575" name="Text Box 18"/>
          <p:cNvSpPr txBox="1">
            <a:spLocks noChangeArrowheads="1"/>
          </p:cNvSpPr>
          <p:nvPr/>
        </p:nvSpPr>
        <p:spPr bwMode="auto">
          <a:xfrm>
            <a:off x="6781800" y="2565400"/>
            <a:ext cx="19812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INCOSE Support</a:t>
            </a:r>
          </a:p>
          <a:p>
            <a:pPr>
              <a:lnSpc>
                <a:spcPts val="1800"/>
              </a:lnSpc>
              <a:spcBef>
                <a:spcPct val="0"/>
              </a:spcBef>
              <a:spcAft>
                <a:spcPts val="600"/>
              </a:spcAft>
              <a:buFontTx/>
              <a:buNone/>
            </a:pPr>
            <a:r>
              <a:rPr lang="en-US" altLang="en-US" sz="1600"/>
              <a:t>Work with/support other chapters, IW/IS attendance, $</a:t>
            </a:r>
          </a:p>
        </p:txBody>
      </p:sp>
      <p:sp>
        <p:nvSpPr>
          <p:cNvPr id="66576" name="Line 19"/>
          <p:cNvSpPr>
            <a:spLocks noChangeShapeType="1"/>
          </p:cNvSpPr>
          <p:nvPr/>
        </p:nvSpPr>
        <p:spPr bwMode="auto">
          <a:xfrm flipV="1">
            <a:off x="2438400" y="1981200"/>
            <a:ext cx="457200" cy="76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7" name="Line 20"/>
          <p:cNvSpPr>
            <a:spLocks noChangeShapeType="1"/>
          </p:cNvSpPr>
          <p:nvPr/>
        </p:nvSpPr>
        <p:spPr bwMode="auto">
          <a:xfrm flipH="1" flipV="1">
            <a:off x="6477000" y="2590800"/>
            <a:ext cx="381000" cy="76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8" name="Line 21"/>
          <p:cNvSpPr>
            <a:spLocks noChangeShapeType="1"/>
          </p:cNvSpPr>
          <p:nvPr/>
        </p:nvSpPr>
        <p:spPr bwMode="auto">
          <a:xfrm flipH="1" flipV="1">
            <a:off x="6477000" y="1600200"/>
            <a:ext cx="304800" cy="76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9" name="Text Box 22"/>
          <p:cNvSpPr txBox="1">
            <a:spLocks noChangeArrowheads="1"/>
          </p:cNvSpPr>
          <p:nvPr/>
        </p:nvSpPr>
        <p:spPr bwMode="auto">
          <a:xfrm>
            <a:off x="6781800" y="1295400"/>
            <a:ext cx="23622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Operations</a:t>
            </a:r>
          </a:p>
          <a:p>
            <a:pPr>
              <a:lnSpc>
                <a:spcPts val="1800"/>
              </a:lnSpc>
              <a:spcBef>
                <a:spcPct val="0"/>
              </a:spcBef>
              <a:spcAft>
                <a:spcPts val="600"/>
              </a:spcAft>
              <a:buFontTx/>
              <a:buNone/>
            </a:pPr>
            <a:r>
              <a:rPr lang="en-US" altLang="en-US" sz="1600"/>
              <a:t>Elections, BOD meeting agenda/minutes, banner, recognition</a:t>
            </a:r>
          </a:p>
        </p:txBody>
      </p:sp>
      <p:sp>
        <p:nvSpPr>
          <p:cNvPr id="66580" name="Text Box 6"/>
          <p:cNvSpPr txBox="1">
            <a:spLocks noChangeArrowheads="1"/>
          </p:cNvSpPr>
          <p:nvPr/>
        </p:nvSpPr>
        <p:spPr bwMode="auto">
          <a:xfrm>
            <a:off x="485775" y="1092200"/>
            <a:ext cx="23622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Officer Training</a:t>
            </a:r>
          </a:p>
          <a:p>
            <a:pPr>
              <a:lnSpc>
                <a:spcPts val="1800"/>
              </a:lnSpc>
              <a:spcBef>
                <a:spcPct val="0"/>
              </a:spcBef>
              <a:spcAft>
                <a:spcPts val="600"/>
              </a:spcAft>
              <a:buFontTx/>
              <a:buNone/>
            </a:pPr>
            <a:r>
              <a:rPr lang="en-US" altLang="en-US" sz="1600"/>
              <a:t>Soon after elections</a:t>
            </a:r>
          </a:p>
        </p:txBody>
      </p:sp>
      <p:sp>
        <p:nvSpPr>
          <p:cNvPr id="66581" name="Line 19"/>
          <p:cNvSpPr>
            <a:spLocks noChangeShapeType="1"/>
          </p:cNvSpPr>
          <p:nvPr/>
        </p:nvSpPr>
        <p:spPr bwMode="auto">
          <a:xfrm>
            <a:off x="2514600" y="1295400"/>
            <a:ext cx="38100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011399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z="3400" dirty="0"/>
              <a:t>Chapter Recognition Awards</a:t>
            </a:r>
          </a:p>
        </p:txBody>
      </p:sp>
      <p:sp>
        <p:nvSpPr>
          <p:cNvPr id="67587" name="Rectangle 3"/>
          <p:cNvSpPr>
            <a:spLocks noGrp="1" noChangeArrowheads="1"/>
          </p:cNvSpPr>
          <p:nvPr>
            <p:ph idx="1"/>
          </p:nvPr>
        </p:nvSpPr>
        <p:spPr>
          <a:xfrm>
            <a:off x="1600200" y="1600200"/>
            <a:ext cx="7467600" cy="4525963"/>
          </a:xfrm>
        </p:spPr>
        <p:txBody>
          <a:bodyPr/>
          <a:lstStyle/>
          <a:p>
            <a:r>
              <a:rPr lang="fr-FR" altLang="en-US" sz="2400" dirty="0"/>
              <a:t>Bronze Circle </a:t>
            </a:r>
            <a:r>
              <a:rPr lang="fr-FR" altLang="en-US" sz="2400" dirty="0" err="1"/>
              <a:t>Award</a:t>
            </a:r>
            <a:r>
              <a:rPr lang="fr-FR" altLang="en-US" sz="2400" dirty="0"/>
              <a:t>	     2,500 points</a:t>
            </a:r>
            <a:endParaRPr lang="en-US" altLang="en-US" sz="2400" dirty="0"/>
          </a:p>
          <a:p>
            <a:r>
              <a:rPr lang="fr-FR" altLang="en-US" sz="2400" dirty="0" err="1"/>
              <a:t>Silver</a:t>
            </a:r>
            <a:r>
              <a:rPr lang="fr-FR" altLang="en-US" sz="2400" dirty="0"/>
              <a:t> Circle </a:t>
            </a:r>
            <a:r>
              <a:rPr lang="fr-FR" altLang="en-US" sz="2400" dirty="0" err="1"/>
              <a:t>Award</a:t>
            </a:r>
            <a:r>
              <a:rPr lang="fr-FR" altLang="en-US" sz="2400" dirty="0"/>
              <a:t>	     5,000 points</a:t>
            </a:r>
            <a:endParaRPr lang="en-US" altLang="en-US" sz="2400" dirty="0"/>
          </a:p>
          <a:p>
            <a:r>
              <a:rPr lang="en-US" altLang="en-US" sz="2400" dirty="0"/>
              <a:t>Gold Circle Award	     8,000 points</a:t>
            </a:r>
          </a:p>
          <a:p>
            <a:r>
              <a:rPr lang="en-US" altLang="en-US" sz="2400" dirty="0"/>
              <a:t>Platinum Circle Award  12,000 points</a:t>
            </a:r>
          </a:p>
          <a:p>
            <a:pPr eaLnBrk="1" hangingPunct="1"/>
            <a:endParaRPr lang="en-US" altLang="en-US" sz="2400" dirty="0"/>
          </a:p>
        </p:txBody>
      </p:sp>
    </p:spTree>
    <p:extLst>
      <p:ext uri="{BB962C8B-B14F-4D97-AF65-F5344CB8AC3E}">
        <p14:creationId xmlns:p14="http://schemas.microsoft.com/office/powerpoint/2010/main" val="20713696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74638"/>
            <a:ext cx="8229600" cy="944562"/>
          </a:xfrm>
        </p:spPr>
        <p:txBody>
          <a:bodyPr/>
          <a:lstStyle/>
          <a:p>
            <a:pPr eaLnBrk="1" hangingPunct="1"/>
            <a:r>
              <a:rPr lang="en-US" altLang="en-US" sz="3400"/>
              <a:t>Chapter Award Submittal Spreadsheet</a:t>
            </a:r>
          </a:p>
        </p:txBody>
      </p:sp>
      <p:sp>
        <p:nvSpPr>
          <p:cNvPr id="68611" name="Rectangle 3"/>
          <p:cNvSpPr>
            <a:spLocks noGrp="1" noChangeArrowheads="1"/>
          </p:cNvSpPr>
          <p:nvPr>
            <p:ph idx="1"/>
          </p:nvPr>
        </p:nvSpPr>
        <p:spPr>
          <a:xfrm>
            <a:off x="652463" y="1143000"/>
            <a:ext cx="8458200" cy="4525963"/>
          </a:xfrm>
        </p:spPr>
        <p:txBody>
          <a:bodyPr>
            <a:normAutofit fontScale="92500"/>
          </a:bodyPr>
          <a:lstStyle/>
          <a:p>
            <a:pPr eaLnBrk="1" hangingPunct="1">
              <a:spcBef>
                <a:spcPct val="0"/>
              </a:spcBef>
              <a:spcAft>
                <a:spcPts val="1000"/>
              </a:spcAft>
            </a:pPr>
            <a:r>
              <a:rPr lang="en-US" altLang="en-US" sz="2400" dirty="0"/>
              <a:t>Use as metrics for chapter management - updating throughout the year, reviewing at </a:t>
            </a:r>
            <a:r>
              <a:rPr lang="en-US" altLang="en-US" sz="2400" dirty="0" err="1"/>
              <a:t>BoD</a:t>
            </a:r>
            <a:r>
              <a:rPr lang="en-US" altLang="en-US" sz="2400" dirty="0"/>
              <a:t> meetings</a:t>
            </a:r>
          </a:p>
          <a:p>
            <a:pPr eaLnBrk="1" hangingPunct="1">
              <a:spcBef>
                <a:spcPct val="0"/>
              </a:spcBef>
              <a:spcAft>
                <a:spcPts val="1000"/>
              </a:spcAft>
            </a:pPr>
            <a:r>
              <a:rPr lang="en-US" altLang="en-US" sz="2400" dirty="0"/>
              <a:t>Planning section has due dates to encourage timely planning</a:t>
            </a:r>
          </a:p>
          <a:p>
            <a:pPr eaLnBrk="1" hangingPunct="1">
              <a:spcBef>
                <a:spcPct val="0"/>
              </a:spcBef>
              <a:spcAft>
                <a:spcPts val="1000"/>
              </a:spcAft>
            </a:pPr>
            <a:r>
              <a:rPr lang="en-US" altLang="en-US" sz="2400" dirty="0"/>
              <a:t>Descriptions/criteria clarified</a:t>
            </a:r>
          </a:p>
          <a:p>
            <a:pPr eaLnBrk="1" hangingPunct="1">
              <a:spcBef>
                <a:spcPct val="0"/>
              </a:spcBef>
              <a:spcAft>
                <a:spcPts val="1000"/>
              </a:spcAft>
            </a:pPr>
            <a:r>
              <a:rPr lang="en-US" altLang="en-US" sz="2400" dirty="0"/>
              <a:t>Documentation requirements detailed to reduce ambiguity</a:t>
            </a:r>
          </a:p>
          <a:p>
            <a:pPr eaLnBrk="1" hangingPunct="1">
              <a:spcBef>
                <a:spcPct val="0"/>
              </a:spcBef>
              <a:spcAft>
                <a:spcPts val="1000"/>
              </a:spcAft>
            </a:pPr>
            <a:r>
              <a:rPr lang="en-US" altLang="en-US" sz="2400" dirty="0"/>
              <a:t>Each section’s total points is limited to a set maximum</a:t>
            </a:r>
          </a:p>
          <a:p>
            <a:pPr eaLnBrk="1" hangingPunct="1">
              <a:spcBef>
                <a:spcPct val="0"/>
              </a:spcBef>
              <a:spcAft>
                <a:spcPts val="1000"/>
              </a:spcAft>
            </a:pPr>
            <a:r>
              <a:rPr lang="en-US" altLang="en-US" sz="2400" dirty="0"/>
              <a:t>Credit allowed for International Symposium preparation (but with same section maximum points)</a:t>
            </a:r>
          </a:p>
          <a:p>
            <a:pPr eaLnBrk="1" hangingPunct="1">
              <a:spcBef>
                <a:spcPct val="0"/>
              </a:spcBef>
              <a:spcAft>
                <a:spcPts val="1000"/>
              </a:spcAft>
            </a:pPr>
            <a:r>
              <a:rPr lang="en-US" altLang="en-US" sz="2400" dirty="0"/>
              <a:t>Gold &amp; Platinum award has minimum points per section to encourage a balanced program</a:t>
            </a:r>
          </a:p>
          <a:p>
            <a:pPr eaLnBrk="1" hangingPunct="1"/>
            <a:endParaRPr lang="en-US" altLang="en-US" sz="2400" dirty="0"/>
          </a:p>
        </p:txBody>
      </p:sp>
    </p:spTree>
    <p:extLst>
      <p:ext uri="{BB962C8B-B14F-4D97-AF65-F5344CB8AC3E}">
        <p14:creationId xmlns:p14="http://schemas.microsoft.com/office/powerpoint/2010/main" val="652221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229600" cy="1143000"/>
          </a:xfrm>
        </p:spPr>
        <p:txBody>
          <a:bodyPr>
            <a:normAutofit fontScale="90000"/>
          </a:bodyPr>
          <a:lstStyle/>
          <a:p>
            <a:pPr eaLnBrk="1" hangingPunct="1"/>
            <a:r>
              <a:rPr lang="en-US" altLang="en-US" sz="3400" dirty="0"/>
              <a:t>Gold &amp; Platinum Awards Have Minimum Requirements</a:t>
            </a:r>
            <a:endParaRPr lang="en-US" altLang="en-US" sz="3400" dirty="0">
              <a:solidFill>
                <a:schemeClr val="tx1"/>
              </a:solidFill>
            </a:endParaRPr>
          </a:p>
        </p:txBody>
      </p:sp>
      <p:sp>
        <p:nvSpPr>
          <p:cNvPr id="69635" name="Rectangle 3"/>
          <p:cNvSpPr>
            <a:spLocks noGrp="1" noChangeArrowheads="1"/>
          </p:cNvSpPr>
          <p:nvPr>
            <p:ph idx="1"/>
          </p:nvPr>
        </p:nvSpPr>
        <p:spPr>
          <a:xfrm>
            <a:off x="457200" y="1371600"/>
            <a:ext cx="8458200" cy="4800600"/>
          </a:xfrm>
        </p:spPr>
        <p:txBody>
          <a:bodyPr>
            <a:normAutofit lnSpcReduction="10000"/>
          </a:bodyPr>
          <a:lstStyle/>
          <a:p>
            <a:pPr eaLnBrk="1" hangingPunct="1">
              <a:lnSpc>
                <a:spcPct val="90000"/>
              </a:lnSpc>
            </a:pPr>
            <a:r>
              <a:rPr lang="en-US" altLang="en-US" sz="2200" dirty="0"/>
              <a:t>Gold Award requires a minimum of 8000 points; Platinum 12,000 points</a:t>
            </a:r>
          </a:p>
          <a:p>
            <a:pPr eaLnBrk="1" hangingPunct="1">
              <a:lnSpc>
                <a:spcPct val="90000"/>
              </a:lnSpc>
            </a:pPr>
            <a:r>
              <a:rPr lang="en-US" altLang="en-US" sz="2200" dirty="0"/>
              <a:t>Planning must be a team effort by the Chapter Leadership Team</a:t>
            </a:r>
          </a:p>
          <a:p>
            <a:pPr eaLnBrk="1" hangingPunct="1">
              <a:lnSpc>
                <a:spcPct val="90000"/>
              </a:lnSpc>
            </a:pPr>
            <a:r>
              <a:rPr lang="en-US" altLang="en-US" sz="2200" dirty="0"/>
              <a:t>To ensure a “balanced scorecard”, minimum points are required per section </a:t>
            </a:r>
          </a:p>
          <a:p>
            <a:pPr lvl="1" eaLnBrk="1" hangingPunct="1">
              <a:lnSpc>
                <a:spcPct val="90000"/>
              </a:lnSpc>
            </a:pPr>
            <a:r>
              <a:rPr lang="en-US" altLang="en-US" sz="2000" dirty="0"/>
              <a:t>Training – 300 points</a:t>
            </a:r>
          </a:p>
          <a:p>
            <a:pPr lvl="1" eaLnBrk="1" hangingPunct="1">
              <a:lnSpc>
                <a:spcPct val="90000"/>
              </a:lnSpc>
            </a:pPr>
            <a:r>
              <a:rPr lang="en-US" altLang="en-US" sz="2000" dirty="0"/>
              <a:t>Planning – 600 points</a:t>
            </a:r>
          </a:p>
          <a:p>
            <a:pPr lvl="1" eaLnBrk="1" hangingPunct="1">
              <a:lnSpc>
                <a:spcPct val="90000"/>
              </a:lnSpc>
            </a:pPr>
            <a:r>
              <a:rPr lang="en-US" altLang="en-US" sz="2000" dirty="0"/>
              <a:t>Events – 1000 points</a:t>
            </a:r>
          </a:p>
          <a:p>
            <a:pPr lvl="1" eaLnBrk="1" hangingPunct="1">
              <a:lnSpc>
                <a:spcPct val="90000"/>
              </a:lnSpc>
            </a:pPr>
            <a:r>
              <a:rPr lang="en-US" altLang="en-US" sz="2000" dirty="0"/>
              <a:t>Communications – 1000 points</a:t>
            </a:r>
          </a:p>
          <a:p>
            <a:pPr lvl="1" eaLnBrk="1" hangingPunct="1">
              <a:lnSpc>
                <a:spcPct val="90000"/>
              </a:lnSpc>
            </a:pPr>
            <a:r>
              <a:rPr lang="en-US" altLang="en-US" sz="2000" dirty="0"/>
              <a:t>Membership – 500 points </a:t>
            </a:r>
          </a:p>
          <a:p>
            <a:pPr lvl="1" eaLnBrk="1" hangingPunct="1">
              <a:lnSpc>
                <a:spcPct val="90000"/>
              </a:lnSpc>
            </a:pPr>
            <a:r>
              <a:rPr lang="en-US" altLang="en-US" sz="2000" dirty="0"/>
              <a:t>Technical – 500 points</a:t>
            </a:r>
          </a:p>
          <a:p>
            <a:pPr lvl="1" eaLnBrk="1" hangingPunct="1">
              <a:lnSpc>
                <a:spcPct val="90000"/>
              </a:lnSpc>
            </a:pPr>
            <a:r>
              <a:rPr lang="en-US" altLang="en-US" sz="2000" dirty="0"/>
              <a:t>Outreach &amp; Collaboration – 500 points   </a:t>
            </a:r>
          </a:p>
          <a:p>
            <a:pPr lvl="1" eaLnBrk="1" hangingPunct="1">
              <a:lnSpc>
                <a:spcPct val="90000"/>
              </a:lnSpc>
            </a:pPr>
            <a:r>
              <a:rPr lang="en-US" altLang="en-US" sz="2000" dirty="0"/>
              <a:t>INCOSE Support – 500 points</a:t>
            </a:r>
          </a:p>
          <a:p>
            <a:pPr lvl="1" eaLnBrk="1" hangingPunct="1">
              <a:lnSpc>
                <a:spcPct val="90000"/>
              </a:lnSpc>
            </a:pPr>
            <a:r>
              <a:rPr lang="en-US" altLang="en-US" sz="2000" dirty="0"/>
              <a:t>Operations &amp; Local Recognition – 500 points</a:t>
            </a:r>
          </a:p>
          <a:p>
            <a:pPr lvl="2" eaLnBrk="1" hangingPunct="1">
              <a:lnSpc>
                <a:spcPct val="90000"/>
              </a:lnSpc>
              <a:buFontTx/>
              <a:buNone/>
            </a:pPr>
            <a:endParaRPr lang="en-US" altLang="en-US" sz="1800" dirty="0"/>
          </a:p>
        </p:txBody>
      </p:sp>
    </p:spTree>
    <p:extLst>
      <p:ext uri="{BB962C8B-B14F-4D97-AF65-F5344CB8AC3E}">
        <p14:creationId xmlns:p14="http://schemas.microsoft.com/office/powerpoint/2010/main" val="11385860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sz="3400" dirty="0"/>
              <a:t>Chapter Award Spreadsheet Submittal </a:t>
            </a:r>
            <a:br>
              <a:rPr lang="en-US" altLang="en-US" sz="3400" dirty="0"/>
            </a:br>
            <a:r>
              <a:rPr lang="en-US" altLang="en-US" sz="3400" dirty="0"/>
              <a:t>Due Date &amp; Certification</a:t>
            </a:r>
          </a:p>
        </p:txBody>
      </p:sp>
      <p:sp>
        <p:nvSpPr>
          <p:cNvPr id="70659" name="Rectangle 3"/>
          <p:cNvSpPr>
            <a:spLocks noGrp="1" noChangeArrowheads="1"/>
          </p:cNvSpPr>
          <p:nvPr>
            <p:ph idx="1"/>
          </p:nvPr>
        </p:nvSpPr>
        <p:spPr>
          <a:xfrm>
            <a:off x="685800" y="1828800"/>
            <a:ext cx="8229600" cy="3505200"/>
          </a:xfrm>
        </p:spPr>
        <p:txBody>
          <a:bodyPr>
            <a:normAutofit/>
          </a:bodyPr>
          <a:lstStyle/>
          <a:p>
            <a:pPr eaLnBrk="1" hangingPunct="1"/>
            <a:r>
              <a:rPr lang="en-US" altLang="en-US" sz="2400" dirty="0"/>
              <a:t>To allow more time for the evaluations, all evidence and spreadsheet must complete uploading to the Chapter Awards website no later than 1st Sunday in January (earlier submittals encouraged and most appreciated)</a:t>
            </a:r>
          </a:p>
          <a:p>
            <a:pPr eaLnBrk="1" hangingPunct="1">
              <a:spcBef>
                <a:spcPct val="50000"/>
              </a:spcBef>
            </a:pPr>
            <a:r>
              <a:rPr lang="en-US" altLang="en-US" sz="2400" dirty="0"/>
              <a:t>Chapter must certify on the first worksheet tab that the data/evidence and spreadsheet that are submitted are complete and as intended since the process does not allow time for the evaluators to search for data</a:t>
            </a:r>
          </a:p>
          <a:p>
            <a:pPr eaLnBrk="1" hangingPunct="1"/>
            <a:endParaRPr lang="en-US" altLang="en-US" sz="2400" dirty="0"/>
          </a:p>
        </p:txBody>
      </p:sp>
    </p:spTree>
    <p:extLst>
      <p:ext uri="{BB962C8B-B14F-4D97-AF65-F5344CB8AC3E}">
        <p14:creationId xmlns:p14="http://schemas.microsoft.com/office/powerpoint/2010/main" val="10437907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r>
              <a:rPr lang="en-US" altLang="en-US" sz="3400"/>
              <a:t>Chapter Award Review Process Designed to be Fair and Impartial</a:t>
            </a:r>
          </a:p>
        </p:txBody>
      </p:sp>
      <p:sp>
        <p:nvSpPr>
          <p:cNvPr id="71683" name="Rectangle 3"/>
          <p:cNvSpPr>
            <a:spLocks noGrp="1" noChangeArrowheads="1"/>
          </p:cNvSpPr>
          <p:nvPr>
            <p:ph idx="1"/>
          </p:nvPr>
        </p:nvSpPr>
        <p:spPr/>
        <p:txBody>
          <a:bodyPr/>
          <a:lstStyle/>
          <a:p>
            <a:pPr eaLnBrk="1" hangingPunct="1">
              <a:spcBef>
                <a:spcPts val="1200"/>
              </a:spcBef>
            </a:pPr>
            <a:r>
              <a:rPr lang="en-US" altLang="en-US" sz="2400"/>
              <a:t>Performed by a team of seasoned chapter officers</a:t>
            </a:r>
          </a:p>
          <a:p>
            <a:pPr eaLnBrk="1" hangingPunct="1">
              <a:spcBef>
                <a:spcPts val="1200"/>
              </a:spcBef>
            </a:pPr>
            <a:r>
              <a:rPr lang="en-US" altLang="en-US" sz="2400"/>
              <a:t>Each chapter submittal is reviewed by three reviewers</a:t>
            </a:r>
          </a:p>
          <a:p>
            <a:pPr eaLnBrk="1" hangingPunct="1">
              <a:spcBef>
                <a:spcPts val="1200"/>
              </a:spcBef>
            </a:pPr>
            <a:r>
              <a:rPr lang="en-US" altLang="en-US" sz="2400"/>
              <a:t>Reviewers excluded from reviewing their own chapter or any they have had direct association with</a:t>
            </a:r>
          </a:p>
          <a:p>
            <a:pPr eaLnBrk="1" hangingPunct="1">
              <a:spcBef>
                <a:spcPts val="1200"/>
              </a:spcBef>
            </a:pPr>
            <a:r>
              <a:rPr lang="en-US" altLang="en-US" sz="2400"/>
              <a:t>Evaluation differences are discussed for consensus</a:t>
            </a:r>
          </a:p>
          <a:p>
            <a:pPr eaLnBrk="1" hangingPunct="1">
              <a:spcBef>
                <a:spcPts val="1200"/>
              </a:spcBef>
            </a:pPr>
            <a:r>
              <a:rPr lang="en-US" altLang="en-US" sz="2400"/>
              <a:t>Recommendations are submitted to the Board of Directors for review and approval</a:t>
            </a:r>
          </a:p>
          <a:p>
            <a:pPr eaLnBrk="1" hangingPunct="1">
              <a:spcBef>
                <a:spcPts val="1200"/>
              </a:spcBef>
            </a:pPr>
            <a:r>
              <a:rPr lang="en-US" altLang="en-US" sz="2400"/>
              <a:t>Chapters can appeal their rating</a:t>
            </a:r>
          </a:p>
        </p:txBody>
      </p:sp>
    </p:spTree>
    <p:extLst>
      <p:ext uri="{BB962C8B-B14F-4D97-AF65-F5344CB8AC3E}">
        <p14:creationId xmlns:p14="http://schemas.microsoft.com/office/powerpoint/2010/main" val="36095224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3400"/>
              <a:t>Chapter Special Awards</a:t>
            </a:r>
          </a:p>
        </p:txBody>
      </p:sp>
      <p:sp>
        <p:nvSpPr>
          <p:cNvPr id="72707" name="Rectangle 3"/>
          <p:cNvSpPr>
            <a:spLocks noGrp="1" noChangeArrowheads="1"/>
          </p:cNvSpPr>
          <p:nvPr>
            <p:ph idx="1"/>
          </p:nvPr>
        </p:nvSpPr>
        <p:spPr>
          <a:xfrm>
            <a:off x="685800" y="1371600"/>
            <a:ext cx="8229600" cy="4800600"/>
          </a:xfrm>
        </p:spPr>
        <p:txBody>
          <a:bodyPr>
            <a:normAutofit fontScale="92500"/>
          </a:bodyPr>
          <a:lstStyle/>
          <a:p>
            <a:pPr eaLnBrk="1" hangingPunct="1"/>
            <a:r>
              <a:rPr lang="en-US" altLang="en-US" sz="2400" b="1" dirty="0"/>
              <a:t>President’s Award </a:t>
            </a:r>
            <a:r>
              <a:rPr lang="en-US" altLang="en-US" sz="2400" dirty="0"/>
              <a:t>for </a:t>
            </a:r>
            <a:r>
              <a:rPr lang="en-US" altLang="en-US" sz="2400" b="1" dirty="0"/>
              <a:t>Outstanding Chapter </a:t>
            </a:r>
            <a:r>
              <a:rPr lang="en-US" altLang="en-US" sz="2400" dirty="0"/>
              <a:t>criteria allows no repeat awards within three years of previously winning Outstanding Award (i.e., cannot win Outstanding Chapter again until two years have passed with other winners)</a:t>
            </a:r>
          </a:p>
          <a:p>
            <a:pPr eaLnBrk="1" hangingPunct="1"/>
            <a:r>
              <a:rPr lang="en-US" altLang="en-US" sz="2400" b="1" dirty="0"/>
              <a:t>Director’s Award </a:t>
            </a:r>
            <a:r>
              <a:rPr lang="en-US" altLang="en-US" sz="2400" dirty="0"/>
              <a:t>for </a:t>
            </a:r>
            <a:r>
              <a:rPr lang="en-US" altLang="en-US" sz="2400" b="1" dirty="0"/>
              <a:t>Most Improved Chapter </a:t>
            </a:r>
            <a:r>
              <a:rPr lang="en-US" altLang="en-US" sz="2400" dirty="0"/>
              <a:t>criteria also allows no repeat awards within three years of previously winning Most Improved Award (i.e., cannot win Most Improved Chapter again until two years have passed with other winners)</a:t>
            </a:r>
          </a:p>
          <a:p>
            <a:r>
              <a:rPr lang="en-US" altLang="en-US" sz="2400" b="1" dirty="0"/>
              <a:t>Good </a:t>
            </a:r>
            <a:r>
              <a:rPr lang="en-US" altLang="en-US" sz="2400" b="1" dirty="0" err="1"/>
              <a:t>Neighbour</a:t>
            </a:r>
            <a:r>
              <a:rPr lang="en-US" altLang="en-US" sz="2400" b="1" dirty="0"/>
              <a:t> Award </a:t>
            </a:r>
            <a:r>
              <a:rPr lang="en-US" altLang="en-US" sz="2400" dirty="0"/>
              <a:t>REC-112– New, October 20, 2017. Recognizes Chapters for contributions toward the well-being (growth and sustainability) of other Chapters in pursuance of the interests of INCOSE as a whole. $2000 USD + plaque</a:t>
            </a:r>
          </a:p>
          <a:p>
            <a:pPr eaLnBrk="1" hangingPunct="1"/>
            <a:endParaRPr lang="en-US" altLang="en-US" sz="2400" dirty="0"/>
          </a:p>
        </p:txBody>
      </p:sp>
    </p:spTree>
    <p:extLst>
      <p:ext uri="{BB962C8B-B14F-4D97-AF65-F5344CB8AC3E}">
        <p14:creationId xmlns:p14="http://schemas.microsoft.com/office/powerpoint/2010/main" val="17044351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152400"/>
            <a:ext cx="8534400" cy="1143000"/>
          </a:xfrm>
        </p:spPr>
        <p:txBody>
          <a:bodyPr/>
          <a:lstStyle/>
          <a:p>
            <a:pPr eaLnBrk="1" hangingPunct="1"/>
            <a:r>
              <a:rPr lang="en-US" altLang="en-US" sz="3400"/>
              <a:t>Goal - Efficient and Effective Chapters</a:t>
            </a:r>
          </a:p>
        </p:txBody>
      </p:sp>
      <p:sp>
        <p:nvSpPr>
          <p:cNvPr id="74756" name="Rectangle 4"/>
          <p:cNvSpPr>
            <a:spLocks noGrp="1" noChangeArrowheads="1"/>
          </p:cNvSpPr>
          <p:nvPr>
            <p:ph idx="1"/>
          </p:nvPr>
        </p:nvSpPr>
        <p:spPr>
          <a:xfrm>
            <a:off x="914400" y="1295400"/>
            <a:ext cx="7696200" cy="4561114"/>
          </a:xfrm>
        </p:spPr>
        <p:txBody>
          <a:bodyPr>
            <a:normAutofit fontScale="85000" lnSpcReduction="10000"/>
          </a:bodyPr>
          <a:lstStyle/>
          <a:p>
            <a:pPr eaLnBrk="1" hangingPunct="1">
              <a:lnSpc>
                <a:spcPct val="90000"/>
              </a:lnSpc>
              <a:spcBef>
                <a:spcPct val="40000"/>
              </a:spcBef>
            </a:pPr>
            <a:r>
              <a:rPr lang="en-US" altLang="en-US" sz="2400" dirty="0"/>
              <a:t>Sector Directors and their assistants are first line of support</a:t>
            </a:r>
          </a:p>
          <a:p>
            <a:pPr>
              <a:spcBef>
                <a:spcPct val="50000"/>
              </a:spcBef>
            </a:pPr>
            <a:r>
              <a:rPr lang="en-US" altLang="en-US" sz="2400" dirty="0"/>
              <a:t>The </a:t>
            </a:r>
            <a:r>
              <a:rPr lang="en-US" altLang="en-US" sz="2400" b="1" dirty="0"/>
              <a:t>Keys to Effective Chapter </a:t>
            </a:r>
            <a:r>
              <a:rPr lang="en-US" altLang="en-US" sz="2400" dirty="0"/>
              <a:t>Wiki provided for chapters to upload what is working (or not working) in your chapter, FAQs, etc.</a:t>
            </a:r>
          </a:p>
          <a:p>
            <a:pPr>
              <a:spcBef>
                <a:spcPct val="50000"/>
              </a:spcBef>
            </a:pPr>
            <a:r>
              <a:rPr lang="en-US" altLang="en-US" sz="2400" dirty="0"/>
              <a:t>Chapter officers invited to submit questions about any phase of chapter planning, operations, or awards to </a:t>
            </a:r>
            <a:r>
              <a:rPr lang="en-US" altLang="en-US" sz="2400" dirty="0">
                <a:hlinkClick r:id="rId2"/>
              </a:rPr>
              <a:t>ChapterKeys@incose.org</a:t>
            </a:r>
            <a:r>
              <a:rPr lang="en-US" altLang="en-US" sz="2400" dirty="0"/>
              <a:t> for a response from veteran officers</a:t>
            </a:r>
          </a:p>
          <a:p>
            <a:pPr eaLnBrk="1" hangingPunct="1">
              <a:lnSpc>
                <a:spcPct val="110000"/>
              </a:lnSpc>
              <a:spcBef>
                <a:spcPct val="40000"/>
              </a:spcBef>
            </a:pPr>
            <a:r>
              <a:rPr lang="en-US" altLang="en-US" sz="2400" dirty="0"/>
              <a:t>Circle awards provide a means for INCOSE to recognize a chapter’s accomplishments in achieving INCOSE’s objectives and ideals</a:t>
            </a:r>
          </a:p>
          <a:p>
            <a:pPr lvl="1" eaLnBrk="1" hangingPunct="1">
              <a:lnSpc>
                <a:spcPct val="90000"/>
              </a:lnSpc>
              <a:spcBef>
                <a:spcPct val="40000"/>
              </a:spcBef>
            </a:pPr>
            <a:r>
              <a:rPr lang="en-US" altLang="en-US" sz="2200" dirty="0"/>
              <a:t>Circle Awards criteria provide proactive metrics for a chapter to track their progress in serving members and promoting systems engineering throughout the year (not a last minute effort)</a:t>
            </a:r>
          </a:p>
        </p:txBody>
      </p:sp>
      <p:sp>
        <p:nvSpPr>
          <p:cNvPr id="74755" name="Rectangle 3"/>
          <p:cNvSpPr>
            <a:spLocks noChangeArrowheads="1"/>
          </p:cNvSpPr>
          <p:nvPr/>
        </p:nvSpPr>
        <p:spPr bwMode="auto">
          <a:xfrm>
            <a:off x="838200" y="17526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2800"/>
          </a:p>
        </p:txBody>
      </p:sp>
    </p:spTree>
    <p:extLst>
      <p:ext uri="{BB962C8B-B14F-4D97-AF65-F5344CB8AC3E}">
        <p14:creationId xmlns:p14="http://schemas.microsoft.com/office/powerpoint/2010/main" val="1187856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a:t>Feedback Sought</a:t>
            </a:r>
          </a:p>
        </p:txBody>
      </p:sp>
      <p:sp>
        <p:nvSpPr>
          <p:cNvPr id="75779" name="Rectangle 3"/>
          <p:cNvSpPr>
            <a:spLocks noGrp="1" noChangeArrowheads="1"/>
          </p:cNvSpPr>
          <p:nvPr>
            <p:ph idx="1"/>
          </p:nvPr>
        </p:nvSpPr>
        <p:spPr>
          <a:xfrm>
            <a:off x="762000" y="1371600"/>
            <a:ext cx="8001000" cy="3505200"/>
          </a:xfrm>
        </p:spPr>
        <p:txBody>
          <a:bodyPr>
            <a:normAutofit fontScale="92500" lnSpcReduction="20000"/>
          </a:bodyPr>
          <a:lstStyle/>
          <a:p>
            <a:pPr eaLnBrk="1" hangingPunct="1"/>
            <a:r>
              <a:rPr lang="en-US" altLang="en-US" sz="2400" dirty="0"/>
              <a:t>The Keys to Effective Chapters program, and the awards criteria outlined herein are based on the recommendations of seasoned chapter officers who have reviewed many chapter award submittals and drawn from their own chapter experiences. Suggestions for improvements are welcome.</a:t>
            </a:r>
          </a:p>
          <a:p>
            <a:pPr eaLnBrk="1" hangingPunct="1">
              <a:spcBef>
                <a:spcPct val="50000"/>
              </a:spcBef>
            </a:pPr>
            <a:r>
              <a:rPr lang="en-US" altLang="en-US" sz="2400" dirty="0"/>
              <a:t>Chapters are invited to submit comments and suggestions for chapter support to </a:t>
            </a:r>
            <a:r>
              <a:rPr lang="en-US" altLang="en-US" sz="2400" dirty="0">
                <a:hlinkClick r:id="rId2"/>
              </a:rPr>
              <a:t>ChapterKeys@incose.org</a:t>
            </a:r>
            <a:r>
              <a:rPr lang="en-US" altLang="en-US" sz="2400" dirty="0"/>
              <a:t>.</a:t>
            </a:r>
          </a:p>
          <a:p>
            <a:pPr lvl="1">
              <a:spcBef>
                <a:spcPct val="50000"/>
              </a:spcBef>
            </a:pPr>
            <a:r>
              <a:rPr lang="en-US" altLang="en-US" sz="1951" dirty="0"/>
              <a:t>Direct contributions to the Wiki even </a:t>
            </a:r>
            <a:r>
              <a:rPr lang="en-US" altLang="en-US" sz="1951"/>
              <a:t>more appreciated!</a:t>
            </a:r>
            <a:endParaRPr lang="en-US" altLang="en-US" sz="1951" dirty="0"/>
          </a:p>
          <a:p>
            <a:pPr eaLnBrk="1" hangingPunct="1">
              <a:spcBef>
                <a:spcPct val="50000"/>
              </a:spcBef>
            </a:pPr>
            <a:r>
              <a:rPr lang="en-US" altLang="en-US" sz="2400" dirty="0"/>
              <a:t>Chapters are invited to submit comments and suggestions concerning the Chapter Awards to </a:t>
            </a:r>
            <a:r>
              <a:rPr lang="en-US" altLang="en-US" sz="2400" dirty="0">
                <a:hlinkClick r:id="rId3"/>
              </a:rPr>
              <a:t>ChapterAwards@incose.org</a:t>
            </a:r>
            <a:r>
              <a:rPr lang="en-US" altLang="en-US" sz="2400" dirty="0"/>
              <a:t> </a:t>
            </a:r>
          </a:p>
        </p:txBody>
      </p:sp>
    </p:spTree>
    <p:extLst>
      <p:ext uri="{BB962C8B-B14F-4D97-AF65-F5344CB8AC3E}">
        <p14:creationId xmlns:p14="http://schemas.microsoft.com/office/powerpoint/2010/main" val="2443865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6"/>
          <p:cNvSpPr>
            <a:spLocks noGrp="1" noChangeArrowheads="1"/>
          </p:cNvSpPr>
          <p:nvPr>
            <p:ph type="title" idx="4294967295"/>
          </p:nvPr>
        </p:nvSpPr>
        <p:spPr>
          <a:xfrm>
            <a:off x="838200" y="533400"/>
            <a:ext cx="6400800" cy="838200"/>
          </a:xfrm>
          <a:noFill/>
        </p:spPr>
        <p:txBody>
          <a:bodyPr anchor="b">
            <a:normAutofit fontScale="90000"/>
          </a:bodyPr>
          <a:lstStyle/>
          <a:p>
            <a:pPr eaLnBrk="1" hangingPunct="1"/>
            <a:r>
              <a:rPr lang="en-US" altLang="en-US" sz="3400" dirty="0"/>
              <a:t>All Chapters Benefit from Continuous Improvement</a:t>
            </a:r>
          </a:p>
        </p:txBody>
      </p:sp>
      <p:sp>
        <p:nvSpPr>
          <p:cNvPr id="6148" name="Text Box 17"/>
          <p:cNvSpPr txBox="1">
            <a:spLocks noChangeArrowheads="1"/>
          </p:cNvSpPr>
          <p:nvPr/>
        </p:nvSpPr>
        <p:spPr bwMode="auto">
          <a:xfrm>
            <a:off x="914400" y="1676400"/>
            <a:ext cx="75438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kumimoji="1" lang="en-US" altLang="en-US" sz="2400" dirty="0">
                <a:latin typeface="+mn-lt"/>
              </a:rPr>
              <a:t>Rather than focusing on the awards, the chapter support program concentrates on providing training, guidelines and best practices to assist chapters in providing value to their members. The awards’ criteria then provide metrics for the chapters to track and manage how well they are doing.</a:t>
            </a:r>
          </a:p>
          <a:p>
            <a:pPr algn="just" eaLnBrk="1" hangingPunct="1">
              <a:defRPr/>
            </a:pPr>
            <a:endParaRPr kumimoji="1" lang="en-US" altLang="en-US" sz="2400" dirty="0">
              <a:latin typeface="+mn-lt"/>
            </a:endParaRPr>
          </a:p>
          <a:p>
            <a:pPr algn="just" eaLnBrk="1" hangingPunct="1">
              <a:defRPr/>
            </a:pPr>
            <a:r>
              <a:rPr kumimoji="1" lang="en-US" altLang="en-US" sz="2400" b="1" dirty="0">
                <a:latin typeface="+mn-lt"/>
              </a:rPr>
              <a:t>The program is based on three bedrocks: </a:t>
            </a:r>
          </a:p>
          <a:p>
            <a:pPr marL="342900" indent="-342900" algn="just" eaLnBrk="1" hangingPunct="1">
              <a:buFontTx/>
              <a:buChar char="-"/>
              <a:defRPr/>
            </a:pPr>
            <a:r>
              <a:rPr kumimoji="1" lang="en-US" altLang="en-US" sz="2400" b="1" dirty="0">
                <a:latin typeface="+mn-lt"/>
              </a:rPr>
              <a:t>Planning  </a:t>
            </a:r>
          </a:p>
          <a:p>
            <a:pPr marL="342900" indent="-342900" algn="just" eaLnBrk="1" hangingPunct="1">
              <a:buFontTx/>
              <a:buChar char="-"/>
              <a:defRPr/>
            </a:pPr>
            <a:r>
              <a:rPr kumimoji="1" lang="en-US" altLang="en-US" sz="2400" b="1" dirty="0">
                <a:latin typeface="+mn-lt"/>
              </a:rPr>
              <a:t>Regular, interesting and engaging programs</a:t>
            </a:r>
          </a:p>
          <a:p>
            <a:pPr marL="342900" indent="-342900" algn="just" eaLnBrk="1" hangingPunct="1">
              <a:buFontTx/>
              <a:buChar char="-"/>
              <a:defRPr/>
            </a:pPr>
            <a:r>
              <a:rPr kumimoji="1" lang="en-US" altLang="en-US" sz="2400" b="1" dirty="0">
                <a:latin typeface="+mn-lt"/>
              </a:rPr>
              <a:t>Communications </a:t>
            </a:r>
          </a:p>
        </p:txBody>
      </p:sp>
    </p:spTree>
    <p:extLst>
      <p:ext uri="{BB962C8B-B14F-4D97-AF65-F5344CB8AC3E}">
        <p14:creationId xmlns:p14="http://schemas.microsoft.com/office/powerpoint/2010/main" val="37387030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6"/>
          <p:cNvSpPr>
            <a:spLocks noGrp="1" noChangeArrowheads="1"/>
          </p:cNvSpPr>
          <p:nvPr>
            <p:ph type="title"/>
          </p:nvPr>
        </p:nvSpPr>
        <p:spPr>
          <a:xfrm>
            <a:off x="914400" y="533400"/>
            <a:ext cx="7239000" cy="838200"/>
          </a:xfrm>
          <a:noFill/>
        </p:spPr>
        <p:txBody>
          <a:bodyPr anchor="b">
            <a:normAutofit fontScale="90000"/>
          </a:bodyPr>
          <a:lstStyle/>
          <a:p>
            <a:pPr eaLnBrk="1" hangingPunct="1"/>
            <a:r>
              <a:rPr lang="en-US" altLang="en-US" sz="3200"/>
              <a:t>Goal – Year-after-Year Consistently Effective Chapters</a:t>
            </a:r>
          </a:p>
        </p:txBody>
      </p:sp>
      <p:sp>
        <p:nvSpPr>
          <p:cNvPr id="47107" name="Text Box 17"/>
          <p:cNvSpPr txBox="1">
            <a:spLocks noChangeArrowheads="1"/>
          </p:cNvSpPr>
          <p:nvPr/>
        </p:nvSpPr>
        <p:spPr bwMode="auto">
          <a:xfrm>
            <a:off x="609600" y="1447800"/>
            <a:ext cx="6969125"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ahoma" pitchFamily="34" charset="0"/>
              </a:rPr>
              <a:t>An active chapter involves its membership; plans for the current year with sustainability into future years – e.g. strategic planning, President-Elect, leadership succession planning</a:t>
            </a:r>
            <a:endParaRPr kumimoji="1" lang="en-US" altLang="en-US" sz="1800">
              <a:latin typeface="Tahoma" pitchFamily="34" charset="0"/>
            </a:endParaRPr>
          </a:p>
        </p:txBody>
      </p:sp>
      <p:sp>
        <p:nvSpPr>
          <p:cNvPr id="47108" name="Text Box 18"/>
          <p:cNvSpPr txBox="1">
            <a:spLocks noChangeArrowheads="1"/>
          </p:cNvSpPr>
          <p:nvPr/>
        </p:nvSpPr>
        <p:spPr bwMode="auto">
          <a:xfrm>
            <a:off x="1905000" y="5257800"/>
            <a:ext cx="4953000" cy="94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marL="292100" indent="-292100">
              <a:spcBef>
                <a:spcPct val="20000"/>
              </a:spcBef>
              <a:buChar char="•"/>
              <a:tabLst>
                <a:tab pos="292100" algn="l"/>
              </a:tabLst>
              <a:defRPr sz="3200">
                <a:solidFill>
                  <a:schemeClr val="tx1"/>
                </a:solidFill>
                <a:latin typeface="Arial" charset="0"/>
              </a:defRPr>
            </a:lvl1pPr>
            <a:lvl2pPr marL="742950" indent="-285750">
              <a:spcBef>
                <a:spcPct val="20000"/>
              </a:spcBef>
              <a:buChar char="–"/>
              <a:tabLst>
                <a:tab pos="292100" algn="l"/>
              </a:tabLst>
              <a:defRPr sz="2800">
                <a:solidFill>
                  <a:schemeClr val="tx1"/>
                </a:solidFill>
                <a:latin typeface="Arial" charset="0"/>
              </a:defRPr>
            </a:lvl2pPr>
            <a:lvl3pPr marL="1143000" indent="-228600">
              <a:spcBef>
                <a:spcPct val="20000"/>
              </a:spcBef>
              <a:buChar char="•"/>
              <a:tabLst>
                <a:tab pos="292100" algn="l"/>
              </a:tabLst>
              <a:defRPr sz="2400">
                <a:solidFill>
                  <a:schemeClr val="tx1"/>
                </a:solidFill>
                <a:latin typeface="Arial" charset="0"/>
              </a:defRPr>
            </a:lvl3pPr>
            <a:lvl4pPr marL="1600200" indent="-228600">
              <a:spcBef>
                <a:spcPct val="20000"/>
              </a:spcBef>
              <a:buChar char="–"/>
              <a:tabLst>
                <a:tab pos="292100" algn="l"/>
              </a:tabLst>
              <a:defRPr sz="2000">
                <a:solidFill>
                  <a:schemeClr val="tx1"/>
                </a:solidFill>
                <a:latin typeface="Arial" charset="0"/>
              </a:defRPr>
            </a:lvl4pPr>
            <a:lvl5pPr marL="2057400" indent="-228600">
              <a:spcBef>
                <a:spcPct val="20000"/>
              </a:spcBef>
              <a:buChar char="»"/>
              <a:tabLst>
                <a:tab pos="2921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921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921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921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92100" algn="l"/>
              </a:tabLst>
              <a:defRPr sz="2000">
                <a:solidFill>
                  <a:schemeClr val="tx1"/>
                </a:solidFill>
                <a:latin typeface="Arial" charset="0"/>
              </a:defRPr>
            </a:lvl9pPr>
          </a:lstStyle>
          <a:p>
            <a:pPr eaLnBrk="1" hangingPunct="1">
              <a:lnSpc>
                <a:spcPct val="90000"/>
              </a:lnSpc>
              <a:spcBef>
                <a:spcPct val="0"/>
              </a:spcBef>
            </a:pPr>
            <a:r>
              <a:rPr lang="en-US" altLang="en-US" sz="1800"/>
              <a:t>Circle awards provides metrics for a chapter to track their progress  - and recognizes a chapter’s accomplishments in achieving INCOSE’s objectives and ideals</a:t>
            </a:r>
          </a:p>
        </p:txBody>
      </p:sp>
      <p:sp>
        <p:nvSpPr>
          <p:cNvPr id="47109" name="Text Box 19"/>
          <p:cNvSpPr txBox="1">
            <a:spLocks noChangeArrowheads="1"/>
          </p:cNvSpPr>
          <p:nvPr/>
        </p:nvSpPr>
        <p:spPr bwMode="auto">
          <a:xfrm>
            <a:off x="1066800" y="4156075"/>
            <a:ext cx="613568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SzPct val="125000"/>
            </a:pPr>
            <a:r>
              <a:rPr lang="en-US" altLang="en-US" sz="1800"/>
              <a:t>Chapter activities are an opportunity to find potential new board members – active, dependable involvement; intersection of individual interests and chapter needs</a:t>
            </a:r>
          </a:p>
        </p:txBody>
      </p:sp>
      <p:sp>
        <p:nvSpPr>
          <p:cNvPr id="47110" name="Text Box 20"/>
          <p:cNvSpPr txBox="1">
            <a:spLocks noChangeArrowheads="1"/>
          </p:cNvSpPr>
          <p:nvPr/>
        </p:nvSpPr>
        <p:spPr bwMode="auto">
          <a:xfrm>
            <a:off x="2057400" y="3276600"/>
            <a:ext cx="5248275"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5000"/>
              </a:lnSpc>
              <a:spcBef>
                <a:spcPct val="0"/>
              </a:spcBef>
              <a:buSzPct val="125000"/>
            </a:pPr>
            <a:r>
              <a:rPr lang="en-US" altLang="en-US" sz="1800"/>
              <a:t>Lack of effective planning and communications puts a chapter on a downward spiral </a:t>
            </a:r>
          </a:p>
        </p:txBody>
      </p:sp>
      <p:pic>
        <p:nvPicPr>
          <p:cNvPr id="47111" name="Picture 21" descr="j0438590"/>
          <p:cNvPicPr>
            <a:picLocks noChangeAspect="1" noChangeArrowheads="1"/>
          </p:cNvPicPr>
          <p:nvPr/>
        </p:nvPicPr>
        <p:blipFill>
          <a:blip r:embed="rId2"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7543800" y="1417638"/>
            <a:ext cx="1295400"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7112" name="Group 29"/>
          <p:cNvGrpSpPr>
            <a:grpSpLocks/>
          </p:cNvGrpSpPr>
          <p:nvPr/>
        </p:nvGrpSpPr>
        <p:grpSpPr bwMode="auto">
          <a:xfrm>
            <a:off x="7315200" y="3079750"/>
            <a:ext cx="1620838" cy="730250"/>
            <a:chOff x="4068" y="1344"/>
            <a:chExt cx="1440" cy="682"/>
          </a:xfrm>
        </p:grpSpPr>
        <p:sp>
          <p:nvSpPr>
            <p:cNvPr id="47116" name="Text Box 25"/>
            <p:cNvSpPr txBox="1">
              <a:spLocks noChangeArrowheads="1"/>
            </p:cNvSpPr>
            <p:nvPr/>
          </p:nvSpPr>
          <p:spPr bwMode="auto">
            <a:xfrm rot="-907138">
              <a:off x="5040" y="1344"/>
              <a:ext cx="26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olidFill>
                    <a:srgbClr val="FF3300"/>
                  </a:solidFill>
                </a:rPr>
                <a:t>X</a:t>
              </a:r>
            </a:p>
          </p:txBody>
        </p:sp>
        <p:sp>
          <p:nvSpPr>
            <p:cNvPr id="47117" name="Text Box 26"/>
            <p:cNvSpPr txBox="1">
              <a:spLocks noChangeArrowheads="1"/>
            </p:cNvSpPr>
            <p:nvPr/>
          </p:nvSpPr>
          <p:spPr bwMode="auto">
            <a:xfrm rot="502862">
              <a:off x="4439" y="1449"/>
              <a:ext cx="26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olidFill>
                    <a:srgbClr val="FF3300"/>
                  </a:solidFill>
                </a:rPr>
                <a:t>X</a:t>
              </a:r>
            </a:p>
          </p:txBody>
        </p:sp>
        <p:pic>
          <p:nvPicPr>
            <p:cNvPr id="47118" name="Picture 22" descr="dd01516_"/>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a:off x="4752" y="1776"/>
              <a:ext cx="44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19" name="Text Box 23"/>
            <p:cNvSpPr txBox="1">
              <a:spLocks noChangeArrowheads="1"/>
            </p:cNvSpPr>
            <p:nvPr/>
          </p:nvSpPr>
          <p:spPr bwMode="auto">
            <a:xfrm rot="487806">
              <a:off x="4068" y="1516"/>
              <a:ext cx="1068"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a:t>Communications</a:t>
              </a:r>
            </a:p>
          </p:txBody>
        </p:sp>
        <p:sp>
          <p:nvSpPr>
            <p:cNvPr id="47120" name="Text Box 24"/>
            <p:cNvSpPr txBox="1">
              <a:spLocks noChangeArrowheads="1"/>
            </p:cNvSpPr>
            <p:nvPr/>
          </p:nvSpPr>
          <p:spPr bwMode="auto">
            <a:xfrm rot="-850023">
              <a:off x="4896" y="1392"/>
              <a:ext cx="612"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a:t>Planning</a:t>
              </a:r>
            </a:p>
          </p:txBody>
        </p:sp>
      </p:grpSp>
      <p:pic>
        <p:nvPicPr>
          <p:cNvPr id="47113" name="Picture 27"/>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705600" y="523875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4" name="Picture 28" descr="j024039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43800" y="4141788"/>
            <a:ext cx="1173163"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15" name="Text Box 20"/>
          <p:cNvSpPr txBox="1">
            <a:spLocks noChangeArrowheads="1"/>
          </p:cNvSpPr>
          <p:nvPr/>
        </p:nvSpPr>
        <p:spPr bwMode="auto">
          <a:xfrm>
            <a:off x="1295400" y="2630488"/>
            <a:ext cx="5907088"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ts val="700"/>
              </a:spcBef>
            </a:pPr>
            <a:r>
              <a:rPr lang="en-US" altLang="en-US" sz="1800"/>
              <a:t>Interesting, engaging events &amp; programs</a:t>
            </a:r>
          </a:p>
        </p:txBody>
      </p:sp>
    </p:spTree>
    <p:extLst>
      <p:ext uri="{BB962C8B-B14F-4D97-AF65-F5344CB8AC3E}">
        <p14:creationId xmlns:p14="http://schemas.microsoft.com/office/powerpoint/2010/main" val="3959986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0"/>
          <p:cNvSpPr>
            <a:spLocks noGrp="1" noChangeArrowheads="1"/>
          </p:cNvSpPr>
          <p:nvPr>
            <p:ph type="title" idx="4294967295"/>
          </p:nvPr>
        </p:nvSpPr>
        <p:spPr>
          <a:xfrm>
            <a:off x="914400" y="533400"/>
            <a:ext cx="6324600" cy="838200"/>
          </a:xfrm>
          <a:noFill/>
        </p:spPr>
        <p:txBody>
          <a:bodyPr anchor="b">
            <a:normAutofit fontScale="90000"/>
          </a:bodyPr>
          <a:lstStyle/>
          <a:p>
            <a:pPr eaLnBrk="1" hangingPunct="1"/>
            <a:r>
              <a:rPr lang="en-US" altLang="en-US" sz="3400" dirty="0"/>
              <a:t>All Chapters Benefit from Continuous Improvement</a:t>
            </a:r>
          </a:p>
        </p:txBody>
      </p:sp>
      <p:sp>
        <p:nvSpPr>
          <p:cNvPr id="49155" name="Rectangle 31"/>
          <p:cNvSpPr>
            <a:spLocks noGrp="1" noChangeArrowheads="1"/>
          </p:cNvSpPr>
          <p:nvPr>
            <p:ph type="body" idx="4294967295"/>
          </p:nvPr>
        </p:nvSpPr>
        <p:spPr>
          <a:xfrm>
            <a:off x="2438400" y="1600200"/>
            <a:ext cx="6705600" cy="990600"/>
          </a:xfrm>
        </p:spPr>
        <p:txBody>
          <a:bodyPr>
            <a:normAutofit fontScale="92500" lnSpcReduction="10000"/>
          </a:bodyPr>
          <a:lstStyle/>
          <a:p>
            <a:pPr marL="0" indent="0" eaLnBrk="1" hangingPunct="1">
              <a:lnSpc>
                <a:spcPct val="80000"/>
              </a:lnSpc>
              <a:buFontTx/>
              <a:buNone/>
            </a:pPr>
            <a:r>
              <a:rPr lang="en-US" altLang="en-US" sz="2800"/>
              <a:t>The multi-component </a:t>
            </a:r>
            <a:r>
              <a:rPr lang="en-US" altLang="en-US" sz="2800" i="1"/>
              <a:t>Keys to Effective Chapters program </a:t>
            </a:r>
            <a:r>
              <a:rPr lang="en-US" altLang="en-US" sz="2800"/>
              <a:t>is available to assist chapters</a:t>
            </a:r>
          </a:p>
          <a:p>
            <a:pPr marL="0" indent="0" algn="just" eaLnBrk="1" hangingPunct="1">
              <a:lnSpc>
                <a:spcPct val="80000"/>
              </a:lnSpc>
            </a:pPr>
            <a:endParaRPr lang="en-US" altLang="en-US" sz="2800"/>
          </a:p>
        </p:txBody>
      </p:sp>
      <p:pic>
        <p:nvPicPr>
          <p:cNvPr id="49156" name="Picture 32" descr="j042917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18000" y="2381250"/>
            <a:ext cx="1371600" cy="125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7" name="Text Box 33"/>
          <p:cNvSpPr txBox="1">
            <a:spLocks noChangeArrowheads="1"/>
          </p:cNvSpPr>
          <p:nvPr/>
        </p:nvSpPr>
        <p:spPr bwMode="auto">
          <a:xfrm>
            <a:off x="3581400" y="5011738"/>
            <a:ext cx="33274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a:t>Refined Chapter Circle Awards process to encourage planning and reduce ambiguity</a:t>
            </a:r>
          </a:p>
          <a:p>
            <a:pPr>
              <a:spcBef>
                <a:spcPct val="0"/>
              </a:spcBef>
              <a:buFontTx/>
              <a:buNone/>
            </a:pPr>
            <a:endParaRPr lang="en-US" altLang="en-US" sz="1800"/>
          </a:p>
        </p:txBody>
      </p:sp>
      <p:sp>
        <p:nvSpPr>
          <p:cNvPr id="49158" name="Text Box 34"/>
          <p:cNvSpPr txBox="1">
            <a:spLocks noChangeArrowheads="1"/>
          </p:cNvSpPr>
          <p:nvPr/>
        </p:nvSpPr>
        <p:spPr bwMode="auto">
          <a:xfrm>
            <a:off x="1498600" y="2971800"/>
            <a:ext cx="2286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dirty="0"/>
              <a:t>Provides training for new officers</a:t>
            </a:r>
          </a:p>
        </p:txBody>
      </p:sp>
      <p:sp>
        <p:nvSpPr>
          <p:cNvPr id="49159" name="Text Box 35"/>
          <p:cNvSpPr txBox="1">
            <a:spLocks noChangeArrowheads="1"/>
          </p:cNvSpPr>
          <p:nvPr/>
        </p:nvSpPr>
        <p:spPr bwMode="auto">
          <a:xfrm>
            <a:off x="1219200" y="4038600"/>
            <a:ext cx="32924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Provides good/best practices with templates and examples</a:t>
            </a:r>
          </a:p>
        </p:txBody>
      </p:sp>
      <p:sp>
        <p:nvSpPr>
          <p:cNvPr id="49160" name="Text Box 36"/>
          <p:cNvSpPr txBox="1">
            <a:spLocks noChangeArrowheads="1"/>
          </p:cNvSpPr>
          <p:nvPr/>
        </p:nvSpPr>
        <p:spPr bwMode="auto">
          <a:xfrm>
            <a:off x="5918200" y="3944938"/>
            <a:ext cx="22860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Provides guidelines for planning and execution</a:t>
            </a:r>
          </a:p>
        </p:txBody>
      </p:sp>
      <p:sp>
        <p:nvSpPr>
          <p:cNvPr id="49161" name="Line 37"/>
          <p:cNvSpPr>
            <a:spLocks noChangeShapeType="1"/>
          </p:cNvSpPr>
          <p:nvPr/>
        </p:nvSpPr>
        <p:spPr bwMode="auto">
          <a:xfrm flipH="1">
            <a:off x="3733800" y="3182938"/>
            <a:ext cx="533400" cy="76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2" name="Line 38"/>
          <p:cNvSpPr>
            <a:spLocks noChangeShapeType="1"/>
          </p:cNvSpPr>
          <p:nvPr/>
        </p:nvSpPr>
        <p:spPr bwMode="auto">
          <a:xfrm flipH="1">
            <a:off x="4114800" y="3716338"/>
            <a:ext cx="279400" cy="322262"/>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3" name="Line 39"/>
          <p:cNvSpPr>
            <a:spLocks noChangeShapeType="1"/>
          </p:cNvSpPr>
          <p:nvPr/>
        </p:nvSpPr>
        <p:spPr bwMode="auto">
          <a:xfrm>
            <a:off x="5029200" y="3640138"/>
            <a:ext cx="76200" cy="12954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4" name="Line 40"/>
          <p:cNvSpPr>
            <a:spLocks noChangeShapeType="1"/>
          </p:cNvSpPr>
          <p:nvPr/>
        </p:nvSpPr>
        <p:spPr bwMode="auto">
          <a:xfrm>
            <a:off x="5562600" y="3563938"/>
            <a:ext cx="381000" cy="3810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5" name="Line 41"/>
          <p:cNvSpPr>
            <a:spLocks noChangeShapeType="1"/>
          </p:cNvSpPr>
          <p:nvPr/>
        </p:nvSpPr>
        <p:spPr bwMode="auto">
          <a:xfrm>
            <a:off x="5715000" y="3030538"/>
            <a:ext cx="508000" cy="76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6" name="Text Box 42"/>
          <p:cNvSpPr txBox="1">
            <a:spLocks noChangeArrowheads="1"/>
          </p:cNvSpPr>
          <p:nvPr/>
        </p:nvSpPr>
        <p:spPr bwMode="auto">
          <a:xfrm>
            <a:off x="6223000" y="2876550"/>
            <a:ext cx="2286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Veteran officers are available to help, share ideas</a:t>
            </a:r>
          </a:p>
        </p:txBody>
      </p:sp>
    </p:spTree>
    <p:extLst>
      <p:ext uri="{BB962C8B-B14F-4D97-AF65-F5344CB8AC3E}">
        <p14:creationId xmlns:p14="http://schemas.microsoft.com/office/powerpoint/2010/main" val="14555793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title"/>
          </p:nvPr>
        </p:nvSpPr>
        <p:spPr>
          <a:xfrm>
            <a:off x="914400" y="304800"/>
            <a:ext cx="7239000" cy="685800"/>
          </a:xfrm>
          <a:noFill/>
        </p:spPr>
        <p:txBody>
          <a:bodyPr anchor="b"/>
          <a:lstStyle/>
          <a:p>
            <a:pPr eaLnBrk="1" hangingPunct="1"/>
            <a:r>
              <a:rPr lang="en-US" altLang="en-US" sz="3400" dirty="0"/>
              <a:t>Keys to Effective Chapters Wiki</a:t>
            </a:r>
          </a:p>
        </p:txBody>
      </p:sp>
      <p:sp>
        <p:nvSpPr>
          <p:cNvPr id="4100" name="Text Box 9"/>
          <p:cNvSpPr txBox="1">
            <a:spLocks noChangeArrowheads="1"/>
          </p:cNvSpPr>
          <p:nvPr/>
        </p:nvSpPr>
        <p:spPr bwMode="auto">
          <a:xfrm>
            <a:off x="838200" y="1066800"/>
            <a:ext cx="8153400" cy="5157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100"/>
              </a:lnSpc>
              <a:spcBef>
                <a:spcPts val="800"/>
              </a:spcBef>
            </a:pPr>
            <a:r>
              <a:rPr kumimoji="1" lang="en-US" altLang="en-US" sz="2200" dirty="0">
                <a:latin typeface="+mj-lt"/>
              </a:rPr>
              <a:t>A Keys to Effective Chapter Wiki has been created to provide resources to assist chapters in a variety of ways</a:t>
            </a:r>
          </a:p>
          <a:p>
            <a:pPr eaLnBrk="1" hangingPunct="1">
              <a:lnSpc>
                <a:spcPts val="2100"/>
              </a:lnSpc>
              <a:spcBef>
                <a:spcPts val="800"/>
              </a:spcBef>
              <a:buFontTx/>
              <a:buNone/>
            </a:pPr>
            <a:r>
              <a:rPr kumimoji="1" lang="en-US" altLang="en-US" sz="2200" dirty="0">
                <a:latin typeface="+mj-lt"/>
                <a:hlinkClick r:id="rId3"/>
              </a:rPr>
              <a:t>http://keys-to-effective-ch.wikispaces.com</a:t>
            </a:r>
            <a:endParaRPr kumimoji="1" lang="en-US" altLang="en-US" sz="2200" dirty="0">
              <a:latin typeface="+mj-lt"/>
            </a:endParaRPr>
          </a:p>
          <a:p>
            <a:pPr eaLnBrk="1" hangingPunct="1">
              <a:lnSpc>
                <a:spcPts val="2100"/>
              </a:lnSpc>
              <a:spcBef>
                <a:spcPts val="800"/>
              </a:spcBef>
              <a:buNone/>
            </a:pPr>
            <a:r>
              <a:rPr lang="en-US" sz="2000" b="1" dirty="0">
                <a:solidFill>
                  <a:srgbClr val="C00000"/>
                </a:solidFill>
                <a:latin typeface="+mj-lt"/>
              </a:rPr>
              <a:t>(Or Google “INCOSE Chapter Wiki” – first result)</a:t>
            </a:r>
            <a:endParaRPr kumimoji="1" lang="en-US" altLang="en-US" sz="2200" dirty="0">
              <a:latin typeface="+mj-lt"/>
            </a:endParaRPr>
          </a:p>
          <a:p>
            <a:pPr eaLnBrk="1" hangingPunct="1">
              <a:lnSpc>
                <a:spcPts val="2100"/>
              </a:lnSpc>
              <a:spcBef>
                <a:spcPts val="800"/>
              </a:spcBef>
            </a:pPr>
            <a:r>
              <a:rPr kumimoji="1" lang="en-US" altLang="en-US" sz="2200" b="1" dirty="0">
                <a:latin typeface="+mj-lt"/>
              </a:rPr>
              <a:t>Chapter Leader Training </a:t>
            </a:r>
            <a:r>
              <a:rPr kumimoji="1" lang="en-US" altLang="en-US" sz="2200" dirty="0">
                <a:latin typeface="+mj-lt"/>
              </a:rPr>
              <a:t>for a smoother start</a:t>
            </a:r>
          </a:p>
          <a:p>
            <a:pPr eaLnBrk="1" hangingPunct="1">
              <a:lnSpc>
                <a:spcPts val="2100"/>
              </a:lnSpc>
              <a:spcBef>
                <a:spcPts val="800"/>
              </a:spcBef>
            </a:pPr>
            <a:r>
              <a:rPr kumimoji="1" lang="en-US" altLang="en-US" sz="2200" b="1" dirty="0">
                <a:latin typeface="+mj-lt"/>
              </a:rPr>
              <a:t>Chapter Planning Workbook and Template</a:t>
            </a:r>
          </a:p>
          <a:p>
            <a:pPr eaLnBrk="1" hangingPunct="1">
              <a:lnSpc>
                <a:spcPts val="2100"/>
              </a:lnSpc>
              <a:spcBef>
                <a:spcPts val="800"/>
              </a:spcBef>
            </a:pPr>
            <a:r>
              <a:rPr kumimoji="1" lang="en-US" altLang="en-US" sz="2200" b="1" dirty="0">
                <a:latin typeface="+mj-lt"/>
              </a:rPr>
              <a:t>Good/Best Practices </a:t>
            </a:r>
            <a:r>
              <a:rPr kumimoji="1" lang="en-US" altLang="en-US" sz="2200" dirty="0">
                <a:latin typeface="+mj-lt"/>
              </a:rPr>
              <a:t>in all areas of chapter activities to help you achieve better results</a:t>
            </a:r>
            <a:endParaRPr kumimoji="1" lang="en-US" altLang="en-US" sz="2200" b="1" dirty="0">
              <a:latin typeface="+mj-lt"/>
            </a:endParaRPr>
          </a:p>
          <a:p>
            <a:pPr lvl="1" eaLnBrk="1" hangingPunct="1">
              <a:lnSpc>
                <a:spcPts val="2100"/>
              </a:lnSpc>
              <a:spcBef>
                <a:spcPts val="800"/>
              </a:spcBef>
            </a:pPr>
            <a:r>
              <a:rPr kumimoji="1" lang="en-US" altLang="en-US" sz="1800" dirty="0">
                <a:latin typeface="+mj-lt"/>
              </a:rPr>
              <a:t>Examples, tips, guidelines, templates, checklists, resources, </a:t>
            </a:r>
            <a:r>
              <a:rPr kumimoji="1" lang="en-US" altLang="en-US" sz="1800" dirty="0" err="1">
                <a:latin typeface="+mj-lt"/>
              </a:rPr>
              <a:t>etc</a:t>
            </a:r>
            <a:endParaRPr kumimoji="1" lang="en-US" altLang="en-US" sz="1800" dirty="0">
              <a:latin typeface="+mj-lt"/>
            </a:endParaRPr>
          </a:p>
          <a:p>
            <a:pPr lvl="1" eaLnBrk="1" hangingPunct="1">
              <a:lnSpc>
                <a:spcPts val="2100"/>
              </a:lnSpc>
              <a:spcBef>
                <a:spcPts val="800"/>
              </a:spcBef>
            </a:pPr>
            <a:r>
              <a:rPr kumimoji="1" lang="en-US" altLang="en-US" sz="1800" dirty="0">
                <a:latin typeface="+mj-lt"/>
              </a:rPr>
              <a:t>New items are added to the Wiki from the Award submittals each year</a:t>
            </a:r>
          </a:p>
          <a:p>
            <a:pPr lvl="1" eaLnBrk="1" hangingPunct="1">
              <a:lnSpc>
                <a:spcPts val="2100"/>
              </a:lnSpc>
              <a:spcBef>
                <a:spcPts val="800"/>
              </a:spcBef>
            </a:pPr>
            <a:r>
              <a:rPr kumimoji="1" lang="en-US" altLang="en-US" sz="1800" dirty="0">
                <a:latin typeface="+mj-lt"/>
              </a:rPr>
              <a:t>Chapters can share their own best practices by adding them directly to the Wiki</a:t>
            </a:r>
          </a:p>
          <a:p>
            <a:pPr lvl="1" eaLnBrk="1" hangingPunct="1">
              <a:lnSpc>
                <a:spcPts val="2100"/>
              </a:lnSpc>
              <a:spcBef>
                <a:spcPts val="800"/>
              </a:spcBef>
            </a:pPr>
            <a:r>
              <a:rPr kumimoji="1" lang="en-US" altLang="en-US" sz="1800" dirty="0">
                <a:latin typeface="+mj-lt"/>
              </a:rPr>
              <a:t>Organized similarly to the Circle Awards criteria</a:t>
            </a:r>
          </a:p>
          <a:p>
            <a:pPr eaLnBrk="1" hangingPunct="1">
              <a:lnSpc>
                <a:spcPts val="2100"/>
              </a:lnSpc>
              <a:spcBef>
                <a:spcPts val="800"/>
              </a:spcBef>
            </a:pPr>
            <a:r>
              <a:rPr kumimoji="1" lang="en-US" altLang="en-US" sz="2200" dirty="0">
                <a:latin typeface="+mj-lt"/>
              </a:rPr>
              <a:t>Suggestions for new resources can be requested by emailing </a:t>
            </a:r>
            <a:r>
              <a:rPr kumimoji="1" lang="en-US" altLang="en-US" sz="2200" dirty="0">
                <a:latin typeface="+mj-lt"/>
                <a:hlinkClick r:id="rId4"/>
              </a:rPr>
              <a:t>ChapterKeys@incose.org</a:t>
            </a:r>
            <a:r>
              <a:rPr kumimoji="1" lang="en-US" altLang="en-US" sz="2200" dirty="0">
                <a:latin typeface="+mj-lt"/>
              </a:rPr>
              <a:t> </a:t>
            </a:r>
          </a:p>
        </p:txBody>
      </p:sp>
      <p:sp>
        <p:nvSpPr>
          <p:cNvPr id="2" name="Rectangle 1"/>
          <p:cNvSpPr/>
          <p:nvPr/>
        </p:nvSpPr>
        <p:spPr>
          <a:xfrm>
            <a:off x="762000" y="4495800"/>
            <a:ext cx="8382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583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1" y="224534"/>
            <a:ext cx="8229600" cy="63000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19400" y="274638"/>
            <a:ext cx="6096000" cy="563562"/>
          </a:xfrm>
        </p:spPr>
        <p:txBody>
          <a:bodyPr>
            <a:normAutofit fontScale="90000"/>
          </a:bodyPr>
          <a:lstStyle/>
          <a:p>
            <a:r>
              <a:rPr lang="en-US" dirty="0"/>
              <a:t>Chapter Keys Wiki</a:t>
            </a:r>
          </a:p>
        </p:txBody>
      </p:sp>
    </p:spTree>
    <p:extLst>
      <p:ext uri="{BB962C8B-B14F-4D97-AF65-F5344CB8AC3E}">
        <p14:creationId xmlns:p14="http://schemas.microsoft.com/office/powerpoint/2010/main" val="17239173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8229600" cy="1143000"/>
          </a:xfrm>
        </p:spPr>
        <p:txBody>
          <a:bodyPr/>
          <a:lstStyle/>
          <a:p>
            <a:pPr eaLnBrk="1" hangingPunct="1"/>
            <a:r>
              <a:rPr lang="en-US" altLang="en-US" sz="3400" dirty="0"/>
              <a:t>This Unit’s Organization</a:t>
            </a:r>
          </a:p>
        </p:txBody>
      </p:sp>
      <p:sp>
        <p:nvSpPr>
          <p:cNvPr id="51203" name="Rectangle 3"/>
          <p:cNvSpPr>
            <a:spLocks noGrp="1" noChangeArrowheads="1"/>
          </p:cNvSpPr>
          <p:nvPr>
            <p:ph idx="1"/>
          </p:nvPr>
        </p:nvSpPr>
        <p:spPr>
          <a:xfrm>
            <a:off x="685800" y="1265238"/>
            <a:ext cx="8229600" cy="4525962"/>
          </a:xfrm>
        </p:spPr>
        <p:txBody>
          <a:bodyPr/>
          <a:lstStyle/>
          <a:p>
            <a:pPr eaLnBrk="1" hangingPunct="1"/>
            <a:r>
              <a:rPr lang="en-US" altLang="en-US" sz="2400" dirty="0"/>
              <a:t>The balance of this unit is taken in the sequence of the Chapter Awards criteria and for the major criteria areas, provides an overview of chapter activities that will lead to their chapter’s effectiveness and can gain them recognition through Chapter Awards</a:t>
            </a:r>
          </a:p>
          <a:p>
            <a:pPr lvl="1" eaLnBrk="1" hangingPunct="1"/>
            <a:r>
              <a:rPr lang="en-US" altLang="en-US" sz="2000" dirty="0"/>
              <a:t>Training</a:t>
            </a:r>
          </a:p>
          <a:p>
            <a:pPr lvl="1" eaLnBrk="1" hangingPunct="1"/>
            <a:r>
              <a:rPr lang="en-US" altLang="en-US" sz="2000" dirty="0"/>
              <a:t>Planning</a:t>
            </a:r>
          </a:p>
          <a:p>
            <a:pPr lvl="1" eaLnBrk="1" hangingPunct="1"/>
            <a:r>
              <a:rPr lang="en-US" altLang="en-US" sz="2000" dirty="0"/>
              <a:t>Chapter Activities</a:t>
            </a:r>
          </a:p>
          <a:p>
            <a:pPr lvl="1" eaLnBrk="1" hangingPunct="1"/>
            <a:r>
              <a:rPr lang="en-US" altLang="en-US" sz="2000" dirty="0"/>
              <a:t>Communications</a:t>
            </a:r>
          </a:p>
          <a:p>
            <a:pPr lvl="1" eaLnBrk="1" hangingPunct="1"/>
            <a:r>
              <a:rPr lang="en-US" altLang="en-US" sz="2000" dirty="0"/>
              <a:t>Membership</a:t>
            </a:r>
          </a:p>
          <a:p>
            <a:pPr eaLnBrk="1" hangingPunct="1"/>
            <a:r>
              <a:rPr lang="en-US" altLang="en-US" sz="2400" dirty="0"/>
              <a:t>Chapter Award Process Overview</a:t>
            </a:r>
          </a:p>
        </p:txBody>
      </p:sp>
      <p:sp>
        <p:nvSpPr>
          <p:cNvPr id="4" name="Rectangle 3"/>
          <p:cNvSpPr txBox="1">
            <a:spLocks noChangeArrowheads="1"/>
          </p:cNvSpPr>
          <p:nvPr/>
        </p:nvSpPr>
        <p:spPr bwMode="auto">
          <a:xfrm>
            <a:off x="3962400" y="3124200"/>
            <a:ext cx="4495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r>
              <a:rPr lang="en-US" altLang="en-US" sz="2000"/>
              <a:t>Technical Aspects</a:t>
            </a:r>
            <a:endParaRPr lang="en-US" altLang="en-US" sz="2000" kern="0" dirty="0"/>
          </a:p>
          <a:p>
            <a:pPr lvl="1" eaLnBrk="1" hangingPunct="1"/>
            <a:r>
              <a:rPr lang="en-US" altLang="en-US" sz="2000" kern="0" dirty="0"/>
              <a:t>Outreach </a:t>
            </a:r>
          </a:p>
          <a:p>
            <a:pPr lvl="1" eaLnBrk="1" hangingPunct="1"/>
            <a:r>
              <a:rPr lang="en-US" altLang="en-US" sz="2000" kern="0" dirty="0"/>
              <a:t>Support to INCOSE</a:t>
            </a:r>
          </a:p>
          <a:p>
            <a:pPr lvl="1" eaLnBrk="1" hangingPunct="1"/>
            <a:r>
              <a:rPr lang="en-US" altLang="en-US" sz="2000" kern="0" dirty="0"/>
              <a:t>Chapter Operations</a:t>
            </a:r>
          </a:p>
          <a:p>
            <a:pPr eaLnBrk="1" hangingPunct="1"/>
            <a:endParaRPr lang="en-US" altLang="en-US" sz="2400" kern="0" dirty="0"/>
          </a:p>
        </p:txBody>
      </p:sp>
    </p:spTree>
    <p:extLst>
      <p:ext uri="{BB962C8B-B14F-4D97-AF65-F5344CB8AC3E}">
        <p14:creationId xmlns:p14="http://schemas.microsoft.com/office/powerpoint/2010/main" val="16211443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iw2018-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17 slide" id="{F804B6AD-FA24-44B4-AFCB-E09BCC2CEB7C}" vid="{214AA202-365A-4BA2-832A-F2F4F89C144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TaxCatchAll xmlns="a5d583fd-7d58-4cab-b156-487bc8ec2459">
      <Value>45</Value>
    </TaxCatchAll>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7" ma:contentTypeDescription="Create a new document." ma:contentTypeScope="" ma:versionID="2cefdba5221952b65d2fecb074901929">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97bf04cd5aa9b1f759796b56df68c8fc"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0F3594-5016-4C8B-BD67-7FF8B3FF4C25}"/>
</file>

<file path=customXml/itemProps2.xml><?xml version="1.0" encoding="utf-8"?>
<ds:datastoreItem xmlns:ds="http://schemas.openxmlformats.org/officeDocument/2006/customXml" ds:itemID="{9468069E-F4DF-4BAE-83BD-87D58AF3A536}"/>
</file>

<file path=customXml/itemProps3.xml><?xml version="1.0" encoding="utf-8"?>
<ds:datastoreItem xmlns:ds="http://schemas.openxmlformats.org/officeDocument/2006/customXml" ds:itemID="{272840CA-7365-40CE-A571-2A2AA1D89606}"/>
</file>

<file path=customXml/itemProps4.xml><?xml version="1.0" encoding="utf-8"?>
<ds:datastoreItem xmlns:ds="http://schemas.openxmlformats.org/officeDocument/2006/customXml" ds:itemID="{73EA893D-8137-4974-B3DE-47C8327A1D45}"/>
</file>

<file path=docProps/app.xml><?xml version="1.0" encoding="utf-8"?>
<Properties xmlns="http://schemas.openxmlformats.org/officeDocument/2006/extended-properties" xmlns:vt="http://schemas.openxmlformats.org/officeDocument/2006/docPropsVTypes">
  <Template>IW2018_PresentationTemplate</Template>
  <TotalTime>62069</TotalTime>
  <Words>2982</Words>
  <Application>Microsoft Office PowerPoint</Application>
  <PresentationFormat>On-screen Show (4:3)</PresentationFormat>
  <Paragraphs>391</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Mangal</vt:lpstr>
      <vt:lpstr>Open Sans</vt:lpstr>
      <vt:lpstr>Open Sans Light</vt:lpstr>
      <vt:lpstr>Tahoma</vt:lpstr>
      <vt:lpstr>iw2018-slide</vt:lpstr>
      <vt:lpstr>Chapter Leader Training Unit 4 - Chapter Excellence Program</vt:lpstr>
      <vt:lpstr>What We Are Planning to Cover</vt:lpstr>
      <vt:lpstr>Chapter Excellence Program</vt:lpstr>
      <vt:lpstr>All Chapters Benefit from Continuous Improvement</vt:lpstr>
      <vt:lpstr>Goal – Year-after-Year Consistently Effective Chapters</vt:lpstr>
      <vt:lpstr>All Chapters Benefit from Continuous Improvement</vt:lpstr>
      <vt:lpstr>Keys to Effective Chapters Wiki</vt:lpstr>
      <vt:lpstr>Chapter Keys Wiki</vt:lpstr>
      <vt:lpstr>This Unit’s Organization</vt:lpstr>
      <vt:lpstr>Officer Training Component</vt:lpstr>
      <vt:lpstr>Chapter Planning Component</vt:lpstr>
      <vt:lpstr>Lack of Planning:</vt:lpstr>
      <vt:lpstr>During Chapter Planning, Maintain Alignment with Overall INCOSE Mission and Goals</vt:lpstr>
      <vt:lpstr>Early &amp; Effective Planning Is Essential as Well as Periodic Updates</vt:lpstr>
      <vt:lpstr>Available Chapter Planning Tools (To be revised and simplified in 2018)</vt:lpstr>
      <vt:lpstr>Chapter Planning Workbook</vt:lpstr>
      <vt:lpstr>Chapter Planning Workbook</vt:lpstr>
      <vt:lpstr>Chapter Plans Template</vt:lpstr>
      <vt:lpstr>Best Practices Component</vt:lpstr>
      <vt:lpstr>Activities Are a Chapter’s Life Blood</vt:lpstr>
      <vt:lpstr>Effective Communications Encourage  and Inform Chapter Members</vt:lpstr>
      <vt:lpstr>Growing Membership Involves More  System Engineers and Companies</vt:lpstr>
      <vt:lpstr>INCOSE Technical Aspects Extend the Practice of Systems Engineering</vt:lpstr>
      <vt:lpstr>Chapter Outreach &amp; Collaboration Activities Promotes INCOSE &amp; SE to Groups Outside INCOSE</vt:lpstr>
      <vt:lpstr>Chapter’s Support to INCOSE Strengthens  the Total Organization</vt:lpstr>
      <vt:lpstr>Solid Chapter Operations Facilitate Repeatable Chapter Performance</vt:lpstr>
      <vt:lpstr>Chapter’s Support to INCOSE Strengthens  the Total Organization</vt:lpstr>
      <vt:lpstr>Solid Chapter Operations Facilitate Repeatable Chapter Performance</vt:lpstr>
      <vt:lpstr>Chapter Awards</vt:lpstr>
      <vt:lpstr>Chapter Performance-Data/Evidence Collection Vital  for Self Evaluation by Chapter, and for Awards</vt:lpstr>
      <vt:lpstr>Chapter Recognition Awards</vt:lpstr>
      <vt:lpstr>Chapter Award Submittal Spreadsheet</vt:lpstr>
      <vt:lpstr>Gold &amp; Platinum Awards Have Minimum Requirements</vt:lpstr>
      <vt:lpstr>Chapter Award Spreadsheet Submittal  Due Date &amp; Certification</vt:lpstr>
      <vt:lpstr>Chapter Award Review Process Designed to be Fair and Impartial</vt:lpstr>
      <vt:lpstr>Chapter Special Awards</vt:lpstr>
      <vt:lpstr>Goal - Efficient and Effective Chapters</vt:lpstr>
      <vt:lpstr>Feedback Sought</vt:lpstr>
    </vt:vector>
  </TitlesOfParts>
  <Company>INCOSE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Officer Orientation</dc:title>
  <dc:subject>Chapter Officer Orientation</dc:subject>
  <dc:creator>Don Boyer</dc:creator>
  <cp:keywords>chapter, orientation, training, officers</cp:keywords>
  <cp:lastModifiedBy>Ellie Gianni</cp:lastModifiedBy>
  <cp:revision>316</cp:revision>
  <cp:lastPrinted>1601-01-01T00:00:00Z</cp:lastPrinted>
  <dcterms:created xsi:type="dcterms:W3CDTF">1601-01-01T00:00:00Z</dcterms:created>
  <dcterms:modified xsi:type="dcterms:W3CDTF">2018-11-05T12:41:16Z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
    <vt:lpwstr>Document</vt:lpwstr>
  </property>
  <property fmtid="{D5CDD505-2E9C-101B-9397-08002B2CF9AE}" pid="4" name="ContentTypeId">
    <vt:lpwstr>0x01010017FE2C79C1FA8A4FABB2436FD22CCFD6</vt:lpwstr>
  </property>
  <property fmtid="{D5CDD505-2E9C-101B-9397-08002B2CF9AE}" pid="5" name="incoseWorkingGroup">
    <vt:lpwstr/>
  </property>
  <property fmtid="{D5CDD505-2E9C-101B-9397-08002B2CF9AE}" pid="6" name="incoseOrganizations">
    <vt:lpwstr/>
  </property>
  <property fmtid="{D5CDD505-2E9C-101B-9397-08002B2CF9AE}" pid="7" name="INCOSEProductValue">
    <vt:lpwstr>45;#Local|254e409e-99ce-4994-8e1c-1a49057a5299</vt:lpwstr>
  </property>
  <property fmtid="{D5CDD505-2E9C-101B-9397-08002B2CF9AE}" pid="8" name="incoseChapters">
    <vt:lpwstr/>
  </property>
</Properties>
</file>