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5"/>
  </p:sldMasterIdLst>
  <p:notesMasterIdLst>
    <p:notesMasterId r:id="rId45"/>
  </p:notesMasterIdLst>
  <p:sldIdLst>
    <p:sldId id="416" r:id="rId6"/>
    <p:sldId id="592" r:id="rId7"/>
    <p:sldId id="578" r:id="rId8"/>
    <p:sldId id="579" r:id="rId9"/>
    <p:sldId id="580" r:id="rId10"/>
    <p:sldId id="581" r:id="rId11"/>
    <p:sldId id="582" r:id="rId12"/>
    <p:sldId id="583" r:id="rId13"/>
    <p:sldId id="584" r:id="rId14"/>
    <p:sldId id="585" r:id="rId15"/>
    <p:sldId id="586" r:id="rId16"/>
    <p:sldId id="587" r:id="rId17"/>
    <p:sldId id="588" r:id="rId18"/>
    <p:sldId id="589" r:id="rId19"/>
    <p:sldId id="590" r:id="rId20"/>
    <p:sldId id="591" r:id="rId21"/>
    <p:sldId id="550" r:id="rId22"/>
    <p:sldId id="551" r:id="rId23"/>
    <p:sldId id="552" r:id="rId24"/>
    <p:sldId id="553" r:id="rId25"/>
    <p:sldId id="554" r:id="rId26"/>
    <p:sldId id="571" r:id="rId27"/>
    <p:sldId id="570" r:id="rId28"/>
    <p:sldId id="572" r:id="rId29"/>
    <p:sldId id="557" r:id="rId30"/>
    <p:sldId id="558" r:id="rId31"/>
    <p:sldId id="559" r:id="rId32"/>
    <p:sldId id="593" r:id="rId33"/>
    <p:sldId id="562" r:id="rId34"/>
    <p:sldId id="563" r:id="rId35"/>
    <p:sldId id="564" r:id="rId36"/>
    <p:sldId id="565" r:id="rId37"/>
    <p:sldId id="566" r:id="rId38"/>
    <p:sldId id="573" r:id="rId39"/>
    <p:sldId id="574" r:id="rId40"/>
    <p:sldId id="594" r:id="rId41"/>
    <p:sldId id="595" r:id="rId42"/>
    <p:sldId id="596" r:id="rId43"/>
    <p:sldId id="568" r:id="rId44"/>
  </p:sldIdLst>
  <p:sldSz cx="9144000" cy="6858000" type="screen4x3"/>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 initial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D00"/>
    <a:srgbClr val="F0EA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92943" autoAdjust="0"/>
  </p:normalViewPr>
  <p:slideViewPr>
    <p:cSldViewPr>
      <p:cViewPr varScale="1">
        <p:scale>
          <a:sx n="67" d="100"/>
          <a:sy n="67" d="100"/>
        </p:scale>
        <p:origin x="252" y="72"/>
      </p:cViewPr>
      <p:guideLst>
        <p:guide orient="horz" pos="2160"/>
        <p:guide pos="2880"/>
      </p:guideLst>
    </p:cSldViewPr>
  </p:slideViewPr>
  <p:outlineViewPr>
    <p:cViewPr>
      <p:scale>
        <a:sx n="33" d="100"/>
        <a:sy n="33" d="100"/>
      </p:scale>
      <p:origin x="0" y="4912"/>
    </p:cViewPr>
  </p:outlineViewPr>
  <p:notesTextViewPr>
    <p:cViewPr>
      <p:scale>
        <a:sx n="100" d="100"/>
        <a:sy n="100" d="100"/>
      </p:scale>
      <p:origin x="0" y="0"/>
    </p:cViewPr>
  </p:notesTextViewPr>
  <p:sorterViewPr>
    <p:cViewPr>
      <p:scale>
        <a:sx n="100" d="100"/>
        <a:sy n="100" d="100"/>
      </p:scale>
      <p:origin x="0" y="-6821"/>
    </p:cViewPr>
  </p:sorterViewPr>
  <p:notesViewPr>
    <p:cSldViewPr>
      <p:cViewPr varScale="1">
        <p:scale>
          <a:sx n="95" d="100"/>
          <a:sy n="95" d="100"/>
        </p:scale>
        <p:origin x="-16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581E2BF-1A41-410D-B07C-38A12D1E68E4}" type="slidenum">
              <a:rPr lang="en-US"/>
              <a:pPr>
                <a:defRPr/>
              </a:pPr>
              <a:t>‹#›</a:t>
            </a:fld>
            <a:endParaRPr lang="en-US"/>
          </a:p>
        </p:txBody>
      </p:sp>
    </p:spTree>
    <p:extLst>
      <p:ext uri="{BB962C8B-B14F-4D97-AF65-F5344CB8AC3E}">
        <p14:creationId xmlns:p14="http://schemas.microsoft.com/office/powerpoint/2010/main" val="2621378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A6C825-8EDD-4A46-B294-6DEA7F600012}" type="slidenum">
              <a:rPr lang="en-US" altLang="en-US" smtClean="0"/>
              <a:pPr/>
              <a:t>17</a:t>
            </a:fld>
            <a:endParaRPr lang="en-US" altLang="en-US"/>
          </a:p>
        </p:txBody>
      </p:sp>
      <p:sp>
        <p:nvSpPr>
          <p:cNvPr id="121859"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21860"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2A74AD-1567-450E-B1CC-0EE0CAD2E1FD}" type="slidenum">
              <a:rPr lang="en-US" altLang="en-US" smtClean="0"/>
              <a:pPr/>
              <a:t>31</a:t>
            </a:fld>
            <a:endParaRPr lang="en-US" altLang="en-US"/>
          </a:p>
        </p:txBody>
      </p:sp>
      <p:sp>
        <p:nvSpPr>
          <p:cNvPr id="131075"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31076"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FED323-CF27-494E-AA3F-586B042B4D02}" type="slidenum">
              <a:rPr lang="en-US" altLang="en-US" smtClean="0"/>
              <a:pPr/>
              <a:t>32</a:t>
            </a:fld>
            <a:endParaRPr lang="en-US" altLang="en-US"/>
          </a:p>
        </p:txBody>
      </p:sp>
      <p:sp>
        <p:nvSpPr>
          <p:cNvPr id="132099"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32100"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2CE915-E9C3-482C-8776-C1C5F53075AB}" type="slidenum">
              <a:rPr lang="en-US" altLang="en-US" smtClean="0"/>
              <a:pPr/>
              <a:t>33</a:t>
            </a:fld>
            <a:endParaRPr lang="en-US" altLang="en-US"/>
          </a:p>
        </p:txBody>
      </p:sp>
      <p:sp>
        <p:nvSpPr>
          <p:cNvPr id="133123"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33124"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609686-81B0-4F79-A728-8F0094DD1251}" type="slidenum">
              <a:rPr lang="en-US" altLang="en-US" smtClean="0"/>
              <a:pPr/>
              <a:t>39</a:t>
            </a:fld>
            <a:endParaRPr lang="en-US" altLang="en-US"/>
          </a:p>
        </p:txBody>
      </p:sp>
      <p:sp>
        <p:nvSpPr>
          <p:cNvPr id="135171"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35172"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EEF00D-D430-4E6D-8271-C238E0760405}" type="slidenum">
              <a:rPr lang="en-US" altLang="en-US" smtClean="0"/>
              <a:pPr/>
              <a:t>18</a:t>
            </a:fld>
            <a:endParaRPr lang="en-US" altLang="en-US"/>
          </a:p>
        </p:txBody>
      </p:sp>
      <p:sp>
        <p:nvSpPr>
          <p:cNvPr id="122883"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22884"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3DA036-43D8-46BF-AB74-B18981F82EAC}" type="slidenum">
              <a:rPr lang="en-US" altLang="en-US" smtClean="0"/>
              <a:pPr/>
              <a:t>19</a:t>
            </a:fld>
            <a:endParaRPr lang="en-US" altLang="en-US"/>
          </a:p>
        </p:txBody>
      </p:sp>
      <p:sp>
        <p:nvSpPr>
          <p:cNvPr id="123907" name="Rectangle 2"/>
          <p:cNvSpPr>
            <a:spLocks noGrp="1" noRot="1" noChangeAspect="1" noChangeArrowheads="1" noTextEdit="1"/>
          </p:cNvSpPr>
          <p:nvPr>
            <p:ph type="sldImg"/>
          </p:nvPr>
        </p:nvSpPr>
        <p:spPr>
          <a:xfrm>
            <a:off x="787400" y="250825"/>
            <a:ext cx="5103813" cy="3827463"/>
          </a:xfrm>
          <a:ln w="12700" cap="flat">
            <a:solidFill>
              <a:schemeClr val="tx1"/>
            </a:solidFill>
          </a:ln>
        </p:spPr>
      </p:sp>
      <p:sp>
        <p:nvSpPr>
          <p:cNvPr id="123908"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2BBE9D-E163-4A16-BB3D-E4AEEAA77433}" type="slidenum">
              <a:rPr lang="en-US" altLang="en-US" smtClean="0"/>
              <a:pPr/>
              <a:t>20</a:t>
            </a:fld>
            <a:endParaRPr lang="en-US" altLang="en-US"/>
          </a:p>
        </p:txBody>
      </p:sp>
      <p:sp>
        <p:nvSpPr>
          <p:cNvPr id="124931" name="Rectangle 2"/>
          <p:cNvSpPr>
            <a:spLocks noGrp="1" noRot="1" noChangeAspect="1" noChangeArrowheads="1" noTextEdit="1"/>
          </p:cNvSpPr>
          <p:nvPr>
            <p:ph type="sldImg"/>
          </p:nvPr>
        </p:nvSpPr>
        <p:spPr>
          <a:xfrm>
            <a:off x="787400" y="250825"/>
            <a:ext cx="5103813" cy="3827463"/>
          </a:xfrm>
          <a:ln w="12700" cap="flat">
            <a:solidFill>
              <a:schemeClr val="tx1"/>
            </a:solidFill>
          </a:ln>
        </p:spPr>
      </p:sp>
      <p:sp>
        <p:nvSpPr>
          <p:cNvPr id="124932"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3B5F62-1848-4998-9A1B-43889822742F}" type="slidenum">
              <a:rPr lang="en-US" altLang="en-US" smtClean="0"/>
              <a:pPr/>
              <a:t>23</a:t>
            </a:fld>
            <a:endParaRPr lang="en-US" altLang="en-US"/>
          </a:p>
        </p:txBody>
      </p:sp>
      <p:sp>
        <p:nvSpPr>
          <p:cNvPr id="126979" name="Rectangle 2"/>
          <p:cNvSpPr>
            <a:spLocks noGrp="1" noRot="1" noChangeAspect="1" noChangeArrowheads="1" noTextEdit="1"/>
          </p:cNvSpPr>
          <p:nvPr>
            <p:ph type="sldImg"/>
          </p:nvPr>
        </p:nvSpPr>
        <p:spPr>
          <a:xfrm>
            <a:off x="787400" y="250825"/>
            <a:ext cx="5103813" cy="3827463"/>
          </a:xfrm>
          <a:ln w="12700" cap="flat">
            <a:solidFill>
              <a:schemeClr val="tx1"/>
            </a:solidFill>
          </a:ln>
        </p:spPr>
      </p:sp>
      <p:sp>
        <p:nvSpPr>
          <p:cNvPr id="126980"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extLst>
      <p:ext uri="{BB962C8B-B14F-4D97-AF65-F5344CB8AC3E}">
        <p14:creationId xmlns:p14="http://schemas.microsoft.com/office/powerpoint/2010/main" val="49395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3B5F62-1848-4998-9A1B-43889822742F}" type="slidenum">
              <a:rPr lang="en-US" altLang="en-US" smtClean="0"/>
              <a:pPr/>
              <a:t>25</a:t>
            </a:fld>
            <a:endParaRPr lang="en-US" altLang="en-US"/>
          </a:p>
        </p:txBody>
      </p:sp>
      <p:sp>
        <p:nvSpPr>
          <p:cNvPr id="126979" name="Rectangle 2"/>
          <p:cNvSpPr>
            <a:spLocks noGrp="1" noRot="1" noChangeAspect="1" noChangeArrowheads="1" noTextEdit="1"/>
          </p:cNvSpPr>
          <p:nvPr>
            <p:ph type="sldImg"/>
          </p:nvPr>
        </p:nvSpPr>
        <p:spPr>
          <a:xfrm>
            <a:off x="787400" y="250825"/>
            <a:ext cx="5103813" cy="3827463"/>
          </a:xfrm>
          <a:ln w="12700" cap="flat">
            <a:solidFill>
              <a:schemeClr val="tx1"/>
            </a:solidFill>
          </a:ln>
        </p:spPr>
      </p:sp>
      <p:sp>
        <p:nvSpPr>
          <p:cNvPr id="126980"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CAA72B-A0B2-463C-8DD2-D33C815D6A55}" type="slidenum">
              <a:rPr lang="en-US" altLang="en-US" smtClean="0"/>
              <a:pPr/>
              <a:t>27</a:t>
            </a:fld>
            <a:endParaRPr lang="en-US" altLang="en-US"/>
          </a:p>
        </p:txBody>
      </p:sp>
      <p:sp>
        <p:nvSpPr>
          <p:cNvPr id="128003" name="Rectangle 2"/>
          <p:cNvSpPr>
            <a:spLocks noGrp="1" noRot="1" noChangeAspect="1" noChangeArrowheads="1" noTextEdit="1"/>
          </p:cNvSpPr>
          <p:nvPr>
            <p:ph type="sldImg"/>
          </p:nvPr>
        </p:nvSpPr>
        <p:spPr>
          <a:xfrm>
            <a:off x="787400" y="250825"/>
            <a:ext cx="5103813" cy="3827463"/>
          </a:xfrm>
          <a:ln w="12700" cap="flat">
            <a:solidFill>
              <a:schemeClr val="tx1"/>
            </a:solidFill>
          </a:ln>
        </p:spPr>
      </p:sp>
      <p:sp>
        <p:nvSpPr>
          <p:cNvPr id="128004"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47D9F9-7000-4DA1-99FF-8D7A6C67316F}" type="slidenum">
              <a:rPr lang="en-US" altLang="en-US" smtClean="0"/>
              <a:pPr/>
              <a:t>29</a:t>
            </a:fld>
            <a:endParaRPr lang="en-US" altLang="en-US"/>
          </a:p>
        </p:txBody>
      </p:sp>
      <p:sp>
        <p:nvSpPr>
          <p:cNvPr id="129027"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29028"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FECAE3-CCC7-45E7-A88E-8BBB860BD5F3}" type="slidenum">
              <a:rPr lang="en-US" altLang="en-US" smtClean="0"/>
              <a:pPr/>
              <a:t>30</a:t>
            </a:fld>
            <a:endParaRPr lang="en-US" altLang="en-US"/>
          </a:p>
        </p:txBody>
      </p:sp>
      <p:sp>
        <p:nvSpPr>
          <p:cNvPr id="130051"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30052"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22" tIns="41261" rIns="82522" bIns="41261"/>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269692" y="4409344"/>
            <a:ext cx="8527956" cy="1123038"/>
          </a:xfrm>
        </p:spPr>
        <p:txBody>
          <a:bodyPr anchor="b"/>
          <a:lstStyle>
            <a:lvl1pPr algn="l">
              <a:defRPr sz="4498"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269692" y="3527476"/>
            <a:ext cx="8527956" cy="867169"/>
          </a:xfrm>
        </p:spPr>
        <p:txBody>
          <a:bodyPr anchor="b"/>
          <a:lstStyle>
            <a:lvl1pPr marL="0" indent="0" algn="l">
              <a:buNone/>
              <a:defRPr sz="1799">
                <a:latin typeface="Arial"/>
                <a:cs typeface="Arial"/>
              </a:defRPr>
            </a:lvl1pPr>
            <a:lvl2pPr marL="342717" indent="0" algn="ctr">
              <a:buNone/>
              <a:defRPr sz="1499"/>
            </a:lvl2pPr>
            <a:lvl3pPr marL="685434" indent="0" algn="ctr">
              <a:buNone/>
              <a:defRPr sz="1349"/>
            </a:lvl3pPr>
            <a:lvl4pPr marL="1028151" indent="0" algn="ctr">
              <a:buNone/>
              <a:defRPr sz="1199"/>
            </a:lvl4pPr>
            <a:lvl5pPr marL="1370868" indent="0" algn="ctr">
              <a:buNone/>
              <a:defRPr sz="1199"/>
            </a:lvl5pPr>
            <a:lvl6pPr marL="1713586" indent="0" algn="ctr">
              <a:buNone/>
              <a:defRPr sz="1199"/>
            </a:lvl6pPr>
            <a:lvl7pPr marL="2056303" indent="0" algn="ctr">
              <a:buNone/>
              <a:defRPr sz="1199"/>
            </a:lvl7pPr>
            <a:lvl8pPr marL="2399020" indent="0" algn="ctr">
              <a:buNone/>
              <a:defRPr sz="1199"/>
            </a:lvl8pPr>
            <a:lvl9pPr marL="2741737" indent="0" algn="ctr">
              <a:buNone/>
              <a:defRPr sz="1199"/>
            </a:lvl9pPr>
          </a:lstStyle>
          <a:p>
            <a:r>
              <a:rPr lang="en-US" dirty="0"/>
              <a:t>Subtitle</a:t>
            </a:r>
            <a:endParaRPr lang="fr-FR" dirty="0"/>
          </a:p>
        </p:txBody>
      </p:sp>
      <p:sp>
        <p:nvSpPr>
          <p:cNvPr id="19" name="Sous-titre 2"/>
          <p:cNvSpPr txBox="1">
            <a:spLocks/>
          </p:cNvSpPr>
          <p:nvPr/>
        </p:nvSpPr>
        <p:spPr>
          <a:xfrm>
            <a:off x="269692" y="6438731"/>
            <a:ext cx="6854430"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1499" dirty="0" err="1">
                <a:solidFill>
                  <a:srgbClr val="414042"/>
                </a:solidFill>
                <a:latin typeface="Open Sans Light"/>
                <a:cs typeface="Open Sans Light"/>
              </a:rPr>
              <a:t>www.incose.org</a:t>
            </a:r>
            <a:r>
              <a:rPr lang="fr-FR" sz="1499" dirty="0">
                <a:solidFill>
                  <a:srgbClr val="414042"/>
                </a:solidFill>
                <a:latin typeface="Open Sans Light"/>
                <a:cs typeface="Open Sans Light"/>
              </a:rPr>
              <a:t>/IW2018</a:t>
            </a:r>
          </a:p>
        </p:txBody>
      </p:sp>
      <p:cxnSp>
        <p:nvCxnSpPr>
          <p:cNvPr id="20" name="Straight Connector 19"/>
          <p:cNvCxnSpPr/>
          <p:nvPr/>
        </p:nvCxnSpPr>
        <p:spPr>
          <a:xfrm>
            <a:off x="269692" y="5532382"/>
            <a:ext cx="2304369"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262" y="502041"/>
            <a:ext cx="4385454" cy="1935480"/>
          </a:xfrm>
          <a:prstGeom prst="rect">
            <a:avLst/>
          </a:prstGeom>
        </p:spPr>
      </p:pic>
      <p:grpSp>
        <p:nvGrpSpPr>
          <p:cNvPr id="8" name="Group 8"/>
          <p:cNvGrpSpPr>
            <a:grpSpLocks/>
          </p:cNvGrpSpPr>
          <p:nvPr userDrawn="1"/>
        </p:nvGrpSpPr>
        <p:grpSpPr bwMode="auto">
          <a:xfrm>
            <a:off x="336550" y="0"/>
            <a:ext cx="153988" cy="5334000"/>
            <a:chOff x="216" y="0"/>
            <a:chExt cx="93" cy="3244"/>
          </a:xfrm>
        </p:grpSpPr>
        <p:sp>
          <p:nvSpPr>
            <p:cNvPr id="9"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 name="Group 12"/>
          <p:cNvGrpSpPr>
            <a:grpSpLocks/>
          </p:cNvGrpSpPr>
          <p:nvPr userDrawn="1"/>
        </p:nvGrpSpPr>
        <p:grpSpPr bwMode="auto">
          <a:xfrm>
            <a:off x="2622550" y="6400800"/>
            <a:ext cx="6521450" cy="127000"/>
            <a:chOff x="1652" y="4032"/>
            <a:chExt cx="4108" cy="80"/>
          </a:xfrm>
        </p:grpSpPr>
        <p:sp>
          <p:nvSpPr>
            <p:cNvPr id="13"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 name="Rectangle 16"/>
          <p:cNvSpPr>
            <a:spLocks noChangeArrowheads="1"/>
          </p:cNvSpPr>
          <p:nvPr userDrawn="1"/>
        </p:nvSpPr>
        <p:spPr bwMode="auto">
          <a:xfrm rot="5400000">
            <a:off x="52347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
        <p:nvSpPr>
          <p:cNvPr id="22" name="Rectangle 17"/>
          <p:cNvSpPr>
            <a:spLocks noChangeArrowheads="1"/>
          </p:cNvSpPr>
          <p:nvPr userDrawn="1"/>
        </p:nvSpPr>
        <p:spPr bwMode="auto">
          <a:xfrm>
            <a:off x="0" y="401638"/>
            <a:ext cx="9156700" cy="93662"/>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a:p>
        </p:txBody>
      </p:sp>
    </p:spTree>
    <p:extLst>
      <p:ext uri="{BB962C8B-B14F-4D97-AF65-F5344CB8AC3E}">
        <p14:creationId xmlns:p14="http://schemas.microsoft.com/office/powerpoint/2010/main" val="157803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6634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68521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p:nvSpPr>
        <p:spPr>
          <a:xfrm>
            <a:off x="0" y="3788436"/>
            <a:ext cx="9139240"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1499" dirty="0" err="1">
                <a:solidFill>
                  <a:srgbClr val="414042"/>
                </a:solidFill>
                <a:latin typeface="Open Sans Light"/>
                <a:cs typeface="Open Sans Light"/>
              </a:rPr>
              <a:t>www.incose.org</a:t>
            </a:r>
            <a:r>
              <a:rPr lang="fr-FR" sz="1499" dirty="0">
                <a:solidFill>
                  <a:srgbClr val="414042"/>
                </a:solidFill>
                <a:latin typeface="Open Sans Light"/>
                <a:cs typeface="Open Sans Light"/>
              </a:rPr>
              <a:t>/IW2018</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945" y="1738339"/>
            <a:ext cx="4385454" cy="1935480"/>
          </a:xfrm>
          <a:prstGeom prst="rect">
            <a:avLst/>
          </a:prstGeom>
        </p:spPr>
      </p:pic>
    </p:spTree>
    <p:extLst>
      <p:ext uri="{BB962C8B-B14F-4D97-AF65-F5344CB8AC3E}">
        <p14:creationId xmlns:p14="http://schemas.microsoft.com/office/powerpoint/2010/main" val="234940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868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98">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3869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269692" y="3975759"/>
            <a:ext cx="8527956" cy="1123038"/>
          </a:xfrm>
        </p:spPr>
        <p:txBody>
          <a:bodyPr anchor="b"/>
          <a:lstStyle>
            <a:lvl1pPr algn="l">
              <a:defRPr sz="4498"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269692" y="3093891"/>
            <a:ext cx="8527956" cy="867169"/>
          </a:xfrm>
        </p:spPr>
        <p:txBody>
          <a:bodyPr anchor="b"/>
          <a:lstStyle>
            <a:lvl1pPr marL="0" indent="0" algn="l">
              <a:buNone/>
              <a:defRPr sz="1799">
                <a:latin typeface="Arial"/>
                <a:cs typeface="Arial"/>
              </a:defRPr>
            </a:lvl1pPr>
            <a:lvl2pPr marL="342717" indent="0" algn="ctr">
              <a:buNone/>
              <a:defRPr sz="1499"/>
            </a:lvl2pPr>
            <a:lvl3pPr marL="685434" indent="0" algn="ctr">
              <a:buNone/>
              <a:defRPr sz="1349"/>
            </a:lvl3pPr>
            <a:lvl4pPr marL="1028151" indent="0" algn="ctr">
              <a:buNone/>
              <a:defRPr sz="1199"/>
            </a:lvl4pPr>
            <a:lvl5pPr marL="1370868" indent="0" algn="ctr">
              <a:buNone/>
              <a:defRPr sz="1199"/>
            </a:lvl5pPr>
            <a:lvl6pPr marL="1713586" indent="0" algn="ctr">
              <a:buNone/>
              <a:defRPr sz="1199"/>
            </a:lvl6pPr>
            <a:lvl7pPr marL="2056303" indent="0" algn="ctr">
              <a:buNone/>
              <a:defRPr sz="1199"/>
            </a:lvl7pPr>
            <a:lvl8pPr marL="2399020" indent="0" algn="ctr">
              <a:buNone/>
              <a:defRPr sz="1199"/>
            </a:lvl8pPr>
            <a:lvl9pPr marL="2741737" indent="0" algn="ctr">
              <a:buNone/>
              <a:defRPr sz="1199"/>
            </a:lvl9pPr>
          </a:lstStyle>
          <a:p>
            <a:r>
              <a:rPr lang="en-US" dirty="0"/>
              <a:t>Subtitle Section</a:t>
            </a:r>
            <a:endParaRPr lang="fr-FR" dirty="0"/>
          </a:p>
        </p:txBody>
      </p:sp>
      <p:cxnSp>
        <p:nvCxnSpPr>
          <p:cNvPr id="32" name="Straight Connector 31"/>
          <p:cNvCxnSpPr/>
          <p:nvPr/>
        </p:nvCxnSpPr>
        <p:spPr>
          <a:xfrm>
            <a:off x="269692" y="5098797"/>
            <a:ext cx="2304369"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97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774">
                <a:latin typeface="+mn-lt"/>
              </a:defRPr>
            </a:lvl1pPr>
            <a:lvl2pPr>
              <a:defRPr sz="2399">
                <a:latin typeface="+mn-lt"/>
              </a:defRPr>
            </a:lvl2pPr>
            <a:lvl3pPr>
              <a:defRPr sz="2024">
                <a:latin typeface="+mn-lt"/>
              </a:defRPr>
            </a:lvl3pPr>
            <a:lvl4pPr>
              <a:defRPr sz="1799">
                <a:latin typeface="+mn-lt"/>
              </a:defRPr>
            </a:lvl4pPr>
            <a:lvl5pPr>
              <a:defRPr sz="1799">
                <a:latin typeface="+mn-lt"/>
              </a:defRPr>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1" y="1600202"/>
            <a:ext cx="4038600" cy="4525963"/>
          </a:xfrm>
        </p:spPr>
        <p:txBody>
          <a:bodyPr/>
          <a:lstStyle>
            <a:lvl1pPr>
              <a:defRPr sz="2774">
                <a:latin typeface="+mn-lt"/>
              </a:defRPr>
            </a:lvl1pPr>
            <a:lvl2pPr>
              <a:defRPr sz="2399">
                <a:latin typeface="+mn-lt"/>
              </a:defRPr>
            </a:lvl2pPr>
            <a:lvl3pPr>
              <a:defRPr sz="2024">
                <a:latin typeface="+mn-lt"/>
              </a:defRPr>
            </a:lvl3pPr>
            <a:lvl4pPr>
              <a:defRPr sz="1799">
                <a:latin typeface="+mn-lt"/>
              </a:defRPr>
            </a:lvl4pPr>
            <a:lvl5pPr>
              <a:defRPr sz="1799">
                <a:latin typeface="+mn-lt"/>
              </a:defRPr>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91719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457201" y="1535114"/>
            <a:ext cx="4040188" cy="639763"/>
          </a:xfrm>
        </p:spPr>
        <p:txBody>
          <a:bodyPr anchor="b">
            <a:normAutofit/>
          </a:bodyPr>
          <a:lstStyle>
            <a:lvl1pPr marL="0" indent="0">
              <a:buNone/>
              <a:defRPr sz="2099" b="0">
                <a:solidFill>
                  <a:srgbClr val="0071C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4"/>
            <a:ext cx="4041775" cy="639763"/>
          </a:xfrm>
        </p:spPr>
        <p:txBody>
          <a:bodyPr anchor="b">
            <a:normAutofit/>
          </a:bodyPr>
          <a:lstStyle>
            <a:lvl1pPr marL="0" indent="0">
              <a:buNone/>
              <a:defRPr sz="2099" b="0">
                <a:solidFill>
                  <a:srgbClr val="0071C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55746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41165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76106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24"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575050" y="273053"/>
            <a:ext cx="5111750" cy="5853113"/>
          </a:xfrm>
        </p:spPr>
        <p:txBody>
          <a:bodyPr/>
          <a:lstStyle>
            <a:lvl1pPr>
              <a:defRPr sz="3223">
                <a:latin typeface="+mn-lt"/>
              </a:defRPr>
            </a:lvl1pPr>
            <a:lvl2pPr>
              <a:defRPr sz="2774">
                <a:latin typeface="+mn-lt"/>
              </a:defRPr>
            </a:lvl2pPr>
            <a:lvl3pPr>
              <a:defRPr sz="2399">
                <a:latin typeface="+mn-lt"/>
              </a:defRPr>
            </a:lvl3pPr>
            <a:lvl4pPr>
              <a:defRPr sz="2024">
                <a:latin typeface="+mn-lt"/>
              </a:defRPr>
            </a:lvl4pPr>
            <a:lvl5pPr>
              <a:defRPr sz="2024">
                <a:latin typeface="+mn-lt"/>
              </a:defRPr>
            </a:lvl5pPr>
            <a:lvl6pPr>
              <a:defRPr sz="2024"/>
            </a:lvl6pPr>
            <a:lvl7pPr>
              <a:defRPr sz="2024"/>
            </a:lvl7pPr>
            <a:lvl8pPr>
              <a:defRPr sz="2024"/>
            </a:lvl8pPr>
            <a:lvl9pPr>
              <a:defRPr sz="202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24">
                <a:latin typeface="+mn-lt"/>
              </a:defRPr>
            </a:lvl1pPr>
            <a:lvl2pPr marL="457082" indent="0">
              <a:buNone/>
              <a:defRPr sz="1199"/>
            </a:lvl2pPr>
            <a:lvl3pPr marL="914163" indent="0">
              <a:buNone/>
              <a:defRPr sz="974"/>
            </a:lvl3pPr>
            <a:lvl4pPr marL="1371246" indent="0">
              <a:buNone/>
              <a:defRPr sz="900"/>
            </a:lvl4pPr>
            <a:lvl5pPr marL="1828328" indent="0">
              <a:buNone/>
              <a:defRPr sz="900"/>
            </a:lvl5pPr>
            <a:lvl6pPr marL="2285409" indent="0">
              <a:buNone/>
              <a:defRPr sz="900"/>
            </a:lvl6pPr>
            <a:lvl7pPr marL="2742491" indent="0">
              <a:buNone/>
              <a:defRPr sz="900"/>
            </a:lvl7pPr>
            <a:lvl8pPr marL="3199572" indent="0">
              <a:buNone/>
              <a:defRPr sz="900"/>
            </a:lvl8pPr>
            <a:lvl9pPr marL="365665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3080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24"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23"/>
            </a:lvl1pPr>
            <a:lvl2pPr marL="457082" indent="0">
              <a:buNone/>
              <a:defRPr sz="2774"/>
            </a:lvl2pPr>
            <a:lvl3pPr marL="914163" indent="0">
              <a:buNone/>
              <a:defRPr sz="2399"/>
            </a:lvl3pPr>
            <a:lvl4pPr marL="1371246" indent="0">
              <a:buNone/>
              <a:defRPr sz="2024"/>
            </a:lvl4pPr>
            <a:lvl5pPr marL="1828328" indent="0">
              <a:buNone/>
              <a:defRPr sz="2024"/>
            </a:lvl5pPr>
            <a:lvl6pPr marL="2285409" indent="0">
              <a:buNone/>
              <a:defRPr sz="2024"/>
            </a:lvl6pPr>
            <a:lvl7pPr marL="2742491" indent="0">
              <a:buNone/>
              <a:defRPr sz="2024"/>
            </a:lvl7pPr>
            <a:lvl8pPr marL="3199572" indent="0">
              <a:buNone/>
              <a:defRPr sz="2024"/>
            </a:lvl8pPr>
            <a:lvl9pPr marL="3656654" indent="0">
              <a:buNone/>
              <a:defRPr sz="2024"/>
            </a:lvl9pPr>
          </a:lstStyle>
          <a:p>
            <a:r>
              <a:rPr lang="en-US"/>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24">
                <a:latin typeface="+mn-lt"/>
              </a:defRPr>
            </a:lvl1pPr>
            <a:lvl2pPr marL="457082" indent="0">
              <a:buNone/>
              <a:defRPr sz="1199"/>
            </a:lvl2pPr>
            <a:lvl3pPr marL="914163" indent="0">
              <a:buNone/>
              <a:defRPr sz="974"/>
            </a:lvl3pPr>
            <a:lvl4pPr marL="1371246" indent="0">
              <a:buNone/>
              <a:defRPr sz="900"/>
            </a:lvl4pPr>
            <a:lvl5pPr marL="1828328" indent="0">
              <a:buNone/>
              <a:defRPr sz="900"/>
            </a:lvl5pPr>
            <a:lvl6pPr marL="2285409" indent="0">
              <a:buNone/>
              <a:defRPr sz="900"/>
            </a:lvl6pPr>
            <a:lvl7pPr marL="2742491" indent="0">
              <a:buNone/>
              <a:defRPr sz="900"/>
            </a:lvl7pPr>
            <a:lvl8pPr marL="3199572" indent="0">
              <a:buNone/>
              <a:defRPr sz="900"/>
            </a:lvl8pPr>
            <a:lvl9pPr marL="365665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6989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121954" tIns="60977" rIns="121954" bIns="6097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121954" tIns="60977" rIns="121954" bIns="60977" rtlCol="0" anchor="ctr"/>
          <a:lstStyle>
            <a:lvl1pPr algn="l">
              <a:defRPr sz="1199">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121954" tIns="60977" rIns="121954" bIns="60977" rtlCol="0" anchor="ctr"/>
          <a:lstStyle>
            <a:lvl1pPr algn="ctr">
              <a:defRPr sz="1199">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1954" tIns="60977" rIns="121954" bIns="60977" rtlCol="0" anchor="ctr"/>
          <a:lstStyle>
            <a:lvl1pPr algn="r">
              <a:defRPr sz="1199">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50287" y="0"/>
            <a:ext cx="893712" cy="945444"/>
          </a:xfrm>
          <a:prstGeom prst="rect">
            <a:avLst/>
          </a:prstGeom>
        </p:spPr>
      </p:pic>
      <p:grpSp>
        <p:nvGrpSpPr>
          <p:cNvPr id="8" name="Group 7"/>
          <p:cNvGrpSpPr>
            <a:grpSpLocks/>
          </p:cNvGrpSpPr>
          <p:nvPr userDrawn="1"/>
        </p:nvGrpSpPr>
        <p:grpSpPr bwMode="auto">
          <a:xfrm>
            <a:off x="342900" y="0"/>
            <a:ext cx="147638" cy="5791200"/>
            <a:chOff x="216" y="0"/>
            <a:chExt cx="93" cy="3648"/>
          </a:xfrm>
        </p:grpSpPr>
        <p:sp>
          <p:nvSpPr>
            <p:cNvPr id="9" name="Line 8"/>
            <p:cNvSpPr>
              <a:spLocks noChangeShapeType="1"/>
            </p:cNvSpPr>
            <p:nvPr/>
          </p:nvSpPr>
          <p:spPr bwMode="auto">
            <a:xfrm>
              <a:off x="216"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9"/>
            <p:cNvSpPr>
              <a:spLocks noChangeShapeType="1"/>
            </p:cNvSpPr>
            <p:nvPr/>
          </p:nvSpPr>
          <p:spPr bwMode="auto">
            <a:xfrm>
              <a:off x="309"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0"/>
            <p:cNvSpPr>
              <a:spLocks noChangeShapeType="1"/>
            </p:cNvSpPr>
            <p:nvPr/>
          </p:nvSpPr>
          <p:spPr bwMode="auto">
            <a:xfrm>
              <a:off x="262" y="0"/>
              <a:ext cx="0" cy="3648"/>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 name="Group 11"/>
          <p:cNvGrpSpPr>
            <a:grpSpLocks/>
          </p:cNvGrpSpPr>
          <p:nvPr userDrawn="1"/>
        </p:nvGrpSpPr>
        <p:grpSpPr bwMode="auto">
          <a:xfrm>
            <a:off x="1244600" y="6324600"/>
            <a:ext cx="7670800" cy="127000"/>
            <a:chOff x="928" y="4032"/>
            <a:chExt cx="4832" cy="80"/>
          </a:xfrm>
        </p:grpSpPr>
        <p:sp>
          <p:nvSpPr>
            <p:cNvPr id="13" name="Line 12"/>
            <p:cNvSpPr>
              <a:spLocks noChangeShapeType="1"/>
            </p:cNvSpPr>
            <p:nvPr/>
          </p:nvSpPr>
          <p:spPr bwMode="auto">
            <a:xfrm flipH="1">
              <a:off x="928" y="411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13"/>
            <p:cNvSpPr>
              <a:spLocks noChangeShapeType="1"/>
            </p:cNvSpPr>
            <p:nvPr/>
          </p:nvSpPr>
          <p:spPr bwMode="auto">
            <a:xfrm flipH="1">
              <a:off x="928" y="4072"/>
              <a:ext cx="4832" cy="0"/>
            </a:xfrm>
            <a:prstGeom prst="line">
              <a:avLst/>
            </a:prstGeom>
            <a:noFill/>
            <a:ln w="38100">
              <a:solidFill>
                <a:srgbClr val="003366">
                  <a:alpha val="59999"/>
                </a:srgbClr>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4"/>
            <p:cNvSpPr>
              <a:spLocks noChangeShapeType="1"/>
            </p:cNvSpPr>
            <p:nvPr/>
          </p:nvSpPr>
          <p:spPr bwMode="auto">
            <a:xfrm flipH="1">
              <a:off x="928" y="403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 name="Text Box 16"/>
          <p:cNvSpPr txBox="1">
            <a:spLocks noChangeArrowheads="1"/>
          </p:cNvSpPr>
          <p:nvPr userDrawn="1"/>
        </p:nvSpPr>
        <p:spPr bwMode="auto">
          <a:xfrm>
            <a:off x="8153400" y="6491288"/>
            <a:ext cx="609600" cy="36671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C6528619-7962-4EE4-9C51-0BDFABD1E1A1}" type="slidenum">
              <a:rPr lang="en-US" smtClean="0"/>
              <a:pPr>
                <a:defRPr/>
              </a:pPr>
              <a:t>‹#›</a:t>
            </a:fld>
            <a:endParaRPr lang="en-US"/>
          </a:p>
        </p:txBody>
      </p:sp>
    </p:spTree>
    <p:extLst>
      <p:ext uri="{BB962C8B-B14F-4D97-AF65-F5344CB8AC3E}">
        <p14:creationId xmlns:p14="http://schemas.microsoft.com/office/powerpoint/2010/main" val="78771921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xStyles>
    <p:titleStyle>
      <a:lvl1pPr algn="l" defTabSz="457082" rtl="0" eaLnBrk="1" latinLnBrk="0" hangingPunct="1">
        <a:spcBef>
          <a:spcPct val="0"/>
        </a:spcBef>
        <a:buNone/>
        <a:defRPr sz="3298" kern="1200">
          <a:solidFill>
            <a:srgbClr val="0071CE"/>
          </a:solidFill>
          <a:latin typeface="+mj-lt"/>
          <a:ea typeface="+mj-ea"/>
          <a:cs typeface="Arial"/>
        </a:defRPr>
      </a:lvl1pPr>
    </p:titleStyle>
    <p:bodyStyle>
      <a:lvl1pPr marL="342812" indent="-342812" algn="l" defTabSz="457082" rtl="0" eaLnBrk="1" latinLnBrk="0" hangingPunct="1">
        <a:spcBef>
          <a:spcPct val="20000"/>
        </a:spcBef>
        <a:buFont typeface="Arial"/>
        <a:buChar char="•"/>
        <a:defRPr sz="3223" kern="1200">
          <a:solidFill>
            <a:schemeClr val="tx1"/>
          </a:solidFill>
          <a:latin typeface="+mn-lt"/>
          <a:ea typeface="+mn-ea"/>
          <a:cs typeface="Arial"/>
        </a:defRPr>
      </a:lvl1pPr>
      <a:lvl2pPr marL="742758" indent="-285676" algn="l" defTabSz="457082" rtl="0" eaLnBrk="1" latinLnBrk="0" hangingPunct="1">
        <a:spcBef>
          <a:spcPct val="20000"/>
        </a:spcBef>
        <a:buFont typeface="Arial"/>
        <a:buChar char="–"/>
        <a:defRPr sz="2774" kern="1200">
          <a:solidFill>
            <a:schemeClr val="tx1"/>
          </a:solidFill>
          <a:latin typeface="+mn-lt"/>
          <a:ea typeface="+mn-ea"/>
          <a:cs typeface="Arial"/>
        </a:defRPr>
      </a:lvl2pPr>
      <a:lvl3pPr marL="1142704" indent="-228541" algn="l" defTabSz="457082" rtl="0" eaLnBrk="1" latinLnBrk="0" hangingPunct="1">
        <a:spcBef>
          <a:spcPct val="20000"/>
        </a:spcBef>
        <a:buFont typeface="Arial"/>
        <a:buChar char="•"/>
        <a:defRPr sz="2399" kern="1200">
          <a:solidFill>
            <a:schemeClr val="tx1"/>
          </a:solidFill>
          <a:latin typeface="+mn-lt"/>
          <a:ea typeface="+mn-ea"/>
          <a:cs typeface="Arial"/>
        </a:defRPr>
      </a:lvl3pPr>
      <a:lvl4pPr marL="1599787" indent="-228541" algn="l" defTabSz="457082" rtl="0" eaLnBrk="1" latinLnBrk="0" hangingPunct="1">
        <a:spcBef>
          <a:spcPct val="20000"/>
        </a:spcBef>
        <a:buFont typeface="Arial"/>
        <a:buChar char="–"/>
        <a:defRPr sz="2024" kern="1200">
          <a:solidFill>
            <a:schemeClr val="tx1"/>
          </a:solidFill>
          <a:latin typeface="+mn-lt"/>
          <a:ea typeface="+mn-ea"/>
          <a:cs typeface="Arial"/>
        </a:defRPr>
      </a:lvl4pPr>
      <a:lvl5pPr marL="2056868" indent="-228541" algn="l" defTabSz="457082" rtl="0" eaLnBrk="1" latinLnBrk="0" hangingPunct="1">
        <a:spcBef>
          <a:spcPct val="20000"/>
        </a:spcBef>
        <a:buFont typeface="Arial"/>
        <a:buChar char="»"/>
        <a:defRPr sz="2024" kern="1200">
          <a:solidFill>
            <a:schemeClr val="tx1"/>
          </a:solidFill>
          <a:latin typeface="+mn-lt"/>
          <a:ea typeface="+mn-ea"/>
          <a:cs typeface="Arial"/>
        </a:defRPr>
      </a:lvl5pPr>
      <a:lvl6pPr marL="2513950" indent="-228541" algn="l" defTabSz="457082" rtl="0" eaLnBrk="1" latinLnBrk="0" hangingPunct="1">
        <a:spcBef>
          <a:spcPct val="20000"/>
        </a:spcBef>
        <a:buFont typeface="Arial"/>
        <a:buChar char="•"/>
        <a:defRPr sz="2024" kern="1200">
          <a:solidFill>
            <a:schemeClr val="tx1"/>
          </a:solidFill>
          <a:latin typeface="+mn-lt"/>
          <a:ea typeface="+mn-ea"/>
          <a:cs typeface="+mn-cs"/>
        </a:defRPr>
      </a:lvl6pPr>
      <a:lvl7pPr marL="2971032" indent="-228541" algn="l" defTabSz="457082" rtl="0" eaLnBrk="1" latinLnBrk="0" hangingPunct="1">
        <a:spcBef>
          <a:spcPct val="20000"/>
        </a:spcBef>
        <a:buFont typeface="Arial"/>
        <a:buChar char="•"/>
        <a:defRPr sz="2024" kern="1200">
          <a:solidFill>
            <a:schemeClr val="tx1"/>
          </a:solidFill>
          <a:latin typeface="+mn-lt"/>
          <a:ea typeface="+mn-ea"/>
          <a:cs typeface="+mn-cs"/>
        </a:defRPr>
      </a:lvl7pPr>
      <a:lvl8pPr marL="3428113" indent="-228541" algn="l" defTabSz="457082" rtl="0" eaLnBrk="1" latinLnBrk="0" hangingPunct="1">
        <a:spcBef>
          <a:spcPct val="20000"/>
        </a:spcBef>
        <a:buFont typeface="Arial"/>
        <a:buChar char="•"/>
        <a:defRPr sz="2024" kern="1200">
          <a:solidFill>
            <a:schemeClr val="tx1"/>
          </a:solidFill>
          <a:latin typeface="+mn-lt"/>
          <a:ea typeface="+mn-ea"/>
          <a:cs typeface="+mn-cs"/>
        </a:defRPr>
      </a:lvl8pPr>
      <a:lvl9pPr marL="3885196" indent="-228541" algn="l" defTabSz="457082" rtl="0" eaLnBrk="1" latinLnBrk="0" hangingPunct="1">
        <a:spcBef>
          <a:spcPct val="20000"/>
        </a:spcBef>
        <a:buFont typeface="Arial"/>
        <a:buChar char="•"/>
        <a:defRPr sz="2024" kern="1200">
          <a:solidFill>
            <a:schemeClr val="tx1"/>
          </a:solidFill>
          <a:latin typeface="+mn-lt"/>
          <a:ea typeface="+mn-ea"/>
          <a:cs typeface="+mn-cs"/>
        </a:defRPr>
      </a:lvl9pPr>
    </p:bodyStyle>
    <p:otherStyle>
      <a:defPPr>
        <a:defRPr lang="en-US"/>
      </a:defPPr>
      <a:lvl1pPr marL="0" algn="l" defTabSz="457082" rtl="0" eaLnBrk="1" latinLnBrk="0" hangingPunct="1">
        <a:defRPr sz="1799" kern="1200">
          <a:solidFill>
            <a:schemeClr val="tx1"/>
          </a:solidFill>
          <a:latin typeface="+mn-lt"/>
          <a:ea typeface="+mn-ea"/>
          <a:cs typeface="+mn-cs"/>
        </a:defRPr>
      </a:lvl1pPr>
      <a:lvl2pPr marL="457082" algn="l" defTabSz="457082" rtl="0" eaLnBrk="1" latinLnBrk="0" hangingPunct="1">
        <a:defRPr sz="1799" kern="1200">
          <a:solidFill>
            <a:schemeClr val="tx1"/>
          </a:solidFill>
          <a:latin typeface="+mn-lt"/>
          <a:ea typeface="+mn-ea"/>
          <a:cs typeface="+mn-cs"/>
        </a:defRPr>
      </a:lvl2pPr>
      <a:lvl3pPr marL="914163" algn="l" defTabSz="457082" rtl="0" eaLnBrk="1" latinLnBrk="0" hangingPunct="1">
        <a:defRPr sz="1799" kern="1200">
          <a:solidFill>
            <a:schemeClr val="tx1"/>
          </a:solidFill>
          <a:latin typeface="+mn-lt"/>
          <a:ea typeface="+mn-ea"/>
          <a:cs typeface="+mn-cs"/>
        </a:defRPr>
      </a:lvl3pPr>
      <a:lvl4pPr marL="1371246" algn="l" defTabSz="457082" rtl="0" eaLnBrk="1" latinLnBrk="0" hangingPunct="1">
        <a:defRPr sz="1799" kern="1200">
          <a:solidFill>
            <a:schemeClr val="tx1"/>
          </a:solidFill>
          <a:latin typeface="+mn-lt"/>
          <a:ea typeface="+mn-ea"/>
          <a:cs typeface="+mn-cs"/>
        </a:defRPr>
      </a:lvl4pPr>
      <a:lvl5pPr marL="1828328" algn="l" defTabSz="457082" rtl="0" eaLnBrk="1" latinLnBrk="0" hangingPunct="1">
        <a:defRPr sz="1799" kern="1200">
          <a:solidFill>
            <a:schemeClr val="tx1"/>
          </a:solidFill>
          <a:latin typeface="+mn-lt"/>
          <a:ea typeface="+mn-ea"/>
          <a:cs typeface="+mn-cs"/>
        </a:defRPr>
      </a:lvl5pPr>
      <a:lvl6pPr marL="2285409" algn="l" defTabSz="457082" rtl="0" eaLnBrk="1" latinLnBrk="0" hangingPunct="1">
        <a:defRPr sz="1799" kern="1200">
          <a:solidFill>
            <a:schemeClr val="tx1"/>
          </a:solidFill>
          <a:latin typeface="+mn-lt"/>
          <a:ea typeface="+mn-ea"/>
          <a:cs typeface="+mn-cs"/>
        </a:defRPr>
      </a:lvl6pPr>
      <a:lvl7pPr marL="2742491" algn="l" defTabSz="457082" rtl="0" eaLnBrk="1" latinLnBrk="0" hangingPunct="1">
        <a:defRPr sz="1799" kern="1200">
          <a:solidFill>
            <a:schemeClr val="tx1"/>
          </a:solidFill>
          <a:latin typeface="+mn-lt"/>
          <a:ea typeface="+mn-ea"/>
          <a:cs typeface="+mn-cs"/>
        </a:defRPr>
      </a:lvl7pPr>
      <a:lvl8pPr marL="3199572" algn="l" defTabSz="457082" rtl="0" eaLnBrk="1" latinLnBrk="0" hangingPunct="1">
        <a:defRPr sz="1799" kern="1200">
          <a:solidFill>
            <a:schemeClr val="tx1"/>
          </a:solidFill>
          <a:latin typeface="+mn-lt"/>
          <a:ea typeface="+mn-ea"/>
          <a:cs typeface="+mn-cs"/>
        </a:defRPr>
      </a:lvl8pPr>
      <a:lvl9pPr marL="3656654" algn="l" defTabSz="457082"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omepagehttps://connect.incose.org/Chapters/Americas/Shared%20Documents/Forms/AllItems.aspx?RootFolder=/Chapters/Americas/Shared%20Documents&amp;&amp;InitialTabId=Ribbon.Read&amp;VisibilityContext=WSSTabPersistence" TargetMode="External"/><Relationship Id="rId2" Type="http://schemas.openxmlformats.org/officeDocument/2006/relationships/hyperlink" Target="mailto:info@incose.org" TargetMode="External"/><Relationship Id="rId1" Type="http://schemas.openxmlformats.org/officeDocument/2006/relationships/slideLayout" Target="../slideLayouts/slideLayout2.xml"/><Relationship Id="rId4" Type="http://schemas.openxmlformats.org/officeDocument/2006/relationships/hyperlink" Target="mailto:danielle.deroche@incose.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nnect.incose.org/Chapters/Americas/Shared%20Documents/Forms/AllItem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nnect.incose.org/Chapters/Americas/Shared%20Documents/Forms/AllItem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nnect.incose.org/Chapters/Americas/Shared%20Documents/Forms/AllItem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nnect.incose.org/Chapters/Americas/Lists/Available%20Resources/AllItems.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keys-to-effective-ch.wikispace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incose.org/newsevents/currentevents" TargetMode="External"/><Relationship Id="rId5" Type="http://schemas.openxmlformats.org/officeDocument/2006/relationships/hyperlink" Target="https://connect.incose.org/Chapters/Americas/SitePages/Home.aspx" TargetMode="External"/><Relationship Id="rId4" Type="http://schemas.openxmlformats.org/officeDocument/2006/relationships/hyperlink" Target="mailto:ChapterKeys@incos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cose.org/wileyredire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cose.org/ProductsPublications/periodicals/newslett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cos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onnect.incose.org/Library/Pages/default.aspx" TargetMode="External"/><Relationship Id="rId4" Type="http://schemas.openxmlformats.org/officeDocument/2006/relationships/hyperlink" Target="https://connect.incose.org/Pages/Home.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nnect.incose.org/pages/store.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info@incos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tcbi.org/iotmdsec/" TargetMode="External"/><Relationship Id="rId7" Type="http://schemas.openxmlformats.org/officeDocument/2006/relationships/hyperlink" Target="http://www.incose.org/newsevents/events/index.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sengineering.org/2018/" TargetMode="External"/><Relationship Id="rId5" Type="http://schemas.openxmlformats.org/officeDocument/2006/relationships/hyperlink" Target="http://ieeesyscon.org/" TargetMode="External"/><Relationship Id="rId4" Type="http://schemas.openxmlformats.org/officeDocument/2006/relationships/hyperlink" Target="http://www.sercuarc.org/events/16th-annual-conference-on-systems-enginee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nnect.incose.org/Shared%20Documents/NEW%20IT%20Help%20Guides/Archive/GlobalMeet-Web-UserGuide_Jan2013.pdf" TargetMode="External"/><Relationship Id="rId2" Type="http://schemas.openxmlformats.org/officeDocument/2006/relationships/hyperlink" Target="https://connect.incose.org/help/WebinarServices-Not%20Available/Pages/Home.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nnect.incose.org/help/WebinarServices-Not%20Available/Pages/Home.aspx" TargetMode="External"/><Relationship Id="rId2" Type="http://schemas.openxmlformats.org/officeDocument/2006/relationships/hyperlink" Target="http://www.incose.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Grp="1" noChangeArrowheads="1"/>
          </p:cNvSpPr>
          <p:nvPr>
            <p:ph type="ctrTitle"/>
          </p:nvPr>
        </p:nvSpPr>
        <p:spPr>
          <a:xfrm>
            <a:off x="457200" y="3886200"/>
            <a:ext cx="8153400" cy="1524000"/>
          </a:xfrm>
          <a:noFill/>
        </p:spPr>
        <p:txBody>
          <a:bodyPr>
            <a:noAutofit/>
          </a:bodyPr>
          <a:lstStyle/>
          <a:p>
            <a:r>
              <a:rPr lang="en-US" sz="3200" dirty="0"/>
              <a:t>Chapter Leader Training</a:t>
            </a:r>
            <a:br>
              <a:rPr lang="en-US" sz="3200" dirty="0"/>
            </a:br>
            <a:r>
              <a:rPr lang="en-US" sz="3200" dirty="0"/>
              <a:t>Unit 5 – </a:t>
            </a:r>
            <a:br>
              <a:rPr lang="en-US" sz="3200" dirty="0"/>
            </a:br>
            <a:r>
              <a:rPr lang="en-US" sz="3200" dirty="0"/>
              <a:t>- Central Office Functions, Resources, and Products</a:t>
            </a:r>
            <a:br>
              <a:rPr lang="en-US" sz="3200" dirty="0"/>
            </a:br>
            <a:r>
              <a:rPr lang="en-US" sz="3200" dirty="0"/>
              <a:t>- Events</a:t>
            </a:r>
            <a:endParaRPr lang="en-US" sz="2400" b="1" dirty="0">
              <a:latin typeface="Arial" charset="0"/>
            </a:endParaRPr>
          </a:p>
        </p:txBody>
      </p:sp>
      <p:sp>
        <p:nvSpPr>
          <p:cNvPr id="4" name="Subtitle 2"/>
          <p:cNvSpPr>
            <a:spLocks noGrp="1"/>
          </p:cNvSpPr>
          <p:nvPr>
            <p:ph type="subTitle" idx="1"/>
          </p:nvPr>
        </p:nvSpPr>
        <p:spPr>
          <a:xfrm>
            <a:off x="457200" y="5628881"/>
            <a:ext cx="7959448" cy="867169"/>
          </a:xfrm>
        </p:spPr>
        <p:txBody>
          <a:bodyPr>
            <a:normAutofit lnSpcReduction="10000"/>
          </a:bodyPr>
          <a:lstStyle/>
          <a:p>
            <a:pPr algn="r">
              <a:lnSpc>
                <a:spcPct val="85000"/>
              </a:lnSpc>
            </a:pPr>
            <a:r>
              <a:rPr lang="en-US" dirty="0"/>
              <a:t>Prepared by the Americas Sector and Keys to Effective Chapters</a:t>
            </a:r>
          </a:p>
          <a:p>
            <a:pPr algn="r">
              <a:lnSpc>
                <a:spcPct val="85000"/>
              </a:lnSpc>
            </a:pPr>
            <a:r>
              <a:rPr lang="en-US" dirty="0"/>
              <a:t>Revision 3.0</a:t>
            </a:r>
          </a:p>
          <a:p>
            <a:pPr algn="r">
              <a:lnSpc>
                <a:spcPct val="85000"/>
              </a:lnSpc>
            </a:pPr>
            <a:r>
              <a:rPr lang="en-US" dirty="0"/>
              <a:t>Presented on 20 January 2018</a:t>
            </a:r>
          </a:p>
        </p:txBody>
      </p:sp>
    </p:spTree>
    <p:extLst>
      <p:ext uri="{BB962C8B-B14F-4D97-AF65-F5344CB8AC3E}">
        <p14:creationId xmlns:p14="http://schemas.microsoft.com/office/powerpoint/2010/main" val="250372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639762"/>
          </a:xfrm>
        </p:spPr>
        <p:txBody>
          <a:bodyPr>
            <a:normAutofit fontScale="90000"/>
          </a:bodyPr>
          <a:lstStyle/>
          <a:p>
            <a:r>
              <a:rPr lang="en-US" sz="3600" dirty="0" err="1"/>
              <a:t>GlobalMeet</a:t>
            </a:r>
            <a:r>
              <a:rPr lang="en-US" sz="3600" dirty="0"/>
              <a:t> Audio</a:t>
            </a:r>
          </a:p>
        </p:txBody>
      </p:sp>
      <p:pic>
        <p:nvPicPr>
          <p:cNvPr id="25602"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371600" y="2362200"/>
            <a:ext cx="6427984" cy="4114800"/>
          </a:xfrm>
          <a:prstGeom prst="rect">
            <a:avLst/>
          </a:prstGeom>
          <a:noFill/>
          <a:ln w="9525">
            <a:noFill/>
            <a:miter lim="800000"/>
            <a:headEnd/>
            <a:tailEnd/>
          </a:ln>
        </p:spPr>
      </p:pic>
      <p:sp>
        <p:nvSpPr>
          <p:cNvPr id="6" name="Rectangle 5"/>
          <p:cNvSpPr/>
          <p:nvPr/>
        </p:nvSpPr>
        <p:spPr>
          <a:xfrm>
            <a:off x="609600" y="914400"/>
            <a:ext cx="8229600" cy="1384995"/>
          </a:xfrm>
          <a:prstGeom prst="rect">
            <a:avLst/>
          </a:prstGeom>
        </p:spPr>
        <p:txBody>
          <a:bodyPr wrap="square">
            <a:spAutoFit/>
          </a:bodyPr>
          <a:lstStyle/>
          <a:p>
            <a:r>
              <a:rPr lang="en-US" sz="1400" b="1" dirty="0"/>
              <a:t>Copy the web address and enter the Client ID and password in order to test / use your resource account. Attendees will sign in as </a:t>
            </a:r>
            <a:r>
              <a:rPr lang="en-US" sz="1400" b="1" u="sng" dirty="0"/>
              <a:t>Guests.</a:t>
            </a:r>
          </a:p>
          <a:p>
            <a:r>
              <a:rPr lang="en-US" sz="1400" b="1" dirty="0"/>
              <a:t>Please be sure to test the platform on the computer you will be using. Some organizations may have computers locked down where you cannot download the executable file which allows you to use the Screen Share of your desktop. You will need to have your IT department open your</a:t>
            </a:r>
          </a:p>
          <a:p>
            <a:r>
              <a:rPr lang="en-US" sz="1400" b="1" dirty="0"/>
              <a:t>computer and provide rights to do the download.</a:t>
            </a:r>
            <a:endParaRPr lang="en-US" sz="1400" dirty="0"/>
          </a:p>
        </p:txBody>
      </p:sp>
    </p:spTree>
    <p:extLst>
      <p:ext uri="{BB962C8B-B14F-4D97-AF65-F5344CB8AC3E}">
        <p14:creationId xmlns:p14="http://schemas.microsoft.com/office/powerpoint/2010/main" val="37584971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End of Year Chapter Financial Reporting</a:t>
            </a:r>
            <a:br>
              <a:rPr lang="en-US" sz="3200" dirty="0"/>
            </a:br>
            <a:endParaRPr lang="en-US" sz="3200" dirty="0"/>
          </a:p>
        </p:txBody>
      </p:sp>
      <p:sp>
        <p:nvSpPr>
          <p:cNvPr id="3" name="Content Placeholder 2"/>
          <p:cNvSpPr>
            <a:spLocks noGrp="1"/>
          </p:cNvSpPr>
          <p:nvPr>
            <p:ph idx="1"/>
          </p:nvPr>
        </p:nvSpPr>
        <p:spPr>
          <a:xfrm>
            <a:off x="533400" y="914400"/>
            <a:ext cx="8229600" cy="5486400"/>
          </a:xfrm>
        </p:spPr>
        <p:txBody>
          <a:bodyPr/>
          <a:lstStyle/>
          <a:p>
            <a:r>
              <a:rPr lang="en-US" sz="1600" b="1" dirty="0"/>
              <a:t>All chapters </a:t>
            </a:r>
            <a:r>
              <a:rPr lang="en-US" sz="1600" dirty="0"/>
              <a:t>must have their financial reports emailed by </a:t>
            </a:r>
            <a:r>
              <a:rPr lang="en-US" sz="1600" b="1" i="1" dirty="0"/>
              <a:t>31</a:t>
            </a:r>
            <a:r>
              <a:rPr lang="en-US" sz="1600" b="1" dirty="0"/>
              <a:t> </a:t>
            </a:r>
            <a:r>
              <a:rPr lang="en-US" sz="1600" b="1" i="1" dirty="0"/>
              <a:t>January </a:t>
            </a:r>
            <a:r>
              <a:rPr lang="en-US" sz="1600" dirty="0"/>
              <a:t>to receive their chapter shares in March.  </a:t>
            </a:r>
          </a:p>
          <a:p>
            <a:endParaRPr lang="en-US" sz="1600" dirty="0"/>
          </a:p>
          <a:p>
            <a:r>
              <a:rPr lang="en-US" sz="1600" dirty="0"/>
              <a:t>NOTE: US Chapter Shares are disbursed half in March for 1 September through 28/29 February and half in September for the dues shares from 1 March – 31 August. </a:t>
            </a:r>
          </a:p>
          <a:p>
            <a:endParaRPr lang="en-US" sz="1600" dirty="0"/>
          </a:p>
          <a:p>
            <a:r>
              <a:rPr lang="en-US" sz="1600" dirty="0"/>
              <a:t>INCOSE must have the completed financial reports as the chapter finances are included in our 990 tax report to the IRS. If you have any questions please contact </a:t>
            </a:r>
            <a:r>
              <a:rPr lang="en-US" sz="1600" dirty="0">
                <a:hlinkClick r:id="rId2"/>
              </a:rPr>
              <a:t>info@incose.org</a:t>
            </a:r>
            <a:r>
              <a:rPr lang="en-US" sz="1600" dirty="0"/>
              <a:t> </a:t>
            </a:r>
          </a:p>
          <a:p>
            <a:endParaRPr lang="en-US" sz="1600" dirty="0"/>
          </a:p>
          <a:p>
            <a:r>
              <a:rPr lang="en-US" sz="1600" dirty="0"/>
              <a:t>The report templates for US/Non US Chapters are in Connect on the Americas Sector </a:t>
            </a:r>
            <a:r>
              <a:rPr lang="en-US" sz="1600" dirty="0">
                <a:hlinkClick r:id="rId3"/>
              </a:rPr>
              <a:t>Document site</a:t>
            </a:r>
            <a:r>
              <a:rPr lang="en-US" sz="1600" dirty="0"/>
              <a:t>.  Please be sure to email a copy of your Chapter bank statement reflecting the 31 December balance.  If you have any questions, please don’t hesitate to contact our office.</a:t>
            </a:r>
          </a:p>
          <a:p>
            <a:pPr>
              <a:buNone/>
            </a:pPr>
            <a:endParaRPr lang="en-US" sz="1600" dirty="0"/>
          </a:p>
          <a:p>
            <a:pPr algn="ctr">
              <a:buNone/>
            </a:pPr>
            <a:r>
              <a:rPr lang="en-US" sz="1600" b="1" dirty="0"/>
              <a:t>       Chapters POC: Danielle, </a:t>
            </a:r>
            <a:r>
              <a:rPr lang="en-US" sz="1600" b="1" u="sng" dirty="0">
                <a:hlinkClick r:id="rId2"/>
              </a:rPr>
              <a:t>info@incose.org</a:t>
            </a:r>
            <a:r>
              <a:rPr lang="en-US" sz="1600" b="1" u="sng" dirty="0"/>
              <a:t>; </a:t>
            </a:r>
            <a:r>
              <a:rPr lang="en-US" sz="1600" b="1" u="sng" dirty="0">
                <a:hlinkClick r:id="rId4"/>
              </a:rPr>
              <a:t>danielle.deroche@incose.org</a:t>
            </a:r>
            <a:r>
              <a:rPr lang="en-US" sz="1600" b="1" u="sng" dirty="0"/>
              <a:t> </a:t>
            </a:r>
            <a:endParaRPr lang="en-US" sz="1600" dirty="0"/>
          </a:p>
          <a:p>
            <a:endParaRPr lang="en-US" sz="3600" dirty="0"/>
          </a:p>
        </p:txBody>
      </p:sp>
    </p:spTree>
    <p:extLst>
      <p:ext uri="{BB962C8B-B14F-4D97-AF65-F5344CB8AC3E}">
        <p14:creationId xmlns:p14="http://schemas.microsoft.com/office/powerpoint/2010/main" val="11673739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fontScale="90000"/>
          </a:bodyPr>
          <a:lstStyle/>
          <a:p>
            <a:r>
              <a:rPr lang="en-US" sz="3600" dirty="0"/>
              <a:t>End of Year Chapter Financial Reporting</a:t>
            </a:r>
          </a:p>
        </p:txBody>
      </p:sp>
      <p:sp>
        <p:nvSpPr>
          <p:cNvPr id="11" name="Rectangle 10"/>
          <p:cNvSpPr/>
          <p:nvPr/>
        </p:nvSpPr>
        <p:spPr>
          <a:xfrm>
            <a:off x="548922" y="1049339"/>
            <a:ext cx="7528278" cy="615553"/>
          </a:xfrm>
          <a:prstGeom prst="rect">
            <a:avLst/>
          </a:prstGeom>
        </p:spPr>
        <p:txBody>
          <a:bodyPr wrap="square">
            <a:spAutoFit/>
          </a:bodyPr>
          <a:lstStyle/>
          <a:p>
            <a:pPr algn="ctr"/>
            <a:r>
              <a:rPr lang="en-US" sz="1200" b="1" dirty="0"/>
              <a:t>Direct Link to Form on INCOSE Connect: </a:t>
            </a:r>
            <a:r>
              <a:rPr lang="en-US" sz="1200" b="1" dirty="0">
                <a:hlinkClick r:id="rId2" invalidUrl="https://connect.incose.org/Chapters/Americas/Shared Documents/Forms/AllItems.aspx"/>
              </a:rPr>
              <a:t>https://connect.incose.org/Chapters/Americas/Shared%20Documents/Forms/AllItems.aspx</a:t>
            </a:r>
            <a:endParaRPr lang="en-US" sz="1200" b="1" dirty="0"/>
          </a:p>
          <a:p>
            <a:pPr algn="ctr"/>
            <a:endParaRPr lang="en-US" sz="1000" dirty="0"/>
          </a:p>
        </p:txBody>
      </p:sp>
      <p:pic>
        <p:nvPicPr>
          <p:cNvPr id="6" name="Picture 5">
            <a:extLst>
              <a:ext uri="{FF2B5EF4-FFF2-40B4-BE49-F238E27FC236}">
                <a16:creationId xmlns:a16="http://schemas.microsoft.com/office/drawing/2014/main" id="{6DD58420-42C7-47D9-918F-C68B4BE58BA8}"/>
              </a:ext>
            </a:extLst>
          </p:cNvPr>
          <p:cNvPicPr>
            <a:picLocks noChangeAspect="1"/>
          </p:cNvPicPr>
          <p:nvPr/>
        </p:nvPicPr>
        <p:blipFill>
          <a:blip r:embed="rId3"/>
          <a:stretch>
            <a:fillRect/>
          </a:stretch>
        </p:blipFill>
        <p:spPr>
          <a:xfrm>
            <a:off x="1885950" y="1524000"/>
            <a:ext cx="5372100" cy="4809927"/>
          </a:xfrm>
          <a:prstGeom prst="rect">
            <a:avLst/>
          </a:prstGeom>
        </p:spPr>
      </p:pic>
      <p:sp>
        <p:nvSpPr>
          <p:cNvPr id="3" name="TextBox 2">
            <a:extLst>
              <a:ext uri="{FF2B5EF4-FFF2-40B4-BE49-F238E27FC236}">
                <a16:creationId xmlns:a16="http://schemas.microsoft.com/office/drawing/2014/main" id="{E386FE70-387B-43DD-AFEC-6EB07685981F}"/>
              </a:ext>
            </a:extLst>
          </p:cNvPr>
          <p:cNvSpPr txBox="1"/>
          <p:nvPr/>
        </p:nvSpPr>
        <p:spPr>
          <a:xfrm>
            <a:off x="585365" y="1989971"/>
            <a:ext cx="1828800" cy="1477328"/>
          </a:xfrm>
          <a:prstGeom prst="rect">
            <a:avLst/>
          </a:prstGeom>
          <a:noFill/>
        </p:spPr>
        <p:txBody>
          <a:bodyPr wrap="square" rtlCol="0">
            <a:spAutoFit/>
          </a:bodyPr>
          <a:lstStyle/>
          <a:p>
            <a:r>
              <a:rPr lang="en-US" sz="1800" dirty="0">
                <a:solidFill>
                  <a:srgbClr val="FF0000"/>
                </a:solidFill>
              </a:rPr>
              <a:t>Example from Tab 2 of Financial Report Template</a:t>
            </a:r>
          </a:p>
        </p:txBody>
      </p:sp>
    </p:spTree>
    <p:extLst>
      <p:ext uri="{BB962C8B-B14F-4D97-AF65-F5344CB8AC3E}">
        <p14:creationId xmlns:p14="http://schemas.microsoft.com/office/powerpoint/2010/main" val="716453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fontScale="90000"/>
          </a:bodyPr>
          <a:lstStyle/>
          <a:p>
            <a:r>
              <a:rPr lang="en-US" sz="3600" dirty="0"/>
              <a:t>End of Year Chapter Financial Reporting</a:t>
            </a:r>
          </a:p>
        </p:txBody>
      </p:sp>
      <p:sp>
        <p:nvSpPr>
          <p:cNvPr id="11" name="Rectangle 10"/>
          <p:cNvSpPr/>
          <p:nvPr/>
        </p:nvSpPr>
        <p:spPr>
          <a:xfrm>
            <a:off x="548922" y="1049339"/>
            <a:ext cx="7528278" cy="615553"/>
          </a:xfrm>
          <a:prstGeom prst="rect">
            <a:avLst/>
          </a:prstGeom>
        </p:spPr>
        <p:txBody>
          <a:bodyPr wrap="square">
            <a:spAutoFit/>
          </a:bodyPr>
          <a:lstStyle/>
          <a:p>
            <a:pPr algn="ctr"/>
            <a:r>
              <a:rPr lang="en-US" sz="1200" b="1" dirty="0"/>
              <a:t>Direct Link to Form on INCOSE Connect: </a:t>
            </a:r>
            <a:r>
              <a:rPr lang="en-US" sz="1200" b="1" dirty="0">
                <a:hlinkClick r:id="rId2" invalidUrl="https://connect.incose.org/Chapters/Americas/Shared Documents/Forms/AllItems.aspx"/>
              </a:rPr>
              <a:t>https://connect.incose.org/Chapters/Americas/Shared%20Documents/Forms/AllItems.aspx</a:t>
            </a:r>
            <a:endParaRPr lang="en-US" sz="1200" b="1" dirty="0"/>
          </a:p>
          <a:p>
            <a:pPr algn="ctr"/>
            <a:endParaRPr lang="en-US" sz="1000" dirty="0"/>
          </a:p>
        </p:txBody>
      </p:sp>
      <p:pic>
        <p:nvPicPr>
          <p:cNvPr id="7" name="Picture 6">
            <a:extLst>
              <a:ext uri="{FF2B5EF4-FFF2-40B4-BE49-F238E27FC236}">
                <a16:creationId xmlns:a16="http://schemas.microsoft.com/office/drawing/2014/main" id="{7653588E-FAE5-4D04-B08B-CED7857037BE}"/>
              </a:ext>
            </a:extLst>
          </p:cNvPr>
          <p:cNvPicPr>
            <a:picLocks noChangeAspect="1"/>
          </p:cNvPicPr>
          <p:nvPr/>
        </p:nvPicPr>
        <p:blipFill>
          <a:blip r:embed="rId3"/>
          <a:stretch>
            <a:fillRect/>
          </a:stretch>
        </p:blipFill>
        <p:spPr>
          <a:xfrm>
            <a:off x="2443982" y="1664892"/>
            <a:ext cx="5553075" cy="4000500"/>
          </a:xfrm>
          <a:prstGeom prst="rect">
            <a:avLst/>
          </a:prstGeom>
        </p:spPr>
      </p:pic>
      <p:sp>
        <p:nvSpPr>
          <p:cNvPr id="10" name="TextBox 9">
            <a:extLst>
              <a:ext uri="{FF2B5EF4-FFF2-40B4-BE49-F238E27FC236}">
                <a16:creationId xmlns:a16="http://schemas.microsoft.com/office/drawing/2014/main" id="{E962C87D-7851-4049-BAE7-6B51D7489A43}"/>
              </a:ext>
            </a:extLst>
          </p:cNvPr>
          <p:cNvSpPr txBox="1"/>
          <p:nvPr/>
        </p:nvSpPr>
        <p:spPr>
          <a:xfrm>
            <a:off x="585365" y="1989971"/>
            <a:ext cx="1828800" cy="1477328"/>
          </a:xfrm>
          <a:prstGeom prst="rect">
            <a:avLst/>
          </a:prstGeom>
          <a:noFill/>
        </p:spPr>
        <p:txBody>
          <a:bodyPr wrap="square" rtlCol="0">
            <a:spAutoFit/>
          </a:bodyPr>
          <a:lstStyle/>
          <a:p>
            <a:r>
              <a:rPr lang="en-US" sz="1800" dirty="0">
                <a:solidFill>
                  <a:srgbClr val="FF0000"/>
                </a:solidFill>
              </a:rPr>
              <a:t>Example from Tab 2 of Financial Report Template cont.</a:t>
            </a:r>
          </a:p>
        </p:txBody>
      </p:sp>
    </p:spTree>
    <p:extLst>
      <p:ext uri="{BB962C8B-B14F-4D97-AF65-F5344CB8AC3E}">
        <p14:creationId xmlns:p14="http://schemas.microsoft.com/office/powerpoint/2010/main" val="9930327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fontScale="90000"/>
          </a:bodyPr>
          <a:lstStyle/>
          <a:p>
            <a:r>
              <a:rPr lang="en-US" sz="3600" dirty="0"/>
              <a:t>End of Year Chapter Financial Reporting</a:t>
            </a:r>
          </a:p>
        </p:txBody>
      </p:sp>
      <p:sp>
        <p:nvSpPr>
          <p:cNvPr id="11" name="Rectangle 10"/>
          <p:cNvSpPr/>
          <p:nvPr/>
        </p:nvSpPr>
        <p:spPr>
          <a:xfrm>
            <a:off x="548922" y="1049339"/>
            <a:ext cx="7528278" cy="615553"/>
          </a:xfrm>
          <a:prstGeom prst="rect">
            <a:avLst/>
          </a:prstGeom>
        </p:spPr>
        <p:txBody>
          <a:bodyPr wrap="square">
            <a:spAutoFit/>
          </a:bodyPr>
          <a:lstStyle/>
          <a:p>
            <a:pPr algn="ctr"/>
            <a:r>
              <a:rPr lang="en-US" sz="1200" b="1" dirty="0"/>
              <a:t>Direct Link to Form on INCOSE Connect: </a:t>
            </a:r>
            <a:r>
              <a:rPr lang="en-US" sz="1200" b="1" dirty="0">
                <a:hlinkClick r:id="rId2" invalidUrl="https://connect.incose.org/Chapters/Americas/Shared Documents/Forms/AllItems.aspx"/>
              </a:rPr>
              <a:t>https://connect.incose.org/Chapters/Americas/Shared%20Documents/Forms/AllItems.aspx</a:t>
            </a:r>
            <a:endParaRPr lang="en-US" sz="1200" b="1" dirty="0"/>
          </a:p>
          <a:p>
            <a:pPr algn="ctr"/>
            <a:endParaRPr lang="en-US" sz="1000" dirty="0"/>
          </a:p>
        </p:txBody>
      </p:sp>
      <p:pic>
        <p:nvPicPr>
          <p:cNvPr id="5" name="Content Placeholder 4">
            <a:extLst>
              <a:ext uri="{FF2B5EF4-FFF2-40B4-BE49-F238E27FC236}">
                <a16:creationId xmlns:a16="http://schemas.microsoft.com/office/drawing/2014/main" id="{186A5B13-A6A3-4C88-9E62-E73C63185B93}"/>
              </a:ext>
            </a:extLst>
          </p:cNvPr>
          <p:cNvPicPr>
            <a:picLocks noGrp="1" noChangeAspect="1"/>
          </p:cNvPicPr>
          <p:nvPr>
            <p:ph idx="1"/>
          </p:nvPr>
        </p:nvPicPr>
        <p:blipFill>
          <a:blip r:embed="rId3"/>
          <a:stretch>
            <a:fillRect/>
          </a:stretch>
        </p:blipFill>
        <p:spPr>
          <a:xfrm>
            <a:off x="900420" y="1589086"/>
            <a:ext cx="6534150" cy="4219575"/>
          </a:xfrm>
          <a:prstGeom prst="rect">
            <a:avLst/>
          </a:prstGeom>
        </p:spPr>
      </p:pic>
      <p:sp>
        <p:nvSpPr>
          <p:cNvPr id="6" name="TextBox 5">
            <a:extLst>
              <a:ext uri="{FF2B5EF4-FFF2-40B4-BE49-F238E27FC236}">
                <a16:creationId xmlns:a16="http://schemas.microsoft.com/office/drawing/2014/main" id="{B4171830-B4E3-4BDC-B811-E3B8FDB50D62}"/>
              </a:ext>
            </a:extLst>
          </p:cNvPr>
          <p:cNvSpPr txBox="1"/>
          <p:nvPr/>
        </p:nvSpPr>
        <p:spPr>
          <a:xfrm>
            <a:off x="7484895" y="1664892"/>
            <a:ext cx="1685925" cy="3785652"/>
          </a:xfrm>
          <a:prstGeom prst="rect">
            <a:avLst/>
          </a:prstGeom>
          <a:noFill/>
        </p:spPr>
        <p:txBody>
          <a:bodyPr wrap="square" rtlCol="0">
            <a:spAutoFit/>
          </a:bodyPr>
          <a:lstStyle/>
          <a:p>
            <a:r>
              <a:rPr lang="en-US" sz="1600" dirty="0">
                <a:solidFill>
                  <a:srgbClr val="FF0000"/>
                </a:solidFill>
              </a:rPr>
              <a:t>Example for Tab 3 of Financial Report Template. </a:t>
            </a:r>
          </a:p>
          <a:p>
            <a:r>
              <a:rPr lang="en-US" sz="1600" b="1" dirty="0"/>
              <a:t>Note:</a:t>
            </a:r>
            <a:r>
              <a:rPr lang="en-US" sz="1600" dirty="0"/>
              <a:t> The Chapter Leadership tab is essential for getting permissions updated for the Chapter Leadership. Please do not skip this tab! </a:t>
            </a:r>
          </a:p>
        </p:txBody>
      </p:sp>
    </p:spTree>
    <p:extLst>
      <p:ext uri="{BB962C8B-B14F-4D97-AF65-F5344CB8AC3E}">
        <p14:creationId xmlns:p14="http://schemas.microsoft.com/office/powerpoint/2010/main" val="42328994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sz="3600" dirty="0"/>
              <a:t>Promotional Items Ordering</a:t>
            </a:r>
          </a:p>
        </p:txBody>
      </p:sp>
      <p:sp>
        <p:nvSpPr>
          <p:cNvPr id="4" name="Content Placeholder 3">
            <a:extLst>
              <a:ext uri="{FF2B5EF4-FFF2-40B4-BE49-F238E27FC236}">
                <a16:creationId xmlns:a16="http://schemas.microsoft.com/office/drawing/2014/main" id="{6D671FBF-6865-45AF-B966-510A9CFA138D}"/>
              </a:ext>
            </a:extLst>
          </p:cNvPr>
          <p:cNvSpPr>
            <a:spLocks noGrp="1"/>
          </p:cNvSpPr>
          <p:nvPr>
            <p:ph idx="1"/>
          </p:nvPr>
        </p:nvSpPr>
        <p:spPr>
          <a:xfrm>
            <a:off x="457201" y="1600202"/>
            <a:ext cx="6172199" cy="4525963"/>
          </a:xfrm>
        </p:spPr>
        <p:txBody>
          <a:bodyPr/>
          <a:lstStyle/>
          <a:p>
            <a:pPr marL="0" indent="0">
              <a:buNone/>
            </a:pPr>
            <a:r>
              <a:rPr lang="en-US" sz="2400" dirty="0"/>
              <a:t>1. Select Chapters from Menu Bar</a:t>
            </a:r>
          </a:p>
          <a:p>
            <a:pPr marL="0" indent="0">
              <a:buNone/>
            </a:pPr>
            <a:r>
              <a:rPr lang="en-US" sz="2400" dirty="0"/>
              <a:t>2. Click on - Americas Sector.</a:t>
            </a:r>
          </a:p>
          <a:p>
            <a:pPr marL="0" indent="0">
              <a:buNone/>
            </a:pPr>
            <a:r>
              <a:rPr lang="en-US" sz="2400" dirty="0"/>
              <a:t>3. Select “</a:t>
            </a:r>
            <a:r>
              <a:rPr lang="en-US" sz="2400" dirty="0">
                <a:hlinkClick r:id="rId2" invalidUrl="https://connect.incose.org/Chapters/Americas/Lists/Available Resources/AllItems.aspx"/>
              </a:rPr>
              <a:t>Available Resources</a:t>
            </a:r>
            <a:r>
              <a:rPr lang="en-US" sz="2400" dirty="0"/>
              <a:t> from side</a:t>
            </a:r>
          </a:p>
          <a:p>
            <a:pPr marL="0" indent="0">
              <a:buNone/>
            </a:pPr>
            <a:r>
              <a:rPr lang="en-US" sz="2400" dirty="0"/>
              <a:t> menu. </a:t>
            </a:r>
          </a:p>
          <a:p>
            <a:endParaRPr lang="en-US" dirty="0"/>
          </a:p>
        </p:txBody>
      </p:sp>
      <p:pic>
        <p:nvPicPr>
          <p:cNvPr id="6" name="Picture 5">
            <a:extLst>
              <a:ext uri="{FF2B5EF4-FFF2-40B4-BE49-F238E27FC236}">
                <a16:creationId xmlns:a16="http://schemas.microsoft.com/office/drawing/2014/main" id="{EA6E5E24-F287-4F5C-8504-E866B3DC453B}"/>
              </a:ext>
            </a:extLst>
          </p:cNvPr>
          <p:cNvPicPr>
            <a:picLocks noChangeAspect="1"/>
          </p:cNvPicPr>
          <p:nvPr/>
        </p:nvPicPr>
        <p:blipFill>
          <a:blip r:embed="rId3"/>
          <a:stretch>
            <a:fillRect/>
          </a:stretch>
        </p:blipFill>
        <p:spPr>
          <a:xfrm>
            <a:off x="6803357" y="1201738"/>
            <a:ext cx="2124075" cy="4924425"/>
          </a:xfrm>
          <a:prstGeom prst="rect">
            <a:avLst/>
          </a:prstGeom>
        </p:spPr>
      </p:pic>
      <p:cxnSp>
        <p:nvCxnSpPr>
          <p:cNvPr id="7" name="Straight Arrow Connector 6">
            <a:extLst>
              <a:ext uri="{FF2B5EF4-FFF2-40B4-BE49-F238E27FC236}">
                <a16:creationId xmlns:a16="http://schemas.microsoft.com/office/drawing/2014/main" id="{D2A0093D-A252-4BC1-B2C4-C2AA33468DF7}"/>
              </a:ext>
            </a:extLst>
          </p:cNvPr>
          <p:cNvCxnSpPr>
            <a:cxnSpLocks/>
          </p:cNvCxnSpPr>
          <p:nvPr/>
        </p:nvCxnSpPr>
        <p:spPr>
          <a:xfrm>
            <a:off x="2971800" y="2971800"/>
            <a:ext cx="40386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6040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sz="3600" dirty="0"/>
              <a:t>Promotional Items Ordering</a:t>
            </a:r>
          </a:p>
        </p:txBody>
      </p:sp>
      <p:sp>
        <p:nvSpPr>
          <p:cNvPr id="4" name="Content Placeholder 3">
            <a:extLst>
              <a:ext uri="{FF2B5EF4-FFF2-40B4-BE49-F238E27FC236}">
                <a16:creationId xmlns:a16="http://schemas.microsoft.com/office/drawing/2014/main" id="{6D671FBF-6865-45AF-B966-510A9CFA138D}"/>
              </a:ext>
            </a:extLst>
          </p:cNvPr>
          <p:cNvSpPr>
            <a:spLocks noGrp="1"/>
          </p:cNvSpPr>
          <p:nvPr>
            <p:ph idx="1"/>
          </p:nvPr>
        </p:nvSpPr>
        <p:spPr>
          <a:xfrm>
            <a:off x="457200" y="1600200"/>
            <a:ext cx="3048000" cy="4525963"/>
          </a:xfrm>
        </p:spPr>
        <p:txBody>
          <a:bodyPr>
            <a:normAutofit/>
          </a:bodyPr>
          <a:lstStyle/>
          <a:p>
            <a:pPr marL="0" indent="0">
              <a:buNone/>
            </a:pPr>
            <a:r>
              <a:rPr lang="en-US" sz="1800" dirty="0"/>
              <a:t>4. View Items available. Most items are available at no cost, but others are only available to borrow. Please view each item description for ordering details.</a:t>
            </a:r>
          </a:p>
          <a:p>
            <a:pPr marL="0" indent="0">
              <a:buNone/>
            </a:pPr>
            <a:r>
              <a:rPr lang="en-US" dirty="0"/>
              <a:t> </a:t>
            </a:r>
          </a:p>
        </p:txBody>
      </p:sp>
      <p:pic>
        <p:nvPicPr>
          <p:cNvPr id="10" name="Picture 9">
            <a:extLst>
              <a:ext uri="{FF2B5EF4-FFF2-40B4-BE49-F238E27FC236}">
                <a16:creationId xmlns:a16="http://schemas.microsoft.com/office/drawing/2014/main" id="{73D920FA-BDF8-4A42-A890-8BEE852D3ABF}"/>
              </a:ext>
            </a:extLst>
          </p:cNvPr>
          <p:cNvPicPr>
            <a:picLocks noChangeAspect="1"/>
          </p:cNvPicPr>
          <p:nvPr/>
        </p:nvPicPr>
        <p:blipFill>
          <a:blip r:embed="rId2"/>
          <a:stretch>
            <a:fillRect/>
          </a:stretch>
        </p:blipFill>
        <p:spPr>
          <a:xfrm>
            <a:off x="3505200" y="1290637"/>
            <a:ext cx="5519787" cy="4276725"/>
          </a:xfrm>
          <a:prstGeom prst="rect">
            <a:avLst/>
          </a:prstGeom>
        </p:spPr>
      </p:pic>
    </p:spTree>
    <p:extLst>
      <p:ext uri="{BB962C8B-B14F-4D97-AF65-F5344CB8AC3E}">
        <p14:creationId xmlns:p14="http://schemas.microsoft.com/office/powerpoint/2010/main" val="17809816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n-US" altLang="en-US" dirty="0"/>
              <a:t>Chapter Resource Links Available on Connect &amp; INCOSE Home Page</a:t>
            </a:r>
          </a:p>
        </p:txBody>
      </p:sp>
      <p:sp>
        <p:nvSpPr>
          <p:cNvPr id="3" name="Content Placeholder 2"/>
          <p:cNvSpPr>
            <a:spLocks noGrp="1"/>
          </p:cNvSpPr>
          <p:nvPr>
            <p:ph idx="1"/>
          </p:nvPr>
        </p:nvSpPr>
        <p:spPr>
          <a:xfrm>
            <a:off x="457201" y="1600202"/>
            <a:ext cx="8229600" cy="4724398"/>
          </a:xfrm>
        </p:spPr>
        <p:txBody>
          <a:bodyPr>
            <a:normAutofit fontScale="70000" lnSpcReduction="20000"/>
          </a:bodyPr>
          <a:lstStyle/>
          <a:p>
            <a:pPr marL="457200" indent="-228600" defTabSz="814388">
              <a:lnSpc>
                <a:spcPct val="90000"/>
              </a:lnSpc>
              <a:defRPr/>
            </a:pPr>
            <a:r>
              <a:rPr lang="en-US" sz="2700" dirty="0"/>
              <a:t>A wealth of information is available to assist chapters. </a:t>
            </a:r>
          </a:p>
          <a:p>
            <a:pPr lvl="1" indent="-228600" defTabSz="814388">
              <a:lnSpc>
                <a:spcPct val="90000"/>
              </a:lnSpc>
              <a:spcBef>
                <a:spcPct val="50000"/>
              </a:spcBef>
              <a:buFontTx/>
              <a:buChar char="•"/>
              <a:defRPr/>
            </a:pPr>
            <a:r>
              <a:rPr lang="en-US" sz="2700" dirty="0"/>
              <a:t>Keys to Effective Chapters </a:t>
            </a:r>
            <a:r>
              <a:rPr lang="en-US" sz="2700" b="1" dirty="0"/>
              <a:t>Wiki</a:t>
            </a:r>
            <a:r>
              <a:rPr lang="en-US" sz="2700" dirty="0"/>
              <a:t> (</a:t>
            </a:r>
            <a:r>
              <a:rPr lang="en-US" sz="2700" dirty="0">
                <a:hlinkClick r:id="rId3"/>
              </a:rPr>
              <a:t>http://keys-to-effective-ch.wikispaces.com</a:t>
            </a:r>
            <a:r>
              <a:rPr lang="en-US" sz="2700" dirty="0"/>
              <a:t>)- Chapter Leader Training, best practices, and more. </a:t>
            </a:r>
          </a:p>
          <a:p>
            <a:pPr lvl="2" indent="-228600" defTabSz="814388">
              <a:lnSpc>
                <a:spcPct val="90000"/>
              </a:lnSpc>
              <a:spcBef>
                <a:spcPct val="50000"/>
              </a:spcBef>
              <a:buFontTx/>
              <a:buChar char="•"/>
              <a:defRPr/>
            </a:pPr>
            <a:r>
              <a:rPr lang="en-US" sz="2700" dirty="0"/>
              <a:t>Access to Veteran Officers - Ask questions and share information with officers all over the world - </a:t>
            </a:r>
            <a:r>
              <a:rPr lang="en-US" sz="2700" dirty="0">
                <a:hlinkClick r:id="rId4"/>
              </a:rPr>
              <a:t>ChapterKeys@incose.org</a:t>
            </a:r>
            <a:r>
              <a:rPr lang="en-US" sz="2700" dirty="0"/>
              <a:t> </a:t>
            </a:r>
          </a:p>
          <a:p>
            <a:pPr marL="457200" indent="-228600" defTabSz="814388">
              <a:lnSpc>
                <a:spcPct val="90000"/>
              </a:lnSpc>
              <a:defRPr/>
            </a:pPr>
            <a:r>
              <a:rPr lang="en-US" sz="2700" dirty="0"/>
              <a:t>Use your INCOSE Connect account to access the links below. </a:t>
            </a:r>
          </a:p>
          <a:p>
            <a:pPr marL="457200" indent="-228600" defTabSz="814388">
              <a:lnSpc>
                <a:spcPct val="90000"/>
              </a:lnSpc>
              <a:spcBef>
                <a:spcPct val="50000"/>
              </a:spcBef>
              <a:buFontTx/>
              <a:buChar char="•"/>
              <a:defRPr/>
            </a:pPr>
            <a:r>
              <a:rPr lang="en-US" sz="2700" dirty="0"/>
              <a:t>INCOSE home page/Chapters/Chapter Resources (drop down) includes the following resources:</a:t>
            </a:r>
          </a:p>
          <a:p>
            <a:pPr marL="914400" lvl="1" indent="-228600" defTabSz="814388">
              <a:lnSpc>
                <a:spcPct val="90000"/>
              </a:lnSpc>
              <a:spcBef>
                <a:spcPct val="50000"/>
              </a:spcBef>
              <a:buFontTx/>
              <a:buChar char="–"/>
              <a:defRPr/>
            </a:pPr>
            <a:r>
              <a:rPr lang="en-US" dirty="0"/>
              <a:t>Asynchronous Presentations  - A selection of presentations available to chapters with slides and audio (under INCOSE home page/Chapters/Chapter Resources drop down)</a:t>
            </a:r>
          </a:p>
          <a:p>
            <a:pPr marL="914400" lvl="1" indent="-228600" defTabSz="814388">
              <a:lnSpc>
                <a:spcPct val="90000"/>
              </a:lnSpc>
              <a:spcBef>
                <a:spcPct val="50000"/>
              </a:spcBef>
              <a:buFontTx/>
              <a:buChar char="–"/>
              <a:defRPr/>
            </a:pPr>
            <a:r>
              <a:rPr lang="en-US" dirty="0"/>
              <a:t>Upcoming events Americas - </a:t>
            </a:r>
            <a:r>
              <a:rPr lang="en-US" dirty="0">
                <a:hlinkClick r:id="rId5"/>
              </a:rPr>
              <a:t>https://connect.incose.org/Chapters/Americas/SitePages/Home.aspx</a:t>
            </a:r>
            <a:endParaRPr lang="en-US" dirty="0"/>
          </a:p>
          <a:p>
            <a:pPr marL="914400" lvl="1" indent="-228600" defTabSz="814388">
              <a:lnSpc>
                <a:spcPct val="90000"/>
              </a:lnSpc>
              <a:spcBef>
                <a:spcPct val="50000"/>
              </a:spcBef>
              <a:buFontTx/>
              <a:buChar char="–"/>
              <a:defRPr/>
            </a:pPr>
            <a:r>
              <a:rPr lang="en-US" dirty="0"/>
              <a:t>INCOSE Events - </a:t>
            </a:r>
            <a:r>
              <a:rPr lang="en-US" dirty="0">
                <a:hlinkClick r:id="rId6"/>
              </a:rPr>
              <a:t>https://www.incose.org/newsevents/currentevents</a:t>
            </a:r>
            <a:r>
              <a:rPr lang="en-US" dirty="0"/>
              <a:t> </a:t>
            </a:r>
          </a:p>
          <a:p>
            <a:endParaRPr lang="en-US" dirty="0"/>
          </a:p>
        </p:txBody>
      </p:sp>
      <p:sp>
        <p:nvSpPr>
          <p:cNvPr id="37892" name="Rectangle 4"/>
          <p:cNvSpPr>
            <a:spLocks noChangeArrowheads="1"/>
          </p:cNvSpPr>
          <p:nvPr/>
        </p:nvSpPr>
        <p:spPr bwMode="auto">
          <a:xfrm>
            <a:off x="533400" y="1752600"/>
            <a:ext cx="8610600" cy="4267200"/>
          </a:xfrm>
          <a:prstGeom prst="rect">
            <a:avLst/>
          </a:prstGeom>
          <a:noFill/>
          <a:ln>
            <a:noFill/>
          </a:ln>
          <a:effectLst/>
          <a:extLst/>
        </p:spPr>
        <p:txBody>
          <a:bodyPr lIns="82550" tIns="41275" rIns="82550" bIns="41275"/>
          <a:lstStyle/>
          <a:p>
            <a:pPr marL="457200" indent="-228600" defTabSz="814388" eaLnBrk="1" hangingPunct="1">
              <a:lnSpc>
                <a:spcPct val="90000"/>
              </a:lnSpc>
              <a:spcBef>
                <a:spcPct val="20000"/>
              </a:spcBef>
              <a:spcAft>
                <a:spcPts val="0"/>
              </a:spcAft>
              <a:defRPr/>
            </a:pPr>
            <a:endParaRPr lang="en-US" dirty="0"/>
          </a:p>
        </p:txBody>
      </p:sp>
    </p:spTree>
    <p:extLst>
      <p:ext uri="{BB962C8B-B14F-4D97-AF65-F5344CB8AC3E}">
        <p14:creationId xmlns:p14="http://schemas.microsoft.com/office/powerpoint/2010/main" val="9942758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altLang="en-US"/>
              <a:t>Publications &amp; Products Promote Systems Engineering with Members and Companies</a:t>
            </a:r>
          </a:p>
        </p:txBody>
      </p:sp>
      <p:sp>
        <p:nvSpPr>
          <p:cNvPr id="78851" name="Rectangle 3"/>
          <p:cNvSpPr>
            <a:spLocks noGrp="1" noChangeArrowheads="1"/>
          </p:cNvSpPr>
          <p:nvPr>
            <p:ph idx="1"/>
          </p:nvPr>
        </p:nvSpPr>
        <p:spPr/>
        <p:txBody>
          <a:bodyPr>
            <a:normAutofit fontScale="92500" lnSpcReduction="10000"/>
          </a:bodyPr>
          <a:lstStyle/>
          <a:p>
            <a:r>
              <a:rPr lang="en-US" altLang="en-US" dirty="0"/>
              <a:t>INSIGHT, quarterly publication</a:t>
            </a:r>
          </a:p>
          <a:p>
            <a:r>
              <a:rPr lang="en-US" altLang="en-US" dirty="0"/>
              <a:t>Systems Engineering – The Journal of INCOSE</a:t>
            </a:r>
          </a:p>
          <a:p>
            <a:r>
              <a:rPr lang="en-US" altLang="en-US" dirty="0"/>
              <a:t>Journal of Enterprise Transformation</a:t>
            </a:r>
          </a:p>
          <a:p>
            <a:r>
              <a:rPr lang="en-US" altLang="en-US" dirty="0"/>
              <a:t>Annual Proceedings – </a:t>
            </a:r>
            <a:r>
              <a:rPr lang="en-US" dirty="0">
                <a:hlinkClick r:id="rId3"/>
              </a:rPr>
              <a:t>INCOSE Symposia Library / Wiley Online</a:t>
            </a:r>
            <a:r>
              <a:rPr lang="en-US" dirty="0"/>
              <a:t> (must be logged in to use the link)</a:t>
            </a:r>
          </a:p>
          <a:p>
            <a:r>
              <a:rPr lang="en-US" altLang="en-US" dirty="0"/>
              <a:t>INCOSE online Store has numerous publications and products (most at no cost!)</a:t>
            </a:r>
          </a:p>
        </p:txBody>
      </p:sp>
    </p:spTree>
    <p:extLst>
      <p:ext uri="{BB962C8B-B14F-4D97-AF65-F5344CB8AC3E}">
        <p14:creationId xmlns:p14="http://schemas.microsoft.com/office/powerpoint/2010/main" val="29916376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ChangeArrowheads="1"/>
          </p:cNvSpPr>
          <p:nvPr/>
        </p:nvSpPr>
        <p:spPr bwMode="auto">
          <a:xfrm>
            <a:off x="3048000" y="4953000"/>
            <a:ext cx="4191000" cy="13716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79875" name="Rectangle 2"/>
          <p:cNvSpPr>
            <a:spLocks noGrp="1" noChangeArrowheads="1"/>
          </p:cNvSpPr>
          <p:nvPr>
            <p:ph type="title"/>
          </p:nvPr>
        </p:nvSpPr>
        <p:spPr>
          <a:xfrm>
            <a:off x="685800" y="228600"/>
            <a:ext cx="8229600" cy="715963"/>
          </a:xfrm>
          <a:noFill/>
        </p:spPr>
        <p:txBody>
          <a:bodyPr lIns="41275" tIns="15875" rIns="41275" bIns="15875" anchor="b"/>
          <a:lstStyle/>
          <a:p>
            <a:pPr eaLnBrk="1" hangingPunct="1"/>
            <a:r>
              <a:rPr lang="en-US" altLang="en-US" sz="3400" i="1"/>
              <a:t>INSIGHT</a:t>
            </a:r>
            <a:r>
              <a:rPr lang="en-US" altLang="en-US" sz="3400"/>
              <a:t>, the Newsletter of INCOSE</a:t>
            </a:r>
          </a:p>
        </p:txBody>
      </p:sp>
      <p:sp>
        <p:nvSpPr>
          <p:cNvPr id="79876" name="Rectangle 3"/>
          <p:cNvSpPr>
            <a:spLocks noGrp="1" noChangeArrowheads="1"/>
          </p:cNvSpPr>
          <p:nvPr>
            <p:ph idx="1"/>
          </p:nvPr>
        </p:nvSpPr>
        <p:spPr>
          <a:xfrm>
            <a:off x="685800" y="1143000"/>
            <a:ext cx="8229600" cy="4525963"/>
          </a:xfrm>
        </p:spPr>
        <p:txBody>
          <a:bodyPr lIns="82550" tIns="41275" rIns="82550" bIns="41275"/>
          <a:lstStyle/>
          <a:p>
            <a:pPr eaLnBrk="1" hangingPunct="1">
              <a:lnSpc>
                <a:spcPts val="2200"/>
              </a:lnSpc>
              <a:spcAft>
                <a:spcPts val="600"/>
              </a:spcAft>
              <a:buSzPct val="88000"/>
            </a:pPr>
            <a:r>
              <a:rPr lang="en-US" altLang="en-US" sz="2400" dirty="0"/>
              <a:t>Published four times per year</a:t>
            </a:r>
          </a:p>
          <a:p>
            <a:pPr eaLnBrk="1" hangingPunct="1">
              <a:lnSpc>
                <a:spcPts val="2200"/>
              </a:lnSpc>
              <a:spcAft>
                <a:spcPts val="600"/>
              </a:spcAft>
              <a:buSzPct val="88000"/>
            </a:pPr>
            <a:r>
              <a:rPr lang="en-US" altLang="en-US" sz="2400" dirty="0"/>
              <a:t>In Connect and Wiley Online Library</a:t>
            </a:r>
          </a:p>
          <a:p>
            <a:pPr eaLnBrk="1" hangingPunct="1">
              <a:lnSpc>
                <a:spcPts val="2200"/>
              </a:lnSpc>
              <a:spcAft>
                <a:spcPts val="600"/>
              </a:spcAft>
              <a:buSzPct val="88000"/>
            </a:pPr>
            <a:r>
              <a:rPr lang="en-US" altLang="en-US" sz="2400" dirty="0"/>
              <a:t>Archives back to 1993 in Connect. </a:t>
            </a:r>
          </a:p>
          <a:p>
            <a:pPr eaLnBrk="1" hangingPunct="1">
              <a:lnSpc>
                <a:spcPts val="2200"/>
              </a:lnSpc>
              <a:spcAft>
                <a:spcPts val="600"/>
              </a:spcAft>
              <a:buSzPct val="88000"/>
            </a:pPr>
            <a:r>
              <a:rPr lang="en-US" altLang="en-US" sz="2400" dirty="0"/>
              <a:t>Special theme in each issue.  2018 themes include</a:t>
            </a:r>
            <a:r>
              <a:rPr lang="en-US" altLang="en-US" sz="2400" dirty="0">
                <a:solidFill>
                  <a:srgbClr val="FF0000"/>
                </a:solidFill>
              </a:rPr>
              <a:t>:</a:t>
            </a:r>
          </a:p>
          <a:p>
            <a:pPr lvl="1" eaLnBrk="1" hangingPunct="1">
              <a:spcBef>
                <a:spcPts val="500"/>
              </a:spcBef>
              <a:spcAft>
                <a:spcPts val="500"/>
              </a:spcAft>
            </a:pPr>
            <a:r>
              <a:rPr lang="en-US" altLang="en-US" sz="2000" i="1" dirty="0"/>
              <a:t>MBSE Alternatives to </a:t>
            </a:r>
            <a:r>
              <a:rPr lang="en-US" altLang="en-US" sz="2000" i="1" dirty="0" err="1"/>
              <a:t>SysML</a:t>
            </a:r>
            <a:endParaRPr lang="en-US" altLang="en-US" sz="2000" i="1" dirty="0"/>
          </a:p>
          <a:p>
            <a:pPr lvl="1" eaLnBrk="1" hangingPunct="1">
              <a:spcBef>
                <a:spcPts val="500"/>
              </a:spcBef>
              <a:spcAft>
                <a:spcPts val="500"/>
              </a:spcAft>
            </a:pPr>
            <a:r>
              <a:rPr lang="en-US" altLang="en-US" sz="2000" i="1" dirty="0"/>
              <a:t>Enabling and Practicing Systems Engineering Agility</a:t>
            </a:r>
          </a:p>
          <a:p>
            <a:pPr lvl="1" eaLnBrk="1" hangingPunct="1">
              <a:spcBef>
                <a:spcPts val="500"/>
              </a:spcBef>
              <a:spcAft>
                <a:spcPts val="500"/>
              </a:spcAft>
            </a:pPr>
            <a:r>
              <a:rPr lang="en-US" altLang="en-US" sz="2000" i="1" dirty="0"/>
              <a:t>Systemic Engineering Challenges in Complicated and Complex Systems</a:t>
            </a:r>
          </a:p>
          <a:p>
            <a:pPr lvl="1" eaLnBrk="1" hangingPunct="1">
              <a:spcBef>
                <a:spcPts val="500"/>
              </a:spcBef>
              <a:spcAft>
                <a:spcPts val="500"/>
              </a:spcAft>
            </a:pPr>
            <a:r>
              <a:rPr lang="en-US" altLang="en-US" sz="2000" i="1" dirty="0"/>
              <a:t>Trade-Off Analytics</a:t>
            </a:r>
          </a:p>
        </p:txBody>
      </p:sp>
      <p:pic>
        <p:nvPicPr>
          <p:cNvPr id="79877"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24200" y="5257800"/>
            <a:ext cx="373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79420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a:noFill/>
        </p:spPr>
        <p:txBody>
          <a:bodyPr/>
          <a:lstStyle/>
          <a:p>
            <a:pPr eaLnBrk="1" hangingPunct="1"/>
            <a:r>
              <a:rPr lang="en-US" altLang="en-US"/>
              <a:t>What We Are Planning to Cover</a:t>
            </a:r>
          </a:p>
        </p:txBody>
      </p:sp>
      <p:sp>
        <p:nvSpPr>
          <p:cNvPr id="6147" name="Rectangle 11"/>
          <p:cNvSpPr>
            <a:spLocks noChangeArrowheads="1"/>
          </p:cNvSpPr>
          <p:nvPr/>
        </p:nvSpPr>
        <p:spPr bwMode="auto">
          <a:xfrm>
            <a:off x="762000" y="1431750"/>
            <a:ext cx="8458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800" dirty="0">
                <a:solidFill>
                  <a:schemeClr val="bg1">
                    <a:lumMod val="50000"/>
                  </a:schemeClr>
                </a:solidFill>
              </a:rPr>
              <a:t>What is INCOSE </a:t>
            </a:r>
          </a:p>
          <a:p>
            <a:pPr eaLnBrk="1" hangingPunct="1"/>
            <a:r>
              <a:rPr lang="en-US" altLang="en-US" sz="2800" dirty="0">
                <a:solidFill>
                  <a:schemeClr val="bg1">
                    <a:lumMod val="50000"/>
                  </a:schemeClr>
                </a:solidFill>
              </a:rPr>
              <a:t>Certification</a:t>
            </a:r>
          </a:p>
          <a:p>
            <a:pPr eaLnBrk="1" hangingPunct="1"/>
            <a:r>
              <a:rPr lang="en-US" altLang="en-US" sz="2800" dirty="0">
                <a:solidFill>
                  <a:schemeClr val="bg1">
                    <a:lumMod val="50000"/>
                  </a:schemeClr>
                </a:solidFill>
              </a:rPr>
              <a:t>Technical Operations</a:t>
            </a:r>
          </a:p>
          <a:p>
            <a:pPr eaLnBrk="1" hangingPunct="1"/>
            <a:r>
              <a:rPr lang="en-US" altLang="en-US" sz="2800" dirty="0">
                <a:solidFill>
                  <a:schemeClr val="bg1">
                    <a:lumMod val="50000"/>
                  </a:schemeClr>
                </a:solidFill>
              </a:rPr>
              <a:t>Chapters</a:t>
            </a:r>
          </a:p>
          <a:p>
            <a:pPr eaLnBrk="1" hangingPunct="1"/>
            <a:r>
              <a:rPr lang="en-US" altLang="en-US" sz="2800" dirty="0">
                <a:solidFill>
                  <a:schemeClr val="bg1">
                    <a:lumMod val="50000"/>
                  </a:schemeClr>
                </a:solidFill>
              </a:rPr>
              <a:t>Chapter Officer Roles &amp; Responsibilities</a:t>
            </a:r>
          </a:p>
          <a:p>
            <a:pPr eaLnBrk="1" hangingPunct="1"/>
            <a:r>
              <a:rPr lang="en-US" altLang="en-US" sz="2800" dirty="0">
                <a:solidFill>
                  <a:schemeClr val="bg1">
                    <a:lumMod val="50000"/>
                  </a:schemeClr>
                </a:solidFill>
              </a:rPr>
              <a:t>Chapter Excellence Program</a:t>
            </a:r>
          </a:p>
          <a:p>
            <a:pPr eaLnBrk="1" hangingPunct="1"/>
            <a:r>
              <a:rPr lang="en-US" altLang="en-US" sz="2800" b="1" dirty="0">
                <a:solidFill>
                  <a:schemeClr val="accent2"/>
                </a:solidFill>
              </a:rPr>
              <a:t>Central Office Functions/Resources/Products</a:t>
            </a:r>
          </a:p>
          <a:p>
            <a:pPr eaLnBrk="1" hangingPunct="1"/>
            <a:r>
              <a:rPr lang="en-US" altLang="en-US" sz="2800" dirty="0">
                <a:solidFill>
                  <a:schemeClr val="bg1">
                    <a:lumMod val="50000"/>
                  </a:schemeClr>
                </a:solidFill>
              </a:rPr>
              <a:t>Events</a:t>
            </a:r>
          </a:p>
          <a:p>
            <a:pPr eaLnBrk="1" hangingPunct="1"/>
            <a:endParaRPr lang="en-US" altLang="en-US" sz="2000" dirty="0">
              <a:solidFill>
                <a:schemeClr val="bg2"/>
              </a:solidFill>
            </a:endParaRPr>
          </a:p>
          <a:p>
            <a:pPr eaLnBrk="1" hangingPunct="1"/>
            <a:endParaRPr lang="en-US" altLang="en-US" sz="2800" dirty="0"/>
          </a:p>
        </p:txBody>
      </p:sp>
    </p:spTree>
    <p:extLst>
      <p:ext uri="{BB962C8B-B14F-4D97-AF65-F5344CB8AC3E}">
        <p14:creationId xmlns:p14="http://schemas.microsoft.com/office/powerpoint/2010/main" val="30006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76200"/>
            <a:ext cx="8229600" cy="838200"/>
          </a:xfrm>
          <a:noFill/>
        </p:spPr>
        <p:txBody>
          <a:bodyPr lIns="41275" tIns="15875" rIns="41275" bIns="15875" anchor="b"/>
          <a:lstStyle/>
          <a:p>
            <a:pPr eaLnBrk="1" hangingPunct="1"/>
            <a:r>
              <a:rPr lang="en-US" altLang="en-US" sz="3400" i="1"/>
              <a:t>Systems Engineering</a:t>
            </a:r>
          </a:p>
        </p:txBody>
      </p:sp>
      <p:sp>
        <p:nvSpPr>
          <p:cNvPr id="80899" name="Rectangle 3"/>
          <p:cNvSpPr>
            <a:spLocks noGrp="1" noChangeArrowheads="1"/>
          </p:cNvSpPr>
          <p:nvPr>
            <p:ph idx="1"/>
          </p:nvPr>
        </p:nvSpPr>
        <p:spPr>
          <a:xfrm>
            <a:off x="685800" y="1447800"/>
            <a:ext cx="8229600" cy="4678363"/>
          </a:xfrm>
          <a:noFill/>
        </p:spPr>
        <p:txBody>
          <a:bodyPr lIns="82550" tIns="41275" rIns="82550" bIns="41275"/>
          <a:lstStyle/>
          <a:p>
            <a:pPr eaLnBrk="1" hangingPunct="1">
              <a:lnSpc>
                <a:spcPts val="2200"/>
              </a:lnSpc>
              <a:spcAft>
                <a:spcPts val="600"/>
              </a:spcAft>
              <a:buSzPct val="88000"/>
            </a:pPr>
            <a:r>
              <a:rPr lang="en-US" altLang="en-US" sz="2400"/>
              <a:t>Dr. Olivier de Weck (MIT), Editor-in-Chief</a:t>
            </a:r>
          </a:p>
          <a:p>
            <a:pPr eaLnBrk="1" hangingPunct="1">
              <a:lnSpc>
                <a:spcPts val="2200"/>
              </a:lnSpc>
              <a:spcAft>
                <a:spcPts val="600"/>
              </a:spcAft>
              <a:buSzPct val="88000"/>
            </a:pPr>
            <a:r>
              <a:rPr lang="en-US" altLang="en-US" sz="2400"/>
              <a:t>Refereed journal</a:t>
            </a:r>
          </a:p>
          <a:p>
            <a:pPr eaLnBrk="1" hangingPunct="1">
              <a:lnSpc>
                <a:spcPts val="2200"/>
              </a:lnSpc>
              <a:spcAft>
                <a:spcPts val="600"/>
              </a:spcAft>
              <a:buSzPct val="88000"/>
            </a:pPr>
            <a:r>
              <a:rPr lang="en-US" altLang="en-US" sz="2400"/>
              <a:t>Published quarterly by John Wiley &amp; Sons</a:t>
            </a:r>
            <a:endParaRPr lang="en-US" altLang="en-US" sz="2800"/>
          </a:p>
        </p:txBody>
      </p:sp>
      <p:pic>
        <p:nvPicPr>
          <p:cNvPr id="80900"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9644" y="3020620"/>
            <a:ext cx="2282825" cy="299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1" name="Rectangle 5"/>
          <p:cNvSpPr>
            <a:spLocks noChangeArrowheads="1"/>
          </p:cNvSpPr>
          <p:nvPr/>
        </p:nvSpPr>
        <p:spPr bwMode="auto">
          <a:xfrm>
            <a:off x="3516313" y="3027363"/>
            <a:ext cx="4875212" cy="268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50" tIns="41275" rIns="82550" bIns="41275"/>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200"/>
              </a:lnSpc>
              <a:spcAft>
                <a:spcPts val="600"/>
              </a:spcAft>
              <a:buSzPct val="88000"/>
            </a:pPr>
            <a:r>
              <a:rPr lang="en-US" altLang="en-US" sz="2400"/>
              <a:t>Access the Journal on line</a:t>
            </a:r>
          </a:p>
          <a:p>
            <a:pPr lvl="1" eaLnBrk="1" hangingPunct="1">
              <a:lnSpc>
                <a:spcPts val="2200"/>
              </a:lnSpc>
              <a:spcAft>
                <a:spcPts val="600"/>
              </a:spcAft>
            </a:pPr>
            <a:r>
              <a:rPr lang="en-US" altLang="en-US" sz="2000"/>
              <a:t>Current and past issues</a:t>
            </a:r>
          </a:p>
          <a:p>
            <a:pPr lvl="1" eaLnBrk="1" hangingPunct="1">
              <a:lnSpc>
                <a:spcPts val="2200"/>
              </a:lnSpc>
              <a:spcAft>
                <a:spcPts val="600"/>
              </a:spcAft>
            </a:pPr>
            <a:r>
              <a:rPr lang="en-US" altLang="en-US" sz="2000"/>
              <a:t>Full text in PDF</a:t>
            </a:r>
          </a:p>
          <a:p>
            <a:pPr lvl="1" eaLnBrk="1" hangingPunct="1">
              <a:lnSpc>
                <a:spcPts val="2200"/>
              </a:lnSpc>
              <a:spcAft>
                <a:spcPts val="600"/>
              </a:spcAft>
            </a:pPr>
            <a:r>
              <a:rPr lang="en-US" altLang="en-US" sz="2000"/>
              <a:t>Registration Key obtained by following instructions in the Members Area of the web</a:t>
            </a:r>
          </a:p>
          <a:p>
            <a:pPr eaLnBrk="1" hangingPunct="1"/>
            <a:r>
              <a:rPr lang="en-US" altLang="en-US" sz="2000"/>
              <a:t>Instructions for authors found in </a:t>
            </a:r>
            <a:r>
              <a:rPr lang="en-US" altLang="en-US" sz="2000" i="1"/>
              <a:t>INSIGHT</a:t>
            </a:r>
            <a:r>
              <a:rPr lang="en-US" altLang="en-US" sz="2000"/>
              <a:t> and the INCOSE website</a:t>
            </a:r>
          </a:p>
        </p:txBody>
      </p:sp>
    </p:spTree>
    <p:extLst>
      <p:ext uri="{BB962C8B-B14F-4D97-AF65-F5344CB8AC3E}">
        <p14:creationId xmlns:p14="http://schemas.microsoft.com/office/powerpoint/2010/main" val="6983178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85800" y="228600"/>
            <a:ext cx="8229600" cy="1066800"/>
          </a:xfrm>
        </p:spPr>
        <p:txBody>
          <a:bodyPr>
            <a:normAutofit fontScale="90000"/>
          </a:bodyPr>
          <a:lstStyle/>
          <a:p>
            <a:r>
              <a:rPr lang="en-US" altLang="en-US" sz="3400" i="1" dirty="0"/>
              <a:t>Journal of Enterprise Transformation (JET)</a:t>
            </a:r>
          </a:p>
        </p:txBody>
      </p:sp>
      <p:sp>
        <p:nvSpPr>
          <p:cNvPr id="81923" name="Content Placeholder 2"/>
          <p:cNvSpPr>
            <a:spLocks noGrp="1"/>
          </p:cNvSpPr>
          <p:nvPr>
            <p:ph idx="1"/>
          </p:nvPr>
        </p:nvSpPr>
        <p:spPr>
          <a:xfrm>
            <a:off x="685800" y="1600200"/>
            <a:ext cx="8229600" cy="4191000"/>
          </a:xfrm>
        </p:spPr>
        <p:txBody>
          <a:bodyPr>
            <a:normAutofit/>
          </a:bodyPr>
          <a:lstStyle/>
          <a:p>
            <a:r>
              <a:rPr lang="en-US" sz="2200" dirty="0"/>
              <a:t>Provides a forum for original articles on trends, new findings, and ongoing research (both theory and application) related to enterprise transformation</a:t>
            </a:r>
            <a:endParaRPr lang="en-US" altLang="en-US" sz="2200" dirty="0"/>
          </a:p>
          <a:p>
            <a:r>
              <a:rPr lang="en-US" sz="2200" dirty="0"/>
              <a:t>ET brings together interdisciplinary research in management, industrial and systems engineering, information systems, organizational behavior, political science, economics, etc.</a:t>
            </a:r>
          </a:p>
          <a:p>
            <a:r>
              <a:rPr lang="en-US" sz="2200" dirty="0"/>
              <a:t>Affiliated with IISE and INCOSE</a:t>
            </a:r>
          </a:p>
          <a:p>
            <a:r>
              <a:rPr lang="en-US" altLang="en-US" sz="2200" dirty="0"/>
              <a:t>Published by Taylor &amp; Francis</a:t>
            </a:r>
          </a:p>
          <a:p>
            <a:r>
              <a:rPr lang="en-US" altLang="en-US" sz="2200" dirty="0"/>
              <a:t>Quarterly</a:t>
            </a:r>
          </a:p>
          <a:p>
            <a:r>
              <a:rPr lang="en-US" altLang="en-US" sz="2200" dirty="0"/>
              <a:t>Deeply discounted subscriptions available to members – gives both online access and hard copy journal</a:t>
            </a:r>
          </a:p>
        </p:txBody>
      </p:sp>
    </p:spTree>
    <p:extLst>
      <p:ext uri="{BB962C8B-B14F-4D97-AF65-F5344CB8AC3E}">
        <p14:creationId xmlns:p14="http://schemas.microsoft.com/office/powerpoint/2010/main" val="8628302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85800" y="228600"/>
            <a:ext cx="8229600" cy="1066800"/>
          </a:xfrm>
        </p:spPr>
        <p:txBody>
          <a:bodyPr>
            <a:normAutofit/>
          </a:bodyPr>
          <a:lstStyle/>
          <a:p>
            <a:r>
              <a:rPr lang="en-US" altLang="en-US" sz="3400" i="1" dirty="0"/>
              <a:t>INCOSE Members Newsletter</a:t>
            </a:r>
          </a:p>
        </p:txBody>
      </p:sp>
      <p:sp>
        <p:nvSpPr>
          <p:cNvPr id="81923" name="Content Placeholder 2"/>
          <p:cNvSpPr>
            <a:spLocks noGrp="1"/>
          </p:cNvSpPr>
          <p:nvPr>
            <p:ph idx="1"/>
          </p:nvPr>
        </p:nvSpPr>
        <p:spPr>
          <a:xfrm>
            <a:off x="685800" y="1600200"/>
            <a:ext cx="8229600" cy="4191000"/>
          </a:xfrm>
        </p:spPr>
        <p:txBody>
          <a:bodyPr>
            <a:normAutofit/>
          </a:bodyPr>
          <a:lstStyle/>
          <a:p>
            <a:r>
              <a:rPr lang="en-US" sz="2200" dirty="0"/>
              <a:t>Focused on happenings of interest from across the systems community from around the world</a:t>
            </a:r>
          </a:p>
          <a:p>
            <a:r>
              <a:rPr lang="en-US" altLang="en-US" sz="2200" dirty="0"/>
              <a:t>News from Working Groups, insights on upcoming standards, items of interest from beyond INCOSE’s borders</a:t>
            </a:r>
          </a:p>
          <a:p>
            <a:r>
              <a:rPr lang="en-US" altLang="en-US" sz="2200" dirty="0"/>
              <a:t>Quarterly</a:t>
            </a:r>
          </a:p>
          <a:p>
            <a:r>
              <a:rPr lang="en-US" altLang="en-US" sz="2200" dirty="0"/>
              <a:t>Available in Connect and at </a:t>
            </a:r>
            <a:r>
              <a:rPr lang="en-US" altLang="en-US" sz="2000" dirty="0">
                <a:hlinkClick r:id="rId2"/>
              </a:rPr>
              <a:t>https://</a:t>
            </a:r>
            <a:r>
              <a:rPr lang="en-US" altLang="en-US" sz="2000" dirty="0" err="1">
                <a:hlinkClick r:id="rId2"/>
              </a:rPr>
              <a:t>www.incose.org</a:t>
            </a:r>
            <a:r>
              <a:rPr lang="en-US" altLang="en-US" sz="2000" dirty="0">
                <a:hlinkClick r:id="rId2"/>
              </a:rPr>
              <a:t>/</a:t>
            </a:r>
            <a:r>
              <a:rPr lang="en-US" altLang="en-US" sz="2000" dirty="0" err="1">
                <a:hlinkClick r:id="rId2"/>
              </a:rPr>
              <a:t>ProductsPublications</a:t>
            </a:r>
            <a:r>
              <a:rPr lang="en-US" altLang="en-US" sz="2000" dirty="0">
                <a:hlinkClick r:id="rId2"/>
              </a:rPr>
              <a:t>/periodicals/newsletter</a:t>
            </a:r>
            <a:endParaRPr lang="en-US" altLang="en-US" sz="2200" dirty="0"/>
          </a:p>
        </p:txBody>
      </p:sp>
    </p:spTree>
    <p:extLst>
      <p:ext uri="{BB962C8B-B14F-4D97-AF65-F5344CB8AC3E}">
        <p14:creationId xmlns:p14="http://schemas.microsoft.com/office/powerpoint/2010/main" val="12930574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0" y="274638"/>
            <a:ext cx="8382000" cy="715962"/>
          </a:xfrm>
        </p:spPr>
        <p:txBody>
          <a:bodyPr/>
          <a:lstStyle/>
          <a:p>
            <a:pPr eaLnBrk="1" hangingPunct="1"/>
            <a:r>
              <a:rPr lang="en-US" altLang="en-US" sz="3200" dirty="0"/>
              <a:t>INCOSE Connect</a:t>
            </a:r>
            <a:endParaRPr lang="en-US" altLang="en-US" sz="2800" dirty="0">
              <a:solidFill>
                <a:srgbClr val="FF0000"/>
              </a:solidFill>
            </a:endParaRPr>
          </a:p>
        </p:txBody>
      </p:sp>
      <p:sp>
        <p:nvSpPr>
          <p:cNvPr id="83971" name="Rectangle 3"/>
          <p:cNvSpPr>
            <a:spLocks noGrp="1" noChangeArrowheads="1"/>
          </p:cNvSpPr>
          <p:nvPr>
            <p:ph idx="1"/>
          </p:nvPr>
        </p:nvSpPr>
        <p:spPr>
          <a:xfrm>
            <a:off x="533400" y="990600"/>
            <a:ext cx="8534400" cy="5334000"/>
          </a:xfrm>
        </p:spPr>
        <p:txBody>
          <a:bodyPr>
            <a:normAutofit lnSpcReduction="10000"/>
          </a:bodyPr>
          <a:lstStyle/>
          <a:p>
            <a:pPr eaLnBrk="1" hangingPunct="1"/>
            <a:r>
              <a:rPr lang="en-US" altLang="en-US" sz="2400" dirty="0"/>
              <a:t>Members &amp; Associate Member can access once they have logged into </a:t>
            </a:r>
            <a:r>
              <a:rPr lang="en-US" altLang="en-US" sz="2400" dirty="0">
                <a:hlinkClick r:id="rId3"/>
              </a:rPr>
              <a:t>www.incose.org</a:t>
            </a:r>
            <a:r>
              <a:rPr lang="en-US" altLang="en-US" sz="2400" dirty="0"/>
              <a:t>. </a:t>
            </a:r>
          </a:p>
          <a:p>
            <a:pPr lvl="1"/>
            <a:r>
              <a:rPr lang="en-US" altLang="en-US" sz="2000" dirty="0">
                <a:hlinkClick r:id="rId4"/>
              </a:rPr>
              <a:t>https://connect.incose.org/Pages/Home.aspx</a:t>
            </a:r>
            <a:r>
              <a:rPr lang="en-US" altLang="en-US" sz="2000" dirty="0"/>
              <a:t> </a:t>
            </a:r>
          </a:p>
          <a:p>
            <a:pPr lvl="1"/>
            <a:endParaRPr lang="en-US" altLang="en-US" sz="1951" dirty="0"/>
          </a:p>
          <a:p>
            <a:r>
              <a:rPr lang="en-US" altLang="en-US" sz="2449" dirty="0"/>
              <a:t>Technical Products &amp; Publications are available in the Library on Connect:  </a:t>
            </a:r>
            <a:r>
              <a:rPr lang="en-US" altLang="en-US" sz="2000" dirty="0"/>
              <a:t>(</a:t>
            </a:r>
            <a:r>
              <a:rPr lang="en-US" altLang="en-US" sz="2000" dirty="0">
                <a:hlinkClick r:id="rId5"/>
              </a:rPr>
              <a:t>https://connect.incose.org/Library/Pages/default.aspx</a:t>
            </a:r>
            <a:r>
              <a:rPr lang="en-US" altLang="en-US" sz="2000" dirty="0"/>
              <a:t>).  </a:t>
            </a:r>
            <a:endParaRPr lang="en-US" altLang="en-US" sz="2449" dirty="0"/>
          </a:p>
          <a:p>
            <a:pPr lvl="1"/>
            <a:r>
              <a:rPr lang="en-US" altLang="en-US" sz="2000" dirty="0"/>
              <a:t>Some examples:</a:t>
            </a:r>
          </a:p>
          <a:p>
            <a:pPr lvl="2" eaLnBrk="1" hangingPunct="1"/>
            <a:r>
              <a:rPr lang="en-US" altLang="en-US" sz="1800" dirty="0"/>
              <a:t>Webinars</a:t>
            </a:r>
          </a:p>
          <a:p>
            <a:pPr lvl="2" eaLnBrk="1" hangingPunct="1"/>
            <a:r>
              <a:rPr lang="en-US" altLang="en-US" sz="1800" dirty="0"/>
              <a:t>Tutorials </a:t>
            </a:r>
          </a:p>
          <a:p>
            <a:pPr lvl="2" eaLnBrk="1" hangingPunct="1"/>
            <a:r>
              <a:rPr lang="en-US" altLang="en-US" sz="1800" dirty="0"/>
              <a:t>INSIGHT Archive</a:t>
            </a:r>
          </a:p>
          <a:p>
            <a:pPr lvl="2" eaLnBrk="1" hangingPunct="1"/>
            <a:r>
              <a:rPr lang="en-US" altLang="en-US" sz="1800" dirty="0"/>
              <a:t>WG Programs &amp; Projects</a:t>
            </a:r>
          </a:p>
          <a:p>
            <a:pPr lvl="2" eaLnBrk="1" hangingPunct="1"/>
            <a:r>
              <a:rPr lang="en-US" altLang="en-US" sz="1800" dirty="0"/>
              <a:t>Chapter Websites </a:t>
            </a:r>
          </a:p>
          <a:p>
            <a:pPr lvl="1" eaLnBrk="1" hangingPunct="1"/>
            <a:r>
              <a:rPr lang="en-US" altLang="en-US" sz="2000" b="1" dirty="0"/>
              <a:t>Member directory</a:t>
            </a:r>
          </a:p>
          <a:p>
            <a:pPr lvl="1" eaLnBrk="1" hangingPunct="1"/>
            <a:r>
              <a:rPr lang="en-US" altLang="en-US" sz="2000" b="1" dirty="0"/>
              <a:t>Chapter membership records </a:t>
            </a:r>
            <a:r>
              <a:rPr lang="en-US" altLang="en-US" sz="2000" dirty="0"/>
              <a:t>(access limited to chapter officers)</a:t>
            </a:r>
          </a:p>
        </p:txBody>
      </p:sp>
      <p:sp>
        <p:nvSpPr>
          <p:cNvPr id="83972" name="Picture 4" descr="j0297149"/>
          <p:cNvSpPr>
            <a:spLocks noChangeAspect="1" noChangeArrowheads="1"/>
          </p:cNvSpPr>
          <p:nvPr/>
        </p:nvSpPr>
        <p:spPr bwMode="auto">
          <a:xfrm>
            <a:off x="6934200" y="2971800"/>
            <a:ext cx="1789113" cy="163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5177318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85800" y="228600"/>
            <a:ext cx="8229600" cy="1066800"/>
          </a:xfrm>
        </p:spPr>
        <p:txBody>
          <a:bodyPr>
            <a:normAutofit/>
          </a:bodyPr>
          <a:lstStyle/>
          <a:p>
            <a:r>
              <a:rPr lang="en-US" altLang="en-US" sz="3400" i="1" dirty="0"/>
              <a:t>Other INCOSE Resources</a:t>
            </a:r>
          </a:p>
        </p:txBody>
      </p:sp>
      <p:sp>
        <p:nvSpPr>
          <p:cNvPr id="81923" name="Content Placeholder 2"/>
          <p:cNvSpPr>
            <a:spLocks noGrp="1"/>
          </p:cNvSpPr>
          <p:nvPr>
            <p:ph idx="1"/>
          </p:nvPr>
        </p:nvSpPr>
        <p:spPr>
          <a:xfrm>
            <a:off x="685800" y="1600200"/>
            <a:ext cx="8229600" cy="4191000"/>
          </a:xfrm>
        </p:spPr>
        <p:txBody>
          <a:bodyPr>
            <a:normAutofit/>
          </a:bodyPr>
          <a:lstStyle/>
          <a:p>
            <a:r>
              <a:rPr lang="en-US" sz="2200" dirty="0"/>
              <a:t>Papers &amp; Proceedings </a:t>
            </a:r>
            <a:r>
              <a:rPr lang="mr-IN" sz="2200" dirty="0"/>
              <a:t>–</a:t>
            </a:r>
            <a:r>
              <a:rPr lang="en-US" sz="2200" dirty="0"/>
              <a:t> Best Papers 2014-2017</a:t>
            </a:r>
          </a:p>
          <a:p>
            <a:r>
              <a:rPr lang="en-US" altLang="en-US" sz="2200" dirty="0"/>
              <a:t>Papers &amp; Presentations Library </a:t>
            </a:r>
            <a:r>
              <a:rPr lang="mr-IN" altLang="en-US" sz="2200" dirty="0"/>
              <a:t>–</a:t>
            </a:r>
            <a:r>
              <a:rPr lang="en-US" altLang="en-US" sz="2200" dirty="0"/>
              <a:t> search engineering for paper presentations made at the annual INCOSE symposia since 2010</a:t>
            </a:r>
          </a:p>
          <a:p>
            <a:r>
              <a:rPr lang="en-US" altLang="en-US" sz="2200" dirty="0"/>
              <a:t>INCOSE </a:t>
            </a:r>
            <a:r>
              <a:rPr lang="en-US" altLang="en-US" sz="2200" dirty="0" err="1"/>
              <a:t>eNote</a:t>
            </a:r>
            <a:r>
              <a:rPr lang="en-US" altLang="en-US" sz="2200" dirty="0"/>
              <a:t> is a monthly update on one page emailed to those requesting</a:t>
            </a:r>
          </a:p>
          <a:p>
            <a:r>
              <a:rPr lang="en-US" altLang="en-US" sz="2200" dirty="0"/>
              <a:t>Webinars </a:t>
            </a:r>
            <a:r>
              <a:rPr lang="mr-IN" altLang="en-US" sz="2200" dirty="0"/>
              <a:t>–</a:t>
            </a:r>
            <a:r>
              <a:rPr lang="en-US" altLang="en-US" sz="2200" dirty="0"/>
              <a:t> free weekly and monthly web-based service</a:t>
            </a:r>
          </a:p>
          <a:p>
            <a:pPr lvl="1"/>
            <a:r>
              <a:rPr lang="en-US" altLang="en-US" sz="1751" dirty="0"/>
              <a:t>Tech Ops Training Working Groups presents the INCOSE SE Handbook 4.0 Tutorial series over a six month period beginning in October</a:t>
            </a:r>
          </a:p>
          <a:p>
            <a:pPr lvl="1"/>
            <a:r>
              <a:rPr lang="en-US" altLang="en-US" sz="1751" dirty="0"/>
              <a:t>Monthly Tech Ops resents recognized experts in the field who discuss the “state of the Art” in Systems Engineering</a:t>
            </a:r>
          </a:p>
          <a:p>
            <a:pPr lvl="1"/>
            <a:r>
              <a:rPr lang="en-US" altLang="en-US" sz="1751" dirty="0"/>
              <a:t>Webinars Qualify for PDUs</a:t>
            </a:r>
          </a:p>
        </p:txBody>
      </p:sp>
    </p:spTree>
    <p:extLst>
      <p:ext uri="{BB962C8B-B14F-4D97-AF65-F5344CB8AC3E}">
        <p14:creationId xmlns:p14="http://schemas.microsoft.com/office/powerpoint/2010/main" val="3381642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0" y="274638"/>
            <a:ext cx="8382000" cy="715962"/>
          </a:xfrm>
        </p:spPr>
        <p:txBody>
          <a:bodyPr/>
          <a:lstStyle/>
          <a:p>
            <a:pPr eaLnBrk="1" hangingPunct="1"/>
            <a:r>
              <a:rPr lang="en-US" altLang="en-US" sz="3200" dirty="0"/>
              <a:t>INCOSE Online Store</a:t>
            </a:r>
            <a:endParaRPr lang="en-US" altLang="en-US" sz="2800" dirty="0">
              <a:solidFill>
                <a:srgbClr val="FF0000"/>
              </a:solidFill>
            </a:endParaRPr>
          </a:p>
        </p:txBody>
      </p:sp>
      <p:sp>
        <p:nvSpPr>
          <p:cNvPr id="83971" name="Rectangle 3"/>
          <p:cNvSpPr>
            <a:spLocks noGrp="1" noChangeArrowheads="1"/>
          </p:cNvSpPr>
          <p:nvPr>
            <p:ph idx="1"/>
          </p:nvPr>
        </p:nvSpPr>
        <p:spPr>
          <a:xfrm>
            <a:off x="533400" y="990600"/>
            <a:ext cx="8534400" cy="5334000"/>
          </a:xfrm>
        </p:spPr>
        <p:txBody>
          <a:bodyPr>
            <a:normAutofit/>
          </a:bodyPr>
          <a:lstStyle/>
          <a:p>
            <a:r>
              <a:rPr lang="en-US" altLang="en-US" sz="2400" dirty="0">
                <a:hlinkClick r:id="rId3"/>
              </a:rPr>
              <a:t>https://connect.incose.org/pages/store.aspx</a:t>
            </a:r>
            <a:r>
              <a:rPr lang="en-US" altLang="en-US" sz="2400" dirty="0"/>
              <a:t> </a:t>
            </a:r>
          </a:p>
          <a:p>
            <a:pPr lvl="1"/>
            <a:r>
              <a:rPr lang="en-US" altLang="en-US" sz="2175" dirty="0"/>
              <a:t>Soft Copy Product Samples: </a:t>
            </a:r>
          </a:p>
          <a:p>
            <a:pPr lvl="2"/>
            <a:r>
              <a:rPr lang="en-US" altLang="en-US" sz="1800" dirty="0"/>
              <a:t>A Complexity Primer for Systems Engineers	</a:t>
            </a:r>
          </a:p>
          <a:p>
            <a:pPr lvl="2"/>
            <a:r>
              <a:rPr lang="en-US" altLang="en-US" sz="1800" dirty="0"/>
              <a:t>Guide for the Application of Systems Engineering in Large Infrastructure Projects </a:t>
            </a:r>
          </a:p>
          <a:p>
            <a:pPr lvl="2"/>
            <a:r>
              <a:rPr lang="en-US" altLang="en-US" sz="1800" dirty="0"/>
              <a:t>Guide for Writing Requirements (Soft Copy)</a:t>
            </a:r>
          </a:p>
          <a:p>
            <a:pPr lvl="2"/>
            <a:r>
              <a:rPr lang="en-US" altLang="en-US" sz="1800" dirty="0"/>
              <a:t>Project Managers Guide To SE Measurement for Project Success (Soft Copy) - $25 for non-members</a:t>
            </a:r>
          </a:p>
          <a:p>
            <a:pPr lvl="2" eaLnBrk="1" hangingPunct="1"/>
            <a:r>
              <a:rPr lang="en-US" altLang="en-US" sz="1800" dirty="0"/>
              <a:t>Systems Engineering Handbook v. 4.0</a:t>
            </a:r>
          </a:p>
          <a:p>
            <a:pPr lvl="2" eaLnBrk="1" hangingPunct="1"/>
            <a:r>
              <a:rPr lang="en-US" altLang="en-US" sz="1800" dirty="0"/>
              <a:t>SE Handbook Tutorial</a:t>
            </a:r>
          </a:p>
          <a:p>
            <a:pPr lvl="2" eaLnBrk="1" hangingPunct="1"/>
            <a:r>
              <a:rPr lang="en-US" altLang="en-US" sz="1800" dirty="0"/>
              <a:t>Guide for Writing Requirements</a:t>
            </a:r>
          </a:p>
          <a:p>
            <a:pPr lvl="2"/>
            <a:r>
              <a:rPr lang="en-US" altLang="en-US" sz="1800" dirty="0"/>
              <a:t>SE Vision 2025 (Soft Copy)</a:t>
            </a:r>
          </a:p>
          <a:p>
            <a:pPr lvl="1"/>
            <a:r>
              <a:rPr lang="en-US" altLang="en-US" sz="2175" dirty="0"/>
              <a:t>Hard Copy Products</a:t>
            </a:r>
            <a:endParaRPr lang="en-US" altLang="en-US" sz="1800" dirty="0"/>
          </a:p>
          <a:p>
            <a:pPr lvl="2"/>
            <a:r>
              <a:rPr lang="en-US" altLang="en-US" sz="1800" dirty="0"/>
              <a:t>Integrating Program Management and Systems Engineering - $75 Member/$99 Non Member</a:t>
            </a:r>
          </a:p>
          <a:p>
            <a:pPr lvl="2"/>
            <a:endParaRPr lang="en-US" altLang="en-US" sz="1800" dirty="0"/>
          </a:p>
        </p:txBody>
      </p:sp>
      <p:sp>
        <p:nvSpPr>
          <p:cNvPr id="83972" name="Picture 4" descr="j0297149"/>
          <p:cNvSpPr>
            <a:spLocks noChangeAspect="1" noChangeArrowheads="1"/>
          </p:cNvSpPr>
          <p:nvPr/>
        </p:nvSpPr>
        <p:spPr bwMode="auto">
          <a:xfrm>
            <a:off x="6934200" y="2971800"/>
            <a:ext cx="1789113" cy="163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33495255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020762"/>
          </a:xfrm>
        </p:spPr>
        <p:txBody>
          <a:bodyPr>
            <a:normAutofit/>
          </a:bodyPr>
          <a:lstStyle/>
          <a:p>
            <a:r>
              <a:rPr lang="en-US" sz="3600" dirty="0"/>
              <a:t>Updating Chapter Officers </a:t>
            </a:r>
          </a:p>
        </p:txBody>
      </p:sp>
      <p:sp>
        <p:nvSpPr>
          <p:cNvPr id="3" name="Content Placeholder 2"/>
          <p:cNvSpPr>
            <a:spLocks noGrp="1"/>
          </p:cNvSpPr>
          <p:nvPr>
            <p:ph idx="1"/>
          </p:nvPr>
        </p:nvSpPr>
        <p:spPr>
          <a:xfrm>
            <a:off x="609600" y="1371600"/>
            <a:ext cx="8382000" cy="4525963"/>
          </a:xfrm>
        </p:spPr>
        <p:txBody>
          <a:bodyPr>
            <a:normAutofit/>
          </a:bodyPr>
          <a:lstStyle/>
          <a:p>
            <a:pPr marL="0" indent="0">
              <a:buNone/>
            </a:pPr>
            <a:r>
              <a:rPr lang="en-US" sz="1800" dirty="0"/>
              <a:t>Please send all Chapter officer updates to </a:t>
            </a:r>
            <a:r>
              <a:rPr lang="en-US" sz="1800" dirty="0">
                <a:hlinkClick r:id="rId2"/>
              </a:rPr>
              <a:t>info@incose.org</a:t>
            </a:r>
            <a:r>
              <a:rPr lang="en-US" sz="1800" dirty="0"/>
              <a:t>. Permissions must be updated through Admin Access on the database. </a:t>
            </a:r>
            <a:endParaRPr lang="en-US" sz="1800" b="1" dirty="0"/>
          </a:p>
          <a:p>
            <a:pPr marL="0" indent="0">
              <a:buNone/>
            </a:pPr>
            <a:endParaRPr lang="en-US" sz="1050" dirty="0"/>
          </a:p>
          <a:p>
            <a:pPr marL="0" indent="0">
              <a:buNone/>
            </a:pPr>
            <a:endParaRPr lang="en-US" sz="1100" dirty="0"/>
          </a:p>
          <a:p>
            <a:endParaRPr lang="en-US" sz="1600" dirty="0"/>
          </a:p>
        </p:txBody>
      </p:sp>
    </p:spTree>
    <p:extLst>
      <p:ext uri="{BB962C8B-B14F-4D97-AF65-F5344CB8AC3E}">
        <p14:creationId xmlns:p14="http://schemas.microsoft.com/office/powerpoint/2010/main" val="7273676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74638"/>
            <a:ext cx="8229600" cy="944562"/>
          </a:xfrm>
        </p:spPr>
        <p:txBody>
          <a:bodyPr/>
          <a:lstStyle/>
          <a:p>
            <a:pPr eaLnBrk="1" hangingPunct="1"/>
            <a:r>
              <a:rPr lang="en-US" altLang="en-US" sz="3600"/>
              <a:t>Resources for Leadership Team</a:t>
            </a:r>
          </a:p>
        </p:txBody>
      </p:sp>
      <p:sp>
        <p:nvSpPr>
          <p:cNvPr id="87043" name="Rectangle 3"/>
          <p:cNvSpPr>
            <a:spLocks noGrp="1" noChangeArrowheads="1"/>
          </p:cNvSpPr>
          <p:nvPr>
            <p:ph idx="1"/>
          </p:nvPr>
        </p:nvSpPr>
        <p:spPr>
          <a:xfrm>
            <a:off x="914400" y="1295400"/>
            <a:ext cx="6477000" cy="2667000"/>
          </a:xfrm>
        </p:spPr>
        <p:txBody>
          <a:bodyPr/>
          <a:lstStyle/>
          <a:p>
            <a:pPr eaLnBrk="1" hangingPunct="1">
              <a:lnSpc>
                <a:spcPct val="85000"/>
              </a:lnSpc>
              <a:spcBef>
                <a:spcPct val="25000"/>
              </a:spcBef>
            </a:pPr>
            <a:r>
              <a:rPr lang="en-US" altLang="en-US" sz="2400" dirty="0"/>
              <a:t>Your </a:t>
            </a:r>
            <a:r>
              <a:rPr lang="en-US" altLang="en-US" sz="2400" b="1" dirty="0"/>
              <a:t>Sector Director </a:t>
            </a:r>
            <a:r>
              <a:rPr lang="en-US" altLang="en-US" sz="2400" dirty="0"/>
              <a:t>and their assistants</a:t>
            </a:r>
          </a:p>
          <a:p>
            <a:pPr eaLnBrk="1" hangingPunct="1">
              <a:lnSpc>
                <a:spcPct val="85000"/>
              </a:lnSpc>
              <a:spcBef>
                <a:spcPct val="25000"/>
              </a:spcBef>
            </a:pPr>
            <a:r>
              <a:rPr lang="en-US" altLang="en-US" sz="2400" dirty="0"/>
              <a:t>Keys to </a:t>
            </a:r>
            <a:r>
              <a:rPr lang="en-US" altLang="en-US" sz="2400" b="1" dirty="0"/>
              <a:t>Effective Chapters Wiki </a:t>
            </a:r>
            <a:r>
              <a:rPr lang="en-US" altLang="en-US" sz="2400" dirty="0"/>
              <a:t>site</a:t>
            </a:r>
          </a:p>
          <a:p>
            <a:pPr eaLnBrk="1" hangingPunct="1">
              <a:lnSpc>
                <a:spcPct val="85000"/>
              </a:lnSpc>
              <a:spcBef>
                <a:spcPct val="25000"/>
              </a:spcBef>
            </a:pPr>
            <a:r>
              <a:rPr lang="en-US" altLang="en-US" sz="2400" b="1" dirty="0"/>
              <a:t>Chapter Circle Awards </a:t>
            </a:r>
            <a:r>
              <a:rPr lang="en-US" altLang="en-US" sz="2400" dirty="0"/>
              <a:t>Connect site</a:t>
            </a:r>
          </a:p>
          <a:p>
            <a:pPr eaLnBrk="1" hangingPunct="1">
              <a:lnSpc>
                <a:spcPct val="85000"/>
              </a:lnSpc>
              <a:spcBef>
                <a:spcPct val="25000"/>
              </a:spcBef>
            </a:pPr>
            <a:r>
              <a:rPr lang="en-US" altLang="en-US" sz="2400" dirty="0"/>
              <a:t>Chapter real-time </a:t>
            </a:r>
            <a:r>
              <a:rPr lang="en-US" altLang="en-US" sz="2400" b="1" dirty="0"/>
              <a:t>membership roster </a:t>
            </a:r>
            <a:r>
              <a:rPr lang="en-US" altLang="en-US" sz="2400" dirty="0"/>
              <a:t>database</a:t>
            </a:r>
          </a:p>
          <a:p>
            <a:pPr eaLnBrk="1" hangingPunct="1">
              <a:lnSpc>
                <a:spcPct val="85000"/>
              </a:lnSpc>
              <a:spcBef>
                <a:spcPct val="25000"/>
              </a:spcBef>
            </a:pPr>
            <a:r>
              <a:rPr lang="en-US" altLang="en-US" sz="2400" dirty="0" err="1"/>
              <a:t>GlobalMeet</a:t>
            </a:r>
            <a:r>
              <a:rPr lang="en-US" altLang="en-US" sz="2400" dirty="0"/>
              <a:t> web meeting capability provided by INCOSE</a:t>
            </a:r>
          </a:p>
        </p:txBody>
      </p:sp>
      <p:pic>
        <p:nvPicPr>
          <p:cNvPr id="87044" name="Picture 4" descr="j041220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0" y="1858963"/>
            <a:ext cx="1804988" cy="149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5" name="Rectangle 3"/>
          <p:cNvSpPr txBox="1">
            <a:spLocks noChangeArrowheads="1"/>
          </p:cNvSpPr>
          <p:nvPr/>
        </p:nvSpPr>
        <p:spPr bwMode="auto">
          <a:xfrm>
            <a:off x="957263" y="3962400"/>
            <a:ext cx="7805737"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5000"/>
              </a:lnSpc>
              <a:spcBef>
                <a:spcPct val="25000"/>
              </a:spcBef>
            </a:pPr>
            <a:r>
              <a:rPr lang="en-US" altLang="en-US" sz="2400" b="1" dirty="0"/>
              <a:t>Chapter public website </a:t>
            </a:r>
            <a:r>
              <a:rPr lang="en-US" altLang="en-US" sz="2400" dirty="0"/>
              <a:t>hosting by INCOSE</a:t>
            </a:r>
          </a:p>
          <a:p>
            <a:pPr>
              <a:lnSpc>
                <a:spcPct val="85000"/>
              </a:lnSpc>
              <a:spcBef>
                <a:spcPct val="25000"/>
              </a:spcBef>
            </a:pPr>
            <a:r>
              <a:rPr lang="en-US" altLang="en-US" sz="2400" dirty="0"/>
              <a:t>Connect chapter website with document storage, discussion board, etc.; separate pages for leadership team</a:t>
            </a:r>
          </a:p>
          <a:p>
            <a:pPr>
              <a:lnSpc>
                <a:spcPct val="85000"/>
              </a:lnSpc>
              <a:spcBef>
                <a:spcPct val="25000"/>
              </a:spcBef>
            </a:pPr>
            <a:r>
              <a:rPr lang="en-US" altLang="en-US" sz="2400" dirty="0"/>
              <a:t>Chapter presentations from Working Groups and Committees – </a:t>
            </a:r>
            <a:r>
              <a:rPr lang="en-US" altLang="en-US" sz="2400" i="1" dirty="0"/>
              <a:t>a great, untapped resource</a:t>
            </a:r>
          </a:p>
        </p:txBody>
      </p:sp>
    </p:spTree>
    <p:extLst>
      <p:ext uri="{BB962C8B-B14F-4D97-AF65-F5344CB8AC3E}">
        <p14:creationId xmlns:p14="http://schemas.microsoft.com/office/powerpoint/2010/main" val="12007360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a:noFill/>
        </p:spPr>
        <p:txBody>
          <a:bodyPr/>
          <a:lstStyle/>
          <a:p>
            <a:pPr eaLnBrk="1" hangingPunct="1"/>
            <a:r>
              <a:rPr lang="en-US" altLang="en-US"/>
              <a:t>What We Are Planning to Cover</a:t>
            </a:r>
          </a:p>
        </p:txBody>
      </p:sp>
      <p:sp>
        <p:nvSpPr>
          <p:cNvPr id="6147" name="Rectangle 11"/>
          <p:cNvSpPr>
            <a:spLocks noChangeArrowheads="1"/>
          </p:cNvSpPr>
          <p:nvPr/>
        </p:nvSpPr>
        <p:spPr bwMode="auto">
          <a:xfrm>
            <a:off x="762000" y="1431750"/>
            <a:ext cx="8458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800" dirty="0">
                <a:solidFill>
                  <a:schemeClr val="bg1">
                    <a:lumMod val="50000"/>
                  </a:schemeClr>
                </a:solidFill>
              </a:rPr>
              <a:t>What is INCOSE </a:t>
            </a:r>
          </a:p>
          <a:p>
            <a:pPr eaLnBrk="1" hangingPunct="1"/>
            <a:r>
              <a:rPr lang="en-US" altLang="en-US" sz="2800" dirty="0">
                <a:solidFill>
                  <a:schemeClr val="bg1">
                    <a:lumMod val="50000"/>
                  </a:schemeClr>
                </a:solidFill>
              </a:rPr>
              <a:t>Certification</a:t>
            </a:r>
          </a:p>
          <a:p>
            <a:pPr eaLnBrk="1" hangingPunct="1"/>
            <a:r>
              <a:rPr lang="en-US" altLang="en-US" sz="2800" dirty="0">
                <a:solidFill>
                  <a:schemeClr val="bg1">
                    <a:lumMod val="50000"/>
                  </a:schemeClr>
                </a:solidFill>
              </a:rPr>
              <a:t>Technical Operations</a:t>
            </a:r>
          </a:p>
          <a:p>
            <a:pPr eaLnBrk="1" hangingPunct="1"/>
            <a:r>
              <a:rPr lang="en-US" altLang="en-US" sz="2800" dirty="0">
                <a:solidFill>
                  <a:schemeClr val="bg1">
                    <a:lumMod val="50000"/>
                  </a:schemeClr>
                </a:solidFill>
              </a:rPr>
              <a:t>Chapters</a:t>
            </a:r>
          </a:p>
          <a:p>
            <a:pPr eaLnBrk="1" hangingPunct="1"/>
            <a:r>
              <a:rPr lang="en-US" altLang="en-US" sz="2800" dirty="0">
                <a:solidFill>
                  <a:schemeClr val="bg1">
                    <a:lumMod val="50000"/>
                  </a:schemeClr>
                </a:solidFill>
              </a:rPr>
              <a:t>Chapter Officer Roles &amp; Responsibilities</a:t>
            </a:r>
          </a:p>
          <a:p>
            <a:pPr eaLnBrk="1" hangingPunct="1"/>
            <a:r>
              <a:rPr lang="en-US" altLang="en-US" sz="2800" dirty="0">
                <a:solidFill>
                  <a:schemeClr val="bg1">
                    <a:lumMod val="50000"/>
                  </a:schemeClr>
                </a:solidFill>
              </a:rPr>
              <a:t>Chapter Excellence Program</a:t>
            </a:r>
          </a:p>
          <a:p>
            <a:pPr eaLnBrk="1" hangingPunct="1"/>
            <a:r>
              <a:rPr lang="en-US" altLang="en-US" sz="2800" dirty="0">
                <a:solidFill>
                  <a:schemeClr val="bg1">
                    <a:lumMod val="50000"/>
                  </a:schemeClr>
                </a:solidFill>
              </a:rPr>
              <a:t>Central</a:t>
            </a:r>
            <a:r>
              <a:rPr lang="en-US" altLang="en-US" sz="2800" b="1" dirty="0">
                <a:solidFill>
                  <a:schemeClr val="accent2"/>
                </a:solidFill>
              </a:rPr>
              <a:t> </a:t>
            </a:r>
            <a:r>
              <a:rPr lang="en-US" altLang="en-US" sz="2800" dirty="0">
                <a:solidFill>
                  <a:schemeClr val="bg1">
                    <a:lumMod val="50000"/>
                  </a:schemeClr>
                </a:solidFill>
              </a:rPr>
              <a:t>Office</a:t>
            </a:r>
            <a:r>
              <a:rPr lang="en-US" altLang="en-US" sz="2800" b="1" dirty="0">
                <a:solidFill>
                  <a:schemeClr val="accent2"/>
                </a:solidFill>
              </a:rPr>
              <a:t> </a:t>
            </a:r>
            <a:r>
              <a:rPr lang="en-US" altLang="en-US" sz="2800" dirty="0">
                <a:solidFill>
                  <a:schemeClr val="bg1">
                    <a:lumMod val="50000"/>
                  </a:schemeClr>
                </a:solidFill>
              </a:rPr>
              <a:t>Functions/Resources/Products</a:t>
            </a:r>
          </a:p>
          <a:p>
            <a:pPr eaLnBrk="1" hangingPunct="1"/>
            <a:r>
              <a:rPr lang="en-US" altLang="en-US" sz="2800" b="1" dirty="0">
                <a:solidFill>
                  <a:schemeClr val="accent2"/>
                </a:solidFill>
              </a:rPr>
              <a:t>Events</a:t>
            </a:r>
          </a:p>
          <a:p>
            <a:pPr eaLnBrk="1" hangingPunct="1"/>
            <a:endParaRPr lang="en-US" altLang="en-US" sz="2000" dirty="0">
              <a:solidFill>
                <a:schemeClr val="bg2"/>
              </a:solidFill>
            </a:endParaRPr>
          </a:p>
          <a:p>
            <a:pPr eaLnBrk="1" hangingPunct="1"/>
            <a:endParaRPr lang="en-US" altLang="en-US" sz="2800" dirty="0"/>
          </a:p>
        </p:txBody>
      </p:sp>
    </p:spTree>
    <p:extLst>
      <p:ext uri="{BB962C8B-B14F-4D97-AF65-F5344CB8AC3E}">
        <p14:creationId xmlns:p14="http://schemas.microsoft.com/office/powerpoint/2010/main" val="328809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74638"/>
            <a:ext cx="8229600" cy="1020762"/>
          </a:xfrm>
          <a:noFill/>
        </p:spPr>
        <p:txBody>
          <a:bodyPr lIns="41275" tIns="15875" rIns="41275" bIns="15875" anchor="b">
            <a:normAutofit fontScale="90000"/>
          </a:bodyPr>
          <a:lstStyle/>
          <a:p>
            <a:r>
              <a:rPr lang="en-US" altLang="en-US" sz="3400"/>
              <a:t>Activities Are Key to Involved Chapters and Members</a:t>
            </a:r>
          </a:p>
        </p:txBody>
      </p:sp>
      <p:sp>
        <p:nvSpPr>
          <p:cNvPr id="89091" name="Rectangle 3"/>
          <p:cNvSpPr>
            <a:spLocks noGrp="1" noChangeArrowheads="1"/>
          </p:cNvSpPr>
          <p:nvPr>
            <p:ph type="body" sz="half" idx="1"/>
          </p:nvPr>
        </p:nvSpPr>
        <p:spPr>
          <a:xfrm>
            <a:off x="685800" y="1600200"/>
            <a:ext cx="6781800" cy="4525963"/>
          </a:xfrm>
          <a:noFill/>
        </p:spPr>
        <p:txBody>
          <a:bodyPr lIns="82550" tIns="41275" rIns="82550" bIns="41275">
            <a:normAutofit fontScale="92500"/>
          </a:bodyPr>
          <a:lstStyle/>
          <a:p>
            <a:pPr marL="457200" indent="-228600" defTabSz="814388">
              <a:lnSpc>
                <a:spcPts val="2400"/>
              </a:lnSpc>
              <a:spcAft>
                <a:spcPts val="1000"/>
              </a:spcAft>
              <a:buSzPct val="90000"/>
            </a:pPr>
            <a:r>
              <a:rPr lang="en-US" altLang="en-US" sz="2400"/>
              <a:t>Regular meetings of local chapters </a:t>
            </a:r>
          </a:p>
          <a:p>
            <a:pPr marL="457200" indent="-228600" defTabSz="814388">
              <a:lnSpc>
                <a:spcPts val="2400"/>
              </a:lnSpc>
              <a:spcAft>
                <a:spcPts val="1000"/>
              </a:spcAft>
              <a:buSzPct val="90000"/>
            </a:pPr>
            <a:r>
              <a:rPr lang="en-US" altLang="en-US" sz="2400"/>
              <a:t>Annual International Symposium in summer</a:t>
            </a:r>
          </a:p>
          <a:p>
            <a:pPr marL="457200" indent="-228600" defTabSz="814388">
              <a:lnSpc>
                <a:spcPts val="2400"/>
              </a:lnSpc>
              <a:spcAft>
                <a:spcPts val="1000"/>
              </a:spcAft>
              <a:buSzPct val="90000"/>
            </a:pPr>
            <a:r>
              <a:rPr lang="en-US" altLang="en-US" sz="2400"/>
              <a:t>Annual International Workshop at the end of January/first of February</a:t>
            </a:r>
          </a:p>
          <a:p>
            <a:pPr marL="457200" indent="-228600" defTabSz="814388">
              <a:lnSpc>
                <a:spcPts val="2400"/>
              </a:lnSpc>
              <a:spcAft>
                <a:spcPts val="1000"/>
              </a:spcAft>
              <a:buSzPct val="90000"/>
            </a:pPr>
            <a:r>
              <a:rPr lang="en-US" altLang="en-US" sz="2400"/>
              <a:t>Technical Working Groups – member participation; chapter presentations</a:t>
            </a:r>
          </a:p>
          <a:p>
            <a:pPr marL="457200" indent="-228600" defTabSz="814388">
              <a:lnSpc>
                <a:spcPts val="2400"/>
              </a:lnSpc>
              <a:spcAft>
                <a:spcPts val="1000"/>
              </a:spcAft>
              <a:buSzPct val="90000"/>
            </a:pPr>
            <a:r>
              <a:rPr lang="en-US" altLang="en-US" sz="2400"/>
              <a:t>Regional conferences</a:t>
            </a:r>
          </a:p>
          <a:p>
            <a:pPr marL="457200" indent="-228600" defTabSz="814388">
              <a:lnSpc>
                <a:spcPts val="2400"/>
              </a:lnSpc>
              <a:spcAft>
                <a:spcPts val="1000"/>
              </a:spcAft>
              <a:buSzPct val="90000"/>
            </a:pPr>
            <a:r>
              <a:rPr lang="en-US" altLang="en-US" sz="2400"/>
              <a:t>Extensive professional networking</a:t>
            </a:r>
          </a:p>
          <a:p>
            <a:pPr marL="457200" indent="-228600" defTabSz="814388">
              <a:lnSpc>
                <a:spcPts val="2400"/>
              </a:lnSpc>
              <a:spcAft>
                <a:spcPts val="1000"/>
              </a:spcAft>
              <a:buSzPct val="90000"/>
            </a:pPr>
            <a:r>
              <a:rPr lang="en-US" altLang="en-US" sz="2400"/>
              <a:t>Collaboration with other Societies</a:t>
            </a:r>
          </a:p>
          <a:p>
            <a:pPr marL="457200" indent="-228600" defTabSz="814388">
              <a:lnSpc>
                <a:spcPts val="2400"/>
              </a:lnSpc>
              <a:spcAft>
                <a:spcPts val="1000"/>
              </a:spcAft>
              <a:buSzPct val="90000"/>
            </a:pPr>
            <a:r>
              <a:rPr lang="en-US" altLang="en-US" sz="2400"/>
              <a:t>Involvement in the local community</a:t>
            </a:r>
          </a:p>
        </p:txBody>
      </p:sp>
      <p:pic>
        <p:nvPicPr>
          <p:cNvPr id="89092" name="Picture 8" descr="j030302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83325" y="3810000"/>
            <a:ext cx="2708275" cy="2441575"/>
          </a:xfrm>
          <a:prstGeom prst="rect">
            <a:avLst/>
          </a:prstGeom>
          <a:gradFill rotWithShape="0">
            <a:gsLst>
              <a:gs pos="0">
                <a:srgbClr val="5E9EFF"/>
              </a:gs>
              <a:gs pos="39999">
                <a:srgbClr val="85C2FF"/>
              </a:gs>
              <a:gs pos="70000">
                <a:srgbClr val="C4D6EB"/>
              </a:gs>
              <a:gs pos="100000">
                <a:srgbClr val="FFEBFA"/>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554192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762000" y="1143000"/>
            <a:ext cx="73152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200" algn="ctr" rtl="0" fontAlgn="base">
              <a:spcBef>
                <a:spcPct val="0"/>
              </a:spcBef>
              <a:spcAft>
                <a:spcPct val="0"/>
              </a:spcAft>
              <a:defRPr sz="3800">
                <a:solidFill>
                  <a:schemeClr val="tx2"/>
                </a:solidFill>
                <a:latin typeface="Arial" charset="0"/>
              </a:defRPr>
            </a:lvl6pPr>
            <a:lvl7pPr marL="914400" algn="ctr" rtl="0" fontAlgn="base">
              <a:spcBef>
                <a:spcPct val="0"/>
              </a:spcBef>
              <a:spcAft>
                <a:spcPct val="0"/>
              </a:spcAft>
              <a:defRPr sz="3800">
                <a:solidFill>
                  <a:schemeClr val="tx2"/>
                </a:solidFill>
                <a:latin typeface="Arial" charset="0"/>
              </a:defRPr>
            </a:lvl7pPr>
            <a:lvl8pPr marL="1371600" algn="ctr" rtl="0" fontAlgn="base">
              <a:spcBef>
                <a:spcPct val="0"/>
              </a:spcBef>
              <a:spcAft>
                <a:spcPct val="0"/>
              </a:spcAft>
              <a:defRPr sz="3800">
                <a:solidFill>
                  <a:schemeClr val="tx2"/>
                </a:solidFill>
                <a:latin typeface="Arial" charset="0"/>
              </a:defRPr>
            </a:lvl8pPr>
            <a:lvl9pPr marL="1828800" algn="ctr" rtl="0" fontAlgn="base">
              <a:spcBef>
                <a:spcPct val="0"/>
              </a:spcBef>
              <a:spcAft>
                <a:spcPct val="0"/>
              </a:spcAft>
              <a:defRPr sz="3800">
                <a:solidFill>
                  <a:schemeClr val="tx2"/>
                </a:solidFill>
                <a:latin typeface="Arial" charset="0"/>
              </a:defRPr>
            </a:lvl9pPr>
          </a:lstStyle>
          <a:p>
            <a:r>
              <a:rPr lang="de-DE" sz="3600" b="1">
                <a:latin typeface="Arial" pitchFamily="34" charset="0"/>
                <a:ea typeface="ＭＳ Ｐゴシック" pitchFamily="-84" charset="-128"/>
              </a:rPr>
              <a:t>INCOSE Admin Office Functions and Resources are provided by:</a:t>
            </a:r>
            <a:endParaRPr lang="de-DE" sz="3600" b="1" dirty="0">
              <a:latin typeface="Arial" pitchFamily="34" charset="0"/>
              <a:ea typeface="ＭＳ Ｐゴシック" pitchFamily="-84" charset="-128"/>
            </a:endParaRPr>
          </a:p>
        </p:txBody>
      </p:sp>
      <p:sp>
        <p:nvSpPr>
          <p:cNvPr id="5" name="Subtitle 6"/>
          <p:cNvSpPr txBox="1">
            <a:spLocks/>
          </p:cNvSpPr>
          <p:nvPr/>
        </p:nvSpPr>
        <p:spPr bwMode="auto">
          <a:xfrm>
            <a:off x="914400" y="2667000"/>
            <a:ext cx="784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latin typeface="Arial" pitchFamily="34" charset="0"/>
              </a:rPr>
              <a:t>Christine Kowalski </a:t>
            </a:r>
            <a:r>
              <a:rPr lang="mr-IN" sz="2400" dirty="0">
                <a:latin typeface="Arial" pitchFamily="34" charset="0"/>
              </a:rPr>
              <a:t>–</a:t>
            </a:r>
            <a:r>
              <a:rPr lang="en-US" sz="2400" dirty="0">
                <a:latin typeface="Arial" pitchFamily="34" charset="0"/>
              </a:rPr>
              <a:t> Operations Manager</a:t>
            </a:r>
          </a:p>
          <a:p>
            <a:r>
              <a:rPr lang="en-US" sz="2400" dirty="0">
                <a:latin typeface="Arial" pitchFamily="34" charset="0"/>
              </a:rPr>
              <a:t>Carol </a:t>
            </a:r>
            <a:r>
              <a:rPr lang="en-US" sz="2400" dirty="0" err="1">
                <a:latin typeface="Arial" pitchFamily="34" charset="0"/>
              </a:rPr>
              <a:t>Berardino</a:t>
            </a:r>
            <a:r>
              <a:rPr lang="en-US" sz="2400" dirty="0">
                <a:latin typeface="Arial" pitchFamily="34" charset="0"/>
              </a:rPr>
              <a:t> </a:t>
            </a:r>
            <a:r>
              <a:rPr lang="mr-IN" sz="2400" dirty="0">
                <a:latin typeface="Arial" pitchFamily="34" charset="0"/>
              </a:rPr>
              <a:t>–</a:t>
            </a:r>
            <a:r>
              <a:rPr lang="en-US" sz="2400" dirty="0">
                <a:latin typeface="Arial" pitchFamily="34" charset="0"/>
              </a:rPr>
              <a:t> Certification Operations Manager</a:t>
            </a:r>
          </a:p>
          <a:p>
            <a:r>
              <a:rPr lang="en-US" sz="2400" dirty="0">
                <a:latin typeface="Arial" pitchFamily="34" charset="0"/>
              </a:rPr>
              <a:t>Danielle “Dani” </a:t>
            </a:r>
            <a:r>
              <a:rPr lang="en-US" sz="2400" dirty="0" err="1">
                <a:latin typeface="Arial" pitchFamily="34" charset="0"/>
              </a:rPr>
              <a:t>DeRoche</a:t>
            </a:r>
            <a:r>
              <a:rPr lang="en-US" sz="2400" dirty="0">
                <a:latin typeface="Arial" pitchFamily="34" charset="0"/>
              </a:rPr>
              <a:t> - Chapter and Certification Administrator</a:t>
            </a:r>
          </a:p>
          <a:p>
            <a:endParaRPr lang="en-US" dirty="0">
              <a:solidFill>
                <a:srgbClr val="C00000"/>
              </a:solidFill>
              <a:latin typeface="Arial" pitchFamily="34" charset="0"/>
              <a:ea typeface="ＭＳ Ｐゴシック" pitchFamily="-84" charset="-128"/>
            </a:endParaRPr>
          </a:p>
          <a:p>
            <a:endParaRPr lang="en-US" sz="1400" dirty="0">
              <a:solidFill>
                <a:srgbClr val="898989"/>
              </a:solidFill>
              <a:latin typeface="Arial" pitchFamily="34" charset="0"/>
              <a:ea typeface="ＭＳ Ｐゴシック" pitchFamily="-84" charset="-128"/>
            </a:endParaRPr>
          </a:p>
        </p:txBody>
      </p:sp>
    </p:spTree>
    <p:extLst>
      <p:ext uri="{BB962C8B-B14F-4D97-AF65-F5344CB8AC3E}">
        <p14:creationId xmlns:p14="http://schemas.microsoft.com/office/powerpoint/2010/main" val="24207366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74638"/>
            <a:ext cx="8229600" cy="715962"/>
          </a:xfrm>
          <a:noFill/>
        </p:spPr>
        <p:txBody>
          <a:bodyPr lIns="41275" tIns="15875" rIns="41275" bIns="15875" anchor="b"/>
          <a:lstStyle/>
          <a:p>
            <a:r>
              <a:rPr lang="en-US" altLang="en-US" sz="3400"/>
              <a:t>Previous International Workshops</a:t>
            </a:r>
          </a:p>
        </p:txBody>
      </p:sp>
      <p:sp>
        <p:nvSpPr>
          <p:cNvPr id="90115" name="Rectangle 5"/>
          <p:cNvSpPr>
            <a:spLocks noChangeArrowheads="1"/>
          </p:cNvSpPr>
          <p:nvPr/>
        </p:nvSpPr>
        <p:spPr bwMode="auto">
          <a:xfrm>
            <a:off x="457200" y="1143000"/>
            <a:ext cx="84582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50" tIns="41275" rIns="82550" bIns="41275"/>
          <a:lstStyle>
            <a:lvl1pPr marL="457200" indent="-228600" defTabSz="814388">
              <a:spcBef>
                <a:spcPct val="20000"/>
              </a:spcBef>
              <a:buChar char="•"/>
              <a:defRPr sz="3200">
                <a:solidFill>
                  <a:schemeClr val="tx1"/>
                </a:solidFill>
                <a:latin typeface="Arial" charset="0"/>
              </a:defRPr>
            </a:lvl1pPr>
            <a:lvl2pPr marL="742950" indent="-285750" defTabSz="814388">
              <a:spcBef>
                <a:spcPct val="20000"/>
              </a:spcBef>
              <a:buChar char="–"/>
              <a:defRPr sz="2800">
                <a:solidFill>
                  <a:schemeClr val="tx1"/>
                </a:solidFill>
                <a:latin typeface="Arial" charset="0"/>
              </a:defRPr>
            </a:lvl2pPr>
            <a:lvl3pPr marL="1143000" indent="-228600" defTabSz="814388">
              <a:spcBef>
                <a:spcPct val="20000"/>
              </a:spcBef>
              <a:buChar char="•"/>
              <a:defRPr sz="2400">
                <a:solidFill>
                  <a:schemeClr val="tx1"/>
                </a:solidFill>
                <a:latin typeface="Arial" charset="0"/>
              </a:defRPr>
            </a:lvl3pPr>
            <a:lvl4pPr marL="1600200" indent="-228600" defTabSz="814388">
              <a:spcBef>
                <a:spcPct val="20000"/>
              </a:spcBef>
              <a:buChar char="–"/>
              <a:defRPr sz="2000">
                <a:solidFill>
                  <a:schemeClr val="tx1"/>
                </a:solidFill>
                <a:latin typeface="Arial" charset="0"/>
              </a:defRPr>
            </a:lvl4pPr>
            <a:lvl5pPr marL="2057400" indent="-228600" defTabSz="814388">
              <a:spcBef>
                <a:spcPct val="20000"/>
              </a:spcBef>
              <a:buChar char="»"/>
              <a:defRPr sz="2000">
                <a:solidFill>
                  <a:schemeClr val="tx1"/>
                </a:solidFill>
                <a:latin typeface="Arial" charset="0"/>
              </a:defRPr>
            </a:lvl5pPr>
            <a:lvl6pPr marL="2514600" indent="-228600" defTabSz="814388" eaLnBrk="0" fontAlgn="base" hangingPunct="0">
              <a:spcBef>
                <a:spcPct val="20000"/>
              </a:spcBef>
              <a:spcAft>
                <a:spcPct val="0"/>
              </a:spcAft>
              <a:buChar char="»"/>
              <a:defRPr sz="2000">
                <a:solidFill>
                  <a:schemeClr val="tx1"/>
                </a:solidFill>
                <a:latin typeface="Arial" charset="0"/>
              </a:defRPr>
            </a:lvl6pPr>
            <a:lvl7pPr marL="2971800" indent="-228600" defTabSz="814388" eaLnBrk="0" fontAlgn="base" hangingPunct="0">
              <a:spcBef>
                <a:spcPct val="20000"/>
              </a:spcBef>
              <a:spcAft>
                <a:spcPct val="0"/>
              </a:spcAft>
              <a:buChar char="»"/>
              <a:defRPr sz="2000">
                <a:solidFill>
                  <a:schemeClr val="tx1"/>
                </a:solidFill>
                <a:latin typeface="Arial" charset="0"/>
              </a:defRPr>
            </a:lvl7pPr>
            <a:lvl8pPr marL="3429000" indent="-228600" defTabSz="814388" eaLnBrk="0" fontAlgn="base" hangingPunct="0">
              <a:spcBef>
                <a:spcPct val="20000"/>
              </a:spcBef>
              <a:spcAft>
                <a:spcPct val="0"/>
              </a:spcAft>
              <a:buChar char="»"/>
              <a:defRPr sz="2000">
                <a:solidFill>
                  <a:schemeClr val="tx1"/>
                </a:solidFill>
                <a:latin typeface="Arial" charset="0"/>
              </a:defRPr>
            </a:lvl8pPr>
            <a:lvl9pPr marL="3886200" indent="-228600" defTabSz="814388" eaLnBrk="0" fontAlgn="base" hangingPunct="0">
              <a:spcBef>
                <a:spcPct val="20000"/>
              </a:spcBef>
              <a:spcAft>
                <a:spcPct val="0"/>
              </a:spcAft>
              <a:buChar char="»"/>
              <a:defRPr sz="2000">
                <a:solidFill>
                  <a:schemeClr val="tx1"/>
                </a:solidFill>
                <a:latin typeface="Arial" charset="0"/>
              </a:defRPr>
            </a:lvl9pPr>
          </a:lstStyle>
          <a:p>
            <a:pPr eaLnBrk="1" hangingPunct="1">
              <a:spcBef>
                <a:spcPts val="500"/>
              </a:spcBef>
              <a:spcAft>
                <a:spcPts val="500"/>
              </a:spcAft>
              <a:buSzPct val="88000"/>
            </a:pPr>
            <a:r>
              <a:rPr lang="en-US" altLang="en-US" sz="2400" dirty="0"/>
              <a:t>2018 International Workshop in Jacksonville, FL, USA</a:t>
            </a:r>
          </a:p>
          <a:p>
            <a:pPr eaLnBrk="1" hangingPunct="1">
              <a:spcBef>
                <a:spcPts val="500"/>
              </a:spcBef>
              <a:spcAft>
                <a:spcPts val="500"/>
              </a:spcAft>
              <a:buSzPct val="88000"/>
            </a:pPr>
            <a:r>
              <a:rPr lang="en-US" altLang="en-US" sz="2400" dirty="0"/>
              <a:t>2014-2017 International Workshop in Torrance, CA, USA</a:t>
            </a:r>
          </a:p>
          <a:p>
            <a:pPr eaLnBrk="1" hangingPunct="1">
              <a:spcBef>
                <a:spcPts val="500"/>
              </a:spcBef>
              <a:spcAft>
                <a:spcPts val="500"/>
              </a:spcAft>
              <a:buSzPct val="88000"/>
            </a:pPr>
            <a:r>
              <a:rPr lang="en-US" altLang="en-US" sz="2400" dirty="0"/>
              <a:t>2013 International Workshop in Jacksonville, FL, USA</a:t>
            </a:r>
          </a:p>
          <a:p>
            <a:pPr eaLnBrk="1" hangingPunct="1">
              <a:spcBef>
                <a:spcPts val="500"/>
              </a:spcBef>
              <a:spcAft>
                <a:spcPts val="500"/>
              </a:spcAft>
              <a:buSzPct val="88000"/>
            </a:pPr>
            <a:r>
              <a:rPr lang="en-US" altLang="en-US" sz="2400" dirty="0"/>
              <a:t>2012 International Workshop in Jacksonville, FL, USA</a:t>
            </a:r>
          </a:p>
          <a:p>
            <a:pPr eaLnBrk="1" hangingPunct="1">
              <a:spcBef>
                <a:spcPts val="500"/>
              </a:spcBef>
              <a:spcAft>
                <a:spcPts val="500"/>
              </a:spcAft>
              <a:buSzPct val="88000"/>
            </a:pPr>
            <a:r>
              <a:rPr lang="en-US" altLang="en-US" sz="2400" dirty="0"/>
              <a:t>2011 International Workshop in Phoenix AZ, USA</a:t>
            </a:r>
          </a:p>
          <a:p>
            <a:pPr eaLnBrk="1" hangingPunct="1">
              <a:spcBef>
                <a:spcPts val="500"/>
              </a:spcBef>
              <a:spcAft>
                <a:spcPts val="500"/>
              </a:spcAft>
              <a:buSzPct val="88000"/>
            </a:pPr>
            <a:r>
              <a:rPr lang="en-US" altLang="en-US" sz="2400" dirty="0"/>
              <a:t>2010 International Workshop in Mesa AZ, USA</a:t>
            </a:r>
          </a:p>
          <a:p>
            <a:pPr eaLnBrk="1" hangingPunct="1">
              <a:spcBef>
                <a:spcPts val="500"/>
              </a:spcBef>
              <a:spcAft>
                <a:spcPts val="500"/>
              </a:spcAft>
              <a:buSzPct val="88000"/>
            </a:pPr>
            <a:r>
              <a:rPr lang="en-US" altLang="en-US" sz="2400" dirty="0"/>
              <a:t>2009 International Workshop in San Francisco CA, USA</a:t>
            </a:r>
          </a:p>
          <a:p>
            <a:pPr eaLnBrk="1" hangingPunct="1">
              <a:spcBef>
                <a:spcPts val="500"/>
              </a:spcBef>
              <a:spcAft>
                <a:spcPts val="500"/>
              </a:spcAft>
              <a:buSzPct val="88000"/>
            </a:pPr>
            <a:r>
              <a:rPr lang="en-US" altLang="en-US" sz="2400" dirty="0"/>
              <a:t>2008 International Workshop in Albuquerque NM, USA</a:t>
            </a:r>
          </a:p>
          <a:p>
            <a:pPr eaLnBrk="1" hangingPunct="1">
              <a:spcBef>
                <a:spcPts val="500"/>
              </a:spcBef>
              <a:spcAft>
                <a:spcPts val="500"/>
              </a:spcAft>
              <a:buSzPct val="88000"/>
            </a:pPr>
            <a:r>
              <a:rPr lang="en-US" altLang="en-US" sz="2400" dirty="0"/>
              <a:t>2007 International Workshop in Albuquerque NM, USA</a:t>
            </a:r>
          </a:p>
          <a:p>
            <a:pPr eaLnBrk="1" hangingPunct="1">
              <a:spcBef>
                <a:spcPts val="500"/>
              </a:spcBef>
              <a:spcAft>
                <a:spcPts val="500"/>
              </a:spcAft>
              <a:buSzPct val="88000"/>
            </a:pPr>
            <a:endParaRPr lang="en-US" altLang="en-US" sz="2400" dirty="0"/>
          </a:p>
          <a:p>
            <a:pPr eaLnBrk="1" hangingPunct="1">
              <a:spcBef>
                <a:spcPts val="500"/>
              </a:spcBef>
              <a:spcAft>
                <a:spcPts val="500"/>
              </a:spcAft>
              <a:buSzPct val="88000"/>
            </a:pPr>
            <a:endParaRPr lang="en-US" altLang="en-US" sz="2400" dirty="0"/>
          </a:p>
          <a:p>
            <a:pPr eaLnBrk="1" hangingPunct="1">
              <a:spcBef>
                <a:spcPts val="500"/>
              </a:spcBef>
              <a:spcAft>
                <a:spcPts val="500"/>
              </a:spcAft>
              <a:buSzPct val="88000"/>
            </a:pPr>
            <a:endParaRPr lang="en-US" altLang="en-US" sz="2400" dirty="0"/>
          </a:p>
          <a:p>
            <a:pPr eaLnBrk="1" hangingPunct="1">
              <a:spcBef>
                <a:spcPts val="500"/>
              </a:spcBef>
              <a:spcAft>
                <a:spcPts val="500"/>
              </a:spcAft>
              <a:buSzPct val="88000"/>
            </a:pPr>
            <a:endParaRPr lang="en-US" altLang="en-US" sz="2600" dirty="0"/>
          </a:p>
        </p:txBody>
      </p:sp>
    </p:spTree>
    <p:extLst>
      <p:ext uri="{BB962C8B-B14F-4D97-AF65-F5344CB8AC3E}">
        <p14:creationId xmlns:p14="http://schemas.microsoft.com/office/powerpoint/2010/main" val="9065423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74638"/>
            <a:ext cx="8229600" cy="715962"/>
          </a:xfrm>
          <a:noFill/>
        </p:spPr>
        <p:txBody>
          <a:bodyPr lIns="41275" tIns="15875" rIns="41275" bIns="15875" anchor="b"/>
          <a:lstStyle/>
          <a:p>
            <a:r>
              <a:rPr lang="en-US" altLang="en-US" sz="3400" dirty="0"/>
              <a:t>2018 International Workshop</a:t>
            </a:r>
          </a:p>
        </p:txBody>
      </p:sp>
      <p:sp>
        <p:nvSpPr>
          <p:cNvPr id="91139" name="Rectangle 3"/>
          <p:cNvSpPr>
            <a:spLocks noGrp="1" noChangeArrowheads="1"/>
          </p:cNvSpPr>
          <p:nvPr>
            <p:ph idx="1"/>
          </p:nvPr>
        </p:nvSpPr>
        <p:spPr>
          <a:xfrm>
            <a:off x="600075" y="3390900"/>
            <a:ext cx="8315325" cy="2457450"/>
          </a:xfrm>
          <a:noFill/>
        </p:spPr>
        <p:txBody>
          <a:bodyPr lIns="82550" tIns="41275" rIns="82550" bIns="41275">
            <a:normAutofit/>
          </a:bodyPr>
          <a:lstStyle/>
          <a:p>
            <a:pPr marL="457200" indent="-228600" defTabSz="814388">
              <a:lnSpc>
                <a:spcPct val="90000"/>
              </a:lnSpc>
              <a:spcBef>
                <a:spcPts val="500"/>
              </a:spcBef>
              <a:spcAft>
                <a:spcPts val="500"/>
              </a:spcAft>
              <a:buSzPct val="88000"/>
            </a:pPr>
            <a:r>
              <a:rPr lang="en-US" altLang="en-US" sz="2600" dirty="0"/>
              <a:t>Installation of the INCOSE officers</a:t>
            </a:r>
          </a:p>
          <a:p>
            <a:pPr marL="457200" indent="-228600" defTabSz="814388" eaLnBrk="1" hangingPunct="1">
              <a:lnSpc>
                <a:spcPct val="90000"/>
              </a:lnSpc>
              <a:spcBef>
                <a:spcPts val="500"/>
              </a:spcBef>
              <a:spcAft>
                <a:spcPts val="500"/>
              </a:spcAft>
              <a:buSzPct val="88000"/>
            </a:pPr>
            <a:r>
              <a:rPr lang="en-US" altLang="en-US" sz="2600" dirty="0"/>
              <a:t>Annual report to the membership on results and plans for the coming year</a:t>
            </a:r>
          </a:p>
          <a:p>
            <a:pPr marL="457200" indent="-228600" defTabSz="814388" eaLnBrk="1" hangingPunct="1">
              <a:lnSpc>
                <a:spcPct val="90000"/>
              </a:lnSpc>
              <a:spcBef>
                <a:spcPts val="500"/>
              </a:spcBef>
              <a:spcAft>
                <a:spcPts val="500"/>
              </a:spcAft>
              <a:buSzPct val="88000"/>
            </a:pPr>
            <a:r>
              <a:rPr lang="en-US" altLang="en-US" sz="2600" dirty="0"/>
              <a:t>Working sessions for Working Groups, technical and administrative committees</a:t>
            </a:r>
          </a:p>
        </p:txBody>
      </p:sp>
      <p:sp>
        <p:nvSpPr>
          <p:cNvPr id="91140" name="Rectangle 5"/>
          <p:cNvSpPr>
            <a:spLocks noChangeArrowheads="1"/>
          </p:cNvSpPr>
          <p:nvPr/>
        </p:nvSpPr>
        <p:spPr bwMode="auto">
          <a:xfrm>
            <a:off x="914400" y="1623220"/>
            <a:ext cx="3657600" cy="149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550" tIns="41275" rIns="82550" bIns="41275"/>
          <a:lstStyle>
            <a:lvl1pPr marL="457200" indent="-228600" defTabSz="814388">
              <a:spcBef>
                <a:spcPct val="20000"/>
              </a:spcBef>
              <a:buChar char="•"/>
              <a:defRPr sz="3200">
                <a:solidFill>
                  <a:schemeClr val="tx1"/>
                </a:solidFill>
                <a:latin typeface="Arial" charset="0"/>
              </a:defRPr>
            </a:lvl1pPr>
            <a:lvl2pPr marL="742950" indent="-285750" defTabSz="814388">
              <a:spcBef>
                <a:spcPct val="20000"/>
              </a:spcBef>
              <a:buChar char="–"/>
              <a:defRPr sz="2800">
                <a:solidFill>
                  <a:schemeClr val="tx1"/>
                </a:solidFill>
                <a:latin typeface="Arial" charset="0"/>
              </a:defRPr>
            </a:lvl2pPr>
            <a:lvl3pPr marL="1143000" indent="-228600" defTabSz="814388">
              <a:spcBef>
                <a:spcPct val="20000"/>
              </a:spcBef>
              <a:buChar char="•"/>
              <a:defRPr sz="2400">
                <a:solidFill>
                  <a:schemeClr val="tx1"/>
                </a:solidFill>
                <a:latin typeface="Arial" charset="0"/>
              </a:defRPr>
            </a:lvl3pPr>
            <a:lvl4pPr marL="1600200" indent="-228600" defTabSz="814388">
              <a:spcBef>
                <a:spcPct val="20000"/>
              </a:spcBef>
              <a:buChar char="–"/>
              <a:defRPr sz="2000">
                <a:solidFill>
                  <a:schemeClr val="tx1"/>
                </a:solidFill>
                <a:latin typeface="Arial" charset="0"/>
              </a:defRPr>
            </a:lvl4pPr>
            <a:lvl5pPr marL="2057400" indent="-228600" defTabSz="814388">
              <a:spcBef>
                <a:spcPct val="20000"/>
              </a:spcBef>
              <a:buChar char="»"/>
              <a:defRPr sz="2000">
                <a:solidFill>
                  <a:schemeClr val="tx1"/>
                </a:solidFill>
                <a:latin typeface="Arial" charset="0"/>
              </a:defRPr>
            </a:lvl5pPr>
            <a:lvl6pPr marL="2514600" indent="-228600" defTabSz="814388" eaLnBrk="0" fontAlgn="base" hangingPunct="0">
              <a:spcBef>
                <a:spcPct val="20000"/>
              </a:spcBef>
              <a:spcAft>
                <a:spcPct val="0"/>
              </a:spcAft>
              <a:buChar char="»"/>
              <a:defRPr sz="2000">
                <a:solidFill>
                  <a:schemeClr val="tx1"/>
                </a:solidFill>
                <a:latin typeface="Arial" charset="0"/>
              </a:defRPr>
            </a:lvl6pPr>
            <a:lvl7pPr marL="2971800" indent="-228600" defTabSz="814388" eaLnBrk="0" fontAlgn="base" hangingPunct="0">
              <a:spcBef>
                <a:spcPct val="20000"/>
              </a:spcBef>
              <a:spcAft>
                <a:spcPct val="0"/>
              </a:spcAft>
              <a:buChar char="»"/>
              <a:defRPr sz="2000">
                <a:solidFill>
                  <a:schemeClr val="tx1"/>
                </a:solidFill>
                <a:latin typeface="Arial" charset="0"/>
              </a:defRPr>
            </a:lvl7pPr>
            <a:lvl8pPr marL="3429000" indent="-228600" defTabSz="814388" eaLnBrk="0" fontAlgn="base" hangingPunct="0">
              <a:spcBef>
                <a:spcPct val="20000"/>
              </a:spcBef>
              <a:spcAft>
                <a:spcPct val="0"/>
              </a:spcAft>
              <a:buChar char="»"/>
              <a:defRPr sz="2000">
                <a:solidFill>
                  <a:schemeClr val="tx1"/>
                </a:solidFill>
                <a:latin typeface="Arial" charset="0"/>
              </a:defRPr>
            </a:lvl8pPr>
            <a:lvl9pPr marL="3886200" indent="-228600" defTabSz="814388" eaLnBrk="0" fontAlgn="base" hangingPunct="0">
              <a:spcBef>
                <a:spcPct val="20000"/>
              </a:spcBef>
              <a:spcAft>
                <a:spcPct val="0"/>
              </a:spcAft>
              <a:buChar char="»"/>
              <a:defRPr sz="2000">
                <a:solidFill>
                  <a:schemeClr val="tx1"/>
                </a:solidFill>
                <a:latin typeface="Arial" charset="0"/>
              </a:defRPr>
            </a:lvl9pPr>
          </a:lstStyle>
          <a:p>
            <a:pPr marL="228600" indent="0" algn="ctr" eaLnBrk="1" hangingPunct="1">
              <a:spcBef>
                <a:spcPts val="500"/>
              </a:spcBef>
              <a:spcAft>
                <a:spcPts val="500"/>
              </a:spcAft>
              <a:buSzPct val="88000"/>
              <a:buNone/>
            </a:pPr>
            <a:r>
              <a:rPr lang="en-US" altLang="en-US" sz="2600" dirty="0"/>
              <a:t>Jacksonville, FL</a:t>
            </a:r>
          </a:p>
          <a:p>
            <a:pPr marL="228600" indent="0" algn="ctr" eaLnBrk="1" hangingPunct="1">
              <a:spcBef>
                <a:spcPts val="500"/>
              </a:spcBef>
              <a:spcAft>
                <a:spcPts val="500"/>
              </a:spcAft>
              <a:buSzPct val="88000"/>
              <a:buNone/>
            </a:pPr>
            <a:r>
              <a:rPr lang="en-US" altLang="en-US" sz="2600" dirty="0"/>
              <a:t>20 - 23 January 2018</a:t>
            </a:r>
          </a:p>
          <a:p>
            <a:pPr algn="ctr" eaLnBrk="1" hangingPunct="1">
              <a:spcBef>
                <a:spcPts val="500"/>
              </a:spcBef>
              <a:spcAft>
                <a:spcPts val="500"/>
              </a:spcAft>
              <a:buSzPct val="88000"/>
            </a:pPr>
            <a:endParaRPr lang="en-US" altLang="en-US" sz="2600" dirty="0"/>
          </a:p>
        </p:txBody>
      </p:sp>
      <p:pic>
        <p:nvPicPr>
          <p:cNvPr id="2" name="Picture 1">
            <a:extLst>
              <a:ext uri="{FF2B5EF4-FFF2-40B4-BE49-F238E27FC236}">
                <a16:creationId xmlns:a16="http://schemas.microsoft.com/office/drawing/2014/main" id="{DBD89952-2B52-4032-9B7E-558E95A2F7AF}"/>
              </a:ext>
            </a:extLst>
          </p:cNvPr>
          <p:cNvPicPr>
            <a:picLocks noChangeAspect="1"/>
          </p:cNvPicPr>
          <p:nvPr/>
        </p:nvPicPr>
        <p:blipFill>
          <a:blip r:embed="rId3"/>
          <a:stretch>
            <a:fillRect/>
          </a:stretch>
        </p:blipFill>
        <p:spPr>
          <a:xfrm>
            <a:off x="5444041" y="1033985"/>
            <a:ext cx="3471359" cy="2319337"/>
          </a:xfrm>
          <a:prstGeom prst="rect">
            <a:avLst/>
          </a:prstGeom>
        </p:spPr>
      </p:pic>
    </p:spTree>
    <p:extLst>
      <p:ext uri="{BB962C8B-B14F-4D97-AF65-F5344CB8AC3E}">
        <p14:creationId xmlns:p14="http://schemas.microsoft.com/office/powerpoint/2010/main" val="6338788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74638"/>
            <a:ext cx="8229600" cy="715962"/>
          </a:xfrm>
          <a:noFill/>
        </p:spPr>
        <p:txBody>
          <a:bodyPr lIns="41275" tIns="15875" rIns="41275" bIns="15875" anchor="b"/>
          <a:lstStyle/>
          <a:p>
            <a:r>
              <a:rPr lang="en-US" altLang="en-US" sz="3400"/>
              <a:t>Previous International Symposia</a:t>
            </a:r>
          </a:p>
        </p:txBody>
      </p:sp>
      <p:sp>
        <p:nvSpPr>
          <p:cNvPr id="53252" name="Rectangle 5"/>
          <p:cNvSpPr>
            <a:spLocks noChangeArrowheads="1"/>
          </p:cNvSpPr>
          <p:nvPr/>
        </p:nvSpPr>
        <p:spPr bwMode="auto">
          <a:xfrm>
            <a:off x="457200" y="990600"/>
            <a:ext cx="8686800" cy="5257800"/>
          </a:xfrm>
          <a:prstGeom prst="rect">
            <a:avLst/>
          </a:prstGeom>
          <a:noFill/>
          <a:ln>
            <a:noFill/>
          </a:ln>
          <a:extLst/>
        </p:spPr>
        <p:txBody>
          <a:bodyPr lIns="82550" tIns="41275" rIns="82550" bIns="41275"/>
          <a:lstStyle/>
          <a:p>
            <a:pPr marL="457200" indent="-228600" defTabSz="814388">
              <a:spcBef>
                <a:spcPts val="500"/>
              </a:spcBef>
              <a:spcAft>
                <a:spcPts val="500"/>
              </a:spcAft>
              <a:buSzPct val="88000"/>
              <a:buFontTx/>
              <a:buChar char="•"/>
              <a:defRPr/>
            </a:pPr>
            <a:r>
              <a:rPr lang="en-US" dirty="0"/>
              <a:t>2017 International Symposia in Adelaide, Australia</a:t>
            </a:r>
          </a:p>
          <a:p>
            <a:pPr marL="457200" indent="-228600" defTabSz="814388">
              <a:spcBef>
                <a:spcPts val="500"/>
              </a:spcBef>
              <a:spcAft>
                <a:spcPts val="500"/>
              </a:spcAft>
              <a:buSzPct val="88000"/>
              <a:buFontTx/>
              <a:buChar char="•"/>
              <a:defRPr/>
            </a:pPr>
            <a:r>
              <a:rPr lang="en-US" dirty="0"/>
              <a:t>2016 International Symposia in Edinburgh, Scotland</a:t>
            </a:r>
          </a:p>
          <a:p>
            <a:pPr marL="457200" indent="-228600" defTabSz="814388">
              <a:spcBef>
                <a:spcPts val="500"/>
              </a:spcBef>
              <a:spcAft>
                <a:spcPts val="500"/>
              </a:spcAft>
              <a:buSzPct val="88000"/>
              <a:buFontTx/>
              <a:buChar char="•"/>
              <a:defRPr/>
            </a:pPr>
            <a:r>
              <a:rPr lang="en-US" dirty="0"/>
              <a:t>2015 International Symposia in Seattle, WA, USA</a:t>
            </a:r>
          </a:p>
          <a:p>
            <a:pPr marL="457200" indent="-228600" defTabSz="814388">
              <a:spcBef>
                <a:spcPts val="500"/>
              </a:spcBef>
              <a:spcAft>
                <a:spcPts val="500"/>
              </a:spcAft>
              <a:buSzPct val="88000"/>
              <a:buFontTx/>
              <a:buChar char="•"/>
              <a:defRPr/>
            </a:pPr>
            <a:r>
              <a:rPr lang="en-US" dirty="0"/>
              <a:t>2014 International Symposia in Las Vegas, NV, USA</a:t>
            </a:r>
            <a:endParaRPr lang="en-US" sz="2400" dirty="0"/>
          </a:p>
          <a:p>
            <a:pPr marL="457200" indent="-228600" defTabSz="814388" eaLnBrk="1" hangingPunct="1">
              <a:spcBef>
                <a:spcPts val="500"/>
              </a:spcBef>
              <a:spcAft>
                <a:spcPts val="500"/>
              </a:spcAft>
              <a:buSzPct val="88000"/>
              <a:buFontTx/>
              <a:buChar char="•"/>
              <a:defRPr/>
            </a:pPr>
            <a:r>
              <a:rPr lang="en-US" sz="2400" dirty="0"/>
              <a:t>2013 International Symposia in Philadelphia, PA, USA</a:t>
            </a:r>
          </a:p>
          <a:p>
            <a:pPr marL="457200" indent="-228600" defTabSz="814388" eaLnBrk="1" hangingPunct="1">
              <a:spcBef>
                <a:spcPts val="500"/>
              </a:spcBef>
              <a:spcAft>
                <a:spcPts val="500"/>
              </a:spcAft>
              <a:buSzPct val="88000"/>
              <a:buFontTx/>
              <a:buChar char="•"/>
              <a:defRPr/>
            </a:pPr>
            <a:r>
              <a:rPr lang="en-US" sz="2400" dirty="0"/>
              <a:t>2012 International Symposia in Rome, Italy</a:t>
            </a:r>
          </a:p>
          <a:p>
            <a:pPr marL="457200" indent="-228600" defTabSz="814388" eaLnBrk="1" hangingPunct="1">
              <a:spcBef>
                <a:spcPts val="500"/>
              </a:spcBef>
              <a:spcAft>
                <a:spcPts val="500"/>
              </a:spcAft>
              <a:buSzPct val="88000"/>
              <a:buFontTx/>
              <a:buChar char="•"/>
              <a:defRPr/>
            </a:pPr>
            <a:r>
              <a:rPr lang="en-US" sz="2400" dirty="0"/>
              <a:t>2011 International Symposia in Denver, CO, USA</a:t>
            </a:r>
          </a:p>
          <a:p>
            <a:pPr marL="457200" indent="-228600" defTabSz="814388" eaLnBrk="1" hangingPunct="1">
              <a:spcBef>
                <a:spcPts val="500"/>
              </a:spcBef>
              <a:spcAft>
                <a:spcPts val="500"/>
              </a:spcAft>
              <a:buSzPct val="88000"/>
              <a:buFontTx/>
              <a:buChar char="•"/>
              <a:defRPr/>
            </a:pPr>
            <a:r>
              <a:rPr lang="en-US" sz="2400" dirty="0"/>
              <a:t>2010 International Symposia in Chicago, IL, USA</a:t>
            </a:r>
          </a:p>
          <a:p>
            <a:pPr marL="457200" indent="-228600" defTabSz="814388" eaLnBrk="1" hangingPunct="1">
              <a:spcBef>
                <a:spcPts val="500"/>
              </a:spcBef>
              <a:spcAft>
                <a:spcPts val="500"/>
              </a:spcAft>
              <a:buSzPct val="88000"/>
              <a:buFontTx/>
              <a:buChar char="•"/>
              <a:defRPr/>
            </a:pPr>
            <a:r>
              <a:rPr lang="en-US" sz="2400" dirty="0"/>
              <a:t>2009 International Symposia in Singapore</a:t>
            </a:r>
          </a:p>
          <a:p>
            <a:pPr marL="457200" indent="-228600" defTabSz="814388" eaLnBrk="1" hangingPunct="1">
              <a:spcBef>
                <a:spcPts val="500"/>
              </a:spcBef>
              <a:spcAft>
                <a:spcPts val="500"/>
              </a:spcAft>
              <a:buSzPct val="88000"/>
              <a:buFontTx/>
              <a:buChar char="•"/>
              <a:defRPr/>
            </a:pPr>
            <a:r>
              <a:rPr lang="en-US" sz="2400" dirty="0"/>
              <a:t>2008 International Symposia in Utrecht, The Netherlands</a:t>
            </a:r>
          </a:p>
          <a:p>
            <a:pPr marL="457200" indent="-228600" defTabSz="814388" eaLnBrk="1" hangingPunct="1">
              <a:spcBef>
                <a:spcPts val="500"/>
              </a:spcBef>
              <a:spcAft>
                <a:spcPts val="500"/>
              </a:spcAft>
              <a:buSzPct val="88000"/>
              <a:buFontTx/>
              <a:buChar char="•"/>
              <a:defRPr/>
            </a:pPr>
            <a:r>
              <a:rPr lang="en-US" sz="2400" dirty="0"/>
              <a:t>2007 International Symposia in San Diego, CA, USA</a:t>
            </a:r>
          </a:p>
          <a:p>
            <a:pPr marL="228600" defTabSz="814388" eaLnBrk="1" hangingPunct="1">
              <a:spcBef>
                <a:spcPts val="500"/>
              </a:spcBef>
              <a:spcAft>
                <a:spcPts val="500"/>
              </a:spcAft>
              <a:buSzPct val="88000"/>
              <a:defRPr/>
            </a:pPr>
            <a:endParaRPr lang="en-US" sz="2400" dirty="0"/>
          </a:p>
          <a:p>
            <a:pPr marL="457200" indent="-228600" defTabSz="814388" eaLnBrk="1" hangingPunct="1">
              <a:spcBef>
                <a:spcPts val="500"/>
              </a:spcBef>
              <a:spcAft>
                <a:spcPts val="500"/>
              </a:spcAft>
              <a:buSzPct val="88000"/>
              <a:buFontTx/>
              <a:buChar char="•"/>
              <a:defRPr/>
            </a:pPr>
            <a:endParaRPr lang="en-US" sz="2600" dirty="0"/>
          </a:p>
        </p:txBody>
      </p:sp>
    </p:spTree>
    <p:extLst>
      <p:ext uri="{BB962C8B-B14F-4D97-AF65-F5344CB8AC3E}">
        <p14:creationId xmlns:p14="http://schemas.microsoft.com/office/powerpoint/2010/main" val="3511807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dirty="0"/>
              <a:t>2018 International Symposia</a:t>
            </a:r>
          </a:p>
        </p:txBody>
      </p:sp>
      <p:sp>
        <p:nvSpPr>
          <p:cNvPr id="93187" name="Rectangle 3"/>
          <p:cNvSpPr>
            <a:spLocks noGrp="1" noChangeArrowheads="1"/>
          </p:cNvSpPr>
          <p:nvPr>
            <p:ph idx="1"/>
          </p:nvPr>
        </p:nvSpPr>
        <p:spPr>
          <a:xfrm>
            <a:off x="443106" y="1954580"/>
            <a:ext cx="8229600" cy="1384595"/>
          </a:xfrm>
        </p:spPr>
        <p:txBody>
          <a:bodyPr>
            <a:normAutofit fontScale="62500" lnSpcReduction="20000"/>
          </a:bodyPr>
          <a:lstStyle/>
          <a:p>
            <a:pPr marL="0" indent="0">
              <a:buNone/>
            </a:pPr>
            <a:endParaRPr lang="en-US" altLang="en-US" dirty="0"/>
          </a:p>
          <a:p>
            <a:pPr lvl="1"/>
            <a:r>
              <a:rPr lang="en-US" altLang="en-US" dirty="0"/>
              <a:t>Technical papers, panels, tutorials, exhibits, plus many opportunities to collaborate with experts and practitioners from diverse domains</a:t>
            </a:r>
          </a:p>
          <a:p>
            <a:pPr lvl="1"/>
            <a:r>
              <a:rPr lang="en-US" altLang="en-US" dirty="0"/>
              <a:t>Chapter leadership meetings, new member orientation, some working group meetings</a:t>
            </a:r>
          </a:p>
        </p:txBody>
      </p:sp>
      <p:pic>
        <p:nvPicPr>
          <p:cNvPr id="2" name="Picture 1">
            <a:extLst>
              <a:ext uri="{FF2B5EF4-FFF2-40B4-BE49-F238E27FC236}">
                <a16:creationId xmlns:a16="http://schemas.microsoft.com/office/drawing/2014/main" id="{85DA0483-D72B-4EB4-8FE3-B608B1A47F4B}"/>
              </a:ext>
            </a:extLst>
          </p:cNvPr>
          <p:cNvPicPr>
            <a:picLocks noChangeAspect="1"/>
          </p:cNvPicPr>
          <p:nvPr/>
        </p:nvPicPr>
        <p:blipFill>
          <a:blip r:embed="rId3"/>
          <a:stretch>
            <a:fillRect/>
          </a:stretch>
        </p:blipFill>
        <p:spPr>
          <a:xfrm>
            <a:off x="1600200" y="3319756"/>
            <a:ext cx="5943600" cy="2759529"/>
          </a:xfrm>
          <a:prstGeom prst="rect">
            <a:avLst/>
          </a:prstGeom>
        </p:spPr>
      </p:pic>
      <p:sp>
        <p:nvSpPr>
          <p:cNvPr id="3" name="TextBox 2">
            <a:extLst>
              <a:ext uri="{FF2B5EF4-FFF2-40B4-BE49-F238E27FC236}">
                <a16:creationId xmlns:a16="http://schemas.microsoft.com/office/drawing/2014/main" id="{A82CFBBD-EF54-4FA1-8095-312D014CBDE7}"/>
              </a:ext>
            </a:extLst>
          </p:cNvPr>
          <p:cNvSpPr txBox="1"/>
          <p:nvPr/>
        </p:nvSpPr>
        <p:spPr>
          <a:xfrm>
            <a:off x="598638" y="1143001"/>
            <a:ext cx="6106962" cy="830997"/>
          </a:xfrm>
          <a:prstGeom prst="rect">
            <a:avLst/>
          </a:prstGeom>
          <a:noFill/>
        </p:spPr>
        <p:txBody>
          <a:bodyPr wrap="square" rtlCol="0">
            <a:spAutoFit/>
          </a:bodyPr>
          <a:lstStyle/>
          <a:p>
            <a:r>
              <a:rPr lang="en-US" altLang="en-US" dirty="0"/>
              <a:t>Washington D.C. </a:t>
            </a:r>
          </a:p>
          <a:p>
            <a:r>
              <a:rPr lang="en-US" altLang="en-US" dirty="0"/>
              <a:t>7 July – 12 July, 2018</a:t>
            </a:r>
          </a:p>
        </p:txBody>
      </p:sp>
    </p:spTree>
    <p:extLst>
      <p:ext uri="{BB962C8B-B14F-4D97-AF65-F5344CB8AC3E}">
        <p14:creationId xmlns:p14="http://schemas.microsoft.com/office/powerpoint/2010/main" val="7958228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DFDD-0CE3-4985-9545-8C47BC8917F8}"/>
              </a:ext>
            </a:extLst>
          </p:cNvPr>
          <p:cNvSpPr>
            <a:spLocks noGrp="1"/>
          </p:cNvSpPr>
          <p:nvPr>
            <p:ph type="title"/>
          </p:nvPr>
        </p:nvSpPr>
        <p:spPr/>
        <p:txBody>
          <a:bodyPr/>
          <a:lstStyle/>
          <a:p>
            <a:r>
              <a:rPr lang="en-US" dirty="0"/>
              <a:t>INCOSE Americas Sector Regional Conferences</a:t>
            </a:r>
          </a:p>
        </p:txBody>
      </p:sp>
      <p:sp>
        <p:nvSpPr>
          <p:cNvPr id="3" name="Content Placeholder 2">
            <a:extLst>
              <a:ext uri="{FF2B5EF4-FFF2-40B4-BE49-F238E27FC236}">
                <a16:creationId xmlns:a16="http://schemas.microsoft.com/office/drawing/2014/main" id="{EDA8B38F-2E02-4B0E-9E9E-D9DAFC1F79FE}"/>
              </a:ext>
            </a:extLst>
          </p:cNvPr>
          <p:cNvSpPr>
            <a:spLocks noGrp="1"/>
          </p:cNvSpPr>
          <p:nvPr>
            <p:ph idx="1"/>
          </p:nvPr>
        </p:nvSpPr>
        <p:spPr>
          <a:xfrm>
            <a:off x="457200" y="1600202"/>
            <a:ext cx="8458199" cy="4876798"/>
          </a:xfrm>
        </p:spPr>
        <p:txBody>
          <a:bodyPr>
            <a:normAutofit fontScale="77500" lnSpcReduction="20000"/>
          </a:bodyPr>
          <a:lstStyle/>
          <a:p>
            <a:r>
              <a:rPr lang="en-US" dirty="0"/>
              <a:t>Cooperative ventures among multiple chapters within a region</a:t>
            </a:r>
          </a:p>
          <a:p>
            <a:pPr lvl="1"/>
            <a:r>
              <a:rPr lang="en-US" dirty="0"/>
              <a:t>Typically one chapter serves as the host, the conference site rotates</a:t>
            </a:r>
          </a:p>
          <a:p>
            <a:pPr lvl="1"/>
            <a:r>
              <a:rPr lang="en-US" dirty="0"/>
              <a:t>Participation and among chapters is governed by a Memorandum of Agreement (MOA)</a:t>
            </a:r>
          </a:p>
          <a:p>
            <a:r>
              <a:rPr lang="en-US" dirty="0"/>
              <a:t>Structure best served by the establishment of a Regional Conference Committee </a:t>
            </a:r>
          </a:p>
          <a:p>
            <a:pPr lvl="1"/>
            <a:r>
              <a:rPr lang="en-US" dirty="0"/>
              <a:t>Ensures continuity and allows for knowledge transfer</a:t>
            </a:r>
          </a:p>
          <a:p>
            <a:pPr lvl="1"/>
            <a:r>
              <a:rPr lang="en-US" dirty="0"/>
              <a:t>Templates can be reutilized and Lessons Learned can be preserved</a:t>
            </a:r>
          </a:p>
          <a:p>
            <a:r>
              <a:rPr lang="en-US" dirty="0"/>
              <a:t>New position of Americas Sector Assistant Director of Events to provide support to these committees</a:t>
            </a:r>
          </a:p>
          <a:p>
            <a:pPr lvl="1"/>
            <a:r>
              <a:rPr lang="en-US" dirty="0"/>
              <a:t>Serve as Americas Sector Director Representative</a:t>
            </a:r>
          </a:p>
          <a:p>
            <a:pPr lvl="1"/>
            <a:r>
              <a:rPr lang="en-US" dirty="0"/>
              <a:t>Assist in providing templates, contacts and best practices</a:t>
            </a:r>
          </a:p>
        </p:txBody>
      </p:sp>
    </p:spTree>
    <p:extLst>
      <p:ext uri="{BB962C8B-B14F-4D97-AF65-F5344CB8AC3E}">
        <p14:creationId xmlns:p14="http://schemas.microsoft.com/office/powerpoint/2010/main" val="3569285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DFDD-0CE3-4985-9545-8C47BC8917F8}"/>
              </a:ext>
            </a:extLst>
          </p:cNvPr>
          <p:cNvSpPr>
            <a:spLocks noGrp="1"/>
          </p:cNvSpPr>
          <p:nvPr>
            <p:ph type="title"/>
          </p:nvPr>
        </p:nvSpPr>
        <p:spPr/>
        <p:txBody>
          <a:bodyPr/>
          <a:lstStyle/>
          <a:p>
            <a:r>
              <a:rPr lang="en-US" dirty="0"/>
              <a:t>INCOSE Americas Sector Regional Conferences - Examples</a:t>
            </a:r>
          </a:p>
        </p:txBody>
      </p:sp>
      <p:sp>
        <p:nvSpPr>
          <p:cNvPr id="3" name="Content Placeholder 2">
            <a:extLst>
              <a:ext uri="{FF2B5EF4-FFF2-40B4-BE49-F238E27FC236}">
                <a16:creationId xmlns:a16="http://schemas.microsoft.com/office/drawing/2014/main" id="{EDA8B38F-2E02-4B0E-9E9E-D9DAFC1F79FE}"/>
              </a:ext>
            </a:extLst>
          </p:cNvPr>
          <p:cNvSpPr>
            <a:spLocks noGrp="1"/>
          </p:cNvSpPr>
          <p:nvPr>
            <p:ph idx="1"/>
          </p:nvPr>
        </p:nvSpPr>
        <p:spPr>
          <a:xfrm>
            <a:off x="438808" y="1676400"/>
            <a:ext cx="8458199" cy="4876798"/>
          </a:xfrm>
        </p:spPr>
        <p:txBody>
          <a:bodyPr>
            <a:normAutofit fontScale="77500" lnSpcReduction="20000"/>
          </a:bodyPr>
          <a:lstStyle/>
          <a:p>
            <a:r>
              <a:rPr lang="en-US" dirty="0"/>
              <a:t>Great Lakes Regional Conference (GLRC)</a:t>
            </a:r>
          </a:p>
          <a:p>
            <a:pPr lvl="1"/>
            <a:r>
              <a:rPr lang="en-US" dirty="0"/>
              <a:t>2017 GLRC 11: Superior System Solutions for Today’s Complex Environments</a:t>
            </a:r>
          </a:p>
          <a:p>
            <a:pPr lvl="1"/>
            <a:r>
              <a:rPr lang="en-US" dirty="0"/>
              <a:t>2016 GLRC 10: Celebrating 10 Great Years!</a:t>
            </a:r>
          </a:p>
          <a:p>
            <a:r>
              <a:rPr lang="en-US" dirty="0"/>
              <a:t>Western States Regional Conference (WSRC)</a:t>
            </a:r>
          </a:p>
          <a:p>
            <a:pPr lvl="1"/>
            <a:r>
              <a:rPr lang="en-US" dirty="0"/>
              <a:t>2018 WSRC: Systems Engineering Out West; Ogden, UT, Sept. 20-22, 2018</a:t>
            </a:r>
          </a:p>
          <a:p>
            <a:pPr lvl="1"/>
            <a:r>
              <a:rPr lang="en-US" dirty="0"/>
              <a:t>2016 WSRC: Los Angeles, CA, April 9-10, 2016</a:t>
            </a:r>
          </a:p>
          <a:p>
            <a:r>
              <a:rPr lang="en-US" dirty="0"/>
              <a:t>Texas Gulf Coast Chapter (TGCC) SE Conference</a:t>
            </a:r>
          </a:p>
          <a:p>
            <a:pPr lvl="1"/>
            <a:r>
              <a:rPr lang="en-US" dirty="0"/>
              <a:t>Houston, Texas, May 5, 2017</a:t>
            </a:r>
          </a:p>
          <a:p>
            <a:r>
              <a:rPr lang="en-US" dirty="0"/>
              <a:t>Systems Engineering Development Conference (SEDC)</a:t>
            </a:r>
          </a:p>
          <a:p>
            <a:pPr lvl="1"/>
            <a:r>
              <a:rPr lang="en-US" dirty="0"/>
              <a:t>Washington DC in even years  (skipped this year due to IS)</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276063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DFDD-0CE3-4985-9545-8C47BC8917F8}"/>
              </a:ext>
            </a:extLst>
          </p:cNvPr>
          <p:cNvSpPr>
            <a:spLocks noGrp="1"/>
          </p:cNvSpPr>
          <p:nvPr>
            <p:ph type="title"/>
          </p:nvPr>
        </p:nvSpPr>
        <p:spPr>
          <a:xfrm>
            <a:off x="457201" y="76200"/>
            <a:ext cx="8229600" cy="1143000"/>
          </a:xfrm>
        </p:spPr>
        <p:txBody>
          <a:bodyPr/>
          <a:lstStyle/>
          <a:p>
            <a:r>
              <a:rPr lang="en-US" dirty="0"/>
              <a:t>INCOSE EMEA Sector Regional Conferences &amp; Workshops - Examples</a:t>
            </a:r>
          </a:p>
        </p:txBody>
      </p:sp>
      <p:sp>
        <p:nvSpPr>
          <p:cNvPr id="3" name="Content Placeholder 2">
            <a:extLst>
              <a:ext uri="{FF2B5EF4-FFF2-40B4-BE49-F238E27FC236}">
                <a16:creationId xmlns:a16="http://schemas.microsoft.com/office/drawing/2014/main" id="{EDA8B38F-2E02-4B0E-9E9E-D9DAFC1F79FE}"/>
              </a:ext>
            </a:extLst>
          </p:cNvPr>
          <p:cNvSpPr>
            <a:spLocks noGrp="1"/>
          </p:cNvSpPr>
          <p:nvPr>
            <p:ph idx="1"/>
          </p:nvPr>
        </p:nvSpPr>
        <p:spPr>
          <a:xfrm>
            <a:off x="381000" y="1295402"/>
            <a:ext cx="8991600" cy="4876798"/>
          </a:xfrm>
        </p:spPr>
        <p:txBody>
          <a:bodyPr>
            <a:normAutofit fontScale="92500"/>
          </a:bodyPr>
          <a:lstStyle/>
          <a:p>
            <a:r>
              <a:rPr lang="en-US" dirty="0"/>
              <a:t>EMEASEC 2014 : EMEA Sector SE Conference</a:t>
            </a:r>
          </a:p>
          <a:p>
            <a:pPr marL="457082" lvl="1" indent="0">
              <a:buNone/>
            </a:pPr>
            <a:r>
              <a:rPr lang="en-US" dirty="0"/>
              <a:t>Oct 2014, Cape Town, South Africa</a:t>
            </a:r>
          </a:p>
          <a:p>
            <a:r>
              <a:rPr lang="en-US" dirty="0"/>
              <a:t>EMEASEC 2018 : EMEA Sector SE Conference</a:t>
            </a:r>
          </a:p>
          <a:p>
            <a:pPr marL="457082" lvl="1" indent="0">
              <a:buNone/>
            </a:pPr>
            <a:r>
              <a:rPr lang="en-US" dirty="0"/>
              <a:t>5-7 Nov 2018 , Berlin, Germany</a:t>
            </a:r>
          </a:p>
          <a:p>
            <a:pPr marL="457082" lvl="1" indent="0">
              <a:buNone/>
            </a:pPr>
            <a:endParaRPr lang="en-US" dirty="0"/>
          </a:p>
          <a:p>
            <a:r>
              <a:rPr lang="en-US" dirty="0"/>
              <a:t>EMEA WS 2015 : 1</a:t>
            </a:r>
            <a:r>
              <a:rPr lang="en-US" baseline="30000" dirty="0"/>
              <a:t>st</a:t>
            </a:r>
            <a:r>
              <a:rPr lang="en-US" dirty="0"/>
              <a:t> EMEA Sector Workshop</a:t>
            </a:r>
          </a:p>
          <a:p>
            <a:pPr marL="457082" lvl="1" indent="0">
              <a:buNone/>
            </a:pPr>
            <a:r>
              <a:rPr lang="en-US" dirty="0"/>
              <a:t>Oct 2016, Paris, France</a:t>
            </a:r>
          </a:p>
          <a:p>
            <a:r>
              <a:rPr lang="en-US" dirty="0"/>
              <a:t>EMEA WS 2017 : 2</a:t>
            </a:r>
            <a:r>
              <a:rPr lang="en-US" baseline="30000" dirty="0"/>
              <a:t>nd</a:t>
            </a:r>
            <a:r>
              <a:rPr lang="en-US" dirty="0"/>
              <a:t> EMEA Sector Workshop</a:t>
            </a:r>
          </a:p>
          <a:p>
            <a:pPr marL="0" indent="0">
              <a:buNone/>
            </a:pPr>
            <a:r>
              <a:rPr lang="en-US" sz="2800" dirty="0"/>
              <a:t>	19-20 Sep 2017, Mannheim, Germany</a:t>
            </a:r>
          </a:p>
          <a:p>
            <a:pPr marL="0" indent="0">
              <a:buNone/>
            </a:pPr>
            <a:endParaRPr lang="en-US" dirty="0"/>
          </a:p>
          <a:p>
            <a:pPr marL="457082" lvl="1" indent="0">
              <a:buNone/>
            </a:pPr>
            <a:endParaRPr lang="en-US" dirty="0"/>
          </a:p>
          <a:p>
            <a:pPr marL="457082" lvl="1" inden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189140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DFDD-0CE3-4985-9545-8C47BC8917F8}"/>
              </a:ext>
            </a:extLst>
          </p:cNvPr>
          <p:cNvSpPr>
            <a:spLocks noGrp="1"/>
          </p:cNvSpPr>
          <p:nvPr>
            <p:ph type="title"/>
          </p:nvPr>
        </p:nvSpPr>
        <p:spPr>
          <a:xfrm>
            <a:off x="457201" y="76200"/>
            <a:ext cx="8229600" cy="1143000"/>
          </a:xfrm>
        </p:spPr>
        <p:txBody>
          <a:bodyPr/>
          <a:lstStyle/>
          <a:p>
            <a:r>
              <a:rPr lang="en-US" dirty="0"/>
              <a:t>INCOSE EMEA Sector Regional</a:t>
            </a:r>
            <a:br>
              <a:rPr lang="en-US" dirty="0"/>
            </a:br>
            <a:r>
              <a:rPr lang="en-US" dirty="0"/>
              <a:t>Multi-chapters Events -  SE Tours</a:t>
            </a:r>
          </a:p>
        </p:txBody>
      </p:sp>
      <p:sp>
        <p:nvSpPr>
          <p:cNvPr id="3" name="Content Placeholder 2">
            <a:extLst>
              <a:ext uri="{FF2B5EF4-FFF2-40B4-BE49-F238E27FC236}">
                <a16:creationId xmlns:a16="http://schemas.microsoft.com/office/drawing/2014/main" id="{EDA8B38F-2E02-4B0E-9E9E-D9DAFC1F79FE}"/>
              </a:ext>
            </a:extLst>
          </p:cNvPr>
          <p:cNvSpPr>
            <a:spLocks noGrp="1"/>
          </p:cNvSpPr>
          <p:nvPr>
            <p:ph idx="1"/>
          </p:nvPr>
        </p:nvSpPr>
        <p:spPr>
          <a:xfrm>
            <a:off x="381000" y="1295402"/>
            <a:ext cx="9220200" cy="4571998"/>
          </a:xfrm>
        </p:spPr>
        <p:txBody>
          <a:bodyPr>
            <a:normAutofit/>
          </a:bodyPr>
          <a:lstStyle/>
          <a:p>
            <a:r>
              <a:rPr lang="en-US" dirty="0"/>
              <a:t>Nordic SE Tour</a:t>
            </a:r>
          </a:p>
          <a:p>
            <a:pPr marL="457082" lvl="1" indent="0">
              <a:buNone/>
            </a:pPr>
            <a:r>
              <a:rPr lang="en-US" dirty="0"/>
              <a:t>Germany, Finland, Sweden, NL, Poland, Denmark</a:t>
            </a:r>
          </a:p>
          <a:p>
            <a:r>
              <a:rPr lang="en-US" dirty="0"/>
              <a:t>Southern SE Tour (SESE)</a:t>
            </a:r>
          </a:p>
          <a:p>
            <a:pPr marL="457082" lvl="1" indent="0">
              <a:buNone/>
            </a:pPr>
            <a:r>
              <a:rPr lang="en-US" dirty="0"/>
              <a:t>France, Spain, Italy, Switzerland</a:t>
            </a:r>
          </a:p>
          <a:p>
            <a:r>
              <a:rPr lang="en-US" dirty="0"/>
              <a:t>Air Land Sea SE Tour (ALSSE)</a:t>
            </a:r>
          </a:p>
          <a:p>
            <a:pPr marL="399946" lvl="1" indent="0">
              <a:buNone/>
            </a:pPr>
            <a:r>
              <a:rPr lang="en-US" dirty="0"/>
              <a:t> Norway, Sweden, NL</a:t>
            </a:r>
          </a:p>
          <a:p>
            <a:r>
              <a:rPr lang="en-US" dirty="0"/>
              <a:t>ROBAFIS (AFIS), </a:t>
            </a:r>
            <a:r>
              <a:rPr lang="en-US" dirty="0" err="1"/>
              <a:t>RobSE</a:t>
            </a:r>
            <a:r>
              <a:rPr lang="en-US" dirty="0"/>
              <a:t> (</a:t>
            </a:r>
            <a:r>
              <a:rPr lang="en-US" dirty="0" err="1"/>
              <a:t>GfSE</a:t>
            </a:r>
            <a:r>
              <a:rPr lang="en-US" dirty="0"/>
              <a:t>)</a:t>
            </a:r>
          </a:p>
          <a:p>
            <a:pPr marL="457082" lvl="1" indent="0">
              <a:buNone/>
            </a:pPr>
            <a:r>
              <a:rPr lang="en-US" dirty="0"/>
              <a:t>Robotic Competition for Students</a:t>
            </a:r>
          </a:p>
          <a:p>
            <a:pPr marL="57136" indent="0">
              <a:buNone/>
            </a:pPr>
            <a:endParaRPr lang="en-US" dirty="0"/>
          </a:p>
          <a:p>
            <a:pPr marL="457082" lvl="1" indent="0">
              <a:buNone/>
            </a:pPr>
            <a:endParaRPr lang="en-US" dirty="0"/>
          </a:p>
          <a:p>
            <a:pPr marL="457082" lvl="1" indent="0">
              <a:buNone/>
            </a:pPr>
            <a:endParaRPr lang="en-US" dirty="0"/>
          </a:p>
          <a:p>
            <a:pPr marL="457082" lvl="1" indent="0">
              <a:buNone/>
            </a:pPr>
            <a:endParaRPr lang="en-US" dirty="0"/>
          </a:p>
          <a:p>
            <a:pPr marL="457082" lvl="1" indent="0">
              <a:buNone/>
            </a:pPr>
            <a:endParaRPr lang="en-US" dirty="0"/>
          </a:p>
          <a:p>
            <a:pPr marL="457082" lvl="1" indent="0">
              <a:buNone/>
            </a:pPr>
            <a:endParaRPr lang="en-US" dirty="0"/>
          </a:p>
          <a:p>
            <a:pPr marL="457082" lvl="1" indent="0">
              <a:buNone/>
            </a:pPr>
            <a:endParaRPr lang="en-US" dirty="0"/>
          </a:p>
          <a:p>
            <a:pPr marL="0" indent="0">
              <a:buNone/>
            </a:pPr>
            <a:endParaRPr lang="en-US" dirty="0"/>
          </a:p>
          <a:p>
            <a:pPr marL="457082" lvl="1" indent="0">
              <a:buNone/>
            </a:pPr>
            <a:endParaRPr lang="en-US" dirty="0"/>
          </a:p>
          <a:p>
            <a:pPr marL="457082" lvl="1" inden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574085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DFDD-0CE3-4985-9545-8C47BC8917F8}"/>
              </a:ext>
            </a:extLst>
          </p:cNvPr>
          <p:cNvSpPr>
            <a:spLocks noGrp="1"/>
          </p:cNvSpPr>
          <p:nvPr>
            <p:ph type="title"/>
          </p:nvPr>
        </p:nvSpPr>
        <p:spPr>
          <a:xfrm>
            <a:off x="457201" y="76200"/>
            <a:ext cx="8229600" cy="1143000"/>
          </a:xfrm>
        </p:spPr>
        <p:txBody>
          <a:bodyPr/>
          <a:lstStyle/>
          <a:p>
            <a:r>
              <a:rPr lang="en-US" dirty="0"/>
              <a:t>INCOSE EMEA Sector Regional </a:t>
            </a:r>
            <a:br>
              <a:rPr lang="en-US" dirty="0"/>
            </a:br>
            <a:r>
              <a:rPr lang="en-US" dirty="0"/>
              <a:t>National Events - Examples</a:t>
            </a:r>
          </a:p>
        </p:txBody>
      </p:sp>
      <p:sp>
        <p:nvSpPr>
          <p:cNvPr id="3" name="Content Placeholder 2">
            <a:extLst>
              <a:ext uri="{FF2B5EF4-FFF2-40B4-BE49-F238E27FC236}">
                <a16:creationId xmlns:a16="http://schemas.microsoft.com/office/drawing/2014/main" id="{EDA8B38F-2E02-4B0E-9E9E-D9DAFC1F79FE}"/>
              </a:ext>
            </a:extLst>
          </p:cNvPr>
          <p:cNvSpPr>
            <a:spLocks noGrp="1"/>
          </p:cNvSpPr>
          <p:nvPr>
            <p:ph idx="1"/>
          </p:nvPr>
        </p:nvSpPr>
        <p:spPr>
          <a:xfrm>
            <a:off x="457201" y="1447800"/>
            <a:ext cx="8991600" cy="4571998"/>
          </a:xfrm>
        </p:spPr>
        <p:txBody>
          <a:bodyPr>
            <a:normAutofit lnSpcReduction="10000"/>
          </a:bodyPr>
          <a:lstStyle/>
          <a:p>
            <a:r>
              <a:rPr lang="en-US" dirty="0"/>
              <a:t>AFIS Workshop, CSDM (France)</a:t>
            </a:r>
          </a:p>
          <a:p>
            <a:r>
              <a:rPr lang="en-US" dirty="0" err="1"/>
              <a:t>GfSE</a:t>
            </a:r>
            <a:r>
              <a:rPr lang="en-US" dirty="0"/>
              <a:t> Workshop, TDSE (Germany)</a:t>
            </a:r>
          </a:p>
          <a:p>
            <a:r>
              <a:rPr lang="en-US" dirty="0"/>
              <a:t>UK SE </a:t>
            </a:r>
            <a:r>
              <a:rPr lang="en-US" dirty="0" err="1"/>
              <a:t>Conf</a:t>
            </a:r>
            <a:r>
              <a:rPr lang="en-US" dirty="0"/>
              <a:t>, WS (UK)</a:t>
            </a:r>
          </a:p>
          <a:p>
            <a:r>
              <a:rPr lang="en-US" dirty="0"/>
              <a:t>South Africa SE Conference</a:t>
            </a:r>
          </a:p>
          <a:p>
            <a:r>
              <a:rPr lang="en-US" dirty="0"/>
              <a:t>SWISSED </a:t>
            </a:r>
            <a:r>
              <a:rPr lang="en-US" dirty="0" err="1"/>
              <a:t>Conf</a:t>
            </a:r>
            <a:r>
              <a:rPr lang="en-US" dirty="0"/>
              <a:t> (Switzerland)</a:t>
            </a:r>
          </a:p>
          <a:p>
            <a:r>
              <a:rPr lang="en-US" dirty="0"/>
              <a:t>ROBAFIS (France), </a:t>
            </a:r>
            <a:r>
              <a:rPr lang="en-US" dirty="0" err="1"/>
              <a:t>RobSE</a:t>
            </a:r>
            <a:r>
              <a:rPr lang="en-US" dirty="0"/>
              <a:t> (Germany)</a:t>
            </a:r>
          </a:p>
          <a:p>
            <a:pPr marL="457082" lvl="1" indent="0">
              <a:buNone/>
            </a:pPr>
            <a:r>
              <a:rPr lang="en-US" dirty="0"/>
              <a:t>Robotic Competition for Students</a:t>
            </a:r>
          </a:p>
          <a:p>
            <a:r>
              <a:rPr lang="en-US" dirty="0"/>
              <a:t>…</a:t>
            </a:r>
          </a:p>
          <a:p>
            <a:pPr marL="457082" lvl="1" indent="0">
              <a:buNone/>
            </a:pPr>
            <a:endParaRPr lang="en-US" dirty="0"/>
          </a:p>
          <a:p>
            <a:pPr marL="457082" lvl="1" indent="0">
              <a:buNone/>
            </a:pPr>
            <a:endParaRPr lang="en-US" dirty="0"/>
          </a:p>
          <a:p>
            <a:pPr marL="457082" lvl="1" indent="0">
              <a:buNone/>
            </a:pPr>
            <a:endParaRPr lang="en-US" dirty="0"/>
          </a:p>
          <a:p>
            <a:pPr marL="457082" lvl="1" indent="0">
              <a:buNone/>
            </a:pPr>
            <a:endParaRPr lang="en-US" dirty="0"/>
          </a:p>
          <a:p>
            <a:pPr marL="457082" lvl="1" indent="0">
              <a:buNone/>
            </a:pPr>
            <a:endParaRPr lang="en-US" dirty="0"/>
          </a:p>
          <a:p>
            <a:pPr marL="457082" lvl="1" indent="0">
              <a:buNone/>
            </a:pPr>
            <a:endParaRPr lang="en-US" dirty="0"/>
          </a:p>
          <a:p>
            <a:pPr marL="0" indent="0">
              <a:buNone/>
            </a:pPr>
            <a:endParaRPr lang="en-US" dirty="0"/>
          </a:p>
          <a:p>
            <a:pPr marL="457082" lvl="1" indent="0">
              <a:buNone/>
            </a:pPr>
            <a:endParaRPr lang="en-US" dirty="0"/>
          </a:p>
          <a:p>
            <a:pPr marL="457082" lvl="1" inden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803655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228600"/>
            <a:ext cx="7620000" cy="990600"/>
          </a:xfrm>
          <a:noFill/>
        </p:spPr>
        <p:txBody>
          <a:bodyPr lIns="41275" tIns="15875" rIns="41275" bIns="15875" anchor="b">
            <a:normAutofit fontScale="90000"/>
          </a:bodyPr>
          <a:lstStyle/>
          <a:p>
            <a:r>
              <a:rPr lang="en-US" altLang="en-US" sz="3400" dirty="0"/>
              <a:t>Systems Engineering Affiliated Conferences in 2018</a:t>
            </a:r>
          </a:p>
        </p:txBody>
      </p:sp>
      <p:sp>
        <p:nvSpPr>
          <p:cNvPr id="3" name="TextBox 2">
            <a:extLst>
              <a:ext uri="{FF2B5EF4-FFF2-40B4-BE49-F238E27FC236}">
                <a16:creationId xmlns:a16="http://schemas.microsoft.com/office/drawing/2014/main" id="{87DF0A02-247B-4D70-8E41-508EE592A724}"/>
              </a:ext>
            </a:extLst>
          </p:cNvPr>
          <p:cNvSpPr txBox="1"/>
          <p:nvPr/>
        </p:nvSpPr>
        <p:spPr>
          <a:xfrm>
            <a:off x="533400" y="1227083"/>
            <a:ext cx="8229600" cy="5386090"/>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Connected Medical Device &amp; IOT Security Summit</a:t>
            </a:r>
          </a:p>
          <a:p>
            <a:pPr marL="895518" lvl="1" indent="-285750">
              <a:buFont typeface="Courier New" panose="02070309020205020404" pitchFamily="49" charset="0"/>
              <a:buChar char="o"/>
            </a:pPr>
            <a:r>
              <a:rPr lang="en-US" sz="1600" u="sng" dirty="0">
                <a:hlinkClick r:id="rId3"/>
              </a:rPr>
              <a:t>http://tcbi.org/iotmdsec/</a:t>
            </a:r>
            <a:endParaRPr lang="en-US" sz="1600" dirty="0"/>
          </a:p>
          <a:p>
            <a:pPr marL="895518" lvl="1" indent="-285750">
              <a:buFont typeface="Courier New" panose="02070309020205020404" pitchFamily="49" charset="0"/>
              <a:buChar char="o"/>
            </a:pPr>
            <a:r>
              <a:rPr lang="en-US" sz="1600" dirty="0"/>
              <a:t>25-26 January 2018</a:t>
            </a:r>
          </a:p>
          <a:p>
            <a:pPr marL="895518" lvl="1" indent="-285750">
              <a:buFont typeface="Courier New" panose="02070309020205020404" pitchFamily="49" charset="0"/>
              <a:buChar char="o"/>
            </a:pPr>
            <a:r>
              <a:rPr lang="en-US" sz="1600" dirty="0"/>
              <a:t>Baltimore, MD</a:t>
            </a:r>
          </a:p>
          <a:p>
            <a:pPr marL="285750" lvl="0" indent="-285750">
              <a:buFont typeface="Arial" panose="020B0604020202020204" pitchFamily="34" charset="0"/>
              <a:buChar char="•"/>
            </a:pPr>
            <a:r>
              <a:rPr lang="en-US" sz="1600" dirty="0"/>
              <a:t>CSER 2018 16th Annual Conference on System Engineering Research</a:t>
            </a:r>
          </a:p>
          <a:p>
            <a:pPr marL="895518" lvl="1" indent="-285750">
              <a:buFont typeface="Courier New" panose="02070309020205020404" pitchFamily="49" charset="0"/>
              <a:buChar char="o"/>
            </a:pPr>
            <a:r>
              <a:rPr lang="en-US" sz="1600" u="sng" dirty="0">
                <a:hlinkClick r:id="rId4"/>
              </a:rPr>
              <a:t>http://www.sercuarc.org/events/16th-annual-conference-on-systems-engineering/</a:t>
            </a:r>
            <a:endParaRPr lang="en-US" sz="1600" dirty="0"/>
          </a:p>
          <a:p>
            <a:pPr marL="895518" lvl="1" indent="-285750">
              <a:buFont typeface="Courier New" panose="02070309020205020404" pitchFamily="49" charset="0"/>
              <a:buChar char="o"/>
            </a:pPr>
            <a:r>
              <a:rPr lang="en-US" sz="1600" dirty="0"/>
              <a:t>8-9 May 2018</a:t>
            </a:r>
          </a:p>
          <a:p>
            <a:pPr marL="895518" lvl="1" indent="-285750">
              <a:buFont typeface="Courier New" panose="02070309020205020404" pitchFamily="49" charset="0"/>
              <a:buChar char="o"/>
            </a:pPr>
            <a:r>
              <a:rPr lang="en-US" sz="1600" dirty="0"/>
              <a:t>Charlottesville, Virginia</a:t>
            </a:r>
          </a:p>
          <a:p>
            <a:pPr marL="285750" indent="-285750">
              <a:buFont typeface="Arial" panose="020B0604020202020204" pitchFamily="34" charset="0"/>
              <a:buChar char="•"/>
            </a:pPr>
            <a:r>
              <a:rPr lang="en-US" sz="1600" dirty="0"/>
              <a:t>SYSCON 2018: The 12th Annual IEEE International Systems Conference</a:t>
            </a:r>
          </a:p>
          <a:p>
            <a:pPr marL="895518" lvl="1" indent="-285750">
              <a:buFont typeface="Courier New" panose="02070309020205020404" pitchFamily="49" charset="0"/>
              <a:buChar char="o"/>
            </a:pPr>
            <a:r>
              <a:rPr lang="en-US" sz="1600" dirty="0">
                <a:hlinkClick r:id="rId5"/>
              </a:rPr>
              <a:t>http://ieeesyscon.org/</a:t>
            </a:r>
            <a:r>
              <a:rPr lang="en-US" sz="1600" dirty="0"/>
              <a:t> </a:t>
            </a:r>
          </a:p>
          <a:p>
            <a:pPr marL="895518" lvl="1" indent="-285750">
              <a:buFont typeface="Courier New" panose="02070309020205020404" pitchFamily="49" charset="0"/>
              <a:buChar char="o"/>
            </a:pPr>
            <a:r>
              <a:rPr lang="en-US" sz="1600" dirty="0"/>
              <a:t>24-26 April, 2018</a:t>
            </a:r>
          </a:p>
          <a:p>
            <a:pPr marL="895518" lvl="1" indent="-285750">
              <a:buFont typeface="Courier New" panose="02070309020205020404" pitchFamily="49" charset="0"/>
              <a:buChar char="o"/>
            </a:pPr>
            <a:r>
              <a:rPr lang="en-US" sz="1600" dirty="0"/>
              <a:t>Vancouver, BC Canada</a:t>
            </a:r>
          </a:p>
          <a:p>
            <a:pPr marL="285750" indent="-285750">
              <a:buFont typeface="Arial" panose="020B0604020202020204" pitchFamily="34" charset="0"/>
              <a:buChar char="•"/>
            </a:pPr>
            <a:r>
              <a:rPr lang="en-US" sz="1600" dirty="0"/>
              <a:t>13th Annual System of Systems Engineering Conference</a:t>
            </a:r>
          </a:p>
          <a:p>
            <a:pPr marL="895518" lvl="1" indent="-285750">
              <a:buFont typeface="Courier New" panose="02070309020205020404" pitchFamily="49" charset="0"/>
              <a:buChar char="o"/>
            </a:pPr>
            <a:r>
              <a:rPr lang="en-US" sz="1600" dirty="0">
                <a:hlinkClick r:id="rId6"/>
              </a:rPr>
              <a:t>http://sosengineering.org/2018/</a:t>
            </a:r>
            <a:r>
              <a:rPr lang="en-US" sz="1600" dirty="0"/>
              <a:t> </a:t>
            </a:r>
          </a:p>
          <a:p>
            <a:pPr marL="895518" lvl="1" indent="-285750">
              <a:buFont typeface="Courier New" panose="02070309020205020404" pitchFamily="49" charset="0"/>
              <a:buChar char="o"/>
            </a:pPr>
            <a:r>
              <a:rPr lang="en-US" sz="1600" dirty="0"/>
              <a:t>19-22 June, 2018</a:t>
            </a:r>
          </a:p>
          <a:p>
            <a:pPr marL="895518" lvl="1" indent="-285750">
              <a:buFont typeface="Courier New" panose="02070309020205020404" pitchFamily="49" charset="0"/>
              <a:buChar char="o"/>
            </a:pPr>
            <a:r>
              <a:rPr lang="en-US" sz="1600" dirty="0"/>
              <a:t>Paris, France</a:t>
            </a:r>
          </a:p>
          <a:p>
            <a:pPr marL="895518" lvl="1" indent="-285750">
              <a:buFont typeface="Arial" panose="020B0604020202020204" pitchFamily="34" charset="0"/>
              <a:buChar char="•"/>
            </a:pPr>
            <a:endParaRPr lang="en-US" sz="1600" dirty="0"/>
          </a:p>
          <a:p>
            <a:pPr marL="285750" indent="-285750">
              <a:buFont typeface="Wingdings" panose="05000000000000000000" pitchFamily="2" charset="2"/>
              <a:buChar char="v"/>
            </a:pPr>
            <a:r>
              <a:rPr lang="en-US" sz="1600" dirty="0"/>
              <a:t>Check the INCOSE events calendar and your Region for upcoming conferences </a:t>
            </a:r>
            <a:r>
              <a:rPr lang="en-US" sz="1600" u="sng" dirty="0">
                <a:hlinkClick r:id="rId7"/>
              </a:rPr>
              <a:t>http://www.incose.org/newsevents/events/index.aspx</a:t>
            </a:r>
            <a:r>
              <a:rPr lang="en-US" sz="1600" dirty="0"/>
              <a:t> </a:t>
            </a:r>
          </a:p>
          <a:p>
            <a:endParaRPr lang="en-US" dirty="0"/>
          </a:p>
        </p:txBody>
      </p:sp>
    </p:spTree>
    <p:extLst>
      <p:ext uri="{BB962C8B-B14F-4D97-AF65-F5344CB8AC3E}">
        <p14:creationId xmlns:p14="http://schemas.microsoft.com/office/powerpoint/2010/main" val="27967639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Topics</a:t>
            </a:r>
          </a:p>
        </p:txBody>
      </p:sp>
      <p:sp>
        <p:nvSpPr>
          <p:cNvPr id="3" name="Content Placeholder 2"/>
          <p:cNvSpPr>
            <a:spLocks noGrp="1"/>
          </p:cNvSpPr>
          <p:nvPr>
            <p:ph idx="1"/>
          </p:nvPr>
        </p:nvSpPr>
        <p:spPr/>
        <p:txBody>
          <a:bodyPr/>
          <a:lstStyle/>
          <a:p>
            <a:r>
              <a:rPr lang="en-US" dirty="0" err="1">
                <a:latin typeface="Arial" pitchFamily="34" charset="0"/>
                <a:ea typeface="ＭＳ Ｐゴシック" pitchFamily="-84" charset="-128"/>
              </a:rPr>
              <a:t>GlobalMeet</a:t>
            </a:r>
            <a:r>
              <a:rPr lang="en-US" dirty="0">
                <a:latin typeface="Arial" pitchFamily="34" charset="0"/>
                <a:ea typeface="ＭＳ Ｐゴシック" pitchFamily="-84" charset="-128"/>
              </a:rPr>
              <a:t> Resource for webinar and remote meeting participation</a:t>
            </a:r>
          </a:p>
          <a:p>
            <a:r>
              <a:rPr lang="en-US" dirty="0">
                <a:latin typeface="Arial" pitchFamily="34" charset="0"/>
                <a:ea typeface="ＭＳ Ｐゴシック" pitchFamily="-84" charset="-128"/>
              </a:rPr>
              <a:t>EOY Financial Reporting: Templates/Due Dates </a:t>
            </a:r>
          </a:p>
          <a:p>
            <a:r>
              <a:rPr lang="en-US" dirty="0">
                <a:latin typeface="Arial" pitchFamily="34" charset="0"/>
                <a:ea typeface="ＭＳ Ｐゴシック" pitchFamily="-84" charset="-128"/>
              </a:rPr>
              <a:t>Chapter INCOSE Promotional Items</a:t>
            </a:r>
          </a:p>
          <a:p>
            <a:endParaRPr lang="en-US" dirty="0"/>
          </a:p>
        </p:txBody>
      </p:sp>
    </p:spTree>
    <p:extLst>
      <p:ext uri="{BB962C8B-B14F-4D97-AF65-F5344CB8AC3E}">
        <p14:creationId xmlns:p14="http://schemas.microsoft.com/office/powerpoint/2010/main" val="17602870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GlobalMeet</a:t>
            </a:r>
            <a:endParaRPr lang="en-US" sz="4400" dirty="0"/>
          </a:p>
        </p:txBody>
      </p:sp>
      <p:sp>
        <p:nvSpPr>
          <p:cNvPr id="3" name="Content Placeholder 2"/>
          <p:cNvSpPr>
            <a:spLocks noGrp="1"/>
          </p:cNvSpPr>
          <p:nvPr>
            <p:ph idx="1"/>
          </p:nvPr>
        </p:nvSpPr>
        <p:spPr>
          <a:xfrm>
            <a:off x="457200" y="1636776"/>
            <a:ext cx="8229600" cy="4267200"/>
          </a:xfrm>
        </p:spPr>
        <p:txBody>
          <a:bodyPr>
            <a:normAutofit fontScale="92500"/>
          </a:bodyPr>
          <a:lstStyle/>
          <a:p>
            <a:pPr algn="ctr">
              <a:buNone/>
            </a:pPr>
            <a:endParaRPr lang="en-US" b="1" dirty="0"/>
          </a:p>
          <a:p>
            <a:pPr>
              <a:buNone/>
            </a:pPr>
            <a:r>
              <a:rPr lang="en-US" b="1" dirty="0"/>
              <a:t>INCOSE Shared Resources Request Site: </a:t>
            </a:r>
            <a:r>
              <a:rPr lang="en-US" dirty="0">
                <a:hlinkClick r:id="rId2"/>
              </a:rPr>
              <a:t>https://connect.incose.org/help/WebinarServices/Pages/Home.aspx</a:t>
            </a:r>
            <a:endParaRPr lang="en-US" dirty="0"/>
          </a:p>
          <a:p>
            <a:pPr>
              <a:buNone/>
            </a:pPr>
            <a:r>
              <a:rPr lang="en-US" b="1" dirty="0"/>
              <a:t>Global Meet User Guide: </a:t>
            </a:r>
          </a:p>
          <a:p>
            <a:pPr>
              <a:buNone/>
            </a:pPr>
            <a:r>
              <a:rPr lang="en-US" dirty="0"/>
              <a:t>	</a:t>
            </a:r>
            <a:r>
              <a:rPr lang="en-US" dirty="0">
                <a:hlinkClick r:id="rId3" invalidUrl="https://connect.incose.org/Shared Documents/NEW IT Help Guides/Archive/GlobalMeet-Web-UserGuide_Jan2013.pdf"/>
              </a:rPr>
              <a:t>https://connect.incose.org/Shared%20Documents/NEW%20IT%20Help%20Guides/Archive/GlobalMeet-Web-UserGuide_Jan2013.pdf</a:t>
            </a:r>
            <a:endParaRPr lang="en-US" dirty="0"/>
          </a:p>
          <a:p>
            <a:pPr>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16085119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sz="3600" dirty="0" err="1"/>
              <a:t>GlobalMeet</a:t>
            </a:r>
            <a:br>
              <a:rPr lang="en-US" sz="3600" dirty="0"/>
            </a:br>
            <a:endParaRPr lang="en-US" sz="4000" dirty="0"/>
          </a:p>
        </p:txBody>
      </p:sp>
      <p:sp>
        <p:nvSpPr>
          <p:cNvPr id="4" name="Content Placeholder 3">
            <a:extLst>
              <a:ext uri="{FF2B5EF4-FFF2-40B4-BE49-F238E27FC236}">
                <a16:creationId xmlns:a16="http://schemas.microsoft.com/office/drawing/2014/main" id="{161A313A-81C3-407D-9513-0C467B0D90C4}"/>
              </a:ext>
            </a:extLst>
          </p:cNvPr>
          <p:cNvSpPr>
            <a:spLocks noGrp="1"/>
          </p:cNvSpPr>
          <p:nvPr>
            <p:ph idx="1"/>
          </p:nvPr>
        </p:nvSpPr>
        <p:spPr>
          <a:xfrm>
            <a:off x="457201" y="1600202"/>
            <a:ext cx="4724399" cy="4525963"/>
          </a:xfrm>
        </p:spPr>
        <p:txBody>
          <a:bodyPr/>
          <a:lstStyle/>
          <a:p>
            <a:r>
              <a:rPr lang="en-US" dirty="0"/>
              <a:t>Resource Request Calendar</a:t>
            </a:r>
          </a:p>
          <a:p>
            <a:pPr lvl="1"/>
            <a:r>
              <a:rPr lang="en-US" dirty="0"/>
              <a:t>All requests populate here</a:t>
            </a:r>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627AEFB2-2A76-4DE7-9AAB-DB2A4C84B05C}"/>
              </a:ext>
            </a:extLst>
          </p:cNvPr>
          <p:cNvPicPr>
            <a:picLocks noChangeAspect="1"/>
          </p:cNvPicPr>
          <p:nvPr/>
        </p:nvPicPr>
        <p:blipFill>
          <a:blip r:embed="rId2"/>
          <a:stretch>
            <a:fillRect/>
          </a:stretch>
        </p:blipFill>
        <p:spPr>
          <a:xfrm>
            <a:off x="5181600" y="990600"/>
            <a:ext cx="4093183" cy="5334000"/>
          </a:xfrm>
          <a:prstGeom prst="rect">
            <a:avLst/>
          </a:prstGeom>
        </p:spPr>
      </p:pic>
    </p:spTree>
    <p:extLst>
      <p:ext uri="{BB962C8B-B14F-4D97-AF65-F5344CB8AC3E}">
        <p14:creationId xmlns:p14="http://schemas.microsoft.com/office/powerpoint/2010/main" val="20219053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9"/>
          <p:cNvSpPr>
            <a:spLocks noGrp="1"/>
          </p:cNvSpPr>
          <p:nvPr>
            <p:ph type="title"/>
          </p:nvPr>
        </p:nvSpPr>
        <p:spPr/>
        <p:txBody>
          <a:bodyPr/>
          <a:lstStyle/>
          <a:p>
            <a:r>
              <a:rPr lang="en-US" sz="3600" dirty="0" err="1"/>
              <a:t>GlobalMeet</a:t>
            </a:r>
            <a:r>
              <a:rPr lang="en-US" sz="1200" dirty="0">
                <a:latin typeface="Arial" pitchFamily="34" charset="0"/>
                <a:ea typeface="ＭＳ Ｐゴシック" pitchFamily="-84" charset="-128"/>
              </a:rPr>
              <a:t>	</a:t>
            </a:r>
          </a:p>
        </p:txBody>
      </p:sp>
      <p:sp>
        <p:nvSpPr>
          <p:cNvPr id="6" name="Rectangle 5"/>
          <p:cNvSpPr/>
          <p:nvPr/>
        </p:nvSpPr>
        <p:spPr>
          <a:xfrm>
            <a:off x="951229" y="1473242"/>
            <a:ext cx="7241541" cy="1077218"/>
          </a:xfrm>
          <a:prstGeom prst="rect">
            <a:avLst/>
          </a:prstGeom>
        </p:spPr>
        <p:txBody>
          <a:bodyPr wrap="square">
            <a:spAutoFit/>
          </a:bodyPr>
          <a:lstStyle/>
          <a:p>
            <a:r>
              <a:rPr lang="en-US" sz="1400" dirty="0"/>
              <a:t>Once you login to </a:t>
            </a:r>
            <a:r>
              <a:rPr lang="en-US" sz="1400" dirty="0">
                <a:hlinkClick r:id="rId2"/>
              </a:rPr>
              <a:t>www.incose.org</a:t>
            </a:r>
            <a:r>
              <a:rPr lang="en-US" sz="1400" dirty="0"/>
              <a:t>, and go to Connect, hover over the Help button in the Menu Bar. Then select </a:t>
            </a:r>
            <a:r>
              <a:rPr lang="en-US" sz="1400" dirty="0">
                <a:hlinkClick r:id="rId3"/>
              </a:rPr>
              <a:t>Webinar Services</a:t>
            </a:r>
            <a:r>
              <a:rPr lang="en-US" sz="1400" dirty="0"/>
              <a:t> (or use this link). </a:t>
            </a:r>
            <a:endParaRPr lang="en-US" sz="1400" b="1" dirty="0"/>
          </a:p>
          <a:p>
            <a:endParaRPr lang="en-US" sz="1200" b="1" dirty="0"/>
          </a:p>
          <a:p>
            <a:r>
              <a:rPr lang="en-US" sz="1200" b="1" dirty="0"/>
              <a:t>Note: Be sure to review the User Guide and Getting Started Webpage links in the How to Use Scheduled Meetings</a:t>
            </a:r>
            <a:endParaRPr lang="en-US" sz="1200" dirty="0"/>
          </a:p>
        </p:txBody>
      </p:sp>
      <p:sp>
        <p:nvSpPr>
          <p:cNvPr id="8" name="Right Arrow 7"/>
          <p:cNvSpPr/>
          <p:nvPr/>
        </p:nvSpPr>
        <p:spPr>
          <a:xfrm>
            <a:off x="1484629" y="5384758"/>
            <a:ext cx="953771"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8F32E5-B248-4932-B23C-E00EE012AEDD}"/>
              </a:ext>
            </a:extLst>
          </p:cNvPr>
          <p:cNvPicPr>
            <a:picLocks noChangeAspect="1"/>
          </p:cNvPicPr>
          <p:nvPr/>
        </p:nvPicPr>
        <p:blipFill>
          <a:blip r:embed="rId4"/>
          <a:stretch>
            <a:fillRect/>
          </a:stretch>
        </p:blipFill>
        <p:spPr>
          <a:xfrm>
            <a:off x="2514600" y="2488905"/>
            <a:ext cx="4924425" cy="3381375"/>
          </a:xfrm>
          <a:prstGeom prst="rect">
            <a:avLst/>
          </a:prstGeom>
        </p:spPr>
      </p:pic>
      <p:sp>
        <p:nvSpPr>
          <p:cNvPr id="5" name="TextBox 4">
            <a:extLst>
              <a:ext uri="{FF2B5EF4-FFF2-40B4-BE49-F238E27FC236}">
                <a16:creationId xmlns:a16="http://schemas.microsoft.com/office/drawing/2014/main" id="{4154BEEA-C8DE-4FB8-A2F6-75BC13B36898}"/>
              </a:ext>
            </a:extLst>
          </p:cNvPr>
          <p:cNvSpPr txBox="1"/>
          <p:nvPr/>
        </p:nvSpPr>
        <p:spPr>
          <a:xfrm>
            <a:off x="663188" y="4836594"/>
            <a:ext cx="1851412" cy="738664"/>
          </a:xfrm>
          <a:prstGeom prst="rect">
            <a:avLst/>
          </a:prstGeom>
          <a:noFill/>
        </p:spPr>
        <p:txBody>
          <a:bodyPr wrap="square" rtlCol="0">
            <a:spAutoFit/>
          </a:bodyPr>
          <a:lstStyle/>
          <a:p>
            <a:r>
              <a:rPr lang="en-US" sz="1400" dirty="0"/>
              <a:t>Click on link to start </a:t>
            </a:r>
            <a:r>
              <a:rPr lang="en-US" sz="1400" dirty="0" err="1"/>
              <a:t>GlobalMeet</a:t>
            </a:r>
            <a:r>
              <a:rPr lang="en-US" sz="1400" dirty="0"/>
              <a:t>/WebEx Request</a:t>
            </a:r>
          </a:p>
        </p:txBody>
      </p:sp>
    </p:spTree>
    <p:extLst>
      <p:ext uri="{BB962C8B-B14F-4D97-AF65-F5344CB8AC3E}">
        <p14:creationId xmlns:p14="http://schemas.microsoft.com/office/powerpoint/2010/main" val="17477627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7" y="76200"/>
            <a:ext cx="8229600" cy="1143000"/>
          </a:xfrm>
        </p:spPr>
        <p:txBody>
          <a:bodyPr/>
          <a:lstStyle/>
          <a:p>
            <a:pPr algn="r"/>
            <a:r>
              <a:rPr lang="en-US" sz="3600" dirty="0" err="1"/>
              <a:t>GlobalMeet</a:t>
            </a:r>
            <a:endParaRPr lang="en-US" sz="3600" dirty="0"/>
          </a:p>
        </p:txBody>
      </p:sp>
      <p:sp>
        <p:nvSpPr>
          <p:cNvPr id="4" name="Content Placeholder 3">
            <a:extLst>
              <a:ext uri="{FF2B5EF4-FFF2-40B4-BE49-F238E27FC236}">
                <a16:creationId xmlns:a16="http://schemas.microsoft.com/office/drawing/2014/main" id="{5F4E66FF-0B4E-4757-80B0-84628AAD02A1}"/>
              </a:ext>
            </a:extLst>
          </p:cNvPr>
          <p:cNvSpPr>
            <a:spLocks noGrp="1"/>
          </p:cNvSpPr>
          <p:nvPr>
            <p:ph idx="1"/>
          </p:nvPr>
        </p:nvSpPr>
        <p:spPr>
          <a:xfrm>
            <a:off x="4952999" y="1600203"/>
            <a:ext cx="3733801" cy="1143000"/>
          </a:xfrm>
        </p:spPr>
        <p:txBody>
          <a:bodyPr>
            <a:normAutofit/>
          </a:bodyPr>
          <a:lstStyle/>
          <a:p>
            <a:r>
              <a:rPr lang="en-US" sz="1800" dirty="0"/>
              <a:t>Complete the request form for desired meeting date and time. </a:t>
            </a:r>
          </a:p>
        </p:txBody>
      </p:sp>
      <p:pic>
        <p:nvPicPr>
          <p:cNvPr id="5" name="Picture 4">
            <a:extLst>
              <a:ext uri="{FF2B5EF4-FFF2-40B4-BE49-F238E27FC236}">
                <a16:creationId xmlns:a16="http://schemas.microsoft.com/office/drawing/2014/main" id="{DF850163-BCF4-4155-84F7-FE9BEDDE3C5A}"/>
              </a:ext>
            </a:extLst>
          </p:cNvPr>
          <p:cNvPicPr>
            <a:picLocks noChangeAspect="1"/>
          </p:cNvPicPr>
          <p:nvPr/>
        </p:nvPicPr>
        <p:blipFill>
          <a:blip r:embed="rId2"/>
          <a:stretch>
            <a:fillRect/>
          </a:stretch>
        </p:blipFill>
        <p:spPr>
          <a:xfrm>
            <a:off x="609600" y="49215"/>
            <a:ext cx="4733925" cy="6076950"/>
          </a:xfrm>
          <a:prstGeom prst="rect">
            <a:avLst/>
          </a:prstGeom>
        </p:spPr>
      </p:pic>
      <p:cxnSp>
        <p:nvCxnSpPr>
          <p:cNvPr id="8" name="Straight Arrow Connector 7">
            <a:extLst>
              <a:ext uri="{FF2B5EF4-FFF2-40B4-BE49-F238E27FC236}">
                <a16:creationId xmlns:a16="http://schemas.microsoft.com/office/drawing/2014/main" id="{5C811336-5D51-4BF9-9862-B421AB016244}"/>
              </a:ext>
            </a:extLst>
          </p:cNvPr>
          <p:cNvCxnSpPr/>
          <p:nvPr/>
        </p:nvCxnSpPr>
        <p:spPr>
          <a:xfrm flipH="1" flipV="1">
            <a:off x="4724400" y="731835"/>
            <a:ext cx="619125" cy="10207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EF21ECA-788A-4372-9D9B-77368A5D2DDC}"/>
              </a:ext>
            </a:extLst>
          </p:cNvPr>
          <p:cNvCxnSpPr/>
          <p:nvPr/>
        </p:nvCxnSpPr>
        <p:spPr>
          <a:xfrm flipH="1">
            <a:off x="4572000" y="1752600"/>
            <a:ext cx="771525" cy="83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706BBF8-C21E-45EC-964E-5BD31A057818}"/>
              </a:ext>
            </a:extLst>
          </p:cNvPr>
          <p:cNvCxnSpPr/>
          <p:nvPr/>
        </p:nvCxnSpPr>
        <p:spPr>
          <a:xfrm flipH="1">
            <a:off x="3962400" y="1752600"/>
            <a:ext cx="1381125" cy="3886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1406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a:t>GlobalMeet</a:t>
            </a:r>
            <a:endParaRPr lang="en-US" sz="3600" dirty="0"/>
          </a:p>
        </p:txBody>
      </p:sp>
      <p:sp>
        <p:nvSpPr>
          <p:cNvPr id="4" name="Content Placeholder 3">
            <a:extLst>
              <a:ext uri="{FF2B5EF4-FFF2-40B4-BE49-F238E27FC236}">
                <a16:creationId xmlns:a16="http://schemas.microsoft.com/office/drawing/2014/main" id="{5F4E66FF-0B4E-4757-80B0-84628AAD02A1}"/>
              </a:ext>
            </a:extLst>
          </p:cNvPr>
          <p:cNvSpPr>
            <a:spLocks noGrp="1"/>
          </p:cNvSpPr>
          <p:nvPr>
            <p:ph idx="1"/>
          </p:nvPr>
        </p:nvSpPr>
        <p:spPr>
          <a:xfrm>
            <a:off x="830123" y="1387822"/>
            <a:ext cx="8313877" cy="1888778"/>
          </a:xfrm>
        </p:spPr>
        <p:txBody>
          <a:bodyPr>
            <a:normAutofit lnSpcReduction="10000"/>
          </a:bodyPr>
          <a:lstStyle/>
          <a:p>
            <a:r>
              <a:rPr lang="en-US" sz="1800" dirty="0"/>
              <a:t>If it is a reoccurring meeting, please make sure to select the check box for it. More options will drop down to select the frequency. </a:t>
            </a:r>
          </a:p>
          <a:p>
            <a:pPr lvl="1"/>
            <a:r>
              <a:rPr lang="en-US" sz="1351" dirty="0"/>
              <a:t>Example: If your Chapter Meeting is the first Monday of every month, select that from the drop down and enter a starting date request and an end date. </a:t>
            </a:r>
          </a:p>
          <a:p>
            <a:r>
              <a:rPr lang="en-US" sz="1800" dirty="0"/>
              <a:t>Once you have the desired date and time set up, click Save. You will receive an email notification once the </a:t>
            </a:r>
            <a:r>
              <a:rPr lang="en-US" sz="1800" dirty="0" err="1"/>
              <a:t>GlobalMeet</a:t>
            </a:r>
            <a:r>
              <a:rPr lang="en-US" sz="1800" dirty="0"/>
              <a:t>/WebEx has been assigned. Login information and instructions will be provided in the email confirmation. </a:t>
            </a:r>
          </a:p>
        </p:txBody>
      </p:sp>
      <p:pic>
        <p:nvPicPr>
          <p:cNvPr id="6" name="Picture 5">
            <a:extLst>
              <a:ext uri="{FF2B5EF4-FFF2-40B4-BE49-F238E27FC236}">
                <a16:creationId xmlns:a16="http://schemas.microsoft.com/office/drawing/2014/main" id="{CEE4CE49-F4DA-493F-9469-B8386AC057FF}"/>
              </a:ext>
            </a:extLst>
          </p:cNvPr>
          <p:cNvPicPr>
            <a:picLocks noChangeAspect="1"/>
          </p:cNvPicPr>
          <p:nvPr/>
        </p:nvPicPr>
        <p:blipFill>
          <a:blip r:embed="rId2"/>
          <a:stretch>
            <a:fillRect/>
          </a:stretch>
        </p:blipFill>
        <p:spPr>
          <a:xfrm>
            <a:off x="1676400" y="3415748"/>
            <a:ext cx="6244536" cy="2686464"/>
          </a:xfrm>
          <a:prstGeom prst="rect">
            <a:avLst/>
          </a:prstGeom>
        </p:spPr>
      </p:pic>
    </p:spTree>
    <p:extLst>
      <p:ext uri="{BB962C8B-B14F-4D97-AF65-F5344CB8AC3E}">
        <p14:creationId xmlns:p14="http://schemas.microsoft.com/office/powerpoint/2010/main" val="32370863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iw2018-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W2017 slide" id="{F804B6AD-FA24-44B4-AFCB-E09BCC2CEB7C}" vid="{214AA202-365A-4BA2-832A-F2F4F89C144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7" ma:contentTypeDescription="Create a new document." ma:contentTypeScope="" ma:versionID="2cefdba5221952b65d2fecb074901929">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97bf04cd5aa9b1f759796b56df68c8fc"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a5d583fd-7d58-4cab-b156-487bc8ec2459">
      <Value>45</Value>
    </TaxCatchAll>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Props1.xml><?xml version="1.0" encoding="utf-8"?>
<ds:datastoreItem xmlns:ds="http://schemas.openxmlformats.org/officeDocument/2006/customXml" ds:itemID="{0A0B25E2-C8DB-462F-ADAF-B4D7F0836EB0}"/>
</file>

<file path=customXml/itemProps2.xml><?xml version="1.0" encoding="utf-8"?>
<ds:datastoreItem xmlns:ds="http://schemas.openxmlformats.org/officeDocument/2006/customXml" ds:itemID="{FB0F3594-5016-4C8B-BD67-7FF8B3FF4C25}"/>
</file>

<file path=customXml/itemProps3.xml><?xml version="1.0" encoding="utf-8"?>
<ds:datastoreItem xmlns:ds="http://schemas.openxmlformats.org/officeDocument/2006/customXml" ds:itemID="{73EA893D-8137-4974-B3DE-47C8327A1D45}"/>
</file>

<file path=customXml/itemProps4.xml><?xml version="1.0" encoding="utf-8"?>
<ds:datastoreItem xmlns:ds="http://schemas.openxmlformats.org/officeDocument/2006/customXml" ds:itemID="{9468069E-F4DF-4BAE-83BD-87D58AF3A536}"/>
</file>

<file path=docProps/app.xml><?xml version="1.0" encoding="utf-8"?>
<Properties xmlns="http://schemas.openxmlformats.org/officeDocument/2006/extended-properties" xmlns:vt="http://schemas.openxmlformats.org/officeDocument/2006/docPropsVTypes">
  <Template>IW2018_PresentationTemplate</Template>
  <TotalTime>199</TotalTime>
  <Words>2267</Words>
  <Application>Microsoft Office PowerPoint</Application>
  <PresentationFormat>On-screen Show (4:3)</PresentationFormat>
  <Paragraphs>330</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Courier New</vt:lpstr>
      <vt:lpstr>Mangal</vt:lpstr>
      <vt:lpstr>Open Sans</vt:lpstr>
      <vt:lpstr>Open Sans Light</vt:lpstr>
      <vt:lpstr>Wingdings</vt:lpstr>
      <vt:lpstr>iw2018-slide</vt:lpstr>
      <vt:lpstr>Chapter Leader Training Unit 5 –  - Central Office Functions, Resources, and Products - Events</vt:lpstr>
      <vt:lpstr>What We Are Planning to Cover</vt:lpstr>
      <vt:lpstr>PowerPoint Presentation</vt:lpstr>
      <vt:lpstr>Topics</vt:lpstr>
      <vt:lpstr>GlobalMeet</vt:lpstr>
      <vt:lpstr>GlobalMeet </vt:lpstr>
      <vt:lpstr>GlobalMeet </vt:lpstr>
      <vt:lpstr>GlobalMeet</vt:lpstr>
      <vt:lpstr>GlobalMeet</vt:lpstr>
      <vt:lpstr>GlobalMeet Audio</vt:lpstr>
      <vt:lpstr>End of Year Chapter Financial Reporting </vt:lpstr>
      <vt:lpstr>End of Year Chapter Financial Reporting</vt:lpstr>
      <vt:lpstr>End of Year Chapter Financial Reporting</vt:lpstr>
      <vt:lpstr>End of Year Chapter Financial Reporting</vt:lpstr>
      <vt:lpstr>Promotional Items Ordering</vt:lpstr>
      <vt:lpstr>Promotional Items Ordering</vt:lpstr>
      <vt:lpstr>Chapter Resource Links Available on Connect &amp; INCOSE Home Page</vt:lpstr>
      <vt:lpstr>Publications &amp; Products Promote Systems Engineering with Members and Companies</vt:lpstr>
      <vt:lpstr>INSIGHT, the Newsletter of INCOSE</vt:lpstr>
      <vt:lpstr>Systems Engineering</vt:lpstr>
      <vt:lpstr>Journal of Enterprise Transformation (JET)</vt:lpstr>
      <vt:lpstr>INCOSE Members Newsletter</vt:lpstr>
      <vt:lpstr>INCOSE Connect</vt:lpstr>
      <vt:lpstr>Other INCOSE Resources</vt:lpstr>
      <vt:lpstr>INCOSE Online Store</vt:lpstr>
      <vt:lpstr>Updating Chapter Officers </vt:lpstr>
      <vt:lpstr>Resources for Leadership Team</vt:lpstr>
      <vt:lpstr>What We Are Planning to Cover</vt:lpstr>
      <vt:lpstr>Activities Are Key to Involved Chapters and Members</vt:lpstr>
      <vt:lpstr>Previous International Workshops</vt:lpstr>
      <vt:lpstr>2018 International Workshop</vt:lpstr>
      <vt:lpstr>Previous International Symposia</vt:lpstr>
      <vt:lpstr>2018 International Symposia</vt:lpstr>
      <vt:lpstr>INCOSE Americas Sector Regional Conferences</vt:lpstr>
      <vt:lpstr>INCOSE Americas Sector Regional Conferences - Examples</vt:lpstr>
      <vt:lpstr>INCOSE EMEA Sector Regional Conferences &amp; Workshops - Examples</vt:lpstr>
      <vt:lpstr>INCOSE EMEA Sector Regional Multi-chapters Events -  SE Tours</vt:lpstr>
      <vt:lpstr>INCOSE EMEA Sector Regional  National Events - Examples</vt:lpstr>
      <vt:lpstr>Systems Engineering Affiliated Conferences in 2018</vt:lpstr>
    </vt:vector>
  </TitlesOfParts>
  <Company>INCOSE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Officer Orientation</dc:title>
  <dc:subject>Chapter Officer Orientation</dc:subject>
  <dc:creator>Don Boyer</dc:creator>
  <cp:keywords>chapter, orientation, training, officers</cp:keywords>
  <cp:lastModifiedBy>Ellie Gianni</cp:lastModifiedBy>
  <cp:revision>323</cp:revision>
  <cp:lastPrinted>1601-01-01T00:00:00Z</cp:lastPrinted>
  <dcterms:created xsi:type="dcterms:W3CDTF">1601-01-01T00:00:00Z</dcterms:created>
  <dcterms:modified xsi:type="dcterms:W3CDTF">2018-11-05T12:43:46Z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
    <vt:lpwstr>Document</vt:lpwstr>
  </property>
  <property fmtid="{D5CDD505-2E9C-101B-9397-08002B2CF9AE}" pid="4" name="ContentTypeId">
    <vt:lpwstr>0x01010017FE2C79C1FA8A4FABB2436FD22CCFD6</vt:lpwstr>
  </property>
  <property fmtid="{D5CDD505-2E9C-101B-9397-08002B2CF9AE}" pid="5" name="incoseWorkingGroup">
    <vt:lpwstr/>
  </property>
  <property fmtid="{D5CDD505-2E9C-101B-9397-08002B2CF9AE}" pid="6" name="incoseOrganizations">
    <vt:lpwstr/>
  </property>
  <property fmtid="{D5CDD505-2E9C-101B-9397-08002B2CF9AE}" pid="7" name="INCOSEProductValue">
    <vt:lpwstr>45;#Local|254e409e-99ce-4994-8e1c-1a49057a5299</vt:lpwstr>
  </property>
  <property fmtid="{D5CDD505-2E9C-101B-9397-08002B2CF9AE}" pid="8" name="incoseChapters">
    <vt:lpwstr/>
  </property>
</Properties>
</file>