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6" r:id="rId5"/>
  </p:sldMasterIdLst>
  <p:notesMasterIdLst>
    <p:notesMasterId r:id="rId33"/>
  </p:notesMasterIdLst>
  <p:sldIdLst>
    <p:sldId id="416" r:id="rId6"/>
    <p:sldId id="582" r:id="rId7"/>
    <p:sldId id="491" r:id="rId8"/>
    <p:sldId id="492" r:id="rId9"/>
    <p:sldId id="493" r:id="rId10"/>
    <p:sldId id="494" r:id="rId11"/>
    <p:sldId id="495" r:id="rId12"/>
    <p:sldId id="496" r:id="rId13"/>
    <p:sldId id="574" r:id="rId14"/>
    <p:sldId id="578" r:id="rId15"/>
    <p:sldId id="584" r:id="rId16"/>
    <p:sldId id="500" r:id="rId17"/>
    <p:sldId id="572" r:id="rId18"/>
    <p:sldId id="585" r:id="rId19"/>
    <p:sldId id="573" r:id="rId20"/>
    <p:sldId id="583" r:id="rId21"/>
    <p:sldId id="502" r:id="rId22"/>
    <p:sldId id="503" r:id="rId23"/>
    <p:sldId id="504" r:id="rId24"/>
    <p:sldId id="505" r:id="rId25"/>
    <p:sldId id="506" r:id="rId26"/>
    <p:sldId id="575" r:id="rId27"/>
    <p:sldId id="586" r:id="rId28"/>
    <p:sldId id="509" r:id="rId29"/>
    <p:sldId id="510" r:id="rId30"/>
    <p:sldId id="576" r:id="rId31"/>
    <p:sldId id="577" r:id="rId32"/>
  </p:sldIdLst>
  <p:sldSz cx="9144000" cy="6858000" type="screen4x3"/>
  <p:notesSz cx="6858000" cy="9144000"/>
  <p:defaultTextStyle>
    <a:defPPr>
      <a:defRPr lang="en-US"/>
    </a:defPPr>
    <a:lvl1pPr marL="0" algn="l" defTabSz="609768" rtl="0" eaLnBrk="1" latinLnBrk="0" hangingPunct="1">
      <a:defRPr sz="2400" kern="1200">
        <a:solidFill>
          <a:schemeClr val="tx1"/>
        </a:solidFill>
        <a:latin typeface="+mn-lt"/>
        <a:ea typeface="+mn-ea"/>
        <a:cs typeface="+mn-cs"/>
      </a:defRPr>
    </a:lvl1pPr>
    <a:lvl2pPr marL="609768" algn="l" defTabSz="609768" rtl="0" eaLnBrk="1" latinLnBrk="0" hangingPunct="1">
      <a:defRPr sz="2400" kern="1200">
        <a:solidFill>
          <a:schemeClr val="tx1"/>
        </a:solidFill>
        <a:latin typeface="+mn-lt"/>
        <a:ea typeface="+mn-ea"/>
        <a:cs typeface="+mn-cs"/>
      </a:defRPr>
    </a:lvl2pPr>
    <a:lvl3pPr marL="1219535" algn="l" defTabSz="609768" rtl="0" eaLnBrk="1" latinLnBrk="0" hangingPunct="1">
      <a:defRPr sz="2400" kern="1200">
        <a:solidFill>
          <a:schemeClr val="tx1"/>
        </a:solidFill>
        <a:latin typeface="+mn-lt"/>
        <a:ea typeface="+mn-ea"/>
        <a:cs typeface="+mn-cs"/>
      </a:defRPr>
    </a:lvl3pPr>
    <a:lvl4pPr marL="1829303" algn="l" defTabSz="609768" rtl="0" eaLnBrk="1" latinLnBrk="0" hangingPunct="1">
      <a:defRPr sz="2400" kern="1200">
        <a:solidFill>
          <a:schemeClr val="tx1"/>
        </a:solidFill>
        <a:latin typeface="+mn-lt"/>
        <a:ea typeface="+mn-ea"/>
        <a:cs typeface="+mn-cs"/>
      </a:defRPr>
    </a:lvl4pPr>
    <a:lvl5pPr marL="2439071" algn="l" defTabSz="609768" rtl="0" eaLnBrk="1" latinLnBrk="0" hangingPunct="1">
      <a:defRPr sz="2400" kern="1200">
        <a:solidFill>
          <a:schemeClr val="tx1"/>
        </a:solidFill>
        <a:latin typeface="+mn-lt"/>
        <a:ea typeface="+mn-ea"/>
        <a:cs typeface="+mn-cs"/>
      </a:defRPr>
    </a:lvl5pPr>
    <a:lvl6pPr marL="3048838" algn="l" defTabSz="609768" rtl="0" eaLnBrk="1" latinLnBrk="0" hangingPunct="1">
      <a:defRPr sz="2400" kern="1200">
        <a:solidFill>
          <a:schemeClr val="tx1"/>
        </a:solidFill>
        <a:latin typeface="+mn-lt"/>
        <a:ea typeface="+mn-ea"/>
        <a:cs typeface="+mn-cs"/>
      </a:defRPr>
    </a:lvl6pPr>
    <a:lvl7pPr marL="3658606" algn="l" defTabSz="609768" rtl="0" eaLnBrk="1" latinLnBrk="0" hangingPunct="1">
      <a:defRPr sz="2400" kern="1200">
        <a:solidFill>
          <a:schemeClr val="tx1"/>
        </a:solidFill>
        <a:latin typeface="+mn-lt"/>
        <a:ea typeface="+mn-ea"/>
        <a:cs typeface="+mn-cs"/>
      </a:defRPr>
    </a:lvl7pPr>
    <a:lvl8pPr marL="4268373" algn="l" defTabSz="609768" rtl="0" eaLnBrk="1" latinLnBrk="0" hangingPunct="1">
      <a:defRPr sz="2400" kern="1200">
        <a:solidFill>
          <a:schemeClr val="tx1"/>
        </a:solidFill>
        <a:latin typeface="+mn-lt"/>
        <a:ea typeface="+mn-ea"/>
        <a:cs typeface="+mn-cs"/>
      </a:defRPr>
    </a:lvl8pPr>
    <a:lvl9pPr marL="4878141" algn="l" defTabSz="609768"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willi1" initials="a" lastIdx="2" clrIdx="0">
    <p:extLst>
      <p:ext uri="{19B8F6BF-5375-455C-9EA6-DF929625EA0E}">
        <p15:presenceInfo xmlns:p15="http://schemas.microsoft.com/office/powerpoint/2012/main" userId="58088682784c8bd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AB63"/>
    <a:srgbClr val="A5AA0B"/>
    <a:srgbClr val="E2DD00"/>
    <a:srgbClr val="F0EA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1" autoAdjust="0"/>
    <p:restoredTop sz="92943" autoAdjust="0"/>
  </p:normalViewPr>
  <p:slideViewPr>
    <p:cSldViewPr>
      <p:cViewPr varScale="1">
        <p:scale>
          <a:sx n="92" d="100"/>
          <a:sy n="92" d="100"/>
        </p:scale>
        <p:origin x="893" y="53"/>
      </p:cViewPr>
      <p:guideLst>
        <p:guide orient="horz" pos="2160"/>
        <p:guide pos="2880"/>
      </p:guideLst>
    </p:cSldViewPr>
  </p:slideViewPr>
  <p:outlineViewPr>
    <p:cViewPr>
      <p:scale>
        <a:sx n="33" d="100"/>
        <a:sy n="33" d="100"/>
      </p:scale>
      <p:origin x="0" y="4912"/>
    </p:cViewPr>
  </p:outlineViewPr>
  <p:notesTextViewPr>
    <p:cViewPr>
      <p:scale>
        <a:sx n="100" d="100"/>
        <a:sy n="100" d="100"/>
      </p:scale>
      <p:origin x="0" y="0"/>
    </p:cViewPr>
  </p:notesTextViewPr>
  <p:sorterViewPr>
    <p:cViewPr>
      <p:scale>
        <a:sx n="200" d="100"/>
        <a:sy n="200" d="100"/>
      </p:scale>
      <p:origin x="0" y="-10546"/>
    </p:cViewPr>
  </p:sorterViewPr>
  <p:notesViewPr>
    <p:cSldViewPr>
      <p:cViewPr varScale="1">
        <p:scale>
          <a:sx n="95" d="100"/>
          <a:sy n="95" d="100"/>
        </p:scale>
        <p:origin x="-163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1-14T13:38:38.328" idx="1">
    <p:pos x="10" y="10"/>
    <p:text>Overlap with prior?</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1-14T13:40:30.911" idx="2">
    <p:pos x="10" y="10"/>
    <p:text>Is this too simplified to replace the prior slide?</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72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581E2BF-1A41-410D-B07C-38A12D1E68E4}" type="slidenum">
              <a:rPr lang="en-US"/>
              <a:pPr>
                <a:defRPr/>
              </a:pPr>
              <a:t>‹#›</a:t>
            </a:fld>
            <a:endParaRPr lang="en-US"/>
          </a:p>
        </p:txBody>
      </p:sp>
    </p:spTree>
    <p:extLst>
      <p:ext uri="{BB962C8B-B14F-4D97-AF65-F5344CB8AC3E}">
        <p14:creationId xmlns:p14="http://schemas.microsoft.com/office/powerpoint/2010/main" val="2621378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1826EBF-408B-4C49-B7D6-FA8860FA1A42}" type="slidenum">
              <a:rPr lang="en-US" altLang="en-US" smtClean="0"/>
              <a:pPr/>
              <a:t>5</a:t>
            </a:fld>
            <a:endParaRPr lang="en-US" altLang="en-US" smtClean="0"/>
          </a:p>
        </p:txBody>
      </p:sp>
      <p:sp>
        <p:nvSpPr>
          <p:cNvPr id="10752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7524"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EC65FF-F0AE-4BD3-BD7A-3C0E40636215}" type="slidenum">
              <a:rPr lang="en-US" altLang="en-US" smtClean="0"/>
              <a:pPr/>
              <a:t>22</a:t>
            </a:fld>
            <a:endParaRPr lang="en-US" altLang="en-US" smtClean="0"/>
          </a:p>
        </p:txBody>
      </p:sp>
      <p:sp>
        <p:nvSpPr>
          <p:cNvPr id="114691"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4692"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extLst>
      <p:ext uri="{BB962C8B-B14F-4D97-AF65-F5344CB8AC3E}">
        <p14:creationId xmlns:p14="http://schemas.microsoft.com/office/powerpoint/2010/main" val="1726206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AE6D875-9C41-43DA-9D02-A2003DBBD1A9}" type="slidenum">
              <a:rPr lang="en-US" altLang="en-US" smtClean="0"/>
              <a:pPr/>
              <a:t>23</a:t>
            </a:fld>
            <a:endParaRPr lang="en-US" altLang="en-US"/>
          </a:p>
        </p:txBody>
      </p:sp>
      <p:sp>
        <p:nvSpPr>
          <p:cNvPr id="115715"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5716"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a:p>
        </p:txBody>
      </p:sp>
    </p:spTree>
    <p:extLst>
      <p:ext uri="{BB962C8B-B14F-4D97-AF65-F5344CB8AC3E}">
        <p14:creationId xmlns:p14="http://schemas.microsoft.com/office/powerpoint/2010/main" val="189311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C17A0A-4EE6-4F6B-A58C-C0B83D0F3E52}" type="slidenum">
              <a:rPr lang="en-US" altLang="en-US" smtClean="0"/>
              <a:pPr/>
              <a:t>24</a:t>
            </a:fld>
            <a:endParaRPr lang="en-US" altLang="en-US" smtClean="0"/>
          </a:p>
        </p:txBody>
      </p:sp>
      <p:sp>
        <p:nvSpPr>
          <p:cNvPr id="116739"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6740"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221E0BB-3C59-4F91-88FE-24412D5E10AA}" type="slidenum">
              <a:rPr lang="en-US" altLang="en-US" smtClean="0"/>
              <a:pPr/>
              <a:t>25</a:t>
            </a:fld>
            <a:endParaRPr lang="en-US" altLang="en-US" smtClean="0"/>
          </a:p>
        </p:txBody>
      </p:sp>
      <p:sp>
        <p:nvSpPr>
          <p:cNvPr id="11776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7764"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FD165F-52F9-4CD9-B455-FCB4C53A72E5}" type="slidenum">
              <a:rPr lang="en-US" altLang="en-US" smtClean="0"/>
              <a:pPr/>
              <a:t>26</a:t>
            </a:fld>
            <a:endParaRPr lang="en-US" altLang="en-US" smtClean="0"/>
          </a:p>
        </p:txBody>
      </p:sp>
      <p:sp>
        <p:nvSpPr>
          <p:cNvPr id="11878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8788"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extLst>
      <p:ext uri="{BB962C8B-B14F-4D97-AF65-F5344CB8AC3E}">
        <p14:creationId xmlns:p14="http://schemas.microsoft.com/office/powerpoint/2010/main" val="12868671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FD165F-52F9-4CD9-B455-FCB4C53A72E5}" type="slidenum">
              <a:rPr lang="en-US" altLang="en-US" smtClean="0"/>
              <a:pPr/>
              <a:t>27</a:t>
            </a:fld>
            <a:endParaRPr lang="en-US" altLang="en-US" smtClean="0"/>
          </a:p>
        </p:txBody>
      </p:sp>
      <p:sp>
        <p:nvSpPr>
          <p:cNvPr id="11878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8788"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extLst>
      <p:ext uri="{BB962C8B-B14F-4D97-AF65-F5344CB8AC3E}">
        <p14:creationId xmlns:p14="http://schemas.microsoft.com/office/powerpoint/2010/main" val="2130337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D71E62-9974-452A-8CD3-CB0984C5D3D5}" type="slidenum">
              <a:rPr lang="en-US" altLang="en-US" smtClean="0"/>
              <a:pPr/>
              <a:t>8</a:t>
            </a:fld>
            <a:endParaRPr lang="en-US" altLang="en-US" smtClean="0"/>
          </a:p>
        </p:txBody>
      </p:sp>
      <p:sp>
        <p:nvSpPr>
          <p:cNvPr id="10854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8548"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81E2BF-1A41-410D-B07C-38A12D1E68E4}" type="slidenum">
              <a:rPr lang="en-US" smtClean="0"/>
              <a:pPr>
                <a:defRPr/>
              </a:pPr>
              <a:t>12</a:t>
            </a:fld>
            <a:endParaRPr lang="en-US"/>
          </a:p>
        </p:txBody>
      </p:sp>
    </p:spTree>
    <p:extLst>
      <p:ext uri="{BB962C8B-B14F-4D97-AF65-F5344CB8AC3E}">
        <p14:creationId xmlns:p14="http://schemas.microsoft.com/office/powerpoint/2010/main" val="1581848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81E2BF-1A41-410D-B07C-38A12D1E68E4}" type="slidenum">
              <a:rPr lang="en-US" smtClean="0"/>
              <a:pPr>
                <a:defRPr/>
              </a:pPr>
              <a:t>14</a:t>
            </a:fld>
            <a:endParaRPr lang="en-US"/>
          </a:p>
        </p:txBody>
      </p:sp>
    </p:spTree>
    <p:extLst>
      <p:ext uri="{BB962C8B-B14F-4D97-AF65-F5344CB8AC3E}">
        <p14:creationId xmlns:p14="http://schemas.microsoft.com/office/powerpoint/2010/main" val="2731830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B8A5AA1-F08C-4F7C-9F3B-311F9844622D}" type="slidenum">
              <a:rPr lang="en-US" altLang="en-US" smtClean="0"/>
              <a:pPr/>
              <a:t>17</a:t>
            </a:fld>
            <a:endParaRPr lang="en-US" altLang="en-US" smtClean="0"/>
          </a:p>
        </p:txBody>
      </p:sp>
      <p:sp>
        <p:nvSpPr>
          <p:cNvPr id="109571"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9572"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D20ED9A-39D5-4DF1-9D35-3FC7CD8C02CE}" type="slidenum">
              <a:rPr lang="en-US" altLang="en-US" smtClean="0"/>
              <a:pPr/>
              <a:t>18</a:t>
            </a:fld>
            <a:endParaRPr lang="en-US" altLang="en-US" smtClean="0"/>
          </a:p>
        </p:txBody>
      </p:sp>
      <p:sp>
        <p:nvSpPr>
          <p:cNvPr id="110595"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0596"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0E101A-F9BA-421A-80DD-52E989D80A21}" type="slidenum">
              <a:rPr lang="en-US" altLang="en-US" smtClean="0"/>
              <a:pPr/>
              <a:t>19</a:t>
            </a:fld>
            <a:endParaRPr lang="en-US" altLang="en-US" smtClean="0"/>
          </a:p>
        </p:txBody>
      </p:sp>
      <p:sp>
        <p:nvSpPr>
          <p:cNvPr id="111619"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1620"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D0F3227-ABCB-4B8D-933C-D411181BFE4E}" type="slidenum">
              <a:rPr lang="en-US" altLang="en-US" smtClean="0"/>
              <a:pPr/>
              <a:t>20</a:t>
            </a:fld>
            <a:endParaRPr lang="en-US" altLang="en-US" smtClean="0"/>
          </a:p>
        </p:txBody>
      </p:sp>
      <p:sp>
        <p:nvSpPr>
          <p:cNvPr id="11264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2644"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8CEA340-9071-4AC3-BF1E-541D2DC00E5D}" type="slidenum">
              <a:rPr lang="en-US" altLang="en-US" smtClean="0"/>
              <a:pPr/>
              <a:t>21</a:t>
            </a:fld>
            <a:endParaRPr lang="en-US" altLang="en-US" smtClean="0"/>
          </a:p>
        </p:txBody>
      </p:sp>
      <p:sp>
        <p:nvSpPr>
          <p:cNvPr id="11366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3668" name="Rectangle 3"/>
          <p:cNvSpPr>
            <a:spLocks noGrp="1" noChangeArrowheads="1"/>
          </p:cNvSpPr>
          <p:nvPr>
            <p:ph type="body" idx="1"/>
          </p:nvPr>
        </p:nvSpPr>
        <p:spPr>
          <a:xfrm>
            <a:off x="533400" y="4154488"/>
            <a:ext cx="5726113" cy="42338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chemeClr val="bg1"/>
        </a:solidFill>
        <a:effectLst/>
      </p:bgPr>
    </p:bg>
    <p:spTree>
      <p:nvGrpSpPr>
        <p:cNvPr id="1" name=""/>
        <p:cNvGrpSpPr/>
        <p:nvPr/>
      </p:nvGrpSpPr>
      <p:grpSpPr>
        <a:xfrm>
          <a:off x="0" y="0"/>
          <a:ext cx="0" cy="0"/>
          <a:chOff x="0" y="0"/>
          <a:chExt cx="0" cy="0"/>
        </a:xfrm>
      </p:grpSpPr>
      <p:sp>
        <p:nvSpPr>
          <p:cNvPr id="17" name="Titre 1"/>
          <p:cNvSpPr>
            <a:spLocks noGrp="1"/>
          </p:cNvSpPr>
          <p:nvPr>
            <p:ph type="ctrTitle" hasCustomPrompt="1"/>
          </p:nvPr>
        </p:nvSpPr>
        <p:spPr>
          <a:xfrm>
            <a:off x="269692" y="4409344"/>
            <a:ext cx="8527956" cy="1123038"/>
          </a:xfrm>
        </p:spPr>
        <p:txBody>
          <a:bodyPr anchor="b"/>
          <a:lstStyle>
            <a:lvl1pPr algn="l">
              <a:defRPr sz="4498" baseline="0">
                <a:latin typeface="Arial"/>
                <a:cs typeface="Arial"/>
              </a:defRPr>
            </a:lvl1pPr>
          </a:lstStyle>
          <a:p>
            <a:r>
              <a:rPr lang="en-US" dirty="0"/>
              <a:t>Presentation Title</a:t>
            </a:r>
            <a:endParaRPr lang="fr-FR" dirty="0"/>
          </a:p>
        </p:txBody>
      </p:sp>
      <p:sp>
        <p:nvSpPr>
          <p:cNvPr id="18" name="Sous-titre 2"/>
          <p:cNvSpPr>
            <a:spLocks noGrp="1"/>
          </p:cNvSpPr>
          <p:nvPr>
            <p:ph type="subTitle" idx="1" hasCustomPrompt="1"/>
          </p:nvPr>
        </p:nvSpPr>
        <p:spPr>
          <a:xfrm>
            <a:off x="269692" y="3527476"/>
            <a:ext cx="8527956" cy="867169"/>
          </a:xfrm>
        </p:spPr>
        <p:txBody>
          <a:bodyPr anchor="b"/>
          <a:lstStyle>
            <a:lvl1pPr marL="0" indent="0" algn="l">
              <a:buNone/>
              <a:defRPr sz="1799">
                <a:latin typeface="Arial"/>
                <a:cs typeface="Arial"/>
              </a:defRPr>
            </a:lvl1pPr>
            <a:lvl2pPr marL="342717" indent="0" algn="ctr">
              <a:buNone/>
              <a:defRPr sz="1499"/>
            </a:lvl2pPr>
            <a:lvl3pPr marL="685434" indent="0" algn="ctr">
              <a:buNone/>
              <a:defRPr sz="1349"/>
            </a:lvl3pPr>
            <a:lvl4pPr marL="1028151" indent="0" algn="ctr">
              <a:buNone/>
              <a:defRPr sz="1199"/>
            </a:lvl4pPr>
            <a:lvl5pPr marL="1370868" indent="0" algn="ctr">
              <a:buNone/>
              <a:defRPr sz="1199"/>
            </a:lvl5pPr>
            <a:lvl6pPr marL="1713586" indent="0" algn="ctr">
              <a:buNone/>
              <a:defRPr sz="1199"/>
            </a:lvl6pPr>
            <a:lvl7pPr marL="2056303" indent="0" algn="ctr">
              <a:buNone/>
              <a:defRPr sz="1199"/>
            </a:lvl7pPr>
            <a:lvl8pPr marL="2399020" indent="0" algn="ctr">
              <a:buNone/>
              <a:defRPr sz="1199"/>
            </a:lvl8pPr>
            <a:lvl9pPr marL="2741737" indent="0" algn="ctr">
              <a:buNone/>
              <a:defRPr sz="1199"/>
            </a:lvl9pPr>
          </a:lstStyle>
          <a:p>
            <a:r>
              <a:rPr lang="en-US" dirty="0"/>
              <a:t>Subtitle</a:t>
            </a:r>
            <a:endParaRPr lang="fr-FR" dirty="0"/>
          </a:p>
        </p:txBody>
      </p:sp>
      <p:sp>
        <p:nvSpPr>
          <p:cNvPr id="19" name="Sous-titre 2"/>
          <p:cNvSpPr txBox="1">
            <a:spLocks/>
          </p:cNvSpPr>
          <p:nvPr/>
        </p:nvSpPr>
        <p:spPr>
          <a:xfrm>
            <a:off x="269692" y="6438731"/>
            <a:ext cx="6854430" cy="422753"/>
          </a:xfrm>
          <a:prstGeom prst="rect">
            <a:avLst/>
          </a:prstGeom>
          <a:noFill/>
          <a:ln>
            <a:noFill/>
          </a:ln>
        </p:spPr>
        <p:txBody>
          <a:bodyPr vert="horz" lIns="68544" tIns="34272" rIns="68544" bIns="34272"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fr-FR" sz="1499" dirty="0" err="1">
                <a:solidFill>
                  <a:srgbClr val="414042"/>
                </a:solidFill>
                <a:latin typeface="Open Sans Light"/>
                <a:cs typeface="Open Sans Light"/>
              </a:rPr>
              <a:t>www.incose.org</a:t>
            </a:r>
            <a:r>
              <a:rPr lang="fr-FR" sz="1499" dirty="0">
                <a:solidFill>
                  <a:srgbClr val="414042"/>
                </a:solidFill>
                <a:latin typeface="Open Sans Light"/>
                <a:cs typeface="Open Sans Light"/>
              </a:rPr>
              <a:t>/</a:t>
            </a:r>
            <a:r>
              <a:rPr lang="fr-FR" sz="1499" dirty="0" smtClean="0">
                <a:solidFill>
                  <a:srgbClr val="414042"/>
                </a:solidFill>
                <a:latin typeface="Open Sans Light"/>
                <a:cs typeface="Open Sans Light"/>
              </a:rPr>
              <a:t>IW2018</a:t>
            </a:r>
            <a:endParaRPr lang="fr-FR" sz="1499" dirty="0">
              <a:solidFill>
                <a:srgbClr val="414042"/>
              </a:solidFill>
              <a:latin typeface="Open Sans Light"/>
              <a:cs typeface="Open Sans Light"/>
            </a:endParaRPr>
          </a:p>
        </p:txBody>
      </p:sp>
      <p:cxnSp>
        <p:nvCxnSpPr>
          <p:cNvPr id="20" name="Straight Connector 19"/>
          <p:cNvCxnSpPr/>
          <p:nvPr/>
        </p:nvCxnSpPr>
        <p:spPr>
          <a:xfrm>
            <a:off x="269692" y="5532382"/>
            <a:ext cx="2304369" cy="0"/>
          </a:xfrm>
          <a:prstGeom prst="line">
            <a:avLst/>
          </a:prstGeom>
          <a:ln w="76200" cmpd="sng">
            <a:solidFill>
              <a:srgbClr val="0071CE"/>
            </a:solidFill>
          </a:ln>
        </p:spPr>
        <p:style>
          <a:lnRef idx="2">
            <a:schemeClr val="accent1"/>
          </a:lnRef>
          <a:fillRef idx="0">
            <a:schemeClr val="accent1"/>
          </a:fillRef>
          <a:effectRef idx="1">
            <a:schemeClr val="accent1"/>
          </a:effectRef>
          <a:fontRef idx="minor">
            <a:schemeClr val="tx1"/>
          </a:fontRef>
        </p:style>
      </p:cxn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7262" y="502041"/>
            <a:ext cx="4385454" cy="1935480"/>
          </a:xfrm>
          <a:prstGeom prst="rect">
            <a:avLst/>
          </a:prstGeom>
        </p:spPr>
      </p:pic>
      <p:grpSp>
        <p:nvGrpSpPr>
          <p:cNvPr id="7" name="Group 8"/>
          <p:cNvGrpSpPr>
            <a:grpSpLocks/>
          </p:cNvGrpSpPr>
          <p:nvPr/>
        </p:nvGrpSpPr>
        <p:grpSpPr bwMode="auto">
          <a:xfrm>
            <a:off x="336550" y="0"/>
            <a:ext cx="153988" cy="5334000"/>
            <a:chOff x="216" y="0"/>
            <a:chExt cx="93" cy="3244"/>
          </a:xfrm>
        </p:grpSpPr>
        <p:sp>
          <p:nvSpPr>
            <p:cNvPr id="8" name="Line 9"/>
            <p:cNvSpPr>
              <a:spLocks noChangeShapeType="1"/>
            </p:cNvSpPr>
            <p:nvPr/>
          </p:nvSpPr>
          <p:spPr bwMode="auto">
            <a:xfrm>
              <a:off x="216" y="0"/>
              <a:ext cx="0" cy="3244"/>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9" name="Line 10"/>
            <p:cNvSpPr>
              <a:spLocks noChangeShapeType="1"/>
            </p:cNvSpPr>
            <p:nvPr/>
          </p:nvSpPr>
          <p:spPr bwMode="auto">
            <a:xfrm>
              <a:off x="309" y="0"/>
              <a:ext cx="0" cy="3244"/>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0" name="Line 11"/>
            <p:cNvSpPr>
              <a:spLocks noChangeShapeType="1"/>
            </p:cNvSpPr>
            <p:nvPr/>
          </p:nvSpPr>
          <p:spPr bwMode="auto">
            <a:xfrm>
              <a:off x="262" y="0"/>
              <a:ext cx="0" cy="3244"/>
            </a:xfrm>
            <a:prstGeom prst="line">
              <a:avLst/>
            </a:prstGeom>
            <a:noFill/>
            <a:ln w="38100">
              <a:solidFill>
                <a:srgbClr val="003366">
                  <a:alpha val="59999"/>
                </a:srgbClr>
              </a:solidFill>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11" name="Group 12"/>
          <p:cNvGrpSpPr>
            <a:grpSpLocks/>
          </p:cNvGrpSpPr>
          <p:nvPr/>
        </p:nvGrpSpPr>
        <p:grpSpPr bwMode="auto">
          <a:xfrm>
            <a:off x="2622550" y="6400800"/>
            <a:ext cx="6521450" cy="127000"/>
            <a:chOff x="1652" y="4032"/>
            <a:chExt cx="4108" cy="80"/>
          </a:xfrm>
        </p:grpSpPr>
        <p:sp>
          <p:nvSpPr>
            <p:cNvPr id="12" name="Line 13"/>
            <p:cNvSpPr>
              <a:spLocks noChangeShapeType="1"/>
            </p:cNvSpPr>
            <p:nvPr/>
          </p:nvSpPr>
          <p:spPr bwMode="auto">
            <a:xfrm flipH="1">
              <a:off x="1652" y="4112"/>
              <a:ext cx="4108" cy="0"/>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3" name="Line 14"/>
            <p:cNvSpPr>
              <a:spLocks noChangeShapeType="1"/>
            </p:cNvSpPr>
            <p:nvPr/>
          </p:nvSpPr>
          <p:spPr bwMode="auto">
            <a:xfrm flipH="1">
              <a:off x="1652" y="4072"/>
              <a:ext cx="4108" cy="0"/>
            </a:xfrm>
            <a:prstGeom prst="line">
              <a:avLst/>
            </a:prstGeom>
            <a:noFill/>
            <a:ln w="38100">
              <a:solidFill>
                <a:srgbClr val="003366">
                  <a:alpha val="59999"/>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4" name="Line 15"/>
            <p:cNvSpPr>
              <a:spLocks noChangeShapeType="1"/>
            </p:cNvSpPr>
            <p:nvPr/>
          </p:nvSpPr>
          <p:spPr bwMode="auto">
            <a:xfrm flipH="1">
              <a:off x="1652" y="4032"/>
              <a:ext cx="4108" cy="0"/>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15" name="Rectangle 16"/>
          <p:cNvSpPr>
            <a:spLocks noChangeArrowheads="1"/>
          </p:cNvSpPr>
          <p:nvPr/>
        </p:nvSpPr>
        <p:spPr bwMode="auto">
          <a:xfrm rot="5400000">
            <a:off x="5234782" y="3375818"/>
            <a:ext cx="6858000" cy="106363"/>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smtClean="0"/>
          </a:p>
        </p:txBody>
      </p:sp>
      <p:sp>
        <p:nvSpPr>
          <p:cNvPr id="16" name="Rectangle 17"/>
          <p:cNvSpPr>
            <a:spLocks noChangeArrowheads="1"/>
          </p:cNvSpPr>
          <p:nvPr/>
        </p:nvSpPr>
        <p:spPr bwMode="auto">
          <a:xfrm>
            <a:off x="0" y="401638"/>
            <a:ext cx="9156700" cy="93662"/>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smtClean="0"/>
          </a:p>
        </p:txBody>
      </p:sp>
      <p:grpSp>
        <p:nvGrpSpPr>
          <p:cNvPr id="23" name="Group 8"/>
          <p:cNvGrpSpPr>
            <a:grpSpLocks/>
          </p:cNvGrpSpPr>
          <p:nvPr userDrawn="1"/>
        </p:nvGrpSpPr>
        <p:grpSpPr bwMode="auto">
          <a:xfrm>
            <a:off x="336550" y="0"/>
            <a:ext cx="153988" cy="5334000"/>
            <a:chOff x="216" y="0"/>
            <a:chExt cx="93" cy="3244"/>
          </a:xfrm>
        </p:grpSpPr>
        <p:sp>
          <p:nvSpPr>
            <p:cNvPr id="24" name="Line 9"/>
            <p:cNvSpPr>
              <a:spLocks noChangeShapeType="1"/>
            </p:cNvSpPr>
            <p:nvPr/>
          </p:nvSpPr>
          <p:spPr bwMode="auto">
            <a:xfrm>
              <a:off x="216" y="0"/>
              <a:ext cx="0" cy="3244"/>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5" name="Line 10"/>
            <p:cNvSpPr>
              <a:spLocks noChangeShapeType="1"/>
            </p:cNvSpPr>
            <p:nvPr/>
          </p:nvSpPr>
          <p:spPr bwMode="auto">
            <a:xfrm>
              <a:off x="309" y="0"/>
              <a:ext cx="0" cy="3244"/>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6" name="Line 11"/>
            <p:cNvSpPr>
              <a:spLocks noChangeShapeType="1"/>
            </p:cNvSpPr>
            <p:nvPr/>
          </p:nvSpPr>
          <p:spPr bwMode="auto">
            <a:xfrm>
              <a:off x="262" y="0"/>
              <a:ext cx="0" cy="3244"/>
            </a:xfrm>
            <a:prstGeom prst="line">
              <a:avLst/>
            </a:prstGeom>
            <a:noFill/>
            <a:ln w="38100">
              <a:solidFill>
                <a:srgbClr val="003366">
                  <a:alpha val="59999"/>
                </a:srgbClr>
              </a:solidFill>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7" name="Group 12"/>
          <p:cNvGrpSpPr>
            <a:grpSpLocks/>
          </p:cNvGrpSpPr>
          <p:nvPr userDrawn="1"/>
        </p:nvGrpSpPr>
        <p:grpSpPr bwMode="auto">
          <a:xfrm>
            <a:off x="2622550" y="6400800"/>
            <a:ext cx="6521450" cy="127000"/>
            <a:chOff x="1652" y="4032"/>
            <a:chExt cx="4108" cy="80"/>
          </a:xfrm>
        </p:grpSpPr>
        <p:sp>
          <p:nvSpPr>
            <p:cNvPr id="28" name="Line 13"/>
            <p:cNvSpPr>
              <a:spLocks noChangeShapeType="1"/>
            </p:cNvSpPr>
            <p:nvPr/>
          </p:nvSpPr>
          <p:spPr bwMode="auto">
            <a:xfrm flipH="1">
              <a:off x="1652" y="4112"/>
              <a:ext cx="4108" cy="0"/>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9" name="Line 14"/>
            <p:cNvSpPr>
              <a:spLocks noChangeShapeType="1"/>
            </p:cNvSpPr>
            <p:nvPr/>
          </p:nvSpPr>
          <p:spPr bwMode="auto">
            <a:xfrm flipH="1">
              <a:off x="1652" y="4072"/>
              <a:ext cx="4108" cy="0"/>
            </a:xfrm>
            <a:prstGeom prst="line">
              <a:avLst/>
            </a:prstGeom>
            <a:noFill/>
            <a:ln w="38100">
              <a:solidFill>
                <a:srgbClr val="003366">
                  <a:alpha val="59999"/>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0" name="Line 15"/>
            <p:cNvSpPr>
              <a:spLocks noChangeShapeType="1"/>
            </p:cNvSpPr>
            <p:nvPr/>
          </p:nvSpPr>
          <p:spPr bwMode="auto">
            <a:xfrm flipH="1">
              <a:off x="1652" y="4032"/>
              <a:ext cx="4108" cy="0"/>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31" name="Rectangle 16"/>
          <p:cNvSpPr>
            <a:spLocks noChangeArrowheads="1"/>
          </p:cNvSpPr>
          <p:nvPr userDrawn="1"/>
        </p:nvSpPr>
        <p:spPr bwMode="auto">
          <a:xfrm rot="5400000">
            <a:off x="5234782" y="3375818"/>
            <a:ext cx="6858000" cy="106363"/>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smtClean="0"/>
          </a:p>
        </p:txBody>
      </p:sp>
      <p:sp>
        <p:nvSpPr>
          <p:cNvPr id="32" name="Rectangle 17"/>
          <p:cNvSpPr>
            <a:spLocks noChangeArrowheads="1"/>
          </p:cNvSpPr>
          <p:nvPr userDrawn="1"/>
        </p:nvSpPr>
        <p:spPr bwMode="auto">
          <a:xfrm>
            <a:off x="0" y="401638"/>
            <a:ext cx="9156700" cy="93662"/>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smtClean="0"/>
          </a:p>
        </p:txBody>
      </p:sp>
    </p:spTree>
    <p:extLst>
      <p:ext uri="{BB962C8B-B14F-4D97-AF65-F5344CB8AC3E}">
        <p14:creationId xmlns:p14="http://schemas.microsoft.com/office/powerpoint/2010/main" val="2275056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98">
                <a:solidFill>
                  <a:srgbClr val="0071CE"/>
                </a:solidFill>
                <a:latin typeface="+mj-lt"/>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51825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74640"/>
            <a:ext cx="2057400" cy="5851525"/>
          </a:xfrm>
        </p:spPr>
        <p:txBody>
          <a:bodyPr vert="eaVert"/>
          <a:lstStyle>
            <a:lvl1pPr>
              <a:defRPr>
                <a:solidFill>
                  <a:srgbClr val="0071CE"/>
                </a:solidFill>
                <a:latin typeface="+mj-lt"/>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3043320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ast Page">
    <p:bg>
      <p:bgPr>
        <a:solidFill>
          <a:schemeClr val="bg1"/>
        </a:solidFill>
        <a:effectLst/>
      </p:bgPr>
    </p:bg>
    <p:spTree>
      <p:nvGrpSpPr>
        <p:cNvPr id="1" name=""/>
        <p:cNvGrpSpPr/>
        <p:nvPr/>
      </p:nvGrpSpPr>
      <p:grpSpPr>
        <a:xfrm>
          <a:off x="0" y="0"/>
          <a:ext cx="0" cy="0"/>
          <a:chOff x="0" y="0"/>
          <a:chExt cx="0" cy="0"/>
        </a:xfrm>
      </p:grpSpPr>
      <p:sp>
        <p:nvSpPr>
          <p:cNvPr id="6" name="Sous-titre 2"/>
          <p:cNvSpPr txBox="1">
            <a:spLocks/>
          </p:cNvSpPr>
          <p:nvPr/>
        </p:nvSpPr>
        <p:spPr>
          <a:xfrm>
            <a:off x="0" y="3788436"/>
            <a:ext cx="9139240" cy="422753"/>
          </a:xfrm>
          <a:prstGeom prst="rect">
            <a:avLst/>
          </a:prstGeom>
          <a:noFill/>
          <a:ln>
            <a:noFill/>
          </a:ln>
        </p:spPr>
        <p:txBody>
          <a:bodyPr vert="horz" lIns="68544" tIns="34272" rIns="68544" bIns="34272"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fr-FR" sz="1499" dirty="0" err="1">
                <a:solidFill>
                  <a:srgbClr val="414042"/>
                </a:solidFill>
                <a:latin typeface="Open Sans Light"/>
                <a:cs typeface="Open Sans Light"/>
              </a:rPr>
              <a:t>www.incose.org</a:t>
            </a:r>
            <a:r>
              <a:rPr lang="fr-FR" sz="1499" dirty="0">
                <a:solidFill>
                  <a:srgbClr val="414042"/>
                </a:solidFill>
                <a:latin typeface="Open Sans Light"/>
                <a:cs typeface="Open Sans Light"/>
              </a:rPr>
              <a:t>/</a:t>
            </a:r>
            <a:r>
              <a:rPr lang="fr-FR" sz="1499" dirty="0" smtClean="0">
                <a:solidFill>
                  <a:srgbClr val="414042"/>
                </a:solidFill>
                <a:latin typeface="Open Sans Light"/>
                <a:cs typeface="Open Sans Light"/>
              </a:rPr>
              <a:t>IW2018</a:t>
            </a:r>
            <a:endParaRPr lang="fr-FR" sz="1499" dirty="0">
              <a:solidFill>
                <a:srgbClr val="414042"/>
              </a:solidFill>
              <a:latin typeface="Open Sans Light"/>
              <a:cs typeface="Open Sans Ligh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5945" y="1738339"/>
            <a:ext cx="4385454" cy="1935480"/>
          </a:xfrm>
          <a:prstGeom prst="rect">
            <a:avLst/>
          </a:prstGeom>
        </p:spPr>
      </p:pic>
    </p:spTree>
    <p:extLst>
      <p:ext uri="{BB962C8B-B14F-4D97-AF65-F5344CB8AC3E}">
        <p14:creationId xmlns:p14="http://schemas.microsoft.com/office/powerpoint/2010/main" val="33799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98">
                <a:solidFill>
                  <a:schemeClr val="tx2"/>
                </a:solidFill>
                <a:latin typeface="+mj-lt"/>
                <a:cs typeface="Open Sans"/>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latin typeface="+mn-lt"/>
                <a:cs typeface="Open Sans"/>
              </a:defRPr>
            </a:lvl1pPr>
            <a:lvl2pPr>
              <a:defRPr>
                <a:solidFill>
                  <a:schemeClr val="tx1"/>
                </a:solidFill>
                <a:latin typeface="+mn-lt"/>
                <a:cs typeface="Open Sans"/>
              </a:defRPr>
            </a:lvl2pPr>
            <a:lvl3pPr>
              <a:defRPr>
                <a:solidFill>
                  <a:schemeClr val="tx1"/>
                </a:solidFill>
                <a:latin typeface="+mn-lt"/>
                <a:cs typeface="Open Sans"/>
              </a:defRPr>
            </a:lvl3pPr>
            <a:lvl4pPr>
              <a:defRPr>
                <a:solidFill>
                  <a:schemeClr val="tx1"/>
                </a:solidFill>
                <a:latin typeface="+mn-lt"/>
                <a:cs typeface="Open Sans"/>
              </a:defRPr>
            </a:lvl4pPr>
            <a:lvl5pPr>
              <a:defRPr>
                <a:solidFill>
                  <a:schemeClr val="tx1"/>
                </a:solidFill>
                <a:latin typeface="+mn-lt"/>
                <a:cs typeface="Open Sans"/>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49A328F-A166-4A0E-8908-A29F922AB2EA}" type="slidenum">
              <a:rPr lang="en-US" smtClean="0"/>
              <a:pPr>
                <a:defRPr/>
              </a:pPr>
              <a:t>‹#›</a:t>
            </a:fld>
            <a:endParaRPr lang="en-US"/>
          </a:p>
        </p:txBody>
      </p:sp>
    </p:spTree>
    <p:extLst>
      <p:ext uri="{BB962C8B-B14F-4D97-AF65-F5344CB8AC3E}">
        <p14:creationId xmlns:p14="http://schemas.microsoft.com/office/powerpoint/2010/main" val="738689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24B41C4-1474-8D42-B330-D2828683839D}" type="slidenum">
              <a:rPr lang="en-US" smtClean="0"/>
              <a:t>‹#›</a:t>
            </a:fld>
            <a:endParaRPr lang="en-US"/>
          </a:p>
        </p:txBody>
      </p:sp>
      <p:sp>
        <p:nvSpPr>
          <p:cNvPr id="30" name="Titre 1"/>
          <p:cNvSpPr>
            <a:spLocks noGrp="1"/>
          </p:cNvSpPr>
          <p:nvPr>
            <p:ph type="ctrTitle" hasCustomPrompt="1"/>
          </p:nvPr>
        </p:nvSpPr>
        <p:spPr>
          <a:xfrm>
            <a:off x="269692" y="3975759"/>
            <a:ext cx="8527956" cy="1123038"/>
          </a:xfrm>
        </p:spPr>
        <p:txBody>
          <a:bodyPr anchor="b"/>
          <a:lstStyle>
            <a:lvl1pPr algn="l">
              <a:defRPr sz="4498" baseline="0">
                <a:latin typeface="Arial"/>
                <a:cs typeface="Arial"/>
              </a:defRPr>
            </a:lvl1pPr>
          </a:lstStyle>
          <a:p>
            <a:r>
              <a:rPr lang="en-US" dirty="0"/>
              <a:t>Section Title</a:t>
            </a:r>
            <a:endParaRPr lang="fr-FR" dirty="0"/>
          </a:p>
        </p:txBody>
      </p:sp>
      <p:sp>
        <p:nvSpPr>
          <p:cNvPr id="31" name="Sous-titre 2"/>
          <p:cNvSpPr>
            <a:spLocks noGrp="1"/>
          </p:cNvSpPr>
          <p:nvPr>
            <p:ph type="subTitle" idx="1" hasCustomPrompt="1"/>
          </p:nvPr>
        </p:nvSpPr>
        <p:spPr>
          <a:xfrm>
            <a:off x="269692" y="3093891"/>
            <a:ext cx="8527956" cy="867169"/>
          </a:xfrm>
        </p:spPr>
        <p:txBody>
          <a:bodyPr anchor="b"/>
          <a:lstStyle>
            <a:lvl1pPr marL="0" indent="0" algn="l">
              <a:buNone/>
              <a:defRPr sz="1799">
                <a:latin typeface="Arial"/>
                <a:cs typeface="Arial"/>
              </a:defRPr>
            </a:lvl1pPr>
            <a:lvl2pPr marL="342717" indent="0" algn="ctr">
              <a:buNone/>
              <a:defRPr sz="1499"/>
            </a:lvl2pPr>
            <a:lvl3pPr marL="685434" indent="0" algn="ctr">
              <a:buNone/>
              <a:defRPr sz="1349"/>
            </a:lvl3pPr>
            <a:lvl4pPr marL="1028151" indent="0" algn="ctr">
              <a:buNone/>
              <a:defRPr sz="1199"/>
            </a:lvl4pPr>
            <a:lvl5pPr marL="1370868" indent="0" algn="ctr">
              <a:buNone/>
              <a:defRPr sz="1199"/>
            </a:lvl5pPr>
            <a:lvl6pPr marL="1713586" indent="0" algn="ctr">
              <a:buNone/>
              <a:defRPr sz="1199"/>
            </a:lvl6pPr>
            <a:lvl7pPr marL="2056303" indent="0" algn="ctr">
              <a:buNone/>
              <a:defRPr sz="1199"/>
            </a:lvl7pPr>
            <a:lvl8pPr marL="2399020" indent="0" algn="ctr">
              <a:buNone/>
              <a:defRPr sz="1199"/>
            </a:lvl8pPr>
            <a:lvl9pPr marL="2741737" indent="0" algn="ctr">
              <a:buNone/>
              <a:defRPr sz="1199"/>
            </a:lvl9pPr>
          </a:lstStyle>
          <a:p>
            <a:r>
              <a:rPr lang="en-US" dirty="0"/>
              <a:t>Subtitle Section</a:t>
            </a:r>
            <a:endParaRPr lang="fr-FR" dirty="0"/>
          </a:p>
        </p:txBody>
      </p:sp>
      <p:cxnSp>
        <p:nvCxnSpPr>
          <p:cNvPr id="32" name="Straight Connector 31"/>
          <p:cNvCxnSpPr/>
          <p:nvPr/>
        </p:nvCxnSpPr>
        <p:spPr>
          <a:xfrm>
            <a:off x="269692" y="5098797"/>
            <a:ext cx="2304369" cy="0"/>
          </a:xfrm>
          <a:prstGeom prst="line">
            <a:avLst/>
          </a:prstGeom>
          <a:ln w="76200" cmpd="sng">
            <a:solidFill>
              <a:srgbClr val="0071CE"/>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4894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98">
                <a:solidFill>
                  <a:schemeClr val="tx2"/>
                </a:solidFill>
                <a:latin typeface="+mj-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2"/>
            <a:ext cx="4038600" cy="4525963"/>
          </a:xfrm>
        </p:spPr>
        <p:txBody>
          <a:bodyPr/>
          <a:lstStyle>
            <a:lvl1pPr>
              <a:defRPr sz="2774">
                <a:latin typeface="+mn-lt"/>
              </a:defRPr>
            </a:lvl1pPr>
            <a:lvl2pPr>
              <a:defRPr sz="2399">
                <a:latin typeface="+mn-lt"/>
              </a:defRPr>
            </a:lvl2pPr>
            <a:lvl3pPr>
              <a:defRPr sz="2024">
                <a:latin typeface="+mn-lt"/>
              </a:defRPr>
            </a:lvl3pPr>
            <a:lvl4pPr>
              <a:defRPr sz="1799">
                <a:latin typeface="+mn-lt"/>
              </a:defRPr>
            </a:lvl4pPr>
            <a:lvl5pPr>
              <a:defRPr sz="1799">
                <a:latin typeface="+mn-lt"/>
              </a:defRPr>
            </a:lvl5pPr>
            <a:lvl6pPr>
              <a:defRPr sz="1799"/>
            </a:lvl6pPr>
            <a:lvl7pPr>
              <a:defRPr sz="1799"/>
            </a:lvl7pPr>
            <a:lvl8pPr>
              <a:defRPr sz="1799"/>
            </a:lvl8pPr>
            <a:lvl9pPr>
              <a:defRPr sz="1799"/>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1" y="1600202"/>
            <a:ext cx="4038600" cy="4525963"/>
          </a:xfrm>
        </p:spPr>
        <p:txBody>
          <a:bodyPr/>
          <a:lstStyle>
            <a:lvl1pPr>
              <a:defRPr sz="2774">
                <a:latin typeface="+mn-lt"/>
              </a:defRPr>
            </a:lvl1pPr>
            <a:lvl2pPr>
              <a:defRPr sz="2399">
                <a:latin typeface="+mn-lt"/>
              </a:defRPr>
            </a:lvl2pPr>
            <a:lvl3pPr>
              <a:defRPr sz="2024">
                <a:latin typeface="+mn-lt"/>
              </a:defRPr>
            </a:lvl3pPr>
            <a:lvl4pPr>
              <a:defRPr sz="1799">
                <a:latin typeface="+mn-lt"/>
              </a:defRPr>
            </a:lvl4pPr>
            <a:lvl5pPr>
              <a:defRPr sz="1799">
                <a:latin typeface="+mn-lt"/>
              </a:defRPr>
            </a:lvl5pPr>
            <a:lvl6pPr>
              <a:defRPr sz="1799"/>
            </a:lvl6pPr>
            <a:lvl7pPr>
              <a:defRPr sz="1799"/>
            </a:lvl7pPr>
            <a:lvl8pPr>
              <a:defRPr sz="1799"/>
            </a:lvl8pPr>
            <a:lvl9pPr>
              <a:defRPr sz="1799"/>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3161646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98">
                <a:solidFill>
                  <a:srgbClr val="0071CE"/>
                </a:solidFill>
                <a:latin typeface="+mj-lt"/>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1" y="1535114"/>
            <a:ext cx="4040188" cy="639763"/>
          </a:xfrm>
        </p:spPr>
        <p:txBody>
          <a:bodyPr anchor="b">
            <a:normAutofit/>
          </a:bodyPr>
          <a:lstStyle>
            <a:lvl1pPr marL="0" indent="0">
              <a:buNone/>
              <a:defRPr sz="2099" b="0">
                <a:solidFill>
                  <a:srgbClr val="0071CE"/>
                </a:solidFill>
                <a:latin typeface="+mn-lt"/>
              </a:defRPr>
            </a:lvl1pPr>
            <a:lvl2pPr marL="457082" indent="0">
              <a:buNone/>
              <a:defRPr sz="2024" b="1"/>
            </a:lvl2pPr>
            <a:lvl3pPr marL="914163" indent="0">
              <a:buNone/>
              <a:defRPr sz="1799" b="1"/>
            </a:lvl3pPr>
            <a:lvl4pPr marL="1371246" indent="0">
              <a:buNone/>
              <a:defRPr sz="1574" b="1"/>
            </a:lvl4pPr>
            <a:lvl5pPr marL="1828328" indent="0">
              <a:buNone/>
              <a:defRPr sz="1574" b="1"/>
            </a:lvl5pPr>
            <a:lvl6pPr marL="2285409" indent="0">
              <a:buNone/>
              <a:defRPr sz="1574" b="1"/>
            </a:lvl6pPr>
            <a:lvl7pPr marL="2742491" indent="0">
              <a:buNone/>
              <a:defRPr sz="1574" b="1"/>
            </a:lvl7pPr>
            <a:lvl8pPr marL="3199572" indent="0">
              <a:buNone/>
              <a:defRPr sz="1574" b="1"/>
            </a:lvl8pPr>
            <a:lvl9pPr marL="3656654" indent="0">
              <a:buNone/>
              <a:defRPr sz="1574" b="1"/>
            </a:lvl9pPr>
          </a:lstStyle>
          <a:p>
            <a:pPr lvl="0"/>
            <a:r>
              <a:rPr lang="en-US" smtClean="0"/>
              <a:t>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399">
                <a:latin typeface="+mn-lt"/>
              </a:defRPr>
            </a:lvl1pPr>
            <a:lvl2pPr>
              <a:defRPr sz="2024">
                <a:latin typeface="+mn-lt"/>
              </a:defRPr>
            </a:lvl2pPr>
            <a:lvl3pPr>
              <a:defRPr sz="1799">
                <a:latin typeface="+mn-lt"/>
              </a:defRPr>
            </a:lvl3pPr>
            <a:lvl4pPr>
              <a:defRPr sz="1574">
                <a:latin typeface="+mn-lt"/>
              </a:defRPr>
            </a:lvl4pPr>
            <a:lvl5pPr>
              <a:defRPr sz="1574">
                <a:latin typeface="+mn-lt"/>
              </a:defRPr>
            </a:lvl5pPr>
            <a:lvl6pPr>
              <a:defRPr sz="1574"/>
            </a:lvl6pPr>
            <a:lvl7pPr>
              <a:defRPr sz="1574"/>
            </a:lvl7pPr>
            <a:lvl8pPr>
              <a:defRPr sz="1574"/>
            </a:lvl8pPr>
            <a:lvl9pPr>
              <a:defRPr sz="157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1535114"/>
            <a:ext cx="4041775" cy="639763"/>
          </a:xfrm>
        </p:spPr>
        <p:txBody>
          <a:bodyPr anchor="b">
            <a:normAutofit/>
          </a:bodyPr>
          <a:lstStyle>
            <a:lvl1pPr marL="0" indent="0">
              <a:buNone/>
              <a:defRPr sz="2099" b="0">
                <a:solidFill>
                  <a:srgbClr val="0071CE"/>
                </a:solidFill>
                <a:latin typeface="+mn-lt"/>
              </a:defRPr>
            </a:lvl1pPr>
            <a:lvl2pPr marL="457082" indent="0">
              <a:buNone/>
              <a:defRPr sz="2024" b="1"/>
            </a:lvl2pPr>
            <a:lvl3pPr marL="914163" indent="0">
              <a:buNone/>
              <a:defRPr sz="1799" b="1"/>
            </a:lvl3pPr>
            <a:lvl4pPr marL="1371246" indent="0">
              <a:buNone/>
              <a:defRPr sz="1574" b="1"/>
            </a:lvl4pPr>
            <a:lvl5pPr marL="1828328" indent="0">
              <a:buNone/>
              <a:defRPr sz="1574" b="1"/>
            </a:lvl5pPr>
            <a:lvl6pPr marL="2285409" indent="0">
              <a:buNone/>
              <a:defRPr sz="1574" b="1"/>
            </a:lvl6pPr>
            <a:lvl7pPr marL="2742491" indent="0">
              <a:buNone/>
              <a:defRPr sz="1574" b="1"/>
            </a:lvl7pPr>
            <a:lvl8pPr marL="3199572" indent="0">
              <a:buNone/>
              <a:defRPr sz="1574" b="1"/>
            </a:lvl8pPr>
            <a:lvl9pPr marL="3656654" indent="0">
              <a:buNone/>
              <a:defRPr sz="1574" b="1"/>
            </a:lvl9pPr>
          </a:lstStyle>
          <a:p>
            <a:pPr lvl="0"/>
            <a:r>
              <a:rPr lang="en-US" smtClean="0"/>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399">
                <a:latin typeface="+mn-lt"/>
              </a:defRPr>
            </a:lvl1pPr>
            <a:lvl2pPr>
              <a:defRPr sz="2024">
                <a:latin typeface="+mn-lt"/>
              </a:defRPr>
            </a:lvl2pPr>
            <a:lvl3pPr>
              <a:defRPr sz="1799">
                <a:latin typeface="+mn-lt"/>
              </a:defRPr>
            </a:lvl3pPr>
            <a:lvl4pPr>
              <a:defRPr sz="1574">
                <a:latin typeface="+mn-lt"/>
              </a:defRPr>
            </a:lvl4pPr>
            <a:lvl5pPr>
              <a:defRPr sz="1574">
                <a:latin typeface="+mn-lt"/>
              </a:defRPr>
            </a:lvl5pPr>
            <a:lvl6pPr>
              <a:defRPr sz="1574"/>
            </a:lvl6pPr>
            <a:lvl7pPr>
              <a:defRPr sz="1574"/>
            </a:lvl7pPr>
            <a:lvl8pPr>
              <a:defRPr sz="1574"/>
            </a:lvl8pPr>
            <a:lvl9pPr>
              <a:defRPr sz="157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404915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98">
                <a:solidFill>
                  <a:srgbClr val="0071CE"/>
                </a:solidFill>
                <a:latin typeface="+mj-l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53203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1361951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nchor="b"/>
          <a:lstStyle>
            <a:lvl1pPr algn="l">
              <a:defRPr sz="2024" b="0">
                <a:solidFill>
                  <a:srgbClr val="0071CE"/>
                </a:solidFill>
                <a:latin typeface="+mj-l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3"/>
            <a:ext cx="5111750" cy="5853113"/>
          </a:xfrm>
        </p:spPr>
        <p:txBody>
          <a:bodyPr/>
          <a:lstStyle>
            <a:lvl1pPr>
              <a:defRPr sz="3223">
                <a:latin typeface="+mn-lt"/>
              </a:defRPr>
            </a:lvl1pPr>
            <a:lvl2pPr>
              <a:defRPr sz="2774">
                <a:latin typeface="+mn-lt"/>
              </a:defRPr>
            </a:lvl2pPr>
            <a:lvl3pPr>
              <a:defRPr sz="2399">
                <a:latin typeface="+mn-lt"/>
              </a:defRPr>
            </a:lvl3pPr>
            <a:lvl4pPr>
              <a:defRPr sz="2024">
                <a:latin typeface="+mn-lt"/>
              </a:defRPr>
            </a:lvl4pPr>
            <a:lvl5pPr>
              <a:defRPr sz="2024">
                <a:latin typeface="+mn-lt"/>
              </a:defRPr>
            </a:lvl5pPr>
            <a:lvl6pPr>
              <a:defRPr sz="2024"/>
            </a:lvl6pPr>
            <a:lvl7pPr>
              <a:defRPr sz="2024"/>
            </a:lvl7pPr>
            <a:lvl8pPr>
              <a:defRPr sz="2024"/>
            </a:lvl8pPr>
            <a:lvl9pPr>
              <a:defRPr sz="202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24">
                <a:latin typeface="+mn-lt"/>
              </a:defRPr>
            </a:lvl1pPr>
            <a:lvl2pPr marL="457082" indent="0">
              <a:buNone/>
              <a:defRPr sz="1199"/>
            </a:lvl2pPr>
            <a:lvl3pPr marL="914163" indent="0">
              <a:buNone/>
              <a:defRPr sz="974"/>
            </a:lvl3pPr>
            <a:lvl4pPr marL="1371246" indent="0">
              <a:buNone/>
              <a:defRPr sz="900"/>
            </a:lvl4pPr>
            <a:lvl5pPr marL="1828328" indent="0">
              <a:buNone/>
              <a:defRPr sz="900"/>
            </a:lvl5pPr>
            <a:lvl6pPr marL="2285409" indent="0">
              <a:buNone/>
              <a:defRPr sz="900"/>
            </a:lvl6pPr>
            <a:lvl7pPr marL="2742491" indent="0">
              <a:buNone/>
              <a:defRPr sz="900"/>
            </a:lvl7pPr>
            <a:lvl8pPr marL="3199572" indent="0">
              <a:buNone/>
              <a:defRPr sz="900"/>
            </a:lvl8pPr>
            <a:lvl9pPr marL="3656654"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21903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24" b="0">
                <a:solidFill>
                  <a:srgbClr val="0071CE"/>
                </a:solidFill>
                <a:latin typeface="+mj-l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23"/>
            </a:lvl1pPr>
            <a:lvl2pPr marL="457082" indent="0">
              <a:buNone/>
              <a:defRPr sz="2774"/>
            </a:lvl2pPr>
            <a:lvl3pPr marL="914163" indent="0">
              <a:buNone/>
              <a:defRPr sz="2399"/>
            </a:lvl3pPr>
            <a:lvl4pPr marL="1371246" indent="0">
              <a:buNone/>
              <a:defRPr sz="2024"/>
            </a:lvl4pPr>
            <a:lvl5pPr marL="1828328" indent="0">
              <a:buNone/>
              <a:defRPr sz="2024"/>
            </a:lvl5pPr>
            <a:lvl6pPr marL="2285409" indent="0">
              <a:buNone/>
              <a:defRPr sz="2024"/>
            </a:lvl6pPr>
            <a:lvl7pPr marL="2742491" indent="0">
              <a:buNone/>
              <a:defRPr sz="2024"/>
            </a:lvl7pPr>
            <a:lvl8pPr marL="3199572" indent="0">
              <a:buNone/>
              <a:defRPr sz="2024"/>
            </a:lvl8pPr>
            <a:lvl9pPr marL="3656654" indent="0">
              <a:buNone/>
              <a:defRPr sz="2024"/>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24">
                <a:latin typeface="+mn-lt"/>
              </a:defRPr>
            </a:lvl1pPr>
            <a:lvl2pPr marL="457082" indent="0">
              <a:buNone/>
              <a:defRPr sz="1199"/>
            </a:lvl2pPr>
            <a:lvl3pPr marL="914163" indent="0">
              <a:buNone/>
              <a:defRPr sz="974"/>
            </a:lvl3pPr>
            <a:lvl4pPr marL="1371246" indent="0">
              <a:buNone/>
              <a:defRPr sz="900"/>
            </a:lvl4pPr>
            <a:lvl5pPr marL="1828328" indent="0">
              <a:buNone/>
              <a:defRPr sz="900"/>
            </a:lvl5pPr>
            <a:lvl6pPr marL="2285409" indent="0">
              <a:buNone/>
              <a:defRPr sz="900"/>
            </a:lvl6pPr>
            <a:lvl7pPr marL="2742491" indent="0">
              <a:buNone/>
              <a:defRPr sz="900"/>
            </a:lvl7pPr>
            <a:lvl8pPr marL="3199572" indent="0">
              <a:buNone/>
              <a:defRPr sz="900"/>
            </a:lvl8pPr>
            <a:lvl9pPr marL="3656654"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C103BE7-922C-410D-BE3F-A26D46EE2F3A}" type="slidenum">
              <a:rPr lang="en-US" smtClean="0"/>
              <a:pPr>
                <a:defRPr/>
              </a:pPr>
              <a:t>‹#›</a:t>
            </a:fld>
            <a:endParaRPr lang="en-US"/>
          </a:p>
        </p:txBody>
      </p:sp>
    </p:spTree>
    <p:extLst>
      <p:ext uri="{BB962C8B-B14F-4D97-AF65-F5344CB8AC3E}">
        <p14:creationId xmlns:p14="http://schemas.microsoft.com/office/powerpoint/2010/main" val="3241628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74639"/>
            <a:ext cx="8229600" cy="1143000"/>
          </a:xfrm>
          <a:prstGeom prst="rect">
            <a:avLst/>
          </a:prstGeom>
        </p:spPr>
        <p:txBody>
          <a:bodyPr vert="horz" lIns="121954" tIns="60977" rIns="121954" bIns="60977"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1" y="1600202"/>
            <a:ext cx="8229600" cy="4525963"/>
          </a:xfrm>
          <a:prstGeom prst="rect">
            <a:avLst/>
          </a:prstGeom>
        </p:spPr>
        <p:txBody>
          <a:bodyPr vert="horz" lIns="121954" tIns="60977" rIns="121954" bIns="60977"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121954" tIns="60977" rIns="121954" bIns="60977" rtlCol="0" anchor="ctr"/>
          <a:lstStyle>
            <a:lvl1pPr algn="l">
              <a:defRPr sz="1199">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1" y="6356352"/>
            <a:ext cx="2895600" cy="365125"/>
          </a:xfrm>
          <a:prstGeom prst="rect">
            <a:avLst/>
          </a:prstGeom>
        </p:spPr>
        <p:txBody>
          <a:bodyPr vert="horz" lIns="121954" tIns="60977" rIns="121954" bIns="60977" rtlCol="0" anchor="ctr"/>
          <a:lstStyle>
            <a:lvl1pPr algn="ctr">
              <a:defRPr sz="1199">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121954" tIns="60977" rIns="121954" bIns="60977" rtlCol="0" anchor="ctr"/>
          <a:lstStyle>
            <a:lvl1pPr algn="r">
              <a:defRPr sz="1199">
                <a:solidFill>
                  <a:schemeClr val="tx1">
                    <a:tint val="75000"/>
                  </a:schemeClr>
                </a:solidFill>
              </a:defRPr>
            </a:lvl1pPr>
          </a:lstStyle>
          <a:p>
            <a:pPr>
              <a:defRPr/>
            </a:pPr>
            <a:fld id="{0C103BE7-922C-410D-BE3F-A26D46EE2F3A}" type="slidenum">
              <a:rPr lang="en-US" smtClean="0"/>
              <a:pPr>
                <a:defRPr/>
              </a:pPr>
              <a:t>‹#›</a:t>
            </a:fld>
            <a:endParaRPr lang="en-US"/>
          </a:p>
        </p:txBody>
      </p:sp>
      <p:pic>
        <p:nvPicPr>
          <p:cNvPr id="7" name="Picture 6" descr="logo-IW.png"/>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250287" y="0"/>
            <a:ext cx="893712" cy="945444"/>
          </a:xfrm>
          <a:prstGeom prst="rect">
            <a:avLst/>
          </a:prstGeom>
        </p:spPr>
      </p:pic>
      <p:grpSp>
        <p:nvGrpSpPr>
          <p:cNvPr id="8" name="Group 7"/>
          <p:cNvGrpSpPr>
            <a:grpSpLocks/>
          </p:cNvGrpSpPr>
          <p:nvPr/>
        </p:nvGrpSpPr>
        <p:grpSpPr bwMode="auto">
          <a:xfrm>
            <a:off x="342900" y="0"/>
            <a:ext cx="147638" cy="5791200"/>
            <a:chOff x="216" y="0"/>
            <a:chExt cx="93" cy="3648"/>
          </a:xfrm>
        </p:grpSpPr>
        <p:sp>
          <p:nvSpPr>
            <p:cNvPr id="9" name="Line 8"/>
            <p:cNvSpPr>
              <a:spLocks noChangeShapeType="1"/>
            </p:cNvSpPr>
            <p:nvPr/>
          </p:nvSpPr>
          <p:spPr bwMode="auto">
            <a:xfrm>
              <a:off x="216" y="0"/>
              <a:ext cx="0" cy="3648"/>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0" name="Line 9"/>
            <p:cNvSpPr>
              <a:spLocks noChangeShapeType="1"/>
            </p:cNvSpPr>
            <p:nvPr/>
          </p:nvSpPr>
          <p:spPr bwMode="auto">
            <a:xfrm>
              <a:off x="309" y="0"/>
              <a:ext cx="0" cy="3648"/>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1" name="Line 10"/>
            <p:cNvSpPr>
              <a:spLocks noChangeShapeType="1"/>
            </p:cNvSpPr>
            <p:nvPr/>
          </p:nvSpPr>
          <p:spPr bwMode="auto">
            <a:xfrm>
              <a:off x="262" y="0"/>
              <a:ext cx="0" cy="3648"/>
            </a:xfrm>
            <a:prstGeom prst="line">
              <a:avLst/>
            </a:prstGeom>
            <a:noFill/>
            <a:ln w="38100">
              <a:solidFill>
                <a:srgbClr val="003366">
                  <a:alpha val="59999"/>
                </a:srgbClr>
              </a:solidFill>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12" name="Group 11"/>
          <p:cNvGrpSpPr>
            <a:grpSpLocks/>
          </p:cNvGrpSpPr>
          <p:nvPr/>
        </p:nvGrpSpPr>
        <p:grpSpPr bwMode="auto">
          <a:xfrm>
            <a:off x="1244600" y="6324600"/>
            <a:ext cx="7670800" cy="127000"/>
            <a:chOff x="928" y="4032"/>
            <a:chExt cx="4832" cy="80"/>
          </a:xfrm>
        </p:grpSpPr>
        <p:sp>
          <p:nvSpPr>
            <p:cNvPr id="13" name="Line 12"/>
            <p:cNvSpPr>
              <a:spLocks noChangeShapeType="1"/>
            </p:cNvSpPr>
            <p:nvPr/>
          </p:nvSpPr>
          <p:spPr bwMode="auto">
            <a:xfrm flipH="1">
              <a:off x="928" y="4112"/>
              <a:ext cx="4832" cy="0"/>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4" name="Line 13"/>
            <p:cNvSpPr>
              <a:spLocks noChangeShapeType="1"/>
            </p:cNvSpPr>
            <p:nvPr/>
          </p:nvSpPr>
          <p:spPr bwMode="auto">
            <a:xfrm flipH="1">
              <a:off x="928" y="4072"/>
              <a:ext cx="4832" cy="0"/>
            </a:xfrm>
            <a:prstGeom prst="line">
              <a:avLst/>
            </a:prstGeom>
            <a:noFill/>
            <a:ln w="38100">
              <a:solidFill>
                <a:srgbClr val="003366">
                  <a:alpha val="59999"/>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5" name="Line 14"/>
            <p:cNvSpPr>
              <a:spLocks noChangeShapeType="1"/>
            </p:cNvSpPr>
            <p:nvPr/>
          </p:nvSpPr>
          <p:spPr bwMode="auto">
            <a:xfrm flipH="1">
              <a:off x="928" y="4032"/>
              <a:ext cx="4832" cy="0"/>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17" name="Text Box 16"/>
          <p:cNvSpPr txBox="1">
            <a:spLocks noChangeArrowheads="1"/>
          </p:cNvSpPr>
          <p:nvPr/>
        </p:nvSpPr>
        <p:spPr bwMode="auto">
          <a:xfrm>
            <a:off x="8153400" y="6491288"/>
            <a:ext cx="609600" cy="366712"/>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fld id="{C6528619-7962-4EE4-9C51-0BDFABD1E1A1}" type="slidenum">
              <a:rPr lang="en-US" smtClean="0"/>
              <a:pPr>
                <a:defRPr/>
              </a:pPr>
              <a:t>‹#›</a:t>
            </a:fld>
            <a:endParaRPr lang="en-US" smtClean="0"/>
          </a:p>
        </p:txBody>
      </p:sp>
      <p:grpSp>
        <p:nvGrpSpPr>
          <p:cNvPr id="18" name="Group 7"/>
          <p:cNvGrpSpPr>
            <a:grpSpLocks/>
          </p:cNvGrpSpPr>
          <p:nvPr userDrawn="1"/>
        </p:nvGrpSpPr>
        <p:grpSpPr bwMode="auto">
          <a:xfrm>
            <a:off x="342900" y="0"/>
            <a:ext cx="147638" cy="5791200"/>
            <a:chOff x="216" y="0"/>
            <a:chExt cx="93" cy="3648"/>
          </a:xfrm>
        </p:grpSpPr>
        <p:sp>
          <p:nvSpPr>
            <p:cNvPr id="19" name="Line 8"/>
            <p:cNvSpPr>
              <a:spLocks noChangeShapeType="1"/>
            </p:cNvSpPr>
            <p:nvPr/>
          </p:nvSpPr>
          <p:spPr bwMode="auto">
            <a:xfrm>
              <a:off x="216" y="0"/>
              <a:ext cx="0" cy="3648"/>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0" name="Line 9"/>
            <p:cNvSpPr>
              <a:spLocks noChangeShapeType="1"/>
            </p:cNvSpPr>
            <p:nvPr/>
          </p:nvSpPr>
          <p:spPr bwMode="auto">
            <a:xfrm>
              <a:off x="309" y="0"/>
              <a:ext cx="0" cy="3648"/>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 name="Line 10"/>
            <p:cNvSpPr>
              <a:spLocks noChangeShapeType="1"/>
            </p:cNvSpPr>
            <p:nvPr/>
          </p:nvSpPr>
          <p:spPr bwMode="auto">
            <a:xfrm>
              <a:off x="262" y="0"/>
              <a:ext cx="0" cy="3648"/>
            </a:xfrm>
            <a:prstGeom prst="line">
              <a:avLst/>
            </a:prstGeom>
            <a:noFill/>
            <a:ln w="38100">
              <a:solidFill>
                <a:srgbClr val="003366">
                  <a:alpha val="59999"/>
                </a:srgbClr>
              </a:solidFill>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2" name="Group 11"/>
          <p:cNvGrpSpPr>
            <a:grpSpLocks/>
          </p:cNvGrpSpPr>
          <p:nvPr userDrawn="1"/>
        </p:nvGrpSpPr>
        <p:grpSpPr bwMode="auto">
          <a:xfrm>
            <a:off x="1244600" y="6324600"/>
            <a:ext cx="7670800" cy="127000"/>
            <a:chOff x="928" y="4032"/>
            <a:chExt cx="4832" cy="80"/>
          </a:xfrm>
        </p:grpSpPr>
        <p:sp>
          <p:nvSpPr>
            <p:cNvPr id="23" name="Line 12"/>
            <p:cNvSpPr>
              <a:spLocks noChangeShapeType="1"/>
            </p:cNvSpPr>
            <p:nvPr/>
          </p:nvSpPr>
          <p:spPr bwMode="auto">
            <a:xfrm flipH="1">
              <a:off x="928" y="4112"/>
              <a:ext cx="4832" cy="0"/>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4" name="Line 13"/>
            <p:cNvSpPr>
              <a:spLocks noChangeShapeType="1"/>
            </p:cNvSpPr>
            <p:nvPr/>
          </p:nvSpPr>
          <p:spPr bwMode="auto">
            <a:xfrm flipH="1">
              <a:off x="928" y="4072"/>
              <a:ext cx="4832" cy="0"/>
            </a:xfrm>
            <a:prstGeom prst="line">
              <a:avLst/>
            </a:prstGeom>
            <a:noFill/>
            <a:ln w="38100">
              <a:solidFill>
                <a:srgbClr val="003366">
                  <a:alpha val="59999"/>
                </a:srgbClr>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5" name="Line 14"/>
            <p:cNvSpPr>
              <a:spLocks noChangeShapeType="1"/>
            </p:cNvSpPr>
            <p:nvPr/>
          </p:nvSpPr>
          <p:spPr bwMode="auto">
            <a:xfrm flipH="1">
              <a:off x="928" y="4032"/>
              <a:ext cx="4832" cy="0"/>
            </a:xfrm>
            <a:prstGeom prst="line">
              <a:avLst/>
            </a:prstGeom>
            <a:noFill/>
            <a:ln w="12700">
              <a:solidFill>
                <a:srgbClr val="9999FF">
                  <a:alpha val="50195"/>
                </a:srgbClr>
              </a:solidFill>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27" name="Text Box 16"/>
          <p:cNvSpPr txBox="1">
            <a:spLocks noChangeArrowheads="1"/>
          </p:cNvSpPr>
          <p:nvPr userDrawn="1"/>
        </p:nvSpPr>
        <p:spPr bwMode="auto">
          <a:xfrm>
            <a:off x="8153400" y="6491288"/>
            <a:ext cx="609600" cy="366712"/>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fld id="{C6528619-7962-4EE4-9C51-0BDFABD1E1A1}" type="slidenum">
              <a:rPr lang="en-US" smtClean="0"/>
              <a:pPr>
                <a:defRPr/>
              </a:pPr>
              <a:t>‹#›</a:t>
            </a:fld>
            <a:endParaRPr lang="en-US" smtClean="0"/>
          </a:p>
        </p:txBody>
      </p:sp>
    </p:spTree>
    <p:extLst>
      <p:ext uri="{BB962C8B-B14F-4D97-AF65-F5344CB8AC3E}">
        <p14:creationId xmlns:p14="http://schemas.microsoft.com/office/powerpoint/2010/main" val="3609771604"/>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Lst>
  <p:txStyles>
    <p:titleStyle>
      <a:lvl1pPr algn="l" defTabSz="457082" rtl="0" eaLnBrk="1" latinLnBrk="0" hangingPunct="1">
        <a:spcBef>
          <a:spcPct val="0"/>
        </a:spcBef>
        <a:buNone/>
        <a:defRPr sz="3298" kern="1200">
          <a:solidFill>
            <a:srgbClr val="0071CE"/>
          </a:solidFill>
          <a:latin typeface="+mj-lt"/>
          <a:ea typeface="+mj-ea"/>
          <a:cs typeface="Arial"/>
        </a:defRPr>
      </a:lvl1pPr>
    </p:titleStyle>
    <p:bodyStyle>
      <a:lvl1pPr marL="342812" indent="-342812" algn="l" defTabSz="457082" rtl="0" eaLnBrk="1" latinLnBrk="0" hangingPunct="1">
        <a:spcBef>
          <a:spcPct val="20000"/>
        </a:spcBef>
        <a:buFont typeface="Arial"/>
        <a:buChar char="•"/>
        <a:defRPr sz="3223" kern="1200">
          <a:solidFill>
            <a:schemeClr val="tx1"/>
          </a:solidFill>
          <a:latin typeface="+mn-lt"/>
          <a:ea typeface="+mn-ea"/>
          <a:cs typeface="Arial"/>
        </a:defRPr>
      </a:lvl1pPr>
      <a:lvl2pPr marL="742758" indent="-285676" algn="l" defTabSz="457082" rtl="0" eaLnBrk="1" latinLnBrk="0" hangingPunct="1">
        <a:spcBef>
          <a:spcPct val="20000"/>
        </a:spcBef>
        <a:buFont typeface="Arial"/>
        <a:buChar char="–"/>
        <a:defRPr sz="2774" kern="1200">
          <a:solidFill>
            <a:schemeClr val="tx1"/>
          </a:solidFill>
          <a:latin typeface="+mn-lt"/>
          <a:ea typeface="+mn-ea"/>
          <a:cs typeface="Arial"/>
        </a:defRPr>
      </a:lvl2pPr>
      <a:lvl3pPr marL="1142704" indent="-228541" algn="l" defTabSz="457082" rtl="0" eaLnBrk="1" latinLnBrk="0" hangingPunct="1">
        <a:spcBef>
          <a:spcPct val="20000"/>
        </a:spcBef>
        <a:buFont typeface="Arial"/>
        <a:buChar char="•"/>
        <a:defRPr sz="2399" kern="1200">
          <a:solidFill>
            <a:schemeClr val="tx1"/>
          </a:solidFill>
          <a:latin typeface="+mn-lt"/>
          <a:ea typeface="+mn-ea"/>
          <a:cs typeface="Arial"/>
        </a:defRPr>
      </a:lvl3pPr>
      <a:lvl4pPr marL="1599787" indent="-228541" algn="l" defTabSz="457082" rtl="0" eaLnBrk="1" latinLnBrk="0" hangingPunct="1">
        <a:spcBef>
          <a:spcPct val="20000"/>
        </a:spcBef>
        <a:buFont typeface="Arial"/>
        <a:buChar char="–"/>
        <a:defRPr sz="2024" kern="1200">
          <a:solidFill>
            <a:schemeClr val="tx1"/>
          </a:solidFill>
          <a:latin typeface="+mn-lt"/>
          <a:ea typeface="+mn-ea"/>
          <a:cs typeface="Arial"/>
        </a:defRPr>
      </a:lvl4pPr>
      <a:lvl5pPr marL="2056868" indent="-228541" algn="l" defTabSz="457082" rtl="0" eaLnBrk="1" latinLnBrk="0" hangingPunct="1">
        <a:spcBef>
          <a:spcPct val="20000"/>
        </a:spcBef>
        <a:buFont typeface="Arial"/>
        <a:buChar char="»"/>
        <a:defRPr sz="2024" kern="1200">
          <a:solidFill>
            <a:schemeClr val="tx1"/>
          </a:solidFill>
          <a:latin typeface="+mn-lt"/>
          <a:ea typeface="+mn-ea"/>
          <a:cs typeface="Arial"/>
        </a:defRPr>
      </a:lvl5pPr>
      <a:lvl6pPr marL="2513950" indent="-228541" algn="l" defTabSz="457082" rtl="0" eaLnBrk="1" latinLnBrk="0" hangingPunct="1">
        <a:spcBef>
          <a:spcPct val="20000"/>
        </a:spcBef>
        <a:buFont typeface="Arial"/>
        <a:buChar char="•"/>
        <a:defRPr sz="2024" kern="1200">
          <a:solidFill>
            <a:schemeClr val="tx1"/>
          </a:solidFill>
          <a:latin typeface="+mn-lt"/>
          <a:ea typeface="+mn-ea"/>
          <a:cs typeface="+mn-cs"/>
        </a:defRPr>
      </a:lvl6pPr>
      <a:lvl7pPr marL="2971032" indent="-228541" algn="l" defTabSz="457082" rtl="0" eaLnBrk="1" latinLnBrk="0" hangingPunct="1">
        <a:spcBef>
          <a:spcPct val="20000"/>
        </a:spcBef>
        <a:buFont typeface="Arial"/>
        <a:buChar char="•"/>
        <a:defRPr sz="2024" kern="1200">
          <a:solidFill>
            <a:schemeClr val="tx1"/>
          </a:solidFill>
          <a:latin typeface="+mn-lt"/>
          <a:ea typeface="+mn-ea"/>
          <a:cs typeface="+mn-cs"/>
        </a:defRPr>
      </a:lvl7pPr>
      <a:lvl8pPr marL="3428113" indent="-228541" algn="l" defTabSz="457082" rtl="0" eaLnBrk="1" latinLnBrk="0" hangingPunct="1">
        <a:spcBef>
          <a:spcPct val="20000"/>
        </a:spcBef>
        <a:buFont typeface="Arial"/>
        <a:buChar char="•"/>
        <a:defRPr sz="2024" kern="1200">
          <a:solidFill>
            <a:schemeClr val="tx1"/>
          </a:solidFill>
          <a:latin typeface="+mn-lt"/>
          <a:ea typeface="+mn-ea"/>
          <a:cs typeface="+mn-cs"/>
        </a:defRPr>
      </a:lvl8pPr>
      <a:lvl9pPr marL="3885196" indent="-228541" algn="l" defTabSz="457082" rtl="0" eaLnBrk="1" latinLnBrk="0" hangingPunct="1">
        <a:spcBef>
          <a:spcPct val="20000"/>
        </a:spcBef>
        <a:buFont typeface="Arial"/>
        <a:buChar char="•"/>
        <a:defRPr sz="2024" kern="1200">
          <a:solidFill>
            <a:schemeClr val="tx1"/>
          </a:solidFill>
          <a:latin typeface="+mn-lt"/>
          <a:ea typeface="+mn-ea"/>
          <a:cs typeface="+mn-cs"/>
        </a:defRPr>
      </a:lvl9pPr>
    </p:bodyStyle>
    <p:otherStyle>
      <a:defPPr>
        <a:defRPr lang="en-US"/>
      </a:defPPr>
      <a:lvl1pPr marL="0" algn="l" defTabSz="457082" rtl="0" eaLnBrk="1" latinLnBrk="0" hangingPunct="1">
        <a:defRPr sz="1799" kern="1200">
          <a:solidFill>
            <a:schemeClr val="tx1"/>
          </a:solidFill>
          <a:latin typeface="+mn-lt"/>
          <a:ea typeface="+mn-ea"/>
          <a:cs typeface="+mn-cs"/>
        </a:defRPr>
      </a:lvl1pPr>
      <a:lvl2pPr marL="457082" algn="l" defTabSz="457082" rtl="0" eaLnBrk="1" latinLnBrk="0" hangingPunct="1">
        <a:defRPr sz="1799" kern="1200">
          <a:solidFill>
            <a:schemeClr val="tx1"/>
          </a:solidFill>
          <a:latin typeface="+mn-lt"/>
          <a:ea typeface="+mn-ea"/>
          <a:cs typeface="+mn-cs"/>
        </a:defRPr>
      </a:lvl2pPr>
      <a:lvl3pPr marL="914163" algn="l" defTabSz="457082" rtl="0" eaLnBrk="1" latinLnBrk="0" hangingPunct="1">
        <a:defRPr sz="1799" kern="1200">
          <a:solidFill>
            <a:schemeClr val="tx1"/>
          </a:solidFill>
          <a:latin typeface="+mn-lt"/>
          <a:ea typeface="+mn-ea"/>
          <a:cs typeface="+mn-cs"/>
        </a:defRPr>
      </a:lvl3pPr>
      <a:lvl4pPr marL="1371246" algn="l" defTabSz="457082" rtl="0" eaLnBrk="1" latinLnBrk="0" hangingPunct="1">
        <a:defRPr sz="1799" kern="1200">
          <a:solidFill>
            <a:schemeClr val="tx1"/>
          </a:solidFill>
          <a:latin typeface="+mn-lt"/>
          <a:ea typeface="+mn-ea"/>
          <a:cs typeface="+mn-cs"/>
        </a:defRPr>
      </a:lvl4pPr>
      <a:lvl5pPr marL="1828328" algn="l" defTabSz="457082" rtl="0" eaLnBrk="1" latinLnBrk="0" hangingPunct="1">
        <a:defRPr sz="1799" kern="1200">
          <a:solidFill>
            <a:schemeClr val="tx1"/>
          </a:solidFill>
          <a:latin typeface="+mn-lt"/>
          <a:ea typeface="+mn-ea"/>
          <a:cs typeface="+mn-cs"/>
        </a:defRPr>
      </a:lvl5pPr>
      <a:lvl6pPr marL="2285409" algn="l" defTabSz="457082" rtl="0" eaLnBrk="1" latinLnBrk="0" hangingPunct="1">
        <a:defRPr sz="1799" kern="1200">
          <a:solidFill>
            <a:schemeClr val="tx1"/>
          </a:solidFill>
          <a:latin typeface="+mn-lt"/>
          <a:ea typeface="+mn-ea"/>
          <a:cs typeface="+mn-cs"/>
        </a:defRPr>
      </a:lvl6pPr>
      <a:lvl7pPr marL="2742491" algn="l" defTabSz="457082" rtl="0" eaLnBrk="1" latinLnBrk="0" hangingPunct="1">
        <a:defRPr sz="1799" kern="1200">
          <a:solidFill>
            <a:schemeClr val="tx1"/>
          </a:solidFill>
          <a:latin typeface="+mn-lt"/>
          <a:ea typeface="+mn-ea"/>
          <a:cs typeface="+mn-cs"/>
        </a:defRPr>
      </a:lvl7pPr>
      <a:lvl8pPr marL="3199572" algn="l" defTabSz="457082" rtl="0" eaLnBrk="1" latinLnBrk="0" hangingPunct="1">
        <a:defRPr sz="1799" kern="1200">
          <a:solidFill>
            <a:schemeClr val="tx1"/>
          </a:solidFill>
          <a:latin typeface="+mn-lt"/>
          <a:ea typeface="+mn-ea"/>
          <a:cs typeface="+mn-cs"/>
        </a:defRPr>
      </a:lvl8pPr>
      <a:lvl9pPr marL="3656654" algn="l" defTabSz="457082"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finse.org/" TargetMode="External"/><Relationship Id="rId13" Type="http://schemas.openxmlformats.org/officeDocument/2006/relationships/hyperlink" Target="http://www.incose.pl/" TargetMode="External"/><Relationship Id="rId18" Type="http://schemas.openxmlformats.org/officeDocument/2006/relationships/hyperlink" Target="http://www.incose.ch/" TargetMode="External"/><Relationship Id="rId3" Type="http://schemas.openxmlformats.org/officeDocument/2006/relationships/hyperlink" Target="mailto:nauman.arshad@incose.org" TargetMode="External"/><Relationship Id="rId21" Type="http://schemas.openxmlformats.org/officeDocument/2006/relationships/hyperlink" Target="http://www.incoseonline.org.uk/" TargetMode="External"/><Relationship Id="rId7" Type="http://schemas.openxmlformats.org/officeDocument/2006/relationships/hyperlink" Target="http://www.incose.dk/" TargetMode="External"/><Relationship Id="rId12" Type="http://schemas.openxmlformats.org/officeDocument/2006/relationships/hyperlink" Target="http://www.incose-italia.it/" TargetMode="External"/><Relationship Id="rId17" Type="http://schemas.openxmlformats.org/officeDocument/2006/relationships/hyperlink" Target="http://www.incose.se/" TargetMode="External"/><Relationship Id="rId2" Type="http://schemas.openxmlformats.org/officeDocument/2006/relationships/notesSlide" Target="../notesSlides/notesSlide4.xml"/><Relationship Id="rId16" Type="http://schemas.openxmlformats.org/officeDocument/2006/relationships/hyperlink" Target="http://www.aeis-incose.org/" TargetMode="External"/><Relationship Id="rId20" Type="http://schemas.openxmlformats.org/officeDocument/2006/relationships/hyperlink" Target="http://sistemmuhendisligi.com/" TargetMode="External"/><Relationship Id="rId1" Type="http://schemas.openxmlformats.org/officeDocument/2006/relationships/slideLayout" Target="../slideLayouts/slideLayout2.xml"/><Relationship Id="rId6" Type="http://schemas.openxmlformats.org/officeDocument/2006/relationships/hyperlink" Target="mailto:info@incose.org" TargetMode="External"/><Relationship Id="rId11" Type="http://schemas.openxmlformats.org/officeDocument/2006/relationships/hyperlink" Target="http://www.iltam.org/activity_info.php?actid=act_SystemEngineering" TargetMode="External"/><Relationship Id="rId5" Type="http://schemas.openxmlformats.org/officeDocument/2006/relationships/hyperlink" Target="mailto:omar.hammami@incose.org" TargetMode="External"/><Relationship Id="rId15" Type="http://schemas.openxmlformats.org/officeDocument/2006/relationships/hyperlink" Target="http://www.incose.org.za/" TargetMode="External"/><Relationship Id="rId10" Type="http://schemas.openxmlformats.org/officeDocument/2006/relationships/hyperlink" Target="http://www.gfse.de/" TargetMode="External"/><Relationship Id="rId19" Type="http://schemas.openxmlformats.org/officeDocument/2006/relationships/hyperlink" Target="http://www.incose.nl/" TargetMode="External"/><Relationship Id="rId4" Type="http://schemas.openxmlformats.org/officeDocument/2006/relationships/hyperlink" Target="mailto:epf@isep.ipp.pt" TargetMode="External"/><Relationship Id="rId9" Type="http://schemas.openxmlformats.org/officeDocument/2006/relationships/hyperlink" Target="http://www.afis.fr/" TargetMode="External"/><Relationship Id="rId14" Type="http://schemas.openxmlformats.org/officeDocument/2006/relationships/hyperlink" Target="http://www.incose.ru/"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ncose-beijing.com/" TargetMode="External"/><Relationship Id="rId7" Type="http://schemas.openxmlformats.org/officeDocument/2006/relationships/hyperlink" Target="http://www.incose.org/singapore" TargetMode="External"/><Relationship Id="rId2" Type="http://schemas.openxmlformats.org/officeDocument/2006/relationships/hyperlink" Target="http://www.sesa.org.au/" TargetMode="External"/><Relationship Id="rId1" Type="http://schemas.openxmlformats.org/officeDocument/2006/relationships/slideLayout" Target="../slideLayouts/slideLayout2.xml"/><Relationship Id="rId6" Type="http://schemas.openxmlformats.org/officeDocument/2006/relationships/hyperlink" Target="http://www.kcose.org/" TargetMode="External"/><Relationship Id="rId5" Type="http://schemas.openxmlformats.org/officeDocument/2006/relationships/hyperlink" Target="http://www.jcose.org/" TargetMode="External"/><Relationship Id="rId4" Type="http://schemas.openxmlformats.org/officeDocument/2006/relationships/hyperlink" Target="http://www.incose.org/indi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tiff"/><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microsoft.com/office/2007/relationships/hdphoto" Target="../media/hdphoto2.wdp"/><Relationship Id="rId4" Type="http://schemas.openxmlformats.org/officeDocument/2006/relationships/image" Target="../media/image7.png"/><Relationship Id="rId9"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ncose.org/docs/default-source/policiesbylaws/chp-100.pdf?sfvrsn=1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6"/>
          <p:cNvSpPr>
            <a:spLocks noGrp="1" noChangeArrowheads="1"/>
          </p:cNvSpPr>
          <p:nvPr>
            <p:ph type="ctrTitle"/>
          </p:nvPr>
        </p:nvSpPr>
        <p:spPr>
          <a:xfrm>
            <a:off x="387444" y="4409344"/>
            <a:ext cx="8527956" cy="1123038"/>
          </a:xfrm>
        </p:spPr>
        <p:txBody>
          <a:bodyPr>
            <a:normAutofit fontScale="90000"/>
          </a:bodyPr>
          <a:lstStyle/>
          <a:p>
            <a:r>
              <a:rPr lang="en-US" dirty="0" smtClean="0"/>
              <a:t>Chapter Leader Training</a:t>
            </a:r>
            <a:br>
              <a:rPr lang="en-US" dirty="0" smtClean="0"/>
            </a:br>
            <a:r>
              <a:rPr lang="en-US" dirty="0" smtClean="0"/>
              <a:t>Unit 3 – Chapters and Officer Roles</a:t>
            </a:r>
            <a:endParaRPr lang="en-US" dirty="0"/>
          </a:p>
        </p:txBody>
      </p:sp>
      <p:sp>
        <p:nvSpPr>
          <p:cNvPr id="3" name="Subtitle 2"/>
          <p:cNvSpPr>
            <a:spLocks noGrp="1"/>
          </p:cNvSpPr>
          <p:nvPr>
            <p:ph type="subTitle" idx="1"/>
          </p:nvPr>
        </p:nvSpPr>
        <p:spPr>
          <a:xfrm>
            <a:off x="1752600" y="5638800"/>
            <a:ext cx="6781800" cy="867169"/>
          </a:xfrm>
        </p:spPr>
        <p:txBody>
          <a:bodyPr>
            <a:normAutofit fontScale="85000" lnSpcReduction="20000"/>
          </a:bodyPr>
          <a:lstStyle/>
          <a:p>
            <a:pPr algn="r">
              <a:lnSpc>
                <a:spcPct val="85000"/>
              </a:lnSpc>
            </a:pPr>
            <a:r>
              <a:rPr lang="en-US" dirty="0"/>
              <a:t>Prepared by the US Sector </a:t>
            </a:r>
            <a:endParaRPr lang="en-US" dirty="0" smtClean="0"/>
          </a:p>
          <a:p>
            <a:pPr algn="r">
              <a:lnSpc>
                <a:spcPct val="85000"/>
              </a:lnSpc>
            </a:pPr>
            <a:r>
              <a:rPr lang="en-US" dirty="0" smtClean="0"/>
              <a:t>and </a:t>
            </a:r>
            <a:r>
              <a:rPr lang="en-US" dirty="0"/>
              <a:t>Keys to Effective Chapters</a:t>
            </a:r>
          </a:p>
          <a:p>
            <a:pPr algn="r">
              <a:lnSpc>
                <a:spcPct val="85000"/>
              </a:lnSpc>
            </a:pPr>
            <a:r>
              <a:rPr lang="en-US" dirty="0"/>
              <a:t>Revision </a:t>
            </a:r>
            <a:r>
              <a:rPr lang="en-US" dirty="0" smtClean="0"/>
              <a:t>3.0</a:t>
            </a:r>
          </a:p>
          <a:p>
            <a:pPr algn="r">
              <a:lnSpc>
                <a:spcPct val="85000"/>
              </a:lnSpc>
            </a:pPr>
            <a:r>
              <a:rPr lang="en-US" dirty="0" smtClean="0"/>
              <a:t>Presented on January 20, 2018</a:t>
            </a:r>
            <a:endParaRPr lang="en-US" dirty="0"/>
          </a:p>
        </p:txBody>
      </p:sp>
      <p:sp>
        <p:nvSpPr>
          <p:cNvPr id="3075" name="Rectangle 28"/>
          <p:cNvSpPr>
            <a:spLocks noChangeArrowheads="1"/>
          </p:cNvSpPr>
          <p:nvPr/>
        </p:nvSpPr>
        <p:spPr bwMode="auto">
          <a:xfrm>
            <a:off x="3124200" y="5562600"/>
            <a:ext cx="5562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lnSpc>
                <a:spcPct val="85000"/>
              </a:lnSpc>
              <a:spcBef>
                <a:spcPct val="20000"/>
              </a:spcBef>
            </a:pPr>
            <a:endParaRPr lang="en-US" dirty="0"/>
          </a:p>
          <a:p>
            <a:pPr eaLnBrk="1" hangingPunct="1">
              <a:lnSpc>
                <a:spcPct val="85000"/>
              </a:lnSpc>
              <a:spcBef>
                <a:spcPct val="20000"/>
              </a:spcBef>
            </a:pPr>
            <a:r>
              <a:rPr lang="en-US" sz="2400" dirty="0"/>
              <a:t> </a:t>
            </a:r>
          </a:p>
        </p:txBody>
      </p:sp>
      <p:sp>
        <p:nvSpPr>
          <p:cNvPr id="3076" name="Rectangle 3"/>
          <p:cNvSpPr txBox="1">
            <a:spLocks noChangeArrowheads="1"/>
          </p:cNvSpPr>
          <p:nvPr/>
        </p:nvSpPr>
        <p:spPr bwMode="auto">
          <a:xfrm>
            <a:off x="1219200" y="2902262"/>
            <a:ext cx="64008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ea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defRPr sz="2000">
                <a:solidFill>
                  <a:schemeClr val="tx1"/>
                </a:solidFill>
                <a:latin typeface="Arial" charset="0"/>
                <a:ea typeface="ＭＳ Ｐゴシック" charset="0"/>
              </a:defRPr>
            </a:lvl6pPr>
            <a:lvl7pPr eaLnBrk="0" hangingPunct="0">
              <a:defRPr sz="2000">
                <a:solidFill>
                  <a:schemeClr val="tx1"/>
                </a:solidFill>
                <a:latin typeface="Arial" charset="0"/>
                <a:ea typeface="ＭＳ Ｐゴシック" charset="0"/>
              </a:defRPr>
            </a:lvl7pPr>
            <a:lvl8pPr eaLnBrk="0" hangingPunct="0">
              <a:defRPr sz="2000">
                <a:solidFill>
                  <a:schemeClr val="tx1"/>
                </a:solidFill>
                <a:latin typeface="Arial" charset="0"/>
                <a:ea typeface="ＭＳ Ｐゴシック" charset="0"/>
              </a:defRPr>
            </a:lvl8pPr>
            <a:lvl9pPr eaLnBrk="0" hangingPunct="0">
              <a:defRPr sz="2000">
                <a:solidFill>
                  <a:schemeClr val="tx1"/>
                </a:solidFill>
                <a:latin typeface="Arial" charset="0"/>
                <a:ea typeface="ＭＳ Ｐゴシック" charset="0"/>
              </a:defRPr>
            </a:lvl9pPr>
          </a:lstStyle>
          <a:p>
            <a:pPr algn="ctr" eaLnBrk="1" hangingPunct="1">
              <a:lnSpc>
                <a:spcPct val="80000"/>
              </a:lnSpc>
              <a:spcBef>
                <a:spcPct val="20000"/>
              </a:spcBef>
            </a:pPr>
            <a:endParaRPr lang="en-US" sz="2400" dirty="0"/>
          </a:p>
        </p:txBody>
      </p:sp>
    </p:spTree>
    <p:extLst>
      <p:ext uri="{BB962C8B-B14F-4D97-AF65-F5344CB8AC3E}">
        <p14:creationId xmlns:p14="http://schemas.microsoft.com/office/powerpoint/2010/main" val="2503720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Chapter Governance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CHP-100 policy updated, defines basic requirements for chapters:</a:t>
            </a:r>
          </a:p>
          <a:p>
            <a:pPr lvl="1"/>
            <a:r>
              <a:rPr lang="en-US" dirty="0" smtClean="0"/>
              <a:t>Remain </a:t>
            </a:r>
            <a:r>
              <a:rPr lang="en-US" dirty="0"/>
              <a:t>above the 25 member minimum size.   </a:t>
            </a:r>
            <a:endParaRPr lang="en-US" dirty="0" smtClean="0"/>
          </a:p>
          <a:p>
            <a:pPr lvl="1"/>
            <a:r>
              <a:rPr lang="en-US" dirty="0" smtClean="0"/>
              <a:t>Hold </a:t>
            </a:r>
            <a:r>
              <a:rPr lang="en-US" dirty="0"/>
              <a:t>Annual General Meetings (AGM) or </a:t>
            </a:r>
            <a:r>
              <a:rPr lang="en-US" dirty="0" smtClean="0"/>
              <a:t>equivalent</a:t>
            </a:r>
          </a:p>
          <a:p>
            <a:pPr lvl="1"/>
            <a:r>
              <a:rPr lang="en-US" dirty="0" smtClean="0"/>
              <a:t>Chapter governing </a:t>
            </a:r>
            <a:r>
              <a:rPr lang="en-US" dirty="0"/>
              <a:t>body </a:t>
            </a:r>
            <a:r>
              <a:rPr lang="en-US" dirty="0" smtClean="0"/>
              <a:t>meet </a:t>
            </a:r>
            <a:r>
              <a:rPr lang="en-US" dirty="0"/>
              <a:t>a minimum of four times per </a:t>
            </a:r>
            <a:r>
              <a:rPr lang="en-US" dirty="0" smtClean="0"/>
              <a:t>year</a:t>
            </a:r>
          </a:p>
          <a:p>
            <a:pPr lvl="1"/>
            <a:r>
              <a:rPr lang="en-US" dirty="0" smtClean="0"/>
              <a:t>Submit </a:t>
            </a:r>
            <a:r>
              <a:rPr lang="en-US" dirty="0"/>
              <a:t>a Chapter Report twice annually to their Sector Director.  </a:t>
            </a:r>
            <a:endParaRPr lang="en-US" dirty="0" smtClean="0"/>
          </a:p>
          <a:p>
            <a:pPr lvl="1"/>
            <a:r>
              <a:rPr lang="en-US" dirty="0" smtClean="0"/>
              <a:t>Maintain </a:t>
            </a:r>
            <a:r>
              <a:rPr lang="en-US" dirty="0"/>
              <a:t>a Chapter bank account, with a minimum of two signatories from the Chapter’s governing body.</a:t>
            </a:r>
          </a:p>
          <a:p>
            <a:pPr lvl="1"/>
            <a:r>
              <a:rPr lang="en-US" dirty="0" smtClean="0"/>
              <a:t>Make </a:t>
            </a:r>
            <a:r>
              <a:rPr lang="en-US" dirty="0"/>
              <a:t>financial records </a:t>
            </a:r>
            <a:r>
              <a:rPr lang="en-US" dirty="0" smtClean="0"/>
              <a:t>available to sector director quarterly</a:t>
            </a:r>
            <a:r>
              <a:rPr lang="en-US" dirty="0"/>
              <a:t>, if requested. </a:t>
            </a:r>
          </a:p>
          <a:p>
            <a:pPr lvl="1"/>
            <a:r>
              <a:rPr lang="en-US" dirty="0" smtClean="0"/>
              <a:t>Don’t act </a:t>
            </a:r>
            <a:r>
              <a:rPr lang="en-US" dirty="0"/>
              <a:t>for, or incur any financial obligation in the name of INCOSE without authorization from the INCOSE </a:t>
            </a:r>
            <a:r>
              <a:rPr lang="en-US" dirty="0" smtClean="0"/>
              <a:t>BOD</a:t>
            </a:r>
            <a:endParaRPr lang="en-US" dirty="0"/>
          </a:p>
          <a:p>
            <a:pPr lvl="1"/>
            <a:r>
              <a:rPr lang="en-US" dirty="0" smtClean="0"/>
              <a:t>Use INCOSE </a:t>
            </a:r>
            <a:r>
              <a:rPr lang="en-US" dirty="0"/>
              <a:t>name and logotype </a:t>
            </a:r>
            <a:r>
              <a:rPr lang="en-US" dirty="0" smtClean="0"/>
              <a:t>properly (COM-101</a:t>
            </a:r>
            <a:r>
              <a:rPr lang="en-US" dirty="0"/>
              <a:t>, Use of INCOSE Name and Logo</a:t>
            </a:r>
            <a:r>
              <a:rPr lang="en-US" dirty="0" smtClean="0"/>
              <a:t>.)</a:t>
            </a:r>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US" smtClean="0"/>
              <a:t>Qtr 4 BoD - Orlando: 20-22 Oct 2017</a:t>
            </a:r>
            <a:endParaRPr lang="en-US" dirty="0"/>
          </a:p>
        </p:txBody>
      </p:sp>
    </p:spTree>
    <p:extLst>
      <p:ext uri="{BB962C8B-B14F-4D97-AF65-F5344CB8AC3E}">
        <p14:creationId xmlns:p14="http://schemas.microsoft.com/office/powerpoint/2010/main" val="115084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Member Welcome is Critical to Engagement and Retention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Suggested Framework</a:t>
            </a:r>
          </a:p>
          <a:p>
            <a:r>
              <a:rPr lang="en-US" dirty="0" smtClean="0"/>
              <a:t>New members get welcome package with information about INCOSE and the chapter</a:t>
            </a:r>
          </a:p>
          <a:p>
            <a:r>
              <a:rPr lang="en-US" dirty="0" smtClean="0"/>
              <a:t>Member chair personally contacts new member a few weeks after welcome package</a:t>
            </a:r>
          </a:p>
          <a:p>
            <a:pPr lvl="1"/>
            <a:r>
              <a:rPr lang="en-US" dirty="0" smtClean="0"/>
              <a:t>Q&amp;A</a:t>
            </a:r>
          </a:p>
          <a:p>
            <a:pPr lvl="1"/>
            <a:r>
              <a:rPr lang="en-US" dirty="0" smtClean="0"/>
              <a:t>Invite to next meeting to get to know the chapter</a:t>
            </a:r>
          </a:p>
          <a:p>
            <a:r>
              <a:rPr lang="en-US" dirty="0" smtClean="0"/>
              <a:t>Have a ‘new member welcome’ period before chapter programs</a:t>
            </a:r>
          </a:p>
          <a:p>
            <a:pPr lvl="1"/>
            <a:r>
              <a:rPr lang="en-US" dirty="0" smtClean="0"/>
              <a:t>Member chair and/or chapter president or other officers meet new members, learn their interests, try to find them engagement opportunities</a:t>
            </a:r>
          </a:p>
          <a:p>
            <a:r>
              <a:rPr lang="en-US" dirty="0"/>
              <a:t> </a:t>
            </a:r>
            <a:r>
              <a:rPr lang="en-US" dirty="0" smtClean="0"/>
              <a:t>Notes – your mileage may vary – need to tailor this to your chapter unique circumstances</a:t>
            </a:r>
          </a:p>
        </p:txBody>
      </p:sp>
    </p:spTree>
    <p:extLst>
      <p:ext uri="{BB962C8B-B14F-4D97-AF65-F5344CB8AC3E}">
        <p14:creationId xmlns:p14="http://schemas.microsoft.com/office/powerpoint/2010/main" val="3199304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z="3400" smtClean="0"/>
              <a:t>INCOSE Chapters Around the World</a:t>
            </a:r>
          </a:p>
        </p:txBody>
      </p:sp>
      <p:sp>
        <p:nvSpPr>
          <p:cNvPr id="31749" name="Oval 31"/>
          <p:cNvSpPr>
            <a:spLocks noChangeAspect="1" noChangeArrowheads="1"/>
          </p:cNvSpPr>
          <p:nvPr/>
        </p:nvSpPr>
        <p:spPr bwMode="auto">
          <a:xfrm>
            <a:off x="7318375" y="2689225"/>
            <a:ext cx="68263" cy="68263"/>
          </a:xfrm>
          <a:prstGeom prst="ellipse">
            <a:avLst/>
          </a:prstGeom>
          <a:solidFill>
            <a:srgbClr val="E2DD0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0" name="Oval 32"/>
          <p:cNvSpPr>
            <a:spLocks noChangeAspect="1" noChangeArrowheads="1"/>
          </p:cNvSpPr>
          <p:nvPr/>
        </p:nvSpPr>
        <p:spPr bwMode="auto">
          <a:xfrm>
            <a:off x="7016750" y="3419475"/>
            <a:ext cx="68263" cy="68263"/>
          </a:xfrm>
          <a:prstGeom prst="ellipse">
            <a:avLst/>
          </a:prstGeom>
          <a:solidFill>
            <a:srgbClr val="E2DD0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1" name="AutoShape 14"/>
          <p:cNvSpPr>
            <a:spLocks noChangeAspect="1" noChangeArrowheads="1"/>
          </p:cNvSpPr>
          <p:nvPr/>
        </p:nvSpPr>
        <p:spPr bwMode="auto">
          <a:xfrm>
            <a:off x="3624263" y="3944938"/>
            <a:ext cx="77787" cy="79375"/>
          </a:xfrm>
          <a:prstGeom prst="triangle">
            <a:avLst>
              <a:gd name="adj" fmla="val 50000"/>
            </a:avLst>
          </a:prstGeom>
          <a:solidFill>
            <a:srgbClr val="9933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25" name="Oval 6"/>
          <p:cNvSpPr>
            <a:spLocks noChangeArrowheads="1"/>
          </p:cNvSpPr>
          <p:nvPr/>
        </p:nvSpPr>
        <p:spPr bwMode="auto">
          <a:xfrm>
            <a:off x="3619499" y="3952875"/>
            <a:ext cx="73152" cy="73152"/>
          </a:xfrm>
          <a:prstGeom prst="ellipse">
            <a:avLst/>
          </a:prstGeom>
          <a:solidFill>
            <a:srgbClr val="FFFF00"/>
          </a:solidFill>
          <a:ln>
            <a:noFill/>
          </a:ln>
          <a:extLst>
            <a:ext uri="{91240B29-F687-4f45-9708-019B960494DF}">
              <a14:hiddenLine xmlns="" xmlns:a14="http://schemas.microsoft.com/office/drawing/2010/main" w="12700"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pic>
        <p:nvPicPr>
          <p:cNvPr id="3" name="Picture 2"/>
          <p:cNvPicPr>
            <a:picLocks noChangeAspect="1"/>
          </p:cNvPicPr>
          <p:nvPr/>
        </p:nvPicPr>
        <p:blipFill>
          <a:blip r:embed="rId3"/>
          <a:stretch>
            <a:fillRect/>
          </a:stretch>
        </p:blipFill>
        <p:spPr>
          <a:xfrm>
            <a:off x="842963" y="1143000"/>
            <a:ext cx="7458075" cy="4914900"/>
          </a:xfrm>
          <a:prstGeom prst="rect">
            <a:avLst/>
          </a:prstGeom>
        </p:spPr>
      </p:pic>
      <p:graphicFrame>
        <p:nvGraphicFramePr>
          <p:cNvPr id="27" name="Table 26"/>
          <p:cNvGraphicFramePr>
            <a:graphicFrameLocks noGrp="1"/>
          </p:cNvGraphicFramePr>
          <p:nvPr>
            <p:extLst>
              <p:ext uri="{D42A27DB-BD31-4B8C-83A1-F6EECF244321}">
                <p14:modId xmlns:p14="http://schemas.microsoft.com/office/powerpoint/2010/main" val="3474298857"/>
              </p:ext>
            </p:extLst>
          </p:nvPr>
        </p:nvGraphicFramePr>
        <p:xfrm>
          <a:off x="6032500" y="3140074"/>
          <a:ext cx="1968500" cy="971550"/>
        </p:xfrm>
        <a:graphic>
          <a:graphicData uri="http://schemas.openxmlformats.org/drawingml/2006/table">
            <a:tbl>
              <a:tblPr>
                <a:tableStyleId>{5C22544A-7EE6-4342-B048-85BDC9FD1C3A}</a:tableStyleId>
              </a:tblPr>
              <a:tblGrid>
                <a:gridCol w="1282700">
                  <a:extLst>
                    <a:ext uri="{9D8B030D-6E8A-4147-A177-3AD203B41FA5}">
                      <a16:colId xmlns:a16="http://schemas.microsoft.com/office/drawing/2014/main" val="489235512"/>
                    </a:ext>
                  </a:extLst>
                </a:gridCol>
                <a:gridCol w="685800">
                  <a:extLst>
                    <a:ext uri="{9D8B030D-6E8A-4147-A177-3AD203B41FA5}">
                      <a16:colId xmlns:a16="http://schemas.microsoft.com/office/drawing/2014/main" val="1460507606"/>
                    </a:ext>
                  </a:extLst>
                </a:gridCol>
              </a:tblGrid>
              <a:tr h="161925">
                <a:tc>
                  <a:txBody>
                    <a:bodyPr/>
                    <a:lstStyle/>
                    <a:p>
                      <a:pPr algn="l" fontAlgn="b"/>
                      <a:r>
                        <a:rPr lang="en-US" sz="1000" u="none" strike="noStrike">
                          <a:effectLst/>
                        </a:rPr>
                        <a:t>Sector</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Members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058495400"/>
                  </a:ext>
                </a:extLst>
              </a:tr>
              <a:tr h="161925">
                <a:tc>
                  <a:txBody>
                    <a:bodyPr/>
                    <a:lstStyle/>
                    <a:p>
                      <a:pPr algn="l" fontAlgn="b"/>
                      <a:r>
                        <a:rPr lang="en-US" sz="1000" u="none" strike="noStrike">
                          <a:effectLst/>
                        </a:rPr>
                        <a:t>I  Americas</a:t>
                      </a:r>
                      <a:endParaRPr lang="en-US" sz="1000" b="0"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1000" u="none" strike="noStrike">
                          <a:effectLst/>
                        </a:rPr>
                        <a:t>5337</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64941834"/>
                  </a:ext>
                </a:extLst>
              </a:tr>
              <a:tr h="161925">
                <a:tc>
                  <a:txBody>
                    <a:bodyPr/>
                    <a:lstStyle/>
                    <a:p>
                      <a:pPr algn="l" fontAlgn="b"/>
                      <a:r>
                        <a:rPr lang="en-US" sz="1000" u="none" strike="noStrike">
                          <a:effectLst/>
                        </a:rPr>
                        <a:t>II  EMEA</a:t>
                      </a:r>
                      <a:endParaRPr lang="en-US" sz="1000" b="0"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1000" u="none" strike="noStrike">
                          <a:effectLst/>
                        </a:rPr>
                        <a:t>4081</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36062088"/>
                  </a:ext>
                </a:extLst>
              </a:tr>
              <a:tr h="161925">
                <a:tc>
                  <a:txBody>
                    <a:bodyPr/>
                    <a:lstStyle/>
                    <a:p>
                      <a:pPr algn="l" fontAlgn="b"/>
                      <a:r>
                        <a:rPr lang="en-US" sz="1000" u="none" strike="noStrike">
                          <a:effectLst/>
                        </a:rPr>
                        <a:t>III  Asia-Oceania</a:t>
                      </a:r>
                      <a:endParaRPr lang="en-US" sz="1000" b="0"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1000" u="none" strike="noStrike">
                          <a:effectLst/>
                        </a:rPr>
                        <a:t>1199</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596513994"/>
                  </a:ext>
                </a:extLst>
              </a:tr>
              <a:tr h="161925">
                <a:tc>
                  <a:txBody>
                    <a:bodyPr/>
                    <a:lstStyle/>
                    <a:p>
                      <a:pPr algn="l" fontAlgn="b"/>
                      <a:r>
                        <a:rPr lang="en-US" sz="1000" u="none" strike="noStrike">
                          <a:effectLst/>
                        </a:rPr>
                        <a:t>CAB</a:t>
                      </a:r>
                      <a:endParaRPr lang="en-US" sz="1000" b="0"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1000" u="none" strike="noStrike">
                          <a:effectLst/>
                        </a:rPr>
                        <a:t>4412</a:t>
                      </a:r>
                      <a:endParaRPr lang="en-US" sz="1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73619081"/>
                  </a:ext>
                </a:extLst>
              </a:tr>
              <a:tr h="151016">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dirty="0">
                          <a:effectLst/>
                        </a:rPr>
                        <a:t>15029</a:t>
                      </a:r>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702607341"/>
                  </a:ext>
                </a:extLst>
              </a:tr>
            </a:tbl>
          </a:graphicData>
        </a:graphic>
      </p:graphicFrame>
      <p:pic>
        <p:nvPicPr>
          <p:cNvPr id="28" name="Picture 27"/>
          <p:cNvPicPr>
            <a:picLocks noChangeAspect="1"/>
          </p:cNvPicPr>
          <p:nvPr/>
        </p:nvPicPr>
        <p:blipFill>
          <a:blip r:embed="rId4"/>
          <a:stretch>
            <a:fillRect/>
          </a:stretch>
        </p:blipFill>
        <p:spPr>
          <a:xfrm>
            <a:off x="5715000" y="4297159"/>
            <a:ext cx="2929373" cy="1760741"/>
          </a:xfrm>
          <a:prstGeom prst="rect">
            <a:avLst/>
          </a:prstGeom>
        </p:spPr>
      </p:pic>
      <p:sp>
        <p:nvSpPr>
          <p:cNvPr id="10" name="TextBox 9"/>
          <p:cNvSpPr txBox="1"/>
          <p:nvPr/>
        </p:nvSpPr>
        <p:spPr>
          <a:xfrm>
            <a:off x="6014461" y="2595789"/>
            <a:ext cx="2330450" cy="523220"/>
          </a:xfrm>
          <a:prstGeom prst="rect">
            <a:avLst/>
          </a:prstGeom>
          <a:noFill/>
        </p:spPr>
        <p:txBody>
          <a:bodyPr wrap="square" rtlCol="0">
            <a:spAutoFit/>
          </a:bodyPr>
          <a:lstStyle/>
          <a:p>
            <a:r>
              <a:rPr lang="en-US" sz="1400" dirty="0" smtClean="0"/>
              <a:t>Over 70 Chapters in over 35 Countries</a:t>
            </a:r>
            <a:endParaRPr lang="en-US" sz="1400" dirty="0"/>
          </a:p>
        </p:txBody>
      </p:sp>
      <p:sp>
        <p:nvSpPr>
          <p:cNvPr id="2" name="TextBox 1"/>
          <p:cNvSpPr txBox="1"/>
          <p:nvPr/>
        </p:nvSpPr>
        <p:spPr>
          <a:xfrm>
            <a:off x="3316886" y="5757446"/>
            <a:ext cx="2196883" cy="338554"/>
          </a:xfrm>
          <a:prstGeom prst="rect">
            <a:avLst/>
          </a:prstGeom>
          <a:solidFill>
            <a:schemeClr val="bg1"/>
          </a:solidFill>
        </p:spPr>
        <p:txBody>
          <a:bodyPr wrap="none" lIns="0" rIns="0" rtlCol="0">
            <a:spAutoFit/>
          </a:bodyPr>
          <a:lstStyle/>
          <a:p>
            <a:r>
              <a:rPr lang="en-US" sz="1600" b="1" u="sng" dirty="0" smtClean="0">
                <a:solidFill>
                  <a:srgbClr val="57AB63"/>
                </a:solidFill>
              </a:rPr>
              <a:t>Serge Landry, Director</a:t>
            </a:r>
            <a:endParaRPr lang="en-US" sz="1600" b="1" u="sng" dirty="0">
              <a:solidFill>
                <a:srgbClr val="57AB63"/>
              </a:solidFill>
            </a:endParaRPr>
          </a:p>
        </p:txBody>
      </p:sp>
    </p:spTree>
    <p:extLst>
      <p:ext uri="{BB962C8B-B14F-4D97-AF65-F5344CB8AC3E}">
        <p14:creationId xmlns:p14="http://schemas.microsoft.com/office/powerpoint/2010/main" val="428016800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3121"/>
            <a:ext cx="6477000" cy="1200329"/>
          </a:xfrm>
        </p:spPr>
        <p:txBody>
          <a:bodyPr/>
          <a:lstStyle/>
          <a:p>
            <a:r>
              <a:rPr lang="en-US" dirty="0" smtClean="0"/>
              <a:t>AMERICAS SECTOR / Tony Williams, Director</a:t>
            </a:r>
            <a:endParaRPr lang="en-US" dirty="0"/>
          </a:p>
        </p:txBody>
      </p:sp>
      <p:sp>
        <p:nvSpPr>
          <p:cNvPr id="4" name="Slide Number Placeholder 3"/>
          <p:cNvSpPr>
            <a:spLocks noGrp="1"/>
          </p:cNvSpPr>
          <p:nvPr>
            <p:ph type="sldNum" sz="quarter" idx="12"/>
          </p:nvPr>
        </p:nvSpPr>
        <p:spPr/>
        <p:txBody>
          <a:bodyPr/>
          <a:lstStyle/>
          <a:p>
            <a:pPr>
              <a:defRPr/>
            </a:pPr>
            <a:fld id="{149A328F-A166-4A0E-8908-A29F922AB2EA}" type="slidenum">
              <a:rPr lang="en-US" smtClean="0"/>
              <a:pPr>
                <a:defRPr/>
              </a:pPr>
              <a:t>13</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2099912487"/>
              </p:ext>
            </p:extLst>
          </p:nvPr>
        </p:nvGraphicFramePr>
        <p:xfrm>
          <a:off x="939013" y="1219200"/>
          <a:ext cx="2692400" cy="4543425"/>
        </p:xfrm>
        <a:graphic>
          <a:graphicData uri="http://schemas.openxmlformats.org/drawingml/2006/table">
            <a:tbl>
              <a:tblPr firstRow="1">
                <a:tableStyleId>{5C22544A-7EE6-4342-B048-85BDC9FD1C3A}</a:tableStyleId>
              </a:tblPr>
              <a:tblGrid>
                <a:gridCol w="1460500">
                  <a:extLst>
                    <a:ext uri="{9D8B030D-6E8A-4147-A177-3AD203B41FA5}">
                      <a16:colId xmlns:a16="http://schemas.microsoft.com/office/drawing/2014/main" val="990817831"/>
                    </a:ext>
                  </a:extLst>
                </a:gridCol>
                <a:gridCol w="647700">
                  <a:extLst>
                    <a:ext uri="{9D8B030D-6E8A-4147-A177-3AD203B41FA5}">
                      <a16:colId xmlns:a16="http://schemas.microsoft.com/office/drawing/2014/main" val="1342993659"/>
                    </a:ext>
                  </a:extLst>
                </a:gridCol>
                <a:gridCol w="584200">
                  <a:extLst>
                    <a:ext uri="{9D8B030D-6E8A-4147-A177-3AD203B41FA5}">
                      <a16:colId xmlns:a16="http://schemas.microsoft.com/office/drawing/2014/main" val="1438142809"/>
                    </a:ext>
                  </a:extLst>
                </a:gridCol>
              </a:tblGrid>
              <a:tr h="161925">
                <a:tc>
                  <a:txBody>
                    <a:bodyPr/>
                    <a:lstStyle/>
                    <a:p>
                      <a:pPr algn="l" fontAlgn="b"/>
                      <a:r>
                        <a:rPr lang="en-US" sz="1000" u="none" strike="noStrike" dirty="0">
                          <a:solidFill>
                            <a:schemeClr val="tx1"/>
                          </a:solidFill>
                          <a:effectLst/>
                        </a:rPr>
                        <a:t>Chapter</a:t>
                      </a:r>
                      <a:endParaRPr lang="en-US" sz="10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US" sz="1000" u="none" strike="noStrike" dirty="0">
                          <a:solidFill>
                            <a:schemeClr val="tx1"/>
                          </a:solidFill>
                          <a:effectLst/>
                        </a:rPr>
                        <a:t>Country</a:t>
                      </a:r>
                      <a:endParaRPr lang="en-US" sz="10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US" sz="1000" u="none" strike="noStrike" dirty="0">
                          <a:solidFill>
                            <a:schemeClr val="tx1"/>
                          </a:solidFill>
                          <a:effectLst/>
                        </a:rPr>
                        <a:t>Status</a:t>
                      </a:r>
                      <a:endParaRPr lang="en-US" sz="1000" b="0" i="0" u="none" strike="noStrike" dirty="0">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20256167"/>
                  </a:ext>
                </a:extLst>
              </a:tr>
              <a:tr h="190500">
                <a:tc>
                  <a:txBody>
                    <a:bodyPr/>
                    <a:lstStyle/>
                    <a:p>
                      <a:pPr algn="l" fontAlgn="b"/>
                      <a:r>
                        <a:rPr lang="en-US" sz="1000" u="none" strike="noStrike">
                          <a:effectLst/>
                        </a:rPr>
                        <a:t>Argentina</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Argentina</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472347761"/>
                  </a:ext>
                </a:extLst>
              </a:tr>
              <a:tr h="190500">
                <a:tc>
                  <a:txBody>
                    <a:bodyPr/>
                    <a:lstStyle/>
                    <a:p>
                      <a:pPr algn="l" fontAlgn="b"/>
                      <a:r>
                        <a:rPr lang="en-US" sz="1000" u="none" strike="noStrike">
                          <a:effectLst/>
                        </a:rPr>
                        <a:t>Brasil</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Brasil</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6942947"/>
                  </a:ext>
                </a:extLst>
              </a:tr>
              <a:tr h="190500">
                <a:tc>
                  <a:txBody>
                    <a:bodyPr/>
                    <a:lstStyle/>
                    <a:p>
                      <a:pPr algn="l" fontAlgn="b"/>
                      <a:r>
                        <a:rPr lang="en-US" sz="1000" u="none" strike="noStrike" dirty="0">
                          <a:effectLst/>
                        </a:rPr>
                        <a:t>Canada</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1000" u="none" strike="noStrike">
                          <a:effectLst/>
                        </a:rPr>
                        <a:t>Canada</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40836084"/>
                  </a:ext>
                </a:extLst>
              </a:tr>
              <a:tr h="190500">
                <a:tc>
                  <a:txBody>
                    <a:bodyPr/>
                    <a:lstStyle/>
                    <a:p>
                      <a:pPr algn="l" fontAlgn="b"/>
                      <a:r>
                        <a:rPr lang="en-US" sz="1000" u="none" strike="noStrike">
                          <a:effectLst/>
                        </a:rPr>
                        <a:t>Mexico</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Mexico</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3512055"/>
                  </a:ext>
                </a:extLst>
              </a:tr>
              <a:tr h="190500">
                <a:tc>
                  <a:txBody>
                    <a:bodyPr/>
                    <a:lstStyle/>
                    <a:p>
                      <a:pPr algn="l" fontAlgn="b"/>
                      <a:r>
                        <a:rPr lang="en-US" sz="1000" u="none" strike="noStrike">
                          <a:effectLst/>
                        </a:rPr>
                        <a:t>Alamo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Restart</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605676440"/>
                  </a:ext>
                </a:extLst>
              </a:tr>
              <a:tr h="190500">
                <a:tc>
                  <a:txBody>
                    <a:bodyPr/>
                    <a:lstStyle/>
                    <a:p>
                      <a:pPr algn="l" fontAlgn="b"/>
                      <a:r>
                        <a:rPr lang="en-US" sz="1000" u="none" strike="noStrike" dirty="0">
                          <a:effectLst/>
                        </a:rPr>
                        <a:t>Atlanta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dirty="0">
                          <a:effectLst/>
                        </a:rPr>
                        <a:t>US</a:t>
                      </a:r>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48283942"/>
                  </a:ext>
                </a:extLst>
              </a:tr>
              <a:tr h="190500">
                <a:tc>
                  <a:txBody>
                    <a:bodyPr/>
                    <a:lstStyle/>
                    <a:p>
                      <a:pPr algn="l" fontAlgn="b"/>
                      <a:r>
                        <a:rPr lang="en-US" sz="1000" u="none" strike="noStrike">
                          <a:effectLst/>
                        </a:rPr>
                        <a:t>Blues</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72582148"/>
                  </a:ext>
                </a:extLst>
              </a:tr>
              <a:tr h="190500">
                <a:tc>
                  <a:txBody>
                    <a:bodyPr/>
                    <a:lstStyle/>
                    <a:p>
                      <a:pPr algn="l" fontAlgn="b"/>
                      <a:r>
                        <a:rPr lang="en-US" sz="1000" u="none" strike="noStrike">
                          <a:effectLst/>
                        </a:rPr>
                        <a:t>Cascade</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064939664"/>
                  </a:ext>
                </a:extLst>
              </a:tr>
              <a:tr h="190500">
                <a:tc>
                  <a:txBody>
                    <a:bodyPr/>
                    <a:lstStyle/>
                    <a:p>
                      <a:pPr algn="l" fontAlgn="b"/>
                      <a:r>
                        <a:rPr lang="en-US" sz="1000" u="none" strike="noStrike">
                          <a:effectLst/>
                        </a:rPr>
                        <a:t>Central Arizona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dirty="0">
                          <a:effectLst/>
                        </a:rPr>
                        <a:t>US</a:t>
                      </a:r>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dirty="0">
                          <a:effectLst/>
                        </a:rPr>
                        <a:t>Active</a:t>
                      </a:r>
                      <a:endParaRPr lang="en-US" sz="9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69381099"/>
                  </a:ext>
                </a:extLst>
              </a:tr>
              <a:tr h="190500">
                <a:tc>
                  <a:txBody>
                    <a:bodyPr/>
                    <a:lstStyle/>
                    <a:p>
                      <a:pPr algn="l" fontAlgn="b"/>
                      <a:r>
                        <a:rPr lang="en-US" sz="1000" u="none" strike="noStrike">
                          <a:effectLst/>
                        </a:rPr>
                        <a:t>Central Florida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MIA</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92922994"/>
                  </a:ext>
                </a:extLst>
              </a:tr>
              <a:tr h="190500">
                <a:tc>
                  <a:txBody>
                    <a:bodyPr/>
                    <a:lstStyle/>
                    <a:p>
                      <a:pPr algn="l" fontAlgn="b"/>
                      <a:r>
                        <a:rPr lang="en-US" sz="1000" u="none" strike="noStrike">
                          <a:effectLst/>
                        </a:rPr>
                        <a:t>Central Virginia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83384032"/>
                  </a:ext>
                </a:extLst>
              </a:tr>
              <a:tr h="190500">
                <a:tc>
                  <a:txBody>
                    <a:bodyPr/>
                    <a:lstStyle/>
                    <a:p>
                      <a:pPr algn="l" fontAlgn="b"/>
                      <a:r>
                        <a:rPr lang="en-US" sz="1000" u="none" strike="noStrike">
                          <a:effectLst/>
                        </a:rPr>
                        <a:t>Charleston Lowcountry</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02643314"/>
                  </a:ext>
                </a:extLst>
              </a:tr>
              <a:tr h="190500">
                <a:tc>
                  <a:txBody>
                    <a:bodyPr/>
                    <a:lstStyle/>
                    <a:p>
                      <a:pPr algn="l" fontAlgn="b"/>
                      <a:r>
                        <a:rPr lang="en-US" sz="1000" u="none" strike="noStrike">
                          <a:effectLst/>
                        </a:rPr>
                        <a:t>Chesapeake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00790839"/>
                  </a:ext>
                </a:extLst>
              </a:tr>
              <a:tr h="190500">
                <a:tc>
                  <a:txBody>
                    <a:bodyPr/>
                    <a:lstStyle/>
                    <a:p>
                      <a:pPr algn="l" fontAlgn="b"/>
                      <a:r>
                        <a:rPr lang="en-US" sz="1000" u="none" strike="noStrike">
                          <a:effectLst/>
                        </a:rPr>
                        <a:t>Chicagoland</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563802720"/>
                  </a:ext>
                </a:extLst>
              </a:tr>
              <a:tr h="190500">
                <a:tc>
                  <a:txBody>
                    <a:bodyPr/>
                    <a:lstStyle/>
                    <a:p>
                      <a:pPr algn="l" fontAlgn="b"/>
                      <a:r>
                        <a:rPr lang="en-US" sz="1000" u="none" strike="noStrike">
                          <a:effectLst/>
                        </a:rPr>
                        <a:t>Cleveland-Northern Ohio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8162072"/>
                  </a:ext>
                </a:extLst>
              </a:tr>
              <a:tr h="190500">
                <a:tc>
                  <a:txBody>
                    <a:bodyPr/>
                    <a:lstStyle/>
                    <a:p>
                      <a:pPr algn="l" fontAlgn="b"/>
                      <a:r>
                        <a:rPr lang="en-US" sz="1000" u="none" strike="noStrike">
                          <a:effectLst/>
                        </a:rPr>
                        <a:t>Colorado Front Range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44119248"/>
                  </a:ext>
                </a:extLst>
              </a:tr>
              <a:tr h="190500">
                <a:tc>
                  <a:txBody>
                    <a:bodyPr/>
                    <a:lstStyle/>
                    <a:p>
                      <a:pPr algn="l" fontAlgn="b"/>
                      <a:r>
                        <a:rPr lang="en-US" sz="1000" u="none" strike="noStrike">
                          <a:effectLst/>
                        </a:rPr>
                        <a:t>Crossroads of America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322484349"/>
                  </a:ext>
                </a:extLst>
              </a:tr>
              <a:tr h="190500">
                <a:tc>
                  <a:txBody>
                    <a:bodyPr/>
                    <a:lstStyle/>
                    <a:p>
                      <a:pPr algn="l" fontAlgn="b"/>
                      <a:r>
                        <a:rPr lang="en-US" sz="1000" u="none" strike="noStrike">
                          <a:effectLst/>
                        </a:rPr>
                        <a:t>Delaware Valley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834215256"/>
                  </a:ext>
                </a:extLst>
              </a:tr>
              <a:tr h="190500">
                <a:tc>
                  <a:txBody>
                    <a:bodyPr/>
                    <a:lstStyle/>
                    <a:p>
                      <a:pPr algn="l" fontAlgn="b"/>
                      <a:r>
                        <a:rPr lang="en-US" sz="1000" u="none" strike="noStrike">
                          <a:effectLst/>
                        </a:rPr>
                        <a:t>Emerald Coast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Restart</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60932237"/>
                  </a:ext>
                </a:extLst>
              </a:tr>
              <a:tr h="190500">
                <a:tc>
                  <a:txBody>
                    <a:bodyPr/>
                    <a:lstStyle/>
                    <a:p>
                      <a:pPr algn="l" fontAlgn="b"/>
                      <a:r>
                        <a:rPr lang="en-US" sz="1000" u="none" strike="noStrike">
                          <a:effectLst/>
                        </a:rPr>
                        <a:t>Enchantment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60962291"/>
                  </a:ext>
                </a:extLst>
              </a:tr>
              <a:tr h="190500">
                <a:tc>
                  <a:txBody>
                    <a:bodyPr/>
                    <a:lstStyle/>
                    <a:p>
                      <a:pPr algn="l" fontAlgn="b"/>
                      <a:r>
                        <a:rPr lang="en-US" sz="1000" u="none" strike="noStrike">
                          <a:effectLst/>
                        </a:rPr>
                        <a:t>Finger Lakes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27620621"/>
                  </a:ext>
                </a:extLst>
              </a:tr>
              <a:tr h="190500">
                <a:tc>
                  <a:txBody>
                    <a:bodyPr/>
                    <a:lstStyle/>
                    <a:p>
                      <a:pPr algn="l" fontAlgn="b"/>
                      <a:r>
                        <a:rPr lang="en-US" sz="1000" u="none" strike="noStrike">
                          <a:effectLst/>
                        </a:rPr>
                        <a:t>Great Plains Chapter</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243645209"/>
                  </a:ext>
                </a:extLst>
              </a:tr>
              <a:tr h="190500">
                <a:tc>
                  <a:txBody>
                    <a:bodyPr/>
                    <a:lstStyle/>
                    <a:p>
                      <a:pPr algn="l" fontAlgn="b"/>
                      <a:r>
                        <a:rPr lang="en-US" sz="1000" u="none" strike="noStrike">
                          <a:effectLst/>
                        </a:rPr>
                        <a:t>Hampton Roads Area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dirty="0">
                          <a:effectLst/>
                        </a:rPr>
                        <a:t>Active</a:t>
                      </a:r>
                      <a:endParaRPr lang="en-US" sz="9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238819147"/>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538755390"/>
              </p:ext>
            </p:extLst>
          </p:nvPr>
        </p:nvGraphicFramePr>
        <p:xfrm>
          <a:off x="3844175" y="1219200"/>
          <a:ext cx="2692400" cy="4543425"/>
        </p:xfrm>
        <a:graphic>
          <a:graphicData uri="http://schemas.openxmlformats.org/drawingml/2006/table">
            <a:tbl>
              <a:tblPr firstRow="1">
                <a:tableStyleId>{5C22544A-7EE6-4342-B048-85BDC9FD1C3A}</a:tableStyleId>
              </a:tblPr>
              <a:tblGrid>
                <a:gridCol w="1460500">
                  <a:extLst>
                    <a:ext uri="{9D8B030D-6E8A-4147-A177-3AD203B41FA5}">
                      <a16:colId xmlns:a16="http://schemas.microsoft.com/office/drawing/2014/main" val="127928265"/>
                    </a:ext>
                  </a:extLst>
                </a:gridCol>
                <a:gridCol w="647700">
                  <a:extLst>
                    <a:ext uri="{9D8B030D-6E8A-4147-A177-3AD203B41FA5}">
                      <a16:colId xmlns:a16="http://schemas.microsoft.com/office/drawing/2014/main" val="1573855005"/>
                    </a:ext>
                  </a:extLst>
                </a:gridCol>
                <a:gridCol w="584200">
                  <a:extLst>
                    <a:ext uri="{9D8B030D-6E8A-4147-A177-3AD203B41FA5}">
                      <a16:colId xmlns:a16="http://schemas.microsoft.com/office/drawing/2014/main" val="2549161918"/>
                    </a:ext>
                  </a:extLst>
                </a:gridCol>
              </a:tblGrid>
              <a:tr h="161925">
                <a:tc>
                  <a:txBody>
                    <a:bodyPr/>
                    <a:lstStyle/>
                    <a:p>
                      <a:pPr algn="l" fontAlgn="b"/>
                      <a:r>
                        <a:rPr lang="en-US" sz="1000" u="none" strike="noStrike" dirty="0">
                          <a:solidFill>
                            <a:schemeClr val="tx1"/>
                          </a:solidFill>
                          <a:effectLst/>
                        </a:rPr>
                        <a:t>Chapter</a:t>
                      </a:r>
                      <a:endParaRPr lang="en-US" sz="10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US" sz="1000" u="none" strike="noStrike" dirty="0">
                          <a:solidFill>
                            <a:schemeClr val="tx1"/>
                          </a:solidFill>
                          <a:effectLst/>
                        </a:rPr>
                        <a:t>Country</a:t>
                      </a:r>
                      <a:endParaRPr lang="en-US" sz="10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US" sz="1000" u="none" strike="noStrike" dirty="0">
                          <a:solidFill>
                            <a:schemeClr val="tx1"/>
                          </a:solidFill>
                          <a:effectLst/>
                        </a:rPr>
                        <a:t>Status</a:t>
                      </a:r>
                      <a:endParaRPr lang="en-US" sz="1000" b="0" i="0" u="none" strike="noStrike" dirty="0">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64243558"/>
                  </a:ext>
                </a:extLst>
              </a:tr>
              <a:tr h="190500">
                <a:tc>
                  <a:txBody>
                    <a:bodyPr/>
                    <a:lstStyle/>
                    <a:p>
                      <a:pPr algn="l" fontAlgn="b"/>
                      <a:r>
                        <a:rPr lang="en-US" sz="1000" u="none" strike="noStrike" dirty="0">
                          <a:effectLst/>
                        </a:rPr>
                        <a:t>Heartland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dirty="0">
                          <a:effectLst/>
                        </a:rPr>
                        <a:t>US</a:t>
                      </a:r>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dirty="0">
                          <a:effectLst/>
                        </a:rPr>
                        <a:t>Active</a:t>
                      </a:r>
                      <a:endParaRPr lang="en-US" sz="9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34356486"/>
                  </a:ext>
                </a:extLst>
              </a:tr>
              <a:tr h="190500">
                <a:tc>
                  <a:txBody>
                    <a:bodyPr/>
                    <a:lstStyle/>
                    <a:p>
                      <a:pPr algn="l" fontAlgn="b"/>
                      <a:r>
                        <a:rPr lang="en-US" sz="1000" u="none" strike="noStrike">
                          <a:effectLst/>
                        </a:rPr>
                        <a:t>Huntsville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60873649"/>
                  </a:ext>
                </a:extLst>
              </a:tr>
              <a:tr h="190500">
                <a:tc>
                  <a:txBody>
                    <a:bodyPr/>
                    <a:lstStyle/>
                    <a:p>
                      <a:pPr algn="l" fontAlgn="b"/>
                      <a:r>
                        <a:rPr lang="en-US" sz="1000" u="none" strike="noStrike" dirty="0">
                          <a:effectLst/>
                        </a:rPr>
                        <a:t>Liberty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043639244"/>
                  </a:ext>
                </a:extLst>
              </a:tr>
              <a:tr h="190500">
                <a:tc>
                  <a:txBody>
                    <a:bodyPr/>
                    <a:lstStyle/>
                    <a:p>
                      <a:pPr algn="l" fontAlgn="b"/>
                      <a:r>
                        <a:rPr lang="en-US" sz="1000" u="none" strike="noStrike">
                          <a:effectLst/>
                        </a:rPr>
                        <a:t>Los Angeles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48340198"/>
                  </a:ext>
                </a:extLst>
              </a:tr>
              <a:tr h="190500">
                <a:tc>
                  <a:txBody>
                    <a:bodyPr/>
                    <a:lstStyle/>
                    <a:p>
                      <a:pPr algn="l" fontAlgn="b"/>
                      <a:r>
                        <a:rPr lang="en-US" sz="1000" u="none" strike="noStrike" dirty="0">
                          <a:effectLst/>
                        </a:rPr>
                        <a:t>Michigan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87352262"/>
                  </a:ext>
                </a:extLst>
              </a:tr>
              <a:tr h="190500">
                <a:tc>
                  <a:txBody>
                    <a:bodyPr/>
                    <a:lstStyle/>
                    <a:p>
                      <a:pPr algn="l" fontAlgn="b"/>
                      <a:r>
                        <a:rPr lang="en-US" sz="1000" u="none" strike="noStrike" dirty="0">
                          <a:effectLst/>
                        </a:rPr>
                        <a:t>Midwest Gateway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16929485"/>
                  </a:ext>
                </a:extLst>
              </a:tr>
              <a:tr h="190500">
                <a:tc>
                  <a:txBody>
                    <a:bodyPr/>
                    <a:lstStyle/>
                    <a:p>
                      <a:pPr algn="l" fontAlgn="b"/>
                      <a:r>
                        <a:rPr lang="en-US" sz="1000" u="none" strike="noStrike">
                          <a:effectLst/>
                        </a:rPr>
                        <a:t>New England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355070401"/>
                  </a:ext>
                </a:extLst>
              </a:tr>
              <a:tr h="190500">
                <a:tc>
                  <a:txBody>
                    <a:bodyPr/>
                    <a:lstStyle/>
                    <a:p>
                      <a:pPr algn="l" fontAlgn="b"/>
                      <a:r>
                        <a:rPr lang="en-US" sz="1000" u="none" strike="noStrike" dirty="0">
                          <a:effectLst/>
                        </a:rPr>
                        <a:t>North Star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76896325"/>
                  </a:ext>
                </a:extLst>
              </a:tr>
              <a:tr h="190500">
                <a:tc>
                  <a:txBody>
                    <a:bodyPr/>
                    <a:lstStyle/>
                    <a:p>
                      <a:pPr algn="l" fontAlgn="b"/>
                      <a:r>
                        <a:rPr lang="en-US" sz="1000" u="none" strike="noStrike">
                          <a:effectLst/>
                        </a:rPr>
                        <a:t>North Texas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dirty="0">
                          <a:effectLst/>
                        </a:rPr>
                        <a:t>US</a:t>
                      </a:r>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17026352"/>
                  </a:ext>
                </a:extLst>
              </a:tr>
              <a:tr h="190500">
                <a:tc>
                  <a:txBody>
                    <a:bodyPr/>
                    <a:lstStyle/>
                    <a:p>
                      <a:pPr algn="l" fontAlgn="b"/>
                      <a:r>
                        <a:rPr lang="en-US" sz="1000" u="none" strike="noStrike">
                          <a:effectLst/>
                        </a:rPr>
                        <a:t>Orlando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07874670"/>
                  </a:ext>
                </a:extLst>
              </a:tr>
              <a:tr h="190500">
                <a:tc>
                  <a:txBody>
                    <a:bodyPr/>
                    <a:lstStyle/>
                    <a:p>
                      <a:pPr algn="l" fontAlgn="b"/>
                      <a:r>
                        <a:rPr lang="en-US" sz="1000" u="none" strike="noStrike">
                          <a:effectLst/>
                        </a:rPr>
                        <a:t>San Diego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41043521"/>
                  </a:ext>
                </a:extLst>
              </a:tr>
              <a:tr h="190500">
                <a:tc>
                  <a:txBody>
                    <a:bodyPr/>
                    <a:lstStyle/>
                    <a:p>
                      <a:pPr algn="l" fontAlgn="b"/>
                      <a:r>
                        <a:rPr lang="en-US" sz="1000" u="none" strike="noStrike">
                          <a:effectLst/>
                        </a:rPr>
                        <a:t>Seattle Metro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125774653"/>
                  </a:ext>
                </a:extLst>
              </a:tr>
              <a:tr h="190500">
                <a:tc>
                  <a:txBody>
                    <a:bodyPr/>
                    <a:lstStyle/>
                    <a:p>
                      <a:pPr algn="l" fontAlgn="b"/>
                      <a:r>
                        <a:rPr lang="en-US" sz="1000" u="none" strike="noStrike">
                          <a:effectLst/>
                        </a:rPr>
                        <a:t>SF Bay Area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29341382"/>
                  </a:ext>
                </a:extLst>
              </a:tr>
              <a:tr h="190500">
                <a:tc>
                  <a:txBody>
                    <a:bodyPr/>
                    <a:lstStyle/>
                    <a:p>
                      <a:pPr algn="l" fontAlgn="b"/>
                      <a:r>
                        <a:rPr lang="en-US" sz="1000" u="none" strike="noStrike">
                          <a:effectLst/>
                        </a:rPr>
                        <a:t>Snake River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793160361"/>
                  </a:ext>
                </a:extLst>
              </a:tr>
              <a:tr h="190500">
                <a:tc>
                  <a:txBody>
                    <a:bodyPr/>
                    <a:lstStyle/>
                    <a:p>
                      <a:pPr algn="l" fontAlgn="b"/>
                      <a:r>
                        <a:rPr lang="en-US" sz="1000" u="none" strike="noStrike">
                          <a:effectLst/>
                        </a:rPr>
                        <a:t>Southern Arizona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65405808"/>
                  </a:ext>
                </a:extLst>
              </a:tr>
              <a:tr h="190500">
                <a:tc>
                  <a:txBody>
                    <a:bodyPr/>
                    <a:lstStyle/>
                    <a:p>
                      <a:pPr algn="l" fontAlgn="b"/>
                      <a:r>
                        <a:rPr lang="en-US" sz="1000" u="none" strike="noStrike">
                          <a:effectLst/>
                        </a:rPr>
                        <a:t>Southern Florida</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Emerging</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45377301"/>
                  </a:ext>
                </a:extLst>
              </a:tr>
              <a:tr h="190500">
                <a:tc>
                  <a:txBody>
                    <a:bodyPr/>
                    <a:lstStyle/>
                    <a:p>
                      <a:pPr algn="l" fontAlgn="b"/>
                      <a:r>
                        <a:rPr lang="en-US" sz="1000" u="none" strike="noStrike">
                          <a:effectLst/>
                        </a:rPr>
                        <a:t>Southern Maryland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01850689"/>
                  </a:ext>
                </a:extLst>
              </a:tr>
              <a:tr h="190500">
                <a:tc>
                  <a:txBody>
                    <a:bodyPr/>
                    <a:lstStyle/>
                    <a:p>
                      <a:pPr algn="l" fontAlgn="b"/>
                      <a:r>
                        <a:rPr lang="en-US" sz="1000" u="none" strike="noStrike">
                          <a:effectLst/>
                        </a:rPr>
                        <a:t>Space Coast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84968009"/>
                  </a:ext>
                </a:extLst>
              </a:tr>
              <a:tr h="190500">
                <a:tc>
                  <a:txBody>
                    <a:bodyPr/>
                    <a:lstStyle/>
                    <a:p>
                      <a:pPr algn="l" fontAlgn="b"/>
                      <a:r>
                        <a:rPr lang="en-US" sz="1000" u="none" strike="noStrike">
                          <a:effectLst/>
                        </a:rPr>
                        <a:t>Texas Gulf Coast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68692935"/>
                  </a:ext>
                </a:extLst>
              </a:tr>
              <a:tr h="190500">
                <a:tc>
                  <a:txBody>
                    <a:bodyPr/>
                    <a:lstStyle/>
                    <a:p>
                      <a:pPr algn="l" fontAlgn="b"/>
                      <a:r>
                        <a:rPr lang="en-US" sz="1000" u="none" strike="noStrike">
                          <a:effectLst/>
                        </a:rPr>
                        <a:t>Three Rivers</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37763614"/>
                  </a:ext>
                </a:extLst>
              </a:tr>
              <a:tr h="190500">
                <a:tc>
                  <a:txBody>
                    <a:bodyPr/>
                    <a:lstStyle/>
                    <a:p>
                      <a:pPr algn="l" fontAlgn="b"/>
                      <a:r>
                        <a:rPr lang="en-US" sz="1000" u="none" strike="noStrike">
                          <a:effectLst/>
                        </a:rPr>
                        <a:t>Wasatch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3586949"/>
                  </a:ext>
                </a:extLst>
              </a:tr>
              <a:tr h="190500">
                <a:tc>
                  <a:txBody>
                    <a:bodyPr/>
                    <a:lstStyle/>
                    <a:p>
                      <a:pPr algn="l" fontAlgn="b"/>
                      <a:r>
                        <a:rPr lang="en-US" sz="1000" u="none" strike="noStrike">
                          <a:effectLst/>
                        </a:rPr>
                        <a:t>Washington Metro Area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Active</a:t>
                      </a:r>
                      <a:endParaRPr lang="en-US" sz="9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28431589"/>
                  </a:ext>
                </a:extLst>
              </a:tr>
              <a:tr h="190500">
                <a:tc>
                  <a:txBody>
                    <a:bodyPr/>
                    <a:lstStyle/>
                    <a:p>
                      <a:pPr algn="l" fontAlgn="b"/>
                      <a:r>
                        <a:rPr lang="en-US" sz="1000" u="none" strike="noStrike" dirty="0">
                          <a:effectLst/>
                        </a:rPr>
                        <a:t>Wright Brothers </a:t>
                      </a:r>
                      <a:endParaRPr lang="en-US" sz="1000" b="0" i="0" u="none" strike="noStrike" dirty="0">
                        <a:effectLst/>
                        <a:latin typeface="Arial" panose="020B0604020202020204" pitchFamily="34" charset="0"/>
                      </a:endParaRPr>
                    </a:p>
                  </a:txBody>
                  <a:tcPr marL="9525" marR="9525" marT="9525" marB="0" anchor="b"/>
                </a:tc>
                <a:tc>
                  <a:txBody>
                    <a:bodyPr/>
                    <a:lstStyle/>
                    <a:p>
                      <a:pPr algn="l" fontAlgn="b"/>
                      <a:r>
                        <a:rPr lang="en-US" sz="900" u="none" strike="noStrike">
                          <a:effectLst/>
                        </a:rPr>
                        <a:t>US</a:t>
                      </a:r>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900" u="none" strike="noStrike" dirty="0">
                          <a:effectLst/>
                        </a:rPr>
                        <a:t>Active</a:t>
                      </a:r>
                      <a:endParaRPr lang="en-US" sz="9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247654406"/>
                  </a:ext>
                </a:extLst>
              </a:tr>
            </a:tbl>
          </a:graphicData>
        </a:graphic>
      </p:graphicFrame>
      <p:sp>
        <p:nvSpPr>
          <p:cNvPr id="3" name="TextBox 2"/>
          <p:cNvSpPr txBox="1"/>
          <p:nvPr/>
        </p:nvSpPr>
        <p:spPr>
          <a:xfrm>
            <a:off x="6749337" y="1752600"/>
            <a:ext cx="2394663" cy="830997"/>
          </a:xfrm>
          <a:prstGeom prst="rect">
            <a:avLst/>
          </a:prstGeom>
          <a:noFill/>
        </p:spPr>
        <p:txBody>
          <a:bodyPr wrap="square" rtlCol="0">
            <a:spAutoFit/>
          </a:bodyPr>
          <a:lstStyle/>
          <a:p>
            <a:r>
              <a:rPr lang="en-US" sz="1600" dirty="0" smtClean="0"/>
              <a:t>Active (includes Restart and  MIA):  41</a:t>
            </a:r>
          </a:p>
          <a:p>
            <a:r>
              <a:rPr lang="en-US" sz="1600" dirty="0" smtClean="0"/>
              <a:t>Emerging:  5</a:t>
            </a:r>
            <a:endParaRPr lang="en-US" sz="1600" dirty="0"/>
          </a:p>
        </p:txBody>
      </p:sp>
    </p:spTree>
    <p:extLst>
      <p:ext uri="{BB962C8B-B14F-4D97-AF65-F5344CB8AC3E}">
        <p14:creationId xmlns:p14="http://schemas.microsoft.com/office/powerpoint/2010/main" val="3860918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EMEA SECTOR / Jean-Claude </a:t>
            </a:r>
            <a:r>
              <a:rPr lang="en-US" dirty="0" err="1"/>
              <a:t>Roussel</a:t>
            </a:r>
            <a:r>
              <a:rPr lang="en-US" dirty="0"/>
              <a:t>, Director</a:t>
            </a:r>
            <a:br>
              <a:rPr lang="en-US" dirty="0"/>
            </a:br>
            <a:endParaRPr lang="en-US" dirty="0"/>
          </a:p>
        </p:txBody>
      </p:sp>
      <p:sp>
        <p:nvSpPr>
          <p:cNvPr id="3" name="Content Placeholder 2"/>
          <p:cNvSpPr>
            <a:spLocks noGrp="1"/>
          </p:cNvSpPr>
          <p:nvPr>
            <p:ph idx="1"/>
          </p:nvPr>
        </p:nvSpPr>
        <p:spPr>
          <a:xfrm>
            <a:off x="609600" y="5105400"/>
            <a:ext cx="8229600" cy="1142998"/>
          </a:xfrm>
        </p:spPr>
        <p:txBody>
          <a:bodyPr>
            <a:noAutofit/>
          </a:bodyPr>
          <a:lstStyle/>
          <a:p>
            <a:r>
              <a:rPr lang="en-US" sz="1400" b="1" dirty="0"/>
              <a:t>Emerging Chapters</a:t>
            </a:r>
            <a:r>
              <a:rPr lang="en-US" sz="1400" dirty="0"/>
              <a:t/>
            </a:r>
            <a:br>
              <a:rPr lang="en-US" sz="1400" dirty="0"/>
            </a:br>
            <a:r>
              <a:rPr lang="en-US" sz="1400" dirty="0"/>
              <a:t>Middle East and Africa - </a:t>
            </a:r>
            <a:r>
              <a:rPr lang="en-US" sz="1400" i="1" dirty="0"/>
              <a:t>contact </a:t>
            </a:r>
            <a:r>
              <a:rPr lang="en-US" sz="1400" i="1" dirty="0" err="1"/>
              <a:t>Nauma</a:t>
            </a:r>
            <a:r>
              <a:rPr lang="en-US" sz="1400" i="1" dirty="0"/>
              <a:t> Arshad: </a:t>
            </a:r>
            <a:r>
              <a:rPr lang="en-US" sz="1400" dirty="0">
                <a:hlinkClick r:id="rId3"/>
              </a:rPr>
              <a:t>nauman.arshad@incose.org</a:t>
            </a:r>
            <a:r>
              <a:rPr lang="en-US" sz="1400" dirty="0"/>
              <a:t/>
            </a:r>
            <a:br>
              <a:rPr lang="en-US" sz="1400" dirty="0"/>
            </a:br>
            <a:r>
              <a:rPr lang="en-US" sz="1400" dirty="0"/>
              <a:t>Portugal - </a:t>
            </a:r>
            <a:r>
              <a:rPr lang="en-US" sz="1400" i="1" dirty="0"/>
              <a:t>contact </a:t>
            </a:r>
            <a:r>
              <a:rPr lang="en-US" sz="1400" i="1" dirty="0" err="1"/>
              <a:t>Eduarda</a:t>
            </a:r>
            <a:r>
              <a:rPr lang="en-US" sz="1400" i="1" dirty="0"/>
              <a:t> Pinto Ferreira: </a:t>
            </a:r>
            <a:r>
              <a:rPr lang="en-US" sz="1400" i="1" dirty="0">
                <a:hlinkClick r:id="rId4"/>
              </a:rPr>
              <a:t>epf@isep.ipp.pt</a:t>
            </a:r>
            <a:r>
              <a:rPr lang="en-US" sz="1400" dirty="0"/>
              <a:t/>
            </a:r>
            <a:br>
              <a:rPr lang="en-US" sz="1400" dirty="0"/>
            </a:br>
            <a:r>
              <a:rPr lang="en-US" sz="1400" dirty="0"/>
              <a:t>Tunisia - </a:t>
            </a:r>
            <a:r>
              <a:rPr lang="en-US" sz="1400" i="1" dirty="0"/>
              <a:t>contact Omar </a:t>
            </a:r>
            <a:r>
              <a:rPr lang="en-US" sz="1400" i="1" dirty="0" err="1"/>
              <a:t>Hammami</a:t>
            </a:r>
            <a:r>
              <a:rPr lang="en-US" sz="1400" i="1" dirty="0"/>
              <a:t>:  </a:t>
            </a:r>
            <a:r>
              <a:rPr lang="en-US" sz="1400" dirty="0">
                <a:hlinkClick r:id="rId5"/>
              </a:rPr>
              <a:t>omar.hammami@incose.org</a:t>
            </a:r>
            <a:r>
              <a:rPr lang="en-US" sz="1400" dirty="0"/>
              <a:t/>
            </a:r>
            <a:br>
              <a:rPr lang="en-US" sz="1400" dirty="0"/>
            </a:br>
            <a:r>
              <a:rPr lang="en-US" sz="1400" i="1" dirty="0"/>
              <a:t>For additional information / details: </a:t>
            </a:r>
            <a:r>
              <a:rPr lang="en-US" sz="1400" i="1" dirty="0">
                <a:hlinkClick r:id="rId6"/>
              </a:rPr>
              <a:t>info@incose.org</a:t>
            </a:r>
            <a:endParaRPr lang="en-US" sz="1400" i="1" dirty="0"/>
          </a:p>
          <a:p>
            <a:endParaRPr lang="en-US" sz="1400" dirty="0"/>
          </a:p>
          <a:p>
            <a:endParaRPr lang="en-US" sz="1400" dirty="0"/>
          </a:p>
        </p:txBody>
      </p:sp>
      <p:graphicFrame>
        <p:nvGraphicFramePr>
          <p:cNvPr id="4" name="Table 3"/>
          <p:cNvGraphicFramePr>
            <a:graphicFrameLocks noGrp="1"/>
          </p:cNvGraphicFramePr>
          <p:nvPr>
            <p:extLst/>
          </p:nvPr>
        </p:nvGraphicFramePr>
        <p:xfrm>
          <a:off x="1066800" y="1066800"/>
          <a:ext cx="6172200" cy="3650232"/>
        </p:xfrm>
        <a:graphic>
          <a:graphicData uri="http://schemas.openxmlformats.org/drawingml/2006/table">
            <a:tbl>
              <a:tblPr/>
              <a:tblGrid>
                <a:gridCol w="2057400">
                  <a:extLst>
                    <a:ext uri="{9D8B030D-6E8A-4147-A177-3AD203B41FA5}">
                      <a16:colId xmlns:a16="http://schemas.microsoft.com/office/drawing/2014/main" val="3424226845"/>
                    </a:ext>
                  </a:extLst>
                </a:gridCol>
                <a:gridCol w="2057400">
                  <a:extLst>
                    <a:ext uri="{9D8B030D-6E8A-4147-A177-3AD203B41FA5}">
                      <a16:colId xmlns:a16="http://schemas.microsoft.com/office/drawing/2014/main" val="395873744"/>
                    </a:ext>
                  </a:extLst>
                </a:gridCol>
                <a:gridCol w="2057400">
                  <a:extLst>
                    <a:ext uri="{9D8B030D-6E8A-4147-A177-3AD203B41FA5}">
                      <a16:colId xmlns:a16="http://schemas.microsoft.com/office/drawing/2014/main" val="418387819"/>
                    </a:ext>
                  </a:extLst>
                </a:gridCol>
              </a:tblGrid>
              <a:tr h="131543">
                <a:tc>
                  <a:txBody>
                    <a:bodyPr/>
                    <a:lstStyle/>
                    <a:p>
                      <a:pPr algn="l"/>
                      <a:r>
                        <a:rPr lang="en-US" sz="1000">
                          <a:solidFill>
                            <a:srgbClr val="0C4B7A"/>
                          </a:solidFill>
                          <a:effectLst/>
                        </a:rPr>
                        <a:t>Territory</a:t>
                      </a:r>
                    </a:p>
                  </a:txBody>
                  <a:tcPr marL="20962" marR="20962" marT="20962" marB="20962" anchor="ctr">
                    <a:lnL>
                      <a:noFill/>
                    </a:lnL>
                    <a:lnR>
                      <a:noFill/>
                    </a:lnR>
                    <a:lnT>
                      <a:noFill/>
                    </a:lnT>
                    <a:lnB>
                      <a:noFill/>
                    </a:lnB>
                  </a:tcPr>
                </a:tc>
                <a:tc>
                  <a:txBody>
                    <a:bodyPr/>
                    <a:lstStyle/>
                    <a:p>
                      <a:pPr algn="l"/>
                      <a:r>
                        <a:rPr lang="en-US" sz="1000">
                          <a:solidFill>
                            <a:srgbClr val="0C4B7A"/>
                          </a:solidFill>
                          <a:effectLst/>
                        </a:rPr>
                        <a:t>Name</a:t>
                      </a:r>
                    </a:p>
                  </a:txBody>
                  <a:tcPr marL="20962" marR="20962" marT="20962" marB="20962" anchor="ctr">
                    <a:lnL>
                      <a:noFill/>
                    </a:lnL>
                    <a:lnR>
                      <a:noFill/>
                    </a:lnR>
                    <a:lnT>
                      <a:noFill/>
                    </a:lnT>
                    <a:lnB>
                      <a:noFill/>
                    </a:lnB>
                  </a:tcPr>
                </a:tc>
                <a:tc>
                  <a:txBody>
                    <a:bodyPr/>
                    <a:lstStyle/>
                    <a:p>
                      <a:pPr algn="l"/>
                      <a:r>
                        <a:rPr lang="en-US" sz="1000">
                          <a:solidFill>
                            <a:srgbClr val="0C4B7A"/>
                          </a:solidFill>
                          <a:effectLst/>
                        </a:rPr>
                        <a:t>Url</a:t>
                      </a:r>
                    </a:p>
                  </a:txBody>
                  <a:tcPr marL="20962" marR="20962" marT="20962" marB="20962" anchor="ctr">
                    <a:lnL>
                      <a:noFill/>
                    </a:lnL>
                    <a:lnR>
                      <a:noFill/>
                    </a:lnR>
                    <a:lnT>
                      <a:noFill/>
                    </a:lnT>
                    <a:lnB>
                      <a:noFill/>
                    </a:lnB>
                  </a:tcPr>
                </a:tc>
                <a:extLst>
                  <a:ext uri="{0D108BD9-81ED-4DB2-BD59-A6C34878D82A}">
                    <a16:rowId xmlns:a16="http://schemas.microsoft.com/office/drawing/2014/main" val="2293149773"/>
                  </a:ext>
                </a:extLst>
              </a:tr>
              <a:tr h="131543">
                <a:tc>
                  <a:txBody>
                    <a:bodyPr/>
                    <a:lstStyle/>
                    <a:p>
                      <a:endParaRPr lang="en-US" sz="1000">
                        <a:effectLst/>
                      </a:endParaRPr>
                    </a:p>
                  </a:txBody>
                  <a:tcPr marL="20962" marR="20962" marT="20962" marB="20962" anchor="ctr">
                    <a:lnL>
                      <a:noFill/>
                    </a:lnL>
                    <a:lnR>
                      <a:noFill/>
                    </a:lnR>
                    <a:lnT>
                      <a:noFill/>
                    </a:lnT>
                    <a:lnB>
                      <a:noFill/>
                    </a:lnB>
                  </a:tcPr>
                </a:tc>
                <a:tc>
                  <a:txBody>
                    <a:bodyPr/>
                    <a:lstStyle/>
                    <a:p>
                      <a:endParaRPr lang="en-US" sz="1000" dirty="0">
                        <a:effectLst/>
                      </a:endParaRPr>
                    </a:p>
                  </a:txBody>
                  <a:tcPr marL="20962" marR="20962" marT="20962" marB="20962" anchor="ctr">
                    <a:lnL>
                      <a:noFill/>
                    </a:lnL>
                    <a:lnR>
                      <a:noFill/>
                    </a:lnR>
                    <a:lnT>
                      <a:noFill/>
                    </a:lnT>
                    <a:lnB>
                      <a:noFill/>
                    </a:lnB>
                  </a:tcPr>
                </a:tc>
                <a:tc>
                  <a:txBody>
                    <a:bodyPr/>
                    <a:lstStyle/>
                    <a:p>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3541657733"/>
                  </a:ext>
                </a:extLst>
              </a:tr>
              <a:tr h="131543">
                <a:tc>
                  <a:txBody>
                    <a:bodyPr/>
                    <a:lstStyle/>
                    <a:p>
                      <a:r>
                        <a:rPr lang="en-US" sz="1000">
                          <a:effectLst/>
                        </a:rPr>
                        <a:t>Denmark</a:t>
                      </a:r>
                    </a:p>
                  </a:txBody>
                  <a:tcPr marL="20962" marR="20962" marT="20962" marB="20962" anchor="ctr">
                    <a:lnL>
                      <a:noFill/>
                    </a:lnL>
                    <a:lnR>
                      <a:noFill/>
                    </a:lnR>
                    <a:lnT>
                      <a:noFill/>
                    </a:lnT>
                    <a:lnB>
                      <a:noFill/>
                    </a:lnB>
                    <a:solidFill>
                      <a:srgbClr val="E0E8F4"/>
                    </a:solidFill>
                  </a:tcPr>
                </a:tc>
                <a:tc>
                  <a:txBody>
                    <a:bodyPr/>
                    <a:lstStyle/>
                    <a:p>
                      <a:r>
                        <a:rPr lang="en-US" sz="1000">
                          <a:effectLst/>
                        </a:rPr>
                        <a:t>Denmark</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7"/>
                        </a:rPr>
                        <a:t>http://www.incose.dk</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134546678"/>
                  </a:ext>
                </a:extLst>
              </a:tr>
              <a:tr h="131543">
                <a:tc>
                  <a:txBody>
                    <a:bodyPr/>
                    <a:lstStyle/>
                    <a:p>
                      <a:r>
                        <a:rPr lang="en-US" sz="1000">
                          <a:effectLst/>
                        </a:rPr>
                        <a:t>Finland</a:t>
                      </a:r>
                    </a:p>
                  </a:txBody>
                  <a:tcPr marL="20962" marR="20962" marT="20962" marB="20962" anchor="ctr">
                    <a:lnL>
                      <a:noFill/>
                    </a:lnL>
                    <a:lnR>
                      <a:noFill/>
                    </a:lnR>
                    <a:lnT>
                      <a:noFill/>
                    </a:lnT>
                    <a:lnB>
                      <a:noFill/>
                    </a:lnB>
                  </a:tcPr>
                </a:tc>
                <a:tc>
                  <a:txBody>
                    <a:bodyPr/>
                    <a:lstStyle/>
                    <a:p>
                      <a:r>
                        <a:rPr lang="en-US" sz="1000">
                          <a:effectLst/>
                        </a:rPr>
                        <a:t>FINSE</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8"/>
                        </a:rPr>
                        <a:t>http://www.finse.org</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3025419847"/>
                  </a:ext>
                </a:extLst>
              </a:tr>
              <a:tr h="131543">
                <a:tc>
                  <a:txBody>
                    <a:bodyPr/>
                    <a:lstStyle/>
                    <a:p>
                      <a:r>
                        <a:rPr lang="en-US" sz="1000">
                          <a:effectLst/>
                        </a:rPr>
                        <a:t>France</a:t>
                      </a:r>
                    </a:p>
                  </a:txBody>
                  <a:tcPr marL="20962" marR="20962" marT="20962" marB="20962" anchor="ctr">
                    <a:lnL>
                      <a:noFill/>
                    </a:lnL>
                    <a:lnR>
                      <a:noFill/>
                    </a:lnR>
                    <a:lnT>
                      <a:noFill/>
                    </a:lnT>
                    <a:lnB>
                      <a:noFill/>
                    </a:lnB>
                    <a:solidFill>
                      <a:srgbClr val="E0E8F4"/>
                    </a:solidFill>
                  </a:tcPr>
                </a:tc>
                <a:tc>
                  <a:txBody>
                    <a:bodyPr/>
                    <a:lstStyle/>
                    <a:p>
                      <a:r>
                        <a:rPr lang="en-US" sz="1000">
                          <a:effectLst/>
                        </a:rPr>
                        <a:t>AFIS</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9"/>
                        </a:rPr>
                        <a:t>http://www.afis.fr</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3214777767"/>
                  </a:ext>
                </a:extLst>
              </a:tr>
              <a:tr h="131543">
                <a:tc>
                  <a:txBody>
                    <a:bodyPr/>
                    <a:lstStyle/>
                    <a:p>
                      <a:r>
                        <a:rPr lang="en-US" sz="1000">
                          <a:effectLst/>
                        </a:rPr>
                        <a:t>Germany</a:t>
                      </a:r>
                    </a:p>
                  </a:txBody>
                  <a:tcPr marL="20962" marR="20962" marT="20962" marB="20962" anchor="ctr">
                    <a:lnL>
                      <a:noFill/>
                    </a:lnL>
                    <a:lnR>
                      <a:noFill/>
                    </a:lnR>
                    <a:lnT>
                      <a:noFill/>
                    </a:lnT>
                    <a:lnB>
                      <a:noFill/>
                    </a:lnB>
                  </a:tcPr>
                </a:tc>
                <a:tc>
                  <a:txBody>
                    <a:bodyPr/>
                    <a:lstStyle/>
                    <a:p>
                      <a:r>
                        <a:rPr lang="en-US" sz="1000">
                          <a:effectLst/>
                        </a:rPr>
                        <a:t>GfSE</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10"/>
                        </a:rPr>
                        <a:t>http://www.gfse.de/</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93587194"/>
                  </a:ext>
                </a:extLst>
              </a:tr>
              <a:tr h="277314">
                <a:tc>
                  <a:txBody>
                    <a:bodyPr/>
                    <a:lstStyle/>
                    <a:p>
                      <a:r>
                        <a:rPr lang="en-US" sz="1000">
                          <a:effectLst/>
                        </a:rPr>
                        <a:t>Israel</a:t>
                      </a:r>
                    </a:p>
                  </a:txBody>
                  <a:tcPr marL="20962" marR="20962" marT="20962" marB="20962" anchor="ctr">
                    <a:lnL>
                      <a:noFill/>
                    </a:lnL>
                    <a:lnR>
                      <a:noFill/>
                    </a:lnR>
                    <a:lnT>
                      <a:noFill/>
                    </a:lnT>
                    <a:lnB>
                      <a:noFill/>
                    </a:lnB>
                    <a:solidFill>
                      <a:srgbClr val="E0E8F4"/>
                    </a:solidFill>
                  </a:tcPr>
                </a:tc>
                <a:tc>
                  <a:txBody>
                    <a:bodyPr/>
                    <a:lstStyle/>
                    <a:p>
                      <a:r>
                        <a:rPr lang="en-US" sz="1000" dirty="0">
                          <a:effectLst/>
                        </a:rPr>
                        <a:t>ILTAM/Israel</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11"/>
                        </a:rPr>
                        <a:t>http://www.iltam.org/activity_info.php?actid=act_SystemEngineering/</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738144136"/>
                  </a:ext>
                </a:extLst>
              </a:tr>
              <a:tr h="192713">
                <a:tc>
                  <a:txBody>
                    <a:bodyPr/>
                    <a:lstStyle/>
                    <a:p>
                      <a:r>
                        <a:rPr lang="en-US" sz="1000" dirty="0">
                          <a:effectLst/>
                        </a:rPr>
                        <a:t>Italy</a:t>
                      </a:r>
                    </a:p>
                  </a:txBody>
                  <a:tcPr marL="20962" marR="20962" marT="20962" marB="20962" anchor="ctr">
                    <a:lnL>
                      <a:noFill/>
                    </a:lnL>
                    <a:lnR>
                      <a:noFill/>
                    </a:lnR>
                    <a:lnT>
                      <a:noFill/>
                    </a:lnT>
                    <a:lnB>
                      <a:noFill/>
                    </a:lnB>
                  </a:tcPr>
                </a:tc>
                <a:tc>
                  <a:txBody>
                    <a:bodyPr/>
                    <a:lstStyle/>
                    <a:p>
                      <a:r>
                        <a:rPr lang="en-US" sz="1000">
                          <a:effectLst/>
                        </a:rPr>
                        <a:t>Italia</a:t>
                      </a:r>
                    </a:p>
                  </a:txBody>
                  <a:tcPr marL="20962" marR="20962" marT="20962" marB="20962" anchor="ctr">
                    <a:lnL>
                      <a:noFill/>
                    </a:lnL>
                    <a:lnR>
                      <a:noFill/>
                    </a:lnR>
                    <a:lnT>
                      <a:noFill/>
                    </a:lnT>
                    <a:lnB>
                      <a:noFill/>
                    </a:lnB>
                  </a:tcPr>
                </a:tc>
                <a:tc>
                  <a:txBody>
                    <a:bodyPr/>
                    <a:lstStyle/>
                    <a:p>
                      <a:r>
                        <a:rPr lang="en-US" sz="1000" dirty="0">
                          <a:solidFill>
                            <a:srgbClr val="0C4B7A"/>
                          </a:solidFill>
                          <a:effectLst/>
                          <a:hlinkClick r:id="rId12"/>
                        </a:rPr>
                        <a:t>http://www.incose-italia.it/</a:t>
                      </a:r>
                      <a:endParaRPr lang="en-US" sz="1000" dirty="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1146944243"/>
                  </a:ext>
                </a:extLst>
              </a:tr>
              <a:tr h="131543">
                <a:tc>
                  <a:txBody>
                    <a:bodyPr/>
                    <a:lstStyle/>
                    <a:p>
                      <a:r>
                        <a:rPr lang="en-US" sz="1000">
                          <a:effectLst/>
                        </a:rPr>
                        <a:t>Norway</a:t>
                      </a:r>
                    </a:p>
                  </a:txBody>
                  <a:tcPr marL="20962" marR="20962" marT="20962" marB="20962" anchor="ctr">
                    <a:lnL>
                      <a:noFill/>
                    </a:lnL>
                    <a:lnR>
                      <a:noFill/>
                    </a:lnR>
                    <a:lnT>
                      <a:noFill/>
                    </a:lnT>
                    <a:lnB>
                      <a:noFill/>
                    </a:lnB>
                    <a:solidFill>
                      <a:srgbClr val="E0E8F4"/>
                    </a:solidFill>
                  </a:tcPr>
                </a:tc>
                <a:tc>
                  <a:txBody>
                    <a:bodyPr/>
                    <a:lstStyle/>
                    <a:p>
                      <a:r>
                        <a:rPr lang="en-US" sz="1000">
                          <a:effectLst/>
                        </a:rPr>
                        <a:t>NORSEC</a:t>
                      </a:r>
                    </a:p>
                  </a:txBody>
                  <a:tcPr marL="20962" marR="20962" marT="20962" marB="20962" anchor="ctr">
                    <a:lnL>
                      <a:noFill/>
                    </a:lnL>
                    <a:lnR>
                      <a:noFill/>
                    </a:lnR>
                    <a:lnT>
                      <a:noFill/>
                    </a:lnT>
                    <a:lnB>
                      <a:noFill/>
                    </a:lnB>
                    <a:solidFill>
                      <a:srgbClr val="E0E8F4"/>
                    </a:solidFill>
                  </a:tcPr>
                </a:tc>
                <a:tc>
                  <a:txBody>
                    <a:bodyPr/>
                    <a:lstStyle/>
                    <a:p>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2587179789"/>
                  </a:ext>
                </a:extLst>
              </a:tr>
              <a:tr h="131543">
                <a:tc>
                  <a:txBody>
                    <a:bodyPr/>
                    <a:lstStyle/>
                    <a:p>
                      <a:r>
                        <a:rPr lang="en-US" sz="1000">
                          <a:effectLst/>
                        </a:rPr>
                        <a:t>Poland</a:t>
                      </a:r>
                    </a:p>
                  </a:txBody>
                  <a:tcPr marL="20962" marR="20962" marT="20962" marB="20962" anchor="ctr">
                    <a:lnL>
                      <a:noFill/>
                    </a:lnL>
                    <a:lnR>
                      <a:noFill/>
                    </a:lnR>
                    <a:lnT>
                      <a:noFill/>
                    </a:lnT>
                    <a:lnB>
                      <a:noFill/>
                    </a:lnB>
                  </a:tcPr>
                </a:tc>
                <a:tc>
                  <a:txBody>
                    <a:bodyPr/>
                    <a:lstStyle/>
                    <a:p>
                      <a:r>
                        <a:rPr lang="en-US" sz="1000">
                          <a:effectLst/>
                        </a:rPr>
                        <a:t>Poland</a:t>
                      </a:r>
                    </a:p>
                  </a:txBody>
                  <a:tcPr marL="20962" marR="20962" marT="20962" marB="20962" anchor="ctr">
                    <a:lnL>
                      <a:noFill/>
                    </a:lnL>
                    <a:lnR>
                      <a:noFill/>
                    </a:lnR>
                    <a:lnT>
                      <a:noFill/>
                    </a:lnT>
                    <a:lnB>
                      <a:noFill/>
                    </a:lnB>
                  </a:tcPr>
                </a:tc>
                <a:tc>
                  <a:txBody>
                    <a:bodyPr/>
                    <a:lstStyle/>
                    <a:p>
                      <a:r>
                        <a:rPr lang="en-US" sz="1000" dirty="0">
                          <a:solidFill>
                            <a:srgbClr val="0C4B7A"/>
                          </a:solidFill>
                          <a:effectLst/>
                          <a:hlinkClick r:id="rId13"/>
                        </a:rPr>
                        <a:t>http://www.incose.pl</a:t>
                      </a:r>
                      <a:endParaRPr lang="en-US" sz="1000" dirty="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3358266132"/>
                  </a:ext>
                </a:extLst>
              </a:tr>
              <a:tr h="131543">
                <a:tc>
                  <a:txBody>
                    <a:bodyPr/>
                    <a:lstStyle/>
                    <a:p>
                      <a:r>
                        <a:rPr lang="en-US" sz="1000">
                          <a:effectLst/>
                        </a:rPr>
                        <a:t>Russian Federation</a:t>
                      </a:r>
                    </a:p>
                  </a:txBody>
                  <a:tcPr marL="20962" marR="20962" marT="20962" marB="20962" anchor="ctr">
                    <a:lnL>
                      <a:noFill/>
                    </a:lnL>
                    <a:lnR>
                      <a:noFill/>
                    </a:lnR>
                    <a:lnT>
                      <a:noFill/>
                    </a:lnT>
                    <a:lnB>
                      <a:noFill/>
                    </a:lnB>
                    <a:solidFill>
                      <a:srgbClr val="E0E8F4"/>
                    </a:solidFill>
                  </a:tcPr>
                </a:tc>
                <a:tc>
                  <a:txBody>
                    <a:bodyPr/>
                    <a:lstStyle/>
                    <a:p>
                      <a:r>
                        <a:rPr lang="en-US" sz="1000">
                          <a:effectLst/>
                        </a:rPr>
                        <a:t>RUS</a:t>
                      </a:r>
                    </a:p>
                  </a:txBody>
                  <a:tcPr marL="20962" marR="20962" marT="20962" marB="20962" anchor="ctr">
                    <a:lnL>
                      <a:noFill/>
                    </a:lnL>
                    <a:lnR>
                      <a:noFill/>
                    </a:lnR>
                    <a:lnT>
                      <a:noFill/>
                    </a:lnT>
                    <a:lnB>
                      <a:noFill/>
                    </a:lnB>
                    <a:solidFill>
                      <a:srgbClr val="E0E8F4"/>
                    </a:solidFill>
                  </a:tcPr>
                </a:tc>
                <a:tc>
                  <a:txBody>
                    <a:bodyPr/>
                    <a:lstStyle/>
                    <a:p>
                      <a:r>
                        <a:rPr lang="en-US" sz="1000" dirty="0">
                          <a:solidFill>
                            <a:srgbClr val="0C4B7A"/>
                          </a:solidFill>
                          <a:effectLst/>
                          <a:hlinkClick r:id="rId14"/>
                        </a:rPr>
                        <a:t>http://www.incose.ru</a:t>
                      </a:r>
                      <a:endParaRPr lang="en-US" sz="1000" dirty="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3488331734"/>
                  </a:ext>
                </a:extLst>
              </a:tr>
              <a:tr h="192713">
                <a:tc>
                  <a:txBody>
                    <a:bodyPr/>
                    <a:lstStyle/>
                    <a:p>
                      <a:r>
                        <a:rPr lang="en-US" sz="1000">
                          <a:effectLst/>
                        </a:rPr>
                        <a:t>South Africa</a:t>
                      </a:r>
                    </a:p>
                  </a:txBody>
                  <a:tcPr marL="20962" marR="20962" marT="20962" marB="20962" anchor="ctr">
                    <a:lnL>
                      <a:noFill/>
                    </a:lnL>
                    <a:lnR>
                      <a:noFill/>
                    </a:lnR>
                    <a:lnT>
                      <a:noFill/>
                    </a:lnT>
                    <a:lnB>
                      <a:noFill/>
                    </a:lnB>
                  </a:tcPr>
                </a:tc>
                <a:tc>
                  <a:txBody>
                    <a:bodyPr/>
                    <a:lstStyle/>
                    <a:p>
                      <a:r>
                        <a:rPr lang="en-US" sz="1000">
                          <a:effectLst/>
                        </a:rPr>
                        <a:t>South Africa</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15"/>
                        </a:rPr>
                        <a:t>http://www.incose.org.za</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2971774986"/>
                  </a:ext>
                </a:extLst>
              </a:tr>
              <a:tr h="192713">
                <a:tc>
                  <a:txBody>
                    <a:bodyPr/>
                    <a:lstStyle/>
                    <a:p>
                      <a:r>
                        <a:rPr lang="en-US" sz="1000">
                          <a:effectLst/>
                        </a:rPr>
                        <a:t>Spain</a:t>
                      </a:r>
                    </a:p>
                  </a:txBody>
                  <a:tcPr marL="20962" marR="20962" marT="20962" marB="20962" anchor="ctr">
                    <a:lnL>
                      <a:noFill/>
                    </a:lnL>
                    <a:lnR>
                      <a:noFill/>
                    </a:lnR>
                    <a:lnT>
                      <a:noFill/>
                    </a:lnT>
                    <a:lnB>
                      <a:noFill/>
                    </a:lnB>
                    <a:solidFill>
                      <a:srgbClr val="E0E8F4"/>
                    </a:solidFill>
                  </a:tcPr>
                </a:tc>
                <a:tc>
                  <a:txBody>
                    <a:bodyPr/>
                    <a:lstStyle/>
                    <a:p>
                      <a:r>
                        <a:rPr lang="en-US" sz="1000">
                          <a:effectLst/>
                        </a:rPr>
                        <a:t>Spain</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16"/>
                        </a:rPr>
                        <a:t>http://www.aeis-incose.org/</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417156384"/>
                  </a:ext>
                </a:extLst>
              </a:tr>
              <a:tr h="131543">
                <a:tc>
                  <a:txBody>
                    <a:bodyPr/>
                    <a:lstStyle/>
                    <a:p>
                      <a:r>
                        <a:rPr lang="en-US" sz="1000">
                          <a:effectLst/>
                        </a:rPr>
                        <a:t>Sweden</a:t>
                      </a:r>
                    </a:p>
                  </a:txBody>
                  <a:tcPr marL="20962" marR="20962" marT="20962" marB="20962" anchor="ctr">
                    <a:lnL>
                      <a:noFill/>
                    </a:lnL>
                    <a:lnR>
                      <a:noFill/>
                    </a:lnR>
                    <a:lnT>
                      <a:noFill/>
                    </a:lnT>
                    <a:lnB>
                      <a:noFill/>
                    </a:lnB>
                  </a:tcPr>
                </a:tc>
                <a:tc>
                  <a:txBody>
                    <a:bodyPr/>
                    <a:lstStyle/>
                    <a:p>
                      <a:r>
                        <a:rPr lang="en-US" sz="1000">
                          <a:effectLst/>
                        </a:rPr>
                        <a:t>Sweden</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17"/>
                        </a:rPr>
                        <a:t>http://www.incose.se</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1110759144"/>
                  </a:ext>
                </a:extLst>
              </a:tr>
              <a:tr h="131543">
                <a:tc>
                  <a:txBody>
                    <a:bodyPr/>
                    <a:lstStyle/>
                    <a:p>
                      <a:r>
                        <a:rPr lang="en-US" sz="1000">
                          <a:effectLst/>
                        </a:rPr>
                        <a:t>Switzerland</a:t>
                      </a:r>
                    </a:p>
                  </a:txBody>
                  <a:tcPr marL="20962" marR="20962" marT="20962" marB="20962" anchor="ctr">
                    <a:lnL>
                      <a:noFill/>
                    </a:lnL>
                    <a:lnR>
                      <a:noFill/>
                    </a:lnR>
                    <a:lnT>
                      <a:noFill/>
                    </a:lnT>
                    <a:lnB>
                      <a:noFill/>
                    </a:lnB>
                    <a:solidFill>
                      <a:srgbClr val="E0E8F4"/>
                    </a:solidFill>
                  </a:tcPr>
                </a:tc>
                <a:tc>
                  <a:txBody>
                    <a:bodyPr/>
                    <a:lstStyle/>
                    <a:p>
                      <a:r>
                        <a:rPr lang="en-US" sz="1000">
                          <a:effectLst/>
                        </a:rPr>
                        <a:t>Suisse</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18"/>
                        </a:rPr>
                        <a:t>http://www.incose.ch</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4085125563"/>
                  </a:ext>
                </a:extLst>
              </a:tr>
              <a:tr h="131543">
                <a:tc>
                  <a:txBody>
                    <a:bodyPr/>
                    <a:lstStyle/>
                    <a:p>
                      <a:r>
                        <a:rPr lang="en-US" sz="1000">
                          <a:effectLst/>
                        </a:rPr>
                        <a:t>The Netherlands</a:t>
                      </a:r>
                    </a:p>
                  </a:txBody>
                  <a:tcPr marL="20962" marR="20962" marT="20962" marB="20962" anchor="ctr">
                    <a:lnL>
                      <a:noFill/>
                    </a:lnL>
                    <a:lnR>
                      <a:noFill/>
                    </a:lnR>
                    <a:lnT>
                      <a:noFill/>
                    </a:lnT>
                    <a:lnB>
                      <a:noFill/>
                    </a:lnB>
                  </a:tcPr>
                </a:tc>
                <a:tc>
                  <a:txBody>
                    <a:bodyPr/>
                    <a:lstStyle/>
                    <a:p>
                      <a:r>
                        <a:rPr lang="en-US" sz="1000">
                          <a:effectLst/>
                        </a:rPr>
                        <a:t>Netherlands</a:t>
                      </a:r>
                    </a:p>
                  </a:txBody>
                  <a:tcPr marL="20962" marR="20962" marT="20962" marB="20962" anchor="ctr">
                    <a:lnL>
                      <a:noFill/>
                    </a:lnL>
                    <a:lnR>
                      <a:noFill/>
                    </a:lnR>
                    <a:lnT>
                      <a:noFill/>
                    </a:lnT>
                    <a:lnB>
                      <a:noFill/>
                    </a:lnB>
                  </a:tcPr>
                </a:tc>
                <a:tc>
                  <a:txBody>
                    <a:bodyPr/>
                    <a:lstStyle/>
                    <a:p>
                      <a:r>
                        <a:rPr lang="en-US" sz="1000">
                          <a:solidFill>
                            <a:srgbClr val="0C4B7A"/>
                          </a:solidFill>
                          <a:effectLst/>
                          <a:hlinkClick r:id="rId19"/>
                        </a:rPr>
                        <a:t>http://www.incose.nl</a:t>
                      </a:r>
                      <a:endParaRPr lang="en-US" sz="100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2113924783"/>
                  </a:ext>
                </a:extLst>
              </a:tr>
              <a:tr h="192713">
                <a:tc>
                  <a:txBody>
                    <a:bodyPr/>
                    <a:lstStyle/>
                    <a:p>
                      <a:r>
                        <a:rPr lang="en-US" sz="1000">
                          <a:effectLst/>
                        </a:rPr>
                        <a:t>Turkey</a:t>
                      </a:r>
                    </a:p>
                  </a:txBody>
                  <a:tcPr marL="20962" marR="20962" marT="20962" marB="20962" anchor="ctr">
                    <a:lnL>
                      <a:noFill/>
                    </a:lnL>
                    <a:lnR>
                      <a:noFill/>
                    </a:lnR>
                    <a:lnT>
                      <a:noFill/>
                    </a:lnT>
                    <a:lnB>
                      <a:noFill/>
                    </a:lnB>
                    <a:solidFill>
                      <a:srgbClr val="E0E8F4"/>
                    </a:solidFill>
                  </a:tcPr>
                </a:tc>
                <a:tc>
                  <a:txBody>
                    <a:bodyPr/>
                    <a:lstStyle/>
                    <a:p>
                      <a:r>
                        <a:rPr lang="en-US" sz="1000">
                          <a:effectLst/>
                        </a:rPr>
                        <a:t>Turkey</a:t>
                      </a:r>
                    </a:p>
                  </a:txBody>
                  <a:tcPr marL="20962" marR="20962" marT="20962" marB="20962" anchor="ctr">
                    <a:lnL>
                      <a:noFill/>
                    </a:lnL>
                    <a:lnR>
                      <a:noFill/>
                    </a:lnR>
                    <a:lnT>
                      <a:noFill/>
                    </a:lnT>
                    <a:lnB>
                      <a:noFill/>
                    </a:lnB>
                    <a:solidFill>
                      <a:srgbClr val="E0E8F4"/>
                    </a:solidFill>
                  </a:tcPr>
                </a:tc>
                <a:tc>
                  <a:txBody>
                    <a:bodyPr/>
                    <a:lstStyle/>
                    <a:p>
                      <a:r>
                        <a:rPr lang="en-US" sz="1000">
                          <a:solidFill>
                            <a:srgbClr val="0C4B7A"/>
                          </a:solidFill>
                          <a:effectLst/>
                          <a:hlinkClick r:id="rId20"/>
                        </a:rPr>
                        <a:t>http://sistemmuhendisligi.com/</a:t>
                      </a:r>
                      <a:endParaRPr lang="en-US" sz="1000">
                        <a:effectLst/>
                      </a:endParaRPr>
                    </a:p>
                  </a:txBody>
                  <a:tcPr marL="20962" marR="20962" marT="20962" marB="20962" anchor="ctr">
                    <a:lnL>
                      <a:noFill/>
                    </a:lnL>
                    <a:lnR>
                      <a:noFill/>
                    </a:lnR>
                    <a:lnT>
                      <a:noFill/>
                    </a:lnT>
                    <a:lnB>
                      <a:noFill/>
                    </a:lnB>
                    <a:solidFill>
                      <a:srgbClr val="E0E8F4"/>
                    </a:solidFill>
                  </a:tcPr>
                </a:tc>
                <a:extLst>
                  <a:ext uri="{0D108BD9-81ED-4DB2-BD59-A6C34878D82A}">
                    <a16:rowId xmlns:a16="http://schemas.microsoft.com/office/drawing/2014/main" val="1664174440"/>
                  </a:ext>
                </a:extLst>
              </a:tr>
              <a:tr h="192713">
                <a:tc>
                  <a:txBody>
                    <a:bodyPr/>
                    <a:lstStyle/>
                    <a:p>
                      <a:r>
                        <a:rPr lang="en-US" sz="1000">
                          <a:effectLst/>
                        </a:rPr>
                        <a:t>United Kingdom</a:t>
                      </a:r>
                    </a:p>
                  </a:txBody>
                  <a:tcPr marL="20962" marR="20962" marT="20962" marB="20962" anchor="ctr">
                    <a:lnL>
                      <a:noFill/>
                    </a:lnL>
                    <a:lnR>
                      <a:noFill/>
                    </a:lnR>
                    <a:lnT>
                      <a:noFill/>
                    </a:lnT>
                    <a:lnB>
                      <a:noFill/>
                    </a:lnB>
                  </a:tcPr>
                </a:tc>
                <a:tc>
                  <a:txBody>
                    <a:bodyPr/>
                    <a:lstStyle/>
                    <a:p>
                      <a:r>
                        <a:rPr lang="en-US" sz="1000" dirty="0">
                          <a:effectLst/>
                        </a:rPr>
                        <a:t>United Kingdom</a:t>
                      </a:r>
                    </a:p>
                  </a:txBody>
                  <a:tcPr marL="20962" marR="20962" marT="20962" marB="20962" anchor="ctr">
                    <a:lnL>
                      <a:noFill/>
                    </a:lnL>
                    <a:lnR>
                      <a:noFill/>
                    </a:lnR>
                    <a:lnT>
                      <a:noFill/>
                    </a:lnT>
                    <a:lnB>
                      <a:noFill/>
                    </a:lnB>
                  </a:tcPr>
                </a:tc>
                <a:tc>
                  <a:txBody>
                    <a:bodyPr/>
                    <a:lstStyle/>
                    <a:p>
                      <a:r>
                        <a:rPr lang="en-US" sz="1000" dirty="0">
                          <a:solidFill>
                            <a:srgbClr val="0C4B7A"/>
                          </a:solidFill>
                          <a:effectLst/>
                          <a:hlinkClick r:id="rId21"/>
                        </a:rPr>
                        <a:t>http://www.incoseonline.org.uk</a:t>
                      </a:r>
                      <a:endParaRPr lang="en-US" sz="1000" dirty="0">
                        <a:effectLst/>
                      </a:endParaRPr>
                    </a:p>
                  </a:txBody>
                  <a:tcPr marL="20962" marR="20962" marT="20962" marB="20962" anchor="ctr">
                    <a:lnL>
                      <a:noFill/>
                    </a:lnL>
                    <a:lnR>
                      <a:noFill/>
                    </a:lnR>
                    <a:lnT>
                      <a:noFill/>
                    </a:lnT>
                    <a:lnB>
                      <a:noFill/>
                    </a:lnB>
                  </a:tcPr>
                </a:tc>
                <a:extLst>
                  <a:ext uri="{0D108BD9-81ED-4DB2-BD59-A6C34878D82A}">
                    <a16:rowId xmlns:a16="http://schemas.microsoft.com/office/drawing/2014/main" val="1274277142"/>
                  </a:ext>
                </a:extLst>
              </a:tr>
            </a:tbl>
          </a:graphicData>
        </a:graphic>
      </p:graphicFrame>
    </p:spTree>
    <p:extLst>
      <p:ext uri="{BB962C8B-B14F-4D97-AF65-F5344CB8AC3E}">
        <p14:creationId xmlns:p14="http://schemas.microsoft.com/office/powerpoint/2010/main" val="97591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ASIA-OCEANIA SECTOR / </a:t>
            </a:r>
            <a:r>
              <a:rPr lang="en-US" dirty="0" smtClean="0"/>
              <a:t>Serge Landry, </a:t>
            </a:r>
            <a:r>
              <a:rPr lang="en-US" dirty="0"/>
              <a:t>Director</a:t>
            </a:r>
          </a:p>
        </p:txBody>
      </p:sp>
      <p:graphicFrame>
        <p:nvGraphicFramePr>
          <p:cNvPr id="4" name="Table 3"/>
          <p:cNvGraphicFramePr>
            <a:graphicFrameLocks noGrp="1"/>
          </p:cNvGraphicFramePr>
          <p:nvPr>
            <p:extLst>
              <p:ext uri="{D42A27DB-BD31-4B8C-83A1-F6EECF244321}">
                <p14:modId xmlns:p14="http://schemas.microsoft.com/office/powerpoint/2010/main" val="1336329652"/>
              </p:ext>
            </p:extLst>
          </p:nvPr>
        </p:nvGraphicFramePr>
        <p:xfrm>
          <a:off x="838200" y="1600200"/>
          <a:ext cx="7543800" cy="3186285"/>
        </p:xfrm>
        <a:graphic>
          <a:graphicData uri="http://schemas.openxmlformats.org/drawingml/2006/table">
            <a:tbl>
              <a:tblPr/>
              <a:tblGrid>
                <a:gridCol w="2514600">
                  <a:extLst>
                    <a:ext uri="{9D8B030D-6E8A-4147-A177-3AD203B41FA5}">
                      <a16:colId xmlns:a16="http://schemas.microsoft.com/office/drawing/2014/main" val="4000412474"/>
                    </a:ext>
                  </a:extLst>
                </a:gridCol>
                <a:gridCol w="1600200">
                  <a:extLst>
                    <a:ext uri="{9D8B030D-6E8A-4147-A177-3AD203B41FA5}">
                      <a16:colId xmlns:a16="http://schemas.microsoft.com/office/drawing/2014/main" val="4225637135"/>
                    </a:ext>
                  </a:extLst>
                </a:gridCol>
                <a:gridCol w="3429000">
                  <a:extLst>
                    <a:ext uri="{9D8B030D-6E8A-4147-A177-3AD203B41FA5}">
                      <a16:colId xmlns:a16="http://schemas.microsoft.com/office/drawing/2014/main" val="743403814"/>
                    </a:ext>
                  </a:extLst>
                </a:gridCol>
              </a:tblGrid>
              <a:tr h="213952">
                <a:tc>
                  <a:txBody>
                    <a:bodyPr/>
                    <a:lstStyle/>
                    <a:p>
                      <a:pPr algn="l"/>
                      <a:r>
                        <a:rPr lang="en-US" sz="1400">
                          <a:solidFill>
                            <a:srgbClr val="0C4B7A"/>
                          </a:solidFill>
                          <a:effectLst/>
                        </a:rPr>
                        <a:t>Territory</a:t>
                      </a:r>
                    </a:p>
                  </a:txBody>
                  <a:tcPr marL="38100" marR="38100" marT="38100" marB="38100" anchor="ctr">
                    <a:lnL>
                      <a:noFill/>
                    </a:lnL>
                    <a:lnR>
                      <a:noFill/>
                    </a:lnR>
                    <a:lnT>
                      <a:noFill/>
                    </a:lnT>
                    <a:lnB>
                      <a:noFill/>
                    </a:lnB>
                  </a:tcPr>
                </a:tc>
                <a:tc>
                  <a:txBody>
                    <a:bodyPr/>
                    <a:lstStyle/>
                    <a:p>
                      <a:pPr algn="l"/>
                      <a:r>
                        <a:rPr lang="en-US" sz="1400">
                          <a:solidFill>
                            <a:srgbClr val="0C4B7A"/>
                          </a:solidFill>
                          <a:effectLst/>
                        </a:rPr>
                        <a:t>Name</a:t>
                      </a:r>
                    </a:p>
                  </a:txBody>
                  <a:tcPr marL="38100" marR="38100" marT="38100" marB="38100" anchor="ctr">
                    <a:lnL>
                      <a:noFill/>
                    </a:lnL>
                    <a:lnR>
                      <a:noFill/>
                    </a:lnR>
                    <a:lnT>
                      <a:noFill/>
                    </a:lnT>
                    <a:lnB>
                      <a:noFill/>
                    </a:lnB>
                  </a:tcPr>
                </a:tc>
                <a:tc>
                  <a:txBody>
                    <a:bodyPr/>
                    <a:lstStyle/>
                    <a:p>
                      <a:pPr algn="l"/>
                      <a:r>
                        <a:rPr lang="en-US" sz="1400">
                          <a:solidFill>
                            <a:srgbClr val="0C4B7A"/>
                          </a:solidFill>
                          <a:effectLst/>
                        </a:rPr>
                        <a:t>Url</a:t>
                      </a:r>
                    </a:p>
                  </a:txBody>
                  <a:tcPr marL="38100" marR="38100" marT="38100" marB="38100" anchor="ctr">
                    <a:lnL>
                      <a:noFill/>
                    </a:lnL>
                    <a:lnR>
                      <a:noFill/>
                    </a:lnR>
                    <a:lnT>
                      <a:noFill/>
                    </a:lnT>
                    <a:lnB>
                      <a:noFill/>
                    </a:lnB>
                  </a:tcPr>
                </a:tc>
                <a:extLst>
                  <a:ext uri="{0D108BD9-81ED-4DB2-BD59-A6C34878D82A}">
                    <a16:rowId xmlns:a16="http://schemas.microsoft.com/office/drawing/2014/main" val="845548208"/>
                  </a:ext>
                </a:extLst>
              </a:tr>
              <a:tr h="213952">
                <a:tc>
                  <a:txBody>
                    <a:bodyPr/>
                    <a:lstStyle/>
                    <a:p>
                      <a:r>
                        <a:rPr lang="en-US" sz="1400">
                          <a:effectLst/>
                        </a:rPr>
                        <a:t>Australia</a:t>
                      </a:r>
                    </a:p>
                  </a:txBody>
                  <a:tcPr marL="38100" marR="38100" marT="38100" marB="38100" anchor="ctr">
                    <a:lnL>
                      <a:noFill/>
                    </a:lnL>
                    <a:lnR>
                      <a:noFill/>
                    </a:lnR>
                    <a:lnT>
                      <a:noFill/>
                    </a:lnT>
                    <a:lnB>
                      <a:noFill/>
                    </a:lnB>
                  </a:tcPr>
                </a:tc>
                <a:tc>
                  <a:txBody>
                    <a:bodyPr/>
                    <a:lstStyle/>
                    <a:p>
                      <a:r>
                        <a:rPr lang="en-US" sz="1400">
                          <a:effectLst/>
                        </a:rPr>
                        <a:t>Australia</a:t>
                      </a:r>
                    </a:p>
                  </a:txBody>
                  <a:tcPr marL="38100" marR="38100" marT="38100" marB="38100" anchor="ctr">
                    <a:lnL>
                      <a:noFill/>
                    </a:lnL>
                    <a:lnR>
                      <a:noFill/>
                    </a:lnR>
                    <a:lnT>
                      <a:noFill/>
                    </a:lnT>
                    <a:lnB>
                      <a:noFill/>
                    </a:lnB>
                  </a:tcPr>
                </a:tc>
                <a:tc>
                  <a:txBody>
                    <a:bodyPr/>
                    <a:lstStyle/>
                    <a:p>
                      <a:r>
                        <a:rPr lang="en-US" sz="1400">
                          <a:solidFill>
                            <a:srgbClr val="0C4B7A"/>
                          </a:solidFill>
                          <a:effectLst/>
                          <a:hlinkClick r:id="rId2"/>
                        </a:rPr>
                        <a:t>http://www.sesa.org.au</a:t>
                      </a:r>
                      <a:endParaRPr lang="en-US" sz="1400">
                        <a:effectLst/>
                      </a:endParaRPr>
                    </a:p>
                  </a:txBody>
                  <a:tcPr marL="38100" marR="38100" marT="38100" marB="38100" anchor="ctr">
                    <a:lnL>
                      <a:noFill/>
                    </a:lnL>
                    <a:lnR>
                      <a:noFill/>
                    </a:lnR>
                    <a:lnT>
                      <a:noFill/>
                    </a:lnT>
                    <a:lnB>
                      <a:noFill/>
                    </a:lnB>
                  </a:tcPr>
                </a:tc>
                <a:extLst>
                  <a:ext uri="{0D108BD9-81ED-4DB2-BD59-A6C34878D82A}">
                    <a16:rowId xmlns:a16="http://schemas.microsoft.com/office/drawing/2014/main" val="3872108932"/>
                  </a:ext>
                </a:extLst>
              </a:tr>
              <a:tr h="381375">
                <a:tc>
                  <a:txBody>
                    <a:bodyPr/>
                    <a:lstStyle/>
                    <a:p>
                      <a:r>
                        <a:rPr lang="en-US" sz="1400">
                          <a:effectLst/>
                        </a:rPr>
                        <a:t>China</a:t>
                      </a:r>
                    </a:p>
                  </a:txBody>
                  <a:tcPr marL="38100" marR="38100" marT="38100" marB="38100" anchor="ctr">
                    <a:lnL>
                      <a:noFill/>
                    </a:lnL>
                    <a:lnR>
                      <a:noFill/>
                    </a:lnR>
                    <a:lnT>
                      <a:noFill/>
                    </a:lnT>
                    <a:lnB>
                      <a:noFill/>
                    </a:lnB>
                    <a:solidFill>
                      <a:srgbClr val="E0E8F4"/>
                    </a:solidFill>
                  </a:tcPr>
                </a:tc>
                <a:tc>
                  <a:txBody>
                    <a:bodyPr/>
                    <a:lstStyle/>
                    <a:p>
                      <a:r>
                        <a:rPr lang="en-US" sz="1400">
                          <a:effectLst/>
                        </a:rPr>
                        <a:t>Beijing</a:t>
                      </a:r>
                    </a:p>
                  </a:txBody>
                  <a:tcPr marL="38100" marR="38100" marT="38100" marB="38100" anchor="ctr">
                    <a:lnL>
                      <a:noFill/>
                    </a:lnL>
                    <a:lnR>
                      <a:noFill/>
                    </a:lnR>
                    <a:lnT>
                      <a:noFill/>
                    </a:lnT>
                    <a:lnB>
                      <a:noFill/>
                    </a:lnB>
                    <a:solidFill>
                      <a:srgbClr val="E0E8F4"/>
                    </a:solidFill>
                  </a:tcPr>
                </a:tc>
                <a:tc>
                  <a:txBody>
                    <a:bodyPr/>
                    <a:lstStyle/>
                    <a:p>
                      <a:r>
                        <a:rPr lang="en-US" sz="1400">
                          <a:solidFill>
                            <a:srgbClr val="0C4B7A"/>
                          </a:solidFill>
                          <a:effectLst/>
                          <a:hlinkClick r:id="rId3"/>
                        </a:rPr>
                        <a:t>http://www.incose-beijing.com</a:t>
                      </a:r>
                      <a:endParaRPr lang="en-US" sz="1400">
                        <a:effectLst/>
                      </a:endParaRPr>
                    </a:p>
                  </a:txBody>
                  <a:tcPr marL="38100" marR="38100" marT="38100" marB="38100" anchor="ctr">
                    <a:lnL>
                      <a:noFill/>
                    </a:lnL>
                    <a:lnR>
                      <a:noFill/>
                    </a:lnR>
                    <a:lnT>
                      <a:noFill/>
                    </a:lnT>
                    <a:lnB>
                      <a:noFill/>
                    </a:lnB>
                    <a:solidFill>
                      <a:srgbClr val="E0E8F4"/>
                    </a:solidFill>
                  </a:tcPr>
                </a:tc>
                <a:extLst>
                  <a:ext uri="{0D108BD9-81ED-4DB2-BD59-A6C34878D82A}">
                    <a16:rowId xmlns:a16="http://schemas.microsoft.com/office/drawing/2014/main" val="4274630649"/>
                  </a:ext>
                </a:extLst>
              </a:tr>
              <a:tr h="381375">
                <a:tc>
                  <a:txBody>
                    <a:bodyPr/>
                    <a:lstStyle/>
                    <a:p>
                      <a:r>
                        <a:rPr lang="en-US" sz="1400">
                          <a:effectLst/>
                        </a:rPr>
                        <a:t>India</a:t>
                      </a:r>
                    </a:p>
                  </a:txBody>
                  <a:tcPr marL="38100" marR="38100" marT="38100" marB="38100" anchor="ctr">
                    <a:lnL>
                      <a:noFill/>
                    </a:lnL>
                    <a:lnR>
                      <a:noFill/>
                    </a:lnR>
                    <a:lnT>
                      <a:noFill/>
                    </a:lnT>
                    <a:lnB>
                      <a:noFill/>
                    </a:lnB>
                  </a:tcPr>
                </a:tc>
                <a:tc>
                  <a:txBody>
                    <a:bodyPr/>
                    <a:lstStyle/>
                    <a:p>
                      <a:r>
                        <a:rPr lang="en-US" sz="1400">
                          <a:effectLst/>
                        </a:rPr>
                        <a:t>India</a:t>
                      </a:r>
                    </a:p>
                  </a:txBody>
                  <a:tcPr marL="38100" marR="38100" marT="38100" marB="38100" anchor="ctr">
                    <a:lnL>
                      <a:noFill/>
                    </a:lnL>
                    <a:lnR>
                      <a:noFill/>
                    </a:lnR>
                    <a:lnT>
                      <a:noFill/>
                    </a:lnT>
                    <a:lnB>
                      <a:noFill/>
                    </a:lnB>
                  </a:tcPr>
                </a:tc>
                <a:tc>
                  <a:txBody>
                    <a:bodyPr/>
                    <a:lstStyle/>
                    <a:p>
                      <a:r>
                        <a:rPr lang="en-US" sz="1400">
                          <a:solidFill>
                            <a:srgbClr val="0C4B7A"/>
                          </a:solidFill>
                          <a:effectLst/>
                          <a:hlinkClick r:id="rId4"/>
                        </a:rPr>
                        <a:t>http://www.incose.org/india</a:t>
                      </a:r>
                      <a:endParaRPr lang="en-US" sz="1400">
                        <a:effectLst/>
                      </a:endParaRPr>
                    </a:p>
                  </a:txBody>
                  <a:tcPr marL="38100" marR="38100" marT="38100" marB="38100" anchor="ctr">
                    <a:lnL>
                      <a:noFill/>
                    </a:lnL>
                    <a:lnR>
                      <a:noFill/>
                    </a:lnR>
                    <a:lnT>
                      <a:noFill/>
                    </a:lnT>
                    <a:lnB>
                      <a:noFill/>
                    </a:lnB>
                  </a:tcPr>
                </a:tc>
                <a:extLst>
                  <a:ext uri="{0D108BD9-81ED-4DB2-BD59-A6C34878D82A}">
                    <a16:rowId xmlns:a16="http://schemas.microsoft.com/office/drawing/2014/main" val="1632193150"/>
                  </a:ext>
                </a:extLst>
              </a:tr>
              <a:tr h="213952">
                <a:tc>
                  <a:txBody>
                    <a:bodyPr/>
                    <a:lstStyle/>
                    <a:p>
                      <a:r>
                        <a:rPr lang="en-US" sz="1400">
                          <a:effectLst/>
                        </a:rPr>
                        <a:t>Japan</a:t>
                      </a:r>
                    </a:p>
                  </a:txBody>
                  <a:tcPr marL="38100" marR="38100" marT="38100" marB="38100" anchor="ctr">
                    <a:lnL>
                      <a:noFill/>
                    </a:lnL>
                    <a:lnR>
                      <a:noFill/>
                    </a:lnR>
                    <a:lnT>
                      <a:noFill/>
                    </a:lnT>
                    <a:lnB>
                      <a:noFill/>
                    </a:lnB>
                    <a:solidFill>
                      <a:srgbClr val="E0E8F4"/>
                    </a:solidFill>
                  </a:tcPr>
                </a:tc>
                <a:tc>
                  <a:txBody>
                    <a:bodyPr/>
                    <a:lstStyle/>
                    <a:p>
                      <a:r>
                        <a:rPr lang="en-US" sz="1400">
                          <a:effectLst/>
                        </a:rPr>
                        <a:t>JCOSE</a:t>
                      </a:r>
                    </a:p>
                  </a:txBody>
                  <a:tcPr marL="38100" marR="38100" marT="38100" marB="38100" anchor="ctr">
                    <a:lnL>
                      <a:noFill/>
                    </a:lnL>
                    <a:lnR>
                      <a:noFill/>
                    </a:lnR>
                    <a:lnT>
                      <a:noFill/>
                    </a:lnT>
                    <a:lnB>
                      <a:noFill/>
                    </a:lnB>
                    <a:solidFill>
                      <a:srgbClr val="E0E8F4"/>
                    </a:solidFill>
                  </a:tcPr>
                </a:tc>
                <a:tc>
                  <a:txBody>
                    <a:bodyPr/>
                    <a:lstStyle/>
                    <a:p>
                      <a:r>
                        <a:rPr lang="en-US" sz="1400">
                          <a:solidFill>
                            <a:srgbClr val="0C4B7A"/>
                          </a:solidFill>
                          <a:effectLst/>
                          <a:hlinkClick r:id="rId5"/>
                        </a:rPr>
                        <a:t>http://www.jcose.org/</a:t>
                      </a:r>
                      <a:endParaRPr lang="en-US" sz="1400">
                        <a:effectLst/>
                      </a:endParaRPr>
                    </a:p>
                  </a:txBody>
                  <a:tcPr marL="38100" marR="38100" marT="38100" marB="38100" anchor="ctr">
                    <a:lnL>
                      <a:noFill/>
                    </a:lnL>
                    <a:lnR>
                      <a:noFill/>
                    </a:lnR>
                    <a:lnT>
                      <a:noFill/>
                    </a:lnT>
                    <a:lnB>
                      <a:noFill/>
                    </a:lnB>
                    <a:solidFill>
                      <a:srgbClr val="E0E8F4"/>
                    </a:solidFill>
                  </a:tcPr>
                </a:tc>
                <a:extLst>
                  <a:ext uri="{0D108BD9-81ED-4DB2-BD59-A6C34878D82A}">
                    <a16:rowId xmlns:a16="http://schemas.microsoft.com/office/drawing/2014/main" val="778334557"/>
                  </a:ext>
                </a:extLst>
              </a:tr>
              <a:tr h="213952">
                <a:tc>
                  <a:txBody>
                    <a:bodyPr/>
                    <a:lstStyle/>
                    <a:p>
                      <a:r>
                        <a:rPr lang="en-US" sz="1400">
                          <a:effectLst/>
                        </a:rPr>
                        <a:t>Republic of Korea</a:t>
                      </a:r>
                    </a:p>
                  </a:txBody>
                  <a:tcPr marL="38100" marR="38100" marT="38100" marB="38100" anchor="ctr">
                    <a:lnL>
                      <a:noFill/>
                    </a:lnL>
                    <a:lnR>
                      <a:noFill/>
                    </a:lnR>
                    <a:lnT>
                      <a:noFill/>
                    </a:lnT>
                    <a:lnB>
                      <a:noFill/>
                    </a:lnB>
                  </a:tcPr>
                </a:tc>
                <a:tc>
                  <a:txBody>
                    <a:bodyPr/>
                    <a:lstStyle/>
                    <a:p>
                      <a:r>
                        <a:rPr lang="en-US" sz="1400">
                          <a:effectLst/>
                        </a:rPr>
                        <a:t>KCOSE</a:t>
                      </a:r>
                    </a:p>
                  </a:txBody>
                  <a:tcPr marL="38100" marR="38100" marT="38100" marB="38100" anchor="ctr">
                    <a:lnL>
                      <a:noFill/>
                    </a:lnL>
                    <a:lnR>
                      <a:noFill/>
                    </a:lnR>
                    <a:lnT>
                      <a:noFill/>
                    </a:lnT>
                    <a:lnB>
                      <a:noFill/>
                    </a:lnB>
                  </a:tcPr>
                </a:tc>
                <a:tc>
                  <a:txBody>
                    <a:bodyPr/>
                    <a:lstStyle/>
                    <a:p>
                      <a:r>
                        <a:rPr lang="en-US" sz="1400" dirty="0">
                          <a:solidFill>
                            <a:srgbClr val="0C4B7A"/>
                          </a:solidFill>
                          <a:effectLst/>
                          <a:hlinkClick r:id="rId6"/>
                        </a:rPr>
                        <a:t>http://</a:t>
                      </a:r>
                      <a:r>
                        <a:rPr lang="en-US" sz="1400" dirty="0" smtClean="0">
                          <a:solidFill>
                            <a:srgbClr val="0C4B7A"/>
                          </a:solidFill>
                          <a:effectLst/>
                          <a:hlinkClick r:id="rId6"/>
                        </a:rPr>
                        <a:t>www.kcose.org</a:t>
                      </a:r>
                      <a:endParaRPr lang="en-US" sz="1400" dirty="0">
                        <a:effectLst/>
                      </a:endParaRPr>
                    </a:p>
                  </a:txBody>
                  <a:tcPr marL="38100" marR="38100" marT="38100" marB="38100" anchor="ctr">
                    <a:lnL>
                      <a:noFill/>
                    </a:lnL>
                    <a:lnR>
                      <a:noFill/>
                    </a:lnR>
                    <a:lnT>
                      <a:noFill/>
                    </a:lnT>
                    <a:lnB>
                      <a:noFill/>
                    </a:lnB>
                  </a:tcPr>
                </a:tc>
                <a:extLst>
                  <a:ext uri="{0D108BD9-81ED-4DB2-BD59-A6C34878D82A}">
                    <a16:rowId xmlns:a16="http://schemas.microsoft.com/office/drawing/2014/main" val="132968856"/>
                  </a:ext>
                </a:extLst>
              </a:tr>
              <a:tr h="213952">
                <a:tc>
                  <a:txBody>
                    <a:bodyPr/>
                    <a:lstStyle/>
                    <a:p>
                      <a:r>
                        <a:rPr lang="en-US" sz="1400">
                          <a:effectLst/>
                        </a:rPr>
                        <a:t>Republic of Korea</a:t>
                      </a:r>
                    </a:p>
                  </a:txBody>
                  <a:tcPr marL="38100" marR="38100" marT="38100" marB="38100" anchor="ctr">
                    <a:lnL>
                      <a:noFill/>
                    </a:lnL>
                    <a:lnR>
                      <a:noFill/>
                    </a:lnR>
                    <a:lnT>
                      <a:noFill/>
                    </a:lnT>
                    <a:lnB>
                      <a:noFill/>
                    </a:lnB>
                    <a:solidFill>
                      <a:srgbClr val="E0E8F4"/>
                    </a:solidFill>
                  </a:tcPr>
                </a:tc>
                <a:tc>
                  <a:txBody>
                    <a:bodyPr/>
                    <a:lstStyle/>
                    <a:p>
                      <a:r>
                        <a:rPr lang="en-US" sz="1400">
                          <a:effectLst/>
                        </a:rPr>
                        <a:t>KOSSE</a:t>
                      </a:r>
                    </a:p>
                  </a:txBody>
                  <a:tcPr marL="38100" marR="38100" marT="38100" marB="38100" anchor="ctr">
                    <a:lnL>
                      <a:noFill/>
                    </a:lnL>
                    <a:lnR>
                      <a:noFill/>
                    </a:lnR>
                    <a:lnT>
                      <a:noFill/>
                    </a:lnT>
                    <a:lnB>
                      <a:noFill/>
                    </a:lnB>
                    <a:solidFill>
                      <a:srgbClr val="E0E8F4"/>
                    </a:solidFill>
                  </a:tcPr>
                </a:tc>
                <a:tc>
                  <a:txBody>
                    <a:bodyPr/>
                    <a:lstStyle/>
                    <a:p>
                      <a:endParaRPr lang="en-US" sz="1400">
                        <a:effectLst/>
                      </a:endParaRPr>
                    </a:p>
                  </a:txBody>
                  <a:tcPr marL="38100" marR="38100" marT="38100" marB="38100" anchor="ctr">
                    <a:lnL>
                      <a:noFill/>
                    </a:lnL>
                    <a:lnR>
                      <a:noFill/>
                    </a:lnR>
                    <a:lnT>
                      <a:noFill/>
                    </a:lnT>
                    <a:lnB>
                      <a:noFill/>
                    </a:lnB>
                    <a:solidFill>
                      <a:srgbClr val="E0E8F4"/>
                    </a:solidFill>
                  </a:tcPr>
                </a:tc>
                <a:extLst>
                  <a:ext uri="{0D108BD9-81ED-4DB2-BD59-A6C34878D82A}">
                    <a16:rowId xmlns:a16="http://schemas.microsoft.com/office/drawing/2014/main" val="1553271132"/>
                  </a:ext>
                </a:extLst>
              </a:tr>
              <a:tr h="381375">
                <a:tc>
                  <a:txBody>
                    <a:bodyPr/>
                    <a:lstStyle/>
                    <a:p>
                      <a:r>
                        <a:rPr lang="en-US" sz="1400">
                          <a:effectLst/>
                        </a:rPr>
                        <a:t>Singapore</a:t>
                      </a:r>
                    </a:p>
                  </a:txBody>
                  <a:tcPr marL="38100" marR="38100" marT="38100" marB="38100" anchor="ctr">
                    <a:lnL>
                      <a:noFill/>
                    </a:lnL>
                    <a:lnR>
                      <a:noFill/>
                    </a:lnR>
                    <a:lnT>
                      <a:noFill/>
                    </a:lnT>
                    <a:lnB>
                      <a:noFill/>
                    </a:lnB>
                  </a:tcPr>
                </a:tc>
                <a:tc>
                  <a:txBody>
                    <a:bodyPr/>
                    <a:lstStyle/>
                    <a:p>
                      <a:r>
                        <a:rPr lang="en-US" sz="1400">
                          <a:effectLst/>
                        </a:rPr>
                        <a:t>Singapore</a:t>
                      </a:r>
                    </a:p>
                  </a:txBody>
                  <a:tcPr marL="38100" marR="38100" marT="38100" marB="38100" anchor="ctr">
                    <a:lnL>
                      <a:noFill/>
                    </a:lnL>
                    <a:lnR>
                      <a:noFill/>
                    </a:lnR>
                    <a:lnT>
                      <a:noFill/>
                    </a:lnT>
                    <a:lnB>
                      <a:noFill/>
                    </a:lnB>
                  </a:tcPr>
                </a:tc>
                <a:tc>
                  <a:txBody>
                    <a:bodyPr/>
                    <a:lstStyle/>
                    <a:p>
                      <a:r>
                        <a:rPr lang="en-US" sz="1400">
                          <a:solidFill>
                            <a:srgbClr val="0C4B7A"/>
                          </a:solidFill>
                          <a:effectLst/>
                          <a:hlinkClick r:id="rId7"/>
                        </a:rPr>
                        <a:t>http://www.incose.org/singapore</a:t>
                      </a:r>
                      <a:endParaRPr lang="en-US" sz="1400">
                        <a:effectLst/>
                      </a:endParaRPr>
                    </a:p>
                  </a:txBody>
                  <a:tcPr marL="38100" marR="38100" marT="38100" marB="38100" anchor="ctr">
                    <a:lnL>
                      <a:noFill/>
                    </a:lnL>
                    <a:lnR>
                      <a:noFill/>
                    </a:lnR>
                    <a:lnT>
                      <a:noFill/>
                    </a:lnT>
                    <a:lnB>
                      <a:noFill/>
                    </a:lnB>
                  </a:tcPr>
                </a:tc>
                <a:extLst>
                  <a:ext uri="{0D108BD9-81ED-4DB2-BD59-A6C34878D82A}">
                    <a16:rowId xmlns:a16="http://schemas.microsoft.com/office/drawing/2014/main" val="1242743211"/>
                  </a:ext>
                </a:extLst>
              </a:tr>
              <a:tr h="213952">
                <a:tc>
                  <a:txBody>
                    <a:bodyPr/>
                    <a:lstStyle/>
                    <a:p>
                      <a:r>
                        <a:rPr lang="en-US" sz="1400">
                          <a:effectLst/>
                        </a:rPr>
                        <a:t>Southern China</a:t>
                      </a:r>
                    </a:p>
                  </a:txBody>
                  <a:tcPr marL="38100" marR="38100" marT="38100" marB="38100" anchor="ctr">
                    <a:lnL>
                      <a:noFill/>
                    </a:lnL>
                    <a:lnR>
                      <a:noFill/>
                    </a:lnR>
                    <a:lnT>
                      <a:noFill/>
                    </a:lnT>
                    <a:lnB>
                      <a:noFill/>
                    </a:lnB>
                    <a:solidFill>
                      <a:srgbClr val="E0E8F4"/>
                    </a:solidFill>
                  </a:tcPr>
                </a:tc>
                <a:tc>
                  <a:txBody>
                    <a:bodyPr/>
                    <a:lstStyle/>
                    <a:p>
                      <a:r>
                        <a:rPr lang="en-US" sz="1400">
                          <a:effectLst/>
                        </a:rPr>
                        <a:t>Southern China</a:t>
                      </a:r>
                    </a:p>
                  </a:txBody>
                  <a:tcPr marL="38100" marR="38100" marT="38100" marB="38100" anchor="ctr">
                    <a:lnL>
                      <a:noFill/>
                    </a:lnL>
                    <a:lnR>
                      <a:noFill/>
                    </a:lnR>
                    <a:lnT>
                      <a:noFill/>
                    </a:lnT>
                    <a:lnB>
                      <a:noFill/>
                    </a:lnB>
                    <a:solidFill>
                      <a:srgbClr val="E0E8F4"/>
                    </a:solidFill>
                  </a:tcPr>
                </a:tc>
                <a:tc>
                  <a:txBody>
                    <a:bodyPr/>
                    <a:lstStyle/>
                    <a:p>
                      <a:endParaRPr lang="en-US" sz="1400">
                        <a:effectLst/>
                      </a:endParaRPr>
                    </a:p>
                  </a:txBody>
                  <a:tcPr marL="38100" marR="38100" marT="38100" marB="38100" anchor="ctr">
                    <a:lnL>
                      <a:noFill/>
                    </a:lnL>
                    <a:lnR>
                      <a:noFill/>
                    </a:lnR>
                    <a:lnT>
                      <a:noFill/>
                    </a:lnT>
                    <a:lnB>
                      <a:noFill/>
                    </a:lnB>
                    <a:solidFill>
                      <a:srgbClr val="E0E8F4"/>
                    </a:solidFill>
                  </a:tcPr>
                </a:tc>
                <a:extLst>
                  <a:ext uri="{0D108BD9-81ED-4DB2-BD59-A6C34878D82A}">
                    <a16:rowId xmlns:a16="http://schemas.microsoft.com/office/drawing/2014/main" val="3272133418"/>
                  </a:ext>
                </a:extLst>
              </a:tr>
              <a:tr h="223257">
                <a:tc>
                  <a:txBody>
                    <a:bodyPr/>
                    <a:lstStyle/>
                    <a:p>
                      <a:pPr algn="l"/>
                      <a:r>
                        <a:rPr lang="en-US" sz="1400" b="0" i="0" dirty="0">
                          <a:solidFill>
                            <a:srgbClr val="000000"/>
                          </a:solidFill>
                          <a:effectLst/>
                          <a:latin typeface="Open Sans"/>
                        </a:rPr>
                        <a:t>Taiwan</a:t>
                      </a:r>
                    </a:p>
                  </a:txBody>
                  <a:tcPr marL="38100" marR="38100" marT="38100" marB="38100" anchor="ctr">
                    <a:lnL>
                      <a:noFill/>
                    </a:lnL>
                    <a:lnR>
                      <a:noFill/>
                    </a:lnR>
                    <a:lnT>
                      <a:noFill/>
                    </a:lnT>
                    <a:lnB>
                      <a:noFill/>
                    </a:lnB>
                  </a:tcPr>
                </a:tc>
                <a:tc>
                  <a:txBody>
                    <a:bodyPr/>
                    <a:lstStyle/>
                    <a:p>
                      <a:pPr algn="l"/>
                      <a:r>
                        <a:rPr lang="en-US" sz="1400" b="0" i="0" dirty="0">
                          <a:solidFill>
                            <a:srgbClr val="000000"/>
                          </a:solidFill>
                          <a:effectLst/>
                          <a:latin typeface="Open Sans"/>
                        </a:rPr>
                        <a:t>Taiwan</a:t>
                      </a:r>
                    </a:p>
                  </a:txBody>
                  <a:tcPr marL="38100" marR="38100" marT="38100" marB="38100" anchor="ctr">
                    <a:lnL>
                      <a:noFill/>
                    </a:lnL>
                    <a:lnR>
                      <a:noFill/>
                    </a:lnR>
                    <a:lnT>
                      <a:noFill/>
                    </a:lnT>
                    <a:lnB>
                      <a:noFill/>
                    </a:lnB>
                  </a:tcPr>
                </a:tc>
                <a:tc>
                  <a:txBody>
                    <a:bodyPr/>
                    <a:lstStyle/>
                    <a:p>
                      <a:endParaRPr lang="en-US" sz="1400" dirty="0"/>
                    </a:p>
                  </a:txBody>
                  <a:tcPr>
                    <a:lnL>
                      <a:noFill/>
                    </a:lnL>
                    <a:lnT>
                      <a:noFill/>
                    </a:lnT>
                  </a:tcPr>
                </a:tc>
                <a:extLst>
                  <a:ext uri="{0D108BD9-81ED-4DB2-BD59-A6C34878D82A}">
                    <a16:rowId xmlns:a16="http://schemas.microsoft.com/office/drawing/2014/main" val="226779527"/>
                  </a:ext>
                </a:extLst>
              </a:tr>
            </a:tbl>
          </a:graphicData>
        </a:graphic>
      </p:graphicFrame>
    </p:spTree>
    <p:extLst>
      <p:ext uri="{BB962C8B-B14F-4D97-AF65-F5344CB8AC3E}">
        <p14:creationId xmlns:p14="http://schemas.microsoft.com/office/powerpoint/2010/main" val="3177026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Grp="1" noChangeArrowheads="1"/>
          </p:cNvSpPr>
          <p:nvPr>
            <p:ph type="title"/>
          </p:nvPr>
        </p:nvSpPr>
        <p:spPr>
          <a:noFill/>
        </p:spPr>
        <p:txBody>
          <a:bodyPr/>
          <a:lstStyle/>
          <a:p>
            <a:pPr eaLnBrk="1" hangingPunct="1"/>
            <a:r>
              <a:rPr lang="en-US" altLang="en-US" smtClean="0"/>
              <a:t>What We Are Planning to Cover</a:t>
            </a:r>
          </a:p>
        </p:txBody>
      </p:sp>
      <p:sp>
        <p:nvSpPr>
          <p:cNvPr id="6147" name="Rectangle 11"/>
          <p:cNvSpPr>
            <a:spLocks noChangeArrowheads="1"/>
          </p:cNvSpPr>
          <p:nvPr/>
        </p:nvSpPr>
        <p:spPr bwMode="auto">
          <a:xfrm>
            <a:off x="762000" y="1431750"/>
            <a:ext cx="84582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r>
              <a:rPr lang="en-US" altLang="en-US" sz="2800" dirty="0">
                <a:solidFill>
                  <a:schemeClr val="bg1">
                    <a:lumMod val="50000"/>
                  </a:schemeClr>
                </a:solidFill>
              </a:rPr>
              <a:t>What is INCOSE </a:t>
            </a:r>
          </a:p>
          <a:p>
            <a:pPr eaLnBrk="1" hangingPunct="1"/>
            <a:r>
              <a:rPr lang="en-US" altLang="en-US" sz="2800" dirty="0">
                <a:solidFill>
                  <a:schemeClr val="bg1">
                    <a:lumMod val="50000"/>
                  </a:schemeClr>
                </a:solidFill>
              </a:rPr>
              <a:t>Certification</a:t>
            </a:r>
          </a:p>
          <a:p>
            <a:pPr eaLnBrk="1" hangingPunct="1"/>
            <a:r>
              <a:rPr lang="en-US" altLang="en-US" sz="2800" dirty="0" smtClean="0">
                <a:solidFill>
                  <a:schemeClr val="bg1">
                    <a:lumMod val="50000"/>
                  </a:schemeClr>
                </a:solidFill>
              </a:rPr>
              <a:t>Technical Operations</a:t>
            </a:r>
            <a:endParaRPr lang="en-US" altLang="en-US" sz="2800" dirty="0">
              <a:solidFill>
                <a:schemeClr val="bg1">
                  <a:lumMod val="50000"/>
                </a:schemeClr>
              </a:solidFill>
            </a:endParaRPr>
          </a:p>
          <a:p>
            <a:pPr eaLnBrk="1" hangingPunct="1"/>
            <a:r>
              <a:rPr lang="en-US" altLang="en-US" sz="2800" dirty="0">
                <a:solidFill>
                  <a:schemeClr val="bg1">
                    <a:lumMod val="50000"/>
                  </a:schemeClr>
                </a:solidFill>
              </a:rPr>
              <a:t>Chapters</a:t>
            </a:r>
          </a:p>
          <a:p>
            <a:pPr eaLnBrk="1" hangingPunct="1"/>
            <a:r>
              <a:rPr lang="en-US" altLang="en-US" sz="2800" b="1" dirty="0">
                <a:solidFill>
                  <a:schemeClr val="accent2"/>
                </a:solidFill>
              </a:rPr>
              <a:t>Chapter Officer Roles &amp; Responsibilities</a:t>
            </a:r>
          </a:p>
          <a:p>
            <a:pPr eaLnBrk="1" hangingPunct="1"/>
            <a:r>
              <a:rPr lang="en-US" altLang="en-US" sz="2800" dirty="0">
                <a:solidFill>
                  <a:schemeClr val="bg1">
                    <a:lumMod val="50000"/>
                  </a:schemeClr>
                </a:solidFill>
              </a:rPr>
              <a:t>Chapter Excellence Program</a:t>
            </a:r>
          </a:p>
          <a:p>
            <a:pPr eaLnBrk="1" hangingPunct="1"/>
            <a:r>
              <a:rPr lang="en-US" altLang="en-US" sz="2800" dirty="0" smtClean="0">
                <a:solidFill>
                  <a:schemeClr val="bg1">
                    <a:lumMod val="50000"/>
                  </a:schemeClr>
                </a:solidFill>
              </a:rPr>
              <a:t>Central Office Functions/Resources/Products</a:t>
            </a:r>
            <a:endParaRPr lang="en-US" altLang="en-US" sz="2000" dirty="0">
              <a:solidFill>
                <a:schemeClr val="bg1">
                  <a:lumMod val="50000"/>
                </a:schemeClr>
              </a:solidFill>
            </a:endParaRPr>
          </a:p>
          <a:p>
            <a:pPr eaLnBrk="1" hangingPunct="1"/>
            <a:r>
              <a:rPr lang="en-US" altLang="en-US" sz="2800" dirty="0" smtClean="0">
                <a:solidFill>
                  <a:schemeClr val="bg1">
                    <a:lumMod val="50000"/>
                  </a:schemeClr>
                </a:solidFill>
              </a:rPr>
              <a:t>Events</a:t>
            </a:r>
          </a:p>
          <a:p>
            <a:pPr eaLnBrk="1" hangingPunct="1"/>
            <a:endParaRPr lang="en-US" altLang="en-US" sz="2000" dirty="0">
              <a:solidFill>
                <a:schemeClr val="bg2"/>
              </a:solidFill>
            </a:endParaRPr>
          </a:p>
          <a:p>
            <a:pPr eaLnBrk="1" hangingPunct="1"/>
            <a:endParaRPr lang="en-US" altLang="en-US" sz="2800" dirty="0"/>
          </a:p>
        </p:txBody>
      </p:sp>
    </p:spTree>
    <p:extLst>
      <p:ext uri="{BB962C8B-B14F-4D97-AF65-F5344CB8AC3E}">
        <p14:creationId xmlns:p14="http://schemas.microsoft.com/office/powerpoint/2010/main" val="3654893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8229600" cy="838200"/>
          </a:xfrm>
          <a:noFill/>
        </p:spPr>
        <p:txBody>
          <a:bodyPr lIns="41275" tIns="15875" rIns="41275" bIns="15875" anchor="b"/>
          <a:lstStyle/>
          <a:p>
            <a:r>
              <a:rPr lang="en-US" altLang="en-US" sz="3400" smtClean="0"/>
              <a:t>Chapter Officers/Leadership  Team</a:t>
            </a:r>
          </a:p>
        </p:txBody>
      </p:sp>
      <p:sp>
        <p:nvSpPr>
          <p:cNvPr id="33795" name="Rectangle 3"/>
          <p:cNvSpPr>
            <a:spLocks noGrp="1" noChangeArrowheads="1"/>
          </p:cNvSpPr>
          <p:nvPr>
            <p:ph idx="1"/>
          </p:nvPr>
        </p:nvSpPr>
        <p:spPr>
          <a:xfrm>
            <a:off x="533400" y="1293813"/>
            <a:ext cx="8229600" cy="4116387"/>
          </a:xfrm>
        </p:spPr>
        <p:txBody>
          <a:bodyPr lIns="82550" tIns="41275" rIns="82550" bIns="41275"/>
          <a:lstStyle/>
          <a:p>
            <a:pPr marL="457200" indent="-228600" defTabSz="814388">
              <a:lnSpc>
                <a:spcPts val="2200"/>
              </a:lnSpc>
              <a:spcBef>
                <a:spcPts val="1800"/>
              </a:spcBef>
              <a:buSzPct val="90000"/>
            </a:pPr>
            <a:r>
              <a:rPr lang="en-US" altLang="en-US" sz="2400" dirty="0" smtClean="0"/>
              <a:t>Serving on the Chapter Leadership Team is a privilege as well as a responsibility</a:t>
            </a:r>
          </a:p>
          <a:p>
            <a:pPr marL="457200" indent="-228600" defTabSz="814388">
              <a:lnSpc>
                <a:spcPts val="2200"/>
              </a:lnSpc>
              <a:spcBef>
                <a:spcPts val="1800"/>
              </a:spcBef>
              <a:buSzPct val="90000"/>
            </a:pPr>
            <a:r>
              <a:rPr lang="en-US" altLang="en-US" sz="2400" dirty="0" smtClean="0"/>
              <a:t>Your chapter’s success will be directly related to your commitment and teamwork</a:t>
            </a:r>
          </a:p>
          <a:p>
            <a:pPr marL="457200" indent="-228600" defTabSz="814388">
              <a:lnSpc>
                <a:spcPts val="2200"/>
              </a:lnSpc>
              <a:spcBef>
                <a:spcPts val="1800"/>
              </a:spcBef>
              <a:buSzPct val="90000"/>
            </a:pPr>
            <a:r>
              <a:rPr lang="en-US" altLang="en-US" sz="2400" dirty="0" smtClean="0"/>
              <a:t>Chapter leadership provides valuable “real world” developmental experience, superior in many ways to a business degree</a:t>
            </a:r>
          </a:p>
          <a:p>
            <a:pPr marL="457200" indent="-228600" defTabSz="814388">
              <a:lnSpc>
                <a:spcPts val="2200"/>
              </a:lnSpc>
              <a:spcBef>
                <a:spcPts val="1800"/>
              </a:spcBef>
              <a:buSzPct val="90000"/>
            </a:pPr>
            <a:r>
              <a:rPr lang="en-US" altLang="en-US" sz="2400" dirty="0" smtClean="0"/>
              <a:t>Chapter leadership provides opportunities to enhance and accelerate your career</a:t>
            </a:r>
            <a:endParaRPr lang="en-US" altLang="en-US" sz="2000" dirty="0" smtClean="0"/>
          </a:p>
        </p:txBody>
      </p:sp>
      <p:pic>
        <p:nvPicPr>
          <p:cNvPr id="2150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14400" y="4953000"/>
            <a:ext cx="2526727" cy="10096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172200" y="4733925"/>
            <a:ext cx="2185359" cy="1447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3" name="Straight Connector 2"/>
          <p:cNvCxnSpPr/>
          <p:nvPr/>
        </p:nvCxnSpPr>
        <p:spPr bwMode="auto">
          <a:xfrm flipH="1">
            <a:off x="6477000" y="4495800"/>
            <a:ext cx="1600200" cy="1905000"/>
          </a:xfrm>
          <a:prstGeom prst="line">
            <a:avLst/>
          </a:prstGeom>
          <a:solidFill>
            <a:schemeClr val="accent1"/>
          </a:solidFill>
          <a:ln w="85725"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4" name="TextBox 3"/>
          <p:cNvSpPr txBox="1"/>
          <p:nvPr/>
        </p:nvSpPr>
        <p:spPr>
          <a:xfrm>
            <a:off x="4267200" y="5029200"/>
            <a:ext cx="1143000" cy="584775"/>
          </a:xfrm>
          <a:prstGeom prst="rect">
            <a:avLst/>
          </a:prstGeom>
          <a:noFill/>
        </p:spPr>
        <p:txBody>
          <a:bodyPr wrap="square" rtlCol="0">
            <a:spAutoFit/>
          </a:bodyPr>
          <a:lstStyle/>
          <a:p>
            <a:r>
              <a:rPr lang="en-US" sz="3200" b="1" i="1" dirty="0" smtClean="0"/>
              <a:t>NOT</a:t>
            </a:r>
            <a:endParaRPr lang="en-US" sz="3200" b="1" i="1" dirty="0"/>
          </a:p>
        </p:txBody>
      </p:sp>
    </p:spTree>
    <p:extLst>
      <p:ext uri="{BB962C8B-B14F-4D97-AF65-F5344CB8AC3E}">
        <p14:creationId xmlns:p14="http://schemas.microsoft.com/office/powerpoint/2010/main" val="364823526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mtClean="0"/>
              <a:t>Chapter Officers/Leadership  Team</a:t>
            </a:r>
            <a:endParaRPr lang="en-US" altLang="en-US" dirty="0" smtClean="0"/>
          </a:p>
        </p:txBody>
      </p:sp>
      <p:sp>
        <p:nvSpPr>
          <p:cNvPr id="34819" name="Rectangle 3"/>
          <p:cNvSpPr>
            <a:spLocks noGrp="1" noChangeArrowheads="1"/>
          </p:cNvSpPr>
          <p:nvPr>
            <p:ph idx="1"/>
          </p:nvPr>
        </p:nvSpPr>
        <p:spPr>
          <a:xfrm>
            <a:off x="457201" y="1414817"/>
            <a:ext cx="8229600" cy="4833583"/>
          </a:xfrm>
        </p:spPr>
        <p:txBody>
          <a:bodyPr>
            <a:normAutofit fontScale="62500" lnSpcReduction="20000"/>
          </a:bodyPr>
          <a:lstStyle/>
          <a:p>
            <a:r>
              <a:rPr lang="en-US" altLang="en-US" dirty="0" smtClean="0"/>
              <a:t>The following is required by the INCOSE Bylaws as a minimum organization</a:t>
            </a:r>
          </a:p>
          <a:p>
            <a:pPr lvl="1"/>
            <a:r>
              <a:rPr lang="en-US" altLang="en-US" dirty="0" smtClean="0"/>
              <a:t>President</a:t>
            </a:r>
          </a:p>
          <a:p>
            <a:pPr lvl="1"/>
            <a:r>
              <a:rPr lang="en-US" altLang="en-US" dirty="0" smtClean="0"/>
              <a:t>President Elect (for the following year)/ Vice President </a:t>
            </a:r>
          </a:p>
          <a:p>
            <a:pPr lvl="1"/>
            <a:r>
              <a:rPr lang="en-US" altLang="en-US" dirty="0" smtClean="0"/>
              <a:t>Secretary</a:t>
            </a:r>
          </a:p>
          <a:p>
            <a:pPr lvl="1">
              <a:spcAft>
                <a:spcPts val="600"/>
              </a:spcAft>
            </a:pPr>
            <a:r>
              <a:rPr lang="en-US" altLang="en-US" dirty="0" smtClean="0"/>
              <a:t>Treasurer</a:t>
            </a:r>
          </a:p>
          <a:p>
            <a:pPr>
              <a:spcAft>
                <a:spcPts val="600"/>
              </a:spcAft>
            </a:pPr>
            <a:r>
              <a:rPr lang="en-US" dirty="0" smtClean="0"/>
              <a:t>Some chapters find 2 year terms very helpful</a:t>
            </a:r>
            <a:endParaRPr lang="en-US" altLang="en-US" dirty="0" smtClean="0"/>
          </a:p>
          <a:p>
            <a:r>
              <a:rPr lang="en-US" altLang="en-US" dirty="0" smtClean="0"/>
              <a:t>Other roles many chapters find helpful, (sometimes combined)</a:t>
            </a:r>
          </a:p>
          <a:p>
            <a:pPr lvl="1"/>
            <a:r>
              <a:rPr lang="en-US" altLang="en-US" dirty="0" smtClean="0"/>
              <a:t>Programs (chapter meetings, events)</a:t>
            </a:r>
          </a:p>
          <a:p>
            <a:pPr lvl="1"/>
            <a:r>
              <a:rPr lang="en-US" altLang="en-US" dirty="0" smtClean="0"/>
              <a:t>Development or Training (tutorials)</a:t>
            </a:r>
          </a:p>
          <a:p>
            <a:pPr lvl="1"/>
            <a:r>
              <a:rPr lang="en-US" altLang="en-US" dirty="0" smtClean="0"/>
              <a:t>Technical Director</a:t>
            </a:r>
          </a:p>
          <a:p>
            <a:pPr lvl="1"/>
            <a:r>
              <a:rPr lang="en-US" altLang="en-US" dirty="0" smtClean="0"/>
              <a:t>Membership (ambassadors, recruiting, retention)</a:t>
            </a:r>
          </a:p>
          <a:p>
            <a:pPr lvl="1"/>
            <a:r>
              <a:rPr lang="en-US" altLang="en-US" dirty="0" smtClean="0"/>
              <a:t>Communications (newsletter, website)</a:t>
            </a:r>
          </a:p>
          <a:p>
            <a:pPr lvl="1"/>
            <a:r>
              <a:rPr lang="en-US" altLang="en-US" dirty="0" smtClean="0"/>
              <a:t>Ad hoc committees, e.g. for elections and governance updates</a:t>
            </a:r>
          </a:p>
          <a:p>
            <a:pPr lvl="1"/>
            <a:r>
              <a:rPr lang="en-US" altLang="en-US" dirty="0" smtClean="0"/>
              <a:t>Liaison with CAB and other companies</a:t>
            </a:r>
          </a:p>
          <a:p>
            <a:pPr lvl="1"/>
            <a:r>
              <a:rPr lang="en-US" altLang="en-US" dirty="0" smtClean="0"/>
              <a:t>Additional Directors </a:t>
            </a:r>
          </a:p>
        </p:txBody>
      </p:sp>
    </p:spTree>
    <p:extLst>
      <p:ext uri="{BB962C8B-B14F-4D97-AF65-F5344CB8AC3E}">
        <p14:creationId xmlns:p14="http://schemas.microsoft.com/office/powerpoint/2010/main" val="8154611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Planning Responsibilities - President</a:t>
            </a:r>
            <a:r>
              <a:rPr lang="en-US" altLang="en-US" sz="3000" smtClean="0"/>
              <a:t> </a:t>
            </a:r>
          </a:p>
        </p:txBody>
      </p:sp>
      <p:sp>
        <p:nvSpPr>
          <p:cNvPr id="27651" name="Rectangle 3"/>
          <p:cNvSpPr>
            <a:spLocks noGrp="1" noChangeArrowheads="1"/>
          </p:cNvSpPr>
          <p:nvPr>
            <p:ph idx="1"/>
          </p:nvPr>
        </p:nvSpPr>
        <p:spPr>
          <a:xfrm>
            <a:off x="457200" y="1066800"/>
            <a:ext cx="8610600" cy="5105400"/>
          </a:xfrm>
        </p:spPr>
        <p:txBody>
          <a:bodyPr lIns="82550" tIns="41275" rIns="82550" bIns="41275"/>
          <a:lstStyle/>
          <a:p>
            <a:pPr marL="457200" indent="-228600" defTabSz="814388">
              <a:lnSpc>
                <a:spcPts val="2500"/>
              </a:lnSpc>
              <a:spcBef>
                <a:spcPct val="30000"/>
              </a:spcBef>
              <a:spcAft>
                <a:spcPts val="200"/>
              </a:spcAft>
              <a:buSzPct val="90000"/>
              <a:defRPr/>
            </a:pPr>
            <a:r>
              <a:rPr lang="en-US" altLang="en-US" sz="2400" dirty="0" smtClean="0"/>
              <a:t>Lead </a:t>
            </a:r>
            <a:r>
              <a:rPr lang="en-US" altLang="en-US" sz="2400" b="1" i="1" dirty="0" smtClean="0"/>
              <a:t>chapter planning</a:t>
            </a:r>
            <a:r>
              <a:rPr lang="en-US" altLang="en-US" sz="2400" dirty="0" smtClean="0"/>
              <a:t> by the Leadership Team soon after elections, then periodic review/update</a:t>
            </a:r>
          </a:p>
          <a:p>
            <a:pPr marL="914400" lvl="1" indent="-228600" defTabSz="814388">
              <a:lnSpc>
                <a:spcPts val="2500"/>
              </a:lnSpc>
              <a:spcBef>
                <a:spcPct val="30000"/>
              </a:spcBef>
              <a:spcAft>
                <a:spcPts val="200"/>
              </a:spcAft>
              <a:buSzPct val="90000"/>
              <a:defRPr/>
            </a:pPr>
            <a:r>
              <a:rPr lang="en-US" altLang="en-US" sz="2200" dirty="0" smtClean="0"/>
              <a:t>Needs to be a team effort (consider inviting non-board members from the general membership)</a:t>
            </a:r>
          </a:p>
          <a:p>
            <a:pPr marL="914400" lvl="1" indent="-228600" defTabSz="814388">
              <a:lnSpc>
                <a:spcPts val="2500"/>
              </a:lnSpc>
              <a:spcBef>
                <a:spcPct val="30000"/>
              </a:spcBef>
              <a:spcAft>
                <a:spcPts val="200"/>
              </a:spcAft>
              <a:buSzPct val="90000"/>
              <a:defRPr/>
            </a:pPr>
            <a:r>
              <a:rPr lang="en-US" altLang="en-US" sz="2200" dirty="0" smtClean="0"/>
              <a:t>Use of the Chapter Planning Workbook &amp; Template is recommended</a:t>
            </a:r>
          </a:p>
          <a:p>
            <a:pPr marL="914400" lvl="1" defTabSz="814388">
              <a:lnSpc>
                <a:spcPts val="2500"/>
              </a:lnSpc>
              <a:spcBef>
                <a:spcPct val="30000"/>
              </a:spcBef>
              <a:spcAft>
                <a:spcPts val="200"/>
              </a:spcAft>
              <a:buSzPct val="90000"/>
              <a:defRPr/>
            </a:pPr>
            <a:r>
              <a:rPr lang="en-US" altLang="en-US" sz="2200" dirty="0" smtClean="0"/>
              <a:t>The strategic portion provides long range guidance</a:t>
            </a:r>
          </a:p>
          <a:p>
            <a:pPr marL="1314450" lvl="2" defTabSz="814388">
              <a:lnSpc>
                <a:spcPts val="2500"/>
              </a:lnSpc>
              <a:spcBef>
                <a:spcPct val="30000"/>
              </a:spcBef>
              <a:spcAft>
                <a:spcPts val="200"/>
              </a:spcAft>
              <a:buSzPct val="90000"/>
              <a:defRPr/>
            </a:pPr>
            <a:r>
              <a:rPr lang="en-US" altLang="en-US" sz="2000" dirty="0" smtClean="0"/>
              <a:t>Maintain alignment with INCOSE Vision, Mission, Goals and Strategic Initiatives</a:t>
            </a:r>
          </a:p>
          <a:p>
            <a:pPr marL="1314450" lvl="2" defTabSz="814388">
              <a:lnSpc>
                <a:spcPts val="2500"/>
              </a:lnSpc>
              <a:spcBef>
                <a:spcPct val="30000"/>
              </a:spcBef>
              <a:spcAft>
                <a:spcPts val="200"/>
              </a:spcAft>
              <a:buSzPct val="90000"/>
              <a:defRPr/>
            </a:pPr>
            <a:r>
              <a:rPr lang="en-US" altLang="en-US" sz="2000" dirty="0" smtClean="0"/>
              <a:t>Consider a </a:t>
            </a:r>
            <a:r>
              <a:rPr lang="en-US" altLang="en-US" sz="2000" u="sng" dirty="0" smtClean="0"/>
              <a:t>S</a:t>
            </a:r>
            <a:r>
              <a:rPr lang="en-US" altLang="en-US" sz="2000" dirty="0" smtClean="0"/>
              <a:t>trengths, </a:t>
            </a:r>
            <a:r>
              <a:rPr lang="en-US" altLang="en-US" sz="2000" u="sng" dirty="0" smtClean="0"/>
              <a:t>W</a:t>
            </a:r>
            <a:r>
              <a:rPr lang="en-US" altLang="en-US" sz="2000" dirty="0" smtClean="0"/>
              <a:t>eaknesses, </a:t>
            </a:r>
            <a:r>
              <a:rPr lang="en-US" altLang="en-US" sz="2000" u="sng" dirty="0" smtClean="0"/>
              <a:t>O</a:t>
            </a:r>
            <a:r>
              <a:rPr lang="en-US" altLang="en-US" sz="2000" dirty="0" smtClean="0"/>
              <a:t>pportunities, </a:t>
            </a:r>
            <a:r>
              <a:rPr lang="en-US" altLang="en-US" sz="2000" u="sng" dirty="0" smtClean="0"/>
              <a:t>T</a:t>
            </a:r>
            <a:r>
              <a:rPr lang="en-US" altLang="en-US" sz="2000" dirty="0" smtClean="0"/>
              <a:t>hreats assessment (SWOT) as a first step; conduct a gap analysis</a:t>
            </a:r>
          </a:p>
          <a:p>
            <a:pPr marL="1314450" lvl="2" defTabSz="814388">
              <a:lnSpc>
                <a:spcPts val="2500"/>
              </a:lnSpc>
              <a:spcBef>
                <a:spcPct val="30000"/>
              </a:spcBef>
              <a:spcAft>
                <a:spcPts val="200"/>
              </a:spcAft>
              <a:buSzPct val="90000"/>
              <a:defRPr/>
            </a:pPr>
            <a:r>
              <a:rPr lang="en-US" altLang="en-US" sz="2000" dirty="0" smtClean="0"/>
              <a:t>Strategic components include Vision, Mission, Goals, Strategy that are mostly unchanged year-to-year, providing continuity</a:t>
            </a:r>
          </a:p>
        </p:txBody>
      </p:sp>
    </p:spTree>
    <p:extLst>
      <p:ext uri="{BB962C8B-B14F-4D97-AF65-F5344CB8AC3E}">
        <p14:creationId xmlns:p14="http://schemas.microsoft.com/office/powerpoint/2010/main" val="323258422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Grp="1" noChangeArrowheads="1"/>
          </p:cNvSpPr>
          <p:nvPr>
            <p:ph type="title"/>
          </p:nvPr>
        </p:nvSpPr>
        <p:spPr>
          <a:noFill/>
        </p:spPr>
        <p:txBody>
          <a:bodyPr/>
          <a:lstStyle/>
          <a:p>
            <a:pPr eaLnBrk="1" hangingPunct="1"/>
            <a:r>
              <a:rPr lang="en-US" altLang="en-US" smtClean="0"/>
              <a:t>What We Are Planning to Cover</a:t>
            </a:r>
          </a:p>
        </p:txBody>
      </p:sp>
      <p:sp>
        <p:nvSpPr>
          <p:cNvPr id="6147" name="Rectangle 11"/>
          <p:cNvSpPr>
            <a:spLocks noChangeArrowheads="1"/>
          </p:cNvSpPr>
          <p:nvPr/>
        </p:nvSpPr>
        <p:spPr bwMode="auto">
          <a:xfrm>
            <a:off x="762000" y="1431750"/>
            <a:ext cx="84582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r>
              <a:rPr lang="en-US" altLang="en-US" sz="2800" dirty="0">
                <a:solidFill>
                  <a:schemeClr val="bg1">
                    <a:lumMod val="50000"/>
                  </a:schemeClr>
                </a:solidFill>
              </a:rPr>
              <a:t>What is INCOSE </a:t>
            </a:r>
          </a:p>
          <a:p>
            <a:pPr eaLnBrk="1" hangingPunct="1"/>
            <a:r>
              <a:rPr lang="en-US" altLang="en-US" sz="2800" dirty="0">
                <a:solidFill>
                  <a:schemeClr val="bg1">
                    <a:lumMod val="50000"/>
                  </a:schemeClr>
                </a:solidFill>
              </a:rPr>
              <a:t>Certification</a:t>
            </a:r>
          </a:p>
          <a:p>
            <a:pPr eaLnBrk="1" hangingPunct="1"/>
            <a:r>
              <a:rPr lang="en-US" altLang="en-US" sz="2800" dirty="0" smtClean="0">
                <a:solidFill>
                  <a:schemeClr val="bg1">
                    <a:lumMod val="50000"/>
                  </a:schemeClr>
                </a:solidFill>
              </a:rPr>
              <a:t>Technical Operations</a:t>
            </a:r>
            <a:endParaRPr lang="en-US" altLang="en-US" sz="2800" dirty="0">
              <a:solidFill>
                <a:schemeClr val="bg1">
                  <a:lumMod val="50000"/>
                </a:schemeClr>
              </a:solidFill>
            </a:endParaRPr>
          </a:p>
          <a:p>
            <a:pPr eaLnBrk="1" hangingPunct="1"/>
            <a:r>
              <a:rPr lang="en-US" altLang="en-US" sz="2800" b="1" dirty="0">
                <a:solidFill>
                  <a:schemeClr val="accent2"/>
                </a:solidFill>
              </a:rPr>
              <a:t>Chapters</a:t>
            </a:r>
          </a:p>
          <a:p>
            <a:pPr eaLnBrk="1" hangingPunct="1"/>
            <a:r>
              <a:rPr lang="en-US" altLang="en-US" sz="2800" dirty="0">
                <a:solidFill>
                  <a:schemeClr val="bg1">
                    <a:lumMod val="50000"/>
                  </a:schemeClr>
                </a:solidFill>
              </a:rPr>
              <a:t>Chapter Officer Roles &amp; Responsibilities</a:t>
            </a:r>
          </a:p>
          <a:p>
            <a:pPr eaLnBrk="1" hangingPunct="1"/>
            <a:r>
              <a:rPr lang="en-US" altLang="en-US" sz="2800" dirty="0">
                <a:solidFill>
                  <a:schemeClr val="bg1">
                    <a:lumMod val="50000"/>
                  </a:schemeClr>
                </a:solidFill>
              </a:rPr>
              <a:t>Chapter Excellence Program</a:t>
            </a:r>
          </a:p>
          <a:p>
            <a:pPr eaLnBrk="1" hangingPunct="1"/>
            <a:r>
              <a:rPr lang="en-US" altLang="en-US" sz="2800" dirty="0" smtClean="0">
                <a:solidFill>
                  <a:schemeClr val="bg1">
                    <a:lumMod val="50000"/>
                  </a:schemeClr>
                </a:solidFill>
              </a:rPr>
              <a:t>Central Office Functions/Resources/Products</a:t>
            </a:r>
            <a:endParaRPr lang="en-US" altLang="en-US" sz="2000" dirty="0">
              <a:solidFill>
                <a:schemeClr val="bg1">
                  <a:lumMod val="50000"/>
                </a:schemeClr>
              </a:solidFill>
            </a:endParaRPr>
          </a:p>
          <a:p>
            <a:pPr eaLnBrk="1" hangingPunct="1"/>
            <a:r>
              <a:rPr lang="en-US" altLang="en-US" sz="2800" dirty="0" smtClean="0">
                <a:solidFill>
                  <a:schemeClr val="bg1">
                    <a:lumMod val="50000"/>
                  </a:schemeClr>
                </a:solidFill>
              </a:rPr>
              <a:t>Events</a:t>
            </a:r>
          </a:p>
          <a:p>
            <a:pPr eaLnBrk="1" hangingPunct="1"/>
            <a:endParaRPr lang="en-US" altLang="en-US" sz="2000" dirty="0">
              <a:solidFill>
                <a:schemeClr val="bg2"/>
              </a:solidFill>
            </a:endParaRPr>
          </a:p>
          <a:p>
            <a:pPr eaLnBrk="1" hangingPunct="1"/>
            <a:endParaRPr lang="en-US" altLang="en-US" sz="2800" dirty="0"/>
          </a:p>
        </p:txBody>
      </p:sp>
    </p:spTree>
    <p:extLst>
      <p:ext uri="{BB962C8B-B14F-4D97-AF65-F5344CB8AC3E}">
        <p14:creationId xmlns:p14="http://schemas.microsoft.com/office/powerpoint/2010/main" val="33412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mtClean="0"/>
              <a:t>Planning Responsibilities (2) - President </a:t>
            </a:r>
          </a:p>
        </p:txBody>
      </p:sp>
      <p:sp>
        <p:nvSpPr>
          <p:cNvPr id="28675" name="Rectangle 3"/>
          <p:cNvSpPr>
            <a:spLocks noGrp="1" noChangeArrowheads="1"/>
          </p:cNvSpPr>
          <p:nvPr>
            <p:ph idx="1"/>
          </p:nvPr>
        </p:nvSpPr>
        <p:spPr>
          <a:xfrm>
            <a:off x="457201" y="1417639"/>
            <a:ext cx="8229600" cy="4754561"/>
          </a:xfrm>
        </p:spPr>
        <p:txBody>
          <a:bodyPr>
            <a:normAutofit fontScale="77500" lnSpcReduction="20000"/>
          </a:bodyPr>
          <a:lstStyle/>
          <a:p>
            <a:r>
              <a:rPr lang="en-US" sz="3100" dirty="0" smtClean="0"/>
              <a:t>The second part of chapter planning focuses on the </a:t>
            </a:r>
            <a:r>
              <a:rPr lang="en-US" sz="3100" b="1" i="1" dirty="0" smtClean="0"/>
              <a:t>operational plans</a:t>
            </a:r>
            <a:r>
              <a:rPr lang="en-US" sz="3100" dirty="0" smtClean="0"/>
              <a:t>, also addressed in the Chapter Plans Workbook and Template</a:t>
            </a:r>
          </a:p>
          <a:p>
            <a:pPr lvl="1">
              <a:spcBef>
                <a:spcPts val="1200"/>
              </a:spcBef>
            </a:pPr>
            <a:r>
              <a:rPr lang="en-US" dirty="0" smtClean="0"/>
              <a:t>Guided by, aligned with chapter’s Strategic Planning</a:t>
            </a:r>
          </a:p>
          <a:p>
            <a:pPr lvl="1">
              <a:spcBef>
                <a:spcPts val="1200"/>
              </a:spcBef>
            </a:pPr>
            <a:r>
              <a:rPr lang="en-US" dirty="0" smtClean="0"/>
              <a:t>Include plans for activities and actions throughout the year such as attendance at IW and IS, work with other chapters or non-INCOSE entities, etc. (see Chapter Plans Workbook and Circle Awards criteria for ideas) </a:t>
            </a:r>
          </a:p>
          <a:p>
            <a:pPr lvl="1">
              <a:spcBef>
                <a:spcPts val="1200"/>
              </a:spcBef>
            </a:pPr>
            <a:r>
              <a:rPr lang="en-US" dirty="0" smtClean="0"/>
              <a:t>Include plans/sections for </a:t>
            </a:r>
          </a:p>
          <a:p>
            <a:pPr lvl="2">
              <a:spcBef>
                <a:spcPts val="600"/>
              </a:spcBef>
            </a:pPr>
            <a:r>
              <a:rPr lang="en-US" dirty="0" smtClean="0"/>
              <a:t>Membership (recruiting and retention)</a:t>
            </a:r>
          </a:p>
          <a:p>
            <a:pPr lvl="2"/>
            <a:r>
              <a:rPr lang="en-US" dirty="0" smtClean="0"/>
              <a:t>Communications including website and publicity</a:t>
            </a:r>
          </a:p>
          <a:p>
            <a:pPr lvl="2"/>
            <a:r>
              <a:rPr lang="en-US" dirty="0" smtClean="0"/>
              <a:t>Ambassador/Promoter (companies, academia, other societies)</a:t>
            </a:r>
          </a:p>
          <a:p>
            <a:pPr lvl="2"/>
            <a:r>
              <a:rPr lang="en-US" dirty="0" smtClean="0"/>
              <a:t>Promotion of IW, IS, Certification, etc.</a:t>
            </a:r>
          </a:p>
          <a:p>
            <a:pPr lvl="2"/>
            <a:r>
              <a:rPr lang="en-US" dirty="0" smtClean="0"/>
              <a:t>Leadership succession planning</a:t>
            </a:r>
          </a:p>
        </p:txBody>
      </p:sp>
    </p:spTree>
    <p:extLst>
      <p:ext uri="{BB962C8B-B14F-4D97-AF65-F5344CB8AC3E}">
        <p14:creationId xmlns:p14="http://schemas.microsoft.com/office/powerpoint/2010/main" val="401250631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mtClean="0"/>
              <a:t>Other Typical Responsibilities - President </a:t>
            </a:r>
          </a:p>
        </p:txBody>
      </p:sp>
      <p:sp>
        <p:nvSpPr>
          <p:cNvPr id="37891" name="Rectangle 3"/>
          <p:cNvSpPr>
            <a:spLocks noGrp="1" noChangeArrowheads="1"/>
          </p:cNvSpPr>
          <p:nvPr>
            <p:ph idx="1"/>
          </p:nvPr>
        </p:nvSpPr>
        <p:spPr>
          <a:xfrm>
            <a:off x="457201" y="1295400"/>
            <a:ext cx="8229600" cy="4876800"/>
          </a:xfrm>
        </p:spPr>
        <p:txBody>
          <a:bodyPr>
            <a:normAutofit fontScale="55000" lnSpcReduction="20000"/>
          </a:bodyPr>
          <a:lstStyle/>
          <a:p>
            <a:pPr>
              <a:spcBef>
                <a:spcPts val="1080"/>
              </a:spcBef>
            </a:pPr>
            <a:r>
              <a:rPr lang="en-US" altLang="en-US" dirty="0" smtClean="0"/>
              <a:t>Vote with other Chapter Presidents to elect Sector Directors</a:t>
            </a:r>
          </a:p>
          <a:p>
            <a:pPr>
              <a:spcBef>
                <a:spcPts val="1080"/>
              </a:spcBef>
            </a:pPr>
            <a:r>
              <a:rPr lang="en-US" altLang="en-US" dirty="0" smtClean="0"/>
              <a:t>Provide leadership to the profession, the Chapter Board and the membership. </a:t>
            </a:r>
          </a:p>
          <a:p>
            <a:pPr>
              <a:spcBef>
                <a:spcPts val="1080"/>
              </a:spcBef>
            </a:pPr>
            <a:r>
              <a:rPr lang="en-US" altLang="en-US" dirty="0" smtClean="0"/>
              <a:t>Plan and chair Board and chapter meetings. </a:t>
            </a:r>
          </a:p>
          <a:p>
            <a:pPr>
              <a:spcBef>
                <a:spcPts val="1080"/>
              </a:spcBef>
            </a:pPr>
            <a:r>
              <a:rPr lang="en-US" altLang="en-US" dirty="0" smtClean="0"/>
              <a:t>Manage all aspects of the chapter, whether internal, within INCOSE or external. Represent the chapter to INCOSE, and work with other chapter officers to ensure the interests of the chapter and INCOSE are properly represented. </a:t>
            </a:r>
          </a:p>
          <a:p>
            <a:pPr>
              <a:spcBef>
                <a:spcPts val="1080"/>
              </a:spcBef>
            </a:pPr>
            <a:r>
              <a:rPr lang="en-US" altLang="en-US" dirty="0" smtClean="0"/>
              <a:t>Use Circle Awards criteria as metrics to evaluate progress</a:t>
            </a:r>
          </a:p>
          <a:p>
            <a:pPr>
              <a:spcBef>
                <a:spcPts val="1080"/>
              </a:spcBef>
            </a:pPr>
            <a:r>
              <a:rPr lang="en-US" altLang="en-US" dirty="0" smtClean="0"/>
              <a:t>Identify, encourage, and mentor prospective chapter leaders</a:t>
            </a:r>
          </a:p>
          <a:p>
            <a:pPr>
              <a:spcBef>
                <a:spcPts val="1080"/>
              </a:spcBef>
            </a:pPr>
            <a:r>
              <a:rPr lang="en-US" altLang="en-US" dirty="0" smtClean="0"/>
              <a:t>Conduct elections for the following year and ensure new list of officers is updated in Connect and submitted by January 31.</a:t>
            </a:r>
          </a:p>
          <a:p>
            <a:pPr>
              <a:spcBef>
                <a:spcPts val="1080"/>
              </a:spcBef>
            </a:pPr>
            <a:r>
              <a:rPr lang="en-US" altLang="en-US" dirty="0" smtClean="0"/>
              <a:t>Mentor elected officers by setting expectations and offering guidance with issues that arise.</a:t>
            </a:r>
          </a:p>
          <a:p>
            <a:pPr>
              <a:spcBef>
                <a:spcPts val="1080"/>
              </a:spcBef>
            </a:pPr>
            <a:r>
              <a:rPr lang="en-US" altLang="en-US" dirty="0" smtClean="0"/>
              <a:t>Vice President(s), Secretary, and Treasurer report to the President. </a:t>
            </a:r>
          </a:p>
        </p:txBody>
      </p:sp>
    </p:spTree>
    <p:extLst>
      <p:ext uri="{BB962C8B-B14F-4D97-AF65-F5344CB8AC3E}">
        <p14:creationId xmlns:p14="http://schemas.microsoft.com/office/powerpoint/2010/main" val="335830604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President’s Sample Check List</a:t>
            </a:r>
            <a:r>
              <a:rPr lang="en-US" altLang="en-US" sz="3000" smtClean="0"/>
              <a:t> </a:t>
            </a:r>
          </a:p>
        </p:txBody>
      </p:sp>
      <p:sp>
        <p:nvSpPr>
          <p:cNvPr id="38915" name="TextBox 4"/>
          <p:cNvSpPr txBox="1">
            <a:spLocks noChangeArrowheads="1"/>
          </p:cNvSpPr>
          <p:nvPr/>
        </p:nvSpPr>
        <p:spPr bwMode="auto">
          <a:xfrm>
            <a:off x="542925" y="914400"/>
            <a:ext cx="4181475" cy="5078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 hangingPunct="1">
              <a:spcBef>
                <a:spcPct val="0"/>
              </a:spcBef>
              <a:spcAft>
                <a:spcPts val="200"/>
              </a:spcAft>
              <a:buFontTx/>
              <a:buNone/>
            </a:pPr>
            <a:r>
              <a:rPr lang="en-US" altLang="en-US" sz="1600" b="1" dirty="0"/>
              <a:t>January </a:t>
            </a:r>
            <a:r>
              <a:rPr lang="en-US" altLang="en-US" sz="1400" dirty="0"/>
              <a:t>(this year)</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1/31 Set up Chapter Budget</a:t>
            </a:r>
          </a:p>
          <a:p>
            <a:pPr eaLnBrk="1" fontAlgn="b" hangingPunct="1">
              <a:spcBef>
                <a:spcPct val="0"/>
              </a:spcBef>
              <a:spcAft>
                <a:spcPts val="200"/>
              </a:spcAft>
              <a:buFontTx/>
              <a:buNone/>
            </a:pPr>
            <a:r>
              <a:rPr lang="en-US" altLang="en-US" sz="1600" dirty="0">
                <a:latin typeface="Arial Narrow" pitchFamily="34" charset="0"/>
              </a:rPr>
              <a:t>1/31 Set up proposed meeting dates</a:t>
            </a:r>
          </a:p>
          <a:p>
            <a:pPr eaLnBrk="1" fontAlgn="b" hangingPunct="1">
              <a:spcBef>
                <a:spcPct val="0"/>
              </a:spcBef>
              <a:spcAft>
                <a:spcPts val="200"/>
              </a:spcAft>
              <a:buNone/>
            </a:pPr>
            <a:r>
              <a:rPr lang="en-US" altLang="en-US" sz="1600" dirty="0">
                <a:latin typeface="Arial Narrow" pitchFamily="34" charset="0"/>
              </a:rPr>
              <a:t>1/31 Submit Treasurer's </a:t>
            </a:r>
            <a:r>
              <a:rPr lang="en-US" altLang="en-US" sz="1600" dirty="0" smtClean="0">
                <a:latin typeface="Arial Narrow" pitchFamily="34" charset="0"/>
              </a:rPr>
              <a:t>Report</a:t>
            </a:r>
          </a:p>
          <a:p>
            <a:pPr eaLnBrk="1" fontAlgn="b" hangingPunct="1">
              <a:spcBef>
                <a:spcPct val="0"/>
              </a:spcBef>
              <a:spcAft>
                <a:spcPts val="200"/>
              </a:spcAft>
              <a:buFontTx/>
              <a:buNone/>
            </a:pPr>
            <a:r>
              <a:rPr lang="en-US" altLang="en-US" sz="1600" dirty="0" smtClean="0">
                <a:latin typeface="Arial Narrow" pitchFamily="34" charset="0"/>
              </a:rPr>
              <a:t>1/31 Complete </a:t>
            </a:r>
            <a:r>
              <a:rPr lang="en-US" altLang="en-US" sz="1600" dirty="0">
                <a:latin typeface="Arial Narrow" pitchFamily="34" charset="0"/>
              </a:rPr>
              <a:t>Officer </a:t>
            </a:r>
            <a:r>
              <a:rPr lang="en-US" altLang="en-US" sz="1600" dirty="0" smtClean="0">
                <a:latin typeface="Arial Narrow" pitchFamily="34" charset="0"/>
              </a:rPr>
              <a:t>Training presentation </a:t>
            </a:r>
            <a:r>
              <a:rPr lang="en-US" altLang="en-US" sz="1600" dirty="0">
                <a:latin typeface="Arial Narrow" pitchFamily="34" charset="0"/>
              </a:rPr>
              <a:t>&amp; </a:t>
            </a:r>
            <a:r>
              <a:rPr lang="en-US" altLang="en-US" sz="1600" dirty="0" smtClean="0">
                <a:latin typeface="Arial Narrow" pitchFamily="34" charset="0"/>
              </a:rPr>
              <a:t>   discussion</a:t>
            </a:r>
            <a:endParaRPr lang="en-US" altLang="en-US" sz="1600" dirty="0">
              <a:latin typeface="Arial Narrow" pitchFamily="34" charset="0"/>
            </a:endParaRPr>
          </a:p>
          <a:p>
            <a:pPr eaLnBrk="1" fontAlgn="b" hangingPunct="1">
              <a:spcBef>
                <a:spcPct val="0"/>
              </a:spcBef>
              <a:spcAft>
                <a:spcPts val="200"/>
              </a:spcAft>
              <a:buFontTx/>
              <a:buNone/>
            </a:pPr>
            <a:r>
              <a:rPr lang="en-US" altLang="en-US" sz="1600" dirty="0">
                <a:latin typeface="Arial Narrow" pitchFamily="34" charset="0"/>
              </a:rPr>
              <a:t>1/31 Set up Board Meeting dates</a:t>
            </a:r>
          </a:p>
          <a:p>
            <a:pPr eaLnBrk="1" fontAlgn="b" hangingPunct="1">
              <a:spcBef>
                <a:spcPct val="0"/>
              </a:spcBef>
              <a:spcAft>
                <a:spcPts val="200"/>
              </a:spcAft>
              <a:buFontTx/>
              <a:buNone/>
            </a:pPr>
            <a:r>
              <a:rPr lang="en-US" altLang="en-US" sz="1600" dirty="0">
                <a:latin typeface="Arial Narrow" pitchFamily="34" charset="0"/>
              </a:rPr>
              <a:t>1/31 Meet w/Board  &amp; discuss plans</a:t>
            </a:r>
          </a:p>
          <a:p>
            <a:pPr eaLnBrk="1" fontAlgn="b" hangingPunct="1">
              <a:spcBef>
                <a:spcPct val="0"/>
              </a:spcBef>
              <a:spcAft>
                <a:spcPts val="200"/>
              </a:spcAft>
              <a:buFontTx/>
              <a:buNone/>
            </a:pPr>
            <a:r>
              <a:rPr lang="en-US" altLang="en-US" sz="1600" dirty="0">
                <a:latin typeface="Arial Narrow" pitchFamily="34" charset="0"/>
              </a:rPr>
              <a:t>1/31 Ensure Evidence uploaded for Circle Award</a:t>
            </a:r>
          </a:p>
          <a:p>
            <a:pPr eaLnBrk="1" fontAlgn="b" hangingPunct="1">
              <a:spcBef>
                <a:spcPct val="0"/>
              </a:spcBef>
              <a:spcAft>
                <a:spcPts val="200"/>
              </a:spcAft>
              <a:buFontTx/>
              <a:buNone/>
            </a:pPr>
            <a:r>
              <a:rPr lang="en-US" altLang="en-US" sz="1600" b="1" dirty="0" smtClean="0"/>
              <a:t>March</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3/15 Complete Chapter Plans including Strategic, </a:t>
            </a:r>
          </a:p>
          <a:p>
            <a:pPr eaLnBrk="1" fontAlgn="b" hangingPunct="1">
              <a:spcBef>
                <a:spcPct val="0"/>
              </a:spcBef>
              <a:spcAft>
                <a:spcPts val="200"/>
              </a:spcAft>
              <a:buFontTx/>
              <a:buNone/>
            </a:pPr>
            <a:r>
              <a:rPr lang="en-US" altLang="en-US" sz="1600" dirty="0">
                <a:latin typeface="Arial Narrow" pitchFamily="34" charset="0"/>
              </a:rPr>
              <a:t>Operations, Communications, Member Recruiting/Retention, Ambassador/Promoter</a:t>
            </a:r>
          </a:p>
          <a:p>
            <a:pPr eaLnBrk="1" fontAlgn="b" hangingPunct="1">
              <a:spcBef>
                <a:spcPct val="0"/>
              </a:spcBef>
              <a:spcAft>
                <a:spcPts val="200"/>
              </a:spcAft>
              <a:buFontTx/>
              <a:buNone/>
            </a:pPr>
            <a:r>
              <a:rPr lang="en-US" altLang="en-US" sz="1600" dirty="0">
                <a:latin typeface="Arial Narrow" pitchFamily="34" charset="0"/>
              </a:rPr>
              <a:t>3/15 Ensure Evidence uploaded for Circle Award</a:t>
            </a:r>
          </a:p>
          <a:p>
            <a:pPr eaLnBrk="1" fontAlgn="b" hangingPunct="1">
              <a:spcBef>
                <a:spcPct val="0"/>
              </a:spcBef>
              <a:buFontTx/>
              <a:buNone/>
            </a:pPr>
            <a:r>
              <a:rPr lang="en-US" altLang="en-US" sz="1600" b="1" dirty="0"/>
              <a:t>July</a:t>
            </a:r>
          </a:p>
          <a:p>
            <a:pPr eaLnBrk="1" fontAlgn="b" hangingPunct="1">
              <a:spcBef>
                <a:spcPct val="0"/>
              </a:spcBef>
              <a:buFontTx/>
              <a:buNone/>
            </a:pPr>
            <a:r>
              <a:rPr lang="en-US" altLang="en-US" sz="1600" dirty="0">
                <a:latin typeface="Arial Narrow" pitchFamily="34" charset="0"/>
              </a:rPr>
              <a:t>7/31 Develop List of Officer Candidates</a:t>
            </a:r>
          </a:p>
          <a:p>
            <a:pPr eaLnBrk="1" fontAlgn="b" hangingPunct="1">
              <a:spcBef>
                <a:spcPct val="0"/>
              </a:spcBef>
              <a:buFontTx/>
              <a:buNone/>
            </a:pPr>
            <a:r>
              <a:rPr lang="en-US" altLang="en-US" sz="1600" dirty="0">
                <a:latin typeface="Arial Narrow" pitchFamily="34" charset="0"/>
              </a:rPr>
              <a:t>7/31 Review all components of Chapter Plans</a:t>
            </a:r>
          </a:p>
          <a:p>
            <a:pPr eaLnBrk="1" fontAlgn="b" hangingPunct="1">
              <a:spcBef>
                <a:spcPct val="0"/>
              </a:spcBef>
              <a:buFontTx/>
              <a:buNone/>
            </a:pPr>
            <a:r>
              <a:rPr lang="en-US" altLang="en-US" sz="1600" dirty="0">
                <a:latin typeface="Arial Narrow" pitchFamily="34" charset="0"/>
              </a:rPr>
              <a:t>7/31 Ensure Evidence uploaded for Circle Awards</a:t>
            </a:r>
          </a:p>
          <a:p>
            <a:pPr eaLnBrk="1" fontAlgn="b" hangingPunct="1">
              <a:spcBef>
                <a:spcPct val="0"/>
              </a:spcBef>
              <a:spcAft>
                <a:spcPts val="200"/>
              </a:spcAft>
              <a:buFontTx/>
              <a:buNone/>
            </a:pPr>
            <a:endParaRPr lang="en-US" altLang="en-US" sz="1600" dirty="0">
              <a:latin typeface="Arial Narrow" pitchFamily="34" charset="0"/>
            </a:endParaRPr>
          </a:p>
        </p:txBody>
      </p:sp>
      <p:sp>
        <p:nvSpPr>
          <p:cNvPr id="38916" name="TextBox 7"/>
          <p:cNvSpPr txBox="1">
            <a:spLocks noChangeArrowheads="1"/>
          </p:cNvSpPr>
          <p:nvPr/>
        </p:nvSpPr>
        <p:spPr bwMode="auto">
          <a:xfrm>
            <a:off x="4724400" y="919163"/>
            <a:ext cx="4267200" cy="4821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 hangingPunct="1">
              <a:spcBef>
                <a:spcPct val="0"/>
              </a:spcBef>
              <a:buFontTx/>
              <a:buNone/>
            </a:pPr>
            <a:r>
              <a:rPr lang="en-US" altLang="en-US" sz="1600" b="1" dirty="0"/>
              <a:t>September</a:t>
            </a:r>
          </a:p>
          <a:p>
            <a:pPr eaLnBrk="1" fontAlgn="b" hangingPunct="1">
              <a:spcBef>
                <a:spcPct val="0"/>
              </a:spcBef>
              <a:buFontTx/>
              <a:buNone/>
            </a:pPr>
            <a:r>
              <a:rPr lang="en-US" altLang="en-US" sz="1600" dirty="0">
                <a:latin typeface="Arial Narrow" pitchFamily="34" charset="0"/>
              </a:rPr>
              <a:t>9/30  Publish Officer Candidate Bios</a:t>
            </a:r>
          </a:p>
          <a:p>
            <a:pPr eaLnBrk="1" fontAlgn="b" hangingPunct="1">
              <a:spcBef>
                <a:spcPct val="0"/>
              </a:spcBef>
              <a:buFontTx/>
              <a:buNone/>
            </a:pPr>
            <a:r>
              <a:rPr lang="en-US" altLang="en-US" sz="1600" dirty="0">
                <a:latin typeface="Arial Narrow" pitchFamily="34" charset="0"/>
              </a:rPr>
              <a:t>9/30  Develop Chapter Survey</a:t>
            </a:r>
          </a:p>
          <a:p>
            <a:pPr eaLnBrk="1" fontAlgn="b" hangingPunct="1">
              <a:spcBef>
                <a:spcPct val="0"/>
              </a:spcBef>
              <a:buFontTx/>
              <a:buNone/>
            </a:pPr>
            <a:r>
              <a:rPr lang="en-US" altLang="en-US" sz="1600" b="1" dirty="0"/>
              <a:t>October</a:t>
            </a:r>
          </a:p>
          <a:p>
            <a:pPr eaLnBrk="1" fontAlgn="b" hangingPunct="1">
              <a:spcBef>
                <a:spcPct val="0"/>
              </a:spcBef>
              <a:buFontTx/>
              <a:buNone/>
            </a:pPr>
            <a:r>
              <a:rPr lang="en-US" altLang="en-US" sz="1600" dirty="0">
                <a:latin typeface="Arial Narrow" pitchFamily="34" charset="0"/>
              </a:rPr>
              <a:t>10/31 Hold Elections</a:t>
            </a:r>
          </a:p>
          <a:p>
            <a:pPr eaLnBrk="1" fontAlgn="b" hangingPunct="1">
              <a:spcBef>
                <a:spcPct val="0"/>
              </a:spcBef>
              <a:buFontTx/>
              <a:buNone/>
            </a:pPr>
            <a:r>
              <a:rPr lang="en-US" altLang="en-US" sz="1600" dirty="0">
                <a:latin typeface="Arial Narrow" pitchFamily="34" charset="0"/>
              </a:rPr>
              <a:t>10/31 Transmit Member Survey</a:t>
            </a:r>
          </a:p>
          <a:p>
            <a:pPr eaLnBrk="1" fontAlgn="b" hangingPunct="1">
              <a:spcBef>
                <a:spcPct val="0"/>
              </a:spcBef>
              <a:buFontTx/>
              <a:buNone/>
            </a:pPr>
            <a:r>
              <a:rPr lang="en-US" altLang="en-US" sz="1600" dirty="0">
                <a:latin typeface="Arial Narrow" pitchFamily="34" charset="0"/>
              </a:rPr>
              <a:t>10/31 Ensure Evidence uploaded for Circle Awards</a:t>
            </a:r>
          </a:p>
          <a:p>
            <a:pPr eaLnBrk="1" fontAlgn="b" hangingPunct="1">
              <a:spcBef>
                <a:spcPct val="0"/>
              </a:spcBef>
              <a:buFontTx/>
              <a:buNone/>
            </a:pPr>
            <a:r>
              <a:rPr lang="en-US" altLang="en-US" sz="1600" b="1" dirty="0"/>
              <a:t>November</a:t>
            </a:r>
          </a:p>
          <a:p>
            <a:pPr eaLnBrk="1" fontAlgn="b" hangingPunct="1">
              <a:spcBef>
                <a:spcPct val="0"/>
              </a:spcBef>
              <a:buFontTx/>
              <a:buNone/>
            </a:pPr>
            <a:r>
              <a:rPr lang="en-US" altLang="en-US" sz="1600" dirty="0">
                <a:latin typeface="Arial Narrow" pitchFamily="34" charset="0"/>
              </a:rPr>
              <a:t>11/30 Transmit Election results to INCOSE</a:t>
            </a:r>
          </a:p>
          <a:p>
            <a:pPr eaLnBrk="1" fontAlgn="b" hangingPunct="1">
              <a:spcBef>
                <a:spcPct val="0"/>
              </a:spcBef>
              <a:buFontTx/>
              <a:buNone/>
            </a:pPr>
            <a:r>
              <a:rPr lang="en-US" altLang="en-US" sz="1600" dirty="0">
                <a:latin typeface="Arial Narrow" pitchFamily="34" charset="0"/>
              </a:rPr>
              <a:t>11/30 Analyze Member Survey</a:t>
            </a:r>
          </a:p>
          <a:p>
            <a:pPr eaLnBrk="1" fontAlgn="b" hangingPunct="1">
              <a:spcBef>
                <a:spcPct val="0"/>
              </a:spcBef>
              <a:buFontTx/>
              <a:buNone/>
            </a:pPr>
            <a:r>
              <a:rPr lang="en-US" altLang="en-US" sz="1600" dirty="0">
                <a:latin typeface="Arial Narrow" pitchFamily="34" charset="0"/>
              </a:rPr>
              <a:t>11/30 Publish Member Survey results/analysis to guide next year’s planning</a:t>
            </a:r>
          </a:p>
          <a:p>
            <a:pPr eaLnBrk="1" fontAlgn="b" hangingPunct="1">
              <a:spcBef>
                <a:spcPct val="0"/>
              </a:spcBef>
              <a:buFontTx/>
              <a:buNone/>
            </a:pPr>
            <a:r>
              <a:rPr lang="en-US" altLang="en-US" sz="1600" dirty="0">
                <a:latin typeface="Arial Narrow" pitchFamily="34" charset="0"/>
              </a:rPr>
              <a:t>11/30 Officer </a:t>
            </a:r>
            <a:r>
              <a:rPr lang="en-US" altLang="en-US" sz="1600" dirty="0" smtClean="0">
                <a:latin typeface="Arial Narrow" pitchFamily="34" charset="0"/>
              </a:rPr>
              <a:t>Training presentation </a:t>
            </a:r>
            <a:r>
              <a:rPr lang="en-US" altLang="en-US" sz="1600" dirty="0">
                <a:latin typeface="Arial Narrow" pitchFamily="34" charset="0"/>
              </a:rPr>
              <a:t>&amp; discussion</a:t>
            </a:r>
          </a:p>
          <a:p>
            <a:pPr eaLnBrk="1" fontAlgn="b" hangingPunct="1">
              <a:spcBef>
                <a:spcPct val="0"/>
              </a:spcBef>
              <a:buFontTx/>
              <a:buNone/>
            </a:pPr>
            <a:r>
              <a:rPr lang="en-US" altLang="en-US" sz="1600" b="1" dirty="0"/>
              <a:t>December</a:t>
            </a:r>
          </a:p>
          <a:p>
            <a:pPr eaLnBrk="1" fontAlgn="b" hangingPunct="1">
              <a:spcBef>
                <a:spcPct val="0"/>
              </a:spcBef>
              <a:buFontTx/>
              <a:buNone/>
            </a:pPr>
            <a:r>
              <a:rPr lang="en-US" altLang="en-US" sz="1600" dirty="0">
                <a:latin typeface="Arial Narrow" pitchFamily="34" charset="0"/>
              </a:rPr>
              <a:t>12/15 Recognize Board and Chapter Members</a:t>
            </a:r>
          </a:p>
          <a:p>
            <a:pPr eaLnBrk="1" fontAlgn="b" hangingPunct="1">
              <a:spcBef>
                <a:spcPct val="0"/>
              </a:spcBef>
              <a:buFontTx/>
              <a:buNone/>
            </a:pPr>
            <a:r>
              <a:rPr lang="en-US" altLang="en-US" sz="1600" dirty="0">
                <a:latin typeface="Arial Narrow" pitchFamily="34" charset="0"/>
              </a:rPr>
              <a:t>12/15 Ensure Evidence uploaded for Circle </a:t>
            </a:r>
            <a:r>
              <a:rPr lang="en-US" altLang="en-US" sz="1600" dirty="0"/>
              <a:t>Awards</a:t>
            </a:r>
          </a:p>
          <a:p>
            <a:pPr eaLnBrk="1" fontAlgn="b" hangingPunct="1">
              <a:spcBef>
                <a:spcPct val="0"/>
              </a:spcBef>
              <a:spcAft>
                <a:spcPts val="200"/>
              </a:spcAft>
              <a:buFontTx/>
              <a:buNone/>
            </a:pPr>
            <a:r>
              <a:rPr lang="en-US" altLang="en-US" sz="1600" b="1" dirty="0"/>
              <a:t>January </a:t>
            </a:r>
            <a:r>
              <a:rPr lang="en-US" altLang="en-US" sz="1400" dirty="0"/>
              <a:t>(next year)</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1/4 Ensure All Evidence uploaded for Circle Awards</a:t>
            </a:r>
          </a:p>
          <a:p>
            <a:pPr eaLnBrk="1" fontAlgn="b" hangingPunct="1">
              <a:spcBef>
                <a:spcPct val="0"/>
              </a:spcBef>
              <a:spcAft>
                <a:spcPts val="200"/>
              </a:spcAft>
              <a:buFontTx/>
              <a:buNone/>
            </a:pPr>
            <a:r>
              <a:rPr lang="en-US" altLang="en-US" sz="1600" dirty="0">
                <a:latin typeface="Arial Narrow" pitchFamily="34" charset="0"/>
              </a:rPr>
              <a:t>1/4 Certify and Send in Circle Awards Spreadsheet</a:t>
            </a:r>
          </a:p>
        </p:txBody>
      </p:sp>
    </p:spTree>
    <p:extLst>
      <p:ext uri="{BB962C8B-B14F-4D97-AF65-F5344CB8AC3E}">
        <p14:creationId xmlns:p14="http://schemas.microsoft.com/office/powerpoint/2010/main" val="24121067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Past President Suggested Tasks</a:t>
            </a:r>
          </a:p>
        </p:txBody>
      </p:sp>
      <p:sp>
        <p:nvSpPr>
          <p:cNvPr id="39939" name="Rectangle 3"/>
          <p:cNvSpPr>
            <a:spLocks noGrp="1" noChangeArrowheads="1"/>
          </p:cNvSpPr>
          <p:nvPr>
            <p:ph idx="1"/>
          </p:nvPr>
        </p:nvSpPr>
        <p:spPr>
          <a:xfrm>
            <a:off x="457201" y="1417639"/>
            <a:ext cx="8229600" cy="5135561"/>
          </a:xfrm>
        </p:spPr>
        <p:txBody>
          <a:bodyPr>
            <a:normAutofit fontScale="62500" lnSpcReduction="20000"/>
          </a:bodyPr>
          <a:lstStyle/>
          <a:p>
            <a:pPr>
              <a:spcBef>
                <a:spcPts val="1800"/>
              </a:spcBef>
            </a:pPr>
            <a:r>
              <a:rPr lang="en-US" altLang="en-US" dirty="0"/>
              <a:t>Chair a chapter awards committee for Board/Member recognition</a:t>
            </a:r>
          </a:p>
          <a:p>
            <a:pPr>
              <a:spcBef>
                <a:spcPts val="1800"/>
              </a:spcBef>
            </a:pPr>
            <a:r>
              <a:rPr lang="en-US" altLang="en-US" dirty="0"/>
              <a:t>Assist President in leadership succession planning</a:t>
            </a:r>
          </a:p>
          <a:p>
            <a:pPr>
              <a:spcBef>
                <a:spcPts val="1800"/>
              </a:spcBef>
            </a:pPr>
            <a:r>
              <a:rPr lang="en-US" altLang="en-US" dirty="0"/>
              <a:t>NOT recommended to oversee the chapter’s Circle Awards – this should be done by the President Elect in preparation for role as President </a:t>
            </a:r>
          </a:p>
          <a:p>
            <a:pPr>
              <a:spcBef>
                <a:spcPts val="1800"/>
              </a:spcBef>
            </a:pPr>
            <a:r>
              <a:rPr lang="en-US" altLang="en-US" dirty="0"/>
              <a:t>Volunteer to be considered as a reviewer for the Circle Awards Committee</a:t>
            </a:r>
          </a:p>
          <a:p>
            <a:pPr>
              <a:spcBef>
                <a:spcPts val="1800"/>
              </a:spcBef>
            </a:pPr>
            <a:r>
              <a:rPr lang="en-US" altLang="en-US" dirty="0"/>
              <a:t>Volunteer to assist with the Keys to Effective Chapters Committee</a:t>
            </a:r>
          </a:p>
          <a:p>
            <a:pPr>
              <a:spcBef>
                <a:spcPts val="1800"/>
              </a:spcBef>
            </a:pPr>
            <a:r>
              <a:rPr lang="en-US" altLang="en-US" dirty="0"/>
              <a:t>Volunteer to support Sector roles (Sector Director,..)</a:t>
            </a:r>
          </a:p>
          <a:p>
            <a:pPr>
              <a:spcBef>
                <a:spcPts val="1800"/>
              </a:spcBef>
            </a:pPr>
            <a:r>
              <a:rPr lang="en-US" altLang="en-US" dirty="0"/>
              <a:t>Volunteer to represent Sector in various Committees (N&amp;E,W&amp;M,..)</a:t>
            </a:r>
          </a:p>
          <a:p>
            <a:pPr>
              <a:spcBef>
                <a:spcPts val="1800"/>
              </a:spcBef>
            </a:pPr>
            <a:endParaRPr lang="en-US" altLang="en-US" dirty="0"/>
          </a:p>
          <a:p>
            <a:pPr>
              <a:spcBef>
                <a:spcPts val="1800"/>
              </a:spcBef>
            </a:pPr>
            <a:endParaRPr lang="en-US" altLang="en-US" dirty="0"/>
          </a:p>
          <a:p>
            <a:pPr>
              <a:spcBef>
                <a:spcPts val="1200"/>
              </a:spcBef>
            </a:pPr>
            <a:endParaRPr lang="en-US" altLang="en-US" dirty="0"/>
          </a:p>
          <a:p>
            <a:endParaRPr lang="en-US" altLang="en-US" dirty="0"/>
          </a:p>
          <a:p>
            <a:endParaRPr lang="en-US" altLang="en-US" dirty="0"/>
          </a:p>
        </p:txBody>
      </p:sp>
    </p:spTree>
    <p:extLst>
      <p:ext uri="{BB962C8B-B14F-4D97-AF65-F5344CB8AC3E}">
        <p14:creationId xmlns:p14="http://schemas.microsoft.com/office/powerpoint/2010/main" val="286317396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mtClean="0"/>
              <a:t>Typical Responsibilities – President-Elect </a:t>
            </a:r>
          </a:p>
        </p:txBody>
      </p:sp>
      <p:sp>
        <p:nvSpPr>
          <p:cNvPr id="40963" name="Rectangle 3"/>
          <p:cNvSpPr>
            <a:spLocks noGrp="1" noChangeArrowheads="1"/>
          </p:cNvSpPr>
          <p:nvPr>
            <p:ph idx="1"/>
          </p:nvPr>
        </p:nvSpPr>
        <p:spPr>
          <a:xfrm>
            <a:off x="457201" y="1371600"/>
            <a:ext cx="8229600" cy="4800600"/>
          </a:xfrm>
        </p:spPr>
        <p:txBody>
          <a:bodyPr>
            <a:normAutofit fontScale="70000" lnSpcReduction="20000"/>
          </a:bodyPr>
          <a:lstStyle/>
          <a:p>
            <a:pPr>
              <a:spcBef>
                <a:spcPts val="900"/>
              </a:spcBef>
            </a:pPr>
            <a:r>
              <a:rPr lang="en-US" altLang="en-US" dirty="0" smtClean="0"/>
              <a:t>Stand in when the President is not present</a:t>
            </a:r>
          </a:p>
          <a:p>
            <a:pPr>
              <a:spcBef>
                <a:spcPts val="900"/>
              </a:spcBef>
            </a:pPr>
            <a:r>
              <a:rPr lang="en-US" altLang="en-US" b="1" dirty="0" smtClean="0"/>
              <a:t>Oversee the Chapter Circle Award on-going evaluation, data collection and submittal</a:t>
            </a:r>
          </a:p>
          <a:p>
            <a:pPr lvl="1">
              <a:spcBef>
                <a:spcPts val="900"/>
              </a:spcBef>
            </a:pPr>
            <a:r>
              <a:rPr lang="en-US" altLang="en-US" sz="2900" dirty="0" smtClean="0"/>
              <a:t>Upload Circle Award evidence throughout the year to the Circle Award website (e.g. plans, newsletters, Board meeting minutes, activity announcements, etc.)</a:t>
            </a:r>
          </a:p>
          <a:p>
            <a:pPr lvl="1">
              <a:spcBef>
                <a:spcPts val="900"/>
              </a:spcBef>
            </a:pPr>
            <a:r>
              <a:rPr lang="en-US" altLang="en-US" sz="2900" dirty="0" smtClean="0"/>
              <a:t>Use to evaluate chapter’s progress in serving members, supporting INCOSE goals and promoting System Engineering </a:t>
            </a:r>
          </a:p>
          <a:p>
            <a:pPr>
              <a:spcBef>
                <a:spcPts val="900"/>
              </a:spcBef>
            </a:pPr>
            <a:r>
              <a:rPr lang="en-US" altLang="en-US" dirty="0" smtClean="0"/>
              <a:t>In smaller chapters may take on other responsibilities such as programs or membership.</a:t>
            </a:r>
          </a:p>
          <a:p>
            <a:pPr>
              <a:spcBef>
                <a:spcPts val="900"/>
              </a:spcBef>
            </a:pPr>
            <a:r>
              <a:rPr lang="en-US" altLang="en-US" dirty="0" smtClean="0"/>
              <a:t>Identify, encourage, and mentor prospective chapter leaders</a:t>
            </a:r>
          </a:p>
          <a:p>
            <a:pPr>
              <a:spcBef>
                <a:spcPts val="900"/>
              </a:spcBef>
            </a:pPr>
            <a:r>
              <a:rPr lang="en-US" altLang="en-US" dirty="0" smtClean="0"/>
              <a:t>Help mentor members of the leadership team by setting expectations and offering guidance with issues that arise </a:t>
            </a:r>
          </a:p>
          <a:p>
            <a:endParaRPr lang="en-US" altLang="en-US" dirty="0" smtClean="0"/>
          </a:p>
        </p:txBody>
      </p:sp>
    </p:spTree>
    <p:extLst>
      <p:ext uri="{BB962C8B-B14F-4D97-AF65-F5344CB8AC3E}">
        <p14:creationId xmlns:p14="http://schemas.microsoft.com/office/powerpoint/2010/main" val="190133055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smtClean="0"/>
              <a:t>Typical Responsibilities – Vice President </a:t>
            </a:r>
          </a:p>
        </p:txBody>
      </p:sp>
      <p:sp>
        <p:nvSpPr>
          <p:cNvPr id="41987" name="Rectangle 3"/>
          <p:cNvSpPr>
            <a:spLocks noGrp="1" noChangeArrowheads="1"/>
          </p:cNvSpPr>
          <p:nvPr>
            <p:ph idx="1"/>
          </p:nvPr>
        </p:nvSpPr>
        <p:spPr>
          <a:xfrm>
            <a:off x="457201" y="1600202"/>
            <a:ext cx="8229600" cy="4648198"/>
          </a:xfrm>
        </p:spPr>
        <p:txBody>
          <a:bodyPr>
            <a:normAutofit fontScale="85000" lnSpcReduction="20000"/>
          </a:bodyPr>
          <a:lstStyle/>
          <a:p>
            <a:pPr>
              <a:spcBef>
                <a:spcPts val="900"/>
              </a:spcBef>
            </a:pPr>
            <a:r>
              <a:rPr lang="en-US" altLang="en-US" dirty="0" smtClean="0"/>
              <a:t>There may be one or more Vice Presidents, depending on chapter size and plans</a:t>
            </a:r>
          </a:p>
          <a:p>
            <a:pPr>
              <a:spcBef>
                <a:spcPts val="900"/>
              </a:spcBef>
            </a:pPr>
            <a:r>
              <a:rPr lang="en-US" altLang="en-US" dirty="0" smtClean="0"/>
              <a:t>Assigned responsibilities may be for one or more areas</a:t>
            </a:r>
          </a:p>
          <a:p>
            <a:pPr lvl="1">
              <a:spcBef>
                <a:spcPts val="900"/>
              </a:spcBef>
            </a:pPr>
            <a:r>
              <a:rPr lang="en-US" altLang="en-US" dirty="0" smtClean="0"/>
              <a:t>Chapter Development – speakers for chapter meetings, tutorials</a:t>
            </a:r>
          </a:p>
          <a:p>
            <a:pPr lvl="1">
              <a:spcBef>
                <a:spcPts val="900"/>
              </a:spcBef>
            </a:pPr>
            <a:r>
              <a:rPr lang="en-US" altLang="en-US" dirty="0" smtClean="0"/>
              <a:t>Membership – recruiting, retention/renewal</a:t>
            </a:r>
          </a:p>
          <a:p>
            <a:pPr lvl="1">
              <a:spcBef>
                <a:spcPts val="900"/>
              </a:spcBef>
            </a:pPr>
            <a:r>
              <a:rPr lang="en-US" altLang="en-US" dirty="0" smtClean="0"/>
              <a:t>Ambassador/Promoters, CAB</a:t>
            </a:r>
          </a:p>
          <a:p>
            <a:pPr lvl="1">
              <a:spcBef>
                <a:spcPts val="900"/>
              </a:spcBef>
            </a:pPr>
            <a:r>
              <a:rPr lang="en-US" altLang="en-US" dirty="0" smtClean="0"/>
              <a:t>Communications (where not assigned to Secretary) – event promotions, newsletters, website</a:t>
            </a:r>
          </a:p>
          <a:p>
            <a:pPr>
              <a:spcBef>
                <a:spcPts val="900"/>
              </a:spcBef>
            </a:pPr>
            <a:r>
              <a:rPr lang="en-US" altLang="en-US" dirty="0" smtClean="0"/>
              <a:t>Identify, encourage, and mentor prospective chapter leaders</a:t>
            </a:r>
          </a:p>
        </p:txBody>
      </p:sp>
    </p:spTree>
    <p:extLst>
      <p:ext uri="{BB962C8B-B14F-4D97-AF65-F5344CB8AC3E}">
        <p14:creationId xmlns:p14="http://schemas.microsoft.com/office/powerpoint/2010/main" val="41699224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686800" cy="914400"/>
          </a:xfrm>
          <a:noFill/>
        </p:spPr>
        <p:txBody>
          <a:bodyPr lIns="41275" tIns="15875" rIns="41275" bIns="15875" anchor="b"/>
          <a:lstStyle/>
          <a:p>
            <a:r>
              <a:rPr lang="en-US" altLang="en-US" sz="3300" dirty="0" smtClean="0"/>
              <a:t>Typical Responsibilities – Secretary</a:t>
            </a:r>
          </a:p>
        </p:txBody>
      </p:sp>
      <p:sp>
        <p:nvSpPr>
          <p:cNvPr id="43011" name="Rectangle 3"/>
          <p:cNvSpPr>
            <a:spLocks noGrp="1" noChangeArrowheads="1"/>
          </p:cNvSpPr>
          <p:nvPr>
            <p:ph type="body" idx="1"/>
          </p:nvPr>
        </p:nvSpPr>
        <p:spPr>
          <a:xfrm>
            <a:off x="609600" y="1371600"/>
            <a:ext cx="8458200" cy="4876800"/>
          </a:xfrm>
          <a:noFill/>
        </p:spPr>
        <p:txBody>
          <a:bodyPr lIns="82550" tIns="41275" rIns="82550" bIns="41275"/>
          <a:lstStyle/>
          <a:p>
            <a:pPr marL="457200" indent="-228600" defTabSz="814388">
              <a:lnSpc>
                <a:spcPts val="2400"/>
              </a:lnSpc>
              <a:spcAft>
                <a:spcPts val="200"/>
              </a:spcAft>
              <a:buSzPct val="90000"/>
            </a:pPr>
            <a:r>
              <a:rPr lang="en-US" altLang="en-US" sz="2300" dirty="0" smtClean="0"/>
              <a:t>Revised CHP-100 require separate Secretary and Treasurer</a:t>
            </a:r>
          </a:p>
          <a:p>
            <a:pPr marL="457200" indent="-228600" defTabSz="814388">
              <a:lnSpc>
                <a:spcPts val="2400"/>
              </a:lnSpc>
              <a:spcAft>
                <a:spcPts val="200"/>
              </a:spcAft>
              <a:buSzPct val="90000"/>
            </a:pPr>
            <a:r>
              <a:rPr lang="en-US" altLang="en-US" sz="2300" dirty="0" smtClean="0"/>
              <a:t>Record minutes of chapter and Leadership Team/ Board meetings</a:t>
            </a:r>
          </a:p>
          <a:p>
            <a:pPr marL="457200" indent="-228600" defTabSz="814388">
              <a:lnSpc>
                <a:spcPts val="2400"/>
              </a:lnSpc>
              <a:spcAft>
                <a:spcPts val="200"/>
              </a:spcAft>
              <a:buSzPct val="90000"/>
            </a:pPr>
            <a:r>
              <a:rPr lang="en-US" altLang="en-US" sz="2300" dirty="0" smtClean="0"/>
              <a:t>Oversee the communications such as website and newsletters</a:t>
            </a:r>
          </a:p>
          <a:p>
            <a:pPr marL="457200" indent="-228600" defTabSz="814388">
              <a:lnSpc>
                <a:spcPts val="2400"/>
              </a:lnSpc>
              <a:spcAft>
                <a:spcPts val="200"/>
              </a:spcAft>
              <a:buSzPct val="90000"/>
            </a:pPr>
            <a:r>
              <a:rPr lang="en-US" altLang="en-US" sz="2300" dirty="0" smtClean="0"/>
              <a:t>Help mentor members to develop in the chapter and encourage participation on the Leadership Team</a:t>
            </a:r>
          </a:p>
          <a:p>
            <a:pPr marL="457200" indent="-228600" defTabSz="814388">
              <a:lnSpc>
                <a:spcPts val="2200"/>
              </a:lnSpc>
              <a:spcAft>
                <a:spcPts val="200"/>
              </a:spcAft>
              <a:buSzPct val="90000"/>
            </a:pPr>
            <a:endParaRPr lang="en-US" altLang="en-US" sz="2400" dirty="0" smtClean="0"/>
          </a:p>
        </p:txBody>
      </p:sp>
    </p:spTree>
    <p:extLst>
      <p:ext uri="{BB962C8B-B14F-4D97-AF65-F5344CB8AC3E}">
        <p14:creationId xmlns:p14="http://schemas.microsoft.com/office/powerpoint/2010/main" val="120229431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686800" cy="914400"/>
          </a:xfrm>
          <a:noFill/>
        </p:spPr>
        <p:txBody>
          <a:bodyPr lIns="41275" tIns="15875" rIns="41275" bIns="15875" anchor="b"/>
          <a:lstStyle/>
          <a:p>
            <a:r>
              <a:rPr lang="en-US" altLang="en-US" sz="3300" dirty="0" smtClean="0"/>
              <a:t>Typical Responsibilities – Treasurer</a:t>
            </a:r>
          </a:p>
        </p:txBody>
      </p:sp>
      <p:sp>
        <p:nvSpPr>
          <p:cNvPr id="43011" name="Rectangle 3"/>
          <p:cNvSpPr>
            <a:spLocks noGrp="1" noChangeArrowheads="1"/>
          </p:cNvSpPr>
          <p:nvPr>
            <p:ph type="body" idx="1"/>
          </p:nvPr>
        </p:nvSpPr>
        <p:spPr>
          <a:xfrm>
            <a:off x="609600" y="1371600"/>
            <a:ext cx="8458200" cy="4876800"/>
          </a:xfrm>
          <a:noFill/>
        </p:spPr>
        <p:txBody>
          <a:bodyPr lIns="82550" tIns="41275" rIns="82550" bIns="41275"/>
          <a:lstStyle/>
          <a:p>
            <a:pPr marL="457200" indent="-228600" defTabSz="814388">
              <a:lnSpc>
                <a:spcPts val="2400"/>
              </a:lnSpc>
              <a:spcAft>
                <a:spcPts val="200"/>
              </a:spcAft>
              <a:buSzPct val="90000"/>
            </a:pPr>
            <a:r>
              <a:rPr lang="en-US" altLang="en-US" sz="2300" dirty="0" smtClean="0"/>
              <a:t>Ensure chapter is responsible in all fiscal matters</a:t>
            </a:r>
          </a:p>
          <a:p>
            <a:pPr marL="457200" indent="-228600" defTabSz="814388">
              <a:lnSpc>
                <a:spcPts val="2400"/>
              </a:lnSpc>
              <a:spcAft>
                <a:spcPts val="200"/>
              </a:spcAft>
              <a:buSzPct val="90000"/>
            </a:pPr>
            <a:r>
              <a:rPr lang="en-US" altLang="en-US" sz="2300" dirty="0" smtClean="0"/>
              <a:t>Prepare the annual budget</a:t>
            </a:r>
          </a:p>
          <a:p>
            <a:pPr marL="457200" indent="-228600" defTabSz="814388">
              <a:lnSpc>
                <a:spcPts val="2400"/>
              </a:lnSpc>
              <a:spcAft>
                <a:spcPts val="200"/>
              </a:spcAft>
              <a:buSzPct val="90000"/>
            </a:pPr>
            <a:r>
              <a:rPr lang="en-US" altLang="en-US" sz="2300" dirty="0" smtClean="0"/>
              <a:t>Administer chapter income and payments with appropriate approval </a:t>
            </a:r>
          </a:p>
          <a:p>
            <a:pPr marL="457200" indent="-228600" defTabSz="814388">
              <a:lnSpc>
                <a:spcPts val="2400"/>
              </a:lnSpc>
              <a:spcAft>
                <a:spcPts val="200"/>
              </a:spcAft>
              <a:buSzPct val="90000"/>
            </a:pPr>
            <a:r>
              <a:rPr lang="en-US" altLang="en-US" sz="2300" dirty="0" smtClean="0"/>
              <a:t>Report income and expenses regularly at Board meetings</a:t>
            </a:r>
          </a:p>
          <a:p>
            <a:pPr marL="457200" indent="-228600" defTabSz="814388">
              <a:lnSpc>
                <a:spcPts val="2400"/>
              </a:lnSpc>
              <a:spcAft>
                <a:spcPts val="200"/>
              </a:spcAft>
              <a:buSzPct val="90000"/>
            </a:pPr>
            <a:r>
              <a:rPr lang="en-US" altLang="en-US" sz="2300" dirty="0" smtClean="0"/>
              <a:t>Ensure the chapter annual financial report is submitted to INCOSE main office by January 31</a:t>
            </a:r>
          </a:p>
          <a:p>
            <a:pPr marL="457200" indent="-228600" defTabSz="814388">
              <a:lnSpc>
                <a:spcPts val="2200"/>
              </a:lnSpc>
              <a:spcAft>
                <a:spcPts val="200"/>
              </a:spcAft>
              <a:buSzPct val="90000"/>
            </a:pPr>
            <a:r>
              <a:rPr lang="en-US" altLang="en-US" sz="2400" dirty="0"/>
              <a:t>Help mentor members to develop in the chapter and encourage participation on the Leadership Team</a:t>
            </a:r>
          </a:p>
          <a:p>
            <a:pPr marL="457200" indent="-228600" defTabSz="814388">
              <a:lnSpc>
                <a:spcPts val="2200"/>
              </a:lnSpc>
              <a:spcAft>
                <a:spcPts val="200"/>
              </a:spcAft>
              <a:buSzPct val="90000"/>
            </a:pPr>
            <a:endParaRPr lang="en-US" altLang="en-US" sz="2400" dirty="0" smtClean="0"/>
          </a:p>
        </p:txBody>
      </p:sp>
    </p:spTree>
    <p:extLst>
      <p:ext uri="{BB962C8B-B14F-4D97-AF65-F5344CB8AC3E}">
        <p14:creationId xmlns:p14="http://schemas.microsoft.com/office/powerpoint/2010/main" val="106856599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bwMode="auto">
          <a:xfrm>
            <a:off x="914400" y="6381750"/>
            <a:ext cx="2133600" cy="47625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9250447-EE0E-064E-9E6E-DFB9B4A1139D}" type="slidenum">
              <a:rPr lang="en-US" sz="1400"/>
              <a:pPr eaLnBrk="1" hangingPunct="1"/>
              <a:t>3</a:t>
            </a:fld>
            <a:endParaRPr lang="en-US" sz="1400"/>
          </a:p>
        </p:txBody>
      </p:sp>
      <p:sp>
        <p:nvSpPr>
          <p:cNvPr id="5" name="Rectangle 4"/>
          <p:cNvSpPr/>
          <p:nvPr/>
        </p:nvSpPr>
        <p:spPr>
          <a:xfrm>
            <a:off x="1322749" y="150041"/>
            <a:ext cx="6208751" cy="1446550"/>
          </a:xfrm>
          <a:prstGeom prst="rect">
            <a:avLst/>
          </a:prstGeom>
          <a:noFill/>
        </p:spPr>
        <p:txBody>
          <a:bodyPr wrap="none">
            <a:spAutoFit/>
          </a:bodyPr>
          <a:lstStyle/>
          <a:p>
            <a:pPr algn="ctr">
              <a:defRPr/>
            </a:pPr>
            <a: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Are Chapters relevant </a:t>
            </a:r>
            <a:b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br>
            <a: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in an online world?</a:t>
            </a:r>
          </a:p>
        </p:txBody>
      </p:sp>
      <p:sp>
        <p:nvSpPr>
          <p:cNvPr id="19460" name="AutoShape 4" descr="https://encrypted-tbn3.gstatic.com/images?q=tbn:ANd9GcSOrgCe6IAC4IUEmygTy9Y_usYnDtUOyCDGDss5kg9G1W6ZwnmMrA"/>
          <p:cNvSpPr>
            <a:spLocks noChangeAspect="1" noChangeArrowheads="1"/>
          </p:cNvSpPr>
          <p:nvPr/>
        </p:nvSpPr>
        <p:spPr bwMode="auto">
          <a:xfrm>
            <a:off x="155575" y="-144463"/>
            <a:ext cx="304800" cy="3048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sp>
        <p:nvSpPr>
          <p:cNvPr id="19461" name="AutoShape 6" descr="https://encrypted-tbn3.gstatic.com/images?q=tbn:ANd9GcSOrgCe6IAC4IUEmygTy9Y_usYnDtUOyCDGDss5kg9G1W6ZwnmMrA"/>
          <p:cNvSpPr>
            <a:spLocks noChangeAspect="1" noChangeArrowheads="1"/>
          </p:cNvSpPr>
          <p:nvPr/>
        </p:nvSpPr>
        <p:spPr bwMode="auto">
          <a:xfrm>
            <a:off x="307975" y="7938"/>
            <a:ext cx="3048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pic>
        <p:nvPicPr>
          <p:cNvPr id="19462" name="Picture 8" descr="http://www.filmophilia.com/wp-content/uploads/2012/10/tom-cruise-last-samurai.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460471" y="1640875"/>
            <a:ext cx="6048375" cy="348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Rectangle 7"/>
          <p:cNvSpPr/>
          <p:nvPr/>
        </p:nvSpPr>
        <p:spPr>
          <a:xfrm>
            <a:off x="1905000" y="5585252"/>
            <a:ext cx="7122463" cy="830997"/>
          </a:xfrm>
          <a:prstGeom prst="rect">
            <a:avLst/>
          </a:prstGeom>
          <a:noFill/>
        </p:spPr>
        <p:txBody>
          <a:bodyPr wrap="none">
            <a:spAutoFit/>
          </a:bodyPr>
          <a:lstStyle/>
          <a:p>
            <a:pPr algn="r">
              <a:defRPr/>
            </a:pPr>
            <a:r>
              <a:rPr lang="en-US" sz="2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 Perhaps “nothing could be more necessary” </a:t>
            </a:r>
            <a:br>
              <a:rPr lang="en-US" sz="2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br>
            <a:r>
              <a:rPr lang="en-US" sz="2400" b="1"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(The Last Samurai)</a:t>
            </a:r>
            <a:endParaRPr lang="en-US" sz="24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endParaRPr>
          </a:p>
        </p:txBody>
      </p:sp>
    </p:spTree>
    <p:extLst>
      <p:ext uri="{BB962C8B-B14F-4D97-AF65-F5344CB8AC3E}">
        <p14:creationId xmlns:p14="http://schemas.microsoft.com/office/powerpoint/2010/main" val="175605608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type="subTitle" idx="1"/>
          </p:nvPr>
        </p:nvSpPr>
        <p:spPr/>
        <p:txBody>
          <a:bodyPr/>
          <a:lstStyle/>
          <a:p>
            <a:r>
              <a:rPr lang="en-US">
                <a:solidFill>
                  <a:schemeClr val="bg1"/>
                </a:solidFill>
                <a:latin typeface="Arial" charset="0"/>
              </a:rPr>
              <a:t>Chapters are about who you know, and who you can get to know</a:t>
            </a:r>
          </a:p>
        </p:txBody>
      </p:sp>
      <p:sp>
        <p:nvSpPr>
          <p:cNvPr id="20483" name="Slide Number Placeholder 3"/>
          <p:cNvSpPr>
            <a:spLocks noGrp="1"/>
          </p:cNvSpPr>
          <p:nvPr>
            <p:ph type="sldNum" sz="quarter" idx="4294967295"/>
          </p:nvPr>
        </p:nvSpPr>
        <p:spPr>
          <a:xfrm>
            <a:off x="7010400" y="6496050"/>
            <a:ext cx="2133600" cy="4762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DDA4F456-98DA-2E43-8468-848AC420C92E}" type="slidenum">
              <a:rPr lang="en-US"/>
              <a:pPr/>
              <a:t>4</a:t>
            </a:fld>
            <a:endParaRPr lang="en-US"/>
          </a:p>
        </p:txBody>
      </p:sp>
      <p:pic>
        <p:nvPicPr>
          <p:cNvPr id="20484" name="Picture 2" descr="http://blog.talaentia.com/wp-content/uploads/2012/06/Professional-Networking2.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62000" y="457200"/>
            <a:ext cx="7315200" cy="4846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485" name="TextBox 4"/>
          <p:cNvSpPr txBox="1">
            <a:spLocks noChangeArrowheads="1"/>
          </p:cNvSpPr>
          <p:nvPr/>
        </p:nvSpPr>
        <p:spPr bwMode="auto">
          <a:xfrm>
            <a:off x="849001" y="4733925"/>
            <a:ext cx="7221849" cy="400110"/>
          </a:xfrm>
          <a:prstGeom prst="rect">
            <a:avLst/>
          </a:prstGeom>
          <a:solidFill>
            <a:srgbClr val="0070C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a:r>
              <a:rPr lang="en-US" sz="2000" dirty="0" smtClean="0">
                <a:solidFill>
                  <a:schemeClr val="bg1"/>
                </a:solidFill>
              </a:rPr>
              <a:t>INCOSE is about </a:t>
            </a:r>
            <a:r>
              <a:rPr lang="en-US" sz="2000" dirty="0">
                <a:solidFill>
                  <a:schemeClr val="bg1"/>
                </a:solidFill>
              </a:rPr>
              <a:t>who you know and who you can get to know</a:t>
            </a:r>
          </a:p>
        </p:txBody>
      </p:sp>
    </p:spTree>
    <p:extLst>
      <p:ext uri="{BB962C8B-B14F-4D97-AF65-F5344CB8AC3E}">
        <p14:creationId xmlns:p14="http://schemas.microsoft.com/office/powerpoint/2010/main" val="325572568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304800"/>
            <a:ext cx="8229600" cy="731838"/>
          </a:xfrm>
          <a:noFill/>
        </p:spPr>
        <p:txBody>
          <a:bodyPr lIns="41275" tIns="15875" rIns="41275" bIns="15875" anchor="b"/>
          <a:lstStyle/>
          <a:p>
            <a:r>
              <a:rPr lang="en-US" altLang="en-US" sz="3400" smtClean="0"/>
              <a:t>Mission of Chapters</a:t>
            </a:r>
            <a:endParaRPr lang="en-US" altLang="en-US" sz="3400" dirty="0" smtClean="0"/>
          </a:p>
        </p:txBody>
      </p:sp>
      <p:sp>
        <p:nvSpPr>
          <p:cNvPr id="25603" name="Rectangle 3"/>
          <p:cNvSpPr>
            <a:spLocks noGrp="1" noChangeArrowheads="1"/>
          </p:cNvSpPr>
          <p:nvPr>
            <p:ph idx="1"/>
          </p:nvPr>
        </p:nvSpPr>
        <p:spPr>
          <a:xfrm>
            <a:off x="492125" y="1371600"/>
            <a:ext cx="8347075" cy="4849813"/>
          </a:xfrm>
          <a:noFill/>
        </p:spPr>
        <p:txBody>
          <a:bodyPr lIns="82550" tIns="41275" rIns="82550" bIns="41275"/>
          <a:lstStyle/>
          <a:p>
            <a:pPr marL="457200" indent="-228600" defTabSz="814388" eaLnBrk="1" hangingPunct="1">
              <a:lnSpc>
                <a:spcPct val="90000"/>
              </a:lnSpc>
              <a:spcBef>
                <a:spcPts val="1200"/>
              </a:spcBef>
            </a:pPr>
            <a:r>
              <a:rPr lang="en-US" altLang="en-US" sz="2400" dirty="0" smtClean="0"/>
              <a:t>Local chapters play essential roles supporting INCOSE’s goals and objectives: </a:t>
            </a:r>
          </a:p>
          <a:p>
            <a:pPr marL="914400" lvl="1" indent="-228600" defTabSz="814388" eaLnBrk="1" hangingPunct="1">
              <a:lnSpc>
                <a:spcPct val="90000"/>
              </a:lnSpc>
              <a:spcBef>
                <a:spcPts val="1200"/>
              </a:spcBef>
            </a:pPr>
            <a:r>
              <a:rPr lang="en-US" altLang="en-US" sz="2000" dirty="0" smtClean="0"/>
              <a:t>Organize </a:t>
            </a:r>
            <a:r>
              <a:rPr lang="en-US" altLang="en-US" sz="2000" b="1" dirty="0" smtClean="0"/>
              <a:t>professional and social programs </a:t>
            </a:r>
            <a:r>
              <a:rPr lang="en-US" altLang="en-US" sz="2000" dirty="0" smtClean="0"/>
              <a:t>that facilitate continuous professional development and networking</a:t>
            </a:r>
          </a:p>
          <a:p>
            <a:pPr marL="914400" lvl="1" indent="-228600" defTabSz="814388" eaLnBrk="1" hangingPunct="1">
              <a:lnSpc>
                <a:spcPct val="90000"/>
              </a:lnSpc>
              <a:spcBef>
                <a:spcPts val="1200"/>
              </a:spcBef>
            </a:pPr>
            <a:r>
              <a:rPr lang="en-US" altLang="en-US" sz="2000" dirty="0" smtClean="0"/>
              <a:t>Conduct membership </a:t>
            </a:r>
            <a:r>
              <a:rPr lang="en-US" altLang="en-US" sz="2000" b="1" dirty="0" smtClean="0"/>
              <a:t>recruitment</a:t>
            </a:r>
            <a:r>
              <a:rPr lang="en-US" altLang="en-US" sz="2000" dirty="0" smtClean="0"/>
              <a:t> and </a:t>
            </a:r>
            <a:r>
              <a:rPr lang="en-US" altLang="en-US" sz="2000" b="1" dirty="0" smtClean="0"/>
              <a:t>retention</a:t>
            </a:r>
            <a:r>
              <a:rPr lang="en-US" altLang="en-US" sz="2000" dirty="0" smtClean="0"/>
              <a:t> initiatives</a:t>
            </a:r>
          </a:p>
          <a:p>
            <a:pPr marL="914400" lvl="1" indent="-228600" defTabSz="814388" eaLnBrk="1" hangingPunct="1">
              <a:lnSpc>
                <a:spcPct val="90000"/>
              </a:lnSpc>
              <a:spcBef>
                <a:spcPts val="1200"/>
              </a:spcBef>
            </a:pPr>
            <a:r>
              <a:rPr lang="en-US" altLang="en-US" sz="2000" dirty="0" smtClean="0"/>
              <a:t>Support </a:t>
            </a:r>
            <a:r>
              <a:rPr lang="en-US" altLang="en-US" sz="2000" b="1" dirty="0" smtClean="0"/>
              <a:t>technical activities </a:t>
            </a:r>
            <a:r>
              <a:rPr lang="en-US" altLang="en-US" sz="2000" dirty="0" smtClean="0"/>
              <a:t>to advance the state and art of systems engineering practice, education and research</a:t>
            </a:r>
          </a:p>
          <a:p>
            <a:pPr marL="914400" lvl="1" indent="-228600" defTabSz="814388" eaLnBrk="1" hangingPunct="1">
              <a:lnSpc>
                <a:spcPct val="90000"/>
              </a:lnSpc>
              <a:spcBef>
                <a:spcPts val="1200"/>
              </a:spcBef>
            </a:pPr>
            <a:r>
              <a:rPr lang="en-US" altLang="en-US" sz="2000" dirty="0" smtClean="0"/>
              <a:t> </a:t>
            </a:r>
            <a:r>
              <a:rPr lang="en-US" altLang="en-US" sz="2000" b="1" dirty="0" smtClean="0"/>
              <a:t>Market INCOSE </a:t>
            </a:r>
            <a:r>
              <a:rPr lang="en-US" altLang="en-US" sz="2000" dirty="0" smtClean="0"/>
              <a:t>as the international authoritative body on systems engineering</a:t>
            </a:r>
          </a:p>
          <a:p>
            <a:pPr marL="914400" lvl="1" indent="-228600" defTabSz="814388" eaLnBrk="1" hangingPunct="1">
              <a:lnSpc>
                <a:spcPct val="90000"/>
              </a:lnSpc>
              <a:spcBef>
                <a:spcPts val="1200"/>
              </a:spcBef>
            </a:pPr>
            <a:r>
              <a:rPr lang="en-US" altLang="en-US" sz="2000" dirty="0" smtClean="0"/>
              <a:t>Increase the </a:t>
            </a:r>
            <a:r>
              <a:rPr lang="en-US" altLang="en-US" sz="2000" b="1" dirty="0" smtClean="0"/>
              <a:t>visibility</a:t>
            </a:r>
            <a:r>
              <a:rPr lang="en-US" altLang="en-US" sz="2000" dirty="0" smtClean="0"/>
              <a:t> of INCOSE and the systems engineering profession</a:t>
            </a:r>
          </a:p>
        </p:txBody>
      </p:sp>
    </p:spTree>
    <p:extLst>
      <p:ext uri="{BB962C8B-B14F-4D97-AF65-F5344CB8AC3E}">
        <p14:creationId xmlns:p14="http://schemas.microsoft.com/office/powerpoint/2010/main" val="210874721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Chapters, Local and National</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Facilitate professional networking and information exchange</a:t>
            </a:r>
          </a:p>
          <a:p>
            <a:r>
              <a:rPr lang="en-US" dirty="0" smtClean="0"/>
              <a:t>Host local activities</a:t>
            </a:r>
          </a:p>
          <a:p>
            <a:pPr lvl="1"/>
            <a:r>
              <a:rPr lang="en-US" dirty="0" smtClean="0"/>
              <a:t>Meetings </a:t>
            </a:r>
          </a:p>
          <a:p>
            <a:pPr lvl="1"/>
            <a:r>
              <a:rPr lang="en-US" dirty="0" smtClean="0"/>
              <a:t>Tutorials, workshops, mini-conferences and vendor fairs</a:t>
            </a:r>
          </a:p>
          <a:p>
            <a:pPr lvl="1"/>
            <a:r>
              <a:rPr lang="en-US" dirty="0" smtClean="0"/>
              <a:t>Contributions to working groups and projects</a:t>
            </a:r>
          </a:p>
          <a:p>
            <a:r>
              <a:rPr lang="en-US" dirty="0" smtClean="0"/>
              <a:t>Disseminate announcements and news</a:t>
            </a:r>
          </a:p>
          <a:p>
            <a:r>
              <a:rPr lang="en-US" dirty="0" smtClean="0"/>
              <a:t>Develop local initiatives such as</a:t>
            </a:r>
          </a:p>
          <a:p>
            <a:pPr lvl="1"/>
            <a:r>
              <a:rPr lang="en-US" dirty="0" smtClean="0"/>
              <a:t>Tutorials and handbooks</a:t>
            </a:r>
          </a:p>
          <a:p>
            <a:pPr lvl="1"/>
            <a:r>
              <a:rPr lang="en-US" dirty="0" smtClean="0"/>
              <a:t>SE certification support programs</a:t>
            </a:r>
          </a:p>
          <a:p>
            <a:pPr lvl="1"/>
            <a:r>
              <a:rPr lang="en-US" dirty="0" smtClean="0"/>
              <a:t>Activities with other professional organizations</a:t>
            </a:r>
          </a:p>
          <a:p>
            <a:endParaRPr lang="en-US" dirty="0"/>
          </a:p>
        </p:txBody>
      </p:sp>
      <p:pic>
        <p:nvPicPr>
          <p:cNvPr id="6" name="Picture 14" descr="SilverCircleAward.png"/>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27988" y="3541625"/>
            <a:ext cx="857250" cy="857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7" name="Picture 15" descr="BronzeCircleAward.png"/>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65939" y="5009852"/>
            <a:ext cx="781348" cy="78134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8" name="Picture 16" descr="GoldCircleAward.png"/>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65939" y="2149300"/>
            <a:ext cx="781348" cy="78134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9" name="Picture 8"/>
          <p:cNvPicPr>
            <a:picLocks noChangeAspect="1"/>
          </p:cNvPicPr>
          <p:nvPr/>
        </p:nvPicPr>
        <p:blipFill>
          <a:blip r:embed="rId8"/>
          <a:stretch>
            <a:fillRect/>
          </a:stretch>
        </p:blipFill>
        <p:spPr>
          <a:xfrm>
            <a:off x="7903890" y="874563"/>
            <a:ext cx="781348" cy="781348"/>
          </a:xfrm>
          <a:prstGeom prst="rect">
            <a:avLst/>
          </a:prstGeom>
        </p:spPr>
      </p:pic>
    </p:spTree>
    <p:extLst>
      <p:ext uri="{BB962C8B-B14F-4D97-AF65-F5344CB8AC3E}">
        <p14:creationId xmlns:p14="http://schemas.microsoft.com/office/powerpoint/2010/main" val="3747666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Critical Success Factors for Chapters</a:t>
            </a:r>
          </a:p>
        </p:txBody>
      </p:sp>
      <p:sp>
        <p:nvSpPr>
          <p:cNvPr id="3" name="Content Placeholder 2"/>
          <p:cNvSpPr>
            <a:spLocks noGrp="1"/>
          </p:cNvSpPr>
          <p:nvPr>
            <p:ph idx="1"/>
          </p:nvPr>
        </p:nvSpPr>
        <p:spPr/>
        <p:txBody>
          <a:bodyPr>
            <a:normAutofit/>
          </a:bodyPr>
          <a:lstStyle/>
          <a:p>
            <a:pPr>
              <a:spcBef>
                <a:spcPts val="900"/>
              </a:spcBef>
            </a:pPr>
            <a:r>
              <a:rPr lang="en-US" sz="2800" dirty="0" smtClean="0"/>
              <a:t>Continuous recruiting and development of leadership team</a:t>
            </a:r>
          </a:p>
          <a:p>
            <a:pPr>
              <a:spcBef>
                <a:spcPts val="900"/>
              </a:spcBef>
            </a:pPr>
            <a:r>
              <a:rPr lang="en-US" sz="2800" dirty="0" smtClean="0"/>
              <a:t>Chapter officer training</a:t>
            </a:r>
          </a:p>
          <a:p>
            <a:pPr>
              <a:spcBef>
                <a:spcPts val="900"/>
              </a:spcBef>
            </a:pPr>
            <a:r>
              <a:rPr lang="en-US" sz="2800" dirty="0" smtClean="0"/>
              <a:t>Leadership </a:t>
            </a:r>
            <a:r>
              <a:rPr lang="en-US" sz="2800" u="sng" dirty="0" smtClean="0"/>
              <a:t>teamwork</a:t>
            </a:r>
          </a:p>
          <a:p>
            <a:pPr>
              <a:spcBef>
                <a:spcPts val="900"/>
              </a:spcBef>
            </a:pPr>
            <a:r>
              <a:rPr lang="en-US" sz="2800" dirty="0" smtClean="0"/>
              <a:t>Chapter planning</a:t>
            </a:r>
          </a:p>
          <a:p>
            <a:pPr>
              <a:spcBef>
                <a:spcPts val="900"/>
              </a:spcBef>
            </a:pPr>
            <a:r>
              <a:rPr lang="en-US" sz="2800" dirty="0" smtClean="0"/>
              <a:t>Mentoring by Sector Leadership </a:t>
            </a:r>
          </a:p>
          <a:p>
            <a:pPr marL="0" indent="0">
              <a:spcBef>
                <a:spcPts val="1500"/>
              </a:spcBef>
              <a:buNone/>
            </a:pPr>
            <a:r>
              <a:rPr lang="en-US" sz="2800" i="1" dirty="0" smtClean="0"/>
              <a:t>These are leading indicators predictive of sustained performance</a:t>
            </a:r>
            <a:endParaRPr lang="en-US" sz="2800" i="1" dirty="0"/>
          </a:p>
        </p:txBody>
      </p:sp>
    </p:spTree>
    <p:extLst>
      <p:ext uri="{BB962C8B-B14F-4D97-AF65-F5344CB8AC3E}">
        <p14:creationId xmlns:p14="http://schemas.microsoft.com/office/powerpoint/2010/main" val="192350617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mtClean="0"/>
              <a:t>Why Chapters?</a:t>
            </a:r>
          </a:p>
        </p:txBody>
      </p:sp>
      <p:sp>
        <p:nvSpPr>
          <p:cNvPr id="27651" name="Rectangle 3"/>
          <p:cNvSpPr>
            <a:spLocks noGrp="1" noChangeArrowheads="1"/>
          </p:cNvSpPr>
          <p:nvPr>
            <p:ph idx="1"/>
          </p:nvPr>
        </p:nvSpPr>
        <p:spPr>
          <a:xfrm>
            <a:off x="457201" y="1417639"/>
            <a:ext cx="8229600" cy="4678361"/>
          </a:xfrm>
        </p:spPr>
        <p:txBody>
          <a:bodyPr>
            <a:normAutofit fontScale="70000" lnSpcReduction="20000"/>
          </a:bodyPr>
          <a:lstStyle/>
          <a:p>
            <a:pPr>
              <a:spcAft>
                <a:spcPts val="600"/>
              </a:spcAft>
            </a:pPr>
            <a:r>
              <a:rPr lang="en-US" altLang="en-US" dirty="0" smtClean="0"/>
              <a:t>Facilitate professional </a:t>
            </a:r>
            <a:r>
              <a:rPr lang="en-US" altLang="en-US" b="1" dirty="0" smtClean="0"/>
              <a:t>networking</a:t>
            </a:r>
            <a:r>
              <a:rPr lang="en-US" altLang="en-US" dirty="0" smtClean="0"/>
              <a:t> and </a:t>
            </a:r>
            <a:r>
              <a:rPr lang="en-US" altLang="en-US" b="1" dirty="0" smtClean="0"/>
              <a:t>information</a:t>
            </a:r>
            <a:r>
              <a:rPr lang="en-US" altLang="en-US" dirty="0" smtClean="0"/>
              <a:t> </a:t>
            </a:r>
            <a:r>
              <a:rPr lang="en-US" altLang="en-US" b="1" dirty="0" smtClean="0"/>
              <a:t>exchange</a:t>
            </a:r>
          </a:p>
          <a:p>
            <a:pPr>
              <a:spcAft>
                <a:spcPts val="600"/>
              </a:spcAft>
            </a:pPr>
            <a:r>
              <a:rPr lang="en-US" altLang="en-US" dirty="0" smtClean="0"/>
              <a:t>Plan local activities</a:t>
            </a:r>
          </a:p>
          <a:p>
            <a:pPr lvl="1">
              <a:spcAft>
                <a:spcPts val="600"/>
              </a:spcAft>
            </a:pPr>
            <a:r>
              <a:rPr lang="en-US" altLang="en-US" dirty="0" smtClean="0"/>
              <a:t>Meetings (many are monthly) </a:t>
            </a:r>
          </a:p>
          <a:p>
            <a:pPr lvl="1">
              <a:spcAft>
                <a:spcPts val="600"/>
              </a:spcAft>
            </a:pPr>
            <a:r>
              <a:rPr lang="en-US" altLang="en-US" dirty="0" smtClean="0"/>
              <a:t>Tutorials, workshops, mini-conferences and vendor fairs</a:t>
            </a:r>
          </a:p>
          <a:p>
            <a:pPr lvl="1">
              <a:spcAft>
                <a:spcPts val="600"/>
              </a:spcAft>
            </a:pPr>
            <a:r>
              <a:rPr lang="en-US" altLang="en-US" dirty="0" smtClean="0"/>
              <a:t>Contributions to working groups and projects</a:t>
            </a:r>
          </a:p>
          <a:p>
            <a:pPr>
              <a:spcAft>
                <a:spcPts val="600"/>
              </a:spcAft>
            </a:pPr>
            <a:r>
              <a:rPr lang="en-US" altLang="en-US" dirty="0" smtClean="0"/>
              <a:t>Disseminate announcements and news</a:t>
            </a:r>
          </a:p>
          <a:p>
            <a:pPr>
              <a:spcAft>
                <a:spcPts val="600"/>
              </a:spcAft>
            </a:pPr>
            <a:r>
              <a:rPr lang="en-US" altLang="en-US" dirty="0" smtClean="0"/>
              <a:t>Develop local initiatives such as</a:t>
            </a:r>
          </a:p>
          <a:p>
            <a:pPr lvl="1">
              <a:spcAft>
                <a:spcPts val="600"/>
              </a:spcAft>
            </a:pPr>
            <a:r>
              <a:rPr lang="en-US" altLang="en-US" dirty="0" smtClean="0"/>
              <a:t>Tutorials and handbooks</a:t>
            </a:r>
          </a:p>
          <a:p>
            <a:pPr lvl="1">
              <a:spcAft>
                <a:spcPts val="600"/>
              </a:spcAft>
            </a:pPr>
            <a:r>
              <a:rPr lang="en-US" altLang="en-US" dirty="0" smtClean="0"/>
              <a:t>SE certificate programs</a:t>
            </a:r>
          </a:p>
          <a:p>
            <a:pPr lvl="1">
              <a:spcAft>
                <a:spcPts val="600"/>
              </a:spcAft>
            </a:pPr>
            <a:r>
              <a:rPr lang="en-US" altLang="en-US" dirty="0" smtClean="0"/>
              <a:t>Local Working Groups</a:t>
            </a:r>
          </a:p>
          <a:p>
            <a:pPr lvl="1">
              <a:spcAft>
                <a:spcPts val="600"/>
              </a:spcAft>
            </a:pPr>
            <a:r>
              <a:rPr lang="en-US" altLang="en-US" dirty="0" smtClean="0"/>
              <a:t>Activities with other professional organizations</a:t>
            </a:r>
          </a:p>
        </p:txBody>
      </p:sp>
    </p:spTree>
    <p:extLst>
      <p:ext uri="{BB962C8B-B14F-4D97-AF65-F5344CB8AC3E}">
        <p14:creationId xmlns:p14="http://schemas.microsoft.com/office/powerpoint/2010/main" val="177412793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smtClean="0"/>
              <a:t>Chapters Have Responsibilities</a:t>
            </a:r>
            <a:endParaRPr lang="en-US" altLang="en-US" dirty="0" smtClean="0"/>
          </a:p>
        </p:txBody>
      </p:sp>
      <p:sp>
        <p:nvSpPr>
          <p:cNvPr id="28675" name="Rectangle 3"/>
          <p:cNvSpPr>
            <a:spLocks noGrp="1" noChangeArrowheads="1"/>
          </p:cNvSpPr>
          <p:nvPr>
            <p:ph type="body" idx="1"/>
          </p:nvPr>
        </p:nvSpPr>
        <p:spPr>
          <a:xfrm>
            <a:off x="457201" y="1143000"/>
            <a:ext cx="8229600" cy="4983165"/>
          </a:xfrm>
        </p:spPr>
        <p:txBody>
          <a:bodyPr>
            <a:normAutofit fontScale="47500" lnSpcReduction="20000"/>
          </a:bodyPr>
          <a:lstStyle/>
          <a:p>
            <a:r>
              <a:rPr lang="en-US" altLang="en-US" dirty="0" smtClean="0"/>
              <a:t>Operate in accordance with INCOSE bylaws CHP-100 (</a:t>
            </a:r>
            <a:r>
              <a:rPr lang="en-US" altLang="en-US" dirty="0" smtClean="0">
                <a:hlinkClick r:id="rId2"/>
              </a:rPr>
              <a:t>https://www.incose.org/docs/default-source/policiesbylaws/chp-100.pdf?sfvrsn=12 </a:t>
            </a:r>
            <a:endParaRPr lang="en-US" altLang="en-US" dirty="0" smtClean="0"/>
          </a:p>
          <a:p>
            <a:r>
              <a:rPr lang="en-US" altLang="en-US" dirty="0" smtClean="0"/>
              <a:t>Governance</a:t>
            </a:r>
          </a:p>
          <a:p>
            <a:pPr lvl="1"/>
            <a:r>
              <a:rPr lang="en-US" altLang="en-US" dirty="0" smtClean="0"/>
              <a:t>Have a President, President Elect or VP, Secretary and Treasurer at a minimum  - all individual INCOSE members in good standing</a:t>
            </a:r>
          </a:p>
          <a:p>
            <a:pPr lvl="1"/>
            <a:r>
              <a:rPr lang="en-US" altLang="en-US" dirty="0" smtClean="0"/>
              <a:t>Maintain more than 25 members</a:t>
            </a:r>
          </a:p>
          <a:p>
            <a:pPr lvl="1"/>
            <a:r>
              <a:rPr lang="en-US" dirty="0" smtClean="0"/>
              <a:t>Hold Annual General Meetings (AGM) or equivalent</a:t>
            </a:r>
          </a:p>
          <a:p>
            <a:pPr lvl="1"/>
            <a:r>
              <a:rPr lang="nb-NO" altLang="en-US" dirty="0" smtClean="0"/>
              <a:t>Hold regular meetings of the Chapter officers/directors (at least quarterly) and document results with minutes</a:t>
            </a:r>
            <a:endParaRPr lang="en-US" altLang="en-US" dirty="0" smtClean="0"/>
          </a:p>
          <a:p>
            <a:pPr lvl="1"/>
            <a:r>
              <a:rPr lang="en-US" altLang="en-US" dirty="0" smtClean="0"/>
              <a:t>Submit a Chapter Report twice annually to Sector Director</a:t>
            </a:r>
          </a:p>
          <a:p>
            <a:pPr lvl="1"/>
            <a:r>
              <a:rPr lang="en-US" dirty="0" smtClean="0"/>
              <a:t>Maintain a Chapter bank account</a:t>
            </a:r>
          </a:p>
          <a:p>
            <a:pPr lvl="1"/>
            <a:r>
              <a:rPr lang="en-US" dirty="0" smtClean="0"/>
              <a:t>Maintain adequate financial records. </a:t>
            </a:r>
          </a:p>
          <a:p>
            <a:pPr lvl="1"/>
            <a:r>
              <a:rPr lang="en-US" dirty="0" smtClean="0"/>
              <a:t>Make financial records available quarterly, if requested.</a:t>
            </a:r>
          </a:p>
          <a:p>
            <a:pPr lvl="1"/>
            <a:r>
              <a:rPr lang="en-US" dirty="0" smtClean="0"/>
              <a:t>Do not act for, or incur any financial obligation in the name of INCOSE without authorization from the INCOSE Board of Directors</a:t>
            </a:r>
          </a:p>
          <a:p>
            <a:pPr lvl="1"/>
            <a:r>
              <a:rPr lang="en-US" dirty="0" smtClean="0"/>
              <a:t>US Chapters only:  File an annual financial report to INCOSE not later than 31 January to support IRS filings.</a:t>
            </a:r>
          </a:p>
          <a:p>
            <a:pPr lvl="1"/>
            <a:r>
              <a:rPr lang="en-US" dirty="0" smtClean="0"/>
              <a:t>Non-US Chapters </a:t>
            </a:r>
          </a:p>
          <a:p>
            <a:pPr lvl="2"/>
            <a:r>
              <a:rPr lang="en-US" dirty="0" smtClean="0"/>
              <a:t>Be structured in a manner suitable to national laws </a:t>
            </a:r>
          </a:p>
          <a:p>
            <a:pPr lvl="2"/>
            <a:r>
              <a:rPr lang="en-US" dirty="0" smtClean="0"/>
              <a:t>Provide copies of their annual financial report filed with their national governments to INCOSE.</a:t>
            </a:r>
          </a:p>
          <a:p>
            <a:pPr lvl="1"/>
            <a:r>
              <a:rPr lang="en-US" dirty="0" smtClean="0"/>
              <a:t>Make proper usage of the INCOSE name and logotype as detailed in policy COM-101, Use of INCOSE Name and Logo.</a:t>
            </a:r>
            <a:endParaRPr lang="en-US" altLang="en-US" dirty="0" smtClean="0"/>
          </a:p>
          <a:p>
            <a:r>
              <a:rPr lang="en-US" altLang="en-US" dirty="0" smtClean="0"/>
              <a:t>Services</a:t>
            </a:r>
          </a:p>
          <a:p>
            <a:pPr lvl="1"/>
            <a:r>
              <a:rPr lang="en-US" dirty="0" smtClean="0"/>
              <a:t>Conduct a minimum of four meetings annually, open to all members.</a:t>
            </a:r>
          </a:p>
          <a:p>
            <a:pPr lvl="1"/>
            <a:r>
              <a:rPr lang="en-US" dirty="0" smtClean="0"/>
              <a:t>Hold a minimum of one event annually, open to all members and non-members.</a:t>
            </a:r>
          </a:p>
          <a:p>
            <a:endParaRPr lang="en-US" altLang="en-US" dirty="0" smtClean="0"/>
          </a:p>
        </p:txBody>
      </p:sp>
    </p:spTree>
    <p:extLst>
      <p:ext uri="{BB962C8B-B14F-4D97-AF65-F5344CB8AC3E}">
        <p14:creationId xmlns:p14="http://schemas.microsoft.com/office/powerpoint/2010/main" val="6254027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id="1" dur="indefinite" restart="never" nodeType="tmRoot"/>
      </p:par>
    </p:tnLst>
  </p:timing>
</p:sld>
</file>

<file path=ppt/theme/theme1.xml><?xml version="1.0" encoding="utf-8"?>
<a:theme xmlns:a="http://schemas.openxmlformats.org/drawingml/2006/main" name="iw2018-slide">
  <a:themeElements>
    <a:clrScheme name="INCOSE IW">
      <a:dk1>
        <a:srgbClr val="414042"/>
      </a:dk1>
      <a:lt1>
        <a:sysClr val="window" lastClr="FFFFFF"/>
      </a:lt1>
      <a:dk2>
        <a:srgbClr val="0071CE"/>
      </a:dk2>
      <a:lt2>
        <a:srgbClr val="EEECE1"/>
      </a:lt2>
      <a:accent1>
        <a:srgbClr val="618FCB"/>
      </a:accent1>
      <a:accent2>
        <a:srgbClr val="0071CE"/>
      </a:accent2>
      <a:accent3>
        <a:srgbClr val="0071CE"/>
      </a:accent3>
      <a:accent4>
        <a:srgbClr val="618FCB"/>
      </a:accent4>
      <a:accent5>
        <a:srgbClr val="618FCB"/>
      </a:accent5>
      <a:accent6>
        <a:srgbClr val="618FCB"/>
      </a:accent6>
      <a:hlink>
        <a:srgbClr val="0000FF"/>
      </a:hlink>
      <a:folHlink>
        <a:srgbClr val="981B1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99999"/>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W2017 slide" id="{F804B6AD-FA24-44B4-AFCB-E09BCC2CEB7C}" vid="{214AA202-365A-4BA2-832A-F2F4F89C144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4d603b143c54403a43a44e339fe5e1a xmlns="07d0ccec-aae8-4814-a6d3-0c68dd73da2d">
      <Terms xmlns="http://schemas.microsoft.com/office/infopath/2007/PartnerControls"/>
    </o4d603b143c54403a43a44e339fe5e1a>
    <df56f4c5a0be4550856ac6bd150af184 xmlns="07d0ccec-aae8-4814-a6d3-0c68dd73da2d">
      <Terms xmlns="http://schemas.microsoft.com/office/infopath/2007/PartnerControls"/>
    </df56f4c5a0be4550856ac6bd150af184>
    <fc73f2c3713f415c9afd0faf07c59adc xmlns="07d0ccec-aae8-4814-a6d3-0c68dd73da2d">
      <Terms xmlns="http://schemas.microsoft.com/office/infopath/2007/PartnerControls">
        <TermInfo xmlns="http://schemas.microsoft.com/office/infopath/2007/PartnerControls">
          <TermName xmlns="http://schemas.microsoft.com/office/infopath/2007/PartnerControls">Local</TermName>
          <TermId xmlns="http://schemas.microsoft.com/office/infopath/2007/PartnerControls">254e409e-99ce-4994-8e1c-1a49057a5299</TermId>
        </TermInfo>
      </Terms>
    </fc73f2c3713f415c9afd0faf07c59adc>
    <incoseDistribution xmlns="07d0ccec-aae8-4814-a6d3-0c68dd73da2d" xsi:nil="true"/>
    <TaxCatchAll xmlns="07d0ccec-aae8-4814-a6d3-0c68dd73da2d">
      <Value>45</Value>
    </TaxCatchAll>
    <j6f62fd0e2284e44b1906b33aa785078 xmlns="07d0ccec-aae8-4814-a6d3-0c68dd73da2d">
      <Terms xmlns="http://schemas.microsoft.com/office/infopath/2007/PartnerControls"/>
    </j6f62fd0e2284e44b1906b33aa785078>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FE1F1CE9179242AB4335ECA108ED06" ma:contentTypeVersion="5" ma:contentTypeDescription="Create a new document." ma:contentTypeScope="" ma:versionID="cf75d5c4d1c6ed97418c12c93dc3634f">
  <xsd:schema xmlns:xsd="http://www.w3.org/2001/XMLSchema" xmlns:xs="http://www.w3.org/2001/XMLSchema" xmlns:p="http://schemas.microsoft.com/office/2006/metadata/properties" xmlns:ns2="07d0ccec-aae8-4814-a6d3-0c68dd73da2d" targetNamespace="http://schemas.microsoft.com/office/2006/metadata/properties" ma:root="true" ma:fieldsID="057550b13bd468bad37cd818064b8820" ns2:_="">
    <xsd:import namespace="07d0ccec-aae8-4814-a6d3-0c68dd73da2d"/>
    <xsd:element name="properties">
      <xsd:complexType>
        <xsd:sequence>
          <xsd:element name="documentManagement">
            <xsd:complexType>
              <xsd:all>
                <xsd:element ref="ns2:incoseDistribution" minOccurs="0"/>
                <xsd:element ref="ns2:df56f4c5a0be4550856ac6bd150af184" minOccurs="0"/>
                <xsd:element ref="ns2:TaxCatchAll" minOccurs="0"/>
                <xsd:element ref="ns2:TaxCatchAllLabel" minOccurs="0"/>
                <xsd:element ref="ns2:j6f62fd0e2284e44b1906b33aa785078" minOccurs="0"/>
                <xsd:element ref="ns2:o4d603b143c54403a43a44e339fe5e1a" minOccurs="0"/>
                <xsd:element ref="ns2:fc73f2c3713f415c9afd0faf07c59adc"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d0ccec-aae8-4814-a6d3-0c68dd73da2d" elementFormDefault="qualified">
    <xsd:import namespace="http://schemas.microsoft.com/office/2006/documentManagement/types"/>
    <xsd:import namespace="http://schemas.microsoft.com/office/infopath/2007/PartnerControls"/>
    <xsd:element name="incoseDistribution" ma:index="8" nillable="true" ma:displayName="Distribution" ma:default="" ma:internalName="incoseDistribution">
      <xsd:simpleType>
        <xsd:restriction base="dms:Choice">
          <xsd:enumeration value="Open For Public Distribution"/>
          <xsd:enumeration value="Internal to INCOSE Members"/>
        </xsd:restriction>
      </xsd:simpleType>
    </xsd:element>
    <xsd:element name="df56f4c5a0be4550856ac6bd150af184" ma:index="9" nillable="true" ma:taxonomy="true" ma:internalName="df56f4c5a0be4550856ac6bd150af184" ma:taxonomyFieldName="incoseChapters" ma:displayName="Chapters" ma:default="" ma:fieldId="{df56f4c5-a0be-4550-856a-c6bd150af184}" ma:sspId="08fe2f84-03a1-48cf-9e03-1bf6c33fafbe" ma:termSetId="cfb95cbd-7a79-444e-88d9-ed9ec2f185f9"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62e79503-1a2b-4294-a229-384a0f52ada3}" ma:internalName="TaxCatchAll" ma:showField="CatchAllData" ma:web="07d0ccec-aae8-4814-a6d3-0c68dd73da2d">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62e79503-1a2b-4294-a229-384a0f52ada3}" ma:internalName="TaxCatchAllLabel" ma:readOnly="true" ma:showField="CatchAllDataLabel" ma:web="07d0ccec-aae8-4814-a6d3-0c68dd73da2d">
      <xsd:complexType>
        <xsd:complexContent>
          <xsd:extension base="dms:MultiChoiceLookup">
            <xsd:sequence>
              <xsd:element name="Value" type="dms:Lookup" maxOccurs="unbounded" minOccurs="0" nillable="true"/>
            </xsd:sequence>
          </xsd:extension>
        </xsd:complexContent>
      </xsd:complexType>
    </xsd:element>
    <xsd:element name="j6f62fd0e2284e44b1906b33aa785078" ma:index="13" nillable="true" ma:taxonomy="true" ma:internalName="j6f62fd0e2284e44b1906b33aa785078" ma:taxonomyFieldName="incoseWorkingGroup" ma:displayName="Working Groups" ma:default="" ma:fieldId="{36f62fd0-e228-4e44-b190-6b33aa785078}" ma:sspId="08fe2f84-03a1-48cf-9e03-1bf6c33fafbe" ma:termSetId="b4545d9d-43c2-43a5-b101-c26e148252f5" ma:anchorId="00000000-0000-0000-0000-000000000000" ma:open="false" ma:isKeyword="false">
      <xsd:complexType>
        <xsd:sequence>
          <xsd:element ref="pc:Terms" minOccurs="0" maxOccurs="1"/>
        </xsd:sequence>
      </xsd:complexType>
    </xsd:element>
    <xsd:element name="o4d603b143c54403a43a44e339fe5e1a" ma:index="15" nillable="true" ma:taxonomy="true" ma:internalName="o4d603b143c54403a43a44e339fe5e1a" ma:taxonomyFieldName="incoseOrganizations" ma:displayName="Organizations" ma:default="" ma:fieldId="{84d603b1-43c5-4403-a43a-44e339fe5e1a}" ma:sspId="08fe2f84-03a1-48cf-9e03-1bf6c33fafbe" ma:termSetId="48b99640-702e-422f-a11d-aec6d871b7cd" ma:anchorId="00000000-0000-0000-0000-000000000000" ma:open="false" ma:isKeyword="false">
      <xsd:complexType>
        <xsd:sequence>
          <xsd:element ref="pc:Terms" minOccurs="0" maxOccurs="1"/>
        </xsd:sequence>
      </xsd:complexType>
    </xsd:element>
    <xsd:element name="fc73f2c3713f415c9afd0faf07c59adc" ma:index="17" nillable="true" ma:taxonomy="true" ma:internalName="fc73f2c3713f415c9afd0faf07c59adc" ma:taxonomyFieldName="INCOSEProductValue" ma:displayName="Item Value" ma:default="45;#Local|254e409e-99ce-4994-8e1c-1a49057a5299" ma:fieldId="{fc73f2c3-713f-415c-9afd-0faf07c59adc}" ma:taxonomyMulti="true" ma:sspId="08fe2f84-03a1-48cf-9e03-1bf6c33fafbe" ma:termSetId="432b97d5-a841-4537-8786-65acc6747ba1" ma:anchorId="00000000-0000-0000-0000-000000000000" ma:open="false" ma:isKeyword="false">
      <xsd:complexType>
        <xsd:sequence>
          <xsd:element ref="pc:Terms" minOccurs="0" maxOccurs="1"/>
        </xsd:sequence>
      </xsd:complexType>
    </xsd:element>
    <xsd:element name="SharedWithUsers" ma:index="1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68069E-F4DF-4BAE-83BD-87D58AF3A536}"/>
</file>

<file path=customXml/itemProps2.xml><?xml version="1.0" encoding="utf-8"?>
<ds:datastoreItem xmlns:ds="http://schemas.openxmlformats.org/officeDocument/2006/customXml" ds:itemID="{FB0F3594-5016-4C8B-BD67-7FF8B3FF4C25}"/>
</file>

<file path=customXml/itemProps3.xml><?xml version="1.0" encoding="utf-8"?>
<ds:datastoreItem xmlns:ds="http://schemas.openxmlformats.org/officeDocument/2006/customXml" ds:itemID="{3191616F-FBA9-4FED-B8FF-54F8FF4912F9}"/>
</file>

<file path=customXml/itemProps4.xml><?xml version="1.0" encoding="utf-8"?>
<ds:datastoreItem xmlns:ds="http://schemas.openxmlformats.org/officeDocument/2006/customXml" ds:itemID="{73EA893D-8137-4974-B3DE-47C8327A1D45}"/>
</file>

<file path=docProps/app.xml><?xml version="1.0" encoding="utf-8"?>
<Properties xmlns="http://schemas.openxmlformats.org/officeDocument/2006/extended-properties" xmlns:vt="http://schemas.openxmlformats.org/officeDocument/2006/docPropsVTypes">
  <Template>INCOSE_Chapter_Officer_Training_2018_1_INWORK</Template>
  <TotalTime>60605</TotalTime>
  <Words>2212</Words>
  <Application>Microsoft Office PowerPoint</Application>
  <PresentationFormat>On-screen Show (4:3)</PresentationFormat>
  <Paragraphs>489</Paragraphs>
  <Slides>27</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ＭＳ Ｐゴシック</vt:lpstr>
      <vt:lpstr>Arial</vt:lpstr>
      <vt:lpstr>Arial Narrow</vt:lpstr>
      <vt:lpstr>Open Sans</vt:lpstr>
      <vt:lpstr>Open Sans Light</vt:lpstr>
      <vt:lpstr>iw2018-slide</vt:lpstr>
      <vt:lpstr>Chapter Leader Training Unit 3 – Chapters and Officer Roles</vt:lpstr>
      <vt:lpstr>What We Are Planning to Cover</vt:lpstr>
      <vt:lpstr>PowerPoint Presentation</vt:lpstr>
      <vt:lpstr>PowerPoint Presentation</vt:lpstr>
      <vt:lpstr>Mission of Chapters</vt:lpstr>
      <vt:lpstr>Chapters, Local and National</vt:lpstr>
      <vt:lpstr>Critical Success Factors for Chapters</vt:lpstr>
      <vt:lpstr>Why Chapters?</vt:lpstr>
      <vt:lpstr>Chapters Have Responsibilities</vt:lpstr>
      <vt:lpstr>Chapter Governance</vt:lpstr>
      <vt:lpstr>New Member Welcome is Critical to Engagement and Retention</vt:lpstr>
      <vt:lpstr>INCOSE Chapters Around the World</vt:lpstr>
      <vt:lpstr>AMERICAS SECTOR / Tony Williams, Director</vt:lpstr>
      <vt:lpstr>EMEA SECTOR / Jean-Claude Roussel, Director </vt:lpstr>
      <vt:lpstr>ASIA-OCEANIA SECTOR / Serge Landry, Director</vt:lpstr>
      <vt:lpstr>What We Are Planning to Cover</vt:lpstr>
      <vt:lpstr>Chapter Officers/Leadership  Team</vt:lpstr>
      <vt:lpstr>Chapter Officers/Leadership  Team</vt:lpstr>
      <vt:lpstr>Planning Responsibilities - President </vt:lpstr>
      <vt:lpstr>Planning Responsibilities (2) - President </vt:lpstr>
      <vt:lpstr>Other Typical Responsibilities - President </vt:lpstr>
      <vt:lpstr>President’s Sample Check List </vt:lpstr>
      <vt:lpstr>Past President Suggested Tasks</vt:lpstr>
      <vt:lpstr>Typical Responsibilities – President-Elect </vt:lpstr>
      <vt:lpstr>Typical Responsibilities – Vice President </vt:lpstr>
      <vt:lpstr>Typical Responsibilities – Secretary</vt:lpstr>
      <vt:lpstr>Typical Responsibilities – Treasurer</vt:lpstr>
    </vt:vector>
  </TitlesOfParts>
  <Company>INCOSE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Officer Orientation</dc:title>
  <dc:subject>Chapter Officer Orientation</dc:subject>
  <dc:creator>Don Boyer</dc:creator>
  <cp:keywords>chapter, orientation, training, officers</cp:keywords>
  <cp:lastModifiedBy>Teeebone Williams</cp:lastModifiedBy>
  <cp:revision>316</cp:revision>
  <cp:lastPrinted>1601-01-01T00:00:00Z</cp:lastPrinted>
  <dcterms:created xsi:type="dcterms:W3CDTF">1601-01-01T00:00:00Z</dcterms:created>
  <dcterms:modified xsi:type="dcterms:W3CDTF">2018-01-21T22:05:13Z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
    <vt:lpwstr>Document</vt:lpwstr>
  </property>
  <property fmtid="{D5CDD505-2E9C-101B-9397-08002B2CF9AE}" pid="4" name="ContentTypeId">
    <vt:lpwstr>0x01010081FE1F1CE9179242AB4335ECA108ED06</vt:lpwstr>
  </property>
  <property fmtid="{D5CDD505-2E9C-101B-9397-08002B2CF9AE}" pid="5" name="incoseWorkingGroup">
    <vt:lpwstr/>
  </property>
  <property fmtid="{D5CDD505-2E9C-101B-9397-08002B2CF9AE}" pid="6" name="incoseOrganizations">
    <vt:lpwstr/>
  </property>
  <property fmtid="{D5CDD505-2E9C-101B-9397-08002B2CF9AE}" pid="7" name="INCOSEProductValue">
    <vt:lpwstr>45;#Local|254e409e-99ce-4994-8e1c-1a49057a5299</vt:lpwstr>
  </property>
  <property fmtid="{D5CDD505-2E9C-101B-9397-08002B2CF9AE}" pid="8" name="incoseChapters">
    <vt:lpwstr/>
  </property>
</Properties>
</file>