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93" r:id="rId6"/>
    <p:sldId id="288" r:id="rId7"/>
    <p:sldId id="263" r:id="rId8"/>
    <p:sldId id="271" r:id="rId9"/>
    <p:sldId id="679" r:id="rId10"/>
    <p:sldId id="622" r:id="rId11"/>
    <p:sldId id="286" r:id="rId12"/>
    <p:sldId id="287" r:id="rId13"/>
    <p:sldId id="289" r:id="rId14"/>
    <p:sldId id="294" r:id="rId15"/>
    <p:sldId id="295" r:id="rId16"/>
    <p:sldId id="290" r:id="rId17"/>
    <p:sldId id="270" r:id="rId18"/>
    <p:sldId id="291" r:id="rId19"/>
    <p:sldId id="259" r:id="rId20"/>
  </p:sldIdLst>
  <p:sldSz cx="12198350" cy="6858000"/>
  <p:notesSz cx="6858000" cy="9144000"/>
  <p:defaultTextStyle>
    <a:defPPr>
      <a:defRPr lang="en-US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999999"/>
    <a:srgbClr val="414042"/>
    <a:srgbClr val="007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34"/>
  </p:normalViewPr>
  <p:slideViewPr>
    <p:cSldViewPr snapToGrid="0" snapToObjects="1">
      <p:cViewPr varScale="1">
        <p:scale>
          <a:sx n="61" d="100"/>
          <a:sy n="61" d="100"/>
        </p:scale>
        <p:origin x="319" y="45"/>
      </p:cViewPr>
      <p:guideLst>
        <p:guide orient="horz" pos="2160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06D7-4593-BC46-95A8-2D70E94DBEB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C975-A23D-1043-8329-AE888A944F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c"/>
          <p:cNvSpPr txBox="1"/>
          <p:nvPr/>
        </p:nvSpPr>
        <p:spPr>
          <a:xfrm>
            <a:off x="0" y="0"/>
            <a:ext cx="6858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7" name="fl" descr="          © 2021 Rolls-Royce&#10;"/>
          <p:cNvSpPr txBox="1"/>
          <p:nvPr/>
        </p:nvSpPr>
        <p:spPr>
          <a:xfrm>
            <a:off x="0" y="8592820"/>
            <a:ext cx="68580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800">
                <a:solidFill>
                  <a:srgbClr val="000000"/>
                </a:solidFill>
                <a:latin typeface="ariel"/>
              </a:rPr>
              <a:t>          © 2021 Rolls-Royce</a:t>
            </a:r>
          </a:p>
          <a:p>
            <a:endParaRPr lang="en-GB"/>
          </a:p>
        </p:txBody>
      </p:sp>
      <p:sp>
        <p:nvSpPr>
          <p:cNvPr id="8" name="fc" descr="Not Subject to Export Control&#10;  "/>
          <p:cNvSpPr txBox="1"/>
          <p:nvPr/>
        </p:nvSpPr>
        <p:spPr>
          <a:xfrm>
            <a:off x="0" y="8702040"/>
            <a:ext cx="6858000" cy="3462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00">
                <a:solidFill>
                  <a:srgbClr val="000000"/>
                </a:solidFill>
                <a:latin typeface="ariel"/>
              </a:rPr>
              <a:t>Not Subject to Export Control</a:t>
            </a:r>
          </a:p>
          <a:p>
            <a:r>
              <a:rPr lang="en-GB" sz="850">
                <a:solidFill>
                  <a:srgbClr val="000000"/>
                </a:solidFill>
                <a:latin typeface="Microsoft Sans Serif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787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5C955-B8C9-7543-B8AA-5D5411F8A4E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5D96-4FDB-7148-B18B-46402D7060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"/>
          <p:cNvSpPr txBox="1"/>
          <p:nvPr/>
        </p:nvSpPr>
        <p:spPr>
          <a:xfrm>
            <a:off x="0" y="0"/>
            <a:ext cx="6858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l" descr="          © 2021 Rolls-Royce&#10;"/>
          <p:cNvSpPr txBox="1"/>
          <p:nvPr/>
        </p:nvSpPr>
        <p:spPr>
          <a:xfrm>
            <a:off x="0" y="8592820"/>
            <a:ext cx="68580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00" b="0" i="0" u="none" baseline="0">
                <a:solidFill>
                  <a:srgbClr val="000000"/>
                </a:solidFill>
                <a:latin typeface="ariel"/>
              </a:rPr>
              <a:t>          © 2021 Rolls-Royce</a:t>
            </a:r>
          </a:p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c" descr="Not Subject to Export Control&#10;  "/>
          <p:cNvSpPr txBox="1"/>
          <p:nvPr/>
        </p:nvSpPr>
        <p:spPr>
          <a:xfrm>
            <a:off x="0" y="8702040"/>
            <a:ext cx="6858000" cy="3462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00" b="0" i="0" u="none" baseline="0">
                <a:solidFill>
                  <a:srgbClr val="000000"/>
                </a:solidFill>
                <a:latin typeface="ariel"/>
              </a:rPr>
              <a:t>Not Subject to Export Control</a:t>
            </a:r>
          </a:p>
          <a:p>
            <a:pPr algn="l"/>
            <a:r>
              <a:rPr lang="en-GB" sz="850" b="0" i="0" u="none" baseline="0">
                <a:solidFill>
                  <a:srgbClr val="000000"/>
                </a:solidFill>
                <a:latin typeface="Microsoft Sans Serif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51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85D96-4FDB-7148-B18B-46402D7060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35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82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1482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1482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1482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1482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4B0B7F3-E08F-4475-BF4B-8618E65394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7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AB7DC-D31A-4965-A74D-1AB5945DB5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77">
              <a:defRPr>
                <a:solidFill>
                  <a:schemeClr val="tx1"/>
                </a:solidFill>
                <a:latin typeface="Arial" charset="0"/>
              </a:defRPr>
            </a:lvl1pPr>
            <a:lvl2pPr marL="702675" indent="-270260" defTabSz="911377">
              <a:defRPr>
                <a:solidFill>
                  <a:schemeClr val="tx1"/>
                </a:solidFill>
                <a:latin typeface="Arial" charset="0"/>
              </a:defRPr>
            </a:lvl2pPr>
            <a:lvl3pPr marL="1081038" indent="-216208" defTabSz="911377">
              <a:defRPr>
                <a:solidFill>
                  <a:schemeClr val="tx1"/>
                </a:solidFill>
                <a:latin typeface="Arial" charset="0"/>
              </a:defRPr>
            </a:lvl3pPr>
            <a:lvl4pPr marL="1513454" indent="-216208" defTabSz="911377">
              <a:defRPr>
                <a:solidFill>
                  <a:schemeClr val="tx1"/>
                </a:solidFill>
                <a:latin typeface="Arial" charset="0"/>
              </a:defRPr>
            </a:lvl4pPr>
            <a:lvl5pPr marL="1945870" indent="-216208" defTabSz="911377">
              <a:defRPr>
                <a:solidFill>
                  <a:schemeClr val="tx1"/>
                </a:solidFill>
                <a:latin typeface="Arial" charset="0"/>
              </a:defRPr>
            </a:lvl5pPr>
            <a:lvl6pPr marL="2378286" indent="-216208" defTabSz="911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0702" indent="-216208" defTabSz="911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116" indent="-216208" defTabSz="911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533" indent="-216208" defTabSz="911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7B8833-DD9D-4D6E-AE4E-FA90D6967DB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2625"/>
            <a:ext cx="6094412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0" y="4340680"/>
            <a:ext cx="5485804" cy="41199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9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4409344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527475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sp>
        <p:nvSpPr>
          <p:cNvPr id="19" name="Sous-titre 2"/>
          <p:cNvSpPr txBox="1">
            <a:spLocks/>
          </p:cNvSpPr>
          <p:nvPr userDrawn="1"/>
        </p:nvSpPr>
        <p:spPr>
          <a:xfrm>
            <a:off x="359777" y="6438730"/>
            <a:ext cx="9144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www.incose.org/IW2021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59777" y="5532382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W2021">
            <a:extLst>
              <a:ext uri="{FF2B5EF4-FFF2-40B4-BE49-F238E27FC236}">
                <a16:creationId xmlns:a16="http://schemas.microsoft.com/office/drawing/2014/main" id="{0CD6CCB7-F164-46A1-8E02-DC6259C807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45" y="495849"/>
            <a:ext cx="6094259" cy="201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</p:spPr>
        <p:txBody>
          <a:bodyPr vert="eaVert"/>
          <a:lstStyle>
            <a:lvl1pPr>
              <a:defRPr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 userDrawn="1"/>
        </p:nvSpPr>
        <p:spPr>
          <a:xfrm>
            <a:off x="0" y="3788435"/>
            <a:ext cx="12192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www.incose.org/IW2021</a:t>
            </a:r>
          </a:p>
        </p:txBody>
      </p:sp>
      <p:pic>
        <p:nvPicPr>
          <p:cNvPr id="2050" name="Picture 2" descr="IW2021">
            <a:extLst>
              <a:ext uri="{FF2B5EF4-FFF2-40B4-BE49-F238E27FC236}">
                <a16:creationId xmlns:a16="http://schemas.microsoft.com/office/drawing/2014/main" id="{EA41EE2B-4690-46BC-B0F3-D474DE0C2F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255052"/>
            <a:ext cx="571500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5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85" y="3590927"/>
            <a:ext cx="10368598" cy="1362075"/>
          </a:xfrm>
        </p:spPr>
        <p:txBody>
          <a:bodyPr anchor="t"/>
          <a:lstStyle>
            <a:lvl1pPr algn="l">
              <a:defRPr sz="533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85" y="2090741"/>
            <a:ext cx="10368598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28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560" indent="0">
              <a:buNone/>
              <a:defRPr sz="2132">
                <a:solidFill>
                  <a:schemeClr val="tx1">
                    <a:tint val="75000"/>
                  </a:schemeClr>
                </a:solidFill>
              </a:defRPr>
            </a:lvl3pPr>
            <a:lvl4pPr marL="182784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12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640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568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495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424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42151" y="6356353"/>
            <a:ext cx="2846282" cy="365125"/>
          </a:xfrm>
          <a:prstGeom prst="rect">
            <a:avLst/>
          </a:prstGeom>
        </p:spPr>
        <p:txBody>
          <a:bodyPr vert="horz" lIns="121891" tIns="60945" rIns="121891" bIns="60945" rtlCol="0" anchor="ctr"/>
          <a:lstStyle>
            <a:defPPr>
              <a:defRPr lang="en-US"/>
            </a:defPPr>
            <a:lvl1pPr marL="0" algn="r" defTabSz="609768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B41C4-1474-8D42-B330-D2828683839D}" type="slidenum">
              <a:rPr lang="en-US" sz="1599" smtClean="0"/>
              <a:pPr/>
              <a:t>‹#›</a:t>
            </a:fld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96273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+mj-lt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Open Sans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Open Sans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Open Sans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Open Sans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Open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3975759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093890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59777" y="5098797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9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0" y="273049"/>
            <a:ext cx="4013173" cy="1162051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6" cy="5853113"/>
          </a:xfrm>
        </p:spPr>
        <p:txBody>
          <a:bodyPr/>
          <a:lstStyle>
            <a:lvl1pPr>
              <a:defRPr sz="4300">
                <a:latin typeface="+mn-lt"/>
              </a:defRPr>
            </a:lvl1pPr>
            <a:lvl2pPr>
              <a:defRPr sz="37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700">
                <a:latin typeface="+mn-lt"/>
              </a:defRPr>
            </a:lvl4pPr>
            <a:lvl5pPr>
              <a:defRPr sz="2700">
                <a:latin typeface="+mn-lt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20" y="1435102"/>
            <a:ext cx="4013173" cy="46910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9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-IW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12" y="0"/>
            <a:ext cx="1192237" cy="945444"/>
          </a:xfrm>
          <a:prstGeom prst="rect">
            <a:avLst/>
          </a:prstGeom>
        </p:spPr>
      </p:pic>
      <p:sp>
        <p:nvSpPr>
          <p:cNvPr id="8" name="hc"/>
          <p:cNvSpPr txBox="1"/>
          <p:nvPr userDrawn="1"/>
        </p:nvSpPr>
        <p:spPr>
          <a:xfrm>
            <a:off x="0" y="0"/>
            <a:ext cx="1219835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609768" rtl="0" eaLnBrk="1" latinLnBrk="0" hangingPunct="1">
        <a:spcBef>
          <a:spcPct val="0"/>
        </a:spcBef>
        <a:buNone/>
        <a:defRPr sz="4400" kern="1200">
          <a:solidFill>
            <a:srgbClr val="0071CE"/>
          </a:solidFill>
          <a:latin typeface="+mj-lt"/>
          <a:ea typeface="+mj-ea"/>
          <a:cs typeface="Arial"/>
        </a:defRPr>
      </a:lvl1pPr>
    </p:titleStyle>
    <p:bodyStyle>
      <a:lvl1pPr marL="457326" indent="-457326" algn="l" defTabSz="60976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Arial"/>
        </a:defRPr>
      </a:lvl1pPr>
      <a:lvl2pPr marL="990872" indent="-381105" algn="l" defTabSz="60976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Arial"/>
        </a:defRPr>
      </a:lvl2pPr>
      <a:lvl3pPr marL="1524419" indent="-304884" algn="l" defTabSz="6097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Arial"/>
        </a:defRPr>
      </a:lvl3pPr>
      <a:lvl4pPr marL="2134187" indent="-304884" algn="l" defTabSz="60976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Arial"/>
        </a:defRPr>
      </a:lvl4pPr>
      <a:lvl5pPr marL="2743954" indent="-304884" algn="l" defTabSz="60976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Arial"/>
        </a:defRPr>
      </a:lvl5pPr>
      <a:lvl6pPr marL="3353722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ose.org/academic-affairs-and-careers/se-education" TargetMode="External"/><Relationship Id="rId2" Type="http://schemas.openxmlformats.org/officeDocument/2006/relationships/hyperlink" Target="http://www.incose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incose.org/systems-engineering-certification/certification-agreements/equivalency-programs" TargetMode="External"/><Relationship Id="rId4" Type="http://schemas.openxmlformats.org/officeDocument/2006/relationships/hyperlink" Target="https://www.incose.org/docs/default-source/aboutse/se-academic-program-directory0231BA07E0A3.pdf?sfvrsn=a06bdc6_22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incose.org/about-incose/community/virtual-caf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urtney.Wright@incose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incose.org/certificatio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fahern@wpi.edu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retronator.deviantart.com/art/a-guy-working-on-his-computer-colored-edition-38750572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1177" y="4329646"/>
            <a:ext cx="7112586" cy="1123038"/>
          </a:xfrm>
        </p:spPr>
        <p:txBody>
          <a:bodyPr/>
          <a:lstStyle/>
          <a:p>
            <a:r>
              <a:rPr lang="en-US" dirty="0"/>
              <a:t>Services Operations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422356" y="3657600"/>
            <a:ext cx="4650582" cy="1628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400" b="1" i="1" dirty="0">
                <a:solidFill>
                  <a:sysClr val="windowText" lastClr="000000"/>
                </a:solidFill>
                <a:latin typeface="Calibri"/>
              </a:rPr>
              <a:t>Don S. Gelosh, PhD, ESEP-</a:t>
            </a:r>
            <a:r>
              <a:rPr lang="en-US" sz="2400" b="1" i="1" dirty="0" err="1">
                <a:solidFill>
                  <a:sysClr val="windowText" lastClr="000000"/>
                </a:solidFill>
                <a:latin typeface="Calibri"/>
              </a:rPr>
              <a:t>Acq</a:t>
            </a:r>
            <a:endParaRPr lang="en-US" sz="2400" b="1" i="1" dirty="0">
              <a:solidFill>
                <a:sysClr val="windowText" lastClr="000000"/>
              </a:solidFill>
              <a:latin typeface="Calibri"/>
            </a:endParaRPr>
          </a:p>
          <a:p>
            <a:pPr algn="l">
              <a:defRPr/>
            </a:pPr>
            <a:r>
              <a:rPr lang="en-US" sz="2000" b="1" i="1" dirty="0">
                <a:solidFill>
                  <a:sysClr val="windowText" lastClr="000000"/>
                </a:solidFill>
                <a:latin typeface="Calibri"/>
              </a:rPr>
              <a:t>Services Director, INCOSE</a:t>
            </a:r>
          </a:p>
          <a:p>
            <a:pPr algn="l">
              <a:defRPr/>
            </a:pPr>
            <a:r>
              <a:rPr lang="en-US" sz="2000" b="1" i="1" dirty="0">
                <a:solidFill>
                  <a:sysClr val="windowText" lastClr="000000"/>
                </a:solidFill>
                <a:latin typeface="Calibri"/>
              </a:rPr>
              <a:t>Director, Systems Engineering Programs</a:t>
            </a:r>
          </a:p>
          <a:p>
            <a:pPr algn="l">
              <a:defRPr/>
            </a:pPr>
            <a:r>
              <a:rPr lang="en-US" sz="2000" b="1" i="1" dirty="0">
                <a:solidFill>
                  <a:sysClr val="windowText" lastClr="000000"/>
                </a:solidFill>
                <a:latin typeface="Calibri"/>
              </a:rPr>
              <a:t>Worcester Polytechnic Institute</a:t>
            </a:r>
          </a:p>
          <a:p>
            <a:pPr algn="l">
              <a:defRPr/>
            </a:pPr>
            <a:endParaRPr lang="en-US" sz="900" b="1" i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422356" y="5286143"/>
            <a:ext cx="4650582" cy="1436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400" b="1" i="1" dirty="0">
                <a:solidFill>
                  <a:sysClr val="windowText" lastClr="000000"/>
                </a:solidFill>
                <a:latin typeface="Calibri"/>
              </a:rPr>
              <a:t>Richard Beasley, ESEP</a:t>
            </a:r>
          </a:p>
          <a:p>
            <a:pPr algn="l">
              <a:defRPr/>
            </a:pPr>
            <a:r>
              <a:rPr lang="en-US" sz="2000" b="1" i="1" dirty="0">
                <a:solidFill>
                  <a:sysClr val="windowText" lastClr="000000"/>
                </a:solidFill>
                <a:latin typeface="Calibri"/>
              </a:rPr>
              <a:t>Deputy Services Director, INCOSE</a:t>
            </a:r>
          </a:p>
          <a:p>
            <a:pPr algn="l">
              <a:defRPr/>
            </a:pPr>
            <a:r>
              <a:rPr lang="en-US" sz="2000" b="1" i="1" dirty="0">
                <a:solidFill>
                  <a:sysClr val="windowText" lastClr="000000"/>
                </a:solidFill>
                <a:latin typeface="Calibri"/>
              </a:rPr>
              <a:t>Associate Fellow – Systems Engineering </a:t>
            </a:r>
          </a:p>
          <a:p>
            <a:pPr algn="l">
              <a:defRPr/>
            </a:pPr>
            <a:r>
              <a:rPr lang="en-US" sz="2000" b="1" i="1" dirty="0">
                <a:solidFill>
                  <a:sysClr val="windowText" lastClr="000000"/>
                </a:solidFill>
                <a:latin typeface="Calibri"/>
              </a:rPr>
              <a:t>Rolls-Royce plc </a:t>
            </a:r>
          </a:p>
          <a:p>
            <a:pPr algn="l">
              <a:defRPr/>
            </a:pPr>
            <a:endParaRPr lang="en-US" sz="900" b="1" i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2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5"/>
          <p:cNvSpPr>
            <a:spLocks noGrp="1"/>
          </p:cNvSpPr>
          <p:nvPr>
            <p:ph type="title"/>
          </p:nvPr>
        </p:nvSpPr>
        <p:spPr>
          <a:xfrm>
            <a:off x="612776" y="142790"/>
            <a:ext cx="10972800" cy="1142405"/>
          </a:xfrm>
        </p:spPr>
        <p:txBody>
          <a:bodyPr>
            <a:noAutofit/>
          </a:bodyPr>
          <a:lstStyle/>
          <a:p>
            <a:r>
              <a:rPr lang="en-US" sz="3598" dirty="0"/>
              <a:t>Professional Development Resources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7659" y="1117462"/>
            <a:ext cx="11183034" cy="5355056"/>
          </a:xfrm>
          <a:prstGeom prst="rect">
            <a:avLst/>
          </a:prstGeom>
        </p:spPr>
        <p:txBody>
          <a:bodyPr>
            <a:noAutofit/>
          </a:bodyPr>
          <a:lstStyle>
            <a:lvl1pPr marL="457326" indent="-457326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97" indent="-457097" defTabSz="609463">
              <a:lnSpc>
                <a:spcPct val="120000"/>
              </a:lnSpc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Professional Development Portal prototype demonstrated at IS2019</a:t>
            </a:r>
          </a:p>
          <a:p>
            <a:pPr marL="457097" indent="-457097" defTabSz="609463">
              <a:lnSpc>
                <a:spcPct val="120000"/>
              </a:lnSpc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PDP MVS planned for IS2021</a:t>
            </a:r>
          </a:p>
          <a:p>
            <a:pPr marL="457097" indent="-457097" defTabSz="609463">
              <a:lnSpc>
                <a:spcPct val="120000"/>
              </a:lnSpc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Tons of webinars and tutorials available on </a:t>
            </a:r>
            <a:r>
              <a:rPr lang="en-US" sz="2400" dirty="0">
                <a:solidFill>
                  <a:prstClr val="black"/>
                </a:solidFill>
                <a:latin typeface="Arial"/>
                <a:hlinkClick r:id="rId2"/>
              </a:rPr>
              <a:t>www.incose.org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marL="457097" indent="-457097" defTabSz="609463">
              <a:lnSpc>
                <a:spcPct val="120000"/>
              </a:lnSpc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Local INCOSE Chapters provide presentations on wide range of topics</a:t>
            </a:r>
          </a:p>
          <a:p>
            <a:pPr marL="457097" indent="-457097" defTabSz="609463">
              <a:lnSpc>
                <a:spcPct val="120000"/>
              </a:lnSpc>
            </a:pPr>
            <a:r>
              <a:rPr lang="en-US" sz="2400" dirty="0">
                <a:solidFill>
                  <a:prstClr val="black"/>
                </a:solidFill>
              </a:rPr>
              <a:t>SE Education:  </a:t>
            </a:r>
            <a:r>
              <a:rPr lang="en-US" sz="2400" dirty="0">
                <a:solidFill>
                  <a:prstClr val="black"/>
                </a:solidFill>
                <a:hlinkClick r:id="rId3"/>
              </a:rPr>
              <a:t>https://www.incose.org/academic-affairs-and-careers/se-education</a:t>
            </a:r>
            <a:endParaRPr lang="en-US" sz="2400" dirty="0">
              <a:solidFill>
                <a:prstClr val="black"/>
              </a:solidFill>
            </a:endParaRPr>
          </a:p>
          <a:p>
            <a:pPr marL="457097" indent="-457097" defTabSz="609463">
              <a:lnSpc>
                <a:spcPct val="120000"/>
              </a:lnSpc>
            </a:pPr>
            <a:r>
              <a:rPr lang="en-US" sz="2400" dirty="0">
                <a:solidFill>
                  <a:prstClr val="black"/>
                </a:solidFill>
              </a:rPr>
              <a:t>Worldwide Directory:  </a:t>
            </a:r>
            <a:r>
              <a:rPr lang="en-US" sz="2400" dirty="0">
                <a:solidFill>
                  <a:prstClr val="black"/>
                </a:solidFill>
                <a:hlinkClick r:id="rId4"/>
              </a:rPr>
              <a:t>https://www.incose.org/docs/default-source/aboutse/se-academic-program-directory0231BA07E0A3.pdf?sfvrsn=a06bdc6_22</a:t>
            </a:r>
            <a:endParaRPr lang="en-US" sz="2400" dirty="0">
              <a:solidFill>
                <a:prstClr val="black"/>
              </a:solidFill>
            </a:endParaRPr>
          </a:p>
          <a:p>
            <a:pPr marL="457097" indent="-457097" defTabSz="609463">
              <a:lnSpc>
                <a:spcPct val="120000"/>
              </a:lnSpc>
            </a:pPr>
            <a:r>
              <a:rPr lang="en-US" sz="2400" dirty="0">
                <a:solidFill>
                  <a:prstClr val="black"/>
                </a:solidFill>
              </a:rPr>
              <a:t>Academic Equivalency to Certification Knowledge Exam: </a:t>
            </a:r>
            <a:r>
              <a:rPr lang="en-US" sz="2400" dirty="0">
                <a:solidFill>
                  <a:prstClr val="black"/>
                </a:solidFill>
                <a:hlinkClick r:id="rId5"/>
              </a:rPr>
              <a:t>https://www.incose.org/systems-engineering-certification/certification-agreements/equivalency-programs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pPr marL="457097" indent="-457097" defTabSz="609463">
              <a:lnSpc>
                <a:spcPct val="120000"/>
              </a:lnSpc>
            </a:pP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Events (Global Reach)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INCOSE offers “cross-chapter” events for wider networking and integration / presentation of ideas </a:t>
            </a:r>
          </a:p>
          <a:p>
            <a:pPr>
              <a:lnSpc>
                <a:spcPct val="120000"/>
              </a:lnSpc>
            </a:pPr>
            <a:r>
              <a:rPr lang="en-GB" dirty="0"/>
              <a:t>Flagship events for all INCOSE are: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International Symposium – June / July every year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International Workshop – January every year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COVID travel restrictions have caused these events to be “virtual”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We believe innovations in the virtual space will enable even better “hybrid” events once the pandemic is offer.</a:t>
            </a:r>
          </a:p>
          <a:p>
            <a:pPr>
              <a:lnSpc>
                <a:spcPct val="120000"/>
              </a:lnSpc>
            </a:pPr>
            <a:r>
              <a:rPr lang="en-GB" dirty="0"/>
              <a:t>Sector (or regional) and topic specific events are also organized </a:t>
            </a:r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2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Events – Community Offerings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28" y="1405271"/>
            <a:ext cx="11223494" cy="392438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Access / allow international conversations on Systems Engineering topics relevant and interesting to participants / INCOSE.</a:t>
            </a:r>
          </a:p>
          <a:p>
            <a:pPr>
              <a:lnSpc>
                <a:spcPct val="120000"/>
              </a:lnSpc>
            </a:pPr>
            <a:r>
              <a:rPr lang="en-GB" dirty="0"/>
              <a:t>In 2021 we will continue to run Systems Exchange Cafes, running three (different days / times) every two weeks open to everyone.</a:t>
            </a:r>
          </a:p>
          <a:p>
            <a:pPr>
              <a:lnSpc>
                <a:spcPct val="120000"/>
              </a:lnSpc>
            </a:pPr>
            <a:r>
              <a:rPr lang="en-GB" dirty="0"/>
              <a:t>Intended to be very informal, with topic as determined by attendees. </a:t>
            </a:r>
          </a:p>
          <a:p>
            <a:pPr>
              <a:lnSpc>
                <a:spcPct val="120000"/>
              </a:lnSpc>
            </a:pPr>
            <a:r>
              <a:rPr lang="en-GB" dirty="0"/>
              <a:t>They are producing good discussion, with attendance between 10-25 attendees at each.</a:t>
            </a:r>
          </a:p>
          <a:p>
            <a:pPr>
              <a:lnSpc>
                <a:spcPct val="120000"/>
              </a:lnSpc>
            </a:pPr>
            <a:r>
              <a:rPr lang="en-GB" dirty="0"/>
              <a:t>See </a:t>
            </a:r>
            <a:r>
              <a:rPr lang="en-GB" dirty="0">
                <a:hlinkClick r:id="rId2"/>
              </a:rPr>
              <a:t>https://www.incose.org/about-incose/community/virtual-cafe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06" y="5102225"/>
            <a:ext cx="44862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724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sgelosh\AppData\Local\Microsoft\Windows\Temporary Internet Files\Content.IE5\NCFNYK3S\MC9000788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32" y="1490118"/>
            <a:ext cx="4316907" cy="40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350" y="1391246"/>
            <a:ext cx="6789149" cy="12765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6971">
              <a:lnSpc>
                <a:spcPct val="120000"/>
              </a:lnSpc>
              <a:buNone/>
            </a:pPr>
            <a:r>
              <a:rPr lang="en-US" sz="8796" b="1" i="1" dirty="0">
                <a:solidFill>
                  <a:srgbClr val="981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630BA81-2CFE-4C87-99F7-FBFE4F97B091}"/>
              </a:ext>
            </a:extLst>
          </p:cNvPr>
          <p:cNvSpPr txBox="1">
            <a:spLocks/>
          </p:cNvSpPr>
          <p:nvPr/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www.incose.org/IW2021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6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F2813F-AA56-4D69-94CA-E15106366D1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3733" name="Text Box 3"/>
          <p:cNvSpPr txBox="1">
            <a:spLocks noChangeArrowheads="1"/>
          </p:cNvSpPr>
          <p:nvPr/>
        </p:nvSpPr>
        <p:spPr bwMode="auto">
          <a:xfrm>
            <a:off x="2074863" y="1184277"/>
            <a:ext cx="8020050" cy="310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 dirty="0">
                <a:latin typeface="Times New Roman" pitchFamily="18" charset="0"/>
              </a:rPr>
              <a:t>Email Contacts</a:t>
            </a:r>
          </a:p>
          <a:p>
            <a:pPr eaLnBrk="1" hangingPunct="1"/>
            <a:endParaRPr lang="en-US" b="1" dirty="0">
              <a:latin typeface="Times New Roman" pitchFamily="18" charset="0"/>
            </a:endParaRPr>
          </a:p>
          <a:p>
            <a:pPr eaLnBrk="1" hangingPunct="1"/>
            <a:r>
              <a:rPr lang="en-US" b="1" dirty="0">
                <a:latin typeface="Times New Roman" pitchFamily="18" charset="0"/>
              </a:rPr>
              <a:t>Certification Office:</a:t>
            </a:r>
          </a:p>
          <a:p>
            <a:pPr eaLnBrk="1" hangingPunct="1"/>
            <a:r>
              <a:rPr lang="en-US" b="1" dirty="0">
                <a:latin typeface="Times New Roman" pitchFamily="18" charset="0"/>
              </a:rPr>
              <a:t>	</a:t>
            </a:r>
            <a:r>
              <a:rPr lang="en-US" b="1" u="sng" dirty="0">
                <a:solidFill>
                  <a:srgbClr val="222E9C"/>
                </a:solidFill>
                <a:latin typeface="Times New Roman" pitchFamily="18" charset="0"/>
              </a:rPr>
              <a:t>certification@incose.org</a:t>
            </a:r>
            <a:r>
              <a:rPr lang="en-US" dirty="0">
                <a:latin typeface="Times New Roman" pitchFamily="18" charset="0"/>
              </a:rPr>
              <a:t> </a:t>
            </a:r>
          </a:p>
          <a:p>
            <a:pPr eaLnBrk="1" hangingPunct="1"/>
            <a:endParaRPr lang="en-US" b="1" dirty="0">
              <a:latin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</a:rPr>
              <a:t>Courtney Wright, CSEP</a:t>
            </a:r>
          </a:p>
          <a:p>
            <a:r>
              <a:rPr lang="en-US" b="1" dirty="0">
                <a:latin typeface="Times New Roman" pitchFamily="18" charset="0"/>
              </a:rPr>
              <a:t>Certification Program Manager:</a:t>
            </a:r>
          </a:p>
          <a:p>
            <a:r>
              <a:rPr lang="en-US" b="1" dirty="0">
                <a:latin typeface="Times New Roman" pitchFamily="18" charset="0"/>
              </a:rPr>
              <a:t>	</a:t>
            </a:r>
            <a:r>
              <a:rPr lang="en-US" b="1" u="sng" dirty="0">
                <a:solidFill>
                  <a:srgbClr val="222E9C"/>
                </a:solidFill>
                <a:latin typeface="Times New Roman" pitchFamily="18" charset="0"/>
                <a:hlinkClick r:id="rId3"/>
              </a:rPr>
              <a:t>Courtney.Wright@incose.org</a:t>
            </a:r>
            <a:endParaRPr lang="en-US" b="1" u="sng" dirty="0">
              <a:solidFill>
                <a:srgbClr val="222E9C"/>
              </a:solidFill>
              <a:latin typeface="Times New Roman" pitchFamily="18" charset="0"/>
            </a:endParaRPr>
          </a:p>
        </p:txBody>
      </p:sp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2309815" y="5422902"/>
            <a:ext cx="7462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dirty="0"/>
              <a:t>For more information visit: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hlinkClick r:id="rId4"/>
              </a:rPr>
              <a:t>www.incose.org/certification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8392659"/>
      </p:ext>
    </p:extLst>
  </p:cSld>
  <p:clrMapOvr>
    <a:masterClrMapping/>
  </p:clrMapOvr>
  <p:transition advTm="645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2376" y="690178"/>
            <a:ext cx="9139240" cy="1675527"/>
          </a:xfrm>
        </p:spPr>
        <p:txBody>
          <a:bodyPr>
            <a:noAutofit/>
          </a:bodyPr>
          <a:lstStyle/>
          <a:p>
            <a:pPr defTabSz="456971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7200" i="1" dirty="0">
                <a:solidFill>
                  <a:srgbClr val="981B1E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>
          <a:xfrm>
            <a:off x="742376" y="2319601"/>
            <a:ext cx="9139240" cy="3145923"/>
          </a:xfrm>
        </p:spPr>
        <p:txBody>
          <a:bodyPr anchor="ctr">
            <a:noAutofit/>
          </a:bodyPr>
          <a:lstStyle/>
          <a:p>
            <a:r>
              <a:rPr lang="en-US" sz="3198" b="1" i="1" dirty="0">
                <a:solidFill>
                  <a:schemeClr val="tx1"/>
                </a:solidFill>
              </a:rPr>
              <a:t>For more information please contact: </a:t>
            </a:r>
          </a:p>
          <a:p>
            <a:r>
              <a:rPr lang="en-US" dirty="0">
                <a:solidFill>
                  <a:schemeClr val="tx1"/>
                </a:solidFill>
              </a:rPr>
              <a:t>Dr. Don Gelosh		</a:t>
            </a:r>
          </a:p>
          <a:p>
            <a:r>
              <a:rPr lang="en-US" dirty="0">
                <a:solidFill>
                  <a:schemeClr val="tx1"/>
                </a:solidFill>
              </a:rPr>
              <a:t>+1-540-508-4774		</a:t>
            </a: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dsgelosh@wpi.edu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7784590-D809-4E82-BE40-783867371021}"/>
              </a:ext>
            </a:extLst>
          </p:cNvPr>
          <p:cNvSpPr txBox="1">
            <a:spLocks/>
          </p:cNvSpPr>
          <p:nvPr/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www.incose.org/IW2021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17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nual Input 10"/>
          <p:cNvSpPr/>
          <p:nvPr/>
        </p:nvSpPr>
        <p:spPr>
          <a:xfrm flipH="1" flipV="1">
            <a:off x="3568856" y="3803405"/>
            <a:ext cx="493756" cy="2164224"/>
          </a:xfrm>
          <a:prstGeom prst="flowChartManualInp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069689" y="4054503"/>
            <a:ext cx="9795954" cy="1913126"/>
            <a:chOff x="1069689" y="4054503"/>
            <a:chExt cx="9795954" cy="1913126"/>
          </a:xfrm>
        </p:grpSpPr>
        <p:sp>
          <p:nvSpPr>
            <p:cNvPr id="13" name="Rectangle 12"/>
            <p:cNvSpPr/>
            <p:nvPr/>
          </p:nvSpPr>
          <p:spPr>
            <a:xfrm>
              <a:off x="4062609" y="4054503"/>
              <a:ext cx="6803034" cy="14719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69689" y="4185113"/>
              <a:ext cx="2499174" cy="17825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42852" y="4135931"/>
              <a:ext cx="645135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Portfolio of offerings by INCOSE and its allies of both in-person and on-line courses to enhance a professional's specific knowledge, skills, and abilities in topics relevant to systems engineers.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28726" y="4572392"/>
              <a:ext cx="220741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 &amp; Training</a:t>
              </a: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2</a:t>
            </a:fld>
            <a:endParaRPr lang="en-US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</p:spPr>
        <p:txBody>
          <a:bodyPr/>
          <a:lstStyle/>
          <a:p>
            <a:r>
              <a:rPr lang="en-US" dirty="0"/>
              <a:t>Value Streams under </a:t>
            </a:r>
            <a:r>
              <a:rPr lang="en-US" dirty="0" err="1"/>
              <a:t>ServOps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069689" y="1566207"/>
            <a:ext cx="9795955" cy="1649586"/>
            <a:chOff x="1069689" y="1566207"/>
            <a:chExt cx="9795955" cy="1649586"/>
          </a:xfrm>
        </p:grpSpPr>
        <p:sp>
          <p:nvSpPr>
            <p:cNvPr id="41" name="Rectangle 40"/>
            <p:cNvSpPr/>
            <p:nvPr/>
          </p:nvSpPr>
          <p:spPr>
            <a:xfrm>
              <a:off x="1069689" y="1573463"/>
              <a:ext cx="2499174" cy="11901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62610" y="1884452"/>
              <a:ext cx="6803034" cy="10982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342852" y="2066116"/>
              <a:ext cx="62941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Portfolio of offerings through which INCOSE confirms a member's competency in systems engineering.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69689" y="1866768"/>
              <a:ext cx="24785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Certification</a:t>
              </a:r>
            </a:p>
          </p:txBody>
        </p:sp>
        <p:sp>
          <p:nvSpPr>
            <p:cNvPr id="45" name="Flowchart: Manual Input 44"/>
            <p:cNvSpPr/>
            <p:nvPr/>
          </p:nvSpPr>
          <p:spPr>
            <a:xfrm flipH="1">
              <a:off x="3548252" y="1566207"/>
              <a:ext cx="514357" cy="1547108"/>
            </a:xfrm>
            <a:prstGeom prst="flowChartManualInpu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1996914" y="2760464"/>
              <a:ext cx="2640400" cy="455329"/>
            </a:xfrm>
            <a:prstGeom prst="triangle">
              <a:avLst>
                <a:gd name="adj" fmla="val 582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69689" y="2756488"/>
            <a:ext cx="9795955" cy="1446174"/>
            <a:chOff x="1069689" y="2756488"/>
            <a:chExt cx="9795955" cy="1446174"/>
          </a:xfrm>
        </p:grpSpPr>
        <p:sp>
          <p:nvSpPr>
            <p:cNvPr id="14" name="Rectangle 13"/>
            <p:cNvSpPr/>
            <p:nvPr/>
          </p:nvSpPr>
          <p:spPr>
            <a:xfrm>
              <a:off x="4062610" y="2890292"/>
              <a:ext cx="6803034" cy="11816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069689" y="2756488"/>
              <a:ext cx="2499183" cy="14461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/>
            <p:cNvSpPr/>
            <p:nvPr/>
          </p:nvSpPr>
          <p:spPr>
            <a:xfrm rot="5400000">
              <a:off x="3092655" y="3232706"/>
              <a:ext cx="1446171" cy="493742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42852" y="2947202"/>
              <a:ext cx="645135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Portfolio of conferences, workshops, seminars, and other physical and virtual gatherings offered by INCOSE alone and with its allies.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29491" y="3175168"/>
              <a:ext cx="15589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8" y="142790"/>
            <a:ext cx="10039601" cy="1142405"/>
          </a:xfrm>
        </p:spPr>
        <p:txBody>
          <a:bodyPr>
            <a:noAutofit/>
          </a:bodyPr>
          <a:lstStyle/>
          <a:p>
            <a:r>
              <a:rPr lang="en-US" sz="3600" dirty="0" err="1"/>
              <a:t>ServOps</a:t>
            </a:r>
            <a:r>
              <a:rPr lang="en-US" sz="3600" dirty="0"/>
              <a:t> – Knowledge Synergy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1704" y="1218567"/>
            <a:ext cx="5982427" cy="1625314"/>
          </a:xfrm>
        </p:spPr>
        <p:txBody>
          <a:bodyPr>
            <a:noAutofit/>
          </a:bodyPr>
          <a:lstStyle/>
          <a:p>
            <a:pPr>
              <a:spcBef>
                <a:spcPts val="1199"/>
              </a:spcBef>
            </a:pPr>
            <a:r>
              <a:rPr lang="en-US" sz="1999" dirty="0"/>
              <a:t>The key to advancement of INCOSE as a Professional Society is knowledge – knowledge creation, discovery, and transfer – all contributing to the state-of-the-art for Systems Engineering.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4227" y="2900484"/>
            <a:ext cx="5982427" cy="1332892"/>
          </a:xfrm>
          <a:prstGeom prst="rect">
            <a:avLst/>
          </a:prstGeom>
        </p:spPr>
        <p:txBody>
          <a:bodyPr vert="horz" lIns="121891" tIns="60945" rIns="121891" bIns="60945" rtlCol="0">
            <a:noAutofit/>
          </a:bodyPr>
          <a:lstStyle>
            <a:lvl1pPr marL="457326" indent="-457326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Open Sans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Open Sans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Open Sans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Open Sans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Open Sans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99"/>
              </a:spcBef>
            </a:pPr>
            <a:r>
              <a:rPr lang="en-US" sz="1999" dirty="0"/>
              <a:t>While each Value Stream deals with certain perspectives of knowledge, all three work together in a synergistic fashion to enhance all the facets of knowledge.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6483" y="4259333"/>
            <a:ext cx="5982427" cy="1647227"/>
          </a:xfrm>
          <a:prstGeom prst="rect">
            <a:avLst/>
          </a:prstGeom>
        </p:spPr>
        <p:txBody>
          <a:bodyPr vert="horz" lIns="121891" tIns="60945" rIns="121891" bIns="60945" rtlCol="0">
            <a:noAutofit/>
          </a:bodyPr>
          <a:lstStyle>
            <a:lvl1pPr marL="457326" indent="-457326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Open Sans"/>
              </a:defRPr>
            </a:lvl1pPr>
            <a:lvl2pPr marL="990872" indent="-381105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Open Sans"/>
              </a:defRPr>
            </a:lvl2pPr>
            <a:lvl3pPr marL="1524419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Open Sans"/>
              </a:defRPr>
            </a:lvl3pPr>
            <a:lvl4pPr marL="2134187" indent="-304884" algn="l" defTabSz="609768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Open Sans"/>
              </a:defRPr>
            </a:lvl4pPr>
            <a:lvl5pPr marL="2743954" indent="-304884" algn="l" defTabSz="609768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Open Sans"/>
              </a:defRPr>
            </a:lvl5pPr>
            <a:lvl6pPr marL="3353722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defTabSz="60976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99"/>
              </a:spcBef>
            </a:pPr>
            <a:r>
              <a:rPr lang="en-US" sz="1999" dirty="0"/>
              <a:t>Tremendous opportunities arise when all three Value Streams coordinate and collaborate their perspectives on knowledge to enhance the overall Value of INCOSE to its members and the Systems Engineering community.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490736" y="2287314"/>
            <a:ext cx="1548564" cy="1407432"/>
            <a:chOff x="9159898" y="4463805"/>
            <a:chExt cx="1530703" cy="1464468"/>
          </a:xfrm>
        </p:grpSpPr>
        <p:sp>
          <p:nvSpPr>
            <p:cNvPr id="12" name="Oval 11"/>
            <p:cNvSpPr/>
            <p:nvPr/>
          </p:nvSpPr>
          <p:spPr>
            <a:xfrm>
              <a:off x="9159898" y="4463805"/>
              <a:ext cx="1530703" cy="1464468"/>
            </a:xfrm>
            <a:prstGeom prst="ellipse">
              <a:avLst/>
            </a:prstGeom>
            <a:solidFill>
              <a:srgbClr val="0071CE">
                <a:lumMod val="20000"/>
                <a:lumOff val="80000"/>
              </a:srgbClr>
            </a:solidFill>
            <a:ln w="9525" cap="flat" cmpd="sng" algn="ctr">
              <a:solidFill>
                <a:srgbClr val="618FC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3943">
                <a:defRPr/>
              </a:pPr>
              <a:endParaRPr lang="en-US" sz="1199" kern="0" dirty="0">
                <a:solidFill>
                  <a:srgbClr val="414042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00619" y="4735365"/>
              <a:ext cx="1449259" cy="86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43"/>
              <a:r>
                <a:rPr lang="en-US" sz="1599" b="1" kern="0" dirty="0">
                  <a:solidFill>
                    <a:srgbClr val="414042"/>
                  </a:solidFill>
                </a:rPr>
                <a:t>Systems Engineering Knowledge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90278" y="162804"/>
            <a:ext cx="1530391" cy="2124510"/>
            <a:chOff x="8491522" y="161102"/>
            <a:chExt cx="1531188" cy="2125617"/>
          </a:xfrm>
        </p:grpSpPr>
        <p:grpSp>
          <p:nvGrpSpPr>
            <p:cNvPr id="15" name="Group 14"/>
            <p:cNvGrpSpPr/>
            <p:nvPr/>
          </p:nvGrpSpPr>
          <p:grpSpPr>
            <a:xfrm>
              <a:off x="8491522" y="161102"/>
              <a:ext cx="1531188" cy="1370073"/>
              <a:chOff x="8491522" y="161102"/>
              <a:chExt cx="1531188" cy="137007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8539312" y="161102"/>
                <a:ext cx="1445989" cy="1370073"/>
              </a:xfrm>
              <a:prstGeom prst="ellipse">
                <a:avLst/>
              </a:prstGeom>
              <a:solidFill>
                <a:srgbClr val="0071CE">
                  <a:lumMod val="20000"/>
                  <a:lumOff val="80000"/>
                </a:srgbClr>
              </a:solidFill>
              <a:ln w="9525" cap="flat" cmpd="sng" algn="ctr">
                <a:solidFill>
                  <a:srgbClr val="618FC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3943">
                  <a:defRPr/>
                </a:pPr>
                <a:endParaRPr lang="en-US" sz="1199" kern="0" dirty="0">
                  <a:solidFill>
                    <a:srgbClr val="414042">
                      <a:lumMod val="50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491522" y="649245"/>
                <a:ext cx="1531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943">
                  <a:defRPr/>
                </a:pPr>
                <a:r>
                  <a:rPr lang="en-US" sz="1799" b="1" kern="0" dirty="0">
                    <a:solidFill>
                      <a:srgbClr val="414042"/>
                    </a:solidFill>
                  </a:rPr>
                  <a:t>Certification</a:t>
                </a:r>
              </a:p>
            </p:txBody>
          </p:sp>
        </p:grpSp>
        <p:cxnSp>
          <p:nvCxnSpPr>
            <p:cNvPr id="16" name="Straight Arrow Connector 15"/>
            <p:cNvCxnSpPr>
              <a:stCxn id="17" idx="4"/>
              <a:endCxn id="12" idx="0"/>
            </p:cNvCxnSpPr>
            <p:nvPr/>
          </p:nvCxnSpPr>
          <p:spPr>
            <a:xfrm>
              <a:off x="9262307" y="1531175"/>
              <a:ext cx="4360" cy="75554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40133" y="3488632"/>
            <a:ext cx="2177384" cy="1689496"/>
            <a:chOff x="6540363" y="3488663"/>
            <a:chExt cx="2178518" cy="1690376"/>
          </a:xfrm>
        </p:grpSpPr>
        <p:grpSp>
          <p:nvGrpSpPr>
            <p:cNvPr id="20" name="Group 19"/>
            <p:cNvGrpSpPr/>
            <p:nvPr/>
          </p:nvGrpSpPr>
          <p:grpSpPr>
            <a:xfrm>
              <a:off x="6540363" y="3818677"/>
              <a:ext cx="1490218" cy="1360362"/>
              <a:chOff x="1810177" y="4920931"/>
              <a:chExt cx="1578769" cy="1509411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828986" y="4920931"/>
                <a:ext cx="1541151" cy="1509411"/>
              </a:xfrm>
              <a:prstGeom prst="ellipse">
                <a:avLst/>
              </a:prstGeom>
              <a:solidFill>
                <a:srgbClr val="0071CE">
                  <a:lumMod val="20000"/>
                  <a:lumOff val="80000"/>
                </a:srgbClr>
              </a:solidFill>
              <a:ln w="9525" cap="flat" cmpd="sng" algn="ctr">
                <a:solidFill>
                  <a:srgbClr val="618FC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3943">
                  <a:defRPr/>
                </a:pPr>
                <a:endParaRPr lang="en-US" sz="1199" kern="0" dirty="0">
                  <a:solidFill>
                    <a:srgbClr val="414042">
                      <a:lumMod val="50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810177" y="5290363"/>
                <a:ext cx="1578769" cy="785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943">
                  <a:defRPr/>
                </a:pPr>
                <a:r>
                  <a:rPr lang="en-US" sz="1999" b="1" kern="0" dirty="0">
                    <a:solidFill>
                      <a:srgbClr val="414042"/>
                    </a:solidFill>
                  </a:rPr>
                  <a:t>Education &amp; Training</a:t>
                </a:r>
              </a:p>
            </p:txBody>
          </p:sp>
        </p:grpSp>
        <p:cxnSp>
          <p:nvCxnSpPr>
            <p:cNvPr id="21" name="Straight Arrow Connector 20"/>
            <p:cNvCxnSpPr>
              <a:stCxn id="12" idx="3"/>
              <a:endCxn id="22" idx="7"/>
            </p:cNvCxnSpPr>
            <p:nvPr/>
          </p:nvCxnSpPr>
          <p:spPr>
            <a:xfrm flipH="1">
              <a:off x="7799790" y="3488663"/>
              <a:ext cx="919091" cy="5292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851232" y="3427701"/>
            <a:ext cx="2188227" cy="1754086"/>
            <a:chOff x="9814452" y="3488663"/>
            <a:chExt cx="2088760" cy="1593516"/>
          </a:xfrm>
        </p:grpSpPr>
        <p:grpSp>
          <p:nvGrpSpPr>
            <p:cNvPr id="25" name="Group 24"/>
            <p:cNvGrpSpPr/>
            <p:nvPr/>
          </p:nvGrpSpPr>
          <p:grpSpPr>
            <a:xfrm>
              <a:off x="10537752" y="3818677"/>
              <a:ext cx="1365460" cy="1263502"/>
              <a:chOff x="1827124" y="3183090"/>
              <a:chExt cx="1540261" cy="1509412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827124" y="3183090"/>
                <a:ext cx="1540261" cy="1509412"/>
              </a:xfrm>
              <a:prstGeom prst="ellipse">
                <a:avLst/>
              </a:prstGeom>
              <a:solidFill>
                <a:srgbClr val="0071CE">
                  <a:lumMod val="20000"/>
                  <a:lumOff val="80000"/>
                </a:srgbClr>
              </a:solidFill>
              <a:ln w="9525" cap="flat" cmpd="sng" algn="ctr">
                <a:solidFill>
                  <a:srgbClr val="618FC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3943">
                  <a:defRPr/>
                </a:pPr>
                <a:endParaRPr lang="en-US" sz="1999" kern="0" dirty="0">
                  <a:solidFill>
                    <a:srgbClr val="414042">
                      <a:lumMod val="50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42102" y="3691859"/>
                <a:ext cx="1104423" cy="434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943">
                  <a:defRPr/>
                </a:pPr>
                <a:r>
                  <a:rPr lang="en-US" sz="1999" b="1" kern="0" dirty="0">
                    <a:solidFill>
                      <a:srgbClr val="414042"/>
                    </a:solidFill>
                  </a:rPr>
                  <a:t>Events</a:t>
                </a:r>
              </a:p>
            </p:txBody>
          </p:sp>
        </p:grpSp>
        <p:cxnSp>
          <p:nvCxnSpPr>
            <p:cNvPr id="26" name="Straight Arrow Connector 25"/>
            <p:cNvCxnSpPr>
              <a:stCxn id="12" idx="5"/>
              <a:endCxn id="27" idx="1"/>
            </p:cNvCxnSpPr>
            <p:nvPr/>
          </p:nvCxnSpPr>
          <p:spPr>
            <a:xfrm>
              <a:off x="9814452" y="3488663"/>
              <a:ext cx="923267" cy="51505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>
            <a:stCxn id="17" idx="2"/>
            <a:endCxn id="22" idx="0"/>
          </p:cNvCxnSpPr>
          <p:nvPr/>
        </p:nvCxnSpPr>
        <p:spPr>
          <a:xfrm flipH="1">
            <a:off x="7284856" y="847484"/>
            <a:ext cx="1253187" cy="297099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6"/>
            <a:endCxn id="27" idx="0"/>
          </p:cNvCxnSpPr>
          <p:nvPr/>
        </p:nvCxnSpPr>
        <p:spPr>
          <a:xfrm>
            <a:off x="9983279" y="847485"/>
            <a:ext cx="1340939" cy="294348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2"/>
            <a:endCxn id="23" idx="3"/>
          </p:cNvCxnSpPr>
          <p:nvPr/>
        </p:nvCxnSpPr>
        <p:spPr>
          <a:xfrm flipH="1">
            <a:off x="8029575" y="4486378"/>
            <a:ext cx="2579400" cy="1869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00908" y="5234015"/>
            <a:ext cx="4909128" cy="95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9" b="1" i="1" dirty="0"/>
              <a:t>“Provide Value Through Impactful Services”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0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INCOSE SEP Architecture</a:t>
            </a:r>
            <a:br>
              <a:rPr lang="en-US" sz="3200" dirty="0"/>
            </a:br>
            <a:r>
              <a:rPr lang="en-US" sz="2800" i="1" dirty="0"/>
              <a:t> For wherever you are in your career</a:t>
            </a:r>
            <a:endParaRPr lang="en-US" sz="3200" i="1" dirty="0"/>
          </a:p>
        </p:txBody>
      </p:sp>
      <p:sp>
        <p:nvSpPr>
          <p:cNvPr id="3174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1BFCE2-E313-4817-9321-D6595351FC9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4" name="Text Box 76"/>
          <p:cNvSpPr txBox="1">
            <a:spLocks noChangeAspect="1" noChangeArrowheads="1"/>
          </p:cNvSpPr>
          <p:nvPr/>
        </p:nvSpPr>
        <p:spPr bwMode="auto">
          <a:xfrm>
            <a:off x="1831978" y="1770223"/>
            <a:ext cx="4374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>
                <a:solidFill>
                  <a:schemeClr val="tx2"/>
                </a:solidFill>
              </a:rPr>
              <a:t>Multi-Level Base Credentials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1977" y="2271168"/>
            <a:ext cx="4577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The base ASEP, CSEP, and ESEP credentials cover the breadth of systems engineering at increasing levels of leadership, accomplishments, and experience.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33" y="641352"/>
            <a:ext cx="3207867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6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DBBE-273D-4D54-96FF-44B6C1D6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Synergy between chapters and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06B90-70CD-4E62-BC03-533F58377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All certification levels require INCOSE membership.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Certification draws in and keeps chapter members.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Student membership counts.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Students are a great source of volunteers.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ASEPs and CSEPs are required to do professional development.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This can include chapter participation.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ESEPs are required to have done professional development.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This includes chapter leadership.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Chapters can host certification exams and prep courses.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These are valuable to members.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These give you something to talk about in marketing and engagement.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Chapters can give advice on applications and help ESEPs prepare.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Academic Equivalencies are agreements with universities related to certification.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These are a great way to partner with local universities.</a:t>
            </a:r>
          </a:p>
          <a:p>
            <a:endParaRPr lang="en-US" sz="3600" dirty="0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5AFF769-5B87-48DD-A36E-97EC27D2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1BFCE2-E313-4817-9321-D6595351FC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6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471EA-EF38-4928-A4C4-E03C51CD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6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5026E1-8CCA-4474-9E86-363EB04F293D}"/>
              </a:ext>
            </a:extLst>
          </p:cNvPr>
          <p:cNvGrpSpPr/>
          <p:nvPr/>
        </p:nvGrpSpPr>
        <p:grpSpPr>
          <a:xfrm>
            <a:off x="2646725" y="430300"/>
            <a:ext cx="6904899" cy="5710520"/>
            <a:chOff x="2646725" y="430300"/>
            <a:chExt cx="6904899" cy="57105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261B0E-B114-4BBB-8D64-88A9DD31E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6725" y="430300"/>
              <a:ext cx="6904899" cy="57105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1CB8141-E898-4A17-9BBF-204CFB59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1554" y="1576764"/>
              <a:ext cx="968494" cy="649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28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78CF3-C401-4C0E-9DDE-F34667F2D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24" y="1574348"/>
            <a:ext cx="7894604" cy="450305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Development Portal (PDP)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comprehensive solution for Systems Engineers and other professionals who want to enhance their systems engineering knowledge and skills.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PDP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provide access to: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Self-Assessment based on the INCOSE SE Competency Framework.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Recommendations of appropriate professional development content materials and programs provided by INCOSE and selected organizations, aligned to the individual user needs.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Quick references to Certification, Events, Working Groups, Mentoring, the Institute for Technical Leadership and other INCOSE offerings.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Initial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PDP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deployment scheduled for May 2021, in time for IS2021.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E7CFA1-0919-4894-AD69-C080B849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48" y="427038"/>
            <a:ext cx="10945654" cy="868362"/>
          </a:xfrm>
        </p:spPr>
        <p:txBody>
          <a:bodyPr>
            <a:noAutofit/>
          </a:bodyPr>
          <a:lstStyle/>
          <a:p>
            <a:r>
              <a:rPr lang="en-US" dirty="0"/>
              <a:t>What is the </a:t>
            </a:r>
            <a:br>
              <a:rPr lang="en-US" dirty="0"/>
            </a:br>
            <a:r>
              <a:rPr lang="en-US" dirty="0"/>
              <a:t>Professional Development Portal?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5E225-C3F5-406A-9F79-39E784F131DF}"/>
              </a:ext>
            </a:extLst>
          </p:cNvPr>
          <p:cNvSpPr txBox="1"/>
          <p:nvPr/>
        </p:nvSpPr>
        <p:spPr>
          <a:xfrm>
            <a:off x="843531" y="6290620"/>
            <a:ext cx="10487295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INCOSE Services Operations Providing a Long-Term Service for Systems Engineers.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3D66EA-D789-43AE-A959-FFD1C8183BE2}"/>
              </a:ext>
            </a:extLst>
          </p:cNvPr>
          <p:cNvGrpSpPr/>
          <p:nvPr/>
        </p:nvGrpSpPr>
        <p:grpSpPr>
          <a:xfrm>
            <a:off x="209251" y="2415491"/>
            <a:ext cx="3440243" cy="2590800"/>
            <a:chOff x="209251" y="2415491"/>
            <a:chExt cx="3440243" cy="2590800"/>
          </a:xfrm>
        </p:grpSpPr>
        <p:pic>
          <p:nvPicPr>
            <p:cNvPr id="5" name="Picture 4" descr="A screen shot of a person&#10;&#10;Description automatically generated">
              <a:extLst>
                <a:ext uri="{FF2B5EF4-FFF2-40B4-BE49-F238E27FC236}">
                  <a16:creationId xmlns:a16="http://schemas.microsoft.com/office/drawing/2014/main" id="{8C61C93F-B98B-418F-9368-322A84600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4445" t="27778" r="5556" b="4444"/>
            <a:stretch/>
          </p:blipFill>
          <p:spPr>
            <a:xfrm>
              <a:off x="209251" y="2415491"/>
              <a:ext cx="3440243" cy="259080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10D283-60B6-49BB-943C-65138900B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21101972">
              <a:off x="1896262" y="2986110"/>
              <a:ext cx="775199" cy="640411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16989-8F8F-4B62-A9E3-AB2FD218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8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8045826" y="2283739"/>
            <a:ext cx="3909765" cy="886662"/>
          </a:xfrm>
          <a:prstGeom prst="homePlate">
            <a:avLst>
              <a:gd name="adj" fmla="val 4380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9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Aligns with major ongoing INCOSE initiatives.</a:t>
            </a:r>
          </a:p>
        </p:txBody>
      </p:sp>
      <p:sp>
        <p:nvSpPr>
          <p:cNvPr id="7" name="Pentagon 6"/>
          <p:cNvSpPr/>
          <p:nvPr/>
        </p:nvSpPr>
        <p:spPr>
          <a:xfrm>
            <a:off x="6521286" y="3459567"/>
            <a:ext cx="5448580" cy="1204087"/>
          </a:xfrm>
          <a:prstGeom prst="homePlate">
            <a:avLst>
              <a:gd name="adj" fmla="val 4380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9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a wide variety of usage scenarios including individual and organizational capability assessments.</a:t>
            </a:r>
          </a:p>
        </p:txBody>
      </p:sp>
      <p:sp>
        <p:nvSpPr>
          <p:cNvPr id="10" name="Pentagon 9"/>
          <p:cNvSpPr/>
          <p:nvPr/>
        </p:nvSpPr>
        <p:spPr>
          <a:xfrm>
            <a:off x="4691632" y="4951538"/>
            <a:ext cx="7263959" cy="967569"/>
          </a:xfrm>
          <a:prstGeom prst="homePlate">
            <a:avLst>
              <a:gd name="adj" fmla="val 4380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9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organizations to tailor and derive their own competency models that address their unique challenges.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55729" y="3384127"/>
            <a:ext cx="6108451" cy="2486695"/>
            <a:chOff x="3152552" y="3222655"/>
            <a:chExt cx="6108451" cy="2487990"/>
          </a:xfrm>
        </p:grpSpPr>
        <p:sp>
          <p:nvSpPr>
            <p:cNvPr id="2" name="Right Arrow 1"/>
            <p:cNvSpPr/>
            <p:nvPr/>
          </p:nvSpPr>
          <p:spPr>
            <a:xfrm rot="19297116">
              <a:off x="3152552" y="3222655"/>
              <a:ext cx="6108451" cy="56336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63">
                <a:defRPr/>
              </a:pPr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 rot="2957220">
              <a:off x="3028162" y="5097618"/>
              <a:ext cx="940306" cy="285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63">
                <a:defRPr/>
              </a:pPr>
              <a:endParaRPr lang="en-US" sz="2399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0041" y="1208485"/>
            <a:ext cx="6222268" cy="2399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999" i="1" dirty="0">
                <a:latin typeface="Arial" panose="020B0604020202020204" pitchFamily="34" charset="0"/>
                <a:cs typeface="Arial" panose="020B0604020202020204" pitchFamily="34" charset="0"/>
              </a:rPr>
              <a:t>Represents a world view of 5 competency groupings with 36 competencies central to the profession of Systems Engineering, including indicators of knowledge, skills, abilities and behaviors across 5 levels of proficiency.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7" y="3710560"/>
            <a:ext cx="3295545" cy="254030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12558" y="450056"/>
            <a:ext cx="10801779" cy="584533"/>
          </a:xfrm>
        </p:spPr>
        <p:txBody>
          <a:bodyPr anchor="b">
            <a:noAutofit/>
          </a:bodyPr>
          <a:lstStyle/>
          <a:p>
            <a:r>
              <a:rPr lang="en-US" sz="3600" dirty="0"/>
              <a:t>Systems Engineering Competency Framework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5807545" y="4193687"/>
            <a:ext cx="1031363" cy="2633669"/>
            <a:chOff x="4361" y="855"/>
            <a:chExt cx="919" cy="2197"/>
          </a:xfrm>
        </p:grpSpPr>
        <p:sp>
          <p:nvSpPr>
            <p:cNvPr id="4" name="Freeform 19"/>
            <p:cNvSpPr>
              <a:spLocks noEditPoints="1"/>
            </p:cNvSpPr>
            <p:nvPr/>
          </p:nvSpPr>
          <p:spPr bwMode="auto">
            <a:xfrm>
              <a:off x="4361" y="855"/>
              <a:ext cx="919" cy="2197"/>
            </a:xfrm>
            <a:custGeom>
              <a:avLst/>
              <a:gdLst>
                <a:gd name="T0" fmla="*/ 471 w 540"/>
                <a:gd name="T1" fmla="*/ 272 h 1295"/>
                <a:gd name="T2" fmla="*/ 525 w 540"/>
                <a:gd name="T3" fmla="*/ 521 h 1295"/>
                <a:gd name="T4" fmla="*/ 452 w 540"/>
                <a:gd name="T5" fmla="*/ 623 h 1295"/>
                <a:gd name="T6" fmla="*/ 451 w 540"/>
                <a:gd name="T7" fmla="*/ 492 h 1295"/>
                <a:gd name="T8" fmla="*/ 451 w 540"/>
                <a:gd name="T9" fmla="*/ 449 h 1295"/>
                <a:gd name="T10" fmla="*/ 330 w 540"/>
                <a:gd name="T11" fmla="*/ 10 h 1295"/>
                <a:gd name="T12" fmla="*/ 364 w 540"/>
                <a:gd name="T13" fmla="*/ 38 h 1295"/>
                <a:gd name="T14" fmla="*/ 374 w 540"/>
                <a:gd name="T15" fmla="*/ 112 h 1295"/>
                <a:gd name="T16" fmla="*/ 358 w 540"/>
                <a:gd name="T17" fmla="*/ 142 h 1295"/>
                <a:gd name="T18" fmla="*/ 355 w 540"/>
                <a:gd name="T19" fmla="*/ 188 h 1295"/>
                <a:gd name="T20" fmla="*/ 425 w 540"/>
                <a:gd name="T21" fmla="*/ 230 h 1295"/>
                <a:gd name="T22" fmla="*/ 451 w 540"/>
                <a:gd name="T23" fmla="*/ 449 h 1295"/>
                <a:gd name="T24" fmla="*/ 441 w 540"/>
                <a:gd name="T25" fmla="*/ 520 h 1295"/>
                <a:gd name="T26" fmla="*/ 451 w 540"/>
                <a:gd name="T27" fmla="*/ 622 h 1295"/>
                <a:gd name="T28" fmla="*/ 429 w 540"/>
                <a:gd name="T29" fmla="*/ 642 h 1295"/>
                <a:gd name="T30" fmla="*/ 400 w 540"/>
                <a:gd name="T31" fmla="*/ 721 h 1295"/>
                <a:gd name="T32" fmla="*/ 360 w 540"/>
                <a:gd name="T33" fmla="*/ 1005 h 1295"/>
                <a:gd name="T34" fmla="*/ 332 w 540"/>
                <a:gd name="T35" fmla="*/ 1162 h 1295"/>
                <a:gd name="T36" fmla="*/ 345 w 540"/>
                <a:gd name="T37" fmla="*/ 1231 h 1295"/>
                <a:gd name="T38" fmla="*/ 333 w 540"/>
                <a:gd name="T39" fmla="*/ 1279 h 1295"/>
                <a:gd name="T40" fmla="*/ 273 w 540"/>
                <a:gd name="T41" fmla="*/ 1260 h 1295"/>
                <a:gd name="T42" fmla="*/ 277 w 540"/>
                <a:gd name="T43" fmla="*/ 1209 h 1295"/>
                <a:gd name="T44" fmla="*/ 272 w 540"/>
                <a:gd name="T45" fmla="*/ 1152 h 1295"/>
                <a:gd name="T46" fmla="*/ 274 w 540"/>
                <a:gd name="T47" fmla="*/ 1050 h 1295"/>
                <a:gd name="T48" fmla="*/ 284 w 540"/>
                <a:gd name="T49" fmla="*/ 961 h 1295"/>
                <a:gd name="T50" fmla="*/ 278 w 540"/>
                <a:gd name="T51" fmla="*/ 836 h 1295"/>
                <a:gd name="T52" fmla="*/ 250 w 540"/>
                <a:gd name="T53" fmla="*/ 789 h 1295"/>
                <a:gd name="T54" fmla="*/ 158 w 540"/>
                <a:gd name="T55" fmla="*/ 1136 h 1295"/>
                <a:gd name="T56" fmla="*/ 163 w 540"/>
                <a:gd name="T57" fmla="*/ 469 h 1295"/>
                <a:gd name="T58" fmla="*/ 158 w 540"/>
                <a:gd name="T59" fmla="*/ 437 h 1295"/>
                <a:gd name="T60" fmla="*/ 190 w 540"/>
                <a:gd name="T61" fmla="*/ 217 h 1295"/>
                <a:gd name="T62" fmla="*/ 272 w 540"/>
                <a:gd name="T63" fmla="*/ 185 h 1295"/>
                <a:gd name="T64" fmla="*/ 260 w 540"/>
                <a:gd name="T65" fmla="*/ 132 h 1295"/>
                <a:gd name="T66" fmla="*/ 265 w 540"/>
                <a:gd name="T67" fmla="*/ 69 h 1295"/>
                <a:gd name="T68" fmla="*/ 290 w 540"/>
                <a:gd name="T69" fmla="*/ 21 h 1295"/>
                <a:gd name="T70" fmla="*/ 330 w 540"/>
                <a:gd name="T71" fmla="*/ 10 h 1295"/>
                <a:gd name="T72" fmla="*/ 155 w 540"/>
                <a:gd name="T73" fmla="*/ 1151 h 1295"/>
                <a:gd name="T74" fmla="*/ 131 w 540"/>
                <a:gd name="T75" fmla="*/ 1241 h 1295"/>
                <a:gd name="T76" fmla="*/ 100 w 540"/>
                <a:gd name="T77" fmla="*/ 1255 h 1295"/>
                <a:gd name="T78" fmla="*/ 0 w 540"/>
                <a:gd name="T79" fmla="*/ 1285 h 1295"/>
                <a:gd name="T80" fmla="*/ 51 w 540"/>
                <a:gd name="T81" fmla="*/ 1218 h 1295"/>
                <a:gd name="T82" fmla="*/ 76 w 540"/>
                <a:gd name="T83" fmla="*/ 1101 h 1295"/>
                <a:gd name="T84" fmla="*/ 135 w 540"/>
                <a:gd name="T85" fmla="*/ 784 h 1295"/>
                <a:gd name="T86" fmla="*/ 154 w 540"/>
                <a:gd name="T87" fmla="*/ 662 h 1295"/>
                <a:gd name="T88" fmla="*/ 132 w 540"/>
                <a:gd name="T89" fmla="*/ 648 h 1295"/>
                <a:gd name="T90" fmla="*/ 126 w 540"/>
                <a:gd name="T91" fmla="*/ 610 h 1295"/>
                <a:gd name="T92" fmla="*/ 83 w 540"/>
                <a:gd name="T93" fmla="*/ 489 h 1295"/>
                <a:gd name="T94" fmla="*/ 114 w 540"/>
                <a:gd name="T95" fmla="*/ 341 h 1295"/>
                <a:gd name="T96" fmla="*/ 147 w 540"/>
                <a:gd name="T97" fmla="*/ 238 h 1295"/>
                <a:gd name="T98" fmla="*/ 158 w 540"/>
                <a:gd name="T99" fmla="*/ 437 h 1295"/>
                <a:gd name="T100" fmla="*/ 150 w 540"/>
                <a:gd name="T101" fmla="*/ 466 h 1295"/>
                <a:gd name="T102" fmla="*/ 158 w 540"/>
                <a:gd name="T103" fmla="*/ 509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0" h="1295">
                  <a:moveTo>
                    <a:pt x="451" y="240"/>
                  </a:moveTo>
                  <a:cubicBezTo>
                    <a:pt x="460" y="246"/>
                    <a:pt x="468" y="256"/>
                    <a:pt x="471" y="272"/>
                  </a:cubicBezTo>
                  <a:cubicBezTo>
                    <a:pt x="476" y="302"/>
                    <a:pt x="507" y="404"/>
                    <a:pt x="523" y="432"/>
                  </a:cubicBezTo>
                  <a:cubicBezTo>
                    <a:pt x="538" y="459"/>
                    <a:pt x="540" y="497"/>
                    <a:pt x="525" y="521"/>
                  </a:cubicBezTo>
                  <a:cubicBezTo>
                    <a:pt x="509" y="544"/>
                    <a:pt x="473" y="601"/>
                    <a:pt x="467" y="610"/>
                  </a:cubicBezTo>
                  <a:cubicBezTo>
                    <a:pt x="462" y="618"/>
                    <a:pt x="460" y="623"/>
                    <a:pt x="452" y="623"/>
                  </a:cubicBezTo>
                  <a:cubicBezTo>
                    <a:pt x="452" y="622"/>
                    <a:pt x="451" y="622"/>
                    <a:pt x="451" y="622"/>
                  </a:cubicBezTo>
                  <a:cubicBezTo>
                    <a:pt x="451" y="492"/>
                    <a:pt x="451" y="492"/>
                    <a:pt x="451" y="492"/>
                  </a:cubicBezTo>
                  <a:cubicBezTo>
                    <a:pt x="458" y="480"/>
                    <a:pt x="466" y="471"/>
                    <a:pt x="463" y="465"/>
                  </a:cubicBezTo>
                  <a:cubicBezTo>
                    <a:pt x="458" y="457"/>
                    <a:pt x="455" y="456"/>
                    <a:pt x="451" y="449"/>
                  </a:cubicBezTo>
                  <a:lnTo>
                    <a:pt x="451" y="240"/>
                  </a:lnTo>
                  <a:close/>
                  <a:moveTo>
                    <a:pt x="330" y="10"/>
                  </a:moveTo>
                  <a:cubicBezTo>
                    <a:pt x="337" y="16"/>
                    <a:pt x="345" y="27"/>
                    <a:pt x="352" y="23"/>
                  </a:cubicBezTo>
                  <a:cubicBezTo>
                    <a:pt x="358" y="20"/>
                    <a:pt x="357" y="38"/>
                    <a:pt x="364" y="38"/>
                  </a:cubicBezTo>
                  <a:cubicBezTo>
                    <a:pt x="372" y="38"/>
                    <a:pt x="380" y="64"/>
                    <a:pt x="379" y="78"/>
                  </a:cubicBezTo>
                  <a:cubicBezTo>
                    <a:pt x="378" y="92"/>
                    <a:pt x="375" y="106"/>
                    <a:pt x="374" y="112"/>
                  </a:cubicBezTo>
                  <a:cubicBezTo>
                    <a:pt x="373" y="118"/>
                    <a:pt x="370" y="141"/>
                    <a:pt x="365" y="141"/>
                  </a:cubicBezTo>
                  <a:cubicBezTo>
                    <a:pt x="360" y="141"/>
                    <a:pt x="358" y="142"/>
                    <a:pt x="358" y="142"/>
                  </a:cubicBezTo>
                  <a:cubicBezTo>
                    <a:pt x="358" y="142"/>
                    <a:pt x="353" y="160"/>
                    <a:pt x="353" y="174"/>
                  </a:cubicBezTo>
                  <a:cubicBezTo>
                    <a:pt x="353" y="188"/>
                    <a:pt x="355" y="188"/>
                    <a:pt x="355" y="188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63" y="202"/>
                    <a:pt x="406" y="224"/>
                    <a:pt x="425" y="230"/>
                  </a:cubicBezTo>
                  <a:cubicBezTo>
                    <a:pt x="434" y="232"/>
                    <a:pt x="443" y="235"/>
                    <a:pt x="451" y="240"/>
                  </a:cubicBezTo>
                  <a:cubicBezTo>
                    <a:pt x="451" y="449"/>
                    <a:pt x="451" y="449"/>
                    <a:pt x="451" y="449"/>
                  </a:cubicBezTo>
                  <a:cubicBezTo>
                    <a:pt x="448" y="445"/>
                    <a:pt x="446" y="439"/>
                    <a:pt x="443" y="426"/>
                  </a:cubicBezTo>
                  <a:cubicBezTo>
                    <a:pt x="443" y="453"/>
                    <a:pt x="434" y="493"/>
                    <a:pt x="441" y="520"/>
                  </a:cubicBezTo>
                  <a:cubicBezTo>
                    <a:pt x="440" y="510"/>
                    <a:pt x="445" y="500"/>
                    <a:pt x="451" y="492"/>
                  </a:cubicBezTo>
                  <a:cubicBezTo>
                    <a:pt x="451" y="622"/>
                    <a:pt x="451" y="622"/>
                    <a:pt x="451" y="622"/>
                  </a:cubicBezTo>
                  <a:cubicBezTo>
                    <a:pt x="444" y="622"/>
                    <a:pt x="439" y="623"/>
                    <a:pt x="439" y="623"/>
                  </a:cubicBezTo>
                  <a:cubicBezTo>
                    <a:pt x="439" y="623"/>
                    <a:pt x="435" y="638"/>
                    <a:pt x="429" y="642"/>
                  </a:cubicBezTo>
                  <a:cubicBezTo>
                    <a:pt x="423" y="647"/>
                    <a:pt x="415" y="662"/>
                    <a:pt x="413" y="657"/>
                  </a:cubicBezTo>
                  <a:cubicBezTo>
                    <a:pt x="411" y="651"/>
                    <a:pt x="406" y="696"/>
                    <a:pt x="400" y="721"/>
                  </a:cubicBezTo>
                  <a:cubicBezTo>
                    <a:pt x="395" y="745"/>
                    <a:pt x="369" y="914"/>
                    <a:pt x="369" y="939"/>
                  </a:cubicBezTo>
                  <a:cubicBezTo>
                    <a:pt x="369" y="963"/>
                    <a:pt x="359" y="988"/>
                    <a:pt x="360" y="1005"/>
                  </a:cubicBezTo>
                  <a:cubicBezTo>
                    <a:pt x="361" y="1022"/>
                    <a:pt x="357" y="1068"/>
                    <a:pt x="356" y="1093"/>
                  </a:cubicBezTo>
                  <a:cubicBezTo>
                    <a:pt x="355" y="1118"/>
                    <a:pt x="332" y="1144"/>
                    <a:pt x="332" y="1162"/>
                  </a:cubicBezTo>
                  <a:cubicBezTo>
                    <a:pt x="332" y="1181"/>
                    <a:pt x="338" y="1189"/>
                    <a:pt x="335" y="1200"/>
                  </a:cubicBezTo>
                  <a:cubicBezTo>
                    <a:pt x="332" y="1210"/>
                    <a:pt x="333" y="1218"/>
                    <a:pt x="345" y="1231"/>
                  </a:cubicBezTo>
                  <a:cubicBezTo>
                    <a:pt x="356" y="1243"/>
                    <a:pt x="361" y="1255"/>
                    <a:pt x="360" y="1264"/>
                  </a:cubicBezTo>
                  <a:cubicBezTo>
                    <a:pt x="359" y="1274"/>
                    <a:pt x="356" y="1278"/>
                    <a:pt x="333" y="1279"/>
                  </a:cubicBezTo>
                  <a:cubicBezTo>
                    <a:pt x="310" y="1280"/>
                    <a:pt x="288" y="1273"/>
                    <a:pt x="288" y="1267"/>
                  </a:cubicBezTo>
                  <a:cubicBezTo>
                    <a:pt x="288" y="1262"/>
                    <a:pt x="280" y="1260"/>
                    <a:pt x="273" y="1260"/>
                  </a:cubicBezTo>
                  <a:cubicBezTo>
                    <a:pt x="266" y="1260"/>
                    <a:pt x="267" y="1253"/>
                    <a:pt x="270" y="1239"/>
                  </a:cubicBezTo>
                  <a:cubicBezTo>
                    <a:pt x="273" y="1226"/>
                    <a:pt x="283" y="1208"/>
                    <a:pt x="277" y="1209"/>
                  </a:cubicBezTo>
                  <a:cubicBezTo>
                    <a:pt x="271" y="1211"/>
                    <a:pt x="266" y="1208"/>
                    <a:pt x="266" y="1188"/>
                  </a:cubicBezTo>
                  <a:cubicBezTo>
                    <a:pt x="266" y="1169"/>
                    <a:pt x="264" y="1163"/>
                    <a:pt x="272" y="1152"/>
                  </a:cubicBezTo>
                  <a:cubicBezTo>
                    <a:pt x="281" y="1140"/>
                    <a:pt x="279" y="1119"/>
                    <a:pt x="277" y="1102"/>
                  </a:cubicBezTo>
                  <a:cubicBezTo>
                    <a:pt x="275" y="1084"/>
                    <a:pt x="269" y="1072"/>
                    <a:pt x="274" y="1050"/>
                  </a:cubicBezTo>
                  <a:cubicBezTo>
                    <a:pt x="279" y="1029"/>
                    <a:pt x="280" y="1003"/>
                    <a:pt x="277" y="993"/>
                  </a:cubicBezTo>
                  <a:cubicBezTo>
                    <a:pt x="274" y="982"/>
                    <a:pt x="276" y="969"/>
                    <a:pt x="284" y="961"/>
                  </a:cubicBezTo>
                  <a:cubicBezTo>
                    <a:pt x="292" y="952"/>
                    <a:pt x="280" y="937"/>
                    <a:pt x="280" y="927"/>
                  </a:cubicBezTo>
                  <a:cubicBezTo>
                    <a:pt x="280" y="917"/>
                    <a:pt x="283" y="877"/>
                    <a:pt x="278" y="836"/>
                  </a:cubicBezTo>
                  <a:cubicBezTo>
                    <a:pt x="273" y="796"/>
                    <a:pt x="272" y="765"/>
                    <a:pt x="271" y="754"/>
                  </a:cubicBezTo>
                  <a:cubicBezTo>
                    <a:pt x="270" y="744"/>
                    <a:pt x="265" y="749"/>
                    <a:pt x="250" y="789"/>
                  </a:cubicBezTo>
                  <a:cubicBezTo>
                    <a:pt x="236" y="830"/>
                    <a:pt x="199" y="956"/>
                    <a:pt x="192" y="984"/>
                  </a:cubicBezTo>
                  <a:cubicBezTo>
                    <a:pt x="186" y="1008"/>
                    <a:pt x="166" y="1096"/>
                    <a:pt x="158" y="1136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60" y="506"/>
                    <a:pt x="158" y="485"/>
                    <a:pt x="163" y="469"/>
                  </a:cubicBezTo>
                  <a:cubicBezTo>
                    <a:pt x="169" y="451"/>
                    <a:pt x="171" y="426"/>
                    <a:pt x="172" y="396"/>
                  </a:cubicBezTo>
                  <a:cubicBezTo>
                    <a:pt x="172" y="396"/>
                    <a:pt x="165" y="421"/>
                    <a:pt x="158" y="437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64" y="221"/>
                    <a:pt x="175" y="219"/>
                    <a:pt x="190" y="217"/>
                  </a:cubicBezTo>
                  <a:cubicBezTo>
                    <a:pt x="226" y="212"/>
                    <a:pt x="252" y="202"/>
                    <a:pt x="261" y="195"/>
                  </a:cubicBezTo>
                  <a:cubicBezTo>
                    <a:pt x="266" y="191"/>
                    <a:pt x="269" y="188"/>
                    <a:pt x="272" y="185"/>
                  </a:cubicBezTo>
                  <a:cubicBezTo>
                    <a:pt x="274" y="182"/>
                    <a:pt x="279" y="177"/>
                    <a:pt x="275" y="177"/>
                  </a:cubicBezTo>
                  <a:cubicBezTo>
                    <a:pt x="266" y="176"/>
                    <a:pt x="264" y="142"/>
                    <a:pt x="260" y="132"/>
                  </a:cubicBezTo>
                  <a:cubicBezTo>
                    <a:pt x="255" y="122"/>
                    <a:pt x="257" y="115"/>
                    <a:pt x="260" y="106"/>
                  </a:cubicBezTo>
                  <a:cubicBezTo>
                    <a:pt x="263" y="97"/>
                    <a:pt x="257" y="83"/>
                    <a:pt x="265" y="69"/>
                  </a:cubicBezTo>
                  <a:cubicBezTo>
                    <a:pt x="272" y="55"/>
                    <a:pt x="262" y="37"/>
                    <a:pt x="272" y="35"/>
                  </a:cubicBezTo>
                  <a:cubicBezTo>
                    <a:pt x="283" y="33"/>
                    <a:pt x="279" y="21"/>
                    <a:pt x="290" y="21"/>
                  </a:cubicBezTo>
                  <a:cubicBezTo>
                    <a:pt x="300" y="21"/>
                    <a:pt x="301" y="6"/>
                    <a:pt x="312" y="11"/>
                  </a:cubicBezTo>
                  <a:cubicBezTo>
                    <a:pt x="322" y="16"/>
                    <a:pt x="322" y="0"/>
                    <a:pt x="330" y="10"/>
                  </a:cubicBezTo>
                  <a:close/>
                  <a:moveTo>
                    <a:pt x="158" y="1136"/>
                  </a:moveTo>
                  <a:cubicBezTo>
                    <a:pt x="156" y="1142"/>
                    <a:pt x="155" y="1147"/>
                    <a:pt x="155" y="1151"/>
                  </a:cubicBezTo>
                  <a:cubicBezTo>
                    <a:pt x="150" y="1175"/>
                    <a:pt x="144" y="1223"/>
                    <a:pt x="137" y="1223"/>
                  </a:cubicBezTo>
                  <a:cubicBezTo>
                    <a:pt x="131" y="1223"/>
                    <a:pt x="132" y="1228"/>
                    <a:pt x="131" y="1241"/>
                  </a:cubicBezTo>
                  <a:cubicBezTo>
                    <a:pt x="131" y="1255"/>
                    <a:pt x="117" y="1257"/>
                    <a:pt x="109" y="1260"/>
                  </a:cubicBezTo>
                  <a:cubicBezTo>
                    <a:pt x="102" y="1263"/>
                    <a:pt x="100" y="1255"/>
                    <a:pt x="100" y="1255"/>
                  </a:cubicBezTo>
                  <a:cubicBezTo>
                    <a:pt x="100" y="1255"/>
                    <a:pt x="87" y="1281"/>
                    <a:pt x="65" y="1284"/>
                  </a:cubicBezTo>
                  <a:cubicBezTo>
                    <a:pt x="43" y="1287"/>
                    <a:pt x="0" y="1295"/>
                    <a:pt x="0" y="1285"/>
                  </a:cubicBezTo>
                  <a:cubicBezTo>
                    <a:pt x="0" y="1274"/>
                    <a:pt x="5" y="1264"/>
                    <a:pt x="20" y="1256"/>
                  </a:cubicBezTo>
                  <a:cubicBezTo>
                    <a:pt x="34" y="1247"/>
                    <a:pt x="45" y="1224"/>
                    <a:pt x="51" y="1218"/>
                  </a:cubicBezTo>
                  <a:cubicBezTo>
                    <a:pt x="56" y="1212"/>
                    <a:pt x="49" y="1214"/>
                    <a:pt x="53" y="1203"/>
                  </a:cubicBezTo>
                  <a:cubicBezTo>
                    <a:pt x="58" y="1191"/>
                    <a:pt x="73" y="1123"/>
                    <a:pt x="76" y="1101"/>
                  </a:cubicBezTo>
                  <a:cubicBezTo>
                    <a:pt x="78" y="1078"/>
                    <a:pt x="77" y="1002"/>
                    <a:pt x="87" y="967"/>
                  </a:cubicBezTo>
                  <a:cubicBezTo>
                    <a:pt x="98" y="931"/>
                    <a:pt x="131" y="816"/>
                    <a:pt x="135" y="784"/>
                  </a:cubicBezTo>
                  <a:cubicBezTo>
                    <a:pt x="140" y="753"/>
                    <a:pt x="147" y="721"/>
                    <a:pt x="147" y="703"/>
                  </a:cubicBezTo>
                  <a:cubicBezTo>
                    <a:pt x="147" y="686"/>
                    <a:pt x="149" y="674"/>
                    <a:pt x="154" y="662"/>
                  </a:cubicBezTo>
                  <a:cubicBezTo>
                    <a:pt x="158" y="649"/>
                    <a:pt x="153" y="632"/>
                    <a:pt x="153" y="632"/>
                  </a:cubicBezTo>
                  <a:cubicBezTo>
                    <a:pt x="153" y="632"/>
                    <a:pt x="140" y="642"/>
                    <a:pt x="132" y="648"/>
                  </a:cubicBezTo>
                  <a:cubicBezTo>
                    <a:pt x="125" y="655"/>
                    <a:pt x="125" y="645"/>
                    <a:pt x="129" y="629"/>
                  </a:cubicBezTo>
                  <a:cubicBezTo>
                    <a:pt x="132" y="614"/>
                    <a:pt x="130" y="605"/>
                    <a:pt x="126" y="610"/>
                  </a:cubicBezTo>
                  <a:cubicBezTo>
                    <a:pt x="122" y="615"/>
                    <a:pt x="119" y="585"/>
                    <a:pt x="109" y="566"/>
                  </a:cubicBezTo>
                  <a:cubicBezTo>
                    <a:pt x="100" y="548"/>
                    <a:pt x="78" y="511"/>
                    <a:pt x="83" y="489"/>
                  </a:cubicBezTo>
                  <a:cubicBezTo>
                    <a:pt x="88" y="468"/>
                    <a:pt x="90" y="431"/>
                    <a:pt x="96" y="412"/>
                  </a:cubicBezTo>
                  <a:cubicBezTo>
                    <a:pt x="102" y="394"/>
                    <a:pt x="107" y="361"/>
                    <a:pt x="114" y="341"/>
                  </a:cubicBezTo>
                  <a:cubicBezTo>
                    <a:pt x="121" y="321"/>
                    <a:pt x="120" y="311"/>
                    <a:pt x="129" y="291"/>
                  </a:cubicBezTo>
                  <a:cubicBezTo>
                    <a:pt x="137" y="271"/>
                    <a:pt x="147" y="247"/>
                    <a:pt x="147" y="238"/>
                  </a:cubicBezTo>
                  <a:cubicBezTo>
                    <a:pt x="147" y="232"/>
                    <a:pt x="149" y="228"/>
                    <a:pt x="158" y="224"/>
                  </a:cubicBezTo>
                  <a:cubicBezTo>
                    <a:pt x="158" y="437"/>
                    <a:pt x="158" y="437"/>
                    <a:pt x="158" y="437"/>
                  </a:cubicBezTo>
                  <a:cubicBezTo>
                    <a:pt x="155" y="443"/>
                    <a:pt x="152" y="448"/>
                    <a:pt x="150" y="449"/>
                  </a:cubicBezTo>
                  <a:cubicBezTo>
                    <a:pt x="142" y="451"/>
                    <a:pt x="141" y="461"/>
                    <a:pt x="150" y="466"/>
                  </a:cubicBezTo>
                  <a:cubicBezTo>
                    <a:pt x="158" y="471"/>
                    <a:pt x="153" y="504"/>
                    <a:pt x="157" y="509"/>
                  </a:cubicBezTo>
                  <a:cubicBezTo>
                    <a:pt x="157" y="509"/>
                    <a:pt x="157" y="509"/>
                    <a:pt x="158" y="509"/>
                  </a:cubicBezTo>
                  <a:lnTo>
                    <a:pt x="158" y="1136"/>
                  </a:lnTo>
                  <a:close/>
                </a:path>
              </a:pathLst>
            </a:custGeom>
            <a:solidFill>
              <a:srgbClr val="39536B">
                <a:lumMod val="65000"/>
                <a:lumOff val="3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609463">
                <a:defRPr/>
              </a:pPr>
              <a:endParaRPr lang="en-US" sz="2399" kern="0">
                <a:solidFill>
                  <a:srgbClr val="414042"/>
                </a:solidFill>
                <a:latin typeface="Arial"/>
              </a:endParaRPr>
            </a:p>
          </p:txBody>
        </p:sp>
        <p:sp>
          <p:nvSpPr>
            <p:cNvPr id="5" name="Freeform 20"/>
            <p:cNvSpPr>
              <a:spLocks/>
            </p:cNvSpPr>
            <p:nvPr/>
          </p:nvSpPr>
          <p:spPr bwMode="auto">
            <a:xfrm>
              <a:off x="4701" y="1169"/>
              <a:ext cx="325" cy="633"/>
            </a:xfrm>
            <a:custGeom>
              <a:avLst/>
              <a:gdLst>
                <a:gd name="T0" fmla="*/ 153 w 191"/>
                <a:gd name="T1" fmla="*/ 0 h 373"/>
                <a:gd name="T2" fmla="*/ 155 w 191"/>
                <a:gd name="T3" fmla="*/ 3 h 373"/>
                <a:gd name="T4" fmla="*/ 162 w 191"/>
                <a:gd name="T5" fmla="*/ 15 h 373"/>
                <a:gd name="T6" fmla="*/ 162 w 191"/>
                <a:gd name="T7" fmla="*/ 17 h 373"/>
                <a:gd name="T8" fmla="*/ 156 w 191"/>
                <a:gd name="T9" fmla="*/ 149 h 373"/>
                <a:gd name="T10" fmla="*/ 157 w 191"/>
                <a:gd name="T11" fmla="*/ 255 h 373"/>
                <a:gd name="T12" fmla="*/ 175 w 191"/>
                <a:gd name="T13" fmla="*/ 334 h 373"/>
                <a:gd name="T14" fmla="*/ 191 w 191"/>
                <a:gd name="T15" fmla="*/ 372 h 373"/>
                <a:gd name="T16" fmla="*/ 126 w 191"/>
                <a:gd name="T17" fmla="*/ 368 h 373"/>
                <a:gd name="T18" fmla="*/ 20 w 191"/>
                <a:gd name="T19" fmla="*/ 369 h 373"/>
                <a:gd name="T20" fmla="*/ 0 w 191"/>
                <a:gd name="T21" fmla="*/ 361 h 373"/>
                <a:gd name="T22" fmla="*/ 24 w 191"/>
                <a:gd name="T23" fmla="*/ 291 h 373"/>
                <a:gd name="T24" fmla="*/ 44 w 191"/>
                <a:gd name="T25" fmla="*/ 155 h 373"/>
                <a:gd name="T26" fmla="*/ 52 w 191"/>
                <a:gd name="T27" fmla="*/ 32 h 373"/>
                <a:gd name="T28" fmla="*/ 60 w 191"/>
                <a:gd name="T29" fmla="*/ 11 h 373"/>
                <a:gd name="T30" fmla="*/ 61 w 191"/>
                <a:gd name="T31" fmla="*/ 10 h 373"/>
                <a:gd name="T32" fmla="*/ 72 w 191"/>
                <a:gd name="T33" fmla="*/ 0 h 373"/>
                <a:gd name="T34" fmla="*/ 91 w 191"/>
                <a:gd name="T35" fmla="*/ 23 h 373"/>
                <a:gd name="T36" fmla="*/ 121 w 191"/>
                <a:gd name="T37" fmla="*/ 33 h 373"/>
                <a:gd name="T38" fmla="*/ 153 w 191"/>
                <a:gd name="T3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373">
                  <a:moveTo>
                    <a:pt x="153" y="0"/>
                  </a:moveTo>
                  <a:cubicBezTo>
                    <a:pt x="154" y="3"/>
                    <a:pt x="155" y="3"/>
                    <a:pt x="155" y="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7"/>
                  </a:cubicBezTo>
                  <a:cubicBezTo>
                    <a:pt x="159" y="37"/>
                    <a:pt x="156" y="104"/>
                    <a:pt x="156" y="149"/>
                  </a:cubicBezTo>
                  <a:cubicBezTo>
                    <a:pt x="156" y="194"/>
                    <a:pt x="150" y="218"/>
                    <a:pt x="157" y="255"/>
                  </a:cubicBezTo>
                  <a:cubicBezTo>
                    <a:pt x="164" y="291"/>
                    <a:pt x="165" y="312"/>
                    <a:pt x="175" y="334"/>
                  </a:cubicBezTo>
                  <a:cubicBezTo>
                    <a:pt x="185" y="356"/>
                    <a:pt x="191" y="372"/>
                    <a:pt x="191" y="372"/>
                  </a:cubicBezTo>
                  <a:cubicBezTo>
                    <a:pt x="191" y="372"/>
                    <a:pt x="159" y="368"/>
                    <a:pt x="126" y="368"/>
                  </a:cubicBezTo>
                  <a:cubicBezTo>
                    <a:pt x="93" y="368"/>
                    <a:pt x="33" y="373"/>
                    <a:pt x="20" y="369"/>
                  </a:cubicBezTo>
                  <a:cubicBezTo>
                    <a:pt x="8" y="366"/>
                    <a:pt x="0" y="361"/>
                    <a:pt x="0" y="361"/>
                  </a:cubicBezTo>
                  <a:cubicBezTo>
                    <a:pt x="0" y="361"/>
                    <a:pt x="14" y="328"/>
                    <a:pt x="24" y="291"/>
                  </a:cubicBezTo>
                  <a:cubicBezTo>
                    <a:pt x="34" y="255"/>
                    <a:pt x="44" y="205"/>
                    <a:pt x="44" y="155"/>
                  </a:cubicBezTo>
                  <a:cubicBezTo>
                    <a:pt x="44" y="105"/>
                    <a:pt x="42" y="57"/>
                    <a:pt x="52" y="32"/>
                  </a:cubicBezTo>
                  <a:cubicBezTo>
                    <a:pt x="56" y="23"/>
                    <a:pt x="58" y="16"/>
                    <a:pt x="60" y="11"/>
                  </a:cubicBezTo>
                  <a:cubicBezTo>
                    <a:pt x="60" y="11"/>
                    <a:pt x="58" y="12"/>
                    <a:pt x="61" y="10"/>
                  </a:cubicBezTo>
                  <a:cubicBezTo>
                    <a:pt x="63" y="8"/>
                    <a:pt x="69" y="3"/>
                    <a:pt x="72" y="0"/>
                  </a:cubicBezTo>
                  <a:cubicBezTo>
                    <a:pt x="77" y="6"/>
                    <a:pt x="80" y="10"/>
                    <a:pt x="91" y="23"/>
                  </a:cubicBezTo>
                  <a:cubicBezTo>
                    <a:pt x="102" y="36"/>
                    <a:pt x="103" y="45"/>
                    <a:pt x="121" y="33"/>
                  </a:cubicBezTo>
                  <a:cubicBezTo>
                    <a:pt x="135" y="24"/>
                    <a:pt x="144" y="1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609463">
                <a:defRPr/>
              </a:pPr>
              <a:endParaRPr lang="en-US" sz="2399" kern="0">
                <a:solidFill>
                  <a:srgbClr val="414042"/>
                </a:solidFill>
                <a:latin typeface="Arial"/>
              </a:endParaRPr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auto">
            <a:xfrm>
              <a:off x="4752" y="1242"/>
              <a:ext cx="157" cy="626"/>
            </a:xfrm>
            <a:custGeom>
              <a:avLst/>
              <a:gdLst>
                <a:gd name="T0" fmla="*/ 77 w 92"/>
                <a:gd name="T1" fmla="*/ 0 h 369"/>
                <a:gd name="T2" fmla="*/ 59 w 92"/>
                <a:gd name="T3" fmla="*/ 18 h 369"/>
                <a:gd name="T4" fmla="*/ 65 w 92"/>
                <a:gd name="T5" fmla="*/ 29 h 369"/>
                <a:gd name="T6" fmla="*/ 37 w 92"/>
                <a:gd name="T7" fmla="*/ 139 h 369"/>
                <a:gd name="T8" fmla="*/ 4 w 92"/>
                <a:gd name="T9" fmla="*/ 314 h 369"/>
                <a:gd name="T10" fmla="*/ 15 w 92"/>
                <a:gd name="T11" fmla="*/ 354 h 369"/>
                <a:gd name="T12" fmla="*/ 35 w 92"/>
                <a:gd name="T13" fmla="*/ 356 h 369"/>
                <a:gd name="T14" fmla="*/ 59 w 92"/>
                <a:gd name="T15" fmla="*/ 311 h 369"/>
                <a:gd name="T16" fmla="*/ 80 w 92"/>
                <a:gd name="T17" fmla="*/ 168 h 369"/>
                <a:gd name="T18" fmla="*/ 87 w 92"/>
                <a:gd name="T19" fmla="*/ 57 h 369"/>
                <a:gd name="T20" fmla="*/ 81 w 92"/>
                <a:gd name="T21" fmla="*/ 29 h 369"/>
                <a:gd name="T22" fmla="*/ 92 w 92"/>
                <a:gd name="T23" fmla="*/ 17 h 369"/>
                <a:gd name="T24" fmla="*/ 77 w 92"/>
                <a:gd name="T2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369">
                  <a:moveTo>
                    <a:pt x="77" y="0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68" y="21"/>
                    <a:pt x="65" y="29"/>
                  </a:cubicBezTo>
                  <a:cubicBezTo>
                    <a:pt x="62" y="37"/>
                    <a:pt x="49" y="81"/>
                    <a:pt x="37" y="139"/>
                  </a:cubicBezTo>
                  <a:cubicBezTo>
                    <a:pt x="24" y="198"/>
                    <a:pt x="7" y="300"/>
                    <a:pt x="4" y="314"/>
                  </a:cubicBezTo>
                  <a:cubicBezTo>
                    <a:pt x="0" y="329"/>
                    <a:pt x="5" y="339"/>
                    <a:pt x="15" y="354"/>
                  </a:cubicBezTo>
                  <a:cubicBezTo>
                    <a:pt x="24" y="369"/>
                    <a:pt x="25" y="369"/>
                    <a:pt x="35" y="356"/>
                  </a:cubicBezTo>
                  <a:cubicBezTo>
                    <a:pt x="45" y="343"/>
                    <a:pt x="52" y="348"/>
                    <a:pt x="59" y="311"/>
                  </a:cubicBezTo>
                  <a:cubicBezTo>
                    <a:pt x="65" y="274"/>
                    <a:pt x="75" y="200"/>
                    <a:pt x="80" y="168"/>
                  </a:cubicBezTo>
                  <a:cubicBezTo>
                    <a:pt x="85" y="135"/>
                    <a:pt x="91" y="72"/>
                    <a:pt x="87" y="57"/>
                  </a:cubicBezTo>
                  <a:cubicBezTo>
                    <a:pt x="83" y="43"/>
                    <a:pt x="80" y="35"/>
                    <a:pt x="81" y="29"/>
                  </a:cubicBezTo>
                  <a:cubicBezTo>
                    <a:pt x="83" y="23"/>
                    <a:pt x="92" y="17"/>
                    <a:pt x="92" y="17"/>
                  </a:cubicBezTo>
                  <a:cubicBezTo>
                    <a:pt x="92" y="17"/>
                    <a:pt x="85" y="4"/>
                    <a:pt x="77" y="0"/>
                  </a:cubicBezTo>
                  <a:close/>
                </a:path>
              </a:pathLst>
            </a:custGeom>
            <a:solidFill>
              <a:srgbClr val="39536B">
                <a:lumMod val="65000"/>
                <a:lumOff val="3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609463">
                <a:defRPr/>
              </a:pPr>
              <a:endParaRPr lang="en-US" sz="2399" kern="0">
                <a:solidFill>
                  <a:srgbClr val="414042"/>
                </a:solidFill>
                <a:latin typeface="Arial"/>
              </a:endParaRPr>
            </a:p>
          </p:txBody>
        </p:sp>
      </p:grpSp>
      <p:grpSp>
        <p:nvGrpSpPr>
          <p:cNvPr id="7" name="Group 11"/>
          <p:cNvGrpSpPr>
            <a:grpSpLocks noChangeAspect="1"/>
          </p:cNvGrpSpPr>
          <p:nvPr/>
        </p:nvGrpSpPr>
        <p:grpSpPr bwMode="auto">
          <a:xfrm>
            <a:off x="550726" y="1378124"/>
            <a:ext cx="780508" cy="2608390"/>
            <a:chOff x="2681" y="545"/>
            <a:chExt cx="816" cy="2553"/>
          </a:xfrm>
        </p:grpSpPr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2681" y="545"/>
              <a:ext cx="816" cy="2553"/>
            </a:xfrm>
            <a:custGeom>
              <a:avLst/>
              <a:gdLst>
                <a:gd name="T0" fmla="*/ 230 w 342"/>
                <a:gd name="T1" fmla="*/ 37 h 1078"/>
                <a:gd name="T2" fmla="*/ 223 w 342"/>
                <a:gd name="T3" fmla="*/ 116 h 1078"/>
                <a:gd name="T4" fmla="*/ 203 w 342"/>
                <a:gd name="T5" fmla="*/ 159 h 1078"/>
                <a:gd name="T6" fmla="*/ 238 w 342"/>
                <a:gd name="T7" fmla="*/ 185 h 1078"/>
                <a:gd name="T8" fmla="*/ 304 w 342"/>
                <a:gd name="T9" fmla="*/ 271 h 1078"/>
                <a:gd name="T10" fmla="*/ 329 w 342"/>
                <a:gd name="T11" fmla="*/ 358 h 1078"/>
                <a:gd name="T12" fmla="*/ 278 w 342"/>
                <a:gd name="T13" fmla="*/ 377 h 1078"/>
                <a:gd name="T14" fmla="*/ 278 w 342"/>
                <a:gd name="T15" fmla="*/ 450 h 1078"/>
                <a:gd name="T16" fmla="*/ 286 w 342"/>
                <a:gd name="T17" fmla="*/ 572 h 1078"/>
                <a:gd name="T18" fmla="*/ 269 w 342"/>
                <a:gd name="T19" fmla="*/ 671 h 1078"/>
                <a:gd name="T20" fmla="*/ 233 w 342"/>
                <a:gd name="T21" fmla="*/ 921 h 1078"/>
                <a:gd name="T22" fmla="*/ 256 w 342"/>
                <a:gd name="T23" fmla="*/ 982 h 1078"/>
                <a:gd name="T24" fmla="*/ 284 w 342"/>
                <a:gd name="T25" fmla="*/ 1008 h 1078"/>
                <a:gd name="T26" fmla="*/ 257 w 342"/>
                <a:gd name="T27" fmla="*/ 1028 h 1078"/>
                <a:gd name="T28" fmla="*/ 212 w 342"/>
                <a:gd name="T29" fmla="*/ 1021 h 1078"/>
                <a:gd name="T30" fmla="*/ 158 w 342"/>
                <a:gd name="T31" fmla="*/ 1010 h 1078"/>
                <a:gd name="T32" fmla="*/ 162 w 342"/>
                <a:gd name="T33" fmla="*/ 952 h 1078"/>
                <a:gd name="T34" fmla="*/ 157 w 342"/>
                <a:gd name="T35" fmla="*/ 746 h 1078"/>
                <a:gd name="T36" fmla="*/ 74 w 342"/>
                <a:gd name="T37" fmla="*/ 1019 h 1078"/>
                <a:gd name="T38" fmla="*/ 88 w 342"/>
                <a:gd name="T39" fmla="*/ 1057 h 1078"/>
                <a:gd name="T40" fmla="*/ 24 w 342"/>
                <a:gd name="T41" fmla="*/ 1063 h 1078"/>
                <a:gd name="T42" fmla="*/ 2 w 342"/>
                <a:gd name="T43" fmla="*/ 1025 h 1078"/>
                <a:gd name="T44" fmla="*/ 6 w 342"/>
                <a:gd name="T45" fmla="*/ 980 h 1078"/>
                <a:gd name="T46" fmla="*/ 71 w 342"/>
                <a:gd name="T47" fmla="*/ 568 h 1078"/>
                <a:gd name="T48" fmla="*/ 70 w 342"/>
                <a:gd name="T49" fmla="*/ 492 h 1078"/>
                <a:gd name="T50" fmla="*/ 80 w 342"/>
                <a:gd name="T51" fmla="*/ 408 h 1078"/>
                <a:gd name="T52" fmla="*/ 56 w 342"/>
                <a:gd name="T53" fmla="*/ 284 h 1078"/>
                <a:gd name="T54" fmla="*/ 89 w 342"/>
                <a:gd name="T55" fmla="*/ 178 h 1078"/>
                <a:gd name="T56" fmla="*/ 134 w 342"/>
                <a:gd name="T57" fmla="*/ 138 h 1078"/>
                <a:gd name="T58" fmla="*/ 137 w 342"/>
                <a:gd name="T59" fmla="*/ 122 h 1078"/>
                <a:gd name="T60" fmla="*/ 126 w 342"/>
                <a:gd name="T61" fmla="*/ 88 h 1078"/>
                <a:gd name="T62" fmla="*/ 142 w 342"/>
                <a:gd name="T63" fmla="*/ 2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1078">
                  <a:moveTo>
                    <a:pt x="206" y="13"/>
                  </a:moveTo>
                  <a:cubicBezTo>
                    <a:pt x="214" y="14"/>
                    <a:pt x="223" y="19"/>
                    <a:pt x="230" y="37"/>
                  </a:cubicBezTo>
                  <a:cubicBezTo>
                    <a:pt x="236" y="55"/>
                    <a:pt x="237" y="68"/>
                    <a:pt x="231" y="81"/>
                  </a:cubicBezTo>
                  <a:cubicBezTo>
                    <a:pt x="225" y="94"/>
                    <a:pt x="225" y="104"/>
                    <a:pt x="223" y="116"/>
                  </a:cubicBezTo>
                  <a:cubicBezTo>
                    <a:pt x="220" y="128"/>
                    <a:pt x="212" y="147"/>
                    <a:pt x="206" y="149"/>
                  </a:cubicBezTo>
                  <a:cubicBezTo>
                    <a:pt x="201" y="150"/>
                    <a:pt x="203" y="154"/>
                    <a:pt x="203" y="159"/>
                  </a:cubicBezTo>
                  <a:cubicBezTo>
                    <a:pt x="203" y="165"/>
                    <a:pt x="206" y="172"/>
                    <a:pt x="206" y="172"/>
                  </a:cubicBezTo>
                  <a:cubicBezTo>
                    <a:pt x="206" y="172"/>
                    <a:pt x="222" y="181"/>
                    <a:pt x="238" y="185"/>
                  </a:cubicBezTo>
                  <a:cubicBezTo>
                    <a:pt x="253" y="189"/>
                    <a:pt x="277" y="206"/>
                    <a:pt x="279" y="228"/>
                  </a:cubicBezTo>
                  <a:cubicBezTo>
                    <a:pt x="281" y="250"/>
                    <a:pt x="291" y="260"/>
                    <a:pt x="304" y="271"/>
                  </a:cubicBezTo>
                  <a:cubicBezTo>
                    <a:pt x="317" y="283"/>
                    <a:pt x="331" y="283"/>
                    <a:pt x="335" y="303"/>
                  </a:cubicBezTo>
                  <a:cubicBezTo>
                    <a:pt x="339" y="324"/>
                    <a:pt x="342" y="352"/>
                    <a:pt x="329" y="358"/>
                  </a:cubicBezTo>
                  <a:cubicBezTo>
                    <a:pt x="316" y="364"/>
                    <a:pt x="284" y="361"/>
                    <a:pt x="284" y="361"/>
                  </a:cubicBezTo>
                  <a:cubicBezTo>
                    <a:pt x="284" y="361"/>
                    <a:pt x="283" y="372"/>
                    <a:pt x="278" y="377"/>
                  </a:cubicBezTo>
                  <a:cubicBezTo>
                    <a:pt x="273" y="382"/>
                    <a:pt x="265" y="386"/>
                    <a:pt x="265" y="386"/>
                  </a:cubicBezTo>
                  <a:cubicBezTo>
                    <a:pt x="265" y="386"/>
                    <a:pt x="275" y="424"/>
                    <a:pt x="278" y="450"/>
                  </a:cubicBezTo>
                  <a:cubicBezTo>
                    <a:pt x="280" y="476"/>
                    <a:pt x="284" y="530"/>
                    <a:pt x="286" y="543"/>
                  </a:cubicBezTo>
                  <a:cubicBezTo>
                    <a:pt x="289" y="556"/>
                    <a:pt x="291" y="567"/>
                    <a:pt x="286" y="572"/>
                  </a:cubicBezTo>
                  <a:cubicBezTo>
                    <a:pt x="280" y="576"/>
                    <a:pt x="277" y="577"/>
                    <a:pt x="277" y="577"/>
                  </a:cubicBezTo>
                  <a:cubicBezTo>
                    <a:pt x="277" y="577"/>
                    <a:pt x="275" y="635"/>
                    <a:pt x="269" y="671"/>
                  </a:cubicBezTo>
                  <a:cubicBezTo>
                    <a:pt x="264" y="707"/>
                    <a:pt x="255" y="747"/>
                    <a:pt x="248" y="789"/>
                  </a:cubicBezTo>
                  <a:cubicBezTo>
                    <a:pt x="241" y="831"/>
                    <a:pt x="235" y="900"/>
                    <a:pt x="233" y="921"/>
                  </a:cubicBezTo>
                  <a:cubicBezTo>
                    <a:pt x="230" y="942"/>
                    <a:pt x="229" y="943"/>
                    <a:pt x="233" y="952"/>
                  </a:cubicBezTo>
                  <a:cubicBezTo>
                    <a:pt x="236" y="961"/>
                    <a:pt x="261" y="979"/>
                    <a:pt x="256" y="982"/>
                  </a:cubicBezTo>
                  <a:cubicBezTo>
                    <a:pt x="252" y="985"/>
                    <a:pt x="252" y="985"/>
                    <a:pt x="252" y="985"/>
                  </a:cubicBezTo>
                  <a:cubicBezTo>
                    <a:pt x="252" y="985"/>
                    <a:pt x="269" y="1008"/>
                    <a:pt x="284" y="1008"/>
                  </a:cubicBezTo>
                  <a:cubicBezTo>
                    <a:pt x="299" y="1008"/>
                    <a:pt x="317" y="1013"/>
                    <a:pt x="317" y="1024"/>
                  </a:cubicBezTo>
                  <a:cubicBezTo>
                    <a:pt x="317" y="1035"/>
                    <a:pt x="272" y="1028"/>
                    <a:pt x="257" y="1028"/>
                  </a:cubicBezTo>
                  <a:cubicBezTo>
                    <a:pt x="242" y="1028"/>
                    <a:pt x="226" y="1021"/>
                    <a:pt x="219" y="1017"/>
                  </a:cubicBezTo>
                  <a:cubicBezTo>
                    <a:pt x="211" y="1014"/>
                    <a:pt x="212" y="1021"/>
                    <a:pt x="212" y="1021"/>
                  </a:cubicBezTo>
                  <a:cubicBezTo>
                    <a:pt x="212" y="1021"/>
                    <a:pt x="192" y="1021"/>
                    <a:pt x="178" y="1020"/>
                  </a:cubicBezTo>
                  <a:cubicBezTo>
                    <a:pt x="164" y="1018"/>
                    <a:pt x="158" y="1018"/>
                    <a:pt x="158" y="1010"/>
                  </a:cubicBezTo>
                  <a:cubicBezTo>
                    <a:pt x="158" y="1002"/>
                    <a:pt x="158" y="999"/>
                    <a:pt x="158" y="999"/>
                  </a:cubicBezTo>
                  <a:cubicBezTo>
                    <a:pt x="158" y="999"/>
                    <a:pt x="158" y="977"/>
                    <a:pt x="162" y="952"/>
                  </a:cubicBezTo>
                  <a:cubicBezTo>
                    <a:pt x="165" y="928"/>
                    <a:pt x="163" y="833"/>
                    <a:pt x="162" y="804"/>
                  </a:cubicBezTo>
                  <a:cubicBezTo>
                    <a:pt x="160" y="775"/>
                    <a:pt x="157" y="746"/>
                    <a:pt x="157" y="746"/>
                  </a:cubicBezTo>
                  <a:cubicBezTo>
                    <a:pt x="157" y="746"/>
                    <a:pt x="128" y="846"/>
                    <a:pt x="113" y="901"/>
                  </a:cubicBezTo>
                  <a:cubicBezTo>
                    <a:pt x="97" y="957"/>
                    <a:pt x="78" y="1016"/>
                    <a:pt x="74" y="1019"/>
                  </a:cubicBezTo>
                  <a:cubicBezTo>
                    <a:pt x="70" y="1021"/>
                    <a:pt x="71" y="1025"/>
                    <a:pt x="71" y="1025"/>
                  </a:cubicBezTo>
                  <a:cubicBezTo>
                    <a:pt x="71" y="1025"/>
                    <a:pt x="87" y="1044"/>
                    <a:pt x="88" y="1057"/>
                  </a:cubicBezTo>
                  <a:cubicBezTo>
                    <a:pt x="89" y="1070"/>
                    <a:pt x="92" y="1075"/>
                    <a:pt x="79" y="1077"/>
                  </a:cubicBezTo>
                  <a:cubicBezTo>
                    <a:pt x="66" y="1078"/>
                    <a:pt x="35" y="1070"/>
                    <a:pt x="24" y="1063"/>
                  </a:cubicBezTo>
                  <a:cubicBezTo>
                    <a:pt x="14" y="1055"/>
                    <a:pt x="13" y="1047"/>
                    <a:pt x="8" y="1043"/>
                  </a:cubicBezTo>
                  <a:cubicBezTo>
                    <a:pt x="2" y="1040"/>
                    <a:pt x="0" y="1034"/>
                    <a:pt x="2" y="1025"/>
                  </a:cubicBezTo>
                  <a:cubicBezTo>
                    <a:pt x="5" y="1016"/>
                    <a:pt x="5" y="1014"/>
                    <a:pt x="5" y="1014"/>
                  </a:cubicBezTo>
                  <a:cubicBezTo>
                    <a:pt x="5" y="1014"/>
                    <a:pt x="1" y="1011"/>
                    <a:pt x="6" y="980"/>
                  </a:cubicBezTo>
                  <a:cubicBezTo>
                    <a:pt x="11" y="950"/>
                    <a:pt x="35" y="786"/>
                    <a:pt x="50" y="712"/>
                  </a:cubicBezTo>
                  <a:cubicBezTo>
                    <a:pt x="66" y="639"/>
                    <a:pt x="71" y="577"/>
                    <a:pt x="71" y="568"/>
                  </a:cubicBezTo>
                  <a:cubicBezTo>
                    <a:pt x="71" y="558"/>
                    <a:pt x="68" y="559"/>
                    <a:pt x="62" y="556"/>
                  </a:cubicBezTo>
                  <a:cubicBezTo>
                    <a:pt x="56" y="552"/>
                    <a:pt x="68" y="513"/>
                    <a:pt x="70" y="492"/>
                  </a:cubicBezTo>
                  <a:cubicBezTo>
                    <a:pt x="71" y="471"/>
                    <a:pt x="73" y="456"/>
                    <a:pt x="73" y="442"/>
                  </a:cubicBezTo>
                  <a:cubicBezTo>
                    <a:pt x="72" y="428"/>
                    <a:pt x="78" y="419"/>
                    <a:pt x="80" y="408"/>
                  </a:cubicBezTo>
                  <a:cubicBezTo>
                    <a:pt x="81" y="397"/>
                    <a:pt x="85" y="368"/>
                    <a:pt x="77" y="344"/>
                  </a:cubicBezTo>
                  <a:cubicBezTo>
                    <a:pt x="68" y="319"/>
                    <a:pt x="60" y="289"/>
                    <a:pt x="56" y="284"/>
                  </a:cubicBezTo>
                  <a:cubicBezTo>
                    <a:pt x="52" y="279"/>
                    <a:pt x="56" y="261"/>
                    <a:pt x="58" y="238"/>
                  </a:cubicBezTo>
                  <a:cubicBezTo>
                    <a:pt x="60" y="214"/>
                    <a:pt x="66" y="190"/>
                    <a:pt x="89" y="178"/>
                  </a:cubicBezTo>
                  <a:cubicBezTo>
                    <a:pt x="112" y="165"/>
                    <a:pt x="122" y="162"/>
                    <a:pt x="128" y="152"/>
                  </a:cubicBezTo>
                  <a:cubicBezTo>
                    <a:pt x="135" y="141"/>
                    <a:pt x="131" y="140"/>
                    <a:pt x="134" y="138"/>
                  </a:cubicBezTo>
                  <a:cubicBezTo>
                    <a:pt x="137" y="136"/>
                    <a:pt x="138" y="135"/>
                    <a:pt x="138" y="135"/>
                  </a:cubicBezTo>
                  <a:cubicBezTo>
                    <a:pt x="138" y="135"/>
                    <a:pt x="138" y="126"/>
                    <a:pt x="137" y="122"/>
                  </a:cubicBezTo>
                  <a:cubicBezTo>
                    <a:pt x="136" y="118"/>
                    <a:pt x="132" y="118"/>
                    <a:pt x="131" y="113"/>
                  </a:cubicBezTo>
                  <a:cubicBezTo>
                    <a:pt x="129" y="109"/>
                    <a:pt x="125" y="96"/>
                    <a:pt x="126" y="88"/>
                  </a:cubicBezTo>
                  <a:cubicBezTo>
                    <a:pt x="127" y="80"/>
                    <a:pt x="129" y="79"/>
                    <a:pt x="129" y="79"/>
                  </a:cubicBezTo>
                  <a:cubicBezTo>
                    <a:pt x="129" y="79"/>
                    <a:pt x="125" y="35"/>
                    <a:pt x="142" y="22"/>
                  </a:cubicBezTo>
                  <a:cubicBezTo>
                    <a:pt x="159" y="10"/>
                    <a:pt x="189" y="0"/>
                    <a:pt x="206" y="13"/>
                  </a:cubicBezTo>
                  <a:close/>
                </a:path>
              </a:pathLst>
            </a:custGeom>
            <a:solidFill>
              <a:srgbClr val="9C21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609463">
                <a:defRPr/>
              </a:pPr>
              <a:endParaRPr lang="en-US" sz="2399" kern="0">
                <a:solidFill>
                  <a:srgbClr val="414042"/>
                </a:solidFill>
                <a:latin typeface="Arial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2998" y="867"/>
              <a:ext cx="184" cy="156"/>
            </a:xfrm>
            <a:custGeom>
              <a:avLst/>
              <a:gdLst>
                <a:gd name="T0" fmla="*/ 70 w 77"/>
                <a:gd name="T1" fmla="*/ 26 h 66"/>
                <a:gd name="T2" fmla="*/ 73 w 77"/>
                <a:gd name="T3" fmla="*/ 36 h 66"/>
                <a:gd name="T4" fmla="*/ 74 w 77"/>
                <a:gd name="T5" fmla="*/ 37 h 66"/>
                <a:gd name="T6" fmla="*/ 77 w 77"/>
                <a:gd name="T7" fmla="*/ 66 h 66"/>
                <a:gd name="T8" fmla="*/ 74 w 77"/>
                <a:gd name="T9" fmla="*/ 63 h 66"/>
                <a:gd name="T10" fmla="*/ 63 w 77"/>
                <a:gd name="T11" fmla="*/ 48 h 66"/>
                <a:gd name="T12" fmla="*/ 56 w 77"/>
                <a:gd name="T13" fmla="*/ 63 h 66"/>
                <a:gd name="T14" fmla="*/ 0 w 77"/>
                <a:gd name="T15" fmla="*/ 4 h 66"/>
                <a:gd name="T16" fmla="*/ 1 w 77"/>
                <a:gd name="T17" fmla="*/ 2 h 66"/>
                <a:gd name="T18" fmla="*/ 5 w 77"/>
                <a:gd name="T19" fmla="*/ 0 h 66"/>
                <a:gd name="T20" fmla="*/ 27 w 77"/>
                <a:gd name="T21" fmla="*/ 25 h 66"/>
                <a:gd name="T22" fmla="*/ 63 w 77"/>
                <a:gd name="T23" fmla="*/ 45 h 66"/>
                <a:gd name="T24" fmla="*/ 70 w 77"/>
                <a:gd name="T25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66">
                  <a:moveTo>
                    <a:pt x="70" y="26"/>
                  </a:moveTo>
                  <a:cubicBezTo>
                    <a:pt x="71" y="31"/>
                    <a:pt x="73" y="36"/>
                    <a:pt x="73" y="36"/>
                  </a:cubicBezTo>
                  <a:cubicBezTo>
                    <a:pt x="73" y="36"/>
                    <a:pt x="74" y="37"/>
                    <a:pt x="74" y="37"/>
                  </a:cubicBezTo>
                  <a:cubicBezTo>
                    <a:pt x="74" y="43"/>
                    <a:pt x="76" y="56"/>
                    <a:pt x="77" y="66"/>
                  </a:cubicBezTo>
                  <a:cubicBezTo>
                    <a:pt x="76" y="66"/>
                    <a:pt x="75" y="65"/>
                    <a:pt x="74" y="63"/>
                  </a:cubicBezTo>
                  <a:cubicBezTo>
                    <a:pt x="69" y="52"/>
                    <a:pt x="67" y="46"/>
                    <a:pt x="63" y="48"/>
                  </a:cubicBezTo>
                  <a:cubicBezTo>
                    <a:pt x="61" y="50"/>
                    <a:pt x="58" y="57"/>
                    <a:pt x="56" y="63"/>
                  </a:cubicBezTo>
                  <a:cubicBezTo>
                    <a:pt x="43" y="48"/>
                    <a:pt x="12" y="1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6"/>
                    <a:pt x="17" y="19"/>
                    <a:pt x="27" y="25"/>
                  </a:cubicBezTo>
                  <a:cubicBezTo>
                    <a:pt x="38" y="31"/>
                    <a:pt x="63" y="45"/>
                    <a:pt x="63" y="45"/>
                  </a:cubicBezTo>
                  <a:cubicBezTo>
                    <a:pt x="63" y="45"/>
                    <a:pt x="68" y="33"/>
                    <a:pt x="7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609463">
                <a:defRPr/>
              </a:pPr>
              <a:endParaRPr lang="en-US" sz="2399" kern="0">
                <a:solidFill>
                  <a:srgbClr val="414042"/>
                </a:solidFill>
                <a:latin typeface="Arial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3210" y="1225"/>
              <a:ext cx="93" cy="130"/>
            </a:xfrm>
            <a:custGeom>
              <a:avLst/>
              <a:gdLst>
                <a:gd name="T0" fmla="*/ 7 w 39"/>
                <a:gd name="T1" fmla="*/ 43 h 55"/>
                <a:gd name="T2" fmla="*/ 21 w 39"/>
                <a:gd name="T3" fmla="*/ 27 h 55"/>
                <a:gd name="T4" fmla="*/ 5 w 39"/>
                <a:gd name="T5" fmla="*/ 8 h 55"/>
                <a:gd name="T6" fmla="*/ 19 w 39"/>
                <a:gd name="T7" fmla="*/ 8 h 55"/>
                <a:gd name="T8" fmla="*/ 39 w 39"/>
                <a:gd name="T9" fmla="*/ 55 h 55"/>
                <a:gd name="T10" fmla="*/ 7 w 39"/>
                <a:gd name="T11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5">
                  <a:moveTo>
                    <a:pt x="7" y="43"/>
                  </a:moveTo>
                  <a:cubicBezTo>
                    <a:pt x="7" y="43"/>
                    <a:pt x="21" y="38"/>
                    <a:pt x="21" y="27"/>
                  </a:cubicBezTo>
                  <a:cubicBezTo>
                    <a:pt x="21" y="16"/>
                    <a:pt x="11" y="8"/>
                    <a:pt x="5" y="8"/>
                  </a:cubicBezTo>
                  <a:cubicBezTo>
                    <a:pt x="0" y="7"/>
                    <a:pt x="8" y="0"/>
                    <a:pt x="19" y="8"/>
                  </a:cubicBezTo>
                  <a:cubicBezTo>
                    <a:pt x="30" y="17"/>
                    <a:pt x="39" y="55"/>
                    <a:pt x="39" y="55"/>
                  </a:cubicBezTo>
                  <a:cubicBezTo>
                    <a:pt x="39" y="55"/>
                    <a:pt x="16" y="47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609463">
                <a:defRPr/>
              </a:pPr>
              <a:endParaRPr lang="en-US" sz="2399" kern="0">
                <a:solidFill>
                  <a:srgbClr val="414042"/>
                </a:solidFill>
                <a:latin typeface="Arial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3296" y="1371"/>
              <a:ext cx="22" cy="100"/>
            </a:xfrm>
            <a:custGeom>
              <a:avLst/>
              <a:gdLst>
                <a:gd name="T0" fmla="*/ 3 w 9"/>
                <a:gd name="T1" fmla="*/ 0 h 42"/>
                <a:gd name="T2" fmla="*/ 9 w 9"/>
                <a:gd name="T3" fmla="*/ 35 h 42"/>
                <a:gd name="T4" fmla="*/ 0 w 9"/>
                <a:gd name="T5" fmla="*/ 42 h 42"/>
                <a:gd name="T6" fmla="*/ 3 w 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2">
                  <a:moveTo>
                    <a:pt x="3" y="0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" y="1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609463">
                <a:defRPr/>
              </a:pPr>
              <a:endParaRPr lang="en-US" sz="2399" kern="0">
                <a:solidFill>
                  <a:srgbClr val="414042"/>
                </a:solidFill>
                <a:latin typeface="Arial"/>
              </a:endParaRPr>
            </a:p>
          </p:txBody>
        </p:sp>
      </p:grpSp>
      <p:grpSp>
        <p:nvGrpSpPr>
          <p:cNvPr id="12" name="Group 24"/>
          <p:cNvGrpSpPr>
            <a:grpSpLocks noChangeAspect="1"/>
          </p:cNvGrpSpPr>
          <p:nvPr/>
        </p:nvGrpSpPr>
        <p:grpSpPr bwMode="auto">
          <a:xfrm>
            <a:off x="7585076" y="1463694"/>
            <a:ext cx="581193" cy="2492385"/>
            <a:chOff x="4369" y="343"/>
            <a:chExt cx="610" cy="2449"/>
          </a:xfrm>
        </p:grpSpPr>
        <p:sp>
          <p:nvSpPr>
            <p:cNvPr id="13" name="Freeform 25"/>
            <p:cNvSpPr>
              <a:spLocks noEditPoints="1"/>
            </p:cNvSpPr>
            <p:nvPr/>
          </p:nvSpPr>
          <p:spPr bwMode="auto">
            <a:xfrm>
              <a:off x="4369" y="343"/>
              <a:ext cx="610" cy="2449"/>
            </a:xfrm>
            <a:custGeom>
              <a:avLst/>
              <a:gdLst>
                <a:gd name="T0" fmla="*/ 122 w 255"/>
                <a:gd name="T1" fmla="*/ 0 h 1034"/>
                <a:gd name="T2" fmla="*/ 168 w 255"/>
                <a:gd name="T3" fmla="*/ 41 h 1034"/>
                <a:gd name="T4" fmla="*/ 176 w 255"/>
                <a:gd name="T5" fmla="*/ 71 h 1034"/>
                <a:gd name="T6" fmla="*/ 183 w 255"/>
                <a:gd name="T7" fmla="*/ 111 h 1034"/>
                <a:gd name="T8" fmla="*/ 196 w 255"/>
                <a:gd name="T9" fmla="*/ 152 h 1034"/>
                <a:gd name="T10" fmla="*/ 203 w 255"/>
                <a:gd name="T11" fmla="*/ 172 h 1034"/>
                <a:gd name="T12" fmla="*/ 240 w 255"/>
                <a:gd name="T13" fmla="*/ 194 h 1034"/>
                <a:gd name="T14" fmla="*/ 252 w 255"/>
                <a:gd name="T15" fmla="*/ 271 h 1034"/>
                <a:gd name="T16" fmla="*/ 245 w 255"/>
                <a:gd name="T17" fmla="*/ 338 h 1034"/>
                <a:gd name="T18" fmla="*/ 219 w 255"/>
                <a:gd name="T19" fmla="*/ 357 h 1034"/>
                <a:gd name="T20" fmla="*/ 226 w 255"/>
                <a:gd name="T21" fmla="*/ 424 h 1034"/>
                <a:gd name="T22" fmla="*/ 235 w 255"/>
                <a:gd name="T23" fmla="*/ 473 h 1034"/>
                <a:gd name="T24" fmla="*/ 222 w 255"/>
                <a:gd name="T25" fmla="*/ 475 h 1034"/>
                <a:gd name="T26" fmla="*/ 216 w 255"/>
                <a:gd name="T27" fmla="*/ 541 h 1034"/>
                <a:gd name="T28" fmla="*/ 196 w 255"/>
                <a:gd name="T29" fmla="*/ 650 h 1034"/>
                <a:gd name="T30" fmla="*/ 189 w 255"/>
                <a:gd name="T31" fmla="*/ 664 h 1034"/>
                <a:gd name="T32" fmla="*/ 179 w 255"/>
                <a:gd name="T33" fmla="*/ 664 h 1034"/>
                <a:gd name="T34" fmla="*/ 177 w 255"/>
                <a:gd name="T35" fmla="*/ 697 h 1034"/>
                <a:gd name="T36" fmla="*/ 170 w 255"/>
                <a:gd name="T37" fmla="*/ 765 h 1034"/>
                <a:gd name="T38" fmla="*/ 141 w 255"/>
                <a:gd name="T39" fmla="*/ 872 h 1034"/>
                <a:gd name="T40" fmla="*/ 161 w 255"/>
                <a:gd name="T41" fmla="*/ 933 h 1034"/>
                <a:gd name="T42" fmla="*/ 179 w 255"/>
                <a:gd name="T43" fmla="*/ 973 h 1034"/>
                <a:gd name="T44" fmla="*/ 152 w 255"/>
                <a:gd name="T45" fmla="*/ 975 h 1034"/>
                <a:gd name="T46" fmla="*/ 139 w 255"/>
                <a:gd name="T47" fmla="*/ 966 h 1034"/>
                <a:gd name="T48" fmla="*/ 143 w 255"/>
                <a:gd name="T49" fmla="*/ 986 h 1034"/>
                <a:gd name="T50" fmla="*/ 128 w 255"/>
                <a:gd name="T51" fmla="*/ 1034 h 1034"/>
                <a:gd name="T52" fmla="*/ 122 w 255"/>
                <a:gd name="T53" fmla="*/ 1033 h 1034"/>
                <a:gd name="T54" fmla="*/ 122 w 255"/>
                <a:gd name="T55" fmla="*/ 726 h 1034"/>
                <a:gd name="T56" fmla="*/ 125 w 255"/>
                <a:gd name="T57" fmla="*/ 709 h 1034"/>
                <a:gd name="T58" fmla="*/ 125 w 255"/>
                <a:gd name="T59" fmla="*/ 662 h 1034"/>
                <a:gd name="T60" fmla="*/ 122 w 255"/>
                <a:gd name="T61" fmla="*/ 680 h 1034"/>
                <a:gd name="T62" fmla="*/ 122 w 255"/>
                <a:gd name="T63" fmla="*/ 0 h 1034"/>
                <a:gd name="T64" fmla="*/ 121 w 255"/>
                <a:gd name="T65" fmla="*/ 0 h 1034"/>
                <a:gd name="T66" fmla="*/ 122 w 255"/>
                <a:gd name="T67" fmla="*/ 0 h 1034"/>
                <a:gd name="T68" fmla="*/ 122 w 255"/>
                <a:gd name="T69" fmla="*/ 680 h 1034"/>
                <a:gd name="T70" fmla="*/ 119 w 255"/>
                <a:gd name="T71" fmla="*/ 698 h 1034"/>
                <a:gd name="T72" fmla="*/ 120 w 255"/>
                <a:gd name="T73" fmla="*/ 721 h 1034"/>
                <a:gd name="T74" fmla="*/ 121 w 255"/>
                <a:gd name="T75" fmla="*/ 737 h 1034"/>
                <a:gd name="T76" fmla="*/ 122 w 255"/>
                <a:gd name="T77" fmla="*/ 726 h 1034"/>
                <a:gd name="T78" fmla="*/ 122 w 255"/>
                <a:gd name="T79" fmla="*/ 1033 h 1034"/>
                <a:gd name="T80" fmla="*/ 101 w 255"/>
                <a:gd name="T81" fmla="*/ 992 h 1034"/>
                <a:gd name="T82" fmla="*/ 100 w 255"/>
                <a:gd name="T83" fmla="*/ 948 h 1034"/>
                <a:gd name="T84" fmla="*/ 92 w 255"/>
                <a:gd name="T85" fmla="*/ 901 h 1034"/>
                <a:gd name="T86" fmla="*/ 59 w 255"/>
                <a:gd name="T87" fmla="*/ 756 h 1034"/>
                <a:gd name="T88" fmla="*/ 61 w 255"/>
                <a:gd name="T89" fmla="*/ 692 h 1034"/>
                <a:gd name="T90" fmla="*/ 57 w 255"/>
                <a:gd name="T91" fmla="*/ 661 h 1034"/>
                <a:gd name="T92" fmla="*/ 39 w 255"/>
                <a:gd name="T93" fmla="*/ 645 h 1034"/>
                <a:gd name="T94" fmla="*/ 34 w 255"/>
                <a:gd name="T95" fmla="*/ 530 h 1034"/>
                <a:gd name="T96" fmla="*/ 35 w 255"/>
                <a:gd name="T97" fmla="*/ 468 h 1034"/>
                <a:gd name="T98" fmla="*/ 13 w 255"/>
                <a:gd name="T99" fmla="*/ 464 h 1034"/>
                <a:gd name="T100" fmla="*/ 31 w 255"/>
                <a:gd name="T101" fmla="*/ 411 h 1034"/>
                <a:gd name="T102" fmla="*/ 34 w 255"/>
                <a:gd name="T103" fmla="*/ 372 h 1034"/>
                <a:gd name="T104" fmla="*/ 2 w 255"/>
                <a:gd name="T105" fmla="*/ 344 h 1034"/>
                <a:gd name="T106" fmla="*/ 2 w 255"/>
                <a:gd name="T107" fmla="*/ 266 h 1034"/>
                <a:gd name="T108" fmla="*/ 8 w 255"/>
                <a:gd name="T109" fmla="*/ 232 h 1034"/>
                <a:gd name="T110" fmla="*/ 31 w 255"/>
                <a:gd name="T111" fmla="*/ 175 h 1034"/>
                <a:gd name="T112" fmla="*/ 55 w 255"/>
                <a:gd name="T113" fmla="*/ 166 h 1034"/>
                <a:gd name="T114" fmla="*/ 57 w 255"/>
                <a:gd name="T115" fmla="*/ 143 h 1034"/>
                <a:gd name="T116" fmla="*/ 71 w 255"/>
                <a:gd name="T117" fmla="*/ 115 h 1034"/>
                <a:gd name="T118" fmla="*/ 73 w 255"/>
                <a:gd name="T119" fmla="*/ 73 h 1034"/>
                <a:gd name="T120" fmla="*/ 121 w 255"/>
                <a:gd name="T121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1034">
                  <a:moveTo>
                    <a:pt x="122" y="0"/>
                  </a:moveTo>
                  <a:cubicBezTo>
                    <a:pt x="145" y="0"/>
                    <a:pt x="164" y="21"/>
                    <a:pt x="168" y="41"/>
                  </a:cubicBezTo>
                  <a:cubicBezTo>
                    <a:pt x="173" y="61"/>
                    <a:pt x="176" y="60"/>
                    <a:pt x="176" y="71"/>
                  </a:cubicBezTo>
                  <a:cubicBezTo>
                    <a:pt x="176" y="82"/>
                    <a:pt x="181" y="94"/>
                    <a:pt x="183" y="111"/>
                  </a:cubicBezTo>
                  <a:cubicBezTo>
                    <a:pt x="185" y="129"/>
                    <a:pt x="187" y="141"/>
                    <a:pt x="196" y="152"/>
                  </a:cubicBezTo>
                  <a:cubicBezTo>
                    <a:pt x="205" y="162"/>
                    <a:pt x="203" y="172"/>
                    <a:pt x="203" y="172"/>
                  </a:cubicBezTo>
                  <a:cubicBezTo>
                    <a:pt x="203" y="172"/>
                    <a:pt x="233" y="174"/>
                    <a:pt x="240" y="194"/>
                  </a:cubicBezTo>
                  <a:cubicBezTo>
                    <a:pt x="248" y="214"/>
                    <a:pt x="249" y="248"/>
                    <a:pt x="252" y="271"/>
                  </a:cubicBezTo>
                  <a:cubicBezTo>
                    <a:pt x="255" y="294"/>
                    <a:pt x="253" y="321"/>
                    <a:pt x="245" y="338"/>
                  </a:cubicBezTo>
                  <a:cubicBezTo>
                    <a:pt x="236" y="355"/>
                    <a:pt x="219" y="357"/>
                    <a:pt x="219" y="357"/>
                  </a:cubicBezTo>
                  <a:cubicBezTo>
                    <a:pt x="219" y="357"/>
                    <a:pt x="216" y="393"/>
                    <a:pt x="226" y="424"/>
                  </a:cubicBezTo>
                  <a:cubicBezTo>
                    <a:pt x="236" y="455"/>
                    <a:pt x="244" y="471"/>
                    <a:pt x="235" y="473"/>
                  </a:cubicBezTo>
                  <a:cubicBezTo>
                    <a:pt x="226" y="474"/>
                    <a:pt x="222" y="475"/>
                    <a:pt x="222" y="475"/>
                  </a:cubicBezTo>
                  <a:cubicBezTo>
                    <a:pt x="222" y="475"/>
                    <a:pt x="222" y="515"/>
                    <a:pt x="216" y="541"/>
                  </a:cubicBezTo>
                  <a:cubicBezTo>
                    <a:pt x="210" y="567"/>
                    <a:pt x="196" y="634"/>
                    <a:pt x="196" y="650"/>
                  </a:cubicBezTo>
                  <a:cubicBezTo>
                    <a:pt x="196" y="667"/>
                    <a:pt x="195" y="664"/>
                    <a:pt x="189" y="664"/>
                  </a:cubicBezTo>
                  <a:cubicBezTo>
                    <a:pt x="183" y="664"/>
                    <a:pt x="179" y="664"/>
                    <a:pt x="179" y="664"/>
                  </a:cubicBezTo>
                  <a:cubicBezTo>
                    <a:pt x="179" y="664"/>
                    <a:pt x="180" y="691"/>
                    <a:pt x="177" y="697"/>
                  </a:cubicBezTo>
                  <a:cubicBezTo>
                    <a:pt x="174" y="704"/>
                    <a:pt x="179" y="733"/>
                    <a:pt x="170" y="765"/>
                  </a:cubicBezTo>
                  <a:cubicBezTo>
                    <a:pt x="160" y="796"/>
                    <a:pt x="141" y="849"/>
                    <a:pt x="141" y="872"/>
                  </a:cubicBezTo>
                  <a:cubicBezTo>
                    <a:pt x="141" y="894"/>
                    <a:pt x="150" y="922"/>
                    <a:pt x="161" y="933"/>
                  </a:cubicBezTo>
                  <a:cubicBezTo>
                    <a:pt x="171" y="944"/>
                    <a:pt x="187" y="967"/>
                    <a:pt x="179" y="973"/>
                  </a:cubicBezTo>
                  <a:cubicBezTo>
                    <a:pt x="170" y="978"/>
                    <a:pt x="159" y="977"/>
                    <a:pt x="152" y="975"/>
                  </a:cubicBezTo>
                  <a:cubicBezTo>
                    <a:pt x="145" y="973"/>
                    <a:pt x="139" y="966"/>
                    <a:pt x="139" y="966"/>
                  </a:cubicBezTo>
                  <a:cubicBezTo>
                    <a:pt x="139" y="966"/>
                    <a:pt x="140" y="977"/>
                    <a:pt x="143" y="986"/>
                  </a:cubicBezTo>
                  <a:cubicBezTo>
                    <a:pt x="146" y="995"/>
                    <a:pt x="143" y="1034"/>
                    <a:pt x="128" y="1034"/>
                  </a:cubicBezTo>
                  <a:cubicBezTo>
                    <a:pt x="126" y="1034"/>
                    <a:pt x="124" y="1033"/>
                    <a:pt x="122" y="1033"/>
                  </a:cubicBezTo>
                  <a:cubicBezTo>
                    <a:pt x="122" y="726"/>
                    <a:pt x="122" y="726"/>
                    <a:pt x="122" y="726"/>
                  </a:cubicBezTo>
                  <a:cubicBezTo>
                    <a:pt x="122" y="720"/>
                    <a:pt x="123" y="713"/>
                    <a:pt x="125" y="709"/>
                  </a:cubicBezTo>
                  <a:cubicBezTo>
                    <a:pt x="128" y="701"/>
                    <a:pt x="125" y="685"/>
                    <a:pt x="125" y="662"/>
                  </a:cubicBezTo>
                  <a:cubicBezTo>
                    <a:pt x="125" y="662"/>
                    <a:pt x="124" y="671"/>
                    <a:pt x="122" y="680"/>
                  </a:cubicBezTo>
                  <a:lnTo>
                    <a:pt x="122" y="0"/>
                  </a:lnTo>
                  <a:close/>
                  <a:moveTo>
                    <a:pt x="12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680"/>
                    <a:pt x="122" y="680"/>
                    <a:pt x="122" y="680"/>
                  </a:cubicBezTo>
                  <a:cubicBezTo>
                    <a:pt x="121" y="687"/>
                    <a:pt x="120" y="694"/>
                    <a:pt x="119" y="698"/>
                  </a:cubicBezTo>
                  <a:cubicBezTo>
                    <a:pt x="116" y="708"/>
                    <a:pt x="120" y="714"/>
                    <a:pt x="120" y="721"/>
                  </a:cubicBezTo>
                  <a:cubicBezTo>
                    <a:pt x="120" y="728"/>
                    <a:pt x="121" y="737"/>
                    <a:pt x="121" y="737"/>
                  </a:cubicBezTo>
                  <a:cubicBezTo>
                    <a:pt x="121" y="737"/>
                    <a:pt x="122" y="732"/>
                    <a:pt x="122" y="726"/>
                  </a:cubicBezTo>
                  <a:cubicBezTo>
                    <a:pt x="122" y="1033"/>
                    <a:pt x="122" y="1033"/>
                    <a:pt x="122" y="1033"/>
                  </a:cubicBezTo>
                  <a:cubicBezTo>
                    <a:pt x="110" y="1029"/>
                    <a:pt x="101" y="1014"/>
                    <a:pt x="101" y="992"/>
                  </a:cubicBezTo>
                  <a:cubicBezTo>
                    <a:pt x="102" y="967"/>
                    <a:pt x="96" y="963"/>
                    <a:pt x="100" y="948"/>
                  </a:cubicBezTo>
                  <a:cubicBezTo>
                    <a:pt x="104" y="934"/>
                    <a:pt x="100" y="923"/>
                    <a:pt x="92" y="901"/>
                  </a:cubicBezTo>
                  <a:cubicBezTo>
                    <a:pt x="85" y="878"/>
                    <a:pt x="58" y="781"/>
                    <a:pt x="59" y="756"/>
                  </a:cubicBezTo>
                  <a:cubicBezTo>
                    <a:pt x="61" y="731"/>
                    <a:pt x="63" y="709"/>
                    <a:pt x="61" y="692"/>
                  </a:cubicBezTo>
                  <a:cubicBezTo>
                    <a:pt x="59" y="675"/>
                    <a:pt x="57" y="661"/>
                    <a:pt x="57" y="661"/>
                  </a:cubicBezTo>
                  <a:cubicBezTo>
                    <a:pt x="57" y="661"/>
                    <a:pt x="39" y="669"/>
                    <a:pt x="39" y="645"/>
                  </a:cubicBezTo>
                  <a:cubicBezTo>
                    <a:pt x="39" y="621"/>
                    <a:pt x="35" y="551"/>
                    <a:pt x="34" y="530"/>
                  </a:cubicBezTo>
                  <a:cubicBezTo>
                    <a:pt x="32" y="509"/>
                    <a:pt x="35" y="468"/>
                    <a:pt x="35" y="468"/>
                  </a:cubicBezTo>
                  <a:cubicBezTo>
                    <a:pt x="35" y="468"/>
                    <a:pt x="18" y="467"/>
                    <a:pt x="13" y="464"/>
                  </a:cubicBezTo>
                  <a:cubicBezTo>
                    <a:pt x="7" y="462"/>
                    <a:pt x="27" y="426"/>
                    <a:pt x="31" y="411"/>
                  </a:cubicBezTo>
                  <a:cubicBezTo>
                    <a:pt x="35" y="397"/>
                    <a:pt x="34" y="372"/>
                    <a:pt x="34" y="372"/>
                  </a:cubicBezTo>
                  <a:cubicBezTo>
                    <a:pt x="34" y="372"/>
                    <a:pt x="4" y="370"/>
                    <a:pt x="2" y="344"/>
                  </a:cubicBezTo>
                  <a:cubicBezTo>
                    <a:pt x="1" y="319"/>
                    <a:pt x="0" y="282"/>
                    <a:pt x="2" y="266"/>
                  </a:cubicBezTo>
                  <a:cubicBezTo>
                    <a:pt x="5" y="251"/>
                    <a:pt x="5" y="253"/>
                    <a:pt x="8" y="232"/>
                  </a:cubicBezTo>
                  <a:cubicBezTo>
                    <a:pt x="10" y="212"/>
                    <a:pt x="21" y="177"/>
                    <a:pt x="31" y="175"/>
                  </a:cubicBezTo>
                  <a:cubicBezTo>
                    <a:pt x="42" y="174"/>
                    <a:pt x="55" y="166"/>
                    <a:pt x="55" y="166"/>
                  </a:cubicBezTo>
                  <a:cubicBezTo>
                    <a:pt x="55" y="166"/>
                    <a:pt x="44" y="154"/>
                    <a:pt x="57" y="143"/>
                  </a:cubicBezTo>
                  <a:cubicBezTo>
                    <a:pt x="70" y="133"/>
                    <a:pt x="77" y="129"/>
                    <a:pt x="71" y="115"/>
                  </a:cubicBezTo>
                  <a:cubicBezTo>
                    <a:pt x="66" y="101"/>
                    <a:pt x="70" y="91"/>
                    <a:pt x="73" y="73"/>
                  </a:cubicBezTo>
                  <a:cubicBezTo>
                    <a:pt x="76" y="55"/>
                    <a:pt x="85" y="1"/>
                    <a:pt x="12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609463">
                <a:defRPr/>
              </a:pPr>
              <a:endParaRPr lang="en-US" sz="2399" kern="0">
                <a:solidFill>
                  <a:srgbClr val="414042"/>
                </a:solidFill>
                <a:latin typeface="Arial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4615" y="689"/>
              <a:ext cx="146" cy="279"/>
            </a:xfrm>
            <a:custGeom>
              <a:avLst/>
              <a:gdLst>
                <a:gd name="T0" fmla="*/ 1 w 61"/>
                <a:gd name="T1" fmla="*/ 3 h 118"/>
                <a:gd name="T2" fmla="*/ 17 w 61"/>
                <a:gd name="T3" fmla="*/ 27 h 118"/>
                <a:gd name="T4" fmla="*/ 27 w 61"/>
                <a:gd name="T5" fmla="*/ 82 h 118"/>
                <a:gd name="T6" fmla="*/ 38 w 61"/>
                <a:gd name="T7" fmla="*/ 59 h 118"/>
                <a:gd name="T8" fmla="*/ 43 w 61"/>
                <a:gd name="T9" fmla="*/ 32 h 118"/>
                <a:gd name="T10" fmla="*/ 60 w 61"/>
                <a:gd name="T11" fmla="*/ 0 h 118"/>
                <a:gd name="T12" fmla="*/ 60 w 61"/>
                <a:gd name="T13" fmla="*/ 21 h 118"/>
                <a:gd name="T14" fmla="*/ 43 w 61"/>
                <a:gd name="T15" fmla="*/ 74 h 118"/>
                <a:gd name="T16" fmla="*/ 29 w 61"/>
                <a:gd name="T17" fmla="*/ 111 h 118"/>
                <a:gd name="T18" fmla="*/ 14 w 61"/>
                <a:gd name="T19" fmla="*/ 76 h 118"/>
                <a:gd name="T20" fmla="*/ 1 w 61"/>
                <a:gd name="T21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18">
                  <a:moveTo>
                    <a:pt x="1" y="3"/>
                  </a:moveTo>
                  <a:cubicBezTo>
                    <a:pt x="1" y="3"/>
                    <a:pt x="17" y="16"/>
                    <a:pt x="17" y="27"/>
                  </a:cubicBezTo>
                  <a:cubicBezTo>
                    <a:pt x="17" y="37"/>
                    <a:pt x="24" y="72"/>
                    <a:pt x="27" y="82"/>
                  </a:cubicBezTo>
                  <a:cubicBezTo>
                    <a:pt x="30" y="93"/>
                    <a:pt x="32" y="70"/>
                    <a:pt x="38" y="59"/>
                  </a:cubicBezTo>
                  <a:cubicBezTo>
                    <a:pt x="43" y="49"/>
                    <a:pt x="46" y="40"/>
                    <a:pt x="43" y="32"/>
                  </a:cubicBezTo>
                  <a:cubicBezTo>
                    <a:pt x="39" y="24"/>
                    <a:pt x="52" y="20"/>
                    <a:pt x="60" y="0"/>
                  </a:cubicBezTo>
                  <a:cubicBezTo>
                    <a:pt x="61" y="8"/>
                    <a:pt x="60" y="14"/>
                    <a:pt x="60" y="21"/>
                  </a:cubicBezTo>
                  <a:cubicBezTo>
                    <a:pt x="60" y="29"/>
                    <a:pt x="47" y="66"/>
                    <a:pt x="43" y="74"/>
                  </a:cubicBezTo>
                  <a:cubicBezTo>
                    <a:pt x="40" y="81"/>
                    <a:pt x="30" y="104"/>
                    <a:pt x="29" y="111"/>
                  </a:cubicBezTo>
                  <a:cubicBezTo>
                    <a:pt x="28" y="118"/>
                    <a:pt x="19" y="98"/>
                    <a:pt x="14" y="76"/>
                  </a:cubicBezTo>
                  <a:cubicBezTo>
                    <a:pt x="9" y="55"/>
                    <a:pt x="0" y="2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609463">
                <a:defRPr/>
              </a:pPr>
              <a:endParaRPr lang="en-US" sz="2399" kern="0">
                <a:solidFill>
                  <a:srgbClr val="414042"/>
                </a:solidFill>
                <a:latin typeface="Arial"/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4541" y="1070"/>
              <a:ext cx="27" cy="61"/>
            </a:xfrm>
            <a:custGeom>
              <a:avLst/>
              <a:gdLst>
                <a:gd name="T0" fmla="*/ 8 w 11"/>
                <a:gd name="T1" fmla="*/ 26 h 26"/>
                <a:gd name="T2" fmla="*/ 11 w 11"/>
                <a:gd name="T3" fmla="*/ 11 h 26"/>
                <a:gd name="T4" fmla="*/ 11 w 11"/>
                <a:gd name="T5" fmla="*/ 0 h 26"/>
                <a:gd name="T6" fmla="*/ 2 w 11"/>
                <a:gd name="T7" fmla="*/ 2 h 26"/>
                <a:gd name="T8" fmla="*/ 0 w 11"/>
                <a:gd name="T9" fmla="*/ 23 h 26"/>
                <a:gd name="T10" fmla="*/ 8 w 1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6">
                  <a:moveTo>
                    <a:pt x="8" y="26"/>
                  </a:moveTo>
                  <a:cubicBezTo>
                    <a:pt x="8" y="26"/>
                    <a:pt x="10" y="19"/>
                    <a:pt x="11" y="11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8"/>
                    <a:pt x="0" y="23"/>
                  </a:cubicBezTo>
                  <a:cubicBezTo>
                    <a:pt x="4" y="26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609463">
                <a:defRPr/>
              </a:pPr>
              <a:endParaRPr lang="en-US" sz="2399" kern="0">
                <a:solidFill>
                  <a:srgbClr val="414042"/>
                </a:solidFill>
                <a:latin typeface="Arial"/>
              </a:endParaRPr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4745" y="1193"/>
              <a:ext cx="28" cy="62"/>
            </a:xfrm>
            <a:custGeom>
              <a:avLst/>
              <a:gdLst>
                <a:gd name="T0" fmla="*/ 3 w 12"/>
                <a:gd name="T1" fmla="*/ 0 h 26"/>
                <a:gd name="T2" fmla="*/ 0 w 12"/>
                <a:gd name="T3" fmla="*/ 21 h 26"/>
                <a:gd name="T4" fmla="*/ 12 w 12"/>
                <a:gd name="T5" fmla="*/ 21 h 26"/>
                <a:gd name="T6" fmla="*/ 12 w 12"/>
                <a:gd name="T7" fmla="*/ 0 h 26"/>
                <a:gd name="T8" fmla="*/ 3 w 1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3" y="0"/>
                  </a:moveTo>
                  <a:cubicBezTo>
                    <a:pt x="3" y="0"/>
                    <a:pt x="1" y="16"/>
                    <a:pt x="0" y="21"/>
                  </a:cubicBezTo>
                  <a:cubicBezTo>
                    <a:pt x="0" y="26"/>
                    <a:pt x="12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609463">
                <a:defRPr/>
              </a:pPr>
              <a:endParaRPr lang="en-US" sz="2399" kern="0">
                <a:solidFill>
                  <a:srgbClr val="414042"/>
                </a:solidFill>
                <a:latin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557185" y="1344406"/>
            <a:ext cx="2743367" cy="2762617"/>
            <a:chOff x="1196728" y="1341867"/>
            <a:chExt cx="2743367" cy="2762617"/>
          </a:xfrm>
        </p:grpSpPr>
        <p:sp>
          <p:nvSpPr>
            <p:cNvPr id="18" name="TextBox 17"/>
            <p:cNvSpPr txBox="1"/>
            <p:nvPr/>
          </p:nvSpPr>
          <p:spPr>
            <a:xfrm>
              <a:off x="1851291" y="1341867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b="1" kern="0" dirty="0">
                  <a:solidFill>
                    <a:srgbClr val="39536B"/>
                  </a:solidFill>
                  <a:latin typeface="Arial"/>
                </a:rPr>
                <a:t>Professional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196728" y="1857045"/>
              <a:ext cx="2743367" cy="2247439"/>
              <a:chOff x="-1371010" y="1489375"/>
              <a:chExt cx="2743367" cy="2247439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-829475" y="1489375"/>
                <a:ext cx="1230220" cy="1075999"/>
                <a:chOff x="-704444" y="485035"/>
                <a:chExt cx="1223412" cy="1075999"/>
              </a:xfrm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-688064" y="485035"/>
                  <a:ext cx="1181802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-704444" y="506606"/>
                  <a:ext cx="122341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Communications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08728" y="1499995"/>
                <a:ext cx="963629" cy="1075999"/>
                <a:chOff x="366303" y="2139264"/>
                <a:chExt cx="958296" cy="1075999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66303" y="2139264"/>
                  <a:ext cx="958296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427146" y="2160835"/>
                  <a:ext cx="85477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Facilitation</a:t>
                  </a: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196196" y="1817012"/>
                <a:ext cx="1078610" cy="1075999"/>
                <a:chOff x="1031706" y="2322982"/>
                <a:chExt cx="1072641" cy="1075999"/>
              </a:xfrm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1031706" y="2322982"/>
                  <a:ext cx="1072641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092166" y="2336869"/>
                  <a:ext cx="9316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Coaching &amp; </a:t>
                  </a:r>
                </a:p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Mentoring</a:t>
                  </a: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-1004724" y="1793066"/>
                <a:ext cx="1177027" cy="1075999"/>
                <a:chOff x="377657" y="2001853"/>
                <a:chExt cx="1170513" cy="1075999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384143" y="2001853"/>
                  <a:ext cx="1162225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377657" y="2030372"/>
                  <a:ext cx="11705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Ethics and </a:t>
                  </a:r>
                </a:p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Professionalism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-1215583" y="2246789"/>
                <a:ext cx="1199248" cy="1075999"/>
                <a:chOff x="395206" y="1943690"/>
                <a:chExt cx="1027332" cy="1075999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395206" y="1943690"/>
                  <a:ext cx="1027332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538090" y="1959757"/>
                  <a:ext cx="7418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Technical </a:t>
                  </a:r>
                </a:p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Leadership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-1371010" y="2653131"/>
                <a:ext cx="1166559" cy="1075999"/>
                <a:chOff x="470537" y="1967844"/>
                <a:chExt cx="972919" cy="1075999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470537" y="1967844"/>
                  <a:ext cx="972919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85150" y="1988822"/>
                  <a:ext cx="74225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Negotiation</a:t>
                  </a: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8080" y="2242673"/>
                <a:ext cx="1163669" cy="1075999"/>
                <a:chOff x="402544" y="2475068"/>
                <a:chExt cx="890697" cy="1075999"/>
              </a:xfrm>
            </p:grpSpPr>
            <p:sp>
              <p:nvSpPr>
                <p:cNvPr id="42" name="Rounded Rectangle 41"/>
                <p:cNvSpPr/>
                <p:nvPr/>
              </p:nvSpPr>
              <p:spPr>
                <a:xfrm>
                  <a:off x="402544" y="2475068"/>
                  <a:ext cx="890697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500601" y="2485189"/>
                  <a:ext cx="6787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Emotional</a:t>
                  </a:r>
                </a:p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Intelligence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-186521" y="2660815"/>
                <a:ext cx="1220423" cy="1075999"/>
                <a:chOff x="2530635" y="2801675"/>
                <a:chExt cx="1213669" cy="1075999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2530635" y="2801675"/>
                  <a:ext cx="1213669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551887" y="2801675"/>
                  <a:ext cx="11560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Team Dynamics</a:t>
                  </a:r>
                </a:p>
              </p:txBody>
            </p:sp>
            <p:grpSp>
              <p:nvGrpSpPr>
                <p:cNvPr id="36" name="Group 35"/>
                <p:cNvGrpSpPr/>
                <p:nvPr/>
              </p:nvGrpSpPr>
              <p:grpSpPr>
                <a:xfrm>
                  <a:off x="2713274" y="3129069"/>
                  <a:ext cx="828277" cy="609600"/>
                  <a:chOff x="453358" y="4439046"/>
                  <a:chExt cx="828277" cy="609600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453358" y="44390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459762" y="45914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458482" y="47438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464886" y="48962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455922" y="50486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-1187763" y="2999966"/>
                <a:ext cx="828277" cy="609600"/>
                <a:chOff x="453358" y="4439046"/>
                <a:chExt cx="828277" cy="6096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53358" y="44390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59762" y="45914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58482" y="47438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64886" y="48962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55922" y="50486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</p:grpSp>
      <p:grpSp>
        <p:nvGrpSpPr>
          <p:cNvPr id="56" name="Group 55"/>
          <p:cNvGrpSpPr/>
          <p:nvPr/>
        </p:nvGrpSpPr>
        <p:grpSpPr>
          <a:xfrm>
            <a:off x="132368" y="3936734"/>
            <a:ext cx="2937022" cy="2451241"/>
            <a:chOff x="379913" y="4182688"/>
            <a:chExt cx="2937022" cy="2451241"/>
          </a:xfrm>
        </p:grpSpPr>
        <p:sp>
          <p:nvSpPr>
            <p:cNvPr id="57" name="TextBox 56"/>
            <p:cNvSpPr txBox="1"/>
            <p:nvPr/>
          </p:nvSpPr>
          <p:spPr>
            <a:xfrm>
              <a:off x="379913" y="4182688"/>
              <a:ext cx="2937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b="1" kern="0" dirty="0">
                  <a:solidFill>
                    <a:srgbClr val="39536B"/>
                  </a:solidFill>
                  <a:latin typeface="Arial"/>
                </a:rPr>
                <a:t>Core SE Principles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16660" y="4641086"/>
              <a:ext cx="2428614" cy="1992843"/>
              <a:chOff x="-1941728" y="907440"/>
              <a:chExt cx="2428614" cy="1992843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-470370" y="915306"/>
                <a:ext cx="957256" cy="1075999"/>
                <a:chOff x="-470370" y="915306"/>
                <a:chExt cx="957256" cy="1075999"/>
              </a:xfrm>
            </p:grpSpPr>
            <p:sp>
              <p:nvSpPr>
                <p:cNvPr id="89" name="Rounded Rectangle 88"/>
                <p:cNvSpPr/>
                <p:nvPr/>
              </p:nvSpPr>
              <p:spPr>
                <a:xfrm>
                  <a:off x="-470370" y="915306"/>
                  <a:ext cx="957256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-344563" y="930674"/>
                  <a:ext cx="7184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Systems</a:t>
                  </a:r>
                </a:p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Thinking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-1598894" y="907440"/>
                <a:ext cx="1101764" cy="1075999"/>
                <a:chOff x="-1604716" y="4349329"/>
                <a:chExt cx="1101764" cy="1075999"/>
              </a:xfrm>
            </p:grpSpPr>
            <p:sp>
              <p:nvSpPr>
                <p:cNvPr id="87" name="Rounded Rectangle 86"/>
                <p:cNvSpPr/>
                <p:nvPr/>
              </p:nvSpPr>
              <p:spPr>
                <a:xfrm>
                  <a:off x="-1604716" y="4349329"/>
                  <a:ext cx="1101764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-1516219" y="4380016"/>
                  <a:ext cx="9236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General</a:t>
                  </a:r>
                </a:p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Engineering</a:t>
                  </a: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-1788201" y="1322685"/>
                <a:ext cx="994622" cy="1075999"/>
                <a:chOff x="-749536" y="485035"/>
                <a:chExt cx="994622" cy="1075999"/>
              </a:xfrm>
            </p:grpSpPr>
            <p:sp>
              <p:nvSpPr>
                <p:cNvPr id="85" name="Rounded Rectangle 84"/>
                <p:cNvSpPr/>
                <p:nvPr/>
              </p:nvSpPr>
              <p:spPr>
                <a:xfrm>
                  <a:off x="-749536" y="485035"/>
                  <a:ext cx="994622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-704444" y="506606"/>
                  <a:ext cx="9236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Capability </a:t>
                  </a:r>
                </a:p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Engineering</a:t>
                  </a: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-778330" y="1311101"/>
                <a:ext cx="852744" cy="1075999"/>
                <a:chOff x="-1776385" y="4404800"/>
                <a:chExt cx="852744" cy="1075999"/>
              </a:xfrm>
            </p:grpSpPr>
            <p:sp>
              <p:nvSpPr>
                <p:cNvPr id="83" name="Rounded Rectangle 82"/>
                <p:cNvSpPr/>
                <p:nvPr/>
              </p:nvSpPr>
              <p:spPr>
                <a:xfrm>
                  <a:off x="-1776385" y="4404800"/>
                  <a:ext cx="852744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-1710444" y="4421299"/>
                  <a:ext cx="7184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Critical</a:t>
                  </a:r>
                </a:p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Thinking</a:t>
                  </a: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-1941728" y="1824284"/>
                <a:ext cx="1377300" cy="1075999"/>
                <a:chOff x="-1880253" y="2621696"/>
                <a:chExt cx="1377300" cy="1075999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-1880253" y="2621696"/>
                  <a:ext cx="1377300" cy="1075999"/>
                  <a:chOff x="-1626742" y="4681042"/>
                  <a:chExt cx="1377300" cy="1075999"/>
                </a:xfrm>
              </p:grpSpPr>
              <p:sp>
                <p:nvSpPr>
                  <p:cNvPr id="81" name="Rounded Rectangle 80"/>
                  <p:cNvSpPr/>
                  <p:nvPr/>
                </p:nvSpPr>
                <p:spPr>
                  <a:xfrm>
                    <a:off x="-1604717" y="4681042"/>
                    <a:ext cx="1322737" cy="1075999"/>
                  </a:xfrm>
                  <a:prstGeom prst="roundRect">
                    <a:avLst/>
                  </a:prstGeom>
                  <a:solidFill>
                    <a:srgbClr val="EFEDE5"/>
                  </a:solidFill>
                  <a:ln w="38100" cap="flat" cmpd="sng" algn="ctr">
                    <a:solidFill>
                      <a:srgbClr val="9C2108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100" kern="0" dirty="0">
                      <a:solidFill>
                        <a:srgbClr val="EFEDE5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-1626742" y="4704568"/>
                    <a:ext cx="137730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914400">
                      <a:defRPr/>
                    </a:pPr>
                    <a:r>
                      <a:rPr lang="en-US" sz="1000" b="1" kern="0" dirty="0">
                        <a:solidFill>
                          <a:srgbClr val="39536B"/>
                        </a:solidFill>
                        <a:latin typeface="Arial"/>
                      </a:rPr>
                      <a:t>Systems Modelling </a:t>
                    </a:r>
                  </a:p>
                  <a:p>
                    <a:pPr algn="ctr" defTabSz="914400">
                      <a:defRPr/>
                    </a:pPr>
                    <a:r>
                      <a:rPr lang="en-US" sz="1000" b="1" kern="0" dirty="0">
                        <a:solidFill>
                          <a:srgbClr val="39536B"/>
                        </a:solidFill>
                        <a:latin typeface="Arial"/>
                      </a:rPr>
                      <a:t>and Analysis</a:t>
                    </a:r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-1624113" y="3023521"/>
                  <a:ext cx="828277" cy="609600"/>
                  <a:chOff x="453358" y="4439046"/>
                  <a:chExt cx="828277" cy="609600"/>
                </a:xfrm>
              </p:grpSpPr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453358" y="44390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459762" y="45914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458482" y="47438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464886" y="48962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455922" y="50486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64" name="Group 63"/>
              <p:cNvGrpSpPr/>
              <p:nvPr/>
            </p:nvGrpSpPr>
            <p:grpSpPr>
              <a:xfrm>
                <a:off x="-573340" y="1814040"/>
                <a:ext cx="1045178" cy="1075999"/>
                <a:chOff x="-573340" y="1814040"/>
                <a:chExt cx="1045178" cy="1075999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-573340" y="1814040"/>
                  <a:ext cx="1045178" cy="1075999"/>
                  <a:chOff x="753844" y="4548055"/>
                  <a:chExt cx="894636" cy="107599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753844" y="4548055"/>
                    <a:ext cx="894636" cy="1075999"/>
                  </a:xfrm>
                  <a:prstGeom prst="roundRect">
                    <a:avLst/>
                  </a:prstGeom>
                  <a:solidFill>
                    <a:srgbClr val="EFEDE5"/>
                  </a:solidFill>
                  <a:ln w="38100" cap="flat" cmpd="sng" algn="ctr">
                    <a:solidFill>
                      <a:srgbClr val="9C2108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100" kern="0" dirty="0">
                      <a:solidFill>
                        <a:srgbClr val="EFEDE5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863461" y="4571107"/>
                    <a:ext cx="684960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914400">
                      <a:defRPr/>
                    </a:pPr>
                    <a:r>
                      <a:rPr lang="en-US" sz="1000" b="1" kern="0" dirty="0">
                        <a:solidFill>
                          <a:srgbClr val="39536B"/>
                        </a:solidFill>
                        <a:latin typeface="Arial"/>
                      </a:rPr>
                      <a:t>Lifecycles</a:t>
                    </a:r>
                  </a:p>
                </p:txBody>
              </p: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-465173" y="2201864"/>
                  <a:ext cx="828277" cy="609600"/>
                  <a:chOff x="453358" y="4439046"/>
                  <a:chExt cx="828277" cy="609600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453358" y="44390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459762" y="45914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458482" y="47438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464886" y="48962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455922" y="50486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</p:grpSp>
      </p:grpSp>
      <p:grpSp>
        <p:nvGrpSpPr>
          <p:cNvPr id="91" name="Group 90"/>
          <p:cNvGrpSpPr/>
          <p:nvPr/>
        </p:nvGrpSpPr>
        <p:grpSpPr>
          <a:xfrm>
            <a:off x="3474348" y="4347780"/>
            <a:ext cx="1990481" cy="1853492"/>
            <a:chOff x="5077015" y="3953747"/>
            <a:chExt cx="1990481" cy="1853492"/>
          </a:xfrm>
        </p:grpSpPr>
        <p:sp>
          <p:nvSpPr>
            <p:cNvPr id="92" name="TextBox 91"/>
            <p:cNvSpPr txBox="1"/>
            <p:nvPr/>
          </p:nvSpPr>
          <p:spPr>
            <a:xfrm>
              <a:off x="5177130" y="3953747"/>
              <a:ext cx="1773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b="1" kern="0" dirty="0">
                  <a:solidFill>
                    <a:srgbClr val="39536B"/>
                  </a:solidFill>
                  <a:latin typeface="Arial"/>
                </a:rPr>
                <a:t>Integrating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5077015" y="4430821"/>
              <a:ext cx="1990481" cy="1376418"/>
              <a:chOff x="5077015" y="4430821"/>
              <a:chExt cx="1990481" cy="1376418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138531" y="4430821"/>
                <a:ext cx="788028" cy="1075999"/>
                <a:chOff x="6681060" y="3360615"/>
                <a:chExt cx="788028" cy="1075999"/>
              </a:xfrm>
            </p:grpSpPr>
            <p:sp>
              <p:nvSpPr>
                <p:cNvPr id="115" name="Rounded Rectangle 114"/>
                <p:cNvSpPr/>
                <p:nvPr/>
              </p:nvSpPr>
              <p:spPr>
                <a:xfrm>
                  <a:off x="6681060" y="3360615"/>
                  <a:ext cx="788028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6752089" y="3383306"/>
                  <a:ext cx="66717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Finance</a:t>
                  </a:r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5241292" y="4430821"/>
                <a:ext cx="871188" cy="1075999"/>
                <a:chOff x="4008843" y="1408674"/>
                <a:chExt cx="871188" cy="1075999"/>
              </a:xfrm>
            </p:grpSpPr>
            <p:sp>
              <p:nvSpPr>
                <p:cNvPr id="113" name="Rounded Rectangle 112"/>
                <p:cNvSpPr/>
                <p:nvPr/>
              </p:nvSpPr>
              <p:spPr>
                <a:xfrm>
                  <a:off x="4008843" y="1408674"/>
                  <a:ext cx="871188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4138703" y="1426344"/>
                  <a:ext cx="61747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Quality</a:t>
                  </a:r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5077015" y="4731240"/>
                <a:ext cx="1049149" cy="1075999"/>
                <a:chOff x="-1614814" y="2685967"/>
                <a:chExt cx="1213669" cy="1075999"/>
              </a:xfrm>
            </p:grpSpPr>
            <p:sp>
              <p:nvSpPr>
                <p:cNvPr id="106" name="Rounded Rectangle 105"/>
                <p:cNvSpPr/>
                <p:nvPr/>
              </p:nvSpPr>
              <p:spPr>
                <a:xfrm>
                  <a:off x="-1614814" y="2685967"/>
                  <a:ext cx="1213669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-1561798" y="2685967"/>
                  <a:ext cx="1118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Project</a:t>
                  </a:r>
                </a:p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Management</a:t>
                  </a:r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-1425490" y="306767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-1419086" y="322007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-1420366" y="337247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-1429330" y="352487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-1422926" y="367727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7" name="Group 96"/>
              <p:cNvGrpSpPr/>
              <p:nvPr/>
            </p:nvGrpSpPr>
            <p:grpSpPr>
              <a:xfrm>
                <a:off x="6143147" y="4731240"/>
                <a:ext cx="924349" cy="1075999"/>
                <a:chOff x="6143147" y="4731240"/>
                <a:chExt cx="924349" cy="1075999"/>
              </a:xfrm>
            </p:grpSpPr>
            <p:sp>
              <p:nvSpPr>
                <p:cNvPr id="98" name="Rounded Rectangle 97"/>
                <p:cNvSpPr/>
                <p:nvPr/>
              </p:nvSpPr>
              <p:spPr>
                <a:xfrm>
                  <a:off x="6143147" y="4731240"/>
                  <a:ext cx="924349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6228116" y="4759150"/>
                  <a:ext cx="74571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Logistics</a:t>
                  </a:r>
                </a:p>
              </p:txBody>
            </p:sp>
            <p:grpSp>
              <p:nvGrpSpPr>
                <p:cNvPr id="100" name="Group 99"/>
                <p:cNvGrpSpPr/>
                <p:nvPr/>
              </p:nvGrpSpPr>
              <p:grpSpPr>
                <a:xfrm>
                  <a:off x="6277026" y="5123024"/>
                  <a:ext cx="670432" cy="609600"/>
                  <a:chOff x="453358" y="4439046"/>
                  <a:chExt cx="828277" cy="609600"/>
                </a:xfrm>
              </p:grpSpPr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453358" y="44390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459762" y="45914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458482" y="47438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464886" y="48962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455922" y="50486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</p:grpSp>
      </p:grpSp>
      <p:grpSp>
        <p:nvGrpSpPr>
          <p:cNvPr id="117" name="Group 116"/>
          <p:cNvGrpSpPr/>
          <p:nvPr/>
        </p:nvGrpSpPr>
        <p:grpSpPr>
          <a:xfrm>
            <a:off x="1745466" y="1475544"/>
            <a:ext cx="4960185" cy="2226299"/>
            <a:chOff x="5109707" y="1515896"/>
            <a:chExt cx="4960185" cy="2226299"/>
          </a:xfrm>
        </p:grpSpPr>
        <p:sp>
          <p:nvSpPr>
            <p:cNvPr id="118" name="TextBox 117"/>
            <p:cNvSpPr txBox="1"/>
            <p:nvPr/>
          </p:nvSpPr>
          <p:spPr>
            <a:xfrm>
              <a:off x="6290608" y="1515896"/>
              <a:ext cx="25619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b="1" kern="0" dirty="0">
                  <a:solidFill>
                    <a:srgbClr val="39536B"/>
                  </a:solidFill>
                  <a:latin typeface="Arial"/>
                </a:rPr>
                <a:t>SE Management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5109707" y="2032112"/>
              <a:ext cx="4960185" cy="1710083"/>
              <a:chOff x="4569024" y="1678830"/>
              <a:chExt cx="4960185" cy="1710083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7423052" y="1682169"/>
                <a:ext cx="1697896" cy="1075999"/>
                <a:chOff x="5273034" y="2816895"/>
                <a:chExt cx="1036264" cy="1075999"/>
              </a:xfrm>
            </p:grpSpPr>
            <p:sp>
              <p:nvSpPr>
                <p:cNvPr id="169" name="Rounded Rectangle 168"/>
                <p:cNvSpPr/>
                <p:nvPr/>
              </p:nvSpPr>
              <p:spPr>
                <a:xfrm>
                  <a:off x="5279287" y="2816895"/>
                  <a:ext cx="1027332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5273034" y="2816895"/>
                  <a:ext cx="103626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Monitoring  and Control</a:t>
                  </a:r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4866965" y="1693436"/>
                <a:ext cx="1761497" cy="1075999"/>
                <a:chOff x="6917532" y="2979894"/>
                <a:chExt cx="1761497" cy="1075999"/>
              </a:xfrm>
            </p:grpSpPr>
            <p:sp>
              <p:nvSpPr>
                <p:cNvPr id="167" name="Rounded Rectangle 166"/>
                <p:cNvSpPr/>
                <p:nvPr/>
              </p:nvSpPr>
              <p:spPr>
                <a:xfrm>
                  <a:off x="6917532" y="2979894"/>
                  <a:ext cx="1761497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6938785" y="2979894"/>
                  <a:ext cx="170751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Information Management</a:t>
                  </a:r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6606922" y="1678830"/>
                <a:ext cx="821375" cy="1075999"/>
                <a:chOff x="5420957" y="3182285"/>
                <a:chExt cx="821375" cy="1075999"/>
              </a:xfrm>
            </p:grpSpPr>
            <p:sp>
              <p:nvSpPr>
                <p:cNvPr id="165" name="Rounded Rectangle 164"/>
                <p:cNvSpPr/>
                <p:nvPr/>
              </p:nvSpPr>
              <p:spPr>
                <a:xfrm>
                  <a:off x="5420957" y="3182285"/>
                  <a:ext cx="821375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5475295" y="3197768"/>
                  <a:ext cx="72487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Planning</a:t>
                  </a: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4703451" y="2007168"/>
                <a:ext cx="2346340" cy="1075999"/>
                <a:chOff x="5186863" y="1908501"/>
                <a:chExt cx="2346340" cy="1075999"/>
              </a:xfrm>
            </p:grpSpPr>
            <p:sp>
              <p:nvSpPr>
                <p:cNvPr id="163" name="Rounded Rectangle 162"/>
                <p:cNvSpPr/>
                <p:nvPr/>
              </p:nvSpPr>
              <p:spPr>
                <a:xfrm>
                  <a:off x="5186863" y="1908501"/>
                  <a:ext cx="2346340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5208115" y="1908501"/>
                  <a:ext cx="230383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Risk and Opportunity Management</a:t>
                  </a: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7028539" y="1999013"/>
                <a:ext cx="2270817" cy="1075999"/>
                <a:chOff x="7245687" y="2306995"/>
                <a:chExt cx="1638983" cy="1075999"/>
              </a:xfrm>
            </p:grpSpPr>
            <p:sp>
              <p:nvSpPr>
                <p:cNvPr id="161" name="Rounded Rectangle 160"/>
                <p:cNvSpPr/>
                <p:nvPr/>
              </p:nvSpPr>
              <p:spPr>
                <a:xfrm>
                  <a:off x="7245687" y="2306995"/>
                  <a:ext cx="1638983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7249761" y="2327365"/>
                  <a:ext cx="162000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Business &amp; Enterprise Integration</a:t>
                  </a:r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4569024" y="2312914"/>
                <a:ext cx="1636482" cy="1075999"/>
                <a:chOff x="4911408" y="2961720"/>
                <a:chExt cx="1518451" cy="1075999"/>
              </a:xfrm>
            </p:grpSpPr>
            <p:sp>
              <p:nvSpPr>
                <p:cNvPr id="153" name="Rounded Rectangle 152"/>
                <p:cNvSpPr/>
                <p:nvPr/>
              </p:nvSpPr>
              <p:spPr>
                <a:xfrm>
                  <a:off x="4911408" y="2961720"/>
                  <a:ext cx="1518451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grpSp>
              <p:nvGrpSpPr>
                <p:cNvPr id="154" name="Group 153"/>
                <p:cNvGrpSpPr/>
                <p:nvPr/>
              </p:nvGrpSpPr>
              <p:grpSpPr>
                <a:xfrm>
                  <a:off x="5138142" y="3333855"/>
                  <a:ext cx="1060450" cy="609600"/>
                  <a:chOff x="453358" y="4439046"/>
                  <a:chExt cx="828277" cy="609600"/>
                </a:xfrm>
              </p:grpSpPr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453358" y="44390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459762" y="45914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>
                    <a:off x="458482" y="47438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464886" y="48962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>
                    <a:off x="455922" y="5048646"/>
                    <a:ext cx="816749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87ABB9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sp>
              <p:nvSpPr>
                <p:cNvPr id="155" name="TextBox 154"/>
                <p:cNvSpPr txBox="1"/>
                <p:nvPr/>
              </p:nvSpPr>
              <p:spPr>
                <a:xfrm>
                  <a:off x="4956504" y="2968064"/>
                  <a:ext cx="14237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Decision Management</a:t>
                  </a:r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6211653" y="2302622"/>
                <a:ext cx="1030596" cy="1075999"/>
                <a:chOff x="8267702" y="3151598"/>
                <a:chExt cx="1802190" cy="1075999"/>
              </a:xfrm>
            </p:grpSpPr>
            <p:sp>
              <p:nvSpPr>
                <p:cNvPr id="151" name="Rounded Rectangle 150"/>
                <p:cNvSpPr/>
                <p:nvPr/>
              </p:nvSpPr>
              <p:spPr>
                <a:xfrm>
                  <a:off x="8267702" y="3151598"/>
                  <a:ext cx="1802190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8365840" y="3173107"/>
                  <a:ext cx="16151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Concurrent </a:t>
                  </a:r>
                </a:p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Engineering</a:t>
                  </a:r>
                </a:p>
              </p:txBody>
            </p:sp>
          </p:grpSp>
          <p:grpSp>
            <p:nvGrpSpPr>
              <p:cNvPr id="127" name="Group 126"/>
              <p:cNvGrpSpPr/>
              <p:nvPr/>
            </p:nvGrpSpPr>
            <p:grpSpPr>
              <a:xfrm>
                <a:off x="8256753" y="2295628"/>
                <a:ext cx="1272456" cy="1075999"/>
                <a:chOff x="6029344" y="2995414"/>
                <a:chExt cx="1272456" cy="1075999"/>
              </a:xfrm>
            </p:grpSpPr>
            <p:sp>
              <p:nvSpPr>
                <p:cNvPr id="149" name="Rounded Rectangle 148"/>
                <p:cNvSpPr/>
                <p:nvPr/>
              </p:nvSpPr>
              <p:spPr>
                <a:xfrm>
                  <a:off x="6029344" y="2995414"/>
                  <a:ext cx="1272456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6235565" y="3025359"/>
                  <a:ext cx="91723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Acquisition </a:t>
                  </a:r>
                </a:p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and Supply</a:t>
                  </a:r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7232669" y="2299449"/>
                <a:ext cx="1061509" cy="1075999"/>
                <a:chOff x="6590513" y="3661388"/>
                <a:chExt cx="1866081" cy="1075999"/>
              </a:xfrm>
            </p:grpSpPr>
            <p:sp>
              <p:nvSpPr>
                <p:cNvPr id="147" name="Rounded Rectangle 146"/>
                <p:cNvSpPr/>
                <p:nvPr/>
              </p:nvSpPr>
              <p:spPr>
                <a:xfrm>
                  <a:off x="6593054" y="3661388"/>
                  <a:ext cx="1824422" cy="1075999"/>
                </a:xfrm>
                <a:prstGeom prst="roundRect">
                  <a:avLst/>
                </a:prstGeom>
                <a:solidFill>
                  <a:srgbClr val="EFEDE5"/>
                </a:solidFill>
                <a:ln w="38100" cap="flat" cmpd="sng" algn="ctr">
                  <a:solidFill>
                    <a:srgbClr val="9C2108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srgbClr val="EFEDE5"/>
                    </a:solidFill>
                    <a:latin typeface="Arial"/>
                  </a:endParaRP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590513" y="3682305"/>
                  <a:ext cx="18660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Configuration </a:t>
                  </a:r>
                </a:p>
                <a:p>
                  <a:pPr algn="ctr" defTabSz="914400">
                    <a:defRPr/>
                  </a:pPr>
                  <a:r>
                    <a:rPr lang="en-US" sz="1000" b="1" kern="0" dirty="0">
                      <a:solidFill>
                        <a:srgbClr val="39536B"/>
                      </a:solidFill>
                      <a:latin typeface="Arial"/>
                    </a:rPr>
                    <a:t>Management</a:t>
                  </a: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6351530" y="2720082"/>
                <a:ext cx="751845" cy="609600"/>
                <a:chOff x="453358" y="4439046"/>
                <a:chExt cx="828277" cy="609600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453358" y="44390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459762" y="45914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458482" y="47438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464886" y="48962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455922" y="50486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130" name="Group 129"/>
              <p:cNvGrpSpPr/>
              <p:nvPr/>
            </p:nvGrpSpPr>
            <p:grpSpPr>
              <a:xfrm>
                <a:off x="7380550" y="2684600"/>
                <a:ext cx="751845" cy="609600"/>
                <a:chOff x="453358" y="4439046"/>
                <a:chExt cx="828277" cy="609600"/>
              </a:xfrm>
            </p:grpSpPr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53358" y="44390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59762" y="45914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458482" y="47438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464886" y="48962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455922" y="50486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131" name="Group 130"/>
              <p:cNvGrpSpPr/>
              <p:nvPr/>
            </p:nvGrpSpPr>
            <p:grpSpPr>
              <a:xfrm>
                <a:off x="8455586" y="2704873"/>
                <a:ext cx="951094" cy="609600"/>
                <a:chOff x="453358" y="4439046"/>
                <a:chExt cx="828277" cy="609600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453358" y="44390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459762" y="45914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458482" y="47438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464886" y="48962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455922" y="5048646"/>
                  <a:ext cx="81674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87ABB9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</p:grpSp>
      <p:grpSp>
        <p:nvGrpSpPr>
          <p:cNvPr id="171" name="Group 170"/>
          <p:cNvGrpSpPr/>
          <p:nvPr/>
        </p:nvGrpSpPr>
        <p:grpSpPr>
          <a:xfrm>
            <a:off x="7106378" y="4181447"/>
            <a:ext cx="4881956" cy="1963491"/>
            <a:chOff x="7472816" y="4393732"/>
            <a:chExt cx="4881956" cy="1963491"/>
          </a:xfrm>
        </p:grpSpPr>
        <p:sp>
          <p:nvSpPr>
            <p:cNvPr id="172" name="TextBox 171"/>
            <p:cNvSpPr txBox="1"/>
            <p:nvPr/>
          </p:nvSpPr>
          <p:spPr>
            <a:xfrm>
              <a:off x="9081056" y="4393732"/>
              <a:ext cx="1603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b="1" kern="0" dirty="0">
                  <a:solidFill>
                    <a:srgbClr val="39536B"/>
                  </a:solidFill>
                  <a:latin typeface="Arial"/>
                </a:rPr>
                <a:t>Technical</a:t>
              </a:r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7472816" y="4861711"/>
              <a:ext cx="4881956" cy="1495512"/>
              <a:chOff x="7472816" y="4861711"/>
              <a:chExt cx="4881956" cy="1495512"/>
            </a:xfrm>
          </p:grpSpPr>
          <p:sp>
            <p:nvSpPr>
              <p:cNvPr id="174" name="Rounded Rectangle 173"/>
              <p:cNvSpPr/>
              <p:nvPr/>
            </p:nvSpPr>
            <p:spPr>
              <a:xfrm>
                <a:off x="9847150" y="4873430"/>
                <a:ext cx="1027332" cy="1075999"/>
              </a:xfrm>
              <a:prstGeom prst="roundRect">
                <a:avLst/>
              </a:prstGeom>
              <a:solidFill>
                <a:srgbClr val="EFEDE5"/>
              </a:solidFill>
              <a:ln w="38100" cap="flat" cmpd="sng" algn="ctr">
                <a:solidFill>
                  <a:srgbClr val="9C21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100" kern="0" dirty="0">
                  <a:solidFill>
                    <a:srgbClr val="EFEDE5"/>
                  </a:solidFill>
                  <a:latin typeface="Arial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9964811" y="4873430"/>
                <a:ext cx="80342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000" b="1" kern="0" dirty="0">
                    <a:solidFill>
                      <a:srgbClr val="39536B"/>
                    </a:solidFill>
                    <a:latin typeface="Arial"/>
                  </a:rPr>
                  <a:t>Transition</a:t>
                </a:r>
              </a:p>
            </p:txBody>
          </p:sp>
          <p:sp>
            <p:nvSpPr>
              <p:cNvPr id="176" name="Rounded Rectangle 175"/>
              <p:cNvSpPr/>
              <p:nvPr/>
            </p:nvSpPr>
            <p:spPr>
              <a:xfrm>
                <a:off x="8845704" y="4861711"/>
                <a:ext cx="1027332" cy="1075999"/>
              </a:xfrm>
              <a:prstGeom prst="roundRect">
                <a:avLst/>
              </a:prstGeom>
              <a:solidFill>
                <a:srgbClr val="EFEDE5"/>
              </a:solidFill>
              <a:ln w="38100" cap="flat" cmpd="sng" algn="ctr">
                <a:solidFill>
                  <a:srgbClr val="9C21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100" kern="0" dirty="0">
                  <a:solidFill>
                    <a:srgbClr val="EFEDE5"/>
                  </a:solidFill>
                  <a:latin typeface="Arial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8905262" y="4875025"/>
                <a:ext cx="9316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000" b="1" kern="0" dirty="0">
                    <a:solidFill>
                      <a:srgbClr val="39536B"/>
                    </a:solidFill>
                    <a:latin typeface="Arial"/>
                  </a:rPr>
                  <a:t>Systems </a:t>
                </a:r>
              </a:p>
              <a:p>
                <a:pPr algn="ctr" defTabSz="914400">
                  <a:defRPr/>
                </a:pPr>
                <a:r>
                  <a:rPr lang="en-US" sz="1000" b="1" kern="0" dirty="0">
                    <a:solidFill>
                      <a:srgbClr val="39536B"/>
                    </a:solidFill>
                    <a:latin typeface="Arial"/>
                  </a:rPr>
                  <a:t>Architecting</a:t>
                </a:r>
              </a:p>
            </p:txBody>
          </p:sp>
          <p:sp>
            <p:nvSpPr>
              <p:cNvPr id="178" name="Rounded Rectangle 177"/>
              <p:cNvSpPr/>
              <p:nvPr/>
            </p:nvSpPr>
            <p:spPr>
              <a:xfrm>
                <a:off x="10881929" y="4863418"/>
                <a:ext cx="1027332" cy="1075999"/>
              </a:xfrm>
              <a:prstGeom prst="roundRect">
                <a:avLst/>
              </a:prstGeom>
              <a:solidFill>
                <a:srgbClr val="EFEDE5"/>
              </a:solidFill>
              <a:ln w="38100" cap="flat" cmpd="sng" algn="ctr">
                <a:solidFill>
                  <a:srgbClr val="9C21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100" kern="0" dirty="0">
                  <a:solidFill>
                    <a:srgbClr val="EFEDE5"/>
                  </a:solidFill>
                  <a:latin typeface="Arial"/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10941449" y="4870689"/>
                <a:ext cx="9396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000" b="1" kern="0" dirty="0">
                    <a:solidFill>
                      <a:srgbClr val="39536B"/>
                    </a:solidFill>
                    <a:latin typeface="Arial"/>
                  </a:rPr>
                  <a:t>Operations </a:t>
                </a:r>
              </a:p>
              <a:p>
                <a:pPr algn="ctr" defTabSz="914400">
                  <a:defRPr/>
                </a:pPr>
                <a:r>
                  <a:rPr lang="en-US" sz="1000" b="1" kern="0" dirty="0">
                    <a:solidFill>
                      <a:srgbClr val="39536B"/>
                    </a:solidFill>
                    <a:latin typeface="Arial"/>
                  </a:rPr>
                  <a:t>and Support</a:t>
                </a:r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>
                <a:off x="7751723" y="4866892"/>
                <a:ext cx="1093981" cy="1075999"/>
              </a:xfrm>
              <a:prstGeom prst="roundRect">
                <a:avLst/>
              </a:prstGeom>
              <a:solidFill>
                <a:srgbClr val="EFEDE5"/>
              </a:solidFill>
              <a:ln w="38100" cap="flat" cmpd="sng" algn="ctr">
                <a:solidFill>
                  <a:srgbClr val="9C21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100" kern="0" dirty="0">
                  <a:solidFill>
                    <a:srgbClr val="EFEDE5"/>
                  </a:solidFill>
                  <a:latin typeface="Arial"/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7765290" y="4866892"/>
                <a:ext cx="1072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000" b="1" kern="0" dirty="0">
                    <a:solidFill>
                      <a:srgbClr val="39536B"/>
                    </a:solidFill>
                    <a:latin typeface="Arial"/>
                  </a:rPr>
                  <a:t>Requirements </a:t>
                </a:r>
              </a:p>
              <a:p>
                <a:pPr algn="ctr" defTabSz="914400">
                  <a:defRPr/>
                </a:pPr>
                <a:r>
                  <a:rPr lang="en-US" sz="1000" b="1" kern="0" dirty="0">
                    <a:solidFill>
                      <a:srgbClr val="39536B"/>
                    </a:solidFill>
                    <a:latin typeface="Arial"/>
                  </a:rPr>
                  <a:t>Definition</a:t>
                </a:r>
              </a:p>
            </p:txBody>
          </p:sp>
          <p:sp>
            <p:nvSpPr>
              <p:cNvPr id="182" name="Rounded Rectangle 181"/>
              <p:cNvSpPr/>
              <p:nvPr/>
            </p:nvSpPr>
            <p:spPr>
              <a:xfrm>
                <a:off x="8536214" y="5281224"/>
                <a:ext cx="956074" cy="1075999"/>
              </a:xfrm>
              <a:prstGeom prst="roundRect">
                <a:avLst/>
              </a:prstGeom>
              <a:solidFill>
                <a:srgbClr val="EFEDE5"/>
              </a:solidFill>
              <a:ln w="38100" cap="flat" cmpd="sng" algn="ctr">
                <a:solidFill>
                  <a:srgbClr val="9C21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100" kern="0" dirty="0">
                  <a:solidFill>
                    <a:srgbClr val="EFEDE5"/>
                  </a:solidFill>
                  <a:latin typeface="Arial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8590039" y="5309650"/>
                <a:ext cx="84670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000" b="1" kern="0" dirty="0">
                    <a:solidFill>
                      <a:srgbClr val="39536B"/>
                    </a:solidFill>
                    <a:latin typeface="Arial"/>
                  </a:rPr>
                  <a:t>Integration</a:t>
                </a:r>
              </a:p>
            </p:txBody>
          </p:sp>
          <p:sp>
            <p:nvSpPr>
              <p:cNvPr id="184" name="Rounded Rectangle 183"/>
              <p:cNvSpPr/>
              <p:nvPr/>
            </p:nvSpPr>
            <p:spPr>
              <a:xfrm>
                <a:off x="9488369" y="5265349"/>
                <a:ext cx="956074" cy="1075999"/>
              </a:xfrm>
              <a:prstGeom prst="roundRect">
                <a:avLst/>
              </a:prstGeom>
              <a:solidFill>
                <a:srgbClr val="EFEDE5"/>
              </a:solidFill>
              <a:ln w="38100" cap="flat" cmpd="sng" algn="ctr">
                <a:solidFill>
                  <a:srgbClr val="9C21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100" kern="0" dirty="0">
                  <a:solidFill>
                    <a:srgbClr val="EFEDE5"/>
                  </a:solidFill>
                  <a:latin typeface="Arial"/>
                </a:endParaRP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9571849" y="5293775"/>
                <a:ext cx="7873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000" b="1" kern="0" dirty="0">
                    <a:solidFill>
                      <a:srgbClr val="39536B"/>
                    </a:solidFill>
                    <a:latin typeface="Arial"/>
                  </a:rPr>
                  <a:t>Interfaces</a:t>
                </a:r>
              </a:p>
            </p:txBody>
          </p:sp>
          <p:sp>
            <p:nvSpPr>
              <p:cNvPr id="186" name="Rounded Rectangle 185"/>
              <p:cNvSpPr/>
              <p:nvPr/>
            </p:nvSpPr>
            <p:spPr>
              <a:xfrm>
                <a:off x="10444391" y="5265250"/>
                <a:ext cx="956074" cy="1075999"/>
              </a:xfrm>
              <a:prstGeom prst="roundRect">
                <a:avLst/>
              </a:prstGeom>
              <a:solidFill>
                <a:srgbClr val="EFEDE5"/>
              </a:solidFill>
              <a:ln w="38100" cap="flat" cmpd="sng" algn="ctr">
                <a:solidFill>
                  <a:srgbClr val="9C21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100" kern="0" dirty="0">
                  <a:solidFill>
                    <a:srgbClr val="EFEDE5"/>
                  </a:solidFill>
                  <a:latin typeface="Arial"/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10481386" y="5293676"/>
                <a:ext cx="8803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000" b="1" kern="0" dirty="0">
                    <a:solidFill>
                      <a:srgbClr val="39536B"/>
                    </a:solidFill>
                    <a:latin typeface="Arial"/>
                  </a:rPr>
                  <a:t>Verification</a:t>
                </a:r>
              </a:p>
            </p:txBody>
          </p:sp>
          <p:sp>
            <p:nvSpPr>
              <p:cNvPr id="188" name="Rounded Rectangle 187"/>
              <p:cNvSpPr/>
              <p:nvPr/>
            </p:nvSpPr>
            <p:spPr>
              <a:xfrm>
                <a:off x="7472816" y="5277594"/>
                <a:ext cx="1055597" cy="1075999"/>
              </a:xfrm>
              <a:prstGeom prst="roundRect">
                <a:avLst/>
              </a:prstGeom>
              <a:solidFill>
                <a:srgbClr val="EFEDE5"/>
              </a:solidFill>
              <a:ln w="38100" cap="flat" cmpd="sng" algn="ctr">
                <a:solidFill>
                  <a:srgbClr val="9C21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100" kern="0" dirty="0">
                  <a:solidFill>
                    <a:srgbClr val="EFEDE5"/>
                  </a:solidFill>
                  <a:latin typeface="Arial"/>
                </a:endParaRP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7487788" y="5306020"/>
                <a:ext cx="101662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000" b="1" kern="0" dirty="0">
                    <a:solidFill>
                      <a:srgbClr val="39536B"/>
                    </a:solidFill>
                    <a:latin typeface="Arial"/>
                  </a:rPr>
                  <a:t>Design For …</a:t>
                </a:r>
              </a:p>
            </p:txBody>
          </p:sp>
          <p:sp>
            <p:nvSpPr>
              <p:cNvPr id="190" name="Rounded Rectangle 189"/>
              <p:cNvSpPr/>
              <p:nvPr/>
            </p:nvSpPr>
            <p:spPr>
              <a:xfrm>
                <a:off x="11398698" y="5270019"/>
                <a:ext cx="956074" cy="1075999"/>
              </a:xfrm>
              <a:prstGeom prst="roundRect">
                <a:avLst/>
              </a:prstGeom>
              <a:solidFill>
                <a:srgbClr val="EFEDE5"/>
              </a:solidFill>
              <a:ln w="38100" cap="flat" cmpd="sng" algn="ctr">
                <a:solidFill>
                  <a:srgbClr val="9C21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100" kern="0" dirty="0">
                  <a:solidFill>
                    <a:srgbClr val="EFEDE5"/>
                  </a:solidFill>
                  <a:latin typeface="Arial"/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1478171" y="5298445"/>
                <a:ext cx="79541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000" b="1" kern="0" dirty="0">
                    <a:solidFill>
                      <a:srgbClr val="39536B"/>
                    </a:solidFill>
                    <a:latin typeface="Arial"/>
                  </a:rPr>
                  <a:t>Validation</a:t>
                </a:r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>
                <a:off x="7665398" y="5623058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7670582" y="5775458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7669546" y="5927858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7674729" y="6080258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7667473" y="6232658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8681350" y="5627855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8686534" y="5780255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8685498" y="5932655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8690681" y="6085055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8683425" y="6237455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9633955" y="5627855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9639139" y="5780255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9638103" y="5932655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9643286" y="6085055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9636030" y="6237455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10593676" y="5624246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10598860" y="5776646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10597824" y="5929046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10603007" y="6081446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10595751" y="6233846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11543309" y="5623058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11548493" y="5775458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11547457" y="5927858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11552640" y="6080258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11545384" y="6232658"/>
                <a:ext cx="66110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87ABB9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218" name="Title 1"/>
          <p:cNvSpPr txBox="1">
            <a:spLocks/>
          </p:cNvSpPr>
          <p:nvPr/>
        </p:nvSpPr>
        <p:spPr>
          <a:xfrm>
            <a:off x="612558" y="450056"/>
            <a:ext cx="10801779" cy="5845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609463" rtl="0" eaLnBrk="1" latinLnBrk="0" hangingPunct="1">
              <a:spcBef>
                <a:spcPct val="0"/>
              </a:spcBef>
              <a:buNone/>
              <a:defRPr sz="4398" kern="1200">
                <a:solidFill>
                  <a:srgbClr val="981B1E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600" dirty="0">
                <a:solidFill>
                  <a:srgbClr val="0071CE"/>
                </a:solidFill>
              </a:rPr>
              <a:t>36 Competencies Across 5 Groups</a:t>
            </a:r>
          </a:p>
        </p:txBody>
      </p:sp>
      <p:sp>
        <p:nvSpPr>
          <p:cNvPr id="217" name="Slide Number Placeholder 2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31960"/>
      </p:ext>
    </p:extLst>
  </p:cSld>
  <p:clrMapOvr>
    <a:masterClrMapping/>
  </p:clrMapOvr>
</p:sld>
</file>

<file path=ppt/theme/theme1.xml><?xml version="1.0" encoding="utf-8"?>
<a:theme xmlns:a="http://schemas.openxmlformats.org/drawingml/2006/main" name="IW2018 slide">
  <a:themeElements>
    <a:clrScheme name="INCOSE IW">
      <a:dk1>
        <a:srgbClr val="414042"/>
      </a:dk1>
      <a:lt1>
        <a:sysClr val="window" lastClr="FFFFFF"/>
      </a:lt1>
      <a:dk2>
        <a:srgbClr val="0071CE"/>
      </a:dk2>
      <a:lt2>
        <a:srgbClr val="EEECE1"/>
      </a:lt2>
      <a:accent1>
        <a:srgbClr val="618FCB"/>
      </a:accent1>
      <a:accent2>
        <a:srgbClr val="0071CE"/>
      </a:accent2>
      <a:accent3>
        <a:srgbClr val="0071CE"/>
      </a:accent3>
      <a:accent4>
        <a:srgbClr val="618FCB"/>
      </a:accent4>
      <a:accent5>
        <a:srgbClr val="618FCB"/>
      </a:accent5>
      <a:accent6>
        <a:srgbClr val="618FCB"/>
      </a:accent6>
      <a:hlink>
        <a:srgbClr val="0000FF"/>
      </a:hlink>
      <a:folHlink>
        <a:srgbClr val="981B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22B6DA5-AB8B-7449-9DAC-C0E831071802}" vid="{3C9F6B84-3AE8-FE42-8217-41E8FBFC63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E2C79C1FA8A4FABB2436FD22CCFD6" ma:contentTypeVersion="17" ma:contentTypeDescription="Create a new document." ma:contentTypeScope="" ma:versionID="2cefdba5221952b65d2fecb074901929">
  <xsd:schema xmlns:xsd="http://www.w3.org/2001/XMLSchema" xmlns:xs="http://www.w3.org/2001/XMLSchema" xmlns:p="http://schemas.microsoft.com/office/2006/metadata/properties" xmlns:ns2="039b5878-27a2-492f-a5ce-511391114661" xmlns:ns3="a5d583fd-7d58-4cab-b156-487bc8ec2459" targetNamespace="http://schemas.microsoft.com/office/2006/metadata/properties" ma:root="true" ma:fieldsID="97bf04cd5aa9b1f759796b56df68c8fc" ns2:_="" ns3:_="">
    <xsd:import namespace="039b5878-27a2-492f-a5ce-511391114661"/>
    <xsd:import namespace="a5d583fd-7d58-4cab-b156-487bc8ec2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Document_x0020_Type" minOccurs="0"/>
                <xsd:element ref="ns2:Descriptive_x0020_Title" minOccurs="0"/>
                <xsd:element ref="ns2:Short_x0020_Description" minOccurs="0"/>
                <xsd:element ref="ns2:Author_x0028_s_x0029_" minOccurs="0"/>
                <xsd:element ref="ns2:Publication_x0020_Date" minOccurs="0"/>
                <xsd:element ref="ns2:Ter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b5878-27a2-492f-a5ce-511391114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Document_x0020_Type" ma:index="19" nillable="true" ma:displayName="Document Type" ma:internalName="Document_x0020_Type">
      <xsd:simpleType>
        <xsd:restriction base="dms:Text">
          <xsd:maxLength value="255"/>
        </xsd:restriction>
      </xsd:simpleType>
    </xsd:element>
    <xsd:element name="Descriptive_x0020_Title" ma:index="20" nillable="true" ma:displayName="Descriptive Title" ma:internalName="Descriptive_x0020_Title">
      <xsd:simpleType>
        <xsd:restriction base="dms:Text">
          <xsd:maxLength value="255"/>
        </xsd:restriction>
      </xsd:simpleType>
    </xsd:element>
    <xsd:element name="Short_x0020_Description" ma:index="21" nillable="true" ma:displayName="Short Description" ma:internalName="Short_x0020_Description">
      <xsd:simpleType>
        <xsd:restriction base="dms:Text">
          <xsd:maxLength value="255"/>
        </xsd:restriction>
      </xsd:simpleType>
    </xsd:element>
    <xsd:element name="Author_x0028_s_x0029_" ma:index="22" nillable="true" ma:displayName="Author(s)" ma:internalName="Author_x0028_s_x0029_">
      <xsd:simpleType>
        <xsd:restriction base="dms:Text">
          <xsd:maxLength value="255"/>
        </xsd:restriction>
      </xsd:simpleType>
    </xsd:element>
    <xsd:element name="Publication_x0020_Date" ma:index="23" nillable="true" ma:displayName="Publication Date" ma:internalName="Publication_x0020_Date">
      <xsd:simpleType>
        <xsd:restriction base="dms:Text">
          <xsd:maxLength value="255"/>
        </xsd:restriction>
      </xsd:simpleType>
    </xsd:element>
    <xsd:element name="Term" ma:index="24" nillable="true" ma:displayName="Term" ma:internalName="Term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583fd-7d58-4cab-b156-487bc8ec24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b484b53-ce30-4f54-8882-0dc6d41d614c}" ma:internalName="TaxCatchAll" ma:showField="CatchAllData" ma:web="a5d583fd-7d58-4cab-b156-487bc8ec2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d583fd-7d58-4cab-b156-487bc8ec2459">
      <Value>45</Value>
    </TaxCatchAll>
    <Document_x0020_Type xmlns="039b5878-27a2-492f-a5ce-511391114661" xsi:nil="true"/>
    <lcf76f155ced4ddcb4097134ff3c332f xmlns="039b5878-27a2-492f-a5ce-511391114661">
      <Terms xmlns="http://schemas.microsoft.com/office/infopath/2007/PartnerControls"/>
    </lcf76f155ced4ddcb4097134ff3c332f>
    <Publication_x0020_Date xmlns="039b5878-27a2-492f-a5ce-511391114661" xsi:nil="true"/>
    <Term xmlns="039b5878-27a2-492f-a5ce-511391114661" xsi:nil="true"/>
    <Short_x0020_Description xmlns="039b5878-27a2-492f-a5ce-511391114661" xsi:nil="true"/>
    <Author_x0028_s_x0029_ xmlns="039b5878-27a2-492f-a5ce-511391114661" xsi:nil="true"/>
    <Descriptive_x0020_Title xmlns="039b5878-27a2-492f-a5ce-511391114661" xsi:nil="true"/>
  </documentManagement>
</p:properties>
</file>

<file path=customXml/itemProps1.xml><?xml version="1.0" encoding="utf-8"?>
<ds:datastoreItem xmlns:ds="http://schemas.openxmlformats.org/officeDocument/2006/customXml" ds:itemID="{5C07FEFA-5F98-48B8-A7C9-620702CF26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BF1E2B-04A7-481B-B8CD-A7F46FACC8CB}"/>
</file>

<file path=customXml/itemProps3.xml><?xml version="1.0" encoding="utf-8"?>
<ds:datastoreItem xmlns:ds="http://schemas.openxmlformats.org/officeDocument/2006/customXml" ds:itemID="{05096029-5D1D-40EF-AF19-8DD16FE1B19D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7d0ccec-aae8-4814-a6d3-0c68dd73da2d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IW2020 slide</Template>
  <TotalTime>12730</TotalTime>
  <Words>919</Words>
  <Application>Microsoft Office PowerPoint</Application>
  <PresentationFormat>Custom</PresentationFormat>
  <Paragraphs>175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ariel</vt:lpstr>
      <vt:lpstr>Calibri</vt:lpstr>
      <vt:lpstr>Microsoft Sans Serif</vt:lpstr>
      <vt:lpstr>Open Sans Light</vt:lpstr>
      <vt:lpstr>Symbol</vt:lpstr>
      <vt:lpstr>Times New Roman</vt:lpstr>
      <vt:lpstr>IW2018 slide</vt:lpstr>
      <vt:lpstr>Services Operations</vt:lpstr>
      <vt:lpstr>Value Streams under ServOps</vt:lpstr>
      <vt:lpstr>ServOps – Knowledge Synergy</vt:lpstr>
      <vt:lpstr>INCOSE SEP Architecture  For wherever you are in your career</vt:lpstr>
      <vt:lpstr>Synergy between chapters and certification</vt:lpstr>
      <vt:lpstr>PowerPoint Presentation</vt:lpstr>
      <vt:lpstr>What is the  Professional Development Portal?</vt:lpstr>
      <vt:lpstr>Systems Engineering Competency Framework</vt:lpstr>
      <vt:lpstr>PowerPoint Presentation</vt:lpstr>
      <vt:lpstr>Professional Development Resources</vt:lpstr>
      <vt:lpstr>Events (Global Reach) </vt:lpstr>
      <vt:lpstr>Events – Community Offerings </vt:lpstr>
      <vt:lpstr>PowerPoint Presentation</vt:lpstr>
      <vt:lpstr>Any Questions?</vt:lpstr>
      <vt:lpstr>Thank you!</vt:lpstr>
      <vt:lpstr>PowerPoint Presentation</vt:lpstr>
    </vt:vector>
  </TitlesOfParts>
  <Company>Worcester Polytechnic Institute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Gelosh, Donald S</dc:creator>
  <cp:lastModifiedBy>Gelosh, Donald S</cp:lastModifiedBy>
  <cp:revision>37</cp:revision>
  <dcterms:created xsi:type="dcterms:W3CDTF">2020-01-07T16:04:26Z</dcterms:created>
  <dcterms:modified xsi:type="dcterms:W3CDTF">2021-02-02T21:34:53Z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0x01010017FE2C79C1FA8A4FABB2436FD22CCFD6</vt:lpwstr>
  </property>
  <property fmtid="{D5CDD505-2E9C-101B-9397-08002B2CF9AE}" pid="3" name="TitusGUID">
    <vt:lpwstr>cb38580e-1538-4b5d-a81b-fd985a6ba31e</vt:lpwstr>
  </property>
  <property fmtid="{D5CDD505-2E9C-101B-9397-08002B2CF9AE}" pid="4" name="BusinessSensitivity">
    <vt:lpwstr>Non-Confidential</vt:lpwstr>
  </property>
  <property fmtid="{D5CDD505-2E9C-101B-9397-08002B2CF9AE}" pid="5" name="Ownership">
    <vt:lpwstr>Rolls-Royce_content_only</vt:lpwstr>
  </property>
  <property fmtid="{D5CDD505-2E9C-101B-9397-08002B2CF9AE}" pid="6" name="Export">
    <vt:lpwstr>Not_Subject_to_Export_Control</vt:lpwstr>
  </property>
  <property fmtid="{D5CDD505-2E9C-101B-9397-08002B2CF9AE}" pid="7" name="GovSecClassification">
    <vt:lpwstr>No_Classification</vt:lpwstr>
  </property>
  <property fmtid="{D5CDD505-2E9C-101B-9397-08002B2CF9AE}" pid="8" name="Classification">
    <vt:lpwstr/>
  </property>
  <property fmtid="{D5CDD505-2E9C-101B-9397-08002B2CF9AE}" pid="9" name="VisualMarkings">
    <vt:lpwstr>Yes</vt:lpwstr>
  </property>
</Properties>
</file>