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7077075" cy="9369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4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354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A465E-3D40-42D0-AF9C-3DEAB8876EF4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9763"/>
            <a:ext cx="5661025" cy="42164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52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952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A9897-9FC7-4A0F-A618-14A6CF07C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94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A9897-9FC7-4A0F-A618-14A6CF07CC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5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C892F-9618-479F-87B2-940966999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4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B5D42-AD35-4561-BF59-66278015F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2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242AE-1D4B-4261-951F-74BAE6A42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6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6EA31-05F0-43E7-83B0-BE29BA864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2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9D625-C9B0-4D3A-A54B-AD502190C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3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E7AA3-8F64-4FAC-86DC-733716E2F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9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3F0AD-19B6-4A55-A5C1-ADA22E86A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2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1F32A-286B-4B4E-8C46-933C403CD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92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8D050-ACCC-4B29-9B61-D4B6AF586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26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5589D-B39B-4333-A6AD-5B6FB88A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8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80B94-F4D0-42DE-ADA7-1A4D4CB06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2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A7C6F6-8308-46E4-A2C1-81564C20E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ephanieAlana\Documents\INCOSE CC AWARDS\Osvalds Signatur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360" y="5103750"/>
            <a:ext cx="2148840" cy="48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10"/>
          <p:cNvSpPr/>
          <p:nvPr/>
        </p:nvSpPr>
        <p:spPr>
          <a:xfrm rot="16200000">
            <a:off x="3979069" y="-2920206"/>
            <a:ext cx="1166812" cy="8064500"/>
          </a:xfrm>
          <a:custGeom>
            <a:avLst/>
            <a:gdLst>
              <a:gd name="connsiteX0" fmla="*/ 0 w 6455664"/>
              <a:gd name="connsiteY0" fmla="*/ 877824 h 7845552"/>
              <a:gd name="connsiteX1" fmla="*/ 54864 w 6455664"/>
              <a:gd name="connsiteY1" fmla="*/ 7845552 h 7845552"/>
              <a:gd name="connsiteX2" fmla="*/ 6455664 w 6455664"/>
              <a:gd name="connsiteY2" fmla="*/ 7845552 h 7845552"/>
              <a:gd name="connsiteX3" fmla="*/ 6455664 w 6455664"/>
              <a:gd name="connsiteY3" fmla="*/ 0 h 7845552"/>
              <a:gd name="connsiteX0" fmla="*/ 0 w 6455664"/>
              <a:gd name="connsiteY0" fmla="*/ 0 h 7988980"/>
              <a:gd name="connsiteX1" fmla="*/ 54864 w 6455664"/>
              <a:gd name="connsiteY1" fmla="*/ 7988980 h 7988980"/>
              <a:gd name="connsiteX2" fmla="*/ 6455664 w 6455664"/>
              <a:gd name="connsiteY2" fmla="*/ 7988980 h 7988980"/>
              <a:gd name="connsiteX3" fmla="*/ 6455664 w 6455664"/>
              <a:gd name="connsiteY3" fmla="*/ 143428 h 7988980"/>
              <a:gd name="connsiteX0" fmla="*/ 0 w 6455664"/>
              <a:gd name="connsiteY0" fmla="*/ 16143 h 8005123"/>
              <a:gd name="connsiteX1" fmla="*/ 54864 w 6455664"/>
              <a:gd name="connsiteY1" fmla="*/ 8005123 h 8005123"/>
              <a:gd name="connsiteX2" fmla="*/ 6455664 w 6455664"/>
              <a:gd name="connsiteY2" fmla="*/ 8005123 h 8005123"/>
              <a:gd name="connsiteX3" fmla="*/ 6326551 w 6455664"/>
              <a:gd name="connsiteY3" fmla="*/ 0 h 800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5664" h="8005123">
                <a:moveTo>
                  <a:pt x="0" y="16143"/>
                </a:moveTo>
                <a:lnTo>
                  <a:pt x="54864" y="8005123"/>
                </a:lnTo>
                <a:lnTo>
                  <a:pt x="6455664" y="8005123"/>
                </a:lnTo>
                <a:lnTo>
                  <a:pt x="6326551" y="0"/>
                </a:lnTo>
              </a:path>
            </a:pathLst>
          </a:custGeom>
          <a:solidFill>
            <a:srgbClr val="E6E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4100" name="Picture 11" descr="2011_Website_header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1"/>
          <a:stretch>
            <a:fillRect/>
          </a:stretch>
        </p:blipFill>
        <p:spPr bwMode="auto">
          <a:xfrm>
            <a:off x="2200275" y="238125"/>
            <a:ext cx="6618288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2" descr="2011_Website_header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33"/>
          <a:stretch>
            <a:fillRect/>
          </a:stretch>
        </p:blipFill>
        <p:spPr bwMode="auto">
          <a:xfrm>
            <a:off x="684213" y="387350"/>
            <a:ext cx="1477962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676275" y="1266825"/>
            <a:ext cx="77724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latin typeface="Rockwell" pitchFamily="18" charset="0"/>
                <a:ea typeface="Batang" pitchFamily="18" charset="-127"/>
              </a:rPr>
              <a:t>Certificate of Recognition</a:t>
            </a:r>
            <a:endParaRPr lang="en-US" sz="3200" b="1" cap="all" dirty="0">
              <a:ln w="9000" cmpd="sng">
                <a:solidFill>
                  <a:srgbClr val="000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shade val="20000"/>
                      <a:satMod val="245000"/>
                    </a:srgbClr>
                  </a:gs>
                  <a:gs pos="43000">
                    <a:srgbClr val="000000">
                      <a:satMod val="255000"/>
                    </a:srgbClr>
                  </a:gs>
                  <a:gs pos="48000">
                    <a:srgbClr val="000000">
                      <a:shade val="85000"/>
                      <a:satMod val="255000"/>
                    </a:srgbClr>
                  </a:gs>
                  <a:gs pos="100000">
                    <a:srgbClr val="000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Rockwell" pitchFamily="18" charset="0"/>
              <a:ea typeface="Batang" pitchFamily="18" charset="-127"/>
            </a:endParaRPr>
          </a:p>
          <a:p>
            <a:pPr indent="-342900" algn="ctr">
              <a:spcBef>
                <a:spcPts val="0"/>
              </a:spcBef>
              <a:defRPr/>
            </a:pPr>
            <a:r>
              <a:rPr lang="en-US" sz="2800" i="1" dirty="0">
                <a:solidFill>
                  <a:srgbClr val="000000"/>
                </a:solidFill>
                <a:latin typeface="Rockwell" pitchFamily="18" charset="0"/>
                <a:ea typeface="Batang" pitchFamily="18" charset="-127"/>
              </a:rPr>
              <a:t>Presented to</a:t>
            </a:r>
            <a:endParaRPr lang="en-US" sz="2400" dirty="0">
              <a:solidFill>
                <a:srgbClr val="000000"/>
              </a:solidFill>
              <a:latin typeface="Rockwell" pitchFamily="18" charset="0"/>
              <a:ea typeface="Batang" pitchFamily="18" charset="-127"/>
            </a:endParaRPr>
          </a:p>
          <a:p>
            <a:pPr marL="342900" indent="-342900" algn="ctr">
              <a:spcBef>
                <a:spcPts val="0"/>
              </a:spcBef>
              <a:defRPr/>
            </a:pPr>
            <a:endParaRPr lang="en-US" sz="4800" b="1" dirty="0">
              <a:solidFill>
                <a:srgbClr val="000000"/>
              </a:solidFill>
              <a:latin typeface="Old English Text MT" pitchFamily="66" charset="0"/>
              <a:ea typeface="+mn-ea"/>
            </a:endParaRPr>
          </a:p>
        </p:txBody>
      </p:sp>
      <p:sp>
        <p:nvSpPr>
          <p:cNvPr id="4103" name="Rectangle 16"/>
          <p:cNvSpPr>
            <a:spLocks noChangeArrowheads="1"/>
          </p:cNvSpPr>
          <p:nvPr/>
        </p:nvSpPr>
        <p:spPr bwMode="auto">
          <a:xfrm>
            <a:off x="582385" y="3230881"/>
            <a:ext cx="8012340" cy="160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301875" indent="-2301875" eaLnBrk="0" hangingPunct="0">
              <a:spcBef>
                <a:spcPct val="20000"/>
              </a:spcBef>
              <a:buChar char="•"/>
              <a:tabLst>
                <a:tab pos="4445000" algn="ctr"/>
              </a:tabLst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4445000" algn="ctr"/>
              </a:tabLst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4445000" algn="ctr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4445000" algn="ctr"/>
              </a:tabLs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4445000" algn="ctr"/>
              </a:tabLs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0" algn="ctr"/>
              </a:tabLs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0" algn="ctr"/>
              </a:tabLs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0" algn="ctr"/>
              </a:tabLs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445000" algn="ctr"/>
              </a:tabLst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en-US" sz="1400" i="1" dirty="0">
                <a:solidFill>
                  <a:srgbClr val="000000"/>
                </a:solidFill>
                <a:latin typeface="Rockwell" charset="0"/>
              </a:rPr>
              <a:t>In recognition of receiving the 2017 INCOSE Founders Award for his significant long-term major contributions to INCOSE over the past 15 years. His high level of engagement includes impactful leadership that has been a catalyst for excellence at the chapter level, integration across INCOSE, and activities that have promoted the advancement of INCOSE, SE best practices, and certification.</a:t>
            </a:r>
          </a:p>
          <a:p>
            <a:pPr marL="0" indent="0" algn="ctr" eaLnBrk="1" hangingPunct="1">
              <a:buNone/>
            </a:pPr>
            <a:r>
              <a:rPr lang="en-US" altLang="en-US" sz="2000" b="1" dirty="0">
                <a:latin typeface="Rockwell" charset="0"/>
              </a:rPr>
              <a:t>INCOSE  Chesapeake Chapter 8th Annual SEP Dinner</a:t>
            </a:r>
            <a:endParaRPr lang="en-US" altLang="en-US" sz="2000" dirty="0">
              <a:latin typeface="Rockwel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Rockwel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Rockwel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Rockwel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Rockwel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Rockwell" charset="0"/>
              </a:rPr>
              <a:t>August 18, 2017</a:t>
            </a:r>
          </a:p>
        </p:txBody>
      </p:sp>
      <p:sp>
        <p:nvSpPr>
          <p:cNvPr id="4106" name="Line 23"/>
          <p:cNvSpPr>
            <a:spLocks noChangeShapeType="1"/>
          </p:cNvSpPr>
          <p:nvPr/>
        </p:nvSpPr>
        <p:spPr bwMode="auto">
          <a:xfrm>
            <a:off x="5796280" y="5541328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24"/>
          <p:cNvSpPr>
            <a:spLocks noChangeArrowheads="1"/>
          </p:cNvSpPr>
          <p:nvPr/>
        </p:nvSpPr>
        <p:spPr bwMode="auto">
          <a:xfrm>
            <a:off x="5772862" y="5541328"/>
            <a:ext cx="2459841" cy="61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 err="1">
                <a:solidFill>
                  <a:srgbClr val="000000"/>
                </a:solidFill>
                <a:latin typeface="Rockwell" charset="0"/>
              </a:rPr>
              <a:t>Gundars</a:t>
            </a:r>
            <a:r>
              <a:rPr kumimoji="1" lang="en-US" altLang="en-US" sz="1200" b="1" dirty="0">
                <a:solidFill>
                  <a:srgbClr val="000000"/>
                </a:solidFill>
                <a:latin typeface="Rockwell" charset="0"/>
              </a:rPr>
              <a:t> </a:t>
            </a:r>
            <a:r>
              <a:rPr kumimoji="1" lang="en-US" altLang="en-US" sz="1200" b="1" dirty="0" err="1">
                <a:solidFill>
                  <a:srgbClr val="000000"/>
                </a:solidFill>
                <a:latin typeface="Rockwell" charset="0"/>
              </a:rPr>
              <a:t>Osvalds</a:t>
            </a:r>
            <a:r>
              <a:rPr kumimoji="1" lang="en-US" altLang="en-US" sz="1200" b="1" dirty="0">
                <a:solidFill>
                  <a:srgbClr val="000000"/>
                </a:solidFill>
                <a:latin typeface="Rockwell" charset="0"/>
              </a:rPr>
              <a:t>, ESEP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solidFill>
                  <a:srgbClr val="000000"/>
                </a:solidFill>
                <a:latin typeface="Rockwell" charset="0"/>
              </a:rPr>
              <a:t>Director of Programs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solidFill>
                  <a:srgbClr val="000000"/>
                </a:solidFill>
                <a:latin typeface="Rockwell" charset="0"/>
              </a:rPr>
              <a:t>INCOSE  Chesapeake Chapter</a:t>
            </a:r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582385" y="2647633"/>
            <a:ext cx="80391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latin typeface="Rockwell" charset="0"/>
              </a:rPr>
              <a:t>Insert Name Here</a:t>
            </a:r>
            <a:endParaRPr lang="en-US" altLang="en-US" sz="3600" dirty="0">
              <a:latin typeface="Rockwell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5076825"/>
            <a:ext cx="2438400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970" y="4695583"/>
            <a:ext cx="1181100" cy="954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StephanieAlana\Documents\INCOSE\LOGOS\ESEP-LOGO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17" b="77083" l="28750" r="695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031" t="20255" r="29903" b="23406"/>
          <a:stretch/>
        </p:blipFill>
        <p:spPr bwMode="auto">
          <a:xfrm>
            <a:off x="4525735" y="4840606"/>
            <a:ext cx="302709" cy="30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54FEFD-91AD-4800-93A3-9B5E838DFC6A}"/>
              </a:ext>
            </a:extLst>
          </p:cNvPr>
          <p:cNvSpPr txBox="1"/>
          <p:nvPr/>
        </p:nvSpPr>
        <p:spPr>
          <a:xfrm>
            <a:off x="4268034" y="78922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SAMPLE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FE1F1CE9179242AB4335ECA108ED06" ma:contentTypeVersion="5" ma:contentTypeDescription="Create a new document." ma:contentTypeScope="" ma:versionID="cf75d5c4d1c6ed97418c12c93dc3634f">
  <xsd:schema xmlns:xsd="http://www.w3.org/2001/XMLSchema" xmlns:xs="http://www.w3.org/2001/XMLSchema" xmlns:p="http://schemas.microsoft.com/office/2006/metadata/properties" xmlns:ns2="07d0ccec-aae8-4814-a6d3-0c68dd73da2d" targetNamespace="http://schemas.microsoft.com/office/2006/metadata/properties" ma:root="true" ma:fieldsID="057550b13bd468bad37cd818064b8820" ns2:_="">
    <xsd:import namespace="07d0ccec-aae8-4814-a6d3-0c68dd73da2d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incoseDistribution xmlns="07d0ccec-aae8-4814-a6d3-0c68dd73da2d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</documentManagement>
</p:properties>
</file>

<file path=customXml/itemProps1.xml><?xml version="1.0" encoding="utf-8"?>
<ds:datastoreItem xmlns:ds="http://schemas.openxmlformats.org/officeDocument/2006/customXml" ds:itemID="{FBD507B0-D037-4CA0-96F3-5806E6DCD766}"/>
</file>

<file path=customXml/itemProps2.xml><?xml version="1.0" encoding="utf-8"?>
<ds:datastoreItem xmlns:ds="http://schemas.openxmlformats.org/officeDocument/2006/customXml" ds:itemID="{5B09A6D9-C1F8-40FD-A7AF-473926090984}"/>
</file>

<file path=customXml/itemProps3.xml><?xml version="1.0" encoding="utf-8"?>
<ds:datastoreItem xmlns:ds="http://schemas.openxmlformats.org/officeDocument/2006/customXml" ds:itemID="{9953E803-80AB-46C6-991F-866030AE09A5}"/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95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Batang</vt:lpstr>
      <vt:lpstr>ＭＳ Ｐゴシック</vt:lpstr>
      <vt:lpstr>Arial</vt:lpstr>
      <vt:lpstr>Calibri</vt:lpstr>
      <vt:lpstr>Old English Text MT</vt:lpstr>
      <vt:lpstr>Rockwell</vt:lpstr>
      <vt:lpstr>Default Design</vt:lpstr>
      <vt:lpstr>PowerPoint Presentation</vt:lpstr>
    </vt:vector>
  </TitlesOfParts>
  <Company>SESO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terlizzesej</dc:creator>
  <cp:lastModifiedBy>Ellie Gianni</cp:lastModifiedBy>
  <cp:revision>58</cp:revision>
  <cp:lastPrinted>2015-12-28T16:52:26Z</cp:lastPrinted>
  <dcterms:created xsi:type="dcterms:W3CDTF">2010-02-24T20:12:58Z</dcterms:created>
  <dcterms:modified xsi:type="dcterms:W3CDTF">2018-10-06T13:36:53Z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0x01010081FE1F1CE9179242AB4335ECA108ED06</vt:lpwstr>
  </property>
  <property fmtid="{D5CDD505-2E9C-101B-9397-08002B2CF9AE}" pid="3" name="incoseWorkingGroup">
    <vt:lpwstr/>
  </property>
  <property fmtid="{D5CDD505-2E9C-101B-9397-08002B2CF9AE}" pid="4" name="incoseOrganization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Chapters">
    <vt:lpwstr/>
  </property>
</Properties>
</file>