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63" r:id="rId7"/>
    <p:sldId id="268" r:id="rId8"/>
    <p:sldId id="269" r:id="rId9"/>
    <p:sldId id="270" r:id="rId10"/>
    <p:sldId id="264" r:id="rId11"/>
    <p:sldId id="265" r:id="rId12"/>
    <p:sldId id="275" r:id="rId13"/>
    <p:sldId id="266" r:id="rId14"/>
    <p:sldId id="273" r:id="rId15"/>
    <p:sldId id="274" r:id="rId16"/>
    <p:sldId id="271" r:id="rId17"/>
    <p:sldId id="272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18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03E1-D9CB-4090-8862-1338CC38DB44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0851F-8B10-4C6F-A2DA-5E2961A3F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5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A4BC-14E5-4DED-B911-BD409589D886}" type="datetime1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7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1C39-E58D-4A8B-9162-6C831574892F}" type="datetime1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3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E46-CE07-4F66-A15F-A9F1DC97E948}" type="datetime1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7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4D3D-5810-43D8-89D0-AE00DA7AFC5B}" type="datetime1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1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18F-6660-4F4B-A26D-9BA3D7B1E2B2}" type="datetime1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CE7A-56BF-4F39-93C9-9DAAD8C357A9}" type="datetime1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9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5373-BEB5-4BFB-BC7F-003099595DE6}" type="datetime1">
              <a:rPr lang="en-GB" smtClean="0"/>
              <a:t>25/06/2018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7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A38-865B-49EF-B54F-C8054669C962}" type="datetime1">
              <a:rPr lang="en-GB" smtClean="0"/>
              <a:t>25/06/2018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7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E5-A265-46E3-956D-B5EBFFFB7CC0}" type="datetime1">
              <a:rPr lang="en-GB" smtClean="0"/>
              <a:t>25/06/2018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9923-A7E2-4487-A5FC-DD4EA574A96B}" type="datetime1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4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6173-FD22-4964-9E39-6DEC6E5ED70E}" type="datetime1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1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381F-FCBC-44FE-A8A5-76CF5AF98368}" type="datetime1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70645-4F62-4AD8-8A0F-426C917C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incose.org/brandguidelin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/>
              <a:t>Global Operations:</a:t>
            </a:r>
            <a:br>
              <a:rPr lang="en-US" dirty="0"/>
            </a:br>
            <a:r>
              <a:rPr lang="en-US" dirty="0"/>
              <a:t>Marketing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1400" b="1" dirty="0"/>
              <a:t>2Q – Toulouse France: 21-23 Apr 17</a:t>
            </a:r>
            <a:endParaRPr lang="en-GB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38397"/>
            <a:ext cx="13239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68" y="5867400"/>
            <a:ext cx="1524000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2Q </a:t>
            </a:r>
            <a:r>
              <a:rPr lang="en-US" dirty="0" err="1"/>
              <a:t>BoD</a:t>
            </a:r>
            <a:r>
              <a:rPr lang="en-US" dirty="0"/>
              <a:t> 2017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229600" cy="24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4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Read Ahead from Q1 Reminder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219200" y="5638800"/>
            <a:ext cx="73914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B6FAB"/>
                </a:solidFill>
                <a:hlinkClick r:id="rId2"/>
              </a:rPr>
              <a:t>http://www.incose.org/brandguideline</a:t>
            </a:r>
            <a:r>
              <a:rPr lang="en-US" dirty="0">
                <a:solidFill>
                  <a:srgbClr val="2B6FAB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900" r="24114" b="65778"/>
          <a:stretch/>
        </p:blipFill>
        <p:spPr>
          <a:xfrm>
            <a:off x="1796135" y="1676400"/>
            <a:ext cx="5551729" cy="39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4222"/>
            <a:ext cx="6828848" cy="67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30" y="-92345"/>
            <a:ext cx="6439137" cy="693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467" y="-38954"/>
            <a:ext cx="322506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3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812194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9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2Q BoD 2017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70999"/>
              </p:ext>
            </p:extLst>
          </p:nvPr>
        </p:nvGraphicFramePr>
        <p:xfrm>
          <a:off x="2057400" y="238312"/>
          <a:ext cx="5105400" cy="660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3885876" imgH="5029200" progId="Acrobat.Document.11">
                  <p:embed/>
                </p:oleObj>
              </mc:Choice>
              <mc:Fallback>
                <p:oleObj name="Acrobat Document" r:id="rId3" imgW="3885876" imgH="50292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238312"/>
                        <a:ext cx="5105400" cy="660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5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</a:t>
            </a:r>
            <a:r>
              <a:rPr lang="en-US" dirty="0" err="1"/>
              <a:t>Marcom</a:t>
            </a:r>
            <a:r>
              <a:rPr lang="en-US" dirty="0"/>
              <a:t> Challenges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Branding</a:t>
            </a:r>
          </a:p>
          <a:p>
            <a:pPr lvl="1"/>
            <a:r>
              <a:rPr lang="en-US" dirty="0"/>
              <a:t>Increase recognition</a:t>
            </a:r>
          </a:p>
          <a:p>
            <a:pPr lvl="1"/>
            <a:r>
              <a:rPr lang="en-US" dirty="0"/>
              <a:t>Create trust/authority</a:t>
            </a:r>
          </a:p>
          <a:p>
            <a:pPr lvl="1"/>
            <a:r>
              <a:rPr lang="en-US" dirty="0"/>
              <a:t>Makes acquiring new customers easier</a:t>
            </a:r>
          </a:p>
          <a:p>
            <a:r>
              <a:rPr lang="en-US" dirty="0"/>
              <a:t>Technology </a:t>
            </a:r>
          </a:p>
          <a:p>
            <a:pPr lvl="1"/>
            <a:r>
              <a:rPr lang="en-US" dirty="0"/>
              <a:t>Improve customer experience</a:t>
            </a:r>
          </a:p>
          <a:p>
            <a:pPr lvl="1"/>
            <a:r>
              <a:rPr lang="en-US" dirty="0"/>
              <a:t>Attract new customers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1400" b="1" dirty="0"/>
              <a:t>2Q – Toulouse France: 21-23 Apr 17</a:t>
            </a:r>
            <a:endParaRPr lang="en-GB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38397"/>
            <a:ext cx="13239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68" y="5867400"/>
            <a:ext cx="1524000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1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8229600" cy="2963863"/>
          </a:xfrm>
        </p:spPr>
      </p:pic>
    </p:spTree>
    <p:extLst>
      <p:ext uri="{BB962C8B-B14F-4D97-AF65-F5344CB8AC3E}">
        <p14:creationId xmlns:p14="http://schemas.microsoft.com/office/powerpoint/2010/main" val="365510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INCOSE?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960"/>
          <a:stretch/>
        </p:blipFill>
        <p:spPr>
          <a:xfrm>
            <a:off x="135445" y="2970985"/>
            <a:ext cx="1621232" cy="13031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2Q BoD 2017</a:t>
            </a:r>
            <a:endParaRPr lang="en-GB" dirty="0"/>
          </a:p>
        </p:txBody>
      </p:sp>
      <p:pic>
        <p:nvPicPr>
          <p:cNvPr id="3074" name="Picture 2" descr="INCOSE CAZ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74" y="3759122"/>
            <a:ext cx="2054225" cy="15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7" y="5309416"/>
            <a:ext cx="121920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83" y="5309416"/>
            <a:ext cx="1885950" cy="1228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215" y="5395912"/>
            <a:ext cx="2514600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01" y="1477036"/>
            <a:ext cx="76200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2471" y="4188395"/>
            <a:ext cx="2400300" cy="1019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47" y="4478745"/>
            <a:ext cx="3371850" cy="695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888" y="2938175"/>
            <a:ext cx="2347912" cy="1031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81289" t="-2000" r="-321" b="63429"/>
          <a:stretch/>
        </p:blipFill>
        <p:spPr>
          <a:xfrm>
            <a:off x="5654675" y="5309416"/>
            <a:ext cx="1123950" cy="1285875"/>
          </a:xfrm>
          <a:prstGeom prst="rect">
            <a:avLst/>
          </a:prstGeom>
        </p:spPr>
      </p:pic>
      <p:pic>
        <p:nvPicPr>
          <p:cNvPr id="3076" name="Picture 4" descr="AEIS-INCOS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75" y="2511247"/>
            <a:ext cx="1368425" cy="13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sse.ch/sites/default/files/page_images/%3Cem%3EEdit%20Basic%20page%3C/em%3E%20SSSE%20Home/incose_logo_small.png#overlay-context=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58" y="5729155"/>
            <a:ext cx="952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0272" y="3923429"/>
            <a:ext cx="1428750" cy="952500"/>
          </a:xfrm>
          <a:prstGeom prst="rect">
            <a:avLst/>
          </a:prstGeom>
        </p:spPr>
      </p:pic>
      <p:pic>
        <p:nvPicPr>
          <p:cNvPr id="3080" name="Picture 8" descr="INCOSE UK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51124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1950" y="2747396"/>
            <a:ext cx="1038225" cy="15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2Q BoD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4" y="152400"/>
            <a:ext cx="8640551" cy="65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3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2Q BoD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8305800" cy="38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2Q BoD 2017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21439"/>
              </p:ext>
            </p:extLst>
          </p:nvPr>
        </p:nvGraphicFramePr>
        <p:xfrm>
          <a:off x="484320" y="1219200"/>
          <a:ext cx="802110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7403916" imgH="3657600" progId="Acrobat.Document.11">
                  <p:embed/>
                </p:oleObj>
              </mc:Choice>
              <mc:Fallback>
                <p:oleObj name="Acrobat Document" r:id="rId3" imgW="7403916" imgH="36576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320" y="1219200"/>
                        <a:ext cx="8021108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77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2Q BoD 2017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8153400" cy="2898673"/>
          </a:xfrm>
        </p:spPr>
      </p:pic>
    </p:spTree>
    <p:extLst>
      <p:ext uri="{BB962C8B-B14F-4D97-AF65-F5344CB8AC3E}">
        <p14:creationId xmlns:p14="http://schemas.microsoft.com/office/powerpoint/2010/main" val="5324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2Q BoD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057275"/>
            <a:ext cx="56578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E2C79C1FA8A4FABB2436FD22CCFD6" ma:contentTypeVersion="19" ma:contentTypeDescription="Create a new document." ma:contentTypeScope="" ma:versionID="ba1bc8a9778f24e1295f8f6c5a781e10">
  <xsd:schema xmlns:xsd="http://www.w3.org/2001/XMLSchema" xmlns:xs="http://www.w3.org/2001/XMLSchema" xmlns:p="http://schemas.microsoft.com/office/2006/metadata/properties" xmlns:ns2="039b5878-27a2-492f-a5ce-511391114661" xmlns:ns3="a5d583fd-7d58-4cab-b156-487bc8ec2459" targetNamespace="http://schemas.microsoft.com/office/2006/metadata/properties" ma:root="true" ma:fieldsID="f76a36ecfc7ef83a76998877ea353d93" ns2:_="" ns3:_="">
    <xsd:import namespace="039b5878-27a2-492f-a5ce-511391114661"/>
    <xsd:import namespace="a5d583fd-7d58-4cab-b156-487bc8ec2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ocument_x0020_Type" minOccurs="0"/>
                <xsd:element ref="ns2:Descriptive_x0020_Title" minOccurs="0"/>
                <xsd:element ref="ns2:Short_x0020_Description" minOccurs="0"/>
                <xsd:element ref="ns2:Author_x0028_s_x0029_" minOccurs="0"/>
                <xsd:element ref="ns2:Publication_x0020_Date" minOccurs="0"/>
                <xsd:element ref="ns2:Ter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5878-27a2-492f-a5ce-51139111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_x0020_Type" ma:index="1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scriptive_x0020_Title" ma:index="20" nillable="true" ma:displayName="Descriptive Title" ma:internalName="Descriptive_x0020_Title">
      <xsd:simpleType>
        <xsd:restriction base="dms:Text">
          <xsd:maxLength value="255"/>
        </xsd:restriction>
      </xsd:simpleType>
    </xsd:element>
    <xsd:element name="Short_x0020_Description" ma:index="21" nillable="true" ma:displayName="Short Description" ma:internalName="Short_x0020_Description">
      <xsd:simpleType>
        <xsd:restriction base="dms:Text">
          <xsd:maxLength value="255"/>
        </xsd:restriction>
      </xsd:simpleType>
    </xsd:element>
    <xsd:element name="Author_x0028_s_x0029_" ma:index="22" nillable="true" ma:displayName="Author(s)" ma:internalName="Author_x0028_s_x0029_">
      <xsd:simpleType>
        <xsd:restriction base="dms:Text">
          <xsd:maxLength value="255"/>
        </xsd:restriction>
      </xsd:simpleType>
    </xsd:element>
    <xsd:element name="Publication_x0020_Date" ma:index="23" nillable="true" ma:displayName="Publication Date" ma:internalName="Publication_x0020_Date">
      <xsd:simpleType>
        <xsd:restriction base="dms:Text">
          <xsd:maxLength value="255"/>
        </xsd:restriction>
      </xsd:simpleType>
    </xsd:element>
    <xsd:element name="Term" ma:index="24" nillable="true" ma:displayName="Term" ma:internalName="Ter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83fd-7d58-4cab-b156-487bc8ec24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484b53-ce30-4f54-8882-0dc6d41d614c}" ma:internalName="TaxCatchAll" ma:showField="CatchAllData" ma:web="a5d583fd-7d58-4cab-b156-487bc8ec2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d583fd-7d58-4cab-b156-487bc8ec2459">
      <Value>45</Value>
    </TaxCatchAll>
    <Document_x0020_Type xmlns="039b5878-27a2-492f-a5ce-511391114661" xsi:nil="true"/>
    <lcf76f155ced4ddcb4097134ff3c332f xmlns="039b5878-27a2-492f-a5ce-511391114661">
      <Terms xmlns="http://schemas.microsoft.com/office/infopath/2007/PartnerControls"/>
    </lcf76f155ced4ddcb4097134ff3c332f>
    <Publication_x0020_Date xmlns="039b5878-27a2-492f-a5ce-511391114661" xsi:nil="true"/>
    <Term xmlns="039b5878-27a2-492f-a5ce-511391114661" xsi:nil="true"/>
    <Short_x0020_Description xmlns="039b5878-27a2-492f-a5ce-511391114661" xsi:nil="true"/>
    <Author_x0028_s_x0029_ xmlns="039b5878-27a2-492f-a5ce-511391114661" xsi:nil="true"/>
    <Descriptive_x0020_Title xmlns="039b5878-27a2-492f-a5ce-511391114661" xsi:nil="true"/>
  </documentManagement>
</p:properties>
</file>

<file path=customXml/itemProps1.xml><?xml version="1.0" encoding="utf-8"?>
<ds:datastoreItem xmlns:ds="http://schemas.openxmlformats.org/officeDocument/2006/customXml" ds:itemID="{9426B052-8695-480D-B8C0-A8343D04F82C}"/>
</file>

<file path=customXml/itemProps2.xml><?xml version="1.0" encoding="utf-8"?>
<ds:datastoreItem xmlns:ds="http://schemas.openxmlformats.org/officeDocument/2006/customXml" ds:itemID="{84F2E99A-5CB2-441D-A460-49C24C75739B}"/>
</file>

<file path=customXml/itemProps3.xml><?xml version="1.0" encoding="utf-8"?>
<ds:datastoreItem xmlns:ds="http://schemas.openxmlformats.org/officeDocument/2006/customXml" ds:itemID="{068DDAFE-8ED2-427C-9CF0-7F2F2BA7D558}"/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83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Acrobat Document</vt:lpstr>
      <vt:lpstr>Global Operations: Marketing</vt:lpstr>
      <vt:lpstr>Top Marcom Challenges</vt:lpstr>
      <vt:lpstr>PowerPoint Presentation</vt:lpstr>
      <vt:lpstr>Is this INCOSE?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Ahead from Q1 Reminder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Operations - Marketing</dc:title>
  <dc:creator>Christine</dc:creator>
  <cp:lastModifiedBy>HPUser</cp:lastModifiedBy>
  <cp:revision>30</cp:revision>
  <dcterms:created xsi:type="dcterms:W3CDTF">2016-09-13T21:57:11Z</dcterms:created>
  <dcterms:modified xsi:type="dcterms:W3CDTF">2018-06-25T19:10:00Z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0x01010017FE2C79C1FA8A4FABB2436FD22CCFD6</vt:lpwstr>
  </property>
  <property fmtid="{D5CDD505-2E9C-101B-9397-08002B2CF9AE}" pid="3" name="incoseWorkingGroup">
    <vt:lpwstr/>
  </property>
  <property fmtid="{D5CDD505-2E9C-101B-9397-08002B2CF9AE}" pid="4" name="incoseChapters">
    <vt:lpwstr/>
  </property>
  <property fmtid="{D5CDD505-2E9C-101B-9397-08002B2CF9AE}" pid="5" name="INCOSEProductValue">
    <vt:lpwstr>45;#Local|254e409e-99ce-4994-8e1c-1a49057a5299</vt:lpwstr>
  </property>
  <property fmtid="{D5CDD505-2E9C-101B-9397-08002B2CF9AE}" pid="6" name="incoseOrganizations">
    <vt:lpwstr/>
  </property>
</Properties>
</file>