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63" r:id="rId8"/>
    <p:sldId id="265" r:id="rId9"/>
    <p:sldId id="264" r:id="rId10"/>
    <p:sldId id="262" r:id="rId11"/>
    <p:sldId id="267" r:id="rId12"/>
    <p:sldId id="268" r:id="rId13"/>
    <p:sldId id="259" r:id="rId14"/>
    <p:sldId id="275" r:id="rId15"/>
    <p:sldId id="274" r:id="rId16"/>
    <p:sldId id="260" r:id="rId17"/>
    <p:sldId id="261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A4702-31EB-4518-8698-7C6E4FF3E76A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018EC-2ED5-4FAF-A635-4A9D77F9CC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FC032-DE8A-4CF4-A2CE-A3AD9E1DF30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ln/>
        </p:spPr>
        <p:txBody>
          <a:bodyPr lIns="82522" tIns="41261" rIns="82522" bIns="41261"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9C387-495F-46C5-AB6E-D0C9C5FC54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ln/>
        </p:spPr>
        <p:txBody>
          <a:bodyPr lIns="82522" tIns="41261" rIns="82522" bIns="41261"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7FDDB-5BF7-4860-B2C6-5FE65E53FED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ln/>
        </p:spPr>
        <p:txBody>
          <a:bodyPr lIns="82522" tIns="41261" rIns="82522" bIns="41261"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9F667-6420-4C39-A00E-AFBB2C33A2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ln/>
        </p:spPr>
        <p:txBody>
          <a:bodyPr lIns="82522" tIns="41261" rIns="82522" bIns="41261"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9D382-7D0D-4BC1-8821-82CAB9852B5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6925" y="261938"/>
            <a:ext cx="5084763" cy="3813175"/>
          </a:xfrm>
          <a:ln w="12700" cap="flat">
            <a:solidFill>
              <a:schemeClr val="tx1"/>
            </a:solidFill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54488"/>
            <a:ext cx="5726113" cy="4233862"/>
          </a:xfrm>
          <a:noFill/>
          <a:ln/>
        </p:spPr>
        <p:txBody>
          <a:bodyPr lIns="82522" tIns="41261" rIns="82522" bIns="41261"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77E74-9405-4DD5-B988-A8A8877DF579}" type="datetime1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09EA-67E9-4654-B60F-C7835A0E039B}" type="datetime1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12CB-1659-40CC-B92A-F8AA4F36D928}" type="datetime1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A561C-ABA5-41D4-A42C-93D6E87C2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53370-9D3D-4FBF-A459-058A2577178E}" type="datetime1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2579-8B28-4A85-BC76-02EDD4D57F35}" type="datetime1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D523-35FD-41C6-89B7-463CC054623F}" type="datetime1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80C1-0790-4D18-B4E0-42687CED460C}" type="datetime1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729FE-11E8-474A-8BB8-92F0A0537A6F}" type="datetime1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EBC38-66AF-48A1-8076-B4BD912A4CE9}" type="datetime1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8C9F-9A8A-4C6D-8300-26F1FDF291E7}" type="datetime1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B9A3C-CC5E-4E13-B495-D86F4DB78805}" type="datetime1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88E27-7F4D-44D1-9719-D98521571B5F}" type="datetime1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5022-7A9C-41CD-8F33-FD93980AAF2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INCOSE-WMAlog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8600" y="152400"/>
            <a:ext cx="1780953" cy="11714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INCOSE and CAB membership – Presentation to D.A.T.A, Inc.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What’s in it for Me?</a:t>
            </a:r>
          </a:p>
          <a:p>
            <a:r>
              <a:rPr lang="en-US" dirty="0"/>
              <a:t>27 Jul 12</a:t>
            </a:r>
          </a:p>
          <a:p>
            <a:r>
              <a:rPr lang="en-US" i="1" dirty="0"/>
              <a:t>Presented by </a:t>
            </a:r>
          </a:p>
          <a:p>
            <a:r>
              <a:rPr lang="en-US" i="1" dirty="0"/>
              <a:t>L. Nasta, INCOSE-WMA Chapter President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does it mean to be a CAB Member?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Publicity as a Systems Oriented Organization; Recognition in INSIGHT</a:t>
            </a:r>
          </a:p>
          <a:p>
            <a:pPr lvl="1"/>
            <a:r>
              <a:rPr lang="en-US" dirty="0"/>
              <a:t>Membership Directory and INCOSE products</a:t>
            </a:r>
          </a:p>
          <a:p>
            <a:pPr lvl="1"/>
            <a:r>
              <a:rPr lang="en-US" dirty="0"/>
              <a:t>Notification of INCOSE Meetings; Summary of INCOSE Proceedings</a:t>
            </a:r>
          </a:p>
          <a:p>
            <a:pPr lvl="1"/>
            <a:r>
              <a:rPr lang="en-US" dirty="0"/>
              <a:t>Recognition in INCOSE Journal</a:t>
            </a:r>
          </a:p>
          <a:p>
            <a:pPr lvl="1"/>
            <a:r>
              <a:rPr lang="en-US" dirty="0"/>
              <a:t>Complimentary Executive Registration at International Symposium *</a:t>
            </a:r>
          </a:p>
          <a:p>
            <a:pPr lvl="1"/>
            <a:r>
              <a:rPr lang="en-US" dirty="0"/>
              <a:t>Position on the Corporate Advisory Board (CAB has a voting seat on INCOSE BoD) *</a:t>
            </a:r>
          </a:p>
          <a:p>
            <a:pPr lvl="1"/>
            <a:r>
              <a:rPr lang="en-US" dirty="0"/>
              <a:t>*CAB representative responsible for own travel  &amp; accommodations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 Benefit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43098" y="-266700"/>
            <a:ext cx="5257799" cy="853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 Member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 structure:</a:t>
            </a:r>
          </a:p>
          <a:p>
            <a:pPr lvl="1"/>
            <a:r>
              <a:rPr lang="en-US" dirty="0"/>
              <a:t>$ 10,000 initial application</a:t>
            </a:r>
          </a:p>
          <a:p>
            <a:pPr lvl="1"/>
            <a:r>
              <a:rPr lang="en-US" dirty="0"/>
              <a:t>$3750 annually thereafter</a:t>
            </a:r>
          </a:p>
          <a:p>
            <a:r>
              <a:rPr lang="en-US" dirty="0"/>
              <a:t>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Opportunities to Participate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International Workshop  - January 2013</a:t>
            </a:r>
          </a:p>
          <a:p>
            <a:pPr lvl="1"/>
            <a:r>
              <a:rPr lang="en-US" dirty="0"/>
              <a:t>Set event for Tech Ops WG to meet formally and announce/discuss initiatives</a:t>
            </a:r>
          </a:p>
          <a:p>
            <a:pPr lvl="1"/>
            <a:r>
              <a:rPr lang="en-US" dirty="0"/>
              <a:t>Address Federation organizational needs</a:t>
            </a:r>
          </a:p>
          <a:p>
            <a:r>
              <a:rPr lang="en-US" dirty="0"/>
              <a:t>International Symposium – June 2013</a:t>
            </a:r>
          </a:p>
          <a:p>
            <a:pPr lvl="1"/>
            <a:r>
              <a:rPr lang="en-US" dirty="0"/>
              <a:t>Philadelphia, PA</a:t>
            </a:r>
          </a:p>
          <a:p>
            <a:pPr lvl="1"/>
            <a:r>
              <a:rPr lang="en-US" dirty="0"/>
              <a:t>WMA chapter will be providing support</a:t>
            </a:r>
          </a:p>
          <a:p>
            <a:pPr lvl="1"/>
            <a:r>
              <a:rPr lang="en-US" dirty="0"/>
              <a:t>Sponsorship and Exhibitor opportunities</a:t>
            </a:r>
          </a:p>
          <a:p>
            <a:pPr lvl="1"/>
            <a:r>
              <a:rPr lang="en-US" dirty="0"/>
              <a:t>Paper presentations and Tutorial opportunities</a:t>
            </a:r>
          </a:p>
          <a:p>
            <a:r>
              <a:rPr lang="en-US" dirty="0"/>
              <a:t>IS 2014 – Seoul, Korea</a:t>
            </a:r>
          </a:p>
          <a:p>
            <a:r>
              <a:rPr lang="en-US" dirty="0"/>
              <a:t>Ongoing</a:t>
            </a:r>
          </a:p>
          <a:p>
            <a:pPr lvl="1"/>
            <a:r>
              <a:rPr lang="en-US" dirty="0"/>
              <a:t>Chapter Meeting Presentations and Tutorials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– </a:t>
            </a:r>
            <a:br>
              <a:rPr lang="en-US" dirty="0"/>
            </a:br>
            <a:r>
              <a:rPr lang="en-US" dirty="0"/>
              <a:t>Value Proposition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D.A.T.A or the ISC would benefit from involvement as an INCOSE CAB member</a:t>
            </a:r>
          </a:p>
          <a:p>
            <a:r>
              <a:rPr lang="en-US" dirty="0"/>
              <a:t>Believe ISC would be the better approach however due to D.A.T.A SE’s being small in number, and member benefits accruing to ISC members</a:t>
            </a:r>
          </a:p>
          <a:p>
            <a:pPr lvl="1"/>
            <a:r>
              <a:rPr lang="en-US" dirty="0"/>
              <a:t>Access to products, WG activities, academic research</a:t>
            </a:r>
          </a:p>
          <a:p>
            <a:pPr lvl="1"/>
            <a:r>
              <a:rPr lang="en-US" dirty="0"/>
              <a:t>Ability to provide inputs to same</a:t>
            </a:r>
          </a:p>
          <a:p>
            <a:pPr lvl="1"/>
            <a:r>
              <a:rPr lang="en-US" dirty="0"/>
              <a:t>ISC companies/academic avenues to display/present products and/or research to Int’l audience</a:t>
            </a:r>
          </a:p>
          <a:p>
            <a:r>
              <a:rPr lang="en-US" dirty="0"/>
              <a:t>CAB or strategic partnership – Still a Question </a:t>
            </a:r>
          </a:p>
          <a:p>
            <a:r>
              <a:rPr lang="en-US" dirty="0"/>
              <a:t>Next Steps?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124200"/>
            <a:ext cx="6553200" cy="1143000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INSIGHT</a:t>
            </a:r>
            <a:r>
              <a:rPr lang="en-US"/>
              <a:t>, quarterly newsletter</a:t>
            </a:r>
          </a:p>
          <a:p>
            <a:r>
              <a:rPr lang="en-US" i="1"/>
              <a:t>Systems Engineering</a:t>
            </a:r>
            <a:r>
              <a:rPr lang="en-US"/>
              <a:t>:  peer-reviewed Journal since 1998, 4 issues per year</a:t>
            </a:r>
          </a:p>
          <a:p>
            <a:r>
              <a:rPr lang="en-US"/>
              <a:t>Journal of Enterprise Transformation – peer-reviewed journal with IIE since 2011</a:t>
            </a:r>
          </a:p>
          <a:p>
            <a:r>
              <a:rPr lang="en-US"/>
              <a:t>Conference Proceedings since 1993, ipub</a:t>
            </a:r>
          </a:p>
          <a:p>
            <a:r>
              <a:rPr lang="en-US"/>
              <a:t>eNote, periodic email notifications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A507EF-C118-4D3C-B6A8-FEC2CE3778A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41275" tIns="15875" rIns="41275" bIns="15875" anchor="b"/>
          <a:lstStyle/>
          <a:p>
            <a:r>
              <a:rPr lang="en-US"/>
              <a:t>Products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 lIns="82550" tIns="41275" rIns="82550" bIns="41275"/>
          <a:lstStyle/>
          <a:p>
            <a:pPr marL="457200" indent="-228600" defTabSz="814388">
              <a:lnSpc>
                <a:spcPts val="2200"/>
              </a:lnSpc>
              <a:spcAft>
                <a:spcPts val="200"/>
              </a:spcAft>
              <a:buSzPct val="90000"/>
              <a:defRPr/>
            </a:pPr>
            <a:r>
              <a:rPr lang="en-US" sz="2400" dirty="0"/>
              <a:t>Products from Working Groups</a:t>
            </a:r>
          </a:p>
          <a:p>
            <a:pPr marL="914400" lvl="1" indent="-228600" defTabSz="814388">
              <a:lnSpc>
                <a:spcPts val="2200"/>
              </a:lnSpc>
              <a:spcAft>
                <a:spcPts val="200"/>
              </a:spcAft>
              <a:buSzPct val="88000"/>
              <a:defRPr/>
            </a:pPr>
            <a:r>
              <a:rPr lang="en-US" sz="2000" dirty="0"/>
              <a:t>Free to the public on the Web (www.incose.org)</a:t>
            </a:r>
          </a:p>
          <a:p>
            <a:pPr marL="1314450" lvl="2" indent="-171450" defTabSz="814388">
              <a:lnSpc>
                <a:spcPts val="2200"/>
              </a:lnSpc>
              <a:spcAft>
                <a:spcPts val="200"/>
              </a:spcAft>
              <a:buSzPct val="88000"/>
              <a:defRPr/>
            </a:pPr>
            <a:r>
              <a:rPr lang="en-US" sz="1800" dirty="0"/>
              <a:t>Tools Database</a:t>
            </a:r>
          </a:p>
          <a:p>
            <a:pPr marL="1314450" lvl="2" indent="-171450" defTabSz="814388">
              <a:lnSpc>
                <a:spcPts val="2200"/>
              </a:lnSpc>
              <a:spcAft>
                <a:spcPts val="200"/>
              </a:spcAft>
              <a:buSzPct val="88000"/>
              <a:defRPr/>
            </a:pPr>
            <a:r>
              <a:rPr lang="en-US" sz="1800" dirty="0"/>
              <a:t>Technical resource center</a:t>
            </a:r>
          </a:p>
          <a:p>
            <a:pPr marL="914400" lvl="1" indent="-228600" defTabSz="814388">
              <a:lnSpc>
                <a:spcPts val="2200"/>
              </a:lnSpc>
              <a:spcAft>
                <a:spcPts val="200"/>
              </a:spcAft>
              <a:buSzPct val="88000"/>
              <a:defRPr/>
            </a:pPr>
            <a:r>
              <a:rPr lang="en-US" sz="2000" dirty="0"/>
              <a:t>From the Members Area  on INCOSE Connect</a:t>
            </a:r>
          </a:p>
          <a:p>
            <a:pPr marL="1314450" lvl="2" indent="-171450" defTabSz="814388" eaLnBrk="1" hangingPunct="1">
              <a:lnSpc>
                <a:spcPts val="2200"/>
              </a:lnSpc>
              <a:spcAft>
                <a:spcPts val="200"/>
              </a:spcAft>
              <a:defRPr/>
            </a:pPr>
            <a:r>
              <a:rPr lang="en-US" sz="1800" i="1" dirty="0"/>
              <a:t>Measurement Primer</a:t>
            </a:r>
            <a:endParaRPr lang="en-US" sz="1800" dirty="0"/>
          </a:p>
          <a:p>
            <a:pPr marL="1314450" lvl="2" indent="-171450" defTabSz="814388" eaLnBrk="1" hangingPunct="1">
              <a:lnSpc>
                <a:spcPts val="2200"/>
              </a:lnSpc>
              <a:spcAft>
                <a:spcPts val="200"/>
              </a:spcAft>
              <a:defRPr/>
            </a:pPr>
            <a:r>
              <a:rPr lang="en-US" sz="1800" i="1" dirty="0"/>
              <a:t>Systems Engineering Handbook</a:t>
            </a:r>
          </a:p>
          <a:p>
            <a:pPr marL="1314450" lvl="2" indent="-171450" defTabSz="814388" eaLnBrk="1" hangingPunct="1">
              <a:lnSpc>
                <a:spcPts val="2200"/>
              </a:lnSpc>
              <a:spcAft>
                <a:spcPts val="200"/>
              </a:spcAft>
              <a:defRPr/>
            </a:pPr>
            <a:r>
              <a:rPr lang="en-US" sz="1800" i="1" dirty="0"/>
              <a:t>Systems Engineering Technical Vision 2020</a:t>
            </a:r>
          </a:p>
          <a:p>
            <a:pPr marL="1314450" lvl="2" indent="-171450" defTabSz="814388" eaLnBrk="1" hangingPunct="1">
              <a:lnSpc>
                <a:spcPts val="2200"/>
              </a:lnSpc>
              <a:spcAft>
                <a:spcPts val="200"/>
              </a:spcAft>
              <a:defRPr/>
            </a:pPr>
            <a:r>
              <a:rPr lang="en-US" sz="1800" i="1" dirty="0"/>
              <a:t>Webinar archives</a:t>
            </a:r>
            <a:endParaRPr lang="en-US" sz="1800" dirty="0"/>
          </a:p>
          <a:p>
            <a:pPr marL="1314450" lvl="2" indent="-171450" defTabSz="814388" eaLnBrk="1" hangingPunct="1">
              <a:lnSpc>
                <a:spcPts val="2200"/>
              </a:lnSpc>
              <a:spcAft>
                <a:spcPts val="200"/>
              </a:spcAft>
              <a:defRPr/>
            </a:pPr>
            <a:r>
              <a:rPr lang="en-US" sz="1800" dirty="0"/>
              <a:t>Obtain logon and password from the INCOSE Office</a:t>
            </a:r>
          </a:p>
          <a:p>
            <a:pPr marL="514350" indent="-228600" defTabSz="814388">
              <a:lnSpc>
                <a:spcPts val="2200"/>
              </a:lnSpc>
              <a:spcAft>
                <a:spcPts val="200"/>
              </a:spcAft>
              <a:buSzPct val="88000"/>
              <a:defRPr/>
            </a:pPr>
            <a:r>
              <a:rPr lang="en-US" sz="2400" dirty="0"/>
              <a:t>Products and publications available for purchase through INCOSE Office</a:t>
            </a:r>
            <a:endParaRPr lang="en-US" dirty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F7BC4D-068C-4D26-BB79-629852B0C85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Certification</a:t>
            </a:r>
          </a:p>
        </p:txBody>
      </p:sp>
      <p:sp>
        <p:nvSpPr>
          <p:cNvPr id="22531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In 2004 INCOSE initiated the Certified Systems Engineering Professional (CSEP) program; ASEP and CSEP-ACQ (2008); ESEP (2009) </a:t>
            </a:r>
          </a:p>
          <a:p>
            <a:pPr>
              <a:defRPr/>
            </a:pPr>
            <a:r>
              <a:rPr lang="en-US" dirty="0"/>
              <a:t>Certification Is Open to Everyone interested in being recognized formally for their knowledge of systems engineering</a:t>
            </a:r>
          </a:p>
          <a:p>
            <a:pPr>
              <a:defRPr/>
            </a:pPr>
            <a:r>
              <a:rPr lang="en-US" dirty="0"/>
              <a:t>Participation Is Voluntary</a:t>
            </a:r>
          </a:p>
          <a:p>
            <a:pPr>
              <a:defRPr/>
            </a:pPr>
            <a:r>
              <a:rPr lang="en-US" dirty="0"/>
              <a:t>INCOSE Members Receive Reduced Rates for Initial Certification and Renewal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SEP_rel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90550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Certification options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INCOSE</a:t>
            </a:r>
          </a:p>
          <a:p>
            <a:r>
              <a:rPr lang="en-US" dirty="0"/>
              <a:t>What does it mean to be a Corporate Advisory Board (CAB) Member</a:t>
            </a:r>
          </a:p>
          <a:p>
            <a:r>
              <a:rPr lang="en-US" dirty="0"/>
              <a:t>Upcoming Opportunities to participate</a:t>
            </a:r>
          </a:p>
          <a:p>
            <a:r>
              <a:rPr lang="en-US" dirty="0"/>
              <a:t>Recommendation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553200" cy="1143000"/>
          </a:xfrm>
        </p:spPr>
        <p:txBody>
          <a:bodyPr/>
          <a:lstStyle/>
          <a:p>
            <a:r>
              <a:rPr lang="en-US" dirty="0"/>
              <a:t>What is INCOSE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307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Mission: </a:t>
            </a:r>
            <a:r>
              <a:rPr lang="en-US" dirty="0"/>
              <a:t>Share, promote and advance the best of systems engineering from across the globe for the benefit of humanity and the planet.</a:t>
            </a:r>
          </a:p>
          <a:p>
            <a:r>
              <a:rPr lang="en-US" b="1" dirty="0"/>
              <a:t>Goals: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To provide a focal point for the dissemination of systems engineering knowledge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To promote international collaboration in systems engineering practice, education, and research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To assure the establishment of competitive, scalable professional standards in the practice of systems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To improve the professional status of all persons engaged in the practice of systems engineering 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To encourage governmental and industrial support for research and educational programs that will improve the systems engineering process and its practice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7" descr="INCOSELogo_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39888-20DF-4354-BDF5-6B09FA2A4C2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41275" tIns="15875" rIns="41275" bIns="15875" anchor="b">
            <a:normAutofit fontScale="90000"/>
          </a:bodyPr>
          <a:lstStyle/>
          <a:p>
            <a:r>
              <a:rPr lang="en-US"/>
              <a:t>INCOSE Overview and Structure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2550" tIns="41275" rIns="82550" bIns="41275"/>
          <a:lstStyle/>
          <a:p>
            <a:pPr marL="457200" indent="-228600" defTabSz="814388">
              <a:lnSpc>
                <a:spcPts val="2200"/>
              </a:lnSpc>
              <a:spcAft>
                <a:spcPts val="600"/>
              </a:spcAft>
              <a:buSzPct val="90000"/>
            </a:pPr>
            <a:r>
              <a:rPr lang="en-US" sz="2000"/>
              <a:t>Started in August 1990 by 35 senior technical managers</a:t>
            </a:r>
          </a:p>
          <a:p>
            <a:pPr marL="457200" indent="-228600" defTabSz="814388">
              <a:lnSpc>
                <a:spcPts val="2200"/>
              </a:lnSpc>
              <a:spcAft>
                <a:spcPts val="600"/>
              </a:spcAft>
              <a:buSzPct val="90000"/>
            </a:pPr>
            <a:r>
              <a:rPr lang="en-US" sz="2000"/>
              <a:t>Incorporated as nonprofit technical society in January 1992</a:t>
            </a:r>
          </a:p>
          <a:p>
            <a:pPr marL="457200" indent="-228600" defTabSz="814388">
              <a:lnSpc>
                <a:spcPts val="2200"/>
              </a:lnSpc>
              <a:spcAft>
                <a:spcPts val="600"/>
              </a:spcAft>
              <a:buSzPct val="90000"/>
            </a:pPr>
            <a:r>
              <a:rPr lang="en-US" sz="2000"/>
              <a:t>Charter expanded to International status in 1995</a:t>
            </a:r>
          </a:p>
          <a:p>
            <a:pPr marL="457200" indent="-228600" defTabSz="814388">
              <a:lnSpc>
                <a:spcPts val="2200"/>
              </a:lnSpc>
              <a:spcAft>
                <a:spcPts val="600"/>
              </a:spcAft>
              <a:buSzPct val="90000"/>
            </a:pPr>
            <a:r>
              <a:rPr lang="en-US" sz="2000"/>
              <a:t>Organization Leadership</a:t>
            </a:r>
          </a:p>
          <a:p>
            <a:pPr marL="857250" lvl="1" indent="-228600" defTabSz="814388">
              <a:lnSpc>
                <a:spcPts val="2200"/>
              </a:lnSpc>
              <a:spcAft>
                <a:spcPts val="600"/>
              </a:spcAft>
              <a:buSzPct val="90000"/>
            </a:pPr>
            <a:r>
              <a:rPr lang="en-US" sz="1600"/>
              <a:t>Board of Directors </a:t>
            </a:r>
          </a:p>
          <a:p>
            <a:pPr marL="857250" lvl="1" indent="-228600" defTabSz="814388">
              <a:lnSpc>
                <a:spcPts val="2200"/>
              </a:lnSpc>
              <a:spcAft>
                <a:spcPts val="600"/>
              </a:spcAft>
              <a:buSzPct val="90000"/>
            </a:pPr>
            <a:r>
              <a:rPr lang="en-US" sz="1600"/>
              <a:t>Corporate Advisory Board</a:t>
            </a:r>
          </a:p>
          <a:p>
            <a:pPr marL="857250" lvl="1" indent="-228600" defTabSz="814388">
              <a:lnSpc>
                <a:spcPts val="2200"/>
              </a:lnSpc>
              <a:spcAft>
                <a:spcPts val="600"/>
              </a:spcAft>
              <a:buSzPct val="90000"/>
            </a:pPr>
            <a:r>
              <a:rPr lang="en-US" sz="1600"/>
              <a:t>Member Board</a:t>
            </a:r>
          </a:p>
          <a:p>
            <a:pPr marL="857250" lvl="1" indent="-228600" defTabSz="814388">
              <a:lnSpc>
                <a:spcPts val="2200"/>
              </a:lnSpc>
              <a:spcAft>
                <a:spcPts val="600"/>
              </a:spcAft>
              <a:buSzPct val="90000"/>
            </a:pPr>
            <a:r>
              <a:rPr lang="en-US" sz="1600"/>
              <a:t>Technical Operations, Working Groups and Initiatives</a:t>
            </a:r>
          </a:p>
          <a:p>
            <a:pPr marL="857250" lvl="1" indent="-228600" defTabSz="814388">
              <a:lnSpc>
                <a:spcPts val="2200"/>
              </a:lnSpc>
              <a:spcAft>
                <a:spcPts val="600"/>
              </a:spcAft>
              <a:buSzPct val="90000"/>
            </a:pPr>
            <a:r>
              <a:rPr lang="en-US" sz="1600"/>
              <a:t>Administrative Committees</a:t>
            </a:r>
          </a:p>
          <a:p>
            <a:pPr marL="857250" lvl="1" indent="-228600" defTabSz="814388">
              <a:lnSpc>
                <a:spcPts val="2200"/>
              </a:lnSpc>
              <a:spcAft>
                <a:spcPts val="600"/>
              </a:spcAft>
              <a:buSzPct val="90000"/>
            </a:pPr>
            <a:r>
              <a:rPr lang="en-US" sz="1600"/>
              <a:t>Administrative Office (Managing Executive)</a:t>
            </a:r>
          </a:p>
        </p:txBody>
      </p:sp>
      <p:pic>
        <p:nvPicPr>
          <p:cNvPr id="5" name="Picture 4" descr="2010 02 09 Closing plenary 29.jpg"/>
          <p:cNvPicPr>
            <a:picLocks noChangeAspect="1"/>
          </p:cNvPicPr>
          <p:nvPr/>
        </p:nvPicPr>
        <p:blipFill>
          <a:blip r:embed="rId3" cstate="print"/>
          <a:srcRect l="20833" t="6308" r="27500"/>
          <a:stretch>
            <a:fillRect/>
          </a:stretch>
        </p:blipFill>
        <p:spPr>
          <a:xfrm>
            <a:off x="6248400" y="2743200"/>
            <a:ext cx="2706737" cy="3276601"/>
          </a:xfrm>
          <a:prstGeom prst="diamond">
            <a:avLst/>
          </a:prstGeom>
          <a:effectLst>
            <a:softEdge rad="127000"/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Board of Directors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5562600" cy="452596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/>
              <a:t>Officers</a:t>
            </a:r>
          </a:p>
          <a:p>
            <a:pPr lvl="1">
              <a:defRPr/>
            </a:pPr>
            <a:r>
              <a:rPr lang="en-US" dirty="0"/>
              <a:t>President</a:t>
            </a:r>
          </a:p>
          <a:p>
            <a:pPr lvl="1">
              <a:defRPr/>
            </a:pPr>
            <a:r>
              <a:rPr lang="en-US" dirty="0"/>
              <a:t>President-Elect</a:t>
            </a:r>
          </a:p>
          <a:p>
            <a:pPr lvl="1">
              <a:defRPr/>
            </a:pPr>
            <a:r>
              <a:rPr lang="en-US" dirty="0"/>
              <a:t>Secretary</a:t>
            </a:r>
          </a:p>
          <a:p>
            <a:pPr lvl="1">
              <a:defRPr/>
            </a:pPr>
            <a:r>
              <a:rPr lang="en-US" dirty="0"/>
              <a:t>Treasurer</a:t>
            </a:r>
          </a:p>
          <a:p>
            <a:pPr>
              <a:defRPr/>
            </a:pPr>
            <a:r>
              <a:rPr lang="en-US" dirty="0"/>
              <a:t>Directors</a:t>
            </a:r>
          </a:p>
          <a:p>
            <a:pPr lvl="1">
              <a:defRPr/>
            </a:pPr>
            <a:r>
              <a:rPr lang="en-US" dirty="0"/>
              <a:t>Strategy </a:t>
            </a:r>
          </a:p>
          <a:p>
            <a:pPr lvl="1">
              <a:defRPr/>
            </a:pPr>
            <a:r>
              <a:rPr lang="en-US" dirty="0"/>
              <a:t>Communications</a:t>
            </a:r>
          </a:p>
          <a:p>
            <a:pPr lvl="1">
              <a:defRPr/>
            </a:pPr>
            <a:r>
              <a:rPr lang="en-US" dirty="0"/>
              <a:t>International Growth</a:t>
            </a:r>
          </a:p>
          <a:p>
            <a:pPr lvl="1">
              <a:defRPr/>
            </a:pPr>
            <a:r>
              <a:rPr lang="en-US" dirty="0"/>
              <a:t>Commercial Outreach</a:t>
            </a:r>
          </a:p>
          <a:p>
            <a:pPr lvl="1">
              <a:defRPr/>
            </a:pPr>
            <a:r>
              <a:rPr lang="en-US" dirty="0"/>
              <a:t>Technical Director </a:t>
            </a:r>
          </a:p>
          <a:p>
            <a:pPr lvl="1">
              <a:defRPr/>
            </a:pPr>
            <a:r>
              <a:rPr lang="en-US" dirty="0"/>
              <a:t>Corporate Advisory Board</a:t>
            </a:r>
          </a:p>
          <a:p>
            <a:pPr lvl="1">
              <a:defRPr/>
            </a:pPr>
            <a:r>
              <a:rPr lang="en-US" dirty="0"/>
              <a:t>Member Board Chairs</a:t>
            </a:r>
          </a:p>
          <a:p>
            <a:pPr lvl="1">
              <a:defRPr/>
            </a:pPr>
            <a:r>
              <a:rPr lang="en-US" dirty="0"/>
              <a:t>Academic Matters</a:t>
            </a:r>
          </a:p>
          <a:p>
            <a:pPr lvl="1">
              <a:defRPr/>
            </a:pPr>
            <a:r>
              <a:rPr lang="en-US" dirty="0"/>
              <a:t>IT</a:t>
            </a:r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pic>
        <p:nvPicPr>
          <p:cNvPr id="2" name="Picture 10" descr="BOD_2Q09_UK_BeaconHi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1524000"/>
            <a:ext cx="4041775" cy="2693988"/>
          </a:xfrm>
        </p:spPr>
      </p:pic>
      <p:sp>
        <p:nvSpPr>
          <p:cNvPr id="819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D17B3A-5F7C-42B7-A58E-9033BBD248A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5867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Current 2012 President is Mr. John Thomas, former VP at Booz Allen Hamilton.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Corporate Advisory Board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 "Voice of the Corporate Customer" for INCOSE (but represents corporations – profit and non-profit, and academia) (see brochure)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Provides guidance on overall INCOSE direction, focus, and priorities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Acts as a conduit between INCOSE and sponsoring corporations for information exchange, key corporate systems engineering-related issues, and access to corporate executive management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Sponsors monthly Webinars that are archived and available after the online event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Provides additional resources for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INCOSE and support for chapters</a:t>
            </a:r>
          </a:p>
        </p:txBody>
      </p:sp>
      <p:pic>
        <p:nvPicPr>
          <p:cNvPr id="4" name="Picture 3" descr="2010 02 06 Lunch 06.jpg"/>
          <p:cNvPicPr>
            <a:picLocks noChangeAspect="1"/>
          </p:cNvPicPr>
          <p:nvPr/>
        </p:nvPicPr>
        <p:blipFill>
          <a:blip r:embed="rId2" cstate="print"/>
          <a:srcRect l="32500" t="10053" r="10000" b="37517"/>
          <a:stretch>
            <a:fillRect/>
          </a:stretch>
        </p:blipFill>
        <p:spPr>
          <a:xfrm>
            <a:off x="5410200" y="4343400"/>
            <a:ext cx="3505199" cy="2133600"/>
          </a:xfrm>
          <a:prstGeom prst="flowChartDecision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Sector Operations</a:t>
            </a:r>
            <a:r>
              <a:rPr lang="en-US" sz="1400" b="1" baseline="30000" dirty="0">
                <a:latin typeface="Calibri" pitchFamily="34" charset="0"/>
              </a:rPr>
              <a:t>1</a:t>
            </a:r>
            <a:r>
              <a:rPr lang="en-US" dirty="0"/>
              <a:t> – Chapters &amp; Student Divisions across the globe </a:t>
            </a:r>
          </a:p>
          <a:p>
            <a:pPr lvl="1"/>
            <a:r>
              <a:rPr lang="en-US" dirty="0"/>
              <a:t>Sector 1 – Americas</a:t>
            </a:r>
          </a:p>
          <a:p>
            <a:pPr lvl="1"/>
            <a:r>
              <a:rPr lang="en-US" dirty="0"/>
              <a:t>Sector 2 – EMEA (Europe, Middle East, Russia)</a:t>
            </a:r>
          </a:p>
          <a:p>
            <a:pPr lvl="1"/>
            <a:r>
              <a:rPr lang="en-US" dirty="0"/>
              <a:t>Sector 3 – Asia – Oceana (Asia, AUS)</a:t>
            </a:r>
          </a:p>
          <a:p>
            <a:r>
              <a:rPr lang="en-US" dirty="0"/>
              <a:t>Technical Operations</a:t>
            </a:r>
          </a:p>
          <a:p>
            <a:pPr lvl="1"/>
            <a:r>
              <a:rPr lang="en-US" dirty="0"/>
              <a:t>Over 40+ working groups clustered in following groups:  Government, Academic Liaison, Industry, Technology, Processes, Knowledge</a:t>
            </a:r>
          </a:p>
          <a:p>
            <a:r>
              <a:rPr lang="en-US" dirty="0"/>
              <a:t>Systems Engineering Certification Program</a:t>
            </a:r>
          </a:p>
          <a:p>
            <a:pPr lvl="1"/>
            <a:r>
              <a:rPr lang="en-US" dirty="0"/>
              <a:t>ASEP, CSEP, ESEP</a:t>
            </a:r>
          </a:p>
          <a:p>
            <a:r>
              <a:rPr lang="en-US" dirty="0"/>
              <a:t>Other Offerings</a:t>
            </a:r>
          </a:p>
          <a:p>
            <a:pPr lvl="1"/>
            <a:r>
              <a:rPr lang="en-US" dirty="0"/>
              <a:t>Products, Tools; Funded research; SE Standards Admin Operations (Based in San Diego, CA)</a:t>
            </a:r>
          </a:p>
          <a:p>
            <a:pPr lvl="1"/>
            <a:r>
              <a:rPr lang="en-US" dirty="0"/>
              <a:t>participation; Partnership w/other Professional Assns,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5F12-A597-4321-B5A7-C65020FA07E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1- http://www.incose.org/chapters/geographic.aspx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2DEF80-5F37-43BB-88AD-186ACCCED6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8229600" cy="625475"/>
          </a:xfrm>
          <a:noFill/>
        </p:spPr>
        <p:txBody>
          <a:bodyPr lIns="41275" tIns="15875" rIns="41275" bIns="15875" anchor="b">
            <a:normAutofit fontScale="90000"/>
          </a:bodyPr>
          <a:lstStyle/>
          <a:p>
            <a:r>
              <a:rPr lang="en-US" sz="4000" dirty="0"/>
              <a:t>Technical Operations Snapshot</a:t>
            </a:r>
          </a:p>
        </p:txBody>
      </p:sp>
      <p:sp>
        <p:nvSpPr>
          <p:cNvPr id="12293" name="Text Box 194"/>
          <p:cNvSpPr txBox="1">
            <a:spLocks noChangeArrowheads="1"/>
          </p:cNvSpPr>
          <p:nvPr/>
        </p:nvSpPr>
        <p:spPr bwMode="auto">
          <a:xfrm>
            <a:off x="5013325" y="5065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grpSp>
        <p:nvGrpSpPr>
          <p:cNvPr id="2" name="Group 215"/>
          <p:cNvGrpSpPr>
            <a:grpSpLocks/>
          </p:cNvGrpSpPr>
          <p:nvPr/>
        </p:nvGrpSpPr>
        <p:grpSpPr bwMode="auto">
          <a:xfrm>
            <a:off x="1066800" y="2491449"/>
            <a:ext cx="7448550" cy="4366551"/>
            <a:chOff x="384" y="1613"/>
            <a:chExt cx="4692" cy="2621"/>
          </a:xfrm>
        </p:grpSpPr>
        <p:sp>
          <p:nvSpPr>
            <p:cNvPr id="12296" name="Text Box 196"/>
            <p:cNvSpPr txBox="1">
              <a:spLocks noChangeArrowheads="1"/>
            </p:cNvSpPr>
            <p:nvPr/>
          </p:nvSpPr>
          <p:spPr bwMode="auto">
            <a:xfrm>
              <a:off x="3504" y="1613"/>
              <a:ext cx="1572" cy="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t" hangingPunct="1">
                <a:buFontTx/>
                <a:buChar char="•"/>
              </a:pPr>
              <a:r>
                <a:rPr lang="en-US" sz="1400" b="1" dirty="0"/>
                <a:t> </a:t>
              </a:r>
            </a:p>
            <a:p>
              <a:pPr eaLnBrk="1" fontAlgn="t" hangingPunct="1">
                <a:buFontTx/>
                <a:buChar char="•"/>
              </a:pPr>
              <a:r>
                <a:rPr lang="en-US" sz="1400" b="1" dirty="0"/>
                <a:t> Power &amp; Energy Systems</a:t>
              </a:r>
            </a:p>
            <a:p>
              <a:pPr eaLnBrk="1" fontAlgn="t" hangingPunct="1">
                <a:buFontTx/>
                <a:buChar char="•"/>
              </a:pPr>
              <a:r>
                <a:rPr lang="en-US" sz="1400" b="1" dirty="0"/>
                <a:t> Process Improvement</a:t>
              </a:r>
            </a:p>
            <a:p>
              <a:pPr eaLnBrk="1" fontAlgn="t" hangingPunct="1">
                <a:buFontTx/>
                <a:buChar char="•"/>
              </a:pPr>
              <a:r>
                <a:rPr lang="en-US" sz="1400" b="1" dirty="0"/>
                <a:t> Reliability Engineering</a:t>
              </a:r>
            </a:p>
            <a:p>
              <a:pPr eaLnBrk="1" fontAlgn="t" hangingPunct="1">
                <a:buFontTx/>
                <a:buChar char="•"/>
              </a:pPr>
              <a:r>
                <a:rPr lang="en-US" sz="1400" b="1" dirty="0"/>
                <a:t> Requirements</a:t>
              </a:r>
            </a:p>
            <a:p>
              <a:pPr eaLnBrk="1" fontAlgn="t" hangingPunct="1">
                <a:buFontTx/>
                <a:buChar char="•"/>
              </a:pPr>
              <a:r>
                <a:rPr lang="en-US" sz="1400" b="1" dirty="0"/>
                <a:t> Resilient Systems</a:t>
              </a:r>
            </a:p>
            <a:p>
              <a:pPr eaLnBrk="1" fontAlgn="t" hangingPunct="1">
                <a:buFontTx/>
                <a:buChar char="•"/>
              </a:pPr>
              <a:r>
                <a:rPr lang="en-US" sz="1400" b="1" dirty="0"/>
                <a:t> Risk Management</a:t>
              </a:r>
            </a:p>
            <a:p>
              <a:pPr eaLnBrk="1" fontAlgn="t" hangingPunct="1">
                <a:buFontTx/>
                <a:buChar char="•"/>
              </a:pPr>
              <a:r>
                <a:rPr lang="en-US" sz="1400" b="1" dirty="0"/>
                <a:t> SE Effectiveness</a:t>
              </a:r>
            </a:p>
            <a:p>
              <a:pPr eaLnBrk="1" fontAlgn="t" hangingPunct="1">
                <a:buFontTx/>
                <a:buChar char="•"/>
              </a:pPr>
              <a:r>
                <a:rPr lang="en-US" sz="1400" b="1" dirty="0"/>
                <a:t> Space Systems</a:t>
              </a:r>
            </a:p>
            <a:p>
              <a:pPr eaLnBrk="1" fontAlgn="t" hangingPunct="1">
                <a:buFontTx/>
                <a:buChar char="•"/>
              </a:pPr>
              <a:r>
                <a:rPr lang="en-US" sz="1400" b="1" dirty="0"/>
                <a:t> Standards</a:t>
              </a:r>
            </a:p>
            <a:p>
              <a:pPr eaLnBrk="1" fontAlgn="t" hangingPunct="1">
                <a:buFontTx/>
                <a:buChar char="•"/>
              </a:pPr>
              <a:r>
                <a:rPr lang="en-US" sz="1400" b="1" dirty="0"/>
                <a:t> Systems Safety Integration</a:t>
              </a:r>
            </a:p>
            <a:p>
              <a:pPr eaLnBrk="1" fontAlgn="t" hangingPunct="1">
                <a:buFontTx/>
                <a:buChar char="•"/>
              </a:pPr>
              <a:r>
                <a:rPr lang="en-US" sz="1400" b="1" dirty="0"/>
                <a:t> Systems Security Engineering</a:t>
              </a:r>
            </a:p>
            <a:p>
              <a:pPr eaLnBrk="1" fontAlgn="t" hangingPunct="1">
                <a:buFontTx/>
                <a:buChar char="•"/>
              </a:pPr>
              <a:r>
                <a:rPr lang="en-US" sz="1400" b="1" dirty="0"/>
                <a:t> Systems Science</a:t>
              </a:r>
            </a:p>
            <a:p>
              <a:pPr eaLnBrk="1" fontAlgn="t" hangingPunct="1">
                <a:buFontTx/>
                <a:buChar char="•"/>
              </a:pPr>
              <a:r>
                <a:rPr lang="en-US" sz="1400" b="1" dirty="0"/>
                <a:t>Training</a:t>
              </a:r>
            </a:p>
            <a:p>
              <a:pPr eaLnBrk="1" fontAlgn="t" hangingPunct="1">
                <a:buFontTx/>
                <a:buChar char="•"/>
              </a:pPr>
              <a:r>
                <a:rPr lang="en-US" sz="1400" b="1" dirty="0"/>
                <a:t> Transportation</a:t>
              </a:r>
            </a:p>
            <a:p>
              <a:pPr eaLnBrk="1" fontAlgn="t" hangingPunct="1">
                <a:buFontTx/>
                <a:buChar char="•"/>
              </a:pPr>
              <a:r>
                <a:rPr lang="en-US" sz="1400" b="1" dirty="0"/>
                <a:t> Verification &amp; Validation</a:t>
              </a:r>
            </a:p>
            <a:p>
              <a:pPr eaLnBrk="1" fontAlgn="t" hangingPunct="1">
                <a:buFontTx/>
                <a:buChar char="•"/>
              </a:pPr>
              <a:r>
                <a:rPr lang="en-US" sz="1400" b="1" dirty="0"/>
                <a:t> Very Small and Micro Entities</a:t>
              </a:r>
            </a:p>
            <a:p>
              <a:pPr eaLnBrk="1" fontAlgn="t" hangingPunct="1">
                <a:buFontTx/>
                <a:buChar char="•"/>
              </a:pPr>
              <a:endParaRPr lang="en-US" sz="1400" b="1" dirty="0"/>
            </a:p>
            <a:p>
              <a:pPr>
                <a:buFontTx/>
                <a:buChar char="•"/>
              </a:pPr>
              <a:endParaRPr lang="en-US" sz="1400" b="1" dirty="0"/>
            </a:p>
          </p:txBody>
        </p:sp>
        <p:sp>
          <p:nvSpPr>
            <p:cNvPr id="12297" name="Text Box 214"/>
            <p:cNvSpPr txBox="1">
              <a:spLocks noChangeArrowheads="1"/>
            </p:cNvSpPr>
            <p:nvPr/>
          </p:nvSpPr>
          <p:spPr bwMode="auto">
            <a:xfrm>
              <a:off x="384" y="1731"/>
              <a:ext cx="2756" cy="2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en-US" sz="1400" b="1" dirty="0"/>
                <a:t> Affordability</a:t>
              </a:r>
            </a:p>
            <a:p>
              <a:pPr>
                <a:buFontTx/>
                <a:buChar char="•"/>
              </a:pPr>
              <a:r>
                <a:rPr lang="en-US" sz="1400" b="1" dirty="0"/>
                <a:t> Anti-terrorism International</a:t>
              </a:r>
            </a:p>
            <a:p>
              <a:pPr>
                <a:buFontTx/>
                <a:buChar char="•"/>
              </a:pPr>
              <a:r>
                <a:rPr lang="en-US" sz="1400" b="1" dirty="0"/>
                <a:t> Architecture</a:t>
              </a:r>
            </a:p>
            <a:p>
              <a:pPr>
                <a:buFontTx/>
                <a:buChar char="•"/>
              </a:pPr>
              <a:r>
                <a:rPr lang="en-US" sz="1400" b="1" dirty="0"/>
                <a:t> Autonomous System &amp; Evaluation</a:t>
              </a:r>
            </a:p>
            <a:p>
              <a:pPr>
                <a:buFontTx/>
                <a:buChar char="•"/>
              </a:pPr>
              <a:r>
                <a:rPr lang="en-US" sz="1400" b="1" dirty="0"/>
                <a:t> Biomedical</a:t>
              </a:r>
            </a:p>
            <a:p>
              <a:pPr>
                <a:buFontTx/>
                <a:buChar char="•"/>
              </a:pPr>
              <a:r>
                <a:rPr lang="en-US" sz="1400" b="1" dirty="0"/>
                <a:t> Complex Systems</a:t>
              </a:r>
            </a:p>
            <a:p>
              <a:pPr>
                <a:buFontTx/>
                <a:buChar char="•"/>
              </a:pPr>
              <a:r>
                <a:rPr lang="en-US" sz="1400" b="1" dirty="0"/>
                <a:t> Cost Engineering</a:t>
              </a:r>
            </a:p>
            <a:p>
              <a:pPr>
                <a:buFontTx/>
                <a:buChar char="•"/>
              </a:pPr>
              <a:r>
                <a:rPr lang="en-US" sz="1400" b="1" dirty="0"/>
                <a:t> Decision Analysis</a:t>
              </a:r>
            </a:p>
            <a:p>
              <a:pPr>
                <a:buFontTx/>
                <a:buChar char="•"/>
              </a:pPr>
              <a:r>
                <a:rPr lang="en-US" sz="1400" b="1" dirty="0"/>
                <a:t> Defense Systems</a:t>
              </a:r>
            </a:p>
            <a:p>
              <a:pPr>
                <a:buFontTx/>
                <a:buChar char="•"/>
              </a:pPr>
              <a:r>
                <a:rPr lang="en-US" sz="1400" b="1" dirty="0"/>
                <a:t> Human Systems Integration</a:t>
              </a:r>
            </a:p>
            <a:p>
              <a:pPr>
                <a:buFontTx/>
                <a:buChar char="•"/>
              </a:pPr>
              <a:r>
                <a:rPr lang="en-US" sz="1400" b="1" dirty="0"/>
                <a:t> Infrastructure</a:t>
              </a:r>
            </a:p>
            <a:p>
              <a:pPr>
                <a:buFontTx/>
                <a:buChar char="•"/>
              </a:pPr>
              <a:r>
                <a:rPr lang="en-US" sz="1400" b="1" dirty="0"/>
                <a:t> Intelligent Enterprises</a:t>
              </a:r>
            </a:p>
            <a:p>
              <a:pPr>
                <a:buFontTx/>
                <a:buChar char="•"/>
              </a:pPr>
              <a:r>
                <a:rPr lang="en-US" sz="1400" b="1" dirty="0"/>
                <a:t> Knowledge Management</a:t>
              </a:r>
            </a:p>
            <a:p>
              <a:pPr>
                <a:buFontTx/>
                <a:buChar char="•"/>
              </a:pPr>
              <a:r>
                <a:rPr lang="en-US" sz="1400" b="1" dirty="0"/>
                <a:t> Lean Systems Engineering</a:t>
              </a:r>
            </a:p>
            <a:p>
              <a:pPr>
                <a:buFontTx/>
                <a:buChar char="•"/>
              </a:pPr>
              <a:r>
                <a:rPr lang="en-US" sz="1400" b="1" dirty="0"/>
                <a:t> Life Cycle Management</a:t>
              </a:r>
            </a:p>
            <a:p>
              <a:pPr>
                <a:buFontTx/>
                <a:buChar char="•"/>
              </a:pPr>
              <a:r>
                <a:rPr lang="en-US" sz="1400" b="1" dirty="0"/>
                <a:t> Measurement</a:t>
              </a:r>
            </a:p>
            <a:p>
              <a:pPr>
                <a:buFontTx/>
                <a:buChar char="•"/>
              </a:pPr>
              <a:r>
                <a:rPr lang="en-US" sz="1400" b="1" dirty="0"/>
                <a:t> Motor Sports</a:t>
              </a:r>
            </a:p>
            <a:p>
              <a:pPr>
                <a:buFontTx/>
                <a:buChar char="•"/>
              </a:pPr>
              <a:r>
                <a:rPr lang="en-US" sz="1400" b="1" dirty="0"/>
                <a:t> Net-centric Operations</a:t>
              </a:r>
            </a:p>
            <a:p>
              <a:pPr>
                <a:buFontTx/>
                <a:buChar char="•"/>
              </a:pPr>
              <a:endParaRPr lang="en-US" sz="1300" b="1" dirty="0"/>
            </a:p>
          </p:txBody>
        </p:sp>
      </p:grpSp>
      <p:pic>
        <p:nvPicPr>
          <p:cNvPr id="2050" name="Picture 2" descr="knowledge process and technology enable the practice of SE in industry academia and govern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143000"/>
            <a:ext cx="4505325" cy="14954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INCOSE Chapters Around the World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943600" y="5410200"/>
            <a:ext cx="1268413" cy="703263"/>
            <a:chOff x="4569" y="3325"/>
            <a:chExt cx="799" cy="443"/>
          </a:xfrm>
        </p:grpSpPr>
        <p:sp>
          <p:nvSpPr>
            <p:cNvPr id="17425" name="Rectangle 5"/>
            <p:cNvSpPr>
              <a:spLocks noChangeArrowheads="1"/>
            </p:cNvSpPr>
            <p:nvPr/>
          </p:nvSpPr>
          <p:spPr bwMode="auto">
            <a:xfrm>
              <a:off x="4569" y="3330"/>
              <a:ext cx="799" cy="432"/>
            </a:xfrm>
            <a:prstGeom prst="rect">
              <a:avLst/>
            </a:prstGeom>
            <a:solidFill>
              <a:srgbClr val="99CC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Oval 6"/>
            <p:cNvSpPr>
              <a:spLocks noChangeArrowheads="1"/>
            </p:cNvSpPr>
            <p:nvPr/>
          </p:nvSpPr>
          <p:spPr bwMode="auto">
            <a:xfrm>
              <a:off x="4602" y="3398"/>
              <a:ext cx="87" cy="81"/>
            </a:xfrm>
            <a:prstGeom prst="ellipse">
              <a:avLst/>
            </a:prstGeom>
            <a:solidFill>
              <a:srgbClr val="FFFF00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AutoShape 7"/>
            <p:cNvSpPr>
              <a:spLocks noChangeArrowheads="1"/>
            </p:cNvSpPr>
            <p:nvPr/>
          </p:nvSpPr>
          <p:spPr bwMode="auto">
            <a:xfrm>
              <a:off x="4590" y="3606"/>
              <a:ext cx="111" cy="104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Text Box 8"/>
            <p:cNvSpPr txBox="1">
              <a:spLocks noChangeArrowheads="1"/>
            </p:cNvSpPr>
            <p:nvPr/>
          </p:nvSpPr>
          <p:spPr bwMode="auto">
            <a:xfrm>
              <a:off x="4704" y="3325"/>
              <a:ext cx="659" cy="44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600"/>
                <a:t>Chapters</a:t>
              </a:r>
            </a:p>
            <a:p>
              <a:pPr eaLnBrk="1" hangingPunct="1"/>
              <a:endParaRPr lang="en-US" sz="800"/>
            </a:p>
            <a:p>
              <a:pPr eaLnBrk="1" hangingPunct="1"/>
              <a:r>
                <a:rPr lang="en-US" sz="1600"/>
                <a:t>Startups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62000" y="1855788"/>
            <a:ext cx="8001000" cy="3478212"/>
            <a:chOff x="480" y="1169"/>
            <a:chExt cx="5040" cy="2191"/>
          </a:xfrm>
        </p:grpSpPr>
        <p:pic>
          <p:nvPicPr>
            <p:cNvPr id="17413" name="Picture 3" descr="INCOSE Chapt ma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" y="1169"/>
              <a:ext cx="5040" cy="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Oval 9"/>
            <p:cNvSpPr>
              <a:spLocks noChangeArrowheads="1"/>
            </p:cNvSpPr>
            <p:nvPr/>
          </p:nvSpPr>
          <p:spPr bwMode="auto">
            <a:xfrm>
              <a:off x="1481" y="1647"/>
              <a:ext cx="46" cy="46"/>
            </a:xfrm>
            <a:prstGeom prst="ellipse">
              <a:avLst/>
            </a:prstGeom>
            <a:solidFill>
              <a:srgbClr val="E2DD00"/>
            </a:solidFill>
            <a:ln w="127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Oval 12"/>
            <p:cNvSpPr>
              <a:spLocks noChangeAspect="1" noChangeArrowheads="1"/>
            </p:cNvSpPr>
            <p:nvPr/>
          </p:nvSpPr>
          <p:spPr bwMode="auto">
            <a:xfrm>
              <a:off x="4305" y="1856"/>
              <a:ext cx="44" cy="43"/>
            </a:xfrm>
            <a:prstGeom prst="ellipse">
              <a:avLst/>
            </a:prstGeom>
            <a:solidFill>
              <a:srgbClr val="E2DD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AutoShape 14"/>
            <p:cNvSpPr>
              <a:spLocks noChangeAspect="1" noChangeArrowheads="1"/>
            </p:cNvSpPr>
            <p:nvPr/>
          </p:nvSpPr>
          <p:spPr bwMode="auto">
            <a:xfrm>
              <a:off x="4009" y="1931"/>
              <a:ext cx="49" cy="50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AutoShape 16"/>
            <p:cNvSpPr>
              <a:spLocks noChangeAspect="1" noChangeArrowheads="1"/>
            </p:cNvSpPr>
            <p:nvPr/>
          </p:nvSpPr>
          <p:spPr bwMode="auto">
            <a:xfrm>
              <a:off x="4609" y="1702"/>
              <a:ext cx="50" cy="49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Oval 17"/>
            <p:cNvSpPr>
              <a:spLocks noChangeAspect="1" noChangeArrowheads="1"/>
            </p:cNvSpPr>
            <p:nvPr/>
          </p:nvSpPr>
          <p:spPr bwMode="auto">
            <a:xfrm>
              <a:off x="4477" y="1723"/>
              <a:ext cx="43" cy="43"/>
            </a:xfrm>
            <a:prstGeom prst="ellipse">
              <a:avLst/>
            </a:prstGeom>
            <a:solidFill>
              <a:srgbClr val="E2DD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Oval 18"/>
            <p:cNvSpPr>
              <a:spLocks noChangeAspect="1" noChangeArrowheads="1"/>
            </p:cNvSpPr>
            <p:nvPr/>
          </p:nvSpPr>
          <p:spPr bwMode="auto">
            <a:xfrm>
              <a:off x="5004" y="2627"/>
              <a:ext cx="43" cy="43"/>
            </a:xfrm>
            <a:prstGeom prst="ellipse">
              <a:avLst/>
            </a:prstGeom>
            <a:solidFill>
              <a:srgbClr val="E2DD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19"/>
            <p:cNvSpPr>
              <a:spLocks noChangeAspect="1" noChangeArrowheads="1"/>
            </p:cNvSpPr>
            <p:nvPr/>
          </p:nvSpPr>
          <p:spPr bwMode="auto">
            <a:xfrm>
              <a:off x="4522" y="1893"/>
              <a:ext cx="43" cy="43"/>
            </a:xfrm>
            <a:prstGeom prst="ellipse">
              <a:avLst/>
            </a:prstGeom>
            <a:solidFill>
              <a:srgbClr val="E2DD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AutoShape 22"/>
            <p:cNvSpPr>
              <a:spLocks noChangeAspect="1" noChangeArrowheads="1"/>
            </p:cNvSpPr>
            <p:nvPr/>
          </p:nvSpPr>
          <p:spPr bwMode="auto">
            <a:xfrm>
              <a:off x="3670" y="1796"/>
              <a:ext cx="50" cy="49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AutoShape 23"/>
            <p:cNvSpPr>
              <a:spLocks noChangeAspect="1" noChangeArrowheads="1"/>
            </p:cNvSpPr>
            <p:nvPr/>
          </p:nvSpPr>
          <p:spPr bwMode="auto">
            <a:xfrm>
              <a:off x="4417" y="2159"/>
              <a:ext cx="49" cy="49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AutoShape 24"/>
            <p:cNvSpPr>
              <a:spLocks noChangeAspect="1" noChangeArrowheads="1"/>
            </p:cNvSpPr>
            <p:nvPr/>
          </p:nvSpPr>
          <p:spPr bwMode="auto">
            <a:xfrm>
              <a:off x="3216" y="1657"/>
              <a:ext cx="49" cy="50"/>
            </a:xfrm>
            <a:prstGeom prst="triangle">
              <a:avLst>
                <a:gd name="adj" fmla="val 50000"/>
              </a:avLst>
            </a:prstGeom>
            <a:solidFill>
              <a:srgbClr val="99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Oval 25"/>
            <p:cNvSpPr>
              <a:spLocks noChangeAspect="1" noChangeArrowheads="1"/>
            </p:cNvSpPr>
            <p:nvPr/>
          </p:nvSpPr>
          <p:spPr bwMode="auto">
            <a:xfrm>
              <a:off x="3083" y="1597"/>
              <a:ext cx="44" cy="43"/>
            </a:xfrm>
            <a:prstGeom prst="ellipse">
              <a:avLst/>
            </a:prstGeom>
            <a:solidFill>
              <a:srgbClr val="E2DD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Flowchart: Connector 20"/>
          <p:cNvSpPr/>
          <p:nvPr/>
        </p:nvSpPr>
        <p:spPr>
          <a:xfrm>
            <a:off x="3505200" y="3657600"/>
            <a:ext cx="228600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1600200" y="6248400"/>
            <a:ext cx="228600" cy="2286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812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Newest chapter, Brazil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E2C79C1FA8A4FABB2436FD22CCFD6" ma:contentTypeVersion="19" ma:contentTypeDescription="Create a new document." ma:contentTypeScope="" ma:versionID="ba1bc8a9778f24e1295f8f6c5a781e10">
  <xsd:schema xmlns:xsd="http://www.w3.org/2001/XMLSchema" xmlns:xs="http://www.w3.org/2001/XMLSchema" xmlns:p="http://schemas.microsoft.com/office/2006/metadata/properties" xmlns:ns2="039b5878-27a2-492f-a5ce-511391114661" xmlns:ns3="a5d583fd-7d58-4cab-b156-487bc8ec2459" targetNamespace="http://schemas.microsoft.com/office/2006/metadata/properties" ma:root="true" ma:fieldsID="f76a36ecfc7ef83a76998877ea353d93" ns2:_="" ns3:_="">
    <xsd:import namespace="039b5878-27a2-492f-a5ce-511391114661"/>
    <xsd:import namespace="a5d583fd-7d58-4cab-b156-487bc8ec2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Document_x0020_Type" minOccurs="0"/>
                <xsd:element ref="ns2:Descriptive_x0020_Title" minOccurs="0"/>
                <xsd:element ref="ns2:Short_x0020_Description" minOccurs="0"/>
                <xsd:element ref="ns2:Author_x0028_s_x0029_" minOccurs="0"/>
                <xsd:element ref="ns2:Publication_x0020_Date" minOccurs="0"/>
                <xsd:element ref="ns2:Term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b5878-27a2-492f-a5ce-511391114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5bfa5e-0804-4ef2-ba09-c663ae3aeb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Document_x0020_Type" ma:index="19" nillable="true" ma:displayName="Document Type" ma:internalName="Document_x0020_Type">
      <xsd:simpleType>
        <xsd:restriction base="dms:Text">
          <xsd:maxLength value="255"/>
        </xsd:restriction>
      </xsd:simpleType>
    </xsd:element>
    <xsd:element name="Descriptive_x0020_Title" ma:index="20" nillable="true" ma:displayName="Descriptive Title" ma:internalName="Descriptive_x0020_Title">
      <xsd:simpleType>
        <xsd:restriction base="dms:Text">
          <xsd:maxLength value="255"/>
        </xsd:restriction>
      </xsd:simpleType>
    </xsd:element>
    <xsd:element name="Short_x0020_Description" ma:index="21" nillable="true" ma:displayName="Short Description" ma:internalName="Short_x0020_Description">
      <xsd:simpleType>
        <xsd:restriction base="dms:Text">
          <xsd:maxLength value="255"/>
        </xsd:restriction>
      </xsd:simpleType>
    </xsd:element>
    <xsd:element name="Author_x0028_s_x0029_" ma:index="22" nillable="true" ma:displayName="Author(s)" ma:internalName="Author_x0028_s_x0029_">
      <xsd:simpleType>
        <xsd:restriction base="dms:Text">
          <xsd:maxLength value="255"/>
        </xsd:restriction>
      </xsd:simpleType>
    </xsd:element>
    <xsd:element name="Publication_x0020_Date" ma:index="23" nillable="true" ma:displayName="Publication Date" ma:internalName="Publication_x0020_Date">
      <xsd:simpleType>
        <xsd:restriction base="dms:Text">
          <xsd:maxLength value="255"/>
        </xsd:restriction>
      </xsd:simpleType>
    </xsd:element>
    <xsd:element name="Term" ma:index="24" nillable="true" ma:displayName="Term" ma:internalName="Term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583fd-7d58-4cab-b156-487bc8ec24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b484b53-ce30-4f54-8882-0dc6d41d614c}" ma:internalName="TaxCatchAll" ma:showField="CatchAllData" ma:web="a5d583fd-7d58-4cab-b156-487bc8ec2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TaxCatchAll xmlns="a5d583fd-7d58-4cab-b156-487bc8ec2459">
      <Value>45</Value>
    </TaxCatchAll>
    <Document_x0020_Type xmlns="039b5878-27a2-492f-a5ce-511391114661" xsi:nil="true"/>
    <lcf76f155ced4ddcb4097134ff3c332f xmlns="039b5878-27a2-492f-a5ce-511391114661">
      <Terms xmlns="http://schemas.microsoft.com/office/infopath/2007/PartnerControls"/>
    </lcf76f155ced4ddcb4097134ff3c332f>
    <Publication_x0020_Date xmlns="039b5878-27a2-492f-a5ce-511391114661" xsi:nil="true"/>
    <Term xmlns="039b5878-27a2-492f-a5ce-511391114661" xsi:nil="true"/>
    <Short_x0020_Description xmlns="039b5878-27a2-492f-a5ce-511391114661" xsi:nil="true"/>
    <Author_x0028_s_x0029_ xmlns="039b5878-27a2-492f-a5ce-511391114661" xsi:nil="true"/>
    <Descriptive_x0020_Title xmlns="039b5878-27a2-492f-a5ce-511391114661" xsi:nil="true"/>
  </documentManagement>
</p:properties>
</file>

<file path=customXml/itemProps1.xml><?xml version="1.0" encoding="utf-8"?>
<ds:datastoreItem xmlns:ds="http://schemas.openxmlformats.org/officeDocument/2006/customXml" ds:itemID="{001DDE76-D03A-42F4-8861-C4465DBDF9FB}"/>
</file>

<file path=customXml/itemProps2.xml><?xml version="1.0" encoding="utf-8"?>
<ds:datastoreItem xmlns:ds="http://schemas.openxmlformats.org/officeDocument/2006/customXml" ds:itemID="{EDCA9C73-B4EC-42B5-85CF-5BE31DC86E6A}"/>
</file>

<file path=customXml/itemProps3.xml><?xml version="1.0" encoding="utf-8"?>
<ds:datastoreItem xmlns:ds="http://schemas.openxmlformats.org/officeDocument/2006/customXml" ds:itemID="{2EA3F267-335E-46A3-AB50-3000EF3CA2C2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1007</Words>
  <Application>Microsoft Office PowerPoint</Application>
  <PresentationFormat>On-screen Show (4:3)</PresentationFormat>
  <Paragraphs>187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INCOSE and CAB membership – Presentation to D.A.T.A, Inc.</vt:lpstr>
      <vt:lpstr>Agenda</vt:lpstr>
      <vt:lpstr>What is INCOSE</vt:lpstr>
      <vt:lpstr>INCOSE Overview and Structure</vt:lpstr>
      <vt:lpstr>Board of Directors</vt:lpstr>
      <vt:lpstr>Corporate Advisory Board</vt:lpstr>
      <vt:lpstr>Operations Overview</vt:lpstr>
      <vt:lpstr>Technical Operations Snapshot</vt:lpstr>
      <vt:lpstr>INCOSE Chapters Around the World</vt:lpstr>
      <vt:lpstr>What does it mean to be a CAB Member?</vt:lpstr>
      <vt:lpstr>CAB Benefit Summary</vt:lpstr>
      <vt:lpstr>CAB Member (cont)</vt:lpstr>
      <vt:lpstr>Opportunities to Participate</vt:lpstr>
      <vt:lpstr>Recommendation –  Value Proposition</vt:lpstr>
      <vt:lpstr>Backup</vt:lpstr>
      <vt:lpstr>Publications</vt:lpstr>
      <vt:lpstr>Products</vt:lpstr>
      <vt:lpstr>Certification</vt:lpstr>
      <vt:lpstr>Certification options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INCOSE and CAB membership -Pitch to DATA \ ISC</dc:title>
  <dc:creator>LLN</dc:creator>
  <cp:lastModifiedBy>Ellie Gianni</cp:lastModifiedBy>
  <cp:revision>12</cp:revision>
  <dcterms:created xsi:type="dcterms:W3CDTF">2012-07-27T16:13:52Z</dcterms:created>
  <dcterms:modified xsi:type="dcterms:W3CDTF">2018-10-15T12:43:20Z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0x01010017FE2C79C1FA8A4FABB2436FD22CCFD6</vt:lpwstr>
  </property>
  <property fmtid="{D5CDD505-2E9C-101B-9397-08002B2CF9AE}" pid="3" name="incoseWorkingGroup">
    <vt:lpwstr/>
  </property>
  <property fmtid="{D5CDD505-2E9C-101B-9397-08002B2CF9AE}" pid="4" name="incoseChapters">
    <vt:lpwstr/>
  </property>
  <property fmtid="{D5CDD505-2E9C-101B-9397-08002B2CF9AE}" pid="5" name="INCOSEProductValue">
    <vt:lpwstr>45;#Local|254e409e-99ce-4994-8e1c-1a49057a5299</vt:lpwstr>
  </property>
  <property fmtid="{D5CDD505-2E9C-101B-9397-08002B2CF9AE}" pid="6" name="incoseOrganizations">
    <vt:lpwstr/>
  </property>
</Properties>
</file>