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4"/>
  </p:sldMasterIdLst>
  <p:notesMasterIdLst>
    <p:notesMasterId r:id="rId44"/>
  </p:notesMasterIdLst>
  <p:handoutMasterIdLst>
    <p:handoutMasterId r:id="rId45"/>
  </p:handoutMasterIdLst>
  <p:sldIdLst>
    <p:sldId id="257" r:id="rId5"/>
    <p:sldId id="291" r:id="rId6"/>
    <p:sldId id="292" r:id="rId7"/>
    <p:sldId id="293" r:id="rId8"/>
    <p:sldId id="278" r:id="rId9"/>
    <p:sldId id="344" r:id="rId10"/>
    <p:sldId id="343" r:id="rId11"/>
    <p:sldId id="305" r:id="rId12"/>
    <p:sldId id="352" r:id="rId13"/>
    <p:sldId id="315" r:id="rId14"/>
    <p:sldId id="317" r:id="rId15"/>
    <p:sldId id="349" r:id="rId16"/>
    <p:sldId id="421" r:id="rId17"/>
    <p:sldId id="420" r:id="rId18"/>
    <p:sldId id="350" r:id="rId19"/>
    <p:sldId id="383" r:id="rId20"/>
    <p:sldId id="398" r:id="rId21"/>
    <p:sldId id="413" r:id="rId22"/>
    <p:sldId id="414" r:id="rId23"/>
    <p:sldId id="415" r:id="rId24"/>
    <p:sldId id="416" r:id="rId25"/>
    <p:sldId id="418" r:id="rId26"/>
    <p:sldId id="417" r:id="rId27"/>
    <p:sldId id="424" r:id="rId28"/>
    <p:sldId id="425" r:id="rId29"/>
    <p:sldId id="426" r:id="rId30"/>
    <p:sldId id="423" r:id="rId31"/>
    <p:sldId id="427" r:id="rId32"/>
    <p:sldId id="351" r:id="rId33"/>
    <p:sldId id="321" r:id="rId34"/>
    <p:sldId id="323" r:id="rId35"/>
    <p:sldId id="324" r:id="rId36"/>
    <p:sldId id="397" r:id="rId37"/>
    <p:sldId id="358" r:id="rId38"/>
    <p:sldId id="357" r:id="rId39"/>
    <p:sldId id="359" r:id="rId40"/>
    <p:sldId id="356" r:id="rId41"/>
    <p:sldId id="363" r:id="rId42"/>
    <p:sldId id="34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Main Introduction" id="{0AC37244-BCCC-4BAD-B03C-99E945D13A19}">
          <p14:sldIdLst>
            <p14:sldId id="257"/>
            <p14:sldId id="291"/>
            <p14:sldId id="292"/>
            <p14:sldId id="293"/>
            <p14:sldId id="278"/>
            <p14:sldId id="344"/>
            <p14:sldId id="343"/>
            <p14:sldId id="305"/>
            <p14:sldId id="352"/>
            <p14:sldId id="315"/>
            <p14:sldId id="317"/>
            <p14:sldId id="349"/>
            <p14:sldId id="421"/>
            <p14:sldId id="420"/>
            <p14:sldId id="350"/>
            <p14:sldId id="383"/>
            <p14:sldId id="398"/>
            <p14:sldId id="413"/>
            <p14:sldId id="414"/>
            <p14:sldId id="415"/>
            <p14:sldId id="416"/>
            <p14:sldId id="418"/>
            <p14:sldId id="417"/>
            <p14:sldId id="424"/>
            <p14:sldId id="425"/>
            <p14:sldId id="426"/>
            <p14:sldId id="423"/>
            <p14:sldId id="427"/>
            <p14:sldId id="351"/>
            <p14:sldId id="321"/>
            <p14:sldId id="323"/>
            <p14:sldId id="324"/>
            <p14:sldId id="397"/>
            <p14:sldId id="358"/>
            <p14:sldId id="357"/>
            <p14:sldId id="359"/>
            <p14:sldId id="356"/>
            <p14:sldId id="363"/>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80322" autoAdjust="0"/>
  </p:normalViewPr>
  <p:slideViewPr>
    <p:cSldViewPr>
      <p:cViewPr varScale="1">
        <p:scale>
          <a:sx n="92" d="100"/>
          <a:sy n="92" d="100"/>
        </p:scale>
        <p:origin x="2178"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195BA71-1F89-4FD7-A835-A02F9EAB3D31}" type="datetimeFigureOut">
              <a:rPr lang="en-US"/>
              <a:pPr>
                <a:defRPr/>
              </a:pPr>
              <a:t>10/15/2018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C64BCE8-6E32-45D3-9EE4-5A78A717BC87}" type="slidenum">
              <a:rPr lang="en-US"/>
              <a:pPr/>
              <a:t>‹#›</a:t>
            </a:fld>
            <a:endParaRPr lang="en-US"/>
          </a:p>
        </p:txBody>
      </p:sp>
    </p:spTree>
    <p:extLst>
      <p:ext uri="{BB962C8B-B14F-4D97-AF65-F5344CB8AC3E}">
        <p14:creationId xmlns:p14="http://schemas.microsoft.com/office/powerpoint/2010/main" val="201738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8F25C30-1A78-426C-AAA4-F6F9D78B5700}" type="datetimeFigureOut">
              <a:rPr lang="en-US"/>
              <a:pPr>
                <a:defRPr/>
              </a:pPr>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D732704-EE7F-494A-9D9E-5CE03214E0A2}" type="slidenum">
              <a:rPr lang="en-US"/>
              <a:pPr/>
              <a:t>‹#›</a:t>
            </a:fld>
            <a:endParaRPr lang="en-US"/>
          </a:p>
        </p:txBody>
      </p:sp>
    </p:spTree>
    <p:extLst>
      <p:ext uri="{BB962C8B-B14F-4D97-AF65-F5344CB8AC3E}">
        <p14:creationId xmlns:p14="http://schemas.microsoft.com/office/powerpoint/2010/main" val="2903240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thanks for joining us today. I’ve been an INCOSE member since 1992 and have</a:t>
            </a:r>
            <a:r>
              <a:rPr lang="en-US" baseline="0" dirty="0"/>
              <a:t> had the pleasure of watching INCOSE grow and evolve. I wanted to provide a brief introduction to INCOSE as it stands today as well as a sense of where we are heading tomorrow. I know that on this call we have new members, long time members, and even a few interested individuals who have never been a part of INCOSE. Hopefully what follows will be a good primer for all, but it won’t answer every question. This is where you come in. I hope you will share your questions along the way. We will have plenty of time at the end to ensure we answer them.</a:t>
            </a:r>
          </a:p>
          <a:p>
            <a:endParaRPr lang="en-US" baseline="0" dirty="0"/>
          </a:p>
          <a:p>
            <a:r>
              <a:rPr lang="en-US" baseline="0" dirty="0"/>
              <a:t>As an engineer, frequently I find myself describing the physical entity first. As we get started, I want to take a step back and provide a higher level view of the International Council on Systems Engineering.</a:t>
            </a:r>
            <a:endParaRPr lang="en-US" dirty="0"/>
          </a:p>
          <a:p>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1</a:t>
            </a:fld>
            <a:endParaRPr lang="en-US"/>
          </a:p>
        </p:txBody>
      </p:sp>
    </p:spTree>
    <p:extLst>
      <p:ext uri="{BB962C8B-B14F-4D97-AF65-F5344CB8AC3E}">
        <p14:creationId xmlns:p14="http://schemas.microsoft.com/office/powerpoint/2010/main" val="206202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13</a:t>
            </a:fld>
            <a:endParaRPr lang="en-US"/>
          </a:p>
        </p:txBody>
      </p:sp>
    </p:spTree>
    <p:extLst>
      <p:ext uri="{BB962C8B-B14F-4D97-AF65-F5344CB8AC3E}">
        <p14:creationId xmlns:p14="http://schemas.microsoft.com/office/powerpoint/2010/main" val="225163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14</a:t>
            </a:fld>
            <a:endParaRPr lang="en-US"/>
          </a:p>
        </p:txBody>
      </p:sp>
    </p:spTree>
    <p:extLst>
      <p:ext uri="{BB962C8B-B14F-4D97-AF65-F5344CB8AC3E}">
        <p14:creationId xmlns:p14="http://schemas.microsoft.com/office/powerpoint/2010/main" val="297587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Generated a</a:t>
            </a:r>
            <a:r>
              <a:rPr lang="en-US" baseline="0" dirty="0"/>
              <a:t>t the grassroots level or by focused INCOSE initiative</a:t>
            </a:r>
          </a:p>
          <a:p>
            <a:r>
              <a:rPr lang="en-US" baseline="0" dirty="0"/>
              <a:t>Produced alone and in collaboration with others</a:t>
            </a:r>
          </a:p>
          <a:p>
            <a:r>
              <a:rPr lang="en-US" baseline="0" dirty="0"/>
              <a:t>Developed at the chapter and the international level</a:t>
            </a:r>
            <a:endParaRPr lang="en-US" dirty="0"/>
          </a:p>
          <a:p>
            <a:endParaRPr lang="en-US"/>
          </a:p>
          <a:p>
            <a:r>
              <a:rPr lang="en-US"/>
              <a:t>Note </a:t>
            </a:r>
            <a:r>
              <a:rPr lang="en-US" dirty="0"/>
              <a:t>the handbook</a:t>
            </a:r>
            <a:r>
              <a:rPr lang="en-US" baseline="0" dirty="0"/>
              <a:t> in particular</a:t>
            </a:r>
          </a:p>
          <a:p>
            <a:pPr marL="171450" indent="-171450">
              <a:buFont typeface="Arial" panose="020B0604020202020204" pitchFamily="34" charset="0"/>
              <a:buChar char="•"/>
            </a:pPr>
            <a:r>
              <a:rPr lang="en-US" baseline="0" dirty="0"/>
              <a:t>Free in PDF format</a:t>
            </a:r>
          </a:p>
          <a:p>
            <a:pPr marL="171450" indent="-171450">
              <a:buFont typeface="Arial" panose="020B0604020202020204" pitchFamily="34" charset="0"/>
              <a:buChar char="•"/>
            </a:pPr>
            <a:r>
              <a:rPr lang="en-US" baseline="0" dirty="0"/>
              <a:t>Discount on hard copy</a:t>
            </a:r>
          </a:p>
          <a:p>
            <a:pPr marL="171450" indent="-171450">
              <a:buFont typeface="Arial" panose="020B0604020202020204" pitchFamily="34" charset="0"/>
              <a:buChar char="•"/>
            </a:pPr>
            <a:r>
              <a:rPr lang="en-US" baseline="0" dirty="0"/>
              <a:t>Version 4.0 coming January 7 – harmonized with the 15288 currently under balloting</a:t>
            </a:r>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18</a:t>
            </a:fld>
            <a:endParaRPr lang="en-US"/>
          </a:p>
        </p:txBody>
      </p:sp>
    </p:spTree>
    <p:extLst>
      <p:ext uri="{BB962C8B-B14F-4D97-AF65-F5344CB8AC3E}">
        <p14:creationId xmlns:p14="http://schemas.microsoft.com/office/powerpoint/2010/main" val="128115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Newsletter of INCOSE, but much more. It’s really a</a:t>
            </a:r>
            <a:r>
              <a:rPr lang="en-US" baseline="0" dirty="0"/>
              <a:t> hybrid newsletter and practitioners magazine</a:t>
            </a:r>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19</a:t>
            </a:fld>
            <a:endParaRPr lang="en-US"/>
          </a:p>
        </p:txBody>
      </p:sp>
    </p:spTree>
    <p:extLst>
      <p:ext uri="{BB962C8B-B14F-4D97-AF65-F5344CB8AC3E}">
        <p14:creationId xmlns:p14="http://schemas.microsoft.com/office/powerpoint/2010/main" val="316658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24</a:t>
            </a:fld>
            <a:endParaRPr lang="en-US"/>
          </a:p>
        </p:txBody>
      </p:sp>
    </p:spTree>
    <p:extLst>
      <p:ext uri="{BB962C8B-B14F-4D97-AF65-F5344CB8AC3E}">
        <p14:creationId xmlns:p14="http://schemas.microsoft.com/office/powerpoint/2010/main" val="160999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8C885A-194C-4A61-B9B7-7A2C8261528C}" type="slidenum">
              <a:rPr lang="en-US" smtClean="0">
                <a:latin typeface="Calibri" panose="020F0502020204030204" pitchFamily="34" charset="0"/>
              </a:rPr>
              <a:pPr/>
              <a:t>25</a:t>
            </a:fld>
            <a:endParaRPr lang="en-US">
              <a:latin typeface="Calibri" panose="020F0502020204030204" pitchFamily="34" charset="0"/>
            </a:endParaRPr>
          </a:p>
        </p:txBody>
      </p:sp>
    </p:spTree>
    <p:extLst>
      <p:ext uri="{BB962C8B-B14F-4D97-AF65-F5344CB8AC3E}">
        <p14:creationId xmlns:p14="http://schemas.microsoft.com/office/powerpoint/2010/main" val="95757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D732704-EE7F-494A-9D9E-5CE03214E0A2}" type="slidenum">
              <a:rPr lang="en-US" smtClean="0"/>
              <a:pPr/>
              <a:t>26</a:t>
            </a:fld>
            <a:endParaRPr lang="en-US"/>
          </a:p>
        </p:txBody>
      </p:sp>
    </p:spTree>
    <p:extLst>
      <p:ext uri="{BB962C8B-B14F-4D97-AF65-F5344CB8AC3E}">
        <p14:creationId xmlns:p14="http://schemas.microsoft.com/office/powerpoint/2010/main" val="1025526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2688" y="696913"/>
            <a:ext cx="4645025" cy="3484562"/>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3261A72-AC7B-4042-ACE0-5D08C182A5D7}" type="slidenum">
              <a:rPr lang="nl-NL" smtClean="0">
                <a:solidFill>
                  <a:prstClr val="black"/>
                </a:solidFill>
              </a:rPr>
              <a:pPr/>
              <a:t>30</a:t>
            </a:fld>
            <a:endParaRPr lang="nl-NL">
              <a:solidFill>
                <a:prstClr val="black"/>
              </a:solidFill>
            </a:endParaRPr>
          </a:p>
        </p:txBody>
      </p:sp>
    </p:spTree>
    <p:extLst>
      <p:ext uri="{BB962C8B-B14F-4D97-AF65-F5344CB8AC3E}">
        <p14:creationId xmlns:p14="http://schemas.microsoft.com/office/powerpoint/2010/main" val="18356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AF62BD0-0E82-47A4-879E-4EDF6AD52C9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7254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EEBD52C-0D0E-4218-A7D2-B35CE50F003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6616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CFC4F-4140-4B27-9664-FF8F3061AE90}" type="slidenum">
              <a:rPr lang="en-US" smtClean="0"/>
              <a:t>2</a:t>
            </a:fld>
            <a:endParaRPr lang="en-US"/>
          </a:p>
        </p:txBody>
      </p:sp>
    </p:spTree>
    <p:extLst>
      <p:ext uri="{BB962C8B-B14F-4D97-AF65-F5344CB8AC3E}">
        <p14:creationId xmlns:p14="http://schemas.microsoft.com/office/powerpoint/2010/main" val="210801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732704-EE7F-494A-9D9E-5CE03214E0A2}" type="slidenum">
              <a:rPr lang="en-US" smtClean="0"/>
              <a:pPr/>
              <a:t>35</a:t>
            </a:fld>
            <a:endParaRPr lang="en-US"/>
          </a:p>
        </p:txBody>
      </p:sp>
    </p:spTree>
    <p:extLst>
      <p:ext uri="{BB962C8B-B14F-4D97-AF65-F5344CB8AC3E}">
        <p14:creationId xmlns:p14="http://schemas.microsoft.com/office/powerpoint/2010/main" val="183265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The story</a:t>
            </a:r>
            <a:r>
              <a:rPr lang="en-US" baseline="0" dirty="0"/>
              <a:t> of INCOSE at 25 continues to unfold.</a:t>
            </a:r>
          </a:p>
          <a:p>
            <a:r>
              <a:rPr lang="en-US" baseline="0" dirty="0"/>
              <a:t>It’s being written by a handful of dedicated professionals and countless passionate volunteers around the world.</a:t>
            </a:r>
          </a:p>
          <a:p>
            <a:r>
              <a:rPr lang="en-US" baseline="0" dirty="0"/>
              <a:t>And that’s what makes INCOSE so great and so powerful. From bottom to top, each one of us pays to be at the IW, pays to be here, and gives of our time to advance this profession and this organization.</a:t>
            </a:r>
          </a:p>
          <a:p>
            <a:endParaRPr lang="en-US" baseline="0" dirty="0"/>
          </a:p>
          <a:p>
            <a:r>
              <a:rPr lang="en-US" baseline="0" dirty="0"/>
              <a:t>Certainly our value proposition will continue to grow as we expand our products and services as well as well as continue our partnerships, initiatives, and events to touch the greater community.</a:t>
            </a:r>
            <a:endParaRPr lang="en-US" dirty="0"/>
          </a:p>
          <a:p>
            <a:r>
              <a:rPr lang="en-US" dirty="0"/>
              <a:t>Exciting times ahead</a:t>
            </a:r>
          </a:p>
          <a:p>
            <a:r>
              <a:rPr lang="en-US" dirty="0"/>
              <a:t>IT as a strategic enabler</a:t>
            </a:r>
          </a:p>
          <a:p>
            <a:r>
              <a:rPr lang="en-US" dirty="0"/>
              <a:t>Delivery of new products</a:t>
            </a:r>
          </a:p>
          <a:p>
            <a:r>
              <a:rPr lang="en-US" dirty="0"/>
              <a:t>Domain-specific</a:t>
            </a:r>
            <a:r>
              <a:rPr lang="en-US" baseline="0" dirty="0"/>
              <a:t> instantiation and collaboration around the vision</a:t>
            </a:r>
          </a:p>
          <a:p>
            <a:r>
              <a:rPr lang="en-US" baseline="0" dirty="0"/>
              <a:t>Several other initiatives we can’t quite mention yet</a:t>
            </a:r>
          </a:p>
          <a:p>
            <a:r>
              <a:rPr lang="en-US" baseline="0" dirty="0"/>
              <a:t>Plus all of the wonderful work ongoing at the chapter level and across our technical community.</a:t>
            </a:r>
          </a:p>
          <a:p>
            <a:endParaRPr lang="en-US" baseline="0" dirty="0"/>
          </a:p>
          <a:p>
            <a:r>
              <a:rPr lang="en-US" baseline="0" dirty="0"/>
              <a:t>That being said, there is no singular value proposition for a member of INCOSE. As is the case with most professional bodies, you have the opportunity to craft your own based upon your circumstances and desires. Perhaps it’s simply leveraging the products and publications. Perhaps is continued professional development and pursuit of certification. Perhaps it’s active collaboration in a working group or service to advance the organization locally or internationally. There is a spectrum of opportunities open to each of us. I hope you avail yourself of those opportunities to create the right value proposition for you today and </a:t>
            </a:r>
            <a:r>
              <a:rPr lang="en-US" baseline="0"/>
              <a:t>then refine it </a:t>
            </a:r>
            <a:r>
              <a:rPr lang="en-US" baseline="0" dirty="0"/>
              <a:t>over time as your needs and desires evolve.</a:t>
            </a:r>
          </a:p>
          <a:p>
            <a:endParaRPr lang="en-US" baseline="0" dirty="0"/>
          </a:p>
          <a:p>
            <a:r>
              <a:rPr lang="en-US" baseline="0" dirty="0"/>
              <a:t>It’s a great time to be a systems engineer. It’s an exciting time to be part of INCOSE.</a:t>
            </a:r>
            <a:endParaRPr lang="en-US" dirty="0"/>
          </a:p>
        </p:txBody>
      </p:sp>
      <p:sp>
        <p:nvSpPr>
          <p:cNvPr id="4" name="Slide Number Placeholder 3"/>
          <p:cNvSpPr>
            <a:spLocks noGrp="1"/>
          </p:cNvSpPr>
          <p:nvPr>
            <p:ph type="sldNum" sz="quarter" idx="10"/>
          </p:nvPr>
        </p:nvSpPr>
        <p:spPr/>
        <p:txBody>
          <a:bodyPr/>
          <a:lstStyle/>
          <a:p>
            <a:pPr>
              <a:defRPr/>
            </a:pPr>
            <a:fld id="{2C9366E2-9E48-6447-B189-413E1703903C}" type="slidenum">
              <a:rPr lang="fr-FR" smtClean="0"/>
              <a:pPr>
                <a:defRPr/>
              </a:pPr>
              <a:t>37</a:t>
            </a:fld>
            <a:endParaRPr lang="fr-FR"/>
          </a:p>
        </p:txBody>
      </p:sp>
    </p:spTree>
    <p:extLst>
      <p:ext uri="{BB962C8B-B14F-4D97-AF65-F5344CB8AC3E}">
        <p14:creationId xmlns:p14="http://schemas.microsoft.com/office/powerpoint/2010/main" val="225311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732704-EE7F-494A-9D9E-5CE03214E0A2}" type="slidenum">
              <a:rPr lang="en-US" smtClean="0"/>
              <a:pPr/>
              <a:t>39</a:t>
            </a:fld>
            <a:endParaRPr lang="en-US"/>
          </a:p>
        </p:txBody>
      </p:sp>
    </p:spTree>
    <p:extLst>
      <p:ext uri="{BB962C8B-B14F-4D97-AF65-F5344CB8AC3E}">
        <p14:creationId xmlns:p14="http://schemas.microsoft.com/office/powerpoint/2010/main" val="175264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CFC4F-4140-4B27-9664-FF8F3061AE90}" type="slidenum">
              <a:rPr lang="en-US" smtClean="0"/>
              <a:t>3</a:t>
            </a:fld>
            <a:endParaRPr lang="en-US"/>
          </a:p>
        </p:txBody>
      </p:sp>
    </p:spTree>
    <p:extLst>
      <p:ext uri="{BB962C8B-B14F-4D97-AF65-F5344CB8AC3E}">
        <p14:creationId xmlns:p14="http://schemas.microsoft.com/office/powerpoint/2010/main" val="421093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t>
            </a:r>
            <a:r>
              <a:rPr lang="en-US" baseline="0" dirty="0"/>
              <a:t>is INCOSE? By the numbers:</a:t>
            </a:r>
          </a:p>
          <a:p>
            <a:r>
              <a:rPr lang="en-US" baseline="0" dirty="0"/>
              <a:t>We are </a:t>
            </a:r>
            <a:r>
              <a:rPr lang="en-US" dirty="0"/>
              <a:t>9777 members</a:t>
            </a:r>
          </a:p>
          <a:p>
            <a:pPr lvl="1"/>
            <a:r>
              <a:rPr lang="en-US" dirty="0"/>
              <a:t>In 58 countries</a:t>
            </a:r>
          </a:p>
          <a:p>
            <a:pPr lvl="1"/>
            <a:r>
              <a:rPr lang="en-US" dirty="0"/>
              <a:t>In 68 chapters</a:t>
            </a:r>
          </a:p>
          <a:p>
            <a:r>
              <a:rPr lang="en-US" dirty="0"/>
              <a:t>75 CAB members</a:t>
            </a:r>
          </a:p>
          <a:p>
            <a:r>
              <a:rPr lang="en-US" dirty="0"/>
              <a:t>21 academic council members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47 working groups</a:t>
            </a:r>
          </a:p>
          <a:p>
            <a:endParaRPr lang="en-US" dirty="0"/>
          </a:p>
        </p:txBody>
      </p:sp>
      <p:sp>
        <p:nvSpPr>
          <p:cNvPr id="4" name="Slide Number Placeholder 3"/>
          <p:cNvSpPr>
            <a:spLocks noGrp="1"/>
          </p:cNvSpPr>
          <p:nvPr>
            <p:ph type="sldNum" sz="quarter" idx="10"/>
          </p:nvPr>
        </p:nvSpPr>
        <p:spPr/>
        <p:txBody>
          <a:bodyPr/>
          <a:lstStyle/>
          <a:p>
            <a:fld id="{237CFC4F-4140-4B27-9664-FF8F3061AE90}" type="slidenum">
              <a:rPr lang="en-US" smtClean="0"/>
              <a:t>4</a:t>
            </a:fld>
            <a:endParaRPr lang="en-US"/>
          </a:p>
        </p:txBody>
      </p:sp>
    </p:spTree>
    <p:extLst>
      <p:ext uri="{BB962C8B-B14F-4D97-AF65-F5344CB8AC3E}">
        <p14:creationId xmlns:p14="http://schemas.microsoft.com/office/powerpoint/2010/main" val="248887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732704-EE7F-494A-9D9E-5CE03214E0A2}" type="slidenum">
              <a:rPr lang="en-US" smtClean="0"/>
              <a:pPr/>
              <a:t>6</a:t>
            </a:fld>
            <a:endParaRPr lang="en-US"/>
          </a:p>
        </p:txBody>
      </p:sp>
    </p:spTree>
    <p:extLst>
      <p:ext uri="{BB962C8B-B14F-4D97-AF65-F5344CB8AC3E}">
        <p14:creationId xmlns:p14="http://schemas.microsoft.com/office/powerpoint/2010/main" val="280118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How does this manifest itself?</a:t>
            </a:r>
            <a:r>
              <a:rPr lang="en-US" baseline="0" dirty="0"/>
              <a:t> What does INCOSE do? What does INCOSE deliver?</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Products</a:t>
            </a:r>
          </a:p>
          <a:p>
            <a:pPr marL="628650" lvl="1" indent="-171450">
              <a:buFont typeface="Arial" panose="020B0604020202020204" pitchFamily="34" charset="0"/>
              <a:buChar char="•"/>
            </a:pPr>
            <a:r>
              <a:rPr lang="en-US" dirty="0"/>
              <a:t>Developed locally,</a:t>
            </a:r>
            <a:r>
              <a:rPr lang="en-US" baseline="0" dirty="0"/>
              <a:t> developed internationally</a:t>
            </a:r>
          </a:p>
          <a:p>
            <a:pPr marL="628650" lvl="1" indent="-171450">
              <a:buFont typeface="Arial" panose="020B0604020202020204" pitchFamily="34" charset="0"/>
              <a:buChar char="•"/>
            </a:pPr>
            <a:r>
              <a:rPr lang="en-US" baseline="0" dirty="0"/>
              <a:t>Produced alone and in partnership</a:t>
            </a:r>
          </a:p>
          <a:p>
            <a:pPr marL="628650" lvl="1" indent="-171450">
              <a:buFont typeface="Arial" panose="020B0604020202020204" pitchFamily="34" charset="0"/>
              <a:buChar char="•"/>
            </a:pPr>
            <a:r>
              <a:rPr lang="en-US" baseline="0" dirty="0"/>
              <a:t>Harmonization</a:t>
            </a:r>
          </a:p>
          <a:p>
            <a:pPr marL="171450" indent="-171450">
              <a:buFont typeface="Arial" panose="020B0604020202020204" pitchFamily="34" charset="0"/>
              <a:buChar char="•"/>
            </a:pPr>
            <a:r>
              <a:rPr lang="en-US" baseline="0" dirty="0"/>
              <a:t>Publications</a:t>
            </a:r>
          </a:p>
          <a:p>
            <a:pPr marL="171450" indent="-171450">
              <a:buFont typeface="Arial" panose="020B0604020202020204" pitchFamily="34" charset="0"/>
              <a:buChar char="•"/>
            </a:pPr>
            <a:r>
              <a:rPr lang="en-US" baseline="0" dirty="0"/>
              <a:t>Events</a:t>
            </a:r>
          </a:p>
          <a:p>
            <a:pPr marL="171450" indent="-171450">
              <a:buFont typeface="Arial" panose="020B0604020202020204" pitchFamily="34" charset="0"/>
              <a:buChar char="•"/>
            </a:pPr>
            <a:r>
              <a:rPr lang="en-US" baseline="0" dirty="0"/>
              <a:t>Major initiatives</a:t>
            </a:r>
          </a:p>
          <a:p>
            <a:pPr marL="628650" lvl="1" indent="-171450">
              <a:buFont typeface="Arial" panose="020B0604020202020204" pitchFamily="34" charset="0"/>
              <a:buChar char="•"/>
            </a:pPr>
            <a:r>
              <a:rPr lang="en-US" baseline="0" dirty="0"/>
              <a:t>At the local, national, sector, and international levels</a:t>
            </a:r>
            <a:endParaRPr lang="en-US" dirty="0"/>
          </a:p>
        </p:txBody>
      </p:sp>
      <p:sp>
        <p:nvSpPr>
          <p:cNvPr id="4" name="Slide Number Placeholder 3"/>
          <p:cNvSpPr>
            <a:spLocks noGrp="1"/>
          </p:cNvSpPr>
          <p:nvPr>
            <p:ph type="sldNum" sz="quarter" idx="10"/>
          </p:nvPr>
        </p:nvSpPr>
        <p:spPr/>
        <p:txBody>
          <a:bodyPr/>
          <a:lstStyle/>
          <a:p>
            <a:fld id="{237CFC4F-4140-4B27-9664-FF8F3061AE90}" type="slidenum">
              <a:rPr lang="en-US" smtClean="0"/>
              <a:t>8</a:t>
            </a:fld>
            <a:endParaRPr lang="en-US"/>
          </a:p>
        </p:txBody>
      </p:sp>
    </p:spTree>
    <p:extLst>
      <p:ext uri="{BB962C8B-B14F-4D97-AF65-F5344CB8AC3E}">
        <p14:creationId xmlns:p14="http://schemas.microsoft.com/office/powerpoint/2010/main" val="187519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spcBef>
                <a:spcPct val="0"/>
              </a:spcBef>
            </a:pPr>
            <a:r>
              <a:rPr lang="en-US" sz="2000" dirty="0"/>
              <a:t>SE Handbook</a:t>
            </a:r>
          </a:p>
          <a:p>
            <a:pPr lvl="0">
              <a:spcBef>
                <a:spcPct val="0"/>
              </a:spcBef>
            </a:pPr>
            <a:r>
              <a:rPr lang="en-US" sz="2000" dirty="0"/>
              <a:t>Book: The Guide to Lean Enablers for Managing Engineering  Program</a:t>
            </a:r>
          </a:p>
          <a:p>
            <a:pPr lvl="2">
              <a:spcBef>
                <a:spcPct val="0"/>
              </a:spcBef>
            </a:pPr>
            <a:r>
              <a:rPr lang="en-US" sz="1400" dirty="0"/>
              <a:t>First document which bridges SE, PM and Lean</a:t>
            </a:r>
          </a:p>
          <a:p>
            <a:pPr lvl="2">
              <a:spcBef>
                <a:spcPct val="0"/>
              </a:spcBef>
            </a:pPr>
            <a:r>
              <a:rPr lang="en-US" sz="1400" dirty="0"/>
              <a:t>Available for download on MIT website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A004AEC-5E0C-40F0-A4B3-9C0ECA85CA4F}" type="slidenum">
              <a:rPr lang="en-US">
                <a:latin typeface="Calibri" panose="020F0502020204030204" pitchFamily="34" charset="0"/>
              </a:rPr>
              <a:pPr/>
              <a:t>10</a:t>
            </a:fld>
            <a:endParaRPr lang="en-US">
              <a:latin typeface="Calibri" panose="020F0502020204030204" pitchFamily="34" charset="0"/>
            </a:endParaRPr>
          </a:p>
        </p:txBody>
      </p:sp>
    </p:spTree>
    <p:extLst>
      <p:ext uri="{BB962C8B-B14F-4D97-AF65-F5344CB8AC3E}">
        <p14:creationId xmlns:p14="http://schemas.microsoft.com/office/powerpoint/2010/main" val="88429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spcBef>
                <a:spcPct val="0"/>
              </a:spcBef>
            </a:pPr>
            <a:r>
              <a:rPr lang="en-US" sz="1400" dirty="0"/>
              <a:t>These working</a:t>
            </a:r>
            <a:r>
              <a:rPr lang="en-US" sz="1400" baseline="0" dirty="0"/>
              <a:t> groups existing at the international, regional, and local levels</a:t>
            </a:r>
          </a:p>
          <a:p>
            <a:pPr lvl="0">
              <a:spcBef>
                <a:spcPct val="0"/>
              </a:spcBef>
            </a:pPr>
            <a:r>
              <a:rPr lang="en-US" sz="1400" baseline="0" dirty="0"/>
              <a:t>They focus on product development, information exchange, external collaboration, and more</a:t>
            </a:r>
          </a:p>
          <a:p>
            <a:pPr lvl="0">
              <a:spcBef>
                <a:spcPct val="0"/>
              </a:spcBef>
            </a:pPr>
            <a:r>
              <a:rPr lang="en-US" sz="1400" baseline="0" dirty="0"/>
              <a:t>They coordinate with other groups within INCOSE to set their priorities, but they are often 100% organic</a:t>
            </a:r>
          </a:p>
          <a:p>
            <a:pPr lvl="0">
              <a:spcBef>
                <a:spcPct val="0"/>
              </a:spcBef>
            </a:pPr>
            <a:r>
              <a:rPr lang="en-US" sz="1400" baseline="0" dirty="0"/>
              <a:t>If you don’t see a group that matches your interest area, start one</a:t>
            </a:r>
            <a:endParaRPr lang="en-US" sz="1400" dirty="0"/>
          </a:p>
          <a:p>
            <a:pPr lvl="1">
              <a:spcBef>
                <a:spcPct val="0"/>
              </a:spcBef>
            </a:pPr>
            <a:endParaRPr lang="en-US" sz="14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A004AEC-5E0C-40F0-A4B3-9C0ECA85CA4F}" type="slidenum">
              <a:rPr lang="en-US">
                <a:latin typeface="Calibri" panose="020F0502020204030204" pitchFamily="34" charset="0"/>
              </a:rPr>
              <a:pPr/>
              <a:t>11</a:t>
            </a:fld>
            <a:endParaRPr lang="en-US">
              <a:latin typeface="Calibri" panose="020F0502020204030204" pitchFamily="34" charset="0"/>
            </a:endParaRPr>
          </a:p>
        </p:txBody>
      </p:sp>
    </p:spTree>
    <p:extLst>
      <p:ext uri="{BB962C8B-B14F-4D97-AF65-F5344CB8AC3E}">
        <p14:creationId xmlns:p14="http://schemas.microsoft.com/office/powerpoint/2010/main" val="126080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32704-EE7F-494A-9D9E-5CE03214E0A2}" type="slidenum">
              <a:rPr lang="en-US" smtClean="0"/>
              <a:pPr/>
              <a:t>12</a:t>
            </a:fld>
            <a:endParaRPr lang="en-US"/>
          </a:p>
        </p:txBody>
      </p:sp>
    </p:spTree>
    <p:extLst>
      <p:ext uri="{BB962C8B-B14F-4D97-AF65-F5344CB8AC3E}">
        <p14:creationId xmlns:p14="http://schemas.microsoft.com/office/powerpoint/2010/main" val="14894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ctr" anchorCtr="1">
            <a:normAutofit/>
          </a:bodyPr>
          <a:lstStyle>
            <a:lvl1pPr>
              <a:lnSpc>
                <a:spcPct val="10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41EDF9C8-5F24-403B-A9D5-5F618C2D80C3}"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Tree>
    <p:extLst>
      <p:ext uri="{BB962C8B-B14F-4D97-AF65-F5344CB8AC3E}">
        <p14:creationId xmlns:p14="http://schemas.microsoft.com/office/powerpoint/2010/main" val="345169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479ACD-74F8-4CCE-99BD-9168AA214FC4}"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1061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16002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D7630-ECD6-4B52-893D-BF43D19D3C08}"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3448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600200"/>
            <a:ext cx="4038600" cy="4525963"/>
          </a:xfrm>
        </p:spPr>
        <p:txBody>
          <a:bodyPr/>
          <a:lstStyle/>
          <a:p>
            <a:pPr lvl="0"/>
            <a:endParaRPr lang="en-US" noProof="0" dirty="0"/>
          </a:p>
        </p:txBody>
      </p:sp>
      <p:sp>
        <p:nvSpPr>
          <p:cNvPr id="5" name="Rectangle 38"/>
          <p:cNvSpPr>
            <a:spLocks noGrp="1" noChangeArrowheads="1"/>
          </p:cNvSpPr>
          <p:nvPr>
            <p:ph type="ftr" sz="quarter" idx="10"/>
          </p:nvPr>
        </p:nvSpPr>
        <p:spPr>
          <a:ln/>
        </p:spPr>
        <p:txBody>
          <a:bodyPr/>
          <a:lstStyle>
            <a:lvl1pPr>
              <a:defRPr/>
            </a:lvl1pPr>
          </a:lstStyle>
          <a:p>
            <a:pPr>
              <a:defRPr/>
            </a:pPr>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6" name="Rectangle 39"/>
          <p:cNvSpPr>
            <a:spLocks noGrp="1" noChangeArrowheads="1"/>
          </p:cNvSpPr>
          <p:nvPr>
            <p:ph type="sldNum" sz="quarter" idx="11"/>
          </p:nvPr>
        </p:nvSpPr>
        <p:spPr>
          <a:ln/>
        </p:spPr>
        <p:txBody>
          <a:bodyPr/>
          <a:lstStyle>
            <a:lvl1pPr>
              <a:defRPr/>
            </a:lvl1pPr>
          </a:lstStyle>
          <a:p>
            <a:pPr>
              <a:defRPr/>
            </a:pPr>
            <a:fld id="{AD5EABD9-5779-4664-B7F0-4B9673CC633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03064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FF39E8-2C33-4252-8077-124D27D3A2CD}"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69317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ctr" anchorCtr="1"/>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4068763"/>
            <a:ext cx="7772400" cy="1131887"/>
          </a:xfrm>
        </p:spPr>
        <p:txBody>
          <a:bodyPr anchor="t" anchorCtr="1"/>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4C66B-DCDC-4C26-8C59-4DBA507A906E}"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55689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857D1-4BA4-46E8-8CEC-FD8C24FB81E1}"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70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638E484B-4064-46B5-89FC-840B8C53AD89}"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973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8CB34F-A6BF-4A2F-981F-F7F2B6C4406E}"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82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8D1E5-2914-42FD-A556-5DCBDEC27CA1}"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0367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1447800"/>
            <a:ext cx="4995863"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A9E8D-0A36-4DBB-ACAF-25BAF6B05E76}"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7190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99CE07-0A57-4BE2-ABB5-B5207585B9D7}" type="datetime1">
              <a:rPr lang="en-US" smtClean="0">
                <a:solidFill>
                  <a:prstClr val="black">
                    <a:lumMod val="65000"/>
                    <a:lumOff val="35000"/>
                  </a:prstClr>
                </a:solidFill>
              </a:rPr>
              <a:t>10/15/2018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7520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0"/>
            <a:ext cx="7467599" cy="1600200"/>
          </a:xfrm>
          <a:prstGeom prst="rect">
            <a:avLst/>
          </a:prstGeom>
        </p:spPr>
        <p:txBody>
          <a:bodyPr vert="horz" lIns="91440" tIns="45720" rIns="91440" bIns="4572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auto">
              <a:spcBef>
                <a:spcPts val="0"/>
              </a:spcBef>
              <a:spcAft>
                <a:spcPts val="0"/>
              </a:spcAft>
            </a:pPr>
            <a:fld id="{70ABE221-59B1-466D-A358-2B702A5B5D78}" type="datetime1">
              <a:rPr lang="en-US" smtClean="0">
                <a:solidFill>
                  <a:prstClr val="black">
                    <a:lumMod val="65000"/>
                    <a:lumOff val="35000"/>
                  </a:prstClr>
                </a:solidFill>
                <a:cs typeface="+mn-cs"/>
              </a:rPr>
              <a:t>10/15/2018</a:t>
            </a:fld>
            <a:endParaRPr lang="en-US" dirty="0">
              <a:solidFill>
                <a:prstClr val="black">
                  <a:lumMod val="65000"/>
                  <a:lumOff val="35000"/>
                </a:prstClr>
              </a:solidFill>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r>
              <a:rPr lang="en-US">
                <a:solidFill>
                  <a:prstClr val="black">
                    <a:lumMod val="65000"/>
                    <a:lumOff val="35000"/>
                  </a:prstClr>
                </a:solidFill>
                <a:cs typeface="+mn-cs"/>
              </a:rPr>
              <a:t>Introduction to INCOSE</a:t>
            </a:r>
            <a:endParaRPr lang="en-US" dirty="0">
              <a:solidFill>
                <a:prstClr val="black">
                  <a:lumMod val="65000"/>
                  <a:lumOff val="35000"/>
                </a:prstClr>
              </a:solidFill>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fld id="{DE1C0AE3-323A-46BD-A42E-CB72F2967116}" type="slidenum">
              <a:rPr lang="en-US" smtClean="0">
                <a:solidFill>
                  <a:prstClr val="black">
                    <a:lumMod val="65000"/>
                    <a:lumOff val="35000"/>
                  </a:prstClr>
                </a:solidFill>
                <a:cs typeface="+mn-cs"/>
              </a:rPr>
              <a:pPr fontAlgn="auto">
                <a:spcBef>
                  <a:spcPts val="0"/>
                </a:spcBef>
                <a:spcAft>
                  <a:spcPts val="0"/>
                </a:spcAft>
              </a:pPr>
              <a:t>‹#›</a:t>
            </a:fld>
            <a:endParaRPr lang="en-US" dirty="0">
              <a:solidFill>
                <a:prstClr val="black">
                  <a:lumMod val="65000"/>
                  <a:lumOff val="35000"/>
                </a:prstClr>
              </a:solidFill>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251" y="457200"/>
            <a:ext cx="1097280" cy="685800"/>
          </a:xfrm>
          <a:prstGeom prst="rect">
            <a:avLst/>
          </a:prstGeom>
        </p:spPr>
      </p:pic>
    </p:spTree>
    <p:extLst>
      <p:ext uri="{BB962C8B-B14F-4D97-AF65-F5344CB8AC3E}">
        <p14:creationId xmlns:p14="http://schemas.microsoft.com/office/powerpoint/2010/main" val="3514956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dt="0"/>
  <p:txStyles>
    <p:titleStyle>
      <a:lvl1pPr algn="ctr" defTabSz="914400" rtl="0" eaLnBrk="1" latinLnBrk="0" hangingPunct="1">
        <a:lnSpc>
          <a:spcPct val="1000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gottfried@incos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hyperlink" Target="http://www.incose.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tmp"/></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15.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emf"/><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9.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gif"/><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0.tmp"/><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19.gif"/><Relationship Id="rId2" Type="http://schemas.openxmlformats.org/officeDocument/2006/relationships/image" Target="../media/image5.wmf"/><Relationship Id="rId16"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9.tmp"/><Relationship Id="rId11" Type="http://schemas.openxmlformats.org/officeDocument/2006/relationships/image" Target="../media/image14.png"/><Relationship Id="rId5" Type="http://schemas.openxmlformats.org/officeDocument/2006/relationships/image" Target="../media/image8.tmp"/><Relationship Id="rId15" Type="http://schemas.openxmlformats.org/officeDocument/2006/relationships/image" Target="../media/image46.tmp"/><Relationship Id="rId10" Type="http://schemas.openxmlformats.org/officeDocument/2006/relationships/image" Target="../media/image13.png"/><Relationship Id="rId19" Type="http://schemas.openxmlformats.org/officeDocument/2006/relationships/image" Target="../media/image21.gif"/><Relationship Id="rId4" Type="http://schemas.openxmlformats.org/officeDocument/2006/relationships/image" Target="../media/image7.png"/><Relationship Id="rId9" Type="http://schemas.openxmlformats.org/officeDocument/2006/relationships/image" Target="../media/image12.jpg"/><Relationship Id="rId1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connect.incose.org/" TargetMode="External"/><Relationship Id="rId2" Type="http://schemas.openxmlformats.org/officeDocument/2006/relationships/hyperlink" Target="http://www.incose.org" TargetMode="External"/><Relationship Id="rId1" Type="http://schemas.openxmlformats.org/officeDocument/2006/relationships/slideLayout" Target="../slideLayouts/slideLayout2.xml"/><Relationship Id="rId6" Type="http://schemas.openxmlformats.org/officeDocument/2006/relationships/hyperlink" Target="mailto:info@incose.org" TargetMode="External"/><Relationship Id="rId5" Type="http://schemas.openxmlformats.org/officeDocument/2006/relationships/hyperlink" Target="http://www.bkcase.org/sebok/" TargetMode="External"/><Relationship Id="rId4" Type="http://schemas.openxmlformats.org/officeDocument/2006/relationships/hyperlink" Target="http://www.incose.org/ipu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incos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19.gif"/><Relationship Id="rId3" Type="http://schemas.openxmlformats.org/officeDocument/2006/relationships/image" Target="../media/image5.wmf"/><Relationship Id="rId7" Type="http://schemas.openxmlformats.org/officeDocument/2006/relationships/image" Target="../media/image9.tmp"/><Relationship Id="rId12" Type="http://schemas.openxmlformats.org/officeDocument/2006/relationships/image" Target="../media/image14.png"/><Relationship Id="rId17" Type="http://schemas.openxmlformats.org/officeDocument/2006/relationships/image" Target="../media/image18.jpg"/><Relationship Id="rId2" Type="http://schemas.openxmlformats.org/officeDocument/2006/relationships/notesSlide" Target="../notesSlides/notesSlide6.xml"/><Relationship Id="rId16" Type="http://schemas.openxmlformats.org/officeDocument/2006/relationships/image" Target="../media/image17.jpeg"/><Relationship Id="rId20"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8.tmp"/><Relationship Id="rId11" Type="http://schemas.openxmlformats.org/officeDocument/2006/relationships/image" Target="../media/image13.png"/><Relationship Id="rId5" Type="http://schemas.openxmlformats.org/officeDocument/2006/relationships/image" Target="../media/image7.png"/><Relationship Id="rId15" Type="http://schemas.microsoft.com/office/2007/relationships/hdphoto" Target="../media/hdphoto2.wdp"/><Relationship Id="rId10" Type="http://schemas.openxmlformats.org/officeDocument/2006/relationships/image" Target="../media/image12.jpg"/><Relationship Id="rId19" Type="http://schemas.openxmlformats.org/officeDocument/2006/relationships/image" Target="../media/image20.tmp"/><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b="1" dirty="0">
                <a:ea typeface="ＭＳ Ｐゴシック" panose="020B0600070205080204" pitchFamily="34" charset="-128"/>
              </a:rPr>
              <a:t>The International Council on Systems Engineering (INCOSE)</a:t>
            </a:r>
          </a:p>
        </p:txBody>
      </p:sp>
      <p:sp>
        <p:nvSpPr>
          <p:cNvPr id="13315" name="Subtitle 2"/>
          <p:cNvSpPr>
            <a:spLocks noGrp="1"/>
          </p:cNvSpPr>
          <p:nvPr>
            <p:ph type="subTitle" idx="1"/>
          </p:nvPr>
        </p:nvSpPr>
        <p:spPr/>
        <p:txBody>
          <a:bodyPr>
            <a:normAutofit fontScale="62500" lnSpcReduction="20000"/>
          </a:bodyPr>
          <a:lstStyle/>
          <a:p>
            <a:r>
              <a:rPr lang="en-US" sz="2800" b="1" dirty="0">
                <a:ea typeface="ＭＳ Ｐゴシック" panose="020B0600070205080204" pitchFamily="34" charset="-128"/>
              </a:rPr>
              <a:t>Jim Gottfried</a:t>
            </a:r>
          </a:p>
          <a:p>
            <a:r>
              <a:rPr lang="en-US" sz="2800" dirty="0">
                <a:ea typeface="ＭＳ Ｐゴシック" panose="020B0600070205080204" pitchFamily="34" charset="-128"/>
              </a:rPr>
              <a:t>INCOSE SD Past President</a:t>
            </a:r>
          </a:p>
          <a:p>
            <a:r>
              <a:rPr lang="en-US" sz="2800" dirty="0">
                <a:ea typeface="ＭＳ Ｐゴシック" panose="020B0600070205080204" pitchFamily="34" charset="-128"/>
                <a:hlinkClick r:id="rId3"/>
              </a:rPr>
              <a:t>james.gottfried@incose.org</a:t>
            </a:r>
            <a:endParaRPr lang="en-US" sz="2800" dirty="0">
              <a:ea typeface="ＭＳ Ｐゴシック" panose="020B0600070205080204" pitchFamily="34" charset="-128"/>
            </a:endParaRPr>
          </a:p>
          <a:p>
            <a:r>
              <a:rPr lang="en-US" sz="2800" dirty="0">
                <a:ea typeface="ＭＳ Ｐゴシック" panose="020B0600070205080204" pitchFamily="34" charset="-128"/>
              </a:rPr>
              <a:t>619-540-3830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ea typeface="ＭＳ Ｐゴシック" panose="020B0600070205080204" pitchFamily="34" charset="-128"/>
              </a:rPr>
              <a:t>Technical Working Groups</a:t>
            </a:r>
          </a:p>
        </p:txBody>
      </p:sp>
      <p:sp>
        <p:nvSpPr>
          <p:cNvPr id="3" name="Content Placeholder 2"/>
          <p:cNvSpPr>
            <a:spLocks noGrp="1"/>
          </p:cNvSpPr>
          <p:nvPr>
            <p:ph idx="1"/>
          </p:nvPr>
        </p:nvSpPr>
        <p:spPr>
          <a:xfrm>
            <a:off x="457200" y="1600200"/>
            <a:ext cx="8229600" cy="2590799"/>
          </a:xfrm>
        </p:spPr>
        <p:txBody>
          <a:bodyPr>
            <a:normAutofit fontScale="92500" lnSpcReduction="20000"/>
          </a:bodyPr>
          <a:lstStyle/>
          <a:p>
            <a:pPr>
              <a:defRPr/>
            </a:pPr>
            <a:r>
              <a:rPr lang="en-US" dirty="0"/>
              <a:t>47 different working groups in our Technical Operations organization</a:t>
            </a:r>
          </a:p>
          <a:p>
            <a:pPr>
              <a:defRPr/>
            </a:pPr>
            <a:r>
              <a:rPr lang="en-US" dirty="0"/>
              <a:t>The technical heart of INCOSE supported by many national and local working groups</a:t>
            </a:r>
          </a:p>
          <a:p>
            <a:pPr>
              <a:defRPr/>
            </a:pPr>
            <a:r>
              <a:rPr lang="en-US" dirty="0"/>
              <a:t>Focused on solving providing relevant problems and creating products for global use</a:t>
            </a:r>
          </a:p>
          <a:p>
            <a:pPr>
              <a:defRPr/>
            </a:pPr>
            <a:r>
              <a:rPr lang="en-US" altLang="en-US" dirty="0">
                <a:sym typeface="Arial" panose="020B0604020202020204" pitchFamily="34" charset="0"/>
              </a:rPr>
              <a:t>Sponsors multiple monthly </a:t>
            </a:r>
            <a:r>
              <a:rPr lang="en-US" altLang="en-US">
                <a:sym typeface="Arial" panose="020B0604020202020204" pitchFamily="34" charset="0"/>
              </a:rPr>
              <a:t>webinar series </a:t>
            </a:r>
            <a:r>
              <a:rPr lang="en-US" altLang="en-US" dirty="0">
                <a:sym typeface="Arial" panose="020B0604020202020204" pitchFamily="34" charset="0"/>
              </a:rPr>
              <a:t>that are archived and available after the online event</a:t>
            </a:r>
          </a:p>
          <a:p>
            <a:pPr>
              <a:defRPr/>
            </a:pPr>
            <a:endParaRPr lang="en-US" dirty="0"/>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1638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E6E38A6-6350-4AE9-A5D7-C68A4222ACB9}" type="slidenum">
              <a:rPr lang="en-US">
                <a:solidFill>
                  <a:srgbClr val="000000"/>
                </a:solidFill>
              </a:rPr>
              <a:pPr/>
              <a:t>10</a:t>
            </a:fld>
            <a:endParaRPr lang="en-US">
              <a:solidFill>
                <a:srgbClr val="000000"/>
              </a:solidFill>
            </a:endParaRPr>
          </a:p>
        </p:txBody>
      </p:sp>
      <p:pic>
        <p:nvPicPr>
          <p:cNvPr id="5" name="Picture 2"/>
          <p:cNvPicPr>
            <a:picLocks noChangeAspect="1" noChangeArrowheads="1"/>
          </p:cNvPicPr>
          <p:nvPr/>
        </p:nvPicPr>
        <p:blipFill>
          <a:blip r:embed="rId3"/>
          <a:srcRect/>
          <a:stretch>
            <a:fillRect/>
          </a:stretch>
        </p:blipFill>
        <p:spPr bwMode="auto">
          <a:xfrm>
            <a:off x="2286000" y="4020874"/>
            <a:ext cx="1874812" cy="2379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Screen Clipping"/>
          <p:cNvPicPr>
            <a:picLocks noChangeAspect="1"/>
          </p:cNvPicPr>
          <p:nvPr/>
        </p:nvPicPr>
        <p:blipFill>
          <a:blip r:embed="rId4" cstate="print">
            <a:lum contrast="10000"/>
            <a:extLst>
              <a:ext uri="{28A0092B-C50C-407E-A947-70E740481C1C}">
                <a14:useLocalDpi xmlns:a14="http://schemas.microsoft.com/office/drawing/2010/main" val="0"/>
              </a:ext>
            </a:extLst>
          </a:blip>
          <a:stretch>
            <a:fillRect/>
          </a:stretch>
        </p:blipFill>
        <p:spPr>
          <a:xfrm>
            <a:off x="5334000" y="4060584"/>
            <a:ext cx="1813667" cy="2340216"/>
          </a:xfrm>
          <a:prstGeom prst="rect">
            <a:avLst/>
          </a:prstGeom>
          <a:ln>
            <a:noFill/>
          </a:ln>
          <a:effectLst>
            <a:outerShdw blurRad="292100" dist="139700" dir="2700000" algn="tl" rotWithShape="0">
              <a:srgbClr val="333333">
                <a:alpha val="65000"/>
              </a:srgbClr>
            </a:outerShdw>
          </a:effectLst>
        </p:spPr>
      </p:pic>
      <p:pic>
        <p:nvPicPr>
          <p:cNvPr id="72706" name="Picture 2" descr="http://ecx.images-amazon.com/images/I/41V3MmFJX2L._SL500_.jpg"/>
          <p:cNvPicPr>
            <a:picLocks noChangeAspect="1" noChangeArrowheads="1"/>
          </p:cNvPicPr>
          <p:nvPr/>
        </p:nvPicPr>
        <p:blipFill>
          <a:blip r:embed="rId5">
            <a:lum contrast="10000"/>
          </a:blip>
          <a:srcRect l="19780" r="12088" b="24800"/>
          <a:stretch>
            <a:fillRect/>
          </a:stretch>
        </p:blipFill>
        <p:spPr bwMode="auto">
          <a:xfrm>
            <a:off x="4038600" y="4445127"/>
            <a:ext cx="1524000" cy="2310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99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sym typeface="Arial" panose="020B0604020202020204" pitchFamily="34" charset="0"/>
              </a:rPr>
              <a:t>Technical Operations</a:t>
            </a:r>
            <a:endParaRPr lang="en-US" dirty="0">
              <a:ea typeface="ＭＳ Ｐゴシック" panose="020B0600070205080204" pitchFamily="34" charset="-128"/>
            </a:endParaRPr>
          </a:p>
        </p:txBody>
      </p:sp>
      <p:sp>
        <p:nvSpPr>
          <p:cNvPr id="3" name="Content Placeholder 2"/>
          <p:cNvSpPr>
            <a:spLocks noGrp="1"/>
          </p:cNvSpPr>
          <p:nvPr>
            <p:ph sz="half" idx="2"/>
          </p:nvPr>
        </p:nvSpPr>
        <p:spPr>
          <a:xfrm>
            <a:off x="4648200" y="1143000"/>
            <a:ext cx="4038600" cy="4785367"/>
          </a:xfrm>
        </p:spPr>
        <p:txBody>
          <a:bodyPr vert="horz" lIns="91440" tIns="45720" rIns="91440" bIns="45720" rtlCol="0">
            <a:noAutofit/>
          </a:bodyPr>
          <a:lstStyle/>
          <a:p>
            <a:pPr marL="0" indent="0" defTabSz="584200" fontAlgn="base" hangingPunct="0">
              <a:spcBef>
                <a:spcPts val="400"/>
              </a:spcBef>
              <a:spcAft>
                <a:spcPct val="0"/>
              </a:spcAft>
              <a:buNone/>
            </a:pPr>
            <a:r>
              <a:rPr lang="en-US" altLang="en-US" sz="1500" b="1" dirty="0">
                <a:solidFill>
                  <a:srgbClr val="0070C0"/>
                </a:solidFill>
                <a:sym typeface="Avenir Light" charset="0"/>
              </a:rPr>
              <a:t>Model-Driven System Design</a:t>
            </a:r>
          </a:p>
          <a:p>
            <a:pPr marL="0" indent="0" defTabSz="584200" fontAlgn="base" hangingPunct="0">
              <a:spcBef>
                <a:spcPts val="400"/>
              </a:spcBef>
              <a:spcAft>
                <a:spcPct val="0"/>
              </a:spcAft>
              <a:buNone/>
            </a:pPr>
            <a:r>
              <a:rPr lang="en-US" altLang="en-US" sz="1500" dirty="0">
                <a:solidFill>
                  <a:srgbClr val="4F4F4F"/>
                </a:solidFill>
                <a:sym typeface="Avenir Light" charset="0"/>
              </a:rPr>
              <a:t>Motor Sports</a:t>
            </a:r>
          </a:p>
          <a:p>
            <a:pPr marL="0" indent="0" defTabSz="584200" fontAlgn="base" hangingPunct="0">
              <a:spcBef>
                <a:spcPts val="400"/>
              </a:spcBef>
              <a:spcAft>
                <a:spcPct val="0"/>
              </a:spcAft>
              <a:buNone/>
            </a:pPr>
            <a:r>
              <a:rPr lang="en-US" altLang="en-US" sz="1500" dirty="0">
                <a:solidFill>
                  <a:srgbClr val="4F4F4F"/>
                </a:solidFill>
                <a:sym typeface="Avenir Light" charset="0"/>
              </a:rPr>
              <a:t>Net-centric Operations</a:t>
            </a:r>
          </a:p>
          <a:p>
            <a:pPr marL="0" indent="0" defTabSz="584200" fontAlgn="base" hangingPunct="0">
              <a:spcBef>
                <a:spcPts val="400"/>
              </a:spcBef>
              <a:spcAft>
                <a:spcPct val="0"/>
              </a:spcAft>
              <a:buNone/>
            </a:pPr>
            <a:r>
              <a:rPr lang="en-US" altLang="en-US" sz="1500" b="1" dirty="0">
                <a:solidFill>
                  <a:srgbClr val="0070C0"/>
                </a:solidFill>
                <a:sym typeface="Avenir Light" charset="0"/>
              </a:rPr>
              <a:t>Power &amp; Energy Systems</a:t>
            </a:r>
          </a:p>
          <a:p>
            <a:pPr marL="0" indent="0" defTabSz="584200" fontAlgn="base" hangingPunct="0">
              <a:spcBef>
                <a:spcPts val="400"/>
              </a:spcBef>
              <a:spcAft>
                <a:spcPct val="0"/>
              </a:spcAft>
              <a:buNone/>
            </a:pPr>
            <a:r>
              <a:rPr lang="en-US" altLang="en-US" sz="1500" dirty="0">
                <a:solidFill>
                  <a:srgbClr val="4F4F4F"/>
                </a:solidFill>
                <a:sym typeface="Avenir Light" charset="0"/>
              </a:rPr>
              <a:t>Process Improvement</a:t>
            </a:r>
          </a:p>
          <a:p>
            <a:pPr marL="0" indent="0" defTabSz="584200" fontAlgn="base" hangingPunct="0">
              <a:spcBef>
                <a:spcPts val="400"/>
              </a:spcBef>
              <a:spcAft>
                <a:spcPct val="0"/>
              </a:spcAft>
              <a:buNone/>
            </a:pPr>
            <a:r>
              <a:rPr lang="en-US" altLang="en-US" sz="1500" dirty="0">
                <a:solidFill>
                  <a:srgbClr val="4F4F4F"/>
                </a:solidFill>
                <a:sym typeface="Avenir Light" charset="0"/>
              </a:rPr>
              <a:t>Requirements</a:t>
            </a:r>
          </a:p>
          <a:p>
            <a:pPr marL="0" indent="0" defTabSz="584200" fontAlgn="base" hangingPunct="0">
              <a:spcBef>
                <a:spcPts val="400"/>
              </a:spcBef>
              <a:spcAft>
                <a:spcPct val="0"/>
              </a:spcAft>
              <a:buNone/>
            </a:pPr>
            <a:r>
              <a:rPr lang="en-US" altLang="en-US" sz="1500" dirty="0">
                <a:solidFill>
                  <a:srgbClr val="4F4F4F"/>
                </a:solidFill>
                <a:sym typeface="Avenir Light" charset="0"/>
              </a:rPr>
              <a:t>Resilient Systems</a:t>
            </a:r>
          </a:p>
          <a:p>
            <a:pPr marL="0" indent="0" defTabSz="584200" fontAlgn="base" hangingPunct="0">
              <a:spcBef>
                <a:spcPts val="400"/>
              </a:spcBef>
              <a:spcAft>
                <a:spcPct val="0"/>
              </a:spcAft>
              <a:buNone/>
            </a:pPr>
            <a:r>
              <a:rPr lang="en-US" altLang="en-US" sz="1500" dirty="0">
                <a:solidFill>
                  <a:srgbClr val="4F4F4F"/>
                </a:solidFill>
                <a:sym typeface="Avenir Light" charset="0"/>
              </a:rPr>
              <a:t>Risk Management</a:t>
            </a:r>
          </a:p>
          <a:p>
            <a:pPr marL="0" indent="0" defTabSz="584200" fontAlgn="base" hangingPunct="0">
              <a:spcBef>
                <a:spcPts val="400"/>
              </a:spcBef>
              <a:spcAft>
                <a:spcPct val="0"/>
              </a:spcAft>
              <a:buNone/>
            </a:pPr>
            <a:r>
              <a:rPr lang="en-US" altLang="en-US" sz="1500" b="1" dirty="0">
                <a:solidFill>
                  <a:srgbClr val="0070C0"/>
                </a:solidFill>
                <a:sym typeface="Avenir Light" charset="0"/>
              </a:rPr>
              <a:t>Space Systems</a:t>
            </a:r>
          </a:p>
          <a:p>
            <a:pPr marL="0" indent="0" defTabSz="584200" fontAlgn="base" hangingPunct="0">
              <a:spcBef>
                <a:spcPts val="400"/>
              </a:spcBef>
              <a:spcAft>
                <a:spcPct val="0"/>
              </a:spcAft>
              <a:buNone/>
            </a:pPr>
            <a:r>
              <a:rPr lang="en-US" altLang="en-US" sz="1500" dirty="0">
                <a:solidFill>
                  <a:srgbClr val="4F4F4F"/>
                </a:solidFill>
                <a:sym typeface="Avenir Light" charset="0"/>
              </a:rPr>
              <a:t>Standards</a:t>
            </a:r>
          </a:p>
          <a:p>
            <a:pPr marL="0" indent="0" defTabSz="584200" fontAlgn="base" hangingPunct="0">
              <a:spcBef>
                <a:spcPts val="400"/>
              </a:spcBef>
              <a:spcAft>
                <a:spcPct val="0"/>
              </a:spcAft>
              <a:buNone/>
            </a:pPr>
            <a:r>
              <a:rPr lang="en-US" altLang="en-US" sz="1500" dirty="0">
                <a:solidFill>
                  <a:srgbClr val="4F4F4F"/>
                </a:solidFill>
                <a:sym typeface="Avenir Light" charset="0"/>
              </a:rPr>
              <a:t>Systems of Systems</a:t>
            </a:r>
          </a:p>
          <a:p>
            <a:pPr marL="0" indent="0" defTabSz="584200" fontAlgn="base" hangingPunct="0">
              <a:spcBef>
                <a:spcPts val="400"/>
              </a:spcBef>
              <a:spcAft>
                <a:spcPct val="0"/>
              </a:spcAft>
              <a:buNone/>
            </a:pPr>
            <a:r>
              <a:rPr lang="en-US" altLang="en-US" sz="1500" dirty="0">
                <a:solidFill>
                  <a:srgbClr val="4F4F4F"/>
                </a:solidFill>
                <a:sym typeface="Avenir Light" charset="0"/>
              </a:rPr>
              <a:t>Systems Safety Integration</a:t>
            </a:r>
          </a:p>
          <a:p>
            <a:pPr marL="0" indent="0" defTabSz="584200" fontAlgn="base" hangingPunct="0">
              <a:spcBef>
                <a:spcPts val="400"/>
              </a:spcBef>
              <a:spcAft>
                <a:spcPct val="0"/>
              </a:spcAft>
              <a:buNone/>
            </a:pPr>
            <a:r>
              <a:rPr lang="en-US" altLang="en-US" sz="1500" b="1" dirty="0">
                <a:solidFill>
                  <a:srgbClr val="0070C0"/>
                </a:solidFill>
                <a:sym typeface="Avenir Light" charset="0"/>
              </a:rPr>
              <a:t>Systems Security Engineering</a:t>
            </a:r>
          </a:p>
          <a:p>
            <a:pPr marL="0" indent="0" defTabSz="584200" fontAlgn="base" hangingPunct="0">
              <a:spcBef>
                <a:spcPts val="400"/>
              </a:spcBef>
              <a:spcAft>
                <a:spcPct val="0"/>
              </a:spcAft>
              <a:buNone/>
            </a:pPr>
            <a:r>
              <a:rPr lang="en-US" altLang="en-US" sz="1500" dirty="0">
                <a:solidFill>
                  <a:srgbClr val="4F4F4F"/>
                </a:solidFill>
                <a:sym typeface="Avenir Light" charset="0"/>
              </a:rPr>
              <a:t>Technology Life Cycle</a:t>
            </a:r>
          </a:p>
          <a:p>
            <a:pPr marL="0" indent="0" defTabSz="584200" fontAlgn="base" hangingPunct="0">
              <a:spcBef>
                <a:spcPts val="400"/>
              </a:spcBef>
              <a:spcAft>
                <a:spcPct val="0"/>
              </a:spcAft>
              <a:buNone/>
            </a:pPr>
            <a:r>
              <a:rPr lang="en-US" altLang="en-US" sz="1500" dirty="0">
                <a:sym typeface="Avenir Light" charset="0"/>
              </a:rPr>
              <a:t>Transportation</a:t>
            </a:r>
          </a:p>
          <a:p>
            <a:pPr marL="0" indent="0" defTabSz="584200" fontAlgn="base" hangingPunct="0">
              <a:spcBef>
                <a:spcPts val="400"/>
              </a:spcBef>
              <a:spcAft>
                <a:spcPct val="0"/>
              </a:spcAft>
              <a:buNone/>
            </a:pPr>
            <a:r>
              <a:rPr lang="en-US" altLang="en-US" sz="1500" dirty="0">
                <a:solidFill>
                  <a:srgbClr val="4F4F4F"/>
                </a:solidFill>
                <a:sym typeface="Avenir Light" charset="0"/>
              </a:rPr>
              <a:t>Verification &amp; Validation</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1638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E6E38A6-6350-4AE9-A5D7-C68A4222ACB9}" type="slidenum">
              <a:rPr lang="en-US">
                <a:solidFill>
                  <a:srgbClr val="000000"/>
                </a:solidFill>
              </a:rPr>
              <a:pPr/>
              <a:t>11</a:t>
            </a:fld>
            <a:endParaRPr lang="en-US">
              <a:solidFill>
                <a:srgbClr val="000000"/>
              </a:solidFill>
            </a:endParaRPr>
          </a:p>
        </p:txBody>
      </p:sp>
      <p:sp>
        <p:nvSpPr>
          <p:cNvPr id="6" name="Content Placeholder 5"/>
          <p:cNvSpPr>
            <a:spLocks noGrp="1"/>
          </p:cNvSpPr>
          <p:nvPr>
            <p:ph sz="quarter" idx="13"/>
          </p:nvPr>
        </p:nvSpPr>
        <p:spPr>
          <a:xfrm>
            <a:off x="365760" y="1143001"/>
            <a:ext cx="4041648" cy="4505224"/>
          </a:xfrm>
        </p:spPr>
        <p:txBody>
          <a:bodyPr>
            <a:noAutofit/>
          </a:bodyPr>
          <a:lstStyle/>
          <a:p>
            <a:pPr marL="0" lvl="0" indent="0" algn="r" defTabSz="584200" fontAlgn="base" hangingPunct="0">
              <a:spcBef>
                <a:spcPts val="400"/>
              </a:spcBef>
              <a:spcAft>
                <a:spcPct val="0"/>
              </a:spcAft>
              <a:buNone/>
              <a:defRPr/>
            </a:pPr>
            <a:r>
              <a:rPr lang="en-US" altLang="en-US" sz="1500" b="1" dirty="0">
                <a:solidFill>
                  <a:srgbClr val="0070C0"/>
                </a:solidFill>
                <a:sym typeface="Avenir Light" charset="0"/>
              </a:rPr>
              <a:t>  Agile Systems</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Architecture</a:t>
            </a:r>
          </a:p>
          <a:p>
            <a:pPr marL="0" lvl="0" indent="0" algn="r" defTabSz="584200" fontAlgn="base" hangingPunct="0">
              <a:spcBef>
                <a:spcPts val="400"/>
              </a:spcBef>
              <a:spcAft>
                <a:spcPct val="0"/>
              </a:spcAft>
              <a:buNone/>
              <a:defRPr/>
            </a:pPr>
            <a:r>
              <a:rPr lang="en-US" altLang="en-US" sz="1500" dirty="0">
                <a:sym typeface="Avenir Light" charset="0"/>
              </a:rPr>
              <a:t>Automotive</a:t>
            </a:r>
            <a:r>
              <a:rPr lang="en-US" altLang="en-US" sz="1500" dirty="0">
                <a:solidFill>
                  <a:srgbClr val="4F4F4F"/>
                </a:solidFill>
                <a:sym typeface="Avenir Light" charset="0"/>
              </a:rPr>
              <a:t> </a:t>
            </a:r>
          </a:p>
          <a:p>
            <a:pPr marL="0" lvl="0" indent="0" algn="r" defTabSz="584200" fontAlgn="base" hangingPunct="0">
              <a:spcBef>
                <a:spcPts val="400"/>
              </a:spcBef>
              <a:spcAft>
                <a:spcPct val="0"/>
              </a:spcAft>
              <a:buNone/>
              <a:defRPr/>
            </a:pPr>
            <a:r>
              <a:rPr lang="en-US" altLang="en-US" sz="1500" dirty="0">
                <a:sym typeface="Avenir Light" charset="0"/>
              </a:rPr>
              <a:t>Biomedical / Health Care</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Complex Systems</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Cost Engineering</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a:t>
            </a:r>
            <a:r>
              <a:rPr lang="en-US" altLang="en-US" sz="1500" b="1" dirty="0">
                <a:solidFill>
                  <a:srgbClr val="0070C0"/>
                </a:solidFill>
                <a:sym typeface="Avenir Light" charset="0"/>
              </a:rPr>
              <a:t>Defense Systems</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Global Earth Observation </a:t>
            </a:r>
            <a:r>
              <a:rPr lang="en-US" altLang="en-US" sz="1500" dirty="0" err="1">
                <a:solidFill>
                  <a:srgbClr val="4F4F4F"/>
                </a:solidFill>
                <a:sym typeface="Avenir Light" charset="0"/>
              </a:rPr>
              <a:t>SoS</a:t>
            </a:r>
            <a:endParaRPr lang="en-US" altLang="en-US" sz="1500" dirty="0">
              <a:solidFill>
                <a:srgbClr val="4F4F4F"/>
              </a:solidFill>
              <a:sym typeface="Avenir Light" charset="0"/>
            </a:endParaRP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Human Systems Integration</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Information Systems</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Infrastructure</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Intelligent Enterprises</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Lean Systems Engineering</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a:t>
            </a:r>
            <a:r>
              <a:rPr lang="en-US" altLang="en-US" sz="1500" b="1" dirty="0">
                <a:solidFill>
                  <a:srgbClr val="0070C0"/>
                </a:solidFill>
                <a:sym typeface="Avenir Light" charset="0"/>
              </a:rPr>
              <a:t>SE Management</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 Measurement</a:t>
            </a:r>
          </a:p>
          <a:p>
            <a:pPr marL="0" lvl="0" indent="0" algn="r" defTabSz="584200" fontAlgn="base" hangingPunct="0">
              <a:spcBef>
                <a:spcPts val="400"/>
              </a:spcBef>
              <a:spcAft>
                <a:spcPct val="0"/>
              </a:spcAft>
              <a:buNone/>
              <a:defRPr/>
            </a:pPr>
            <a:r>
              <a:rPr lang="en-US" altLang="en-US" sz="1500" dirty="0">
                <a:solidFill>
                  <a:srgbClr val="4F4F4F"/>
                </a:solidFill>
                <a:sym typeface="Avenir Light" charset="0"/>
              </a:rPr>
              <a:t>Model-Based Conceptual Design</a:t>
            </a:r>
          </a:p>
        </p:txBody>
      </p:sp>
      <p:sp>
        <p:nvSpPr>
          <p:cNvPr id="10" name="AutoShape 17"/>
          <p:cNvSpPr>
            <a:spLocks/>
          </p:cNvSpPr>
          <p:nvPr/>
        </p:nvSpPr>
        <p:spPr bwMode="auto">
          <a:xfrm>
            <a:off x="335801" y="5825281"/>
            <a:ext cx="8472398" cy="761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799" rIns="88900" bIns="50799"/>
          <a:lstStyle>
            <a:lvl1pPr defTabSz="1300163">
              <a:defRPr sz="3600">
                <a:solidFill>
                  <a:srgbClr val="000000"/>
                </a:solidFill>
                <a:latin typeface="Helvetica Light" charset="0"/>
                <a:ea typeface="Helvetica Light" charset="0"/>
                <a:cs typeface="Helvetica Light" charset="0"/>
                <a:sym typeface="Helvetica Light" charset="0"/>
              </a:defRPr>
            </a:lvl1pPr>
            <a:lvl2pPr defTabSz="1300163">
              <a:defRPr sz="3600">
                <a:solidFill>
                  <a:srgbClr val="000000"/>
                </a:solidFill>
                <a:latin typeface="Helvetica Light" charset="0"/>
                <a:ea typeface="Helvetica Light" charset="0"/>
                <a:cs typeface="Helvetica Light" charset="0"/>
                <a:sym typeface="Helvetica Light" charset="0"/>
              </a:defRPr>
            </a:lvl2pPr>
            <a:lvl3pPr defTabSz="1300163">
              <a:defRPr sz="3600">
                <a:solidFill>
                  <a:srgbClr val="000000"/>
                </a:solidFill>
                <a:latin typeface="Helvetica Light" charset="0"/>
                <a:ea typeface="Helvetica Light" charset="0"/>
                <a:cs typeface="Helvetica Light" charset="0"/>
                <a:sym typeface="Helvetica Light" charset="0"/>
              </a:defRPr>
            </a:lvl3pPr>
            <a:lvl4pPr defTabSz="1300163">
              <a:defRPr sz="3600">
                <a:solidFill>
                  <a:srgbClr val="000000"/>
                </a:solidFill>
                <a:latin typeface="Helvetica Light" charset="0"/>
                <a:ea typeface="Helvetica Light" charset="0"/>
                <a:cs typeface="Helvetica Light" charset="0"/>
                <a:sym typeface="Helvetica Light" charset="0"/>
              </a:defRPr>
            </a:lvl4pPr>
            <a:lvl5pPr defTabSz="1300163">
              <a:defRPr sz="3600">
                <a:solidFill>
                  <a:srgbClr val="000000"/>
                </a:solidFill>
                <a:latin typeface="Helvetica Light" charset="0"/>
                <a:ea typeface="Helvetica Light" charset="0"/>
                <a:cs typeface="Helvetica Light" charset="0"/>
                <a:sym typeface="Helvetica Light" charset="0"/>
              </a:defRPr>
            </a:lvl5pPr>
            <a:lvl6pPr marL="18288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60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32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200400" algn="ctr" defTabSz="1300163"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hangingPunct="0">
              <a:lnSpc>
                <a:spcPct val="80000"/>
              </a:lnSpc>
              <a:spcBef>
                <a:spcPts val="281"/>
              </a:spcBef>
            </a:pPr>
            <a:r>
              <a:rPr lang="en-US" altLang="en-US" sz="1800" dirty="0">
                <a:latin typeface="+mj-lt"/>
                <a:ea typeface="Arial Bold" panose="020B0704020202020204" pitchFamily="34" charset="0"/>
                <a:cs typeface="Arial Bold" panose="020B0704020202020204" pitchFamily="34" charset="0"/>
                <a:sym typeface="Arial Bold" panose="020B0704020202020204" pitchFamily="34" charset="0"/>
              </a:rPr>
              <a:t>For more information or the complete list, visit </a:t>
            </a:r>
            <a:r>
              <a:rPr lang="en-US" altLang="en-US" sz="1800" u="sng" dirty="0">
                <a:latin typeface="+mj-lt"/>
                <a:ea typeface="Arial Bold" panose="020B0704020202020204" pitchFamily="34" charset="0"/>
                <a:cs typeface="Arial Bold" panose="020B0704020202020204" pitchFamily="34" charset="0"/>
                <a:sym typeface="Arial Bold" panose="020B0704020202020204" pitchFamily="34" charset="0"/>
                <a:hlinkClick r:id="rId3"/>
              </a:rPr>
              <a:t>http://www.incose.org</a:t>
            </a:r>
            <a:endParaRPr lang="en-US" altLang="en-US" sz="1800" dirty="0">
              <a:latin typeface="+mj-lt"/>
              <a:ea typeface="Arial Bold" panose="020B0704020202020204" pitchFamily="34" charset="0"/>
              <a:cs typeface="Arial Bold" panose="020B0704020202020204" pitchFamily="34" charset="0"/>
              <a:sym typeface="Arial Bold" panose="020B0704020202020204" pitchFamily="34" charset="0"/>
            </a:endParaRPr>
          </a:p>
          <a:p>
            <a:pPr algn="ctr" hangingPunct="0">
              <a:lnSpc>
                <a:spcPct val="80000"/>
              </a:lnSpc>
              <a:spcBef>
                <a:spcPts val="281"/>
              </a:spcBef>
            </a:pPr>
            <a:r>
              <a:rPr lang="en-US" altLang="en-US" sz="1800" dirty="0">
                <a:latin typeface="+mj-lt"/>
                <a:ea typeface="Arial Bold" panose="020B0704020202020204" pitchFamily="34" charset="0"/>
                <a:cs typeface="Arial Bold" panose="020B0704020202020204" pitchFamily="34" charset="0"/>
                <a:sym typeface="Arial Bold" panose="020B0704020202020204" pitchFamily="34" charset="0"/>
              </a:rPr>
              <a:t>follow Home&gt;Advancing the Practice&gt;Technical Operations</a:t>
            </a:r>
            <a:endParaRPr lang="en-US" altLang="en-US" sz="1800" dirty="0">
              <a:latin typeface="+mj-lt"/>
            </a:endParaRPr>
          </a:p>
        </p:txBody>
      </p:sp>
    </p:spTree>
    <p:extLst>
      <p:ext uri="{BB962C8B-B14F-4D97-AF65-F5344CB8AC3E}">
        <p14:creationId xmlns:p14="http://schemas.microsoft.com/office/powerpoint/2010/main" val="326489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ym typeface="Arial" panose="020B0604020202020204" pitchFamily="34" charset="0"/>
              </a:rPr>
              <a:t>Corporate Advisory Board</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r>
              <a:rPr lang="en-US" altLang="en-US" dirty="0">
                <a:sym typeface="Arial" panose="020B0604020202020204" pitchFamily="34" charset="0"/>
              </a:rPr>
              <a:t>Serves as the "Voice of the Corporate Customer" for INCOSE </a:t>
            </a:r>
          </a:p>
          <a:p>
            <a:r>
              <a:rPr lang="en-US" altLang="en-US" dirty="0">
                <a:sym typeface="Arial" panose="020B0604020202020204" pitchFamily="34" charset="0"/>
              </a:rPr>
              <a:t>Provides guidance on overall INCOSE direction, focus, and priorities</a:t>
            </a:r>
          </a:p>
          <a:p>
            <a:r>
              <a:rPr lang="en-US" altLang="en-US" dirty="0">
                <a:sym typeface="Arial" panose="020B0604020202020204" pitchFamily="34" charset="0"/>
              </a:rPr>
              <a:t>Acts as a conduit between INCOSE and sponsoring corporations for </a:t>
            </a:r>
          </a:p>
          <a:p>
            <a:pPr lvl="1"/>
            <a:r>
              <a:rPr lang="en-US" altLang="en-US" dirty="0">
                <a:sym typeface="Arial" panose="020B0604020202020204" pitchFamily="34" charset="0"/>
              </a:rPr>
              <a:t>information exchange</a:t>
            </a:r>
          </a:p>
          <a:p>
            <a:pPr lvl="1"/>
            <a:r>
              <a:rPr lang="en-US" altLang="en-US" dirty="0">
                <a:sym typeface="Arial" panose="020B0604020202020204" pitchFamily="34" charset="0"/>
              </a:rPr>
              <a:t>key corporate systems engineering-related issues</a:t>
            </a:r>
          </a:p>
          <a:p>
            <a:pPr lvl="1"/>
            <a:r>
              <a:rPr lang="en-US" altLang="en-US" dirty="0">
                <a:sym typeface="Arial" panose="020B0604020202020204" pitchFamily="34" charset="0"/>
              </a:rPr>
              <a:t>access to corporate executive management</a:t>
            </a:r>
          </a:p>
          <a:p>
            <a:r>
              <a:rPr lang="en-US" altLang="en-US" dirty="0">
                <a:sym typeface="Arial" panose="020B0604020202020204" pitchFamily="34" charset="0"/>
              </a:rPr>
              <a:t>Provides additional resources for INCOSE and support for chapters</a:t>
            </a:r>
            <a:endParaRPr lang="en-US" altLang="en-US" dirty="0"/>
          </a:p>
        </p:txBody>
      </p:sp>
      <p:sp>
        <p:nvSpPr>
          <p:cNvPr id="2" name="Footer Placeholder 1"/>
          <p:cNvSpPr>
            <a:spLocks noGrp="1"/>
          </p:cNvSpPr>
          <p:nvPr>
            <p:ph type="ftr" sz="quarter" idx="11"/>
          </p:nvPr>
        </p:nvSpPr>
        <p:spPr/>
        <p:txBody>
          <a:bodyPr/>
          <a:lstStyle/>
          <a:p>
            <a:r>
              <a:rPr lang="en-US"/>
              <a:t>Introduction to INCOSE</a:t>
            </a:r>
            <a:endParaRPr lang="en-US" dirty="0"/>
          </a:p>
        </p:txBody>
      </p:sp>
      <p:sp>
        <p:nvSpPr>
          <p:cNvPr id="3" name="Slide Number Placeholder 2"/>
          <p:cNvSpPr>
            <a:spLocks noGrp="1"/>
          </p:cNvSpPr>
          <p:nvPr>
            <p:ph type="sldNum" sz="quarter" idx="12"/>
          </p:nvPr>
        </p:nvSpPr>
        <p:spPr/>
        <p:txBody>
          <a:bodyPr/>
          <a:lstStyle/>
          <a:p>
            <a:fld id="{DE1C0AE3-323A-46BD-A42E-CB72F2967116}" type="slidenum">
              <a:rPr lang="en-US" smtClean="0"/>
              <a:pPr/>
              <a:t>12</a:t>
            </a:fld>
            <a:endParaRPr lang="en-US" dirty="0"/>
          </a:p>
        </p:txBody>
      </p:sp>
    </p:spTree>
    <p:extLst>
      <p:ext uri="{BB962C8B-B14F-4D97-AF65-F5344CB8AC3E}">
        <p14:creationId xmlns:p14="http://schemas.microsoft.com/office/powerpoint/2010/main" val="35797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599" cy="838200"/>
          </a:xfrm>
        </p:spPr>
        <p:txBody>
          <a:bodyPr>
            <a:normAutofit/>
          </a:bodyPr>
          <a:lstStyle/>
          <a:p>
            <a:r>
              <a:rPr lang="en-US" sz="2800" dirty="0"/>
              <a:t>CAB Membership (Partial)</a:t>
            </a: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13</a:t>
            </a:fld>
            <a:endParaRPr lang="en-US" dirty="0">
              <a:solidFill>
                <a:prstClr val="black">
                  <a:lumMod val="65000"/>
                  <a:lumOff val="35000"/>
                </a:prstClr>
              </a:solidFill>
            </a:endParaRPr>
          </a:p>
        </p:txBody>
      </p:sp>
      <p:sp>
        <p:nvSpPr>
          <p:cNvPr id="5" name="TextBox 4"/>
          <p:cNvSpPr txBox="1"/>
          <p:nvPr/>
        </p:nvSpPr>
        <p:spPr>
          <a:xfrm>
            <a:off x="304800" y="1219200"/>
            <a:ext cx="2895600" cy="5816977"/>
          </a:xfrm>
          <a:prstGeom prst="rect">
            <a:avLst/>
          </a:prstGeom>
          <a:noFill/>
        </p:spPr>
        <p:txBody>
          <a:bodyPr wrap="square" rtlCol="0">
            <a:spAutoFit/>
          </a:bodyPr>
          <a:lstStyle/>
          <a:p>
            <a:r>
              <a:rPr lang="en-US" sz="1200" b="1" dirty="0">
                <a:solidFill>
                  <a:srgbClr val="0070C0"/>
                </a:solidFill>
              </a:rPr>
              <a:t>Air Force Institute of Technology</a:t>
            </a:r>
          </a:p>
          <a:p>
            <a:r>
              <a:rPr lang="en-US" sz="1200" dirty="0" err="1"/>
              <a:t>Airservices</a:t>
            </a:r>
            <a:r>
              <a:rPr lang="en-US" sz="1200" dirty="0"/>
              <a:t> Australia</a:t>
            </a:r>
          </a:p>
          <a:p>
            <a:r>
              <a:rPr lang="en-US" sz="1200" dirty="0"/>
              <a:t>Alliant Techsystems</a:t>
            </a:r>
          </a:p>
          <a:p>
            <a:r>
              <a:rPr lang="en-US" sz="1200" dirty="0"/>
              <a:t>Analytic Services-Applied Systems</a:t>
            </a:r>
          </a:p>
          <a:p>
            <a:r>
              <a:rPr lang="en-US" sz="1200" dirty="0"/>
              <a:t>Thinking Institute</a:t>
            </a:r>
          </a:p>
          <a:p>
            <a:r>
              <a:rPr lang="en-US" sz="1200" dirty="0" err="1"/>
              <a:t>Astrium</a:t>
            </a:r>
            <a:r>
              <a:rPr lang="en-US" sz="1200" dirty="0"/>
              <a:t> an EADS Company</a:t>
            </a:r>
          </a:p>
          <a:p>
            <a:r>
              <a:rPr lang="en-US" sz="1200" dirty="0"/>
              <a:t>ATKINS</a:t>
            </a:r>
          </a:p>
          <a:p>
            <a:r>
              <a:rPr lang="en-US" sz="1200" dirty="0"/>
              <a:t>BAE Systems</a:t>
            </a:r>
          </a:p>
          <a:p>
            <a:r>
              <a:rPr lang="en-US" sz="1200" dirty="0"/>
              <a:t>Bechtel</a:t>
            </a:r>
          </a:p>
          <a:p>
            <a:r>
              <a:rPr lang="en-US" sz="1200" dirty="0"/>
              <a:t>Boeing Commercial Airplane Co.</a:t>
            </a:r>
          </a:p>
          <a:p>
            <a:r>
              <a:rPr lang="en-US" sz="1200" dirty="0"/>
              <a:t>Boeing Defense, Space &amp; Security</a:t>
            </a:r>
          </a:p>
          <a:p>
            <a:r>
              <a:rPr lang="en-US" sz="1200" dirty="0"/>
              <a:t>Boeing Research and Advanced Tech</a:t>
            </a:r>
          </a:p>
          <a:p>
            <a:r>
              <a:rPr lang="en-US" sz="1200" dirty="0"/>
              <a:t>Booz Allen Hamilton Inc.</a:t>
            </a:r>
          </a:p>
          <a:p>
            <a:r>
              <a:rPr lang="en-US" sz="1200" dirty="0"/>
              <a:t>C.S. Draper Laboratory, Inc.</a:t>
            </a:r>
          </a:p>
          <a:p>
            <a:r>
              <a:rPr lang="en-US" sz="1200" dirty="0"/>
              <a:t>Carnegie Mellon University Software</a:t>
            </a:r>
          </a:p>
          <a:p>
            <a:r>
              <a:rPr lang="en-US" sz="1200" dirty="0"/>
              <a:t>  Engineering Institute</a:t>
            </a:r>
          </a:p>
          <a:p>
            <a:r>
              <a:rPr lang="en-US" sz="1200" dirty="0"/>
              <a:t>CASSIDIAN</a:t>
            </a:r>
          </a:p>
          <a:p>
            <a:r>
              <a:rPr lang="en-US" sz="1200" dirty="0" err="1"/>
              <a:t>Cranfield</a:t>
            </a:r>
            <a:r>
              <a:rPr lang="en-US" sz="1200" dirty="0"/>
              <a:t> University</a:t>
            </a:r>
          </a:p>
          <a:p>
            <a:r>
              <a:rPr lang="en-US" sz="1200" dirty="0"/>
              <a:t>Cummins, Inc.</a:t>
            </a:r>
          </a:p>
          <a:p>
            <a:r>
              <a:rPr lang="en-US" sz="1200" b="1" dirty="0">
                <a:solidFill>
                  <a:srgbClr val="0070C0"/>
                </a:solidFill>
              </a:rPr>
              <a:t>Defense Acquisition University</a:t>
            </a:r>
          </a:p>
          <a:p>
            <a:r>
              <a:rPr lang="en-US" sz="1200" dirty="0"/>
              <a:t>Deloitte</a:t>
            </a:r>
          </a:p>
          <a:p>
            <a:r>
              <a:rPr lang="en-US" sz="1200" b="1" dirty="0">
                <a:solidFill>
                  <a:srgbClr val="0070C0"/>
                </a:solidFill>
              </a:rPr>
              <a:t>Deputy </a:t>
            </a:r>
            <a:r>
              <a:rPr lang="en-US" sz="1200" b="1" dirty="0" err="1">
                <a:solidFill>
                  <a:srgbClr val="0070C0"/>
                </a:solidFill>
              </a:rPr>
              <a:t>Asst</a:t>
            </a:r>
            <a:r>
              <a:rPr lang="en-US" sz="1200" b="1" dirty="0">
                <a:solidFill>
                  <a:srgbClr val="0070C0"/>
                </a:solidFill>
              </a:rPr>
              <a:t> Secretary of Defense for Systems Engineering, US </a:t>
            </a:r>
            <a:r>
              <a:rPr lang="en-US" sz="1200" b="1" dirty="0" err="1">
                <a:solidFill>
                  <a:srgbClr val="0070C0"/>
                </a:solidFill>
              </a:rPr>
              <a:t>DoD</a:t>
            </a:r>
            <a:endParaRPr lang="en-US" sz="1200" b="1" dirty="0">
              <a:solidFill>
                <a:srgbClr val="0070C0"/>
              </a:solidFill>
            </a:endParaRPr>
          </a:p>
          <a:p>
            <a:r>
              <a:rPr lang="en-US" sz="1200" dirty="0"/>
              <a:t>DRS Technologies, Inc.</a:t>
            </a:r>
          </a:p>
          <a:p>
            <a:r>
              <a:rPr lang="en-US" sz="1200" dirty="0"/>
              <a:t>EADS N.V.</a:t>
            </a:r>
          </a:p>
          <a:p>
            <a:r>
              <a:rPr lang="en-US" sz="1200" dirty="0" err="1"/>
              <a:t>Exelis</a:t>
            </a:r>
            <a:r>
              <a:rPr lang="en-US" sz="1200" dirty="0"/>
              <a:t> Inc.</a:t>
            </a:r>
          </a:p>
          <a:p>
            <a:r>
              <a:rPr lang="en-US" sz="1200" b="1" dirty="0">
                <a:solidFill>
                  <a:srgbClr val="0070C0"/>
                </a:solidFill>
              </a:rPr>
              <a:t>Federal Aviation Administration</a:t>
            </a:r>
          </a:p>
          <a:p>
            <a:r>
              <a:rPr lang="en-US" sz="1200" dirty="0"/>
              <a:t>Ford Motor Company</a:t>
            </a:r>
          </a:p>
          <a:p>
            <a:r>
              <a:rPr lang="en-US" sz="1200" dirty="0"/>
              <a:t>General Dynamics</a:t>
            </a:r>
          </a:p>
          <a:p>
            <a:r>
              <a:rPr lang="en-US" sz="1200" dirty="0"/>
              <a:t>General Electric</a:t>
            </a:r>
          </a:p>
        </p:txBody>
      </p:sp>
      <p:sp>
        <p:nvSpPr>
          <p:cNvPr id="6" name="TextBox 5"/>
          <p:cNvSpPr txBox="1"/>
          <p:nvPr/>
        </p:nvSpPr>
        <p:spPr>
          <a:xfrm>
            <a:off x="3276600" y="1219200"/>
            <a:ext cx="2971800" cy="5816977"/>
          </a:xfrm>
          <a:prstGeom prst="rect">
            <a:avLst/>
          </a:prstGeom>
          <a:noFill/>
        </p:spPr>
        <p:txBody>
          <a:bodyPr wrap="square" rtlCol="0">
            <a:spAutoFit/>
          </a:bodyPr>
          <a:lstStyle/>
          <a:p>
            <a:r>
              <a:rPr lang="en-US" sz="1200" dirty="0"/>
              <a:t>George Mason University</a:t>
            </a:r>
          </a:p>
          <a:p>
            <a:r>
              <a:rPr lang="en-US" sz="1200" dirty="0"/>
              <a:t>Georgia Institute of Technology</a:t>
            </a:r>
          </a:p>
          <a:p>
            <a:r>
              <a:rPr lang="en-US" sz="1200" dirty="0"/>
              <a:t>Honeywell International</a:t>
            </a:r>
          </a:p>
          <a:p>
            <a:r>
              <a:rPr lang="en-US" sz="1200" dirty="0"/>
              <a:t>IBM Corporation</a:t>
            </a:r>
          </a:p>
          <a:p>
            <a:r>
              <a:rPr lang="en-US" sz="1200" dirty="0"/>
              <a:t>JAXA (Japan Aero Exploration Agency)</a:t>
            </a:r>
          </a:p>
          <a:p>
            <a:r>
              <a:rPr lang="en-US" sz="1200" dirty="0"/>
              <a:t>Jet Propulsion Laboratory</a:t>
            </a:r>
          </a:p>
          <a:p>
            <a:r>
              <a:rPr lang="en-US" sz="1200" dirty="0"/>
              <a:t>Johns Hopkins University</a:t>
            </a:r>
          </a:p>
          <a:p>
            <a:r>
              <a:rPr lang="en-US" sz="1200" dirty="0"/>
              <a:t>Keio University</a:t>
            </a:r>
          </a:p>
          <a:p>
            <a:r>
              <a:rPr lang="en-US" sz="1200" dirty="0"/>
              <a:t>L-3 Communications</a:t>
            </a:r>
          </a:p>
          <a:p>
            <a:r>
              <a:rPr lang="en-US" sz="1200" dirty="0"/>
              <a:t>Lockheed Martin Corporation</a:t>
            </a:r>
          </a:p>
          <a:p>
            <a:r>
              <a:rPr lang="en-US" sz="1200" b="1" dirty="0">
                <a:solidFill>
                  <a:srgbClr val="0070C0"/>
                </a:solidFill>
              </a:rPr>
              <a:t>Los Alamos National Laboratories</a:t>
            </a:r>
          </a:p>
          <a:p>
            <a:r>
              <a:rPr lang="en-US" sz="1200" dirty="0"/>
              <a:t>ManTech International Corporation</a:t>
            </a:r>
          </a:p>
          <a:p>
            <a:r>
              <a:rPr lang="en-US" sz="1200" dirty="0"/>
              <a:t>MAP </a:t>
            </a:r>
            <a:r>
              <a:rPr lang="en-US" sz="1200" dirty="0" err="1"/>
              <a:t>systeme</a:t>
            </a:r>
            <a:endParaRPr lang="en-US" sz="1200" dirty="0"/>
          </a:p>
          <a:p>
            <a:r>
              <a:rPr lang="en-US" sz="1200" dirty="0"/>
              <a:t>Massachusetts Institute of Technology</a:t>
            </a:r>
          </a:p>
          <a:p>
            <a:r>
              <a:rPr lang="en-US" sz="1200" dirty="0"/>
              <a:t>Medtronic, Inc.</a:t>
            </a:r>
          </a:p>
          <a:p>
            <a:r>
              <a:rPr lang="en-US" sz="1200" dirty="0"/>
              <a:t>Missouri University of Science &amp; Tech</a:t>
            </a:r>
          </a:p>
          <a:p>
            <a:r>
              <a:rPr lang="en-US" sz="1200" dirty="0"/>
              <a:t>Mitsubishi Electric Corporation</a:t>
            </a:r>
          </a:p>
          <a:p>
            <a:r>
              <a:rPr lang="en-US" sz="1200" dirty="0" err="1"/>
              <a:t>Nanyang</a:t>
            </a:r>
            <a:r>
              <a:rPr lang="en-US" sz="1200" dirty="0"/>
              <a:t> Technological University</a:t>
            </a:r>
          </a:p>
          <a:p>
            <a:r>
              <a:rPr lang="en-US" sz="1200" b="1" dirty="0">
                <a:solidFill>
                  <a:srgbClr val="0070C0"/>
                </a:solidFill>
              </a:rPr>
              <a:t>NASA</a:t>
            </a:r>
          </a:p>
          <a:p>
            <a:r>
              <a:rPr lang="en-US" sz="1200" b="1" dirty="0">
                <a:solidFill>
                  <a:srgbClr val="0070C0"/>
                </a:solidFill>
              </a:rPr>
              <a:t>National Geospatial-</a:t>
            </a:r>
            <a:r>
              <a:rPr lang="en-US" sz="1200" b="1" dirty="0" err="1">
                <a:solidFill>
                  <a:srgbClr val="0070C0"/>
                </a:solidFill>
              </a:rPr>
              <a:t>Intell</a:t>
            </a:r>
            <a:r>
              <a:rPr lang="en-US" sz="1200" b="1" dirty="0">
                <a:solidFill>
                  <a:srgbClr val="0070C0"/>
                </a:solidFill>
              </a:rPr>
              <a:t> Agency</a:t>
            </a:r>
          </a:p>
          <a:p>
            <a:r>
              <a:rPr lang="en-US" sz="1200" b="1" dirty="0">
                <a:solidFill>
                  <a:srgbClr val="0070C0"/>
                </a:solidFill>
              </a:rPr>
              <a:t>National Reconnaissance Office</a:t>
            </a:r>
          </a:p>
          <a:p>
            <a:r>
              <a:rPr lang="en-US" sz="1200" dirty="0"/>
              <a:t>National University of Singapore</a:t>
            </a:r>
          </a:p>
          <a:p>
            <a:r>
              <a:rPr lang="en-US" sz="1200" dirty="0"/>
              <a:t>Naval Surface Warfare Center - Dahlgren</a:t>
            </a:r>
          </a:p>
          <a:p>
            <a:r>
              <a:rPr lang="en-US" sz="1200" dirty="0"/>
              <a:t>Northrop Grumman Corporation</a:t>
            </a:r>
          </a:p>
          <a:p>
            <a:r>
              <a:rPr lang="en-US" sz="1200" dirty="0"/>
              <a:t>PA Consulting</a:t>
            </a:r>
          </a:p>
          <a:p>
            <a:r>
              <a:rPr lang="en-US" sz="1200" dirty="0"/>
              <a:t>Pacific Northwest National Laboratory</a:t>
            </a:r>
          </a:p>
          <a:p>
            <a:r>
              <a:rPr lang="en-US" sz="1200" dirty="0"/>
              <a:t>Proctor and Gamble</a:t>
            </a:r>
          </a:p>
          <a:p>
            <a:r>
              <a:rPr lang="en-US" sz="1200" dirty="0"/>
              <a:t>Raytheon</a:t>
            </a:r>
          </a:p>
          <a:p>
            <a:r>
              <a:rPr lang="en-US" sz="1200" dirty="0"/>
              <a:t>Rockwell Collins, INC</a:t>
            </a:r>
          </a:p>
          <a:p>
            <a:r>
              <a:rPr lang="en-US" sz="1200" dirty="0"/>
              <a:t>Rolls Royce</a:t>
            </a:r>
          </a:p>
        </p:txBody>
      </p:sp>
      <p:sp>
        <p:nvSpPr>
          <p:cNvPr id="7" name="TextBox 6"/>
          <p:cNvSpPr txBox="1"/>
          <p:nvPr/>
        </p:nvSpPr>
        <p:spPr>
          <a:xfrm>
            <a:off x="6248400" y="1219200"/>
            <a:ext cx="2856853" cy="5632311"/>
          </a:xfrm>
          <a:prstGeom prst="rect">
            <a:avLst/>
          </a:prstGeom>
          <a:noFill/>
        </p:spPr>
        <p:txBody>
          <a:bodyPr wrap="square" rtlCol="0">
            <a:spAutoFit/>
          </a:bodyPr>
          <a:lstStyle/>
          <a:p>
            <a:r>
              <a:rPr lang="en-US" sz="1200" dirty="0"/>
              <a:t>Saab AB</a:t>
            </a:r>
          </a:p>
          <a:p>
            <a:r>
              <a:rPr lang="en-US" sz="1200" dirty="0"/>
              <a:t>SAIC</a:t>
            </a:r>
          </a:p>
          <a:p>
            <a:r>
              <a:rPr lang="en-US" sz="1200" b="1" dirty="0">
                <a:solidFill>
                  <a:srgbClr val="0070C0"/>
                </a:solidFill>
              </a:rPr>
              <a:t>Sandia National Laboratories</a:t>
            </a:r>
          </a:p>
          <a:p>
            <a:r>
              <a:rPr lang="en-US" sz="1200" dirty="0" err="1"/>
              <a:t>Scitor</a:t>
            </a:r>
            <a:r>
              <a:rPr lang="en-US" sz="1200" dirty="0"/>
              <a:t> Corporation</a:t>
            </a:r>
          </a:p>
          <a:p>
            <a:r>
              <a:rPr lang="it-IT" sz="1200" dirty="0"/>
              <a:t>SELEX ES, a Finmeccanica Company</a:t>
            </a:r>
          </a:p>
          <a:p>
            <a:r>
              <a:rPr lang="en-US" sz="1200" dirty="0"/>
              <a:t>Siemens</a:t>
            </a:r>
          </a:p>
          <a:p>
            <a:r>
              <a:rPr lang="en-US" sz="1200" dirty="0"/>
              <a:t>Singapore University of Tech &amp; Design</a:t>
            </a:r>
          </a:p>
          <a:p>
            <a:r>
              <a:rPr lang="en-US" sz="1200" dirty="0"/>
              <a:t>SRA International</a:t>
            </a:r>
          </a:p>
          <a:p>
            <a:r>
              <a:rPr lang="en-US" sz="1200" dirty="0"/>
              <a:t>Stevens Institute of Technology</a:t>
            </a:r>
          </a:p>
          <a:p>
            <a:r>
              <a:rPr lang="en-US" sz="1200" b="1" dirty="0">
                <a:solidFill>
                  <a:srgbClr val="0070C0"/>
                </a:solidFill>
              </a:rPr>
              <a:t>Swedish </a:t>
            </a:r>
            <a:r>
              <a:rPr lang="en-US" sz="1200" b="1" dirty="0" err="1">
                <a:solidFill>
                  <a:srgbClr val="0070C0"/>
                </a:solidFill>
              </a:rPr>
              <a:t>Defence</a:t>
            </a:r>
            <a:r>
              <a:rPr lang="en-US" sz="1200" b="1" dirty="0">
                <a:solidFill>
                  <a:srgbClr val="0070C0"/>
                </a:solidFill>
              </a:rPr>
              <a:t> Materiel Admin</a:t>
            </a:r>
          </a:p>
          <a:p>
            <a:r>
              <a:rPr lang="en-US" sz="1200" dirty="0"/>
              <a:t>TASC, Inc.</a:t>
            </a:r>
          </a:p>
          <a:p>
            <a:r>
              <a:rPr lang="en-US" sz="1200" dirty="0"/>
              <a:t>Thales</a:t>
            </a:r>
          </a:p>
          <a:p>
            <a:r>
              <a:rPr lang="en-US" sz="1200" dirty="0"/>
              <a:t>The Aerospace Corporation</a:t>
            </a:r>
          </a:p>
          <a:p>
            <a:r>
              <a:rPr lang="en-US" sz="1200" dirty="0"/>
              <a:t>The MITRE Corporation</a:t>
            </a:r>
          </a:p>
          <a:p>
            <a:r>
              <a:rPr lang="en-US" sz="1200" dirty="0"/>
              <a:t>The SI</a:t>
            </a:r>
          </a:p>
          <a:p>
            <a:r>
              <a:rPr lang="en-US" sz="1200" dirty="0"/>
              <a:t>TNO Technical Sciences</a:t>
            </a:r>
          </a:p>
          <a:p>
            <a:r>
              <a:rPr lang="en-US" sz="1200" b="1" dirty="0">
                <a:solidFill>
                  <a:srgbClr val="0070C0"/>
                </a:solidFill>
              </a:rPr>
              <a:t>UK </a:t>
            </a:r>
            <a:r>
              <a:rPr lang="en-US" sz="1200" b="1" dirty="0" err="1">
                <a:solidFill>
                  <a:srgbClr val="0070C0"/>
                </a:solidFill>
              </a:rPr>
              <a:t>MoD</a:t>
            </a:r>
            <a:endParaRPr lang="en-US" sz="1200" b="1" dirty="0">
              <a:solidFill>
                <a:srgbClr val="0070C0"/>
              </a:solidFill>
            </a:endParaRPr>
          </a:p>
          <a:p>
            <a:r>
              <a:rPr lang="en-US" sz="1200" dirty="0"/>
              <a:t>United Technologies Corporation</a:t>
            </a:r>
          </a:p>
          <a:p>
            <a:r>
              <a:rPr lang="en-US" sz="1200" dirty="0"/>
              <a:t>University of Maryland</a:t>
            </a:r>
          </a:p>
          <a:p>
            <a:r>
              <a:rPr lang="en-US" sz="1200" dirty="0"/>
              <a:t>University of South Australia</a:t>
            </a:r>
          </a:p>
          <a:p>
            <a:r>
              <a:rPr lang="en-US" sz="1200" dirty="0"/>
              <a:t>Defense &amp; Systems Engineering</a:t>
            </a:r>
          </a:p>
          <a:p>
            <a:r>
              <a:rPr lang="en-US" sz="1200" dirty="0"/>
              <a:t>University of Southern California</a:t>
            </a:r>
          </a:p>
          <a:p>
            <a:r>
              <a:rPr lang="en-US" sz="1200" dirty="0"/>
              <a:t>University of Texas at El Paso</a:t>
            </a:r>
          </a:p>
          <a:p>
            <a:r>
              <a:rPr lang="en-US" sz="1200" b="1" dirty="0">
                <a:solidFill>
                  <a:srgbClr val="0070C0"/>
                </a:solidFill>
              </a:rPr>
              <a:t>US Army ARDEC</a:t>
            </a:r>
          </a:p>
          <a:p>
            <a:r>
              <a:rPr lang="en-US" sz="1200" b="1" dirty="0">
                <a:solidFill>
                  <a:srgbClr val="0070C0"/>
                </a:solidFill>
              </a:rPr>
              <a:t>US Army TARDEC</a:t>
            </a:r>
          </a:p>
          <a:p>
            <a:r>
              <a:rPr lang="en-US" sz="1200" dirty="0" err="1"/>
              <a:t>Vitech</a:t>
            </a:r>
            <a:r>
              <a:rPr lang="en-US" sz="1200" dirty="0"/>
              <a:t> Corporation</a:t>
            </a:r>
          </a:p>
          <a:p>
            <a:r>
              <a:rPr lang="en-US" sz="1200" dirty="0"/>
              <a:t>Volvo Construction Equipment</a:t>
            </a:r>
          </a:p>
          <a:p>
            <a:r>
              <a:rPr lang="en-US" sz="1200" dirty="0"/>
              <a:t>Woodward Inc.</a:t>
            </a:r>
          </a:p>
          <a:p>
            <a:r>
              <a:rPr lang="en-US" sz="1200" dirty="0"/>
              <a:t>Worcester Polytechnic Institute - WPI</a:t>
            </a:r>
          </a:p>
        </p:txBody>
      </p:sp>
    </p:spTree>
    <p:extLst>
      <p:ext uri="{BB962C8B-B14F-4D97-AF65-F5344CB8AC3E}">
        <p14:creationId xmlns:p14="http://schemas.microsoft.com/office/powerpoint/2010/main" val="258543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599" cy="914400"/>
          </a:xfrm>
        </p:spPr>
        <p:txBody>
          <a:bodyPr>
            <a:normAutofit/>
          </a:bodyPr>
          <a:lstStyle/>
          <a:p>
            <a:r>
              <a:rPr lang="en-US" sz="3200" dirty="0"/>
              <a:t>CAB Members Benefits</a:t>
            </a: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14</a:t>
            </a:fld>
            <a:endParaRPr lang="en-US" dirty="0">
              <a:solidFill>
                <a:prstClr val="black">
                  <a:lumMod val="65000"/>
                  <a:lumOff val="35000"/>
                </a:prstClr>
              </a:solidFill>
            </a:endParaRPr>
          </a:p>
        </p:txBody>
      </p:sp>
      <p:sp>
        <p:nvSpPr>
          <p:cNvPr id="5" name="Rectangle 4"/>
          <p:cNvSpPr/>
          <p:nvPr/>
        </p:nvSpPr>
        <p:spPr>
          <a:xfrm>
            <a:off x="152400" y="1143000"/>
            <a:ext cx="8777934" cy="5539978"/>
          </a:xfrm>
          <a:prstGeom prst="rect">
            <a:avLst/>
          </a:prstGeom>
        </p:spPr>
        <p:txBody>
          <a:bodyPr wrap="square">
            <a:spAutoFit/>
          </a:bodyPr>
          <a:lstStyle/>
          <a:p>
            <a:pPr marL="112713" indent="-112713">
              <a:spcBef>
                <a:spcPts val="0"/>
              </a:spcBef>
              <a:spcAft>
                <a:spcPts val="600"/>
              </a:spcAft>
            </a:pPr>
            <a:r>
              <a:rPr lang="en-US" dirty="0">
                <a:solidFill>
                  <a:srgbClr val="000000"/>
                </a:solidFill>
                <a:latin typeface="Univers-Condensed"/>
              </a:rPr>
              <a:t>• By participating in the creation and update of common CAB company needs that are delivered to the Board of Directors, Technical Operations, and other organization elements, the CAB member influences INCOSE's Direction, focus, and priorities.</a:t>
            </a:r>
          </a:p>
          <a:p>
            <a:pPr marL="112713" indent="-112713">
              <a:spcBef>
                <a:spcPts val="0"/>
              </a:spcBef>
              <a:spcAft>
                <a:spcPts val="600"/>
              </a:spcAft>
            </a:pPr>
            <a:r>
              <a:rPr lang="en-US" dirty="0">
                <a:solidFill>
                  <a:srgbClr val="000000"/>
                </a:solidFill>
                <a:latin typeface="Univers-Condensed"/>
              </a:rPr>
              <a:t>• CAB member representative participates in two annual meetings created just for the CAB, where there are panels, speakers, workshops, and other strategy and networking opportunities.</a:t>
            </a:r>
          </a:p>
          <a:p>
            <a:pPr marL="112713" indent="-112713">
              <a:spcBef>
                <a:spcPts val="0"/>
              </a:spcBef>
              <a:spcAft>
                <a:spcPts val="600"/>
              </a:spcAft>
            </a:pPr>
            <a:r>
              <a:rPr lang="en-US" dirty="0">
                <a:solidFill>
                  <a:srgbClr val="000000"/>
                </a:solidFill>
                <a:latin typeface="Univers-Condensed"/>
              </a:rPr>
              <a:t>• All employees of a CAB member have electronic access to all INCOSE products, even for employees who are not individual INCOSE members. </a:t>
            </a:r>
          </a:p>
          <a:p>
            <a:pPr marL="112713" indent="-112713">
              <a:spcBef>
                <a:spcPts val="0"/>
              </a:spcBef>
              <a:spcAft>
                <a:spcPts val="600"/>
              </a:spcAft>
            </a:pPr>
            <a:r>
              <a:rPr lang="en-US" dirty="0">
                <a:solidFill>
                  <a:srgbClr val="000000"/>
                </a:solidFill>
                <a:latin typeface="Univers-Condensed"/>
              </a:rPr>
              <a:t>• All employees of a CAB member pay discounted fees to become certified under the INCOSE Certified Systems Engineering Professional program.</a:t>
            </a:r>
          </a:p>
          <a:p>
            <a:pPr marL="112713" indent="-112713">
              <a:spcBef>
                <a:spcPts val="0"/>
              </a:spcBef>
              <a:spcAft>
                <a:spcPts val="600"/>
              </a:spcAft>
            </a:pPr>
            <a:r>
              <a:rPr lang="en-US" dirty="0">
                <a:solidFill>
                  <a:srgbClr val="000000"/>
                </a:solidFill>
                <a:latin typeface="Univers-Condensed"/>
              </a:rPr>
              <a:t>• CAB member sponsorship is recognized in several venues, including special mention in each issue of INSIGHT (INCOSE newsletter) and the INCOSE Journal of Systems Engineering, as well as special mention in the International Symposium brochure and proceedings.</a:t>
            </a:r>
          </a:p>
          <a:p>
            <a:pPr marL="112713" indent="-112713">
              <a:spcBef>
                <a:spcPts val="0"/>
              </a:spcBef>
              <a:spcAft>
                <a:spcPts val="600"/>
              </a:spcAft>
            </a:pPr>
            <a:r>
              <a:rPr lang="en-US" dirty="0">
                <a:solidFill>
                  <a:srgbClr val="000000"/>
                </a:solidFill>
                <a:latin typeface="Univers-Condensed"/>
              </a:rPr>
              <a:t>• Each CAB member receives one complimentary registration for the INCOSE International Symposium.</a:t>
            </a:r>
          </a:p>
          <a:p>
            <a:pPr marL="112713" indent="-112713">
              <a:spcBef>
                <a:spcPts val="0"/>
              </a:spcBef>
              <a:spcAft>
                <a:spcPts val="600"/>
              </a:spcAft>
            </a:pPr>
            <a:r>
              <a:rPr lang="en-US" dirty="0">
                <a:solidFill>
                  <a:srgbClr val="000000"/>
                </a:solidFill>
                <a:latin typeface="Univers-Condensed"/>
              </a:rPr>
              <a:t>• CAB member receives a complimentary one-half page advertisement in INSIGHT.</a:t>
            </a:r>
            <a:endParaRPr lang="en-US" dirty="0"/>
          </a:p>
        </p:txBody>
      </p:sp>
    </p:spTree>
    <p:extLst>
      <p:ext uri="{BB962C8B-B14F-4D97-AF65-F5344CB8AC3E}">
        <p14:creationId xmlns:p14="http://schemas.microsoft.com/office/powerpoint/2010/main" val="252174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Chapters, Local and National</a:t>
            </a:r>
          </a:p>
        </p:txBody>
      </p:sp>
      <p:sp>
        <p:nvSpPr>
          <p:cNvPr id="5" name="Content Placeholder 4"/>
          <p:cNvSpPr>
            <a:spLocks noGrp="1"/>
          </p:cNvSpPr>
          <p:nvPr>
            <p:ph idx="1"/>
          </p:nvPr>
        </p:nvSpPr>
        <p:spPr/>
        <p:txBody>
          <a:bodyPr>
            <a:normAutofit fontScale="92500"/>
          </a:bodyPr>
          <a:lstStyle/>
          <a:p>
            <a:r>
              <a:rPr lang="en-US" dirty="0"/>
              <a:t>Organize professional and social programs that facilitate continuous professional development and networking</a:t>
            </a:r>
          </a:p>
          <a:p>
            <a:r>
              <a:rPr lang="en-US" dirty="0"/>
              <a:t>Host local activities</a:t>
            </a:r>
          </a:p>
          <a:p>
            <a:pPr lvl="1"/>
            <a:r>
              <a:rPr lang="en-US" dirty="0"/>
              <a:t>Meetings </a:t>
            </a:r>
          </a:p>
          <a:p>
            <a:pPr lvl="1"/>
            <a:r>
              <a:rPr lang="en-US" dirty="0"/>
              <a:t>Tutorials, workshops, mini-conferences and vendor fairs</a:t>
            </a:r>
          </a:p>
          <a:p>
            <a:pPr lvl="1"/>
            <a:r>
              <a:rPr lang="en-US" dirty="0"/>
              <a:t>Contributions to working groups and projects</a:t>
            </a:r>
          </a:p>
          <a:p>
            <a:r>
              <a:rPr lang="en-US" dirty="0"/>
              <a:t>Disseminate announcements and news</a:t>
            </a:r>
          </a:p>
          <a:p>
            <a:r>
              <a:rPr lang="en-US" dirty="0"/>
              <a:t>Develop local initiatives such as</a:t>
            </a:r>
          </a:p>
          <a:p>
            <a:pPr lvl="1"/>
            <a:r>
              <a:rPr lang="en-US" dirty="0"/>
              <a:t>Tutorials and handbooks</a:t>
            </a:r>
          </a:p>
          <a:p>
            <a:pPr lvl="1"/>
            <a:r>
              <a:rPr lang="en-US" dirty="0"/>
              <a:t>SE certification support programs</a:t>
            </a:r>
          </a:p>
          <a:p>
            <a:pPr lvl="1"/>
            <a:r>
              <a:rPr lang="en-US" dirty="0"/>
              <a:t>Activities with other professional organizations</a:t>
            </a:r>
          </a:p>
          <a:p>
            <a:r>
              <a:rPr lang="en-US" altLang="en-US" dirty="0"/>
              <a:t>Raise the visibility of INCOSE and the systems</a:t>
            </a:r>
            <a:br>
              <a:rPr lang="en-US" altLang="en-US" dirty="0"/>
            </a:br>
            <a:r>
              <a:rPr lang="en-US" altLang="en-US" dirty="0"/>
              <a:t>engineering profession in the local region</a:t>
            </a:r>
          </a:p>
          <a:p>
            <a:pPr lvl="1"/>
            <a:endParaRPr lang="en-US" dirty="0"/>
          </a:p>
          <a:p>
            <a:endParaRPr lang="en-US" dirty="0"/>
          </a:p>
        </p:txBody>
      </p:sp>
      <p:sp>
        <p:nvSpPr>
          <p:cNvPr id="2" name="Footer Placeholder 1"/>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3" name="Slide Number Placeholder 2"/>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15</a:t>
            </a:fld>
            <a:endParaRPr lang="en-US" dirty="0">
              <a:solidFill>
                <a:prstClr val="black">
                  <a:lumMod val="65000"/>
                  <a:lumOff val="35000"/>
                </a:prstClr>
              </a:solidFill>
            </a:endParaRPr>
          </a:p>
        </p:txBody>
      </p:sp>
      <p:pic>
        <p:nvPicPr>
          <p:cNvPr id="6" name="Picture 14" descr="SilverCircleAwar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7988" y="377022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5" descr="BronzeCircleAwar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5238452"/>
            <a:ext cx="781348" cy="781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6" descr="GoldCircleAw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5939" y="2377900"/>
            <a:ext cx="781348" cy="781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993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400"/>
              <a:t>INCOSE Chapters Around the World</a:t>
            </a:r>
          </a:p>
        </p:txBody>
      </p:sp>
      <p:grpSp>
        <p:nvGrpSpPr>
          <p:cNvPr id="31747" name="Group 35"/>
          <p:cNvGrpSpPr>
            <a:grpSpLocks/>
          </p:cNvGrpSpPr>
          <p:nvPr/>
        </p:nvGrpSpPr>
        <p:grpSpPr bwMode="auto">
          <a:xfrm>
            <a:off x="5943600" y="5410200"/>
            <a:ext cx="1268413" cy="703263"/>
            <a:chOff x="3744" y="3408"/>
            <a:chExt cx="799" cy="443"/>
          </a:xfrm>
        </p:grpSpPr>
        <p:sp>
          <p:nvSpPr>
            <p:cNvPr id="31765" name="Rectangle 5"/>
            <p:cNvSpPr>
              <a:spLocks noChangeArrowheads="1"/>
            </p:cNvSpPr>
            <p:nvPr/>
          </p:nvSpPr>
          <p:spPr bwMode="auto">
            <a:xfrm>
              <a:off x="3744" y="3413"/>
              <a:ext cx="799" cy="432"/>
            </a:xfrm>
            <a:prstGeom prst="rect">
              <a:avLst/>
            </a:prstGeom>
            <a:solidFill>
              <a:srgbClr val="99CCFF"/>
            </a:solidFill>
            <a:ln w="12700" algn="ctr">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6" name="Oval 6"/>
            <p:cNvSpPr>
              <a:spLocks noChangeArrowheads="1"/>
            </p:cNvSpPr>
            <p:nvPr/>
          </p:nvSpPr>
          <p:spPr bwMode="auto">
            <a:xfrm>
              <a:off x="3777" y="3481"/>
              <a:ext cx="87" cy="81"/>
            </a:xfrm>
            <a:prstGeom prst="ellipse">
              <a:avLst/>
            </a:prstGeom>
            <a:solidFill>
              <a:srgbClr val="FFFF00"/>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7" name="AutoShape 7"/>
            <p:cNvSpPr>
              <a:spLocks noChangeArrowheads="1"/>
            </p:cNvSpPr>
            <p:nvPr/>
          </p:nvSpPr>
          <p:spPr bwMode="auto">
            <a:xfrm>
              <a:off x="3765" y="3689"/>
              <a:ext cx="111" cy="104"/>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8" name="Text Box 8"/>
            <p:cNvSpPr txBox="1">
              <a:spLocks noChangeArrowheads="1"/>
            </p:cNvSpPr>
            <p:nvPr/>
          </p:nvSpPr>
          <p:spPr bwMode="auto">
            <a:xfrm>
              <a:off x="3879" y="3408"/>
              <a:ext cx="659"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Chapters</a:t>
              </a:r>
            </a:p>
            <a:p>
              <a:pPr eaLnBrk="1" hangingPunct="1">
                <a:spcBef>
                  <a:spcPct val="0"/>
                </a:spcBef>
                <a:buFontTx/>
                <a:buNone/>
              </a:pPr>
              <a:endParaRPr lang="en-US" altLang="en-US" sz="800"/>
            </a:p>
            <a:p>
              <a:pPr eaLnBrk="1" hangingPunct="1">
                <a:spcBef>
                  <a:spcPct val="0"/>
                </a:spcBef>
                <a:buFontTx/>
                <a:buNone/>
              </a:pPr>
              <a:r>
                <a:rPr lang="en-US" altLang="en-US" sz="1600"/>
                <a:t>Startups</a:t>
              </a:r>
            </a:p>
          </p:txBody>
        </p:sp>
      </p:grpSp>
      <p:grpSp>
        <p:nvGrpSpPr>
          <p:cNvPr id="31748" name="Group 34"/>
          <p:cNvGrpSpPr>
            <a:grpSpLocks/>
          </p:cNvGrpSpPr>
          <p:nvPr/>
        </p:nvGrpSpPr>
        <p:grpSpPr bwMode="auto">
          <a:xfrm>
            <a:off x="762000" y="1828800"/>
            <a:ext cx="8001000" cy="3478213"/>
            <a:chOff x="480" y="1152"/>
            <a:chExt cx="5040" cy="2191"/>
          </a:xfrm>
        </p:grpSpPr>
        <p:pic>
          <p:nvPicPr>
            <p:cNvPr id="31753" name="Picture 3" descr="INCOSE Chapt ma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152"/>
              <a:ext cx="5040"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Oval 9"/>
            <p:cNvSpPr>
              <a:spLocks noChangeArrowheads="1"/>
            </p:cNvSpPr>
            <p:nvPr/>
          </p:nvSpPr>
          <p:spPr bwMode="auto">
            <a:xfrm>
              <a:off x="1481" y="1630"/>
              <a:ext cx="46" cy="46"/>
            </a:xfrm>
            <a:prstGeom prst="ellipse">
              <a:avLst/>
            </a:prstGeom>
            <a:solidFill>
              <a:srgbClr val="E2DD00"/>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5" name="Oval 12"/>
            <p:cNvSpPr>
              <a:spLocks noChangeAspect="1" noChangeArrowheads="1"/>
            </p:cNvSpPr>
            <p:nvPr/>
          </p:nvSpPr>
          <p:spPr bwMode="auto">
            <a:xfrm>
              <a:off x="4305" y="1839"/>
              <a:ext cx="44" cy="4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6" name="AutoShape 14"/>
            <p:cNvSpPr>
              <a:spLocks noChangeAspect="1" noChangeArrowheads="1"/>
            </p:cNvSpPr>
            <p:nvPr/>
          </p:nvSpPr>
          <p:spPr bwMode="auto">
            <a:xfrm>
              <a:off x="4009" y="1914"/>
              <a:ext cx="49" cy="50"/>
            </a:xfrm>
            <a:prstGeom prst="triangle">
              <a:avLst>
                <a:gd name="adj" fmla="val 50000"/>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7" name="AutoShape 16"/>
            <p:cNvSpPr>
              <a:spLocks noChangeAspect="1" noChangeArrowheads="1"/>
            </p:cNvSpPr>
            <p:nvPr/>
          </p:nvSpPr>
          <p:spPr bwMode="auto">
            <a:xfrm>
              <a:off x="4609" y="1685"/>
              <a:ext cx="50" cy="49"/>
            </a:xfrm>
            <a:prstGeom prst="triangle">
              <a:avLst>
                <a:gd name="adj" fmla="val 50000"/>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8" name="Oval 17"/>
            <p:cNvSpPr>
              <a:spLocks noChangeAspect="1" noChangeArrowheads="1"/>
            </p:cNvSpPr>
            <p:nvPr/>
          </p:nvSpPr>
          <p:spPr bwMode="auto">
            <a:xfrm>
              <a:off x="4477" y="1706"/>
              <a:ext cx="43" cy="4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9" name="Oval 18"/>
            <p:cNvSpPr>
              <a:spLocks noChangeAspect="1" noChangeArrowheads="1"/>
            </p:cNvSpPr>
            <p:nvPr/>
          </p:nvSpPr>
          <p:spPr bwMode="auto">
            <a:xfrm>
              <a:off x="5004" y="2610"/>
              <a:ext cx="43" cy="4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0" name="Oval 19"/>
            <p:cNvSpPr>
              <a:spLocks noChangeAspect="1" noChangeArrowheads="1"/>
            </p:cNvSpPr>
            <p:nvPr/>
          </p:nvSpPr>
          <p:spPr bwMode="auto">
            <a:xfrm>
              <a:off x="4522" y="1876"/>
              <a:ext cx="43" cy="4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1" name="AutoShape 22"/>
            <p:cNvSpPr>
              <a:spLocks noChangeAspect="1" noChangeArrowheads="1"/>
            </p:cNvSpPr>
            <p:nvPr/>
          </p:nvSpPr>
          <p:spPr bwMode="auto">
            <a:xfrm>
              <a:off x="3670" y="1779"/>
              <a:ext cx="50" cy="49"/>
            </a:xfrm>
            <a:prstGeom prst="triangle">
              <a:avLst>
                <a:gd name="adj" fmla="val 50000"/>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2" name="AutoShape 23"/>
            <p:cNvSpPr>
              <a:spLocks noChangeAspect="1" noChangeArrowheads="1"/>
            </p:cNvSpPr>
            <p:nvPr/>
          </p:nvSpPr>
          <p:spPr bwMode="auto">
            <a:xfrm>
              <a:off x="4417" y="2142"/>
              <a:ext cx="49" cy="49"/>
            </a:xfrm>
            <a:prstGeom prst="triangle">
              <a:avLst>
                <a:gd name="adj" fmla="val 50000"/>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3" name="AutoShape 24"/>
            <p:cNvSpPr>
              <a:spLocks noChangeAspect="1" noChangeArrowheads="1"/>
            </p:cNvSpPr>
            <p:nvPr/>
          </p:nvSpPr>
          <p:spPr bwMode="auto">
            <a:xfrm>
              <a:off x="3216" y="1640"/>
              <a:ext cx="49" cy="50"/>
            </a:xfrm>
            <a:prstGeom prst="triangle">
              <a:avLst>
                <a:gd name="adj" fmla="val 50000"/>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64" name="Oval 25"/>
            <p:cNvSpPr>
              <a:spLocks noChangeAspect="1" noChangeArrowheads="1"/>
            </p:cNvSpPr>
            <p:nvPr/>
          </p:nvSpPr>
          <p:spPr bwMode="auto">
            <a:xfrm>
              <a:off x="3083" y="1580"/>
              <a:ext cx="44" cy="4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sp>
        <p:nvSpPr>
          <p:cNvPr id="31749" name="Oval 31"/>
          <p:cNvSpPr>
            <a:spLocks noChangeAspect="1" noChangeArrowheads="1"/>
          </p:cNvSpPr>
          <p:nvPr/>
        </p:nvSpPr>
        <p:spPr bwMode="auto">
          <a:xfrm>
            <a:off x="7318375" y="2689225"/>
            <a:ext cx="68263" cy="6826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0" name="Oval 32"/>
          <p:cNvSpPr>
            <a:spLocks noChangeAspect="1" noChangeArrowheads="1"/>
          </p:cNvSpPr>
          <p:nvPr/>
        </p:nvSpPr>
        <p:spPr bwMode="auto">
          <a:xfrm>
            <a:off x="7016750" y="3419475"/>
            <a:ext cx="68263" cy="68263"/>
          </a:xfrm>
          <a:prstGeom prst="ellipse">
            <a:avLst/>
          </a:prstGeom>
          <a:solidFill>
            <a:srgbClr val="E2DD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1" name="AutoShape 14"/>
          <p:cNvSpPr>
            <a:spLocks noChangeAspect="1" noChangeArrowheads="1"/>
          </p:cNvSpPr>
          <p:nvPr/>
        </p:nvSpPr>
        <p:spPr bwMode="auto">
          <a:xfrm>
            <a:off x="3624263" y="3944938"/>
            <a:ext cx="77787" cy="79375"/>
          </a:xfrm>
          <a:prstGeom prst="triangle">
            <a:avLst>
              <a:gd name="adj" fmla="val 50000"/>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 name="Footer Placeholder 1"/>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3" name="Slide Number Placeholder 2"/>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16</a:t>
            </a:fld>
            <a:endParaRPr lang="en-US" dirty="0">
              <a:solidFill>
                <a:prstClr val="black">
                  <a:lumMod val="65000"/>
                  <a:lumOff val="35000"/>
                </a:prstClr>
              </a:solidFill>
            </a:endParaRPr>
          </a:p>
        </p:txBody>
      </p:sp>
    </p:spTree>
    <p:extLst>
      <p:ext uri="{BB962C8B-B14F-4D97-AF65-F5344CB8AC3E}">
        <p14:creationId xmlns:p14="http://schemas.microsoft.com/office/powerpoint/2010/main" val="29937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Benefits of Individual Membership</a:t>
            </a:r>
          </a:p>
        </p:txBody>
      </p:sp>
      <p:sp>
        <p:nvSpPr>
          <p:cNvPr id="8" name="Text Placeholder 7"/>
          <p:cNvSpPr>
            <a:spLocks noGrp="1"/>
          </p:cNvSpPr>
          <p:nvPr>
            <p:ph type="body" idx="1"/>
          </p:nvPr>
        </p:nvSpPr>
        <p:spPr/>
        <p:txBody>
          <a:bodyPr/>
          <a:lstStyle/>
          <a:p>
            <a:r>
              <a:rPr lang="en-US" dirty="0"/>
              <a:t>A Summary of the Major Benefits for Individual Members</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17</a:t>
            </a:fld>
            <a:endParaRPr lang="en-US" dirty="0">
              <a:solidFill>
                <a:prstClr val="black">
                  <a:lumMod val="65000"/>
                  <a:lumOff val="35000"/>
                </a:prstClr>
              </a:solidFill>
            </a:endParaRPr>
          </a:p>
        </p:txBody>
      </p:sp>
    </p:spTree>
    <p:extLst>
      <p:ext uri="{BB962C8B-B14F-4D97-AF65-F5344CB8AC3E}">
        <p14:creationId xmlns:p14="http://schemas.microsoft.com/office/powerpoint/2010/main" val="14154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Leverage INCOSE Products</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18</a:t>
            </a:fld>
            <a:endParaRPr lang="en-US" dirty="0">
              <a:solidFill>
                <a:prstClr val="black">
                  <a:lumMod val="65000"/>
                  <a:lumOff val="35000"/>
                </a:prstClr>
              </a:solidFill>
            </a:endParaRPr>
          </a:p>
        </p:txBody>
      </p:sp>
      <p:grpSp>
        <p:nvGrpSpPr>
          <p:cNvPr id="14" name="Group 13"/>
          <p:cNvGrpSpPr/>
          <p:nvPr/>
        </p:nvGrpSpPr>
        <p:grpSpPr>
          <a:xfrm>
            <a:off x="1581436" y="1443483"/>
            <a:ext cx="5981128" cy="4913009"/>
            <a:chOff x="200227" y="76200"/>
            <a:chExt cx="4258145" cy="3497719"/>
          </a:xfrm>
        </p:grpSpPr>
        <p:pic>
          <p:nvPicPr>
            <p:cNvPr id="15" name="Picture 14" descr="Screen Clipping"/>
            <p:cNvPicPr>
              <a:picLocks noChangeAspect="1"/>
            </p:cNvPicPr>
            <p:nvPr/>
          </p:nvPicPr>
          <p:blipFill>
            <a:blip r:embed="rId3" cstate="print">
              <a:lum contrast="10000"/>
              <a:extLst>
                <a:ext uri="{28A0092B-C50C-407E-A947-70E740481C1C}">
                  <a14:useLocalDpi xmlns:a14="http://schemas.microsoft.com/office/drawing/2010/main" val="0"/>
                </a:ext>
              </a:extLst>
            </a:blip>
            <a:stretch>
              <a:fillRect/>
            </a:stretch>
          </p:blipFill>
          <p:spPr>
            <a:xfrm>
              <a:off x="200227" y="361046"/>
              <a:ext cx="1813667" cy="2340216"/>
            </a:xfrm>
            <a:prstGeom prst="rect">
              <a:avLst/>
            </a:prstGeom>
            <a:ln>
              <a:noFill/>
            </a:ln>
            <a:effectLst>
              <a:outerShdw blurRad="292100" dist="139700" dir="2700000" algn="tl" rotWithShape="0">
                <a:srgbClr val="333333">
                  <a:alpha val="65000"/>
                </a:srgbClr>
              </a:outerShdw>
            </a:effectLst>
          </p:spPr>
        </p:pic>
        <p:pic>
          <p:nvPicPr>
            <p:cNvPr id="16" name="Picture 1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734" y="162859"/>
              <a:ext cx="1408638" cy="2947516"/>
            </a:xfrm>
            <a:prstGeom prst="rect">
              <a:avLst/>
            </a:prstGeom>
          </p:spPr>
        </p:pic>
        <p:pic>
          <p:nvPicPr>
            <p:cNvPr id="17" name="Picture 2"/>
            <p:cNvPicPr>
              <a:picLocks noChangeAspect="1" noChangeArrowheads="1"/>
            </p:cNvPicPr>
            <p:nvPr/>
          </p:nvPicPr>
          <p:blipFill>
            <a:blip r:embed="rId5"/>
            <a:srcRect/>
            <a:stretch>
              <a:fillRect/>
            </a:stretch>
          </p:blipFill>
          <p:spPr bwMode="auto">
            <a:xfrm>
              <a:off x="1491469" y="76200"/>
              <a:ext cx="1620739"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http://ecx.images-amazon.com/images/I/41V3MmFJX2L._SL500_.jpg"/>
            <p:cNvPicPr>
              <a:picLocks noChangeAspect="1" noChangeArrowheads="1"/>
            </p:cNvPicPr>
            <p:nvPr/>
          </p:nvPicPr>
          <p:blipFill>
            <a:blip r:embed="rId6">
              <a:lum contrast="10000"/>
            </a:blip>
            <a:srcRect l="19780" r="12088" b="24800"/>
            <a:stretch>
              <a:fillRect/>
            </a:stretch>
          </p:blipFill>
          <p:spPr bwMode="auto">
            <a:xfrm>
              <a:off x="2133600" y="1262973"/>
              <a:ext cx="1524000" cy="2310946"/>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r="59167"/>
            <a:stretch/>
          </p:blipFill>
          <p:spPr>
            <a:xfrm>
              <a:off x="355717" y="2437025"/>
              <a:ext cx="1933191" cy="705115"/>
            </a:xfrm>
            <a:prstGeom prst="rect">
              <a:avLst/>
            </a:prstGeom>
            <a:ln>
              <a:solidFill>
                <a:schemeClr val="accent1"/>
              </a:solidFill>
            </a:ln>
          </p:spPr>
        </p:pic>
      </p:grpSp>
    </p:spTree>
    <p:extLst>
      <p:ext uri="{BB962C8B-B14F-4D97-AF65-F5344CB8AC3E}">
        <p14:creationId xmlns:p14="http://schemas.microsoft.com/office/powerpoint/2010/main" val="329517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 </a:t>
            </a:r>
            <a:r>
              <a:rPr lang="en-US" i="1" dirty="0"/>
              <a:t>INSIGHT</a:t>
            </a:r>
          </a:p>
        </p:txBody>
      </p:sp>
      <p:sp>
        <p:nvSpPr>
          <p:cNvPr id="6" name="Content Placeholder 5"/>
          <p:cNvSpPr>
            <a:spLocks noGrp="1"/>
          </p:cNvSpPr>
          <p:nvPr>
            <p:ph idx="1"/>
          </p:nvPr>
        </p:nvSpPr>
        <p:spPr/>
        <p:txBody>
          <a:bodyPr>
            <a:normAutofit lnSpcReduction="10000"/>
          </a:bodyPr>
          <a:lstStyle/>
          <a:p>
            <a:r>
              <a:rPr lang="en-US" dirty="0"/>
              <a:t>60+ pages of INCOSE news and practitioner content</a:t>
            </a:r>
          </a:p>
          <a:p>
            <a:r>
              <a:rPr lang="en-US" dirty="0"/>
              <a:t>Published quarterly and available online and in hardcopy format</a:t>
            </a:r>
          </a:p>
          <a:p>
            <a:r>
              <a:rPr lang="en-US" dirty="0"/>
              <a:t>2014-2015 themes include</a:t>
            </a:r>
          </a:p>
          <a:p>
            <a:pPr lvl="1"/>
            <a:r>
              <a:rPr lang="en-US" dirty="0"/>
              <a:t>Systems Engineering: Active Management of Unpredictable Risk</a:t>
            </a:r>
          </a:p>
          <a:p>
            <a:pPr lvl="1"/>
            <a:r>
              <a:rPr lang="en-US" dirty="0"/>
              <a:t>2014 International Symposium Coverage: Las Vegas, Nevada</a:t>
            </a:r>
          </a:p>
          <a:p>
            <a:pPr lvl="1"/>
            <a:r>
              <a:rPr lang="en-US" dirty="0"/>
              <a:t>Model-Based Conceptual Design: Engineering the Problem Space</a:t>
            </a:r>
          </a:p>
          <a:p>
            <a:pPr lvl="1"/>
            <a:r>
              <a:rPr lang="en-US" dirty="0"/>
              <a:t>Resilient Systems </a:t>
            </a:r>
          </a:p>
          <a:p>
            <a:pPr lvl="1"/>
            <a:r>
              <a:rPr lang="en-US" dirty="0"/>
              <a:t>Model-Based Systems Engineering </a:t>
            </a:r>
          </a:p>
          <a:p>
            <a:pPr lvl="1"/>
            <a:r>
              <a:rPr lang="en-US" dirty="0"/>
              <a:t>Transformational System Engineering </a:t>
            </a:r>
          </a:p>
          <a:p>
            <a:r>
              <a:rPr lang="en-US" dirty="0"/>
              <a:t>Full archive of INSIGHT from 1993-today is available on INCOSE Connect</a:t>
            </a:r>
          </a:p>
          <a:p>
            <a:pPr lvl="1"/>
            <a:endParaRPr lang="en-US" dirty="0"/>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19</a:t>
            </a:fld>
            <a:endParaRPr lang="en-US" dirty="0">
              <a:solidFill>
                <a:prstClr val="black">
                  <a:lumMod val="65000"/>
                  <a:lumOff val="3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422106"/>
            <a:ext cx="3585844" cy="1283494"/>
          </a:xfrm>
          <a:prstGeom prst="rect">
            <a:avLst/>
          </a:prstGeom>
        </p:spPr>
      </p:pic>
    </p:spTree>
    <p:extLst>
      <p:ext uri="{BB962C8B-B14F-4D97-AF65-F5344CB8AC3E}">
        <p14:creationId xmlns:p14="http://schemas.microsoft.com/office/powerpoint/2010/main" val="91944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454" y="1219200"/>
            <a:ext cx="5557346" cy="1200329"/>
          </a:xfrm>
          <a:prstGeom prst="rect">
            <a:avLst/>
          </a:prstGeom>
          <a:noFill/>
        </p:spPr>
        <p:txBody>
          <a:bodyPr wrap="square" rtlCol="0">
            <a:spAutoFit/>
          </a:bodyPr>
          <a:lstStyle/>
          <a:p>
            <a:r>
              <a:rPr lang="en-US" sz="2400" dirty="0"/>
              <a:t>We believe the systems perspective is essential to developing solutions for problems with a meaningful degree of complexity. </a:t>
            </a:r>
          </a:p>
        </p:txBody>
      </p:sp>
      <p:sp>
        <p:nvSpPr>
          <p:cNvPr id="3" name="TextBox 2"/>
          <p:cNvSpPr txBox="1"/>
          <p:nvPr/>
        </p:nvSpPr>
        <p:spPr>
          <a:xfrm>
            <a:off x="3657600" y="2667000"/>
            <a:ext cx="5181600" cy="1569660"/>
          </a:xfrm>
          <a:prstGeom prst="rect">
            <a:avLst/>
          </a:prstGeom>
          <a:noFill/>
        </p:spPr>
        <p:txBody>
          <a:bodyPr wrap="square" rtlCol="0">
            <a:spAutoFit/>
          </a:bodyPr>
          <a:lstStyle/>
          <a:p>
            <a:pPr algn="r"/>
            <a:r>
              <a:rPr lang="en-US" sz="2400" dirty="0"/>
              <a:t>We believe the interesting things are often found in the gaps – between disciplines, between technologies, between components.</a:t>
            </a:r>
          </a:p>
        </p:txBody>
      </p:sp>
      <p:sp>
        <p:nvSpPr>
          <p:cNvPr id="4" name="TextBox 3"/>
          <p:cNvSpPr txBox="1"/>
          <p:nvPr/>
        </p:nvSpPr>
        <p:spPr>
          <a:xfrm>
            <a:off x="462455" y="4382242"/>
            <a:ext cx="7005145" cy="1569660"/>
          </a:xfrm>
          <a:prstGeom prst="rect">
            <a:avLst/>
          </a:prstGeom>
          <a:noFill/>
        </p:spPr>
        <p:txBody>
          <a:bodyPr wrap="square" rtlCol="0">
            <a:spAutoFit/>
          </a:bodyPr>
          <a:lstStyle/>
          <a:p>
            <a:r>
              <a:rPr lang="en-US" sz="2400" dirty="0"/>
              <a:t>We believe the true challenges of today and tomorrow are systems challenges and that without the systems perspective, we cannot address these challenges effectively, efficiently, and free from unintended consequences.</a:t>
            </a:r>
          </a:p>
        </p:txBody>
      </p:sp>
      <p:sp>
        <p:nvSpPr>
          <p:cNvPr id="8" name="Footer Placeholder 7"/>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a:t>
            </a:fld>
            <a:endParaRPr lang="en-US" dirty="0">
              <a:solidFill>
                <a:prstClr val="black">
                  <a:lumMod val="65000"/>
                  <a:lumOff val="35000"/>
                </a:prstClr>
              </a:solidFill>
            </a:endParaRPr>
          </a:p>
        </p:txBody>
      </p:sp>
    </p:spTree>
    <p:extLst>
      <p:ext uri="{BB962C8B-B14F-4D97-AF65-F5344CB8AC3E}">
        <p14:creationId xmlns:p14="http://schemas.microsoft.com/office/powerpoint/2010/main" val="194139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a:t>
            </a:r>
            <a:r>
              <a:rPr lang="en-US" i="1" dirty="0"/>
              <a:t>Systems Engineering</a:t>
            </a:r>
            <a:endParaRPr lang="en-US" dirty="0"/>
          </a:p>
        </p:txBody>
      </p:sp>
      <p:sp>
        <p:nvSpPr>
          <p:cNvPr id="3" name="Content Placeholder 2"/>
          <p:cNvSpPr>
            <a:spLocks noGrp="1"/>
          </p:cNvSpPr>
          <p:nvPr>
            <p:ph idx="1"/>
          </p:nvPr>
        </p:nvSpPr>
        <p:spPr/>
        <p:txBody>
          <a:bodyPr/>
          <a:lstStyle/>
          <a:p>
            <a:r>
              <a:rPr lang="en-US" altLang="en-US" dirty="0"/>
              <a:t>Refereed scholarly journal of INCOSE</a:t>
            </a:r>
          </a:p>
          <a:p>
            <a:r>
              <a:rPr lang="en-US" altLang="en-US" dirty="0"/>
              <a:t>Published quarterly by John Wiley &amp; Sons</a:t>
            </a:r>
          </a:p>
          <a:p>
            <a:pPr lvl="1"/>
            <a:r>
              <a:rPr lang="en-US" altLang="en-US" dirty="0"/>
              <a:t>Increasing to six times per year including special theme issues in 2015</a:t>
            </a:r>
          </a:p>
          <a:p>
            <a:endParaRPr lang="en-US" dirty="0"/>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20</a:t>
            </a:fld>
            <a:endParaRPr lang="en-US" dirty="0">
              <a:solidFill>
                <a:prstClr val="black">
                  <a:lumMod val="65000"/>
                  <a:lumOff val="35000"/>
                </a:prstClr>
              </a:solidFill>
            </a:endParaRPr>
          </a:p>
        </p:txBody>
      </p:sp>
      <p:pic>
        <p:nvPicPr>
          <p:cNvPr id="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097213"/>
            <a:ext cx="22828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516313" y="3027363"/>
            <a:ext cx="4875212"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200"/>
              </a:lnSpc>
              <a:spcAft>
                <a:spcPts val="600"/>
              </a:spcAft>
              <a:buSzPct val="88000"/>
            </a:pPr>
            <a:r>
              <a:rPr lang="en-US" altLang="en-US" sz="2400" dirty="0">
                <a:latin typeface="+mj-lt"/>
                <a:cs typeface="+mn-cs"/>
              </a:rPr>
              <a:t>Access the Journal online</a:t>
            </a:r>
          </a:p>
          <a:p>
            <a:pPr lvl="1" eaLnBrk="1" hangingPunct="1">
              <a:lnSpc>
                <a:spcPts val="2200"/>
              </a:lnSpc>
              <a:spcAft>
                <a:spcPts val="600"/>
              </a:spcAft>
            </a:pPr>
            <a:r>
              <a:rPr lang="en-US" altLang="en-US" sz="2000" dirty="0">
                <a:latin typeface="+mj-lt"/>
                <a:cs typeface="+mn-cs"/>
              </a:rPr>
              <a:t>Current and past issues</a:t>
            </a:r>
          </a:p>
          <a:p>
            <a:pPr lvl="1" eaLnBrk="1" hangingPunct="1">
              <a:lnSpc>
                <a:spcPts val="2200"/>
              </a:lnSpc>
              <a:spcAft>
                <a:spcPts val="600"/>
              </a:spcAft>
            </a:pPr>
            <a:r>
              <a:rPr lang="en-US" altLang="en-US" sz="2000" dirty="0">
                <a:latin typeface="+mj-lt"/>
                <a:cs typeface="+mn-cs"/>
              </a:rPr>
              <a:t>Full text in PDF</a:t>
            </a:r>
          </a:p>
          <a:p>
            <a:pPr lvl="1" eaLnBrk="1" hangingPunct="1">
              <a:lnSpc>
                <a:spcPts val="2200"/>
              </a:lnSpc>
              <a:spcAft>
                <a:spcPts val="600"/>
              </a:spcAft>
            </a:pPr>
            <a:r>
              <a:rPr lang="en-US" altLang="en-US" sz="2000" dirty="0">
                <a:latin typeface="+mj-lt"/>
                <a:cs typeface="+mn-cs"/>
              </a:rPr>
              <a:t>Registration Key obtained by following instructions in the Members Area of the web</a:t>
            </a:r>
          </a:p>
          <a:p>
            <a:pPr eaLnBrk="1" hangingPunct="1"/>
            <a:r>
              <a:rPr lang="en-US" altLang="en-US" sz="2400" dirty="0">
                <a:latin typeface="+mj-lt"/>
                <a:cs typeface="+mn-cs"/>
              </a:rPr>
              <a:t>Instructions for authors found in INSIGHT and the INCOSE website</a:t>
            </a:r>
          </a:p>
        </p:txBody>
      </p:sp>
    </p:spTree>
    <p:extLst>
      <p:ext uri="{BB962C8B-B14F-4D97-AF65-F5344CB8AC3E}">
        <p14:creationId xmlns:p14="http://schemas.microsoft.com/office/powerpoint/2010/main" val="44415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i-Pub</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21</a:t>
            </a:fld>
            <a:endParaRPr lang="en-US" dirty="0">
              <a:solidFill>
                <a:prstClr val="black">
                  <a:lumMod val="65000"/>
                  <a:lumOff val="35000"/>
                </a:prstClr>
              </a:solidFill>
            </a:endParaRPr>
          </a:p>
        </p:txBody>
      </p:sp>
      <p:sp>
        <p:nvSpPr>
          <p:cNvPr id="8" name="Content Placeholder 7"/>
          <p:cNvSpPr>
            <a:spLocks noGrp="1"/>
          </p:cNvSpPr>
          <p:nvPr>
            <p:ph sz="quarter" idx="13"/>
          </p:nvPr>
        </p:nvSpPr>
        <p:spPr/>
        <p:txBody>
          <a:bodyPr/>
          <a:lstStyle/>
          <a:p>
            <a:r>
              <a:rPr lang="en-US" dirty="0"/>
              <a:t>INCOSE’s online publication database</a:t>
            </a:r>
          </a:p>
          <a:p>
            <a:r>
              <a:rPr lang="en-US" dirty="0"/>
              <a:t>Contains over 3,000 papers dating back to 1991</a:t>
            </a:r>
          </a:p>
          <a:p>
            <a:r>
              <a:rPr lang="en-US" dirty="0"/>
              <a:t>Search by</a:t>
            </a:r>
          </a:p>
          <a:p>
            <a:pPr lvl="1"/>
            <a:r>
              <a:rPr lang="en-US" dirty="0"/>
              <a:t>Author</a:t>
            </a:r>
          </a:p>
          <a:p>
            <a:pPr lvl="1"/>
            <a:r>
              <a:rPr lang="en-US" dirty="0"/>
              <a:t>Keyword</a:t>
            </a:r>
          </a:p>
          <a:p>
            <a:pPr lvl="1"/>
            <a:r>
              <a:rPr lang="en-US" dirty="0"/>
              <a:t>Year</a:t>
            </a:r>
          </a:p>
        </p:txBody>
      </p:sp>
      <p:pic>
        <p:nvPicPr>
          <p:cNvPr id="6" name="Picture 9" descr="ipub"/>
          <p:cNvPicPr>
            <a:picLocks noChangeAspect="1" noChangeArrowheads="1"/>
          </p:cNvPicPr>
          <p:nvPr/>
        </p:nvPicPr>
        <p:blipFill>
          <a:blip r:embed="rId2"/>
          <a:srcRect/>
          <a:stretch>
            <a:fillRect/>
          </a:stretch>
        </p:blipFill>
        <p:spPr bwMode="auto">
          <a:xfrm>
            <a:off x="7696200" y="505619"/>
            <a:ext cx="1296988" cy="588962"/>
          </a:xfrm>
          <a:prstGeom prst="rect">
            <a:avLst/>
          </a:prstGeom>
          <a:noFill/>
          <a:ln w="9525">
            <a:noFill/>
            <a:miter lim="800000"/>
            <a:headEnd/>
            <a:tailEnd/>
          </a:ln>
        </p:spPr>
      </p:pic>
      <p:pic>
        <p:nvPicPr>
          <p:cNvPr id="9" name="Content Placeholder 8" descr="INCOSE - i-Pub Search Results - Internet Explore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83710" y="1600200"/>
            <a:ext cx="4785665" cy="4414134"/>
          </a:xfrm>
          <a:prstGeom prst="rect">
            <a:avLst/>
          </a:prstGeom>
        </p:spPr>
      </p:pic>
    </p:spTree>
    <p:extLst>
      <p:ext uri="{BB962C8B-B14F-4D97-AF65-F5344CB8AC3E}">
        <p14:creationId xmlns:p14="http://schemas.microsoft.com/office/powerpoint/2010/main" val="9245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Participate in INCOSE Events</a:t>
            </a:r>
          </a:p>
        </p:txBody>
      </p:sp>
      <p:sp>
        <p:nvSpPr>
          <p:cNvPr id="5" name="Content Placeholder 4"/>
          <p:cNvSpPr>
            <a:spLocks noGrp="1"/>
          </p:cNvSpPr>
          <p:nvPr>
            <p:ph idx="1"/>
          </p:nvPr>
        </p:nvSpPr>
        <p:spPr>
          <a:xfrm>
            <a:off x="457200" y="1600200"/>
            <a:ext cx="7122695" cy="4756150"/>
          </a:xfrm>
        </p:spPr>
        <p:txBody>
          <a:bodyPr>
            <a:normAutofit fontScale="92500" lnSpcReduction="20000"/>
          </a:bodyPr>
          <a:lstStyle/>
          <a:p>
            <a:pPr marL="463550" indent="-463550">
              <a:spcBef>
                <a:spcPts val="1200"/>
              </a:spcBef>
              <a:buNone/>
            </a:pPr>
            <a:r>
              <a:rPr lang="en-US" dirty="0"/>
              <a:t>7-9 Oct 2014. APCOSEC 2014 (Qingdao, China)</a:t>
            </a:r>
          </a:p>
          <a:p>
            <a:pPr marL="463550" indent="-463550">
              <a:spcBef>
                <a:spcPts val="1200"/>
              </a:spcBef>
              <a:buNone/>
            </a:pPr>
            <a:r>
              <a:rPr lang="en-US" dirty="0"/>
              <a:t>10-11 Oct 2014. 8</a:t>
            </a:r>
            <a:r>
              <a:rPr lang="en-US" baseline="30000" dirty="0"/>
              <a:t>th</a:t>
            </a:r>
            <a:r>
              <a:rPr lang="en-US" dirty="0"/>
              <a:t> Annual Great Lakes Regional Conference (Chicago, IL, USA)</a:t>
            </a:r>
          </a:p>
          <a:p>
            <a:pPr marL="463550" indent="-463550">
              <a:spcBef>
                <a:spcPts val="1200"/>
              </a:spcBef>
              <a:buNone/>
            </a:pPr>
            <a:r>
              <a:rPr lang="en-US" dirty="0"/>
              <a:t>27-30 Oct 2014. EMEASEC 2014 (Cape Town, South Africa)</a:t>
            </a:r>
          </a:p>
          <a:p>
            <a:pPr marL="463550" indent="-463550">
              <a:spcBef>
                <a:spcPts val="1200"/>
              </a:spcBef>
              <a:buNone/>
            </a:pPr>
            <a:r>
              <a:rPr lang="en-US" dirty="0"/>
              <a:t>18-19 Nov 2014. INCOSE UK Conference 2014 (</a:t>
            </a:r>
            <a:r>
              <a:rPr lang="en-US" dirty="0" err="1"/>
              <a:t>Tedford</a:t>
            </a:r>
            <a:r>
              <a:rPr lang="en-US" dirty="0"/>
              <a:t>, UK)</a:t>
            </a:r>
          </a:p>
          <a:p>
            <a:pPr marL="463550" indent="-463550">
              <a:spcBef>
                <a:spcPts val="1200"/>
              </a:spcBef>
              <a:buNone/>
            </a:pPr>
            <a:r>
              <a:rPr lang="en-US" dirty="0"/>
              <a:t>24-27 Jan 2015. INCOSE International Workshop</a:t>
            </a:r>
            <a:br>
              <a:rPr lang="en-US" dirty="0"/>
            </a:br>
            <a:r>
              <a:rPr lang="en-US" dirty="0"/>
              <a:t>(Los Angeles, CA, USA)</a:t>
            </a:r>
          </a:p>
          <a:p>
            <a:pPr marL="463550" indent="-463550">
              <a:spcBef>
                <a:spcPts val="1200"/>
              </a:spcBef>
              <a:buNone/>
            </a:pPr>
            <a:r>
              <a:rPr lang="en-US" dirty="0"/>
              <a:t>13-16 Jul 2015. 25</a:t>
            </a:r>
            <a:r>
              <a:rPr lang="en-US" baseline="30000" dirty="0"/>
              <a:t>th</a:t>
            </a:r>
            <a:r>
              <a:rPr lang="en-US" dirty="0"/>
              <a:t> INCOSE International Symposium (Seattle, WA, USA)</a:t>
            </a:r>
          </a:p>
          <a:p>
            <a:pPr marL="463550" indent="-463550">
              <a:spcBef>
                <a:spcPts val="1200"/>
              </a:spcBef>
              <a:buNone/>
            </a:pPr>
            <a:endParaRPr lang="en-US" sz="600" dirty="0"/>
          </a:p>
          <a:p>
            <a:pPr marL="463550" indent="-463550" algn="r">
              <a:spcBef>
                <a:spcPts val="1200"/>
              </a:spcBef>
              <a:buNone/>
            </a:pPr>
            <a:r>
              <a:rPr lang="en-US" i="1" dirty="0"/>
              <a:t>…plus countless meetings, tutorials,</a:t>
            </a:r>
            <a:br>
              <a:rPr lang="en-US" i="1" dirty="0"/>
            </a:br>
            <a:r>
              <a:rPr lang="en-US" i="1" dirty="0"/>
              <a:t>and workshops at the local level</a:t>
            </a: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22</a:t>
            </a:fld>
            <a:endParaRPr lang="en-US" dirty="0">
              <a:solidFill>
                <a:prstClr val="black">
                  <a:lumMod val="65000"/>
                  <a:lumOff val="3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8092" y="3957182"/>
            <a:ext cx="1752557" cy="843418"/>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b="27090"/>
          <a:stretch/>
        </p:blipFill>
        <p:spPr>
          <a:xfrm>
            <a:off x="7579895" y="5029200"/>
            <a:ext cx="1457528" cy="10418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187111"/>
            <a:ext cx="1521301" cy="1263850"/>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472" y="2535705"/>
            <a:ext cx="1049207" cy="1263711"/>
          </a:xfrm>
          <a:prstGeom prst="rect">
            <a:avLst/>
          </a:prstGeom>
        </p:spPr>
      </p:pic>
    </p:spTree>
    <p:extLst>
      <p:ext uri="{BB962C8B-B14F-4D97-AF65-F5344CB8AC3E}">
        <p14:creationId xmlns:p14="http://schemas.microsoft.com/office/powerpoint/2010/main" val="39301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Collaborate with Systems Practitioners around the World</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23</a:t>
            </a:fld>
            <a:endParaRPr lang="en-US" dirty="0">
              <a:solidFill>
                <a:prstClr val="black">
                  <a:lumMod val="65000"/>
                  <a:lumOff val="35000"/>
                </a:prstClr>
              </a:solidFill>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667" t="20000" r="10833"/>
          <a:stretch/>
        </p:blipFill>
        <p:spPr>
          <a:xfrm>
            <a:off x="2808773" y="1502352"/>
            <a:ext cx="3304783" cy="2274259"/>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r="10834"/>
          <a:stretch/>
        </p:blipFill>
        <p:spPr>
          <a:xfrm>
            <a:off x="5517651" y="2838211"/>
            <a:ext cx="3138877" cy="234682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351" y="2776161"/>
            <a:ext cx="3464268" cy="2309512"/>
          </a:xfrm>
          <a:prstGeom prst="rect">
            <a:avLst/>
          </a:prstGeom>
        </p:spPr>
      </p:pic>
      <p:pic>
        <p:nvPicPr>
          <p:cNvPr id="16" name="Picture 15"/>
          <p:cNvPicPr>
            <a:picLocks noChangeAspect="1"/>
          </p:cNvPicPr>
          <p:nvPr/>
        </p:nvPicPr>
        <p:blipFill>
          <a:blip r:embed="rId5"/>
          <a:stretch>
            <a:fillRect/>
          </a:stretch>
        </p:blipFill>
        <p:spPr>
          <a:xfrm>
            <a:off x="2635809" y="4011623"/>
            <a:ext cx="3872382" cy="2579739"/>
          </a:xfrm>
          <a:prstGeom prst="rect">
            <a:avLst/>
          </a:prstGeom>
        </p:spPr>
      </p:pic>
    </p:spTree>
    <p:extLst>
      <p:ext uri="{BB962C8B-B14F-4D97-AF65-F5344CB8AC3E}">
        <p14:creationId xmlns:p14="http://schemas.microsoft.com/office/powerpoint/2010/main" val="267765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3000" y="274638"/>
            <a:ext cx="7772400" cy="944562"/>
          </a:xfrm>
        </p:spPr>
        <p:txBody>
          <a:bodyPr>
            <a:normAutofit fontScale="90000"/>
          </a:bodyPr>
          <a:lstStyle/>
          <a:p>
            <a:r>
              <a:rPr lang="en-US" b="1" dirty="0">
                <a:ea typeface="ＭＳ Ｐゴシック" panose="020B0600070205080204" pitchFamily="34" charset="-128"/>
              </a:rPr>
              <a:t>Benefits of Membership in INCOSE</a:t>
            </a:r>
          </a:p>
        </p:txBody>
      </p:sp>
      <p:sp>
        <p:nvSpPr>
          <p:cNvPr id="3" name="Content Placeholder 2"/>
          <p:cNvSpPr>
            <a:spLocks noGrp="1"/>
          </p:cNvSpPr>
          <p:nvPr>
            <p:ph idx="1"/>
          </p:nvPr>
        </p:nvSpPr>
        <p:spPr>
          <a:xfrm>
            <a:off x="304800" y="1143000"/>
            <a:ext cx="8610600" cy="5615684"/>
          </a:xfrm>
        </p:spPr>
        <p:txBody>
          <a:bodyPr>
            <a:normAutofit fontScale="92500" lnSpcReduction="20000"/>
          </a:bodyPr>
          <a:lstStyle/>
          <a:p>
            <a:pPr>
              <a:defRPr/>
            </a:pPr>
            <a:r>
              <a:rPr lang="en-US" b="1" dirty="0"/>
              <a:t>Network with over more than 9,800 members in over 60 countries</a:t>
            </a:r>
          </a:p>
          <a:p>
            <a:pPr>
              <a:defRPr/>
            </a:pPr>
            <a:r>
              <a:rPr lang="en-US" b="1" dirty="0">
                <a:solidFill>
                  <a:schemeClr val="tx2"/>
                </a:solidFill>
              </a:rPr>
              <a:t>Membership in a local INCOSE Chapter and meeting local colleagues (i.e. San Diego)</a:t>
            </a:r>
          </a:p>
          <a:p>
            <a:pPr>
              <a:defRPr/>
            </a:pPr>
            <a:r>
              <a:rPr lang="en-US" b="1" dirty="0"/>
              <a:t>Access current and past issues of the</a:t>
            </a:r>
          </a:p>
          <a:p>
            <a:pPr marL="0" indent="0">
              <a:buFontTx/>
              <a:buNone/>
              <a:defRPr/>
            </a:pPr>
            <a:r>
              <a:rPr lang="en-US" b="1" dirty="0"/>
              <a:t>     Systems Engineering Journal 				</a:t>
            </a:r>
          </a:p>
          <a:p>
            <a:pPr>
              <a:defRPr/>
            </a:pPr>
            <a:r>
              <a:rPr lang="en-US" b="1" dirty="0"/>
              <a:t>Enjoy INSIGHT, INCOSE’s quarterly e-publication</a:t>
            </a:r>
          </a:p>
          <a:p>
            <a:pPr>
              <a:defRPr/>
            </a:pPr>
            <a:r>
              <a:rPr lang="en-US" b="1" dirty="0"/>
              <a:t>Search the INCOSE publications database and</a:t>
            </a:r>
          </a:p>
          <a:p>
            <a:pPr marL="0" indent="0">
              <a:buFontTx/>
              <a:buNone/>
              <a:defRPr/>
            </a:pPr>
            <a:r>
              <a:rPr lang="en-US" b="1" dirty="0"/>
              <a:t>    download thousands of past symposia papers</a:t>
            </a:r>
          </a:p>
          <a:p>
            <a:pPr>
              <a:defRPr/>
            </a:pPr>
            <a:r>
              <a:rPr lang="en-US" b="1" dirty="0"/>
              <a:t>Gain exclusive access to INCOSE CONNECT,</a:t>
            </a:r>
          </a:p>
          <a:p>
            <a:pPr marL="0" indent="0">
              <a:buFontTx/>
              <a:buNone/>
              <a:defRPr/>
            </a:pPr>
            <a:r>
              <a:rPr lang="en-US" b="1" dirty="0"/>
              <a:t>     the collaborative site for Members Only</a:t>
            </a:r>
          </a:p>
          <a:p>
            <a:pPr>
              <a:defRPr/>
            </a:pPr>
            <a:r>
              <a:rPr lang="en-US" b="1" dirty="0"/>
              <a:t>Download INCOSE products including the </a:t>
            </a:r>
            <a:r>
              <a:rPr lang="en-US" b="1" i="1" dirty="0"/>
              <a:t>Systems</a:t>
            </a:r>
          </a:p>
          <a:p>
            <a:pPr marL="0" indent="0">
              <a:buFontTx/>
              <a:buNone/>
              <a:defRPr/>
            </a:pPr>
            <a:r>
              <a:rPr lang="en-US" b="1" i="1" dirty="0"/>
              <a:t>     Engineering Handbook</a:t>
            </a:r>
            <a:r>
              <a:rPr lang="en-US" b="1" dirty="0"/>
              <a:t>, the </a:t>
            </a:r>
            <a:r>
              <a:rPr lang="en-US" b="1" i="1" dirty="0"/>
              <a:t>Guide to Writing</a:t>
            </a:r>
          </a:p>
          <a:p>
            <a:pPr marL="0" indent="0">
              <a:buFontTx/>
              <a:buNone/>
              <a:defRPr/>
            </a:pPr>
            <a:r>
              <a:rPr lang="en-US" b="1" i="1" dirty="0"/>
              <a:t>     Requirements</a:t>
            </a:r>
            <a:r>
              <a:rPr lang="en-US" b="1" dirty="0"/>
              <a:t>, the </a:t>
            </a:r>
            <a:r>
              <a:rPr lang="en-US" b="1" i="1" dirty="0"/>
              <a:t>Measurement Primer</a:t>
            </a:r>
            <a:r>
              <a:rPr lang="en-US" b="1" dirty="0"/>
              <a:t>, </a:t>
            </a:r>
            <a:r>
              <a:rPr lang="en-US" b="1" i="1" dirty="0"/>
              <a:t>Guide </a:t>
            </a:r>
          </a:p>
          <a:p>
            <a:pPr marL="0" indent="0">
              <a:buFontTx/>
              <a:buNone/>
              <a:defRPr/>
            </a:pPr>
            <a:r>
              <a:rPr lang="en-US" b="1" i="1" dirty="0"/>
              <a:t>     To SE for Very Small Entities, and more</a:t>
            </a:r>
          </a:p>
          <a:p>
            <a:pPr>
              <a:defRPr/>
            </a:pPr>
            <a:r>
              <a:rPr lang="en-US" b="1" dirty="0"/>
              <a:t>Collaborate with experts and practitioners </a:t>
            </a:r>
          </a:p>
          <a:p>
            <a:pPr>
              <a:defRPr/>
            </a:pPr>
            <a:r>
              <a:rPr lang="en-US" b="1" dirty="0"/>
              <a:t>Contribute to INCOSE via Technical Activities</a:t>
            </a:r>
          </a:p>
          <a:p>
            <a:pPr>
              <a:defRPr/>
            </a:pPr>
            <a:endParaRPr lang="en-US" dirty="0"/>
          </a:p>
        </p:txBody>
      </p:sp>
      <p:sp>
        <p:nvSpPr>
          <p:cNvPr id="2355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Light" panose="020F03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Light" panose="020F03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Light" panose="020F03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9pPr>
          </a:lstStyle>
          <a:p>
            <a:pPr>
              <a:spcBef>
                <a:spcPct val="0"/>
              </a:spcBef>
              <a:buFontTx/>
              <a:buNone/>
            </a:pPr>
            <a:fld id="{B207A2E5-11DC-4A5F-AECF-D6C5652E17D5}" type="slidenum">
              <a:rPr lang="en-US" sz="1400" smtClean="0">
                <a:latin typeface="Arial" panose="020B0604020202020204" pitchFamily="34" charset="0"/>
              </a:rPr>
              <a:pPr>
                <a:spcBef>
                  <a:spcPct val="0"/>
                </a:spcBef>
                <a:buFontTx/>
                <a:buNone/>
              </a:pPr>
              <a:t>24</a:t>
            </a:fld>
            <a:endParaRPr lang="en-US" sz="1400">
              <a:latin typeface="Arial" panose="020B0604020202020204" pitchFamily="34" charset="0"/>
            </a:endParaRPr>
          </a:p>
        </p:txBody>
      </p:sp>
      <p:pic>
        <p:nvPicPr>
          <p:cNvPr id="2355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554" y="2087562"/>
            <a:ext cx="1032524" cy="136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3029" y="4112660"/>
            <a:ext cx="1552224" cy="183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7734" y="3080095"/>
            <a:ext cx="1572164" cy="112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8930" y="5695059"/>
            <a:ext cx="15875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43000" y="325437"/>
            <a:ext cx="5867400" cy="1068387"/>
          </a:xfrm>
        </p:spPr>
        <p:txBody>
          <a:bodyPr>
            <a:normAutofit fontScale="90000"/>
          </a:bodyPr>
          <a:lstStyle/>
          <a:p>
            <a:r>
              <a:rPr lang="en-US" b="1" dirty="0">
                <a:ea typeface="ＭＳ Ｐゴシック" panose="020B0600070205080204" pitchFamily="34" charset="-128"/>
              </a:rPr>
              <a:t>About the San Diego Chapter</a:t>
            </a:r>
          </a:p>
        </p:txBody>
      </p:sp>
      <p:sp>
        <p:nvSpPr>
          <p:cNvPr id="3" name="Content Placeholder 2"/>
          <p:cNvSpPr>
            <a:spLocks noGrp="1"/>
          </p:cNvSpPr>
          <p:nvPr>
            <p:ph idx="1"/>
          </p:nvPr>
        </p:nvSpPr>
        <p:spPr>
          <a:xfrm>
            <a:off x="712788" y="1597025"/>
            <a:ext cx="5867400" cy="4505325"/>
          </a:xfrm>
        </p:spPr>
        <p:txBody>
          <a:bodyPr>
            <a:normAutofit fontScale="92500" lnSpcReduction="10000"/>
          </a:bodyPr>
          <a:lstStyle/>
          <a:p>
            <a:pPr>
              <a:defRPr/>
            </a:pPr>
            <a:r>
              <a:rPr lang="en-US" sz="2800" b="1" dirty="0"/>
              <a:t>Approximately 120 members</a:t>
            </a:r>
          </a:p>
          <a:p>
            <a:pPr>
              <a:defRPr/>
            </a:pPr>
            <a:r>
              <a:rPr lang="en-US" sz="2800" b="1" dirty="0"/>
              <a:t>Monthly Chapter meetings with topics of interest to system engineers</a:t>
            </a:r>
          </a:p>
          <a:p>
            <a:pPr>
              <a:defRPr/>
            </a:pPr>
            <a:r>
              <a:rPr lang="en-US" sz="2800" b="1" dirty="0"/>
              <a:t>Annual 1-day Mini-Conference</a:t>
            </a:r>
          </a:p>
          <a:p>
            <a:pPr>
              <a:defRPr/>
            </a:pPr>
            <a:r>
              <a:rPr lang="en-US" sz="2800" b="1" dirty="0"/>
              <a:t>Educational Seminars taught by Industry or academic experts</a:t>
            </a:r>
          </a:p>
          <a:p>
            <a:pPr>
              <a:defRPr/>
            </a:pPr>
            <a:r>
              <a:rPr lang="en-US" sz="2800" b="1" dirty="0"/>
              <a:t>Community focus on supporting STEM activities in local schools, providing financial grants to teachers and helping as needed </a:t>
            </a:r>
          </a:p>
          <a:p>
            <a:pPr>
              <a:defRPr/>
            </a:pPr>
            <a:endParaRPr lang="en-US" sz="2800" dirty="0"/>
          </a:p>
        </p:txBody>
      </p:sp>
      <p:sp>
        <p:nvSpPr>
          <p:cNvPr id="2458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Light" panose="020F03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Light" panose="020F03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Light" panose="020F03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9pPr>
          </a:lstStyle>
          <a:p>
            <a:pPr>
              <a:spcBef>
                <a:spcPct val="0"/>
              </a:spcBef>
              <a:buFontTx/>
              <a:buNone/>
            </a:pPr>
            <a:fld id="{60959D37-532F-49D2-8EB2-D2589769F1AE}" type="slidenum">
              <a:rPr lang="en-US" sz="1400" smtClean="0">
                <a:solidFill>
                  <a:srgbClr val="000000"/>
                </a:solidFill>
                <a:latin typeface="Arial" panose="020B0604020202020204" pitchFamily="34" charset="0"/>
              </a:rPr>
              <a:pPr>
                <a:spcBef>
                  <a:spcPct val="0"/>
                </a:spcBef>
                <a:buFontTx/>
                <a:buNone/>
              </a:pPr>
              <a:t>25</a:t>
            </a:fld>
            <a:endParaRPr lang="en-US" sz="1400">
              <a:solidFill>
                <a:srgbClr val="000000"/>
              </a:solidFill>
              <a:latin typeface="Arial" panose="020B0604020202020204" pitchFamily="34" charset="0"/>
            </a:endParaRPr>
          </a:p>
        </p:txBody>
      </p:sp>
      <p:sp>
        <p:nvSpPr>
          <p:cNvPr id="13" name="Rectangle 12"/>
          <p:cNvSpPr/>
          <p:nvPr/>
        </p:nvSpPr>
        <p:spPr bwMode="auto">
          <a:xfrm>
            <a:off x="2362200" y="6019800"/>
            <a:ext cx="3352800" cy="341313"/>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lstStyle/>
          <a:p>
            <a:pPr>
              <a:defRPr/>
            </a:pPr>
            <a:r>
              <a:rPr lang="en-US" sz="2400" b="1" dirty="0">
                <a:latin typeface="Calibri Light" pitchFamily="34" charset="0"/>
              </a:rPr>
              <a:t>http://www.sdincose.org </a:t>
            </a:r>
            <a:endParaRPr lang="en-US" sz="2400" b="1" dirty="0">
              <a:solidFill>
                <a:schemeClr val="tx1"/>
              </a:solidFill>
              <a:latin typeface="Calibri Light" pitchFamily="34" charset="0"/>
            </a:endParaRPr>
          </a:p>
        </p:txBody>
      </p:sp>
      <p:pic>
        <p:nvPicPr>
          <p:cNvPr id="2458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276350"/>
            <a:ext cx="21717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4650" y="4757738"/>
            <a:ext cx="18288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4"/>
          <p:cNvSpPr>
            <a:spLocks noChangeArrowheads="1"/>
          </p:cNvSpPr>
          <p:nvPr/>
        </p:nvSpPr>
        <p:spPr bwMode="auto">
          <a:xfrm>
            <a:off x="685800" y="5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Calibri Light" panose="020F03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Light" panose="020F03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Light" panose="020F03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9pPr>
          </a:lstStyle>
          <a:p>
            <a:pPr>
              <a:spcBef>
                <a:spcPct val="0"/>
              </a:spcBef>
              <a:buFontTx/>
              <a:buNone/>
            </a:pPr>
            <a:endParaRPr lang="en-US" sz="1800">
              <a:latin typeface="Arial" panose="020B0604020202020204" pitchFamily="34" charset="0"/>
            </a:endParaRPr>
          </a:p>
        </p:txBody>
      </p:sp>
      <p:graphicFrame>
        <p:nvGraphicFramePr>
          <p:cNvPr id="24585" name="Object 5"/>
          <p:cNvGraphicFramePr>
            <a:graphicFrameLocks noChangeAspect="1"/>
          </p:cNvGraphicFramePr>
          <p:nvPr>
            <p:extLst>
              <p:ext uri="{D42A27DB-BD31-4B8C-83A1-F6EECF244321}">
                <p14:modId xmlns:p14="http://schemas.microsoft.com/office/powerpoint/2010/main" val="2517335639"/>
              </p:ext>
            </p:extLst>
          </p:nvPr>
        </p:nvGraphicFramePr>
        <p:xfrm>
          <a:off x="7880779" y="318349"/>
          <a:ext cx="849437" cy="1161256"/>
        </p:xfrm>
        <a:graphic>
          <a:graphicData uri="http://schemas.openxmlformats.org/presentationml/2006/ole">
            <mc:AlternateContent xmlns:mc="http://schemas.openxmlformats.org/markup-compatibility/2006">
              <mc:Choice xmlns:v="urn:schemas-microsoft-com:vml" Requires="v">
                <p:oleObj spid="_x0000_s1035" name="Picture" r:id="rId6" imgW="1038873" imgH="1457931" progId="Word.Picture.8">
                  <p:embed/>
                </p:oleObj>
              </mc:Choice>
              <mc:Fallback>
                <p:oleObj name="Picture" r:id="rId6" imgW="1038873" imgH="1457931"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0779" y="318349"/>
                        <a:ext cx="849437" cy="1161256"/>
                      </a:xfrm>
                      <a:prstGeom prst="rect">
                        <a:avLst/>
                      </a:prstGeom>
                      <a:noFill/>
                      <a:ln>
                        <a:noFill/>
                      </a:ln>
                    </p:spPr>
                  </p:pic>
                </p:oleObj>
              </mc:Fallback>
            </mc:AlternateContent>
          </a:graphicData>
        </a:graphic>
      </p:graphicFrame>
      <p:pic>
        <p:nvPicPr>
          <p:cNvPr id="24586"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022600"/>
            <a:ext cx="21717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274638"/>
            <a:ext cx="8763000" cy="944562"/>
          </a:xfrm>
        </p:spPr>
        <p:txBody>
          <a:bodyPr>
            <a:normAutofit/>
          </a:bodyPr>
          <a:lstStyle/>
          <a:p>
            <a:r>
              <a:rPr lang="en-US" sz="2800" b="1" dirty="0">
                <a:ea typeface="ＭＳ Ｐゴシック" panose="020B0600070205080204" pitchFamily="34" charset="-128"/>
              </a:rPr>
              <a:t>INCOSE Support of STEM in San Diego  </a:t>
            </a:r>
          </a:p>
        </p:txBody>
      </p:sp>
      <p:sp>
        <p:nvSpPr>
          <p:cNvPr id="26627" name="Content Placeholder 2"/>
          <p:cNvSpPr>
            <a:spLocks noGrp="1"/>
          </p:cNvSpPr>
          <p:nvPr>
            <p:ph idx="1"/>
          </p:nvPr>
        </p:nvSpPr>
        <p:spPr>
          <a:xfrm>
            <a:off x="533400" y="1142999"/>
            <a:ext cx="8382000" cy="5578475"/>
          </a:xfrm>
        </p:spPr>
        <p:txBody>
          <a:bodyPr>
            <a:normAutofit fontScale="92500" lnSpcReduction="20000"/>
          </a:bodyPr>
          <a:lstStyle/>
          <a:p>
            <a:r>
              <a:rPr lang="en-US" sz="2400" b="1" dirty="0">
                <a:ea typeface="ＭＳ Ｐゴシック" panose="020B0600070205080204" pitchFamily="34" charset="-128"/>
              </a:rPr>
              <a:t>Provide $400 – 1100 grants to local 4</a:t>
            </a:r>
            <a:r>
              <a:rPr lang="en-US" sz="2400" b="1" baseline="30000" dirty="0">
                <a:ea typeface="ＭＳ Ｐゴシック" panose="020B0600070205080204" pitchFamily="34" charset="-128"/>
              </a:rPr>
              <a:t>th</a:t>
            </a:r>
            <a:r>
              <a:rPr lang="en-US" sz="2400" b="1" dirty="0">
                <a:ea typeface="ＭＳ Ｐゴシック" panose="020B0600070205080204" pitchFamily="34" charset="-128"/>
              </a:rPr>
              <a:t> – 12</a:t>
            </a:r>
            <a:r>
              <a:rPr lang="en-US" sz="2400" b="1" baseline="30000" dirty="0">
                <a:ea typeface="ＭＳ Ｐゴシック" panose="020B0600070205080204" pitchFamily="34" charset="-128"/>
              </a:rPr>
              <a:t>th</a:t>
            </a:r>
            <a:r>
              <a:rPr lang="en-US" sz="2400" b="1" dirty="0">
                <a:ea typeface="ＭＳ Ｐゴシック" panose="020B0600070205080204" pitchFamily="34" charset="-128"/>
              </a:rPr>
              <a:t> grade teachers who are teaching STEM related classes</a:t>
            </a:r>
          </a:p>
          <a:p>
            <a:pPr lvl="1"/>
            <a:r>
              <a:rPr lang="en-US" sz="2000" b="1" dirty="0">
                <a:ea typeface="ＭＳ Ｐゴシック" panose="020B0600070205080204" pitchFamily="34" charset="-128"/>
              </a:rPr>
              <a:t>Grants pay for STEM materials, field trips, tablets, software, </a:t>
            </a:r>
            <a:r>
              <a:rPr lang="en-US" sz="2000" b="1" dirty="0" err="1">
                <a:ea typeface="ＭＳ Ｐゴシック" panose="020B0600070205080204" pitchFamily="34" charset="-128"/>
              </a:rPr>
              <a:t>etc</a:t>
            </a:r>
            <a:r>
              <a:rPr lang="en-US" sz="2000" b="1" dirty="0">
                <a:ea typeface="ＭＳ Ｐゴシック" panose="020B0600070205080204" pitchFamily="34" charset="-128"/>
              </a:rPr>
              <a:t> that teachers use to better teach STEM classes or after school science clubs</a:t>
            </a:r>
          </a:p>
          <a:p>
            <a:r>
              <a:rPr lang="en-US" sz="2400" b="1" dirty="0">
                <a:ea typeface="ＭＳ Ｐゴシック" panose="020B0600070205080204" pitchFamily="34" charset="-128"/>
              </a:rPr>
              <a:t>In 2014 awarded $15.5 K to 15 teachers across SD County</a:t>
            </a:r>
          </a:p>
          <a:p>
            <a:pPr lvl="1"/>
            <a:r>
              <a:rPr lang="en-US" sz="2000" b="1" dirty="0">
                <a:ea typeface="ＭＳ Ｐゴシック" panose="020B0600070205080204" pitchFamily="34" charset="-128"/>
              </a:rPr>
              <a:t>High School 4 awards, Middle School 6 awards, 4</a:t>
            </a:r>
            <a:r>
              <a:rPr lang="en-US" sz="2000" b="1" baseline="30000" dirty="0">
                <a:ea typeface="ＭＳ Ｐゴシック" panose="020B0600070205080204" pitchFamily="34" charset="-128"/>
              </a:rPr>
              <a:t>th</a:t>
            </a:r>
            <a:r>
              <a:rPr lang="en-US" sz="2000" b="1" dirty="0">
                <a:ea typeface="ＭＳ Ｐゴシック" panose="020B0600070205080204" pitchFamily="34" charset="-128"/>
              </a:rPr>
              <a:t> – 6</a:t>
            </a:r>
            <a:r>
              <a:rPr lang="en-US" sz="2000" b="1" baseline="30000" dirty="0">
                <a:ea typeface="ＭＳ Ｐゴシック" panose="020B0600070205080204" pitchFamily="34" charset="-128"/>
              </a:rPr>
              <a:t>th</a:t>
            </a:r>
            <a:r>
              <a:rPr lang="en-US" sz="2000" b="1" dirty="0">
                <a:ea typeface="ＭＳ Ｐゴシック" panose="020B0600070205080204" pitchFamily="34" charset="-128"/>
              </a:rPr>
              <a:t> 5 awards</a:t>
            </a:r>
          </a:p>
          <a:p>
            <a:pPr lvl="1"/>
            <a:r>
              <a:rPr lang="en-US" sz="2000" b="1" dirty="0">
                <a:ea typeface="ＭＳ Ｐゴシック" panose="020B0600070205080204" pitchFamily="34" charset="-128"/>
              </a:rPr>
              <a:t>5 awards each to North County, San Diego/East County, South County</a:t>
            </a:r>
          </a:p>
          <a:p>
            <a:r>
              <a:rPr lang="en-US" sz="2400" b="1" dirty="0">
                <a:ea typeface="ＭＳ Ｐゴシック" panose="020B0600070205080204" pitchFamily="34" charset="-128"/>
              </a:rPr>
              <a:t>$41K awarded to SD teachers over the past 3 years</a:t>
            </a:r>
          </a:p>
          <a:p>
            <a:r>
              <a:rPr lang="en-US" sz="2400" b="1" dirty="0">
                <a:ea typeface="ＭＳ Ｐゴシック" panose="020B0600070205080204" pitchFamily="34" charset="-128"/>
              </a:rPr>
              <a:t>Grant money comes from local corporations, societies, and individuals (Cubic, Northrop Grumman, SAIC, </a:t>
            </a:r>
            <a:r>
              <a:rPr lang="en-US" sz="2400" b="1" dirty="0" err="1">
                <a:ea typeface="ＭＳ Ｐゴシック" panose="020B0600070205080204" pitchFamily="34" charset="-128"/>
              </a:rPr>
              <a:t>CareFusion</a:t>
            </a:r>
            <a:r>
              <a:rPr lang="en-US" sz="2400" b="1" dirty="0">
                <a:ea typeface="ＭＳ Ｐゴシック" panose="020B0600070205080204" pitchFamily="34" charset="-128"/>
              </a:rPr>
              <a:t>, Cox, International Test and Evaluation Association, </a:t>
            </a:r>
            <a:r>
              <a:rPr lang="en-US" sz="2400" b="1" dirty="0" err="1">
                <a:ea typeface="ＭＳ Ｐゴシック" panose="020B0600070205080204" pitchFamily="34" charset="-128"/>
              </a:rPr>
              <a:t>etc</a:t>
            </a:r>
            <a:r>
              <a:rPr lang="en-US" sz="2400" b="1" dirty="0">
                <a:ea typeface="ＭＳ Ｐゴシック" panose="020B0600070205080204" pitchFamily="34" charset="-128"/>
              </a:rPr>
              <a:t>)</a:t>
            </a:r>
          </a:p>
          <a:p>
            <a:r>
              <a:rPr lang="en-US" sz="2400" b="1" dirty="0">
                <a:ea typeface="ＭＳ Ｐゴシック" panose="020B0600070205080204" pitchFamily="34" charset="-128"/>
              </a:rPr>
              <a:t>Very positive feedback from teachers receiving grants – significant accomplishments in starting new programs</a:t>
            </a:r>
          </a:p>
          <a:p>
            <a:endParaRPr lang="en-US" sz="2400" b="1" dirty="0">
              <a:ea typeface="ＭＳ Ｐゴシック" panose="020B0600070205080204" pitchFamily="34" charset="-128"/>
            </a:endParaRPr>
          </a:p>
          <a:p>
            <a:pPr marL="0" indent="0">
              <a:buNone/>
            </a:pPr>
            <a:r>
              <a:rPr lang="en-US" b="1" dirty="0">
                <a:solidFill>
                  <a:srgbClr val="C00000"/>
                </a:solidFill>
                <a:ea typeface="ＭＳ Ｐゴシック" panose="020B0600070205080204" pitchFamily="34" charset="-128"/>
              </a:rPr>
              <a:t>Would </a:t>
            </a:r>
            <a:r>
              <a:rPr lang="en-US" b="1" dirty="0" err="1">
                <a:solidFill>
                  <a:srgbClr val="C00000"/>
                </a:solidFill>
                <a:ea typeface="ＭＳ Ｐゴシック" panose="020B0600070205080204" pitchFamily="34" charset="-128"/>
              </a:rPr>
              <a:t>ViaSat</a:t>
            </a:r>
            <a:r>
              <a:rPr lang="en-US" b="1" dirty="0">
                <a:solidFill>
                  <a:srgbClr val="C00000"/>
                </a:solidFill>
                <a:ea typeface="ＭＳ Ｐゴシック" panose="020B0600070205080204" pitchFamily="34" charset="-128"/>
              </a:rPr>
              <a:t> like to support STEM through this program?</a:t>
            </a:r>
            <a:endParaRPr lang="en-US" sz="2400" b="1" dirty="0">
              <a:solidFill>
                <a:srgbClr val="C00000"/>
              </a:solidFill>
              <a:ea typeface="ＭＳ Ｐゴシック" panose="020B0600070205080204" pitchFamily="34" charset="-128"/>
            </a:endParaRPr>
          </a:p>
        </p:txBody>
      </p:sp>
      <p:sp>
        <p:nvSpPr>
          <p:cNvPr id="2662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Light" panose="020F03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Light" panose="020F03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Light" panose="020F03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9pPr>
          </a:lstStyle>
          <a:p>
            <a:pPr>
              <a:spcBef>
                <a:spcPct val="0"/>
              </a:spcBef>
              <a:buFontTx/>
              <a:buNone/>
            </a:pPr>
            <a:fld id="{DFEEEF19-C123-4535-84DE-4379A68A3C84}" type="slidenum">
              <a:rPr lang="en-US" sz="1400" smtClean="0">
                <a:solidFill>
                  <a:srgbClr val="000000"/>
                </a:solidFill>
                <a:latin typeface="Arial" panose="020B0604020202020204" pitchFamily="34" charset="0"/>
              </a:rPr>
              <a:pPr>
                <a:spcBef>
                  <a:spcPct val="0"/>
                </a:spcBef>
                <a:buFontTx/>
                <a:buNone/>
              </a:pPr>
              <a:t>26</a:t>
            </a:fld>
            <a:endParaRPr lang="en-US" sz="1400">
              <a:solidFill>
                <a:srgbClr val="000000"/>
              </a:solidFill>
              <a:latin typeface="Arial" panose="020B0604020202020204" pitchFamily="34" charset="0"/>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841525643"/>
              </p:ext>
            </p:extLst>
          </p:nvPr>
        </p:nvGraphicFramePr>
        <p:xfrm>
          <a:off x="8043921" y="311851"/>
          <a:ext cx="780344" cy="1066800"/>
        </p:xfrm>
        <a:graphic>
          <a:graphicData uri="http://schemas.openxmlformats.org/presentationml/2006/ole">
            <mc:AlternateContent xmlns:mc="http://schemas.openxmlformats.org/markup-compatibility/2006">
              <mc:Choice xmlns:v="urn:schemas-microsoft-com:vml" Requires="v">
                <p:oleObj spid="_x0000_s2057" name="Picture" r:id="rId4" imgW="1038873" imgH="1457931" progId="Word.Picture.8">
                  <p:embed/>
                </p:oleObj>
              </mc:Choice>
              <mc:Fallback>
                <p:oleObj name="Picture" r:id="rId4" imgW="1038873" imgH="145793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921" y="311851"/>
                        <a:ext cx="780344" cy="1066800"/>
                      </a:xfrm>
                      <a:prstGeom prst="rect">
                        <a:avLst/>
                      </a:prstGeom>
                      <a:noFill/>
                      <a:ln>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19201" y="0"/>
            <a:ext cx="6705600" cy="1600200"/>
          </a:xfrm>
        </p:spPr>
        <p:txBody>
          <a:bodyPr/>
          <a:lstStyle/>
          <a:p>
            <a:r>
              <a:rPr lang="en-US" b="1" dirty="0">
                <a:ea typeface="ＭＳ Ｐゴシック" panose="020B0600070205080204" pitchFamily="34" charset="-128"/>
              </a:rPr>
              <a:t>SD INCOSE</a:t>
            </a:r>
            <a:br>
              <a:rPr lang="en-US" b="1" dirty="0">
                <a:ea typeface="ＭＳ Ｐゴシック" panose="020B0600070205080204" pitchFamily="34" charset="-128"/>
              </a:rPr>
            </a:br>
            <a:r>
              <a:rPr lang="en-US" b="1" dirty="0">
                <a:ea typeface="ＭＳ Ｐゴシック" panose="020B0600070205080204" pitchFamily="34" charset="-128"/>
              </a:rPr>
              <a:t>X/2015  Monthly Meeting</a:t>
            </a:r>
          </a:p>
        </p:txBody>
      </p:sp>
      <p:sp>
        <p:nvSpPr>
          <p:cNvPr id="27651" name="Content Placeholder 2"/>
          <p:cNvSpPr>
            <a:spLocks noGrp="1"/>
          </p:cNvSpPr>
          <p:nvPr>
            <p:ph idx="1"/>
          </p:nvPr>
        </p:nvSpPr>
        <p:spPr>
          <a:xfrm>
            <a:off x="685800" y="1600200"/>
            <a:ext cx="7857478" cy="4572000"/>
          </a:xfrm>
          <a:solidFill>
            <a:schemeClr val="bg1"/>
          </a:solidFill>
        </p:spPr>
        <p:txBody>
          <a:bodyPr>
            <a:normAutofit/>
          </a:bodyPr>
          <a:lstStyle/>
          <a:p>
            <a:pPr marL="0" indent="0">
              <a:buFontTx/>
              <a:buNone/>
            </a:pPr>
            <a:r>
              <a:rPr lang="en-US" sz="2400" b="1" u="sng" dirty="0">
                <a:ea typeface="ＭＳ Ｐゴシック" panose="020B0600070205080204" pitchFamily="34" charset="-128"/>
              </a:rPr>
              <a:t>Date, Time, Location</a:t>
            </a:r>
          </a:p>
          <a:p>
            <a:pPr marL="0" indent="0">
              <a:buFontTx/>
              <a:buNone/>
            </a:pPr>
            <a:r>
              <a:rPr lang="en-US" sz="2400" b="1" dirty="0">
                <a:ea typeface="ＭＳ Ｐゴシック" panose="020B0600070205080204" pitchFamily="34" charset="-128"/>
              </a:rPr>
              <a:t>  Third Wednesday of Month, X/2015, 5:10 – 7:20 PM</a:t>
            </a:r>
          </a:p>
          <a:p>
            <a:pPr marL="0" indent="0">
              <a:buFontTx/>
              <a:buNone/>
            </a:pPr>
            <a:r>
              <a:rPr lang="en-US" sz="2400" b="1" dirty="0">
                <a:ea typeface="ＭＳ Ｐゴシック" panose="020B0600070205080204" pitchFamily="34" charset="-128"/>
              </a:rPr>
              <a:t>  Giovanni’s Italian Restaurant, </a:t>
            </a:r>
            <a:r>
              <a:rPr lang="en-US" sz="2400" b="1" dirty="0" err="1">
                <a:ea typeface="ＭＳ Ｐゴシック" panose="020B0600070205080204" pitchFamily="34" charset="-128"/>
              </a:rPr>
              <a:t>Clairemont</a:t>
            </a:r>
            <a:r>
              <a:rPr lang="en-US" sz="2400" b="1" dirty="0">
                <a:ea typeface="ＭＳ Ｐゴシック" panose="020B0600070205080204" pitchFamily="34" charset="-128"/>
              </a:rPr>
              <a:t> </a:t>
            </a:r>
            <a:r>
              <a:rPr lang="en-US" sz="2400" b="1" dirty="0" err="1">
                <a:ea typeface="ＭＳ Ｐゴシック" panose="020B0600070205080204" pitchFamily="34" charset="-128"/>
              </a:rPr>
              <a:t>Dr</a:t>
            </a:r>
            <a:endParaRPr lang="en-US" sz="2400" b="1" dirty="0">
              <a:ea typeface="ＭＳ Ｐゴシック" panose="020B0600070205080204" pitchFamily="34" charset="-128"/>
            </a:endParaRPr>
          </a:p>
          <a:p>
            <a:pPr marL="0" indent="0">
              <a:buFontTx/>
              <a:buNone/>
            </a:pPr>
            <a:r>
              <a:rPr lang="en-US" sz="2400" b="1" u="sng" dirty="0">
                <a:ea typeface="ＭＳ Ｐゴシック" panose="020B0600070205080204" pitchFamily="34" charset="-128"/>
              </a:rPr>
              <a:t>Speaker</a:t>
            </a:r>
          </a:p>
          <a:p>
            <a:pPr marL="0" indent="0">
              <a:buFontTx/>
              <a:buNone/>
            </a:pPr>
            <a:r>
              <a:rPr lang="en-US" sz="2400" b="1" dirty="0">
                <a:ea typeface="ＭＳ Ｐゴシック" panose="020B0600070205080204" pitchFamily="34" charset="-128"/>
              </a:rPr>
              <a:t>  </a:t>
            </a:r>
            <a:r>
              <a:rPr lang="en-US" sz="2400" b="1" dirty="0" err="1">
                <a:ea typeface="ＭＳ Ｐゴシック" panose="020B0600070205080204" pitchFamily="34" charset="-128"/>
              </a:rPr>
              <a:t>Mr</a:t>
            </a:r>
            <a:r>
              <a:rPr lang="en-US" sz="2400" b="1" dirty="0">
                <a:ea typeface="ＭＳ Ｐゴシック" panose="020B0600070205080204" pitchFamily="34" charset="-128"/>
              </a:rPr>
              <a:t>/</a:t>
            </a:r>
            <a:r>
              <a:rPr lang="en-US" sz="2400" b="1" dirty="0" err="1">
                <a:ea typeface="ＭＳ Ｐゴシック" panose="020B0600070205080204" pitchFamily="34" charset="-128"/>
              </a:rPr>
              <a:t>Ms</a:t>
            </a:r>
            <a:r>
              <a:rPr lang="en-US" sz="2400" b="1" dirty="0">
                <a:ea typeface="ＭＳ Ｐゴシック" panose="020B0600070205080204" pitchFamily="34" charset="-128"/>
              </a:rPr>
              <a:t> Expert in SE or YYYY</a:t>
            </a:r>
          </a:p>
          <a:p>
            <a:pPr marL="0" indent="0">
              <a:buFontTx/>
              <a:buNone/>
            </a:pPr>
            <a:r>
              <a:rPr lang="en-US" sz="2400" b="1" u="sng" dirty="0">
                <a:ea typeface="ＭＳ Ｐゴシック" panose="020B0600070205080204" pitchFamily="34" charset="-128"/>
              </a:rPr>
              <a:t>Topic</a:t>
            </a:r>
          </a:p>
          <a:p>
            <a:pPr marL="0" indent="0">
              <a:buFontTx/>
              <a:buNone/>
            </a:pPr>
            <a:r>
              <a:rPr lang="en-US" sz="2400" b="1" dirty="0">
                <a:ea typeface="ＭＳ Ｐゴシック" panose="020B0600070205080204" pitchFamily="34" charset="-128"/>
              </a:rPr>
              <a:t>  Abstract of presentation</a:t>
            </a:r>
          </a:p>
          <a:p>
            <a:pPr marL="0" indent="0">
              <a:buFontTx/>
              <a:buNone/>
            </a:pPr>
            <a:endParaRPr lang="en-US" sz="2400" b="1" dirty="0">
              <a:ea typeface="ＭＳ Ｐゴシック" panose="020B0600070205080204" pitchFamily="34" charset="-128"/>
            </a:endParaRPr>
          </a:p>
          <a:p>
            <a:pPr marL="0" indent="0">
              <a:buFontTx/>
              <a:buNone/>
            </a:pPr>
            <a:r>
              <a:rPr lang="en-US" sz="2400" b="1" dirty="0">
                <a:ea typeface="ＭＳ Ｐゴシック" panose="020B0600070205080204" pitchFamily="34" charset="-128"/>
              </a:rPr>
              <a:t>Great Italian dinner, $5 for members, $10 for guests</a:t>
            </a:r>
          </a:p>
          <a:p>
            <a:pPr marL="0" indent="0">
              <a:buFontTx/>
              <a:buNone/>
            </a:pPr>
            <a:endParaRPr lang="en-US" b="1" dirty="0">
              <a:ea typeface="ＭＳ Ｐゴシック" panose="020B0600070205080204" pitchFamily="34" charset="-128"/>
            </a:endParaRPr>
          </a:p>
        </p:txBody>
      </p:sp>
      <p:sp>
        <p:nvSpPr>
          <p:cNvPr id="2765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Light" panose="020F03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Light" panose="020F03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Light" panose="020F03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Light" panose="020F0302020204030204" pitchFamily="34" charset="0"/>
                <a:ea typeface="ＭＳ Ｐゴシック" panose="020B0600070205080204" pitchFamily="34" charset="-128"/>
              </a:defRPr>
            </a:lvl9pPr>
          </a:lstStyle>
          <a:p>
            <a:pPr>
              <a:spcBef>
                <a:spcPct val="0"/>
              </a:spcBef>
              <a:buFontTx/>
              <a:buNone/>
            </a:pPr>
            <a:fld id="{84D7F216-2371-4024-8BB4-A2FAD47FC56E}" type="slidenum">
              <a:rPr lang="en-US" sz="1400" smtClean="0">
                <a:solidFill>
                  <a:srgbClr val="000000"/>
                </a:solidFill>
                <a:latin typeface="Arial" panose="020B0604020202020204" pitchFamily="34" charset="0"/>
              </a:rPr>
              <a:pPr>
                <a:spcBef>
                  <a:spcPct val="0"/>
                </a:spcBef>
                <a:buFontTx/>
                <a:buNone/>
              </a:pPr>
              <a:t>27</a:t>
            </a:fld>
            <a:endParaRPr lang="en-US" sz="1400">
              <a:solidFill>
                <a:srgbClr val="000000"/>
              </a:solidFill>
              <a:latin typeface="Arial" panose="020B0604020202020204" pitchFamily="34" charset="0"/>
            </a:endParaRPr>
          </a:p>
        </p:txBody>
      </p:sp>
      <p:sp>
        <p:nvSpPr>
          <p:cNvPr id="5" name="Rectangle 4"/>
          <p:cNvSpPr/>
          <p:nvPr/>
        </p:nvSpPr>
        <p:spPr bwMode="auto">
          <a:xfrm>
            <a:off x="2667000" y="6172200"/>
            <a:ext cx="4343400" cy="549274"/>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latin typeface="Calibri Light" pitchFamily="34" charset="0"/>
              </a:rPr>
              <a:t>More info at www.sdincose.org </a:t>
            </a:r>
            <a:endParaRPr lang="en-US" sz="2400" b="1" dirty="0">
              <a:solidFill>
                <a:schemeClr val="tx1"/>
              </a:solidFill>
              <a:latin typeface="Calibri Light"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82675705"/>
              </p:ext>
            </p:extLst>
          </p:nvPr>
        </p:nvGraphicFramePr>
        <p:xfrm>
          <a:off x="7924800" y="304800"/>
          <a:ext cx="832195" cy="1137684"/>
        </p:xfrm>
        <a:graphic>
          <a:graphicData uri="http://schemas.openxmlformats.org/presentationml/2006/ole">
            <mc:AlternateContent xmlns:mc="http://schemas.openxmlformats.org/markup-compatibility/2006">
              <mc:Choice xmlns:v="urn:schemas-microsoft-com:vml" Requires="v">
                <p:oleObj spid="_x0000_s3082" name="Picture" r:id="rId3" imgW="1038873" imgH="1457931" progId="Word.Picture.8">
                  <p:embed/>
                </p:oleObj>
              </mc:Choice>
              <mc:Fallback>
                <p:oleObj name="Picture" r:id="rId3" imgW="1038873" imgH="145793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04800"/>
                        <a:ext cx="832195" cy="1137684"/>
                      </a:xfrm>
                      <a:prstGeom prst="rect">
                        <a:avLst/>
                      </a:prstGeom>
                      <a:noFill/>
                      <a:ln>
                        <a:noFill/>
                      </a:ln>
                    </p:spPr>
                  </p:pic>
                </p:oleObj>
              </mc:Fallback>
            </mc:AlternateContent>
          </a:graphicData>
        </a:graphic>
      </p:graphicFrame>
      <p:sp>
        <p:nvSpPr>
          <p:cNvPr id="2" name="Rectangle 1"/>
          <p:cNvSpPr/>
          <p:nvPr/>
        </p:nvSpPr>
        <p:spPr>
          <a:xfrm>
            <a:off x="647700" y="5715000"/>
            <a:ext cx="7962899"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en-US" sz="2400" b="1" dirty="0">
                <a:solidFill>
                  <a:srgbClr val="C00000"/>
                </a:solidFill>
                <a:ea typeface="ＭＳ Ｐゴシック" panose="020B0600070205080204" pitchFamily="34" charset="-128"/>
              </a:rPr>
              <a:t>What about a North County satellite location at </a:t>
            </a:r>
            <a:r>
              <a:rPr lang="en-US" sz="2400" b="1" dirty="0" err="1">
                <a:solidFill>
                  <a:srgbClr val="C00000"/>
                </a:solidFill>
                <a:ea typeface="ＭＳ Ｐゴシック" panose="020B0600070205080204" pitchFamily="34" charset="-128"/>
              </a:rPr>
              <a:t>ViaSat</a:t>
            </a:r>
            <a:r>
              <a:rPr lang="en-US" sz="2400" b="1" dirty="0">
                <a:solidFill>
                  <a:srgbClr val="C00000"/>
                </a:solidFill>
                <a:ea typeface="ＭＳ Ｐゴシック" panose="020B0600070205080204" pitchFamily="34" charset="-128"/>
              </a:rPr>
              <a:t>?</a:t>
            </a: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813189" cy="1600200"/>
          </a:xfrm>
        </p:spPr>
        <p:txBody>
          <a:bodyPr/>
          <a:lstStyle/>
          <a:p>
            <a:r>
              <a:rPr lang="en-US" dirty="0"/>
              <a:t>What Can </a:t>
            </a:r>
            <a:r>
              <a:rPr lang="en-US" dirty="0" err="1"/>
              <a:t>ViaSat</a:t>
            </a:r>
            <a:r>
              <a:rPr lang="en-US" dirty="0"/>
              <a:t> do?</a:t>
            </a:r>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sz="2000" b="1" dirty="0"/>
              <a:t>Encourage your SEs to join and be involved with INCOSE and the San Diego Chapter</a:t>
            </a:r>
          </a:p>
          <a:p>
            <a:pPr lvl="1"/>
            <a:r>
              <a:rPr lang="en-US" sz="1800" b="1" dirty="0"/>
              <a:t>Pay for part or all of employees membership dues ($145 per year)</a:t>
            </a:r>
          </a:p>
          <a:p>
            <a:pPr lvl="1"/>
            <a:r>
              <a:rPr lang="en-US" sz="1800" b="1" dirty="0"/>
              <a:t>Make membership in a professional organization such as INCOSE a positive evaluation factor on yearly performance reviews</a:t>
            </a:r>
          </a:p>
          <a:p>
            <a:pPr lvl="1"/>
            <a:r>
              <a:rPr lang="en-US" sz="1800" b="1" dirty="0"/>
              <a:t>Support an SD INCOSE recruiting luncheon at </a:t>
            </a:r>
            <a:r>
              <a:rPr lang="en-US" sz="1800" b="1" dirty="0" err="1"/>
              <a:t>ViaSat</a:t>
            </a:r>
            <a:r>
              <a:rPr lang="en-US" sz="1800" b="1" dirty="0"/>
              <a:t> locations</a:t>
            </a:r>
          </a:p>
          <a:p>
            <a:pPr lvl="1"/>
            <a:r>
              <a:rPr lang="en-US" sz="1800" b="1" dirty="0"/>
              <a:t>Support employees going to INCOSE International Symposium and International Workshop</a:t>
            </a:r>
          </a:p>
          <a:p>
            <a:pPr marL="342900" lvl="1" indent="-342900">
              <a:buFont typeface="Arial" pitchFamily="34" charset="0"/>
              <a:buChar char="•"/>
            </a:pPr>
            <a:r>
              <a:rPr lang="en-US" sz="2000" b="1" dirty="0"/>
              <a:t>Sponsor a satellite site at </a:t>
            </a:r>
            <a:r>
              <a:rPr lang="en-US" sz="2000" b="1" dirty="0" err="1"/>
              <a:t>ViaSat</a:t>
            </a:r>
            <a:r>
              <a:rPr lang="en-US" sz="2000" b="1" dirty="0"/>
              <a:t> for SD INCOSE meetings</a:t>
            </a:r>
          </a:p>
          <a:p>
            <a:pPr marL="342900" lvl="1" indent="-342900">
              <a:buFont typeface="Arial" pitchFamily="34" charset="0"/>
              <a:buChar char="•"/>
            </a:pPr>
            <a:r>
              <a:rPr lang="en-US" sz="2000" b="1" dirty="0"/>
              <a:t>Become an INCOSE CAB Member</a:t>
            </a:r>
          </a:p>
          <a:p>
            <a:pPr marL="342900" lvl="1" indent="-342900">
              <a:buFont typeface="Arial" pitchFamily="34" charset="0"/>
              <a:buChar char="•"/>
            </a:pPr>
            <a:r>
              <a:rPr lang="en-US" sz="2000" b="1" dirty="0"/>
              <a:t>Work with SD Chapter on programs of benefit to </a:t>
            </a:r>
            <a:r>
              <a:rPr lang="en-US" sz="2000" b="1" dirty="0" err="1"/>
              <a:t>ViaSat</a:t>
            </a:r>
            <a:r>
              <a:rPr lang="en-US" sz="2000" b="1" dirty="0"/>
              <a:t> and your system engineering community</a:t>
            </a:r>
          </a:p>
          <a:p>
            <a:pPr marL="742950" lvl="2" indent="-342900">
              <a:buFont typeface="Courier New" panose="02070309020205020404" pitchFamily="49" charset="0"/>
              <a:buChar char="o"/>
            </a:pPr>
            <a:r>
              <a:rPr lang="en-US" sz="1800" b="1" dirty="0"/>
              <a:t>Identify topics of interest to </a:t>
            </a:r>
            <a:r>
              <a:rPr lang="en-US" sz="1800" b="1" dirty="0" err="1"/>
              <a:t>ViaSat</a:t>
            </a:r>
            <a:r>
              <a:rPr lang="en-US" sz="1800" b="1" dirty="0"/>
              <a:t> for meetings, tutorials, and conferences</a:t>
            </a:r>
          </a:p>
          <a:p>
            <a:pPr marL="742950" lvl="2" indent="-342900">
              <a:buFont typeface="Courier New" panose="02070309020205020404" pitchFamily="49" charset="0"/>
              <a:buChar char="o"/>
            </a:pPr>
            <a:r>
              <a:rPr lang="en-US" sz="1800" b="1" dirty="0"/>
              <a:t>Provide a speaker for a monthly meeting</a:t>
            </a:r>
          </a:p>
          <a:p>
            <a:pPr marL="742950" lvl="2" indent="-342900">
              <a:buFont typeface="Courier New" panose="02070309020205020404" pitchFamily="49" charset="0"/>
              <a:buChar char="o"/>
            </a:pPr>
            <a:r>
              <a:rPr lang="en-US" sz="1800" b="1" dirty="0"/>
              <a:t>Provide topics and speakers for conferences</a:t>
            </a:r>
            <a:endParaRPr lang="en-US" sz="2000" b="1" dirty="0"/>
          </a:p>
          <a:p>
            <a:pPr marL="342900" lvl="1" indent="-342900">
              <a:buFont typeface="Arial" pitchFamily="34" charset="0"/>
              <a:buChar char="•"/>
            </a:pPr>
            <a:r>
              <a:rPr lang="en-US" sz="2000" b="1" dirty="0"/>
              <a:t>Support local STEM teacher awards via contributing to INCOSE Foundation/SD Chapter teacher grant program</a:t>
            </a:r>
          </a:p>
          <a:p>
            <a:pPr marL="342900" lvl="1" indent="-342900">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28</a:t>
            </a:fld>
            <a:endParaRPr lang="en-US" dirty="0">
              <a:solidFill>
                <a:prstClr val="black">
                  <a:lumMod val="65000"/>
                  <a:lumOff val="35000"/>
                </a:prst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64586215"/>
              </p:ext>
            </p:extLst>
          </p:nvPr>
        </p:nvGraphicFramePr>
        <p:xfrm>
          <a:off x="8032389" y="304800"/>
          <a:ext cx="724606" cy="990600"/>
        </p:xfrm>
        <a:graphic>
          <a:graphicData uri="http://schemas.openxmlformats.org/presentationml/2006/ole">
            <mc:AlternateContent xmlns:mc="http://schemas.openxmlformats.org/markup-compatibility/2006">
              <mc:Choice xmlns:v="urn:schemas-microsoft-com:vml" Requires="v">
                <p:oleObj spid="_x0000_s4103" name="Picture" r:id="rId3" imgW="1038873" imgH="1457931" progId="Word.Picture.8">
                  <p:embed/>
                </p:oleObj>
              </mc:Choice>
              <mc:Fallback>
                <p:oleObj name="Picture" r:id="rId3" imgW="1038873" imgH="145793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389" y="304800"/>
                        <a:ext cx="724606" cy="99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1032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Certification: The Systems Engineering Professional (SEP) Program</a:t>
            </a:r>
          </a:p>
        </p:txBody>
      </p:sp>
      <p:sp>
        <p:nvSpPr>
          <p:cNvPr id="8" name="Text Placeholder 7"/>
          <p:cNvSpPr>
            <a:spLocks noGrp="1"/>
          </p:cNvSpPr>
          <p:nvPr>
            <p:ph type="body" idx="1"/>
          </p:nvPr>
        </p:nvSpPr>
        <p:spPr/>
        <p:txBody>
          <a:bodyPr/>
          <a:lstStyle/>
          <a:p>
            <a:r>
              <a:rPr lang="en-US" dirty="0"/>
              <a:t>A Brief Overview</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29</a:t>
            </a:fld>
            <a:endParaRPr lang="en-US" dirty="0">
              <a:solidFill>
                <a:prstClr val="black">
                  <a:lumMod val="65000"/>
                  <a:lumOff val="35000"/>
                </a:prstClr>
              </a:solidFill>
            </a:endParaRPr>
          </a:p>
        </p:txBody>
      </p:sp>
    </p:spTree>
    <p:extLst>
      <p:ext uri="{BB962C8B-B14F-4D97-AF65-F5344CB8AC3E}">
        <p14:creationId xmlns:p14="http://schemas.microsoft.com/office/powerpoint/2010/main" val="232668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53337"/>
            <a:ext cx="5257800" cy="1200329"/>
          </a:xfrm>
          <a:prstGeom prst="rect">
            <a:avLst/>
          </a:prstGeom>
          <a:noFill/>
        </p:spPr>
        <p:txBody>
          <a:bodyPr wrap="square" rtlCol="0">
            <a:spAutoFit/>
          </a:bodyPr>
          <a:lstStyle/>
          <a:p>
            <a:r>
              <a:rPr lang="en-US" sz="2400" dirty="0"/>
              <a:t>We connect systems practitioners around the world – across organizational boundaries, domain boundaries, and national boundaries.</a:t>
            </a:r>
          </a:p>
        </p:txBody>
      </p:sp>
      <p:sp>
        <p:nvSpPr>
          <p:cNvPr id="3" name="TextBox 2"/>
          <p:cNvSpPr txBox="1"/>
          <p:nvPr/>
        </p:nvSpPr>
        <p:spPr>
          <a:xfrm>
            <a:off x="3657600" y="3143071"/>
            <a:ext cx="5334000" cy="1200329"/>
          </a:xfrm>
          <a:prstGeom prst="rect">
            <a:avLst/>
          </a:prstGeom>
          <a:noFill/>
        </p:spPr>
        <p:txBody>
          <a:bodyPr wrap="square" rtlCol="0">
            <a:spAutoFit/>
          </a:bodyPr>
          <a:lstStyle/>
          <a:p>
            <a:pPr algn="r"/>
            <a:r>
              <a:rPr lang="en-US" sz="2400" dirty="0"/>
              <a:t>We create, advance, and broker information on systems approaches to help the broader community address complex challenges.</a:t>
            </a:r>
          </a:p>
        </p:txBody>
      </p:sp>
      <p:sp>
        <p:nvSpPr>
          <p:cNvPr id="5" name="TextBox 4"/>
          <p:cNvSpPr txBox="1"/>
          <p:nvPr/>
        </p:nvSpPr>
        <p:spPr>
          <a:xfrm>
            <a:off x="457200" y="5200471"/>
            <a:ext cx="5562600" cy="1200329"/>
          </a:xfrm>
          <a:prstGeom prst="rect">
            <a:avLst/>
          </a:prstGeom>
          <a:noFill/>
        </p:spPr>
        <p:txBody>
          <a:bodyPr wrap="square" rtlCol="0">
            <a:spAutoFit/>
          </a:bodyPr>
          <a:lstStyle/>
          <a:p>
            <a:r>
              <a:rPr lang="en-US" sz="2400" dirty="0"/>
              <a:t>We champion the systems perspective and the unique value of systems engineering and those who apply it.</a:t>
            </a: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636" r="98287">
                        <a14:backgroundMark x1="49893" y1="98965" x2="49893" y2="98965"/>
                        <a14:backgroundMark x1="56959" y1="99094" x2="56959" y2="99094"/>
                      </a14:backgroundRemoval>
                    </a14:imgEffect>
                  </a14:imgLayer>
                </a14:imgProps>
              </a:ext>
              <a:ext uri="{28A0092B-C50C-407E-A947-70E740481C1C}">
                <a14:useLocalDpi xmlns:a14="http://schemas.microsoft.com/office/drawing/2010/main" val="0"/>
              </a:ext>
            </a:extLst>
          </a:blip>
          <a:srcRect/>
          <a:stretch>
            <a:fillRect/>
          </a:stretch>
        </p:blipFill>
        <p:spPr bwMode="auto">
          <a:xfrm>
            <a:off x="838200" y="2583222"/>
            <a:ext cx="3226904" cy="267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185483"/>
            <a:ext cx="3276600" cy="1645885"/>
          </a:xfrm>
          <a:prstGeom prst="rect">
            <a:avLst/>
          </a:prstGeom>
        </p:spPr>
      </p:pic>
      <p:sp>
        <p:nvSpPr>
          <p:cNvPr id="11" name="Footer Placeholder 10"/>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12" name="Slide Number Placeholder 11"/>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spTree>
    <p:extLst>
      <p:ext uri="{BB962C8B-B14F-4D97-AF65-F5344CB8AC3E}">
        <p14:creationId xmlns:p14="http://schemas.microsoft.com/office/powerpoint/2010/main" val="6076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dirty="0"/>
              <a:t>The INCOSE SEP Program Purpose and Benefits</a:t>
            </a:r>
          </a:p>
        </p:txBody>
      </p:sp>
      <p:sp>
        <p:nvSpPr>
          <p:cNvPr id="5123" name="Content Placeholder 2"/>
          <p:cNvSpPr>
            <a:spLocks noGrp="1"/>
          </p:cNvSpPr>
          <p:nvPr>
            <p:ph idx="1"/>
          </p:nvPr>
        </p:nvSpPr>
        <p:spPr>
          <a:xfrm>
            <a:off x="457200" y="1447800"/>
            <a:ext cx="8229600" cy="4525963"/>
          </a:xfrm>
        </p:spPr>
        <p:txBody>
          <a:bodyPr>
            <a:normAutofit/>
          </a:bodyPr>
          <a:lstStyle/>
          <a:p>
            <a:r>
              <a:rPr lang="en-US" sz="1800" dirty="0"/>
              <a:t>The INCOSE SEP program has been developed as the highest quality independent assessment of system engineering professionals benefiting:</a:t>
            </a:r>
          </a:p>
          <a:p>
            <a:r>
              <a:rPr lang="en-US" sz="1800" dirty="0"/>
              <a:t>Systems engineering community: </a:t>
            </a:r>
          </a:p>
          <a:p>
            <a:pPr lvl="1"/>
            <a:r>
              <a:rPr lang="en-US" sz="1400" dirty="0"/>
              <a:t>Creates the standard to identify and develop systems engineering professionals</a:t>
            </a:r>
          </a:p>
          <a:p>
            <a:pPr lvl="1"/>
            <a:r>
              <a:rPr lang="en-US" sz="1400" dirty="0"/>
              <a:t>Establishes a formal, recognized body of knowledge for the systems engineering community</a:t>
            </a:r>
          </a:p>
          <a:p>
            <a:r>
              <a:rPr lang="en-US" sz="1800" dirty="0"/>
              <a:t>System engineering professionals:  </a:t>
            </a:r>
          </a:p>
          <a:p>
            <a:pPr lvl="1"/>
            <a:r>
              <a:rPr lang="en-US" sz="1400" dirty="0"/>
              <a:t>Prepares the recipient to work across the extended enterprise with a common language and foundation</a:t>
            </a:r>
          </a:p>
          <a:p>
            <a:pPr lvl="1"/>
            <a:r>
              <a:rPr lang="en-US" sz="1400" dirty="0"/>
              <a:t>Provides a portable standard of recognition for attainment of knowledge, education, and experience</a:t>
            </a:r>
          </a:p>
          <a:p>
            <a:r>
              <a:rPr lang="en-US" sz="1800" dirty="0"/>
              <a:t>Organizations/institutions:  </a:t>
            </a:r>
          </a:p>
          <a:p>
            <a:pPr lvl="1"/>
            <a:r>
              <a:rPr lang="en-US" sz="1400" dirty="0"/>
              <a:t>A universal, industry-approved measure of a professional’s knowledge –achieved through the independent evaluation of relevant tasks, projects, and programs</a:t>
            </a:r>
          </a:p>
        </p:txBody>
      </p:sp>
      <p:sp>
        <p:nvSpPr>
          <p:cNvPr id="512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3D8F03-A66A-46AD-ABE3-2A8E0DA08D32}" type="slidenum">
              <a:rPr lang="en-US" smtClean="0">
                <a:solidFill>
                  <a:prstClr val="black"/>
                </a:solidFill>
              </a:rPr>
              <a:pPr/>
              <a:t>30</a:t>
            </a:fld>
            <a:endParaRPr lang="en-US" dirty="0">
              <a:solidFill>
                <a:prstClr val="black"/>
              </a:solidFill>
            </a:endParaRPr>
          </a:p>
        </p:txBody>
      </p:sp>
      <p:sp>
        <p:nvSpPr>
          <p:cNvPr id="7" name="Text Box 12"/>
          <p:cNvSpPr txBox="1">
            <a:spLocks noChangeArrowheads="1"/>
          </p:cNvSpPr>
          <p:nvPr/>
        </p:nvSpPr>
        <p:spPr bwMode="auto">
          <a:xfrm>
            <a:off x="930275" y="5486400"/>
            <a:ext cx="7299325" cy="923925"/>
          </a:xfrm>
          <a:prstGeom prst="rect">
            <a:avLst/>
          </a:prstGeom>
          <a:solidFill>
            <a:schemeClr val="tx2"/>
          </a:solidFill>
          <a:ln w="9525">
            <a:noFill/>
            <a:miter lim="800000"/>
            <a:headEnd/>
            <a:tailEnd/>
          </a:ln>
        </p:spPr>
        <p:txBody>
          <a:bodyPr>
            <a:spAutoFit/>
          </a:bodyPr>
          <a:lstStyle/>
          <a:p>
            <a:pPr algn="ctr" fontAlgn="auto">
              <a:spcBef>
                <a:spcPts val="0"/>
              </a:spcBef>
              <a:spcAft>
                <a:spcPts val="0"/>
              </a:spcAft>
              <a:defRPr/>
            </a:pPr>
            <a:r>
              <a:rPr lang="en-US" kern="0" dirty="0">
                <a:solidFill>
                  <a:srgbClr val="FFFFFF"/>
                </a:solidFill>
                <a:latin typeface="Palatino Linotype"/>
                <a:cs typeface="+mn-cs"/>
              </a:rPr>
              <a:t>INCOSE’s certification program continues to grow due to the increasing recognition of its value to professionals, to organizations/ institutions, and to the overall systems engineering community</a:t>
            </a:r>
            <a:endParaRPr lang="en-US" b="1" kern="0" dirty="0">
              <a:solidFill>
                <a:srgbClr val="FFFFFF"/>
              </a:solidFill>
              <a:latin typeface="Palatino Linotype"/>
              <a:cs typeface="+mn-cs"/>
            </a:endParaRPr>
          </a:p>
        </p:txBody>
      </p:sp>
      <p:sp>
        <p:nvSpPr>
          <p:cNvPr id="2" name="Footer Placeholder 1"/>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Tree>
    <p:extLst>
      <p:ext uri="{BB962C8B-B14F-4D97-AF65-F5344CB8AC3E}">
        <p14:creationId xmlns:p14="http://schemas.microsoft.com/office/powerpoint/2010/main" val="39715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a:bodyPr>
          <a:lstStyle/>
          <a:p>
            <a:r>
              <a:rPr lang="en-US" dirty="0"/>
              <a:t>14 SE Functional Areas Recognized for Experience</a:t>
            </a:r>
          </a:p>
        </p:txBody>
      </p:sp>
      <p:sp>
        <p:nvSpPr>
          <p:cNvPr id="39942" name="Rectangle 5"/>
          <p:cNvSpPr>
            <a:spLocks noGrp="1" noChangeArrowheads="1"/>
          </p:cNvSpPr>
          <p:nvPr>
            <p:ph sz="half" idx="2"/>
          </p:nvPr>
        </p:nvSpPr>
        <p:spPr/>
        <p:txBody>
          <a:bodyPr/>
          <a:lstStyle/>
          <a:p>
            <a:r>
              <a:rPr lang="en-US" dirty="0"/>
              <a:t>SE Support Areas</a:t>
            </a:r>
          </a:p>
          <a:p>
            <a:pPr lvl="1"/>
            <a:r>
              <a:rPr lang="en-US" dirty="0"/>
              <a:t>Specialty Engineering</a:t>
            </a:r>
          </a:p>
          <a:p>
            <a:pPr lvl="1"/>
            <a:r>
              <a:rPr lang="en-US" dirty="0"/>
              <a:t>Process Definition</a:t>
            </a:r>
          </a:p>
          <a:p>
            <a:pPr lvl="1"/>
            <a:r>
              <a:rPr lang="en-US" dirty="0"/>
              <a:t>Training</a:t>
            </a:r>
          </a:p>
          <a:p>
            <a:pPr lvl="1"/>
            <a:r>
              <a:rPr lang="en-US" dirty="0"/>
              <a:t>Tool Support</a:t>
            </a:r>
          </a:p>
          <a:p>
            <a:pPr lvl="1"/>
            <a:r>
              <a:rPr lang="en-US" dirty="0"/>
              <a:t>Quality Assurance</a:t>
            </a:r>
          </a:p>
          <a:p>
            <a:r>
              <a:rPr lang="en-US" dirty="0"/>
              <a:t>Plus “Other”</a:t>
            </a:r>
          </a:p>
          <a:p>
            <a:pPr lvl="1"/>
            <a:r>
              <a:rPr lang="en-US" dirty="0"/>
              <a:t>To allow for the variety of SE across domains</a:t>
            </a:r>
          </a:p>
          <a:p>
            <a:pPr lvl="1"/>
            <a:r>
              <a:rPr lang="en-US" dirty="0"/>
              <a:t>Applicants should describe what they are claiming as other experience</a:t>
            </a:r>
          </a:p>
          <a:p>
            <a:endParaRPr lang="en-US" dirty="0"/>
          </a:p>
        </p:txBody>
      </p:sp>
      <p:sp>
        <p:nvSpPr>
          <p:cNvPr id="39938" name="Footer Placeholder 4"/>
          <p:cNvSpPr>
            <a:spLocks noGrp="1"/>
          </p:cNvSpPr>
          <p:nvPr>
            <p:ph type="ftr"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prstClr val="black"/>
                </a:solidFill>
              </a:rPr>
              <a:t>Introduction to INCOSE</a:t>
            </a:r>
            <a:endParaRPr lang="en-US" dirty="0">
              <a:solidFill>
                <a:prstClr val="black"/>
              </a:solidFill>
            </a:endParaRPr>
          </a:p>
        </p:txBody>
      </p:sp>
      <p:sp>
        <p:nvSpPr>
          <p:cNvPr id="3993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DE798-7AD1-47F8-9BF6-8C32116CF9D2}" type="slidenum">
              <a:rPr lang="en-US" smtClean="0">
                <a:solidFill>
                  <a:prstClr val="black"/>
                </a:solidFill>
              </a:rPr>
              <a:pPr/>
              <a:t>31</a:t>
            </a:fld>
            <a:endParaRPr lang="en-US" dirty="0">
              <a:solidFill>
                <a:prstClr val="black"/>
              </a:solidFill>
            </a:endParaRPr>
          </a:p>
        </p:txBody>
      </p:sp>
      <p:sp>
        <p:nvSpPr>
          <p:cNvPr id="39941" name="Rectangle 4"/>
          <p:cNvSpPr>
            <a:spLocks noGrp="1" noChangeArrowheads="1"/>
          </p:cNvSpPr>
          <p:nvPr>
            <p:ph sz="quarter" idx="13"/>
          </p:nvPr>
        </p:nvSpPr>
        <p:spPr/>
        <p:txBody>
          <a:bodyPr/>
          <a:lstStyle/>
          <a:p>
            <a:r>
              <a:rPr lang="en-US" dirty="0"/>
              <a:t>SE Technical Areas</a:t>
            </a:r>
          </a:p>
          <a:p>
            <a:pPr lvl="1"/>
            <a:r>
              <a:rPr lang="en-US" dirty="0"/>
              <a:t>Requirements Engineering</a:t>
            </a:r>
          </a:p>
          <a:p>
            <a:pPr lvl="1"/>
            <a:r>
              <a:rPr lang="en-US" dirty="0"/>
              <a:t>Design Development</a:t>
            </a:r>
          </a:p>
          <a:p>
            <a:pPr lvl="1"/>
            <a:r>
              <a:rPr lang="en-US" dirty="0"/>
              <a:t>System Integration</a:t>
            </a:r>
          </a:p>
          <a:p>
            <a:pPr lvl="1"/>
            <a:r>
              <a:rPr lang="en-US" dirty="0"/>
              <a:t>Qualification, Verification, and Validation</a:t>
            </a:r>
          </a:p>
          <a:p>
            <a:r>
              <a:rPr lang="en-US" dirty="0"/>
              <a:t>SE Management Areas</a:t>
            </a:r>
          </a:p>
          <a:p>
            <a:pPr lvl="1"/>
            <a:r>
              <a:rPr lang="en-US" dirty="0"/>
              <a:t>Technical Planning</a:t>
            </a:r>
          </a:p>
          <a:p>
            <a:pPr lvl="1"/>
            <a:r>
              <a:rPr lang="en-US" dirty="0"/>
              <a:t>Technical Effort Assessment</a:t>
            </a:r>
          </a:p>
          <a:p>
            <a:pPr lvl="1"/>
            <a:r>
              <a:rPr lang="en-US" dirty="0"/>
              <a:t>Risk and Opportunity Management</a:t>
            </a:r>
          </a:p>
          <a:p>
            <a:pPr lvl="1"/>
            <a:r>
              <a:rPr lang="en-US" dirty="0"/>
              <a:t>Baseline Control</a:t>
            </a:r>
          </a:p>
        </p:txBody>
      </p:sp>
      <p:sp>
        <p:nvSpPr>
          <p:cNvPr id="39943" name="Text Box 6"/>
          <p:cNvSpPr txBox="1">
            <a:spLocks noChangeArrowheads="1"/>
          </p:cNvSpPr>
          <p:nvPr/>
        </p:nvSpPr>
        <p:spPr bwMode="auto">
          <a:xfrm>
            <a:off x="1157287" y="5594767"/>
            <a:ext cx="6829425" cy="646331"/>
          </a:xfrm>
          <a:prstGeom prst="rect">
            <a:avLst/>
          </a:prstGeom>
          <a:solidFill>
            <a:schemeClr val="tx2"/>
          </a:solidFill>
          <a:ln w="9525">
            <a:noFill/>
            <a:miter lim="800000"/>
            <a:headEnd/>
            <a:tailEnd/>
          </a:ln>
        </p:spPr>
        <p:txBody>
          <a:bodyPr>
            <a:spAutoFit/>
          </a:bodyPr>
          <a:lstStyle>
            <a:defPPr>
              <a:defRPr lang="en-US"/>
            </a:defPPr>
            <a:lvl1pPr algn="ctr" fontAlgn="auto">
              <a:spcBef>
                <a:spcPts val="0"/>
              </a:spcBef>
              <a:spcAft>
                <a:spcPts val="0"/>
              </a:spcAft>
              <a:defRPr kern="0">
                <a:solidFill>
                  <a:srgbClr val="FFFFFF"/>
                </a:solidFill>
                <a:latin typeface="Palatino Linotype"/>
                <a:cs typeface="+mn-cs"/>
              </a:defRPr>
            </a:lvl1pPr>
          </a:lstStyle>
          <a:p>
            <a:r>
              <a:rPr lang="en-US" dirty="0"/>
              <a:t>Successful candidates must have balanced experience across multiple areas</a:t>
            </a:r>
          </a:p>
        </p:txBody>
      </p:sp>
    </p:spTree>
    <p:extLst>
      <p:ext uri="{BB962C8B-B14F-4D97-AF65-F5344CB8AC3E}">
        <p14:creationId xmlns:p14="http://schemas.microsoft.com/office/powerpoint/2010/main" val="366096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1219201" y="0"/>
            <a:ext cx="6400800" cy="1600200"/>
          </a:xfrm>
        </p:spPr>
        <p:txBody>
          <a:bodyPr/>
          <a:lstStyle/>
          <a:p>
            <a:r>
              <a:rPr lang="en-US" dirty="0"/>
              <a:t>So Which Certification is Right for You?</a:t>
            </a:r>
          </a:p>
        </p:txBody>
      </p:sp>
      <p:sp>
        <p:nvSpPr>
          <p:cNvPr id="56323" name="Content Placeholder 5"/>
          <p:cNvSpPr>
            <a:spLocks noGrp="1"/>
          </p:cNvSpPr>
          <p:nvPr>
            <p:ph idx="1"/>
          </p:nvPr>
        </p:nvSpPr>
        <p:spPr>
          <a:xfrm>
            <a:off x="457200" y="1600200"/>
            <a:ext cx="6781800" cy="4525963"/>
          </a:xfrm>
        </p:spPr>
        <p:txBody>
          <a:bodyPr>
            <a:normAutofit fontScale="92500" lnSpcReduction="20000"/>
          </a:bodyPr>
          <a:lstStyle/>
          <a:p>
            <a:r>
              <a:rPr lang="en-US" dirty="0"/>
              <a:t>If you have just started (or plan to start) practicing systems engineering or have recently graduated and are interested in systems engineering</a:t>
            </a:r>
            <a:br>
              <a:rPr lang="en-US" dirty="0"/>
            </a:br>
            <a:endParaRPr lang="en-US" dirty="0"/>
          </a:p>
          <a:p>
            <a:endParaRPr lang="en-US" dirty="0"/>
          </a:p>
          <a:p>
            <a:r>
              <a:rPr lang="en-US" dirty="0"/>
              <a:t>If you are a practicing Systems Engineer with more than five years of systems engineering professional work experience</a:t>
            </a:r>
            <a:br>
              <a:rPr lang="en-US" dirty="0"/>
            </a:br>
            <a:endParaRPr lang="en-US" dirty="0"/>
          </a:p>
          <a:p>
            <a:endParaRPr lang="en-US" dirty="0"/>
          </a:p>
          <a:p>
            <a:r>
              <a:rPr lang="en-US" dirty="0"/>
              <a:t>If you are a systems engineering leader with recognized systems accomplishments and have many years of systems engineering professional work experience</a:t>
            </a:r>
          </a:p>
        </p:txBody>
      </p:sp>
      <p:sp>
        <p:nvSpPr>
          <p:cNvPr id="56324" name="Footer Placeholder 2"/>
          <p:cNvSpPr>
            <a:spLocks noGrp="1"/>
          </p:cNvSpPr>
          <p:nvPr>
            <p:ph type="ftr"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prstClr val="black"/>
                </a:solidFill>
              </a:rPr>
              <a:t>Introduction to INCOSE</a:t>
            </a:r>
            <a:endParaRPr lang="en-US" dirty="0">
              <a:solidFill>
                <a:prstClr val="black"/>
              </a:solidFill>
            </a:endParaRPr>
          </a:p>
        </p:txBody>
      </p:sp>
      <p:sp>
        <p:nvSpPr>
          <p:cNvPr id="56325"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92221C-325A-4538-8EF6-00D287E2EE69}" type="slidenum">
              <a:rPr lang="en-US" smtClean="0">
                <a:solidFill>
                  <a:prstClr val="black"/>
                </a:solidFill>
              </a:rPr>
              <a:pPr/>
              <a:t>32</a:t>
            </a:fld>
            <a:endParaRPr lang="en-US" dirty="0">
              <a:solidFill>
                <a:prstClr val="black"/>
              </a:solidFill>
            </a:endParaRPr>
          </a:p>
        </p:txBody>
      </p:sp>
      <p:pic>
        <p:nvPicPr>
          <p:cNvPr id="9" name="Picture 2" descr="S:\Documents\INCOSE\Director of Information Technology\INCOSE 2.0\_new_content\banners\certification-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19200"/>
            <a:ext cx="14097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Documents\INCOSE\Director of Information Technology\INCOSE 2.0\_new_content\banners\certification-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000375"/>
            <a:ext cx="13716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Documents\INCOSE\Director of Information Technology\INCOSE 2.0\_new_content\banners\certification-bann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779963"/>
            <a:ext cx="13716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51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Looking Forward</a:t>
            </a:r>
          </a:p>
        </p:txBody>
      </p:sp>
      <p:sp>
        <p:nvSpPr>
          <p:cNvPr id="8" name="Text Placeholder 7"/>
          <p:cNvSpPr>
            <a:spLocks noGrp="1"/>
          </p:cNvSpPr>
          <p:nvPr>
            <p:ph type="body" idx="1"/>
          </p:nvPr>
        </p:nvSpPr>
        <p:spPr/>
        <p:txBody>
          <a:bodyPr/>
          <a:lstStyle/>
          <a:p>
            <a:r>
              <a:rPr lang="en-US" dirty="0"/>
              <a:t>INCOSE in 2015 and Beyond</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33</a:t>
            </a:fld>
            <a:endParaRPr lang="en-US" dirty="0">
              <a:solidFill>
                <a:prstClr val="black">
                  <a:lumMod val="65000"/>
                  <a:lumOff val="35000"/>
                </a:prstClr>
              </a:solidFill>
            </a:endParaRPr>
          </a:p>
        </p:txBody>
      </p:sp>
    </p:spTree>
    <p:extLst>
      <p:ext uri="{BB962C8B-B14F-4D97-AF65-F5344CB8AC3E}">
        <p14:creationId xmlns:p14="http://schemas.microsoft.com/office/powerpoint/2010/main" val="21265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INCOSE at 24</a:t>
            </a:r>
          </a:p>
        </p:txBody>
      </p:sp>
      <p:grpSp>
        <p:nvGrpSpPr>
          <p:cNvPr id="5" name="Group 4"/>
          <p:cNvGrpSpPr/>
          <p:nvPr/>
        </p:nvGrpSpPr>
        <p:grpSpPr>
          <a:xfrm>
            <a:off x="5385211" y="1215764"/>
            <a:ext cx="2849827" cy="2051010"/>
            <a:chOff x="5728611" y="1190625"/>
            <a:chExt cx="3249130" cy="2338387"/>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8693" y="1190625"/>
              <a:ext cx="1141413" cy="149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258" y="1443037"/>
              <a:ext cx="1397000" cy="19939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868"/>
            <a:stretch/>
          </p:blipFill>
          <p:spPr>
            <a:xfrm>
              <a:off x="5728611" y="2355850"/>
              <a:ext cx="3249130" cy="1173162"/>
            </a:xfrm>
            <a:prstGeom prst="rect">
              <a:avLst/>
            </a:prstGeom>
          </p:spPr>
        </p:pic>
      </p:grpSp>
      <p:grpSp>
        <p:nvGrpSpPr>
          <p:cNvPr id="9" name="Group 8"/>
          <p:cNvGrpSpPr/>
          <p:nvPr/>
        </p:nvGrpSpPr>
        <p:grpSpPr>
          <a:xfrm>
            <a:off x="470624" y="1104768"/>
            <a:ext cx="3911372" cy="3212873"/>
            <a:chOff x="200227" y="76200"/>
            <a:chExt cx="4258145" cy="3497719"/>
          </a:xfrm>
        </p:grpSpPr>
        <p:pic>
          <p:nvPicPr>
            <p:cNvPr id="10" name="Picture 9" descr="Screen Clipping"/>
            <p:cNvPicPr>
              <a:picLocks noChangeAspect="1"/>
            </p:cNvPicPr>
            <p:nvPr/>
          </p:nvPicPr>
          <p:blipFill>
            <a:blip r:embed="rId5" cstate="print">
              <a:lum contrast="10000"/>
              <a:extLst>
                <a:ext uri="{28A0092B-C50C-407E-A947-70E740481C1C}">
                  <a14:useLocalDpi xmlns:a14="http://schemas.microsoft.com/office/drawing/2010/main" val="0"/>
                </a:ext>
              </a:extLst>
            </a:blip>
            <a:stretch>
              <a:fillRect/>
            </a:stretch>
          </p:blipFill>
          <p:spPr>
            <a:xfrm>
              <a:off x="200227" y="361046"/>
              <a:ext cx="1813667" cy="2340216"/>
            </a:xfrm>
            <a:prstGeom prst="rect">
              <a:avLst/>
            </a:prstGeom>
            <a:ln>
              <a:noFill/>
            </a:ln>
            <a:effectLst>
              <a:outerShdw blurRad="292100" dist="139700" dir="2700000" algn="tl" rotWithShape="0">
                <a:srgbClr val="333333">
                  <a:alpha val="65000"/>
                </a:srgbClr>
              </a:outerShdw>
            </a:effectLst>
          </p:spPr>
        </p:pic>
        <p:pic>
          <p:nvPicPr>
            <p:cNvPr id="11" name="Picture 10"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734" y="162859"/>
              <a:ext cx="1408638" cy="2947516"/>
            </a:xfrm>
            <a:prstGeom prst="rect">
              <a:avLst/>
            </a:prstGeom>
          </p:spPr>
        </p:pic>
        <p:pic>
          <p:nvPicPr>
            <p:cNvPr id="12" name="Picture 2"/>
            <p:cNvPicPr>
              <a:picLocks noChangeAspect="1" noChangeArrowheads="1"/>
            </p:cNvPicPr>
            <p:nvPr/>
          </p:nvPicPr>
          <p:blipFill>
            <a:blip r:embed="rId7"/>
            <a:srcRect/>
            <a:stretch>
              <a:fillRect/>
            </a:stretch>
          </p:blipFill>
          <p:spPr bwMode="auto">
            <a:xfrm>
              <a:off x="1491469" y="76200"/>
              <a:ext cx="1620739"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ecx.images-amazon.com/images/I/41V3MmFJX2L._SL500_.jpg"/>
            <p:cNvPicPr>
              <a:picLocks noChangeAspect="1" noChangeArrowheads="1"/>
            </p:cNvPicPr>
            <p:nvPr/>
          </p:nvPicPr>
          <p:blipFill>
            <a:blip r:embed="rId8">
              <a:lum contrast="10000"/>
            </a:blip>
            <a:srcRect l="19780" r="12088" b="24800"/>
            <a:stretch>
              <a:fillRect/>
            </a:stretch>
          </p:blipFill>
          <p:spPr bwMode="auto">
            <a:xfrm>
              <a:off x="2133600" y="1262973"/>
              <a:ext cx="1524000" cy="231094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r="59167"/>
            <a:stretch/>
          </p:blipFill>
          <p:spPr>
            <a:xfrm>
              <a:off x="355717" y="2437025"/>
              <a:ext cx="1933191" cy="705115"/>
            </a:xfrm>
            <a:prstGeom prst="rect">
              <a:avLst/>
            </a:prstGeom>
            <a:ln>
              <a:solidFill>
                <a:schemeClr val="accent1"/>
              </a:solidFill>
            </a:ln>
          </p:spPr>
        </p:pic>
      </p:grpSp>
      <p:grpSp>
        <p:nvGrpSpPr>
          <p:cNvPr id="15" name="Group 14"/>
          <p:cNvGrpSpPr/>
          <p:nvPr/>
        </p:nvGrpSpPr>
        <p:grpSpPr>
          <a:xfrm>
            <a:off x="361111" y="4282720"/>
            <a:ext cx="3806723" cy="1988189"/>
            <a:chOff x="229585" y="3881972"/>
            <a:chExt cx="4571194" cy="2387460"/>
          </a:xfrm>
        </p:grpSpPr>
        <p:pic>
          <p:nvPicPr>
            <p:cNvPr id="16" name="Picture 15"/>
            <p:cNvPicPr>
              <a:picLocks noChangeAspect="1"/>
            </p:cNvPicPr>
            <p:nvPr/>
          </p:nvPicPr>
          <p:blipFill>
            <a:blip r:embed="rId10"/>
            <a:stretch>
              <a:fillRect/>
            </a:stretch>
          </p:blipFill>
          <p:spPr>
            <a:xfrm>
              <a:off x="2041706" y="4111156"/>
              <a:ext cx="2391670" cy="1766887"/>
            </a:xfrm>
            <a:prstGeom prst="rect">
              <a:avLst/>
            </a:prstGeom>
          </p:spPr>
        </p:pic>
        <p:pic>
          <p:nvPicPr>
            <p:cNvPr id="17"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507" y="3881972"/>
              <a:ext cx="1722493" cy="16806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7528" y="4722572"/>
              <a:ext cx="1423251" cy="1417320"/>
            </a:xfrm>
            <a:prstGeom prst="ellipse">
              <a:avLst/>
            </a:prstGeom>
          </p:spPr>
        </p:pic>
        <p:pic>
          <p:nvPicPr>
            <p:cNvPr id="19" name="Picture 18"/>
            <p:cNvPicPr>
              <a:picLocks noChangeAspect="1"/>
            </p:cNvPicPr>
            <p:nvPr/>
          </p:nvPicPr>
          <p:blipFill>
            <a:blip r:embed="rId13">
              <a:extLst>
                <a:ext uri="{BEBA8EAE-BF5A-486C-A8C5-ECC9F3942E4B}">
                  <a14:imgProps xmlns:a14="http://schemas.microsoft.com/office/drawing/2010/main">
                    <a14:imgLayer r:embed="rId1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229585" y="4593032"/>
              <a:ext cx="2346960" cy="1676400"/>
            </a:xfrm>
            <a:prstGeom prst="rect">
              <a:avLst/>
            </a:prstGeom>
          </p:spPr>
        </p:pic>
      </p:grpSp>
      <p:grpSp>
        <p:nvGrpSpPr>
          <p:cNvPr id="26" name="Group 25"/>
          <p:cNvGrpSpPr/>
          <p:nvPr/>
        </p:nvGrpSpPr>
        <p:grpSpPr>
          <a:xfrm>
            <a:off x="5248910" y="3438921"/>
            <a:ext cx="3261581" cy="2580879"/>
            <a:chOff x="5248910" y="3438921"/>
            <a:chExt cx="3261581" cy="2580879"/>
          </a:xfrm>
        </p:grpSpPr>
        <p:pic>
          <p:nvPicPr>
            <p:cNvPr id="27" name="Picture 26"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26044" y="5591115"/>
              <a:ext cx="2772162" cy="428685"/>
            </a:xfrm>
            <a:prstGeom prst="rect">
              <a:avLst/>
            </a:prstGeom>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38673" y="3438921"/>
              <a:ext cx="2223072" cy="1069853"/>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48910" y="4257870"/>
              <a:ext cx="1648093" cy="1369185"/>
            </a:xfrm>
            <a:prstGeom prst="rect">
              <a:avLst/>
            </a:prstGeom>
          </p:spPr>
        </p:pic>
        <p:pic>
          <p:nvPicPr>
            <p:cNvPr id="30" name="Picture 29" descr="Screen Clipping"/>
            <p:cNvPicPr>
              <a:picLocks noChangeAspect="1"/>
            </p:cNvPicPr>
            <p:nvPr/>
          </p:nvPicPr>
          <p:blipFill rotWithShape="1">
            <a:blip r:embed="rId18">
              <a:extLst>
                <a:ext uri="{28A0092B-C50C-407E-A947-70E740481C1C}">
                  <a14:useLocalDpi xmlns:a14="http://schemas.microsoft.com/office/drawing/2010/main" val="0"/>
                </a:ext>
              </a:extLst>
            </a:blip>
            <a:srcRect l="2230" r="4617" b="27090"/>
            <a:stretch/>
          </p:blipFill>
          <p:spPr>
            <a:xfrm>
              <a:off x="6725382" y="4283117"/>
              <a:ext cx="1785109" cy="1369796"/>
            </a:xfrm>
            <a:prstGeom prst="ellipse">
              <a:avLst/>
            </a:prstGeom>
          </p:spPr>
        </p:pic>
        <p:pic>
          <p:nvPicPr>
            <p:cNvPr id="31" name="Picture 3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93923" y="3736284"/>
              <a:ext cx="818175" cy="371898"/>
            </a:xfrm>
            <a:prstGeom prst="rect">
              <a:avLst/>
            </a:prstGeom>
          </p:spPr>
        </p:pic>
      </p:grpSp>
      <p:sp>
        <p:nvSpPr>
          <p:cNvPr id="3" name="Footer Placeholder 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20" name="Slide Number Placeholder 19"/>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34</a:t>
            </a:fld>
            <a:endParaRPr lang="en-US" dirty="0">
              <a:solidFill>
                <a:prstClr val="black">
                  <a:lumMod val="65000"/>
                  <a:lumOff val="35000"/>
                </a:prstClr>
              </a:solidFill>
            </a:endParaRPr>
          </a:p>
        </p:txBody>
      </p:sp>
    </p:spTree>
    <p:extLst>
      <p:ext uri="{BB962C8B-B14F-4D97-AF65-F5344CB8AC3E}">
        <p14:creationId xmlns:p14="http://schemas.microsoft.com/office/powerpoint/2010/main" val="36253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Pursuing INCOSE‘s </a:t>
            </a:r>
            <a:br>
              <a:rPr lang="de-DE" dirty="0"/>
            </a:br>
            <a:r>
              <a:rPr lang="de-DE" dirty="0"/>
              <a:t>Five Year Objectives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5979159"/>
              </p:ext>
            </p:extLst>
          </p:nvPr>
        </p:nvGraphicFramePr>
        <p:xfrm>
          <a:off x="623070" y="1371600"/>
          <a:ext cx="7848600" cy="4754880"/>
        </p:xfrm>
        <a:graphic>
          <a:graphicData uri="http://schemas.openxmlformats.org/drawingml/2006/table">
            <a:tbl>
              <a:tblPr bandRow="1">
                <a:tableStyleId>{793D81CF-94F2-401A-BA57-92F5A7B2D0C5}</a:tableStyleId>
              </a:tblPr>
              <a:tblGrid>
                <a:gridCol w="7848600">
                  <a:extLst>
                    <a:ext uri="{9D8B030D-6E8A-4147-A177-3AD203B41FA5}">
                      <a16:colId xmlns:a16="http://schemas.microsoft.com/office/drawing/2014/main" val="20000"/>
                    </a:ext>
                  </a:extLst>
                </a:gridCol>
              </a:tblGrid>
              <a:tr h="478716">
                <a:tc>
                  <a:txBody>
                    <a:bodyPr/>
                    <a:lstStyle/>
                    <a:p>
                      <a:pPr marL="91440" marR="0" indent="0" algn="l" defTabSz="914400" rtl="0" eaLnBrk="1" fontAlgn="t" latinLnBrk="0" hangingPunct="1">
                        <a:lnSpc>
                          <a:spcPct val="100000"/>
                        </a:lnSpc>
                        <a:spcBef>
                          <a:spcPts val="200"/>
                        </a:spcBef>
                        <a:spcAft>
                          <a:spcPts val="200"/>
                        </a:spcAft>
                        <a:buClrTx/>
                        <a:buSzTx/>
                        <a:buFontTx/>
                        <a:buNone/>
                        <a:tabLst/>
                        <a:defRPr/>
                      </a:pPr>
                      <a:r>
                        <a:rPr lang="en-GB" sz="1800" b="1" u="none" strike="noStrike" dirty="0">
                          <a:effectLst/>
                        </a:rPr>
                        <a:t>Growth: </a:t>
                      </a:r>
                      <a:r>
                        <a:rPr lang="en-GB" sz="1800" u="none" strike="noStrike" dirty="0">
                          <a:effectLst/>
                        </a:rPr>
                        <a:t>INCOSE doubles its membership and embraces</a:t>
                      </a:r>
                      <a:r>
                        <a:rPr lang="en-GB" sz="1800" u="none" strike="noStrike" baseline="0" dirty="0">
                          <a:effectLst/>
                        </a:rPr>
                        <a:t> the healthcare, mobility, and energy business sectors</a:t>
                      </a:r>
                      <a:endParaRPr lang="en-GB" sz="1800" b="0" i="0" u="none" strike="noStrike" dirty="0">
                        <a:solidFill>
                          <a:srgbClr val="000000"/>
                        </a:solidFill>
                        <a:effectLst/>
                        <a:latin typeface="Calibri"/>
                      </a:endParaRPr>
                    </a:p>
                  </a:txBody>
                  <a:tcPr marL="7043" marR="7043" anchor="ctr"/>
                </a:tc>
                <a:extLst>
                  <a:ext uri="{0D108BD9-81ED-4DB2-BD59-A6C34878D82A}">
                    <a16:rowId xmlns:a16="http://schemas.microsoft.com/office/drawing/2014/main" val="10000"/>
                  </a:ext>
                </a:extLst>
              </a:tr>
              <a:tr h="478716">
                <a:tc>
                  <a:txBody>
                    <a:bodyPr/>
                    <a:lstStyle/>
                    <a:p>
                      <a:pPr marL="91440" algn="l" fontAlgn="t">
                        <a:spcBef>
                          <a:spcPts val="200"/>
                        </a:spcBef>
                        <a:spcAft>
                          <a:spcPts val="200"/>
                        </a:spcAft>
                      </a:pPr>
                      <a:r>
                        <a:rPr lang="en-GB" sz="1800" b="1" u="none" strike="noStrike" baseline="0" dirty="0">
                          <a:effectLst/>
                        </a:rPr>
                        <a:t>Alliances:</a:t>
                      </a:r>
                      <a:r>
                        <a:rPr lang="en-GB" sz="1800" u="none" strike="noStrike" baseline="0" dirty="0">
                          <a:effectLst/>
                        </a:rPr>
                        <a:t> I</a:t>
                      </a:r>
                      <a:r>
                        <a:rPr lang="en-GB" sz="1800" u="none" strike="noStrike" dirty="0">
                          <a:effectLst/>
                        </a:rPr>
                        <a:t>NCOSE amplifies its ability to achieve its mission through diverse alliances</a:t>
                      </a:r>
                      <a:endParaRPr lang="en-GB" sz="1800" b="0" i="0" u="none" strike="noStrike" baseline="0" dirty="0">
                        <a:solidFill>
                          <a:schemeClr val="tx1"/>
                        </a:solidFill>
                        <a:effectLst/>
                        <a:latin typeface="Calibri"/>
                      </a:endParaRPr>
                    </a:p>
                  </a:txBody>
                  <a:tcPr marL="7043" marR="7043" anchor="ctr"/>
                </a:tc>
                <a:extLst>
                  <a:ext uri="{0D108BD9-81ED-4DB2-BD59-A6C34878D82A}">
                    <a16:rowId xmlns:a16="http://schemas.microsoft.com/office/drawing/2014/main" val="10001"/>
                  </a:ext>
                </a:extLst>
              </a:tr>
              <a:tr h="584873">
                <a:tc>
                  <a:txBody>
                    <a:bodyPr/>
                    <a:lstStyle/>
                    <a:p>
                      <a:pPr marL="91440" algn="l" fontAlgn="t">
                        <a:spcBef>
                          <a:spcPts val="200"/>
                        </a:spcBef>
                        <a:spcAft>
                          <a:spcPts val="200"/>
                        </a:spcAft>
                      </a:pPr>
                      <a:r>
                        <a:rPr lang="en-GB" sz="1800" b="1" u="none" strike="noStrike" dirty="0">
                          <a:effectLst/>
                        </a:rPr>
                        <a:t>Education:</a:t>
                      </a:r>
                      <a:r>
                        <a:rPr lang="en-GB" sz="1800" u="none" strike="noStrike" dirty="0">
                          <a:effectLst/>
                        </a:rPr>
                        <a:t> INCOSE curricular recommendations are widely adopted around the world, raising the quality of engineering</a:t>
                      </a:r>
                      <a:r>
                        <a:rPr lang="en-GB" sz="1800" u="none" strike="noStrike" baseline="0" dirty="0">
                          <a:effectLst/>
                        </a:rPr>
                        <a:t> education</a:t>
                      </a:r>
                      <a:endParaRPr lang="en-GB" sz="1800" b="0" i="0" u="none" strike="noStrike" dirty="0">
                        <a:solidFill>
                          <a:schemeClr val="tx1"/>
                        </a:solidFill>
                        <a:effectLst/>
                        <a:latin typeface="Calibri"/>
                      </a:endParaRPr>
                    </a:p>
                  </a:txBody>
                  <a:tcPr marL="7043" marR="7043" anchor="ctr"/>
                </a:tc>
                <a:extLst>
                  <a:ext uri="{0D108BD9-81ED-4DB2-BD59-A6C34878D82A}">
                    <a16:rowId xmlns:a16="http://schemas.microsoft.com/office/drawing/2014/main" val="10002"/>
                  </a:ext>
                </a:extLst>
              </a:tr>
              <a:tr h="473876">
                <a:tc>
                  <a:txBody>
                    <a:bodyPr/>
                    <a:lstStyle/>
                    <a:p>
                      <a:pPr marL="91440" algn="l" fontAlgn="t">
                        <a:spcBef>
                          <a:spcPts val="200"/>
                        </a:spcBef>
                        <a:spcAft>
                          <a:spcPts val="200"/>
                        </a:spcAft>
                      </a:pPr>
                      <a:r>
                        <a:rPr lang="en-GB" sz="1800" b="1" u="none" strike="noStrike" dirty="0">
                          <a:effectLst/>
                        </a:rPr>
                        <a:t>Products:</a:t>
                      </a:r>
                      <a:r>
                        <a:rPr lang="en-GB" sz="1800" b="1" u="none" strike="noStrike" baseline="0" dirty="0">
                          <a:effectLst/>
                        </a:rPr>
                        <a:t> </a:t>
                      </a:r>
                      <a:r>
                        <a:rPr lang="en-US" sz="1800" u="none" strike="noStrike" dirty="0">
                          <a:effectLst/>
                        </a:rPr>
                        <a:t>INCOSE produces and brokers the most impactful systems engineering information in the world, grounded in effective practice and research</a:t>
                      </a:r>
                      <a:endParaRPr lang="en-GB" sz="1800" b="0" i="0" u="none" strike="noStrike" dirty="0">
                        <a:solidFill>
                          <a:schemeClr val="tx1"/>
                        </a:solidFill>
                        <a:effectLst/>
                        <a:latin typeface="Calibri"/>
                      </a:endParaRPr>
                    </a:p>
                  </a:txBody>
                  <a:tcPr marL="7043" marR="7043" anchor="ctr"/>
                </a:tc>
                <a:extLst>
                  <a:ext uri="{0D108BD9-81ED-4DB2-BD59-A6C34878D82A}">
                    <a16:rowId xmlns:a16="http://schemas.microsoft.com/office/drawing/2014/main" val="10003"/>
                  </a:ext>
                </a:extLst>
              </a:tr>
              <a:tr h="269838">
                <a:tc>
                  <a:txBody>
                    <a:bodyPr/>
                    <a:lstStyle/>
                    <a:p>
                      <a:pPr marL="91440" algn="l" fontAlgn="t">
                        <a:spcBef>
                          <a:spcPts val="200"/>
                        </a:spcBef>
                        <a:spcAft>
                          <a:spcPts val="200"/>
                        </a:spcAft>
                      </a:pPr>
                      <a:r>
                        <a:rPr lang="en-GB" sz="1800" b="1" u="none" strike="noStrike" dirty="0">
                          <a:effectLst/>
                        </a:rPr>
                        <a:t>Forums:</a:t>
                      </a:r>
                      <a:r>
                        <a:rPr lang="en-GB" sz="1800" u="none" strike="noStrike" dirty="0">
                          <a:effectLst/>
                        </a:rPr>
                        <a:t> </a:t>
                      </a:r>
                      <a:r>
                        <a:rPr lang="en-US" sz="1800" u="none" strike="noStrike" dirty="0">
                          <a:effectLst/>
                        </a:rPr>
                        <a:t>INCOSE produces and supports the most impactful forums in the world on systems engineering practice, policy, education and research</a:t>
                      </a:r>
                      <a:endParaRPr lang="en-GB" sz="1800" b="0" i="0" u="none" strike="noStrike" dirty="0">
                        <a:solidFill>
                          <a:schemeClr val="tx1"/>
                        </a:solidFill>
                        <a:effectLst/>
                        <a:latin typeface="Calibri"/>
                      </a:endParaRPr>
                    </a:p>
                  </a:txBody>
                  <a:tcPr marL="7043" marR="7043" anchor="ctr"/>
                </a:tc>
                <a:extLst>
                  <a:ext uri="{0D108BD9-81ED-4DB2-BD59-A6C34878D82A}">
                    <a16:rowId xmlns:a16="http://schemas.microsoft.com/office/drawing/2014/main" val="10004"/>
                  </a:ext>
                </a:extLst>
              </a:tr>
              <a:tr h="531583">
                <a:tc>
                  <a:txBody>
                    <a:bodyPr/>
                    <a:lstStyle/>
                    <a:p>
                      <a:pPr marL="91440" algn="l" fontAlgn="t">
                        <a:spcBef>
                          <a:spcPts val="200"/>
                        </a:spcBef>
                        <a:spcAft>
                          <a:spcPts val="200"/>
                        </a:spcAft>
                      </a:pPr>
                      <a:r>
                        <a:rPr lang="en-GB" sz="1800" b="1" u="none" strike="noStrike" dirty="0">
                          <a:effectLst/>
                        </a:rPr>
                        <a:t>Competency:</a:t>
                      </a:r>
                      <a:r>
                        <a:rPr lang="en-GB" sz="1800" u="none" strike="noStrike" dirty="0">
                          <a:effectLst/>
                        </a:rPr>
                        <a:t> INCOSE teams</a:t>
                      </a:r>
                      <a:r>
                        <a:rPr lang="en-GB" sz="1800" u="none" strike="noStrike" baseline="0" dirty="0">
                          <a:effectLst/>
                        </a:rPr>
                        <a:t> with</a:t>
                      </a:r>
                      <a:r>
                        <a:rPr lang="en-GB" sz="1800" u="none" strike="noStrike" dirty="0">
                          <a:effectLst/>
                        </a:rPr>
                        <a:t> </a:t>
                      </a:r>
                      <a:r>
                        <a:rPr lang="en-GB" sz="1800" u="none" strike="noStrike" baseline="0" dirty="0">
                          <a:effectLst/>
                        </a:rPr>
                        <a:t>industry to raise systems engineering competency across their supply chains</a:t>
                      </a:r>
                      <a:endParaRPr lang="en-GB" sz="1800" b="0" i="0" u="none" strike="noStrike" dirty="0">
                        <a:solidFill>
                          <a:schemeClr val="tx1"/>
                        </a:solidFill>
                        <a:effectLst/>
                        <a:latin typeface="Calibri"/>
                      </a:endParaRPr>
                    </a:p>
                  </a:txBody>
                  <a:tcPr marL="7043" marR="7043" anchor="ctr"/>
                </a:tc>
                <a:extLst>
                  <a:ext uri="{0D108BD9-81ED-4DB2-BD59-A6C34878D82A}">
                    <a16:rowId xmlns:a16="http://schemas.microsoft.com/office/drawing/2014/main" val="10005"/>
                  </a:ext>
                </a:extLst>
              </a:tr>
              <a:tr h="539676">
                <a:tc>
                  <a:txBody>
                    <a:bodyPr/>
                    <a:lstStyle/>
                    <a:p>
                      <a:pPr marL="91440" algn="l" fontAlgn="t">
                        <a:spcBef>
                          <a:spcPts val="200"/>
                        </a:spcBef>
                        <a:spcAft>
                          <a:spcPts val="200"/>
                        </a:spcAft>
                      </a:pPr>
                      <a:r>
                        <a:rPr lang="en-GB" sz="1800" b="1" u="none" strike="noStrike" dirty="0">
                          <a:effectLst/>
                        </a:rPr>
                        <a:t>Transformation:</a:t>
                      </a:r>
                      <a:r>
                        <a:rPr lang="en-GB" sz="1800" u="none" strike="noStrike" dirty="0">
                          <a:effectLst/>
                        </a:rPr>
                        <a:t> INCOSE accelerates the transformation of systems</a:t>
                      </a:r>
                      <a:r>
                        <a:rPr lang="en-GB" sz="1800" u="none" strike="noStrike" baseline="0" dirty="0">
                          <a:effectLst/>
                        </a:rPr>
                        <a:t> engineering</a:t>
                      </a:r>
                      <a:r>
                        <a:rPr lang="en-GB" sz="1800" u="none" strike="noStrike" dirty="0">
                          <a:effectLst/>
                        </a:rPr>
                        <a:t> to a model-based discipline</a:t>
                      </a:r>
                      <a:endParaRPr lang="en-GB" sz="1800" b="0" i="0" u="none" strike="noStrike" dirty="0">
                        <a:solidFill>
                          <a:srgbClr val="000000"/>
                        </a:solidFill>
                        <a:effectLst/>
                        <a:latin typeface="Calibri"/>
                      </a:endParaRPr>
                    </a:p>
                  </a:txBody>
                  <a:tcPr marL="7043" marR="7043" anchor="ctr"/>
                </a:tc>
                <a:extLst>
                  <a:ext uri="{0D108BD9-81ED-4DB2-BD59-A6C34878D82A}">
                    <a16:rowId xmlns:a16="http://schemas.microsoft.com/office/drawing/2014/main" val="10006"/>
                  </a:ext>
                </a:extLst>
              </a:tr>
            </a:tbl>
          </a:graphicData>
        </a:graphic>
      </p:graphicFrame>
      <p:sp>
        <p:nvSpPr>
          <p:cNvPr id="7" name="Footer Placeholder 4"/>
          <p:cNvSpPr>
            <a:spLocks noGrp="1"/>
          </p:cNvSpPr>
          <p:nvPr>
            <p:ph type="ftr" sz="quarter" idx="11"/>
          </p:nvPr>
        </p:nvSpPr>
        <p:spPr/>
        <p:txBody>
          <a:bodyPr/>
          <a:lstStyle/>
          <a:p>
            <a:r>
              <a:rPr lang="en-US"/>
              <a:t>Introduction to INCOSE</a:t>
            </a:r>
            <a:endParaRPr lang="en-US" dirty="0"/>
          </a:p>
        </p:txBody>
      </p:sp>
      <p:sp>
        <p:nvSpPr>
          <p:cNvPr id="3" name="Slide Number Placeholder 2"/>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35</a:t>
            </a:fld>
            <a:endParaRPr lang="en-US" dirty="0">
              <a:solidFill>
                <a:prstClr val="black">
                  <a:lumMod val="65000"/>
                  <a:lumOff val="35000"/>
                </a:prstClr>
              </a:solidFill>
            </a:endParaRPr>
          </a:p>
        </p:txBody>
      </p:sp>
    </p:spTree>
    <p:extLst>
      <p:ext uri="{BB962C8B-B14F-4D97-AF65-F5344CB8AC3E}">
        <p14:creationId xmlns:p14="http://schemas.microsoft.com/office/powerpoint/2010/main" val="8546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219200" y="0"/>
            <a:ext cx="7924800" cy="1600200"/>
          </a:xfrm>
        </p:spPr>
        <p:txBody>
          <a:bodyPr/>
          <a:lstStyle/>
          <a:p>
            <a:r>
              <a:rPr lang="en-US" dirty="0"/>
              <a:t>Advancing towards</a:t>
            </a:r>
            <a:br>
              <a:rPr lang="en-US" dirty="0"/>
            </a:br>
            <a:r>
              <a:rPr lang="en-US" dirty="0"/>
              <a:t>Systems Engineering Vision 2025</a:t>
            </a:r>
          </a:p>
        </p:txBody>
      </p:sp>
      <p:sp>
        <p:nvSpPr>
          <p:cNvPr id="5" name="Content Placeholder 4"/>
          <p:cNvSpPr>
            <a:spLocks noGrp="1"/>
          </p:cNvSpPr>
          <p:nvPr>
            <p:ph sz="half" idx="2"/>
          </p:nvPr>
        </p:nvSpPr>
        <p:spPr/>
        <p:txBody>
          <a:bodyPr/>
          <a:lstStyle/>
          <a:p>
            <a:r>
              <a:rPr lang="en-US" dirty="0"/>
              <a:t>Published June 2014</a:t>
            </a:r>
          </a:p>
          <a:p>
            <a:r>
              <a:rPr lang="en-US" dirty="0"/>
              <a:t>“Inspiring and guiding the direction of systems engineering across diverse stakeholder communities”</a:t>
            </a:r>
          </a:p>
          <a:p>
            <a:r>
              <a:rPr lang="en-US" dirty="0"/>
              <a:t>Freely available from the INCOSE website</a:t>
            </a:r>
          </a:p>
          <a:p>
            <a:pPr lvl="1"/>
            <a:r>
              <a:rPr lang="en-US" dirty="0"/>
              <a:t>Hardcopies available for purchase</a:t>
            </a:r>
          </a:p>
        </p:txBody>
      </p:sp>
      <p:sp>
        <p:nvSpPr>
          <p:cNvPr id="6" name="Content Placeholder 5"/>
          <p:cNvSpPr>
            <a:spLocks noGrp="1"/>
          </p:cNvSpPr>
          <p:nvPr>
            <p:ph sz="quarter" idx="13"/>
          </p:nvPr>
        </p:nvSpPr>
        <p:spPr/>
        <p:txBody>
          <a:bodyPr/>
          <a:lstStyle/>
          <a:p>
            <a:endParaRPr lang="en-US"/>
          </a:p>
        </p:txBody>
      </p:sp>
      <p:pic>
        <p:nvPicPr>
          <p:cNvPr id="2" name="Picture 1"/>
          <p:cNvPicPr>
            <a:picLocks noChangeAspect="1"/>
          </p:cNvPicPr>
          <p:nvPr/>
        </p:nvPicPr>
        <p:blipFill>
          <a:blip r:embed="rId2"/>
          <a:stretch>
            <a:fillRect/>
          </a:stretch>
        </p:blipFill>
        <p:spPr>
          <a:xfrm>
            <a:off x="457200" y="1502246"/>
            <a:ext cx="4032854" cy="4822354"/>
          </a:xfrm>
          <a:prstGeom prst="rect">
            <a:avLst/>
          </a:prstGeom>
        </p:spPr>
      </p:pic>
      <p:sp>
        <p:nvSpPr>
          <p:cNvPr id="7" name="Footer Placeholder 6"/>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8" name="Slide Number Placeholder 7"/>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36</a:t>
            </a:fld>
            <a:endParaRPr lang="en-US" dirty="0">
              <a:solidFill>
                <a:prstClr val="black">
                  <a:lumMod val="65000"/>
                  <a:lumOff val="35000"/>
                </a:prstClr>
              </a:solidFill>
            </a:endParaRPr>
          </a:p>
        </p:txBody>
      </p:sp>
    </p:spTree>
    <p:extLst>
      <p:ext uri="{BB962C8B-B14F-4D97-AF65-F5344CB8AC3E}">
        <p14:creationId xmlns:p14="http://schemas.microsoft.com/office/powerpoint/2010/main" val="15431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Leveraging and Shaping</a:t>
            </a:r>
            <a:br>
              <a:rPr lang="en-US" dirty="0"/>
            </a:br>
            <a:r>
              <a:rPr lang="en-US" dirty="0"/>
              <a:t>INCOSE at 25</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971" y="2708088"/>
            <a:ext cx="3435990" cy="297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37</a:t>
            </a:fld>
            <a:endParaRPr lang="en-US" dirty="0">
              <a:solidFill>
                <a:prstClr val="black">
                  <a:lumMod val="65000"/>
                  <a:lumOff val="35000"/>
                </a:prstClr>
              </a:solidFill>
            </a:endParaRPr>
          </a:p>
        </p:txBody>
      </p:sp>
      <p:sp>
        <p:nvSpPr>
          <p:cNvPr id="8" name="TextBox 7"/>
          <p:cNvSpPr txBox="1"/>
          <p:nvPr/>
        </p:nvSpPr>
        <p:spPr>
          <a:xfrm>
            <a:off x="350542" y="3119130"/>
            <a:ext cx="2684218" cy="839909"/>
          </a:xfrm>
          <a:prstGeom prst="rect">
            <a:avLst/>
          </a:prstGeom>
          <a:noFill/>
        </p:spPr>
        <p:txBody>
          <a:bodyPr wrap="square" rtlCol="0">
            <a:spAutoFit/>
          </a:bodyPr>
          <a:lstStyle/>
          <a:p>
            <a:pPr algn="ctr"/>
            <a:r>
              <a:rPr lang="en-US" sz="2400" dirty="0"/>
              <a:t>Via our products and publications</a:t>
            </a:r>
          </a:p>
        </p:txBody>
      </p:sp>
      <p:sp>
        <p:nvSpPr>
          <p:cNvPr id="9" name="TextBox 8"/>
          <p:cNvSpPr txBox="1"/>
          <p:nvPr/>
        </p:nvSpPr>
        <p:spPr>
          <a:xfrm>
            <a:off x="1627349" y="1883802"/>
            <a:ext cx="3146103" cy="830997"/>
          </a:xfrm>
          <a:prstGeom prst="rect">
            <a:avLst/>
          </a:prstGeom>
          <a:noFill/>
        </p:spPr>
        <p:txBody>
          <a:bodyPr wrap="square" rtlCol="0">
            <a:spAutoFit/>
          </a:bodyPr>
          <a:lstStyle/>
          <a:p>
            <a:pPr algn="ctr"/>
            <a:r>
              <a:rPr lang="en-US" sz="2400" dirty="0"/>
              <a:t>In webinars and online discussions</a:t>
            </a:r>
          </a:p>
        </p:txBody>
      </p:sp>
      <p:sp>
        <p:nvSpPr>
          <p:cNvPr id="10" name="TextBox 9"/>
          <p:cNvSpPr txBox="1"/>
          <p:nvPr/>
        </p:nvSpPr>
        <p:spPr>
          <a:xfrm>
            <a:off x="6553200" y="3308252"/>
            <a:ext cx="1931635" cy="461665"/>
          </a:xfrm>
          <a:prstGeom prst="rect">
            <a:avLst/>
          </a:prstGeom>
          <a:noFill/>
        </p:spPr>
        <p:txBody>
          <a:bodyPr wrap="square" rtlCol="0">
            <a:spAutoFit/>
          </a:bodyPr>
          <a:lstStyle/>
          <a:p>
            <a:pPr algn="ctr"/>
            <a:r>
              <a:rPr lang="en-US" sz="2400" dirty="0"/>
              <a:t>At an event</a:t>
            </a:r>
          </a:p>
        </p:txBody>
      </p:sp>
      <p:sp>
        <p:nvSpPr>
          <p:cNvPr id="11" name="TextBox 10"/>
          <p:cNvSpPr txBox="1"/>
          <p:nvPr/>
        </p:nvSpPr>
        <p:spPr>
          <a:xfrm>
            <a:off x="4596008" y="1839278"/>
            <a:ext cx="2698350" cy="830997"/>
          </a:xfrm>
          <a:prstGeom prst="rect">
            <a:avLst/>
          </a:prstGeom>
          <a:noFill/>
        </p:spPr>
        <p:txBody>
          <a:bodyPr wrap="square" rtlCol="0">
            <a:spAutoFit/>
          </a:bodyPr>
          <a:lstStyle/>
          <a:p>
            <a:pPr algn="ctr"/>
            <a:r>
              <a:rPr lang="en-US" sz="2400" dirty="0"/>
              <a:t>In a</a:t>
            </a:r>
            <a:br>
              <a:rPr lang="en-US" sz="2400" dirty="0"/>
            </a:br>
            <a:r>
              <a:rPr lang="en-US" sz="2400" dirty="0"/>
              <a:t>working group</a:t>
            </a:r>
          </a:p>
        </p:txBody>
      </p:sp>
      <p:sp>
        <p:nvSpPr>
          <p:cNvPr id="12" name="TextBox 11"/>
          <p:cNvSpPr txBox="1"/>
          <p:nvPr/>
        </p:nvSpPr>
        <p:spPr>
          <a:xfrm>
            <a:off x="1486252" y="5112110"/>
            <a:ext cx="2453031" cy="830997"/>
          </a:xfrm>
          <a:prstGeom prst="rect">
            <a:avLst/>
          </a:prstGeom>
          <a:noFill/>
        </p:spPr>
        <p:txBody>
          <a:bodyPr wrap="square" rtlCol="0">
            <a:spAutoFit/>
          </a:bodyPr>
          <a:lstStyle/>
          <a:p>
            <a:pPr algn="ctr"/>
            <a:r>
              <a:rPr lang="en-US" sz="2400" dirty="0"/>
              <a:t>At the local chapter level</a:t>
            </a:r>
          </a:p>
        </p:txBody>
      </p:sp>
      <p:sp>
        <p:nvSpPr>
          <p:cNvPr id="13" name="TextBox 12"/>
          <p:cNvSpPr txBox="1"/>
          <p:nvPr/>
        </p:nvSpPr>
        <p:spPr>
          <a:xfrm>
            <a:off x="5327905" y="5112109"/>
            <a:ext cx="2706683" cy="830997"/>
          </a:xfrm>
          <a:prstGeom prst="rect">
            <a:avLst/>
          </a:prstGeom>
          <a:noFill/>
        </p:spPr>
        <p:txBody>
          <a:bodyPr wrap="square" rtlCol="0">
            <a:spAutoFit/>
          </a:bodyPr>
          <a:lstStyle/>
          <a:p>
            <a:pPr algn="ctr"/>
            <a:r>
              <a:rPr lang="en-US" sz="2400" dirty="0"/>
              <a:t>At the</a:t>
            </a:r>
            <a:br>
              <a:rPr lang="en-US" sz="2400" dirty="0"/>
            </a:br>
            <a:r>
              <a:rPr lang="en-US" sz="2400" dirty="0"/>
              <a:t>international level</a:t>
            </a:r>
          </a:p>
        </p:txBody>
      </p:sp>
    </p:spTree>
    <p:extLst>
      <p:ext uri="{BB962C8B-B14F-4D97-AF65-F5344CB8AC3E}">
        <p14:creationId xmlns:p14="http://schemas.microsoft.com/office/powerpoint/2010/main" val="176970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GB"/>
              <a:t>References</a:t>
            </a:r>
          </a:p>
        </p:txBody>
      </p:sp>
      <p:sp>
        <p:nvSpPr>
          <p:cNvPr id="51202" name="Content Placeholder 2"/>
          <p:cNvSpPr>
            <a:spLocks noGrp="1"/>
          </p:cNvSpPr>
          <p:nvPr>
            <p:ph idx="1"/>
          </p:nvPr>
        </p:nvSpPr>
        <p:spPr/>
        <p:txBody>
          <a:bodyPr/>
          <a:lstStyle/>
          <a:p>
            <a:r>
              <a:rPr lang="en-GB" dirty="0"/>
              <a:t>Websites and other sources</a:t>
            </a:r>
          </a:p>
          <a:p>
            <a:pPr lvl="1"/>
            <a:r>
              <a:rPr lang="en-GB" dirty="0"/>
              <a:t>INCOSE: </a:t>
            </a:r>
            <a:r>
              <a:rPr lang="en-GB" dirty="0">
                <a:hlinkClick r:id="rId2"/>
              </a:rPr>
              <a:t>www.incose.org</a:t>
            </a:r>
            <a:r>
              <a:rPr lang="en-GB" dirty="0"/>
              <a:t> </a:t>
            </a:r>
          </a:p>
          <a:p>
            <a:pPr lvl="1"/>
            <a:r>
              <a:rPr lang="en-GB" dirty="0"/>
              <a:t>INCOSE Connect: </a:t>
            </a:r>
            <a:r>
              <a:rPr lang="en-GB" dirty="0">
                <a:hlinkClick r:id="rId3"/>
              </a:rPr>
              <a:t>connect.incose.org</a:t>
            </a:r>
            <a:r>
              <a:rPr lang="en-GB" dirty="0"/>
              <a:t> </a:t>
            </a:r>
          </a:p>
          <a:p>
            <a:pPr lvl="1"/>
            <a:r>
              <a:rPr lang="en-GB" dirty="0" err="1"/>
              <a:t>iPub</a:t>
            </a:r>
            <a:r>
              <a:rPr lang="en-GB" dirty="0"/>
              <a:t> Publication Database: </a:t>
            </a:r>
            <a:r>
              <a:rPr lang="en-US" dirty="0">
                <a:hlinkClick r:id="rId4"/>
              </a:rPr>
              <a:t>www.incose.org/ipub/</a:t>
            </a:r>
            <a:endParaRPr lang="en-US" dirty="0"/>
          </a:p>
          <a:p>
            <a:pPr lvl="1"/>
            <a:r>
              <a:rPr lang="en-US" dirty="0" err="1"/>
              <a:t>SEBoK</a:t>
            </a:r>
            <a:r>
              <a:rPr lang="en-US" dirty="0"/>
              <a:t>: </a:t>
            </a:r>
            <a:r>
              <a:rPr lang="en-US" dirty="0">
                <a:hlinkClick r:id="rId5"/>
              </a:rPr>
              <a:t>www.bkcase.org/sebok/</a:t>
            </a:r>
            <a:endParaRPr lang="en-US" dirty="0"/>
          </a:p>
          <a:p>
            <a:pPr lvl="1"/>
            <a:endParaRPr lang="en-GB" dirty="0"/>
          </a:p>
          <a:p>
            <a:r>
              <a:rPr lang="en-GB" dirty="0"/>
              <a:t>Contact INCOSE through the website or at:</a:t>
            </a:r>
          </a:p>
          <a:p>
            <a:pPr lvl="1"/>
            <a:r>
              <a:rPr lang="en-GB" dirty="0">
                <a:hlinkClick r:id="rId6"/>
              </a:rPr>
              <a:t>info@incose.org</a:t>
            </a:r>
            <a:endParaRPr lang="en-GB" dirty="0"/>
          </a:p>
        </p:txBody>
      </p:sp>
      <p:sp>
        <p:nvSpPr>
          <p:cNvPr id="51203" name="Slide Number Placeholder 3"/>
          <p:cNvSpPr>
            <a:spLocks noGrp="1"/>
          </p:cNvSpPr>
          <p:nvPr>
            <p:ph type="sldNum" sz="quarter" idx="10"/>
          </p:nvPr>
        </p:nvSpPr>
        <p:spPr/>
        <p:txBody>
          <a:bodyPr/>
          <a:lstStyle/>
          <a:p>
            <a:fld id="{90764BC4-20EA-4153-9E70-DCD5935729A2}" type="slidenum">
              <a:rPr lang="en-GB" smtClean="0"/>
              <a:pPr/>
              <a:t>38</a:t>
            </a:fld>
            <a:endParaRPr lang="en-GB"/>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Tree>
    <p:extLst>
      <p:ext uri="{BB962C8B-B14F-4D97-AF65-F5344CB8AC3E}">
        <p14:creationId xmlns:p14="http://schemas.microsoft.com/office/powerpoint/2010/main" val="6404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prstClr val="black">
                    <a:lumMod val="65000"/>
                    <a:lumOff val="35000"/>
                  </a:prstClr>
                </a:solidFill>
              </a:rPr>
              <a:t>Introduction to INCOSE</a:t>
            </a: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39</a:t>
            </a:fld>
            <a:endParaRPr lang="en-US" dirty="0">
              <a:solidFill>
                <a:prstClr val="black">
                  <a:lumMod val="65000"/>
                  <a:lumOff val="3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612" y="304800"/>
            <a:ext cx="4676775" cy="5344886"/>
          </a:xfrm>
          <a:prstGeom prst="rect">
            <a:avLst/>
          </a:prstGeom>
        </p:spPr>
      </p:pic>
      <p:sp>
        <p:nvSpPr>
          <p:cNvPr id="7" name="TextBox 6"/>
          <p:cNvSpPr txBox="1"/>
          <p:nvPr/>
        </p:nvSpPr>
        <p:spPr>
          <a:xfrm>
            <a:off x="1676400" y="5295132"/>
            <a:ext cx="5791200" cy="707886"/>
          </a:xfrm>
          <a:prstGeom prst="rect">
            <a:avLst/>
          </a:prstGeom>
          <a:noFill/>
        </p:spPr>
        <p:txBody>
          <a:bodyPr wrap="square" rtlCol="0">
            <a:spAutoFit/>
          </a:bodyPr>
          <a:lstStyle/>
          <a:p>
            <a:pPr algn="ctr"/>
            <a:r>
              <a:rPr lang="en-US" sz="4000" dirty="0">
                <a:latin typeface="+mj-lt"/>
              </a:rPr>
              <a:t>Questions?</a:t>
            </a:r>
          </a:p>
        </p:txBody>
      </p:sp>
    </p:spTree>
    <p:extLst>
      <p:ext uri="{BB962C8B-B14F-4D97-AF65-F5344CB8AC3E}">
        <p14:creationId xmlns:p14="http://schemas.microsoft.com/office/powerpoint/2010/main" val="24120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895671"/>
            <a:ext cx="2133600" cy="1200329"/>
          </a:xfrm>
          <a:prstGeom prst="rect">
            <a:avLst/>
          </a:prstGeom>
          <a:noFill/>
        </p:spPr>
        <p:txBody>
          <a:bodyPr wrap="square" rtlCol="0">
            <a:spAutoFit/>
          </a:bodyPr>
          <a:lstStyle/>
          <a:p>
            <a:pPr algn="ctr"/>
            <a:r>
              <a:rPr lang="en-US" sz="7200" b="1" dirty="0">
                <a:latin typeface="Lucida Console" panose="020B0609040504020204" pitchFamily="49" charset="0"/>
              </a:rPr>
              <a:t>47</a:t>
            </a:r>
          </a:p>
        </p:txBody>
      </p:sp>
      <p:sp>
        <p:nvSpPr>
          <p:cNvPr id="3" name="TextBox 2"/>
          <p:cNvSpPr txBox="1"/>
          <p:nvPr/>
        </p:nvSpPr>
        <p:spPr>
          <a:xfrm>
            <a:off x="3276600" y="3304906"/>
            <a:ext cx="2590800" cy="1200329"/>
          </a:xfrm>
          <a:prstGeom prst="rect">
            <a:avLst/>
          </a:prstGeom>
          <a:noFill/>
        </p:spPr>
        <p:txBody>
          <a:bodyPr wrap="square" rtlCol="0">
            <a:spAutoFit/>
          </a:bodyPr>
          <a:lstStyle/>
          <a:p>
            <a:pPr algn="ctr"/>
            <a:r>
              <a:rPr lang="en-US" sz="7200" b="1" dirty="0">
                <a:latin typeface="Lucida Console" panose="020B0609040504020204" pitchFamily="49" charset="0"/>
              </a:rPr>
              <a:t>9800</a:t>
            </a:r>
          </a:p>
        </p:txBody>
      </p:sp>
      <p:sp>
        <p:nvSpPr>
          <p:cNvPr id="4" name="TextBox 3"/>
          <p:cNvSpPr txBox="1"/>
          <p:nvPr/>
        </p:nvSpPr>
        <p:spPr>
          <a:xfrm>
            <a:off x="381000" y="2112114"/>
            <a:ext cx="2590800" cy="1200329"/>
          </a:xfrm>
          <a:prstGeom prst="rect">
            <a:avLst/>
          </a:prstGeom>
          <a:noFill/>
        </p:spPr>
        <p:txBody>
          <a:bodyPr wrap="square" rtlCol="0">
            <a:spAutoFit/>
          </a:bodyPr>
          <a:lstStyle/>
          <a:p>
            <a:pPr algn="ctr"/>
            <a:r>
              <a:rPr lang="en-US" sz="7200" b="1" dirty="0">
                <a:latin typeface="Lucida Console" panose="020B0609040504020204" pitchFamily="49" charset="0"/>
              </a:rPr>
              <a:t>58</a:t>
            </a:r>
          </a:p>
        </p:txBody>
      </p:sp>
      <p:sp>
        <p:nvSpPr>
          <p:cNvPr id="5" name="TextBox 4"/>
          <p:cNvSpPr txBox="1"/>
          <p:nvPr/>
        </p:nvSpPr>
        <p:spPr>
          <a:xfrm>
            <a:off x="3276600" y="911785"/>
            <a:ext cx="2590800" cy="1200329"/>
          </a:xfrm>
          <a:prstGeom prst="rect">
            <a:avLst/>
          </a:prstGeom>
          <a:noFill/>
        </p:spPr>
        <p:txBody>
          <a:bodyPr wrap="square" rtlCol="0">
            <a:spAutoFit/>
          </a:bodyPr>
          <a:lstStyle/>
          <a:p>
            <a:pPr algn="ctr"/>
            <a:r>
              <a:rPr lang="en-US" sz="7200" b="1" dirty="0">
                <a:latin typeface="Lucida Console" panose="020B0609040504020204" pitchFamily="49" charset="0"/>
              </a:rPr>
              <a:t>68</a:t>
            </a:r>
          </a:p>
        </p:txBody>
      </p:sp>
      <p:sp>
        <p:nvSpPr>
          <p:cNvPr id="6" name="TextBox 5"/>
          <p:cNvSpPr txBox="1"/>
          <p:nvPr/>
        </p:nvSpPr>
        <p:spPr>
          <a:xfrm>
            <a:off x="5867400" y="2112114"/>
            <a:ext cx="2590800" cy="1200329"/>
          </a:xfrm>
          <a:prstGeom prst="rect">
            <a:avLst/>
          </a:prstGeom>
          <a:noFill/>
        </p:spPr>
        <p:txBody>
          <a:bodyPr wrap="square" rtlCol="0">
            <a:spAutoFit/>
          </a:bodyPr>
          <a:lstStyle/>
          <a:p>
            <a:pPr algn="ctr"/>
            <a:r>
              <a:rPr lang="en-US" sz="7200" b="1" dirty="0">
                <a:latin typeface="Lucida Console" panose="020B0609040504020204" pitchFamily="49" charset="0"/>
              </a:rPr>
              <a:t>75</a:t>
            </a:r>
          </a:p>
        </p:txBody>
      </p:sp>
      <p:sp>
        <p:nvSpPr>
          <p:cNvPr id="7" name="TextBox 6"/>
          <p:cNvSpPr txBox="1"/>
          <p:nvPr/>
        </p:nvSpPr>
        <p:spPr>
          <a:xfrm>
            <a:off x="4876800" y="4895671"/>
            <a:ext cx="2590800" cy="1200329"/>
          </a:xfrm>
          <a:prstGeom prst="rect">
            <a:avLst/>
          </a:prstGeom>
          <a:noFill/>
        </p:spPr>
        <p:txBody>
          <a:bodyPr wrap="square" rtlCol="0">
            <a:spAutoFit/>
          </a:bodyPr>
          <a:lstStyle/>
          <a:p>
            <a:pPr algn="ctr"/>
            <a:r>
              <a:rPr lang="en-US" sz="7200" b="1" dirty="0">
                <a:latin typeface="Lucida Console" panose="020B0609040504020204" pitchFamily="49" charset="0"/>
              </a:rPr>
              <a:t>21</a:t>
            </a:r>
          </a:p>
        </p:txBody>
      </p:sp>
      <p:sp>
        <p:nvSpPr>
          <p:cNvPr id="11" name="Footer Placeholder 10"/>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12" name="Slide Number Placeholder 11"/>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4</a:t>
            </a:fld>
            <a:endParaRPr lang="en-US" dirty="0">
              <a:solidFill>
                <a:prstClr val="black">
                  <a:lumMod val="65000"/>
                  <a:lumOff val="35000"/>
                </a:prstClr>
              </a:solidFill>
            </a:endParaRPr>
          </a:p>
        </p:txBody>
      </p:sp>
    </p:spTree>
    <p:extLst>
      <p:ext uri="{BB962C8B-B14F-4D97-AF65-F5344CB8AC3E}">
        <p14:creationId xmlns:p14="http://schemas.microsoft.com/office/powerpoint/2010/main" val="164452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6000"/>
                            </p:stCondLst>
                            <p:childTnLst>
                              <p:par>
                                <p:cTn id="13" presetID="10"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10000"/>
                            </p:stCondLst>
                            <p:childTnLst>
                              <p:par>
                                <p:cTn id="17" presetID="10" presetClass="entr" presetSubtype="0"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14000"/>
                            </p:stCondLst>
                            <p:childTnLst>
                              <p:par>
                                <p:cTn id="21" presetID="10" presetClass="entr" presetSubtype="0" fill="hold" grpId="0"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18000"/>
                            </p:stCondLst>
                            <p:childTnLst>
                              <p:par>
                                <p:cTn id="25" presetID="10" presetClass="entr" presetSubtype="0" fill="hold" grpId="0" nodeType="afterEffect">
                                  <p:stCondLst>
                                    <p:cond delay="2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ea typeface="ＭＳ Ｐゴシック" panose="020B0600070205080204" pitchFamily="34" charset="-128"/>
              </a:rPr>
              <a:t>INCOSE: Who We Are</a:t>
            </a:r>
          </a:p>
        </p:txBody>
      </p:sp>
      <p:sp>
        <p:nvSpPr>
          <p:cNvPr id="14339" name="Content Placeholder 2"/>
          <p:cNvSpPr>
            <a:spLocks noGrp="1"/>
          </p:cNvSpPr>
          <p:nvPr>
            <p:ph idx="1"/>
          </p:nvPr>
        </p:nvSpPr>
        <p:spPr/>
        <p:txBody>
          <a:bodyPr>
            <a:normAutofit/>
          </a:bodyPr>
          <a:lstStyle/>
          <a:p>
            <a:r>
              <a:rPr lang="en-US" dirty="0">
                <a:ea typeface="ＭＳ Ｐゴシック" panose="020B0600070205080204" pitchFamily="34" charset="-128"/>
              </a:rPr>
              <a:t>A not-for-profit membership organization founded in 1990 and dedicated to systems engineering</a:t>
            </a:r>
          </a:p>
          <a:p>
            <a:r>
              <a:rPr lang="en-US" dirty="0">
                <a:ea typeface="ＭＳ Ｐゴシック" panose="020B0600070205080204" pitchFamily="34" charset="-128"/>
              </a:rPr>
              <a:t>Approximately 10,000 members in government, industry, and academia </a:t>
            </a:r>
          </a:p>
          <a:p>
            <a:pPr lvl="1"/>
            <a:r>
              <a:rPr lang="en-US" dirty="0">
                <a:ea typeface="ＭＳ Ｐゴシック" panose="020B0600070205080204" pitchFamily="34" charset="-128"/>
              </a:rPr>
              <a:t>Spanning aerospace &amp; defense, transportation, health care, energy, and beyond</a:t>
            </a:r>
          </a:p>
          <a:p>
            <a:pPr lvl="1"/>
            <a:r>
              <a:rPr lang="en-US" dirty="0">
                <a:ea typeface="ＭＳ Ｐゴシック" panose="020B0600070205080204" pitchFamily="34" charset="-128"/>
              </a:rPr>
              <a:t>68 local/national chapters and members in 58 countries</a:t>
            </a:r>
          </a:p>
          <a:p>
            <a:r>
              <a:rPr lang="en-US" dirty="0">
                <a:ea typeface="ＭＳ Ｐゴシック" panose="020B0600070205080204" pitchFamily="34" charset="-128"/>
              </a:rPr>
              <a:t>Our Mission: </a:t>
            </a:r>
            <a:r>
              <a:rPr lang="en-US" i="1" dirty="0">
                <a:ea typeface="ＭＳ Ｐゴシック" panose="020B0600070205080204" pitchFamily="34" charset="-128"/>
              </a:rPr>
              <a:t>To share, promote and advance the best of systems engineering from across the globe for the benefit of humanity and the planet</a:t>
            </a:r>
          </a:p>
        </p:txBody>
      </p:sp>
      <p:sp>
        <p:nvSpPr>
          <p:cNvPr id="143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5A5ECFF-2D30-4270-9C3F-39F84BFDE32C}" type="slidenum">
              <a:rPr lang="en-US" smtClean="0">
                <a:solidFill>
                  <a:srgbClr val="000000"/>
                </a:solidFill>
              </a:rPr>
              <a:pPr/>
              <a:t>5</a:t>
            </a:fld>
            <a:endParaRPr lang="en-US">
              <a:solidFill>
                <a:srgbClr val="000000"/>
              </a:solidFill>
            </a:endParaRPr>
          </a:p>
        </p:txBody>
      </p:sp>
      <p:sp>
        <p:nvSpPr>
          <p:cNvPr id="5" name="Rectangle 4"/>
          <p:cNvSpPr/>
          <p:nvPr/>
        </p:nvSpPr>
        <p:spPr bwMode="auto">
          <a:xfrm>
            <a:off x="2895600" y="6029325"/>
            <a:ext cx="4114800" cy="457200"/>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lstStyle/>
          <a:p>
            <a:pPr eaLnBrk="0" hangingPunct="0">
              <a:defRPr/>
            </a:pPr>
            <a:r>
              <a:rPr lang="en-US" sz="2400" dirty="0">
                <a:latin typeface="Calibri Light" pitchFamily="34" charset="0"/>
              </a:rPr>
              <a:t>Learn more at </a:t>
            </a:r>
            <a:r>
              <a:rPr lang="en-US" sz="2400" dirty="0">
                <a:latin typeface="Calibri Light" pitchFamily="34" charset="0"/>
                <a:hlinkClick r:id="rId2"/>
              </a:rPr>
              <a:t>www.incose.org</a:t>
            </a:r>
            <a:r>
              <a:rPr lang="en-US" sz="2400" dirty="0">
                <a:latin typeface="Calibri Light" pitchFamily="34" charset="0"/>
              </a:rPr>
              <a:t> </a:t>
            </a:r>
            <a:endParaRPr lang="en-US" sz="2400" dirty="0">
              <a:solidFill>
                <a:schemeClr val="tx1"/>
              </a:solidFill>
              <a:latin typeface="Calibri Light" pitchFamily="34" charset="0"/>
            </a:endParaRPr>
          </a:p>
        </p:txBody>
      </p:sp>
      <p:sp>
        <p:nvSpPr>
          <p:cNvPr id="2" name="Footer Placeholder 1"/>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INCOSE: Our Goals</a:t>
            </a:r>
          </a:p>
        </p:txBody>
      </p:sp>
      <p:sp>
        <p:nvSpPr>
          <p:cNvPr id="3" name="Content Placeholder 2"/>
          <p:cNvSpPr>
            <a:spLocks noGrp="1"/>
          </p:cNvSpPr>
          <p:nvPr>
            <p:ph idx="1"/>
          </p:nvPr>
        </p:nvSpPr>
        <p:spPr/>
        <p:txBody>
          <a:bodyPr>
            <a:normAutofit fontScale="92500"/>
          </a:bodyPr>
          <a:lstStyle/>
          <a:p>
            <a:r>
              <a:rPr lang="en-US" dirty="0"/>
              <a:t>To provide a focal point for dissemination of systems engineering knowledge</a:t>
            </a:r>
          </a:p>
          <a:p>
            <a:r>
              <a:rPr lang="en-US" dirty="0"/>
              <a:t>To promote international collaboration in systems engineering practice, education, and research</a:t>
            </a:r>
          </a:p>
          <a:p>
            <a:r>
              <a:rPr lang="en-US" dirty="0"/>
              <a:t>To assure the establishment of competitive, scalable professional standards in the practice of systems engineering</a:t>
            </a:r>
          </a:p>
          <a:p>
            <a:r>
              <a:rPr lang="en-US" dirty="0"/>
              <a:t>To improve the professional status of all persons engaged in the practice of systems engineering</a:t>
            </a:r>
          </a:p>
          <a:p>
            <a:r>
              <a:rPr lang="en-US" dirty="0"/>
              <a:t>To encourage governmental and industrial support for research and educational programs that will improve the systems engineering process and its practice</a:t>
            </a:r>
          </a:p>
          <a:p>
            <a:endParaRPr lang="de-DE" dirty="0"/>
          </a:p>
        </p:txBody>
      </p:sp>
      <p:sp>
        <p:nvSpPr>
          <p:cNvPr id="4" name="Footer Placeholder 3"/>
          <p:cNvSpPr>
            <a:spLocks noGrp="1"/>
          </p:cNvSpPr>
          <p:nvPr>
            <p:ph type="ftr" sz="quarter" idx="11"/>
          </p:nvPr>
        </p:nvSpPr>
        <p:spPr/>
        <p:txBody>
          <a:bodyPr/>
          <a:lstStyle/>
          <a:p>
            <a:r>
              <a:rPr lang="en-US"/>
              <a:t>Introduction to INCOSE</a:t>
            </a:r>
            <a:endParaRPr lang="en-US" dirty="0"/>
          </a:p>
        </p:txBody>
      </p:sp>
      <p:sp>
        <p:nvSpPr>
          <p:cNvPr id="5" name="Slide Number Placeholder 4"/>
          <p:cNvSpPr>
            <a:spLocks noGrp="1"/>
          </p:cNvSpPr>
          <p:nvPr>
            <p:ph type="sldNum" sz="quarter" idx="12"/>
          </p:nvPr>
        </p:nvSpPr>
        <p:spPr/>
        <p:txBody>
          <a:bodyPr/>
          <a:lstStyle/>
          <a:p>
            <a:fld id="{DE1C0AE3-323A-46BD-A42E-CB72F2967116}" type="slidenum">
              <a:rPr lang="en-US" smtClean="0"/>
              <a:pPr/>
              <a:t>6</a:t>
            </a:fld>
            <a:endParaRPr lang="en-US" dirty="0"/>
          </a:p>
        </p:txBody>
      </p:sp>
    </p:spTree>
    <p:extLst>
      <p:ext uri="{BB962C8B-B14F-4D97-AF65-F5344CB8AC3E}">
        <p14:creationId xmlns:p14="http://schemas.microsoft.com/office/powerpoint/2010/main" val="283020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DE"/>
              <a:t>In INCOSE,  We Value:</a:t>
            </a:r>
            <a:endParaRPr lang="en-US" dirty="0"/>
          </a:p>
        </p:txBody>
      </p:sp>
      <p:sp>
        <p:nvSpPr>
          <p:cNvPr id="4099" name="Content Placeholder 3"/>
          <p:cNvSpPr>
            <a:spLocks noGrp="1"/>
          </p:cNvSpPr>
          <p:nvPr>
            <p:ph idx="1"/>
          </p:nvPr>
        </p:nvSpPr>
        <p:spPr>
          <a:xfrm>
            <a:off x="457200" y="1371600"/>
            <a:ext cx="8229600" cy="5105400"/>
          </a:xfrm>
        </p:spPr>
        <p:txBody>
          <a:bodyPr>
            <a:normAutofit fontScale="85000" lnSpcReduction="20000"/>
          </a:bodyPr>
          <a:lstStyle/>
          <a:p>
            <a:r>
              <a:rPr lang="en-GB" b="1" dirty="0"/>
              <a:t>Systems Thinking </a:t>
            </a:r>
            <a:r>
              <a:rPr lang="en-GB" dirty="0"/>
              <a:t>– thinking and acting to apply systems approaches to address complex challenges and thus to realise successful sustainable solutions.</a:t>
            </a:r>
            <a:endParaRPr lang="en-US" dirty="0"/>
          </a:p>
          <a:p>
            <a:r>
              <a:rPr lang="en-GB" b="1" dirty="0"/>
              <a:t>Pioneering and Innovation </a:t>
            </a:r>
            <a:r>
              <a:rPr lang="en-GB" dirty="0"/>
              <a:t>– taking opportunities ourselves or with partners to evolve systems approaches to meet future challenges.</a:t>
            </a:r>
            <a:endParaRPr lang="en-US" dirty="0"/>
          </a:p>
          <a:p>
            <a:r>
              <a:rPr lang="en-GB" b="1" dirty="0"/>
              <a:t>Learning and Development </a:t>
            </a:r>
            <a:r>
              <a:rPr lang="en-GB" dirty="0"/>
              <a:t>– life-long learning with a changing world through education and continuing professional development, covering both technical and leadership competencies.</a:t>
            </a:r>
            <a:endParaRPr lang="en-US" dirty="0"/>
          </a:p>
          <a:p>
            <a:r>
              <a:rPr lang="en-GB" b="1" dirty="0"/>
              <a:t>Respect, Diversity, Collaboration </a:t>
            </a:r>
            <a:r>
              <a:rPr lang="en-GB" dirty="0"/>
              <a:t>– building and maintaining respectful relationships internally and externally in order to enable effective collaboration across the diverse community.</a:t>
            </a:r>
            <a:endParaRPr lang="en-US" dirty="0"/>
          </a:p>
          <a:p>
            <a:r>
              <a:rPr lang="en-GB" b="1" dirty="0"/>
              <a:t>Individuals</a:t>
            </a:r>
            <a:r>
              <a:rPr lang="en-GB" dirty="0"/>
              <a:t> – the importance of people, their intellect and influencing skill, to support complex decisions and to deliver enduring change.</a:t>
            </a:r>
            <a:endParaRPr lang="en-US" dirty="0"/>
          </a:p>
          <a:p>
            <a:r>
              <a:rPr lang="en-GB" b="1" dirty="0"/>
              <a:t>Volunteerism</a:t>
            </a:r>
            <a:r>
              <a:rPr lang="en-GB" dirty="0"/>
              <a:t> – volunteers and staff working together to achieve our objectives and to deliver benefit to our members, individuals and society.</a:t>
            </a:r>
            <a:endParaRPr lang="en-US" dirty="0"/>
          </a:p>
          <a:p>
            <a:endParaRPr lang="en-US" dirty="0"/>
          </a:p>
        </p:txBody>
      </p:sp>
      <p:sp>
        <p:nvSpPr>
          <p:cNvPr id="2" name="Footer Placeholder 1"/>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3" name="Slide Number Placeholder 2"/>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7</a:t>
            </a:fld>
            <a:endParaRPr lang="en-US" dirty="0">
              <a:solidFill>
                <a:prstClr val="black">
                  <a:lumMod val="65000"/>
                  <a:lumOff val="35000"/>
                </a:prstClr>
              </a:solidFill>
            </a:endParaRPr>
          </a:p>
        </p:txBody>
      </p:sp>
    </p:spTree>
    <p:extLst>
      <p:ext uri="{BB962C8B-B14F-4D97-AF65-F5344CB8AC3E}">
        <p14:creationId xmlns:p14="http://schemas.microsoft.com/office/powerpoint/2010/main" val="22259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894870" y="307219"/>
            <a:ext cx="3249130" cy="2338387"/>
            <a:chOff x="5728611" y="1190625"/>
            <a:chExt cx="3249130" cy="2338387"/>
          </a:xfrm>
        </p:grpSpPr>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8693" y="1190625"/>
              <a:ext cx="1141413" cy="149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258" y="1443037"/>
              <a:ext cx="1397000" cy="19939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868"/>
            <a:stretch/>
          </p:blipFill>
          <p:spPr>
            <a:xfrm>
              <a:off x="5728611" y="2355850"/>
              <a:ext cx="3249130" cy="1173162"/>
            </a:xfrm>
            <a:prstGeom prst="rect">
              <a:avLst/>
            </a:prstGeom>
          </p:spPr>
        </p:pic>
      </p:grpSp>
      <p:grpSp>
        <p:nvGrpSpPr>
          <p:cNvPr id="21" name="Group 20"/>
          <p:cNvGrpSpPr/>
          <p:nvPr/>
        </p:nvGrpSpPr>
        <p:grpSpPr>
          <a:xfrm>
            <a:off x="1380655" y="310165"/>
            <a:ext cx="4258145" cy="3497719"/>
            <a:chOff x="200227" y="76200"/>
            <a:chExt cx="4258145" cy="3497719"/>
          </a:xfrm>
        </p:grpSpPr>
        <p:pic>
          <p:nvPicPr>
            <p:cNvPr id="7" name="Picture 6" descr="Screen Clipping"/>
            <p:cNvPicPr>
              <a:picLocks noChangeAspect="1"/>
            </p:cNvPicPr>
            <p:nvPr/>
          </p:nvPicPr>
          <p:blipFill>
            <a:blip r:embed="rId6" cstate="print">
              <a:lum contrast="10000"/>
              <a:extLst>
                <a:ext uri="{28A0092B-C50C-407E-A947-70E740481C1C}">
                  <a14:useLocalDpi xmlns:a14="http://schemas.microsoft.com/office/drawing/2010/main" val="0"/>
                </a:ext>
              </a:extLst>
            </a:blip>
            <a:stretch>
              <a:fillRect/>
            </a:stretch>
          </p:blipFill>
          <p:spPr>
            <a:xfrm>
              <a:off x="200227" y="361046"/>
              <a:ext cx="1813667" cy="2340216"/>
            </a:xfrm>
            <a:prstGeom prst="rect">
              <a:avLst/>
            </a:prstGeom>
            <a:ln>
              <a:noFill/>
            </a:ln>
            <a:effectLst>
              <a:outerShdw blurRad="292100" dist="139700" dir="2700000" algn="tl" rotWithShape="0">
                <a:srgbClr val="333333">
                  <a:alpha val="65000"/>
                </a:srgbClr>
              </a:outerShdw>
            </a:effectLst>
          </p:spPr>
        </p:pic>
        <p:pic>
          <p:nvPicPr>
            <p:cNvPr id="9" name="Picture 8"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9734" y="162859"/>
              <a:ext cx="1408638" cy="2947516"/>
            </a:xfrm>
            <a:prstGeom prst="rect">
              <a:avLst/>
            </a:prstGeom>
          </p:spPr>
        </p:pic>
        <p:pic>
          <p:nvPicPr>
            <p:cNvPr id="6" name="Picture 2"/>
            <p:cNvPicPr>
              <a:picLocks noChangeAspect="1" noChangeArrowheads="1"/>
            </p:cNvPicPr>
            <p:nvPr/>
          </p:nvPicPr>
          <p:blipFill>
            <a:blip r:embed="rId8"/>
            <a:srcRect/>
            <a:stretch>
              <a:fillRect/>
            </a:stretch>
          </p:blipFill>
          <p:spPr bwMode="auto">
            <a:xfrm>
              <a:off x="1491469" y="76200"/>
              <a:ext cx="1620739"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ecx.images-amazon.com/images/I/41V3MmFJX2L._SL500_.jpg"/>
            <p:cNvPicPr>
              <a:picLocks noChangeAspect="1" noChangeArrowheads="1"/>
            </p:cNvPicPr>
            <p:nvPr/>
          </p:nvPicPr>
          <p:blipFill>
            <a:blip r:embed="rId9">
              <a:lum contrast="10000"/>
            </a:blip>
            <a:srcRect l="19780" r="12088" b="24800"/>
            <a:stretch>
              <a:fillRect/>
            </a:stretch>
          </p:blipFill>
          <p:spPr bwMode="auto">
            <a:xfrm>
              <a:off x="2133600" y="1262973"/>
              <a:ext cx="1524000" cy="231094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r="59167"/>
            <a:stretch/>
          </p:blipFill>
          <p:spPr>
            <a:xfrm>
              <a:off x="355717" y="2437025"/>
              <a:ext cx="1933191" cy="705115"/>
            </a:xfrm>
            <a:prstGeom prst="rect">
              <a:avLst/>
            </a:prstGeom>
            <a:ln>
              <a:solidFill>
                <a:schemeClr val="accent1"/>
              </a:solidFill>
            </a:ln>
          </p:spPr>
        </p:pic>
      </p:grpSp>
      <p:grpSp>
        <p:nvGrpSpPr>
          <p:cNvPr id="2" name="Group 1"/>
          <p:cNvGrpSpPr/>
          <p:nvPr/>
        </p:nvGrpSpPr>
        <p:grpSpPr>
          <a:xfrm>
            <a:off x="458006" y="3881972"/>
            <a:ext cx="4571194" cy="2387460"/>
            <a:chOff x="229585" y="3881972"/>
            <a:chExt cx="4571194" cy="2387460"/>
          </a:xfrm>
        </p:grpSpPr>
        <p:pic>
          <p:nvPicPr>
            <p:cNvPr id="5" name="Picture 4"/>
            <p:cNvPicPr>
              <a:picLocks noChangeAspect="1"/>
            </p:cNvPicPr>
            <p:nvPr/>
          </p:nvPicPr>
          <p:blipFill>
            <a:blip r:embed="rId11"/>
            <a:stretch>
              <a:fillRect/>
            </a:stretch>
          </p:blipFill>
          <p:spPr>
            <a:xfrm>
              <a:off x="2041706" y="4111156"/>
              <a:ext cx="2391670" cy="1766887"/>
            </a:xfrm>
            <a:prstGeom prst="rect">
              <a:avLst/>
            </a:prstGeom>
          </p:spPr>
        </p:pic>
        <p:pic>
          <p:nvPicPr>
            <p:cNvPr id="25"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507" y="3881972"/>
              <a:ext cx="1722493" cy="16806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77528" y="4722572"/>
              <a:ext cx="1423251" cy="1417320"/>
            </a:xfrm>
            <a:prstGeom prst="ellipse">
              <a:avLst/>
            </a:prstGeom>
          </p:spPr>
        </p:pic>
        <p:pic>
          <p:nvPicPr>
            <p:cNvPr id="22" name="Picture 21"/>
            <p:cNvPicPr>
              <a:picLocks noChangeAspect="1"/>
            </p:cNvPicPr>
            <p:nvPr/>
          </p:nvPicPr>
          <p:blipFill>
            <a:blip r:embed="rId14">
              <a:extLst>
                <a:ext uri="{BEBA8EAE-BF5A-486C-A8C5-ECC9F3942E4B}">
                  <a14:imgProps xmlns:a14="http://schemas.microsoft.com/office/drawing/2010/main">
                    <a14:imgLayer r:embed="rId1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229585" y="4593032"/>
              <a:ext cx="2346960" cy="1676400"/>
            </a:xfrm>
            <a:prstGeom prst="rect">
              <a:avLst/>
            </a:prstGeom>
          </p:spPr>
        </p:pic>
      </p:grpSp>
      <p:grpSp>
        <p:nvGrpSpPr>
          <p:cNvPr id="24" name="Group 23"/>
          <p:cNvGrpSpPr/>
          <p:nvPr/>
        </p:nvGrpSpPr>
        <p:grpSpPr>
          <a:xfrm>
            <a:off x="5421591" y="3367737"/>
            <a:ext cx="3341409" cy="2837306"/>
            <a:chOff x="5544297" y="3367737"/>
            <a:chExt cx="3341409" cy="2837306"/>
          </a:xfrm>
        </p:grpSpPr>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43600" y="3367737"/>
              <a:ext cx="2277482" cy="1096038"/>
            </a:xfrm>
            <a:prstGeom prst="rect">
              <a:avLst/>
            </a:prstGeom>
          </p:spPr>
        </p:pic>
        <p:pic>
          <p:nvPicPr>
            <p:cNvPr id="18" name="Picture 17"/>
            <p:cNvPicPr>
              <a:picLocks noChangeAspect="1"/>
            </p:cNvPicPr>
            <p:nvPr/>
          </p:nvPicPr>
          <p:blipFill rotWithShape="1">
            <a:blip r:embed="rId17" cstate="print">
              <a:extLst>
                <a:ext uri="{28A0092B-C50C-407E-A947-70E740481C1C}">
                  <a14:useLocalDpi xmlns:a14="http://schemas.microsoft.com/office/drawing/2010/main" val="0"/>
                </a:ext>
              </a:extLst>
            </a:blip>
            <a:srcRect l="22359"/>
            <a:stretch/>
          </p:blipFill>
          <p:spPr>
            <a:xfrm>
              <a:off x="5717609" y="5562600"/>
              <a:ext cx="3137114" cy="642443"/>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44297" y="4206730"/>
              <a:ext cx="1688430" cy="1402696"/>
            </a:xfrm>
            <a:prstGeom prst="rect">
              <a:avLst/>
            </a:prstGeom>
          </p:spPr>
        </p:pic>
        <p:pic>
          <p:nvPicPr>
            <p:cNvPr id="15" name="Picture 14" descr="Screen Clipping"/>
            <p:cNvPicPr>
              <a:picLocks noChangeAspect="1"/>
            </p:cNvPicPr>
            <p:nvPr/>
          </p:nvPicPr>
          <p:blipFill rotWithShape="1">
            <a:blip r:embed="rId19">
              <a:extLst>
                <a:ext uri="{28A0092B-C50C-407E-A947-70E740481C1C}">
                  <a14:useLocalDpi xmlns:a14="http://schemas.microsoft.com/office/drawing/2010/main" val="0"/>
                </a:ext>
              </a:extLst>
            </a:blip>
            <a:srcRect l="2230" r="4617" b="27090"/>
            <a:stretch/>
          </p:blipFill>
          <p:spPr>
            <a:xfrm>
              <a:off x="7056906" y="4232595"/>
              <a:ext cx="1828800" cy="1403322"/>
            </a:xfrm>
            <a:prstGeom prst="ellipse">
              <a:avLst/>
            </a:prstGeom>
          </p:spPr>
        </p:pic>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41810" y="3672378"/>
              <a:ext cx="838200" cy="381000"/>
            </a:xfrm>
            <a:prstGeom prst="rect">
              <a:avLst/>
            </a:prstGeom>
          </p:spPr>
        </p:pic>
      </p:grpSp>
      <p:sp>
        <p:nvSpPr>
          <p:cNvPr id="23" name="Footer Placeholder 22"/>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26" name="Slide Number Placeholder 25"/>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8</a:t>
            </a:fld>
            <a:endParaRPr lang="en-US" dirty="0">
              <a:solidFill>
                <a:prstClr val="black">
                  <a:lumMod val="65000"/>
                  <a:lumOff val="35000"/>
                </a:prstClr>
              </a:solidFill>
            </a:endParaRPr>
          </a:p>
        </p:txBody>
      </p:sp>
    </p:spTree>
    <p:extLst>
      <p:ext uri="{BB962C8B-B14F-4D97-AF65-F5344CB8AC3E}">
        <p14:creationId xmlns:p14="http://schemas.microsoft.com/office/powerpoint/2010/main" val="8013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INCOSE: The Organization</a:t>
            </a:r>
          </a:p>
        </p:txBody>
      </p:sp>
      <p:sp>
        <p:nvSpPr>
          <p:cNvPr id="8" name="Text Placeholder 7"/>
          <p:cNvSpPr>
            <a:spLocks noGrp="1"/>
          </p:cNvSpPr>
          <p:nvPr>
            <p:ph type="body" idx="1"/>
          </p:nvPr>
        </p:nvSpPr>
        <p:spPr/>
        <p:txBody>
          <a:bodyPr/>
          <a:lstStyle/>
          <a:p>
            <a:r>
              <a:rPr lang="en-US" dirty="0"/>
              <a:t>A Brief Overview of our Major Components</a:t>
            </a: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Introduction to INCOSE</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1C0AE3-323A-46BD-A42E-CB72F2967116}" type="slidenum">
              <a:rPr lang="en-US" smtClean="0">
                <a:solidFill>
                  <a:prstClr val="black">
                    <a:lumMod val="65000"/>
                    <a:lumOff val="35000"/>
                  </a:prstClr>
                </a:solidFill>
              </a:rPr>
              <a:pPr/>
              <a:t>9</a:t>
            </a:fld>
            <a:endParaRPr lang="en-US" dirty="0">
              <a:solidFill>
                <a:prstClr val="black">
                  <a:lumMod val="65000"/>
                  <a:lumOff val="35000"/>
                </a:prstClr>
              </a:solidFill>
            </a:endParaRPr>
          </a:p>
        </p:txBody>
      </p:sp>
    </p:spTree>
    <p:extLst>
      <p:ext uri="{BB962C8B-B14F-4D97-AF65-F5344CB8AC3E}">
        <p14:creationId xmlns:p14="http://schemas.microsoft.com/office/powerpoint/2010/main" val="40452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9" ma:contentTypeDescription="Create a new document." ma:contentTypeScope="" ma:versionID="ba1bc8a9778f24e1295f8f6c5a781e10">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f76a36ecfc7ef83a76998877ea353d93"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d583fd-7d58-4cab-b156-487bc8ec2459">
      <Value>45</Value>
    </TaxCatchAll>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D231BE-8D9E-4C68-8F39-5B6C00EB5804}"/>
</file>

<file path=customXml/itemProps2.xml><?xml version="1.0" encoding="utf-8"?>
<ds:datastoreItem xmlns:ds="http://schemas.openxmlformats.org/officeDocument/2006/customXml" ds:itemID="{B18EB2A7-63B6-45CC-9021-D9ACF6AA045E}"/>
</file>

<file path=customXml/itemProps3.xml><?xml version="1.0" encoding="utf-8"?>
<ds:datastoreItem xmlns:ds="http://schemas.openxmlformats.org/officeDocument/2006/customXml" ds:itemID="{9B6D3CD7-5511-42F4-B1A0-EE41A6709CF4}"/>
</file>

<file path=docProps/app.xml><?xml version="1.0" encoding="utf-8"?>
<Properties xmlns="http://schemas.openxmlformats.org/officeDocument/2006/extended-properties" xmlns:vt="http://schemas.openxmlformats.org/officeDocument/2006/docPropsVTypes">
  <Template/>
  <TotalTime>827</TotalTime>
  <Words>3320</Words>
  <Application>Microsoft Office PowerPoint</Application>
  <PresentationFormat>On-screen Show (4:3)</PresentationFormat>
  <Paragraphs>518</Paragraphs>
  <Slides>39</Slides>
  <Notes>22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3" baseType="lpstr">
      <vt:lpstr>ＭＳ Ｐゴシック</vt:lpstr>
      <vt:lpstr>Arial</vt:lpstr>
      <vt:lpstr>Arial Bold</vt:lpstr>
      <vt:lpstr>Avenir Light</vt:lpstr>
      <vt:lpstr>Calibri</vt:lpstr>
      <vt:lpstr>Calibri Light</vt:lpstr>
      <vt:lpstr>Century Gothic</vt:lpstr>
      <vt:lpstr>Courier New</vt:lpstr>
      <vt:lpstr>Helvetica Light</vt:lpstr>
      <vt:lpstr>Lucida Console</vt:lpstr>
      <vt:lpstr>Palatino Linotype</vt:lpstr>
      <vt:lpstr>Univers-Condensed</vt:lpstr>
      <vt:lpstr>Executive</vt:lpstr>
      <vt:lpstr>Picture</vt:lpstr>
      <vt:lpstr>The International Council on Systems Engineering (INCOSE)</vt:lpstr>
      <vt:lpstr>PowerPoint Presentation</vt:lpstr>
      <vt:lpstr>PowerPoint Presentation</vt:lpstr>
      <vt:lpstr>PowerPoint Presentation</vt:lpstr>
      <vt:lpstr>INCOSE: Who We Are</vt:lpstr>
      <vt:lpstr>INCOSE: Our Goals</vt:lpstr>
      <vt:lpstr>In INCOSE,  We Value:</vt:lpstr>
      <vt:lpstr>PowerPoint Presentation</vt:lpstr>
      <vt:lpstr>INCOSE: The Organization</vt:lpstr>
      <vt:lpstr>Technical Working Groups</vt:lpstr>
      <vt:lpstr>Technical Operations</vt:lpstr>
      <vt:lpstr>Corporate Advisory Board</vt:lpstr>
      <vt:lpstr>CAB Membership (Partial)</vt:lpstr>
      <vt:lpstr>CAB Members Benefits</vt:lpstr>
      <vt:lpstr>Chapters, Local and National</vt:lpstr>
      <vt:lpstr>INCOSE Chapters Around the World</vt:lpstr>
      <vt:lpstr>Benefits of Individual Membership</vt:lpstr>
      <vt:lpstr>Leverage INCOSE Products</vt:lpstr>
      <vt:lpstr>Enjoy INSIGHT</vt:lpstr>
      <vt:lpstr>Access Systems Engineering</vt:lpstr>
      <vt:lpstr>Search i-Pub</vt:lpstr>
      <vt:lpstr>Participate in INCOSE Events</vt:lpstr>
      <vt:lpstr>Collaborate with Systems Practitioners around the World</vt:lpstr>
      <vt:lpstr>Benefits of Membership in INCOSE</vt:lpstr>
      <vt:lpstr>About the San Diego Chapter</vt:lpstr>
      <vt:lpstr>INCOSE Support of STEM in San Diego  </vt:lpstr>
      <vt:lpstr>SD INCOSE X/2015  Monthly Meeting</vt:lpstr>
      <vt:lpstr>What Can ViaSat do?</vt:lpstr>
      <vt:lpstr>Certification: The Systems Engineering Professional (SEP) Program</vt:lpstr>
      <vt:lpstr>The INCOSE SEP Program Purpose and Benefits</vt:lpstr>
      <vt:lpstr>14 SE Functional Areas Recognized for Experience</vt:lpstr>
      <vt:lpstr>So Which Certification is Right for You?</vt:lpstr>
      <vt:lpstr>Looking Forward</vt:lpstr>
      <vt:lpstr>INCOSE at 24</vt:lpstr>
      <vt:lpstr>Pursuing INCOSE‘s  Five Year Objectives</vt:lpstr>
      <vt:lpstr>Advancing towards Systems Engineering Vision 2025</vt:lpstr>
      <vt:lpstr>Leveraging and Shaping INCOSE at 25</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G8 CAB recruiting brief to ViaSat The International Council on Systems Engineering (INCOSE)</dc:title>
  <dc:creator>Ryan Mortimer</dc:creator>
  <cp:lastModifiedBy>Ellie Gianni</cp:lastModifiedBy>
  <cp:revision>126</cp:revision>
  <dcterms:created xsi:type="dcterms:W3CDTF">2013-09-22T18:58:30Z</dcterms:created>
  <dcterms:modified xsi:type="dcterms:W3CDTF">2018-10-15T12:47:54Z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ACCT03\mortimr1</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false</vt:bool>
  </property>
  <property fmtid="{D5CDD505-2E9C-101B-9397-08002B2CF9AE}" pid="8" name="Allow Footer Overwrite">
    <vt:bool>false</vt:bool>
  </property>
  <property fmtid="{D5CDD505-2E9C-101B-9397-08002B2CF9AE}" pid="9" name="Multiple Selected">
    <vt:lpwstr>-1</vt:lpwstr>
  </property>
  <property fmtid="{D5CDD505-2E9C-101B-9397-08002B2CF9AE}" pid="10" name="SIPLongWording">
    <vt:lpwstr/>
  </property>
  <property fmtid="{D5CDD505-2E9C-101B-9397-08002B2CF9AE}" pid="11" name="checkedProgramsCount">
    <vt:i4>0</vt:i4>
  </property>
  <property fmtid="{D5CDD505-2E9C-101B-9397-08002B2CF9AE}" pid="12" name="ContentTypeId">
    <vt:lpwstr>0x01010017FE2C79C1FA8A4FABB2436FD22CCFD6</vt:lpwstr>
  </property>
  <property fmtid="{D5CDD505-2E9C-101B-9397-08002B2CF9AE}" pid="13" name="incoseWorkingGroup">
    <vt:lpwstr/>
  </property>
  <property fmtid="{D5CDD505-2E9C-101B-9397-08002B2CF9AE}" pid="14" name="INCOSEProductValue">
    <vt:lpwstr>45;#Local|254e409e-99ce-4994-8e1c-1a49057a5299</vt:lpwstr>
  </property>
  <property fmtid="{D5CDD505-2E9C-101B-9397-08002B2CF9AE}" pid="15" name="incoseChapters">
    <vt:lpwstr/>
  </property>
  <property fmtid="{D5CDD505-2E9C-101B-9397-08002B2CF9AE}" pid="16" name="incoseOrganizations">
    <vt:lpwstr/>
  </property>
</Properties>
</file>