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0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1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5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6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7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8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9" r:id="rId5"/>
    <p:sldId id="261" r:id="rId6"/>
    <p:sldId id="288" r:id="rId7"/>
    <p:sldId id="289" r:id="rId8"/>
    <p:sldId id="290" r:id="rId9"/>
    <p:sldId id="291" r:id="rId10"/>
    <p:sldId id="293" r:id="rId11"/>
    <p:sldId id="296" r:id="rId12"/>
    <p:sldId id="294" r:id="rId13"/>
    <p:sldId id="306" r:id="rId14"/>
    <p:sldId id="307" r:id="rId15"/>
    <p:sldId id="295" r:id="rId16"/>
    <p:sldId id="300" r:id="rId17"/>
    <p:sldId id="301" r:id="rId18"/>
    <p:sldId id="298" r:id="rId19"/>
    <p:sldId id="304" r:id="rId20"/>
    <p:sldId id="305" r:id="rId21"/>
    <p:sldId id="302" r:id="rId22"/>
    <p:sldId id="30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88"/>
            <p14:sldId id="289"/>
            <p14:sldId id="290"/>
            <p14:sldId id="291"/>
            <p14:sldId id="293"/>
            <p14:sldId id="296"/>
            <p14:sldId id="294"/>
            <p14:sldId id="306"/>
            <p14:sldId id="307"/>
            <p14:sldId id="295"/>
            <p14:sldId id="300"/>
            <p14:sldId id="301"/>
            <p14:sldId id="298"/>
            <p14:sldId id="304"/>
            <p14:sldId id="305"/>
            <p14:sldId id="302"/>
            <p14:sldId id="303"/>
          </p14:sldIdLst>
        </p14:section>
        <p14:section name="Sample Slides for Visuals" id="{BAB3A466-96C9-4230-9978-795378D75699}">
          <p14:sldIdLst/>
        </p14:section>
        <p14:section name="Conclusion and Summary" id="{790CEF5B-569A-4C2F-BED5-750B08C0E5AD}">
          <p14:sldIdLst/>
        </p14:section>
        <p14:section name="Appendix" id="{3F78B471-41DA-46F2-A8E4-97E471896AB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8582" autoAdjust="0"/>
  </p:normalViewPr>
  <p:slideViewPr>
    <p:cSldViewPr>
      <p:cViewPr varScale="1">
        <p:scale>
          <a:sx n="81" d="100"/>
          <a:sy n="81" d="100"/>
        </p:scale>
        <p:origin x="37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7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145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76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82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87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62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31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09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36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20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54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23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7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40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22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12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67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94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29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42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13.wmf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hyperlink" Target="http://www.incose.org/" TargetMode="Externa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hyperlink" Target="http://www.incose.org/symp2019" TargetMode="Externa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hyperlink" Target="http://www.incose.org/IW2019" TargetMode="Externa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hyperlink" Target="http://www.sdincose.org/" TargetMode="Externa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cose.org/incose-member-resources/corporate-advisory-board" TargetMode="External"/><Relationship Id="rId3" Type="http://schemas.openxmlformats.org/officeDocument/2006/relationships/tags" Target="../tags/tag51.xml"/><Relationship Id="rId7" Type="http://schemas.openxmlformats.org/officeDocument/2006/relationships/hyperlink" Target="https://www.incose.org/from-the-cutting-edge" TargetMode="Externa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hyperlink" Target="https://www.incose.org/incose-member-resources/join-incose" TargetMode="Externa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057400" y="2209800"/>
            <a:ext cx="6557212" cy="1470025"/>
          </a:xfrm>
        </p:spPr>
        <p:txBody>
          <a:bodyPr/>
          <a:lstStyle/>
          <a:p>
            <a:r>
              <a:rPr lang="en-US" dirty="0"/>
              <a:t>Ambassador Training 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>
                <a:latin typeface="+mn-lt"/>
              </a:rPr>
              <a:t>Susann </a:t>
            </a:r>
            <a:r>
              <a:rPr lang="en-US" sz="2400" dirty="0" err="1">
                <a:latin typeface="+mn-lt"/>
              </a:rPr>
              <a:t>Faruque</a:t>
            </a:r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1</a:t>
            </a:r>
            <a:r>
              <a:rPr lang="en-US" sz="2400" baseline="30000" dirty="0">
                <a:latin typeface="+mn-lt"/>
              </a:rPr>
              <a:t>st</a:t>
            </a:r>
            <a:r>
              <a:rPr lang="en-US" sz="2400" dirty="0">
                <a:latin typeface="+mn-lt"/>
              </a:rPr>
              <a:t> Year </a:t>
            </a:r>
            <a:r>
              <a:rPr lang="en-US" sz="2400" dirty="0" smtClean="0">
                <a:latin typeface="+mn-lt"/>
              </a:rPr>
              <a:t>Director</a:t>
            </a:r>
          </a:p>
          <a:p>
            <a:r>
              <a:rPr lang="en-US" sz="2400" dirty="0" smtClean="0">
                <a:latin typeface="+mn-lt"/>
              </a:rPr>
              <a:t>(Ambassador Coordinator)</a:t>
            </a:r>
            <a:endParaRPr lang="en-US" sz="24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17526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152400"/>
            <a:ext cx="8077200" cy="1143000"/>
          </a:xfrm>
        </p:spPr>
        <p:txBody>
          <a:bodyPr/>
          <a:lstStyle/>
          <a:p>
            <a:r>
              <a:rPr lang="en-US" dirty="0"/>
              <a:t>Benefits of INCOSE Membership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09600" y="1341438"/>
            <a:ext cx="3962400" cy="5287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 b="1"/>
            </a:lvl1pPr>
            <a:lvl2pPr marL="742950" lvl="1" indent="-285750">
              <a:spcBef>
                <a:spcPct val="20000"/>
              </a:spcBef>
              <a:buFontTx/>
              <a:buChar char="•"/>
              <a:defRPr sz="2800" u="sng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4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4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US" sz="2600" dirty="0" smtClean="0"/>
              <a:t>Systems Engineering Journal</a:t>
            </a:r>
            <a:endParaRPr lang="en-US" sz="2600" dirty="0"/>
          </a:p>
          <a:p>
            <a:pPr lvl="1"/>
            <a:r>
              <a:rPr lang="en-US" sz="2600" u="none" dirty="0"/>
              <a:t>Refereed scholarly journal of INCOSE</a:t>
            </a:r>
          </a:p>
          <a:p>
            <a:pPr lvl="1"/>
            <a:r>
              <a:rPr lang="en-US" sz="2600" u="none" dirty="0"/>
              <a:t>Published quarterly by John Wiley &amp; </a:t>
            </a:r>
            <a:r>
              <a:rPr lang="en-US" sz="2600" u="none" dirty="0" smtClean="0"/>
              <a:t>Sons</a:t>
            </a:r>
          </a:p>
          <a:p>
            <a:pPr lvl="1"/>
            <a:r>
              <a:rPr lang="en-US" altLang="en-US" sz="2600" u="none" dirty="0"/>
              <a:t>Access </a:t>
            </a:r>
            <a:r>
              <a:rPr lang="en-US" altLang="en-US" sz="2600" u="none" dirty="0"/>
              <a:t>the Journal online</a:t>
            </a:r>
          </a:p>
          <a:p>
            <a:pPr lvl="1">
              <a:lnSpc>
                <a:spcPts val="2200"/>
              </a:lnSpc>
              <a:spcAft>
                <a:spcPts val="600"/>
              </a:spcAft>
            </a:pPr>
            <a:r>
              <a:rPr lang="en-US" altLang="en-US" sz="2600" u="none" dirty="0"/>
              <a:t>Current and past issues</a:t>
            </a:r>
          </a:p>
          <a:p>
            <a:pPr lvl="1">
              <a:lnSpc>
                <a:spcPts val="2200"/>
              </a:lnSpc>
              <a:spcAft>
                <a:spcPts val="600"/>
              </a:spcAft>
            </a:pPr>
            <a:r>
              <a:rPr lang="en-US" altLang="en-US" sz="2600" u="none" dirty="0"/>
              <a:t>Full text in PDF</a:t>
            </a:r>
          </a:p>
          <a:p>
            <a:pPr lvl="1">
              <a:lnSpc>
                <a:spcPts val="2200"/>
              </a:lnSpc>
              <a:spcAft>
                <a:spcPts val="600"/>
              </a:spcAft>
            </a:pPr>
            <a:r>
              <a:rPr lang="en-US" altLang="en-US" sz="2600" u="none" dirty="0"/>
              <a:t>Registration Key obtained by following instructions in the Members Area of the web</a:t>
            </a:r>
          </a:p>
          <a:p>
            <a:endParaRPr lang="en-US" dirty="0"/>
          </a:p>
        </p:txBody>
      </p:sp>
      <p:pic>
        <p:nvPicPr>
          <p:cNvPr id="13" name="Picture 4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200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5837056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152400"/>
            <a:ext cx="8077200" cy="11430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ym typeface="Arial" panose="020B0604020202020204" pitchFamily="34" charset="0"/>
              </a:rPr>
              <a:t>Tech Operations (Working Groups)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4294967295"/>
          </p:nvPr>
        </p:nvSpPr>
        <p:spPr>
          <a:xfrm>
            <a:off x="4648200" y="1295400"/>
            <a:ext cx="4038600" cy="4785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indent="0" defTabSz="584200" fontAlgn="base" hangingPunct="0">
              <a:spcBef>
                <a:spcPts val="400"/>
              </a:spcBef>
              <a:spcAft>
                <a:spcPct val="0"/>
              </a:spcAft>
              <a:buNone/>
            </a:pPr>
            <a:r>
              <a:rPr lang="en-US" altLang="en-US" sz="1500" b="1" dirty="0">
                <a:solidFill>
                  <a:srgbClr val="0070C0"/>
                </a:solidFill>
                <a:sym typeface="Avenir Light" charset="0"/>
              </a:rPr>
              <a:t>MBSE Initiative</a:t>
            </a:r>
          </a:p>
          <a:p>
            <a:pPr marL="0" indent="0" defTabSz="584200" fontAlgn="base" hangingPunct="0">
              <a:spcBef>
                <a:spcPts val="400"/>
              </a:spcBef>
              <a:spcAft>
                <a:spcPct val="0"/>
              </a:spcAft>
              <a:buNone/>
            </a:pPr>
            <a:r>
              <a:rPr lang="en-US" altLang="en-US" sz="1500" b="1" dirty="0">
                <a:solidFill>
                  <a:srgbClr val="0070C0"/>
                </a:solidFill>
                <a:sym typeface="Avenir Light" charset="0"/>
              </a:rPr>
              <a:t>Model-based Conceptual </a:t>
            </a:r>
            <a:r>
              <a:rPr lang="en-US" altLang="en-US" sz="1500" b="1" dirty="0" smtClean="0">
                <a:solidFill>
                  <a:srgbClr val="0070C0"/>
                </a:solidFill>
                <a:sym typeface="Avenir Light" charset="0"/>
              </a:rPr>
              <a:t>Design</a:t>
            </a:r>
          </a:p>
          <a:p>
            <a:pPr marL="0" indent="0" defTabSz="584200" fontAlgn="base" hangingPunct="0">
              <a:spcBef>
                <a:spcPts val="400"/>
              </a:spcBef>
              <a:spcAft>
                <a:spcPct val="0"/>
              </a:spcAft>
              <a:buNone/>
            </a:pPr>
            <a:r>
              <a:rPr lang="en-US" altLang="en-US" sz="1500" b="1" dirty="0">
                <a:solidFill>
                  <a:srgbClr val="0070C0"/>
                </a:solidFill>
                <a:sym typeface="Avenir Light" charset="0"/>
              </a:rPr>
              <a:t>Object-Oriented SE Method</a:t>
            </a:r>
          </a:p>
          <a:p>
            <a:pPr marL="0" indent="0" defTabSz="584200" fontAlgn="base" hangingPunct="0">
              <a:spcBef>
                <a:spcPts val="400"/>
              </a:spcBef>
              <a:spcAft>
                <a:spcPct val="0"/>
              </a:spcAft>
              <a:buNone/>
            </a:pPr>
            <a:r>
              <a:rPr lang="en-US" altLang="en-US" sz="1500" b="1" dirty="0" smtClean="0">
                <a:solidFill>
                  <a:srgbClr val="0070C0"/>
                </a:solidFill>
                <a:sym typeface="Avenir Light" charset="0"/>
              </a:rPr>
              <a:t>Oil &amp; Gas</a:t>
            </a:r>
            <a:endParaRPr lang="en-US" altLang="en-US" sz="1500" b="1" dirty="0">
              <a:solidFill>
                <a:srgbClr val="0070C0"/>
              </a:solidFill>
              <a:sym typeface="Avenir Light" charset="0"/>
            </a:endParaRPr>
          </a:p>
          <a:p>
            <a:pPr marL="0" indent="0" defTabSz="584200" fontAlgn="base" hangingPunct="0">
              <a:spcBef>
                <a:spcPts val="400"/>
              </a:spcBef>
              <a:spcAft>
                <a:spcPct val="0"/>
              </a:spcAft>
              <a:buNone/>
            </a:pPr>
            <a:r>
              <a:rPr lang="en-US" altLang="en-US" sz="1500" b="1" dirty="0" smtClean="0">
                <a:solidFill>
                  <a:srgbClr val="0070C0"/>
                </a:solidFill>
                <a:sym typeface="Avenir Light" charset="0"/>
              </a:rPr>
              <a:t>Power </a:t>
            </a:r>
            <a:r>
              <a:rPr lang="en-US" altLang="en-US" sz="1500" b="1" dirty="0">
                <a:solidFill>
                  <a:srgbClr val="0070C0"/>
                </a:solidFill>
                <a:sym typeface="Avenir Light" charset="0"/>
              </a:rPr>
              <a:t>&amp; Energy </a:t>
            </a:r>
            <a:r>
              <a:rPr lang="en-US" altLang="en-US" sz="1500" b="1" dirty="0" smtClean="0">
                <a:solidFill>
                  <a:srgbClr val="0070C0"/>
                </a:solidFill>
                <a:sym typeface="Avenir Light" charset="0"/>
              </a:rPr>
              <a:t>Systems</a:t>
            </a:r>
          </a:p>
          <a:p>
            <a:pPr marL="0" indent="0" defTabSz="584200" fontAlgn="base" hangingPunct="0">
              <a:spcBef>
                <a:spcPts val="400"/>
              </a:spcBef>
              <a:spcAft>
                <a:spcPct val="0"/>
              </a:spcAft>
              <a:buNone/>
            </a:pPr>
            <a:r>
              <a:rPr lang="en-US" altLang="en-US" sz="1500" b="1" dirty="0" smtClean="0">
                <a:solidFill>
                  <a:srgbClr val="0070C0"/>
                </a:solidFill>
                <a:sym typeface="Avenir Light" charset="0"/>
              </a:rPr>
              <a:t>PM-SE Integration</a:t>
            </a:r>
            <a:endParaRPr lang="en-US" altLang="en-US" sz="1500" b="1" dirty="0">
              <a:solidFill>
                <a:srgbClr val="0070C0"/>
              </a:solidFill>
              <a:sym typeface="Avenir Light" charset="0"/>
            </a:endParaRPr>
          </a:p>
          <a:p>
            <a:pPr marL="0" indent="0" defTabSz="584200" fontAlgn="base" hangingPunct="0">
              <a:spcBef>
                <a:spcPts val="400"/>
              </a:spcBef>
              <a:spcAft>
                <a:spcPct val="0"/>
              </a:spcAft>
              <a:buNone/>
            </a:pPr>
            <a:r>
              <a:rPr lang="en-US" altLang="en-US" sz="1500" b="1" dirty="0">
                <a:solidFill>
                  <a:srgbClr val="0070C0"/>
                </a:solidFill>
                <a:sym typeface="Avenir Light" charset="0"/>
              </a:rPr>
              <a:t>Process Improvement</a:t>
            </a:r>
          </a:p>
          <a:p>
            <a:pPr marL="0" indent="0" defTabSz="584200" fontAlgn="base" hangingPunct="0">
              <a:spcBef>
                <a:spcPts val="400"/>
              </a:spcBef>
              <a:spcAft>
                <a:spcPct val="0"/>
              </a:spcAft>
              <a:buNone/>
            </a:pPr>
            <a:r>
              <a:rPr lang="en-US" altLang="en-US" sz="1500" b="1" dirty="0">
                <a:solidFill>
                  <a:srgbClr val="0070C0"/>
                </a:solidFill>
                <a:sym typeface="Avenir Light" charset="0"/>
              </a:rPr>
              <a:t>Requirements</a:t>
            </a:r>
          </a:p>
          <a:p>
            <a:pPr marL="0" indent="0" defTabSz="584200" fontAlgn="base" hangingPunct="0">
              <a:spcBef>
                <a:spcPts val="400"/>
              </a:spcBef>
              <a:spcAft>
                <a:spcPct val="0"/>
              </a:spcAft>
              <a:buNone/>
            </a:pPr>
            <a:r>
              <a:rPr lang="en-US" altLang="en-US" sz="1500" b="1" dirty="0">
                <a:solidFill>
                  <a:srgbClr val="0070C0"/>
                </a:solidFill>
                <a:sym typeface="Avenir Light" charset="0"/>
              </a:rPr>
              <a:t>Resilient Systems</a:t>
            </a:r>
          </a:p>
          <a:p>
            <a:pPr marL="0" indent="0" defTabSz="584200" fontAlgn="base" hangingPunct="0">
              <a:spcBef>
                <a:spcPts val="400"/>
              </a:spcBef>
              <a:spcAft>
                <a:spcPct val="0"/>
              </a:spcAft>
              <a:buNone/>
            </a:pPr>
            <a:r>
              <a:rPr lang="en-US" altLang="en-US" sz="1500" b="1" dirty="0">
                <a:solidFill>
                  <a:srgbClr val="0070C0"/>
                </a:solidFill>
                <a:sym typeface="Avenir Light" charset="0"/>
              </a:rPr>
              <a:t>Risk Management</a:t>
            </a:r>
          </a:p>
          <a:p>
            <a:pPr marL="0" indent="0" defTabSz="584200" fontAlgn="base" hangingPunct="0">
              <a:spcBef>
                <a:spcPts val="400"/>
              </a:spcBef>
              <a:spcAft>
                <a:spcPct val="0"/>
              </a:spcAft>
              <a:buNone/>
            </a:pPr>
            <a:r>
              <a:rPr lang="en-US" altLang="en-US" sz="1500" b="1" dirty="0">
                <a:solidFill>
                  <a:srgbClr val="0070C0"/>
                </a:solidFill>
                <a:sym typeface="Avenir Light" charset="0"/>
              </a:rPr>
              <a:t>Space Systems</a:t>
            </a:r>
          </a:p>
          <a:p>
            <a:pPr marL="0" indent="0" defTabSz="584200" fontAlgn="base" hangingPunct="0">
              <a:spcBef>
                <a:spcPts val="400"/>
              </a:spcBef>
              <a:spcAft>
                <a:spcPct val="0"/>
              </a:spcAft>
              <a:buNone/>
            </a:pPr>
            <a:r>
              <a:rPr lang="en-US" altLang="en-US" sz="1500" b="1" dirty="0" smtClean="0">
                <a:solidFill>
                  <a:srgbClr val="0070C0"/>
                </a:solidFill>
                <a:sym typeface="Avenir Light" charset="0"/>
              </a:rPr>
              <a:t>Systems and Software Interface</a:t>
            </a:r>
            <a:endParaRPr lang="en-US" altLang="en-US" sz="1500" b="1" dirty="0">
              <a:solidFill>
                <a:srgbClr val="0070C0"/>
              </a:solidFill>
              <a:sym typeface="Avenir Light" charset="0"/>
            </a:endParaRPr>
          </a:p>
          <a:p>
            <a:pPr marL="0" indent="0" defTabSz="584200" fontAlgn="base" hangingPunct="0">
              <a:spcBef>
                <a:spcPts val="400"/>
              </a:spcBef>
              <a:spcAft>
                <a:spcPct val="0"/>
              </a:spcAft>
              <a:buNone/>
            </a:pPr>
            <a:r>
              <a:rPr lang="en-US" altLang="en-US" sz="1500" b="1" dirty="0">
                <a:solidFill>
                  <a:srgbClr val="0070C0"/>
                </a:solidFill>
                <a:sym typeface="Avenir Light" charset="0"/>
              </a:rPr>
              <a:t>Systems of Systems</a:t>
            </a:r>
          </a:p>
          <a:p>
            <a:pPr marL="0" indent="0" defTabSz="584200" fontAlgn="base" hangingPunct="0">
              <a:spcBef>
                <a:spcPts val="400"/>
              </a:spcBef>
              <a:spcAft>
                <a:spcPct val="0"/>
              </a:spcAft>
              <a:buNone/>
            </a:pPr>
            <a:r>
              <a:rPr lang="en-US" altLang="en-US" sz="1500" b="1" dirty="0">
                <a:solidFill>
                  <a:srgbClr val="0070C0"/>
                </a:solidFill>
                <a:sym typeface="Avenir Light" charset="0"/>
              </a:rPr>
              <a:t>Systems Safety Integration</a:t>
            </a:r>
          </a:p>
          <a:p>
            <a:pPr marL="0" indent="0" defTabSz="584200" fontAlgn="base" hangingPunct="0">
              <a:spcBef>
                <a:spcPts val="400"/>
              </a:spcBef>
              <a:spcAft>
                <a:spcPct val="0"/>
              </a:spcAft>
              <a:buNone/>
            </a:pPr>
            <a:r>
              <a:rPr lang="en-US" altLang="en-US" sz="1500" b="1" dirty="0">
                <a:solidFill>
                  <a:srgbClr val="0070C0"/>
                </a:solidFill>
                <a:sym typeface="Avenir Light" charset="0"/>
              </a:rPr>
              <a:t>Systems Security Engineering</a:t>
            </a:r>
          </a:p>
          <a:p>
            <a:pPr marL="0" indent="0" defTabSz="584200" fontAlgn="base" hangingPunct="0">
              <a:spcBef>
                <a:spcPts val="400"/>
              </a:spcBef>
              <a:spcAft>
                <a:spcPct val="0"/>
              </a:spcAft>
              <a:buNone/>
            </a:pPr>
            <a:r>
              <a:rPr lang="en-US" altLang="en-US" sz="1500" b="1" dirty="0" smtClean="0">
                <a:solidFill>
                  <a:srgbClr val="0070C0"/>
                </a:solidFill>
                <a:sym typeface="Avenir Light" charset="0"/>
              </a:rPr>
              <a:t>Training</a:t>
            </a:r>
          </a:p>
          <a:p>
            <a:pPr marL="0" indent="0" defTabSz="584200" fontAlgn="base" hangingPunct="0">
              <a:spcBef>
                <a:spcPts val="400"/>
              </a:spcBef>
              <a:spcAft>
                <a:spcPct val="0"/>
              </a:spcAft>
              <a:buNone/>
            </a:pPr>
            <a:r>
              <a:rPr lang="en-US" altLang="en-US" sz="1500" b="1" dirty="0" smtClean="0">
                <a:solidFill>
                  <a:srgbClr val="0070C0"/>
                </a:solidFill>
                <a:sym typeface="Avenir Light" charset="0"/>
              </a:rPr>
              <a:t>Transportation</a:t>
            </a:r>
            <a:endParaRPr lang="en-US" altLang="en-US" sz="1500" b="1" dirty="0">
              <a:solidFill>
                <a:srgbClr val="0070C0"/>
              </a:solidFill>
              <a:sym typeface="Avenir Light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43278" y="6400800"/>
            <a:ext cx="5619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6E38A6-6350-4AE9-A5D7-C68A4222ACB9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365760" y="1295400"/>
            <a:ext cx="4041648" cy="495374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r" defTabSz="584200" fontAlgn="base" hangingPunct="0">
              <a:spcBef>
                <a:spcPts val="400"/>
              </a:spcBef>
              <a:spcAft>
                <a:spcPct val="0"/>
              </a:spcAft>
              <a:buNone/>
              <a:defRPr/>
            </a:pPr>
            <a:r>
              <a:rPr lang="en-US" altLang="en-US" sz="1500" b="1" dirty="0">
                <a:solidFill>
                  <a:srgbClr val="0070C0"/>
                </a:solidFill>
                <a:sym typeface="Avenir Light" charset="0"/>
              </a:rPr>
              <a:t>  Affordability</a:t>
            </a:r>
          </a:p>
          <a:p>
            <a:pPr marL="0" indent="0" algn="r" defTabSz="584200" fontAlgn="base" hangingPunct="0">
              <a:spcBef>
                <a:spcPts val="400"/>
              </a:spcBef>
              <a:spcAft>
                <a:spcPct val="0"/>
              </a:spcAft>
              <a:buNone/>
              <a:defRPr/>
            </a:pPr>
            <a:r>
              <a:rPr lang="en-US" altLang="en-US" sz="1500" b="1" dirty="0">
                <a:solidFill>
                  <a:srgbClr val="0070C0"/>
                </a:solidFill>
                <a:sym typeface="Avenir Light" charset="0"/>
              </a:rPr>
              <a:t>Agile Systems</a:t>
            </a:r>
          </a:p>
          <a:p>
            <a:pPr marL="0" indent="0" algn="r" defTabSz="584200" fontAlgn="base" hangingPunct="0">
              <a:spcBef>
                <a:spcPts val="400"/>
              </a:spcBef>
              <a:spcAft>
                <a:spcPct val="0"/>
              </a:spcAft>
              <a:buNone/>
              <a:defRPr/>
            </a:pPr>
            <a:r>
              <a:rPr lang="en-US" altLang="en-US" sz="1500" b="1" dirty="0">
                <a:solidFill>
                  <a:srgbClr val="0070C0"/>
                </a:solidFill>
                <a:sym typeface="Avenir Light" charset="0"/>
              </a:rPr>
              <a:t> Architecture</a:t>
            </a:r>
          </a:p>
          <a:p>
            <a:pPr marL="0" indent="0" algn="r" defTabSz="584200" fontAlgn="base" hangingPunct="0">
              <a:spcBef>
                <a:spcPts val="400"/>
              </a:spcBef>
              <a:spcAft>
                <a:spcPct val="0"/>
              </a:spcAft>
              <a:buNone/>
              <a:defRPr/>
            </a:pPr>
            <a:r>
              <a:rPr lang="en-US" altLang="en-US" sz="1500" b="1" dirty="0">
                <a:solidFill>
                  <a:srgbClr val="0070C0"/>
                </a:solidFill>
                <a:sym typeface="Avenir Light" charset="0"/>
              </a:rPr>
              <a:t>Automotive </a:t>
            </a:r>
          </a:p>
          <a:p>
            <a:pPr marL="0" indent="0" algn="r" defTabSz="584200" fontAlgn="base" hangingPunct="0">
              <a:spcBef>
                <a:spcPts val="400"/>
              </a:spcBef>
              <a:spcAft>
                <a:spcPct val="0"/>
              </a:spcAft>
              <a:buNone/>
              <a:defRPr/>
            </a:pPr>
            <a:r>
              <a:rPr lang="en-US" altLang="en-US" sz="1500" b="1" dirty="0">
                <a:solidFill>
                  <a:srgbClr val="0070C0"/>
                </a:solidFill>
                <a:sym typeface="Avenir Light" charset="0"/>
              </a:rPr>
              <a:t>Health Care</a:t>
            </a:r>
          </a:p>
          <a:p>
            <a:pPr marL="0" indent="0" algn="r" defTabSz="584200" fontAlgn="base" hangingPunct="0">
              <a:spcBef>
                <a:spcPts val="400"/>
              </a:spcBef>
              <a:spcAft>
                <a:spcPct val="0"/>
              </a:spcAft>
              <a:buNone/>
              <a:defRPr/>
            </a:pPr>
            <a:r>
              <a:rPr lang="en-US" altLang="en-US" sz="1500" b="1" dirty="0">
                <a:solidFill>
                  <a:srgbClr val="0070C0"/>
                </a:solidFill>
                <a:sym typeface="Avenir Light" charset="0"/>
              </a:rPr>
              <a:t> Complex Systems</a:t>
            </a:r>
          </a:p>
          <a:p>
            <a:pPr marL="0" indent="0" algn="r" defTabSz="584200" fontAlgn="base" hangingPunct="0">
              <a:spcBef>
                <a:spcPts val="400"/>
              </a:spcBef>
              <a:spcAft>
                <a:spcPct val="0"/>
              </a:spcAft>
              <a:buNone/>
              <a:defRPr/>
            </a:pPr>
            <a:r>
              <a:rPr lang="en-US" altLang="en-US" sz="1500" b="1" dirty="0">
                <a:solidFill>
                  <a:srgbClr val="0070C0"/>
                </a:solidFill>
                <a:sym typeface="Avenir Light" charset="0"/>
              </a:rPr>
              <a:t>Critical Infrastructure</a:t>
            </a:r>
          </a:p>
          <a:p>
            <a:pPr marL="0" indent="0" algn="r" defTabSz="584200" fontAlgn="base" hangingPunct="0">
              <a:spcBef>
                <a:spcPts val="400"/>
              </a:spcBef>
              <a:spcAft>
                <a:spcPct val="0"/>
              </a:spcAft>
              <a:buNone/>
              <a:defRPr/>
            </a:pPr>
            <a:r>
              <a:rPr lang="en-US" altLang="en-US" sz="1500" b="1" dirty="0">
                <a:solidFill>
                  <a:srgbClr val="0070C0"/>
                </a:solidFill>
                <a:sym typeface="Avenir Light" charset="0"/>
              </a:rPr>
              <a:t>Decision Analysis</a:t>
            </a:r>
          </a:p>
          <a:p>
            <a:pPr marL="0" indent="0" algn="r" defTabSz="584200" fontAlgn="base" hangingPunct="0">
              <a:spcBef>
                <a:spcPts val="400"/>
              </a:spcBef>
              <a:spcAft>
                <a:spcPct val="0"/>
              </a:spcAft>
              <a:buNone/>
              <a:defRPr/>
            </a:pPr>
            <a:r>
              <a:rPr lang="en-US" altLang="en-US" sz="1500" b="1" dirty="0">
                <a:solidFill>
                  <a:srgbClr val="0070C0"/>
                </a:solidFill>
                <a:sym typeface="Avenir Light" charset="0"/>
              </a:rPr>
              <a:t>Defense Systems</a:t>
            </a:r>
          </a:p>
          <a:p>
            <a:pPr marL="0" indent="0" algn="r" defTabSz="584200" fontAlgn="base" hangingPunct="0">
              <a:spcBef>
                <a:spcPts val="400"/>
              </a:spcBef>
              <a:spcAft>
                <a:spcPct val="0"/>
              </a:spcAft>
              <a:buNone/>
              <a:defRPr/>
            </a:pPr>
            <a:r>
              <a:rPr lang="en-US" altLang="en-US" sz="1500" b="1" dirty="0">
                <a:solidFill>
                  <a:srgbClr val="0070C0"/>
                </a:solidFill>
                <a:sym typeface="Avenir Light" charset="0"/>
              </a:rPr>
              <a:t> Global Earth Observation </a:t>
            </a:r>
            <a:r>
              <a:rPr lang="en-US" altLang="en-US" sz="1500" b="1" dirty="0" err="1">
                <a:solidFill>
                  <a:srgbClr val="0070C0"/>
                </a:solidFill>
                <a:sym typeface="Avenir Light" charset="0"/>
              </a:rPr>
              <a:t>SoS</a:t>
            </a:r>
            <a:endParaRPr lang="en-US" altLang="en-US" sz="1500" b="1" dirty="0">
              <a:solidFill>
                <a:srgbClr val="0070C0"/>
              </a:solidFill>
              <a:sym typeface="Avenir Light" charset="0"/>
            </a:endParaRPr>
          </a:p>
          <a:p>
            <a:pPr marL="0" indent="0" algn="r" defTabSz="584200" fontAlgn="base" hangingPunct="0">
              <a:spcBef>
                <a:spcPts val="400"/>
              </a:spcBef>
              <a:spcAft>
                <a:spcPct val="0"/>
              </a:spcAft>
              <a:buNone/>
              <a:defRPr/>
            </a:pPr>
            <a:r>
              <a:rPr lang="en-US" altLang="en-US" sz="1500" b="1" dirty="0">
                <a:solidFill>
                  <a:srgbClr val="0070C0"/>
                </a:solidFill>
                <a:sym typeface="Avenir Light" charset="0"/>
              </a:rPr>
              <a:t> Healthcare</a:t>
            </a:r>
          </a:p>
          <a:p>
            <a:pPr marL="0" indent="0" algn="r" defTabSz="584200" fontAlgn="base" hangingPunct="0">
              <a:spcBef>
                <a:spcPts val="400"/>
              </a:spcBef>
              <a:spcAft>
                <a:spcPct val="0"/>
              </a:spcAft>
              <a:buNone/>
              <a:defRPr/>
            </a:pPr>
            <a:r>
              <a:rPr lang="en-US" altLang="en-US" sz="1500" b="1" dirty="0">
                <a:solidFill>
                  <a:srgbClr val="0070C0"/>
                </a:solidFill>
                <a:sym typeface="Avenir Light" charset="0"/>
              </a:rPr>
              <a:t>Human Systems Integration</a:t>
            </a:r>
          </a:p>
          <a:p>
            <a:pPr marL="0" indent="0" algn="r" defTabSz="584200" fontAlgn="base" hangingPunct="0">
              <a:spcBef>
                <a:spcPts val="400"/>
              </a:spcBef>
              <a:spcAft>
                <a:spcPct val="0"/>
              </a:spcAft>
              <a:buNone/>
              <a:defRPr/>
            </a:pPr>
            <a:r>
              <a:rPr lang="en-US" altLang="en-US" sz="1500" b="1" dirty="0">
                <a:solidFill>
                  <a:srgbClr val="0070C0"/>
                </a:solidFill>
                <a:sym typeface="Avenir Light" charset="0"/>
              </a:rPr>
              <a:t>Infrastructure</a:t>
            </a:r>
          </a:p>
          <a:p>
            <a:pPr marL="0" indent="0" algn="r" defTabSz="584200" fontAlgn="base" hangingPunct="0">
              <a:spcBef>
                <a:spcPts val="400"/>
              </a:spcBef>
              <a:spcAft>
                <a:spcPct val="0"/>
              </a:spcAft>
              <a:buNone/>
              <a:defRPr/>
            </a:pPr>
            <a:r>
              <a:rPr lang="en-US" altLang="en-US" sz="1500" b="1" dirty="0">
                <a:solidFill>
                  <a:srgbClr val="0070C0"/>
                </a:solidFill>
                <a:sym typeface="Avenir Light" charset="0"/>
              </a:rPr>
              <a:t>Lean Systems Engineering</a:t>
            </a:r>
          </a:p>
          <a:p>
            <a:pPr marL="0" indent="0" algn="r" defTabSz="584200" fontAlgn="base" hangingPunct="0">
              <a:spcBef>
                <a:spcPts val="400"/>
              </a:spcBef>
              <a:spcAft>
                <a:spcPct val="0"/>
              </a:spcAft>
              <a:buNone/>
              <a:defRPr/>
            </a:pPr>
            <a:r>
              <a:rPr lang="en-US" altLang="en-US" sz="1500" b="1" dirty="0">
                <a:solidFill>
                  <a:srgbClr val="0070C0"/>
                </a:solidFill>
                <a:sym typeface="Avenir Light" charset="0"/>
              </a:rPr>
              <a:t> Life Cycle Management</a:t>
            </a:r>
          </a:p>
          <a:p>
            <a:pPr marL="0" indent="0" algn="r" defTabSz="584200" fontAlgn="base" hangingPunct="0">
              <a:spcBef>
                <a:spcPts val="400"/>
              </a:spcBef>
              <a:spcAft>
                <a:spcPct val="0"/>
              </a:spcAft>
              <a:buNone/>
              <a:defRPr/>
            </a:pPr>
            <a:r>
              <a:rPr lang="en-US" altLang="en-US" sz="1500" b="1" dirty="0">
                <a:solidFill>
                  <a:srgbClr val="0070C0"/>
                </a:solidFill>
                <a:sym typeface="Avenir Light" charset="0"/>
              </a:rPr>
              <a:t> </a:t>
            </a:r>
            <a:r>
              <a:rPr lang="en-US" altLang="en-US" sz="1500" b="1" dirty="0" smtClean="0">
                <a:solidFill>
                  <a:srgbClr val="0070C0"/>
                </a:solidFill>
                <a:sym typeface="Avenir Light" charset="0"/>
              </a:rPr>
              <a:t>Measurement</a:t>
            </a:r>
          </a:p>
          <a:p>
            <a:pPr marL="0" indent="0" algn="r" defTabSz="584200" fontAlgn="base" hangingPunct="0">
              <a:spcBef>
                <a:spcPts val="400"/>
              </a:spcBef>
              <a:spcAft>
                <a:spcPct val="0"/>
              </a:spcAft>
              <a:buNone/>
              <a:defRPr/>
            </a:pPr>
            <a:r>
              <a:rPr lang="en-US" altLang="en-US" sz="1500" b="1" dirty="0">
                <a:solidFill>
                  <a:srgbClr val="0070C0"/>
                </a:solidFill>
                <a:sym typeface="Avenir Light" charset="0"/>
              </a:rPr>
              <a:t>Natural Systems</a:t>
            </a:r>
          </a:p>
          <a:p>
            <a:pPr marL="0" indent="0" algn="r" defTabSz="584200" fontAlgn="base" hangingPunct="0">
              <a:spcBef>
                <a:spcPts val="400"/>
              </a:spcBef>
              <a:spcAft>
                <a:spcPct val="0"/>
              </a:spcAft>
              <a:buNone/>
              <a:defRPr/>
            </a:pPr>
            <a:endParaRPr lang="en-US" altLang="en-US" sz="1500" b="1" dirty="0">
              <a:solidFill>
                <a:srgbClr val="0070C0"/>
              </a:solidFill>
              <a:sym typeface="Avenir Light" charset="0"/>
            </a:endParaRPr>
          </a:p>
        </p:txBody>
      </p:sp>
      <p:sp>
        <p:nvSpPr>
          <p:cNvPr id="9" name="AutoShape 17"/>
          <p:cNvSpPr>
            <a:spLocks/>
          </p:cNvSpPr>
          <p:nvPr/>
        </p:nvSpPr>
        <p:spPr bwMode="auto">
          <a:xfrm>
            <a:off x="335801" y="6249144"/>
            <a:ext cx="8472398" cy="7612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8900" tIns="50799" rIns="88900" bIns="50799"/>
          <a:lstStyle>
            <a:lvl1pPr defTabSz="1300163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1300163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1300163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1300163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1300163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1828800" algn="ctr" defTabSz="1300163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286000" algn="ctr" defTabSz="1300163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2743200" algn="ctr" defTabSz="1300163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200400" algn="ctr" defTabSz="1300163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hangingPunct="0">
              <a:lnSpc>
                <a:spcPct val="80000"/>
              </a:lnSpc>
              <a:spcBef>
                <a:spcPts val="281"/>
              </a:spcBef>
            </a:pPr>
            <a:r>
              <a:rPr lang="en-US" altLang="en-US" sz="1800" dirty="0">
                <a:latin typeface="+mj-lt"/>
                <a:ea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For more </a:t>
            </a:r>
            <a:r>
              <a:rPr lang="en-US" altLang="en-US" sz="1800" dirty="0" smtClean="0">
                <a:latin typeface="+mj-lt"/>
                <a:ea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information or the complete list, visit </a:t>
            </a:r>
            <a:r>
              <a:rPr lang="en-US" altLang="en-US" sz="1800" u="sng" dirty="0" smtClean="0">
                <a:latin typeface="+mj-lt"/>
                <a:ea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  <a:hlinkClick r:id="rId5"/>
              </a:rPr>
              <a:t>http</a:t>
            </a:r>
            <a:r>
              <a:rPr lang="en-US" altLang="en-US" sz="1800" u="sng" dirty="0">
                <a:latin typeface="+mj-lt"/>
                <a:ea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  <a:hlinkClick r:id="rId5"/>
              </a:rPr>
              <a:t>://</a:t>
            </a:r>
            <a:r>
              <a:rPr lang="en-US" altLang="en-US" sz="1800" u="sng" dirty="0" smtClean="0">
                <a:latin typeface="+mj-lt"/>
                <a:ea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  <a:hlinkClick r:id="rId5"/>
              </a:rPr>
              <a:t>www.incose.org</a:t>
            </a:r>
            <a:endParaRPr lang="en-US" altLang="en-US" sz="1800" dirty="0">
              <a:latin typeface="+mj-lt"/>
              <a:ea typeface="Arial Bold" panose="020B0704020202020204" pitchFamily="34" charset="0"/>
              <a:cs typeface="Arial Bold" panose="020B0704020202020204" pitchFamily="34" charset="0"/>
              <a:sym typeface="Arial Bold" panose="020B07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1563770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152400"/>
            <a:ext cx="8077200" cy="1143000"/>
          </a:xfrm>
        </p:spPr>
        <p:txBody>
          <a:bodyPr/>
          <a:lstStyle/>
          <a:p>
            <a:r>
              <a:rPr lang="en-US" dirty="0"/>
              <a:t>INCOSE Annual Events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371600"/>
            <a:ext cx="8077200" cy="4297363"/>
          </a:xfrm>
        </p:spPr>
        <p:txBody>
          <a:bodyPr>
            <a:noAutofit/>
          </a:bodyPr>
          <a:lstStyle/>
          <a:p>
            <a:r>
              <a:rPr lang="en-US" sz="2000" b="1" dirty="0"/>
              <a:t>International Workshop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SzPct val="88000"/>
            </a:pPr>
            <a:r>
              <a:rPr lang="en-US" sz="1600" dirty="0"/>
              <a:t>January 26 – January 30,  2018 Orlando, Florida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SzPct val="88000"/>
            </a:pPr>
            <a:r>
              <a:rPr lang="en-US" sz="1600" dirty="0"/>
              <a:t>Annual report to membership on results and plans for coming year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SzPct val="88000"/>
            </a:pPr>
            <a:r>
              <a:rPr lang="en-US" sz="1600" dirty="0"/>
              <a:t>Working sessions for technical and administrative committees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SzPct val="88000"/>
            </a:pPr>
            <a:r>
              <a:rPr lang="en-US" sz="1600" dirty="0"/>
              <a:t>Opportunities for networking between active INCOSE volunteers</a:t>
            </a:r>
          </a:p>
          <a:p>
            <a:pPr marL="457200" lvl="1" indent="0">
              <a:spcBef>
                <a:spcPts val="500"/>
              </a:spcBef>
              <a:spcAft>
                <a:spcPts val="500"/>
              </a:spcAft>
              <a:buSzPct val="88000"/>
              <a:buNone/>
            </a:pPr>
            <a:r>
              <a:rPr lang="en-US" sz="1600" dirty="0">
                <a:hlinkClick r:id="rId6"/>
              </a:rPr>
              <a:t>http://www.incose.org/IW2019</a:t>
            </a:r>
            <a:endParaRPr lang="en-US" sz="1600" dirty="0"/>
          </a:p>
          <a:p>
            <a:pPr lvl="1"/>
            <a:endParaRPr lang="en-US" sz="1600" dirty="0"/>
          </a:p>
          <a:p>
            <a:r>
              <a:rPr lang="en-US" sz="2000" b="1" dirty="0"/>
              <a:t>International Symposium</a:t>
            </a:r>
          </a:p>
          <a:p>
            <a:pPr lvl="1"/>
            <a:r>
              <a:rPr lang="en-US" sz="1600" dirty="0"/>
              <a:t>July 20 – July 25,  2018 Orlando, Florida</a:t>
            </a:r>
          </a:p>
          <a:p>
            <a:pPr lvl="1"/>
            <a:r>
              <a:rPr lang="en-US" sz="1600" dirty="0"/>
              <a:t>Technical papers, panels, tutorials, exhibits, plus many opportunities to collaborate with experts and practitioners from diverse domains</a:t>
            </a:r>
          </a:p>
          <a:p>
            <a:pPr marL="457200" lvl="1" indent="0">
              <a:buNone/>
            </a:pPr>
            <a:r>
              <a:rPr lang="en-US" sz="1600" dirty="0">
                <a:hlinkClick r:id="rId7"/>
              </a:rPr>
              <a:t>http://www.incose.org/symp2019</a:t>
            </a: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40491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0"/>
            <a:ext cx="8077200" cy="1143000"/>
          </a:xfrm>
        </p:spPr>
        <p:txBody>
          <a:bodyPr/>
          <a:lstStyle/>
          <a:p>
            <a:r>
              <a:rPr lang="en-US" dirty="0" smtClean="0"/>
              <a:t>SD INCOSE Chapter Website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1066801"/>
            <a:ext cx="6508423" cy="48700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62000" y="6096000"/>
            <a:ext cx="8077200" cy="609600"/>
          </a:xfrm>
          <a:prstGeom prst="rect">
            <a:avLst/>
          </a:prstGeom>
          <a:solidFill>
            <a:srgbClr val="00B0F0"/>
          </a:solidFill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Event Announcements, Newsletters, &amp; Download of Artifacts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2972688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632"/>
            <a:ext cx="8077200" cy="1143000"/>
          </a:xfrm>
        </p:spPr>
        <p:txBody>
          <a:bodyPr/>
          <a:lstStyle/>
          <a:p>
            <a:r>
              <a:rPr lang="en-US" dirty="0"/>
              <a:t>Chapter Events &amp; Meeting Topics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0" indent="0" eaLnBrk="0" hangingPunct="0">
              <a:buNone/>
              <a:defRPr/>
            </a:pPr>
            <a:r>
              <a:rPr lang="en-US" kern="0" dirty="0"/>
              <a:t>Past Meeting &amp; Events Topics</a:t>
            </a:r>
          </a:p>
          <a:p>
            <a:pPr eaLnBrk="0" hangingPunct="0">
              <a:defRPr/>
            </a:pPr>
            <a:r>
              <a:rPr lang="en-US" sz="2000" kern="0" dirty="0"/>
              <a:t>Software Process Dynamics</a:t>
            </a:r>
          </a:p>
          <a:p>
            <a:pPr eaLnBrk="0" hangingPunct="0">
              <a:defRPr/>
            </a:pPr>
            <a:r>
              <a:rPr lang="en-US" sz="2000" kern="0" dirty="0"/>
              <a:t>A Better Brew – Benefits of Applying SE to the Beer Industry</a:t>
            </a:r>
          </a:p>
          <a:p>
            <a:pPr eaLnBrk="0" hangingPunct="0">
              <a:defRPr/>
            </a:pPr>
            <a:r>
              <a:rPr lang="en-US" sz="2000" kern="0" dirty="0"/>
              <a:t>Software Defined Systems – tutorial on SCA</a:t>
            </a:r>
          </a:p>
          <a:p>
            <a:pPr eaLnBrk="0" hangingPunct="0">
              <a:defRPr/>
            </a:pPr>
            <a:r>
              <a:rPr lang="en-US" sz="2000" kern="0" dirty="0"/>
              <a:t>Lightening Protection for Military  Facilities</a:t>
            </a:r>
          </a:p>
          <a:p>
            <a:pPr eaLnBrk="0" hangingPunct="0">
              <a:defRPr/>
            </a:pPr>
            <a:r>
              <a:rPr lang="en-US" sz="2000" kern="0" dirty="0"/>
              <a:t>Border Wait Time Detection System</a:t>
            </a:r>
          </a:p>
          <a:p>
            <a:pPr eaLnBrk="0" hangingPunct="0">
              <a:defRPr/>
            </a:pPr>
            <a:r>
              <a:rPr lang="en-US" sz="2000" kern="0" dirty="0"/>
              <a:t>STEM-</a:t>
            </a:r>
            <a:r>
              <a:rPr lang="en-US" sz="2000" kern="0" dirty="0" err="1"/>
              <a:t>eXplosion</a:t>
            </a:r>
            <a:r>
              <a:rPr lang="en-US" sz="2000" kern="0" dirty="0"/>
              <a:t>  Celebration for Teachers and Students</a:t>
            </a:r>
          </a:p>
          <a:p>
            <a:pPr eaLnBrk="0" hangingPunct="0">
              <a:defRPr/>
            </a:pPr>
            <a:r>
              <a:rPr lang="en-US" sz="2000" kern="0" dirty="0"/>
              <a:t>Leveraging the Cloud and AI to Enable Agile  Accelerated Systems</a:t>
            </a:r>
          </a:p>
          <a:p>
            <a:pPr eaLnBrk="0" hangingPunct="0">
              <a:defRPr/>
            </a:pPr>
            <a:r>
              <a:rPr lang="en-US" sz="2000" kern="0" dirty="0"/>
              <a:t>2018 Agile SE Tutorial – Human Factors</a:t>
            </a:r>
          </a:p>
          <a:p>
            <a:pPr eaLnBrk="0" hangingPunct="0">
              <a:defRPr/>
            </a:pPr>
            <a:r>
              <a:rPr lang="en-US" sz="2000" kern="0" dirty="0"/>
              <a:t>2018 Min-Conference – MBSE, Cybersecurity, Science of Laws</a:t>
            </a:r>
            <a:endParaRPr lang="en-US" sz="1800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2348117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671" y="533400"/>
            <a:ext cx="8504833" cy="596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25487" y="0"/>
            <a:ext cx="8077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</a:t>
            </a:r>
            <a:r>
              <a:rPr lang="en-US" dirty="0" smtClean="0"/>
              <a:t>SEP Mentor Support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5596548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CAB Membership (Partial)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1143000"/>
            <a:ext cx="2438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Aerospace Corporation</a:t>
            </a:r>
          </a:p>
          <a:p>
            <a:r>
              <a:rPr lang="en-US" sz="1200" dirty="0"/>
              <a:t>Airbus Group</a:t>
            </a:r>
          </a:p>
          <a:p>
            <a:r>
              <a:rPr lang="en-US" sz="1200" dirty="0"/>
              <a:t>AM General LLC</a:t>
            </a:r>
          </a:p>
          <a:p>
            <a:r>
              <a:rPr lang="en-US" sz="1200" dirty="0"/>
              <a:t>Analog Devices, Inc.</a:t>
            </a:r>
          </a:p>
          <a:p>
            <a:r>
              <a:rPr lang="en-US" sz="1200" dirty="0"/>
              <a:t>Analytic Services</a:t>
            </a:r>
          </a:p>
          <a:p>
            <a:r>
              <a:rPr lang="en-US" sz="1200" dirty="0"/>
              <a:t>Aviation Industry of China</a:t>
            </a:r>
          </a:p>
          <a:p>
            <a:r>
              <a:rPr lang="en-US" sz="1200" dirty="0"/>
              <a:t>BAE Systems</a:t>
            </a:r>
          </a:p>
          <a:p>
            <a:r>
              <a:rPr lang="en-US" sz="1200" dirty="0"/>
              <a:t>Bechtel</a:t>
            </a:r>
          </a:p>
          <a:p>
            <a:r>
              <a:rPr lang="en-US" sz="1200" dirty="0"/>
              <a:t>The Boeing Company</a:t>
            </a:r>
          </a:p>
          <a:p>
            <a:r>
              <a:rPr lang="en-US" sz="1200" dirty="0"/>
              <a:t>Bombardier Transportation</a:t>
            </a:r>
          </a:p>
          <a:p>
            <a:r>
              <a:rPr lang="en-US" sz="1200" dirty="0"/>
              <a:t>Booz Allen Hamilton Inc.</a:t>
            </a:r>
          </a:p>
          <a:p>
            <a:r>
              <a:rPr lang="en-US" sz="1200" dirty="0"/>
              <a:t>C.S. Draper Laboratory, Inc.</a:t>
            </a:r>
          </a:p>
          <a:p>
            <a:r>
              <a:rPr lang="en-US" sz="1200" dirty="0"/>
              <a:t>Carnegie Mellon University Software</a:t>
            </a:r>
          </a:p>
          <a:p>
            <a:r>
              <a:rPr lang="en-US" sz="1200" dirty="0"/>
              <a:t>  Engineering Institute</a:t>
            </a:r>
          </a:p>
          <a:p>
            <a:r>
              <a:rPr lang="en-US" sz="1200" dirty="0"/>
              <a:t>Change Vision, Inc.</a:t>
            </a:r>
          </a:p>
          <a:p>
            <a:r>
              <a:rPr lang="en-US" sz="1200" dirty="0"/>
              <a:t>Colorado State University SE Programs</a:t>
            </a:r>
          </a:p>
          <a:p>
            <a:r>
              <a:rPr lang="en-US" sz="1200" dirty="0" err="1"/>
              <a:t>Cranfield</a:t>
            </a:r>
            <a:r>
              <a:rPr lang="en-US" sz="1200" dirty="0"/>
              <a:t> University</a:t>
            </a:r>
          </a:p>
          <a:p>
            <a:r>
              <a:rPr lang="en-US" sz="1200" dirty="0"/>
              <a:t>Cubic</a:t>
            </a:r>
          </a:p>
          <a:p>
            <a:r>
              <a:rPr lang="en-US" sz="1200" dirty="0"/>
              <a:t>Cummins Inc.</a:t>
            </a:r>
          </a:p>
          <a:p>
            <a:r>
              <a:rPr lang="en-US" sz="1200" dirty="0" err="1"/>
              <a:t>Cybernet</a:t>
            </a:r>
            <a:r>
              <a:rPr lang="en-US" sz="1200" dirty="0"/>
              <a:t> Systems Co, Ltd.</a:t>
            </a:r>
          </a:p>
          <a:p>
            <a:r>
              <a:rPr lang="en-US" sz="1200" dirty="0"/>
              <a:t>Defense Acquisition University</a:t>
            </a:r>
          </a:p>
          <a:p>
            <a:r>
              <a:rPr lang="en-US" sz="1200" dirty="0"/>
              <a:t>Deloitte</a:t>
            </a:r>
          </a:p>
          <a:p>
            <a:r>
              <a:rPr lang="en-US" sz="1200" dirty="0"/>
              <a:t>Drexel </a:t>
            </a:r>
            <a:r>
              <a:rPr lang="en-US" sz="1200" dirty="0" err="1"/>
              <a:t>Univerity</a:t>
            </a:r>
            <a:endParaRPr lang="en-US" sz="1200" dirty="0"/>
          </a:p>
          <a:p>
            <a:r>
              <a:rPr lang="en-US" sz="1200" dirty="0" err="1"/>
              <a:t>Engility</a:t>
            </a:r>
            <a:endParaRPr lang="en-US" sz="1200" dirty="0"/>
          </a:p>
          <a:p>
            <a:r>
              <a:rPr lang="en-US" sz="1200" dirty="0"/>
              <a:t>Federal Aviation Administration</a:t>
            </a:r>
          </a:p>
          <a:p>
            <a:r>
              <a:rPr lang="en-US" sz="1200" dirty="0"/>
              <a:t>Ford Motor Company</a:t>
            </a:r>
          </a:p>
          <a:p>
            <a:r>
              <a:rPr lang="en-US" sz="1200" dirty="0" err="1"/>
              <a:t>Fundacao</a:t>
            </a:r>
            <a:r>
              <a:rPr lang="en-US" sz="1200" dirty="0"/>
              <a:t> </a:t>
            </a:r>
            <a:r>
              <a:rPr lang="en-US" sz="1200" dirty="0" err="1"/>
              <a:t>Ezute</a:t>
            </a:r>
            <a:endParaRPr lang="en-US" sz="1200" dirty="0"/>
          </a:p>
          <a:p>
            <a:r>
              <a:rPr lang="en-US" sz="1200" dirty="0"/>
              <a:t>General Dynamics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1143000"/>
            <a:ext cx="25025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General Electric</a:t>
            </a:r>
          </a:p>
          <a:p>
            <a:r>
              <a:rPr lang="en-US" sz="1200" dirty="0"/>
              <a:t>General Motors</a:t>
            </a:r>
            <a:endParaRPr lang="en-US" sz="1200" dirty="0"/>
          </a:p>
          <a:p>
            <a:r>
              <a:rPr lang="en-US" sz="1200" dirty="0"/>
              <a:t>George Mason University</a:t>
            </a:r>
          </a:p>
          <a:p>
            <a:r>
              <a:rPr lang="en-US" sz="1200" dirty="0"/>
              <a:t>Georgia Institute of Technology</a:t>
            </a:r>
          </a:p>
          <a:p>
            <a:r>
              <a:rPr lang="en-US" sz="1200" dirty="0"/>
              <a:t>Honeywell International</a:t>
            </a:r>
          </a:p>
          <a:p>
            <a:r>
              <a:rPr lang="en-US" sz="1200" dirty="0"/>
              <a:t>IBM Corporation</a:t>
            </a:r>
          </a:p>
          <a:p>
            <a:r>
              <a:rPr lang="en-US" sz="1200" dirty="0"/>
              <a:t>Idaho National Laboratory</a:t>
            </a:r>
          </a:p>
          <a:p>
            <a:r>
              <a:rPr lang="en-US" sz="1200" dirty="0"/>
              <a:t>ISAE – </a:t>
            </a:r>
            <a:r>
              <a:rPr lang="en-US" sz="1200" dirty="0" err="1"/>
              <a:t>Supaero</a:t>
            </a:r>
            <a:endParaRPr lang="en-US" sz="1200" dirty="0"/>
          </a:p>
          <a:p>
            <a:r>
              <a:rPr lang="en-US" sz="1200" dirty="0" err="1"/>
              <a:t>Isdefe</a:t>
            </a:r>
            <a:endParaRPr lang="en-US" sz="1200" dirty="0"/>
          </a:p>
          <a:p>
            <a:r>
              <a:rPr lang="en-US" sz="1200" dirty="0"/>
              <a:t>ISID Engineering, LTD</a:t>
            </a:r>
          </a:p>
          <a:p>
            <a:r>
              <a:rPr lang="en-US" sz="1200" dirty="0" err="1"/>
              <a:t>iTiD</a:t>
            </a:r>
            <a:r>
              <a:rPr lang="en-US" sz="1200" dirty="0"/>
              <a:t> Consulting, Ltd.</a:t>
            </a:r>
          </a:p>
          <a:p>
            <a:r>
              <a:rPr lang="en-US" sz="1200" dirty="0"/>
              <a:t>Jet Propulsion Laboratory</a:t>
            </a:r>
          </a:p>
          <a:p>
            <a:r>
              <a:rPr lang="en-US" sz="1200" dirty="0"/>
              <a:t>John Deere</a:t>
            </a:r>
          </a:p>
          <a:p>
            <a:r>
              <a:rPr lang="en-US" sz="1200" dirty="0"/>
              <a:t>Johns Hopkins University</a:t>
            </a:r>
          </a:p>
          <a:p>
            <a:r>
              <a:rPr lang="en-US" sz="1200" dirty="0" err="1"/>
              <a:t>KBRwyle</a:t>
            </a:r>
            <a:endParaRPr lang="en-US" sz="1200" dirty="0"/>
          </a:p>
          <a:p>
            <a:r>
              <a:rPr lang="en-US" sz="1200" dirty="0"/>
              <a:t>KEIO University</a:t>
            </a:r>
          </a:p>
          <a:p>
            <a:r>
              <a:rPr lang="en-US" sz="1200" dirty="0"/>
              <a:t>L-3 Technologies</a:t>
            </a:r>
          </a:p>
          <a:p>
            <a:r>
              <a:rPr lang="en-US" sz="1200" dirty="0" err="1"/>
              <a:t>Leidos</a:t>
            </a:r>
            <a:endParaRPr lang="en-US" sz="1200" dirty="0"/>
          </a:p>
          <a:p>
            <a:r>
              <a:rPr lang="en-US" sz="1200" dirty="0"/>
              <a:t>Lockheed Martin Corporation</a:t>
            </a:r>
          </a:p>
          <a:p>
            <a:r>
              <a:rPr lang="en-US" sz="1200" dirty="0"/>
              <a:t>Los Alamos National Laboratories</a:t>
            </a:r>
          </a:p>
          <a:p>
            <a:r>
              <a:rPr lang="en-US" sz="1200" dirty="0"/>
              <a:t>ManTech International Corporation</a:t>
            </a:r>
          </a:p>
          <a:p>
            <a:r>
              <a:rPr lang="en-US" sz="1200" dirty="0" err="1"/>
              <a:t>Maplesoft</a:t>
            </a:r>
            <a:endParaRPr lang="en-US" sz="1200" dirty="0"/>
          </a:p>
          <a:p>
            <a:r>
              <a:rPr lang="en-US" sz="1200" dirty="0"/>
              <a:t>Massachusetts Institute of Technology</a:t>
            </a:r>
          </a:p>
          <a:p>
            <a:r>
              <a:rPr lang="en-US" sz="1200" dirty="0"/>
              <a:t>Medtronic, Inc.</a:t>
            </a:r>
          </a:p>
          <a:p>
            <a:r>
              <a:rPr lang="en-US" sz="1200" dirty="0"/>
              <a:t>Missouri University of Science &amp; Tech</a:t>
            </a:r>
          </a:p>
          <a:p>
            <a:r>
              <a:rPr lang="en-US" sz="1200" dirty="0"/>
              <a:t>The MITRE Corporation</a:t>
            </a:r>
          </a:p>
          <a:p>
            <a:r>
              <a:rPr lang="en-US" sz="1200" dirty="0"/>
              <a:t>Mitsubishi Aircraft Corporation</a:t>
            </a:r>
          </a:p>
          <a:p>
            <a:r>
              <a:rPr lang="en-US" sz="1200" dirty="0"/>
              <a:t>NASA</a:t>
            </a:r>
          </a:p>
          <a:p>
            <a:r>
              <a:rPr lang="en-US" sz="1200" dirty="0"/>
              <a:t>National Security Agency</a:t>
            </a:r>
          </a:p>
          <a:p>
            <a:r>
              <a:rPr lang="en-US" sz="1200" dirty="0"/>
              <a:t>Nissan Motor Co, Ltd</a:t>
            </a:r>
          </a:p>
          <a:p>
            <a:endParaRPr lang="en-US" sz="1200" b="1" dirty="0" smtClean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8106" y="1154784"/>
            <a:ext cx="2806294" cy="5499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Northrop </a:t>
            </a:r>
            <a:r>
              <a:rPr lang="en-US" sz="1200" dirty="0"/>
              <a:t>Grumman Corporation</a:t>
            </a:r>
          </a:p>
          <a:p>
            <a:r>
              <a:rPr lang="en-US" sz="1200" dirty="0"/>
              <a:t>Pacific Northwest National Laboratory</a:t>
            </a:r>
          </a:p>
          <a:p>
            <a:r>
              <a:rPr lang="en-US" sz="1200" dirty="0"/>
              <a:t>Raytheon Corporation</a:t>
            </a:r>
          </a:p>
          <a:p>
            <a:r>
              <a:rPr lang="en-US" sz="1200" dirty="0"/>
              <a:t>Rockwell Collins, INC</a:t>
            </a:r>
          </a:p>
          <a:p>
            <a:r>
              <a:rPr lang="en-US" sz="1200" dirty="0"/>
              <a:t>Rolls-Royce</a:t>
            </a:r>
          </a:p>
          <a:p>
            <a:r>
              <a:rPr lang="en-US" sz="1200" dirty="0"/>
              <a:t>Saab </a:t>
            </a:r>
            <a:r>
              <a:rPr lang="en-US" sz="1200" dirty="0"/>
              <a:t>AB</a:t>
            </a:r>
          </a:p>
          <a:p>
            <a:r>
              <a:rPr lang="en-US" sz="1200" dirty="0"/>
              <a:t>SAIC</a:t>
            </a:r>
          </a:p>
          <a:p>
            <a:r>
              <a:rPr lang="en-US" sz="1200" dirty="0"/>
              <a:t>Sandia National Laboratories</a:t>
            </a:r>
          </a:p>
          <a:p>
            <a:r>
              <a:rPr lang="en-US" sz="1200" dirty="0"/>
              <a:t>Shell</a:t>
            </a:r>
          </a:p>
          <a:p>
            <a:r>
              <a:rPr lang="en-US" sz="1200" dirty="0"/>
              <a:t>Siemens</a:t>
            </a:r>
            <a:endParaRPr lang="en-US" sz="1200" dirty="0"/>
          </a:p>
          <a:p>
            <a:r>
              <a:rPr lang="en-US" sz="1200" dirty="0"/>
              <a:t>Singapore University of </a:t>
            </a:r>
            <a:r>
              <a:rPr lang="en-US" sz="1200" dirty="0"/>
              <a:t>Tech &amp; </a:t>
            </a:r>
            <a:r>
              <a:rPr lang="en-US" sz="1200" dirty="0"/>
              <a:t>Design</a:t>
            </a:r>
          </a:p>
          <a:p>
            <a:r>
              <a:rPr lang="en-US" sz="1200" dirty="0"/>
              <a:t>Stevens </a:t>
            </a:r>
            <a:r>
              <a:rPr lang="en-US" sz="1200" dirty="0"/>
              <a:t>Institute of Technology</a:t>
            </a:r>
          </a:p>
          <a:p>
            <a:r>
              <a:rPr lang="en-US" sz="1200" dirty="0"/>
              <a:t>Swedish Defense Materiel Admin</a:t>
            </a:r>
          </a:p>
          <a:p>
            <a:r>
              <a:rPr lang="en-US" sz="1200" dirty="0"/>
              <a:t>Thales</a:t>
            </a:r>
            <a:endParaRPr lang="en-US" sz="1200" dirty="0"/>
          </a:p>
          <a:p>
            <a:r>
              <a:rPr lang="en-US" sz="1200" dirty="0"/>
              <a:t>TNO </a:t>
            </a:r>
            <a:r>
              <a:rPr lang="en-US" sz="1200" dirty="0"/>
              <a:t>Technical </a:t>
            </a:r>
            <a:r>
              <a:rPr lang="en-US" sz="1200" dirty="0"/>
              <a:t>Sciences</a:t>
            </a:r>
          </a:p>
          <a:p>
            <a:r>
              <a:rPr lang="en-US" sz="1200" dirty="0"/>
              <a:t>Tsinghua University</a:t>
            </a:r>
          </a:p>
          <a:p>
            <a:r>
              <a:rPr lang="en-US" sz="1200" dirty="0"/>
              <a:t>United Technologies Corporation</a:t>
            </a:r>
          </a:p>
          <a:p>
            <a:r>
              <a:rPr lang="en-US" sz="1200" dirty="0"/>
              <a:t>University of Maryland</a:t>
            </a:r>
          </a:p>
          <a:p>
            <a:r>
              <a:rPr lang="en-US" sz="1200" dirty="0"/>
              <a:t>University of </a:t>
            </a:r>
            <a:r>
              <a:rPr lang="en-US" sz="1200" dirty="0"/>
              <a:t>New South Wales</a:t>
            </a:r>
            <a:endParaRPr lang="en-US" sz="1200" dirty="0"/>
          </a:p>
          <a:p>
            <a:r>
              <a:rPr lang="en-US" sz="1200" dirty="0"/>
              <a:t>University </a:t>
            </a:r>
            <a:r>
              <a:rPr lang="en-US" sz="1200" dirty="0"/>
              <a:t>of Southern </a:t>
            </a:r>
            <a:r>
              <a:rPr lang="en-US" sz="1200" dirty="0"/>
              <a:t>California</a:t>
            </a:r>
          </a:p>
          <a:p>
            <a:r>
              <a:rPr lang="en-US" sz="1200" dirty="0"/>
              <a:t>University of Texas at </a:t>
            </a:r>
            <a:r>
              <a:rPr lang="en-US" sz="1200" dirty="0"/>
              <a:t>Dallas</a:t>
            </a:r>
            <a:endParaRPr lang="en-US" sz="1200" dirty="0"/>
          </a:p>
          <a:p>
            <a:r>
              <a:rPr lang="en-US" sz="1200" dirty="0"/>
              <a:t>University of Texas at El </a:t>
            </a:r>
            <a:r>
              <a:rPr lang="en-US" sz="1200" dirty="0"/>
              <a:t>Paso</a:t>
            </a:r>
          </a:p>
          <a:p>
            <a:r>
              <a:rPr lang="en-US" sz="1200" dirty="0"/>
              <a:t>US </a:t>
            </a:r>
            <a:r>
              <a:rPr lang="en-US" sz="1200" dirty="0" err="1"/>
              <a:t>DoD</a:t>
            </a:r>
            <a:endParaRPr lang="en-US" sz="1200" dirty="0"/>
          </a:p>
          <a:p>
            <a:r>
              <a:rPr lang="en-US" sz="1200" dirty="0" err="1"/>
              <a:t>Vencore</a:t>
            </a:r>
            <a:endParaRPr lang="en-US" sz="1200" dirty="0"/>
          </a:p>
          <a:p>
            <a:r>
              <a:rPr lang="en-US" sz="1200" dirty="0" err="1"/>
              <a:t>Virgina</a:t>
            </a:r>
            <a:r>
              <a:rPr lang="en-US" sz="1200" dirty="0"/>
              <a:t> Tech</a:t>
            </a:r>
          </a:p>
          <a:p>
            <a:r>
              <a:rPr lang="en-US" sz="1200" dirty="0" err="1"/>
              <a:t>Vitech</a:t>
            </a:r>
            <a:r>
              <a:rPr lang="en-US" sz="1200" dirty="0"/>
              <a:t> </a:t>
            </a:r>
            <a:r>
              <a:rPr lang="en-US" sz="1200" dirty="0"/>
              <a:t>Corporation</a:t>
            </a:r>
          </a:p>
          <a:p>
            <a:r>
              <a:rPr lang="en-US" sz="1200" dirty="0"/>
              <a:t>Volvo Construction Equipment</a:t>
            </a:r>
            <a:endParaRPr lang="en-US" sz="1200" dirty="0"/>
          </a:p>
          <a:p>
            <a:r>
              <a:rPr lang="en-US" sz="1200" dirty="0"/>
              <a:t>Woodward </a:t>
            </a:r>
            <a:r>
              <a:rPr lang="en-US" sz="1200" dirty="0"/>
              <a:t>Inc.</a:t>
            </a:r>
          </a:p>
          <a:p>
            <a:r>
              <a:rPr lang="en-US" sz="1200" dirty="0"/>
              <a:t>Worcester Polytechnic Institute - WPI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324600"/>
            <a:ext cx="404236" cy="32940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16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300804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</a:t>
            </a:r>
            <a:r>
              <a:rPr lang="en-US" dirty="0" smtClean="0"/>
              <a:t>CAB Members Representation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5261587"/>
          </a:xfrm>
        </p:spPr>
        <p:txBody>
          <a:bodyPr>
            <a:normAutofit/>
          </a:bodyPr>
          <a:lstStyle/>
          <a:p>
            <a:pPr marL="0" indent="0" eaLnBrk="0" hangingPunct="0">
              <a:buNone/>
              <a:defRPr/>
            </a:pPr>
            <a:r>
              <a:rPr lang="en-US" kern="0" dirty="0"/>
              <a:t>CAB Companies</a:t>
            </a:r>
          </a:p>
          <a:p>
            <a:pPr eaLnBrk="0" hangingPunct="0">
              <a:defRPr/>
            </a:pPr>
            <a:r>
              <a:rPr lang="en-US" sz="2000" kern="0" dirty="0"/>
              <a:t>Cubic</a:t>
            </a:r>
          </a:p>
          <a:p>
            <a:pPr eaLnBrk="0" hangingPunct="0">
              <a:defRPr/>
            </a:pPr>
            <a:r>
              <a:rPr lang="en-US" sz="2000" kern="0" dirty="0"/>
              <a:t>SAIC</a:t>
            </a:r>
          </a:p>
          <a:p>
            <a:pPr eaLnBrk="0" hangingPunct="0">
              <a:defRPr/>
            </a:pPr>
            <a:r>
              <a:rPr lang="en-US" sz="2000" kern="0" dirty="0"/>
              <a:t>BAE Systems</a:t>
            </a:r>
          </a:p>
          <a:p>
            <a:pPr eaLnBrk="0" hangingPunct="0">
              <a:defRPr/>
            </a:pPr>
            <a:r>
              <a:rPr lang="en-US" sz="2000" kern="0" dirty="0"/>
              <a:t>Booz Allen Hamilton</a:t>
            </a:r>
          </a:p>
          <a:p>
            <a:pPr eaLnBrk="0" hangingPunct="0">
              <a:defRPr/>
            </a:pPr>
            <a:r>
              <a:rPr lang="en-US" sz="2000" kern="0" dirty="0"/>
              <a:t>Lockheed Martin</a:t>
            </a:r>
          </a:p>
          <a:p>
            <a:pPr eaLnBrk="0" hangingPunct="0">
              <a:defRPr/>
            </a:pPr>
            <a:r>
              <a:rPr lang="en-US" sz="2000" kern="0" dirty="0"/>
              <a:t>Northrop Grumman Corporation</a:t>
            </a:r>
          </a:p>
          <a:p>
            <a:pPr eaLnBrk="0" hangingPunct="0">
              <a:defRPr/>
            </a:pPr>
            <a:r>
              <a:rPr lang="en-US" sz="2000" kern="0" dirty="0"/>
              <a:t>Raytheon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0788778"/>
      </p:ext>
    </p:extLst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SD INCOSE Chapter Leaders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5109187"/>
          </a:xfrm>
        </p:spPr>
        <p:txBody>
          <a:bodyPr>
            <a:normAutofit lnSpcReduction="10000"/>
          </a:bodyPr>
          <a:lstStyle/>
          <a:p>
            <a:pPr eaLnBrk="0" hangingPunct="0">
              <a:defRPr/>
            </a:pPr>
            <a:r>
              <a:rPr lang="en-US" kern="0" dirty="0">
                <a:hlinkClick r:id="rId6"/>
              </a:rPr>
              <a:t>http://www.sdincose.org</a:t>
            </a:r>
            <a:endParaRPr lang="en-US" kern="0" dirty="0"/>
          </a:p>
          <a:p>
            <a:pPr eaLnBrk="0" hangingPunct="0">
              <a:defRPr/>
            </a:pPr>
            <a:r>
              <a:rPr lang="en-US" kern="0" dirty="0"/>
              <a:t>Susanna </a:t>
            </a:r>
            <a:r>
              <a:rPr lang="en-US" kern="0" dirty="0" smtClean="0"/>
              <a:t>Faruque (2018 Ambassador Lead)</a:t>
            </a:r>
            <a:endParaRPr lang="en-US" kern="0" dirty="0"/>
          </a:p>
          <a:p>
            <a:pPr lvl="1" eaLnBrk="0" hangingPunct="0">
              <a:defRPr/>
            </a:pPr>
            <a:r>
              <a:rPr lang="en-US" kern="0" dirty="0"/>
              <a:t>1</a:t>
            </a:r>
            <a:r>
              <a:rPr lang="en-US" kern="0" baseline="30000" dirty="0"/>
              <a:t>st</a:t>
            </a:r>
            <a:r>
              <a:rPr lang="en-US" kern="0" dirty="0"/>
              <a:t> Year Director</a:t>
            </a:r>
          </a:p>
          <a:p>
            <a:pPr lvl="1" eaLnBrk="0" hangingPunct="0">
              <a:defRPr/>
            </a:pPr>
            <a:r>
              <a:rPr lang="en-US" kern="0" dirty="0"/>
              <a:t>Susanna.Faruque@gmail.com</a:t>
            </a:r>
          </a:p>
          <a:p>
            <a:pPr eaLnBrk="0" hangingPunct="0">
              <a:defRPr/>
            </a:pPr>
            <a:r>
              <a:rPr lang="en-US" sz="3200" kern="0" dirty="0" smtClean="0"/>
              <a:t>Jim Gottfried (2019 Ambassador Lead)</a:t>
            </a:r>
          </a:p>
          <a:p>
            <a:pPr lvl="1" eaLnBrk="0" hangingPunct="0">
              <a:defRPr/>
            </a:pPr>
            <a:r>
              <a:rPr lang="en-US" sz="2800" kern="0" dirty="0" smtClean="0"/>
              <a:t>Director of Ambassador Programs</a:t>
            </a:r>
          </a:p>
          <a:p>
            <a:pPr lvl="1" eaLnBrk="0" hangingPunct="0">
              <a:defRPr/>
            </a:pPr>
            <a:r>
              <a:rPr lang="en-US" dirty="0" smtClean="0"/>
              <a:t>Gottjim50@gmail.com</a:t>
            </a:r>
            <a:endParaRPr lang="en-US" sz="2800" kern="0" dirty="0" smtClean="0"/>
          </a:p>
          <a:p>
            <a:pPr eaLnBrk="0" hangingPunct="0">
              <a:defRPr/>
            </a:pPr>
            <a:r>
              <a:rPr lang="en-US" sz="3200" kern="0" dirty="0" smtClean="0"/>
              <a:t>Howen </a:t>
            </a:r>
            <a:r>
              <a:rPr lang="en-US" sz="3200" kern="0" dirty="0"/>
              <a:t>Fernando</a:t>
            </a:r>
          </a:p>
          <a:p>
            <a:pPr lvl="1" eaLnBrk="0" hangingPunct="0">
              <a:defRPr/>
            </a:pPr>
            <a:r>
              <a:rPr lang="en-US" kern="0" dirty="0"/>
              <a:t>VP of Chapter Development</a:t>
            </a:r>
          </a:p>
          <a:p>
            <a:pPr lvl="1" eaLnBrk="0" hangingPunct="0">
              <a:defRPr/>
            </a:pPr>
            <a:r>
              <a:rPr lang="en-US" kern="0" dirty="0"/>
              <a:t>hqfernando@gmail.com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0961854"/>
      </p:ext>
    </p:extLst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Call to Action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9600" y="1596413"/>
            <a:ext cx="8534400" cy="4297363"/>
          </a:xfrm>
        </p:spPr>
        <p:txBody>
          <a:bodyPr>
            <a:normAutofit fontScale="85000" lnSpcReduction="10000"/>
          </a:bodyPr>
          <a:lstStyle/>
          <a:p>
            <a:pPr eaLnBrk="0" hangingPunct="0">
              <a:defRPr/>
            </a:pPr>
            <a:r>
              <a:rPr lang="en-US" sz="2800" kern="0" dirty="0"/>
              <a:t>Feed company SE needs to Ambassador</a:t>
            </a:r>
          </a:p>
          <a:p>
            <a:pPr eaLnBrk="0" hangingPunct="0">
              <a:defRPr/>
            </a:pPr>
            <a:r>
              <a:rPr lang="en-US" sz="2800" kern="0" dirty="0"/>
              <a:t>Consider joining INCOSE as a member</a:t>
            </a:r>
          </a:p>
          <a:p>
            <a:pPr lvl="2" indent="-342900" eaLnBrk="0" hangingPunct="0">
              <a:lnSpc>
                <a:spcPct val="100000"/>
              </a:lnSpc>
              <a:defRPr/>
            </a:pPr>
            <a:r>
              <a:rPr lang="en-US" sz="2600" kern="0" dirty="0">
                <a:hlinkClick r:id="rId6"/>
              </a:rPr>
              <a:t>https://</a:t>
            </a:r>
            <a:r>
              <a:rPr lang="en-US" sz="2600" kern="0" dirty="0" smtClean="0">
                <a:hlinkClick r:id="rId6"/>
              </a:rPr>
              <a:t>www.incose.org/incose-member-resources/join-incose</a:t>
            </a:r>
            <a:endParaRPr lang="en-US" sz="2600" kern="0" dirty="0" smtClean="0"/>
          </a:p>
          <a:p>
            <a:pPr lvl="2" indent="-342900" eaLnBrk="0" hangingPunct="0">
              <a:lnSpc>
                <a:spcPct val="100000"/>
              </a:lnSpc>
              <a:defRPr/>
            </a:pPr>
            <a:r>
              <a:rPr lang="en-US" sz="2600" kern="0" dirty="0" smtClean="0"/>
              <a:t>Affiliate </a:t>
            </a:r>
            <a:r>
              <a:rPr lang="en-US" sz="2600" kern="0" dirty="0"/>
              <a:t>with San Diego Chapter</a:t>
            </a:r>
          </a:p>
          <a:p>
            <a:pPr eaLnBrk="0" hangingPunct="0">
              <a:defRPr/>
            </a:pPr>
            <a:endParaRPr lang="en-US" sz="2600" kern="0" dirty="0"/>
          </a:p>
          <a:p>
            <a:pPr eaLnBrk="0" hangingPunct="0">
              <a:defRPr/>
            </a:pPr>
            <a:r>
              <a:rPr lang="en-US" sz="2800" kern="0" dirty="0"/>
              <a:t>References </a:t>
            </a:r>
            <a:endParaRPr lang="en-US" sz="2800" kern="0" dirty="0" smtClean="0"/>
          </a:p>
          <a:p>
            <a:pPr lvl="1" eaLnBrk="0" hangingPunct="0">
              <a:defRPr/>
            </a:pPr>
            <a:r>
              <a:rPr lang="en-US" kern="0" dirty="0"/>
              <a:t>INCOSE </a:t>
            </a:r>
            <a:r>
              <a:rPr lang="en-US" kern="0" dirty="0"/>
              <a:t>member </a:t>
            </a:r>
            <a:r>
              <a:rPr lang="en-US" kern="0" dirty="0"/>
              <a:t>benefits</a:t>
            </a:r>
          </a:p>
          <a:p>
            <a:pPr lvl="2" eaLnBrk="0" hangingPunct="0">
              <a:defRPr/>
            </a:pPr>
            <a:r>
              <a:rPr lang="en-US" sz="2200" kern="0" dirty="0" smtClean="0">
                <a:hlinkClick r:id="rId7"/>
              </a:rPr>
              <a:t>https</a:t>
            </a:r>
            <a:r>
              <a:rPr lang="en-US" sz="2200" kern="0" dirty="0">
                <a:hlinkClick r:id="rId7"/>
              </a:rPr>
              <a:t>://</a:t>
            </a:r>
            <a:r>
              <a:rPr lang="en-US" sz="2200" kern="0" dirty="0" smtClean="0">
                <a:hlinkClick r:id="rId7"/>
              </a:rPr>
              <a:t>www.incose.org/from-the-cutting-edge</a:t>
            </a:r>
            <a:endParaRPr lang="en-US" sz="2200" kern="0" dirty="0" smtClean="0"/>
          </a:p>
          <a:p>
            <a:pPr lvl="1" eaLnBrk="0" hangingPunct="0">
              <a:defRPr/>
            </a:pPr>
            <a:r>
              <a:rPr lang="en-US" kern="0" dirty="0"/>
              <a:t>INCOSE </a:t>
            </a:r>
            <a:r>
              <a:rPr lang="en-US" kern="0" dirty="0"/>
              <a:t>CAB </a:t>
            </a:r>
            <a:r>
              <a:rPr lang="en-US" kern="0" dirty="0"/>
              <a:t>benefits</a:t>
            </a:r>
          </a:p>
          <a:p>
            <a:pPr lvl="3" indent="-342900" eaLnBrk="0" hangingPunct="0">
              <a:defRPr/>
            </a:pPr>
            <a:r>
              <a:rPr lang="en-US" sz="2600" kern="0" dirty="0" smtClean="0">
                <a:hlinkClick r:id="rId8"/>
              </a:rPr>
              <a:t>https</a:t>
            </a:r>
            <a:r>
              <a:rPr lang="en-US" sz="2600" kern="0" dirty="0">
                <a:hlinkClick r:id="rId8"/>
              </a:rPr>
              <a:t>://</a:t>
            </a:r>
            <a:r>
              <a:rPr lang="en-US" sz="2600" kern="0" dirty="0" smtClean="0">
                <a:hlinkClick r:id="rId8"/>
              </a:rPr>
              <a:t>www.incose.org/incose-member-resources/corporate-advisory-board</a:t>
            </a:r>
            <a:endParaRPr lang="en-US" sz="2600" kern="0" dirty="0" smtClean="0"/>
          </a:p>
          <a:p>
            <a:pPr lvl="3" indent="-342900" eaLnBrk="0" hangingPunct="0">
              <a:lnSpc>
                <a:spcPct val="100000"/>
              </a:lnSpc>
              <a:defRPr/>
            </a:pPr>
            <a:endParaRPr lang="en-US" sz="2600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0961854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indent="-228600"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400" dirty="0"/>
              <a:t>What is the INCOSE Ambassador Program?</a:t>
            </a:r>
          </a:p>
          <a:p>
            <a:pPr indent="-228600"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400" dirty="0"/>
              <a:t>Company Discussion Points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What is INCOSE?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Membership Benefits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INCOSE Working Groups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INCOSE Certifications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INCOSE San Diego Chapter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INCOSE Ambassador Program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Why an Ambassador Program?</a:t>
            </a:r>
          </a:p>
          <a:p>
            <a:pPr lvl="1">
              <a:buFontTx/>
              <a:buChar char="•"/>
            </a:pPr>
            <a:r>
              <a:rPr lang="en-US" dirty="0"/>
              <a:t>Many companies benefit greatly from embracing Systems Thinking</a:t>
            </a:r>
          </a:p>
          <a:p>
            <a:pPr lvl="2"/>
            <a:r>
              <a:rPr lang="en-US" dirty="0"/>
              <a:t>Reduce rework, positive impact to cost &amp; schedule</a:t>
            </a:r>
          </a:p>
          <a:p>
            <a:pPr lvl="2"/>
            <a:r>
              <a:rPr lang="en-US" dirty="0"/>
              <a:t>Most companies only need a little initiative </a:t>
            </a:r>
          </a:p>
          <a:p>
            <a:pPr lvl="2"/>
            <a:endParaRPr lang="en-US" dirty="0"/>
          </a:p>
          <a:p>
            <a:r>
              <a:rPr lang="en-US" b="1" dirty="0"/>
              <a:t>What is the INCOSE Ambassador Program?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Company Systems Engineering conduit for two-way information flow</a:t>
            </a:r>
          </a:p>
          <a:p>
            <a:pPr lvl="2"/>
            <a:r>
              <a:rPr lang="en-US" dirty="0"/>
              <a:t>Needs of company to Chapter</a:t>
            </a:r>
          </a:p>
          <a:p>
            <a:pPr lvl="2"/>
            <a:r>
              <a:rPr lang="en-US" dirty="0"/>
              <a:t>Chapter capabilities and resources to company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4599703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INCOSE Ambassador Program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5032987"/>
          </a:xfrm>
        </p:spPr>
        <p:txBody>
          <a:bodyPr>
            <a:normAutofit fontScale="62500" lnSpcReduction="20000"/>
          </a:bodyPr>
          <a:lstStyle/>
          <a:p>
            <a:r>
              <a:rPr lang="en-US" sz="3900" b="1" dirty="0"/>
              <a:t>What are the ‘asks’ requested of an Ambassador?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800" dirty="0"/>
              <a:t>Serve as conduit to solicit feedback on how Chapter can support Systems Engineering education, training and knowledge needs of company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800" dirty="0"/>
              <a:t>Publicize Chapter events and opportunities to participate/volunteer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900" dirty="0"/>
              <a:t>Internal web sites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900" dirty="0"/>
              <a:t>Flyers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900" dirty="0"/>
              <a:t>Broadcast messages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900" dirty="0"/>
              <a:t>Brown bags/Lunch &amp; Learns – Chapter resources will support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900" dirty="0"/>
              <a:t>Bulletin boards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900" dirty="0"/>
              <a:t>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800" dirty="0"/>
              <a:t>Solicit colleagues for chapter meeting presentations or tutorials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800" dirty="0"/>
              <a:t>Serve as conduit for CAB membership information, notify </a:t>
            </a:r>
            <a:r>
              <a:rPr lang="en-US" sz="3800" dirty="0" err="1"/>
              <a:t>BoD</a:t>
            </a:r>
            <a:r>
              <a:rPr lang="en-US" sz="3800" dirty="0"/>
              <a:t> of interest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4599703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INCOSE Ambassador Program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5261587"/>
          </a:xfrm>
        </p:spPr>
        <p:txBody>
          <a:bodyPr>
            <a:normAutofit fontScale="850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/>
              <a:t>Serve as POC for INCOSE support requests</a:t>
            </a:r>
          </a:p>
          <a:p>
            <a:pPr lvl="2"/>
            <a:r>
              <a:rPr lang="en-US" dirty="0"/>
              <a:t>Facilities</a:t>
            </a:r>
          </a:p>
          <a:p>
            <a:pPr lvl="2"/>
            <a:r>
              <a:rPr lang="en-US" dirty="0"/>
              <a:t>Chapter events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Consider attending INCOSE San Diego Chapter </a:t>
            </a:r>
            <a:r>
              <a:rPr lang="en-US" dirty="0" err="1"/>
              <a:t>BoD</a:t>
            </a:r>
            <a:r>
              <a:rPr lang="en-US" dirty="0"/>
              <a:t> meetings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Consider organizing company satellite chapter meetings by securing conference room to view webcast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Network with other Ambassadors</a:t>
            </a:r>
          </a:p>
          <a:p>
            <a:pPr lvl="2"/>
            <a:r>
              <a:rPr lang="en-US" dirty="0"/>
              <a:t>Quarterly Ambassador networking webinars</a:t>
            </a:r>
          </a:p>
          <a:p>
            <a:pPr lvl="2"/>
            <a:r>
              <a:rPr lang="en-US" dirty="0"/>
              <a:t>Ad hoc events </a:t>
            </a:r>
          </a:p>
          <a:p>
            <a:pPr lvl="2"/>
            <a:r>
              <a:rPr lang="en-US" dirty="0"/>
              <a:t>Engineering Symposium – post symposium meeting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Support Ambassador Program Lead</a:t>
            </a:r>
          </a:p>
          <a:p>
            <a:pPr lvl="2"/>
            <a:r>
              <a:rPr lang="en-US" dirty="0"/>
              <a:t>Management, administration and execution of program</a:t>
            </a:r>
          </a:p>
          <a:p>
            <a:pPr lvl="1"/>
            <a:r>
              <a:rPr lang="en-US" dirty="0"/>
              <a:t>Work with INCOSE Membership chair on annual ambassador operational program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4599703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Material </a:t>
            </a:r>
            <a:r>
              <a:rPr lang="en-US" dirty="0"/>
              <a:t>Content for a </a:t>
            </a:r>
            <a:r>
              <a:rPr lang="en-US" dirty="0" smtClean="0"/>
              <a:t>Promotional Meeting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INCOSE</a:t>
            </a:r>
          </a:p>
          <a:p>
            <a:pPr lvl="1">
              <a:buFontTx/>
              <a:buChar char="•"/>
            </a:pPr>
            <a:r>
              <a:rPr lang="en-US" u="sng" dirty="0"/>
              <a:t>In</a:t>
            </a:r>
            <a:r>
              <a:rPr lang="en-US" dirty="0"/>
              <a:t>ternational </a:t>
            </a:r>
            <a:r>
              <a:rPr lang="en-US" u="sng" dirty="0"/>
              <a:t>C</a:t>
            </a:r>
            <a:r>
              <a:rPr lang="en-US" dirty="0"/>
              <a:t>ouncil </a:t>
            </a:r>
            <a:r>
              <a:rPr lang="en-US" u="sng" dirty="0"/>
              <a:t>o</a:t>
            </a:r>
            <a:r>
              <a:rPr lang="en-US" dirty="0"/>
              <a:t>n </a:t>
            </a:r>
            <a:r>
              <a:rPr lang="en-US" u="sng" dirty="0"/>
              <a:t>S</a:t>
            </a:r>
            <a:r>
              <a:rPr lang="en-US" dirty="0"/>
              <a:t>ystems </a:t>
            </a:r>
            <a:r>
              <a:rPr lang="en-US" u="sng" dirty="0"/>
              <a:t>E</a:t>
            </a:r>
            <a:r>
              <a:rPr lang="en-US" dirty="0"/>
              <a:t>ngineering</a:t>
            </a:r>
          </a:p>
          <a:p>
            <a:pPr lvl="1">
              <a:buFontTx/>
              <a:buChar char="•"/>
            </a:pPr>
            <a:r>
              <a:rPr lang="en-US" dirty="0"/>
              <a:t>Professional engineering organization centered on Systems Engineering</a:t>
            </a:r>
          </a:p>
          <a:p>
            <a:r>
              <a:rPr lang="en-US" b="1" dirty="0"/>
              <a:t>INCOSE Mission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Share, promote and advance the best of systems engineering from across the globe for the benefit of humanity and the planet</a:t>
            </a:r>
          </a:p>
          <a:p>
            <a:r>
              <a:rPr lang="en-US" b="1" dirty="0"/>
              <a:t>INCOSE Vision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 be the world’s authority on Systems Engineering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5773126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Systems Engineering Definition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latin typeface="Calibri" pitchFamily="34" charset="0"/>
                <a:cs typeface="Arial" charset="0"/>
              </a:rPr>
              <a:t>Focuses on defining customer needs and required functionality early in the development cycle, documenting requirements, then proceeding with design synthesis and system validation while considering the complete problem: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400" dirty="0">
              <a:latin typeface="Calibri" pitchFamily="34" charset="0"/>
              <a:cs typeface="Arial" charset="0"/>
            </a:endParaRPr>
          </a:p>
          <a:p>
            <a:pPr marL="457200" lvl="1" indent="0">
              <a:spcBef>
                <a:spcPts val="0"/>
              </a:spcBef>
              <a:buNone/>
              <a:tabLst>
                <a:tab pos="2743200" algn="l"/>
                <a:tab pos="2974975" algn="l"/>
                <a:tab pos="5486400" algn="l"/>
                <a:tab pos="5718175" algn="l"/>
              </a:tabLst>
              <a:defRPr/>
            </a:pPr>
            <a:r>
              <a:rPr lang="en-US" sz="2400" i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Cost &amp; Schedule          Performance	</a:t>
            </a:r>
            <a:r>
              <a:rPr lang="en-US" sz="2400" i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Test</a:t>
            </a:r>
          </a:p>
          <a:p>
            <a:pPr marL="457200" lvl="1" indent="0">
              <a:spcBef>
                <a:spcPts val="0"/>
              </a:spcBef>
              <a:buNone/>
              <a:tabLst>
                <a:tab pos="2743200" algn="l"/>
                <a:tab pos="2974975" algn="l"/>
                <a:tab pos="5486400" algn="l"/>
                <a:tab pos="5718175" algn="l"/>
              </a:tabLst>
              <a:defRPr/>
            </a:pPr>
            <a:r>
              <a:rPr lang="en-US" sz="2400" i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Manufacturing	  Training &amp; Support  	Operations</a:t>
            </a:r>
          </a:p>
          <a:p>
            <a:pPr marL="457200" lvl="1" indent="0">
              <a:spcBef>
                <a:spcPts val="0"/>
              </a:spcBef>
              <a:buNone/>
              <a:tabLst>
                <a:tab pos="2743200" algn="l"/>
                <a:tab pos="2974975" algn="l"/>
                <a:tab pos="5486400" algn="l"/>
                <a:tab pos="5718175" algn="l"/>
              </a:tabLst>
              <a:defRPr/>
            </a:pPr>
            <a:r>
              <a:rPr lang="en-US" sz="2400" i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Disposal</a:t>
            </a:r>
          </a:p>
          <a:p>
            <a:pPr marL="457200" lvl="1" indent="0">
              <a:spcBef>
                <a:spcPts val="0"/>
              </a:spcBef>
              <a:buNone/>
              <a:tabLst>
                <a:tab pos="2743200" algn="l"/>
                <a:tab pos="2974975" algn="l"/>
                <a:tab pos="5486400" algn="l"/>
                <a:tab pos="5718175" algn="l"/>
              </a:tabLst>
              <a:defRPr/>
            </a:pPr>
            <a:endParaRPr lang="en-US" sz="2400" i="1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u="sng" dirty="0">
                <a:latin typeface="Calibri" pitchFamily="34" charset="0"/>
                <a:cs typeface="Arial" charset="0"/>
              </a:rPr>
              <a:t>Integrates all the disciplines and specialty groups</a:t>
            </a:r>
            <a:r>
              <a:rPr lang="en-US" sz="2400" dirty="0">
                <a:latin typeface="Calibri" pitchFamily="34" charset="0"/>
                <a:cs typeface="Arial" charset="0"/>
              </a:rPr>
              <a:t> into a team effort forming a </a:t>
            </a:r>
            <a:r>
              <a:rPr lang="en-US" sz="2400" u="sng" dirty="0">
                <a:latin typeface="Calibri" pitchFamily="34" charset="0"/>
                <a:cs typeface="Arial" charset="0"/>
              </a:rPr>
              <a:t>structured development process</a:t>
            </a:r>
            <a:r>
              <a:rPr lang="en-US" sz="2400" dirty="0">
                <a:latin typeface="Calibri" pitchFamily="34" charset="0"/>
                <a:cs typeface="Arial" charset="0"/>
              </a:rPr>
              <a:t> that proceeds from concept to production to operation. Systems Engineering considers both the business and the technical needs of all customers with the goal of providing a quality product that meets the user needs.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9029239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152400"/>
            <a:ext cx="8077200" cy="1143000"/>
          </a:xfrm>
        </p:spPr>
        <p:txBody>
          <a:bodyPr/>
          <a:lstStyle/>
          <a:p>
            <a:r>
              <a:rPr lang="en-US" dirty="0"/>
              <a:t>Benefits of INCOSE Membership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57200" y="1265238"/>
            <a:ext cx="5029200" cy="5364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 b="1"/>
            </a:lvl1pPr>
            <a:lvl2pPr marL="742950" lvl="1" indent="-285750">
              <a:spcBef>
                <a:spcPct val="20000"/>
              </a:spcBef>
              <a:buFontTx/>
              <a:buChar char="•"/>
              <a:defRPr sz="2800" u="sng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4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4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457200" indent="-228600" defTabSz="814388">
              <a:lnSpc>
                <a:spcPts val="2200"/>
              </a:lnSpc>
              <a:spcBef>
                <a:spcPct val="0"/>
              </a:spcBef>
              <a:spcAft>
                <a:spcPts val="600"/>
              </a:spcAft>
              <a:buSzPct val="90000"/>
              <a:buFontTx/>
              <a:buChar char="•"/>
            </a:pPr>
            <a:r>
              <a:rPr lang="en-US" sz="2400" b="0" dirty="0"/>
              <a:t>Network with 17000+ multi-national systems engineering professionals, individually, in a local chapter or in Working Groups</a:t>
            </a:r>
          </a:p>
          <a:p>
            <a:pPr marL="457200" indent="-228600" defTabSz="814388">
              <a:lnSpc>
                <a:spcPts val="2200"/>
              </a:lnSpc>
              <a:spcBef>
                <a:spcPct val="0"/>
              </a:spcBef>
              <a:spcAft>
                <a:spcPts val="600"/>
              </a:spcAft>
              <a:buSzPct val="90000"/>
              <a:buFontTx/>
              <a:buChar char="•"/>
            </a:pPr>
            <a:r>
              <a:rPr lang="en-US" sz="2400" b="0" dirty="0"/>
              <a:t>Quality presentations on SE topics of interest in chapter meetings, regional meetings, international workshops and international symposia</a:t>
            </a:r>
          </a:p>
          <a:p>
            <a:pPr marL="457200" indent="-228600" defTabSz="814388">
              <a:lnSpc>
                <a:spcPts val="2200"/>
              </a:lnSpc>
              <a:spcBef>
                <a:spcPct val="0"/>
              </a:spcBef>
              <a:spcAft>
                <a:spcPts val="600"/>
              </a:spcAft>
              <a:buSzPct val="90000"/>
              <a:buFontTx/>
              <a:buChar char="•"/>
            </a:pPr>
            <a:r>
              <a:rPr lang="en-US" sz="2400" b="0" dirty="0"/>
              <a:t>Receive quarterly publications</a:t>
            </a:r>
          </a:p>
          <a:p>
            <a:pPr marL="457200" indent="-228600" defTabSz="814388">
              <a:lnSpc>
                <a:spcPts val="2200"/>
              </a:lnSpc>
              <a:spcBef>
                <a:spcPct val="0"/>
              </a:spcBef>
              <a:spcAft>
                <a:spcPts val="600"/>
              </a:spcAft>
              <a:buSzPct val="90000"/>
              <a:buFontTx/>
              <a:buChar char="•"/>
            </a:pPr>
            <a:r>
              <a:rPr lang="en-US" sz="2400" b="0" dirty="0"/>
              <a:t>Receive </a:t>
            </a:r>
            <a:r>
              <a:rPr lang="en-US" sz="2400" b="0" i="1" dirty="0"/>
              <a:t>Systems Engineering, the Journal of </a:t>
            </a:r>
            <a:r>
              <a:rPr lang="en-US" sz="2400" b="0" i="1" dirty="0" smtClean="0"/>
              <a:t>INCOSE</a:t>
            </a:r>
          </a:p>
          <a:p>
            <a:pPr marL="457200" indent="-228600" defTabSz="814388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90000"/>
              <a:tabLst>
                <a:tab pos="3255963" algn="l"/>
                <a:tab pos="4068763" algn="l"/>
                <a:tab pos="4883150" algn="l"/>
                <a:tab pos="5695950" algn="l"/>
                <a:tab pos="6510338" algn="l"/>
              </a:tabLst>
              <a:defRPr/>
            </a:pPr>
            <a:r>
              <a:rPr lang="en-US" sz="2400" b="0" dirty="0"/>
              <a:t>Leverage and advance through INCOSE working groups</a:t>
            </a:r>
          </a:p>
          <a:p>
            <a:pPr marL="457200" indent="-228600" defTabSz="814388">
              <a:lnSpc>
                <a:spcPts val="2200"/>
              </a:lnSpc>
              <a:spcBef>
                <a:spcPts val="0"/>
              </a:spcBef>
              <a:buSzPct val="90000"/>
              <a:tabLst>
                <a:tab pos="3255963" algn="l"/>
                <a:tab pos="4068763" algn="l"/>
                <a:tab pos="4883150" algn="l"/>
                <a:tab pos="5695950" algn="l"/>
                <a:tab pos="6510338" algn="l"/>
              </a:tabLst>
              <a:defRPr/>
            </a:pPr>
            <a:r>
              <a:rPr lang="en-US" sz="2400" b="0" dirty="0"/>
              <a:t>Collaborate with experts and practitioners </a:t>
            </a:r>
          </a:p>
          <a:p>
            <a:pPr marL="457200" indent="-228600" defTabSz="814388">
              <a:lnSpc>
                <a:spcPts val="2200"/>
              </a:lnSpc>
              <a:spcBef>
                <a:spcPct val="0"/>
              </a:spcBef>
              <a:spcAft>
                <a:spcPts val="600"/>
              </a:spcAft>
              <a:buSzPct val="90000"/>
              <a:buFontTx/>
              <a:buChar char="•"/>
            </a:pPr>
            <a:endParaRPr lang="en-US" b="0" i="1" dirty="0"/>
          </a:p>
          <a:p>
            <a:endParaRPr lang="en-US" b="0" dirty="0"/>
          </a:p>
        </p:txBody>
      </p:sp>
      <p:pic>
        <p:nvPicPr>
          <p:cNvPr id="7" name="Picture 7" descr="j04393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265363"/>
            <a:ext cx="3276600" cy="313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717051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152400"/>
            <a:ext cx="8077200" cy="1143000"/>
          </a:xfrm>
        </p:spPr>
        <p:txBody>
          <a:bodyPr/>
          <a:lstStyle/>
          <a:p>
            <a:r>
              <a:rPr lang="en-US" dirty="0"/>
              <a:t>Benefits of INCOSE Membership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57200" y="1265238"/>
            <a:ext cx="3641940" cy="5592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 b="1"/>
            </a:lvl1pPr>
            <a:lvl2pPr marL="742950" lvl="1" indent="-285750">
              <a:spcBef>
                <a:spcPct val="20000"/>
              </a:spcBef>
              <a:buFontTx/>
              <a:buChar char="•"/>
              <a:defRPr sz="2800" u="sng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4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4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US" sz="2600" dirty="0" smtClean="0"/>
              <a:t>Download </a:t>
            </a:r>
            <a:r>
              <a:rPr lang="en-US" sz="2600" dirty="0"/>
              <a:t>INCOSE products and resources free from INCOSE website</a:t>
            </a:r>
          </a:p>
          <a:p>
            <a:pPr lvl="1"/>
            <a:r>
              <a:rPr lang="en-US" sz="2600" u="none" dirty="0"/>
              <a:t>SE Practitioner Body of Knowledge</a:t>
            </a:r>
          </a:p>
          <a:p>
            <a:pPr lvl="1"/>
            <a:r>
              <a:rPr lang="en-US" sz="2600" u="none" dirty="0"/>
              <a:t>SE Handbook</a:t>
            </a:r>
          </a:p>
          <a:p>
            <a:pPr lvl="1"/>
            <a:r>
              <a:rPr lang="en-US" sz="2600" u="none" dirty="0"/>
              <a:t>Tools Database</a:t>
            </a:r>
          </a:p>
          <a:p>
            <a:pPr lvl="1"/>
            <a:r>
              <a:rPr lang="en-US" sz="2600" u="none" dirty="0"/>
              <a:t>Writing Good Requirements Guidebook</a:t>
            </a:r>
          </a:p>
          <a:p>
            <a:pPr lvl="1"/>
            <a:r>
              <a:rPr lang="en-US" sz="2600" u="none" dirty="0"/>
              <a:t>Metrics Guidebook</a:t>
            </a:r>
          </a:p>
          <a:p>
            <a:pPr lvl="1"/>
            <a:r>
              <a:rPr lang="en-US" sz="2600" u="none" dirty="0"/>
              <a:t>SE Leading Indicators Guide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267200" y="2209800"/>
            <a:ext cx="4666964" cy="3886200"/>
            <a:chOff x="200227" y="76200"/>
            <a:chExt cx="4258145" cy="3497719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5" cstate="email">
              <a:lum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227" y="361046"/>
              <a:ext cx="1813667" cy="23402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734" y="162859"/>
              <a:ext cx="1408638" cy="2947516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91469" y="76200"/>
              <a:ext cx="1620739" cy="2057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http://ecx.images-amazon.com/images/I/41V3MmFJX2L._SL500_.jpg"/>
            <p:cNvPicPr>
              <a:picLocks noChangeAspect="1" noChangeArrowheads="1"/>
            </p:cNvPicPr>
            <p:nvPr/>
          </p:nvPicPr>
          <p:blipFill>
            <a:blip r:embed="rId8">
              <a:lum contrast="10000"/>
            </a:blip>
            <a:srcRect l="19780" r="12088" b="24800"/>
            <a:stretch>
              <a:fillRect/>
            </a:stretch>
          </p:blipFill>
          <p:spPr bwMode="auto">
            <a:xfrm>
              <a:off x="2133600" y="1262973"/>
              <a:ext cx="1524000" cy="23109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5717" y="2437025"/>
              <a:ext cx="1933191" cy="70511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52315159"/>
      </p:ext>
    </p:extLst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FE2C79C1FA8A4FABB2436FD22CCFD6" ma:contentTypeVersion="19" ma:contentTypeDescription="Create a new document." ma:contentTypeScope="" ma:versionID="ba1bc8a9778f24e1295f8f6c5a781e10">
  <xsd:schema xmlns:xsd="http://www.w3.org/2001/XMLSchema" xmlns:xs="http://www.w3.org/2001/XMLSchema" xmlns:p="http://schemas.microsoft.com/office/2006/metadata/properties" xmlns:ns2="039b5878-27a2-492f-a5ce-511391114661" xmlns:ns3="a5d583fd-7d58-4cab-b156-487bc8ec2459" targetNamespace="http://schemas.microsoft.com/office/2006/metadata/properties" ma:root="true" ma:fieldsID="f76a36ecfc7ef83a76998877ea353d93" ns2:_="" ns3:_="">
    <xsd:import namespace="039b5878-27a2-492f-a5ce-511391114661"/>
    <xsd:import namespace="a5d583fd-7d58-4cab-b156-487bc8ec24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Document_x0020_Type" minOccurs="0"/>
                <xsd:element ref="ns2:Descriptive_x0020_Title" minOccurs="0"/>
                <xsd:element ref="ns2:Short_x0020_Description" minOccurs="0"/>
                <xsd:element ref="ns2:Author_x0028_s_x0029_" minOccurs="0"/>
                <xsd:element ref="ns2:Publication_x0020_Date" minOccurs="0"/>
                <xsd:element ref="ns2:Term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b5878-27a2-492f-a5ce-5113911146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5bfa5e-0804-4ef2-ba09-c663ae3aeb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Document_x0020_Type" ma:index="19" nillable="true" ma:displayName="Document Type" ma:internalName="Document_x0020_Type">
      <xsd:simpleType>
        <xsd:restriction base="dms:Text">
          <xsd:maxLength value="255"/>
        </xsd:restriction>
      </xsd:simpleType>
    </xsd:element>
    <xsd:element name="Descriptive_x0020_Title" ma:index="20" nillable="true" ma:displayName="Descriptive Title" ma:internalName="Descriptive_x0020_Title">
      <xsd:simpleType>
        <xsd:restriction base="dms:Text">
          <xsd:maxLength value="255"/>
        </xsd:restriction>
      </xsd:simpleType>
    </xsd:element>
    <xsd:element name="Short_x0020_Description" ma:index="21" nillable="true" ma:displayName="Short Description" ma:internalName="Short_x0020_Description">
      <xsd:simpleType>
        <xsd:restriction base="dms:Text">
          <xsd:maxLength value="255"/>
        </xsd:restriction>
      </xsd:simpleType>
    </xsd:element>
    <xsd:element name="Author_x0028_s_x0029_" ma:index="22" nillable="true" ma:displayName="Author(s)" ma:internalName="Author_x0028_s_x0029_">
      <xsd:simpleType>
        <xsd:restriction base="dms:Text">
          <xsd:maxLength value="255"/>
        </xsd:restriction>
      </xsd:simpleType>
    </xsd:element>
    <xsd:element name="Publication_x0020_Date" ma:index="23" nillable="true" ma:displayName="Publication Date" ma:internalName="Publication_x0020_Date">
      <xsd:simpleType>
        <xsd:restriction base="dms:Text">
          <xsd:maxLength value="255"/>
        </xsd:restriction>
      </xsd:simpleType>
    </xsd:element>
    <xsd:element name="Term" ma:index="24" nillable="true" ma:displayName="Term" ma:internalName="Term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d583fd-7d58-4cab-b156-487bc8ec24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b484b53-ce30-4f54-8882-0dc6d41d614c}" ma:internalName="TaxCatchAll" ma:showField="CatchAllData" ma:web="a5d583fd-7d58-4cab-b156-487bc8ec24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5d583fd-7d58-4cab-b156-487bc8ec2459">
      <Value>2</Value>
    </TaxCatchAll>
    <Document_x0020_Type xmlns="039b5878-27a2-492f-a5ce-511391114661" xsi:nil="true"/>
    <lcf76f155ced4ddcb4097134ff3c332f xmlns="039b5878-27a2-492f-a5ce-511391114661">
      <Terms xmlns="http://schemas.microsoft.com/office/infopath/2007/PartnerControls"/>
    </lcf76f155ced4ddcb4097134ff3c332f>
    <Publication_x0020_Date xmlns="039b5878-27a2-492f-a5ce-511391114661" xsi:nil="true"/>
    <Term xmlns="039b5878-27a2-492f-a5ce-511391114661" xsi:nil="true"/>
    <Short_x0020_Description xmlns="039b5878-27a2-492f-a5ce-511391114661" xsi:nil="true"/>
    <Author_x0028_s_x0029_ xmlns="039b5878-27a2-492f-a5ce-511391114661" xsi:nil="true"/>
    <Descriptive_x0020_Title xmlns="039b5878-27a2-492f-a5ce-51139111466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69D75E-E2EF-4FA7-92BA-C70F48566985}"/>
</file>

<file path=customXml/itemProps2.xml><?xml version="1.0" encoding="utf-8"?>
<ds:datastoreItem xmlns:ds="http://schemas.openxmlformats.org/officeDocument/2006/customXml" ds:itemID="{A64031D8-6C46-4D81-9638-15C3F16BE2A9}"/>
</file>

<file path=customXml/itemProps3.xml><?xml version="1.0" encoding="utf-8"?>
<ds:datastoreItem xmlns:ds="http://schemas.openxmlformats.org/officeDocument/2006/customXml" ds:itemID="{965EBB18-2392-4307-97FF-CC30B9402D97}"/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1292</Words>
  <Application>Microsoft Office PowerPoint</Application>
  <PresentationFormat>On-screen Show (4:3)</PresentationFormat>
  <Paragraphs>299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Bold</vt:lpstr>
      <vt:lpstr>Avenir Light</vt:lpstr>
      <vt:lpstr>Calibri</vt:lpstr>
      <vt:lpstr>Georgia</vt:lpstr>
      <vt:lpstr>Wingdings</vt:lpstr>
      <vt:lpstr>Training</vt:lpstr>
      <vt:lpstr>Ambassador Training 2018</vt:lpstr>
      <vt:lpstr>Agenda</vt:lpstr>
      <vt:lpstr>INCOSE Ambassador Program</vt:lpstr>
      <vt:lpstr>INCOSE Ambassador Program</vt:lpstr>
      <vt:lpstr>INCOSE Ambassador Program</vt:lpstr>
      <vt:lpstr>Material Content for a Promotional Meeting</vt:lpstr>
      <vt:lpstr>Systems Engineering Definition</vt:lpstr>
      <vt:lpstr>Benefits of INCOSE Membership</vt:lpstr>
      <vt:lpstr>Benefits of INCOSE Membership</vt:lpstr>
      <vt:lpstr>Benefits of INCOSE Membership</vt:lpstr>
      <vt:lpstr>Tech Operations (Working Groups)</vt:lpstr>
      <vt:lpstr>INCOSE Annual Events</vt:lpstr>
      <vt:lpstr>SD INCOSE Chapter Website</vt:lpstr>
      <vt:lpstr>Chapter Events &amp; Meeting Topics</vt:lpstr>
      <vt:lpstr>Chapter SEP Mentor Support</vt:lpstr>
      <vt:lpstr>CAB Membership (Partial)</vt:lpstr>
      <vt:lpstr>Chapter CAB Members Representation</vt:lpstr>
      <vt:lpstr>SD INCOSE Chapter Leaders</vt:lpstr>
      <vt:lpstr>Call to Action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D4 INCOSE Ambassador Training </dc:title>
  <dc:creator/>
  <cp:lastModifiedBy/>
  <cp:revision>1</cp:revision>
  <dcterms:created xsi:type="dcterms:W3CDTF">2016-11-05T14:38:07Z</dcterms:created>
  <dcterms:modified xsi:type="dcterms:W3CDTF">2018-12-13T21:13:57Z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0x01010017FE2C79C1FA8A4FABB2436FD22CCFD6</vt:lpwstr>
  </property>
  <property fmtid="{D5CDD505-2E9C-101B-9397-08002B2CF9AE}" pid="3" name="incoseWorkingGroup">
    <vt:lpwstr/>
  </property>
  <property fmtid="{D5CDD505-2E9C-101B-9397-08002B2CF9AE}" pid="4" name="INCOSEProductValue">
    <vt:lpwstr/>
  </property>
  <property fmtid="{D5CDD505-2E9C-101B-9397-08002B2CF9AE}" pid="5" name="incoseChapters">
    <vt:lpwstr>2;#San Diego|24968a95-7920-45e8-9d03-53778a8f4b88</vt:lpwstr>
  </property>
  <property fmtid="{D5CDD505-2E9C-101B-9397-08002B2CF9AE}" pid="6" name="incoseOrganizations">
    <vt:lpwstr/>
  </property>
</Properties>
</file>