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1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embeddings/oleObject6.bin" ContentType="application/vnd.openxmlformats-officedocument.oleObject"/>
  <Override PartName="/ppt/embeddings/oleObject5.bin" ContentType="application/vnd.openxmlformats-officedocument.oleObject"/>
  <Override PartName="/ppt/embeddings/oleObject4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Masters/notesMaster1.xml" ContentType="application/vnd.openxmlformats-officedocument.presentationml.notesMaster+xml"/>
  <Override PartName="/ppt/embeddings/oleObject9.bin" ContentType="application/vnd.openxmlformats-officedocument.oleObject"/>
  <Override PartName="/ppt/embeddings/oleObject3.bin" ContentType="application/vnd.openxmlformats-officedocument.oleObject"/>
  <Override PartName="/ppt/embeddings/oleObject2.bin" ContentType="application/vnd.openxmlformats-officedocument.oleObject"/>
  <Override PartName="/ppt/embeddings/oleObject1.bin" ContentType="application/vnd.openxmlformats-officedocument.oleObject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</p:sldMasterIdLst>
  <p:notesMasterIdLst>
    <p:notesMasterId r:id="rId39"/>
  </p:notesMasterIdLst>
  <p:handoutMasterIdLst>
    <p:handoutMasterId r:id="rId40"/>
  </p:handoutMasterIdLst>
  <p:sldIdLst>
    <p:sldId id="257" r:id="rId2"/>
    <p:sldId id="352" r:id="rId3"/>
    <p:sldId id="362" r:id="rId4"/>
    <p:sldId id="354" r:id="rId5"/>
    <p:sldId id="388" r:id="rId6"/>
    <p:sldId id="391" r:id="rId7"/>
    <p:sldId id="358" r:id="rId8"/>
    <p:sldId id="353" r:id="rId9"/>
    <p:sldId id="392" r:id="rId10"/>
    <p:sldId id="393" r:id="rId11"/>
    <p:sldId id="344" r:id="rId12"/>
    <p:sldId id="347" r:id="rId13"/>
    <p:sldId id="346" r:id="rId14"/>
    <p:sldId id="367" r:id="rId15"/>
    <p:sldId id="368" r:id="rId16"/>
    <p:sldId id="369" r:id="rId17"/>
    <p:sldId id="342" r:id="rId18"/>
    <p:sldId id="390" r:id="rId19"/>
    <p:sldId id="38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6" r:id="rId36"/>
    <p:sldId id="387" r:id="rId37"/>
    <p:sldId id="364" r:id="rId3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Main Introduction" id="{0AC37244-BCCC-4BAD-B03C-99E945D13A19}">
          <p14:sldIdLst>
            <p14:sldId id="257"/>
            <p14:sldId id="352"/>
            <p14:sldId id="362"/>
            <p14:sldId id="354"/>
            <p14:sldId id="388"/>
            <p14:sldId id="391"/>
            <p14:sldId id="358"/>
            <p14:sldId id="353"/>
            <p14:sldId id="392"/>
            <p14:sldId id="393"/>
            <p14:sldId id="344"/>
            <p14:sldId id="347"/>
            <p14:sldId id="346"/>
            <p14:sldId id="367"/>
            <p14:sldId id="368"/>
            <p14:sldId id="369"/>
            <p14:sldId id="342"/>
            <p14:sldId id="390"/>
            <p14:sldId id="38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6"/>
            <p14:sldId id="387"/>
            <p14:sldId id="36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29" autoAdjust="0"/>
    <p:restoredTop sz="86378" autoAdjust="0"/>
  </p:normalViewPr>
  <p:slideViewPr>
    <p:cSldViewPr>
      <p:cViewPr varScale="1">
        <p:scale>
          <a:sx n="60" d="100"/>
          <a:sy n="60" d="100"/>
        </p:scale>
        <p:origin x="-14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1680" y="-10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slide" Target="slides/slide35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slide" Target="slides/slide34.xml"/><Relationship Id="rId14" Type="http://schemas.openxmlformats.org/officeDocument/2006/relationships/slide" Target="slides/slide13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95BA71-1F89-4FD7-A835-A02F9EAB3D31}" type="datetimeFigureOut">
              <a:rPr lang="en-US"/>
              <a:pPr>
                <a:defRPr/>
              </a:pPr>
              <a:t>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C64BCE8-6E32-45D3-9EE4-5A78A717BC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88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F25C30-1A78-426C-AAA4-F6F9D78B5700}" type="datetimeFigureOut">
              <a:rPr lang="en-US"/>
              <a:pPr>
                <a:defRPr/>
              </a:pPr>
              <a:t>1/30/16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D732704-EE7F-494A-9D9E-5CE03214E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4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22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4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5BCEA-9305-5B40-BB8A-75D80D39813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vision is that future perfect state we envision that the North Texas Chapter of INCOSE should embody.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Our mission is that motivating force that causes us to be involved INCOSE.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00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00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5767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A646E-6BE0-9A4F-9FD2-ED9459C3E10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350F49-9B31-F048-BD47-6979472C034F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014B7-68AD-8049-9D45-94FC14BEEA4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vision is that future perfect state we envision that the North Texas Chapter of INCOSE should embody.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Our mission is that motivating force that causes us to be involved INCOSE.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CB619-5B0A-5347-AF56-AC0DA119FC8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9F721-F287-8E40-AE79-A113A542CEF9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11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E273F-0EFD-804A-9D0A-578F5759309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7487E3-0292-3145-9F5D-219AB55F6C4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1F7347-22E0-4D4D-80BC-D03C68AB67EB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EDD8A6-573E-AC45-A058-DED0A245E9C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9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Intelligence Challenged</a:t>
            </a:r>
          </a:p>
          <a:p>
            <a:r>
              <a:rPr lang="en-US" dirty="0" smtClean="0"/>
              <a:t>Poor Planning</a:t>
            </a:r>
          </a:p>
          <a:p>
            <a:r>
              <a:rPr lang="en-US" dirty="0" smtClean="0"/>
              <a:t>Poor Coordination</a:t>
            </a:r>
          </a:p>
          <a:p>
            <a:r>
              <a:rPr lang="en-US" dirty="0" smtClean="0"/>
              <a:t>Lack of Communications</a:t>
            </a:r>
          </a:p>
          <a:p>
            <a:r>
              <a:rPr lang="en-US" dirty="0" smtClean="0"/>
              <a:t>Vicious Compliance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Intelligence Challenged</a:t>
            </a:r>
          </a:p>
          <a:p>
            <a:r>
              <a:rPr lang="en-US" dirty="0" smtClean="0"/>
              <a:t>Poor Planning</a:t>
            </a:r>
          </a:p>
          <a:p>
            <a:r>
              <a:rPr lang="en-US" dirty="0" smtClean="0"/>
              <a:t>Poor Coordination</a:t>
            </a:r>
          </a:p>
          <a:p>
            <a:r>
              <a:rPr lang="en-US" dirty="0" smtClean="0"/>
              <a:t>Lack of Communications</a:t>
            </a:r>
          </a:p>
          <a:p>
            <a:r>
              <a:rPr lang="en-US" dirty="0" smtClean="0"/>
              <a:t>Vicious Compliance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Stakeholders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Vision/Mission/Concept/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Financial/Budget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Schedule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Goals/Objectives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Risks Assessment/Contingencies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Tasks/Responsibilities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5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Stakeholders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Vision/Mission/Concept/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Financial/Budget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Schedule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Goals/Objectives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Risks Assessment/Contingencies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Tasks/Responsibilities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52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4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4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2704-EE7F-494A-9D9E-5CE03214E0A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ctr" anchorCtr="1">
            <a:normAutofit/>
          </a:bodyPr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9758-9CBE-45FD-91B1-5B1C680115B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1/30/16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Introduction to INCOSE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9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D150-BE9B-477F-A127-C9AEE1578343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1/30/16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1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1600200" cy="4983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AFD-5893-4D60-97F6-C32619E668A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1/30/16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8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EABD9-5779-4664-B7F0-4B9673CC6339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793625" y="6423025"/>
            <a:ext cx="1785937" cy="2825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31 January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3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BBBE-600C-44CC-8475-A2B230E09A3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1/30/16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7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ctr" anchorCtr="1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 anchorCtr="1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C923-B805-4CE6-B95C-7407DA28414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1/30/16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9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4352-7292-4CA1-84CB-42B3A7AFAED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1/30/16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BDCA-DC1F-44C6-9A1A-2F7E06EC59D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1/30/16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3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31F4-5A38-432C-875C-3A9C5A4A1CE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1/30/16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6EE29-7829-475A-8A71-4ED1B4F8ED1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1/30/16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7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1447800"/>
            <a:ext cx="4995863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C2FA-3B44-454D-A705-595F62461DA1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1/30/16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0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337F-7FB9-4489-89D4-949D9D7241D1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1/30/16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0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599" cy="16002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86B20-870A-4554-BE52-D001EFC322B2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cs typeface="+mn-cs"/>
              </a:rPr>
              <a:t>1/30/16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" y="457200"/>
            <a:ext cx="109728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hd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 smtClean="0">
                <a:ea typeface="ＭＳ Ｐゴシック" panose="020B0600070205080204" pitchFamily="34" charset="-128"/>
              </a:rPr>
              <a:t>Strategic Planning Techniques - </a:t>
            </a:r>
            <a:br>
              <a:rPr lang="en-US" b="1" dirty="0" smtClean="0">
                <a:ea typeface="ＭＳ Ｐゴシック" panose="020B0600070205080204" pitchFamily="34" charset="-128"/>
              </a:rPr>
            </a:br>
            <a:r>
              <a:rPr lang="en-US" sz="4400" b="1" i="1" dirty="0" smtClean="0">
                <a:ea typeface="ＭＳ Ｐゴシック" panose="020B0600070205080204" pitchFamily="34" charset="-128"/>
              </a:rPr>
              <a:t>The Why and How of Planning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INCOSE International Workshop 2016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0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Basic Planning</a:t>
            </a:r>
            <a:r>
              <a:rPr lang="en-US" baseline="0" dirty="0" smtClean="0"/>
              <a:t>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Steps Common in Planning</a:t>
            </a:r>
          </a:p>
          <a:p>
            <a:r>
              <a:rPr lang="en-US" dirty="0" smtClean="0"/>
              <a:t>Define/identify Objectives – “What”</a:t>
            </a:r>
          </a:p>
          <a:p>
            <a:r>
              <a:rPr lang="en-US" dirty="0"/>
              <a:t>Action Steps to Accomplish </a:t>
            </a:r>
            <a:r>
              <a:rPr lang="en-US" dirty="0" smtClean="0"/>
              <a:t>Objectives - “How”</a:t>
            </a:r>
            <a:endParaRPr lang="en-US" dirty="0"/>
          </a:p>
          <a:p>
            <a:pPr lvl="1"/>
            <a:r>
              <a:rPr lang="en-US" sz="2000" dirty="0" smtClean="0"/>
              <a:t>Performance Requirements</a:t>
            </a:r>
          </a:p>
          <a:p>
            <a:pPr lvl="1"/>
            <a:r>
              <a:rPr lang="en-US" sz="2000" dirty="0" smtClean="0"/>
              <a:t>Contract or Charter</a:t>
            </a:r>
          </a:p>
          <a:p>
            <a:pPr lvl="1"/>
            <a:r>
              <a:rPr lang="en-US" sz="2000" dirty="0" smtClean="0"/>
              <a:t>Top Level Budget &amp; Schedule</a:t>
            </a:r>
          </a:p>
          <a:p>
            <a:pPr lvl="1"/>
            <a:r>
              <a:rPr lang="en-US" sz="2000" dirty="0" smtClean="0"/>
              <a:t>Specific Tasks</a:t>
            </a:r>
          </a:p>
          <a:p>
            <a:pPr lvl="2"/>
            <a:r>
              <a:rPr lang="en-US" sz="2000" dirty="0" smtClean="0"/>
              <a:t>Tasks’ Budgets and Schedules</a:t>
            </a:r>
          </a:p>
          <a:p>
            <a:pPr lvl="1"/>
            <a:r>
              <a:rPr lang="en-US" sz="2000" dirty="0" smtClean="0"/>
              <a:t>Performance Metrics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EABD9-5779-4664-B7F0-4B9673CC63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9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Basic Planning</a:t>
            </a:r>
            <a:r>
              <a:rPr lang="en-US" baseline="0" dirty="0" smtClean="0"/>
              <a:t>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84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Organizational Planning</a:t>
            </a:r>
          </a:p>
          <a:p>
            <a:r>
              <a:rPr lang="en-US" dirty="0" smtClean="0"/>
              <a:t>Critical Need</a:t>
            </a:r>
          </a:p>
          <a:p>
            <a:r>
              <a:rPr lang="en-US" dirty="0" smtClean="0"/>
              <a:t>Vision/Mission</a:t>
            </a:r>
          </a:p>
          <a:p>
            <a:r>
              <a:rPr lang="en-US" dirty="0"/>
              <a:t>Values</a:t>
            </a:r>
          </a:p>
          <a:p>
            <a:r>
              <a:rPr lang="en-US" dirty="0" smtClean="0"/>
              <a:t>Goals (long term, typically &gt; 3 years)</a:t>
            </a:r>
          </a:p>
          <a:p>
            <a:r>
              <a:rPr lang="en-US" dirty="0" smtClean="0"/>
              <a:t>Strategy</a:t>
            </a:r>
          </a:p>
          <a:p>
            <a:r>
              <a:rPr lang="en-US" dirty="0" smtClean="0"/>
              <a:t>Objectives (current year) leading to goals</a:t>
            </a:r>
          </a:p>
          <a:p>
            <a:r>
              <a:rPr lang="en-US" dirty="0" smtClean="0"/>
              <a:t>Constraints – Budget, Schedule, Resources</a:t>
            </a:r>
          </a:p>
          <a:p>
            <a:r>
              <a:rPr lang="en-US" dirty="0"/>
              <a:t>Action Steps to Accomplish Objectives</a:t>
            </a:r>
          </a:p>
          <a:p>
            <a:r>
              <a:rPr lang="en-US" dirty="0" smtClean="0"/>
              <a:t>Performance Metrics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EABD9-5779-4664-B7F0-4B9673CC63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Basic Planning</a:t>
            </a:r>
            <a:r>
              <a:rPr lang="en-US" baseline="0" dirty="0" smtClean="0"/>
              <a:t>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Project Planning</a:t>
            </a:r>
          </a:p>
          <a:p>
            <a:r>
              <a:rPr lang="en-US" dirty="0" smtClean="0"/>
              <a:t>Mission/Objectives/Top Level Requirements in Contract or Charter – someone else did the upfront work</a:t>
            </a:r>
          </a:p>
          <a:p>
            <a:r>
              <a:rPr lang="en-US" dirty="0"/>
              <a:t>Action Steps to Accomplish Objectives</a:t>
            </a:r>
          </a:p>
          <a:p>
            <a:pPr lvl="1"/>
            <a:r>
              <a:rPr lang="en-US" sz="2200" dirty="0" smtClean="0"/>
              <a:t>Refine Requirements</a:t>
            </a:r>
          </a:p>
          <a:p>
            <a:pPr lvl="1"/>
            <a:r>
              <a:rPr lang="en-US" sz="2200" dirty="0" smtClean="0"/>
              <a:t>Top Level Budget &amp; Schedule</a:t>
            </a:r>
          </a:p>
          <a:p>
            <a:pPr lvl="1"/>
            <a:r>
              <a:rPr lang="en-US" sz="2200" dirty="0" smtClean="0"/>
              <a:t>Specific Tasks</a:t>
            </a:r>
          </a:p>
          <a:p>
            <a:pPr lvl="2"/>
            <a:r>
              <a:rPr lang="en-US" sz="2200" dirty="0" smtClean="0"/>
              <a:t>Tasks’ Budgets and Schedules</a:t>
            </a:r>
          </a:p>
          <a:p>
            <a:pPr lvl="1"/>
            <a:r>
              <a:rPr lang="en-US" sz="2200" dirty="0" smtClean="0"/>
              <a:t>Performance Metrics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EABD9-5779-4664-B7F0-4B9673CC63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1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Consider the Strategic Planning That Came First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EABD9-5779-4664-B7F0-4B9673CC63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8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What is a Strategic Plan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1453014"/>
            <a:ext cx="8080302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The process of determining long-term goals and then identifying the best approach for achieving those goals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Provides clear direction through incremental steps to achieve the long range goals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Developed by a leadership </a:t>
            </a:r>
            <a:r>
              <a:rPr lang="en-US" u="sng" dirty="0" smtClean="0">
                <a:cs typeface="+mn-cs"/>
              </a:rPr>
              <a:t>team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Requires team discussion and interaction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Reflects input from those it is to guide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Process Overview</a:t>
            </a:r>
          </a:p>
        </p:txBody>
      </p:sp>
      <p:grpSp>
        <p:nvGrpSpPr>
          <p:cNvPr id="6147" name="Group 138"/>
          <p:cNvGrpSpPr>
            <a:grpSpLocks noChangeAspect="1"/>
          </p:cNvGrpSpPr>
          <p:nvPr/>
        </p:nvGrpSpPr>
        <p:grpSpPr bwMode="auto">
          <a:xfrm>
            <a:off x="685800" y="1279525"/>
            <a:ext cx="8458200" cy="5075238"/>
            <a:chOff x="1080" y="1267"/>
            <a:chExt cx="13320" cy="7992"/>
          </a:xfrm>
        </p:grpSpPr>
        <p:sp>
          <p:nvSpPr>
            <p:cNvPr id="6148" name="AutoShape 139"/>
            <p:cNvSpPr>
              <a:spLocks noChangeAspect="1" noChangeArrowheads="1"/>
            </p:cNvSpPr>
            <p:nvPr/>
          </p:nvSpPr>
          <p:spPr bwMode="auto">
            <a:xfrm>
              <a:off x="1080" y="1267"/>
              <a:ext cx="13320" cy="7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84" name="Text Box 140"/>
            <p:cNvSpPr txBox="1">
              <a:spLocks noChangeArrowheads="1"/>
            </p:cNvSpPr>
            <p:nvPr/>
          </p:nvSpPr>
          <p:spPr bwMode="auto">
            <a:xfrm>
              <a:off x="5655" y="6002"/>
              <a:ext cx="1790" cy="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>
                <a:defRPr/>
              </a:pPr>
              <a:r>
                <a:rPr lang="en-US" sz="1200" b="1">
                  <a:solidFill>
                    <a:srgbClr val="0000FF"/>
                  </a:solidFill>
                  <a:cs typeface="+mn-cs"/>
                </a:rPr>
                <a:t>Update Strategies</a:t>
              </a:r>
              <a:endParaRPr lang="en-US" b="1">
                <a:cs typeface="+mn-cs"/>
              </a:endParaRPr>
            </a:p>
          </p:txBody>
        </p:sp>
        <p:sp>
          <p:nvSpPr>
            <p:cNvPr id="57485" name="Text Box 141"/>
            <p:cNvSpPr txBox="1">
              <a:spLocks noChangeArrowheads="1"/>
            </p:cNvSpPr>
            <p:nvPr/>
          </p:nvSpPr>
          <p:spPr bwMode="auto">
            <a:xfrm>
              <a:off x="9675" y="2779"/>
              <a:ext cx="1895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>
                <a:defRPr/>
              </a:pPr>
              <a:r>
                <a:rPr lang="en-US" sz="1200" b="1" dirty="0" smtClean="0">
                  <a:cs typeface="+mn-cs"/>
                </a:rPr>
                <a:t>2015 </a:t>
              </a:r>
              <a:r>
                <a:rPr lang="en-US" sz="1200" b="1" dirty="0">
                  <a:cs typeface="+mn-cs"/>
                </a:rPr>
                <a:t>Goals/</a:t>
              </a:r>
            </a:p>
            <a:p>
              <a:pPr algn="ctr">
                <a:defRPr/>
              </a:pPr>
              <a:r>
                <a:rPr lang="en-US" sz="1200" b="1" dirty="0">
                  <a:cs typeface="+mn-cs"/>
                </a:rPr>
                <a:t>Objectives</a:t>
              </a:r>
              <a:endParaRPr lang="en-US" b="1" dirty="0">
                <a:cs typeface="+mn-cs"/>
              </a:endParaRPr>
            </a:p>
          </p:txBody>
        </p:sp>
        <p:sp>
          <p:nvSpPr>
            <p:cNvPr id="57486" name="Text Box 142"/>
            <p:cNvSpPr txBox="1">
              <a:spLocks noChangeArrowheads="1"/>
            </p:cNvSpPr>
            <p:nvPr/>
          </p:nvSpPr>
          <p:spPr bwMode="auto">
            <a:xfrm>
              <a:off x="4453" y="4112"/>
              <a:ext cx="2270" cy="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>
                <a:defRPr/>
              </a:pPr>
              <a:r>
                <a:rPr lang="en-US" sz="1200" b="1">
                  <a:solidFill>
                    <a:srgbClr val="0000FF"/>
                  </a:solidFill>
                  <a:cs typeface="+mn-cs"/>
                </a:rPr>
                <a:t>Update SWOT/ Mission/ Vision</a:t>
              </a:r>
              <a:endParaRPr lang="en-US" b="1">
                <a:cs typeface="+mn-cs"/>
              </a:endParaRPr>
            </a:p>
          </p:txBody>
        </p:sp>
        <p:sp>
          <p:nvSpPr>
            <p:cNvPr id="57487" name="Text Box 143"/>
            <p:cNvSpPr txBox="1">
              <a:spLocks noChangeArrowheads="1"/>
            </p:cNvSpPr>
            <p:nvPr/>
          </p:nvSpPr>
          <p:spPr bwMode="auto">
            <a:xfrm>
              <a:off x="8190" y="3439"/>
              <a:ext cx="2435" cy="4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>
                <a:defRPr/>
              </a:pPr>
              <a:r>
                <a:rPr lang="en-US" sz="1200" b="1" dirty="0" smtClean="0">
                  <a:cs typeface="+mn-cs"/>
                </a:rPr>
                <a:t>2015 </a:t>
              </a:r>
              <a:r>
                <a:rPr lang="en-US" sz="1200" b="1" dirty="0">
                  <a:cs typeface="+mn-cs"/>
                </a:rPr>
                <a:t>Initiatives</a:t>
              </a:r>
              <a:endParaRPr lang="en-US" b="1" dirty="0">
                <a:cs typeface="+mn-cs"/>
              </a:endParaRPr>
            </a:p>
          </p:txBody>
        </p:sp>
        <p:sp>
          <p:nvSpPr>
            <p:cNvPr id="57488" name="Text Box 144"/>
            <p:cNvSpPr txBox="1">
              <a:spLocks noChangeArrowheads="1"/>
            </p:cNvSpPr>
            <p:nvPr/>
          </p:nvSpPr>
          <p:spPr bwMode="auto">
            <a:xfrm>
              <a:off x="4785" y="5192"/>
              <a:ext cx="1595" cy="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>
                <a:defRPr/>
              </a:pPr>
              <a:r>
                <a:rPr lang="en-US" sz="1200" b="1">
                  <a:solidFill>
                    <a:srgbClr val="0000FF"/>
                  </a:solidFill>
                  <a:cs typeface="+mn-cs"/>
                </a:rPr>
                <a:t>Long Range Goals</a:t>
              </a:r>
              <a:endParaRPr lang="en-US" b="1">
                <a:cs typeface="+mn-cs"/>
              </a:endParaRPr>
            </a:p>
          </p:txBody>
        </p:sp>
        <p:sp>
          <p:nvSpPr>
            <p:cNvPr id="57489" name="Freeform 145"/>
            <p:cNvSpPr>
              <a:spLocks/>
            </p:cNvSpPr>
            <p:nvPr/>
          </p:nvSpPr>
          <p:spPr bwMode="auto">
            <a:xfrm>
              <a:off x="1290" y="1457"/>
              <a:ext cx="10720" cy="6797"/>
            </a:xfrm>
            <a:custGeom>
              <a:avLst/>
              <a:gdLst>
                <a:gd name="T0" fmla="*/ 0 w 10720"/>
                <a:gd name="T1" fmla="*/ 0 h 6797"/>
                <a:gd name="T2" fmla="*/ 6630 w 10720"/>
                <a:gd name="T3" fmla="*/ 465 h 6797"/>
                <a:gd name="T4" fmla="*/ 10245 w 10720"/>
                <a:gd name="T5" fmla="*/ 1110 h 6797"/>
                <a:gd name="T6" fmla="*/ 9480 w 10720"/>
                <a:gd name="T7" fmla="*/ 2505 h 6797"/>
                <a:gd name="T8" fmla="*/ 4965 w 10720"/>
                <a:gd name="T9" fmla="*/ 3540 h 6797"/>
                <a:gd name="T10" fmla="*/ 9645 w 10720"/>
                <a:gd name="T11" fmla="*/ 6285 h 6797"/>
                <a:gd name="T12" fmla="*/ 10275 w 10720"/>
                <a:gd name="T13" fmla="*/ 6615 h 6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0" h="6797">
                  <a:moveTo>
                    <a:pt x="0" y="0"/>
                  </a:moveTo>
                  <a:cubicBezTo>
                    <a:pt x="2461" y="140"/>
                    <a:pt x="4923" y="280"/>
                    <a:pt x="6630" y="465"/>
                  </a:cubicBezTo>
                  <a:cubicBezTo>
                    <a:pt x="8337" y="650"/>
                    <a:pt x="9770" y="770"/>
                    <a:pt x="10245" y="1110"/>
                  </a:cubicBezTo>
                  <a:cubicBezTo>
                    <a:pt x="10720" y="1450"/>
                    <a:pt x="10360" y="2100"/>
                    <a:pt x="9480" y="2505"/>
                  </a:cubicBezTo>
                  <a:cubicBezTo>
                    <a:pt x="8600" y="2910"/>
                    <a:pt x="4938" y="2910"/>
                    <a:pt x="4965" y="3540"/>
                  </a:cubicBezTo>
                  <a:cubicBezTo>
                    <a:pt x="4992" y="4170"/>
                    <a:pt x="8760" y="5773"/>
                    <a:pt x="9645" y="6285"/>
                  </a:cubicBezTo>
                  <a:cubicBezTo>
                    <a:pt x="10530" y="6797"/>
                    <a:pt x="10402" y="6706"/>
                    <a:pt x="10275" y="66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490" name="Freeform 146"/>
            <p:cNvSpPr>
              <a:spLocks/>
            </p:cNvSpPr>
            <p:nvPr/>
          </p:nvSpPr>
          <p:spPr bwMode="auto">
            <a:xfrm>
              <a:off x="1080" y="2237"/>
              <a:ext cx="8448" cy="6930"/>
            </a:xfrm>
            <a:custGeom>
              <a:avLst/>
              <a:gdLst>
                <a:gd name="T0" fmla="*/ 0 w 8462"/>
                <a:gd name="T1" fmla="*/ 0 h 6780"/>
                <a:gd name="T2" fmla="*/ 6930 w 8462"/>
                <a:gd name="T3" fmla="*/ 510 h 6780"/>
                <a:gd name="T4" fmla="*/ 7905 w 8462"/>
                <a:gd name="T5" fmla="*/ 855 h 6780"/>
                <a:gd name="T6" fmla="*/ 3585 w 8462"/>
                <a:gd name="T7" fmla="*/ 1470 h 6780"/>
                <a:gd name="T8" fmla="*/ 3615 w 8462"/>
                <a:gd name="T9" fmla="*/ 3600 h 6780"/>
                <a:gd name="T10" fmla="*/ 8235 w 8462"/>
                <a:gd name="T11" fmla="*/ 6780 h 6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62" h="6780">
                  <a:moveTo>
                    <a:pt x="0" y="0"/>
                  </a:moveTo>
                  <a:cubicBezTo>
                    <a:pt x="2806" y="184"/>
                    <a:pt x="5613" y="368"/>
                    <a:pt x="6930" y="510"/>
                  </a:cubicBezTo>
                  <a:cubicBezTo>
                    <a:pt x="8247" y="652"/>
                    <a:pt x="8462" y="695"/>
                    <a:pt x="7905" y="855"/>
                  </a:cubicBezTo>
                  <a:cubicBezTo>
                    <a:pt x="7348" y="1015"/>
                    <a:pt x="4300" y="1013"/>
                    <a:pt x="3585" y="1470"/>
                  </a:cubicBezTo>
                  <a:cubicBezTo>
                    <a:pt x="2870" y="1927"/>
                    <a:pt x="2840" y="2715"/>
                    <a:pt x="3615" y="3600"/>
                  </a:cubicBezTo>
                  <a:cubicBezTo>
                    <a:pt x="4390" y="4485"/>
                    <a:pt x="7468" y="6258"/>
                    <a:pt x="8235" y="678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491" name="Text Box 147"/>
            <p:cNvSpPr txBox="1">
              <a:spLocks noChangeArrowheads="1"/>
            </p:cNvSpPr>
            <p:nvPr/>
          </p:nvSpPr>
          <p:spPr bwMode="auto">
            <a:xfrm>
              <a:off x="1080" y="1562"/>
              <a:ext cx="1138" cy="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>
                <a:defRPr/>
              </a:pPr>
              <a:r>
                <a:rPr lang="en-US" sz="1200" b="1" dirty="0" smtClean="0">
                  <a:cs typeface="+mn-cs"/>
                </a:rPr>
                <a:t>SWOT/</a:t>
              </a:r>
            </a:p>
            <a:p>
              <a:pPr algn="ctr">
                <a:defRPr/>
              </a:pPr>
              <a:r>
                <a:rPr lang="en-US" sz="1200" b="1" dirty="0" smtClean="0">
                  <a:cs typeface="+mn-cs"/>
                </a:rPr>
                <a:t>Survey</a:t>
              </a:r>
              <a:endParaRPr lang="en-US" b="1" dirty="0">
                <a:cs typeface="+mn-cs"/>
              </a:endParaRPr>
            </a:p>
          </p:txBody>
        </p:sp>
        <p:sp>
          <p:nvSpPr>
            <p:cNvPr id="57492" name="Text Box 148"/>
            <p:cNvSpPr txBox="1">
              <a:spLocks noChangeArrowheads="1"/>
            </p:cNvSpPr>
            <p:nvPr/>
          </p:nvSpPr>
          <p:spPr bwMode="auto">
            <a:xfrm>
              <a:off x="6438" y="2072"/>
              <a:ext cx="1302" cy="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4" tIns="9144" rIns="9144" bIns="0"/>
            <a:lstStyle/>
            <a:p>
              <a:pPr algn="ctr">
                <a:defRPr/>
              </a:pPr>
              <a:r>
                <a:rPr lang="en-US" sz="1200" b="1">
                  <a:cs typeface="+mn-cs"/>
                </a:rPr>
                <a:t>Mission</a:t>
              </a:r>
              <a:endParaRPr lang="en-US" b="1">
                <a:cs typeface="+mn-cs"/>
              </a:endParaRPr>
            </a:p>
          </p:txBody>
        </p:sp>
        <p:sp>
          <p:nvSpPr>
            <p:cNvPr id="57493" name="Text Box 149"/>
            <p:cNvSpPr txBox="1">
              <a:spLocks noChangeArrowheads="1"/>
            </p:cNvSpPr>
            <p:nvPr/>
          </p:nvSpPr>
          <p:spPr bwMode="auto">
            <a:xfrm>
              <a:off x="6528" y="3622"/>
              <a:ext cx="1575" cy="5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>
                <a:defRPr/>
              </a:pPr>
              <a:r>
                <a:rPr lang="en-US" sz="1200" b="1" dirty="0" smtClean="0">
                  <a:cs typeface="+mn-cs"/>
                </a:rPr>
                <a:t>2015 </a:t>
              </a:r>
              <a:r>
                <a:rPr lang="en-US" sz="1200" b="1" dirty="0">
                  <a:cs typeface="+mn-cs"/>
                </a:rPr>
                <a:t>Metrics</a:t>
              </a:r>
              <a:endParaRPr lang="en-US" b="1" dirty="0">
                <a:cs typeface="+mn-cs"/>
              </a:endParaRPr>
            </a:p>
          </p:txBody>
        </p:sp>
        <p:sp>
          <p:nvSpPr>
            <p:cNvPr id="57494" name="Text Box 150"/>
            <p:cNvSpPr txBox="1">
              <a:spLocks noChangeArrowheads="1"/>
            </p:cNvSpPr>
            <p:nvPr/>
          </p:nvSpPr>
          <p:spPr bwMode="auto">
            <a:xfrm>
              <a:off x="7785" y="2194"/>
              <a:ext cx="1070" cy="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>
                <a:defRPr/>
              </a:pPr>
              <a:r>
                <a:rPr lang="en-US" sz="1200" b="1">
                  <a:cs typeface="+mn-cs"/>
                </a:rPr>
                <a:t>Vision</a:t>
              </a:r>
              <a:endParaRPr lang="en-US" b="1">
                <a:cs typeface="+mn-cs"/>
              </a:endParaRPr>
            </a:p>
          </p:txBody>
        </p:sp>
        <p:sp>
          <p:nvSpPr>
            <p:cNvPr id="57495" name="Text Box 151"/>
            <p:cNvSpPr txBox="1">
              <a:spLocks noChangeArrowheads="1"/>
            </p:cNvSpPr>
            <p:nvPr/>
          </p:nvSpPr>
          <p:spPr bwMode="auto">
            <a:xfrm>
              <a:off x="5280" y="1849"/>
              <a:ext cx="113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>
                <a:defRPr/>
              </a:pPr>
              <a:r>
                <a:rPr lang="en-US" sz="1200" b="1">
                  <a:cs typeface="+mn-cs"/>
                </a:rPr>
                <a:t>Values</a:t>
              </a:r>
              <a:endParaRPr lang="en-US" b="1">
                <a:cs typeface="+mn-cs"/>
              </a:endParaRPr>
            </a:p>
          </p:txBody>
        </p:sp>
        <p:sp>
          <p:nvSpPr>
            <p:cNvPr id="57496" name="Text Box 152"/>
            <p:cNvSpPr txBox="1">
              <a:spLocks noChangeArrowheads="1"/>
            </p:cNvSpPr>
            <p:nvPr/>
          </p:nvSpPr>
          <p:spPr bwMode="auto">
            <a:xfrm>
              <a:off x="6825" y="6812"/>
              <a:ext cx="179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000FF"/>
                  </a:solidFill>
                  <a:cs typeface="+mn-cs"/>
                </a:rPr>
                <a:t>2016 </a:t>
              </a:r>
              <a:r>
                <a:rPr lang="en-US" sz="1200" b="1" dirty="0">
                  <a:solidFill>
                    <a:srgbClr val="0000FF"/>
                  </a:solidFill>
                  <a:cs typeface="+mn-cs"/>
                </a:rPr>
                <a:t>Objectives</a:t>
              </a:r>
              <a:endParaRPr lang="en-US" b="1" dirty="0">
                <a:cs typeface="+mn-cs"/>
              </a:endParaRPr>
            </a:p>
          </p:txBody>
        </p:sp>
        <p:sp>
          <p:nvSpPr>
            <p:cNvPr id="57497" name="Text Box 153"/>
            <p:cNvSpPr txBox="1">
              <a:spLocks noChangeArrowheads="1"/>
            </p:cNvSpPr>
            <p:nvPr/>
          </p:nvSpPr>
          <p:spPr bwMode="auto">
            <a:xfrm>
              <a:off x="8118" y="7502"/>
              <a:ext cx="1787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000FF"/>
                  </a:solidFill>
                  <a:cs typeface="+mn-cs"/>
                </a:rPr>
                <a:t>2016 </a:t>
              </a:r>
              <a:r>
                <a:rPr lang="en-US" sz="1200" b="1" dirty="0">
                  <a:solidFill>
                    <a:srgbClr val="0000FF"/>
                  </a:solidFill>
                  <a:cs typeface="+mn-cs"/>
                </a:rPr>
                <a:t>Initiatives</a:t>
              </a:r>
              <a:endParaRPr lang="en-US" b="1" dirty="0">
                <a:cs typeface="+mn-cs"/>
              </a:endParaRPr>
            </a:p>
          </p:txBody>
        </p:sp>
        <p:sp>
          <p:nvSpPr>
            <p:cNvPr id="57498" name="Text Box 154"/>
            <p:cNvSpPr txBox="1">
              <a:spLocks noChangeArrowheads="1"/>
            </p:cNvSpPr>
            <p:nvPr/>
          </p:nvSpPr>
          <p:spPr bwMode="auto">
            <a:xfrm>
              <a:off x="9405" y="8299"/>
              <a:ext cx="179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000FF"/>
                  </a:solidFill>
                  <a:cs typeface="+mn-cs"/>
                </a:rPr>
                <a:t>2016 </a:t>
              </a:r>
              <a:r>
                <a:rPr lang="en-US" sz="1200" b="1" dirty="0">
                  <a:solidFill>
                    <a:srgbClr val="0000FF"/>
                  </a:solidFill>
                  <a:cs typeface="+mn-cs"/>
                </a:rPr>
                <a:t>Metrics</a:t>
              </a:r>
              <a:endParaRPr lang="en-US" b="1" dirty="0">
                <a:cs typeface="+mn-cs"/>
              </a:endParaRPr>
            </a:p>
          </p:txBody>
        </p:sp>
        <p:sp>
          <p:nvSpPr>
            <p:cNvPr id="57499" name="Text Box 155"/>
            <p:cNvSpPr txBox="1">
              <a:spLocks noChangeArrowheads="1"/>
            </p:cNvSpPr>
            <p:nvPr/>
          </p:nvSpPr>
          <p:spPr bwMode="auto">
            <a:xfrm>
              <a:off x="8745" y="2284"/>
              <a:ext cx="1505" cy="4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>
                <a:defRPr/>
              </a:pPr>
              <a:r>
                <a:rPr lang="en-US" sz="1200" b="1">
                  <a:cs typeface="+mn-cs"/>
                </a:rPr>
                <a:t>Strategies</a:t>
              </a:r>
              <a:endParaRPr lang="en-US" b="1">
                <a:cs typeface="+mn-cs"/>
              </a:endParaRPr>
            </a:p>
          </p:txBody>
        </p:sp>
        <p:sp>
          <p:nvSpPr>
            <p:cNvPr id="57500" name="Text Box 156"/>
            <p:cNvSpPr txBox="1">
              <a:spLocks noChangeArrowheads="1"/>
            </p:cNvSpPr>
            <p:nvPr/>
          </p:nvSpPr>
          <p:spPr bwMode="auto">
            <a:xfrm>
              <a:off x="2325" y="1594"/>
              <a:ext cx="1130" cy="6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>
                <a:defRPr/>
              </a:pPr>
              <a:r>
                <a:rPr lang="en-US" sz="1200" b="1">
                  <a:cs typeface="+mn-cs"/>
                </a:rPr>
                <a:t>Critical </a:t>
              </a:r>
            </a:p>
            <a:p>
              <a:pPr algn="ctr">
                <a:defRPr/>
              </a:pPr>
              <a:r>
                <a:rPr lang="en-US" sz="1200" b="1">
                  <a:cs typeface="+mn-cs"/>
                </a:rPr>
                <a:t>Need</a:t>
              </a:r>
            </a:p>
            <a:p>
              <a:pPr algn="ctr">
                <a:defRPr/>
              </a:pPr>
              <a:endParaRPr lang="en-US" b="1">
                <a:cs typeface="+mn-cs"/>
              </a:endParaRPr>
            </a:p>
          </p:txBody>
        </p:sp>
        <p:sp>
          <p:nvSpPr>
            <p:cNvPr id="57501" name="Text Box 157"/>
            <p:cNvSpPr txBox="1">
              <a:spLocks noChangeArrowheads="1"/>
            </p:cNvSpPr>
            <p:nvPr/>
          </p:nvSpPr>
          <p:spPr bwMode="auto">
            <a:xfrm>
              <a:off x="3540" y="1699"/>
              <a:ext cx="1745" cy="5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>
                <a:defRPr/>
              </a:pPr>
              <a:r>
                <a:rPr lang="en-US" sz="1200" b="1">
                  <a:cs typeface="+mn-cs"/>
                </a:rPr>
                <a:t>Leadership</a:t>
              </a:r>
            </a:p>
            <a:p>
              <a:pPr algn="ctr">
                <a:defRPr/>
              </a:pPr>
              <a:r>
                <a:rPr lang="en-US" sz="1200" b="1">
                  <a:cs typeface="+mn-cs"/>
                </a:rPr>
                <a:t>Commitment</a:t>
              </a:r>
              <a:endParaRPr lang="en-US" b="1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66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467599" cy="1371600"/>
          </a:xfrm>
        </p:spPr>
        <p:txBody>
          <a:bodyPr>
            <a:normAutofit/>
          </a:bodyPr>
          <a:lstStyle/>
          <a:p>
            <a:r>
              <a:rPr lang="de-DE" dirty="0" smtClean="0"/>
              <a:t>INCOSE </a:t>
            </a:r>
            <a:r>
              <a:rPr lang="de-DE" dirty="0" smtClean="0"/>
              <a:t>Values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>Also Part of a Planning Process </a:t>
            </a: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5240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Systems Thinking</a:t>
            </a:r>
          </a:p>
          <a:p>
            <a:r>
              <a:rPr lang="en-US" sz="2400" dirty="0" smtClean="0"/>
              <a:t>.</a:t>
            </a:r>
          </a:p>
          <a:p>
            <a:r>
              <a:rPr lang="en-US" sz="2400" dirty="0" smtClean="0"/>
              <a:t>Pioneering and Innovation</a:t>
            </a:r>
          </a:p>
          <a:p>
            <a:endParaRPr lang="en-US" sz="2400" dirty="0" smtClean="0"/>
          </a:p>
          <a:p>
            <a:r>
              <a:rPr lang="en-US" sz="2400" dirty="0" smtClean="0"/>
              <a:t>Learning </a:t>
            </a:r>
            <a:r>
              <a:rPr lang="en-US" sz="2400" dirty="0"/>
              <a:t>and Development</a:t>
            </a:r>
          </a:p>
          <a:p>
            <a:endParaRPr lang="en-US" sz="2400" dirty="0" smtClean="0"/>
          </a:p>
          <a:p>
            <a:r>
              <a:rPr lang="en-US" sz="2400" dirty="0" smtClean="0"/>
              <a:t>Respect</a:t>
            </a:r>
            <a:r>
              <a:rPr lang="en-US" sz="2400" dirty="0"/>
              <a:t>, Diversity, </a:t>
            </a:r>
            <a:r>
              <a:rPr lang="en-US" sz="2400" dirty="0" smtClean="0"/>
              <a:t>Collaboration</a:t>
            </a:r>
            <a:endParaRPr lang="en-US" sz="2400" dirty="0"/>
          </a:p>
          <a:p>
            <a:r>
              <a:rPr lang="en-US" sz="2400" dirty="0" smtClean="0"/>
              <a:t>.</a:t>
            </a:r>
          </a:p>
          <a:p>
            <a:r>
              <a:rPr lang="en-US" sz="2400" dirty="0" smtClean="0"/>
              <a:t>Individuals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Volunteerism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5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467599" cy="1371600"/>
          </a:xfrm>
        </p:spPr>
        <p:txBody>
          <a:bodyPr>
            <a:normAutofit/>
          </a:bodyPr>
          <a:lstStyle/>
          <a:p>
            <a:r>
              <a:rPr lang="de-DE" dirty="0" smtClean="0"/>
              <a:t>INCOSE </a:t>
            </a:r>
            <a:r>
              <a:rPr lang="de-DE" dirty="0" err="1" smtClean="0"/>
              <a:t>Principles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>Also </a:t>
            </a:r>
            <a:r>
              <a:rPr lang="de-DE" sz="2000" dirty="0" smtClean="0"/>
              <a:t>Part of a Planning Process </a:t>
            </a: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322486"/>
            <a:ext cx="85344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Our </a:t>
            </a:r>
            <a:r>
              <a:rPr lang="en-US" b="1" dirty="0"/>
              <a:t>values</a:t>
            </a:r>
            <a:r>
              <a:rPr lang="en-US" dirty="0"/>
              <a:t> represent who we are. Our </a:t>
            </a:r>
            <a:r>
              <a:rPr lang="en-US" b="1" dirty="0"/>
              <a:t>mission</a:t>
            </a:r>
            <a:r>
              <a:rPr lang="en-US" dirty="0"/>
              <a:t> and </a:t>
            </a:r>
            <a:r>
              <a:rPr lang="en-US" b="1" dirty="0"/>
              <a:t>vision</a:t>
            </a:r>
            <a:r>
              <a:rPr lang="en-US" dirty="0"/>
              <a:t> represent what we are trying to achieve. Our </a:t>
            </a:r>
            <a:r>
              <a:rPr lang="en-US" b="1" dirty="0"/>
              <a:t>principles</a:t>
            </a:r>
            <a:r>
              <a:rPr lang="en-US" dirty="0"/>
              <a:t> represent how we pursue our mission / vision within the bounds of our values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Impact</a:t>
            </a:r>
            <a:r>
              <a:rPr lang="en-US" dirty="0" smtClean="0"/>
              <a:t>  INCOSE </a:t>
            </a:r>
            <a:r>
              <a:rPr lang="en-US" dirty="0"/>
              <a:t>assesses its impact based on the delivery of value to members and other </a:t>
            </a:r>
            <a:r>
              <a:rPr lang="en-US" dirty="0" smtClean="0"/>
              <a:t>stakeholders</a:t>
            </a:r>
          </a:p>
          <a:p>
            <a:endParaRPr lang="en-US" dirty="0"/>
          </a:p>
          <a:p>
            <a:r>
              <a:rPr lang="en-US" b="1" dirty="0" smtClean="0"/>
              <a:t>Partnership</a:t>
            </a:r>
            <a:r>
              <a:rPr lang="en-US" dirty="0" smtClean="0"/>
              <a:t>   INCOSE </a:t>
            </a:r>
            <a:r>
              <a:rPr lang="en-US" dirty="0"/>
              <a:t>builds and disseminates products and services jointly with others to maximize our </a:t>
            </a:r>
            <a:r>
              <a:rPr lang="en-US" dirty="0" smtClean="0"/>
              <a:t>impact</a:t>
            </a:r>
          </a:p>
          <a:p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/>
              <a:t>Holism</a:t>
            </a:r>
            <a:r>
              <a:rPr lang="en-US" dirty="0" smtClean="0"/>
              <a:t>   INCOSE </a:t>
            </a:r>
            <a:r>
              <a:rPr lang="en-US" dirty="0"/>
              <a:t>emphasizes the whole over the individual parts in our creation of an integrated global technical network.</a:t>
            </a:r>
          </a:p>
          <a:p>
            <a:endParaRPr lang="en-US" dirty="0"/>
          </a:p>
          <a:p>
            <a:r>
              <a:rPr lang="en-US" b="1" dirty="0" smtClean="0"/>
              <a:t>Differentiation</a:t>
            </a:r>
            <a:r>
              <a:rPr lang="en-US" dirty="0" smtClean="0"/>
              <a:t>   INCOSE </a:t>
            </a:r>
            <a:r>
              <a:rPr lang="en-US" dirty="0"/>
              <a:t>recognizes the unique value of those who choose to affiliate with us, prioritizing direct affiliation and active participation over indirect or passive connection.</a:t>
            </a:r>
          </a:p>
          <a:p>
            <a:endParaRPr lang="en-US" dirty="0" smtClean="0"/>
          </a:p>
          <a:p>
            <a:r>
              <a:rPr lang="en-US" b="1" dirty="0" smtClean="0"/>
              <a:t>Volunteers</a:t>
            </a:r>
            <a:r>
              <a:rPr lang="en-US" dirty="0" smtClean="0"/>
              <a:t>   INCOSE </a:t>
            </a:r>
            <a:r>
              <a:rPr lang="en-US" dirty="0"/>
              <a:t>is led by volunteers who set our fundamental direction.</a:t>
            </a:r>
          </a:p>
        </p:txBody>
      </p:sp>
    </p:spTree>
    <p:extLst>
      <p:ext uri="{BB962C8B-B14F-4D97-AF65-F5344CB8AC3E}">
        <p14:creationId xmlns:p14="http://schemas.microsoft.com/office/powerpoint/2010/main" val="327481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91180"/>
            <a:ext cx="8382000" cy="5232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 smtClean="0">
                <a:latin typeface="Arial" panose="020B0604020202020204" pitchFamily="34" charset="0"/>
              </a:rPr>
              <a:t>INCOSE Mission and Vision -</a:t>
            </a:r>
            <a:br>
              <a:rPr lang="de-DE" dirty="0" smtClean="0">
                <a:latin typeface="Arial" panose="020B0604020202020204" pitchFamily="34" charset="0"/>
              </a:rPr>
            </a:br>
            <a:r>
              <a:rPr lang="de-DE" sz="3100" dirty="0" smtClean="0">
                <a:latin typeface="Arial" panose="020B0604020202020204" pitchFamily="34" charset="0"/>
              </a:rPr>
              <a:t>Developed as Part of a Planning Process</a:t>
            </a:r>
            <a:endParaRPr lang="de-DE" sz="1600" dirty="0" smtClean="0">
              <a:latin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Autofit/>
          </a:bodyPr>
          <a:lstStyle/>
          <a:p>
            <a:pPr defTabSz="457200" eaLnBrk="1" hangingPunct="1">
              <a:lnSpc>
                <a:spcPct val="120000"/>
              </a:lnSpc>
              <a:spcBef>
                <a:spcPts val="400"/>
              </a:spcBef>
              <a:buFontTx/>
              <a:buNone/>
            </a:pPr>
            <a:r>
              <a:rPr lang="en-US" sz="1600" b="1" dirty="0" smtClean="0">
                <a:latin typeface="Arial" panose="020B0604020202020204" pitchFamily="34" charset="0"/>
              </a:rPr>
              <a:t>Mission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latin typeface="Arial" panose="020B0604020202020204" pitchFamily="34" charset="0"/>
              </a:rPr>
              <a:t>Share, promote and advance the best of systems engineering from across the globe for the benefit of humanity and the planet.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  <a:buFontTx/>
              <a:buNone/>
            </a:pPr>
            <a:r>
              <a:rPr lang="en-US" sz="1600" b="1" dirty="0" smtClean="0">
                <a:latin typeface="Arial" panose="020B0604020202020204" pitchFamily="34" charset="0"/>
              </a:rPr>
              <a:t>Vision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latin typeface="Arial" panose="020B0604020202020204" pitchFamily="34" charset="0"/>
              </a:rPr>
              <a:t>The world's authority on Systems Engineering</a:t>
            </a:r>
            <a:r>
              <a:rPr lang="en-US" sz="1600" dirty="0" smtClean="0">
                <a:latin typeface="Arial" panose="020B0604020202020204" pitchFamily="34" charset="0"/>
              </a:rPr>
              <a:t>.                   </a:t>
            </a:r>
            <a:r>
              <a:rPr lang="en-US" sz="1600" dirty="0" smtClean="0">
                <a:latin typeface="Arial" panose="020B0604020202020204" pitchFamily="34" charset="0"/>
              </a:rPr>
              <a:t>Also 2025 Vision</a:t>
            </a:r>
            <a:endParaRPr lang="en-US" sz="1600" dirty="0" smtClean="0">
              <a:latin typeface="Arial" panose="020B0604020202020204" pitchFamily="34" charset="0"/>
            </a:endParaRP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  <a:buFontTx/>
              <a:buNone/>
            </a:pPr>
            <a:r>
              <a:rPr lang="en-US" sz="1600" b="1" dirty="0" smtClean="0">
                <a:latin typeface="Arial" panose="020B0604020202020204" pitchFamily="34" charset="0"/>
              </a:rPr>
              <a:t>Goals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latin typeface="Arial" panose="020B0604020202020204" pitchFamily="34" charset="0"/>
              </a:rPr>
              <a:t>To provide a focal point for dissemination of systems engineering knowledge. 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latin typeface="Arial" panose="020B0604020202020204" pitchFamily="34" charset="0"/>
              </a:rPr>
              <a:t>To promote international collaboration in systems engineering practice, education, and research. 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latin typeface="Arial" panose="020B0604020202020204" pitchFamily="34" charset="0"/>
              </a:rPr>
              <a:t>To assure the establishment of competitive, scalable professional standards in the practice of systems engineering. 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latin typeface="Arial" panose="020B0604020202020204" pitchFamily="34" charset="0"/>
              </a:rPr>
              <a:t>To improve the professional status of all persons engaged in the practice of systems engineering. </a:t>
            </a:r>
          </a:p>
          <a:p>
            <a:pPr defTabSz="457200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latin typeface="Arial" panose="020B0604020202020204" pitchFamily="34" charset="0"/>
              </a:rPr>
              <a:t>To encourage governmental and industrial support for research and educational programs that will improve the systems engineering process and its practice. </a:t>
            </a:r>
            <a:endParaRPr lang="de-DE" sz="1600" dirty="0" smtClean="0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What Experience Have You Had</a:t>
            </a:r>
          </a:p>
          <a:p>
            <a:pPr lvl="1"/>
            <a:r>
              <a:rPr lang="en-US" sz="2400" dirty="0" smtClean="0"/>
              <a:t>SWOT</a:t>
            </a:r>
          </a:p>
          <a:p>
            <a:pPr lvl="1"/>
            <a:r>
              <a:rPr lang="en-US" sz="2400" dirty="0" smtClean="0"/>
              <a:t>Strategic Planning</a:t>
            </a:r>
          </a:p>
          <a:p>
            <a:pPr lvl="1"/>
            <a:r>
              <a:rPr lang="en-US" sz="2400" dirty="0" smtClean="0"/>
              <a:t>Product Planning</a:t>
            </a:r>
          </a:p>
          <a:p>
            <a:pPr lvl="1"/>
            <a:r>
              <a:rPr lang="en-US" sz="2400" dirty="0" smtClean="0"/>
              <a:t>Project Planning</a:t>
            </a:r>
          </a:p>
          <a:p>
            <a:pPr lvl="1"/>
            <a:r>
              <a:rPr lang="en-US" sz="2400" dirty="0" smtClean="0"/>
              <a:t>Department / Operational Planning</a:t>
            </a:r>
          </a:p>
          <a:p>
            <a:pPr lvl="1"/>
            <a:r>
              <a:rPr lang="en-US" sz="2400" dirty="0" smtClean="0"/>
              <a:t>Business/Marketing  Planning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5029200"/>
            <a:ext cx="32766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Yellow:  Little/No Experience      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Green:  Some Experience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Blue:  Very Experienced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48000" y="51816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00" y="5562600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8000" y="5943600"/>
            <a:ext cx="228600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1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Process Steps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5900"/>
            <a:ext cx="8180388" cy="46101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b="1" dirty="0" smtClean="0">
                <a:cs typeface="+mn-cs"/>
              </a:rPr>
              <a:t>SWOT</a:t>
            </a:r>
            <a:r>
              <a:rPr lang="en-US" sz="2800" dirty="0" smtClean="0">
                <a:cs typeface="+mn-cs"/>
              </a:rPr>
              <a:t> (Strengths, Weaknesses, Opportunities, Threats) provide an assessment of present and future.  </a:t>
            </a:r>
            <a:r>
              <a:rPr lang="en-US" sz="2800" b="1" dirty="0" smtClean="0">
                <a:cs typeface="+mn-cs"/>
              </a:rPr>
              <a:t>Survey</a:t>
            </a:r>
            <a:r>
              <a:rPr lang="en-US" sz="2800" dirty="0" smtClean="0">
                <a:cs typeface="+mn-cs"/>
              </a:rPr>
              <a:t> of members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Critical Need </a:t>
            </a:r>
            <a:r>
              <a:rPr lang="en-US" sz="2800" dirty="0" smtClean="0">
                <a:cs typeface="+mn-cs"/>
              </a:rPr>
              <a:t>must be established and used to motivate at the outset and when times get tough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Leadership Commitment </a:t>
            </a:r>
            <a:r>
              <a:rPr lang="en-US" sz="2800" dirty="0" smtClean="0">
                <a:cs typeface="+mn-cs"/>
              </a:rPr>
              <a:t>is absolutely critical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Values</a:t>
            </a:r>
            <a:r>
              <a:rPr lang="en-US" sz="2800" dirty="0" smtClean="0">
                <a:cs typeface="+mn-cs"/>
              </a:rPr>
              <a:t> provide a foundation for behavior and relationships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Mission</a:t>
            </a:r>
            <a:r>
              <a:rPr lang="en-US" sz="2800" dirty="0" smtClean="0">
                <a:cs typeface="+mn-cs"/>
              </a:rPr>
              <a:t> describes primary motivation for what the plan is to accomplish</a:t>
            </a:r>
          </a:p>
          <a:p>
            <a:pPr>
              <a:defRPr/>
            </a:pP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64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Process Steps (2)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85900"/>
            <a:ext cx="8469313" cy="489743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b="1" dirty="0" smtClean="0">
                <a:cs typeface="+mn-cs"/>
              </a:rPr>
              <a:t>Vision</a:t>
            </a:r>
            <a:r>
              <a:rPr lang="en-US" sz="2800" dirty="0" smtClean="0">
                <a:cs typeface="+mn-cs"/>
              </a:rPr>
              <a:t> is a view of the ultimate state shared by all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Strategies</a:t>
            </a:r>
            <a:r>
              <a:rPr lang="en-US" sz="2800" dirty="0" smtClean="0">
                <a:cs typeface="+mn-cs"/>
              </a:rPr>
              <a:t> are the general approaches/methods to achieve the vision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Goals</a:t>
            </a:r>
            <a:r>
              <a:rPr lang="en-US" sz="2800" dirty="0" smtClean="0">
                <a:cs typeface="+mn-cs"/>
              </a:rPr>
              <a:t> are the long range accomplishments that will move toward the Vision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Objectives</a:t>
            </a:r>
            <a:r>
              <a:rPr lang="en-US" sz="2800" dirty="0" smtClean="0">
                <a:cs typeface="+mn-cs"/>
              </a:rPr>
              <a:t> are shorter term (&lt;1 year) steps to the Goals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Initiatives</a:t>
            </a:r>
            <a:r>
              <a:rPr lang="en-US" sz="2800" dirty="0" smtClean="0">
                <a:cs typeface="+mn-cs"/>
              </a:rPr>
              <a:t> are specific action plans to achieve the Objectives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Metrics</a:t>
            </a:r>
            <a:r>
              <a:rPr lang="en-US" sz="2800" dirty="0" smtClean="0">
                <a:cs typeface="+mn-cs"/>
              </a:rPr>
              <a:t> provide feedback on how things are going</a:t>
            </a:r>
          </a:p>
        </p:txBody>
      </p:sp>
    </p:spTree>
    <p:extLst>
      <p:ext uri="{BB962C8B-B14F-4D97-AF65-F5344CB8AC3E}">
        <p14:creationId xmlns:p14="http://schemas.microsoft.com/office/powerpoint/2010/main" val="142665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Process Steps (3)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85900"/>
            <a:ext cx="8469313" cy="4897438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cs typeface="+mn-cs"/>
              </a:rPr>
              <a:t>The Strategic Plan is updated periodically, typically annually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Values, Vision and Mission rarely change once finalized (which may take a year of tweaking)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Strategies and Goals are long term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Objectives are typically for a year or less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Initiatives should be targeted to 3 months are less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Metrics should be predictive if possible, and few in number</a:t>
            </a:r>
          </a:p>
        </p:txBody>
      </p:sp>
    </p:spTree>
    <p:extLst>
      <p:ext uri="{BB962C8B-B14F-4D97-AF65-F5344CB8AC3E}">
        <p14:creationId xmlns:p14="http://schemas.microsoft.com/office/powerpoint/2010/main" val="119035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Methods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276350"/>
            <a:ext cx="8839200" cy="51736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800" dirty="0" smtClean="0">
                <a:cs typeface="+mn-cs"/>
              </a:rPr>
              <a:t>Allow 8-12 hours total for the planning steps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800" dirty="0" smtClean="0">
                <a:cs typeface="+mn-cs"/>
              </a:rPr>
              <a:t>A good method to ensure full participation and all sides being heard is to have participants write their ideas on sticky notes – legibly and in complete sentences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800" dirty="0" smtClean="0">
                <a:cs typeface="+mn-cs"/>
              </a:rPr>
              <a:t>Have the group </a:t>
            </a:r>
            <a:r>
              <a:rPr lang="en-US" sz="2800" dirty="0" err="1" smtClean="0">
                <a:cs typeface="+mn-cs"/>
              </a:rPr>
              <a:t>affinitize</a:t>
            </a:r>
            <a:r>
              <a:rPr lang="en-US" sz="2800" dirty="0" smtClean="0">
                <a:cs typeface="+mn-cs"/>
              </a:rPr>
              <a:t> like items and write a summary sticky for each grouping, reducing the number of items by a factor of 6 to 10. 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800" dirty="0" smtClean="0">
                <a:cs typeface="+mn-cs"/>
              </a:rPr>
              <a:t>Use some type of </a:t>
            </a:r>
            <a:r>
              <a:rPr lang="ja-JP" altLang="en-US" sz="2800" dirty="0" smtClean="0">
                <a:latin typeface="Arial"/>
                <a:cs typeface="+mn-cs"/>
              </a:rPr>
              <a:t>“</a:t>
            </a:r>
            <a:r>
              <a:rPr lang="en-US" sz="2800" dirty="0" smtClean="0">
                <a:cs typeface="+mn-cs"/>
              </a:rPr>
              <a:t>big picture</a:t>
            </a:r>
            <a:r>
              <a:rPr lang="ja-JP" altLang="en-US" sz="2800" dirty="0" smtClean="0">
                <a:latin typeface="Arial"/>
                <a:cs typeface="+mn-cs"/>
              </a:rPr>
              <a:t>”</a:t>
            </a:r>
            <a:r>
              <a:rPr lang="en-US" sz="2800" dirty="0" smtClean="0">
                <a:cs typeface="+mn-cs"/>
              </a:rPr>
              <a:t> view to facilitate easy understanding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800" dirty="0" smtClean="0">
                <a:cs typeface="+mn-cs"/>
              </a:rPr>
              <a:t>Communicate the plan and status frequently with all stakeholders</a:t>
            </a:r>
          </a:p>
        </p:txBody>
      </p:sp>
    </p:spTree>
    <p:extLst>
      <p:ext uri="{BB962C8B-B14F-4D97-AF65-F5344CB8AC3E}">
        <p14:creationId xmlns:p14="http://schemas.microsoft.com/office/powerpoint/2010/main" val="276315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Organization of Strategic Plan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1295400" y="1697038"/>
          <a:ext cx="7753350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MS Org Chart" r:id="rId4" imgW="7775787" imgH="3765973" progId="OrgPlusWOPX.4">
                  <p:embed followColorScheme="full"/>
                </p:oleObj>
              </mc:Choice>
              <mc:Fallback>
                <p:oleObj name="MS Org Chart" r:id="rId4" imgW="7775787" imgH="3765973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97038"/>
                        <a:ext cx="7753350" cy="375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76474" y="1828801"/>
            <a:ext cx="130492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Strategies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91274" y="1752600"/>
            <a:ext cx="17621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Driving Issues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924675" y="2362200"/>
            <a:ext cx="8477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Values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209675" y="2981325"/>
            <a:ext cx="7867650" cy="523875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56" name="AutoShape 8"/>
          <p:cNvSpPr>
            <a:spLocks/>
          </p:cNvSpPr>
          <p:nvPr/>
        </p:nvSpPr>
        <p:spPr bwMode="auto">
          <a:xfrm>
            <a:off x="209550" y="173355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24653"/>
              <a:gd name="adj5" fmla="val 200000"/>
              <a:gd name="adj6" fmla="val 141667"/>
            </a:avLst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3 – 5 Years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219200" y="3648075"/>
            <a:ext cx="7867650" cy="190500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58" name="AutoShape 10"/>
          <p:cNvSpPr>
            <a:spLocks/>
          </p:cNvSpPr>
          <p:nvPr/>
        </p:nvSpPr>
        <p:spPr bwMode="auto">
          <a:xfrm>
            <a:off x="342900" y="586740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66495"/>
              <a:gd name="adj5" fmla="val -50000"/>
              <a:gd name="adj6" fmla="val 227083"/>
            </a:avLst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This Year!</a:t>
            </a:r>
          </a:p>
        </p:txBody>
      </p:sp>
    </p:spTree>
    <p:extLst>
      <p:ext uri="{BB962C8B-B14F-4D97-AF65-F5344CB8AC3E}">
        <p14:creationId xmlns:p14="http://schemas.microsoft.com/office/powerpoint/2010/main" val="377241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Organization of Strategic Plan</a:t>
            </a: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1295400" y="1697038"/>
          <a:ext cx="7753350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MS Org Chart" r:id="rId4" imgW="7775787" imgH="3765973" progId="OrgPlusWOPX.4">
                  <p:embed followColorScheme="full"/>
                </p:oleObj>
              </mc:Choice>
              <mc:Fallback>
                <p:oleObj name="MS Org Chart" r:id="rId4" imgW="7775787" imgH="3765973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97038"/>
                        <a:ext cx="7753350" cy="375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276474" y="1828800"/>
            <a:ext cx="13049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Strategies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391274" y="1752600"/>
            <a:ext cx="17621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Driving Issues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924675" y="2362200"/>
            <a:ext cx="8477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Values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209675" y="2981325"/>
            <a:ext cx="7867650" cy="523875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824" name="AutoShape 8"/>
          <p:cNvSpPr>
            <a:spLocks/>
          </p:cNvSpPr>
          <p:nvPr/>
        </p:nvSpPr>
        <p:spPr bwMode="auto">
          <a:xfrm>
            <a:off x="209550" y="173355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24653"/>
              <a:gd name="adj5" fmla="val 200000"/>
              <a:gd name="adj6" fmla="val 141667"/>
            </a:avLst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3 – 5 Years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219200" y="3648075"/>
            <a:ext cx="7867650" cy="190500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826" name="AutoShape 10"/>
          <p:cNvSpPr>
            <a:spLocks/>
          </p:cNvSpPr>
          <p:nvPr/>
        </p:nvSpPr>
        <p:spPr bwMode="auto">
          <a:xfrm>
            <a:off x="342900" y="586740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66495"/>
              <a:gd name="adj5" fmla="val -50000"/>
              <a:gd name="adj6" fmla="val 227083"/>
            </a:avLst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This Year!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384175" y="2693988"/>
            <a:ext cx="4719638" cy="2679700"/>
          </a:xfrm>
          <a:prstGeom prst="cloudCallout">
            <a:avLst>
              <a:gd name="adj1" fmla="val 37019"/>
              <a:gd name="adj2" fmla="val -8068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The vision is that future perfect state we envision that 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this Chapter/Working Group </a:t>
            </a:r>
            <a:r>
              <a:rPr lang="en-US" sz="2000" b="1" dirty="0">
                <a:solidFill>
                  <a:schemeClr val="bg1"/>
                </a:solidFill>
                <a:cs typeface="+mn-cs"/>
              </a:rPr>
              <a:t>of INCOSE should embody.</a:t>
            </a:r>
          </a:p>
          <a:p>
            <a:pPr algn="ctr">
              <a:defRPr/>
            </a:pP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4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Organization of Strategic Plan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1295400" y="1697038"/>
          <a:ext cx="7753350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MS Org Chart" r:id="rId4" imgW="7775787" imgH="3765973" progId="OrgPlusWOPX.4">
                  <p:embed followColorScheme="full"/>
                </p:oleObj>
              </mc:Choice>
              <mc:Fallback>
                <p:oleObj name="MS Org Chart" r:id="rId4" imgW="7775787" imgH="3765973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97038"/>
                        <a:ext cx="7753350" cy="375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76474" y="1828800"/>
            <a:ext cx="13049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Strategies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391274" y="1752600"/>
            <a:ext cx="176212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Driving Issues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924675" y="2362200"/>
            <a:ext cx="8477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Values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209675" y="2981325"/>
            <a:ext cx="7867650" cy="523875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2" name="AutoShape 8"/>
          <p:cNvSpPr>
            <a:spLocks/>
          </p:cNvSpPr>
          <p:nvPr/>
        </p:nvSpPr>
        <p:spPr bwMode="auto">
          <a:xfrm>
            <a:off x="209550" y="173355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24653"/>
              <a:gd name="adj5" fmla="val 200000"/>
              <a:gd name="adj6" fmla="val 141667"/>
            </a:avLst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3 – 5 Years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219200" y="3648075"/>
            <a:ext cx="7867650" cy="190500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4" name="AutoShape 10"/>
          <p:cNvSpPr>
            <a:spLocks/>
          </p:cNvSpPr>
          <p:nvPr/>
        </p:nvSpPr>
        <p:spPr bwMode="auto">
          <a:xfrm>
            <a:off x="342900" y="586740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66495"/>
              <a:gd name="adj5" fmla="val -50000"/>
              <a:gd name="adj6" fmla="val 227083"/>
            </a:avLst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This Year!</a:t>
            </a: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4572000" y="3925888"/>
            <a:ext cx="4187825" cy="2173287"/>
          </a:xfrm>
          <a:prstGeom prst="cloudCallout">
            <a:avLst>
              <a:gd name="adj1" fmla="val -25398"/>
              <a:gd name="adj2" fmla="val -10456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Our mission is that motivating force that causes us to be 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involved in </a:t>
            </a:r>
            <a:r>
              <a:rPr lang="en-US" sz="2000" b="1" dirty="0">
                <a:solidFill>
                  <a:schemeClr val="bg1"/>
                </a:solidFill>
                <a:cs typeface="+mn-cs"/>
              </a:rPr>
              <a:t>INCOSE.</a:t>
            </a:r>
          </a:p>
        </p:txBody>
      </p:sp>
    </p:spTree>
    <p:extLst>
      <p:ext uri="{BB962C8B-B14F-4D97-AF65-F5344CB8AC3E}">
        <p14:creationId xmlns:p14="http://schemas.microsoft.com/office/powerpoint/2010/main" val="44258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Organization of Strategic Plan</a:t>
            </a:r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1295400" y="1697038"/>
          <a:ext cx="7753350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MS Org Chart" r:id="rId4" imgW="7775787" imgH="3765973" progId="OrgPlusWOPX.4">
                  <p:embed followColorScheme="full"/>
                </p:oleObj>
              </mc:Choice>
              <mc:Fallback>
                <p:oleObj name="MS Org Chart" r:id="rId4" imgW="7775787" imgH="3765973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97038"/>
                        <a:ext cx="7753350" cy="375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276474" y="1828801"/>
            <a:ext cx="130492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Strategies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391274" y="1752601"/>
            <a:ext cx="176212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Driving Issues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924675" y="2362200"/>
            <a:ext cx="8477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Values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209675" y="2981325"/>
            <a:ext cx="7867650" cy="523875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112" name="AutoShape 8"/>
          <p:cNvSpPr>
            <a:spLocks/>
          </p:cNvSpPr>
          <p:nvPr/>
        </p:nvSpPr>
        <p:spPr bwMode="auto">
          <a:xfrm>
            <a:off x="209550" y="173355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24653"/>
              <a:gd name="adj5" fmla="val 200000"/>
              <a:gd name="adj6" fmla="val 141667"/>
            </a:avLst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3 – 5 Years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219200" y="3648075"/>
            <a:ext cx="7867650" cy="190500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114" name="AutoShape 10"/>
          <p:cNvSpPr>
            <a:spLocks/>
          </p:cNvSpPr>
          <p:nvPr/>
        </p:nvSpPr>
        <p:spPr bwMode="auto">
          <a:xfrm>
            <a:off x="342900" y="586740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66495"/>
              <a:gd name="adj5" fmla="val -50000"/>
              <a:gd name="adj6" fmla="val 227083"/>
            </a:avLst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This Year!</a:t>
            </a: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1333501" y="2706689"/>
            <a:ext cx="3848100" cy="1865312"/>
          </a:xfrm>
          <a:prstGeom prst="cloudCallout">
            <a:avLst>
              <a:gd name="adj1" fmla="val 68310"/>
              <a:gd name="adj2" fmla="val -7944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What are those issues that is true would sink this 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ship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25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Example Driving Issue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4800"/>
            <a:ext cx="77724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cs typeface="+mn-cs"/>
              </a:rPr>
              <a:t>The perception held by other systems engineers and business is that INCOSE is not critical to establishing and maintaining a competitive edge.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11175" y="4635500"/>
            <a:ext cx="8168622" cy="156966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179605" dir="2700000" algn="ctr" rotWithShape="0">
              <a:srgbClr val="FF33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cs typeface="+mn-cs"/>
              </a:rPr>
              <a:t>If there is an element of truth to this issue</a:t>
            </a:r>
            <a:br>
              <a:rPr lang="en-US" sz="3200" dirty="0">
                <a:cs typeface="+mn-cs"/>
              </a:rPr>
            </a:br>
            <a:r>
              <a:rPr lang="en-US" sz="3200" dirty="0">
                <a:cs typeface="+mn-cs"/>
              </a:rPr>
              <a:t>statement, then we have a major perception</a:t>
            </a:r>
            <a:br>
              <a:rPr lang="en-US" sz="3200" dirty="0">
                <a:cs typeface="+mn-cs"/>
              </a:rPr>
            </a:br>
            <a:r>
              <a:rPr lang="en-US" sz="3200" dirty="0">
                <a:cs typeface="+mn-cs"/>
              </a:rPr>
              <a:t>problem to solve!</a:t>
            </a:r>
          </a:p>
        </p:txBody>
      </p:sp>
    </p:spTree>
    <p:extLst>
      <p:ext uri="{BB962C8B-B14F-4D97-AF65-F5344CB8AC3E}">
        <p14:creationId xmlns:p14="http://schemas.microsoft.com/office/powerpoint/2010/main" val="391525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Organization of Strategic Plan</a:t>
            </a:r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1295400" y="1697038"/>
          <a:ext cx="7753350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MS Org Chart" r:id="rId4" imgW="7775787" imgH="3765973" progId="OrgPlusWOPX.4">
                  <p:embed followColorScheme="full"/>
                </p:oleObj>
              </mc:Choice>
              <mc:Fallback>
                <p:oleObj name="MS Org Chart" r:id="rId4" imgW="7775787" imgH="3765973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97038"/>
                        <a:ext cx="7753350" cy="375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76474" y="1828800"/>
            <a:ext cx="13049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Strategies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391274" y="1752600"/>
            <a:ext cx="176212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Driving Issues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924675" y="2362200"/>
            <a:ext cx="8477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Values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209675" y="2981325"/>
            <a:ext cx="7867650" cy="523875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60" name="AutoShape 8"/>
          <p:cNvSpPr>
            <a:spLocks/>
          </p:cNvSpPr>
          <p:nvPr/>
        </p:nvSpPr>
        <p:spPr bwMode="auto">
          <a:xfrm>
            <a:off x="209550" y="173355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24653"/>
              <a:gd name="adj5" fmla="val 200000"/>
              <a:gd name="adj6" fmla="val 141667"/>
            </a:avLst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3 – 5 Years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219200" y="3648075"/>
            <a:ext cx="7867650" cy="190500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62" name="AutoShape 10"/>
          <p:cNvSpPr>
            <a:spLocks/>
          </p:cNvSpPr>
          <p:nvPr/>
        </p:nvSpPr>
        <p:spPr bwMode="auto">
          <a:xfrm>
            <a:off x="342900" y="586740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66495"/>
              <a:gd name="adj5" fmla="val -50000"/>
              <a:gd name="adj6" fmla="val 227083"/>
            </a:avLst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This Year!</a:t>
            </a:r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1333500" y="2706688"/>
            <a:ext cx="4533900" cy="2246312"/>
          </a:xfrm>
          <a:prstGeom prst="cloudCallout">
            <a:avLst>
              <a:gd name="adj1" fmla="val 80741"/>
              <a:gd name="adj2" fmla="val -5021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Regardless of the path we take to achieve our mission the road we take must be guided by 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our values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1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Chose a Team Topic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800"/>
              </a:spcBef>
              <a:buFont typeface="Wingdings" charset="2"/>
              <a:buAutoNum type="arabicPlain"/>
            </a:pPr>
            <a:r>
              <a:rPr lang="en-US" dirty="0" smtClean="0"/>
              <a:t>A smaller </a:t>
            </a:r>
            <a:r>
              <a:rPr lang="en-US" dirty="0"/>
              <a:t>chapter </a:t>
            </a:r>
            <a:r>
              <a:rPr lang="en-US" dirty="0" smtClean="0"/>
              <a:t>wants </a:t>
            </a:r>
            <a:r>
              <a:rPr lang="en-US" dirty="0"/>
              <a:t>to increase attendance to 25% or even 50</a:t>
            </a:r>
            <a:r>
              <a:rPr lang="en-US" dirty="0" smtClean="0"/>
              <a:t>%.</a:t>
            </a:r>
            <a:r>
              <a:rPr lang="en-US" dirty="0"/>
              <a:t>  </a:t>
            </a:r>
            <a:endParaRPr lang="en-US" dirty="0" smtClean="0"/>
          </a:p>
          <a:p>
            <a:pPr marL="457200" indent="-457200">
              <a:spcBef>
                <a:spcPts val="800"/>
              </a:spcBef>
              <a:buFont typeface="Wingdings" charset="2"/>
              <a:buAutoNum type="arabicPlain"/>
            </a:pPr>
            <a:r>
              <a:rPr lang="en-US" dirty="0" smtClean="0"/>
              <a:t>An </a:t>
            </a:r>
            <a:r>
              <a:rPr lang="en-US" dirty="0" smtClean="0"/>
              <a:t>existing </a:t>
            </a:r>
            <a:r>
              <a:rPr lang="en-US" dirty="0"/>
              <a:t>chapter has become mostly </a:t>
            </a:r>
            <a:r>
              <a:rPr lang="en-US" dirty="0" smtClean="0"/>
              <a:t>inactive and needs to revitalize.</a:t>
            </a:r>
            <a:endParaRPr lang="en-US" dirty="0" smtClean="0"/>
          </a:p>
          <a:p>
            <a:pPr marL="457200" indent="-457200">
              <a:spcBef>
                <a:spcPts val="800"/>
              </a:spcBef>
              <a:buFont typeface="Wingdings" charset="2"/>
              <a:buAutoNum type="arabicPlain"/>
            </a:pPr>
            <a:r>
              <a:rPr lang="en-US" dirty="0" smtClean="0"/>
              <a:t>Chapter wants to develop </a:t>
            </a:r>
            <a:r>
              <a:rPr lang="en-US" dirty="0"/>
              <a:t>a dynamic relationship between the chapter and a local company or academic institution</a:t>
            </a:r>
            <a:r>
              <a:rPr lang="en-US" dirty="0" smtClean="0"/>
              <a:t>.</a:t>
            </a:r>
          </a:p>
          <a:p>
            <a:pPr marL="457200" indent="-457200">
              <a:spcBef>
                <a:spcPts val="800"/>
              </a:spcBef>
              <a:buFont typeface="Wingdings" charset="2"/>
              <a:buAutoNum type="arabicPlain"/>
            </a:pPr>
            <a:r>
              <a:rPr lang="en-US" dirty="0" smtClean="0"/>
              <a:t>A </a:t>
            </a:r>
            <a:r>
              <a:rPr lang="en-US" dirty="0" smtClean="0"/>
              <a:t>group </a:t>
            </a:r>
            <a:r>
              <a:rPr lang="en-US" dirty="0"/>
              <a:t>of chapters </a:t>
            </a:r>
            <a:r>
              <a:rPr lang="en-US" dirty="0" smtClean="0"/>
              <a:t>want </a:t>
            </a:r>
            <a:r>
              <a:rPr lang="en-US" dirty="0"/>
              <a:t>to put on </a:t>
            </a:r>
            <a:r>
              <a:rPr lang="en-US" dirty="0" smtClean="0"/>
              <a:t>an area </a:t>
            </a:r>
            <a:r>
              <a:rPr lang="en-US" dirty="0"/>
              <a:t>conference</a:t>
            </a:r>
            <a:r>
              <a:rPr lang="en-US" dirty="0" smtClean="0"/>
              <a:t>.</a:t>
            </a:r>
          </a:p>
          <a:p>
            <a:pPr marL="457200" indent="-457200">
              <a:spcBef>
                <a:spcPts val="800"/>
              </a:spcBef>
              <a:buFont typeface="Wingdings" charset="2"/>
              <a:buAutoNum type="arabicPlain"/>
            </a:pPr>
            <a:r>
              <a:rPr lang="en-US" dirty="0" smtClean="0"/>
              <a:t>The </a:t>
            </a:r>
            <a:r>
              <a:rPr lang="en-US" dirty="0"/>
              <a:t>startup of a new </a:t>
            </a:r>
            <a:r>
              <a:rPr lang="en-US" dirty="0" smtClean="0"/>
              <a:t>chapter. </a:t>
            </a:r>
          </a:p>
          <a:p>
            <a:pPr marL="457200" indent="-457200">
              <a:spcBef>
                <a:spcPts val="800"/>
              </a:spcBef>
              <a:buFont typeface="Wingdings" charset="2"/>
              <a:buAutoNum type="arabicPlain"/>
            </a:pPr>
            <a:r>
              <a:rPr lang="en-US" dirty="0" smtClean="0"/>
              <a:t>A struggling </a:t>
            </a:r>
            <a:r>
              <a:rPr lang="en-US" dirty="0"/>
              <a:t>chapter wants to </a:t>
            </a:r>
            <a:r>
              <a:rPr lang="en-US" dirty="0" smtClean="0"/>
              <a:t>join in partnership </a:t>
            </a:r>
            <a:r>
              <a:rPr lang="en-US" dirty="0"/>
              <a:t>with </a:t>
            </a:r>
            <a:r>
              <a:rPr lang="en-US" dirty="0" smtClean="0"/>
              <a:t>a stronger chapter for help.</a:t>
            </a:r>
            <a:endParaRPr lang="en-US" dirty="0" smtClean="0"/>
          </a:p>
          <a:p>
            <a:pPr marL="457200" indent="-457200">
              <a:buFont typeface="Wingdings" charset="2"/>
              <a:buAutoNum type="arabicPlain"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Example Values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Arial" charset="0"/>
              </a:rPr>
              <a:t>Commitment to excellence</a:t>
            </a:r>
            <a:r>
              <a:rPr lang="en-US" smtClean="0">
                <a:cs typeface="+mn-cs"/>
              </a:rPr>
              <a:t> </a:t>
            </a:r>
          </a:p>
          <a:p>
            <a:pPr>
              <a:defRPr/>
            </a:pPr>
            <a:r>
              <a:rPr lang="en-US" smtClean="0">
                <a:cs typeface="Arial" charset="0"/>
              </a:rPr>
              <a:t>Commitment to acting with integrity</a:t>
            </a:r>
            <a:r>
              <a:rPr lang="en-US" smtClean="0">
                <a:cs typeface="+mn-cs"/>
              </a:rPr>
              <a:t> </a:t>
            </a:r>
          </a:p>
          <a:p>
            <a:pPr>
              <a:defRPr/>
            </a:pPr>
            <a:r>
              <a:rPr lang="en-US" smtClean="0">
                <a:cs typeface="Arial" charset="0"/>
              </a:rPr>
              <a:t>Commitment to serving members</a:t>
            </a:r>
            <a:r>
              <a:rPr lang="en-US" smtClean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200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Organization of Strategic Plan</a:t>
            </a:r>
          </a:p>
        </p:txBody>
      </p:sp>
      <p:graphicFrame>
        <p:nvGraphicFramePr>
          <p:cNvPr id="25603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1295400" y="1697038"/>
          <a:ext cx="7753350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MS Org Chart" r:id="rId4" imgW="7775787" imgH="3765973" progId="OrgPlusWOPX.4">
                  <p:embed followColorScheme="full"/>
                </p:oleObj>
              </mc:Choice>
              <mc:Fallback>
                <p:oleObj name="MS Org Chart" r:id="rId4" imgW="7775787" imgH="3765973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97038"/>
                        <a:ext cx="7753350" cy="375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76474" y="1828800"/>
            <a:ext cx="13049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Strategies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391274" y="1752600"/>
            <a:ext cx="17621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Driving Issues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924675" y="2362200"/>
            <a:ext cx="8477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Values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209675" y="2981325"/>
            <a:ext cx="7867650" cy="523875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>
            <a:off x="209550" y="173355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24653"/>
              <a:gd name="adj5" fmla="val 200000"/>
              <a:gd name="adj6" fmla="val 141667"/>
            </a:avLst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3 – 5 Years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219200" y="3648075"/>
            <a:ext cx="7867650" cy="190500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10" name="AutoShape 10"/>
          <p:cNvSpPr>
            <a:spLocks/>
          </p:cNvSpPr>
          <p:nvPr/>
        </p:nvSpPr>
        <p:spPr bwMode="auto">
          <a:xfrm>
            <a:off x="342900" y="586740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66495"/>
              <a:gd name="adj5" fmla="val -50000"/>
              <a:gd name="adj6" fmla="val 227083"/>
            </a:avLst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This Year!</a:t>
            </a:r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3911600" y="3151188"/>
            <a:ext cx="4241800" cy="2106612"/>
          </a:xfrm>
          <a:prstGeom prst="cloudCallout">
            <a:avLst>
              <a:gd name="adj1" fmla="val -72444"/>
              <a:gd name="adj2" fmla="val -1015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Our strategies guided by our values is what sets our course for the foreseeable future</a:t>
            </a:r>
          </a:p>
        </p:txBody>
      </p:sp>
    </p:spTree>
    <p:extLst>
      <p:ext uri="{BB962C8B-B14F-4D97-AF65-F5344CB8AC3E}">
        <p14:creationId xmlns:p14="http://schemas.microsoft.com/office/powerpoint/2010/main" val="342985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Example Strategies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>
            <a:normAutofit fontScale="92500"/>
          </a:bodyPr>
          <a:lstStyle/>
          <a:p>
            <a:pPr marL="609600" indent="-609600">
              <a:buFontTx/>
              <a:buAutoNum type="arabicPeriod"/>
              <a:defRPr/>
            </a:pPr>
            <a:r>
              <a:rPr lang="en-US" sz="2800" smtClean="0">
                <a:cs typeface="Arial" charset="0"/>
              </a:rPr>
              <a:t>Improve and personalize communications</a:t>
            </a:r>
            <a:r>
              <a:rPr lang="en-US" sz="2800" smtClean="0">
                <a:cs typeface="+mn-cs"/>
              </a:rPr>
              <a:t> </a:t>
            </a:r>
          </a:p>
          <a:p>
            <a:pPr marL="1143000" lvl="1" indent="-393700">
              <a:defRPr/>
            </a:pPr>
            <a:r>
              <a:rPr lang="en-US" sz="2400" smtClean="0">
                <a:cs typeface="Arial" charset="0"/>
              </a:rPr>
              <a:t>Members</a:t>
            </a:r>
            <a:r>
              <a:rPr lang="en-US" sz="2400" smtClean="0"/>
              <a:t> </a:t>
            </a:r>
          </a:p>
          <a:p>
            <a:pPr marL="1143000" lvl="1" indent="-393700">
              <a:defRPr/>
            </a:pPr>
            <a:r>
              <a:rPr lang="en-US" sz="2400" smtClean="0">
                <a:cs typeface="Arial" charset="0"/>
              </a:rPr>
              <a:t>Potential Members</a:t>
            </a:r>
            <a:r>
              <a:rPr lang="en-US" sz="2400" smtClean="0"/>
              <a:t> </a:t>
            </a:r>
          </a:p>
          <a:p>
            <a:pPr marL="1143000" lvl="1" indent="-393700">
              <a:defRPr/>
            </a:pPr>
            <a:r>
              <a:rPr lang="en-US" sz="2400" smtClean="0">
                <a:cs typeface="Arial" charset="0"/>
              </a:rPr>
              <a:t>Companies, both CAB and other that would benefit from improved systems engineering</a:t>
            </a:r>
            <a:r>
              <a:rPr lang="en-US" sz="2400" smtClean="0"/>
              <a:t> 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2800" smtClean="0">
                <a:cs typeface="Arial" charset="0"/>
              </a:rPr>
              <a:t>Leverage core systems engineering expertise of members and INCOSE resources</a:t>
            </a:r>
            <a:r>
              <a:rPr lang="en-US" sz="2800" smtClean="0">
                <a:cs typeface="+mn-cs"/>
              </a:rPr>
              <a:t> 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2800" smtClean="0">
                <a:cs typeface="Arial" charset="0"/>
              </a:rPr>
              <a:t>Partner with schools at all levels for system engineering education</a:t>
            </a:r>
            <a:r>
              <a:rPr lang="en-US" sz="2800" smtClean="0">
                <a:cs typeface="+mn-cs"/>
              </a:rPr>
              <a:t> 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2800" smtClean="0">
                <a:cs typeface="Arial" charset="0"/>
              </a:rPr>
              <a:t>Establish a corporate outreach program</a:t>
            </a:r>
            <a:r>
              <a:rPr lang="en-US" sz="2800" smtClean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38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Organization of Strategic Plan</a:t>
            </a: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1295400" y="1697038"/>
          <a:ext cx="7753350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MS Org Chart" r:id="rId4" imgW="7775787" imgH="3765973" progId="OrgPlusWOPX.4">
                  <p:embed followColorScheme="full"/>
                </p:oleObj>
              </mc:Choice>
              <mc:Fallback>
                <p:oleObj name="MS Org Chart" r:id="rId4" imgW="7775787" imgH="3765973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97038"/>
                        <a:ext cx="7753350" cy="375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76474" y="1828801"/>
            <a:ext cx="130492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Strategies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391275" y="1752600"/>
            <a:ext cx="158273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Driving Issues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924675" y="2362200"/>
            <a:ext cx="8477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Values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209675" y="2981325"/>
            <a:ext cx="7867650" cy="523875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920" name="AutoShape 8"/>
          <p:cNvSpPr>
            <a:spLocks/>
          </p:cNvSpPr>
          <p:nvPr/>
        </p:nvSpPr>
        <p:spPr bwMode="auto">
          <a:xfrm>
            <a:off x="209550" y="173355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24653"/>
              <a:gd name="adj5" fmla="val 200000"/>
              <a:gd name="adj6" fmla="val 141667"/>
            </a:avLst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3 – 5 Years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219200" y="3648075"/>
            <a:ext cx="7867650" cy="190500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922" name="AutoShape 10"/>
          <p:cNvSpPr>
            <a:spLocks/>
          </p:cNvSpPr>
          <p:nvPr/>
        </p:nvSpPr>
        <p:spPr bwMode="auto">
          <a:xfrm>
            <a:off x="342900" y="586740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66495"/>
              <a:gd name="adj5" fmla="val -50000"/>
              <a:gd name="adj6" fmla="val 227083"/>
            </a:avLst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This Year!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4800600" y="217488"/>
            <a:ext cx="4495799" cy="2173287"/>
          </a:xfrm>
          <a:prstGeom prst="cloudCallout">
            <a:avLst>
              <a:gd name="adj1" fmla="val -67019"/>
              <a:gd name="adj2" fmla="val 818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These goals are those accomplishments we want to accomplish within 3 to 5 years</a:t>
            </a:r>
          </a:p>
        </p:txBody>
      </p:sp>
    </p:spTree>
    <p:extLst>
      <p:ext uri="{BB962C8B-B14F-4D97-AF65-F5344CB8AC3E}">
        <p14:creationId xmlns:p14="http://schemas.microsoft.com/office/powerpoint/2010/main" val="25311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Example Goals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spcBef>
                <a:spcPts val="800"/>
              </a:spcBef>
              <a:buFontTx/>
              <a:buAutoNum type="arabicPeriod"/>
              <a:defRPr/>
            </a:pPr>
            <a:r>
              <a:rPr lang="en-US" dirty="0" smtClean="0">
                <a:cs typeface="Times New Roman" charset="0"/>
              </a:rPr>
              <a:t>Prepare systems engineers for certification. </a:t>
            </a:r>
            <a:r>
              <a:rPr lang="en-US" b="1" dirty="0" smtClean="0">
                <a:cs typeface="Times New Roman" charset="0"/>
              </a:rPr>
              <a:t> </a:t>
            </a:r>
            <a:r>
              <a:rPr lang="en-US" dirty="0" smtClean="0">
                <a:cs typeface="Times New Roman" charset="0"/>
              </a:rPr>
              <a:t>Establish a continuing education credit program (required for re-certification)</a:t>
            </a:r>
            <a:r>
              <a:rPr lang="en-US" dirty="0" smtClean="0">
                <a:cs typeface="+mn-cs"/>
              </a:rPr>
              <a:t> </a:t>
            </a:r>
          </a:p>
          <a:p>
            <a:pPr marL="609600" indent="-609600">
              <a:spcBef>
                <a:spcPts val="800"/>
              </a:spcBef>
              <a:buFontTx/>
              <a:buAutoNum type="arabicPeriod"/>
              <a:defRPr/>
            </a:pPr>
            <a:r>
              <a:rPr lang="en-US" dirty="0" smtClean="0">
                <a:cs typeface="Times New Roman" charset="0"/>
              </a:rPr>
              <a:t>Host conferences to promote and consolidate systems engineering in the area and gain recognition for the chapter and its members.</a:t>
            </a:r>
            <a:r>
              <a:rPr lang="en-US" dirty="0" smtClean="0">
                <a:cs typeface="+mn-cs"/>
              </a:rPr>
              <a:t> </a:t>
            </a:r>
          </a:p>
          <a:p>
            <a:pPr marL="609600" indent="-609600">
              <a:spcBef>
                <a:spcPts val="800"/>
              </a:spcBef>
              <a:buFont typeface="+mj-lt"/>
              <a:buAutoNum type="arabicPeriod" startAt="3"/>
              <a:defRPr/>
            </a:pPr>
            <a:r>
              <a:rPr lang="en-US" dirty="0"/>
              <a:t>Increase member involvement</a:t>
            </a:r>
          </a:p>
          <a:p>
            <a:pPr lvl="1">
              <a:spcBef>
                <a:spcPts val="800"/>
              </a:spcBef>
              <a:defRPr/>
            </a:pPr>
            <a:r>
              <a:rPr lang="en-US" sz="2000" dirty="0"/>
              <a:t>Increase participation in sponsored activities by 15% per year</a:t>
            </a:r>
          </a:p>
          <a:p>
            <a:pPr lvl="1">
              <a:spcBef>
                <a:spcPts val="800"/>
              </a:spcBef>
              <a:defRPr/>
            </a:pPr>
            <a:r>
              <a:rPr lang="en-US" sz="2000" dirty="0"/>
              <a:t>Double membership by 2020</a:t>
            </a:r>
          </a:p>
          <a:p>
            <a:pPr marL="609600" indent="-609600">
              <a:spcBef>
                <a:spcPts val="800"/>
              </a:spcBef>
              <a:buFont typeface="+mj-lt"/>
              <a:buAutoNum type="arabicPeriod" startAt="4"/>
              <a:defRPr/>
            </a:pPr>
            <a:r>
              <a:rPr lang="en-US" dirty="0">
                <a:cs typeface="Arial" charset="0"/>
              </a:rPr>
              <a:t>Continue to perform at Gold Level or above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36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Organization of Strategic Plan</a:t>
            </a:r>
          </a:p>
        </p:txBody>
      </p:sp>
      <p:graphicFrame>
        <p:nvGraphicFramePr>
          <p:cNvPr id="33795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1295400" y="1697038"/>
          <a:ext cx="7753350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MS Org Chart" r:id="rId4" imgW="7775787" imgH="3765973" progId="OrgPlusWOPX.4">
                  <p:embed followColorScheme="full"/>
                </p:oleObj>
              </mc:Choice>
              <mc:Fallback>
                <p:oleObj name="MS Org Chart" r:id="rId4" imgW="7775787" imgH="3765973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97038"/>
                        <a:ext cx="7753350" cy="375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276474" y="1828800"/>
            <a:ext cx="13049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Strategies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391274" y="1752601"/>
            <a:ext cx="176212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Driving Issues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924675" y="2362200"/>
            <a:ext cx="8477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Values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209675" y="2981325"/>
            <a:ext cx="7867650" cy="523875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8" name="AutoShape 8"/>
          <p:cNvSpPr>
            <a:spLocks/>
          </p:cNvSpPr>
          <p:nvPr/>
        </p:nvSpPr>
        <p:spPr bwMode="auto">
          <a:xfrm>
            <a:off x="209550" y="173355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24653"/>
              <a:gd name="adj5" fmla="val 200000"/>
              <a:gd name="adj6" fmla="val 141667"/>
            </a:avLst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3 – 5 Years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219200" y="3648075"/>
            <a:ext cx="7867650" cy="190500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70" name="AutoShape 10"/>
          <p:cNvSpPr>
            <a:spLocks/>
          </p:cNvSpPr>
          <p:nvPr/>
        </p:nvSpPr>
        <p:spPr bwMode="auto">
          <a:xfrm>
            <a:off x="342900" y="586740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66495"/>
              <a:gd name="adj5" fmla="val -50000"/>
              <a:gd name="adj6" fmla="val 227083"/>
            </a:avLst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This Year!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3505200" y="3887788"/>
            <a:ext cx="5562599" cy="2679700"/>
          </a:xfrm>
          <a:prstGeom prst="cloudCallout">
            <a:avLst>
              <a:gd name="adj1" fmla="val -73546"/>
              <a:gd name="adj2" fmla="val -4656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The objectives are those accomplishments we want to achieve this year as we head down the road towards the accomplishment of our goals</a:t>
            </a:r>
          </a:p>
          <a:p>
            <a:pPr algn="ctr">
              <a:defRPr/>
            </a:pP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6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Organization of Strategic Plan</a:t>
            </a:r>
          </a:p>
        </p:txBody>
      </p:sp>
      <p:graphicFrame>
        <p:nvGraphicFramePr>
          <p:cNvPr id="35843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1295400" y="1697038"/>
          <a:ext cx="7753350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MS Org Chart" r:id="rId4" imgW="7775787" imgH="3765973" progId="OrgPlusWOPX.4">
                  <p:embed followColorScheme="full"/>
                </p:oleObj>
              </mc:Choice>
              <mc:Fallback>
                <p:oleObj name="MS Org Chart" r:id="rId4" imgW="7775787" imgH="3765973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97038"/>
                        <a:ext cx="7753350" cy="375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76474" y="1828800"/>
            <a:ext cx="13049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Strategies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391275" y="1752600"/>
            <a:ext cx="158273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Driving Issues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924675" y="2362200"/>
            <a:ext cx="8477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Values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209675" y="2981325"/>
            <a:ext cx="7867650" cy="523875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6" name="AutoShape 8"/>
          <p:cNvSpPr>
            <a:spLocks/>
          </p:cNvSpPr>
          <p:nvPr/>
        </p:nvSpPr>
        <p:spPr bwMode="auto">
          <a:xfrm>
            <a:off x="209550" y="173355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24653"/>
              <a:gd name="adj5" fmla="val 200000"/>
              <a:gd name="adj6" fmla="val 141667"/>
            </a:avLst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3 – 5 Years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219200" y="3648075"/>
            <a:ext cx="7867650" cy="190500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8" name="AutoShape 10"/>
          <p:cNvSpPr>
            <a:spLocks/>
          </p:cNvSpPr>
          <p:nvPr/>
        </p:nvSpPr>
        <p:spPr bwMode="auto">
          <a:xfrm>
            <a:off x="342900" y="5867400"/>
            <a:ext cx="914400" cy="609600"/>
          </a:xfrm>
          <a:prstGeom prst="accentBorderCallout2">
            <a:avLst>
              <a:gd name="adj1" fmla="val 18750"/>
              <a:gd name="adj2" fmla="val 108333"/>
              <a:gd name="adj3" fmla="val 18750"/>
              <a:gd name="adj4" fmla="val 166495"/>
              <a:gd name="adj5" fmla="val -50000"/>
              <a:gd name="adj6" fmla="val 227083"/>
            </a:avLst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This Year!</a:t>
            </a:r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4572000" y="407988"/>
            <a:ext cx="4267200" cy="2182812"/>
          </a:xfrm>
          <a:prstGeom prst="cloudCallout">
            <a:avLst>
              <a:gd name="adj1" fmla="val -101213"/>
              <a:gd name="adj2" fmla="val 1326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The initiatives are those actions 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000" b="1" dirty="0">
                <a:solidFill>
                  <a:schemeClr val="bg1"/>
                </a:solidFill>
                <a:cs typeface="+mn-cs"/>
              </a:rPr>
              <a:t>chosen to take in order to accomplish this 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year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+mn-cs"/>
              </a:rPr>
              <a:t>’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s </a:t>
            </a:r>
            <a:r>
              <a:rPr lang="en-US" sz="2000" b="1" dirty="0">
                <a:solidFill>
                  <a:schemeClr val="bg1"/>
                </a:solidFill>
                <a:cs typeface="+mn-cs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65949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9144000" cy="56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Possible Reasons For these Planning Mistakes?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14" y="1562100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3276600" cy="20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47" y="1752600"/>
            <a:ext cx="3171931" cy="211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4114800"/>
            <a:ext cx="3429000" cy="20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51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Possible Reasons For these Planning Mistakes?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3288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15779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338070" cy="2913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58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Why</a:t>
            </a:r>
            <a:r>
              <a:rPr lang="de-DE" dirty="0" smtClean="0"/>
              <a:t> Plan?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00600" y="2057400"/>
            <a:ext cx="9906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>
                <a:latin typeface="Apple Symbols"/>
                <a:cs typeface="Apple Symbols"/>
              </a:rPr>
              <a:t>?</a:t>
            </a:r>
            <a:endParaRPr lang="en-US" sz="8800" dirty="0">
              <a:latin typeface="Apple Symbols"/>
              <a:cs typeface="Apple Symbols"/>
            </a:endParaRPr>
          </a:p>
        </p:txBody>
      </p:sp>
    </p:spTree>
    <p:extLst>
      <p:ext uri="{BB962C8B-B14F-4D97-AF65-F5344CB8AC3E}">
        <p14:creationId xmlns:p14="http://schemas.microsoft.com/office/powerpoint/2010/main" val="7543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Why</a:t>
            </a:r>
            <a:r>
              <a:rPr lang="de-DE" dirty="0" smtClean="0"/>
              <a:t> Plan?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Identifies and articulates your goals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Determines how to achieve your goals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Aligns stakeholders; help achieve consensus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Allows you to be proactive vs reactive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Planning is your path to create something new, change the state of anything, or successfully accomplish a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Elements Common to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057400"/>
            <a:ext cx="9906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>
                <a:latin typeface="Apple Symbols"/>
                <a:cs typeface="Apple Symbols"/>
              </a:rPr>
              <a:t>?</a:t>
            </a:r>
            <a:endParaRPr lang="en-US" sz="8800" dirty="0">
              <a:latin typeface="Apple Symbols"/>
              <a:cs typeface="Apple Symbol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Elements Common to Plans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0AE3-323A-46BD-A42E-CB72F29671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2133600"/>
            <a:ext cx="5562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Stakeholders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Resources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Vision/Mission/Concept/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Financial/Budget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Schedule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Goals/Objectives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Risks Assessment/Contingencies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Tasks/Responsibilities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72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E1F1CE9179242AB4335ECA108ED06" ma:contentTypeVersion="5" ma:contentTypeDescription="Create a new document." ma:contentTypeScope="" ma:versionID="cf75d5c4d1c6ed97418c12c93dc3634f">
  <xsd:schema xmlns:xsd="http://www.w3.org/2001/XMLSchema" xmlns:xs="http://www.w3.org/2001/XMLSchema" xmlns:p="http://schemas.microsoft.com/office/2006/metadata/properties" xmlns:ns2="07d0ccec-aae8-4814-a6d3-0c68dd73da2d" targetNamespace="http://schemas.microsoft.com/office/2006/metadata/properties" ma:root="true" ma:fieldsID="057550b13bd468bad37cd818064b8820" ns2:_="">
    <xsd:import namespace="07d0ccec-aae8-4814-a6d3-0c68dd73da2d"/>
    <xsd:element name="properties">
      <xsd:complexType>
        <xsd:sequence>
          <xsd:element name="documentManagement">
            <xsd:complexType>
              <xsd:all>
                <xsd:element ref="ns2:incoseDistribution" minOccurs="0"/>
                <xsd:element ref="ns2:df56f4c5a0be4550856ac6bd150af184" minOccurs="0"/>
                <xsd:element ref="ns2:TaxCatchAll" minOccurs="0"/>
                <xsd:element ref="ns2:TaxCatchAllLabel" minOccurs="0"/>
                <xsd:element ref="ns2:j6f62fd0e2284e44b1906b33aa785078" minOccurs="0"/>
                <xsd:element ref="ns2:o4d603b143c54403a43a44e339fe5e1a" minOccurs="0"/>
                <xsd:element ref="ns2:fc73f2c3713f415c9afd0faf07c59adc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cec-aae8-4814-a6d3-0c68dd73da2d" elementFormDefault="qualified">
    <xsd:import namespace="http://schemas.microsoft.com/office/2006/documentManagement/types"/>
    <xsd:import namespace="http://schemas.microsoft.com/office/infopath/2007/PartnerControls"/>
    <xsd:element name="incoseDistribution" ma:index="8" nillable="true" ma:displayName="Distribution" ma:default="" ma:internalName="incoseDistribution">
      <xsd:simpleType>
        <xsd:restriction base="dms:Choice">
          <xsd:enumeration value="Open For Public Distribution"/>
          <xsd:enumeration value="Internal to INCOSE Members"/>
        </xsd:restriction>
      </xsd:simpleType>
    </xsd:element>
    <xsd:element name="df56f4c5a0be4550856ac6bd150af184" ma:index="9" nillable="true" ma:taxonomy="true" ma:internalName="df56f4c5a0be4550856ac6bd150af184" ma:taxonomyFieldName="incoseChapters" ma:displayName="Chapters" ma:default="" ma:fieldId="{df56f4c5-a0be-4550-856a-c6bd150af184}" ma:sspId="08fe2f84-03a1-48cf-9e03-1bf6c33fafbe" ma:termSetId="cfb95cbd-7a79-444e-88d9-ed9ec2f185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2e79503-1a2b-4294-a229-384a0f52ada3}" ma:internalName="TaxCatchAll" ma:showField="CatchAllData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62e79503-1a2b-4294-a229-384a0f52ada3}" ma:internalName="TaxCatchAllLabel" ma:readOnly="true" ma:showField="CatchAllDataLabel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6f62fd0e2284e44b1906b33aa785078" ma:index="13" nillable="true" ma:taxonomy="true" ma:internalName="j6f62fd0e2284e44b1906b33aa785078" ma:taxonomyFieldName="incoseWorkingGroup" ma:displayName="Working Groups" ma:default="" ma:fieldId="{36f62fd0-e228-4e44-b190-6b33aa785078}" ma:sspId="08fe2f84-03a1-48cf-9e03-1bf6c33fafbe" ma:termSetId="b4545d9d-43c2-43a5-b101-c26e14825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d603b143c54403a43a44e339fe5e1a" ma:index="15" nillable="true" ma:taxonomy="true" ma:internalName="o4d603b143c54403a43a44e339fe5e1a" ma:taxonomyFieldName="incoseOrganizations" ma:displayName="Organizations" ma:default="" ma:fieldId="{84d603b1-43c5-4403-a43a-44e339fe5e1a}" ma:sspId="08fe2f84-03a1-48cf-9e03-1bf6c33fafbe" ma:termSetId="48b99640-702e-422f-a11d-aec6d871b7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73f2c3713f415c9afd0faf07c59adc" ma:index="17" nillable="true" ma:taxonomy="true" ma:internalName="fc73f2c3713f415c9afd0faf07c59adc" ma:taxonomyFieldName="INCOSEProductValue" ma:displayName="Item Value" ma:default="45;#Local|254e409e-99ce-4994-8e1c-1a49057a5299" ma:fieldId="{fc73f2c3-713f-415c-9afd-0faf07c59adc}" ma:taxonomyMulti="true" ma:sspId="08fe2f84-03a1-48cf-9e03-1bf6c33fafbe" ma:termSetId="432b97d5-a841-4537-8786-65acc6747b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d603b143c54403a43a44e339fe5e1a xmlns="07d0ccec-aae8-4814-a6d3-0c68dd73da2d">
      <Terms xmlns="http://schemas.microsoft.com/office/infopath/2007/PartnerControls"/>
    </o4d603b143c54403a43a44e339fe5e1a>
    <df56f4c5a0be4550856ac6bd150af184 xmlns="07d0ccec-aae8-4814-a6d3-0c68dd73da2d">
      <Terms xmlns="http://schemas.microsoft.com/office/infopath/2007/PartnerControls"/>
    </df56f4c5a0be4550856ac6bd150af184>
    <fc73f2c3713f415c9afd0faf07c59adc xmlns="07d0ccec-aae8-4814-a6d3-0c68dd73da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</TermName>
          <TermId xmlns="http://schemas.microsoft.com/office/infopath/2007/PartnerControls">254e409e-99ce-4994-8e1c-1a49057a5299</TermId>
        </TermInfo>
      </Terms>
    </fc73f2c3713f415c9afd0faf07c59adc>
    <incoseDistribution xmlns="07d0ccec-aae8-4814-a6d3-0c68dd73da2d" xsi:nil="true"/>
    <TaxCatchAll xmlns="07d0ccec-aae8-4814-a6d3-0c68dd73da2d">
      <Value>45</Value>
    </TaxCatchAll>
    <j6f62fd0e2284e44b1906b33aa785078 xmlns="07d0ccec-aae8-4814-a6d3-0c68dd73da2d">
      <Terms xmlns="http://schemas.microsoft.com/office/infopath/2007/PartnerControls"/>
    </j6f62fd0e2284e44b1906b33aa785078>
  </documentManagement>
</p:properties>
</file>

<file path=customXml/itemProps1.xml><?xml version="1.0" encoding="utf-8"?>
<ds:datastoreItem xmlns:ds="http://schemas.openxmlformats.org/officeDocument/2006/customXml" ds:itemID="{FFD2CE04-57EE-4B17-BCC9-A29D2293DDDB}"/>
</file>

<file path=customXml/itemProps2.xml><?xml version="1.0" encoding="utf-8"?>
<ds:datastoreItem xmlns:ds="http://schemas.openxmlformats.org/officeDocument/2006/customXml" ds:itemID="{B9B92785-5041-4743-9C91-0D79B44D663B}"/>
</file>

<file path=customXml/itemProps3.xml><?xml version="1.0" encoding="utf-8"?>
<ds:datastoreItem xmlns:ds="http://schemas.openxmlformats.org/officeDocument/2006/customXml" ds:itemID="{0834FA18-0B09-440D-9153-2FF23C46A39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21513</TotalTime>
  <Words>1563</Words>
  <Application>Microsoft Macintosh PowerPoint</Application>
  <PresentationFormat>On-screen Show (4:3)</PresentationFormat>
  <Paragraphs>318</Paragraphs>
  <Slides>37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Executive</vt:lpstr>
      <vt:lpstr>MS Org Chart</vt:lpstr>
      <vt:lpstr>Strategic Planning Techniques -  The Why and How of Planning</vt:lpstr>
      <vt:lpstr>Poll Experience</vt:lpstr>
      <vt:lpstr>Chose a Team Topic</vt:lpstr>
      <vt:lpstr>What Are Some Possible Reasons For these Planning Mistakes?</vt:lpstr>
      <vt:lpstr>What Are Some Possible Reasons For these Planning Mistakes?</vt:lpstr>
      <vt:lpstr>Why Plan?</vt:lpstr>
      <vt:lpstr>Why Plan?</vt:lpstr>
      <vt:lpstr>What Are Some Elements Common to Plans</vt:lpstr>
      <vt:lpstr>What Are Some Elements Common to Plans</vt:lpstr>
      <vt:lpstr>PowerPoint Presentation</vt:lpstr>
      <vt:lpstr>Basic Planning Steps</vt:lpstr>
      <vt:lpstr>Basic Planning Steps</vt:lpstr>
      <vt:lpstr>Basic Planning Steps</vt:lpstr>
      <vt:lpstr>Consider the Strategic Planning That Came First</vt:lpstr>
      <vt:lpstr>What is a Strategic Plan</vt:lpstr>
      <vt:lpstr>Process Overview</vt:lpstr>
      <vt:lpstr>INCOSE Values Also Part of a Planning Process </vt:lpstr>
      <vt:lpstr>INCOSE Principles Also Part of a Planning Process </vt:lpstr>
      <vt:lpstr>INCOSE Mission and Vision - Developed as Part of a Planning Process</vt:lpstr>
      <vt:lpstr>Process Steps</vt:lpstr>
      <vt:lpstr>Process Steps (2)</vt:lpstr>
      <vt:lpstr>Process Steps (3)</vt:lpstr>
      <vt:lpstr>Methods</vt:lpstr>
      <vt:lpstr>Organization of Strategic Plan</vt:lpstr>
      <vt:lpstr>Organization of Strategic Plan</vt:lpstr>
      <vt:lpstr>Organization of Strategic Plan</vt:lpstr>
      <vt:lpstr>Organization of Strategic Plan</vt:lpstr>
      <vt:lpstr>Example Driving Issue</vt:lpstr>
      <vt:lpstr>Organization of Strategic Plan</vt:lpstr>
      <vt:lpstr>Example Values</vt:lpstr>
      <vt:lpstr>Organization of Strategic Plan</vt:lpstr>
      <vt:lpstr>Example Strategies</vt:lpstr>
      <vt:lpstr>Organization of Strategic Plan</vt:lpstr>
      <vt:lpstr>Example Goals</vt:lpstr>
      <vt:lpstr>Organization of Strategic Plan</vt:lpstr>
      <vt:lpstr>Organization of Strategic Plan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Council on Systems Engineering (INCOSE)</dc:title>
  <dc:creator>Ryan Mortimer</dc:creator>
  <cp:lastModifiedBy>Don Boyer</cp:lastModifiedBy>
  <cp:revision>143</cp:revision>
  <cp:lastPrinted>2015-01-02T18:16:36Z</cp:lastPrinted>
  <dcterms:created xsi:type="dcterms:W3CDTF">2013-09-22T18:58:30Z</dcterms:created>
  <dcterms:modified xsi:type="dcterms:W3CDTF">2016-01-31T20:17:11Z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ACCT03\mortimr1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false</vt:bool>
  </property>
  <property fmtid="{D5CDD505-2E9C-101B-9397-08002B2CF9AE}" pid="8" name="Allow Footer Overwrite">
    <vt:bool>false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  <property fmtid="{D5CDD505-2E9C-101B-9397-08002B2CF9AE}" pid="11" name="checkedProgramsCount">
    <vt:i4>0</vt:i4>
  </property>
  <property fmtid="{D5CDD505-2E9C-101B-9397-08002B2CF9AE}" pid="12" name="ContentTypeId">
    <vt:lpwstr>0x01010081FE1F1CE9179242AB4335ECA108ED06</vt:lpwstr>
  </property>
  <property fmtid="{D5CDD505-2E9C-101B-9397-08002B2CF9AE}" pid="13" name="incoseWorkingGroup">
    <vt:lpwstr/>
  </property>
  <property fmtid="{D5CDD505-2E9C-101B-9397-08002B2CF9AE}" pid="14" name="INCOSEProductValue">
    <vt:lpwstr>45;#Local|254e409e-99ce-4994-8e1c-1a49057a5299</vt:lpwstr>
  </property>
  <property fmtid="{D5CDD505-2E9C-101B-9397-08002B2CF9AE}" pid="15" name="incoseChapters">
    <vt:lpwstr/>
  </property>
  <property fmtid="{D5CDD505-2E9C-101B-9397-08002B2CF9AE}" pid="16" name="incoseOrganizations">
    <vt:lpwstr/>
  </property>
</Properties>
</file>