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6" r:id="rId12"/>
    <p:sldId id="265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74"/>
  </p:normalViewPr>
  <p:slideViewPr>
    <p:cSldViewPr snapToObjects="1">
      <p:cViewPr varScale="1">
        <p:scale>
          <a:sx n="64" d="100"/>
          <a:sy n="64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164A19-7D6A-8848-83DD-E73FEA62BF7C}" type="datetime1">
              <a:rPr lang="fr-FR"/>
              <a:pPr>
                <a:defRPr/>
              </a:pPr>
              <a:t>06/07/2015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7B372D-9BC2-8E4F-A381-0CB48B327D0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59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C2EA55-628F-7242-90E7-36919C7E0FE6}" type="datetime1">
              <a:rPr lang="fr-FR"/>
              <a:pPr>
                <a:defRPr/>
              </a:pPr>
              <a:t>06/07/2015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Click to edit Master text styles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9366E2-9E48-6447-B189-413E1703903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5373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9366E2-9E48-6447-B189-413E1703903C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90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8857"/>
            <a:ext cx="7772400" cy="14700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4" name="Picture 3" descr="logo-tex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545" y="72008"/>
            <a:ext cx="2265735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13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EAF2B830-2E10-D041-AA16-C4BCDBB315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58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2D7F1356-C029-994F-A2FD-E8739AC6589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688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6336" cy="1049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B6295BC2-09F7-C840-B10C-CC767D399F8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27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5909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907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2608AEE2-8074-7640-8C01-767B899C1AB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54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6336" cy="1049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36CBB160-2669-1E48-9273-CC6D7CD68F4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75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6336" cy="10493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FF43584C-1597-8149-A86F-5ADE1037DB5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46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6336" cy="1049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FCB4E7EC-1EE3-A845-9F3A-D8EBA74867F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86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F89BA364-FE2B-9B48-A8F1-DAA08FFCC9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4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111067E9-DE15-0841-8BD2-AEE40361017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35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4928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fld id="{E2EC3571-5311-CE47-9D2F-EDDFEF536BE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0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7524328" cy="10493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30" name="Rectangle 1"/>
          <p:cNvSpPr>
            <a:spLocks noChangeArrowheads="1"/>
          </p:cNvSpPr>
          <p:nvPr/>
        </p:nvSpPr>
        <p:spPr bwMode="auto">
          <a:xfrm>
            <a:off x="4165600" y="3198813"/>
            <a:ext cx="812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July</a:t>
            </a: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6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6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6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6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Putting on a Regional Conference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2483768"/>
          </a:xfrm>
        </p:spPr>
        <p:txBody>
          <a:bodyPr/>
          <a:lstStyle/>
          <a:p>
            <a:r>
              <a:rPr lang="en-US" dirty="0" smtClean="0"/>
              <a:t>Great Lakes Regional Conference Planners</a:t>
            </a:r>
          </a:p>
          <a:p>
            <a:endParaRPr lang="en-US" dirty="0" smtClean="0"/>
          </a:p>
          <a:p>
            <a:r>
              <a:rPr lang="en-US" dirty="0" smtClean="0"/>
              <a:t>7/13/2015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0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Estimating Attendees and Presenters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Estimating Attendees and Presenters requires balance!</a:t>
            </a:r>
          </a:p>
          <a:p>
            <a:r>
              <a:rPr lang="en-US" sz="2800" dirty="0" smtClean="0"/>
              <a:t>The more Extroverted planners (e.g. those with a Marketing/Sales/Exec bent) will want to project high numbers and be full of optimism.</a:t>
            </a:r>
          </a:p>
          <a:p>
            <a:r>
              <a:rPr lang="en-US" sz="2800" dirty="0" smtClean="0"/>
              <a:t>The Conference Team, typically composed of </a:t>
            </a:r>
            <a:r>
              <a:rPr lang="en-US" sz="2800" u="sng" dirty="0" smtClean="0"/>
              <a:t>volunteer</a:t>
            </a:r>
            <a:r>
              <a:rPr lang="en-US" sz="2800" dirty="0" smtClean="0"/>
              <a:t> engineers are very conservative and are offended, or may even walk away, if optimistic numbers are thrust upon them (“we get this enough at our day jobs!”)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1609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folks wanted the conference to be held over a weekend since their employer won’t always pay.</a:t>
            </a:r>
          </a:p>
          <a:p>
            <a:r>
              <a:rPr lang="en-US" dirty="0" smtClean="0"/>
              <a:t>Some folks wanted at least one weekday in case they can’t attend the full weekend.</a:t>
            </a:r>
          </a:p>
          <a:p>
            <a:r>
              <a:rPr lang="en-US" dirty="0" smtClean="0"/>
              <a:t>GLRC9 therefore is holding the conference on a Friday/Saturday with Tutorials on Sunday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676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Easychair</a:t>
            </a:r>
            <a:r>
              <a:rPr lang="en-US" dirty="0" smtClean="0"/>
              <a:t> – Very helpful for submitting presentations and reviewing</a:t>
            </a:r>
          </a:p>
          <a:p>
            <a:r>
              <a:rPr lang="en-US" dirty="0" err="1" smtClean="0"/>
              <a:t>Regonline</a:t>
            </a:r>
            <a:r>
              <a:rPr lang="en-US" dirty="0" smtClean="0"/>
              <a:t> – Several options available for more complex registration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87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plenty of time between presenters for room changes and networking.</a:t>
            </a:r>
          </a:p>
          <a:p>
            <a:r>
              <a:rPr lang="en-US" dirty="0" smtClean="0"/>
              <a:t>Consider keynotes at breakfast or lunch while the rest eat – this saves time.</a:t>
            </a:r>
          </a:p>
          <a:p>
            <a:r>
              <a:rPr lang="en-US" dirty="0" smtClean="0"/>
              <a:t>Make sure to have some good tours and fun local events, e.g. a Banquet at a local famous location.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28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GLRC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Great Lakes Regional Conference has been rotating around the Great Lakes Chapters since 2007.</a:t>
            </a:r>
            <a:endParaRPr lang="en-US" dirty="0"/>
          </a:p>
          <a:p>
            <a:r>
              <a:rPr lang="en-US" dirty="0" smtClean="0"/>
              <a:t>The first GLRC Conference was in Michigan.</a:t>
            </a:r>
          </a:p>
          <a:p>
            <a:r>
              <a:rPr lang="en-US" dirty="0" smtClean="0"/>
              <a:t>This year, GLRC9 will be held in Cleveland.  Here is the logo: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953000"/>
            <a:ext cx="2362200" cy="132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1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Regional Leader Jack Stein has performed considerable research into various professional groups that host conferences.</a:t>
            </a:r>
          </a:p>
          <a:p>
            <a:r>
              <a:rPr lang="en-US" sz="2800" dirty="0" smtClean="0"/>
              <a:t>Jack has identified these two that are appropriate for INCOSE conferences:</a:t>
            </a:r>
          </a:p>
          <a:p>
            <a:pPr lvl="1"/>
            <a:r>
              <a:rPr lang="en-US" dirty="0" smtClean="0"/>
              <a:t>IEEE Computer Society Technical Meetings Handbook</a:t>
            </a:r>
          </a:p>
          <a:p>
            <a:pPr lvl="1"/>
            <a:r>
              <a:rPr lang="en-US" dirty="0" smtClean="0"/>
              <a:t>Convention Industry Council (CIC) Body of Knowledge</a:t>
            </a:r>
          </a:p>
          <a:p>
            <a:r>
              <a:rPr lang="en-US" sz="2800" dirty="0" smtClean="0"/>
              <a:t>See Jack Stein’s “Event Guide” Draft v1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980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GLRC9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For GLRC9, we created a task list from Jack’s research and assigned a Project Manager (Ernest Ansu-Gyeabour – Treasurer of the Cleveland Chapter.)</a:t>
            </a:r>
          </a:p>
          <a:p>
            <a:r>
              <a:rPr lang="en-US" sz="2800" dirty="0" smtClean="0"/>
              <a:t>We invited other chapters to participate by taking one of the roles.</a:t>
            </a:r>
          </a:p>
          <a:p>
            <a:r>
              <a:rPr lang="en-US" sz="2800" dirty="0" smtClean="0"/>
              <a:t>The team meets weekly to update tasks status and make sure the project is working well.</a:t>
            </a:r>
          </a:p>
          <a:p>
            <a:r>
              <a:rPr lang="en-US" sz="2800" b="1" i="1" dirty="0" smtClean="0"/>
              <a:t>You need to start no later than 12-16 months in advance of the date!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40225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GLRC9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9325"/>
            <a:ext cx="8229600" cy="5638800"/>
          </a:xfrm>
        </p:spPr>
        <p:txBody>
          <a:bodyPr/>
          <a:lstStyle/>
          <a:p>
            <a:r>
              <a:rPr lang="en-US" sz="2400" b="1" dirty="0"/>
              <a:t>Project Manager</a:t>
            </a:r>
            <a:r>
              <a:rPr lang="en-US" sz="2400" dirty="0"/>
              <a:t>: Ernest </a:t>
            </a:r>
            <a:r>
              <a:rPr lang="en-US" sz="2400" dirty="0" err="1"/>
              <a:t>Ansu-Gyeabour</a:t>
            </a:r>
            <a:endParaRPr lang="en-US" sz="2400" dirty="0"/>
          </a:p>
          <a:p>
            <a:r>
              <a:rPr lang="en-US" sz="2400" b="1" dirty="0"/>
              <a:t>Publicity Chair:</a:t>
            </a:r>
            <a:r>
              <a:rPr lang="en-US" sz="2400" dirty="0"/>
              <a:t> Patrick Hagerty</a:t>
            </a:r>
          </a:p>
          <a:p>
            <a:r>
              <a:rPr lang="en-US" sz="2400" b="1" dirty="0"/>
              <a:t>Local Arrangements Chair:</a:t>
            </a:r>
            <a:r>
              <a:rPr lang="en-US" sz="2400" dirty="0"/>
              <a:t> Bill Klinger</a:t>
            </a:r>
          </a:p>
          <a:p>
            <a:r>
              <a:rPr lang="en-US" sz="2400" b="1" dirty="0"/>
              <a:t>Finance Chair:</a:t>
            </a:r>
            <a:r>
              <a:rPr lang="en-US" sz="2400" dirty="0"/>
              <a:t> Marian Cronin</a:t>
            </a:r>
          </a:p>
          <a:p>
            <a:r>
              <a:rPr lang="en-US" sz="2400" b="1" dirty="0"/>
              <a:t>Exhibits Chair</a:t>
            </a:r>
            <a:r>
              <a:rPr lang="en-US" sz="2400" dirty="0"/>
              <a:t>: Edith </a:t>
            </a:r>
            <a:r>
              <a:rPr lang="en-US" sz="2400" dirty="0" smtClean="0"/>
              <a:t>Parrott</a:t>
            </a:r>
            <a:endParaRPr lang="en-US" sz="2400" dirty="0"/>
          </a:p>
          <a:p>
            <a:r>
              <a:rPr lang="en-US" sz="2400" b="1" dirty="0"/>
              <a:t>Publications Chair:</a:t>
            </a:r>
            <a:r>
              <a:rPr lang="en-US" sz="2400" dirty="0"/>
              <a:t> Rose Schamberger</a:t>
            </a:r>
          </a:p>
          <a:p>
            <a:r>
              <a:rPr lang="en-US" sz="2400" b="1" dirty="0"/>
              <a:t>Program Committee Chair:</a:t>
            </a:r>
            <a:r>
              <a:rPr lang="en-US" sz="2400" dirty="0"/>
              <a:t> Carl Dister</a:t>
            </a:r>
          </a:p>
          <a:p>
            <a:r>
              <a:rPr lang="en-US" sz="2400" b="1" dirty="0"/>
              <a:t>Session Chair 1:</a:t>
            </a:r>
            <a:r>
              <a:rPr lang="en-US" sz="2400" dirty="0"/>
              <a:t> Thomas Lockhart</a:t>
            </a:r>
          </a:p>
          <a:p>
            <a:r>
              <a:rPr lang="en-US" sz="2400" b="1" dirty="0"/>
              <a:t>Session Chair 2: </a:t>
            </a:r>
            <a:r>
              <a:rPr lang="en-US" sz="2400" dirty="0" smtClean="0"/>
              <a:t>Jack Stein</a:t>
            </a:r>
            <a:endParaRPr lang="en-US" sz="2400" dirty="0"/>
          </a:p>
          <a:p>
            <a:r>
              <a:rPr lang="en-US" sz="2400" b="1" dirty="0"/>
              <a:t>Session Chair 3:</a:t>
            </a:r>
            <a:r>
              <a:rPr lang="en-US" sz="2400" dirty="0"/>
              <a:t> Stephen Lewis</a:t>
            </a:r>
          </a:p>
          <a:p>
            <a:r>
              <a:rPr lang="en-US" sz="2400" b="1" dirty="0"/>
              <a:t>Tutorial Chair</a:t>
            </a:r>
            <a:r>
              <a:rPr lang="en-US" sz="2400" dirty="0"/>
              <a:t>: Larry Bugh</a:t>
            </a:r>
          </a:p>
          <a:p>
            <a:r>
              <a:rPr lang="en-US" sz="2400" b="1" dirty="0"/>
              <a:t>Registration Chair:</a:t>
            </a:r>
            <a:r>
              <a:rPr lang="en-US" sz="2400" dirty="0"/>
              <a:t> Katie Trase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7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profit sharing plan is established between the chapters.</a:t>
            </a:r>
          </a:p>
          <a:p>
            <a:r>
              <a:rPr lang="en-US" dirty="0" smtClean="0"/>
              <a:t>Volunteer time and sponsorship is tracked – profits (and losses) are split among the various chapters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8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Hotel Contracts / 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Picking a hotel is one of the longest lead items.</a:t>
            </a:r>
          </a:p>
          <a:p>
            <a:r>
              <a:rPr lang="en-US" dirty="0" smtClean="0"/>
              <a:t>Signing the contract is daunting – the hotel usually has strong penalties for cancellation and the Host Chapter needs to have enough money to cover this until Sponsors are discovered.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6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Sponsors and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Having Sponsors early helps with the budget.  </a:t>
            </a:r>
          </a:p>
          <a:p>
            <a:r>
              <a:rPr lang="en-US" sz="2800" dirty="0" smtClean="0"/>
              <a:t>Of course, you can’t get sponsors without a theme, venue, hotel and some idea of number of attendees!</a:t>
            </a:r>
          </a:p>
          <a:p>
            <a:r>
              <a:rPr lang="en-US" sz="2800" dirty="0" smtClean="0"/>
              <a:t>The GLRC9 budget for approximately 100 attendees is around $12,000.</a:t>
            </a:r>
          </a:p>
          <a:p>
            <a:r>
              <a:rPr lang="en-US" sz="2800" dirty="0" smtClean="0"/>
              <a:t>Make sure the host chapter has enough money in their budget to sign any contracts with costly cancellations!  Other chapters will help, but the cash comes late in the game – and there is the risk of cancellation with low signup!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28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Sponsorship/Exhibits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r>
              <a:rPr lang="en-US" altLang="en-US" sz="2800" dirty="0"/>
              <a:t>Get a person who is outgoing is best, if possible</a:t>
            </a:r>
          </a:p>
          <a:p>
            <a:r>
              <a:rPr lang="en-US" altLang="en-US" sz="2800" dirty="0"/>
              <a:t>Really think about your sponsorship levels.  </a:t>
            </a:r>
          </a:p>
          <a:p>
            <a:pPr lvl="1"/>
            <a:r>
              <a:rPr lang="en-US" altLang="en-US" sz="2400" dirty="0"/>
              <a:t>Do you want to be typical and have only 4 levels which could hamper your limits or have a variety to allow companies to pick what is best for them.</a:t>
            </a:r>
          </a:p>
          <a:p>
            <a:pPr lvl="1"/>
            <a:r>
              <a:rPr lang="en-US" altLang="en-US" sz="2400" dirty="0"/>
              <a:t>Think about what benefits you want to provide for each level</a:t>
            </a:r>
          </a:p>
          <a:p>
            <a:r>
              <a:rPr lang="en-US" altLang="en-US" sz="2800" dirty="0" smtClean="0"/>
              <a:t>Create </a:t>
            </a:r>
            <a:r>
              <a:rPr lang="en-US" altLang="en-US" sz="2800" dirty="0"/>
              <a:t>a </a:t>
            </a:r>
            <a:r>
              <a:rPr lang="en-US" altLang="en-US" sz="2800" dirty="0" smtClean="0"/>
              <a:t>sponsorship flyer identifying levels and benefits</a:t>
            </a:r>
            <a:endParaRPr lang="en-US" altLang="en-US" sz="2800" dirty="0"/>
          </a:p>
          <a:p>
            <a:r>
              <a:rPr lang="en-US" altLang="en-US" sz="2800" dirty="0" smtClean="0"/>
              <a:t>Create </a:t>
            </a:r>
            <a:r>
              <a:rPr lang="en-US" altLang="en-US" sz="2800" dirty="0"/>
              <a:t>a brochure to help spread the word 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about the </a:t>
            </a:r>
            <a:r>
              <a:rPr lang="en-US" altLang="en-US" sz="2800" dirty="0" smtClean="0"/>
              <a:t>conference.</a:t>
            </a:r>
            <a:endParaRPr lang="en-US" altLang="en-US" sz="2800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392943"/>
      </p:ext>
    </p:extLst>
  </p:cSld>
  <p:clrMapOvr>
    <a:masterClrMapping/>
  </p:clrMapOvr>
</p:sld>
</file>

<file path=ppt/theme/theme1.xml><?xml version="1.0" encoding="utf-8"?>
<a:theme xmlns:a="http://schemas.openxmlformats.org/drawingml/2006/main" name="IS2015_template_4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2015_template_4-3.potx [Read-Only]" id="{CC60A7BF-0714-4E54-9F19-3EC6A1D7F6F2}" vid="{8A15EA24-BA89-4B6B-9B78-32FBAAFE69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d583fd-7d58-4cab-b156-487bc8ec2459">
      <Value>45</Value>
    </TaxCatchAll>
    <Document_x0020_Type xmlns="039b5878-27a2-492f-a5ce-511391114661" xsi:nil="true"/>
    <lcf76f155ced4ddcb4097134ff3c332f xmlns="039b5878-27a2-492f-a5ce-511391114661">
      <Terms xmlns="http://schemas.microsoft.com/office/infopath/2007/PartnerControls"/>
    </lcf76f155ced4ddcb4097134ff3c332f>
    <Publication_x0020_Date xmlns="039b5878-27a2-492f-a5ce-511391114661" xsi:nil="true"/>
    <Term xmlns="039b5878-27a2-492f-a5ce-511391114661" xsi:nil="true"/>
    <Short_x0020_Description xmlns="039b5878-27a2-492f-a5ce-511391114661" xsi:nil="true"/>
    <Author_x0028_s_x0029_ xmlns="039b5878-27a2-492f-a5ce-511391114661" xsi:nil="true"/>
    <Descriptive_x0020_Title xmlns="039b5878-27a2-492f-a5ce-5113911146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FE2C79C1FA8A4FABB2436FD22CCFD6" ma:contentTypeVersion="17" ma:contentTypeDescription="Create a new document." ma:contentTypeScope="" ma:versionID="2cefdba5221952b65d2fecb074901929">
  <xsd:schema xmlns:xsd="http://www.w3.org/2001/XMLSchema" xmlns:xs="http://www.w3.org/2001/XMLSchema" xmlns:p="http://schemas.microsoft.com/office/2006/metadata/properties" xmlns:ns2="039b5878-27a2-492f-a5ce-511391114661" xmlns:ns3="a5d583fd-7d58-4cab-b156-487bc8ec2459" targetNamespace="http://schemas.microsoft.com/office/2006/metadata/properties" ma:root="true" ma:fieldsID="97bf04cd5aa9b1f759796b56df68c8fc" ns2:_="" ns3:_="">
    <xsd:import namespace="039b5878-27a2-492f-a5ce-511391114661"/>
    <xsd:import namespace="a5d583fd-7d58-4cab-b156-487bc8ec2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Document_x0020_Type" minOccurs="0"/>
                <xsd:element ref="ns2:Descriptive_x0020_Title" minOccurs="0"/>
                <xsd:element ref="ns2:Short_x0020_Description" minOccurs="0"/>
                <xsd:element ref="ns2:Author_x0028_s_x0029_" minOccurs="0"/>
                <xsd:element ref="ns2:Publication_x0020_Date" minOccurs="0"/>
                <xsd:element ref="ns2:Ter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9b5878-27a2-492f-a5ce-5113911146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5bfa5e-0804-4ef2-ba09-c663ae3ae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Document_x0020_Type" ma:index="19" nillable="true" ma:displayName="Document Type" ma:internalName="Document_x0020_Type">
      <xsd:simpleType>
        <xsd:restriction base="dms:Text">
          <xsd:maxLength value="255"/>
        </xsd:restriction>
      </xsd:simpleType>
    </xsd:element>
    <xsd:element name="Descriptive_x0020_Title" ma:index="20" nillable="true" ma:displayName="Descriptive Title" ma:internalName="Descriptive_x0020_Title">
      <xsd:simpleType>
        <xsd:restriction base="dms:Text">
          <xsd:maxLength value="255"/>
        </xsd:restriction>
      </xsd:simpleType>
    </xsd:element>
    <xsd:element name="Short_x0020_Description" ma:index="21" nillable="true" ma:displayName="Short Description" ma:internalName="Short_x0020_Description">
      <xsd:simpleType>
        <xsd:restriction base="dms:Text">
          <xsd:maxLength value="255"/>
        </xsd:restriction>
      </xsd:simpleType>
    </xsd:element>
    <xsd:element name="Author_x0028_s_x0029_" ma:index="22" nillable="true" ma:displayName="Author(s)" ma:internalName="Author_x0028_s_x0029_">
      <xsd:simpleType>
        <xsd:restriction base="dms:Text">
          <xsd:maxLength value="255"/>
        </xsd:restriction>
      </xsd:simpleType>
    </xsd:element>
    <xsd:element name="Publication_x0020_Date" ma:index="23" nillable="true" ma:displayName="Publication Date" ma:internalName="Publication_x0020_Date">
      <xsd:simpleType>
        <xsd:restriction base="dms:Text">
          <xsd:maxLength value="255"/>
        </xsd:restriction>
      </xsd:simpleType>
    </xsd:element>
    <xsd:element name="Term" ma:index="24" nillable="true" ma:displayName="Term" ma:internalName="Term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583fd-7d58-4cab-b156-487bc8ec24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b484b53-ce30-4f54-8882-0dc6d41d614c}" ma:internalName="TaxCatchAll" ma:showField="CatchAllData" ma:web="a5d583fd-7d58-4cab-b156-487bc8ec2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108BB3-D0CF-48F4-99DE-4CDF88682EFD}"/>
</file>

<file path=customXml/itemProps2.xml><?xml version="1.0" encoding="utf-8"?>
<ds:datastoreItem xmlns:ds="http://schemas.openxmlformats.org/officeDocument/2006/customXml" ds:itemID="{38A8F95A-F11F-4151-A7B3-F2C6E7B9B1AC}"/>
</file>

<file path=customXml/itemProps3.xml><?xml version="1.0" encoding="utf-8"?>
<ds:datastoreItem xmlns:ds="http://schemas.openxmlformats.org/officeDocument/2006/customXml" ds:itemID="{BED5E05E-003C-4A64-8A89-FA127C6D326A}"/>
</file>

<file path=docProps/app.xml><?xml version="1.0" encoding="utf-8"?>
<Properties xmlns="http://schemas.openxmlformats.org/officeDocument/2006/extended-properties" xmlns:vt="http://schemas.openxmlformats.org/officeDocument/2006/docPropsVTypes">
  <Template>IS2015_How_to_Host_a_Conference</Template>
  <TotalTime>30</TotalTime>
  <Words>689</Words>
  <Application>Microsoft Office PowerPoint</Application>
  <PresentationFormat>On-screen Show (4:3)</PresentationFormat>
  <Paragraphs>66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ＭＳ Ｐゴシック</vt:lpstr>
      <vt:lpstr>Arial</vt:lpstr>
      <vt:lpstr>Calibri</vt:lpstr>
      <vt:lpstr>IS2015_template_4-3</vt:lpstr>
      <vt:lpstr>Putting on a Regional Conference </vt:lpstr>
      <vt:lpstr>History of the GLRC</vt:lpstr>
      <vt:lpstr>Conference Logistics</vt:lpstr>
      <vt:lpstr>GLRC9</vt:lpstr>
      <vt:lpstr>GLRC9 Roles</vt:lpstr>
      <vt:lpstr>Profit Sharing</vt:lpstr>
      <vt:lpstr>Hotel Contracts / Venue</vt:lpstr>
      <vt:lpstr>Sponsors and Budget</vt:lpstr>
      <vt:lpstr>Sponsorship/Exhibits</vt:lpstr>
      <vt:lpstr>Estimating Attendees and Presenters</vt:lpstr>
      <vt:lpstr>Conference Days</vt:lpstr>
      <vt:lpstr>Helpful Technology</vt:lpstr>
      <vt:lpstr>Tracks</vt:lpstr>
    </vt:vector>
  </TitlesOfParts>
  <Manager/>
  <Company>ReliabilityFirst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on a Regional Conference</dc:title>
  <dc:subject/>
  <dc:creator>Carl Dister</dc:creator>
  <cp:keywords/>
  <dc:description/>
  <cp:lastModifiedBy>Carl Dister</cp:lastModifiedBy>
  <cp:revision>7</cp:revision>
  <dcterms:created xsi:type="dcterms:W3CDTF">2015-07-06T10:34:57Z</dcterms:created>
  <dcterms:modified xsi:type="dcterms:W3CDTF">2015-07-06T12:28:14Z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0x01010017FE2C79C1FA8A4FABB2436FD22CCFD6</vt:lpwstr>
  </property>
  <property fmtid="{D5CDD505-2E9C-101B-9397-08002B2CF9AE}" pid="3" name="incoseWorkingGroup">
    <vt:lpwstr/>
  </property>
  <property fmtid="{D5CDD505-2E9C-101B-9397-08002B2CF9AE}" pid="4" name="incoseOrganization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Chapters">
    <vt:lpwstr/>
  </property>
</Properties>
</file>