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Lst>
  <p:notesMasterIdLst>
    <p:notesMasterId r:id="rId27"/>
  </p:notesMasterIdLst>
  <p:sldIdLst>
    <p:sldId id="256" r:id="rId8"/>
    <p:sldId id="257" r:id="rId9"/>
    <p:sldId id="259" r:id="rId10"/>
    <p:sldId id="258" r:id="rId11"/>
    <p:sldId id="260" r:id="rId12"/>
    <p:sldId id="272" r:id="rId13"/>
    <p:sldId id="261" r:id="rId14"/>
    <p:sldId id="267" r:id="rId15"/>
    <p:sldId id="269" r:id="rId16"/>
    <p:sldId id="270" r:id="rId17"/>
    <p:sldId id="268" r:id="rId18"/>
    <p:sldId id="265" r:id="rId19"/>
    <p:sldId id="266" r:id="rId20"/>
    <p:sldId id="273" r:id="rId21"/>
    <p:sldId id="262" r:id="rId22"/>
    <p:sldId id="264" r:id="rId23"/>
    <p:sldId id="276" r:id="rId24"/>
    <p:sldId id="274" r:id="rId25"/>
    <p:sldId id="271" r:id="rId2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 autoAdjust="0"/>
    <p:restoredTop sz="86254" autoAdjust="0"/>
  </p:normalViewPr>
  <p:slideViewPr>
    <p:cSldViewPr snapToGrid="0">
      <p:cViewPr varScale="1">
        <p:scale>
          <a:sx n="128" d="100"/>
          <a:sy n="128" d="100"/>
        </p:scale>
        <p:origin x="13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184"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85"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186"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187"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88"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B3855828-D8F1-461D-82A1-ECBB8204D8A0}"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3963960" y="8818560"/>
            <a:ext cx="3031200" cy="4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3BFEE1C-58EC-4E95-9807-A7FC7779307C}" type="slidenum">
              <a:rPr lang="en-US" sz="1200" b="0" strike="noStrike" spc="-1">
                <a:solidFill>
                  <a:srgbClr val="000000"/>
                </a:solidFill>
                <a:latin typeface="Arial"/>
                <a:ea typeface="MS PGothic"/>
              </a:rPr>
              <a:t>1</a:t>
            </a:fld>
            <a:endParaRPr lang="en-US" sz="1200" b="0" strike="noStrike" spc="-1">
              <a:latin typeface="Arial"/>
            </a:endParaRPr>
          </a:p>
        </p:txBody>
      </p:sp>
      <p:sp>
        <p:nvSpPr>
          <p:cNvPr id="213" name="CustomShape 2"/>
          <p:cNvSpPr/>
          <p:nvPr/>
        </p:nvSpPr>
        <p:spPr>
          <a:xfrm>
            <a:off x="3963960" y="0"/>
            <a:ext cx="3031200" cy="4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2D5B8C2-3CAF-46F3-96FD-D2027C113AD4}" type="datetime1">
              <a:rPr lang="en-US" sz="1200" b="0" strike="noStrike" spc="-1">
                <a:solidFill>
                  <a:srgbClr val="000000"/>
                </a:solidFill>
                <a:latin typeface="Arial"/>
                <a:ea typeface="MS PGothic"/>
              </a:rPr>
              <a:t>10/4/2019</a:t>
            </a:fld>
            <a:endParaRPr lang="en-US" sz="1200" b="0" strike="noStrike" spc="-1">
              <a:latin typeface="Arial"/>
            </a:endParaRPr>
          </a:p>
        </p:txBody>
      </p:sp>
      <p:sp>
        <p:nvSpPr>
          <p:cNvPr id="214" name="CustomShape 3"/>
          <p:cNvSpPr/>
          <p:nvPr/>
        </p:nvSpPr>
        <p:spPr>
          <a:xfrm>
            <a:off x="3963960" y="8818560"/>
            <a:ext cx="3031200" cy="4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175F75A-1A70-4819-9207-BD8B58651BAD}" type="slidenum">
              <a:rPr lang="en-US" sz="1200" b="0" strike="noStrike" spc="-1">
                <a:solidFill>
                  <a:srgbClr val="000000"/>
                </a:solidFill>
                <a:latin typeface="Arial"/>
                <a:ea typeface="MS PGothic"/>
              </a:rPr>
              <a:t>1</a:t>
            </a:fld>
            <a:endParaRPr lang="en-US" sz="1200" b="0" strike="noStrike" spc="-1">
              <a:latin typeface="Arial"/>
            </a:endParaRPr>
          </a:p>
        </p:txBody>
      </p:sp>
      <p:sp>
        <p:nvSpPr>
          <p:cNvPr id="215" name="PlaceHolder 4"/>
          <p:cNvSpPr>
            <a:spLocks noGrp="1" noRot="1" noChangeAspect="1"/>
          </p:cNvSpPr>
          <p:nvPr>
            <p:ph type="sldImg"/>
          </p:nvPr>
        </p:nvSpPr>
        <p:spPr>
          <a:xfrm>
            <a:off x="1177925" y="696913"/>
            <a:ext cx="4641850" cy="3481387"/>
          </a:xfrm>
          <a:prstGeom prst="rect">
            <a:avLst/>
          </a:prstGeom>
        </p:spPr>
      </p:sp>
      <p:sp>
        <p:nvSpPr>
          <p:cNvPr id="216" name="PlaceHolder 5"/>
          <p:cNvSpPr>
            <a:spLocks noGrp="1"/>
          </p:cNvSpPr>
          <p:nvPr>
            <p:ph type="body"/>
          </p:nvPr>
        </p:nvSpPr>
        <p:spPr>
          <a:xfrm>
            <a:off x="700200" y="4410000"/>
            <a:ext cx="5596560" cy="417564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Dr. Antonia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is a member of the Physics Department at CSU Dominguez Hills (CSUDH) where she serves as Director of the Intelligence Community Center of Academic Excellence.  She completed a Ph.D. in Electrical Engineering at the University of Southern California.   Since 2001, she has served as Principle Investigator on an uninterrupted stream of external grant funding from Verizon, U.S. Department of Education, Office of the Director of National Intelligence, U.S. Department of Homeland Security and the Nuclear Regulatory Commission.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developed the curriculum for CSUDH’s graduate Systems Engineering program which, pending final authorization, will welcome its first cohort during the 2020-2021 academic year.  She founded PROWESS, the </a:t>
            </a:r>
            <a:r>
              <a:rPr lang="en-US" sz="1200" b="0" i="0" kern="1200" dirty="0" err="1">
                <a:solidFill>
                  <a:schemeClr val="tx1"/>
                </a:solidFill>
                <a:effectLst/>
                <a:latin typeface="+mn-lt"/>
                <a:ea typeface="+mn-ea"/>
                <a:cs typeface="+mn-cs"/>
              </a:rPr>
              <a:t>PaRtnership</a:t>
            </a:r>
            <a:r>
              <a:rPr lang="en-US" sz="1200" b="0" i="0" kern="1200" dirty="0">
                <a:solidFill>
                  <a:schemeClr val="tx1"/>
                </a:solidFill>
                <a:effectLst/>
                <a:latin typeface="+mn-lt"/>
                <a:ea typeface="+mn-ea"/>
                <a:cs typeface="+mn-cs"/>
              </a:rPr>
              <a:t> of Women Excelling as Scientists and Scholars, a puberty-to-Ph.D. pipeline with funding from the Verizon Foundation.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was awarded a Career Development Grant by the Department of Homeland Security to pursue a second doctoral degree in Public Policy with an emphasis in Counter-Terrorism.  She is a member of INCOSE’s Anti-Terrorism Working Group.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Abstract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American homeland security enterprise was established eleven days after the September 11, 2011 terrorist attacks.  The Department of Homeland Security (DHS) unified organizations from 22 federal agencies.  In addition to responding to unprecedented technological challenges, DHS leadership has forged linkages between federal, state and regional entities, some of which had previously been prohibited from collaborating, or even sharing information.   </a:t>
            </a:r>
          </a:p>
          <a:p>
            <a:pPr rtl="0" fontAlgn="base"/>
            <a:r>
              <a:rPr lang="en-US" sz="1200" b="0" i="0" kern="1200" dirty="0">
                <a:solidFill>
                  <a:schemeClr val="tx1"/>
                </a:solidFill>
                <a:effectLst/>
                <a:latin typeface="+mn-lt"/>
                <a:ea typeface="+mn-ea"/>
                <a:cs typeface="+mn-cs"/>
              </a:rPr>
              <a:t>Collaborative governance is the ascendant paradigm in Public Administration and Public Policy.  It aims to empower stakeholders with competing interests to arrive at a consensus and make recommendations regarding a policy or program.  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posits that collaborative governance processes can be enhanced through the application of Systems/Systems-of-Systems Engineering principles and methodologies.  </a:t>
            </a:r>
          </a:p>
          <a:p>
            <a:pPr rtl="0" fontAlgn="base"/>
            <a:r>
              <a:rPr lang="en-US" sz="1200" b="0" i="0" kern="1200" dirty="0">
                <a:solidFill>
                  <a:schemeClr val="tx1"/>
                </a:solidFill>
                <a:effectLst/>
                <a:latin typeface="+mn-lt"/>
                <a:ea typeface="+mn-ea"/>
                <a:cs typeface="+mn-cs"/>
              </a:rPr>
              <a:t>This presentation discusses the generic application of SE and </a:t>
            </a:r>
            <a:r>
              <a:rPr lang="en-US" sz="1200" b="0" i="0" kern="1200" dirty="0" err="1">
                <a:solidFill>
                  <a:schemeClr val="tx1"/>
                </a:solidFill>
                <a:effectLst/>
                <a:latin typeface="+mn-lt"/>
                <a:ea typeface="+mn-ea"/>
                <a:cs typeface="+mn-cs"/>
              </a:rPr>
              <a:t>SoS</a:t>
            </a:r>
            <a:r>
              <a:rPr lang="en-US" sz="1200" b="0" i="0" kern="1200" dirty="0">
                <a:solidFill>
                  <a:schemeClr val="tx1"/>
                </a:solidFill>
                <a:effectLst/>
                <a:latin typeface="+mn-lt"/>
                <a:ea typeface="+mn-ea"/>
                <a:cs typeface="+mn-cs"/>
              </a:rPr>
              <a:t> principles and methodologies to notional nuclear/radiological counter-terrorism scenarios and activities.    </a:t>
            </a:r>
          </a:p>
          <a:p>
            <a:endParaRPr lang="en-US" dirty="0"/>
          </a:p>
        </p:txBody>
      </p:sp>
      <p:sp>
        <p:nvSpPr>
          <p:cNvPr id="4" name="Slide Number Placeholder 3"/>
          <p:cNvSpPr>
            <a:spLocks noGrp="1"/>
          </p:cNvSpPr>
          <p:nvPr>
            <p:ph type="sldNum"/>
          </p:nvPr>
        </p:nvSpPr>
        <p:spPr/>
        <p:txBody>
          <a:bodyPr/>
          <a:lstStyle/>
          <a:p>
            <a:pPr algn="r"/>
            <a:fld id="{B3855828-D8F1-461D-82A1-ECBB8204D8A0}" type="slidenum">
              <a:rPr lang="en-US" sz="1400" b="0" strike="noStrike" spc="-1" smtClean="0">
                <a:latin typeface="Times New Roman"/>
              </a:rPr>
              <a:t>16</a:t>
            </a:fld>
            <a:endParaRPr lang="en-US" sz="1400" b="0" strike="noStrike" spc="-1">
              <a:latin typeface="Times New Roman"/>
            </a:endParaRPr>
          </a:p>
        </p:txBody>
      </p:sp>
    </p:spTree>
    <p:extLst>
      <p:ext uri="{BB962C8B-B14F-4D97-AF65-F5344CB8AC3E}">
        <p14:creationId xmlns:p14="http://schemas.microsoft.com/office/powerpoint/2010/main" val="187925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Dr. Antonia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is a member of the Physics Department at CSU Dominguez Hills (CSUDH) where she serves as Director of the Intelligence Community Center of Academic Excellence.  She completed a Ph.D. in Electrical Engineering at the University of Southern California.   Since 2001, she has served as Principle Investigator on an uninterrupted stream of external grant funding from Verizon, U.S. Department of Education, Office of the Director of National Intelligence, U.S. Department of Homeland Security and the Nuclear Regulatory Commission.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developed the curriculum for CSUDH’s graduate Systems Engineering program which, pending final authorization, will welcome its first cohort during the 2020-2021 academic year.  She founded PROWESS, the </a:t>
            </a:r>
            <a:r>
              <a:rPr lang="en-US" sz="1200" b="0" i="0" kern="1200" dirty="0" err="1">
                <a:solidFill>
                  <a:schemeClr val="tx1"/>
                </a:solidFill>
                <a:effectLst/>
                <a:latin typeface="+mn-lt"/>
                <a:ea typeface="+mn-ea"/>
                <a:cs typeface="+mn-cs"/>
              </a:rPr>
              <a:t>PaRtnership</a:t>
            </a:r>
            <a:r>
              <a:rPr lang="en-US" sz="1200" b="0" i="0" kern="1200" dirty="0">
                <a:solidFill>
                  <a:schemeClr val="tx1"/>
                </a:solidFill>
                <a:effectLst/>
                <a:latin typeface="+mn-lt"/>
                <a:ea typeface="+mn-ea"/>
                <a:cs typeface="+mn-cs"/>
              </a:rPr>
              <a:t> of Women Excelling as Scientists and Scholars, a puberty-to-Ph.D. pipeline with funding from the Verizon Foundation.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was awarded a Career Development Grant by the Department of Homeland Security to pursue a second doctoral degree in Public Policy with an emphasis in Counter-Terrorism.  She is a member of INCOSE’s Anti-Terrorism Working Group.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Abstract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American homeland security enterprise was established eleven days after the September 11, 2011 terrorist attacks.  The Department of Homeland Security (DHS) unified organizations from 22 federal agencies.  In addition to responding to unprecedented technological challenges, DHS leadership has forged linkages between federal, state and regional entities, some of which had previously been prohibited from collaborating, or even sharing information.   </a:t>
            </a:r>
          </a:p>
          <a:p>
            <a:pPr rtl="0" fontAlgn="base"/>
            <a:r>
              <a:rPr lang="en-US" sz="1200" b="0" i="0" kern="1200" dirty="0">
                <a:solidFill>
                  <a:schemeClr val="tx1"/>
                </a:solidFill>
                <a:effectLst/>
                <a:latin typeface="+mn-lt"/>
                <a:ea typeface="+mn-ea"/>
                <a:cs typeface="+mn-cs"/>
              </a:rPr>
              <a:t>Collaborative governance is the ascendant paradigm in Public Administration and Public Policy.  It aims to empower stakeholders with competing interests to arrive at a consensus and make recommendations regarding a policy or program.  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posits that collaborative governance processes can be enhanced through the application of Systems/Systems-of-Systems Engineering principles and methodologies.  </a:t>
            </a:r>
          </a:p>
          <a:p>
            <a:pPr rtl="0" fontAlgn="base"/>
            <a:r>
              <a:rPr lang="en-US" sz="1200" b="0" i="0" kern="1200" dirty="0">
                <a:solidFill>
                  <a:schemeClr val="tx1"/>
                </a:solidFill>
                <a:effectLst/>
                <a:latin typeface="+mn-lt"/>
                <a:ea typeface="+mn-ea"/>
                <a:cs typeface="+mn-cs"/>
              </a:rPr>
              <a:t>This presentation discusses the generic application of SE and </a:t>
            </a:r>
            <a:r>
              <a:rPr lang="en-US" sz="1200" b="0" i="0" kern="1200" dirty="0" err="1">
                <a:solidFill>
                  <a:schemeClr val="tx1"/>
                </a:solidFill>
                <a:effectLst/>
                <a:latin typeface="+mn-lt"/>
                <a:ea typeface="+mn-ea"/>
                <a:cs typeface="+mn-cs"/>
              </a:rPr>
              <a:t>SoS</a:t>
            </a:r>
            <a:r>
              <a:rPr lang="en-US" sz="1200" b="0" i="0" kern="1200" dirty="0">
                <a:solidFill>
                  <a:schemeClr val="tx1"/>
                </a:solidFill>
                <a:effectLst/>
                <a:latin typeface="+mn-lt"/>
                <a:ea typeface="+mn-ea"/>
                <a:cs typeface="+mn-cs"/>
              </a:rPr>
              <a:t> principles and methodologies to notional nuclear/radiological counter-terrorism scenarios and activities.    </a:t>
            </a:r>
          </a:p>
          <a:p>
            <a:endParaRPr lang="en-US" dirty="0"/>
          </a:p>
        </p:txBody>
      </p:sp>
      <p:sp>
        <p:nvSpPr>
          <p:cNvPr id="4" name="Slide Number Placeholder 3"/>
          <p:cNvSpPr>
            <a:spLocks noGrp="1"/>
          </p:cNvSpPr>
          <p:nvPr>
            <p:ph type="sldNum"/>
          </p:nvPr>
        </p:nvSpPr>
        <p:spPr/>
        <p:txBody>
          <a:bodyPr/>
          <a:lstStyle/>
          <a:p>
            <a:pPr algn="r"/>
            <a:fld id="{B3855828-D8F1-461D-82A1-ECBB8204D8A0}" type="slidenum">
              <a:rPr lang="en-US" sz="1400" b="0" strike="noStrike" spc="-1" smtClean="0">
                <a:latin typeface="Times New Roman"/>
              </a:rPr>
              <a:t>17</a:t>
            </a:fld>
            <a:endParaRPr lang="en-US" sz="1400" b="0" strike="noStrike" spc="-1">
              <a:latin typeface="Times New Roman"/>
            </a:endParaRPr>
          </a:p>
        </p:txBody>
      </p:sp>
    </p:spTree>
    <p:extLst>
      <p:ext uri="{BB962C8B-B14F-4D97-AF65-F5344CB8AC3E}">
        <p14:creationId xmlns:p14="http://schemas.microsoft.com/office/powerpoint/2010/main" val="208384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Dr. Antonia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is a member of the Physics Department at CSU Dominguez Hills (CSUDH) where she serves as Director of the Intelligence Community Center of Academic Excellence.  She completed a Ph.D. in Electrical Engineering at the University of Southern California.   Since 2001, she has served as Principle Investigator on an uninterrupted stream of external grant funding from Verizon, U.S. Department of Education, Office of the Director of National Intelligence, U.S. Department of Homeland Security and the Nuclear Regulatory Commission.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developed the curriculum for CSUDH’s graduate Systems Engineering program which, pending final authorization, will welcome its first cohort during the 2020-2021 academic year.  She founded PROWESS, the </a:t>
            </a:r>
            <a:r>
              <a:rPr lang="en-US" sz="1200" b="0" i="0" kern="1200" dirty="0" err="1">
                <a:solidFill>
                  <a:schemeClr val="tx1"/>
                </a:solidFill>
                <a:effectLst/>
                <a:latin typeface="+mn-lt"/>
                <a:ea typeface="+mn-ea"/>
                <a:cs typeface="+mn-cs"/>
              </a:rPr>
              <a:t>PaRtnership</a:t>
            </a:r>
            <a:r>
              <a:rPr lang="en-US" sz="1200" b="0" i="0" kern="1200" dirty="0">
                <a:solidFill>
                  <a:schemeClr val="tx1"/>
                </a:solidFill>
                <a:effectLst/>
                <a:latin typeface="+mn-lt"/>
                <a:ea typeface="+mn-ea"/>
                <a:cs typeface="+mn-cs"/>
              </a:rPr>
              <a:t> of Women Excelling as Scientists and Scholars, a puberty-to-Ph.D. pipeline with funding from the Verizon Foundation.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was awarded a Career Development Grant by the Department of Homeland Security to pursue a second doctoral degree in Public Policy with an emphasis in Counter-Terrorism.  She is a member of INCOSE’s Anti-Terrorism Working Group.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Abstract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American homeland security enterprise was established eleven days after the September 11, 2011 terrorist attacks.  The Department of Homeland Security (DHS) unified organizations from 22 federal agencies.  In addition to responding to unprecedented technological challenges, DHS leadership has forged linkages between federal, state and regional entities, some of which had previously been prohibited from collaborating, or even sharing information.   </a:t>
            </a:r>
          </a:p>
          <a:p>
            <a:pPr rtl="0" fontAlgn="base"/>
            <a:r>
              <a:rPr lang="en-US" sz="1200" b="0" i="0" kern="1200" dirty="0">
                <a:solidFill>
                  <a:schemeClr val="tx1"/>
                </a:solidFill>
                <a:effectLst/>
                <a:latin typeface="+mn-lt"/>
                <a:ea typeface="+mn-ea"/>
                <a:cs typeface="+mn-cs"/>
              </a:rPr>
              <a:t>Collaborative governance is the ascendant paradigm in Public Administration and Public Policy.  It aims to empower stakeholders with competing interests to arrive at a consensus and make recommendations regarding a policy or program.  Dr. </a:t>
            </a:r>
            <a:r>
              <a:rPr lang="en-US" sz="1200" b="0" i="0" kern="1200" dirty="0" err="1">
                <a:solidFill>
                  <a:schemeClr val="tx1"/>
                </a:solidFill>
                <a:effectLst/>
                <a:latin typeface="+mn-lt"/>
                <a:ea typeface="+mn-ea"/>
                <a:cs typeface="+mn-cs"/>
              </a:rPr>
              <a:t>Boadi</a:t>
            </a:r>
            <a:r>
              <a:rPr lang="en-US" sz="1200" b="0" i="0" kern="1200" dirty="0">
                <a:solidFill>
                  <a:schemeClr val="tx1"/>
                </a:solidFill>
                <a:effectLst/>
                <a:latin typeface="+mn-lt"/>
                <a:ea typeface="+mn-ea"/>
                <a:cs typeface="+mn-cs"/>
              </a:rPr>
              <a:t> posits that collaborative governance processes can be enhanced through the application of Systems/Systems-of-Systems Engineering principles and methodologies.  </a:t>
            </a:r>
          </a:p>
          <a:p>
            <a:pPr rtl="0" fontAlgn="base"/>
            <a:r>
              <a:rPr lang="en-US" sz="1200" b="0" i="0" kern="1200" dirty="0">
                <a:solidFill>
                  <a:schemeClr val="tx1"/>
                </a:solidFill>
                <a:effectLst/>
                <a:latin typeface="+mn-lt"/>
                <a:ea typeface="+mn-ea"/>
                <a:cs typeface="+mn-cs"/>
              </a:rPr>
              <a:t>This presentation discusses the generic application of SE and </a:t>
            </a:r>
            <a:r>
              <a:rPr lang="en-US" sz="1200" b="0" i="0" kern="1200" dirty="0" err="1">
                <a:solidFill>
                  <a:schemeClr val="tx1"/>
                </a:solidFill>
                <a:effectLst/>
                <a:latin typeface="+mn-lt"/>
                <a:ea typeface="+mn-ea"/>
                <a:cs typeface="+mn-cs"/>
              </a:rPr>
              <a:t>SoS</a:t>
            </a:r>
            <a:r>
              <a:rPr lang="en-US" sz="1200" b="0" i="0" kern="1200" dirty="0">
                <a:solidFill>
                  <a:schemeClr val="tx1"/>
                </a:solidFill>
                <a:effectLst/>
                <a:latin typeface="+mn-lt"/>
                <a:ea typeface="+mn-ea"/>
                <a:cs typeface="+mn-cs"/>
              </a:rPr>
              <a:t> principles and methodologies to notional nuclear/radiological counter-terrorism scenarios and activities.    </a:t>
            </a:r>
          </a:p>
          <a:p>
            <a:endParaRPr lang="en-US" dirty="0"/>
          </a:p>
        </p:txBody>
      </p:sp>
      <p:sp>
        <p:nvSpPr>
          <p:cNvPr id="4" name="Slide Number Placeholder 3"/>
          <p:cNvSpPr>
            <a:spLocks noGrp="1"/>
          </p:cNvSpPr>
          <p:nvPr>
            <p:ph type="sldNum"/>
          </p:nvPr>
        </p:nvSpPr>
        <p:spPr/>
        <p:txBody>
          <a:bodyPr/>
          <a:lstStyle/>
          <a:p>
            <a:pPr algn="r"/>
            <a:fld id="{B3855828-D8F1-461D-82A1-ECBB8204D8A0}" type="slidenum">
              <a:rPr lang="en-US" sz="1400" b="0" strike="noStrike" spc="-1" smtClean="0">
                <a:latin typeface="Times New Roman"/>
              </a:rPr>
              <a:t>18</a:t>
            </a:fld>
            <a:endParaRPr lang="en-US" sz="1400" b="0" strike="noStrike" spc="-1">
              <a:latin typeface="Times New Roman"/>
            </a:endParaRPr>
          </a:p>
        </p:txBody>
      </p:sp>
    </p:spTree>
    <p:extLst>
      <p:ext uri="{BB962C8B-B14F-4D97-AF65-F5344CB8AC3E}">
        <p14:creationId xmlns:p14="http://schemas.microsoft.com/office/powerpoint/2010/main" val="96148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B3855828-D8F1-461D-82A1-ECBB8204D8A0}" type="slidenum">
              <a:rPr lang="en-US" sz="1400" b="0" strike="noStrike" spc="-1" smtClean="0">
                <a:latin typeface="Times New Roman"/>
              </a:rPr>
              <a:t>19</a:t>
            </a:fld>
            <a:endParaRPr lang="en-US" sz="1400" b="0" strike="noStrike" spc="-1">
              <a:latin typeface="Times New Roman"/>
            </a:endParaRPr>
          </a:p>
        </p:txBody>
      </p:sp>
    </p:spTree>
    <p:extLst>
      <p:ext uri="{BB962C8B-B14F-4D97-AF65-F5344CB8AC3E}">
        <p14:creationId xmlns:p14="http://schemas.microsoft.com/office/powerpoint/2010/main" val="161671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4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A6A3D8-9196-4D84-A2A5-4EE8FB31F934}"/>
              </a:ext>
            </a:extLst>
          </p:cNvPr>
          <p:cNvGrpSpPr/>
          <p:nvPr userDrawn="1"/>
        </p:nvGrpSpPr>
        <p:grpSpPr>
          <a:xfrm>
            <a:off x="6538578" y="0"/>
            <a:ext cx="2605422" cy="1108964"/>
            <a:chOff x="6352920" y="166680"/>
            <a:chExt cx="2675880" cy="1151640"/>
          </a:xfrm>
        </p:grpSpPr>
        <p:pic>
          <p:nvPicPr>
            <p:cNvPr id="3" name="Picture 20">
              <a:extLst>
                <a:ext uri="{FF2B5EF4-FFF2-40B4-BE49-F238E27FC236}">
                  <a16:creationId xmlns:a16="http://schemas.microsoft.com/office/drawing/2014/main" id="{A44B038C-31E1-46D5-9161-B1CB7D383349}"/>
                </a:ext>
              </a:extLst>
            </p:cNvPr>
            <p:cNvPicPr/>
            <p:nvPr/>
          </p:nvPicPr>
          <p:blipFill>
            <a:blip r:embed="rId2"/>
            <a:stretch/>
          </p:blipFill>
          <p:spPr>
            <a:xfrm>
              <a:off x="6352920" y="166680"/>
              <a:ext cx="2675880" cy="1151640"/>
            </a:xfrm>
            <a:prstGeom prst="rect">
              <a:avLst/>
            </a:prstGeom>
            <a:ln>
              <a:noFill/>
            </a:ln>
          </p:spPr>
        </p:pic>
        <p:pic>
          <p:nvPicPr>
            <p:cNvPr id="4" name="Picture 3">
              <a:extLst>
                <a:ext uri="{FF2B5EF4-FFF2-40B4-BE49-F238E27FC236}">
                  <a16:creationId xmlns:a16="http://schemas.microsoft.com/office/drawing/2014/main" id="{1DB61B8F-396D-46CF-BDBE-68C4CA811BD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6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6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4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5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5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7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22"/>
          <p:cNvPicPr/>
          <p:nvPr/>
        </p:nvPicPr>
        <p:blipFill>
          <a:blip r:embed="rId14"/>
          <a:stretch/>
        </p:blipFill>
        <p:spPr>
          <a:xfrm>
            <a:off x="8325000" y="222120"/>
            <a:ext cx="703800" cy="749880"/>
          </a:xfrm>
          <a:prstGeom prst="rect">
            <a:avLst/>
          </a:prstGeom>
          <a:ln>
            <a:noFill/>
          </a:ln>
        </p:spPr>
      </p:pic>
      <p:sp>
        <p:nvSpPr>
          <p:cNvPr id="16" name="Line 1"/>
          <p:cNvSpPr/>
          <p:nvPr/>
        </p:nvSpPr>
        <p:spPr>
          <a:xfrm flipV="1">
            <a:off x="539640" y="963360"/>
            <a:ext cx="7689960" cy="9720"/>
          </a:xfrm>
          <a:prstGeom prst="line">
            <a:avLst/>
          </a:prstGeom>
          <a:ln w="38160">
            <a:solidFill>
              <a:schemeClr val="tx1"/>
            </a:solidFill>
            <a:round/>
          </a:ln>
        </p:spPr>
        <p:style>
          <a:lnRef idx="1">
            <a:schemeClr val="accent1"/>
          </a:lnRef>
          <a:fillRef idx="0">
            <a:schemeClr val="accent1"/>
          </a:fillRef>
          <a:effectRef idx="0">
            <a:schemeClr val="accent1"/>
          </a:effectRef>
          <a:fontRef idx="minor"/>
        </p:style>
      </p:sp>
      <p:grpSp>
        <p:nvGrpSpPr>
          <p:cNvPr id="2" name="Group 2"/>
          <p:cNvGrpSpPr/>
          <p:nvPr/>
        </p:nvGrpSpPr>
        <p:grpSpPr>
          <a:xfrm>
            <a:off x="342720" y="0"/>
            <a:ext cx="147600" cy="5790960"/>
            <a:chOff x="342720" y="0"/>
            <a:chExt cx="147600" cy="5790960"/>
          </a:xfrm>
        </p:grpSpPr>
        <p:sp>
          <p:nvSpPr>
            <p:cNvPr id="3" name="Line 3"/>
            <p:cNvSpPr/>
            <p:nvPr/>
          </p:nvSpPr>
          <p:spPr>
            <a:xfrm>
              <a:off x="342720" y="0"/>
              <a:ext cx="0" cy="579096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4" name="Line 4"/>
            <p:cNvSpPr/>
            <p:nvPr/>
          </p:nvSpPr>
          <p:spPr>
            <a:xfrm>
              <a:off x="490320" y="0"/>
              <a:ext cx="0" cy="579096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5" name="Line 5"/>
            <p:cNvSpPr/>
            <p:nvPr/>
          </p:nvSpPr>
          <p:spPr>
            <a:xfrm>
              <a:off x="415800" y="0"/>
              <a:ext cx="0" cy="5790960"/>
            </a:xfrm>
            <a:prstGeom prst="line">
              <a:avLst/>
            </a:prstGeom>
            <a:ln w="38160">
              <a:solidFill>
                <a:srgbClr val="003366"/>
              </a:solidFill>
              <a:round/>
            </a:ln>
          </p:spPr>
          <p:style>
            <a:lnRef idx="0">
              <a:scrgbClr r="0" g="0" b="0"/>
            </a:lnRef>
            <a:fillRef idx="0">
              <a:scrgbClr r="0" g="0" b="0"/>
            </a:fillRef>
            <a:effectRef idx="0">
              <a:scrgbClr r="0" g="0" b="0"/>
            </a:effectRef>
            <a:fontRef idx="minor"/>
          </p:style>
        </p:sp>
      </p:grpSp>
      <p:grpSp>
        <p:nvGrpSpPr>
          <p:cNvPr id="6" name="Group 6"/>
          <p:cNvGrpSpPr/>
          <p:nvPr/>
        </p:nvGrpSpPr>
        <p:grpSpPr>
          <a:xfrm>
            <a:off x="1473120" y="6399720"/>
            <a:ext cx="7670880" cy="127080"/>
            <a:chOff x="1473120" y="6399720"/>
            <a:chExt cx="7670880" cy="127080"/>
          </a:xfrm>
        </p:grpSpPr>
        <p:sp>
          <p:nvSpPr>
            <p:cNvPr id="7" name="Line 7"/>
            <p:cNvSpPr/>
            <p:nvPr/>
          </p:nvSpPr>
          <p:spPr>
            <a:xfrm flipH="1">
              <a:off x="1473120" y="6526800"/>
              <a:ext cx="7670880" cy="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8" name="Line 8"/>
            <p:cNvSpPr/>
            <p:nvPr/>
          </p:nvSpPr>
          <p:spPr>
            <a:xfrm flipH="1">
              <a:off x="1473120" y="6463440"/>
              <a:ext cx="7670880" cy="0"/>
            </a:xfrm>
            <a:prstGeom prst="line">
              <a:avLst/>
            </a:prstGeom>
            <a:ln w="38160">
              <a:solidFill>
                <a:srgbClr val="003366"/>
              </a:solidFill>
              <a:round/>
            </a:ln>
          </p:spPr>
          <p:style>
            <a:lnRef idx="0">
              <a:scrgbClr r="0" g="0" b="0"/>
            </a:lnRef>
            <a:fillRef idx="0">
              <a:scrgbClr r="0" g="0" b="0"/>
            </a:fillRef>
            <a:effectRef idx="0">
              <a:scrgbClr r="0" g="0" b="0"/>
            </a:effectRef>
            <a:fontRef idx="minor"/>
          </p:style>
        </p:sp>
        <p:sp>
          <p:nvSpPr>
            <p:cNvPr id="9" name="Line 9"/>
            <p:cNvSpPr/>
            <p:nvPr/>
          </p:nvSpPr>
          <p:spPr>
            <a:xfrm flipH="1">
              <a:off x="1473120" y="6399720"/>
              <a:ext cx="7670880" cy="0"/>
            </a:xfrm>
            <a:prstGeom prst="line">
              <a:avLst/>
            </a:prstGeom>
            <a:ln w="12600">
              <a:solidFill>
                <a:srgbClr val="9999FF"/>
              </a:solidFill>
              <a:round/>
            </a:ln>
          </p:spPr>
          <p:style>
            <a:lnRef idx="0">
              <a:scrgbClr r="0" g="0" b="0"/>
            </a:lnRef>
            <a:fillRef idx="0">
              <a:scrgbClr r="0" g="0" b="0"/>
            </a:fillRef>
            <a:effectRef idx="0">
              <a:scrgbClr r="0" g="0" b="0"/>
            </a:effectRef>
            <a:fontRef idx="minor"/>
          </p:style>
        </p:sp>
      </p:grpSp>
      <p:pic>
        <p:nvPicPr>
          <p:cNvPr id="10" name="Picture 15"/>
          <p:cNvPicPr/>
          <p:nvPr/>
        </p:nvPicPr>
        <p:blipFill>
          <a:blip r:embed="rId15"/>
          <a:stretch/>
        </p:blipFill>
        <p:spPr>
          <a:xfrm>
            <a:off x="76320" y="5867280"/>
            <a:ext cx="1237320" cy="773640"/>
          </a:xfrm>
          <a:prstGeom prst="rect">
            <a:avLst/>
          </a:prstGeom>
          <a:ln>
            <a:noFill/>
          </a:ln>
        </p:spPr>
      </p:pic>
      <p:pic>
        <p:nvPicPr>
          <p:cNvPr id="11" name="Picture 19"/>
          <p:cNvPicPr/>
          <p:nvPr/>
        </p:nvPicPr>
        <p:blipFill>
          <a:blip r:embed="rId16">
            <a:lum bright="70000" contrast="-70000"/>
          </a:blip>
          <a:srcRect l="22208" r="21944" b="29999"/>
          <a:stretch/>
        </p:blipFill>
        <p:spPr>
          <a:xfrm>
            <a:off x="0" y="360"/>
            <a:ext cx="9142920" cy="6856920"/>
          </a:xfrm>
          <a:prstGeom prst="rect">
            <a:avLst/>
          </a:prstGeom>
          <a:ln>
            <a:noFill/>
          </a:ln>
        </p:spPr>
      </p:pic>
      <p:sp>
        <p:nvSpPr>
          <p:cNvPr id="13" name="PlaceHolder 10"/>
          <p:cNvSpPr>
            <a:spLocks noGrp="1"/>
          </p:cNvSpPr>
          <p:nvPr>
            <p:ph type="title"/>
          </p:nvPr>
        </p:nvSpPr>
        <p:spPr>
          <a:xfrm>
            <a:off x="585720" y="-127898"/>
            <a:ext cx="6355800" cy="1218795"/>
          </a:xfrm>
          <a:prstGeom prst="rect">
            <a:avLst/>
          </a:prstGeom>
        </p:spPr>
        <p:txBody>
          <a:bodyPr lIns="0" tIns="0" rIns="0" bIns="0" anchor="ctr">
            <a:spAutoFit/>
          </a:bodyPr>
          <a:lstStyle/>
          <a:p>
            <a:r>
              <a:rPr lang="en-US" sz="4400" b="0" strike="noStrike" spc="-1" dirty="0">
                <a:solidFill>
                  <a:srgbClr val="000000"/>
                </a:solidFill>
                <a:latin typeface="Arial"/>
              </a:rPr>
              <a:t>Click to edit the title text format</a:t>
            </a:r>
          </a:p>
        </p:txBody>
      </p:sp>
      <p:sp>
        <p:nvSpPr>
          <p:cNvPr id="14" name="PlaceHolder 11"/>
          <p:cNvSpPr>
            <a:spLocks noGrp="1"/>
          </p:cNvSpPr>
          <p:nvPr>
            <p:ph type="body"/>
          </p:nvPr>
        </p:nvSpPr>
        <p:spPr>
          <a:xfrm>
            <a:off x="539640" y="1318320"/>
            <a:ext cx="8304840" cy="496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dirty="0">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dirty="0">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dirty="0">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dirty="0">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dirty="0">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dirty="0">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dirty="0">
                <a:solidFill>
                  <a:srgbClr val="000000"/>
                </a:solidFill>
                <a:latin typeface="Arial"/>
              </a:rPr>
              <a:t>Seventh Outline Level</a:t>
            </a:r>
          </a:p>
        </p:txBody>
      </p:sp>
      <p:grpSp>
        <p:nvGrpSpPr>
          <p:cNvPr id="19" name="Group 18">
            <a:extLst>
              <a:ext uri="{FF2B5EF4-FFF2-40B4-BE49-F238E27FC236}">
                <a16:creationId xmlns:a16="http://schemas.microsoft.com/office/drawing/2014/main" id="{3CD29D8A-AABB-480E-BBC9-786FE0D11C83}"/>
              </a:ext>
            </a:extLst>
          </p:cNvPr>
          <p:cNvGrpSpPr/>
          <p:nvPr userDrawn="1"/>
        </p:nvGrpSpPr>
        <p:grpSpPr>
          <a:xfrm>
            <a:off x="6352920" y="166680"/>
            <a:ext cx="2675880" cy="1151640"/>
            <a:chOff x="6352920" y="166680"/>
            <a:chExt cx="2675880" cy="1151640"/>
          </a:xfrm>
        </p:grpSpPr>
        <p:pic>
          <p:nvPicPr>
            <p:cNvPr id="12" name="Picture 20"/>
            <p:cNvPicPr/>
            <p:nvPr/>
          </p:nvPicPr>
          <p:blipFill>
            <a:blip r:embed="rId17"/>
            <a:stretch/>
          </p:blipFill>
          <p:spPr>
            <a:xfrm>
              <a:off x="6352920" y="166680"/>
              <a:ext cx="2675880" cy="1151640"/>
            </a:xfrm>
            <a:prstGeom prst="rect">
              <a:avLst/>
            </a:prstGeom>
            <a:ln>
              <a:noFill/>
            </a:ln>
          </p:spPr>
        </p:pic>
        <p:pic>
          <p:nvPicPr>
            <p:cNvPr id="18" name="Picture 17">
              <a:extLst>
                <a:ext uri="{FF2B5EF4-FFF2-40B4-BE49-F238E27FC236}">
                  <a16:creationId xmlns:a16="http://schemas.microsoft.com/office/drawing/2014/main" id="{B899D845-EFC3-40B5-9C4E-D8A9FECEEF4B}"/>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Line 1"/>
          <p:cNvSpPr/>
          <p:nvPr/>
        </p:nvSpPr>
        <p:spPr>
          <a:xfrm flipV="1">
            <a:off x="539640" y="963360"/>
            <a:ext cx="6244560" cy="9720"/>
          </a:xfrm>
          <a:prstGeom prst="line">
            <a:avLst/>
          </a:prstGeom>
          <a:ln w="38160">
            <a:solidFill>
              <a:schemeClr val="tx1"/>
            </a:solidFill>
            <a:round/>
          </a:ln>
        </p:spPr>
        <p:style>
          <a:lnRef idx="1">
            <a:schemeClr val="accent1"/>
          </a:lnRef>
          <a:fillRef idx="0">
            <a:schemeClr val="accent1"/>
          </a:fillRef>
          <a:effectRef idx="0">
            <a:schemeClr val="accent1"/>
          </a:effectRef>
          <a:fontRef idx="minor"/>
        </p:style>
      </p:sp>
      <p:grpSp>
        <p:nvGrpSpPr>
          <p:cNvPr id="52" name="Group 2"/>
          <p:cNvGrpSpPr/>
          <p:nvPr/>
        </p:nvGrpSpPr>
        <p:grpSpPr>
          <a:xfrm>
            <a:off x="342720" y="0"/>
            <a:ext cx="147600" cy="6490800"/>
            <a:chOff x="342720" y="0"/>
            <a:chExt cx="147600" cy="6490800"/>
          </a:xfrm>
        </p:grpSpPr>
        <p:sp>
          <p:nvSpPr>
            <p:cNvPr id="53" name="Line 3"/>
            <p:cNvSpPr/>
            <p:nvPr/>
          </p:nvSpPr>
          <p:spPr>
            <a:xfrm>
              <a:off x="342720" y="0"/>
              <a:ext cx="0" cy="649080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54" name="Line 4"/>
            <p:cNvSpPr/>
            <p:nvPr/>
          </p:nvSpPr>
          <p:spPr>
            <a:xfrm>
              <a:off x="490320" y="0"/>
              <a:ext cx="0" cy="649080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55" name="Line 5"/>
            <p:cNvSpPr/>
            <p:nvPr/>
          </p:nvSpPr>
          <p:spPr>
            <a:xfrm>
              <a:off x="415800" y="0"/>
              <a:ext cx="0" cy="6490800"/>
            </a:xfrm>
            <a:prstGeom prst="line">
              <a:avLst/>
            </a:prstGeom>
            <a:ln w="38160">
              <a:solidFill>
                <a:srgbClr val="003366"/>
              </a:solidFill>
              <a:round/>
            </a:ln>
          </p:spPr>
          <p:style>
            <a:lnRef idx="0">
              <a:scrgbClr r="0" g="0" b="0"/>
            </a:lnRef>
            <a:fillRef idx="0">
              <a:scrgbClr r="0" g="0" b="0"/>
            </a:fillRef>
            <a:effectRef idx="0">
              <a:scrgbClr r="0" g="0" b="0"/>
            </a:effectRef>
            <a:fontRef idx="minor"/>
          </p:style>
        </p:sp>
      </p:grpSp>
      <p:sp>
        <p:nvSpPr>
          <p:cNvPr id="57"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8"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grpSp>
        <p:nvGrpSpPr>
          <p:cNvPr id="10" name="Group 9">
            <a:extLst>
              <a:ext uri="{FF2B5EF4-FFF2-40B4-BE49-F238E27FC236}">
                <a16:creationId xmlns:a16="http://schemas.microsoft.com/office/drawing/2014/main" id="{F1B8C484-4F41-4E62-BD36-A5EFC2AABFF9}"/>
              </a:ext>
            </a:extLst>
          </p:cNvPr>
          <p:cNvGrpSpPr/>
          <p:nvPr userDrawn="1"/>
        </p:nvGrpSpPr>
        <p:grpSpPr>
          <a:xfrm>
            <a:off x="6719204" y="11124"/>
            <a:ext cx="2424796" cy="1049400"/>
            <a:chOff x="6352920" y="166680"/>
            <a:chExt cx="2675880" cy="1151640"/>
          </a:xfrm>
        </p:grpSpPr>
        <p:pic>
          <p:nvPicPr>
            <p:cNvPr id="11" name="Picture 20">
              <a:extLst>
                <a:ext uri="{FF2B5EF4-FFF2-40B4-BE49-F238E27FC236}">
                  <a16:creationId xmlns:a16="http://schemas.microsoft.com/office/drawing/2014/main" id="{A87E6714-6BB4-4BFB-8B64-BB3DB3ABB341}"/>
                </a:ext>
              </a:extLst>
            </p:cNvPr>
            <p:cNvPicPr/>
            <p:nvPr/>
          </p:nvPicPr>
          <p:blipFill>
            <a:blip r:embed="rId14"/>
            <a:stretch/>
          </p:blipFill>
          <p:spPr>
            <a:xfrm>
              <a:off x="6352920" y="166680"/>
              <a:ext cx="2675880" cy="1151640"/>
            </a:xfrm>
            <a:prstGeom prst="rect">
              <a:avLst/>
            </a:prstGeom>
            <a:ln>
              <a:noFill/>
            </a:ln>
          </p:spPr>
        </p:pic>
        <p:pic>
          <p:nvPicPr>
            <p:cNvPr id="12" name="Picture 11">
              <a:extLst>
                <a:ext uri="{FF2B5EF4-FFF2-40B4-BE49-F238E27FC236}">
                  <a16:creationId xmlns:a16="http://schemas.microsoft.com/office/drawing/2014/main" id="{3D11BB25-DB0B-4890-9004-F1A0444CEC8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 name="Line 1"/>
          <p:cNvSpPr/>
          <p:nvPr/>
        </p:nvSpPr>
        <p:spPr>
          <a:xfrm flipV="1">
            <a:off x="539640" y="963360"/>
            <a:ext cx="6244560" cy="9720"/>
          </a:xfrm>
          <a:prstGeom prst="line">
            <a:avLst/>
          </a:prstGeom>
          <a:ln w="38160">
            <a:solidFill>
              <a:schemeClr val="tx1"/>
            </a:solidFill>
            <a:round/>
          </a:ln>
        </p:spPr>
        <p:style>
          <a:lnRef idx="1">
            <a:schemeClr val="accent1"/>
          </a:lnRef>
          <a:fillRef idx="0">
            <a:schemeClr val="accent1"/>
          </a:fillRef>
          <a:effectRef idx="0">
            <a:schemeClr val="accent1"/>
          </a:effectRef>
          <a:fontRef idx="minor"/>
        </p:style>
      </p:sp>
      <p:grpSp>
        <p:nvGrpSpPr>
          <p:cNvPr id="96" name="Group 2"/>
          <p:cNvGrpSpPr/>
          <p:nvPr/>
        </p:nvGrpSpPr>
        <p:grpSpPr>
          <a:xfrm>
            <a:off x="342720" y="0"/>
            <a:ext cx="147600" cy="6490800"/>
            <a:chOff x="342720" y="0"/>
            <a:chExt cx="147600" cy="6490800"/>
          </a:xfrm>
        </p:grpSpPr>
        <p:sp>
          <p:nvSpPr>
            <p:cNvPr id="97" name="Line 3"/>
            <p:cNvSpPr/>
            <p:nvPr/>
          </p:nvSpPr>
          <p:spPr>
            <a:xfrm>
              <a:off x="342720" y="0"/>
              <a:ext cx="0" cy="649080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98" name="Line 4"/>
            <p:cNvSpPr/>
            <p:nvPr/>
          </p:nvSpPr>
          <p:spPr>
            <a:xfrm>
              <a:off x="490320" y="0"/>
              <a:ext cx="0" cy="649080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99" name="Line 5"/>
            <p:cNvSpPr/>
            <p:nvPr/>
          </p:nvSpPr>
          <p:spPr>
            <a:xfrm>
              <a:off x="415800" y="0"/>
              <a:ext cx="0" cy="6490800"/>
            </a:xfrm>
            <a:prstGeom prst="line">
              <a:avLst/>
            </a:prstGeom>
            <a:ln w="38160">
              <a:solidFill>
                <a:srgbClr val="003366"/>
              </a:solidFill>
              <a:round/>
            </a:ln>
          </p:spPr>
          <p:style>
            <a:lnRef idx="0">
              <a:scrgbClr r="0" g="0" b="0"/>
            </a:lnRef>
            <a:fillRef idx="0">
              <a:scrgbClr r="0" g="0" b="0"/>
            </a:fillRef>
            <a:effectRef idx="0">
              <a:scrgbClr r="0" g="0" b="0"/>
            </a:effectRef>
            <a:fontRef idx="minor"/>
          </p:style>
        </p:sp>
      </p:grpSp>
      <p:pic>
        <p:nvPicPr>
          <p:cNvPr id="100" name="Picture 17"/>
          <p:cNvPicPr/>
          <p:nvPr/>
        </p:nvPicPr>
        <p:blipFill>
          <a:blip r:embed="rId14"/>
          <a:stretch/>
        </p:blipFill>
        <p:spPr>
          <a:xfrm>
            <a:off x="6912360" y="0"/>
            <a:ext cx="2218680" cy="999360"/>
          </a:xfrm>
          <a:prstGeom prst="rect">
            <a:avLst/>
          </a:prstGeom>
          <a:ln>
            <a:noFill/>
          </a:ln>
        </p:spPr>
      </p:pic>
      <p:sp>
        <p:nvSpPr>
          <p:cNvPr id="101" name="PlaceHolder 6"/>
          <p:cNvSpPr>
            <a:spLocks noGrp="1"/>
          </p:cNvSpPr>
          <p:nvPr>
            <p:ph type="title"/>
          </p:nvPr>
        </p:nvSpPr>
        <p:spPr>
          <a:xfrm>
            <a:off x="585720" y="-189000"/>
            <a:ext cx="6355800" cy="1341000"/>
          </a:xfrm>
          <a:prstGeom prst="rect">
            <a:avLst/>
          </a:prstGeom>
        </p:spPr>
        <p:txBody>
          <a:bodyPr lIns="0" tIns="0" rIns="0" bIns="0" anchor="ctr">
            <a:spAutoFit/>
          </a:bodyPr>
          <a:lstStyle/>
          <a:p>
            <a:r>
              <a:rPr lang="en-US" sz="4400" b="0" strike="noStrike" spc="-1">
                <a:solidFill>
                  <a:srgbClr val="000000"/>
                </a:solidFill>
                <a:latin typeface="Arial"/>
              </a:rPr>
              <a:t>Click to edit the title text format</a:t>
            </a:r>
          </a:p>
        </p:txBody>
      </p:sp>
      <p:sp>
        <p:nvSpPr>
          <p:cNvPr id="102" name="PlaceHolder 7"/>
          <p:cNvSpPr>
            <a:spLocks noGrp="1"/>
          </p:cNvSpPr>
          <p:nvPr>
            <p:ph type="body"/>
          </p:nvPr>
        </p:nvSpPr>
        <p:spPr>
          <a:xfrm>
            <a:off x="539640" y="1066680"/>
            <a:ext cx="8304840" cy="52185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 name="Line 1"/>
          <p:cNvSpPr/>
          <p:nvPr/>
        </p:nvSpPr>
        <p:spPr>
          <a:xfrm flipV="1">
            <a:off x="539640" y="963360"/>
            <a:ext cx="6244560" cy="9720"/>
          </a:xfrm>
          <a:prstGeom prst="line">
            <a:avLst/>
          </a:prstGeom>
          <a:ln w="38160">
            <a:solidFill>
              <a:schemeClr val="tx1"/>
            </a:solidFill>
            <a:round/>
          </a:ln>
        </p:spPr>
        <p:style>
          <a:lnRef idx="1">
            <a:schemeClr val="accent1"/>
          </a:lnRef>
          <a:fillRef idx="0">
            <a:schemeClr val="accent1"/>
          </a:fillRef>
          <a:effectRef idx="0">
            <a:schemeClr val="accent1"/>
          </a:effectRef>
          <a:fontRef idx="minor"/>
        </p:style>
      </p:sp>
      <p:grpSp>
        <p:nvGrpSpPr>
          <p:cNvPr id="140" name="Group 2"/>
          <p:cNvGrpSpPr/>
          <p:nvPr/>
        </p:nvGrpSpPr>
        <p:grpSpPr>
          <a:xfrm>
            <a:off x="342720" y="0"/>
            <a:ext cx="147600" cy="6490800"/>
            <a:chOff x="342720" y="0"/>
            <a:chExt cx="147600" cy="6490800"/>
          </a:xfrm>
        </p:grpSpPr>
        <p:sp>
          <p:nvSpPr>
            <p:cNvPr id="141" name="Line 3"/>
            <p:cNvSpPr/>
            <p:nvPr/>
          </p:nvSpPr>
          <p:spPr>
            <a:xfrm>
              <a:off x="342720" y="0"/>
              <a:ext cx="0" cy="649080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142" name="Line 4"/>
            <p:cNvSpPr/>
            <p:nvPr/>
          </p:nvSpPr>
          <p:spPr>
            <a:xfrm>
              <a:off x="490320" y="0"/>
              <a:ext cx="0" cy="6490800"/>
            </a:xfrm>
            <a:prstGeom prst="line">
              <a:avLst/>
            </a:prstGeom>
            <a:ln w="12600">
              <a:solidFill>
                <a:srgbClr val="9999FF"/>
              </a:solidFill>
              <a:round/>
            </a:ln>
          </p:spPr>
          <p:style>
            <a:lnRef idx="0">
              <a:scrgbClr r="0" g="0" b="0"/>
            </a:lnRef>
            <a:fillRef idx="0">
              <a:scrgbClr r="0" g="0" b="0"/>
            </a:fillRef>
            <a:effectRef idx="0">
              <a:scrgbClr r="0" g="0" b="0"/>
            </a:effectRef>
            <a:fontRef idx="minor"/>
          </p:style>
        </p:sp>
        <p:sp>
          <p:nvSpPr>
            <p:cNvPr id="143" name="Line 5"/>
            <p:cNvSpPr/>
            <p:nvPr/>
          </p:nvSpPr>
          <p:spPr>
            <a:xfrm>
              <a:off x="415800" y="0"/>
              <a:ext cx="0" cy="6490800"/>
            </a:xfrm>
            <a:prstGeom prst="line">
              <a:avLst/>
            </a:prstGeom>
            <a:ln w="38160">
              <a:solidFill>
                <a:srgbClr val="003366"/>
              </a:solidFill>
              <a:round/>
            </a:ln>
          </p:spPr>
          <p:style>
            <a:lnRef idx="0">
              <a:scrgbClr r="0" g="0" b="0"/>
            </a:lnRef>
            <a:fillRef idx="0">
              <a:scrgbClr r="0" g="0" b="0"/>
            </a:fillRef>
            <a:effectRef idx="0">
              <a:scrgbClr r="0" g="0" b="0"/>
            </a:effectRef>
            <a:fontRef idx="minor"/>
          </p:style>
        </p:sp>
      </p:grpSp>
      <p:pic>
        <p:nvPicPr>
          <p:cNvPr id="144" name="Picture 17"/>
          <p:cNvPicPr/>
          <p:nvPr/>
        </p:nvPicPr>
        <p:blipFill>
          <a:blip r:embed="rId14"/>
          <a:stretch/>
        </p:blipFill>
        <p:spPr>
          <a:xfrm>
            <a:off x="6912360" y="0"/>
            <a:ext cx="2218680" cy="999360"/>
          </a:xfrm>
          <a:prstGeom prst="rect">
            <a:avLst/>
          </a:prstGeom>
          <a:ln>
            <a:noFill/>
          </a:ln>
        </p:spPr>
      </p:pic>
      <p:sp>
        <p:nvSpPr>
          <p:cNvPr id="145"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46"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eric.belle@incose.org" TargetMode="External"/><Relationship Id="rId2" Type="http://schemas.openxmlformats.org/officeDocument/2006/relationships/hyperlink" Target="cser2020.org" TargetMode="External"/><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incose.org/" TargetMode="External"/><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hyperlink" Target="mailto:Luke.blair@parker.com" TargetMode="External"/><Relationship Id="rId3" Type="http://schemas.openxmlformats.org/officeDocument/2006/relationships/hyperlink" Target="mailto:deborah.a.cannon@aero.org" TargetMode="External"/><Relationship Id="rId7" Type="http://schemas.openxmlformats.org/officeDocument/2006/relationships/hyperlink" Target="mailto:Stephen.guine@ngc.com" TargetMode="External"/><Relationship Id="rId2" Type="http://schemas.openxmlformats.org/officeDocument/2006/relationships/hyperlink" Target="mailto:programs@incose-la.org" TargetMode="External"/><Relationship Id="rId1" Type="http://schemas.openxmlformats.org/officeDocument/2006/relationships/slideLayout" Target="../slideLayouts/slideLayout25.xml"/><Relationship Id="rId6" Type="http://schemas.openxmlformats.org/officeDocument/2006/relationships/hyperlink" Target="mailto:Paul.stowell@control-pt.com" TargetMode="External"/><Relationship Id="rId5" Type="http://schemas.openxmlformats.org/officeDocument/2006/relationships/hyperlink" Target="mailto:aboadi@csudh.edu" TargetMode="External"/><Relationship Id="rId10" Type="http://schemas.openxmlformats.org/officeDocument/2006/relationships/image" Target="../media/image7.png"/><Relationship Id="rId4" Type="http://schemas.openxmlformats.org/officeDocument/2006/relationships/hyperlink" Target="mailto:JShelley@csulb.edu"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ncose-la.org/" TargetMode="Externa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cose.org/wsrc2019" TargetMode="External"/><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685800" y="2081520"/>
            <a:ext cx="7771320" cy="1468800"/>
          </a:xfrm>
          <a:prstGeom prst="rect">
            <a:avLst/>
          </a:prstGeom>
          <a:noFill/>
          <a:ln>
            <a:noFill/>
          </a:ln>
          <a:effectLst>
            <a:outerShdw dist="49893" dir="2700000">
              <a:srgbClr val="FFFFFF"/>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5400" b="1" strike="noStrike" spc="-1">
                <a:solidFill>
                  <a:srgbClr val="262673"/>
                </a:solidFill>
                <a:latin typeface="Arial"/>
                <a:ea typeface="MS PGothic"/>
              </a:rPr>
              <a:t>Speaker Meeting</a:t>
            </a:r>
            <a:endParaRPr lang="en-US" sz="5400" b="0" strike="noStrike" spc="-1">
              <a:latin typeface="Arial"/>
            </a:endParaRPr>
          </a:p>
        </p:txBody>
      </p:sp>
      <p:sp>
        <p:nvSpPr>
          <p:cNvPr id="190" name="CustomShape 2"/>
          <p:cNvSpPr/>
          <p:nvPr/>
        </p:nvSpPr>
        <p:spPr>
          <a:xfrm>
            <a:off x="1371600" y="3627720"/>
            <a:ext cx="6399720" cy="121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720"/>
              </a:spcBef>
            </a:pPr>
            <a:r>
              <a:rPr lang="en-US" sz="3600" b="1" strike="noStrike" spc="-1" dirty="0">
                <a:solidFill>
                  <a:srgbClr val="000000"/>
                </a:solidFill>
                <a:latin typeface="Arial"/>
                <a:ea typeface="MS PGothic"/>
              </a:rPr>
              <a:t>September 10, 2019</a:t>
            </a:r>
            <a:endParaRPr lang="en-US" sz="3600" b="0" strike="noStrike" spc="-1" dirty="0">
              <a:latin typeface="Arial"/>
            </a:endParaRPr>
          </a:p>
        </p:txBody>
      </p:sp>
      <p:sp>
        <p:nvSpPr>
          <p:cNvPr id="191" name="CustomShape 3"/>
          <p:cNvSpPr/>
          <p:nvPr/>
        </p:nvSpPr>
        <p:spPr>
          <a:xfrm>
            <a:off x="1066680" y="5339160"/>
            <a:ext cx="739044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000000"/>
                </a:solidFill>
                <a:latin typeface="Arial"/>
                <a:ea typeface="MS PGothic"/>
              </a:rPr>
              <a:t>International Council on Systems Engineering (INCOSE) Los Angeles Chapter </a:t>
            </a:r>
            <a:endParaRPr lang="en-US" sz="2000" b="0" strike="noStrike" spc="-1">
              <a:latin typeface="Arial"/>
            </a:endParaRPr>
          </a:p>
        </p:txBody>
      </p:sp>
      <p:sp>
        <p:nvSpPr>
          <p:cNvPr id="192" name="CustomShape 4"/>
          <p:cNvSpPr/>
          <p:nvPr/>
        </p:nvSpPr>
        <p:spPr>
          <a:xfrm>
            <a:off x="7010280" y="6586560"/>
            <a:ext cx="2132640" cy="27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00E0462-FDA5-43DB-B43C-44992391E0D8}" type="slidenum">
              <a:rPr lang="en-US" sz="1000" b="1" strike="noStrike" spc="-1">
                <a:solidFill>
                  <a:srgbClr val="000000"/>
                </a:solidFill>
                <a:latin typeface="Arial"/>
                <a:ea typeface="MS PGothic"/>
              </a:rPr>
              <a:t>1</a:t>
            </a:fld>
            <a:endParaRPr lang="en-US" sz="1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Announcements – </a:t>
            </a:r>
          </a:p>
          <a:p>
            <a:pPr>
              <a:lnSpc>
                <a:spcPct val="90000"/>
              </a:lnSpc>
            </a:pPr>
            <a:r>
              <a:rPr lang="en-US" sz="3200" b="0" strike="noStrike" spc="-1" dirty="0">
                <a:solidFill>
                  <a:srgbClr val="000000"/>
                </a:solidFill>
                <a:latin typeface="Arial"/>
                <a:ea typeface="DejaVu Sans"/>
              </a:rPr>
              <a:t>Chapter Conferences</a:t>
            </a:r>
            <a:endParaRPr lang="en-US" sz="3200" b="0" strike="noStrike" spc="-1" dirty="0">
              <a:latin typeface="Arial"/>
            </a:endParaRPr>
          </a:p>
        </p:txBody>
      </p:sp>
      <p:pic>
        <p:nvPicPr>
          <p:cNvPr id="2" name="Picture 1">
            <a:extLst>
              <a:ext uri="{FF2B5EF4-FFF2-40B4-BE49-F238E27FC236}">
                <a16:creationId xmlns:a16="http://schemas.microsoft.com/office/drawing/2014/main" id="{75EC16C3-F1A0-4467-8F0B-C7844D48639A}"/>
              </a:ext>
            </a:extLst>
          </p:cNvPr>
          <p:cNvPicPr>
            <a:picLocks noChangeAspect="1"/>
          </p:cNvPicPr>
          <p:nvPr/>
        </p:nvPicPr>
        <p:blipFill>
          <a:blip r:embed="rId2"/>
          <a:stretch>
            <a:fillRect/>
          </a:stretch>
        </p:blipFill>
        <p:spPr>
          <a:xfrm>
            <a:off x="1581539" y="1277988"/>
            <a:ext cx="5980922" cy="5188806"/>
          </a:xfrm>
          <a:prstGeom prst="rect">
            <a:avLst/>
          </a:prstGeom>
          <a:ln w="38100">
            <a:solidFill>
              <a:schemeClr val="tx1"/>
            </a:solidFill>
          </a:ln>
        </p:spPr>
      </p:pic>
      <p:grpSp>
        <p:nvGrpSpPr>
          <p:cNvPr id="4" name="Group 3">
            <a:extLst>
              <a:ext uri="{FF2B5EF4-FFF2-40B4-BE49-F238E27FC236}">
                <a16:creationId xmlns:a16="http://schemas.microsoft.com/office/drawing/2014/main" id="{5E131E0F-CBB1-40DD-B09E-33A915FBBA39}"/>
              </a:ext>
            </a:extLst>
          </p:cNvPr>
          <p:cNvGrpSpPr/>
          <p:nvPr/>
        </p:nvGrpSpPr>
        <p:grpSpPr>
          <a:xfrm>
            <a:off x="6538578" y="0"/>
            <a:ext cx="2605422" cy="1108964"/>
            <a:chOff x="6352920" y="166680"/>
            <a:chExt cx="2675880" cy="1151640"/>
          </a:xfrm>
        </p:grpSpPr>
        <p:pic>
          <p:nvPicPr>
            <p:cNvPr id="5" name="Picture 20">
              <a:extLst>
                <a:ext uri="{FF2B5EF4-FFF2-40B4-BE49-F238E27FC236}">
                  <a16:creationId xmlns:a16="http://schemas.microsoft.com/office/drawing/2014/main" id="{16BEA5FE-48D3-46F0-B613-F2040F115D16}"/>
                </a:ext>
              </a:extLst>
            </p:cNvPr>
            <p:cNvPicPr/>
            <p:nvPr/>
          </p:nvPicPr>
          <p:blipFill>
            <a:blip r:embed="rId3"/>
            <a:stretch/>
          </p:blipFill>
          <p:spPr>
            <a:xfrm>
              <a:off x="6352920" y="166680"/>
              <a:ext cx="2675880" cy="1151640"/>
            </a:xfrm>
            <a:prstGeom prst="rect">
              <a:avLst/>
            </a:prstGeom>
            <a:ln>
              <a:noFill/>
            </a:ln>
          </p:spPr>
        </p:pic>
        <p:pic>
          <p:nvPicPr>
            <p:cNvPr id="6" name="Picture 5">
              <a:extLst>
                <a:ext uri="{FF2B5EF4-FFF2-40B4-BE49-F238E27FC236}">
                  <a16:creationId xmlns:a16="http://schemas.microsoft.com/office/drawing/2014/main" id="{1D2F732E-4C73-4FF7-8FCB-26B2FFC09E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extLst>
      <p:ext uri="{BB962C8B-B14F-4D97-AF65-F5344CB8AC3E}">
        <p14:creationId xmlns:p14="http://schemas.microsoft.com/office/powerpoint/2010/main" val="192268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39640" y="4747886"/>
            <a:ext cx="8304840" cy="1881191"/>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r>
              <a:rPr lang="en-US" spc="-1" dirty="0">
                <a:solidFill>
                  <a:srgbClr val="000000"/>
                </a:solidFill>
              </a:rPr>
              <a:t>March 19-21, Conference on Systems Engineering (CSER) 2020 @ Redondo Beach Crowne Plaza</a:t>
            </a:r>
            <a:endParaRPr lang="en-US" spc="-1" dirty="0"/>
          </a:p>
          <a:p>
            <a:pPr marL="685800" lvl="1" indent="-227880">
              <a:lnSpc>
                <a:spcPct val="90000"/>
              </a:lnSpc>
              <a:spcBef>
                <a:spcPts val="1001"/>
              </a:spcBef>
              <a:buClr>
                <a:srgbClr val="000000"/>
              </a:buClr>
              <a:buFont typeface="Arial"/>
              <a:buChar char="•"/>
            </a:pPr>
            <a:r>
              <a:rPr lang="en-US" sz="1600" spc="-1" dirty="0">
                <a:solidFill>
                  <a:srgbClr val="000000"/>
                </a:solidFill>
              </a:rPr>
              <a:t>Website: </a:t>
            </a:r>
            <a:r>
              <a:rPr lang="en-US" sz="1600" spc="-1" dirty="0">
                <a:solidFill>
                  <a:srgbClr val="000000"/>
                </a:solidFill>
                <a:hlinkClick r:id="rId2" action="ppaction://hlinkfile"/>
              </a:rPr>
              <a:t>cser2020.org</a:t>
            </a:r>
            <a:r>
              <a:rPr lang="en-US" sz="1600" spc="-1" dirty="0">
                <a:solidFill>
                  <a:srgbClr val="000000"/>
                </a:solidFill>
              </a:rPr>
              <a:t>  </a:t>
            </a:r>
          </a:p>
          <a:p>
            <a:pPr marL="685800" lvl="1" indent="-227880">
              <a:lnSpc>
                <a:spcPct val="90000"/>
              </a:lnSpc>
              <a:spcBef>
                <a:spcPts val="1001"/>
              </a:spcBef>
              <a:buClr>
                <a:srgbClr val="000000"/>
              </a:buClr>
              <a:buFont typeface="Arial"/>
              <a:buChar char="•"/>
            </a:pPr>
            <a:r>
              <a:rPr lang="en-US" sz="1600" b="1" spc="-1" dirty="0">
                <a:solidFill>
                  <a:srgbClr val="C00000"/>
                </a:solidFill>
              </a:rPr>
              <a:t>September 15, 2019</a:t>
            </a:r>
            <a:r>
              <a:rPr lang="en-US" sz="1600" spc="-1" dirty="0">
                <a:solidFill>
                  <a:srgbClr val="000000"/>
                </a:solidFill>
              </a:rPr>
              <a:t>: Full papers due!</a:t>
            </a:r>
          </a:p>
          <a:p>
            <a:pPr marL="685800" lvl="1" indent="-227880">
              <a:lnSpc>
                <a:spcPct val="90000"/>
              </a:lnSpc>
              <a:spcBef>
                <a:spcPts val="1001"/>
              </a:spcBef>
              <a:buClr>
                <a:srgbClr val="000000"/>
              </a:buClr>
              <a:buFont typeface="Arial"/>
              <a:buChar char="•"/>
            </a:pPr>
            <a:r>
              <a:rPr lang="en-US" sz="1600" spc="-1" dirty="0">
                <a:solidFill>
                  <a:srgbClr val="000000"/>
                </a:solidFill>
              </a:rPr>
              <a:t>December 15, 2019: Notification to authors</a:t>
            </a:r>
          </a:p>
          <a:p>
            <a:pPr marL="685800" lvl="1" indent="-227880">
              <a:lnSpc>
                <a:spcPct val="90000"/>
              </a:lnSpc>
              <a:spcBef>
                <a:spcPts val="1001"/>
              </a:spcBef>
              <a:buClr>
                <a:srgbClr val="000000"/>
              </a:buClr>
              <a:buFont typeface="Arial"/>
              <a:buChar char="•"/>
            </a:pPr>
            <a:r>
              <a:rPr lang="en-US" sz="1600" spc="-1" dirty="0">
                <a:solidFill>
                  <a:srgbClr val="000000"/>
                </a:solidFill>
              </a:rPr>
              <a:t>Contact: Eric Belle (</a:t>
            </a:r>
            <a:r>
              <a:rPr lang="en-US" sz="1600" spc="-1" dirty="0">
                <a:solidFill>
                  <a:srgbClr val="000000"/>
                </a:solidFill>
                <a:hlinkClick r:id="rId3"/>
              </a:rPr>
              <a:t>eric.belle@incose.org</a:t>
            </a:r>
            <a:r>
              <a:rPr lang="en-US" sz="1600" spc="-1" dirty="0">
                <a:solidFill>
                  <a:srgbClr val="000000"/>
                </a:solidFill>
              </a:rPr>
              <a:t>) for volunteer opportunities</a:t>
            </a:r>
          </a:p>
        </p:txBody>
      </p:sp>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Announcements – </a:t>
            </a:r>
          </a:p>
          <a:p>
            <a:pPr>
              <a:lnSpc>
                <a:spcPct val="90000"/>
              </a:lnSpc>
            </a:pPr>
            <a:r>
              <a:rPr lang="en-US" sz="3200" b="0" strike="noStrike" spc="-1" dirty="0">
                <a:solidFill>
                  <a:srgbClr val="000000"/>
                </a:solidFill>
                <a:latin typeface="Arial"/>
                <a:ea typeface="DejaVu Sans"/>
              </a:rPr>
              <a:t>Chapter Conferences</a:t>
            </a:r>
            <a:endParaRPr lang="en-US" sz="3200" b="0" strike="noStrike" spc="-1" dirty="0">
              <a:latin typeface="Arial"/>
            </a:endParaRPr>
          </a:p>
        </p:txBody>
      </p:sp>
      <p:pic>
        <p:nvPicPr>
          <p:cNvPr id="2" name="Picture 1">
            <a:extLst>
              <a:ext uri="{FF2B5EF4-FFF2-40B4-BE49-F238E27FC236}">
                <a16:creationId xmlns:a16="http://schemas.microsoft.com/office/drawing/2014/main" id="{E1C49546-87BD-4C32-AAE2-55B4E7C875B7}"/>
              </a:ext>
            </a:extLst>
          </p:cNvPr>
          <p:cNvPicPr>
            <a:picLocks noChangeAspect="1"/>
          </p:cNvPicPr>
          <p:nvPr/>
        </p:nvPicPr>
        <p:blipFill>
          <a:blip r:embed="rId4"/>
          <a:stretch>
            <a:fillRect/>
          </a:stretch>
        </p:blipFill>
        <p:spPr>
          <a:xfrm>
            <a:off x="1477026" y="1169518"/>
            <a:ext cx="6430068" cy="3338513"/>
          </a:xfrm>
          <a:prstGeom prst="rect">
            <a:avLst/>
          </a:prstGeom>
          <a:ln w="28575">
            <a:solidFill>
              <a:schemeClr val="tx1"/>
            </a:solidFill>
          </a:ln>
        </p:spPr>
      </p:pic>
      <p:grpSp>
        <p:nvGrpSpPr>
          <p:cNvPr id="5" name="Group 4">
            <a:extLst>
              <a:ext uri="{FF2B5EF4-FFF2-40B4-BE49-F238E27FC236}">
                <a16:creationId xmlns:a16="http://schemas.microsoft.com/office/drawing/2014/main" id="{3AA3CC8C-772B-4535-8B83-DD2A84D9303C}"/>
              </a:ext>
            </a:extLst>
          </p:cNvPr>
          <p:cNvGrpSpPr/>
          <p:nvPr/>
        </p:nvGrpSpPr>
        <p:grpSpPr>
          <a:xfrm>
            <a:off x="6538578" y="0"/>
            <a:ext cx="2605422" cy="1108964"/>
            <a:chOff x="6352920" y="166680"/>
            <a:chExt cx="2675880" cy="1151640"/>
          </a:xfrm>
        </p:grpSpPr>
        <p:pic>
          <p:nvPicPr>
            <p:cNvPr id="6" name="Picture 20">
              <a:extLst>
                <a:ext uri="{FF2B5EF4-FFF2-40B4-BE49-F238E27FC236}">
                  <a16:creationId xmlns:a16="http://schemas.microsoft.com/office/drawing/2014/main" id="{31E4C8DD-2495-4B99-8E1F-D0452568A89E}"/>
                </a:ext>
              </a:extLst>
            </p:cNvPr>
            <p:cNvPicPr/>
            <p:nvPr/>
          </p:nvPicPr>
          <p:blipFill>
            <a:blip r:embed="rId5"/>
            <a:stretch/>
          </p:blipFill>
          <p:spPr>
            <a:xfrm>
              <a:off x="6352920" y="166680"/>
              <a:ext cx="2675880" cy="1151640"/>
            </a:xfrm>
            <a:prstGeom prst="rect">
              <a:avLst/>
            </a:prstGeom>
            <a:ln>
              <a:noFill/>
            </a:ln>
          </p:spPr>
        </p:pic>
        <p:pic>
          <p:nvPicPr>
            <p:cNvPr id="7" name="Picture 6">
              <a:extLst>
                <a:ext uri="{FF2B5EF4-FFF2-40B4-BE49-F238E27FC236}">
                  <a16:creationId xmlns:a16="http://schemas.microsoft.com/office/drawing/2014/main" id="{52A5AFA9-9EDB-4515-B729-5613C186A0F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extLst>
      <p:ext uri="{BB962C8B-B14F-4D97-AF65-F5344CB8AC3E}">
        <p14:creationId xmlns:p14="http://schemas.microsoft.com/office/powerpoint/2010/main" val="415759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39640" y="1066680"/>
            <a:ext cx="2853265"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000" spc="-1" dirty="0">
              <a:solidFill>
                <a:srgbClr val="000000"/>
              </a:solidFill>
            </a:endParaRPr>
          </a:p>
          <a:p>
            <a:pPr marL="228600" indent="-227880">
              <a:lnSpc>
                <a:spcPct val="90000"/>
              </a:lnSpc>
              <a:spcBef>
                <a:spcPts val="1001"/>
              </a:spcBef>
              <a:buClr>
                <a:srgbClr val="000000"/>
              </a:buClr>
              <a:buFont typeface="Arial"/>
              <a:buChar char="•"/>
            </a:pPr>
            <a:r>
              <a:rPr lang="en-US" sz="2000" spc="-1" dirty="0">
                <a:solidFill>
                  <a:srgbClr val="000000"/>
                </a:solidFill>
              </a:rPr>
              <a:t>8</a:t>
            </a:r>
            <a:r>
              <a:rPr lang="en-US" sz="2000" spc="-1" baseline="30000" dirty="0">
                <a:solidFill>
                  <a:srgbClr val="000000"/>
                </a:solidFill>
              </a:rPr>
              <a:t>th</a:t>
            </a:r>
            <a:r>
              <a:rPr lang="en-US" sz="2000" spc="-1" dirty="0">
                <a:solidFill>
                  <a:srgbClr val="000000"/>
                </a:solidFill>
              </a:rPr>
              <a:t> Annual Mars Rover and Professional Society Expo, </a:t>
            </a:r>
            <a:r>
              <a:rPr lang="en-US" sz="2000" b="1" spc="-1" dirty="0">
                <a:solidFill>
                  <a:srgbClr val="000000"/>
                </a:solidFill>
              </a:rPr>
              <a:t>September 21</a:t>
            </a:r>
          </a:p>
          <a:p>
            <a:pPr marL="228600" indent="-227880">
              <a:lnSpc>
                <a:spcPct val="90000"/>
              </a:lnSpc>
              <a:spcBef>
                <a:spcPts val="1001"/>
              </a:spcBef>
              <a:buClr>
                <a:srgbClr val="000000"/>
              </a:buClr>
              <a:buFont typeface="Arial"/>
              <a:buChar char="•"/>
            </a:pPr>
            <a:endParaRPr lang="en-US" sz="2000" b="1" spc="-1" dirty="0">
              <a:solidFill>
                <a:srgbClr val="000000"/>
              </a:solidFill>
            </a:endParaRPr>
          </a:p>
          <a:p>
            <a:pPr marL="228600" indent="-227880">
              <a:lnSpc>
                <a:spcPct val="90000"/>
              </a:lnSpc>
              <a:spcBef>
                <a:spcPts val="1001"/>
              </a:spcBef>
              <a:buClr>
                <a:srgbClr val="000000"/>
              </a:buClr>
              <a:buFont typeface="Arial"/>
              <a:buChar char="•"/>
            </a:pPr>
            <a:r>
              <a:rPr lang="en-US" sz="2000" b="1" spc="-1" dirty="0">
                <a:solidFill>
                  <a:srgbClr val="000000"/>
                </a:solidFill>
              </a:rPr>
              <a:t>Arrive early, registration starts at </a:t>
            </a:r>
            <a:r>
              <a:rPr lang="en-US" sz="2000" b="1" spc="-1" dirty="0">
                <a:solidFill>
                  <a:srgbClr val="C00000"/>
                </a:solidFill>
              </a:rPr>
              <a:t>10 am</a:t>
            </a:r>
            <a:r>
              <a:rPr lang="en-US" sz="2000" b="1" spc="-1" dirty="0">
                <a:solidFill>
                  <a:srgbClr val="000000"/>
                </a:solidFill>
              </a:rPr>
              <a:t>!</a:t>
            </a:r>
          </a:p>
          <a:p>
            <a:pPr marL="720">
              <a:lnSpc>
                <a:spcPct val="90000"/>
              </a:lnSpc>
              <a:spcBef>
                <a:spcPts val="1001"/>
              </a:spcBef>
              <a:buClr>
                <a:srgbClr val="000000"/>
              </a:buClr>
            </a:pPr>
            <a:endParaRPr lang="en-US" sz="2000" b="0" strike="noStrike" spc="-1" dirty="0">
              <a:latin typeface="Arial"/>
            </a:endParaRPr>
          </a:p>
        </p:txBody>
      </p:sp>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Announcements – Around LA</a:t>
            </a:r>
            <a:endParaRPr lang="en-US" sz="3200" b="0" strike="noStrike" spc="-1" dirty="0">
              <a:latin typeface="Arial"/>
            </a:endParaRPr>
          </a:p>
        </p:txBody>
      </p:sp>
      <p:grpSp>
        <p:nvGrpSpPr>
          <p:cNvPr id="6" name="Group 5">
            <a:extLst>
              <a:ext uri="{FF2B5EF4-FFF2-40B4-BE49-F238E27FC236}">
                <a16:creationId xmlns:a16="http://schemas.microsoft.com/office/drawing/2014/main" id="{D7CC25E1-D0F0-4125-9493-71F977BE1E26}"/>
              </a:ext>
            </a:extLst>
          </p:cNvPr>
          <p:cNvGrpSpPr/>
          <p:nvPr/>
        </p:nvGrpSpPr>
        <p:grpSpPr>
          <a:xfrm>
            <a:off x="6538578" y="0"/>
            <a:ext cx="2605422" cy="1108964"/>
            <a:chOff x="6352920" y="166680"/>
            <a:chExt cx="2675880" cy="1151640"/>
          </a:xfrm>
        </p:grpSpPr>
        <p:pic>
          <p:nvPicPr>
            <p:cNvPr id="7" name="Picture 20">
              <a:extLst>
                <a:ext uri="{FF2B5EF4-FFF2-40B4-BE49-F238E27FC236}">
                  <a16:creationId xmlns:a16="http://schemas.microsoft.com/office/drawing/2014/main" id="{7F42AFBF-DF27-4895-9578-E99A2925EFE2}"/>
                </a:ext>
              </a:extLst>
            </p:cNvPr>
            <p:cNvPicPr/>
            <p:nvPr/>
          </p:nvPicPr>
          <p:blipFill>
            <a:blip r:embed="rId2"/>
            <a:stretch/>
          </p:blipFill>
          <p:spPr>
            <a:xfrm>
              <a:off x="6352920" y="166680"/>
              <a:ext cx="2675880" cy="1151640"/>
            </a:xfrm>
            <a:prstGeom prst="rect">
              <a:avLst/>
            </a:prstGeom>
            <a:ln>
              <a:noFill/>
            </a:ln>
          </p:spPr>
        </p:pic>
        <p:pic>
          <p:nvPicPr>
            <p:cNvPr id="8" name="Picture 7">
              <a:extLst>
                <a:ext uri="{FF2B5EF4-FFF2-40B4-BE49-F238E27FC236}">
                  <a16:creationId xmlns:a16="http://schemas.microsoft.com/office/drawing/2014/main" id="{E3DADB36-1A3F-4804-8E97-9E2965F458F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pic>
        <p:nvPicPr>
          <p:cNvPr id="5" name="Picture 4">
            <a:extLst>
              <a:ext uri="{FF2B5EF4-FFF2-40B4-BE49-F238E27FC236}">
                <a16:creationId xmlns:a16="http://schemas.microsoft.com/office/drawing/2014/main" id="{65F93D15-C41B-4CD3-9489-D036DB5FB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620" y="1066680"/>
            <a:ext cx="4407235" cy="5703480"/>
          </a:xfrm>
          <a:prstGeom prst="rect">
            <a:avLst/>
          </a:prstGeom>
        </p:spPr>
      </p:pic>
    </p:spTree>
    <p:extLst>
      <p:ext uri="{BB962C8B-B14F-4D97-AF65-F5344CB8AC3E}">
        <p14:creationId xmlns:p14="http://schemas.microsoft.com/office/powerpoint/2010/main" val="218501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3726973" y="1048891"/>
            <a:ext cx="5299462" cy="1563683"/>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000" b="0" strike="noStrike" spc="-1" dirty="0">
              <a:solidFill>
                <a:srgbClr val="000000"/>
              </a:solidFill>
              <a:latin typeface="Arial"/>
              <a:ea typeface="DejaVu Sans"/>
            </a:endParaRPr>
          </a:p>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See what is happening around INCOSE: </a:t>
            </a:r>
            <a:r>
              <a:rPr lang="en-US" sz="2000" b="0" u="sng" strike="noStrike" spc="-1" dirty="0">
                <a:solidFill>
                  <a:srgbClr val="009999"/>
                </a:solidFill>
                <a:uFillTx/>
                <a:latin typeface="Arial"/>
                <a:ea typeface="DejaVu Sans"/>
                <a:hlinkClick r:id="rId2"/>
              </a:rPr>
              <a:t>www.incose.org/</a:t>
            </a:r>
            <a:endParaRPr lang="en-US" sz="2000" b="1" spc="-1" dirty="0">
              <a:solidFill>
                <a:srgbClr val="C00000"/>
              </a:solidFill>
              <a:latin typeface="Arial"/>
              <a:ea typeface="DejaVu Sans"/>
            </a:endParaRPr>
          </a:p>
          <a:p>
            <a:pPr marL="685800" lvl="1" indent="-227880">
              <a:lnSpc>
                <a:spcPct val="90000"/>
              </a:lnSpc>
              <a:spcBef>
                <a:spcPts val="1001"/>
              </a:spcBef>
              <a:buClr>
                <a:srgbClr val="000000"/>
              </a:buClr>
              <a:buFont typeface="Arial"/>
              <a:buChar char="•"/>
            </a:pPr>
            <a:r>
              <a:rPr lang="en-US" sz="2000" b="1" spc="-1" dirty="0">
                <a:solidFill>
                  <a:srgbClr val="C00000"/>
                </a:solidFill>
                <a:latin typeface="Arial"/>
                <a:ea typeface="DejaVu Sans"/>
              </a:rPr>
              <a:t>Note: the dates here are not the actual dates of the events, they are dates the event was created.</a:t>
            </a:r>
            <a:endParaRPr lang="en-US" sz="2000" b="1" strike="noStrike" spc="-1" dirty="0">
              <a:solidFill>
                <a:srgbClr val="C00000"/>
              </a:solidFill>
              <a:latin typeface="Arial"/>
              <a:ea typeface="DejaVu Sans"/>
            </a:endParaRPr>
          </a:p>
        </p:txBody>
      </p:sp>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Other Announcements?</a:t>
            </a:r>
            <a:endParaRPr lang="en-US" sz="3200" b="0" strike="noStrike" spc="-1" dirty="0">
              <a:latin typeface="Arial"/>
            </a:endParaRPr>
          </a:p>
        </p:txBody>
      </p:sp>
      <p:pic>
        <p:nvPicPr>
          <p:cNvPr id="2" name="Picture 1">
            <a:extLst>
              <a:ext uri="{FF2B5EF4-FFF2-40B4-BE49-F238E27FC236}">
                <a16:creationId xmlns:a16="http://schemas.microsoft.com/office/drawing/2014/main" id="{44A32730-0533-4880-808E-927922BEB251}"/>
              </a:ext>
            </a:extLst>
          </p:cNvPr>
          <p:cNvPicPr>
            <a:picLocks noChangeAspect="1"/>
          </p:cNvPicPr>
          <p:nvPr/>
        </p:nvPicPr>
        <p:blipFill>
          <a:blip r:embed="rId3"/>
          <a:stretch>
            <a:fillRect/>
          </a:stretch>
        </p:blipFill>
        <p:spPr>
          <a:xfrm>
            <a:off x="813435" y="1127265"/>
            <a:ext cx="2762250" cy="5438775"/>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2F67E4FB-2C4E-43F3-B867-9A3F9D57F301}"/>
              </a:ext>
            </a:extLst>
          </p:cNvPr>
          <p:cNvGrpSpPr/>
          <p:nvPr/>
        </p:nvGrpSpPr>
        <p:grpSpPr>
          <a:xfrm>
            <a:off x="6538578" y="0"/>
            <a:ext cx="2605422" cy="1108964"/>
            <a:chOff x="6352920" y="166680"/>
            <a:chExt cx="2675880" cy="1151640"/>
          </a:xfrm>
        </p:grpSpPr>
        <p:pic>
          <p:nvPicPr>
            <p:cNvPr id="6" name="Picture 20">
              <a:extLst>
                <a:ext uri="{FF2B5EF4-FFF2-40B4-BE49-F238E27FC236}">
                  <a16:creationId xmlns:a16="http://schemas.microsoft.com/office/drawing/2014/main" id="{F76457D9-31FE-4F09-AC8F-2A32799386FE}"/>
                </a:ext>
              </a:extLst>
            </p:cNvPr>
            <p:cNvPicPr/>
            <p:nvPr/>
          </p:nvPicPr>
          <p:blipFill>
            <a:blip r:embed="rId4"/>
            <a:stretch/>
          </p:blipFill>
          <p:spPr>
            <a:xfrm>
              <a:off x="6352920" y="166680"/>
              <a:ext cx="2675880" cy="1151640"/>
            </a:xfrm>
            <a:prstGeom prst="rect">
              <a:avLst/>
            </a:prstGeom>
            <a:ln>
              <a:noFill/>
            </a:ln>
          </p:spPr>
        </p:pic>
        <p:pic>
          <p:nvPicPr>
            <p:cNvPr id="7" name="Picture 6">
              <a:extLst>
                <a:ext uri="{FF2B5EF4-FFF2-40B4-BE49-F238E27FC236}">
                  <a16:creationId xmlns:a16="http://schemas.microsoft.com/office/drawing/2014/main" id="{F0066C95-8E8E-4E9F-A0CB-90DDCCE6F1E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extLst>
      <p:ext uri="{BB962C8B-B14F-4D97-AF65-F5344CB8AC3E}">
        <p14:creationId xmlns:p14="http://schemas.microsoft.com/office/powerpoint/2010/main" val="368073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Other Announcements?</a:t>
            </a:r>
            <a:endParaRPr lang="en-US" sz="3200" b="0" strike="noStrike" spc="-1" dirty="0">
              <a:latin typeface="Arial"/>
            </a:endParaRPr>
          </a:p>
        </p:txBody>
      </p:sp>
      <p:grpSp>
        <p:nvGrpSpPr>
          <p:cNvPr id="5" name="Group 4">
            <a:extLst>
              <a:ext uri="{FF2B5EF4-FFF2-40B4-BE49-F238E27FC236}">
                <a16:creationId xmlns:a16="http://schemas.microsoft.com/office/drawing/2014/main" id="{2F67E4FB-2C4E-43F3-B867-9A3F9D57F301}"/>
              </a:ext>
            </a:extLst>
          </p:cNvPr>
          <p:cNvGrpSpPr/>
          <p:nvPr/>
        </p:nvGrpSpPr>
        <p:grpSpPr>
          <a:xfrm>
            <a:off x="6538578" y="0"/>
            <a:ext cx="2605422" cy="1108964"/>
            <a:chOff x="6352920" y="166680"/>
            <a:chExt cx="2675880" cy="1151640"/>
          </a:xfrm>
        </p:grpSpPr>
        <p:pic>
          <p:nvPicPr>
            <p:cNvPr id="6" name="Picture 20">
              <a:extLst>
                <a:ext uri="{FF2B5EF4-FFF2-40B4-BE49-F238E27FC236}">
                  <a16:creationId xmlns:a16="http://schemas.microsoft.com/office/drawing/2014/main" id="{F76457D9-31FE-4F09-AC8F-2A32799386FE}"/>
                </a:ext>
              </a:extLst>
            </p:cNvPr>
            <p:cNvPicPr/>
            <p:nvPr/>
          </p:nvPicPr>
          <p:blipFill>
            <a:blip r:embed="rId2"/>
            <a:stretch/>
          </p:blipFill>
          <p:spPr>
            <a:xfrm>
              <a:off x="6352920" y="166680"/>
              <a:ext cx="2675880" cy="1151640"/>
            </a:xfrm>
            <a:prstGeom prst="rect">
              <a:avLst/>
            </a:prstGeom>
            <a:ln>
              <a:noFill/>
            </a:ln>
          </p:spPr>
        </p:pic>
        <p:pic>
          <p:nvPicPr>
            <p:cNvPr id="7" name="Picture 6">
              <a:extLst>
                <a:ext uri="{FF2B5EF4-FFF2-40B4-BE49-F238E27FC236}">
                  <a16:creationId xmlns:a16="http://schemas.microsoft.com/office/drawing/2014/main" id="{F0066C95-8E8E-4E9F-A0CB-90DDCCE6F1E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pic>
        <p:nvPicPr>
          <p:cNvPr id="3" name="Picture 2">
            <a:extLst>
              <a:ext uri="{FF2B5EF4-FFF2-40B4-BE49-F238E27FC236}">
                <a16:creationId xmlns:a16="http://schemas.microsoft.com/office/drawing/2014/main" id="{134D57B3-B28E-4298-B705-87D650F88165}"/>
              </a:ext>
            </a:extLst>
          </p:cNvPr>
          <p:cNvPicPr>
            <a:picLocks noChangeAspect="1"/>
          </p:cNvPicPr>
          <p:nvPr/>
        </p:nvPicPr>
        <p:blipFill>
          <a:blip r:embed="rId4"/>
          <a:stretch>
            <a:fillRect/>
          </a:stretch>
        </p:blipFill>
        <p:spPr>
          <a:xfrm>
            <a:off x="585720" y="1108964"/>
            <a:ext cx="3581400" cy="532447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4BCF148-E209-44C4-9BF1-2DC541CCCDE6}"/>
              </a:ext>
            </a:extLst>
          </p:cNvPr>
          <p:cNvPicPr>
            <a:picLocks noChangeAspect="1"/>
          </p:cNvPicPr>
          <p:nvPr/>
        </p:nvPicPr>
        <p:blipFill>
          <a:blip r:embed="rId5"/>
          <a:stretch>
            <a:fillRect/>
          </a:stretch>
        </p:blipFill>
        <p:spPr>
          <a:xfrm>
            <a:off x="4455990" y="1108964"/>
            <a:ext cx="2550705" cy="53244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17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39640" y="1066680"/>
            <a:ext cx="8304840"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Treasurer</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Manages finances, reimbursements</a:t>
            </a:r>
            <a:endParaRPr lang="en-US" sz="18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Represents Chapter on financial matters</a:t>
            </a:r>
            <a:endParaRPr lang="en-US" sz="1800" b="0" strike="noStrike" spc="-1" dirty="0">
              <a:latin typeface="Arial"/>
            </a:endParaRPr>
          </a:p>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Remote site coordinator</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Coordinates communication with remote sites for speaker meetings</a:t>
            </a:r>
            <a:endParaRPr lang="en-US" sz="1800" b="0" strike="noStrike" spc="-1" dirty="0">
              <a:latin typeface="Arial"/>
            </a:endParaRPr>
          </a:p>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Networking coordinator</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Plan networking events</a:t>
            </a:r>
            <a:endParaRPr lang="en-US" sz="18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Propose new methods to improve Chapter networking</a:t>
            </a:r>
            <a:endParaRPr lang="en-US" sz="1800" b="0" strike="noStrike" spc="-1" dirty="0">
              <a:latin typeface="Arial"/>
            </a:endParaRPr>
          </a:p>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Membership records management support</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Support the Membership Director in collecting attendance records and membership matters</a:t>
            </a:r>
            <a:endParaRPr lang="en-US" sz="1800" b="0" strike="noStrike" spc="-1" dirty="0">
              <a:latin typeface="Arial"/>
            </a:endParaRPr>
          </a:p>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Conference committee members (CESR)</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Management</a:t>
            </a:r>
            <a:endParaRPr lang="en-US" sz="18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1800" b="0" strike="noStrike" spc="-1" dirty="0">
                <a:solidFill>
                  <a:srgbClr val="000000"/>
                </a:solidFill>
                <a:latin typeface="Arial"/>
                <a:ea typeface="DejaVu Sans"/>
              </a:rPr>
              <a:t>Technical</a:t>
            </a:r>
            <a:endParaRPr lang="en-US" sz="1800" b="0" strike="noStrike" spc="-1" dirty="0">
              <a:latin typeface="Arial"/>
            </a:endParaRPr>
          </a:p>
        </p:txBody>
      </p:sp>
      <p:sp>
        <p:nvSpPr>
          <p:cNvPr id="207"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4000" b="0" strike="noStrike" spc="-1">
                <a:solidFill>
                  <a:srgbClr val="000000"/>
                </a:solidFill>
                <a:latin typeface="Arial"/>
                <a:ea typeface="DejaVu Sans"/>
              </a:rPr>
              <a:t>Volunteer Opportunities</a:t>
            </a:r>
            <a:endParaRPr lang="en-US" sz="4000" b="0" strike="noStrike" spc="-1">
              <a:latin typeface="Arial"/>
            </a:endParaRPr>
          </a:p>
        </p:txBody>
      </p:sp>
      <p:grpSp>
        <p:nvGrpSpPr>
          <p:cNvPr id="4" name="Group 3">
            <a:extLst>
              <a:ext uri="{FF2B5EF4-FFF2-40B4-BE49-F238E27FC236}">
                <a16:creationId xmlns:a16="http://schemas.microsoft.com/office/drawing/2014/main" id="{602DD9F4-5E56-4CB6-9DE5-33C2D48149CF}"/>
              </a:ext>
            </a:extLst>
          </p:cNvPr>
          <p:cNvGrpSpPr/>
          <p:nvPr/>
        </p:nvGrpSpPr>
        <p:grpSpPr>
          <a:xfrm>
            <a:off x="6538578" y="0"/>
            <a:ext cx="2605422" cy="1108964"/>
            <a:chOff x="6352920" y="166680"/>
            <a:chExt cx="2675880" cy="1151640"/>
          </a:xfrm>
        </p:grpSpPr>
        <p:pic>
          <p:nvPicPr>
            <p:cNvPr id="5" name="Picture 20">
              <a:extLst>
                <a:ext uri="{FF2B5EF4-FFF2-40B4-BE49-F238E27FC236}">
                  <a16:creationId xmlns:a16="http://schemas.microsoft.com/office/drawing/2014/main" id="{D4D20259-D1AE-4095-8DAE-F34C295918D5}"/>
                </a:ext>
              </a:extLst>
            </p:cNvPr>
            <p:cNvPicPr/>
            <p:nvPr/>
          </p:nvPicPr>
          <p:blipFill>
            <a:blip r:embed="rId2"/>
            <a:stretch/>
          </p:blipFill>
          <p:spPr>
            <a:xfrm>
              <a:off x="6352920" y="166680"/>
              <a:ext cx="2675880" cy="1151640"/>
            </a:xfrm>
            <a:prstGeom prst="rect">
              <a:avLst/>
            </a:prstGeom>
            <a:ln>
              <a:noFill/>
            </a:ln>
          </p:spPr>
        </p:pic>
        <p:pic>
          <p:nvPicPr>
            <p:cNvPr id="6" name="Picture 5">
              <a:extLst>
                <a:ext uri="{FF2B5EF4-FFF2-40B4-BE49-F238E27FC236}">
                  <a16:creationId xmlns:a16="http://schemas.microsoft.com/office/drawing/2014/main" id="{1B3943A6-BECF-4482-9EB0-E51C4F4A724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39640" y="1066680"/>
            <a:ext cx="8304840"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2400" b="0" strike="noStrike" spc="-1" dirty="0">
              <a:latin typeface="Arial"/>
            </a:endParaRPr>
          </a:p>
        </p:txBody>
      </p:sp>
      <p:sp>
        <p:nvSpPr>
          <p:cNvPr id="211"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dirty="0">
                <a:solidFill>
                  <a:srgbClr val="000000"/>
                </a:solidFill>
                <a:latin typeface="Arial"/>
                <a:ea typeface="DejaVu Sans"/>
              </a:rPr>
              <a:t>Reflections</a:t>
            </a:r>
            <a:endParaRPr lang="en-US" sz="3600" b="0" strike="noStrike" spc="-1" dirty="0">
              <a:latin typeface="Arial"/>
            </a:endParaRPr>
          </a:p>
        </p:txBody>
      </p:sp>
      <p:sp>
        <p:nvSpPr>
          <p:cNvPr id="5" name="CustomShape 2">
            <a:extLst>
              <a:ext uri="{FF2B5EF4-FFF2-40B4-BE49-F238E27FC236}">
                <a16:creationId xmlns:a16="http://schemas.microsoft.com/office/drawing/2014/main" id="{006F5690-1631-44E1-BFC4-ED44CA73D80E}"/>
              </a:ext>
            </a:extLst>
          </p:cNvPr>
          <p:cNvSpPr/>
          <p:nvPr/>
        </p:nvSpPr>
        <p:spPr>
          <a:xfrm>
            <a:off x="1394100" y="337158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pPr>
            <a:endParaRPr lang="en-US" sz="3600" b="0" strike="noStrike" spc="-1" dirty="0">
              <a:solidFill>
                <a:schemeClr val="tx2">
                  <a:lumMod val="60000"/>
                  <a:lumOff val="40000"/>
                </a:schemeClr>
              </a:solidFill>
              <a:latin typeface="Arial"/>
            </a:endParaRPr>
          </a:p>
        </p:txBody>
      </p:sp>
      <p:sp>
        <p:nvSpPr>
          <p:cNvPr id="6" name="CustomShape 1">
            <a:extLst>
              <a:ext uri="{FF2B5EF4-FFF2-40B4-BE49-F238E27FC236}">
                <a16:creationId xmlns:a16="http://schemas.microsoft.com/office/drawing/2014/main" id="{74EB1166-AEF7-48EC-AE30-4EE166C6E4A5}"/>
              </a:ext>
            </a:extLst>
          </p:cNvPr>
          <p:cNvSpPr/>
          <p:nvPr/>
        </p:nvSpPr>
        <p:spPr>
          <a:xfrm>
            <a:off x="692040" y="1448109"/>
            <a:ext cx="8304840" cy="4440889"/>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r>
              <a:rPr lang="en-US" sz="2800" b="1" spc="-1" dirty="0">
                <a:solidFill>
                  <a:schemeClr val="accent2">
                    <a:lumMod val="75000"/>
                  </a:schemeClr>
                </a:solidFill>
                <a:latin typeface="Arial"/>
              </a:rPr>
              <a:t>What is the INCOSE LA Chapter doing well?</a:t>
            </a:r>
          </a:p>
          <a:p>
            <a:pPr marL="228600" indent="-227880">
              <a:lnSpc>
                <a:spcPct val="90000"/>
              </a:lnSpc>
              <a:spcBef>
                <a:spcPts val="1001"/>
              </a:spcBef>
              <a:buClr>
                <a:srgbClr val="000000"/>
              </a:buClr>
              <a:buFont typeface="Arial"/>
              <a:buChar char="•"/>
            </a:pPr>
            <a:endParaRPr lang="en-US" sz="2800" b="1" strike="noStrike" spc="-1" dirty="0">
              <a:solidFill>
                <a:schemeClr val="accent2">
                  <a:lumMod val="75000"/>
                </a:schemeClr>
              </a:solidFill>
              <a:latin typeface="Arial"/>
            </a:endParaRPr>
          </a:p>
          <a:p>
            <a:pPr marL="228600" indent="-227880">
              <a:lnSpc>
                <a:spcPct val="90000"/>
              </a:lnSpc>
              <a:spcBef>
                <a:spcPts val="1001"/>
              </a:spcBef>
              <a:buClr>
                <a:srgbClr val="000000"/>
              </a:buClr>
              <a:buFont typeface="Arial"/>
              <a:buChar char="•"/>
            </a:pPr>
            <a:r>
              <a:rPr lang="en-US" sz="2800" b="1" spc="-1" dirty="0">
                <a:solidFill>
                  <a:schemeClr val="accent2">
                    <a:lumMod val="75000"/>
                  </a:schemeClr>
                </a:solidFill>
                <a:latin typeface="Arial"/>
              </a:rPr>
              <a:t>What can be improved?</a:t>
            </a:r>
            <a:endParaRPr lang="en-US" sz="2400" b="1" strike="noStrike" spc="-1" dirty="0">
              <a:solidFill>
                <a:schemeClr val="accent2">
                  <a:lumMod val="75000"/>
                </a:schemeClr>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39640" y="1066680"/>
            <a:ext cx="8304840"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2400" b="0" strike="noStrike" spc="-1" dirty="0">
              <a:latin typeface="Arial"/>
            </a:endParaRPr>
          </a:p>
        </p:txBody>
      </p:sp>
      <p:sp>
        <p:nvSpPr>
          <p:cNvPr id="211"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dirty="0">
                <a:solidFill>
                  <a:srgbClr val="000000"/>
                </a:solidFill>
                <a:latin typeface="Arial"/>
                <a:ea typeface="DejaVu Sans"/>
              </a:rPr>
              <a:t>Reflections</a:t>
            </a:r>
            <a:endParaRPr lang="en-US" sz="3600" b="0" strike="noStrike" spc="-1" dirty="0">
              <a:latin typeface="Arial"/>
            </a:endParaRPr>
          </a:p>
        </p:txBody>
      </p:sp>
      <p:sp>
        <p:nvSpPr>
          <p:cNvPr id="6" name="CustomShape 1">
            <a:extLst>
              <a:ext uri="{FF2B5EF4-FFF2-40B4-BE49-F238E27FC236}">
                <a16:creationId xmlns:a16="http://schemas.microsoft.com/office/drawing/2014/main" id="{74EB1166-AEF7-48EC-AE30-4EE166C6E4A5}"/>
              </a:ext>
            </a:extLst>
          </p:cNvPr>
          <p:cNvSpPr/>
          <p:nvPr/>
        </p:nvSpPr>
        <p:spPr>
          <a:xfrm>
            <a:off x="678977" y="1208555"/>
            <a:ext cx="8304840" cy="4440889"/>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400" b="1" strike="noStrike" spc="-1" dirty="0">
              <a:solidFill>
                <a:schemeClr val="accent2">
                  <a:lumMod val="75000"/>
                </a:schemeClr>
              </a:solidFill>
              <a:latin typeface="Arial"/>
            </a:endParaRPr>
          </a:p>
        </p:txBody>
      </p:sp>
      <p:sp>
        <p:nvSpPr>
          <p:cNvPr id="3" name="TextBox 2">
            <a:extLst>
              <a:ext uri="{FF2B5EF4-FFF2-40B4-BE49-F238E27FC236}">
                <a16:creationId xmlns:a16="http://schemas.microsoft.com/office/drawing/2014/main" id="{4D989B7F-B34B-4202-BE4C-BFABF35142A4}"/>
              </a:ext>
            </a:extLst>
          </p:cNvPr>
          <p:cNvSpPr txBox="1"/>
          <p:nvPr/>
        </p:nvSpPr>
        <p:spPr>
          <a:xfrm>
            <a:off x="1172669" y="1417159"/>
            <a:ext cx="4390946" cy="923330"/>
          </a:xfrm>
          <a:prstGeom prst="rect">
            <a:avLst/>
          </a:prstGeom>
          <a:noFill/>
        </p:spPr>
        <p:txBody>
          <a:bodyPr wrap="none" rtlCol="0">
            <a:spAutoFit/>
          </a:bodyPr>
          <a:lstStyle/>
          <a:p>
            <a:r>
              <a:rPr lang="en-US" dirty="0"/>
              <a:t>What is going well?</a:t>
            </a:r>
          </a:p>
          <a:p>
            <a:pPr marL="285750" indent="-285750">
              <a:buFont typeface="Arial" panose="020B0604020202020204" pitchFamily="34" charset="0"/>
              <a:buChar char="•"/>
            </a:pPr>
            <a:r>
              <a:rPr lang="en-US" dirty="0"/>
              <a:t>Diverse speaker meetings and trainings</a:t>
            </a: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87B9B938-FE82-40E5-8E39-7EE81D7AFEF4}"/>
              </a:ext>
            </a:extLst>
          </p:cNvPr>
          <p:cNvSpPr txBox="1"/>
          <p:nvPr/>
        </p:nvSpPr>
        <p:spPr>
          <a:xfrm>
            <a:off x="1172669" y="2967334"/>
            <a:ext cx="5083443" cy="1200329"/>
          </a:xfrm>
          <a:prstGeom prst="rect">
            <a:avLst/>
          </a:prstGeom>
          <a:noFill/>
        </p:spPr>
        <p:txBody>
          <a:bodyPr wrap="none" rtlCol="0">
            <a:spAutoFit/>
          </a:bodyPr>
          <a:lstStyle/>
          <a:p>
            <a:r>
              <a:rPr lang="en-US" dirty="0"/>
              <a:t>What can be improved?</a:t>
            </a:r>
          </a:p>
          <a:p>
            <a:pPr marL="285750" indent="-285750">
              <a:buFont typeface="Arial" panose="020B0604020202020204" pitchFamily="34" charset="0"/>
              <a:buChar char="•"/>
            </a:pPr>
            <a:r>
              <a:rPr lang="en-US" dirty="0"/>
              <a:t>Plan some networking events (~3-4 per year)</a:t>
            </a:r>
          </a:p>
          <a:p>
            <a:pPr marL="285750" indent="-285750">
              <a:buFont typeface="Arial" panose="020B0604020202020204" pitchFamily="34" charset="0"/>
              <a:buChar char="•"/>
            </a:pPr>
            <a:r>
              <a:rPr lang="en-US" dirty="0"/>
              <a:t>Enlist more volunteers</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7C4F1E4F-BC93-426A-BD6D-F29203011417}"/>
              </a:ext>
            </a:extLst>
          </p:cNvPr>
          <p:cNvSpPr txBox="1"/>
          <p:nvPr/>
        </p:nvSpPr>
        <p:spPr>
          <a:xfrm>
            <a:off x="1172668" y="4867989"/>
            <a:ext cx="3589444" cy="923330"/>
          </a:xfrm>
          <a:prstGeom prst="rect">
            <a:avLst/>
          </a:prstGeom>
          <a:noFill/>
        </p:spPr>
        <p:txBody>
          <a:bodyPr wrap="none" rtlCol="0">
            <a:spAutoFit/>
          </a:bodyPr>
          <a:lstStyle/>
          <a:p>
            <a:r>
              <a:rPr lang="en-US" dirty="0"/>
              <a:t>Other notable comments:</a:t>
            </a:r>
          </a:p>
          <a:p>
            <a:pPr marL="285750" indent="-285750">
              <a:buFont typeface="Arial" panose="020B0604020202020204" pitchFamily="34" charset="0"/>
              <a:buChar char="•"/>
            </a:pPr>
            <a:r>
              <a:rPr lang="en-US" dirty="0"/>
              <a:t>Better to hear speaker in room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7362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39640" y="1066680"/>
            <a:ext cx="8304840"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2400" b="0" strike="noStrike" spc="-1" dirty="0">
              <a:latin typeface="Arial"/>
            </a:endParaRPr>
          </a:p>
        </p:txBody>
      </p:sp>
      <p:sp>
        <p:nvSpPr>
          <p:cNvPr id="211"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dirty="0">
                <a:solidFill>
                  <a:srgbClr val="000000"/>
                </a:solidFill>
                <a:latin typeface="Arial"/>
                <a:ea typeface="DejaVu Sans"/>
              </a:rPr>
              <a:t>Reflections</a:t>
            </a:r>
            <a:endParaRPr lang="en-US" sz="3600" b="0" strike="noStrike" spc="-1" dirty="0">
              <a:latin typeface="Arial"/>
            </a:endParaRPr>
          </a:p>
        </p:txBody>
      </p:sp>
      <p:sp>
        <p:nvSpPr>
          <p:cNvPr id="6" name="CustomShape 1">
            <a:extLst>
              <a:ext uri="{FF2B5EF4-FFF2-40B4-BE49-F238E27FC236}">
                <a16:creationId xmlns:a16="http://schemas.microsoft.com/office/drawing/2014/main" id="{74EB1166-AEF7-48EC-AE30-4EE166C6E4A5}"/>
              </a:ext>
            </a:extLst>
          </p:cNvPr>
          <p:cNvSpPr/>
          <p:nvPr/>
        </p:nvSpPr>
        <p:spPr>
          <a:xfrm>
            <a:off x="678977" y="1208555"/>
            <a:ext cx="8304840" cy="4440889"/>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400" b="1" strike="noStrike" spc="-1" dirty="0">
              <a:solidFill>
                <a:schemeClr val="accent2">
                  <a:lumMod val="75000"/>
                </a:schemeClr>
              </a:solidFill>
              <a:latin typeface="Arial"/>
            </a:endParaRPr>
          </a:p>
        </p:txBody>
      </p:sp>
      <p:graphicFrame>
        <p:nvGraphicFramePr>
          <p:cNvPr id="2" name="Table 1">
            <a:extLst>
              <a:ext uri="{FF2B5EF4-FFF2-40B4-BE49-F238E27FC236}">
                <a16:creationId xmlns:a16="http://schemas.microsoft.com/office/drawing/2014/main" id="{E1B83189-A2E5-4B2B-B11C-008CEDBCFB03}"/>
              </a:ext>
            </a:extLst>
          </p:cNvPr>
          <p:cNvGraphicFramePr>
            <a:graphicFrameLocks noGrp="1"/>
          </p:cNvGraphicFramePr>
          <p:nvPr>
            <p:extLst>
              <p:ext uri="{D42A27DB-BD31-4B8C-83A1-F6EECF244321}">
                <p14:modId xmlns:p14="http://schemas.microsoft.com/office/powerpoint/2010/main" val="3911831213"/>
              </p:ext>
            </p:extLst>
          </p:nvPr>
        </p:nvGraphicFramePr>
        <p:xfrm>
          <a:off x="1066799" y="1786086"/>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808044063"/>
                    </a:ext>
                  </a:extLst>
                </a:gridCol>
                <a:gridCol w="1524000">
                  <a:extLst>
                    <a:ext uri="{9D8B030D-6E8A-4147-A177-3AD203B41FA5}">
                      <a16:colId xmlns:a16="http://schemas.microsoft.com/office/drawing/2014/main" val="2143747447"/>
                    </a:ext>
                  </a:extLst>
                </a:gridCol>
                <a:gridCol w="1524000">
                  <a:extLst>
                    <a:ext uri="{9D8B030D-6E8A-4147-A177-3AD203B41FA5}">
                      <a16:colId xmlns:a16="http://schemas.microsoft.com/office/drawing/2014/main" val="79202046"/>
                    </a:ext>
                  </a:extLst>
                </a:gridCol>
                <a:gridCol w="1524000">
                  <a:extLst>
                    <a:ext uri="{9D8B030D-6E8A-4147-A177-3AD203B41FA5}">
                      <a16:colId xmlns:a16="http://schemas.microsoft.com/office/drawing/2014/main" val="558690806"/>
                    </a:ext>
                  </a:extLst>
                </a:gridCol>
              </a:tblGrid>
              <a:tr h="370840">
                <a:tc>
                  <a:txBody>
                    <a:bodyPr/>
                    <a:lstStyle/>
                    <a:p>
                      <a:r>
                        <a:rPr lang="en-US" dirty="0"/>
                        <a:t>Email</a:t>
                      </a:r>
                    </a:p>
                  </a:txBody>
                  <a:tcPr/>
                </a:tc>
                <a:tc>
                  <a:txBody>
                    <a:bodyPr/>
                    <a:lstStyle/>
                    <a:p>
                      <a:r>
                        <a:rPr lang="en-US" dirty="0"/>
                        <a:t>Newsletter</a:t>
                      </a:r>
                    </a:p>
                  </a:txBody>
                  <a:tcPr/>
                </a:tc>
                <a:tc>
                  <a:txBody>
                    <a:bodyPr/>
                    <a:lstStyle/>
                    <a:p>
                      <a:r>
                        <a:rPr lang="en-US" dirty="0"/>
                        <a:t>Website</a:t>
                      </a:r>
                    </a:p>
                  </a:txBody>
                  <a:tcPr/>
                </a:tc>
                <a:tc>
                  <a:txBody>
                    <a:bodyPr/>
                    <a:lstStyle/>
                    <a:p>
                      <a:r>
                        <a:rPr lang="en-US" dirty="0"/>
                        <a:t>Friend</a:t>
                      </a:r>
                    </a:p>
                  </a:txBody>
                  <a:tcPr/>
                </a:tc>
                <a:extLst>
                  <a:ext uri="{0D108BD9-81ED-4DB2-BD59-A6C34878D82A}">
                    <a16:rowId xmlns:a16="http://schemas.microsoft.com/office/drawing/2014/main" val="3687752404"/>
                  </a:ext>
                </a:extLst>
              </a:tr>
              <a:tr h="370840">
                <a:tc>
                  <a:txBody>
                    <a:bodyPr/>
                    <a:lstStyle/>
                    <a:p>
                      <a:r>
                        <a:rPr lang="en-US" dirty="0"/>
                        <a:t>3</a:t>
                      </a:r>
                    </a:p>
                  </a:txBody>
                  <a:tcPr/>
                </a:tc>
                <a:tc>
                  <a:txBody>
                    <a:bodyPr/>
                    <a:lstStyle/>
                    <a:p>
                      <a:r>
                        <a:rPr lang="en-US" dirty="0"/>
                        <a:t>1</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66711300"/>
                  </a:ext>
                </a:extLst>
              </a:tr>
            </a:tbl>
          </a:graphicData>
        </a:graphic>
      </p:graphicFrame>
      <p:sp>
        <p:nvSpPr>
          <p:cNvPr id="3" name="TextBox 2">
            <a:extLst>
              <a:ext uri="{FF2B5EF4-FFF2-40B4-BE49-F238E27FC236}">
                <a16:creationId xmlns:a16="http://schemas.microsoft.com/office/drawing/2014/main" id="{4D989B7F-B34B-4202-BE4C-BFABF35142A4}"/>
              </a:ext>
            </a:extLst>
          </p:cNvPr>
          <p:cNvSpPr txBox="1"/>
          <p:nvPr/>
        </p:nvSpPr>
        <p:spPr>
          <a:xfrm>
            <a:off x="1028979" y="1417159"/>
            <a:ext cx="5455340" cy="369332"/>
          </a:xfrm>
          <a:prstGeom prst="rect">
            <a:avLst/>
          </a:prstGeom>
          <a:noFill/>
        </p:spPr>
        <p:txBody>
          <a:bodyPr wrap="none" rtlCol="0">
            <a:spAutoFit/>
          </a:bodyPr>
          <a:lstStyle/>
          <a:p>
            <a:r>
              <a:rPr lang="en-US" dirty="0"/>
              <a:t>How did you hear about speaker meeting (August)?</a:t>
            </a:r>
          </a:p>
        </p:txBody>
      </p:sp>
      <p:sp>
        <p:nvSpPr>
          <p:cNvPr id="8" name="TextBox 7">
            <a:extLst>
              <a:ext uri="{FF2B5EF4-FFF2-40B4-BE49-F238E27FC236}">
                <a16:creationId xmlns:a16="http://schemas.microsoft.com/office/drawing/2014/main" id="{E9DE0667-1F08-4864-8C85-A448AC5EBEF1}"/>
              </a:ext>
            </a:extLst>
          </p:cNvPr>
          <p:cNvSpPr txBox="1"/>
          <p:nvPr/>
        </p:nvSpPr>
        <p:spPr>
          <a:xfrm>
            <a:off x="1028979" y="3250370"/>
            <a:ext cx="5596404" cy="923330"/>
          </a:xfrm>
          <a:prstGeom prst="rect">
            <a:avLst/>
          </a:prstGeom>
          <a:noFill/>
        </p:spPr>
        <p:txBody>
          <a:bodyPr wrap="none" rtlCol="0">
            <a:spAutoFit/>
          </a:bodyPr>
          <a:lstStyle/>
          <a:p>
            <a:r>
              <a:rPr lang="en-US" dirty="0"/>
              <a:t>Recommendations for future speaker meeting topics.</a:t>
            </a:r>
          </a:p>
          <a:p>
            <a:pPr marL="285750" indent="-285750">
              <a:buFont typeface="Arial" panose="020B0604020202020204" pitchFamily="34" charset="0"/>
              <a:buChar char="•"/>
            </a:pPr>
            <a:r>
              <a:rPr lang="en-US" dirty="0"/>
              <a:t>MBSE/Systems Engineering</a:t>
            </a:r>
          </a:p>
          <a:p>
            <a:pPr marL="285750" indent="-285750">
              <a:buFont typeface="Arial" panose="020B0604020202020204" pitchFamily="34" charset="0"/>
              <a:buChar char="•"/>
            </a:pPr>
            <a:r>
              <a:rPr lang="en-US" dirty="0"/>
              <a:t>Systems of Systems Engineering</a:t>
            </a:r>
          </a:p>
        </p:txBody>
      </p:sp>
      <p:graphicFrame>
        <p:nvGraphicFramePr>
          <p:cNvPr id="10" name="Table 9">
            <a:extLst>
              <a:ext uri="{FF2B5EF4-FFF2-40B4-BE49-F238E27FC236}">
                <a16:creationId xmlns:a16="http://schemas.microsoft.com/office/drawing/2014/main" id="{E20521C4-2B02-471B-81B7-03183006BA2D}"/>
              </a:ext>
            </a:extLst>
          </p:cNvPr>
          <p:cNvGraphicFramePr>
            <a:graphicFrameLocks noGrp="1"/>
          </p:cNvGraphicFramePr>
          <p:nvPr>
            <p:extLst>
              <p:ext uri="{D42A27DB-BD31-4B8C-83A1-F6EECF244321}">
                <p14:modId xmlns:p14="http://schemas.microsoft.com/office/powerpoint/2010/main" val="415681966"/>
              </p:ext>
            </p:extLst>
          </p:nvPr>
        </p:nvGraphicFramePr>
        <p:xfrm>
          <a:off x="1028979" y="5395087"/>
          <a:ext cx="4572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808044063"/>
                    </a:ext>
                  </a:extLst>
                </a:gridCol>
                <a:gridCol w="1524000">
                  <a:extLst>
                    <a:ext uri="{9D8B030D-6E8A-4147-A177-3AD203B41FA5}">
                      <a16:colId xmlns:a16="http://schemas.microsoft.com/office/drawing/2014/main" val="2143747447"/>
                    </a:ext>
                  </a:extLst>
                </a:gridCol>
                <a:gridCol w="1524000">
                  <a:extLst>
                    <a:ext uri="{9D8B030D-6E8A-4147-A177-3AD203B41FA5}">
                      <a16:colId xmlns:a16="http://schemas.microsoft.com/office/drawing/2014/main" val="79202046"/>
                    </a:ext>
                  </a:extLst>
                </a:gridCol>
              </a:tblGrid>
              <a:tr h="370840">
                <a:tc>
                  <a:txBody>
                    <a:bodyPr/>
                    <a:lstStyle/>
                    <a:p>
                      <a:r>
                        <a:rPr lang="en-US" dirty="0"/>
                        <a:t>Yes</a:t>
                      </a:r>
                    </a:p>
                  </a:txBody>
                  <a:tcPr/>
                </a:tc>
                <a:tc>
                  <a:txBody>
                    <a:bodyPr/>
                    <a:lstStyle/>
                    <a:p>
                      <a:r>
                        <a:rPr lang="en-US" dirty="0"/>
                        <a:t>No</a:t>
                      </a:r>
                    </a:p>
                  </a:txBody>
                  <a:tcPr/>
                </a:tc>
                <a:tc>
                  <a:txBody>
                    <a:bodyPr/>
                    <a:lstStyle/>
                    <a:p>
                      <a:r>
                        <a:rPr lang="en-US" dirty="0"/>
                        <a:t>Maybe</a:t>
                      </a:r>
                    </a:p>
                  </a:txBody>
                  <a:tcPr/>
                </a:tc>
                <a:extLst>
                  <a:ext uri="{0D108BD9-81ED-4DB2-BD59-A6C34878D82A}">
                    <a16:rowId xmlns:a16="http://schemas.microsoft.com/office/drawing/2014/main" val="3687752404"/>
                  </a:ext>
                </a:extLst>
              </a:tr>
              <a:tr h="370840">
                <a:tc>
                  <a:txBody>
                    <a:bodyPr/>
                    <a:lstStyle/>
                    <a:p>
                      <a:r>
                        <a:rPr lang="en-US" dirty="0"/>
                        <a:t>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6711300"/>
                  </a:ext>
                </a:extLst>
              </a:tr>
            </a:tbl>
          </a:graphicData>
        </a:graphic>
      </p:graphicFrame>
      <p:sp>
        <p:nvSpPr>
          <p:cNvPr id="11" name="TextBox 10">
            <a:extLst>
              <a:ext uri="{FF2B5EF4-FFF2-40B4-BE49-F238E27FC236}">
                <a16:creationId xmlns:a16="http://schemas.microsoft.com/office/drawing/2014/main" id="{3338EDEA-304A-4CDF-8C4C-04876ED6D082}"/>
              </a:ext>
            </a:extLst>
          </p:cNvPr>
          <p:cNvSpPr txBox="1"/>
          <p:nvPr/>
        </p:nvSpPr>
        <p:spPr>
          <a:xfrm>
            <a:off x="1028979" y="4992256"/>
            <a:ext cx="4010713" cy="369332"/>
          </a:xfrm>
          <a:prstGeom prst="rect">
            <a:avLst/>
          </a:prstGeom>
          <a:noFill/>
        </p:spPr>
        <p:txBody>
          <a:bodyPr wrap="none" rtlCol="0">
            <a:spAutoFit/>
          </a:bodyPr>
          <a:lstStyle/>
          <a:p>
            <a:r>
              <a:rPr lang="en-US" dirty="0"/>
              <a:t>Were you able to network effectively?</a:t>
            </a:r>
          </a:p>
        </p:txBody>
      </p:sp>
    </p:spTree>
    <p:extLst>
      <p:ext uri="{BB962C8B-B14F-4D97-AF65-F5344CB8AC3E}">
        <p14:creationId xmlns:p14="http://schemas.microsoft.com/office/powerpoint/2010/main" val="362827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39640" y="1066680"/>
            <a:ext cx="8304840"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2400" b="0" strike="noStrike" spc="-1" dirty="0">
              <a:latin typeface="Arial"/>
            </a:endParaRPr>
          </a:p>
        </p:txBody>
      </p:sp>
      <p:sp>
        <p:nvSpPr>
          <p:cNvPr id="211"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dirty="0">
                <a:solidFill>
                  <a:srgbClr val="000000"/>
                </a:solidFill>
                <a:latin typeface="Arial"/>
                <a:ea typeface="DejaVu Sans"/>
              </a:rPr>
              <a:t>Speaker Introduction</a:t>
            </a:r>
            <a:endParaRPr lang="en-US" sz="3600" b="0" strike="noStrike" spc="-1" dirty="0">
              <a:latin typeface="Arial"/>
            </a:endParaRPr>
          </a:p>
        </p:txBody>
      </p:sp>
      <p:sp>
        <p:nvSpPr>
          <p:cNvPr id="5" name="CustomShape 2">
            <a:extLst>
              <a:ext uri="{FF2B5EF4-FFF2-40B4-BE49-F238E27FC236}">
                <a16:creationId xmlns:a16="http://schemas.microsoft.com/office/drawing/2014/main" id="{006F5690-1631-44E1-BFC4-ED44CA73D80E}"/>
              </a:ext>
            </a:extLst>
          </p:cNvPr>
          <p:cNvSpPr/>
          <p:nvPr/>
        </p:nvSpPr>
        <p:spPr>
          <a:xfrm>
            <a:off x="1394100" y="337158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pPr>
            <a:r>
              <a:rPr lang="en-US" sz="4400" b="1" strike="noStrike" spc="-1" dirty="0">
                <a:solidFill>
                  <a:srgbClr val="000000"/>
                </a:solidFill>
                <a:latin typeface="Arial"/>
                <a:ea typeface="DejaVu Sans"/>
              </a:rPr>
              <a:t>Sean Marquez</a:t>
            </a:r>
          </a:p>
          <a:p>
            <a:pPr algn="ctr">
              <a:lnSpc>
                <a:spcPct val="90000"/>
              </a:lnSpc>
            </a:pPr>
            <a:endParaRPr lang="en-US" sz="3600" b="0" strike="noStrike" spc="-1" dirty="0">
              <a:solidFill>
                <a:srgbClr val="000000"/>
              </a:solidFill>
              <a:latin typeface="Arial"/>
              <a:ea typeface="DejaVu Sans"/>
            </a:endParaRPr>
          </a:p>
          <a:p>
            <a:pPr algn="ctr">
              <a:lnSpc>
                <a:spcPct val="90000"/>
              </a:lnSpc>
            </a:pPr>
            <a:r>
              <a:rPr lang="en-US" sz="3600" spc="-1" dirty="0">
                <a:solidFill>
                  <a:schemeClr val="tx2">
                    <a:lumMod val="60000"/>
                    <a:lumOff val="40000"/>
                  </a:schemeClr>
                </a:solidFill>
                <a:latin typeface="Arial"/>
              </a:rPr>
              <a:t>Space Cooperative Inc.</a:t>
            </a:r>
            <a:endParaRPr lang="en-US" sz="3600" b="0" strike="noStrike" spc="-1" dirty="0">
              <a:solidFill>
                <a:schemeClr val="tx2">
                  <a:lumMod val="60000"/>
                  <a:lumOff val="40000"/>
                </a:schemeClr>
              </a:solidFill>
              <a:latin typeface="Arial"/>
            </a:endParaRPr>
          </a:p>
        </p:txBody>
      </p:sp>
    </p:spTree>
    <p:extLst>
      <p:ext uri="{BB962C8B-B14F-4D97-AF65-F5344CB8AC3E}">
        <p14:creationId xmlns:p14="http://schemas.microsoft.com/office/powerpoint/2010/main" val="32140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4400" b="0" strike="noStrike" spc="-1">
                <a:solidFill>
                  <a:srgbClr val="000000"/>
                </a:solidFill>
                <a:latin typeface="Arial"/>
                <a:ea typeface="DejaVu Sans"/>
              </a:rPr>
              <a:t>Agenda</a:t>
            </a:r>
            <a:endParaRPr lang="en-US" sz="4400" b="0" strike="noStrike" spc="-1">
              <a:latin typeface="Arial"/>
            </a:endParaRPr>
          </a:p>
        </p:txBody>
      </p:sp>
      <p:sp>
        <p:nvSpPr>
          <p:cNvPr id="195" name="CustomShape 3"/>
          <p:cNvSpPr/>
          <p:nvPr/>
        </p:nvSpPr>
        <p:spPr>
          <a:xfrm>
            <a:off x="780973" y="6164640"/>
            <a:ext cx="79549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dirty="0">
                <a:solidFill>
                  <a:srgbClr val="0071CE"/>
                </a:solidFill>
                <a:latin typeface="Arial"/>
                <a:ea typeface="MS PGothic"/>
              </a:rPr>
              <a:t>Welcome!</a:t>
            </a:r>
            <a:endParaRPr lang="en-US" sz="2400" b="0" strike="noStrike" spc="-1" dirty="0">
              <a:latin typeface="Arial"/>
            </a:endParaRPr>
          </a:p>
        </p:txBody>
      </p:sp>
      <p:graphicFrame>
        <p:nvGraphicFramePr>
          <p:cNvPr id="2" name="Table 1">
            <a:extLst>
              <a:ext uri="{FF2B5EF4-FFF2-40B4-BE49-F238E27FC236}">
                <a16:creationId xmlns:a16="http://schemas.microsoft.com/office/drawing/2014/main" id="{87BDD736-5175-4BEA-B4E5-28363AC3C554}"/>
              </a:ext>
            </a:extLst>
          </p:cNvPr>
          <p:cNvGraphicFramePr>
            <a:graphicFrameLocks noGrp="1"/>
          </p:cNvGraphicFramePr>
          <p:nvPr>
            <p:extLst>
              <p:ext uri="{D42A27DB-BD31-4B8C-83A1-F6EECF244321}">
                <p14:modId xmlns:p14="http://schemas.microsoft.com/office/powerpoint/2010/main" val="883707848"/>
              </p:ext>
            </p:extLst>
          </p:nvPr>
        </p:nvGraphicFramePr>
        <p:xfrm>
          <a:off x="1051875" y="1558106"/>
          <a:ext cx="7413116" cy="4094480"/>
        </p:xfrm>
        <a:graphic>
          <a:graphicData uri="http://schemas.openxmlformats.org/drawingml/2006/table">
            <a:tbl>
              <a:tblPr firstRow="1" bandRow="1">
                <a:tableStyleId>{8FD4443E-F989-4FC4-A0C8-D5A2AF1F390B}</a:tableStyleId>
              </a:tblPr>
              <a:tblGrid>
                <a:gridCol w="2357150">
                  <a:extLst>
                    <a:ext uri="{9D8B030D-6E8A-4147-A177-3AD203B41FA5}">
                      <a16:colId xmlns:a16="http://schemas.microsoft.com/office/drawing/2014/main" val="3185671681"/>
                    </a:ext>
                  </a:extLst>
                </a:gridCol>
                <a:gridCol w="5055966">
                  <a:extLst>
                    <a:ext uri="{9D8B030D-6E8A-4147-A177-3AD203B41FA5}">
                      <a16:colId xmlns:a16="http://schemas.microsoft.com/office/drawing/2014/main" val="2264637854"/>
                    </a:ext>
                  </a:extLst>
                </a:gridCol>
              </a:tblGrid>
              <a:tr h="370840">
                <a:tc>
                  <a:txBody>
                    <a:bodyPr/>
                    <a:lstStyle/>
                    <a:p>
                      <a:r>
                        <a:rPr lang="en-US" dirty="0"/>
                        <a:t>Time</a:t>
                      </a:r>
                    </a:p>
                  </a:txBody>
                  <a:tcPr/>
                </a:tc>
                <a:tc>
                  <a:txBody>
                    <a:bodyPr/>
                    <a:lstStyle/>
                    <a:p>
                      <a:r>
                        <a:rPr lang="en-US" dirty="0"/>
                        <a:t>Topic</a:t>
                      </a:r>
                    </a:p>
                  </a:txBody>
                  <a:tcPr/>
                </a:tc>
                <a:extLst>
                  <a:ext uri="{0D108BD9-81ED-4DB2-BD59-A6C34878D82A}">
                    <a16:rowId xmlns:a16="http://schemas.microsoft.com/office/drawing/2014/main" val="1334217616"/>
                  </a:ext>
                </a:extLst>
              </a:tr>
              <a:tr h="370840">
                <a:tc>
                  <a:txBody>
                    <a:bodyPr/>
                    <a:lstStyle/>
                    <a:p>
                      <a:r>
                        <a:rPr lang="en-US" dirty="0"/>
                        <a:t>5:30 pm</a:t>
                      </a:r>
                    </a:p>
                  </a:txBody>
                  <a:tcPr/>
                </a:tc>
                <a:tc>
                  <a:txBody>
                    <a:bodyPr/>
                    <a:lstStyle/>
                    <a:p>
                      <a:endParaRPr lang="en-US" sz="800" dirty="0"/>
                    </a:p>
                    <a:p>
                      <a:r>
                        <a:rPr lang="en-US" dirty="0"/>
                        <a:t>Networking</a:t>
                      </a:r>
                    </a:p>
                    <a:p>
                      <a:endParaRPr lang="en-US" sz="800" dirty="0"/>
                    </a:p>
                  </a:txBody>
                  <a:tcPr/>
                </a:tc>
                <a:extLst>
                  <a:ext uri="{0D108BD9-81ED-4DB2-BD59-A6C34878D82A}">
                    <a16:rowId xmlns:a16="http://schemas.microsoft.com/office/drawing/2014/main" val="2078374279"/>
                  </a:ext>
                </a:extLst>
              </a:tr>
              <a:tr h="370840">
                <a:tc>
                  <a:txBody>
                    <a:bodyPr/>
                    <a:lstStyle/>
                    <a:p>
                      <a:r>
                        <a:rPr lang="en-US" dirty="0"/>
                        <a:t>6:00 pm</a:t>
                      </a:r>
                    </a:p>
                  </a:txBody>
                  <a:tcPr/>
                </a:tc>
                <a:tc>
                  <a:txBody>
                    <a:bodyPr/>
                    <a:lstStyle/>
                    <a:p>
                      <a:endParaRPr lang="en-US" sz="800" dirty="0"/>
                    </a:p>
                    <a:p>
                      <a:r>
                        <a:rPr lang="en-US" dirty="0"/>
                        <a:t>Announcements</a:t>
                      </a:r>
                    </a:p>
                    <a:p>
                      <a:endParaRPr lang="en-US" sz="800" dirty="0"/>
                    </a:p>
                  </a:txBody>
                  <a:tcPr/>
                </a:tc>
                <a:extLst>
                  <a:ext uri="{0D108BD9-81ED-4DB2-BD59-A6C34878D82A}">
                    <a16:rowId xmlns:a16="http://schemas.microsoft.com/office/drawing/2014/main" val="2793750987"/>
                  </a:ext>
                </a:extLst>
              </a:tr>
              <a:tr h="370840">
                <a:tc>
                  <a:txBody>
                    <a:bodyPr/>
                    <a:lstStyle/>
                    <a:p>
                      <a:r>
                        <a:rPr lang="en-US" dirty="0"/>
                        <a:t>6:20 pm</a:t>
                      </a:r>
                    </a:p>
                  </a:txBody>
                  <a:tcPr/>
                </a:tc>
                <a:tc>
                  <a:txBody>
                    <a:bodyPr/>
                    <a:lstStyle/>
                    <a:p>
                      <a:endParaRPr lang="en-US" sz="800" dirty="0"/>
                    </a:p>
                    <a:p>
                      <a:r>
                        <a:rPr lang="en-US" dirty="0"/>
                        <a:t>Reflections on Chapter</a:t>
                      </a:r>
                    </a:p>
                    <a:p>
                      <a:endParaRPr lang="en-US" sz="800" dirty="0"/>
                    </a:p>
                  </a:txBody>
                  <a:tcPr/>
                </a:tc>
                <a:extLst>
                  <a:ext uri="{0D108BD9-81ED-4DB2-BD59-A6C34878D82A}">
                    <a16:rowId xmlns:a16="http://schemas.microsoft.com/office/drawing/2014/main" val="2088529660"/>
                  </a:ext>
                </a:extLst>
              </a:tr>
              <a:tr h="370840">
                <a:tc>
                  <a:txBody>
                    <a:bodyPr/>
                    <a:lstStyle/>
                    <a:p>
                      <a:r>
                        <a:rPr lang="en-US" dirty="0"/>
                        <a:t>6:30 pm</a:t>
                      </a:r>
                    </a:p>
                  </a:txBody>
                  <a:tcPr/>
                </a:tc>
                <a:tc>
                  <a:txBody>
                    <a:bodyPr/>
                    <a:lstStyle/>
                    <a:p>
                      <a:endParaRPr lang="en-US" sz="800" dirty="0"/>
                    </a:p>
                    <a:p>
                      <a:r>
                        <a:rPr lang="en-US" dirty="0"/>
                        <a:t>“</a:t>
                      </a:r>
                      <a:r>
                        <a:rPr lang="en-US" dirty="0" err="1"/>
                        <a:t>OpenMBEE</a:t>
                      </a:r>
                      <a:r>
                        <a:rPr lang="en-US" dirty="0"/>
                        <a:t>: An open-source model-based engineering environment”</a:t>
                      </a:r>
                    </a:p>
                    <a:p>
                      <a:endParaRPr lang="en-US" sz="1400" dirty="0"/>
                    </a:p>
                    <a:p>
                      <a:r>
                        <a:rPr lang="en-US" sz="1400" dirty="0"/>
                        <a:t>Sean Marquez,</a:t>
                      </a:r>
                    </a:p>
                    <a:p>
                      <a:r>
                        <a:rPr lang="en-US" sz="1400" dirty="0"/>
                        <a:t>Space Cooperative Inc.</a:t>
                      </a:r>
                    </a:p>
                    <a:p>
                      <a:endParaRPr lang="en-US" sz="800" b="1" i="0" dirty="0"/>
                    </a:p>
                  </a:txBody>
                  <a:tcPr/>
                </a:tc>
                <a:extLst>
                  <a:ext uri="{0D108BD9-81ED-4DB2-BD59-A6C34878D82A}">
                    <a16:rowId xmlns:a16="http://schemas.microsoft.com/office/drawing/2014/main" val="42500900"/>
                  </a:ext>
                </a:extLst>
              </a:tr>
              <a:tr h="370840">
                <a:tc>
                  <a:txBody>
                    <a:bodyPr/>
                    <a:lstStyle/>
                    <a:p>
                      <a:r>
                        <a:rPr lang="en-US" dirty="0"/>
                        <a:t>7:30 pm</a:t>
                      </a:r>
                    </a:p>
                  </a:txBody>
                  <a:tcPr/>
                </a:tc>
                <a:tc>
                  <a:txBody>
                    <a:bodyPr/>
                    <a:lstStyle/>
                    <a:p>
                      <a:r>
                        <a:rPr lang="en-US" dirty="0"/>
                        <a:t>Adjourn</a:t>
                      </a:r>
                    </a:p>
                  </a:txBody>
                  <a:tcPr/>
                </a:tc>
                <a:extLst>
                  <a:ext uri="{0D108BD9-81ED-4DB2-BD59-A6C34878D82A}">
                    <a16:rowId xmlns:a16="http://schemas.microsoft.com/office/drawing/2014/main" val="54620531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539640" y="1066680"/>
            <a:ext cx="8304840"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1800" b="0" strike="noStrike" spc="-1" dirty="0">
              <a:latin typeface="Arial"/>
            </a:endParaRPr>
          </a:p>
          <a:p>
            <a:pPr marL="228600" indent="-227880">
              <a:lnSpc>
                <a:spcPct val="90000"/>
              </a:lnSpc>
              <a:spcBef>
                <a:spcPts val="1001"/>
              </a:spcBef>
              <a:buClr>
                <a:srgbClr val="000000"/>
              </a:buClr>
              <a:buFont typeface="Arial"/>
              <a:buChar char="•"/>
            </a:pPr>
            <a:r>
              <a:rPr lang="en-US" sz="2400" b="0" strike="noStrike" spc="-1" dirty="0">
                <a:solidFill>
                  <a:srgbClr val="000000"/>
                </a:solidFill>
                <a:latin typeface="Arial"/>
                <a:ea typeface="DejaVu Sans"/>
              </a:rPr>
              <a:t>Briefly introduce yourself (e.g., name, title, company)</a:t>
            </a:r>
            <a:endParaRPr lang="en-US" sz="24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2000" b="0" strike="noStrike" spc="-1" dirty="0">
                <a:solidFill>
                  <a:srgbClr val="000000"/>
                </a:solidFill>
                <a:latin typeface="Arial"/>
                <a:ea typeface="DejaVu Sans"/>
              </a:rPr>
              <a:t>Host site (The Aerospace Corporation, El Segundo)</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2000" b="0" strike="noStrike" spc="-1" dirty="0">
                <a:solidFill>
                  <a:srgbClr val="000000"/>
                </a:solidFill>
                <a:latin typeface="Arial"/>
                <a:ea typeface="DejaVu Sans"/>
              </a:rPr>
              <a:t>INCOSE Los Angeles remote sites</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2000" b="0" strike="noStrike" spc="-1" dirty="0">
                <a:solidFill>
                  <a:srgbClr val="000000"/>
                </a:solidFill>
                <a:latin typeface="Arial"/>
                <a:ea typeface="DejaVu Sans"/>
              </a:rPr>
              <a:t>Other INCOSE chapters</a:t>
            </a:r>
            <a:endParaRPr lang="en-US" sz="2000" b="0" strike="noStrike" spc="-1" dirty="0">
              <a:latin typeface="Arial"/>
            </a:endParaRPr>
          </a:p>
          <a:p>
            <a:pPr marL="432000" lvl="1" indent="-216000">
              <a:lnSpc>
                <a:spcPct val="90000"/>
              </a:lnSpc>
              <a:spcBef>
                <a:spcPts val="1001"/>
              </a:spcBef>
              <a:buClr>
                <a:srgbClr val="000000"/>
              </a:buClr>
              <a:buSzPct val="45000"/>
              <a:buFont typeface="Wingdings" charset="2"/>
              <a:buChar char=""/>
            </a:pPr>
            <a:r>
              <a:rPr lang="en-US" sz="2000" b="0" strike="noStrike" spc="-1" dirty="0">
                <a:solidFill>
                  <a:srgbClr val="000000"/>
                </a:solidFill>
                <a:latin typeface="Arial"/>
                <a:ea typeface="DejaVu Sans"/>
              </a:rPr>
              <a:t>Other virtual attendees</a:t>
            </a:r>
            <a:endParaRPr lang="en-US" sz="2000" b="0" strike="noStrike" spc="-1" dirty="0">
              <a:latin typeface="Arial"/>
            </a:endParaRPr>
          </a:p>
          <a:p>
            <a:pPr marL="228600" indent="-227880">
              <a:lnSpc>
                <a:spcPct val="90000"/>
              </a:lnSpc>
              <a:spcBef>
                <a:spcPts val="1001"/>
              </a:spcBef>
              <a:buClr>
                <a:srgbClr val="000000"/>
              </a:buClr>
              <a:buFont typeface="Arial"/>
              <a:buChar char="•"/>
            </a:pPr>
            <a:endParaRPr lang="en-US" sz="2000" b="0" strike="noStrike" spc="-1" dirty="0">
              <a:latin typeface="Arial"/>
            </a:endParaRPr>
          </a:p>
          <a:p>
            <a:pPr marL="228600" indent="-227880">
              <a:lnSpc>
                <a:spcPct val="90000"/>
              </a:lnSpc>
              <a:spcBef>
                <a:spcPts val="1001"/>
              </a:spcBef>
              <a:buClr>
                <a:srgbClr val="000000"/>
              </a:buClr>
              <a:buFont typeface="Arial"/>
              <a:buChar char="•"/>
            </a:pPr>
            <a:r>
              <a:rPr lang="en-US" sz="2400" b="0" strike="noStrike" spc="-1" dirty="0">
                <a:solidFill>
                  <a:srgbClr val="000000"/>
                </a:solidFill>
                <a:latin typeface="Arial"/>
                <a:ea typeface="DejaVu Sans"/>
              </a:rPr>
              <a:t>Announcement of job openings</a:t>
            </a:r>
          </a:p>
          <a:p>
            <a:pPr marL="685800" lvl="1" indent="-227880">
              <a:lnSpc>
                <a:spcPct val="90000"/>
              </a:lnSpc>
              <a:spcBef>
                <a:spcPts val="1001"/>
              </a:spcBef>
              <a:buClr>
                <a:srgbClr val="000000"/>
              </a:buClr>
              <a:buFont typeface="Arial"/>
              <a:buChar char="•"/>
            </a:pPr>
            <a:r>
              <a:rPr lang="en-US" sz="2000" i="1" spc="-1" dirty="0">
                <a:solidFill>
                  <a:srgbClr val="000000"/>
                </a:solidFill>
                <a:latin typeface="Arial"/>
              </a:rPr>
              <a:t>Open to anyone!</a:t>
            </a:r>
            <a:endParaRPr lang="en-US" sz="2000" b="0" i="1" strike="noStrike" spc="-1" dirty="0">
              <a:latin typeface="Arial"/>
            </a:endParaRPr>
          </a:p>
        </p:txBody>
      </p:sp>
      <p:sp>
        <p:nvSpPr>
          <p:cNvPr id="201"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4000" b="0" strike="noStrike" spc="-1">
                <a:solidFill>
                  <a:srgbClr val="000000"/>
                </a:solidFill>
                <a:latin typeface="Arial"/>
                <a:ea typeface="DejaVu Sans"/>
              </a:rPr>
              <a:t>Virtual Networking</a:t>
            </a:r>
            <a:endParaRPr lang="en-US" sz="4000" b="0" strike="noStrike" spc="-1">
              <a:latin typeface="Arial"/>
            </a:endParaRPr>
          </a:p>
        </p:txBody>
      </p:sp>
      <p:grpSp>
        <p:nvGrpSpPr>
          <p:cNvPr id="4" name="Group 3">
            <a:extLst>
              <a:ext uri="{FF2B5EF4-FFF2-40B4-BE49-F238E27FC236}">
                <a16:creationId xmlns:a16="http://schemas.microsoft.com/office/drawing/2014/main" id="{3EEF3C5C-2A2A-408F-B400-D938B3BE0938}"/>
              </a:ext>
            </a:extLst>
          </p:cNvPr>
          <p:cNvGrpSpPr/>
          <p:nvPr/>
        </p:nvGrpSpPr>
        <p:grpSpPr>
          <a:xfrm>
            <a:off x="6538578" y="0"/>
            <a:ext cx="2605422" cy="1108964"/>
            <a:chOff x="6352920" y="166680"/>
            <a:chExt cx="2675880" cy="1151640"/>
          </a:xfrm>
        </p:grpSpPr>
        <p:pic>
          <p:nvPicPr>
            <p:cNvPr id="5" name="Picture 20">
              <a:extLst>
                <a:ext uri="{FF2B5EF4-FFF2-40B4-BE49-F238E27FC236}">
                  <a16:creationId xmlns:a16="http://schemas.microsoft.com/office/drawing/2014/main" id="{083C4FFC-6C7B-4771-B349-CEE7A51BA9C0}"/>
                </a:ext>
              </a:extLst>
            </p:cNvPr>
            <p:cNvPicPr/>
            <p:nvPr/>
          </p:nvPicPr>
          <p:blipFill>
            <a:blip r:embed="rId2"/>
            <a:stretch/>
          </p:blipFill>
          <p:spPr>
            <a:xfrm>
              <a:off x="6352920" y="166680"/>
              <a:ext cx="2675880" cy="1151640"/>
            </a:xfrm>
            <a:prstGeom prst="rect">
              <a:avLst/>
            </a:prstGeom>
            <a:ln>
              <a:noFill/>
            </a:ln>
          </p:spPr>
        </p:pic>
        <p:pic>
          <p:nvPicPr>
            <p:cNvPr id="6" name="Picture 5">
              <a:extLst>
                <a:ext uri="{FF2B5EF4-FFF2-40B4-BE49-F238E27FC236}">
                  <a16:creationId xmlns:a16="http://schemas.microsoft.com/office/drawing/2014/main" id="{D17194A9-64ED-4811-A1B7-E39B688D57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dirty="0">
                <a:solidFill>
                  <a:srgbClr val="000000"/>
                </a:solidFill>
                <a:latin typeface="Arial"/>
                <a:ea typeface="DejaVu Sans"/>
              </a:rPr>
              <a:t>Meeting Site Coordinators</a:t>
            </a:r>
            <a:endParaRPr lang="en-US" sz="3600" b="0" strike="noStrike" spc="-1" dirty="0">
              <a:latin typeface="Arial"/>
            </a:endParaRPr>
          </a:p>
        </p:txBody>
      </p:sp>
      <p:sp>
        <p:nvSpPr>
          <p:cNvPr id="197" name="CustomShape 2"/>
          <p:cNvSpPr/>
          <p:nvPr/>
        </p:nvSpPr>
        <p:spPr>
          <a:xfrm>
            <a:off x="731520" y="5933975"/>
            <a:ext cx="795492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i="1" strike="noStrike" spc="-1" dirty="0">
                <a:solidFill>
                  <a:srgbClr val="0071CE"/>
                </a:solidFill>
                <a:latin typeface="Arial"/>
                <a:ea typeface="MS PGothic"/>
              </a:rPr>
              <a:t>Please contact the Programs Director, Nazanin Sharifi (</a:t>
            </a:r>
            <a:r>
              <a:rPr lang="en-US" sz="1600" b="1" i="1" u="sng" strike="noStrike" spc="-1" dirty="0">
                <a:solidFill>
                  <a:srgbClr val="009999"/>
                </a:solidFill>
                <a:uFillTx/>
                <a:latin typeface="Arial"/>
                <a:ea typeface="MS PGothic"/>
                <a:hlinkClick r:id="rId2"/>
              </a:rPr>
              <a:t>programs@incose-la.org</a:t>
            </a:r>
            <a:r>
              <a:rPr lang="en-US" sz="1600" b="1" i="1" strike="noStrike" spc="-1" dirty="0">
                <a:solidFill>
                  <a:srgbClr val="0071CE"/>
                </a:solidFill>
                <a:latin typeface="Arial"/>
                <a:ea typeface="MS PGothic"/>
              </a:rPr>
              <a:t>) if you would like to host a remote site.</a:t>
            </a:r>
            <a:endParaRPr lang="en-US" sz="1600" b="0" strike="noStrike" spc="-1" dirty="0">
              <a:latin typeface="Arial"/>
            </a:endParaRPr>
          </a:p>
        </p:txBody>
      </p:sp>
      <p:graphicFrame>
        <p:nvGraphicFramePr>
          <p:cNvPr id="198" name="Table 3"/>
          <p:cNvGraphicFramePr/>
          <p:nvPr>
            <p:extLst>
              <p:ext uri="{D42A27DB-BD31-4B8C-83A1-F6EECF244321}">
                <p14:modId xmlns:p14="http://schemas.microsoft.com/office/powerpoint/2010/main" val="1978739108"/>
              </p:ext>
            </p:extLst>
          </p:nvPr>
        </p:nvGraphicFramePr>
        <p:xfrm>
          <a:off x="731520" y="1227660"/>
          <a:ext cx="7955280" cy="3786480"/>
        </p:xfrm>
        <a:graphic>
          <a:graphicData uri="http://schemas.openxmlformats.org/drawingml/2006/table">
            <a:tbl>
              <a:tblPr/>
              <a:tblGrid>
                <a:gridCol w="3106554">
                  <a:extLst>
                    <a:ext uri="{9D8B030D-6E8A-4147-A177-3AD203B41FA5}">
                      <a16:colId xmlns:a16="http://schemas.microsoft.com/office/drawing/2014/main" val="20000"/>
                    </a:ext>
                  </a:extLst>
                </a:gridCol>
                <a:gridCol w="2196966">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tblGrid>
              <a:tr h="366120">
                <a:tc>
                  <a:txBody>
                    <a:bodyPr/>
                    <a:lstStyle/>
                    <a:p>
                      <a:pPr>
                        <a:lnSpc>
                          <a:spcPct val="100000"/>
                        </a:lnSpc>
                      </a:pPr>
                      <a:r>
                        <a:rPr lang="en-US" sz="1800" b="1" strike="noStrike" spc="-1">
                          <a:solidFill>
                            <a:srgbClr val="FFFFFF"/>
                          </a:solidFill>
                          <a:latin typeface="Arial"/>
                          <a:ea typeface="DejaVu Sans"/>
                        </a:rPr>
                        <a:t>Remote Site</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tc>
                  <a:txBody>
                    <a:bodyPr/>
                    <a:lstStyle/>
                    <a:p>
                      <a:pPr>
                        <a:lnSpc>
                          <a:spcPct val="100000"/>
                        </a:lnSpc>
                      </a:pPr>
                      <a:r>
                        <a:rPr lang="en-US" sz="1800" b="1" strike="noStrike" spc="-1">
                          <a:solidFill>
                            <a:srgbClr val="FFFFFF"/>
                          </a:solidFill>
                          <a:latin typeface="Arial"/>
                          <a:ea typeface="DejaVu Sans"/>
                        </a:rPr>
                        <a:t>Coordinator</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tc>
                  <a:txBody>
                    <a:bodyPr/>
                    <a:lstStyle/>
                    <a:p>
                      <a:pPr>
                        <a:lnSpc>
                          <a:spcPct val="100000"/>
                        </a:lnSpc>
                      </a:pPr>
                      <a:r>
                        <a:rPr lang="en-US" sz="1800" b="1" strike="noStrike" spc="-1">
                          <a:solidFill>
                            <a:srgbClr val="FFFFFF"/>
                          </a:solidFill>
                          <a:latin typeface="Arial"/>
                          <a:ea typeface="DejaVu Sans"/>
                        </a:rPr>
                        <a:t>Contact</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extLst>
                  <a:ext uri="{0D108BD9-81ED-4DB2-BD59-A6C34878D82A}">
                    <a16:rowId xmlns:a16="http://schemas.microsoft.com/office/drawing/2014/main" val="10000"/>
                  </a:ext>
                </a:extLst>
              </a:tr>
              <a:tr h="518040">
                <a:tc>
                  <a:txBody>
                    <a:bodyPr/>
                    <a:lstStyle/>
                    <a:p>
                      <a:pPr>
                        <a:lnSpc>
                          <a:spcPct val="100000"/>
                        </a:lnSpc>
                      </a:pPr>
                      <a:r>
                        <a:rPr lang="en-US" sz="1400" b="0" strike="noStrike" spc="-1" dirty="0">
                          <a:solidFill>
                            <a:srgbClr val="000000"/>
                          </a:solidFill>
                          <a:latin typeface="Arial"/>
                          <a:ea typeface="DejaVu Sans"/>
                        </a:rPr>
                        <a:t>Aerospace Corp. </a:t>
                      </a:r>
                    </a:p>
                    <a:p>
                      <a:pPr>
                        <a:lnSpc>
                          <a:spcPct val="100000"/>
                        </a:lnSpc>
                      </a:pPr>
                      <a:r>
                        <a:rPr lang="en-US" sz="1400" b="0" strike="noStrike" spc="-1" dirty="0">
                          <a:solidFill>
                            <a:srgbClr val="000000"/>
                          </a:solidFill>
                          <a:latin typeface="Arial"/>
                          <a:ea typeface="DejaVu Sans"/>
                        </a:rPr>
                        <a:t>(El Segundo)</a:t>
                      </a:r>
                      <a:endParaRPr lang="en-US" sz="1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CDDA"/>
                    </a:solidFill>
                  </a:tcPr>
                </a:tc>
                <a:tc>
                  <a:txBody>
                    <a:bodyPr/>
                    <a:lstStyle/>
                    <a:p>
                      <a:pPr>
                        <a:lnSpc>
                          <a:spcPct val="100000"/>
                        </a:lnSpc>
                      </a:pPr>
                      <a:r>
                        <a:rPr lang="en-US" sz="1400" b="0" strike="noStrike" spc="-1">
                          <a:solidFill>
                            <a:srgbClr val="000000"/>
                          </a:solidFill>
                          <a:latin typeface="Arial"/>
                          <a:ea typeface="DejaVu Sans"/>
                        </a:rPr>
                        <a:t>Deborah Cannon</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CDDA"/>
                    </a:solidFill>
                  </a:tcPr>
                </a:tc>
                <a:tc>
                  <a:txBody>
                    <a:bodyPr/>
                    <a:lstStyle/>
                    <a:p>
                      <a:pPr>
                        <a:lnSpc>
                          <a:spcPct val="100000"/>
                        </a:lnSpc>
                      </a:pPr>
                      <a:r>
                        <a:rPr lang="en-US" sz="1400" b="0" u="sng" strike="noStrike" spc="-1">
                          <a:solidFill>
                            <a:srgbClr val="009999"/>
                          </a:solidFill>
                          <a:uFillTx/>
                          <a:latin typeface="Arial"/>
                          <a:ea typeface="DejaVu Sans"/>
                          <a:hlinkClick r:id="rId3"/>
                        </a:rPr>
                        <a:t>deborah.a.cannon@aero.org</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CDDA"/>
                    </a:solidFill>
                  </a:tcPr>
                </a:tc>
                <a:extLst>
                  <a:ext uri="{0D108BD9-81ED-4DB2-BD59-A6C34878D82A}">
                    <a16:rowId xmlns:a16="http://schemas.microsoft.com/office/drawing/2014/main" val="10001"/>
                  </a:ext>
                </a:extLst>
              </a:tr>
              <a:tr h="313200">
                <a:tc>
                  <a:txBody>
                    <a:bodyPr/>
                    <a:lstStyle/>
                    <a:p>
                      <a:pPr>
                        <a:lnSpc>
                          <a:spcPct val="100000"/>
                        </a:lnSpc>
                      </a:pPr>
                      <a:r>
                        <a:rPr lang="en-US" sz="1400" b="0" strike="noStrike" spc="-1" dirty="0">
                          <a:solidFill>
                            <a:srgbClr val="000000"/>
                          </a:solidFill>
                          <a:latin typeface="Arial"/>
                          <a:ea typeface="DejaVu Sans"/>
                        </a:rPr>
                        <a:t>Antelope Valley </a:t>
                      </a:r>
                    </a:p>
                    <a:p>
                      <a:pPr>
                        <a:lnSpc>
                          <a:spcPct val="100000"/>
                        </a:lnSpc>
                      </a:pPr>
                      <a:r>
                        <a:rPr lang="en-US" sz="1400" b="0" strike="noStrike" spc="-1" dirty="0">
                          <a:solidFill>
                            <a:srgbClr val="000000"/>
                          </a:solidFill>
                          <a:latin typeface="Arial"/>
                          <a:ea typeface="DejaVu Sans"/>
                        </a:rPr>
                        <a:t>(Palmdale)</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tc>
                  <a:txBody>
                    <a:bodyPr/>
                    <a:lstStyle/>
                    <a:p>
                      <a:pPr>
                        <a:lnSpc>
                          <a:spcPct val="100000"/>
                        </a:lnSpc>
                      </a:pPr>
                      <a:r>
                        <a:rPr lang="en-US" sz="1400" b="0" strike="noStrike" spc="-1">
                          <a:solidFill>
                            <a:srgbClr val="000000"/>
                          </a:solidFill>
                          <a:latin typeface="Arial"/>
                          <a:ea typeface="DejaVu Sans"/>
                        </a:rPr>
                        <a:t>Dr. J. S. Shelley</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tc>
                  <a:txBody>
                    <a:bodyPr/>
                    <a:lstStyle/>
                    <a:p>
                      <a:pPr>
                        <a:lnSpc>
                          <a:spcPct val="100000"/>
                        </a:lnSpc>
                      </a:pPr>
                      <a:r>
                        <a:rPr lang="en-US" sz="1400" b="0" u="sng" strike="noStrike" spc="-1">
                          <a:solidFill>
                            <a:srgbClr val="009999"/>
                          </a:solidFill>
                          <a:uFillTx/>
                          <a:latin typeface="Arial"/>
                          <a:ea typeface="DejaVu Sans"/>
                          <a:hlinkClick r:id="rId4"/>
                        </a:rPr>
                        <a:t>J.Shelley@csulb.edu</a:t>
                      </a:r>
                      <a:r>
                        <a:rPr lang="en-US" sz="1400" b="0" strike="noStrike" spc="-1">
                          <a:solidFill>
                            <a:srgbClr val="000000"/>
                          </a:solidFill>
                          <a:latin typeface="Arial"/>
                          <a:ea typeface="DejaVu Sans"/>
                        </a:rPr>
                        <a:t> </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extLst>
                  <a:ext uri="{0D108BD9-81ED-4DB2-BD59-A6C34878D82A}">
                    <a16:rowId xmlns:a16="http://schemas.microsoft.com/office/drawing/2014/main" val="10002"/>
                  </a:ext>
                </a:extLst>
              </a:tr>
              <a:tr h="313200">
                <a:tc>
                  <a:txBody>
                    <a:bodyPr/>
                    <a:lstStyle/>
                    <a:p>
                      <a:pPr>
                        <a:lnSpc>
                          <a:spcPct val="100000"/>
                        </a:lnSpc>
                      </a:pPr>
                      <a:r>
                        <a:rPr lang="en-US" sz="1400" b="0" strike="noStrike" spc="-1" dirty="0">
                          <a:solidFill>
                            <a:srgbClr val="000000"/>
                          </a:solidFill>
                          <a:latin typeface="Arial"/>
                          <a:ea typeface="DejaVu Sans"/>
                        </a:rPr>
                        <a:t>California State University, Dominguez Hills</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c>
                  <a:txBody>
                    <a:bodyPr/>
                    <a:lstStyle/>
                    <a:p>
                      <a:pPr>
                        <a:lnSpc>
                          <a:spcPct val="100000"/>
                        </a:lnSpc>
                      </a:pPr>
                      <a:r>
                        <a:rPr lang="en-US" sz="1400" b="0" strike="noStrike" spc="-1" dirty="0">
                          <a:solidFill>
                            <a:srgbClr val="000000"/>
                          </a:solidFill>
                          <a:latin typeface="Arial"/>
                          <a:ea typeface="DejaVu Sans"/>
                        </a:rPr>
                        <a:t>Dr. Antonia </a:t>
                      </a:r>
                      <a:r>
                        <a:rPr lang="en-US" sz="1400" b="0" strike="noStrike" spc="-1" dirty="0" err="1">
                          <a:solidFill>
                            <a:srgbClr val="000000"/>
                          </a:solidFill>
                          <a:latin typeface="Arial"/>
                          <a:ea typeface="DejaVu Sans"/>
                        </a:rPr>
                        <a:t>Boadi</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c>
                  <a:txBody>
                    <a:bodyPr/>
                    <a:lstStyle/>
                    <a:p>
                      <a:pPr>
                        <a:lnSpc>
                          <a:spcPct val="100000"/>
                        </a:lnSpc>
                      </a:pPr>
                      <a:r>
                        <a:rPr lang="en-US" sz="1400" b="0" u="sng" strike="noStrike" spc="-1" dirty="0">
                          <a:solidFill>
                            <a:srgbClr val="009999"/>
                          </a:solidFill>
                          <a:uFillTx/>
                          <a:latin typeface="Arial"/>
                          <a:ea typeface="DejaVu Sans"/>
                          <a:hlinkClick r:id="rId5"/>
                        </a:rPr>
                        <a:t>aboadi@csudh.edu</a:t>
                      </a:r>
                      <a:r>
                        <a:rPr lang="en-US" sz="1400" b="0" strike="noStrike" spc="-1" dirty="0">
                          <a:solidFill>
                            <a:srgbClr val="000000"/>
                          </a:solidFill>
                          <a:latin typeface="Arial"/>
                          <a:ea typeface="DejaVu Sans"/>
                        </a:rPr>
                        <a:t> </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extLst>
                  <a:ext uri="{0D108BD9-81ED-4DB2-BD59-A6C34878D82A}">
                    <a16:rowId xmlns:a16="http://schemas.microsoft.com/office/drawing/2014/main" val="10003"/>
                  </a:ext>
                </a:extLst>
              </a:tr>
              <a:tr h="313200">
                <a:tc>
                  <a:txBody>
                    <a:bodyPr/>
                    <a:lstStyle/>
                    <a:p>
                      <a:pPr>
                        <a:lnSpc>
                          <a:spcPct val="100000"/>
                        </a:lnSpc>
                      </a:pPr>
                      <a:r>
                        <a:rPr lang="en-US" sz="1400" b="0" strike="noStrike" spc="-1" dirty="0">
                          <a:solidFill>
                            <a:srgbClr val="000000"/>
                          </a:solidFill>
                          <a:latin typeface="Arial"/>
                          <a:ea typeface="DejaVu Sans"/>
                        </a:rPr>
                        <a:t>Ricardo Defense </a:t>
                      </a:r>
                    </a:p>
                    <a:p>
                      <a:pPr>
                        <a:lnSpc>
                          <a:spcPct val="100000"/>
                        </a:lnSpc>
                      </a:pPr>
                      <a:r>
                        <a:rPr lang="en-US" sz="1400" b="0" strike="noStrike" spc="-1" dirty="0">
                          <a:solidFill>
                            <a:srgbClr val="000000"/>
                          </a:solidFill>
                          <a:latin typeface="Arial"/>
                          <a:ea typeface="DejaVu Sans"/>
                        </a:rPr>
                        <a:t>(Goleta)</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tc>
                  <a:txBody>
                    <a:bodyPr/>
                    <a:lstStyle/>
                    <a:p>
                      <a:pPr>
                        <a:lnSpc>
                          <a:spcPct val="100000"/>
                        </a:lnSpc>
                      </a:pPr>
                      <a:r>
                        <a:rPr lang="en-US" sz="1400" b="0" strike="noStrike" spc="-1">
                          <a:solidFill>
                            <a:srgbClr val="000000"/>
                          </a:solidFill>
                          <a:latin typeface="Arial"/>
                          <a:ea typeface="DejaVu Sans"/>
                        </a:rPr>
                        <a:t>Paul Stowell</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tc>
                  <a:txBody>
                    <a:bodyPr/>
                    <a:lstStyle/>
                    <a:p>
                      <a:pPr>
                        <a:lnSpc>
                          <a:spcPct val="100000"/>
                        </a:lnSpc>
                      </a:pPr>
                      <a:r>
                        <a:rPr lang="en-US" sz="1400" b="0" u="sng" strike="noStrike" spc="-1">
                          <a:solidFill>
                            <a:srgbClr val="006363"/>
                          </a:solidFill>
                          <a:uFillTx/>
                          <a:latin typeface="Arial"/>
                          <a:ea typeface="DejaVu Sans"/>
                          <a:hlinkClick r:id="rId6"/>
                        </a:rPr>
                        <a:t>paul.stowell@control-pt.com</a:t>
                      </a:r>
                      <a:r>
                        <a:rPr lang="en-US" sz="1400" b="0" strike="noStrike" spc="-1">
                          <a:solidFill>
                            <a:srgbClr val="000000"/>
                          </a:solidFill>
                          <a:latin typeface="Arial"/>
                          <a:ea typeface="DejaVu Sans"/>
                        </a:rPr>
                        <a:t> </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extLst>
                  <a:ext uri="{0D108BD9-81ED-4DB2-BD59-A6C34878D82A}">
                    <a16:rowId xmlns:a16="http://schemas.microsoft.com/office/drawing/2014/main" val="10004"/>
                  </a:ext>
                </a:extLst>
              </a:tr>
              <a:tr h="313200">
                <a:tc>
                  <a:txBody>
                    <a:bodyPr/>
                    <a:lstStyle/>
                    <a:p>
                      <a:pPr>
                        <a:lnSpc>
                          <a:spcPct val="100000"/>
                        </a:lnSpc>
                      </a:pPr>
                      <a:r>
                        <a:rPr lang="en-US" sz="1400" b="0" strike="noStrike" spc="-1" dirty="0">
                          <a:solidFill>
                            <a:schemeClr val="tx1"/>
                          </a:solidFill>
                          <a:latin typeface="Arial"/>
                          <a:ea typeface="DejaVu Sans"/>
                        </a:rPr>
                        <a:t>Northrop Grumman Corp. </a:t>
                      </a:r>
                    </a:p>
                    <a:p>
                      <a:pPr>
                        <a:lnSpc>
                          <a:spcPct val="100000"/>
                        </a:lnSpc>
                      </a:pPr>
                      <a:r>
                        <a:rPr lang="en-US" sz="1400" b="0" strike="noStrike" spc="-1" dirty="0">
                          <a:solidFill>
                            <a:schemeClr val="tx1"/>
                          </a:solidFill>
                          <a:latin typeface="Arial"/>
                          <a:ea typeface="DejaVu Sans"/>
                        </a:rPr>
                        <a:t>(Redondo Beach – </a:t>
                      </a:r>
                      <a:r>
                        <a:rPr lang="en-US" sz="1400" b="0" i="1" strike="noStrike" spc="-1" dirty="0">
                          <a:solidFill>
                            <a:schemeClr val="tx1"/>
                          </a:solidFill>
                          <a:latin typeface="Arial"/>
                          <a:ea typeface="DejaVu Sans"/>
                        </a:rPr>
                        <a:t>Employees Only</a:t>
                      </a:r>
                      <a:r>
                        <a:rPr lang="en-US" sz="1400" b="0" strike="noStrike" spc="-1" dirty="0">
                          <a:solidFill>
                            <a:schemeClr val="tx1"/>
                          </a:solidFill>
                          <a:latin typeface="Arial"/>
                          <a:ea typeface="DejaVu Sans"/>
                        </a:rPr>
                        <a:t>)</a:t>
                      </a:r>
                      <a:endParaRPr lang="en-US" sz="1400" b="0" strike="noStrike" spc="-1" dirty="0">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c>
                  <a:txBody>
                    <a:bodyPr/>
                    <a:lstStyle/>
                    <a:p>
                      <a:pPr>
                        <a:lnSpc>
                          <a:spcPct val="100000"/>
                        </a:lnSpc>
                      </a:pPr>
                      <a:r>
                        <a:rPr lang="en-US" sz="1400" b="0" strike="noStrike" spc="-1" dirty="0">
                          <a:solidFill>
                            <a:srgbClr val="000000"/>
                          </a:solidFill>
                          <a:latin typeface="Arial"/>
                          <a:ea typeface="DejaVu Sans"/>
                        </a:rPr>
                        <a:t>Deanna </a:t>
                      </a:r>
                      <a:r>
                        <a:rPr lang="en-US" sz="1400" b="0" strike="noStrike" spc="-1" dirty="0" err="1">
                          <a:solidFill>
                            <a:srgbClr val="000000"/>
                          </a:solidFill>
                          <a:latin typeface="Arial"/>
                          <a:ea typeface="DejaVu Sans"/>
                        </a:rPr>
                        <a:t>Regalbuto</a:t>
                      </a:r>
                      <a:endParaRPr lang="en-US" sz="1400" b="0" strike="noStrike" spc="-1" dirty="0">
                        <a:solidFill>
                          <a:srgbClr val="000000"/>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c>
                  <a:txBody>
                    <a:bodyPr/>
                    <a:lstStyle/>
                    <a:p>
                      <a:pPr>
                        <a:lnSpc>
                          <a:spcPct val="100000"/>
                        </a:lnSpc>
                      </a:pPr>
                      <a:r>
                        <a:rPr lang="en-US" sz="1400" b="0" u="sng" strike="noStrike" spc="-1" dirty="0">
                          <a:solidFill>
                            <a:srgbClr val="B2B2B2"/>
                          </a:solidFill>
                          <a:uFillTx/>
                          <a:latin typeface="Arial"/>
                          <a:ea typeface="DejaVu Sans"/>
                          <a:hlinkClick r:id="rId7"/>
                        </a:rPr>
                        <a:t>deanna.regalbuto@ngc.com</a:t>
                      </a:r>
                      <a:r>
                        <a:rPr lang="en-US" sz="1400" b="0" strike="noStrike" spc="-1" dirty="0">
                          <a:solidFill>
                            <a:srgbClr val="B2B2B2"/>
                          </a:solidFill>
                          <a:latin typeface="Arial"/>
                          <a:ea typeface="DejaVu Sans"/>
                        </a:rPr>
                        <a:t> </a:t>
                      </a:r>
                      <a:endParaRPr lang="en-US" sz="1400" b="0" strike="noStrike" spc="-1" dirty="0">
                        <a:solidFill>
                          <a:srgbClr val="B2B2B2"/>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extLst>
                  <a:ext uri="{0D108BD9-81ED-4DB2-BD59-A6C34878D82A}">
                    <a16:rowId xmlns:a16="http://schemas.microsoft.com/office/drawing/2014/main" val="10005"/>
                  </a:ext>
                </a:extLst>
              </a:tr>
              <a:tr h="311400">
                <a:tc>
                  <a:txBody>
                    <a:bodyPr/>
                    <a:lstStyle/>
                    <a:p>
                      <a:pPr>
                        <a:lnSpc>
                          <a:spcPct val="100000"/>
                        </a:lnSpc>
                      </a:pPr>
                      <a:r>
                        <a:rPr lang="en-US" sz="1400" b="0" strike="noStrike" spc="-1" dirty="0">
                          <a:solidFill>
                            <a:srgbClr val="000000"/>
                          </a:solidFill>
                          <a:latin typeface="Arial"/>
                          <a:ea typeface="DejaVu Sans"/>
                        </a:rPr>
                        <a:t>Parker CSD </a:t>
                      </a:r>
                    </a:p>
                    <a:p>
                      <a:pPr>
                        <a:lnSpc>
                          <a:spcPct val="100000"/>
                        </a:lnSpc>
                      </a:pPr>
                      <a:r>
                        <a:rPr lang="en-US" sz="1400" b="0" strike="noStrike" spc="-1" dirty="0">
                          <a:solidFill>
                            <a:srgbClr val="000000"/>
                          </a:solidFill>
                          <a:latin typeface="Arial"/>
                          <a:ea typeface="DejaVu Sans"/>
                        </a:rPr>
                        <a:t>(Irvine – </a:t>
                      </a:r>
                      <a:r>
                        <a:rPr lang="en-US" sz="1400" b="0" i="1" strike="noStrike" spc="-1" dirty="0">
                          <a:solidFill>
                            <a:srgbClr val="000000"/>
                          </a:solidFill>
                          <a:latin typeface="Arial"/>
                          <a:ea typeface="DejaVu Sans"/>
                        </a:rPr>
                        <a:t>Employees Only</a:t>
                      </a:r>
                      <a:r>
                        <a:rPr lang="en-US" sz="1400" b="0" strike="noStrike" spc="-1" dirty="0">
                          <a:solidFill>
                            <a:srgbClr val="000000"/>
                          </a:solidFill>
                          <a:latin typeface="Arial"/>
                          <a:ea typeface="DejaVu Sans"/>
                        </a:rPr>
                        <a:t>)</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7E7ED"/>
                    </a:solidFill>
                  </a:tcPr>
                </a:tc>
                <a:tc>
                  <a:txBody>
                    <a:bodyPr/>
                    <a:lstStyle/>
                    <a:p>
                      <a:pPr>
                        <a:lnSpc>
                          <a:spcPct val="100000"/>
                        </a:lnSpc>
                      </a:pPr>
                      <a:r>
                        <a:rPr lang="en-US" sz="1400" b="0" strike="noStrike" spc="-1" dirty="0">
                          <a:solidFill>
                            <a:srgbClr val="000000"/>
                          </a:solidFill>
                          <a:latin typeface="Arial"/>
                          <a:ea typeface="DejaVu Sans"/>
                        </a:rPr>
                        <a:t>Luke Blair</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7E7ED"/>
                    </a:solidFill>
                  </a:tcPr>
                </a:tc>
                <a:tc>
                  <a:txBody>
                    <a:bodyPr/>
                    <a:lstStyle/>
                    <a:p>
                      <a:pPr>
                        <a:lnSpc>
                          <a:spcPct val="100000"/>
                        </a:lnSpc>
                      </a:pPr>
                      <a:r>
                        <a:rPr lang="en-US" sz="1400" u="sng" kern="1200" dirty="0">
                          <a:solidFill>
                            <a:schemeClr val="tx1"/>
                          </a:solidFill>
                          <a:effectLst/>
                          <a:latin typeface="Arial" panose="020B0604020202020204" pitchFamily="34" charset="0"/>
                          <a:ea typeface="+mn-ea"/>
                          <a:cs typeface="Arial" panose="020B0604020202020204" pitchFamily="34" charset="0"/>
                          <a:hlinkClick r:id="rId8"/>
                        </a:rPr>
                        <a:t>Luke.blair@parker.com</a:t>
                      </a:r>
                      <a:endParaRPr lang="en-US" sz="1400" b="0" strike="noStrike" spc="-1" dirty="0">
                        <a:latin typeface="Arial" panose="020B0604020202020204" pitchFamily="34" charset="0"/>
                        <a:cs typeface="Arial" panose="020B0604020202020204" pitchFamily="34" charset="0"/>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7E7ED"/>
                    </a:solidFill>
                  </a:tcPr>
                </a:tc>
                <a:extLst>
                  <a:ext uri="{0D108BD9-81ED-4DB2-BD59-A6C34878D82A}">
                    <a16:rowId xmlns:a16="http://schemas.microsoft.com/office/drawing/2014/main" val="10006"/>
                  </a:ext>
                </a:extLst>
              </a:tr>
              <a:tr h="311400">
                <a:tc>
                  <a:txBody>
                    <a:bodyPr/>
                    <a:lstStyle/>
                    <a:p>
                      <a:pPr>
                        <a:lnSpc>
                          <a:spcPct val="100000"/>
                        </a:lnSpc>
                      </a:pPr>
                      <a:r>
                        <a:rPr lang="en-US" sz="1400" b="0" strike="noStrike" spc="-1" dirty="0">
                          <a:solidFill>
                            <a:srgbClr val="000000"/>
                          </a:solidFill>
                          <a:latin typeface="Arial"/>
                          <a:ea typeface="DejaVu Sans"/>
                        </a:rPr>
                        <a:t>Virtual Attendees</a:t>
                      </a:r>
                      <a:endParaRPr lang="en-US" sz="1400" b="0" strike="noStrike" spc="-1" dirty="0">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7E7ED"/>
                    </a:solidFill>
                  </a:tcPr>
                </a:tc>
                <a:tc>
                  <a:txBody>
                    <a:bodyPr/>
                    <a:lstStyle/>
                    <a:p>
                      <a:pPr>
                        <a:lnSpc>
                          <a:spcPct val="100000"/>
                        </a:lnSpc>
                      </a:pPr>
                      <a:r>
                        <a:rPr lang="en-US" sz="1400" b="0" strike="noStrike" spc="-1" dirty="0">
                          <a:solidFill>
                            <a:srgbClr val="000000"/>
                          </a:solidFill>
                          <a:latin typeface="Arial"/>
                          <a:ea typeface="DejaVu Sans"/>
                        </a:rPr>
                        <a:t>Deborah Cannon</a:t>
                      </a:r>
                      <a:endParaRPr lang="en-US" sz="1400" b="0" strike="noStrike" spc="-1" dirty="0">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7E7ED"/>
                    </a:solidFill>
                  </a:tcPr>
                </a:tc>
                <a:tc>
                  <a:txBody>
                    <a:bodyPr/>
                    <a:lstStyle/>
                    <a:p>
                      <a:pPr>
                        <a:lnSpc>
                          <a:spcPct val="100000"/>
                        </a:lnSpc>
                      </a:pPr>
                      <a:r>
                        <a:rPr lang="en-US" sz="1400" b="0" u="sng" strike="noStrike" spc="-1" dirty="0">
                          <a:solidFill>
                            <a:srgbClr val="009999"/>
                          </a:solidFill>
                          <a:uFillTx/>
                          <a:latin typeface="Arial"/>
                          <a:ea typeface="DejaVu Sans"/>
                          <a:hlinkClick r:id="rId3"/>
                        </a:rPr>
                        <a:t>deborah.a.cannon@aero.org</a:t>
                      </a:r>
                      <a:r>
                        <a:rPr lang="en-US" sz="1400" b="0" strike="noStrike" spc="-1" dirty="0">
                          <a:solidFill>
                            <a:srgbClr val="000000"/>
                          </a:solidFill>
                          <a:latin typeface="Arial"/>
                          <a:ea typeface="DejaVu Sans"/>
                        </a:rPr>
                        <a:t> </a:t>
                      </a:r>
                      <a:endParaRPr lang="en-US" sz="1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7E7ED"/>
                    </a:solidFill>
                  </a:tcPr>
                </a:tc>
                <a:extLst>
                  <a:ext uri="{0D108BD9-81ED-4DB2-BD59-A6C34878D82A}">
                    <a16:rowId xmlns:a16="http://schemas.microsoft.com/office/drawing/2014/main" val="3818274220"/>
                  </a:ext>
                </a:extLst>
              </a:tr>
            </a:tbl>
          </a:graphicData>
        </a:graphic>
      </p:graphicFrame>
      <p:sp>
        <p:nvSpPr>
          <p:cNvPr id="199" name="CustomShape 4"/>
          <p:cNvSpPr/>
          <p:nvPr/>
        </p:nvSpPr>
        <p:spPr>
          <a:xfrm>
            <a:off x="2297254" y="5331827"/>
            <a:ext cx="4549492"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i="1" strike="noStrike" spc="-1" dirty="0">
                <a:solidFill>
                  <a:srgbClr val="7030A0"/>
                </a:solidFill>
                <a:latin typeface="Arial"/>
                <a:ea typeface="MS PGothic"/>
              </a:rPr>
              <a:t>Thanks to all for registering in advance!</a:t>
            </a:r>
            <a:endParaRPr lang="en-US" sz="1800" b="0" strike="noStrike" spc="-1" dirty="0">
              <a:latin typeface="Arial"/>
            </a:endParaRPr>
          </a:p>
        </p:txBody>
      </p:sp>
      <p:grpSp>
        <p:nvGrpSpPr>
          <p:cNvPr id="6" name="Group 5">
            <a:extLst>
              <a:ext uri="{FF2B5EF4-FFF2-40B4-BE49-F238E27FC236}">
                <a16:creationId xmlns:a16="http://schemas.microsoft.com/office/drawing/2014/main" id="{7A6151B7-0120-4B56-98A5-B133DF9AA012}"/>
              </a:ext>
            </a:extLst>
          </p:cNvPr>
          <p:cNvGrpSpPr/>
          <p:nvPr/>
        </p:nvGrpSpPr>
        <p:grpSpPr>
          <a:xfrm>
            <a:off x="6538578" y="0"/>
            <a:ext cx="2605422" cy="1108964"/>
            <a:chOff x="6352920" y="166680"/>
            <a:chExt cx="2675880" cy="1151640"/>
          </a:xfrm>
        </p:grpSpPr>
        <p:pic>
          <p:nvPicPr>
            <p:cNvPr id="7" name="Picture 20">
              <a:extLst>
                <a:ext uri="{FF2B5EF4-FFF2-40B4-BE49-F238E27FC236}">
                  <a16:creationId xmlns:a16="http://schemas.microsoft.com/office/drawing/2014/main" id="{45618686-7801-475B-94B9-3038BE100817}"/>
                </a:ext>
              </a:extLst>
            </p:cNvPr>
            <p:cNvPicPr/>
            <p:nvPr/>
          </p:nvPicPr>
          <p:blipFill>
            <a:blip r:embed="rId9"/>
            <a:stretch/>
          </p:blipFill>
          <p:spPr>
            <a:xfrm>
              <a:off x="6352920" y="166680"/>
              <a:ext cx="2675880" cy="1151640"/>
            </a:xfrm>
            <a:prstGeom prst="rect">
              <a:avLst/>
            </a:prstGeom>
            <a:ln>
              <a:noFill/>
            </a:ln>
          </p:spPr>
        </p:pic>
        <p:pic>
          <p:nvPicPr>
            <p:cNvPr id="8" name="Picture 7">
              <a:extLst>
                <a:ext uri="{FF2B5EF4-FFF2-40B4-BE49-F238E27FC236}">
                  <a16:creationId xmlns:a16="http://schemas.microsoft.com/office/drawing/2014/main" id="{0F2A7D7D-4F9F-4106-8D5A-9288FD474BC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000000"/>
                </a:solidFill>
                <a:latin typeface="Arial"/>
                <a:ea typeface="DejaVu Sans"/>
              </a:rPr>
              <a:t>Welcome New Members!</a:t>
            </a:r>
            <a:endParaRPr lang="en-US" sz="3600" b="0" strike="noStrike" spc="-1">
              <a:latin typeface="Arial"/>
            </a:endParaRPr>
          </a:p>
        </p:txBody>
      </p:sp>
      <p:graphicFrame>
        <p:nvGraphicFramePr>
          <p:cNvPr id="2" name="Table 1">
            <a:extLst>
              <a:ext uri="{FF2B5EF4-FFF2-40B4-BE49-F238E27FC236}">
                <a16:creationId xmlns:a16="http://schemas.microsoft.com/office/drawing/2014/main" id="{E152880E-1AE7-4F67-A62D-27413B15C0B3}"/>
              </a:ext>
            </a:extLst>
          </p:cNvPr>
          <p:cNvGraphicFramePr>
            <a:graphicFrameLocks noGrp="1"/>
          </p:cNvGraphicFramePr>
          <p:nvPr>
            <p:extLst>
              <p:ext uri="{D42A27DB-BD31-4B8C-83A1-F6EECF244321}">
                <p14:modId xmlns:p14="http://schemas.microsoft.com/office/powerpoint/2010/main" val="1665187608"/>
              </p:ext>
            </p:extLst>
          </p:nvPr>
        </p:nvGraphicFramePr>
        <p:xfrm>
          <a:off x="1098140" y="1180565"/>
          <a:ext cx="7182852" cy="4547662"/>
        </p:xfrm>
        <a:graphic>
          <a:graphicData uri="http://schemas.openxmlformats.org/drawingml/2006/table">
            <a:tbl>
              <a:tblPr firstRow="1" bandRow="1">
                <a:tableStyleId>{85BE263C-DBD7-4A20-BB59-AAB30ACAA65A}</a:tableStyleId>
              </a:tblPr>
              <a:tblGrid>
                <a:gridCol w="2298203">
                  <a:extLst>
                    <a:ext uri="{9D8B030D-6E8A-4147-A177-3AD203B41FA5}">
                      <a16:colId xmlns:a16="http://schemas.microsoft.com/office/drawing/2014/main" val="2972752501"/>
                    </a:ext>
                  </a:extLst>
                </a:gridCol>
                <a:gridCol w="4884649">
                  <a:extLst>
                    <a:ext uri="{9D8B030D-6E8A-4147-A177-3AD203B41FA5}">
                      <a16:colId xmlns:a16="http://schemas.microsoft.com/office/drawing/2014/main" val="3926937966"/>
                    </a:ext>
                  </a:extLst>
                </a:gridCol>
              </a:tblGrid>
              <a:tr h="370840">
                <a:tc>
                  <a:txBody>
                    <a:bodyPr/>
                    <a:lstStyle/>
                    <a:p>
                      <a:r>
                        <a:rPr lang="en-US" dirty="0"/>
                        <a:t>Name</a:t>
                      </a:r>
                    </a:p>
                  </a:txBody>
                  <a:tcPr/>
                </a:tc>
                <a:tc>
                  <a:txBody>
                    <a:bodyPr/>
                    <a:lstStyle/>
                    <a:p>
                      <a:r>
                        <a:rPr lang="en-US" dirty="0"/>
                        <a:t>Organization</a:t>
                      </a:r>
                    </a:p>
                  </a:txBody>
                  <a:tcPr/>
                </a:tc>
                <a:extLst>
                  <a:ext uri="{0D108BD9-81ED-4DB2-BD59-A6C34878D82A}">
                    <a16:rowId xmlns:a16="http://schemas.microsoft.com/office/drawing/2014/main" val="3420832644"/>
                  </a:ext>
                </a:extLst>
              </a:tr>
              <a:tr h="370840">
                <a:tc>
                  <a:txBody>
                    <a:bodyPr/>
                    <a:lstStyle/>
                    <a:p>
                      <a:r>
                        <a:rPr lang="en-US" sz="1600" dirty="0"/>
                        <a:t>Jacob </a:t>
                      </a:r>
                      <a:r>
                        <a:rPr lang="en-US" sz="1600" dirty="0" err="1"/>
                        <a:t>Harbuck</a:t>
                      </a:r>
                      <a:endParaRPr lang="en-US" sz="1600" dirty="0"/>
                    </a:p>
                  </a:txBody>
                  <a:tcPr/>
                </a:tc>
                <a:tc>
                  <a:txBody>
                    <a:bodyPr/>
                    <a:lstStyle/>
                    <a:p>
                      <a:endParaRPr lang="en-US" sz="1600" dirty="0"/>
                    </a:p>
                  </a:txBody>
                  <a:tcPr/>
                </a:tc>
                <a:extLst>
                  <a:ext uri="{0D108BD9-81ED-4DB2-BD59-A6C34878D82A}">
                    <a16:rowId xmlns:a16="http://schemas.microsoft.com/office/drawing/2014/main" val="2229506411"/>
                  </a:ext>
                </a:extLst>
              </a:tr>
              <a:tr h="370840">
                <a:tc>
                  <a:txBody>
                    <a:bodyPr/>
                    <a:lstStyle/>
                    <a:p>
                      <a:r>
                        <a:rPr lang="en-US" sz="1600" dirty="0"/>
                        <a:t>Anthony Williams</a:t>
                      </a:r>
                    </a:p>
                  </a:txBody>
                  <a:tcPr/>
                </a:tc>
                <a:tc>
                  <a:txBody>
                    <a:bodyPr/>
                    <a:lstStyle/>
                    <a:p>
                      <a:r>
                        <a:rPr lang="en-US" sz="1600" dirty="0"/>
                        <a:t>Lockheed Martin Aeronautics</a:t>
                      </a:r>
                    </a:p>
                  </a:txBody>
                  <a:tcPr/>
                </a:tc>
                <a:extLst>
                  <a:ext uri="{0D108BD9-81ED-4DB2-BD59-A6C34878D82A}">
                    <a16:rowId xmlns:a16="http://schemas.microsoft.com/office/drawing/2014/main" val="262304016"/>
                  </a:ext>
                </a:extLst>
              </a:tr>
              <a:tr h="370840">
                <a:tc>
                  <a:txBody>
                    <a:bodyPr/>
                    <a:lstStyle/>
                    <a:p>
                      <a:r>
                        <a:rPr lang="en-US" sz="1600" dirty="0" err="1"/>
                        <a:t>Xueqing</a:t>
                      </a:r>
                      <a:r>
                        <a:rPr lang="en-US" sz="1600" dirty="0"/>
                        <a:t> Hu</a:t>
                      </a:r>
                    </a:p>
                  </a:txBody>
                  <a:tcPr/>
                </a:tc>
                <a:tc>
                  <a:txBody>
                    <a:bodyPr/>
                    <a:lstStyle/>
                    <a:p>
                      <a:endParaRPr lang="en-US" sz="1600" dirty="0"/>
                    </a:p>
                  </a:txBody>
                  <a:tcPr/>
                </a:tc>
                <a:extLst>
                  <a:ext uri="{0D108BD9-81ED-4DB2-BD59-A6C34878D82A}">
                    <a16:rowId xmlns:a16="http://schemas.microsoft.com/office/drawing/2014/main" val="597177176"/>
                  </a:ext>
                </a:extLst>
              </a:tr>
              <a:tr h="370840">
                <a:tc>
                  <a:txBody>
                    <a:bodyPr/>
                    <a:lstStyle/>
                    <a:p>
                      <a:r>
                        <a:rPr lang="en-US" sz="1600" dirty="0" err="1"/>
                        <a:t>Fredy</a:t>
                      </a:r>
                      <a:r>
                        <a:rPr lang="en-US" sz="1600" dirty="0"/>
                        <a:t> Benitez</a:t>
                      </a:r>
                    </a:p>
                  </a:txBody>
                  <a:tcPr/>
                </a:tc>
                <a:tc>
                  <a:txBody>
                    <a:bodyPr/>
                    <a:lstStyle/>
                    <a:p>
                      <a:endParaRPr lang="en-US" sz="1600" dirty="0"/>
                    </a:p>
                  </a:txBody>
                  <a:tcPr/>
                </a:tc>
                <a:extLst>
                  <a:ext uri="{0D108BD9-81ED-4DB2-BD59-A6C34878D82A}">
                    <a16:rowId xmlns:a16="http://schemas.microsoft.com/office/drawing/2014/main" val="609658327"/>
                  </a:ext>
                </a:extLst>
              </a:tr>
              <a:tr h="370840">
                <a:tc>
                  <a:txBody>
                    <a:bodyPr/>
                    <a:lstStyle/>
                    <a:p>
                      <a:r>
                        <a:rPr lang="en-US" sz="1600" dirty="0"/>
                        <a:t>Ryan </a:t>
                      </a:r>
                      <a:r>
                        <a:rPr lang="en-US" sz="1600" dirty="0" err="1"/>
                        <a:t>Yanagi</a:t>
                      </a:r>
                      <a:r>
                        <a:rPr lang="en-US" sz="1600" dirty="0"/>
                        <a:t> </a:t>
                      </a:r>
                    </a:p>
                  </a:txBody>
                  <a:tcPr/>
                </a:tc>
                <a:tc>
                  <a:txBody>
                    <a:bodyPr/>
                    <a:lstStyle/>
                    <a:p>
                      <a:r>
                        <a:rPr lang="en-US" sz="1600" dirty="0"/>
                        <a:t>California State Polytechnic University, Pomona</a:t>
                      </a:r>
                    </a:p>
                  </a:txBody>
                  <a:tcPr/>
                </a:tc>
                <a:extLst>
                  <a:ext uri="{0D108BD9-81ED-4DB2-BD59-A6C34878D82A}">
                    <a16:rowId xmlns:a16="http://schemas.microsoft.com/office/drawing/2014/main" val="2097932498"/>
                  </a:ext>
                </a:extLst>
              </a:tr>
              <a:tr h="370840">
                <a:tc>
                  <a:txBody>
                    <a:bodyPr/>
                    <a:lstStyle/>
                    <a:p>
                      <a:r>
                        <a:rPr lang="en-US" sz="1600" dirty="0"/>
                        <a:t>Kendall Young</a:t>
                      </a:r>
                    </a:p>
                  </a:txBody>
                  <a:tcPr/>
                </a:tc>
                <a:tc>
                  <a:txBody>
                    <a:bodyPr/>
                    <a:lstStyle/>
                    <a:p>
                      <a:r>
                        <a:rPr lang="en-US" sz="1600" dirty="0" err="1"/>
                        <a:t>Alion</a:t>
                      </a:r>
                      <a:r>
                        <a:rPr lang="en-US" sz="1600" dirty="0"/>
                        <a:t> Science and Technology</a:t>
                      </a:r>
                    </a:p>
                  </a:txBody>
                  <a:tcPr/>
                </a:tc>
                <a:extLst>
                  <a:ext uri="{0D108BD9-81ED-4DB2-BD59-A6C34878D82A}">
                    <a16:rowId xmlns:a16="http://schemas.microsoft.com/office/drawing/2014/main" val="1140483916"/>
                  </a:ext>
                </a:extLst>
              </a:tr>
              <a:tr h="370840">
                <a:tc>
                  <a:txBody>
                    <a:bodyPr/>
                    <a:lstStyle/>
                    <a:p>
                      <a:r>
                        <a:rPr lang="en-US" sz="1600" dirty="0"/>
                        <a:t>Robin Rose</a:t>
                      </a:r>
                    </a:p>
                  </a:txBody>
                  <a:tcPr/>
                </a:tc>
                <a:tc>
                  <a:txBody>
                    <a:bodyPr/>
                    <a:lstStyle/>
                    <a:p>
                      <a:r>
                        <a:rPr lang="en-US" sz="1600" dirty="0"/>
                        <a:t>Base2 Solutions</a:t>
                      </a:r>
                    </a:p>
                  </a:txBody>
                  <a:tcPr/>
                </a:tc>
                <a:extLst>
                  <a:ext uri="{0D108BD9-81ED-4DB2-BD59-A6C34878D82A}">
                    <a16:rowId xmlns:a16="http://schemas.microsoft.com/office/drawing/2014/main" val="1346769076"/>
                  </a:ext>
                </a:extLst>
              </a:tr>
              <a:tr h="468422">
                <a:tc>
                  <a:txBody>
                    <a:bodyPr/>
                    <a:lstStyle/>
                    <a:p>
                      <a:r>
                        <a:rPr lang="en-US" sz="1600" dirty="0"/>
                        <a:t>Yong Cheng</a:t>
                      </a:r>
                    </a:p>
                  </a:txBody>
                  <a:tcPr/>
                </a:tc>
                <a:tc>
                  <a:txBody>
                    <a:bodyPr/>
                    <a:lstStyle/>
                    <a:p>
                      <a:r>
                        <a:rPr lang="en-US" sz="1600" dirty="0"/>
                        <a:t>Shanghai Jiao Tong University</a:t>
                      </a:r>
                    </a:p>
                  </a:txBody>
                  <a:tcPr/>
                </a:tc>
                <a:extLst>
                  <a:ext uri="{0D108BD9-81ED-4DB2-BD59-A6C34878D82A}">
                    <a16:rowId xmlns:a16="http://schemas.microsoft.com/office/drawing/2014/main" val="1438745626"/>
                  </a:ext>
                </a:extLst>
              </a:tr>
              <a:tr h="370840">
                <a:tc>
                  <a:txBody>
                    <a:bodyPr/>
                    <a:lstStyle/>
                    <a:p>
                      <a:r>
                        <a:rPr lang="en-US" sz="1600" dirty="0"/>
                        <a:t>Dan Bergstrom</a:t>
                      </a:r>
                    </a:p>
                  </a:txBody>
                  <a:tcPr/>
                </a:tc>
                <a:tc>
                  <a:txBody>
                    <a:bodyPr/>
                    <a:lstStyle/>
                    <a:p>
                      <a:r>
                        <a:rPr lang="en-US" sz="1600" dirty="0" err="1"/>
                        <a:t>Alion</a:t>
                      </a:r>
                      <a:r>
                        <a:rPr lang="en-US" sz="1600" dirty="0"/>
                        <a:t> Sciences and Technology</a:t>
                      </a:r>
                    </a:p>
                  </a:txBody>
                  <a:tcPr/>
                </a:tc>
                <a:extLst>
                  <a:ext uri="{0D108BD9-81ED-4DB2-BD59-A6C34878D82A}">
                    <a16:rowId xmlns:a16="http://schemas.microsoft.com/office/drawing/2014/main" val="1887248649"/>
                  </a:ext>
                </a:extLst>
              </a:tr>
              <a:tr h="370840">
                <a:tc>
                  <a:txBody>
                    <a:bodyPr/>
                    <a:lstStyle/>
                    <a:p>
                      <a:r>
                        <a:rPr lang="en-US" sz="1600" dirty="0"/>
                        <a:t>Yong Wu</a:t>
                      </a:r>
                    </a:p>
                  </a:txBody>
                  <a:tcPr/>
                </a:tc>
                <a:tc>
                  <a:txBody>
                    <a:bodyPr/>
                    <a:lstStyle/>
                    <a:p>
                      <a:r>
                        <a:rPr lang="en-US" sz="1600" dirty="0"/>
                        <a:t>Northrop Grumman Corporation</a:t>
                      </a:r>
                    </a:p>
                  </a:txBody>
                  <a:tcPr/>
                </a:tc>
                <a:extLst>
                  <a:ext uri="{0D108BD9-81ED-4DB2-BD59-A6C34878D82A}">
                    <a16:rowId xmlns:a16="http://schemas.microsoft.com/office/drawing/2014/main" val="2882840296"/>
                  </a:ext>
                </a:extLst>
              </a:tr>
              <a:tr h="370840">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730950325"/>
                  </a:ext>
                </a:extLst>
              </a:tr>
            </a:tbl>
          </a:graphicData>
        </a:graphic>
      </p:graphicFrame>
      <p:sp>
        <p:nvSpPr>
          <p:cNvPr id="5" name="CustomShape 4">
            <a:extLst>
              <a:ext uri="{FF2B5EF4-FFF2-40B4-BE49-F238E27FC236}">
                <a16:creationId xmlns:a16="http://schemas.microsoft.com/office/drawing/2014/main" id="{AAD7C826-4FAD-4054-A2AD-F60865E01C67}"/>
              </a:ext>
            </a:extLst>
          </p:cNvPr>
          <p:cNvSpPr/>
          <p:nvPr/>
        </p:nvSpPr>
        <p:spPr>
          <a:xfrm>
            <a:off x="945928" y="5884983"/>
            <a:ext cx="7252156" cy="64487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i="1" strike="noStrike" spc="-1" dirty="0">
                <a:latin typeface="Arial"/>
                <a:ea typeface="MS PGothic"/>
              </a:rPr>
              <a:t>Total Active Members (not including Associates, as of 9/6/2019): </a:t>
            </a:r>
          </a:p>
          <a:p>
            <a:pPr algn="ctr">
              <a:lnSpc>
                <a:spcPct val="100000"/>
              </a:lnSpc>
            </a:pPr>
            <a:r>
              <a:rPr lang="en-US" b="1" i="1" strike="noStrike" spc="-1" dirty="0">
                <a:latin typeface="Arial"/>
                <a:ea typeface="MS PGothic"/>
              </a:rPr>
              <a:t>403</a:t>
            </a:r>
            <a:endParaRPr lang="en-US" sz="18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What’s New at INCOSE-LA?</a:t>
            </a:r>
            <a:endParaRPr lang="en-US" sz="3200" b="0" strike="noStrike" spc="-1" dirty="0">
              <a:latin typeface="Arial"/>
            </a:endParaRPr>
          </a:p>
        </p:txBody>
      </p:sp>
      <p:grpSp>
        <p:nvGrpSpPr>
          <p:cNvPr id="5" name="Group 4">
            <a:extLst>
              <a:ext uri="{FF2B5EF4-FFF2-40B4-BE49-F238E27FC236}">
                <a16:creationId xmlns:a16="http://schemas.microsoft.com/office/drawing/2014/main" id="{83D5B4F5-73BA-40B0-BD24-069032107412}"/>
              </a:ext>
            </a:extLst>
          </p:cNvPr>
          <p:cNvGrpSpPr/>
          <p:nvPr/>
        </p:nvGrpSpPr>
        <p:grpSpPr>
          <a:xfrm>
            <a:off x="6538578" y="0"/>
            <a:ext cx="2605422" cy="1108964"/>
            <a:chOff x="6352920" y="166680"/>
            <a:chExt cx="2675880" cy="1151640"/>
          </a:xfrm>
        </p:grpSpPr>
        <p:pic>
          <p:nvPicPr>
            <p:cNvPr id="6" name="Picture 20">
              <a:extLst>
                <a:ext uri="{FF2B5EF4-FFF2-40B4-BE49-F238E27FC236}">
                  <a16:creationId xmlns:a16="http://schemas.microsoft.com/office/drawing/2014/main" id="{B7D21FBF-88F7-42A3-8EA8-20CEF32877E3}"/>
                </a:ext>
              </a:extLst>
            </p:cNvPr>
            <p:cNvPicPr/>
            <p:nvPr/>
          </p:nvPicPr>
          <p:blipFill>
            <a:blip r:embed="rId2"/>
            <a:stretch/>
          </p:blipFill>
          <p:spPr>
            <a:xfrm>
              <a:off x="6352920" y="166680"/>
              <a:ext cx="2675880" cy="1151640"/>
            </a:xfrm>
            <a:prstGeom prst="rect">
              <a:avLst/>
            </a:prstGeom>
            <a:ln>
              <a:noFill/>
            </a:ln>
          </p:spPr>
        </p:pic>
        <p:pic>
          <p:nvPicPr>
            <p:cNvPr id="7" name="Picture 6">
              <a:extLst>
                <a:ext uri="{FF2B5EF4-FFF2-40B4-BE49-F238E27FC236}">
                  <a16:creationId xmlns:a16="http://schemas.microsoft.com/office/drawing/2014/main" id="{A668DFBA-CEBB-44A8-96E3-65057E5CE8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pic>
        <p:nvPicPr>
          <p:cNvPr id="2" name="Picture 1">
            <a:extLst>
              <a:ext uri="{FF2B5EF4-FFF2-40B4-BE49-F238E27FC236}">
                <a16:creationId xmlns:a16="http://schemas.microsoft.com/office/drawing/2014/main" id="{3C3E826F-5EFD-47C8-8E7A-011B3C9CD436}"/>
              </a:ext>
            </a:extLst>
          </p:cNvPr>
          <p:cNvPicPr>
            <a:picLocks noChangeAspect="1"/>
          </p:cNvPicPr>
          <p:nvPr/>
        </p:nvPicPr>
        <p:blipFill>
          <a:blip r:embed="rId4"/>
          <a:stretch>
            <a:fillRect/>
          </a:stretch>
        </p:blipFill>
        <p:spPr>
          <a:xfrm>
            <a:off x="1647825" y="1286084"/>
            <a:ext cx="5848350" cy="4991100"/>
          </a:xfrm>
          <a:prstGeom prst="rect">
            <a:avLst/>
          </a:prstGeom>
        </p:spPr>
      </p:pic>
    </p:spTree>
    <p:extLst>
      <p:ext uri="{BB962C8B-B14F-4D97-AF65-F5344CB8AC3E}">
        <p14:creationId xmlns:p14="http://schemas.microsoft.com/office/powerpoint/2010/main" val="140576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39640" y="1066680"/>
            <a:ext cx="8107971" cy="5218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000" b="0" strike="noStrike" spc="-1" dirty="0">
              <a:solidFill>
                <a:srgbClr val="000000"/>
              </a:solidFill>
              <a:latin typeface="Arial"/>
              <a:ea typeface="DejaVu Sans"/>
            </a:endParaRPr>
          </a:p>
          <a:p>
            <a:pPr marL="228600" indent="-227880">
              <a:lnSpc>
                <a:spcPct val="90000"/>
              </a:lnSpc>
              <a:spcBef>
                <a:spcPts val="1001"/>
              </a:spcBef>
              <a:buClr>
                <a:srgbClr val="000000"/>
              </a:buClr>
              <a:buFont typeface="Arial"/>
              <a:buChar char="•"/>
            </a:pPr>
            <a:r>
              <a:rPr lang="en-US" sz="2000" b="0" strike="noStrike" spc="-1" dirty="0">
                <a:solidFill>
                  <a:srgbClr val="000000"/>
                </a:solidFill>
                <a:latin typeface="Arial"/>
                <a:ea typeface="DejaVu Sans"/>
              </a:rPr>
              <a:t>Chapter Events</a:t>
            </a:r>
            <a:endParaRPr lang="en-US" sz="2000" b="0" strike="noStrike" spc="-1" dirty="0">
              <a:latin typeface="Arial"/>
            </a:endParaRPr>
          </a:p>
          <a:p>
            <a:pPr marL="685800" lvl="1" indent="-227880">
              <a:lnSpc>
                <a:spcPct val="90000"/>
              </a:lnSpc>
              <a:spcBef>
                <a:spcPts val="1001"/>
              </a:spcBef>
              <a:buClr>
                <a:srgbClr val="000000"/>
              </a:buClr>
              <a:buFont typeface="Arial"/>
              <a:buChar char="•"/>
            </a:pPr>
            <a:r>
              <a:rPr lang="en-US" sz="2000" spc="-1" dirty="0">
                <a:solidFill>
                  <a:srgbClr val="000000"/>
                </a:solidFill>
              </a:rPr>
              <a:t>Tutorial on Advanced Model-based Systems Engineering: </a:t>
            </a:r>
            <a:r>
              <a:rPr lang="en-US" sz="2000" b="1" spc="-1" dirty="0">
                <a:solidFill>
                  <a:srgbClr val="000000"/>
                </a:solidFill>
              </a:rPr>
              <a:t>October 5, Long Beach</a:t>
            </a:r>
          </a:p>
          <a:p>
            <a:pPr marL="685800" lvl="1" indent="-227880">
              <a:lnSpc>
                <a:spcPct val="90000"/>
              </a:lnSpc>
              <a:spcBef>
                <a:spcPts val="1001"/>
              </a:spcBef>
              <a:buClr>
                <a:srgbClr val="000000"/>
              </a:buClr>
              <a:buFont typeface="Arial"/>
              <a:buChar char="•"/>
            </a:pPr>
            <a:r>
              <a:rPr lang="en-US" sz="2000" b="0" strike="noStrike" spc="-1" dirty="0">
                <a:solidFill>
                  <a:srgbClr val="000000"/>
                </a:solidFill>
                <a:latin typeface="Arial"/>
              </a:rPr>
              <a:t>Speaker meeting: “</a:t>
            </a:r>
            <a:r>
              <a:rPr lang="en-US" dirty="0"/>
              <a:t>Systems Engineering: An Enabler for Artificial Intelligence,” </a:t>
            </a:r>
            <a:r>
              <a:rPr lang="en-US" sz="2000" b="0" strike="noStrike" spc="-1" dirty="0">
                <a:solidFill>
                  <a:srgbClr val="000000"/>
                </a:solidFill>
                <a:latin typeface="Arial"/>
              </a:rPr>
              <a:t>Dr. Rick Hefner, </a:t>
            </a:r>
            <a:r>
              <a:rPr lang="en-US" sz="2000" b="1" strike="noStrike" spc="-1" dirty="0">
                <a:solidFill>
                  <a:srgbClr val="000000"/>
                </a:solidFill>
                <a:latin typeface="Arial"/>
              </a:rPr>
              <a:t>October 8</a:t>
            </a:r>
          </a:p>
          <a:p>
            <a:pPr marL="685800" lvl="1" indent="-227880">
              <a:lnSpc>
                <a:spcPct val="90000"/>
              </a:lnSpc>
              <a:spcBef>
                <a:spcPts val="1001"/>
              </a:spcBef>
              <a:buClr>
                <a:srgbClr val="000000"/>
              </a:buClr>
              <a:buFont typeface="Arial"/>
              <a:buChar char="•"/>
            </a:pPr>
            <a:r>
              <a:rPr lang="en-US" sz="2000" spc="-1" dirty="0">
                <a:solidFill>
                  <a:srgbClr val="000000"/>
                </a:solidFill>
                <a:latin typeface="Arial"/>
              </a:rPr>
              <a:t>Chapter elections are coming soon!</a:t>
            </a:r>
          </a:p>
          <a:p>
            <a:pPr marL="1258020" lvl="2" indent="-342900">
              <a:lnSpc>
                <a:spcPct val="90000"/>
              </a:lnSpc>
              <a:spcBef>
                <a:spcPts val="1001"/>
              </a:spcBef>
              <a:buClr>
                <a:srgbClr val="000000"/>
              </a:buClr>
              <a:buFont typeface="Courier New" panose="02070309020205020404" pitchFamily="49" charset="0"/>
              <a:buChar char="o"/>
            </a:pPr>
            <a:r>
              <a:rPr lang="en-US" sz="2000" spc="-1" dirty="0">
                <a:solidFill>
                  <a:srgbClr val="000000"/>
                </a:solidFill>
                <a:latin typeface="Arial"/>
              </a:rPr>
              <a:t>Please let us know if you are interested in volunteering</a:t>
            </a:r>
          </a:p>
          <a:p>
            <a:pPr marL="685800" lvl="1" indent="-227880">
              <a:lnSpc>
                <a:spcPct val="90000"/>
              </a:lnSpc>
              <a:spcBef>
                <a:spcPts val="1001"/>
              </a:spcBef>
              <a:buClr>
                <a:srgbClr val="000000"/>
              </a:buClr>
              <a:buFont typeface="Arial"/>
              <a:buChar char="•"/>
            </a:pPr>
            <a:r>
              <a:rPr lang="en-US" sz="2000" spc="-1" dirty="0">
                <a:solidFill>
                  <a:srgbClr val="FF0000"/>
                </a:solidFill>
              </a:rPr>
              <a:t>No Board of Directors meeting this Friday</a:t>
            </a:r>
            <a:r>
              <a:rPr lang="en-US" sz="2000" spc="-1" dirty="0">
                <a:solidFill>
                  <a:srgbClr val="000000"/>
                </a:solidFill>
              </a:rPr>
              <a:t> due to </a:t>
            </a:r>
            <a:r>
              <a:rPr lang="en-US" sz="2000" b="1" spc="-1" dirty="0">
                <a:solidFill>
                  <a:srgbClr val="000000"/>
                </a:solidFill>
              </a:rPr>
              <a:t>WSRC</a:t>
            </a:r>
            <a:r>
              <a:rPr lang="en-US" sz="2000" spc="-1" dirty="0">
                <a:solidFill>
                  <a:srgbClr val="000000"/>
                </a:solidFill>
              </a:rPr>
              <a:t>!</a:t>
            </a:r>
            <a:r>
              <a:rPr lang="en-US" sz="2000" b="1" spc="-1" dirty="0">
                <a:solidFill>
                  <a:srgbClr val="000000"/>
                </a:solidFill>
              </a:rPr>
              <a:t> </a:t>
            </a:r>
          </a:p>
          <a:p>
            <a:pPr marL="685800" lvl="1" indent="-227880">
              <a:lnSpc>
                <a:spcPct val="90000"/>
              </a:lnSpc>
              <a:spcBef>
                <a:spcPts val="1001"/>
              </a:spcBef>
              <a:buClr>
                <a:srgbClr val="000000"/>
              </a:buClr>
              <a:buFont typeface="Arial"/>
              <a:buChar char="•"/>
            </a:pPr>
            <a:endParaRPr lang="en-US" sz="2000" b="0" strike="noStrike" spc="-1" dirty="0">
              <a:solidFill>
                <a:srgbClr val="000000"/>
              </a:solidFill>
              <a:latin typeface="Arial"/>
            </a:endParaRPr>
          </a:p>
          <a:p>
            <a:pPr marL="457920" lvl="1">
              <a:lnSpc>
                <a:spcPct val="90000"/>
              </a:lnSpc>
              <a:spcBef>
                <a:spcPts val="1001"/>
              </a:spcBef>
              <a:buClr>
                <a:srgbClr val="000000"/>
              </a:buClr>
            </a:pPr>
            <a:endParaRPr lang="en-US" sz="2000" b="0" strike="noStrike" spc="-1" dirty="0">
              <a:solidFill>
                <a:srgbClr val="000000"/>
              </a:solidFill>
              <a:latin typeface="Arial"/>
            </a:endParaRPr>
          </a:p>
          <a:p>
            <a:pPr marL="457920" lvl="1">
              <a:lnSpc>
                <a:spcPct val="90000"/>
              </a:lnSpc>
              <a:spcBef>
                <a:spcPts val="1001"/>
              </a:spcBef>
              <a:buClr>
                <a:srgbClr val="000000"/>
              </a:buClr>
            </a:pPr>
            <a:r>
              <a:rPr lang="en-US" sz="2000" b="0" strike="noStrike" spc="-1" dirty="0">
                <a:solidFill>
                  <a:srgbClr val="000000"/>
                </a:solidFill>
                <a:latin typeface="Arial"/>
              </a:rPr>
              <a:t>For a list of chapter events, go to: </a:t>
            </a:r>
            <a:r>
              <a:rPr lang="en-US" sz="2000" b="0" strike="noStrike" spc="-1" dirty="0">
                <a:solidFill>
                  <a:srgbClr val="000000"/>
                </a:solidFill>
                <a:latin typeface="Arial"/>
                <a:hlinkClick r:id="rId2"/>
              </a:rPr>
              <a:t>www.incose-la.org</a:t>
            </a:r>
            <a:r>
              <a:rPr lang="en-US" sz="2000" b="0" strike="noStrike" spc="-1" dirty="0">
                <a:solidFill>
                  <a:srgbClr val="000000"/>
                </a:solidFill>
                <a:latin typeface="Arial"/>
              </a:rPr>
              <a:t> and look out for an email notice!</a:t>
            </a:r>
          </a:p>
        </p:txBody>
      </p:sp>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Announcements – </a:t>
            </a:r>
          </a:p>
          <a:p>
            <a:pPr>
              <a:lnSpc>
                <a:spcPct val="90000"/>
              </a:lnSpc>
            </a:pPr>
            <a:r>
              <a:rPr lang="en-US" sz="3200" b="0" strike="noStrike" spc="-1" dirty="0">
                <a:solidFill>
                  <a:srgbClr val="000000"/>
                </a:solidFill>
                <a:latin typeface="Arial"/>
                <a:ea typeface="DejaVu Sans"/>
              </a:rPr>
              <a:t>Upcoming Chapter Events</a:t>
            </a:r>
            <a:endParaRPr lang="en-US" sz="3200" b="0" strike="noStrike" spc="-1" dirty="0">
              <a:latin typeface="Arial"/>
            </a:endParaRPr>
          </a:p>
        </p:txBody>
      </p:sp>
      <p:grpSp>
        <p:nvGrpSpPr>
          <p:cNvPr id="4" name="Group 3">
            <a:extLst>
              <a:ext uri="{FF2B5EF4-FFF2-40B4-BE49-F238E27FC236}">
                <a16:creationId xmlns:a16="http://schemas.microsoft.com/office/drawing/2014/main" id="{F6BE8211-DDFB-45B0-9F56-BF8743FF609A}"/>
              </a:ext>
            </a:extLst>
          </p:cNvPr>
          <p:cNvGrpSpPr/>
          <p:nvPr/>
        </p:nvGrpSpPr>
        <p:grpSpPr>
          <a:xfrm>
            <a:off x="6538578" y="0"/>
            <a:ext cx="2605422" cy="1108964"/>
            <a:chOff x="6352920" y="166680"/>
            <a:chExt cx="2675880" cy="1151640"/>
          </a:xfrm>
        </p:grpSpPr>
        <p:pic>
          <p:nvPicPr>
            <p:cNvPr id="5" name="Picture 20">
              <a:extLst>
                <a:ext uri="{FF2B5EF4-FFF2-40B4-BE49-F238E27FC236}">
                  <a16:creationId xmlns:a16="http://schemas.microsoft.com/office/drawing/2014/main" id="{D0FA1989-F5FB-4E47-8C73-A9BCC5C8BD19}"/>
                </a:ext>
              </a:extLst>
            </p:cNvPr>
            <p:cNvPicPr/>
            <p:nvPr/>
          </p:nvPicPr>
          <p:blipFill>
            <a:blip r:embed="rId3"/>
            <a:stretch/>
          </p:blipFill>
          <p:spPr>
            <a:xfrm>
              <a:off x="6352920" y="166680"/>
              <a:ext cx="2675880" cy="1151640"/>
            </a:xfrm>
            <a:prstGeom prst="rect">
              <a:avLst/>
            </a:prstGeom>
            <a:ln>
              <a:noFill/>
            </a:ln>
          </p:spPr>
        </p:pic>
        <p:pic>
          <p:nvPicPr>
            <p:cNvPr id="6" name="Picture 5">
              <a:extLst>
                <a:ext uri="{FF2B5EF4-FFF2-40B4-BE49-F238E27FC236}">
                  <a16:creationId xmlns:a16="http://schemas.microsoft.com/office/drawing/2014/main" id="{50230B91-ADB7-43C9-8EE9-A3B232792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39640" y="1088268"/>
            <a:ext cx="4032360" cy="2436985"/>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000" spc="-1" dirty="0">
              <a:solidFill>
                <a:srgbClr val="000000"/>
              </a:solidFill>
            </a:endParaRPr>
          </a:p>
          <a:p>
            <a:pPr marL="228600" indent="-227880">
              <a:lnSpc>
                <a:spcPct val="90000"/>
              </a:lnSpc>
              <a:spcBef>
                <a:spcPts val="1001"/>
              </a:spcBef>
              <a:buClr>
                <a:srgbClr val="000000"/>
              </a:buClr>
              <a:buFont typeface="Arial"/>
              <a:buChar char="•"/>
            </a:pPr>
            <a:r>
              <a:rPr lang="en-US" sz="2000" spc="-1" dirty="0">
                <a:solidFill>
                  <a:srgbClr val="000000"/>
                </a:solidFill>
              </a:rPr>
              <a:t>Sept 13-15, Western States Regional Conference @ LMU</a:t>
            </a:r>
          </a:p>
          <a:p>
            <a:pPr marL="228600" indent="-227880">
              <a:lnSpc>
                <a:spcPct val="90000"/>
              </a:lnSpc>
              <a:spcBef>
                <a:spcPts val="1001"/>
              </a:spcBef>
              <a:buClr>
                <a:srgbClr val="000000"/>
              </a:buClr>
              <a:buFont typeface="Arial"/>
              <a:buChar char="•"/>
            </a:pPr>
            <a:endParaRPr lang="en-US" sz="2000" spc="-1" dirty="0">
              <a:solidFill>
                <a:srgbClr val="000000"/>
              </a:solidFill>
            </a:endParaRPr>
          </a:p>
          <a:p>
            <a:pPr marL="228600" indent="-227880">
              <a:lnSpc>
                <a:spcPct val="90000"/>
              </a:lnSpc>
              <a:spcBef>
                <a:spcPts val="1001"/>
              </a:spcBef>
              <a:buClr>
                <a:srgbClr val="000000"/>
              </a:buClr>
              <a:buFont typeface="Arial"/>
              <a:buChar char="•"/>
            </a:pPr>
            <a:r>
              <a:rPr lang="en-US" sz="2000" dirty="0"/>
              <a:t>More information:</a:t>
            </a:r>
            <a:r>
              <a:rPr lang="en-US" sz="2000" dirty="0">
                <a:hlinkClick r:id="rId2"/>
              </a:rPr>
              <a:t> https://www.incose.org/wsrc2019</a:t>
            </a:r>
            <a:endParaRPr lang="en-US" sz="2000" spc="-1" dirty="0"/>
          </a:p>
        </p:txBody>
      </p:sp>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Announcements – </a:t>
            </a:r>
          </a:p>
          <a:p>
            <a:pPr>
              <a:lnSpc>
                <a:spcPct val="90000"/>
              </a:lnSpc>
            </a:pPr>
            <a:r>
              <a:rPr lang="en-US" sz="3200" b="0" strike="noStrike" spc="-1" dirty="0">
                <a:solidFill>
                  <a:srgbClr val="000000"/>
                </a:solidFill>
                <a:latin typeface="Arial"/>
                <a:ea typeface="DejaVu Sans"/>
              </a:rPr>
              <a:t>Chapter Conferences</a:t>
            </a:r>
            <a:endParaRPr lang="en-US" sz="3200" b="0" strike="noStrike" spc="-1" dirty="0">
              <a:latin typeface="Arial"/>
            </a:endParaRPr>
          </a:p>
        </p:txBody>
      </p:sp>
      <p:pic>
        <p:nvPicPr>
          <p:cNvPr id="2" name="Picture 1">
            <a:extLst>
              <a:ext uri="{FF2B5EF4-FFF2-40B4-BE49-F238E27FC236}">
                <a16:creationId xmlns:a16="http://schemas.microsoft.com/office/drawing/2014/main" id="{F3ABA3EF-11CD-4914-A7E2-0C85C19F8BAC}"/>
              </a:ext>
            </a:extLst>
          </p:cNvPr>
          <p:cNvPicPr>
            <a:picLocks noChangeAspect="1"/>
          </p:cNvPicPr>
          <p:nvPr/>
        </p:nvPicPr>
        <p:blipFill>
          <a:blip r:embed="rId3"/>
          <a:stretch>
            <a:fillRect/>
          </a:stretch>
        </p:blipFill>
        <p:spPr>
          <a:xfrm>
            <a:off x="4727547" y="1088268"/>
            <a:ext cx="4164196" cy="5592612"/>
          </a:xfrm>
          <a:prstGeom prst="rect">
            <a:avLst/>
          </a:prstGeom>
        </p:spPr>
      </p:pic>
      <p:grpSp>
        <p:nvGrpSpPr>
          <p:cNvPr id="5" name="Group 4">
            <a:extLst>
              <a:ext uri="{FF2B5EF4-FFF2-40B4-BE49-F238E27FC236}">
                <a16:creationId xmlns:a16="http://schemas.microsoft.com/office/drawing/2014/main" id="{86C2EB95-72A2-457F-9948-20A21DA5040A}"/>
              </a:ext>
            </a:extLst>
          </p:cNvPr>
          <p:cNvGrpSpPr/>
          <p:nvPr/>
        </p:nvGrpSpPr>
        <p:grpSpPr>
          <a:xfrm>
            <a:off x="6538578" y="0"/>
            <a:ext cx="2605422" cy="1108964"/>
            <a:chOff x="6352920" y="166680"/>
            <a:chExt cx="2675880" cy="1151640"/>
          </a:xfrm>
        </p:grpSpPr>
        <p:pic>
          <p:nvPicPr>
            <p:cNvPr id="6" name="Picture 20">
              <a:extLst>
                <a:ext uri="{FF2B5EF4-FFF2-40B4-BE49-F238E27FC236}">
                  <a16:creationId xmlns:a16="http://schemas.microsoft.com/office/drawing/2014/main" id="{4262FA23-B63B-4EA3-A6CB-1979A1A18727}"/>
                </a:ext>
              </a:extLst>
            </p:cNvPr>
            <p:cNvPicPr/>
            <p:nvPr/>
          </p:nvPicPr>
          <p:blipFill>
            <a:blip r:embed="rId4"/>
            <a:stretch/>
          </p:blipFill>
          <p:spPr>
            <a:xfrm>
              <a:off x="6352920" y="166680"/>
              <a:ext cx="2675880" cy="1151640"/>
            </a:xfrm>
            <a:prstGeom prst="rect">
              <a:avLst/>
            </a:prstGeom>
            <a:ln>
              <a:noFill/>
            </a:ln>
          </p:spPr>
        </p:pic>
        <p:pic>
          <p:nvPicPr>
            <p:cNvPr id="7" name="Picture 6">
              <a:extLst>
                <a:ext uri="{FF2B5EF4-FFF2-40B4-BE49-F238E27FC236}">
                  <a16:creationId xmlns:a16="http://schemas.microsoft.com/office/drawing/2014/main" id="{9A60E491-A551-4FC8-9D6C-AB54AB7CB54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extLst>
      <p:ext uri="{BB962C8B-B14F-4D97-AF65-F5344CB8AC3E}">
        <p14:creationId xmlns:p14="http://schemas.microsoft.com/office/powerpoint/2010/main" val="167421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837024" y="5376862"/>
            <a:ext cx="7913895" cy="1005278"/>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7880">
              <a:lnSpc>
                <a:spcPct val="90000"/>
              </a:lnSpc>
              <a:spcBef>
                <a:spcPts val="1001"/>
              </a:spcBef>
              <a:buClr>
                <a:srgbClr val="000000"/>
              </a:buClr>
              <a:buFont typeface="Arial"/>
              <a:buChar char="•"/>
            </a:pPr>
            <a:endParaRPr lang="en-US" sz="2000" spc="-1" dirty="0">
              <a:solidFill>
                <a:srgbClr val="000000"/>
              </a:solidFill>
            </a:endParaRPr>
          </a:p>
          <a:p>
            <a:pPr marL="720">
              <a:lnSpc>
                <a:spcPct val="90000"/>
              </a:lnSpc>
              <a:spcBef>
                <a:spcPts val="1001"/>
              </a:spcBef>
              <a:buClr>
                <a:srgbClr val="000000"/>
              </a:buClr>
            </a:pPr>
            <a:r>
              <a:rPr lang="en-US" sz="2000" i="1" spc="-1" dirty="0">
                <a:solidFill>
                  <a:srgbClr val="C00000"/>
                </a:solidFill>
              </a:rPr>
              <a:t>The WSRC banquet is open to anyone that wants to attend without registering for the conference!</a:t>
            </a:r>
            <a:endParaRPr lang="en-US" i="1" spc="-1" dirty="0">
              <a:solidFill>
                <a:srgbClr val="C00000"/>
              </a:solidFill>
            </a:endParaRPr>
          </a:p>
        </p:txBody>
      </p:sp>
      <p:sp>
        <p:nvSpPr>
          <p:cNvPr id="205" name="CustomShape 2"/>
          <p:cNvSpPr/>
          <p:nvPr/>
        </p:nvSpPr>
        <p:spPr>
          <a:xfrm>
            <a:off x="585720" y="177120"/>
            <a:ext cx="63558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200" b="0" strike="noStrike" spc="-1" dirty="0">
                <a:solidFill>
                  <a:srgbClr val="000000"/>
                </a:solidFill>
                <a:latin typeface="Arial"/>
                <a:ea typeface="DejaVu Sans"/>
              </a:rPr>
              <a:t>Announcements – </a:t>
            </a:r>
          </a:p>
          <a:p>
            <a:pPr>
              <a:lnSpc>
                <a:spcPct val="90000"/>
              </a:lnSpc>
            </a:pPr>
            <a:r>
              <a:rPr lang="en-US" sz="3200" b="0" strike="noStrike" spc="-1" dirty="0">
                <a:solidFill>
                  <a:srgbClr val="000000"/>
                </a:solidFill>
                <a:latin typeface="Arial"/>
                <a:ea typeface="DejaVu Sans"/>
              </a:rPr>
              <a:t>Chapter Conferences</a:t>
            </a:r>
            <a:endParaRPr lang="en-US" sz="3200" b="0" strike="noStrike" spc="-1" dirty="0">
              <a:latin typeface="Arial"/>
            </a:endParaRPr>
          </a:p>
        </p:txBody>
      </p:sp>
      <p:pic>
        <p:nvPicPr>
          <p:cNvPr id="2" name="Picture 1">
            <a:extLst>
              <a:ext uri="{FF2B5EF4-FFF2-40B4-BE49-F238E27FC236}">
                <a16:creationId xmlns:a16="http://schemas.microsoft.com/office/drawing/2014/main" id="{CC742699-7242-42ED-8FC9-CDA236FB0818}"/>
              </a:ext>
            </a:extLst>
          </p:cNvPr>
          <p:cNvPicPr>
            <a:picLocks noChangeAspect="1"/>
          </p:cNvPicPr>
          <p:nvPr/>
        </p:nvPicPr>
        <p:blipFill>
          <a:blip r:embed="rId2"/>
          <a:stretch>
            <a:fillRect/>
          </a:stretch>
        </p:blipFill>
        <p:spPr>
          <a:xfrm>
            <a:off x="1976437" y="1481137"/>
            <a:ext cx="5191125" cy="3895725"/>
          </a:xfrm>
          <a:prstGeom prst="rect">
            <a:avLst/>
          </a:prstGeom>
        </p:spPr>
      </p:pic>
      <p:sp>
        <p:nvSpPr>
          <p:cNvPr id="4" name="Oval 3">
            <a:extLst>
              <a:ext uri="{FF2B5EF4-FFF2-40B4-BE49-F238E27FC236}">
                <a16:creationId xmlns:a16="http://schemas.microsoft.com/office/drawing/2014/main" id="{4E110F01-580E-4146-8DDD-8F0FCA628218}"/>
              </a:ext>
            </a:extLst>
          </p:cNvPr>
          <p:cNvSpPr/>
          <p:nvPr/>
        </p:nvSpPr>
        <p:spPr>
          <a:xfrm>
            <a:off x="1449978" y="2782389"/>
            <a:ext cx="5029200" cy="12670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BF6E8B5-DD61-42A2-910A-7A7F218A2FB2}"/>
              </a:ext>
            </a:extLst>
          </p:cNvPr>
          <p:cNvGrpSpPr/>
          <p:nvPr/>
        </p:nvGrpSpPr>
        <p:grpSpPr>
          <a:xfrm>
            <a:off x="6538578" y="0"/>
            <a:ext cx="2605422" cy="1108964"/>
            <a:chOff x="6352920" y="166680"/>
            <a:chExt cx="2675880" cy="1151640"/>
          </a:xfrm>
        </p:grpSpPr>
        <p:pic>
          <p:nvPicPr>
            <p:cNvPr id="9" name="Picture 20">
              <a:extLst>
                <a:ext uri="{FF2B5EF4-FFF2-40B4-BE49-F238E27FC236}">
                  <a16:creationId xmlns:a16="http://schemas.microsoft.com/office/drawing/2014/main" id="{399B0A33-1951-4EDE-ABFE-C825AACC0ACC}"/>
                </a:ext>
              </a:extLst>
            </p:cNvPr>
            <p:cNvPicPr/>
            <p:nvPr/>
          </p:nvPicPr>
          <p:blipFill>
            <a:blip r:embed="rId3"/>
            <a:stretch/>
          </p:blipFill>
          <p:spPr>
            <a:xfrm>
              <a:off x="6352920" y="166680"/>
              <a:ext cx="2675880" cy="1151640"/>
            </a:xfrm>
            <a:prstGeom prst="rect">
              <a:avLst/>
            </a:prstGeom>
            <a:ln>
              <a:noFill/>
            </a:ln>
          </p:spPr>
        </p:pic>
        <p:pic>
          <p:nvPicPr>
            <p:cNvPr id="10" name="Picture 9">
              <a:extLst>
                <a:ext uri="{FF2B5EF4-FFF2-40B4-BE49-F238E27FC236}">
                  <a16:creationId xmlns:a16="http://schemas.microsoft.com/office/drawing/2014/main" id="{0D0F91CE-313B-45C8-8BD2-51ABFDC73B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125496" y="331199"/>
              <a:ext cx="865568" cy="838027"/>
            </a:xfrm>
            <a:prstGeom prst="rect">
              <a:avLst/>
            </a:prstGeom>
            <a:solidFill>
              <a:schemeClr val="bg1"/>
            </a:solidFill>
          </p:spPr>
        </p:pic>
      </p:grpSp>
    </p:spTree>
    <p:extLst>
      <p:ext uri="{BB962C8B-B14F-4D97-AF65-F5344CB8AC3E}">
        <p14:creationId xmlns:p14="http://schemas.microsoft.com/office/powerpoint/2010/main" val="617586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6F0D1FB235E4285F2BE2B80ED1146" ma:contentTypeVersion="23" ma:contentTypeDescription="Create a new document." ma:contentTypeScope="" ma:versionID="968ff74c61c09ca37677b7e4e472d076">
  <xsd:schema xmlns:xsd="http://www.w3.org/2001/XMLSchema" xmlns:xs="http://www.w3.org/2001/XMLSchema" xmlns:p="http://schemas.microsoft.com/office/2006/metadata/properties" xmlns:ns2="534ac7f3-ab96-43b6-bee8-2c470c61b3e4" xmlns:ns3="07d0ccec-aae8-4814-a6d3-0c68dd73da2d" xmlns:ns4="c463ca5d-432a-448e-ac5f-9b500d5c9d55" targetNamespace="http://schemas.microsoft.com/office/2006/metadata/properties" ma:root="true" ma:fieldsID="5527b6168fea1f22a8c5409580cd6d8e" ns2:_="" ns3:_="" ns4:_="">
    <xsd:import namespace="534ac7f3-ab96-43b6-bee8-2c470c61b3e4"/>
    <xsd:import namespace="07d0ccec-aae8-4814-a6d3-0c68dd73da2d"/>
    <xsd:import namespace="c463ca5d-432a-448e-ac5f-9b500d5c9d55"/>
    <xsd:element name="properties">
      <xsd:complexType>
        <xsd:sequence>
          <xsd:element name="documentManagement">
            <xsd:complexType>
              <xsd:all>
                <xsd:element ref="ns2:Descriptive_x0020_Title"/>
                <xsd:element ref="ns2:Short_x0020_Description"/>
                <xsd:element ref="ns2:Author_x0028_s_x0029_"/>
                <xsd:element ref="ns2:Publication_x0020_Date" minOccurs="0"/>
                <xsd:element ref="ns2:Keywords0" minOccurs="0"/>
                <xsd:element ref="ns3:incoseDistribution" minOccurs="0"/>
                <xsd:element ref="ns3:df56f4c5a0be4550856ac6bd150af184" minOccurs="0"/>
                <xsd:element ref="ns3:TaxCatchAll" minOccurs="0"/>
                <xsd:element ref="ns3:TaxCatchAllLabel" minOccurs="0"/>
                <xsd:element ref="ns3:j6f62fd0e2284e44b1906b33aa785078" minOccurs="0"/>
                <xsd:element ref="ns3:o4d603b143c54403a43a44e339fe5e1a" minOccurs="0"/>
                <xsd:element ref="ns3:fc73f2c3713f415c9afd0faf07c59ad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ac7f3-ab96-43b6-bee8-2c470c61b3e4" elementFormDefault="qualified">
    <xsd:import namespace="http://schemas.microsoft.com/office/2006/documentManagement/types"/>
    <xsd:import namespace="http://schemas.microsoft.com/office/infopath/2007/PartnerControls"/>
    <xsd:element name="Descriptive_x0020_Title" ma:index="1" ma:displayName="Descriptive Title" ma:description="e.g. Metrics Primer v 1.0" ma:internalName="Descriptive_x0020_Title" ma:readOnly="false">
      <xsd:simpleType>
        <xsd:restriction base="dms:Text">
          <xsd:maxLength value="255"/>
        </xsd:restriction>
      </xsd:simpleType>
    </xsd:element>
    <xsd:element name="Short_x0020_Description" ma:index="2" ma:displayName="Short Description" ma:description="e.g. The Metrics Primer defines the basic concepts behind measurement and provides the background knowledge needed to prepare you to set up a measurement program." ma:internalName="Short_x0020_Description" ma:readOnly="false">
      <xsd:simpleType>
        <xsd:restriction base="dms:Note">
          <xsd:maxLength value="255"/>
        </xsd:restriction>
      </xsd:simpleType>
    </xsd:element>
    <xsd:element name="Author_x0028_s_x0029_" ma:index="3" ma:displayName="Author(s)" ma:description="Enter the individual's name (Jane Doe), the group's name (Measurement Working Group), or N/A" ma:internalName="Author_x0028_s_x0029_" ma:readOnly="false">
      <xsd:simpleType>
        <xsd:restriction base="dms:Text">
          <xsd:maxLength value="255"/>
        </xsd:restriction>
      </xsd:simpleType>
    </xsd:element>
    <xsd:element name="Publication_x0020_Date" ma:index="4" nillable="true" ma:displayName="Publication Date" ma:default="[today]" ma:format="DateOnly" ma:internalName="Publication_x0020_Date" ma:readOnly="false">
      <xsd:simpleType>
        <xsd:restriction base="dms:DateTime"/>
      </xsd:simpleType>
    </xsd:element>
    <xsd:element name="Keywords0" ma:index="5" nillable="true" ma:displayName="Keywords" ma:description="e.g. metrics measurement primer" ma:internalName="Keywords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3"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4"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8"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20"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22"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63ca5d-432a-448e-ac5f-9b500d5c9d55"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ve_x0020_Title xmlns="534ac7f3-ab96-43b6-bee8-2c470c61b3e4">speaker meeting intro slides</Descriptive_x0020_Title>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Short_x0020_Description xmlns="534ac7f3-ab96-43b6-bee8-2c470c61b3e4">intro slides to speaker meeting</Short_x0020_Description>
    <Author_x0028_s_x0029_ xmlns="534ac7f3-ab96-43b6-bee8-2c470c61b3e4">mckelvin</Author_x0028_s_x0029_>
    <Publication_x0020_Date xmlns="534ac7f3-ab96-43b6-bee8-2c470c61b3e4">2019-09-10T07:00:00+00:00</Publication_x0020_Date>
    <Keywords0 xmlns="534ac7f3-ab96-43b6-bee8-2c470c61b3e4"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9CA90-1C3B-4CAE-8ED7-4560D02A6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4ac7f3-ab96-43b6-bee8-2c470c61b3e4"/>
    <ds:schemaRef ds:uri="07d0ccec-aae8-4814-a6d3-0c68dd73da2d"/>
    <ds:schemaRef ds:uri="c463ca5d-432a-448e-ac5f-9b500d5c9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2846D-A95F-497F-9AE1-4219D6E33D8C}">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534ac7f3-ab96-43b6-bee8-2c470c61b3e4"/>
    <ds:schemaRef ds:uri="c463ca5d-432a-448e-ac5f-9b500d5c9d55"/>
    <ds:schemaRef ds:uri="http://purl.org/dc/dcmitype/"/>
    <ds:schemaRef ds:uri="http://www.w3.org/XML/1998/namespace"/>
    <ds:schemaRef ds:uri="07d0ccec-aae8-4814-a6d3-0c68dd73da2d"/>
    <ds:schemaRef ds:uri="http://purl.org/dc/elements/1.1/"/>
  </ds:schemaRefs>
</ds:datastoreItem>
</file>

<file path=customXml/itemProps3.xml><?xml version="1.0" encoding="utf-8"?>
<ds:datastoreItem xmlns:ds="http://schemas.openxmlformats.org/officeDocument/2006/customXml" ds:itemID="{B3313D06-FCC2-442E-AEC6-FF317DB5E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48595</TotalTime>
  <Words>703</Words>
  <Application>Microsoft Office PowerPoint</Application>
  <PresentationFormat>On-screen Show (4:3)</PresentationFormat>
  <Paragraphs>219</Paragraphs>
  <Slides>19</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MS PGothic</vt:lpstr>
      <vt:lpstr>Arial</vt:lpstr>
      <vt:lpstr>Courier New</vt:lpstr>
      <vt:lpstr>DejaVu Sans</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2017-11_14_SpeakerMeetingIntro_V1</dc:title>
  <dc:subject/>
  <dc:creator>Silvas, John [USA]</dc:creator>
  <dc:description/>
  <cp:lastModifiedBy>Birtalan, Scott L (AS)</cp:lastModifiedBy>
  <cp:revision>1049</cp:revision>
  <cp:lastPrinted>1601-01-01T00:00:00Z</cp:lastPrinted>
  <dcterms:created xsi:type="dcterms:W3CDTF">2014-11-11T07:26:27Z</dcterms:created>
  <dcterms:modified xsi:type="dcterms:W3CDTF">2019-10-04T19:28:24Z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
    <vt:lpwstr>Document</vt:lpwstr>
  </property>
  <property fmtid="{D5CDD505-2E9C-101B-9397-08002B2CF9AE}" pid="4" name="ContentTypeId">
    <vt:lpwstr>0x0101004916F0D1FB235E4285F2BE2B80ED1146</vt:lpwstr>
  </property>
  <property fmtid="{D5CDD505-2E9C-101B-9397-08002B2CF9AE}" pid="5" name="HiddenSlides">
    <vt:i4>0</vt:i4>
  </property>
  <property fmtid="{D5CDD505-2E9C-101B-9397-08002B2CF9AE}" pid="6" name="HyperlinksChanged">
    <vt:bool>false</vt:bool>
  </property>
  <property fmtid="{D5CDD505-2E9C-101B-9397-08002B2CF9AE}" pid="7" name="INCOSEProductValue">
    <vt:lpwstr>45;#Local|254e409e-99ce-4994-8e1c-1a49057a5299</vt:lpwstr>
  </property>
  <property fmtid="{D5CDD505-2E9C-101B-9397-08002B2CF9AE}" pid="8" name="LinksUpToDate">
    <vt:bool>false</vt:bool>
  </property>
  <property fmtid="{D5CDD505-2E9C-101B-9397-08002B2CF9AE}" pid="9" name="MMClips">
    <vt:i4>0</vt:i4>
  </property>
  <property fmtid="{D5CDD505-2E9C-101B-9397-08002B2CF9AE}" pid="10" name="Notes">
    <vt:i4>1</vt:i4>
  </property>
  <property fmtid="{D5CDD505-2E9C-101B-9397-08002B2CF9AE}" pid="11" name="PresentationFormat">
    <vt:lpwstr>On-screen Show (4:3)</vt:lpwstr>
  </property>
  <property fmtid="{D5CDD505-2E9C-101B-9397-08002B2CF9AE}" pid="12" name="ScaleCrop">
    <vt:bool>false</vt:bool>
  </property>
  <property fmtid="{D5CDD505-2E9C-101B-9397-08002B2CF9AE}" pid="13" name="ShareDoc">
    <vt:bool>false</vt:bool>
  </property>
  <property fmtid="{D5CDD505-2E9C-101B-9397-08002B2CF9AE}" pid="14" name="Slides">
    <vt:i4>8</vt:i4>
  </property>
  <property fmtid="{D5CDD505-2E9C-101B-9397-08002B2CF9AE}" pid="15" name="Version">
    <vt:i4>1</vt:i4>
  </property>
  <property fmtid="{D5CDD505-2E9C-101B-9397-08002B2CF9AE}" pid="16" name="incoseChapters">
    <vt:lpwstr/>
  </property>
  <property fmtid="{D5CDD505-2E9C-101B-9397-08002B2CF9AE}" pid="17" name="incoseOrganizations">
    <vt:lpwstr/>
  </property>
  <property fmtid="{D5CDD505-2E9C-101B-9397-08002B2CF9AE}" pid="18" name="incoseWorkingGroup">
    <vt:lpwstr/>
  </property>
</Properties>
</file>