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heme/theme4.xml" ContentType="application/vnd.openxmlformats-officedocument.theme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96" r:id="rId4"/>
    <p:sldMasterId id="2147483697" r:id="rId5"/>
    <p:sldMasterId id="2147483698" r:id="rId6"/>
    <p:sldMasterId id="2147483699" r:id="rId7"/>
    <p:sldMasterId id="2147483713" r:id="rId8"/>
    <p:sldMasterId id="2147483659" r:id="rId9"/>
  </p:sldMasterIdLst>
  <p:notesMasterIdLst>
    <p:notesMasterId r:id="rId32"/>
  </p:notesMasterIdLst>
  <p:sldIdLst>
    <p:sldId id="256" r:id="rId10"/>
    <p:sldId id="257" r:id="rId11"/>
    <p:sldId id="258" r:id="rId12"/>
    <p:sldId id="282" r:id="rId13"/>
    <p:sldId id="295" r:id="rId14"/>
    <p:sldId id="294" r:id="rId15"/>
    <p:sldId id="293" r:id="rId16"/>
    <p:sldId id="269" r:id="rId17"/>
    <p:sldId id="276" r:id="rId18"/>
    <p:sldId id="291" r:id="rId19"/>
    <p:sldId id="278" r:id="rId20"/>
    <p:sldId id="283" r:id="rId21"/>
    <p:sldId id="292" r:id="rId22"/>
    <p:sldId id="279" r:id="rId23"/>
    <p:sldId id="296" r:id="rId24"/>
    <p:sldId id="288" r:id="rId25"/>
    <p:sldId id="280" r:id="rId26"/>
    <p:sldId id="270" r:id="rId27"/>
    <p:sldId id="262" r:id="rId28"/>
    <p:sldId id="290" r:id="rId29"/>
    <p:sldId id="289" r:id="rId30"/>
    <p:sldId id="267" r:id="rId31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BECEA28-92FA-A623-E4BB-85944B081589}" v="4" dt="2020-03-11T01:42:32.636"/>
    <p1510:client id="{74D16CA5-53A7-5845-7015-7FD86BEADD60}" v="1288" dt="2020-05-13T00:38:06.111"/>
    <p1510:client id="{8BF59FA9-3AF6-6F14-CF5E-1BF589908B7F}" v="431" dt="2020-04-14T23:21:50.750"/>
    <p1510:client id="{8F2E23C7-C672-CE78-D3F1-E24B5E4BFC7C}" v="410" dt="2020-04-12T05:42:28.135"/>
    <p1510:client id="{B021341A-F2CF-85B7-958F-0786FC2DD02A}" v="951" dt="2020-04-15T00:24:55.966"/>
    <p1510:client id="{D3B53BCD-EEA2-0B34-83FC-468F2F91C39E}" v="11" dt="2020-04-17T00:43:07.111"/>
  </p1510:revLst>
</p1510:revInfo>
</file>

<file path=ppt/tableStyles.xml><?xml version="1.0" encoding="utf-8"?>
<a:tblStyleLst xmlns:a="http://schemas.openxmlformats.org/drawingml/2006/main" def="{BD93D279-6C38-4755-9E73-E89DC106EA82}">
  <a:tblStyle styleId="{BD93D279-6C38-4755-9E73-E89DC106EA82}" styleName="Table_0">
    <a:wholeTbl>
      <a:tcTxStyle b="off" i="off">
        <a:font>
          <a:latin typeface="Arial"/>
          <a:ea typeface="Arial"/>
          <a:cs typeface="Arial"/>
        </a:font>
        <a:schemeClr val="lt1"/>
      </a:tcTxStyle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chemeClr val="accent5"/>
          </a:solidFill>
        </a:fill>
      </a:tcStyle>
    </a:wholeTbl>
    <a:band1H>
      <a:tcTxStyle b="off" i="off"/>
      <a:tcStyle>
        <a:tcBdr/>
        <a:fill>
          <a:solidFill>
            <a:srgbClr val="355A9B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355A9B"/>
          </a:solidFill>
        </a:fill>
      </a:tcStyle>
    </a:band1V>
    <a:band2V>
      <a:tcTxStyle b="off" i="off"/>
      <a:tcStyle>
        <a:tcBdr/>
      </a:tcStyle>
    </a:band2V>
    <a:lastCol>
      <a:tcTxStyle b="on" i="off"/>
      <a:tcStyle>
        <a:tcBdr>
          <a:left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</a:tcBdr>
        <a:fill>
          <a:solidFill>
            <a:srgbClr val="355A9B"/>
          </a:solidFill>
        </a:fill>
      </a:tcStyle>
    </a:lastCol>
    <a:firstCol>
      <a:tcTxStyle b="on" i="off"/>
      <a:tcStyle>
        <a:tcBdr>
          <a:right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</a:tcBdr>
        <a:fill>
          <a:solidFill>
            <a:srgbClr val="355A9B"/>
          </a:solidFill>
        </a:fill>
      </a:tcStyle>
    </a:firstCol>
    <a:lastRow>
      <a:tcTxStyle b="on" i="off"/>
      <a:tcStyle>
        <a:tcBdr>
          <a:top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rgbClr val="2C4B81"/>
          </a:solidFill>
        </a:fill>
      </a:tcStyle>
    </a:lastRow>
    <a:seCell>
      <a:tcTxStyle b="off" i="off"/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</a:tcBdr>
      </a:tcStyle>
    </a:seCell>
    <a:swCell>
      <a:tcTxStyle b="off" i="off"/>
      <a:tcStyle>
        <a:tcBdr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swCell>
    <a:firstRow>
      <a:tcTxStyle b="on" i="off"/>
      <a:tcStyle>
        <a:tcBdr>
          <a:bottom>
            <a:ln w="254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dk1"/>
          </a:solidFill>
        </a:fill>
      </a:tcStyle>
    </a:firstRow>
    <a:neCell>
      <a:tcTxStyle b="off" i="off"/>
      <a:tcStyle>
        <a:tcBdr>
          <a:lef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left>
        </a:tcBdr>
      </a:tcStyle>
    </a:neCell>
    <a:nwCell>
      <a:tcTxStyle b="off" i="off"/>
      <a:tcStyle>
        <a:tcBdr>
          <a:right>
            <a:ln w="9525" cap="flat" cmpd="sng">
              <a:solidFill>
                <a:srgbClr val="000000">
                  <a:alpha val="0"/>
                </a:srgbClr>
              </a:solidFill>
              <a:prstDash val="solid"/>
              <a:round/>
              <a:headEnd type="none" w="sm" len="sm"/>
              <a:tailEnd type="none" w="sm" len="sm"/>
            </a:ln>
          </a:right>
        </a:tcBdr>
      </a:tcStyle>
    </a:nwCell>
  </a:tblStyle>
  <a:tblStyle styleId="{6E8B456C-4E0A-4A30-9325-C7FB00C061B3}" styleName="Table_1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393" autoAdjust="0"/>
  </p:normalViewPr>
  <p:slideViewPr>
    <p:cSldViewPr snapToGrid="0">
      <p:cViewPr varScale="1">
        <p:scale>
          <a:sx n="104" d="100"/>
          <a:sy n="104" d="100"/>
        </p:scale>
        <p:origin x="1668" y="1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4.xml"/><Relationship Id="rId18" Type="http://schemas.openxmlformats.org/officeDocument/2006/relationships/slide" Target="slides/slide9.xml"/><Relationship Id="rId26" Type="http://schemas.openxmlformats.org/officeDocument/2006/relationships/slide" Target="slides/slide17.xml"/><Relationship Id="rId21" Type="http://schemas.openxmlformats.org/officeDocument/2006/relationships/slide" Target="slides/slide12.xml"/><Relationship Id="rId34" Type="http://schemas.openxmlformats.org/officeDocument/2006/relationships/viewProps" Target="viewProps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3.xml"/><Relationship Id="rId17" Type="http://schemas.openxmlformats.org/officeDocument/2006/relationships/slide" Target="slides/slide8.xml"/><Relationship Id="rId25" Type="http://schemas.openxmlformats.org/officeDocument/2006/relationships/slide" Target="slides/slide16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7.xml"/><Relationship Id="rId20" Type="http://schemas.openxmlformats.org/officeDocument/2006/relationships/slide" Target="slides/slide11.xml"/><Relationship Id="rId29" Type="http://schemas.openxmlformats.org/officeDocument/2006/relationships/slide" Target="slides/slide20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2.xml"/><Relationship Id="rId24" Type="http://schemas.openxmlformats.org/officeDocument/2006/relationships/slide" Target="slides/slide15.xml"/><Relationship Id="rId32" Type="http://schemas.openxmlformats.org/officeDocument/2006/relationships/notesMaster" Target="notesMasters/notesMaster1.xml"/><Relationship Id="rId37" Type="http://schemas.microsoft.com/office/2015/10/relationships/revisionInfo" Target="revisionInfo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6.xml"/><Relationship Id="rId23" Type="http://schemas.openxmlformats.org/officeDocument/2006/relationships/slide" Target="slides/slide14.xml"/><Relationship Id="rId28" Type="http://schemas.openxmlformats.org/officeDocument/2006/relationships/slide" Target="slides/slide19.xml"/><Relationship Id="rId36" Type="http://schemas.openxmlformats.org/officeDocument/2006/relationships/tableStyles" Target="tableStyles.xml"/><Relationship Id="rId10" Type="http://schemas.openxmlformats.org/officeDocument/2006/relationships/slide" Target="slides/slide1.xml"/><Relationship Id="rId19" Type="http://schemas.openxmlformats.org/officeDocument/2006/relationships/slide" Target="slides/slide10.xml"/><Relationship Id="rId31" Type="http://schemas.openxmlformats.org/officeDocument/2006/relationships/slide" Target="slides/slide22.xml"/><Relationship Id="rId4" Type="http://schemas.openxmlformats.org/officeDocument/2006/relationships/slideMaster" Target="slideMasters/slideMaster1.xml"/><Relationship Id="rId9" Type="http://schemas.openxmlformats.org/officeDocument/2006/relationships/slideMaster" Target="slideMasters/slideMaster6.xml"/><Relationship Id="rId14" Type="http://schemas.openxmlformats.org/officeDocument/2006/relationships/slide" Target="slides/slide5.xml"/><Relationship Id="rId22" Type="http://schemas.openxmlformats.org/officeDocument/2006/relationships/slide" Target="slides/slide13.xml"/><Relationship Id="rId27" Type="http://schemas.openxmlformats.org/officeDocument/2006/relationships/slide" Target="slides/slide18.xml"/><Relationship Id="rId30" Type="http://schemas.openxmlformats.org/officeDocument/2006/relationships/slide" Target="slides/slide21.xml"/><Relationship Id="rId35" Type="http://schemas.openxmlformats.org/officeDocument/2006/relationships/theme" Target="theme/theme1.xml"/><Relationship Id="rId8" Type="http://schemas.openxmlformats.org/officeDocument/2006/relationships/slideMaster" Target="slideMasters/slideMaster5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533520" y="764280"/>
            <a:ext cx="6704640" cy="377136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" name="Google Shape;5;n"/>
          <p:cNvSpPr txBox="1">
            <a:spLocks noGrp="1"/>
          </p:cNvSpPr>
          <p:nvPr>
            <p:ph type="hdr" idx="3"/>
          </p:nvPr>
        </p:nvSpPr>
        <p:spPr>
          <a:xfrm>
            <a:off x="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" name="Google Shape;6;n"/>
          <p:cNvSpPr txBox="1">
            <a:spLocks noGrp="1"/>
          </p:cNvSpPr>
          <p:nvPr>
            <p:ph type="dt" idx="10"/>
          </p:nvPr>
        </p:nvSpPr>
        <p:spPr>
          <a:xfrm>
            <a:off x="4399200" y="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dk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  <a:endParaRPr sz="1400" b="0" i="0" u="none" strike="noStrike" cap="none">
              <a:solidFill>
                <a:schemeClr val="dk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:notes"/>
          <p:cNvSpPr/>
          <p:nvPr/>
        </p:nvSpPr>
        <p:spPr>
          <a:xfrm>
            <a:off x="3963960" y="8818560"/>
            <a:ext cx="30312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:notes"/>
          <p:cNvSpPr/>
          <p:nvPr/>
        </p:nvSpPr>
        <p:spPr>
          <a:xfrm>
            <a:off x="3963960" y="0"/>
            <a:ext cx="30312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r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11/12/2019</a:t>
            </a:r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3" name="Google Shape;253;p1:notes"/>
          <p:cNvSpPr/>
          <p:nvPr/>
        </p:nvSpPr>
        <p:spPr>
          <a:xfrm>
            <a:off x="3963960" y="8818560"/>
            <a:ext cx="3031200" cy="46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4" name="Google Shape;254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77925" y="696913"/>
            <a:ext cx="4641850" cy="34813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55" name="Google Shape;255;p1:notes"/>
          <p:cNvSpPr txBox="1">
            <a:spLocks noGrp="1"/>
          </p:cNvSpPr>
          <p:nvPr>
            <p:ph type="body" idx="1"/>
          </p:nvPr>
        </p:nvSpPr>
        <p:spPr>
          <a:xfrm>
            <a:off x="700200" y="4410000"/>
            <a:ext cx="5596560" cy="41756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sz="2000" b="0" strike="noStrike"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0013" y="763588"/>
            <a:ext cx="5030787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2083797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6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00" cy="4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8"/>
            <a:ext cx="50292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254833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6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00" cy="4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8"/>
            <a:ext cx="50292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51135423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6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00" cy="4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8"/>
            <a:ext cx="50292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0106984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6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00" cy="452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97" name="Google Shape;29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763588"/>
            <a:ext cx="5029200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26856097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0013" y="763588"/>
            <a:ext cx="5030787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71920840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0013" y="763588"/>
            <a:ext cx="5030787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226297146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0013" y="763588"/>
            <a:ext cx="5030787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86204044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7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6" name="Google Shape;3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0013" y="763588"/>
            <a:ext cx="5030787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0865841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7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306" name="Google Shape;306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0013" y="763588"/>
            <a:ext cx="5030787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2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3" name="Google Shape;263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0013" y="763588"/>
            <a:ext cx="5030787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1" name="Google Shape;36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0013" y="763588"/>
            <a:ext cx="5030787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62" name="Google Shape;362;p12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Cindy’s first job out of college was crafting Space Shuttle Flight Design Software at Johnson Space Center.  Over the subsequent years she has been a software developer, technical lead, development manager, consultant, and solution developer.</a:t>
            </a:r>
          </a:p>
          <a:p>
            <a:endParaRPr lang="en-US" sz="1200" b="0" i="0" u="none" strike="noStrike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She has worked with numerous system engineering companies, helping transform traditional waterfall and highly regulated environments to agile and scaled agile practices.</a:t>
            </a:r>
          </a:p>
          <a:p>
            <a:endParaRPr lang="en-US" sz="1200" b="0" i="0" u="none" strike="noStrike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In her thought leadership, teaching and consulting she has proven a wealth of knowledge and creativity but more importantly she brings pragmatism to the application of Agile practices. </a:t>
            </a:r>
          </a:p>
          <a:p>
            <a:endParaRPr lang="en-US" sz="1200" b="0" i="0" u="none" strike="noStrike" cap="none" dirty="0">
              <a:solidFill>
                <a:schemeClr val="dk1"/>
              </a:solidFill>
              <a:effectLst/>
              <a:latin typeface="Arial"/>
              <a:ea typeface="Arial"/>
              <a:cs typeface="Arial"/>
              <a:sym typeface="Arial"/>
            </a:endParaRPr>
          </a:p>
          <a:p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As a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SAFe</a:t>
            </a:r>
            <a:r>
              <a:rPr lang="en-US" sz="1200" b="0" i="0" u="none" strike="noStrike" cap="none" dirty="0">
                <a:solidFill>
                  <a:schemeClr val="dk1"/>
                </a:solidFill>
                <a:effectLst/>
                <a:latin typeface="Arial"/>
                <a:ea typeface="Arial"/>
                <a:cs typeface="Arial"/>
                <a:sym typeface="Arial"/>
              </a:rPr>
              <a:t> ™ Program Consultant Trainer (SPCT) her pragmatic approach and entertaining style make her a fan favorite.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363" name="Google Shape;363;p12:notes"/>
          <p:cNvSpPr txBox="1">
            <a:spLocks noGrp="1"/>
          </p:cNvSpPr>
          <p:nvPr>
            <p:ph type="sldNum" idx="12"/>
          </p:nvPr>
        </p:nvSpPr>
        <p:spPr>
          <a:xfrm>
            <a:off x="4399200" y="9555480"/>
            <a:ext cx="3372840" cy="502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 sz="1400" b="0" strike="noStrike">
                <a:latin typeface="Times New Roman"/>
                <a:ea typeface="Times New Roman"/>
                <a:cs typeface="Times New Roman"/>
                <a:sym typeface="Times New Roman"/>
              </a:rPr>
              <a:t>22</a:t>
            </a:fld>
            <a:endParaRPr sz="1400" b="0" strike="noStrike"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0013" y="763588"/>
            <a:ext cx="5030787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3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70" name="Google Shape;270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0013" y="763588"/>
            <a:ext cx="5030787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3185833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pPr lvl="0"/>
            <a:fld id="{4E971C3A-BA4B-4AC0-BCAC-78E2F44FB162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2125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pPr lvl="0"/>
            <a:fld id="{4E971C3A-BA4B-4AC0-BCAC-78E2F44FB162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50202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 numCol="1"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 numCol="1"/>
          <a:lstStyle/>
          <a:p>
            <a:pPr lvl="0"/>
            <a:fld id="{4E971C3A-BA4B-4AC0-BCAC-78E2F44FB162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90846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0013" y="763588"/>
            <a:ext cx="5030787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10845314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" name="Google Shape;287;p5:notes"/>
          <p:cNvSpPr txBox="1">
            <a:spLocks noGrp="1"/>
          </p:cNvSpPr>
          <p:nvPr>
            <p:ph type="body" idx="1"/>
          </p:nvPr>
        </p:nvSpPr>
        <p:spPr>
          <a:xfrm>
            <a:off x="777240" y="4777560"/>
            <a:ext cx="6217560" cy="4525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8" name="Google Shape;288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0013" y="763588"/>
            <a:ext cx="5030787" cy="37719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6511540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2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3" name="Google Shape;63;p12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4" name="Google Shape;64;p12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5" name="Google Shape;65;p12"/>
          <p:cNvSpPr txBox="1">
            <a:spLocks noGrp="1"/>
          </p:cNvSpPr>
          <p:nvPr>
            <p:ph type="body" idx="4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13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" name="Google Shape;69;p13"/>
          <p:cNvSpPr txBox="1">
            <a:spLocks noGrp="1"/>
          </p:cNvSpPr>
          <p:nvPr>
            <p:ph type="body" idx="2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" name="Google Shape;70;p13"/>
          <p:cNvSpPr txBox="1">
            <a:spLocks noGrp="1"/>
          </p:cNvSpPr>
          <p:nvPr>
            <p:ph type="body" idx="3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3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3"/>
          <p:cNvSpPr txBox="1">
            <a:spLocks noGrp="1"/>
          </p:cNvSpPr>
          <p:nvPr>
            <p:ph type="body" idx="5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3" name="Google Shape;73;p13"/>
          <p:cNvSpPr txBox="1">
            <a:spLocks noGrp="1"/>
          </p:cNvSpPr>
          <p:nvPr>
            <p:ph type="body" idx="6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6" name="Google Shape;86;p15"/>
          <p:cNvGrpSpPr/>
          <p:nvPr/>
        </p:nvGrpSpPr>
        <p:grpSpPr>
          <a:xfrm>
            <a:off x="6538578" y="0"/>
            <a:ext cx="2605422" cy="1108964"/>
            <a:chOff x="6352920" y="166680"/>
            <a:chExt cx="2675880" cy="1151640"/>
          </a:xfrm>
        </p:grpSpPr>
        <p:pic>
          <p:nvPicPr>
            <p:cNvPr id="87" name="Google Shape;87;p15"/>
            <p:cNvPicPr preferRelativeResize="0"/>
            <p:nvPr/>
          </p:nvPicPr>
          <p:blipFill rotWithShape="1">
            <a:blip r:embed="rId2">
              <a:alphaModFix/>
            </a:blip>
            <a:srcRect/>
            <a:stretch/>
          </p:blipFill>
          <p:spPr>
            <a:xfrm>
              <a:off x="6352920" y="166680"/>
              <a:ext cx="2675880" cy="1151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8" name="Google Shape;88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8125496" y="331199"/>
              <a:ext cx="865568" cy="8380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</p:grp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6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6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17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1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8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8" name="Google Shape;98;p18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19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20"/>
          <p:cNvSpPr txBox="1">
            <a:spLocks noGrp="1"/>
          </p:cNvSpPr>
          <p:nvPr>
            <p:ph type="subTitle" idx="1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21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2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6" name="Google Shape;106;p21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21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22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1" name="Google Shape;111;p22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2" name="Google Shape;112;p22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3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2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6" name="Google Shape;116;p23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7" name="Google Shape;117;p23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2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5" name="Google Shape;125;p25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4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p26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2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1" name="Google Shape;131;p26"/>
          <p:cNvSpPr txBox="1">
            <a:spLocks noGrp="1"/>
          </p:cNvSpPr>
          <p:nvPr>
            <p:ph type="body" idx="2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2" name="Google Shape;132;p26"/>
          <p:cNvSpPr txBox="1">
            <a:spLocks noGrp="1"/>
          </p:cNvSpPr>
          <p:nvPr>
            <p:ph type="body" idx="3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3" name="Google Shape;133;p26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4" name="Google Shape;134;p26"/>
          <p:cNvSpPr txBox="1">
            <a:spLocks noGrp="1"/>
          </p:cNvSpPr>
          <p:nvPr>
            <p:ph type="body" idx="5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35" name="Google Shape;135;p26"/>
          <p:cNvSpPr txBox="1">
            <a:spLocks noGrp="1"/>
          </p:cNvSpPr>
          <p:nvPr>
            <p:ph type="body" idx="6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9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8" name="Google Shape;148;p29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30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1" name="Google Shape;151;p3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31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3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5" name="Google Shape;155;p31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32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33"/>
          <p:cNvSpPr txBox="1">
            <a:spLocks noGrp="1"/>
          </p:cNvSpPr>
          <p:nvPr>
            <p:ph type="subTitle" idx="1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5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2" name="Google Shape;162;p3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3" name="Google Shape;163;p34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34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35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5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8" name="Google Shape;168;p35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9" name="Google Shape;169;p35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36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36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3" name="Google Shape;173;p36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4" name="Google Shape;174;p36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37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78" name="Google Shape;178;p37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8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2" name="Google Shape;182;p38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3" name="Google Shape;183;p38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4" name="Google Shape;184;p38"/>
          <p:cNvSpPr txBox="1">
            <a:spLocks noGrp="1"/>
          </p:cNvSpPr>
          <p:nvPr>
            <p:ph type="body" idx="4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9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7" name="Google Shape;187;p3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8" name="Google Shape;188;p39"/>
          <p:cNvSpPr txBox="1">
            <a:spLocks noGrp="1"/>
          </p:cNvSpPr>
          <p:nvPr>
            <p:ph type="body" idx="2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9" name="Google Shape;189;p39"/>
          <p:cNvSpPr txBox="1">
            <a:spLocks noGrp="1"/>
          </p:cNvSpPr>
          <p:nvPr>
            <p:ph type="body" idx="3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0" name="Google Shape;190;p39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1" name="Google Shape;191;p39"/>
          <p:cNvSpPr txBox="1">
            <a:spLocks noGrp="1"/>
          </p:cNvSpPr>
          <p:nvPr>
            <p:ph type="body" idx="5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2" name="Google Shape;192;p39"/>
          <p:cNvSpPr txBox="1">
            <a:spLocks noGrp="1"/>
          </p:cNvSpPr>
          <p:nvPr>
            <p:ph type="body" idx="6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42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42"/>
          <p:cNvSpPr txBox="1">
            <a:spLocks noGrp="1"/>
          </p:cNvSpPr>
          <p:nvPr>
            <p:ph type="subTitle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" name="Google Shape;207;p43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43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4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1" name="Google Shape;211;p4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12" name="Google Shape;212;p44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6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45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46"/>
          <p:cNvSpPr txBox="1">
            <a:spLocks noGrp="1"/>
          </p:cNvSpPr>
          <p:nvPr>
            <p:ph type="subTitle" idx="1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47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9" name="Google Shape;219;p4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0" name="Google Shape;220;p47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1" name="Google Shape;221;p47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48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4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5" name="Google Shape;225;p48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6" name="Google Shape;226;p48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49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9" name="Google Shape;229;p4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0" name="Google Shape;230;p49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1" name="Google Shape;231;p49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p50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4" name="Google Shape;234;p5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5" name="Google Shape;235;p50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51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8" name="Google Shape;238;p5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39" name="Google Shape;239;p51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0" name="Google Shape;240;p51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1" name="Google Shape;241;p51"/>
          <p:cNvSpPr txBox="1">
            <a:spLocks noGrp="1"/>
          </p:cNvSpPr>
          <p:nvPr>
            <p:ph type="body" idx="4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52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4" name="Google Shape;244;p52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5" name="Google Shape;245;p52"/>
          <p:cNvSpPr txBox="1">
            <a:spLocks noGrp="1"/>
          </p:cNvSpPr>
          <p:nvPr>
            <p:ph type="body" idx="2"/>
          </p:nvPr>
        </p:nvSpPr>
        <p:spPr>
          <a:xfrm>
            <a:off x="323964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6" name="Google Shape;246;p52"/>
          <p:cNvSpPr txBox="1">
            <a:spLocks noGrp="1"/>
          </p:cNvSpPr>
          <p:nvPr>
            <p:ph type="body" idx="3"/>
          </p:nvPr>
        </p:nvSpPr>
        <p:spPr>
          <a:xfrm>
            <a:off x="6022080" y="160452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7" name="Google Shape;247;p52"/>
          <p:cNvSpPr txBox="1">
            <a:spLocks noGrp="1"/>
          </p:cNvSpPr>
          <p:nvPr>
            <p:ph type="body" idx="4"/>
          </p:nvPr>
        </p:nvSpPr>
        <p:spPr>
          <a:xfrm>
            <a:off x="45720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8" name="Google Shape;248;p52"/>
          <p:cNvSpPr txBox="1">
            <a:spLocks noGrp="1"/>
          </p:cNvSpPr>
          <p:nvPr>
            <p:ph type="body" idx="5"/>
          </p:nvPr>
        </p:nvSpPr>
        <p:spPr>
          <a:xfrm>
            <a:off x="323964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9" name="Google Shape;249;p52"/>
          <p:cNvSpPr txBox="1">
            <a:spLocks noGrp="1"/>
          </p:cNvSpPr>
          <p:nvPr>
            <p:ph type="body" idx="6"/>
          </p:nvPr>
        </p:nvSpPr>
        <p:spPr>
          <a:xfrm>
            <a:off x="6022080" y="3682080"/>
            <a:ext cx="26496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re 1"/>
          <p:cNvSpPr>
            <a:spLocks noGrp="1"/>
          </p:cNvSpPr>
          <p:nvPr>
            <p:ph type="ctrTitle" hasCustomPrompt="1"/>
          </p:nvPr>
        </p:nvSpPr>
        <p:spPr>
          <a:xfrm>
            <a:off x="269692" y="4409344"/>
            <a:ext cx="8527956" cy="1123038"/>
          </a:xfrm>
          <a:noFill/>
          <a:ln>
            <a:noFill/>
          </a:ln>
        </p:spPr>
        <p:txBody>
          <a:bodyPr anchor="b"/>
          <a:lstStyle>
            <a:lvl1pPr algn="l">
              <a:defRPr sz="4500" baseline="0">
                <a:solidFill>
                  <a:srgbClr val="2B6FAA"/>
                </a:solidFill>
                <a:latin typeface="Arial"/>
                <a:cs typeface="Arial"/>
              </a:defRPr>
            </a:lvl1pPr>
          </a:lstStyle>
          <a:p>
            <a:r>
              <a:rPr lang="en-US" dirty="0"/>
              <a:t>Presentation Title</a:t>
            </a:r>
            <a:endParaRPr lang="fr-FR" dirty="0"/>
          </a:p>
        </p:txBody>
      </p:sp>
      <p:sp>
        <p:nvSpPr>
          <p:cNvPr id="18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69692" y="3527476"/>
            <a:ext cx="8527956" cy="867169"/>
          </a:xfrm>
        </p:spPr>
        <p:txBody>
          <a:bodyPr anchor="b"/>
          <a:lstStyle>
            <a:lvl1pPr marL="0" indent="0" algn="l">
              <a:buNone/>
              <a:defRPr sz="1800">
                <a:latin typeface="Arial"/>
                <a:cs typeface="Arial"/>
              </a:defRPr>
            </a:lvl1pPr>
            <a:lvl2pPr marL="342717" indent="0" algn="ctr">
              <a:buNone/>
              <a:defRPr sz="1500"/>
            </a:lvl2pPr>
            <a:lvl3pPr marL="685434" indent="0" algn="ctr">
              <a:buNone/>
              <a:defRPr sz="1300"/>
            </a:lvl3pPr>
            <a:lvl4pPr marL="1028151" indent="0" algn="ctr">
              <a:buNone/>
              <a:defRPr sz="1200"/>
            </a:lvl4pPr>
            <a:lvl5pPr marL="1370868" indent="0" algn="ctr">
              <a:buNone/>
              <a:defRPr sz="1200"/>
            </a:lvl5pPr>
            <a:lvl6pPr marL="1713586" indent="0" algn="ctr">
              <a:buNone/>
              <a:defRPr sz="1200"/>
            </a:lvl6pPr>
            <a:lvl7pPr marL="2056303" indent="0" algn="ctr">
              <a:buNone/>
              <a:defRPr sz="1200"/>
            </a:lvl7pPr>
            <a:lvl8pPr marL="2399020" indent="0" algn="ctr">
              <a:buNone/>
              <a:defRPr sz="1200"/>
            </a:lvl8pPr>
            <a:lvl9pPr marL="2741737" indent="0" algn="ctr">
              <a:buNone/>
              <a:defRPr sz="1200"/>
            </a:lvl9pPr>
          </a:lstStyle>
          <a:p>
            <a:r>
              <a:rPr lang="en-US" dirty="0"/>
              <a:t>Subtitle</a:t>
            </a:r>
            <a:endParaRPr lang="fr-FR" dirty="0"/>
          </a:p>
        </p:txBody>
      </p:sp>
      <p:sp>
        <p:nvSpPr>
          <p:cNvPr id="19" name="Sous-titre 2"/>
          <p:cNvSpPr txBox="1">
            <a:spLocks/>
          </p:cNvSpPr>
          <p:nvPr userDrawn="1"/>
        </p:nvSpPr>
        <p:spPr>
          <a:xfrm>
            <a:off x="269692" y="6438731"/>
            <a:ext cx="6854430" cy="422753"/>
          </a:xfrm>
          <a:prstGeom prst="rect">
            <a:avLst/>
          </a:prstGeom>
          <a:noFill/>
          <a:ln>
            <a:noFill/>
          </a:ln>
        </p:spPr>
        <p:txBody>
          <a:bodyPr vert="horz" lIns="68544" tIns="34272" rIns="68544" bIns="3427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FR" sz="1500" dirty="0">
                <a:solidFill>
                  <a:srgbClr val="414042"/>
                </a:solidFill>
                <a:latin typeface="Open Sans Light"/>
                <a:cs typeface="Open Sans Light"/>
              </a:rPr>
              <a:t>www.incose.org</a:t>
            </a:r>
          </a:p>
        </p:txBody>
      </p:sp>
      <p:cxnSp>
        <p:nvCxnSpPr>
          <p:cNvPr id="20" name="Straight Connector 19"/>
          <p:cNvCxnSpPr/>
          <p:nvPr userDrawn="1"/>
        </p:nvCxnSpPr>
        <p:spPr>
          <a:xfrm>
            <a:off x="269692" y="5532382"/>
            <a:ext cx="2304369" cy="0"/>
          </a:xfrm>
          <a:prstGeom prst="line">
            <a:avLst/>
          </a:prstGeom>
          <a:ln w="76200" cmpd="sng">
            <a:solidFill>
              <a:srgbClr val="2B6F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69DB7245-030B-4D40-A92C-D15A3F35E83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676742" y="324068"/>
            <a:ext cx="1790517" cy="1632934"/>
          </a:xfrm>
          <a:prstGeom prst="rect">
            <a:avLst/>
          </a:prstGeom>
        </p:spPr>
      </p:pic>
      <p:sp>
        <p:nvSpPr>
          <p:cNvPr id="9" name="Titre 1">
            <a:extLst>
              <a:ext uri="{FF2B5EF4-FFF2-40B4-BE49-F238E27FC236}">
                <a16:creationId xmlns:a16="http://schemas.microsoft.com/office/drawing/2014/main" id="{30670678-7166-5A45-A69D-38A8B57B6BBF}"/>
              </a:ext>
            </a:extLst>
          </p:cNvPr>
          <p:cNvSpPr txBox="1">
            <a:spLocks/>
          </p:cNvSpPr>
          <p:nvPr userDrawn="1"/>
        </p:nvSpPr>
        <p:spPr>
          <a:xfrm>
            <a:off x="4179712" y="6438729"/>
            <a:ext cx="4842804" cy="419271"/>
          </a:xfrm>
          <a:prstGeom prst="rect">
            <a:avLst/>
          </a:prstGeom>
          <a:noFill/>
          <a:ln>
            <a:noFill/>
          </a:ln>
        </p:spPr>
        <p:txBody>
          <a:bodyPr vert="horz" lIns="91418" tIns="45709" rIns="91418" bIns="45709" rtlCol="0" anchor="b">
            <a:noAutofit/>
          </a:bodyPr>
          <a:lstStyle>
            <a:lvl1pPr algn="l" defTabSz="609768" rtl="0" eaLnBrk="1" latinLnBrk="0" hangingPunct="1">
              <a:spcBef>
                <a:spcPct val="0"/>
              </a:spcBef>
              <a:buNone/>
              <a:defRPr sz="6000" kern="1200" baseline="0">
                <a:solidFill>
                  <a:srgbClr val="2B6FAA"/>
                </a:solidFill>
                <a:latin typeface="Arial"/>
                <a:ea typeface="+mj-ea"/>
                <a:cs typeface="Arial"/>
              </a:defRPr>
            </a:lvl1pPr>
          </a:lstStyle>
          <a:p>
            <a:pPr marL="0" marR="0" indent="0" algn="r" defTabSz="4570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500" dirty="0">
              <a:solidFill>
                <a:srgbClr val="41404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  <a:p>
            <a:pPr marL="0" marR="0" indent="0" algn="r" defTabSz="457082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fr-FR" sz="1500" dirty="0">
              <a:solidFill>
                <a:srgbClr val="414042"/>
              </a:solidFill>
              <a:latin typeface="Open Sans" panose="020B0606030504020204" pitchFamily="34" charset="0"/>
              <a:ea typeface="Open Sans" panose="020B0606030504020204" pitchFamily="34" charset="0"/>
              <a:cs typeface="Open Sans" panose="020B0606030504020204" pitchFamily="34" charset="0"/>
            </a:endParaRPr>
          </a:p>
        </p:txBody>
      </p:sp>
      <p:pic>
        <p:nvPicPr>
          <p:cNvPr id="5" name="Picture 4" descr="A picture containing candelabra, object, fence&#10;&#10;Description automatically generated">
            <a:extLst>
              <a:ext uri="{FF2B5EF4-FFF2-40B4-BE49-F238E27FC236}">
                <a16:creationId xmlns:a16="http://schemas.microsoft.com/office/drawing/2014/main" id="{022BDC31-EAFE-4A4D-B81F-3B355DBD5FA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944912" y="5408053"/>
            <a:ext cx="3254177" cy="14499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2267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 algn="l">
              <a:defRPr sz="3300">
                <a:solidFill>
                  <a:srgbClr val="2B6FAA"/>
                </a:solidFill>
                <a:latin typeface="+mj-lt"/>
                <a:cs typeface="Open Sans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  <a:latin typeface="+mn-lt"/>
                <a:cs typeface="Open Sans"/>
              </a:defRPr>
            </a:lvl1pPr>
            <a:lvl2pPr>
              <a:defRPr>
                <a:solidFill>
                  <a:schemeClr val="tx1"/>
                </a:solidFill>
                <a:latin typeface="+mn-lt"/>
                <a:cs typeface="Open Sans"/>
              </a:defRPr>
            </a:lvl2pPr>
            <a:lvl3pPr>
              <a:defRPr>
                <a:solidFill>
                  <a:schemeClr val="tx1"/>
                </a:solidFill>
                <a:latin typeface="+mn-lt"/>
                <a:cs typeface="Open Sans"/>
              </a:defRPr>
            </a:lvl3pPr>
            <a:lvl4pPr>
              <a:defRPr>
                <a:solidFill>
                  <a:schemeClr val="tx1"/>
                </a:solidFill>
                <a:latin typeface="+mn-lt"/>
                <a:cs typeface="Open Sans"/>
              </a:defRPr>
            </a:lvl4pPr>
            <a:lvl5pPr>
              <a:defRPr>
                <a:solidFill>
                  <a:schemeClr val="tx1"/>
                </a:solidFill>
                <a:latin typeface="+mn-lt"/>
                <a:cs typeface="Open Sans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Q2 2020 BOD: Remote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www.incose.org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23911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457200" y="273600"/>
            <a:ext cx="8229240" cy="5307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Q2 2020 BOD: Remote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www.incose.org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  <p:sp>
        <p:nvSpPr>
          <p:cNvPr id="30" name="Titre 1"/>
          <p:cNvSpPr>
            <a:spLocks noGrp="1"/>
          </p:cNvSpPr>
          <p:nvPr>
            <p:ph type="ctrTitle" hasCustomPrompt="1"/>
          </p:nvPr>
        </p:nvSpPr>
        <p:spPr>
          <a:xfrm>
            <a:off x="269692" y="3975759"/>
            <a:ext cx="8527956" cy="1123038"/>
          </a:xfrm>
        </p:spPr>
        <p:txBody>
          <a:bodyPr anchor="b"/>
          <a:lstStyle>
            <a:lvl1pPr algn="l">
              <a:defRPr sz="4500" baseline="0">
                <a:latin typeface="Arial"/>
                <a:cs typeface="Arial"/>
              </a:defRPr>
            </a:lvl1pPr>
          </a:lstStyle>
          <a:p>
            <a:r>
              <a:rPr lang="en-US" dirty="0"/>
              <a:t>Section Title</a:t>
            </a:r>
            <a:endParaRPr lang="fr-FR" dirty="0"/>
          </a:p>
        </p:txBody>
      </p:sp>
      <p:sp>
        <p:nvSpPr>
          <p:cNvPr id="31" name="Sous-titre 2"/>
          <p:cNvSpPr>
            <a:spLocks noGrp="1"/>
          </p:cNvSpPr>
          <p:nvPr>
            <p:ph type="subTitle" idx="1" hasCustomPrompt="1"/>
          </p:nvPr>
        </p:nvSpPr>
        <p:spPr>
          <a:xfrm>
            <a:off x="269692" y="3093891"/>
            <a:ext cx="8527956" cy="867169"/>
          </a:xfrm>
        </p:spPr>
        <p:txBody>
          <a:bodyPr anchor="b"/>
          <a:lstStyle>
            <a:lvl1pPr marL="0" indent="0" algn="l">
              <a:buNone/>
              <a:defRPr sz="1800">
                <a:latin typeface="Arial"/>
                <a:cs typeface="Arial"/>
              </a:defRPr>
            </a:lvl1pPr>
            <a:lvl2pPr marL="342717" indent="0" algn="ctr">
              <a:buNone/>
              <a:defRPr sz="1500"/>
            </a:lvl2pPr>
            <a:lvl3pPr marL="685434" indent="0" algn="ctr">
              <a:buNone/>
              <a:defRPr sz="1300"/>
            </a:lvl3pPr>
            <a:lvl4pPr marL="1028151" indent="0" algn="ctr">
              <a:buNone/>
              <a:defRPr sz="1200"/>
            </a:lvl4pPr>
            <a:lvl5pPr marL="1370868" indent="0" algn="ctr">
              <a:buNone/>
              <a:defRPr sz="1200"/>
            </a:lvl5pPr>
            <a:lvl6pPr marL="1713586" indent="0" algn="ctr">
              <a:buNone/>
              <a:defRPr sz="1200"/>
            </a:lvl6pPr>
            <a:lvl7pPr marL="2056303" indent="0" algn="ctr">
              <a:buNone/>
              <a:defRPr sz="1200"/>
            </a:lvl7pPr>
            <a:lvl8pPr marL="2399020" indent="0" algn="ctr">
              <a:buNone/>
              <a:defRPr sz="1200"/>
            </a:lvl8pPr>
            <a:lvl9pPr marL="2741737" indent="0" algn="ctr">
              <a:buNone/>
              <a:defRPr sz="1200"/>
            </a:lvl9pPr>
          </a:lstStyle>
          <a:p>
            <a:r>
              <a:rPr lang="en-US" dirty="0"/>
              <a:t>Subtitle Section</a:t>
            </a:r>
            <a:endParaRPr lang="fr-FR" dirty="0"/>
          </a:p>
        </p:txBody>
      </p:sp>
      <p:cxnSp>
        <p:nvCxnSpPr>
          <p:cNvPr id="32" name="Straight Connector 31"/>
          <p:cNvCxnSpPr/>
          <p:nvPr userDrawn="1"/>
        </p:nvCxnSpPr>
        <p:spPr>
          <a:xfrm>
            <a:off x="269692" y="5098797"/>
            <a:ext cx="2304369" cy="0"/>
          </a:xfrm>
          <a:prstGeom prst="line">
            <a:avLst/>
          </a:prstGeom>
          <a:ln w="76200" cmpd="sng">
            <a:solidFill>
              <a:srgbClr val="2B6FAA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5951841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300">
                <a:solidFill>
                  <a:srgbClr val="2B6FAA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2"/>
            <a:ext cx="4038600" cy="45259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1" y="1600202"/>
            <a:ext cx="4038600" cy="4525963"/>
          </a:xfrm>
        </p:spPr>
        <p:txBody>
          <a:bodyPr/>
          <a:lstStyle>
            <a:lvl1pPr>
              <a:defRPr sz="2800">
                <a:latin typeface="+mn-lt"/>
              </a:defRPr>
            </a:lvl1pPr>
            <a:lvl2pPr>
              <a:defRPr sz="2400">
                <a:latin typeface="+mn-lt"/>
              </a:defRPr>
            </a:lvl2pPr>
            <a:lvl3pPr>
              <a:defRPr sz="2000">
                <a:latin typeface="+mn-lt"/>
              </a:defRPr>
            </a:lvl3pPr>
            <a:lvl4pPr>
              <a:defRPr sz="1800">
                <a:latin typeface="+mn-lt"/>
              </a:defRPr>
            </a:lvl4pPr>
            <a:lvl5pPr>
              <a:defRPr sz="1800">
                <a:latin typeface="+mn-lt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199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Q2 2020 BOD: Remote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www.incose.org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7045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300">
                <a:solidFill>
                  <a:srgbClr val="2B6FAA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4"/>
            <a:ext cx="4040188" cy="639763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rgbClr val="2B6FAA"/>
                </a:solidFill>
                <a:latin typeface="+mn-lt"/>
              </a:defRPr>
            </a:lvl1pPr>
            <a:lvl2pPr marL="457082" indent="0">
              <a:buNone/>
              <a:defRPr sz="2000" b="1"/>
            </a:lvl2pPr>
            <a:lvl3pPr marL="914163" indent="0">
              <a:buNone/>
              <a:defRPr sz="1800" b="1"/>
            </a:lvl3pPr>
            <a:lvl4pPr marL="1371246" indent="0">
              <a:buNone/>
              <a:defRPr sz="1600" b="1"/>
            </a:lvl4pPr>
            <a:lvl5pPr marL="1828328" indent="0">
              <a:buNone/>
              <a:defRPr sz="1600" b="1"/>
            </a:lvl5pPr>
            <a:lvl6pPr marL="2285409" indent="0">
              <a:buNone/>
              <a:defRPr sz="1600" b="1"/>
            </a:lvl6pPr>
            <a:lvl7pPr marL="2742491" indent="0">
              <a:buNone/>
              <a:defRPr sz="1600" b="1"/>
            </a:lvl7pPr>
            <a:lvl8pPr marL="3199572" indent="0">
              <a:buNone/>
              <a:defRPr sz="1600" b="1"/>
            </a:lvl8pPr>
            <a:lvl9pPr marL="365665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4"/>
            <a:ext cx="4041775" cy="639763"/>
          </a:xfrm>
        </p:spPr>
        <p:txBody>
          <a:bodyPr anchor="b">
            <a:normAutofit/>
          </a:bodyPr>
          <a:lstStyle>
            <a:lvl1pPr marL="0" indent="0">
              <a:buNone/>
              <a:defRPr sz="2100" b="0">
                <a:solidFill>
                  <a:srgbClr val="2B6FAA"/>
                </a:solidFill>
                <a:latin typeface="+mn-lt"/>
              </a:defRPr>
            </a:lvl1pPr>
            <a:lvl2pPr marL="457082" indent="0">
              <a:buNone/>
              <a:defRPr sz="2000" b="1"/>
            </a:lvl2pPr>
            <a:lvl3pPr marL="914163" indent="0">
              <a:buNone/>
              <a:defRPr sz="1800" b="1"/>
            </a:lvl3pPr>
            <a:lvl4pPr marL="1371246" indent="0">
              <a:buNone/>
              <a:defRPr sz="1600" b="1"/>
            </a:lvl4pPr>
            <a:lvl5pPr marL="1828328" indent="0">
              <a:buNone/>
              <a:defRPr sz="1600" b="1"/>
            </a:lvl5pPr>
            <a:lvl6pPr marL="2285409" indent="0">
              <a:buNone/>
              <a:defRPr sz="1600" b="1"/>
            </a:lvl6pPr>
            <a:lvl7pPr marL="2742491" indent="0">
              <a:buNone/>
              <a:defRPr sz="1600" b="1"/>
            </a:lvl7pPr>
            <a:lvl8pPr marL="3199572" indent="0">
              <a:buNone/>
              <a:defRPr sz="1600" b="1"/>
            </a:lvl8pPr>
            <a:lvl9pPr marL="3656654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>
                <a:latin typeface="+mn-lt"/>
              </a:defRPr>
            </a:lvl1pPr>
            <a:lvl2pPr>
              <a:defRPr sz="2000">
                <a:latin typeface="+mn-lt"/>
              </a:defRPr>
            </a:lvl2pPr>
            <a:lvl3pPr>
              <a:defRPr sz="1800">
                <a:latin typeface="+mn-lt"/>
              </a:defRPr>
            </a:lvl3pPr>
            <a:lvl4pPr>
              <a:defRPr sz="1600">
                <a:latin typeface="+mn-lt"/>
              </a:defRPr>
            </a:lvl4pPr>
            <a:lvl5pPr>
              <a:defRPr sz="1600">
                <a:latin typeface="+mn-lt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199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Q2 2020 BOD: Remote</a:t>
            </a:r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www.incose.org</a:t>
            </a:r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54906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300">
                <a:solidFill>
                  <a:srgbClr val="2B6FAA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199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Q2 2020 BOD: Remote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www.incose.org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2513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199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Q2 2020 BOD: Remote</a:t>
            </a:r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www.incose.org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6696650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1"/>
          </a:xfrm>
        </p:spPr>
        <p:txBody>
          <a:bodyPr anchor="b"/>
          <a:lstStyle>
            <a:lvl1pPr algn="l">
              <a:defRPr sz="2000" b="0">
                <a:solidFill>
                  <a:srgbClr val="2B6FAA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>
                <a:latin typeface="+mn-lt"/>
              </a:defRPr>
            </a:lvl1pPr>
            <a:lvl2pPr>
              <a:defRPr sz="2800">
                <a:latin typeface="+mn-lt"/>
              </a:defRPr>
            </a:lvl2pPr>
            <a:lvl3pPr>
              <a:defRPr sz="2400">
                <a:latin typeface="+mn-lt"/>
              </a:defRPr>
            </a:lvl3pPr>
            <a:lvl4pPr>
              <a:defRPr sz="2000">
                <a:latin typeface="+mn-lt"/>
              </a:defRPr>
            </a:lvl4pPr>
            <a:lvl5pPr>
              <a:defRPr sz="2000">
                <a:latin typeface="+mn-lt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082" indent="0">
              <a:buNone/>
              <a:defRPr sz="1200"/>
            </a:lvl2pPr>
            <a:lvl3pPr marL="914163" indent="0">
              <a:buNone/>
              <a:defRPr sz="1000"/>
            </a:lvl3pPr>
            <a:lvl4pPr marL="1371246" indent="0">
              <a:buNone/>
              <a:defRPr sz="900"/>
            </a:lvl4pPr>
            <a:lvl5pPr marL="1828328" indent="0">
              <a:buNone/>
              <a:defRPr sz="900"/>
            </a:lvl5pPr>
            <a:lvl6pPr marL="2285409" indent="0">
              <a:buNone/>
              <a:defRPr sz="900"/>
            </a:lvl6pPr>
            <a:lvl7pPr marL="2742491" indent="0">
              <a:buNone/>
              <a:defRPr sz="900"/>
            </a:lvl7pPr>
            <a:lvl8pPr marL="3199572" indent="0">
              <a:buNone/>
              <a:defRPr sz="900"/>
            </a:lvl8pPr>
            <a:lvl9pPr marL="3656654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199" y="6356352"/>
            <a:ext cx="2895600" cy="365125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fr-FR"/>
              <a:t>Q2 2020 BOD: Remote</a:t>
            </a:r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err="1"/>
              <a:t>www.incose.org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613333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0">
                <a:solidFill>
                  <a:srgbClr val="2B6FAA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082" indent="0">
              <a:buNone/>
              <a:defRPr sz="2800"/>
            </a:lvl2pPr>
            <a:lvl3pPr marL="914163" indent="0">
              <a:buNone/>
              <a:defRPr sz="2400"/>
            </a:lvl3pPr>
            <a:lvl4pPr marL="1371246" indent="0">
              <a:buNone/>
              <a:defRPr sz="2000"/>
            </a:lvl4pPr>
            <a:lvl5pPr marL="1828328" indent="0">
              <a:buNone/>
              <a:defRPr sz="2000"/>
            </a:lvl5pPr>
            <a:lvl6pPr marL="2285409" indent="0">
              <a:buNone/>
              <a:defRPr sz="2000"/>
            </a:lvl6pPr>
            <a:lvl7pPr marL="2742491" indent="0">
              <a:buNone/>
              <a:defRPr sz="2000"/>
            </a:lvl7pPr>
            <a:lvl8pPr marL="3199572" indent="0">
              <a:buNone/>
              <a:defRPr sz="2000"/>
            </a:lvl8pPr>
            <a:lvl9pPr marL="3656654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>
                <a:latin typeface="+mn-lt"/>
              </a:defRPr>
            </a:lvl1pPr>
            <a:lvl2pPr marL="457082" indent="0">
              <a:buNone/>
              <a:defRPr sz="1200"/>
            </a:lvl2pPr>
            <a:lvl3pPr marL="914163" indent="0">
              <a:buNone/>
              <a:defRPr sz="1000"/>
            </a:lvl3pPr>
            <a:lvl4pPr marL="1371246" indent="0">
              <a:buNone/>
              <a:defRPr sz="900"/>
            </a:lvl4pPr>
            <a:lvl5pPr marL="1828328" indent="0">
              <a:buNone/>
              <a:defRPr sz="900"/>
            </a:lvl5pPr>
            <a:lvl6pPr marL="2285409" indent="0">
              <a:buNone/>
              <a:defRPr sz="900"/>
            </a:lvl6pPr>
            <a:lvl7pPr marL="2742491" indent="0">
              <a:buNone/>
              <a:defRPr sz="900"/>
            </a:lvl7pPr>
            <a:lvl8pPr marL="3199572" indent="0">
              <a:buNone/>
              <a:defRPr sz="900"/>
            </a:lvl8pPr>
            <a:lvl9pPr marL="3656654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199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Q2 2020 BOD: Remote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</a:t>
            </a: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952232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300">
                <a:solidFill>
                  <a:srgbClr val="2B6FAA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Q2 2020 BOD: Remote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045391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274640"/>
            <a:ext cx="2057400" cy="5851525"/>
          </a:xfrm>
        </p:spPr>
        <p:txBody>
          <a:bodyPr vert="eaVert"/>
          <a:lstStyle>
            <a:lvl1pPr>
              <a:defRPr>
                <a:solidFill>
                  <a:srgbClr val="2B6FAA"/>
                </a:solidFill>
                <a:latin typeface="+mj-lt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0"/>
            <a:ext cx="6019800" cy="5851525"/>
          </a:xfrm>
        </p:spPr>
        <p:txBody>
          <a:bodyPr vert="eaVert"/>
          <a:lstStyle>
            <a:lvl1pPr>
              <a:defRPr>
                <a:latin typeface="+mn-lt"/>
              </a:defRPr>
            </a:lvl1pPr>
            <a:lvl2pPr>
              <a:defRPr>
                <a:latin typeface="+mn-lt"/>
              </a:defRPr>
            </a:lvl2pPr>
            <a:lvl3pPr>
              <a:defRPr>
                <a:latin typeface="+mn-lt"/>
              </a:defRPr>
            </a:lvl3pPr>
            <a:lvl4pPr>
              <a:defRPr>
                <a:latin typeface="+mn-lt"/>
              </a:defRPr>
            </a:lvl4pPr>
            <a:lvl5pPr>
              <a:defRPr>
                <a:latin typeface="+mn-lt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199" y="6356352"/>
            <a:ext cx="2895600" cy="365125"/>
          </a:xfrm>
          <a:prstGeom prst="rect">
            <a:avLst/>
          </a:prstGeom>
        </p:spPr>
        <p:txBody>
          <a:bodyPr/>
          <a:lstStyle/>
          <a:p>
            <a:r>
              <a:rPr lang="fr-FR"/>
              <a:t>Q2 2020 BOD: Remote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www.incose.org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88177033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Last Pag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445343" y="1738339"/>
            <a:ext cx="2247937" cy="2050096"/>
          </a:xfrm>
          <a:prstGeom prst="rect">
            <a:avLst/>
          </a:prstGeom>
        </p:spPr>
      </p:pic>
      <p:sp>
        <p:nvSpPr>
          <p:cNvPr id="6" name="Sous-titre 2"/>
          <p:cNvSpPr txBox="1">
            <a:spLocks/>
          </p:cNvSpPr>
          <p:nvPr userDrawn="1"/>
        </p:nvSpPr>
        <p:spPr>
          <a:xfrm>
            <a:off x="0" y="3788436"/>
            <a:ext cx="9139240" cy="422753"/>
          </a:xfrm>
          <a:prstGeom prst="rect">
            <a:avLst/>
          </a:prstGeom>
          <a:noFill/>
          <a:ln>
            <a:noFill/>
          </a:ln>
        </p:spPr>
        <p:txBody>
          <a:bodyPr vert="horz" lIns="68544" tIns="34272" rIns="68544" bIns="34272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fr-FR" sz="1500" dirty="0" err="1">
                <a:solidFill>
                  <a:srgbClr val="414042"/>
                </a:solidFill>
                <a:latin typeface="Open Sans Light"/>
                <a:cs typeface="Open Sans Light"/>
              </a:rPr>
              <a:t>www.incose.org</a:t>
            </a:r>
            <a:endParaRPr lang="fr-FR" sz="1500" dirty="0">
              <a:solidFill>
                <a:srgbClr val="414042"/>
              </a:solidFill>
              <a:latin typeface="Open Sans Light"/>
              <a:cs typeface="Open Sans Light"/>
            </a:endParaRPr>
          </a:p>
        </p:txBody>
      </p:sp>
    </p:spTree>
    <p:extLst>
      <p:ext uri="{BB962C8B-B14F-4D97-AF65-F5344CB8AC3E}">
        <p14:creationId xmlns:p14="http://schemas.microsoft.com/office/powerpoint/2010/main" val="9650537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8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8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5" name="Google Shape;45;p8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numCol="1"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 numCol="1"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5493772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893078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numCol="1"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 numCol="1"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9340989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600200"/>
            <a:ext cx="4038600" cy="4525963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4038600" cy="4525963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06246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numCol="1"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8237634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438871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926950"/>
      </p:ext>
    </p:extLst>
  </p:cSld>
  <p:clrMapOvr>
    <a:masterClrMapping/>
  </p:clrMapOvr>
  <p:hf sldNum="0" hdr="0" ftr="0" dt="0"/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 numCol="1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7718826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numCol="1"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 numCol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 numCol="1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6537303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19481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9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9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0" name="Google Shape;50;p9"/>
          <p:cNvSpPr txBox="1">
            <a:spLocks noGrp="1"/>
          </p:cNvSpPr>
          <p:nvPr>
            <p:ph type="body" idx="3"/>
          </p:nvPr>
        </p:nvSpPr>
        <p:spPr>
          <a:xfrm>
            <a:off x="4674240" y="368208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274638"/>
            <a:ext cx="2057400" cy="5851525"/>
          </a:xfrm>
        </p:spPr>
        <p:txBody>
          <a:bodyPr vert="eaVert" numCol="1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74638"/>
            <a:ext cx="6019800" cy="5851525"/>
          </a:xfrm>
        </p:spPr>
        <p:txBody>
          <a:bodyPr vert="eaVert" numCol="1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 numCol="1"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 numCol="1"/>
          <a:lstStyle/>
          <a:p>
            <a:pPr lvl="0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93717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0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10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4" name="Google Shape;54;p10"/>
          <p:cNvSpPr txBox="1">
            <a:spLocks noGrp="1"/>
          </p:cNvSpPr>
          <p:nvPr>
            <p:ph type="body" idx="2"/>
          </p:nvPr>
        </p:nvSpPr>
        <p:spPr>
          <a:xfrm>
            <a:off x="4674240" y="1604520"/>
            <a:ext cx="401580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5" name="Google Shape;55;p10"/>
          <p:cNvSpPr txBox="1">
            <a:spLocks noGrp="1"/>
          </p:cNvSpPr>
          <p:nvPr>
            <p:ph type="body" idx="3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1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1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9" name="Google Shape;59;p11"/>
          <p:cNvSpPr txBox="1">
            <a:spLocks noGrp="1"/>
          </p:cNvSpPr>
          <p:nvPr>
            <p:ph type="body" idx="2"/>
          </p:nvPr>
        </p:nvSpPr>
        <p:spPr>
          <a:xfrm>
            <a:off x="457200" y="3682080"/>
            <a:ext cx="8229240" cy="18968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Relationship Id="rId14" Type="http://schemas.openxmlformats.org/officeDocument/2006/relationships/image" Target="../media/image2.pn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image" Target="../media/image2.png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5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4.xml"/><Relationship Id="rId12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9.xml"/><Relationship Id="rId1" Type="http://schemas.openxmlformats.org/officeDocument/2006/relationships/slideLayout" Target="../slideLayouts/slideLayout48.xml"/><Relationship Id="rId6" Type="http://schemas.openxmlformats.org/officeDocument/2006/relationships/slideLayout" Target="../slideLayouts/slideLayout53.xml"/><Relationship Id="rId11" Type="http://schemas.openxmlformats.org/officeDocument/2006/relationships/slideLayout" Target="../slideLayouts/slideLayout58.xml"/><Relationship Id="rId5" Type="http://schemas.openxmlformats.org/officeDocument/2006/relationships/slideLayout" Target="../slideLayouts/slideLayout52.xml"/><Relationship Id="rId10" Type="http://schemas.openxmlformats.org/officeDocument/2006/relationships/slideLayout" Target="../slideLayouts/slideLayout57.xml"/><Relationship Id="rId4" Type="http://schemas.openxmlformats.org/officeDocument/2006/relationships/slideLayout" Target="../slideLayouts/slideLayout51.xml"/><Relationship Id="rId9" Type="http://schemas.openxmlformats.org/officeDocument/2006/relationships/slideLayout" Target="../slideLayouts/slideLayout56.xml"/><Relationship Id="rId14" Type="http://schemas.openxmlformats.org/officeDocument/2006/relationships/image" Target="../media/image4.png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13" Type="http://schemas.openxmlformats.org/officeDocument/2006/relationships/image" Target="../media/image6.png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8325000" y="222120"/>
            <a:ext cx="703800" cy="74988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" name="Google Shape;11;p1"/>
          <p:cNvCxnSpPr/>
          <p:nvPr/>
        </p:nvCxnSpPr>
        <p:spPr>
          <a:xfrm rot="10800000" flipH="1">
            <a:off x="539640" y="963360"/>
            <a:ext cx="7689960" cy="9720"/>
          </a:xfrm>
          <a:prstGeom prst="straightConnector1">
            <a:avLst/>
          </a:prstGeom>
          <a:noFill/>
          <a:ln w="38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2" name="Google Shape;12;p1"/>
          <p:cNvGrpSpPr/>
          <p:nvPr/>
        </p:nvGrpSpPr>
        <p:grpSpPr>
          <a:xfrm>
            <a:off x="299520" y="0"/>
            <a:ext cx="190800" cy="6630478"/>
            <a:chOff x="342720" y="0"/>
            <a:chExt cx="147600" cy="5790960"/>
          </a:xfrm>
        </p:grpSpPr>
        <p:cxnSp>
          <p:nvCxnSpPr>
            <p:cNvPr id="13" name="Google Shape;13;p1"/>
            <p:cNvCxnSpPr/>
            <p:nvPr/>
          </p:nvCxnSpPr>
          <p:spPr>
            <a:xfrm>
              <a:off x="342720" y="0"/>
              <a:ext cx="0" cy="5790960"/>
            </a:xfrm>
            <a:prstGeom prst="straightConnector1">
              <a:avLst/>
            </a:prstGeom>
            <a:noFill/>
            <a:ln w="12600" cap="flat" cmpd="sng">
              <a:solidFill>
                <a:srgbClr val="9999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" name="Google Shape;14;p1"/>
            <p:cNvCxnSpPr/>
            <p:nvPr/>
          </p:nvCxnSpPr>
          <p:spPr>
            <a:xfrm>
              <a:off x="490320" y="0"/>
              <a:ext cx="0" cy="5790960"/>
            </a:xfrm>
            <a:prstGeom prst="straightConnector1">
              <a:avLst/>
            </a:prstGeom>
            <a:noFill/>
            <a:ln w="12600" cap="flat" cmpd="sng">
              <a:solidFill>
                <a:srgbClr val="9999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5" name="Google Shape;15;p1"/>
            <p:cNvCxnSpPr/>
            <p:nvPr/>
          </p:nvCxnSpPr>
          <p:spPr>
            <a:xfrm>
              <a:off x="415800" y="0"/>
              <a:ext cx="0" cy="5790960"/>
            </a:xfrm>
            <a:prstGeom prst="straightConnector1">
              <a:avLst/>
            </a:prstGeom>
            <a:noFill/>
            <a:ln w="3815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16" name="Google Shape;16;p1"/>
          <p:cNvGrpSpPr/>
          <p:nvPr/>
        </p:nvGrpSpPr>
        <p:grpSpPr>
          <a:xfrm>
            <a:off x="288762" y="6285241"/>
            <a:ext cx="8855238" cy="345238"/>
            <a:chOff x="1473120" y="6399720"/>
            <a:chExt cx="7670880" cy="127080"/>
          </a:xfrm>
        </p:grpSpPr>
        <p:cxnSp>
          <p:nvCxnSpPr>
            <p:cNvPr id="17" name="Google Shape;17;p1"/>
            <p:cNvCxnSpPr/>
            <p:nvPr/>
          </p:nvCxnSpPr>
          <p:spPr>
            <a:xfrm rot="10800000">
              <a:off x="1473120" y="6526800"/>
              <a:ext cx="7670880" cy="0"/>
            </a:xfrm>
            <a:prstGeom prst="straightConnector1">
              <a:avLst/>
            </a:prstGeom>
            <a:noFill/>
            <a:ln w="12600" cap="flat" cmpd="sng">
              <a:solidFill>
                <a:srgbClr val="9999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8" name="Google Shape;18;p1"/>
            <p:cNvCxnSpPr/>
            <p:nvPr/>
          </p:nvCxnSpPr>
          <p:spPr>
            <a:xfrm rot="10800000">
              <a:off x="1473120" y="6463440"/>
              <a:ext cx="7670880" cy="0"/>
            </a:xfrm>
            <a:prstGeom prst="straightConnector1">
              <a:avLst/>
            </a:prstGeom>
            <a:noFill/>
            <a:ln w="3815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" name="Google Shape;19;p1"/>
            <p:cNvCxnSpPr/>
            <p:nvPr/>
          </p:nvCxnSpPr>
          <p:spPr>
            <a:xfrm rot="10800000">
              <a:off x="1473120" y="6399720"/>
              <a:ext cx="7670880" cy="0"/>
            </a:xfrm>
            <a:prstGeom prst="straightConnector1">
              <a:avLst/>
            </a:prstGeom>
            <a:noFill/>
            <a:ln w="12600" cap="flat" cmpd="sng">
              <a:solidFill>
                <a:srgbClr val="9999FF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1" name="Google Shape;21;p1"/>
          <p:cNvSpPr txBox="1">
            <a:spLocks noGrp="1"/>
          </p:cNvSpPr>
          <p:nvPr>
            <p:ph type="title"/>
          </p:nvPr>
        </p:nvSpPr>
        <p:spPr>
          <a:xfrm>
            <a:off x="585720" y="-127898"/>
            <a:ext cx="6355800" cy="1218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2" name="Google Shape;22;p1"/>
          <p:cNvSpPr txBox="1">
            <a:spLocks noGrp="1"/>
          </p:cNvSpPr>
          <p:nvPr>
            <p:ph type="body" idx="1"/>
          </p:nvPr>
        </p:nvSpPr>
        <p:spPr>
          <a:xfrm>
            <a:off x="539640" y="1318320"/>
            <a:ext cx="8304840" cy="49669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23" name="Google Shape;23;p1"/>
          <p:cNvGrpSpPr/>
          <p:nvPr/>
        </p:nvGrpSpPr>
        <p:grpSpPr>
          <a:xfrm>
            <a:off x="6352920" y="166680"/>
            <a:ext cx="2675880" cy="1151640"/>
            <a:chOff x="6352920" y="166680"/>
            <a:chExt cx="2675880" cy="1151640"/>
          </a:xfrm>
        </p:grpSpPr>
        <p:pic>
          <p:nvPicPr>
            <p:cNvPr id="24" name="Google Shape;24;p1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6352920" y="166680"/>
              <a:ext cx="2675880" cy="1151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5" name="Google Shape;25;p1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8125496" y="331199"/>
              <a:ext cx="865568" cy="8380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5" name="Google Shape;75;p14"/>
          <p:cNvCxnSpPr/>
          <p:nvPr/>
        </p:nvCxnSpPr>
        <p:spPr>
          <a:xfrm rot="10800000" flipH="1">
            <a:off x="539640" y="963360"/>
            <a:ext cx="6244560" cy="9720"/>
          </a:xfrm>
          <a:prstGeom prst="straightConnector1">
            <a:avLst/>
          </a:prstGeom>
          <a:noFill/>
          <a:ln w="38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76" name="Google Shape;76;p14"/>
          <p:cNvGrpSpPr/>
          <p:nvPr/>
        </p:nvGrpSpPr>
        <p:grpSpPr>
          <a:xfrm>
            <a:off x="342720" y="0"/>
            <a:ext cx="147600" cy="6490800"/>
            <a:chOff x="342720" y="0"/>
            <a:chExt cx="147600" cy="6490800"/>
          </a:xfrm>
        </p:grpSpPr>
        <p:cxnSp>
          <p:nvCxnSpPr>
            <p:cNvPr id="77" name="Google Shape;77;p14"/>
            <p:cNvCxnSpPr/>
            <p:nvPr/>
          </p:nvCxnSpPr>
          <p:spPr>
            <a:xfrm>
              <a:off x="342720" y="0"/>
              <a:ext cx="0" cy="6490800"/>
            </a:xfrm>
            <a:prstGeom prst="straightConnector1">
              <a:avLst/>
            </a:prstGeom>
            <a:noFill/>
            <a:ln w="12600" cap="flat" cmpd="sng">
              <a:solidFill>
                <a:srgbClr val="9999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8" name="Google Shape;78;p14"/>
            <p:cNvCxnSpPr/>
            <p:nvPr/>
          </p:nvCxnSpPr>
          <p:spPr>
            <a:xfrm>
              <a:off x="490320" y="0"/>
              <a:ext cx="0" cy="6490800"/>
            </a:xfrm>
            <a:prstGeom prst="straightConnector1">
              <a:avLst/>
            </a:prstGeom>
            <a:noFill/>
            <a:ln w="12600" cap="flat" cmpd="sng">
              <a:solidFill>
                <a:srgbClr val="9999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79" name="Google Shape;79;p14"/>
            <p:cNvCxnSpPr/>
            <p:nvPr/>
          </p:nvCxnSpPr>
          <p:spPr>
            <a:xfrm>
              <a:off x="415800" y="0"/>
              <a:ext cx="0" cy="6490800"/>
            </a:xfrm>
            <a:prstGeom prst="straightConnector1">
              <a:avLst/>
            </a:prstGeom>
            <a:noFill/>
            <a:ln w="3815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80" name="Google Shape;80;p14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1" name="Google Shape;81;p14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grpSp>
        <p:nvGrpSpPr>
          <p:cNvPr id="82" name="Google Shape;82;p14"/>
          <p:cNvGrpSpPr/>
          <p:nvPr/>
        </p:nvGrpSpPr>
        <p:grpSpPr>
          <a:xfrm>
            <a:off x="6719204" y="11124"/>
            <a:ext cx="2424796" cy="1049400"/>
            <a:chOff x="6352920" y="166680"/>
            <a:chExt cx="2675880" cy="1151640"/>
          </a:xfrm>
        </p:grpSpPr>
        <p:pic>
          <p:nvPicPr>
            <p:cNvPr id="83" name="Google Shape;83;p14"/>
            <p:cNvPicPr preferRelativeResize="0"/>
            <p:nvPr/>
          </p:nvPicPr>
          <p:blipFill rotWithShape="1">
            <a:blip r:embed="rId14">
              <a:alphaModFix/>
            </a:blip>
            <a:srcRect/>
            <a:stretch/>
          </p:blipFill>
          <p:spPr>
            <a:xfrm>
              <a:off x="6352920" y="166680"/>
              <a:ext cx="2675880" cy="1151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84" name="Google Shape;84;p14"/>
            <p:cNvPicPr preferRelativeResize="0"/>
            <p:nvPr/>
          </p:nvPicPr>
          <p:blipFill rotWithShape="1">
            <a:blip r:embed="rId15">
              <a:alphaModFix/>
            </a:blip>
            <a:srcRect/>
            <a:stretch/>
          </p:blipFill>
          <p:spPr>
            <a:xfrm>
              <a:off x="8125496" y="331199"/>
              <a:ext cx="865568" cy="8380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11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69" r:id="rId10"/>
    <p:sldLayoutId id="2147483670" r:id="rId11"/>
    <p:sldLayoutId id="2147483671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7" name="Google Shape;137;p27"/>
          <p:cNvCxnSpPr/>
          <p:nvPr/>
        </p:nvCxnSpPr>
        <p:spPr>
          <a:xfrm rot="10800000" flipH="1">
            <a:off x="539640" y="963360"/>
            <a:ext cx="6244560" cy="9720"/>
          </a:xfrm>
          <a:prstGeom prst="straightConnector1">
            <a:avLst/>
          </a:prstGeom>
          <a:noFill/>
          <a:ln w="38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38" name="Google Shape;138;p27"/>
          <p:cNvGrpSpPr/>
          <p:nvPr/>
        </p:nvGrpSpPr>
        <p:grpSpPr>
          <a:xfrm>
            <a:off x="342720" y="0"/>
            <a:ext cx="147600" cy="6490800"/>
            <a:chOff x="342720" y="0"/>
            <a:chExt cx="147600" cy="6490800"/>
          </a:xfrm>
        </p:grpSpPr>
        <p:cxnSp>
          <p:nvCxnSpPr>
            <p:cNvPr id="139" name="Google Shape;139;p27"/>
            <p:cNvCxnSpPr/>
            <p:nvPr/>
          </p:nvCxnSpPr>
          <p:spPr>
            <a:xfrm>
              <a:off x="342720" y="0"/>
              <a:ext cx="0" cy="6490800"/>
            </a:xfrm>
            <a:prstGeom prst="straightConnector1">
              <a:avLst/>
            </a:prstGeom>
            <a:noFill/>
            <a:ln w="12600" cap="flat" cmpd="sng">
              <a:solidFill>
                <a:srgbClr val="9999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0" name="Google Shape;140;p27"/>
            <p:cNvCxnSpPr/>
            <p:nvPr/>
          </p:nvCxnSpPr>
          <p:spPr>
            <a:xfrm>
              <a:off x="490320" y="0"/>
              <a:ext cx="0" cy="6490800"/>
            </a:xfrm>
            <a:prstGeom prst="straightConnector1">
              <a:avLst/>
            </a:prstGeom>
            <a:noFill/>
            <a:ln w="12600" cap="flat" cmpd="sng">
              <a:solidFill>
                <a:srgbClr val="9999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41" name="Google Shape;141;p27"/>
            <p:cNvCxnSpPr/>
            <p:nvPr/>
          </p:nvCxnSpPr>
          <p:spPr>
            <a:xfrm>
              <a:off x="415800" y="0"/>
              <a:ext cx="0" cy="6490800"/>
            </a:xfrm>
            <a:prstGeom prst="straightConnector1">
              <a:avLst/>
            </a:prstGeom>
            <a:noFill/>
            <a:ln w="3815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142" name="Google Shape;142;p27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912360" y="0"/>
            <a:ext cx="2218680" cy="999360"/>
          </a:xfrm>
          <a:prstGeom prst="rect">
            <a:avLst/>
          </a:prstGeom>
          <a:noFill/>
          <a:ln>
            <a:noFill/>
          </a:ln>
        </p:spPr>
      </p:pic>
      <p:sp>
        <p:nvSpPr>
          <p:cNvPr id="143" name="Google Shape;143;p27"/>
          <p:cNvSpPr txBox="1"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body" idx="1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94" name="Google Shape;194;p40"/>
          <p:cNvCxnSpPr/>
          <p:nvPr/>
        </p:nvCxnSpPr>
        <p:spPr>
          <a:xfrm rot="10800000" flipH="1">
            <a:off x="539640" y="963360"/>
            <a:ext cx="6244560" cy="9720"/>
          </a:xfrm>
          <a:prstGeom prst="straightConnector1">
            <a:avLst/>
          </a:prstGeom>
          <a:noFill/>
          <a:ln w="38150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cxnSp>
      <p:grpSp>
        <p:nvGrpSpPr>
          <p:cNvPr id="195" name="Google Shape;195;p40"/>
          <p:cNvGrpSpPr/>
          <p:nvPr/>
        </p:nvGrpSpPr>
        <p:grpSpPr>
          <a:xfrm>
            <a:off x="342720" y="0"/>
            <a:ext cx="147600" cy="6490800"/>
            <a:chOff x="342720" y="0"/>
            <a:chExt cx="147600" cy="6490800"/>
          </a:xfrm>
        </p:grpSpPr>
        <p:cxnSp>
          <p:nvCxnSpPr>
            <p:cNvPr id="196" name="Google Shape;196;p40"/>
            <p:cNvCxnSpPr/>
            <p:nvPr/>
          </p:nvCxnSpPr>
          <p:spPr>
            <a:xfrm>
              <a:off x="342720" y="0"/>
              <a:ext cx="0" cy="6490800"/>
            </a:xfrm>
            <a:prstGeom prst="straightConnector1">
              <a:avLst/>
            </a:prstGeom>
            <a:noFill/>
            <a:ln w="12600" cap="flat" cmpd="sng">
              <a:solidFill>
                <a:srgbClr val="9999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7" name="Google Shape;197;p40"/>
            <p:cNvCxnSpPr/>
            <p:nvPr/>
          </p:nvCxnSpPr>
          <p:spPr>
            <a:xfrm>
              <a:off x="490320" y="0"/>
              <a:ext cx="0" cy="6490800"/>
            </a:xfrm>
            <a:prstGeom prst="straightConnector1">
              <a:avLst/>
            </a:prstGeom>
            <a:noFill/>
            <a:ln w="12600" cap="flat" cmpd="sng">
              <a:solidFill>
                <a:srgbClr val="9999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8" name="Google Shape;198;p40"/>
            <p:cNvCxnSpPr/>
            <p:nvPr/>
          </p:nvCxnSpPr>
          <p:spPr>
            <a:xfrm>
              <a:off x="415800" y="0"/>
              <a:ext cx="0" cy="6490800"/>
            </a:xfrm>
            <a:prstGeom prst="straightConnector1">
              <a:avLst/>
            </a:prstGeom>
            <a:noFill/>
            <a:ln w="38150" cap="flat" cmpd="sng">
              <a:solidFill>
                <a:srgbClr val="003366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pic>
        <p:nvPicPr>
          <p:cNvPr id="199" name="Google Shape;199;p40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>
            <a:off x="6912360" y="0"/>
            <a:ext cx="2218680" cy="999360"/>
          </a:xfrm>
          <a:prstGeom prst="rect">
            <a:avLst/>
          </a:prstGeom>
          <a:noFill/>
          <a:ln>
            <a:noFill/>
          </a:ln>
        </p:spPr>
      </p:pic>
      <p:sp>
        <p:nvSpPr>
          <p:cNvPr id="200" name="Google Shape;200;p40"/>
          <p:cNvSpPr txBox="1">
            <a:spLocks noGrp="1"/>
          </p:cNvSpPr>
          <p:nvPr>
            <p:ph type="title"/>
          </p:nvPr>
        </p:nvSpPr>
        <p:spPr>
          <a:xfrm>
            <a:off x="585720" y="-189000"/>
            <a:ext cx="6355800" cy="1341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01" name="Google Shape;201;p40"/>
          <p:cNvSpPr txBox="1">
            <a:spLocks noGrp="1"/>
          </p:cNvSpPr>
          <p:nvPr>
            <p:ph type="body" idx="1"/>
          </p:nvPr>
        </p:nvSpPr>
        <p:spPr>
          <a:xfrm>
            <a:off x="539640" y="1066680"/>
            <a:ext cx="8304840" cy="521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8250287" y="91424"/>
            <a:ext cx="893713" cy="81505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1" y="274639"/>
            <a:ext cx="8229600" cy="1143000"/>
          </a:xfrm>
          <a:prstGeom prst="rect">
            <a:avLst/>
          </a:prstGeom>
        </p:spPr>
        <p:txBody>
          <a:bodyPr vert="horz" lIns="121954" tIns="60977" rIns="121954" bIns="60977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600202"/>
            <a:ext cx="8229600" cy="4525963"/>
          </a:xfrm>
          <a:prstGeom prst="rect">
            <a:avLst/>
          </a:prstGeom>
        </p:spPr>
        <p:txBody>
          <a:bodyPr vert="horz" lIns="121954" tIns="60977" rIns="121954" bIns="60977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1" y="6356352"/>
            <a:ext cx="2895600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err="1"/>
              <a:t>www.incose.org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121954" tIns="60977" rIns="121954" bIns="60977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4B41C4-1474-8D42-B330-D2828683839D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15552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15" r:id="rId2"/>
    <p:sldLayoutId id="2147483716" r:id="rId3"/>
    <p:sldLayoutId id="2147483717" r:id="rId4"/>
    <p:sldLayoutId id="2147483718" r:id="rId5"/>
    <p:sldLayoutId id="2147483719" r:id="rId6"/>
    <p:sldLayoutId id="2147483720" r:id="rId7"/>
    <p:sldLayoutId id="2147483721" r:id="rId8"/>
    <p:sldLayoutId id="2147483722" r:id="rId9"/>
    <p:sldLayoutId id="2147483723" r:id="rId10"/>
    <p:sldLayoutId id="2147483712" r:id="rId11"/>
    <p:sldLayoutId id="2147483660" r:id="rId12"/>
  </p:sldLayoutIdLst>
  <p:hf hdr="0"/>
  <p:txStyles>
    <p:titleStyle>
      <a:lvl1pPr algn="l" defTabSz="457082" rtl="0" eaLnBrk="1" latinLnBrk="0" hangingPunct="1">
        <a:spcBef>
          <a:spcPct val="0"/>
        </a:spcBef>
        <a:buNone/>
        <a:defRPr sz="3300" kern="1200">
          <a:solidFill>
            <a:srgbClr val="2B6FAA"/>
          </a:solidFill>
          <a:latin typeface="+mj-lt"/>
          <a:ea typeface="+mj-ea"/>
          <a:cs typeface="Arial"/>
        </a:defRPr>
      </a:lvl1pPr>
    </p:titleStyle>
    <p:bodyStyle>
      <a:lvl1pPr marL="342812" indent="-342812" algn="l" defTabSz="45708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Arial"/>
        </a:defRPr>
      </a:lvl1pPr>
      <a:lvl2pPr marL="742758" indent="-285676" algn="l" defTabSz="45708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Arial"/>
        </a:defRPr>
      </a:lvl2pPr>
      <a:lvl3pPr marL="1142704" indent="-228541" algn="l" defTabSz="45708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Arial"/>
        </a:defRPr>
      </a:lvl3pPr>
      <a:lvl4pPr marL="1599787" indent="-228541" algn="l" defTabSz="45708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Arial"/>
        </a:defRPr>
      </a:lvl4pPr>
      <a:lvl5pPr marL="2056868" indent="-228541" algn="l" defTabSz="45708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Arial"/>
        </a:defRPr>
      </a:lvl5pPr>
      <a:lvl6pPr marL="2513950" indent="-228541" algn="l" defTabSz="4570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032" indent="-228541" algn="l" defTabSz="4570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113" indent="-228541" algn="l" defTabSz="4570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196" indent="-228541" algn="l" defTabSz="4570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08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163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246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328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409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491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572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654" algn="l" defTabSz="4570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EFF5FF"/>
            </a:gs>
            <a:gs pos="100000">
              <a:srgbClr val="6699FF"/>
            </a:gs>
          </a:gsLst>
          <a:lin ang="189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 txBox="1">
            <a:spLocks noGrp="1"/>
          </p:cNvSpPr>
          <p:nvPr>
            <p:ph type="title"/>
          </p:nvPr>
        </p:nvSpPr>
        <p:spPr>
          <a:xfrm>
            <a:off x="3258589" y="274320"/>
            <a:ext cx="5656809" cy="114300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numCol="1" anchor="ctr" anchorCtr="0" compatLnSpc="1"/>
          <a:lstStyle/>
          <a:p>
            <a:endParaRPr lang="en-US" dirty="0"/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1"/>
          </p:nvPr>
        </p:nvSpPr>
        <p:spPr>
          <a:xfrm>
            <a:off x="685799" y="1600200"/>
            <a:ext cx="8229600" cy="4525920"/>
          </a:xfrm>
          <a:prstGeom prst="rect">
            <a:avLst/>
          </a:prstGeom>
          <a:noFill/>
          <a:ln>
            <a:noFill/>
          </a:ln>
        </p:spPr>
        <p:txBody>
          <a:bodyPr vert="horz" lIns="90000" tIns="46800" rIns="90000" bIns="46800" numCol="1" anchor="t" anchorCtr="0" compatLnSpc="1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 txBox="1">
            <a:spLocks noGrp="1"/>
          </p:cNvSpPr>
          <p:nvPr>
            <p:ph type="dt" sz="half" idx="2"/>
          </p:nvPr>
        </p:nvSpPr>
        <p:spPr>
          <a:xfrm>
            <a:off x="914039" y="6381360"/>
            <a:ext cx="2133720" cy="476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numCol="1" anchor="t" anchorCtr="0" compatLnSpc="1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800" b="0" i="0" u="none" strike="noStrike" baseline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 txBox="1">
            <a:spLocks noGrp="1"/>
          </p:cNvSpPr>
          <p:nvPr>
            <p:ph type="ftr" sz="quarter" idx="3"/>
          </p:nvPr>
        </p:nvSpPr>
        <p:spPr>
          <a:xfrm>
            <a:off x="3581279" y="6486120"/>
            <a:ext cx="2895839" cy="47628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numCol="1" anchor="t" anchorCtr="0" compatLnSpc="1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800" b="0" i="0" u="none" strike="noStrike" baseline="0">
                <a:solidFill>
                  <a:srgbClr val="000000"/>
                </a:solidFill>
                <a:latin typeface="Arial" pitchFamily="18"/>
                <a:ea typeface="Arial Unicode MS" pitchFamily="2"/>
                <a:cs typeface="Tahoma" pitchFamily="2"/>
              </a:defRPr>
            </a:lvl1pPr>
          </a:lstStyle>
          <a:p>
            <a:pPr lvl="0"/>
            <a:endParaRPr lang="en-US"/>
          </a:p>
        </p:txBody>
      </p:sp>
      <p:grpSp>
        <p:nvGrpSpPr>
          <p:cNvPr id="6" name="Group 7"/>
          <p:cNvGrpSpPr/>
          <p:nvPr/>
        </p:nvGrpSpPr>
        <p:grpSpPr>
          <a:xfrm>
            <a:off x="343080" y="0"/>
            <a:ext cx="147600" cy="5791320"/>
            <a:chOff x="343080" y="0"/>
            <a:chExt cx="147600" cy="5791320"/>
          </a:xfrm>
        </p:grpSpPr>
        <p:sp>
          <p:nvSpPr>
            <p:cNvPr id="7" name="Line 8"/>
            <p:cNvSpPr/>
            <p:nvPr/>
          </p:nvSpPr>
          <p:spPr>
            <a:xfrm>
              <a:off x="343080" y="0"/>
              <a:ext cx="0" cy="5791320"/>
            </a:xfrm>
            <a:prstGeom prst="line">
              <a:avLst/>
            </a:prstGeom>
            <a:noFill/>
            <a:ln w="12600" cap="sq">
              <a:solidFill>
                <a:srgbClr val="9999FF">
                  <a:alpha val="50000"/>
                </a:srgbClr>
              </a:solidFill>
              <a:prstDash val="solid"/>
              <a:miter/>
            </a:ln>
          </p:spPr>
          <p:txBody>
            <a:bodyPr vert="horz" wrap="square" lIns="90000" tIns="46800" rIns="90000" bIns="46800" numCol="1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8" name="Line 9"/>
            <p:cNvSpPr/>
            <p:nvPr/>
          </p:nvSpPr>
          <p:spPr>
            <a:xfrm>
              <a:off x="490680" y="0"/>
              <a:ext cx="0" cy="5791320"/>
            </a:xfrm>
            <a:prstGeom prst="line">
              <a:avLst/>
            </a:prstGeom>
            <a:noFill/>
            <a:ln w="12600" cap="sq">
              <a:solidFill>
                <a:srgbClr val="9999FF">
                  <a:alpha val="50000"/>
                </a:srgbClr>
              </a:solidFill>
              <a:prstDash val="solid"/>
              <a:miter/>
            </a:ln>
          </p:spPr>
          <p:txBody>
            <a:bodyPr vert="horz" wrap="square" lIns="90000" tIns="46800" rIns="90000" bIns="46800" numCol="1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9" name="Line 10"/>
            <p:cNvSpPr/>
            <p:nvPr/>
          </p:nvSpPr>
          <p:spPr>
            <a:xfrm>
              <a:off x="415800" y="0"/>
              <a:ext cx="0" cy="5791320"/>
            </a:xfrm>
            <a:prstGeom prst="line">
              <a:avLst/>
            </a:prstGeom>
            <a:noFill/>
            <a:ln w="38160" cap="sq">
              <a:solidFill>
                <a:srgbClr val="003366">
                  <a:alpha val="60000"/>
                </a:srgbClr>
              </a:solidFill>
              <a:prstDash val="solid"/>
              <a:miter/>
            </a:ln>
          </p:spPr>
          <p:txBody>
            <a:bodyPr vert="horz" wrap="square" lIns="90000" tIns="46800" rIns="90000" bIns="46800" numCol="1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grpSp>
        <p:nvGrpSpPr>
          <p:cNvPr id="10" name="Group 11"/>
          <p:cNvGrpSpPr/>
          <p:nvPr/>
        </p:nvGrpSpPr>
        <p:grpSpPr>
          <a:xfrm>
            <a:off x="1244520" y="6324479"/>
            <a:ext cx="7670879" cy="127081"/>
            <a:chOff x="1244520" y="6324479"/>
            <a:chExt cx="7670879" cy="127081"/>
          </a:xfrm>
        </p:grpSpPr>
        <p:sp>
          <p:nvSpPr>
            <p:cNvPr id="11" name="Line 12"/>
            <p:cNvSpPr/>
            <p:nvPr/>
          </p:nvSpPr>
          <p:spPr>
            <a:xfrm flipH="1">
              <a:off x="1244520" y="6451560"/>
              <a:ext cx="7670879" cy="0"/>
            </a:xfrm>
            <a:prstGeom prst="line">
              <a:avLst/>
            </a:prstGeom>
            <a:noFill/>
            <a:ln w="12600" cap="sq">
              <a:solidFill>
                <a:srgbClr val="9999FF">
                  <a:alpha val="50000"/>
                </a:srgbClr>
              </a:solidFill>
              <a:prstDash val="solid"/>
              <a:miter/>
            </a:ln>
          </p:spPr>
          <p:txBody>
            <a:bodyPr vert="horz" wrap="square" lIns="90000" tIns="46800" rIns="90000" bIns="46800" numCol="1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2" name="Line 13"/>
            <p:cNvSpPr/>
            <p:nvPr/>
          </p:nvSpPr>
          <p:spPr>
            <a:xfrm flipH="1">
              <a:off x="1244520" y="6387840"/>
              <a:ext cx="7670879" cy="0"/>
            </a:xfrm>
            <a:prstGeom prst="line">
              <a:avLst/>
            </a:prstGeom>
            <a:noFill/>
            <a:ln w="38160" cap="sq">
              <a:solidFill>
                <a:srgbClr val="003366">
                  <a:alpha val="60000"/>
                </a:srgbClr>
              </a:solidFill>
              <a:prstDash val="solid"/>
              <a:miter/>
            </a:ln>
          </p:spPr>
          <p:txBody>
            <a:bodyPr vert="horz" wrap="square" lIns="90000" tIns="46800" rIns="90000" bIns="46800" numCol="1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  <p:sp>
          <p:nvSpPr>
            <p:cNvPr id="13" name="Line 14"/>
            <p:cNvSpPr/>
            <p:nvPr/>
          </p:nvSpPr>
          <p:spPr>
            <a:xfrm flipH="1">
              <a:off x="1244520" y="6324479"/>
              <a:ext cx="7670879" cy="0"/>
            </a:xfrm>
            <a:prstGeom prst="line">
              <a:avLst/>
            </a:prstGeom>
            <a:noFill/>
            <a:ln w="12600" cap="sq">
              <a:solidFill>
                <a:srgbClr val="9999FF">
                  <a:alpha val="50000"/>
                </a:srgbClr>
              </a:solidFill>
              <a:prstDash val="solid"/>
              <a:miter/>
            </a:ln>
          </p:spPr>
          <p:txBody>
            <a:bodyPr vert="horz" wrap="square" lIns="90000" tIns="46800" rIns="90000" bIns="46800" numCol="1" anchor="t" anchorCtr="0" compatLnSpc="1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1800" b="0" i="0" u="none" strike="noStrike" baseline="0">
                <a:ln>
                  <a:noFill/>
                </a:ln>
                <a:solidFill>
                  <a:srgbClr val="000000"/>
                </a:solidFill>
                <a:latin typeface="Arial" pitchFamily="18"/>
                <a:ea typeface="Microsoft YaHei" pitchFamily="2"/>
                <a:cs typeface="Mangal" pitchFamily="2"/>
              </a:endParaRPr>
            </a:p>
          </p:txBody>
        </p:sp>
      </p:grpSp>
      <p:sp>
        <p:nvSpPr>
          <p:cNvPr id="15" name="Text Box 16"/>
          <p:cNvSpPr/>
          <p:nvPr/>
        </p:nvSpPr>
        <p:spPr>
          <a:xfrm>
            <a:off x="8153280" y="6491160"/>
            <a:ext cx="609840" cy="368279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numCol="1" anchor="t" anchorCtr="0" compatLnSpc="1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4B99CA78-19AD-4437-A20E-1ACB616302DA}" type="slidenum">
              <a:t>‹#›</a:t>
            </a:fld>
            <a:endParaRPr lang="en-US" sz="1800" b="0" i="0" u="none" strike="noStrike" baseline="0">
              <a:ln>
                <a:noFill/>
              </a:ln>
              <a:solidFill>
                <a:srgbClr val="000000"/>
              </a:solidFill>
              <a:latin typeface="Arial" pitchFamily="18"/>
              <a:ea typeface="Microsoft YaHei" pitchFamily="2"/>
              <a:cs typeface="Mangal" pitchFamily="2"/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500D47-4956-4B5A-A027-BF663C15C9E3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415800" y="234721"/>
            <a:ext cx="2915455" cy="10558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txStyles>
    <p:titleStyle>
      <a:lvl1pPr marL="0" marR="0" indent="0" algn="ctr" rtl="0" hangingPunct="0">
        <a:lnSpc>
          <a:spcPct val="100000"/>
        </a:lnSpc>
        <a:spcBef>
          <a:spcPts val="0"/>
        </a:spcBef>
        <a:spcAft>
          <a:spcPts val="0"/>
        </a:spcAft>
        <a:tabLst>
          <a:tab pos="0" algn="l"/>
          <a:tab pos="914400" algn="l"/>
          <a:tab pos="1828800" algn="l"/>
          <a:tab pos="2743199" algn="l"/>
          <a:tab pos="3657600" algn="l"/>
          <a:tab pos="4572000" algn="l"/>
          <a:tab pos="5486399" algn="l"/>
          <a:tab pos="6400799" algn="l"/>
          <a:tab pos="7315200" algn="l"/>
          <a:tab pos="8229600" algn="l"/>
          <a:tab pos="9144000" algn="l"/>
          <a:tab pos="10058400" algn="l"/>
        </a:tabLst>
        <a:defRPr lang="en-US" sz="3800" b="0" i="0" u="none" strike="noStrike" baseline="0">
          <a:ln>
            <a:noFill/>
          </a:ln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1pPr>
    </p:titleStyle>
    <p:bodyStyle>
      <a:lvl1pPr marL="0" marR="0" indent="0" algn="l" rtl="0" hangingPunct="0">
        <a:lnSpc>
          <a:spcPct val="100000"/>
        </a:lnSpc>
        <a:spcBef>
          <a:spcPts val="799"/>
        </a:spcBef>
        <a:spcAft>
          <a:spcPts val="0"/>
        </a:spcAft>
        <a:tabLst>
          <a:tab pos="571320" algn="l"/>
          <a:tab pos="1485719" algn="l"/>
          <a:tab pos="2400119" algn="l"/>
          <a:tab pos="3314519" algn="l"/>
          <a:tab pos="4228919" algn="l"/>
          <a:tab pos="5143320" algn="l"/>
          <a:tab pos="6057720" algn="l"/>
          <a:tab pos="6972120" algn="l"/>
          <a:tab pos="7886520" algn="l"/>
          <a:tab pos="8800920" algn="l"/>
          <a:tab pos="9715320" algn="l"/>
        </a:tabLst>
        <a:defRPr lang="en-US" sz="3200" b="0" i="0" u="none" strike="noStrike" baseline="0">
          <a:ln>
            <a:noFill/>
          </a:ln>
          <a:solidFill>
            <a:srgbClr val="000000"/>
          </a:solidFill>
          <a:latin typeface="Arial" pitchFamily="18"/>
          <a:ea typeface="Microsoft YaHei" pitchFamily="2"/>
          <a:cs typeface="Mangal" pitchFamily="2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2.pn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3.png"/><Relationship Id="rId4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incose.org/wsrc/wsrc2020/home/when-where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5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5" Type="http://schemas.openxmlformats.org/officeDocument/2006/relationships/hyperlink" Target="mailto:fredlawler@hotmail.com" TargetMode="External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ncose.org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6" Type="http://schemas.openxmlformats.org/officeDocument/2006/relationships/hyperlink" Target="https://www.incose.org/incose-member-resources/chapters-groups/ChapterSites/americas-sector-north-central-region/chapter-events" TargetMode="External"/><Relationship Id="rId5" Type="http://schemas.openxmlformats.org/officeDocument/2006/relationships/hyperlink" Target="https://www.incose.org/incose-member-resources/chapters-groups/ChapterSites/cascade/chapter-home" TargetMode="Externa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9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9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7.png"/><Relationship Id="rId4" Type="http://schemas.openxmlformats.org/officeDocument/2006/relationships/image" Target="../media/image3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join-incose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1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1.png"/><Relationship Id="rId4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53"/>
          <p:cNvSpPr/>
          <p:nvPr/>
        </p:nvSpPr>
        <p:spPr>
          <a:xfrm>
            <a:off x="685800" y="2081520"/>
            <a:ext cx="7771320" cy="1468800"/>
          </a:xfrm>
          <a:prstGeom prst="rect">
            <a:avLst/>
          </a:prstGeom>
          <a:noFill/>
          <a:ln>
            <a:noFill/>
          </a:ln>
          <a:effectLst>
            <a:outerShdw dist="49893" dir="2700000">
              <a:srgbClr val="FFFFFF"/>
            </a:outerShdw>
          </a:effectLst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400"/>
              <a:buFont typeface="Arial"/>
              <a:buNone/>
            </a:pPr>
            <a:r>
              <a:rPr lang="en-US" sz="5400" b="1" i="0" u="none" strike="noStrike" cap="none">
                <a:solidFill>
                  <a:srgbClr val="262673"/>
                </a:solidFill>
                <a:latin typeface="Arial"/>
                <a:ea typeface="Arial"/>
                <a:cs typeface="Arial"/>
                <a:sym typeface="Arial"/>
              </a:rPr>
              <a:t>Speaker Meeting</a:t>
            </a:r>
            <a:endParaRPr sz="5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53"/>
          <p:cNvSpPr/>
          <p:nvPr/>
        </p:nvSpPr>
        <p:spPr>
          <a:xfrm>
            <a:off x="1371600" y="3627720"/>
            <a:ext cx="6399720" cy="12182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algn="ctr">
              <a:buSzPts val="3600"/>
            </a:pPr>
            <a:r>
              <a:rPr lang="en-US" sz="3600" b="1" dirty="0"/>
              <a:t>May 12</a:t>
            </a:r>
            <a:r>
              <a:rPr lang="en-US" sz="36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2020</a:t>
            </a:r>
            <a:endParaRPr lang="en-US" sz="3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259" name="Google Shape;259;p53"/>
          <p:cNvSpPr/>
          <p:nvPr/>
        </p:nvSpPr>
        <p:spPr>
          <a:xfrm>
            <a:off x="1066680" y="5339160"/>
            <a:ext cx="7390440" cy="69948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International Council on Systems Engineering (INCOSE) Los Angeles Chapter 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0" name="Google Shape;260;p53"/>
          <p:cNvSpPr/>
          <p:nvPr/>
        </p:nvSpPr>
        <p:spPr>
          <a:xfrm>
            <a:off x="7010280" y="6586560"/>
            <a:ext cx="2132640" cy="2703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fld id="{00000000-1234-1234-1234-123412341234}" type="slidenum">
              <a:rPr lang="en-US" sz="1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</a:t>
            </a:fld>
            <a:endParaRPr sz="1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7"/>
          <p:cNvSpPr/>
          <p:nvPr/>
        </p:nvSpPr>
        <p:spPr>
          <a:xfrm>
            <a:off x="585720" y="177120"/>
            <a:ext cx="6355800" cy="6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Announcements –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90000"/>
              </a:lnSpc>
              <a:buSzPts val="3200"/>
            </a:pPr>
            <a:r>
              <a:rPr lang="en-US" sz="3200"/>
              <a:t>SE Education Opportunities</a:t>
            </a:r>
            <a:endParaRPr/>
          </a:p>
        </p:txBody>
      </p:sp>
      <p:grpSp>
        <p:nvGrpSpPr>
          <p:cNvPr id="292" name="Google Shape;292;p57"/>
          <p:cNvGrpSpPr/>
          <p:nvPr/>
        </p:nvGrpSpPr>
        <p:grpSpPr>
          <a:xfrm>
            <a:off x="6538578" y="0"/>
            <a:ext cx="2605422" cy="1108964"/>
            <a:chOff x="6352920" y="166680"/>
            <a:chExt cx="2675880" cy="1151640"/>
          </a:xfrm>
        </p:grpSpPr>
        <p:pic>
          <p:nvPicPr>
            <p:cNvPr id="293" name="Google Shape;293;p5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52920" y="166680"/>
              <a:ext cx="2675880" cy="1151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Google Shape;294;p5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125496" y="331199"/>
              <a:ext cx="865568" cy="8380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</p:grpSp>
      <p:sp>
        <p:nvSpPr>
          <p:cNvPr id="10" name="TextBox 9">
            <a:extLst>
              <a:ext uri="{FF2B5EF4-FFF2-40B4-BE49-F238E27FC236}">
                <a16:creationId xmlns:a16="http://schemas.microsoft.com/office/drawing/2014/main" id="{43665A58-5050-4D76-9563-7504AA9AAA15}"/>
              </a:ext>
            </a:extLst>
          </p:cNvPr>
          <p:cNvSpPr txBox="1"/>
          <p:nvPr/>
        </p:nvSpPr>
        <p:spPr>
          <a:xfrm>
            <a:off x="585145" y="6338227"/>
            <a:ext cx="8486619" cy="276999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sz="1200" b="1">
                <a:solidFill>
                  <a:srgbClr val="C00000"/>
                </a:solidFill>
              </a:rPr>
              <a:t>Information provided as a public service and does not constitute an endorsement or recommendation by INCOSE</a:t>
            </a:r>
            <a:endParaRPr lang="en-US" sz="1200">
              <a:solidFill>
                <a:srgbClr val="C00000"/>
              </a:solidFill>
            </a:endParaRPr>
          </a:p>
        </p:txBody>
      </p:sp>
      <p:pic>
        <p:nvPicPr>
          <p:cNvPr id="2" name="Picture 2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9853257A-14E6-4DDD-B9EE-A4C6D67B6AC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77268" y="1084583"/>
            <a:ext cx="6559496" cy="50194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75919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8"/>
          <p:cNvSpPr/>
          <p:nvPr/>
        </p:nvSpPr>
        <p:spPr>
          <a:xfrm>
            <a:off x="585720" y="177120"/>
            <a:ext cx="6355800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90000"/>
              </a:lnSpc>
              <a:buSzPts val="3200"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Announcements –</a:t>
            </a:r>
            <a:r>
              <a:rPr lang="en-US" sz="3200" dirty="0"/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90000"/>
              </a:lnSpc>
              <a:buSzPts val="3200"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Upcoming </a:t>
            </a:r>
            <a:r>
              <a:rPr lang="en-US" sz="3200" dirty="0"/>
              <a:t>Conferences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1" name="Google Shape;301;p58"/>
          <p:cNvGrpSpPr/>
          <p:nvPr/>
        </p:nvGrpSpPr>
        <p:grpSpPr>
          <a:xfrm>
            <a:off x="6538773" y="-7"/>
            <a:ext cx="2605504" cy="1108914"/>
            <a:chOff x="6352920" y="166680"/>
            <a:chExt cx="2675880" cy="1151640"/>
          </a:xfrm>
        </p:grpSpPr>
        <p:pic>
          <p:nvPicPr>
            <p:cNvPr id="302" name="Google Shape;302;p5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52920" y="166680"/>
              <a:ext cx="2675880" cy="1151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p5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125496" y="331199"/>
              <a:ext cx="865569" cy="83802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</p:grpSp>
      <p:pic>
        <p:nvPicPr>
          <p:cNvPr id="3" name="Picture 3" descr="A picture containing photo, different, show, cake&#10;&#10;Description generated with very high confidence">
            <a:extLst>
              <a:ext uri="{FF2B5EF4-FFF2-40B4-BE49-F238E27FC236}">
                <a16:creationId xmlns:a16="http://schemas.microsoft.com/office/drawing/2014/main" id="{84441C14-14A4-467D-8DAE-F41988805CB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2753" y="1438287"/>
            <a:ext cx="8286453" cy="4893455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5DB8D44-2EBA-4AE0-9007-BB0EEB62528C}"/>
              </a:ext>
            </a:extLst>
          </p:cNvPr>
          <p:cNvSpPr txBox="1"/>
          <p:nvPr/>
        </p:nvSpPr>
        <p:spPr>
          <a:xfrm rot="1800000">
            <a:off x="1619112" y="3582003"/>
            <a:ext cx="6030504" cy="369332"/>
          </a:xfrm>
          <a:prstGeom prst="rect">
            <a:avLst/>
          </a:prstGeom>
          <a:solidFill>
            <a:schemeClr val="bg1"/>
          </a:solidFill>
          <a:ln w="57150">
            <a:solidFill>
              <a:srgbClr val="C00000"/>
            </a:solidFill>
          </a:ln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C00000"/>
                </a:solidFill>
              </a:rPr>
              <a:t>IS2020 is going virtual!!</a:t>
            </a:r>
            <a:endParaRPr lang="en-US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572898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8"/>
          <p:cNvSpPr/>
          <p:nvPr/>
        </p:nvSpPr>
        <p:spPr>
          <a:xfrm>
            <a:off x="585720" y="177120"/>
            <a:ext cx="6355800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Announcements –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Upcoming Conferences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1" name="Google Shape;301;p58"/>
          <p:cNvGrpSpPr/>
          <p:nvPr/>
        </p:nvGrpSpPr>
        <p:grpSpPr>
          <a:xfrm>
            <a:off x="6538773" y="-7"/>
            <a:ext cx="2605504" cy="1108914"/>
            <a:chOff x="6352920" y="166680"/>
            <a:chExt cx="2675880" cy="1151640"/>
          </a:xfrm>
        </p:grpSpPr>
        <p:pic>
          <p:nvPicPr>
            <p:cNvPr id="302" name="Google Shape;302;p5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52920" y="166680"/>
              <a:ext cx="2675880" cy="1151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p5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125496" y="331199"/>
              <a:ext cx="865569" cy="83802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</p:grpSp>
      <p:pic>
        <p:nvPicPr>
          <p:cNvPr id="2" name="Picture 3" descr="A picture containing aircraft, airplane, propeller, plane&#10;&#10;Description generated with very high confidence">
            <a:extLst>
              <a:ext uri="{FF2B5EF4-FFF2-40B4-BE49-F238E27FC236}">
                <a16:creationId xmlns:a16="http://schemas.microsoft.com/office/drawing/2014/main" id="{07A11A74-DDFA-4087-B5B4-640174DA713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3814" y="1876038"/>
            <a:ext cx="7938653" cy="3398758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A1267AA-7A9F-4335-A563-8964D3101204}"/>
              </a:ext>
            </a:extLst>
          </p:cNvPr>
          <p:cNvSpPr txBox="1"/>
          <p:nvPr/>
        </p:nvSpPr>
        <p:spPr>
          <a:xfrm>
            <a:off x="2132971" y="5987053"/>
            <a:ext cx="518034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dirty="0">
                <a:solidFill>
                  <a:schemeClr val="accent6"/>
                </a:solidFill>
                <a:hlinkClick r:id="rId6"/>
              </a:rPr>
              <a:t>https://www.incose.org/wsrc/wsrc2020/home/when-where</a:t>
            </a:r>
            <a:endParaRPr lang="en-US" dirty="0">
              <a:solidFill>
                <a:schemeClr val="accent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26517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8"/>
          <p:cNvSpPr/>
          <p:nvPr/>
        </p:nvSpPr>
        <p:spPr>
          <a:xfrm>
            <a:off x="585720" y="177120"/>
            <a:ext cx="6355800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Announcements –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Upcoming Conferences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1" name="Google Shape;301;p58"/>
          <p:cNvGrpSpPr/>
          <p:nvPr/>
        </p:nvGrpSpPr>
        <p:grpSpPr>
          <a:xfrm>
            <a:off x="6538773" y="-7"/>
            <a:ext cx="2605504" cy="1108914"/>
            <a:chOff x="6352920" y="166680"/>
            <a:chExt cx="2675880" cy="1151640"/>
          </a:xfrm>
        </p:grpSpPr>
        <p:pic>
          <p:nvPicPr>
            <p:cNvPr id="302" name="Google Shape;302;p5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52920" y="166680"/>
              <a:ext cx="2675880" cy="1151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p5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125496" y="331199"/>
              <a:ext cx="865569" cy="83802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</p:grpSp>
      <p:pic>
        <p:nvPicPr>
          <p:cNvPr id="2" name="Picture 3" descr="A screenshot of a social media post&#10;&#10;Description generated with very high confidence">
            <a:extLst>
              <a:ext uri="{FF2B5EF4-FFF2-40B4-BE49-F238E27FC236}">
                <a16:creationId xmlns:a16="http://schemas.microsoft.com/office/drawing/2014/main" id="{DF2E1E84-9174-42F0-8AB3-A261EA902C2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3780" y="2652814"/>
            <a:ext cx="8486538" cy="2591465"/>
          </a:xfrm>
          <a:prstGeom prst="rect">
            <a:avLst/>
          </a:prstGeom>
          <a:ln w="28575">
            <a:solidFill>
              <a:srgbClr val="C00000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71322D0-F4F2-4D9F-B7DE-50033AAA496D}"/>
              </a:ext>
            </a:extLst>
          </p:cNvPr>
          <p:cNvSpPr txBox="1"/>
          <p:nvPr/>
        </p:nvSpPr>
        <p:spPr>
          <a:xfrm>
            <a:off x="3455449" y="1783458"/>
            <a:ext cx="2743200" cy="36933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en-US" sz="1800" b="1">
                <a:solidFill>
                  <a:srgbClr val="C00000"/>
                </a:solidFill>
              </a:rPr>
              <a:t>COVID-19 Impact</a:t>
            </a:r>
          </a:p>
        </p:txBody>
      </p:sp>
    </p:spTree>
    <p:extLst>
      <p:ext uri="{BB962C8B-B14F-4D97-AF65-F5344CB8AC3E}">
        <p14:creationId xmlns:p14="http://schemas.microsoft.com/office/powerpoint/2010/main" val="25705321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0" name="Google Shape;300;p58"/>
          <p:cNvSpPr/>
          <p:nvPr/>
        </p:nvSpPr>
        <p:spPr>
          <a:xfrm>
            <a:off x="585720" y="177120"/>
            <a:ext cx="6355800" cy="60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Announcements – 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Upcoming Conferences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01" name="Google Shape;301;p58"/>
          <p:cNvGrpSpPr/>
          <p:nvPr/>
        </p:nvGrpSpPr>
        <p:grpSpPr>
          <a:xfrm>
            <a:off x="6538773" y="-7"/>
            <a:ext cx="2605504" cy="1108914"/>
            <a:chOff x="6352920" y="166680"/>
            <a:chExt cx="2675880" cy="1151640"/>
          </a:xfrm>
        </p:grpSpPr>
        <p:pic>
          <p:nvPicPr>
            <p:cNvPr id="302" name="Google Shape;302;p58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52920" y="166680"/>
              <a:ext cx="2675880" cy="1151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03" name="Google Shape;303;p58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125496" y="331199"/>
              <a:ext cx="865569" cy="838028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</p:grpSp>
      <p:sp>
        <p:nvSpPr>
          <p:cNvPr id="4" name="Google Shape;266;p54">
            <a:extLst>
              <a:ext uri="{FF2B5EF4-FFF2-40B4-BE49-F238E27FC236}">
                <a16:creationId xmlns:a16="http://schemas.microsoft.com/office/drawing/2014/main" id="{62ADFA01-B749-44B9-9E98-361DFCC7F45F}"/>
              </a:ext>
            </a:extLst>
          </p:cNvPr>
          <p:cNvSpPr/>
          <p:nvPr/>
        </p:nvSpPr>
        <p:spPr>
          <a:xfrm>
            <a:off x="565953" y="5345857"/>
            <a:ext cx="3586504" cy="40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algn="ctr">
              <a:buSzPts val="2400"/>
            </a:pPr>
            <a:r>
              <a:rPr lang="en-US" sz="2000" b="1" dirty="0">
                <a:solidFill>
                  <a:schemeClr val="tx1"/>
                </a:solidFill>
              </a:rPr>
              <a:t>For more information: </a:t>
            </a:r>
            <a:r>
              <a:rPr lang="en-US" sz="2000" b="1" dirty="0">
                <a:solidFill>
                  <a:srgbClr val="0070C0"/>
                </a:solidFill>
              </a:rPr>
              <a:t>www.cser2020.org</a:t>
            </a:r>
            <a:endParaRPr lang="en-US" sz="2000"/>
          </a:p>
        </p:txBody>
      </p:sp>
      <p:pic>
        <p:nvPicPr>
          <p:cNvPr id="7" name="Picture 8" descr="A close up of a logo&#10;&#10;Description generated with high confidence">
            <a:extLst>
              <a:ext uri="{FF2B5EF4-FFF2-40B4-BE49-F238E27FC236}">
                <a16:creationId xmlns:a16="http://schemas.microsoft.com/office/drawing/2014/main" id="{E86BBDD5-E0D8-4A17-A862-6E309CFB16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3331" y="1271806"/>
            <a:ext cx="4961298" cy="2945050"/>
          </a:xfrm>
          <a:prstGeom prst="rect">
            <a:avLst/>
          </a:prstGeom>
          <a:ln w="28575">
            <a:solidFill>
              <a:schemeClr val="accent2"/>
            </a:solidFill>
          </a:ln>
        </p:spPr>
      </p:pic>
      <p:pic>
        <p:nvPicPr>
          <p:cNvPr id="5" name="Picture 5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A0F7C424-C473-47C6-ADDE-34178C4485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33934" y="4147746"/>
            <a:ext cx="4531260" cy="2297057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EFBE84D-6DC1-4EC9-85A3-3AFD569FB69A}"/>
              </a:ext>
            </a:extLst>
          </p:cNvPr>
          <p:cNvSpPr txBox="1"/>
          <p:nvPr/>
        </p:nvSpPr>
        <p:spPr>
          <a:xfrm>
            <a:off x="1237582" y="4804531"/>
            <a:ext cx="2241689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New Date: Oct. 8 - 10</a:t>
            </a:r>
          </a:p>
        </p:txBody>
      </p:sp>
    </p:spTree>
    <p:extLst>
      <p:ext uri="{BB962C8B-B14F-4D97-AF65-F5344CB8AC3E}">
        <p14:creationId xmlns:p14="http://schemas.microsoft.com/office/powerpoint/2010/main" val="25685527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7"/>
          <p:cNvSpPr/>
          <p:nvPr/>
        </p:nvSpPr>
        <p:spPr>
          <a:xfrm>
            <a:off x="585720" y="177120"/>
            <a:ext cx="6355800" cy="6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Announcements –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Local Events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2" name="Google Shape;292;p57"/>
          <p:cNvGrpSpPr/>
          <p:nvPr/>
        </p:nvGrpSpPr>
        <p:grpSpPr>
          <a:xfrm>
            <a:off x="6538578" y="0"/>
            <a:ext cx="2605422" cy="1108964"/>
            <a:chOff x="6352920" y="166680"/>
            <a:chExt cx="2675880" cy="1151640"/>
          </a:xfrm>
        </p:grpSpPr>
        <p:pic>
          <p:nvPicPr>
            <p:cNvPr id="293" name="Google Shape;293;p5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52920" y="166680"/>
              <a:ext cx="2675880" cy="1151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Google Shape;294;p5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125496" y="331199"/>
              <a:ext cx="865568" cy="8380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</p:grpSp>
      <p:sp>
        <p:nvSpPr>
          <p:cNvPr id="3" name="Google Shape;266;p54">
            <a:extLst>
              <a:ext uri="{FF2B5EF4-FFF2-40B4-BE49-F238E27FC236}">
                <a16:creationId xmlns:a16="http://schemas.microsoft.com/office/drawing/2014/main" id="{533DE1EC-22A2-4ED0-B275-64E5BA8067BC}"/>
              </a:ext>
            </a:extLst>
          </p:cNvPr>
          <p:cNvSpPr/>
          <p:nvPr/>
        </p:nvSpPr>
        <p:spPr>
          <a:xfrm>
            <a:off x="690438" y="1301820"/>
            <a:ext cx="7875581" cy="11754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>
              <a:buSzPts val="2400"/>
            </a:pPr>
            <a:r>
              <a:rPr lang="en-US" sz="2000" b="1" dirty="0">
                <a:solidFill>
                  <a:schemeClr val="accent6"/>
                </a:solidFill>
              </a:rPr>
              <a:t>9th Annual Mars Rover Updates and Professional Society Expo</a:t>
            </a:r>
          </a:p>
          <a:p>
            <a:pPr marL="342900" indent="-342900">
              <a:buSzPts val="2400"/>
              <a:buChar char="•"/>
            </a:pPr>
            <a:r>
              <a:rPr lang="en-US" sz="2000" dirty="0">
                <a:solidFill>
                  <a:schemeClr val="tx1"/>
                </a:solidFill>
              </a:rPr>
              <a:t>Date: Sat., Sept. 12, 2020 </a:t>
            </a:r>
          </a:p>
          <a:p>
            <a:pPr marL="342900" indent="-342900">
              <a:buSzPts val="2400"/>
              <a:buChar char="•"/>
            </a:pPr>
            <a:r>
              <a:rPr lang="en-US" sz="2000">
                <a:solidFill>
                  <a:schemeClr val="tx1"/>
                </a:solidFill>
              </a:rPr>
              <a:t>Location: Northrop's S-café</a:t>
            </a:r>
            <a:endParaRPr lang="en-US" dirty="0">
              <a:solidFill>
                <a:srgbClr val="0070C0"/>
              </a:solidFill>
            </a:endParaRPr>
          </a:p>
          <a:p>
            <a:pPr marL="342900" indent="-342900">
              <a:buSzPts val="240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SzPts val="2400"/>
            </a:pPr>
            <a:endParaRPr lang="en-US" sz="2000" b="1" dirty="0">
              <a:solidFill>
                <a:schemeClr val="tx1"/>
              </a:solidFill>
            </a:endParaRPr>
          </a:p>
          <a:p>
            <a:pPr>
              <a:buSzPts val="2400"/>
            </a:pPr>
            <a:endParaRPr lang="en-US" sz="2000" b="1" dirty="0">
              <a:solidFill>
                <a:schemeClr val="tx1"/>
              </a:solidFill>
            </a:endParaRPr>
          </a:p>
          <a:p>
            <a:pPr>
              <a:buSzPts val="2400"/>
            </a:pPr>
            <a:r>
              <a:rPr lang="en-US" sz="2000" b="1">
                <a:solidFill>
                  <a:schemeClr val="tx1"/>
                </a:solidFill>
              </a:rPr>
              <a:t>Thurs., May 14 @ 6pm: Virtual Young Professionals Mixer</a:t>
            </a:r>
            <a:endParaRPr lang="en-US">
              <a:solidFill>
                <a:schemeClr val="tx1"/>
              </a:solidFill>
            </a:endParaRPr>
          </a:p>
          <a:p>
            <a:pPr marL="342900" indent="-342900">
              <a:buSzPts val="2400"/>
              <a:buChar char="•"/>
            </a:pPr>
            <a:r>
              <a:rPr lang="en-US" sz="2000">
                <a:solidFill>
                  <a:schemeClr val="tx1"/>
                </a:solidFill>
              </a:rPr>
              <a:t>POC: Fred Lawler (</a:t>
            </a:r>
            <a:r>
              <a:rPr lang="en-US" sz="2000" dirty="0">
                <a:solidFill>
                  <a:schemeClr val="tx1"/>
                </a:solidFill>
                <a:hlinkClick r:id="rId5"/>
              </a:rPr>
              <a:t>fredlawler@hotmail.com</a:t>
            </a:r>
            <a:r>
              <a:rPr lang="en-US" sz="2000">
                <a:solidFill>
                  <a:schemeClr val="tx1"/>
                </a:solidFill>
              </a:rPr>
              <a:t>)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SzPts val="240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SzPts val="2400"/>
            </a:pPr>
            <a:r>
              <a:rPr lang="en-US" sz="2000" b="1">
                <a:solidFill>
                  <a:schemeClr val="tx1"/>
                </a:solidFill>
              </a:rPr>
              <a:t>Sat., May 16 @ 6pm: Virtual Talent Show</a:t>
            </a:r>
          </a:p>
          <a:p>
            <a:pPr marL="342900" indent="-342900">
              <a:buSzPts val="2400"/>
              <a:buChar char="•"/>
            </a:pPr>
            <a:r>
              <a:rPr lang="en-US" sz="2000">
                <a:solidFill>
                  <a:schemeClr val="tx1"/>
                </a:solidFill>
              </a:rPr>
              <a:t>POC: Fred Lawler (</a:t>
            </a:r>
            <a:r>
              <a:rPr lang="en-US" sz="2000" dirty="0">
                <a:solidFill>
                  <a:schemeClr val="tx1"/>
                </a:solidFill>
                <a:hlinkClick r:id="rId5"/>
              </a:rPr>
              <a:t>fredlawler@hotmail.com</a:t>
            </a:r>
            <a:r>
              <a:rPr lang="en-US" sz="2000">
                <a:solidFill>
                  <a:schemeClr val="tx1"/>
                </a:solidFill>
              </a:rPr>
              <a:t>)</a:t>
            </a:r>
            <a:endParaRPr lang="en-US" sz="2000" dirty="0">
              <a:solidFill>
                <a:schemeClr val="tx1"/>
              </a:solidFill>
            </a:endParaRPr>
          </a:p>
          <a:p>
            <a:pPr marL="342900" indent="-342900">
              <a:buSzPts val="2400"/>
              <a:buChar char="•"/>
            </a:pPr>
            <a:endParaRPr lang="en-US" sz="2000" dirty="0">
              <a:solidFill>
                <a:schemeClr val="tx1"/>
              </a:solidFill>
            </a:endParaRPr>
          </a:p>
          <a:p>
            <a:pPr>
              <a:buSzPts val="2400"/>
            </a:pPr>
            <a:r>
              <a:rPr lang="en-US" sz="2000" b="1">
                <a:solidFill>
                  <a:schemeClr val="tx1"/>
                </a:solidFill>
              </a:rPr>
              <a:t>Sat., June 06: Virtual Introduction to ANSYS Simulations &amp; Cassini Mission Update!</a:t>
            </a:r>
          </a:p>
          <a:p>
            <a:pPr marL="342900" indent="-342900">
              <a:buSzPts val="2400"/>
              <a:buChar char="•"/>
            </a:pPr>
            <a:r>
              <a:rPr lang="en-US" sz="2000">
                <a:solidFill>
                  <a:schemeClr val="tx1"/>
                </a:solidFill>
              </a:rPr>
              <a:t>POC: Fred Lawler (</a:t>
            </a:r>
            <a:r>
              <a:rPr lang="en-US" sz="2000" dirty="0">
                <a:solidFill>
                  <a:schemeClr val="tx1"/>
                </a:solidFill>
                <a:hlinkClick r:id="rId5"/>
              </a:rPr>
              <a:t>fredlawler@hotmail.com</a:t>
            </a:r>
            <a:r>
              <a:rPr lang="en-US" sz="2000">
                <a:solidFill>
                  <a:schemeClr val="tx1"/>
                </a:solidFill>
              </a:rPr>
              <a:t>) </a:t>
            </a: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CD27281A-7EF9-4582-8D23-FA9DFF87A0A7}"/>
              </a:ext>
            </a:extLst>
          </p:cNvPr>
          <p:cNvSpPr txBox="1"/>
          <p:nvPr/>
        </p:nvSpPr>
        <p:spPr>
          <a:xfrm>
            <a:off x="583780" y="2671409"/>
            <a:ext cx="4896951" cy="40011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2000" b="1">
                <a:solidFill>
                  <a:schemeClr val="accent6"/>
                </a:solidFill>
              </a:rPr>
              <a:t>Upcoming AIAA ZOOM Meetings!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1C194B6-6FD5-457D-B21D-8ECD88A13155}"/>
              </a:ext>
            </a:extLst>
          </p:cNvPr>
          <p:cNvSpPr txBox="1"/>
          <p:nvPr/>
        </p:nvSpPr>
        <p:spPr>
          <a:xfrm>
            <a:off x="2605284" y="6364904"/>
            <a:ext cx="4056233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i="1"/>
              <a:t>Ways and Means Director events in email...</a:t>
            </a:r>
          </a:p>
        </p:txBody>
      </p:sp>
    </p:spTree>
    <p:extLst>
      <p:ext uri="{BB962C8B-B14F-4D97-AF65-F5344CB8AC3E}">
        <p14:creationId xmlns:p14="http://schemas.microsoft.com/office/powerpoint/2010/main" val="82458407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7"/>
          <p:cNvSpPr/>
          <p:nvPr/>
        </p:nvSpPr>
        <p:spPr>
          <a:xfrm>
            <a:off x="518014" y="1454209"/>
            <a:ext cx="8107971" cy="3782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indent="-99695">
              <a:lnSpc>
                <a:spcPct val="90000"/>
              </a:lnSpc>
              <a:buSzPts val="2000"/>
            </a:pPr>
            <a:r>
              <a:rPr lang="en-US" sz="2000"/>
              <a:t>Global events (</a:t>
            </a:r>
            <a:r>
              <a:rPr lang="en-US" sz="2000" u="sng" dirty="0">
                <a:solidFill>
                  <a:schemeClr val="hlink"/>
                </a:solidFill>
                <a:hlinkClick r:id="rId3"/>
              </a:rPr>
              <a:t>www.incose.org</a:t>
            </a:r>
            <a:r>
              <a:rPr lang="en-US" sz="2000"/>
              <a:t>)</a:t>
            </a:r>
            <a:endParaRPr lang="en-US"/>
          </a:p>
          <a:p>
            <a:pPr marL="228600" indent="-99695">
              <a:lnSpc>
                <a:spcPct val="90000"/>
              </a:lnSpc>
              <a:buSzPts val="2000"/>
            </a:pPr>
            <a:endParaRPr lang="en-US" sz="2000" dirty="0"/>
          </a:p>
          <a:p>
            <a:pPr marL="228600" indent="-99695">
              <a:lnSpc>
                <a:spcPct val="90000"/>
              </a:lnSpc>
              <a:buSzPts val="2000"/>
            </a:pPr>
            <a:r>
              <a:rPr lang="en-US" sz="2000"/>
              <a:t>Other SE relevant events to announce?</a:t>
            </a:r>
            <a:endParaRPr lang="en-US" sz="2000" dirty="0"/>
          </a:p>
        </p:txBody>
      </p:sp>
      <p:sp>
        <p:nvSpPr>
          <p:cNvPr id="291" name="Google Shape;291;p57"/>
          <p:cNvSpPr/>
          <p:nvPr/>
        </p:nvSpPr>
        <p:spPr>
          <a:xfrm>
            <a:off x="585720" y="177120"/>
            <a:ext cx="6355800" cy="6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Announcements –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Events Around INCOSE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2" name="Google Shape;292;p57"/>
          <p:cNvGrpSpPr/>
          <p:nvPr/>
        </p:nvGrpSpPr>
        <p:grpSpPr>
          <a:xfrm>
            <a:off x="6538578" y="0"/>
            <a:ext cx="2605422" cy="1108964"/>
            <a:chOff x="6352920" y="166680"/>
            <a:chExt cx="2675880" cy="1151640"/>
          </a:xfrm>
        </p:grpSpPr>
        <p:pic>
          <p:nvPicPr>
            <p:cNvPr id="293" name="Google Shape;293;p5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6352920" y="166680"/>
              <a:ext cx="2675880" cy="1151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Google Shape;294;p57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8125496" y="331199"/>
              <a:ext cx="865568" cy="8380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13810523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7"/>
          <p:cNvSpPr/>
          <p:nvPr/>
        </p:nvSpPr>
        <p:spPr>
          <a:xfrm>
            <a:off x="585720" y="177120"/>
            <a:ext cx="6355800" cy="6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Announcements –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>
              <a:lnSpc>
                <a:spcPct val="90000"/>
              </a:lnSpc>
              <a:buSzPts val="3200"/>
            </a:pPr>
            <a:r>
              <a:rPr lang="en-US" sz="32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Other </a:t>
            </a:r>
            <a:r>
              <a:rPr lang="en-US" sz="3200"/>
              <a:t>Virtual Events</a:t>
            </a:r>
            <a:endParaRPr sz="32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2" name="Google Shape;292;p57"/>
          <p:cNvGrpSpPr/>
          <p:nvPr/>
        </p:nvGrpSpPr>
        <p:grpSpPr>
          <a:xfrm>
            <a:off x="6538578" y="0"/>
            <a:ext cx="2605422" cy="1108964"/>
            <a:chOff x="6352920" y="166680"/>
            <a:chExt cx="2675880" cy="1151640"/>
          </a:xfrm>
        </p:grpSpPr>
        <p:pic>
          <p:nvPicPr>
            <p:cNvPr id="293" name="Google Shape;293;p5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52920" y="166680"/>
              <a:ext cx="2675880" cy="1151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Google Shape;294;p5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125496" y="331199"/>
              <a:ext cx="865568" cy="8380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E20E9E5B-D5E1-41F6-81AE-592D659D275E}"/>
              </a:ext>
            </a:extLst>
          </p:cNvPr>
          <p:cNvSpPr txBox="1"/>
          <p:nvPr/>
        </p:nvSpPr>
        <p:spPr>
          <a:xfrm>
            <a:off x="857723" y="1868474"/>
            <a:ext cx="7985884" cy="2862322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en-US" sz="1800" b="1">
                <a:solidFill>
                  <a:schemeClr val="accent6"/>
                </a:solidFill>
              </a:rPr>
              <a:t>Cascade Chapter</a:t>
            </a:r>
          </a:p>
          <a:p>
            <a:endParaRPr lang="en-US" sz="1800" dirty="0"/>
          </a:p>
          <a:p>
            <a:r>
              <a:rPr lang="en-US" sz="1800" dirty="0">
                <a:hlinkClick r:id="rId5"/>
              </a:rPr>
              <a:t>https://www.incose.org/incose-member-resources/chapters-groups/ChapterSites/cascade/chapter-home</a:t>
            </a:r>
            <a:endParaRPr lang="en-US" sz="1800" dirty="0"/>
          </a:p>
          <a:p>
            <a:endParaRPr lang="en-US" sz="1800" dirty="0"/>
          </a:p>
          <a:p>
            <a:r>
              <a:rPr lang="en-US" sz="1800" b="1">
                <a:solidFill>
                  <a:schemeClr val="accent6"/>
                </a:solidFill>
              </a:rPr>
              <a:t>Americas Sector North Central Region</a:t>
            </a:r>
          </a:p>
          <a:p>
            <a:endParaRPr lang="en-US" sz="1800" dirty="0"/>
          </a:p>
          <a:p>
            <a:r>
              <a:rPr lang="en-US" sz="1800" dirty="0">
                <a:hlinkClick r:id="rId6"/>
              </a:rPr>
              <a:t>https://www.incose.org/incose-member-resources/chapters-groups/ChapterSites/americas-sector-north-central-region/chapter-events</a:t>
            </a:r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30348394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59"/>
          <p:cNvSpPr/>
          <p:nvPr/>
        </p:nvSpPr>
        <p:spPr>
          <a:xfrm>
            <a:off x="586871" y="1331176"/>
            <a:ext cx="8304840" cy="521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indent="-227330">
              <a:lnSpc>
                <a:spcPct val="90000"/>
              </a:lnSpc>
              <a:buSzPts val="2000"/>
              <a:buFont typeface="Arial"/>
              <a:buChar char="•"/>
            </a:pPr>
            <a:r>
              <a:rPr lang="en-US" sz="1800"/>
              <a:t>Social Media and Web page Support</a:t>
            </a:r>
            <a:endParaRPr lang="en-US"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431800" lvl="1" indent="-215900">
              <a:lnSpc>
                <a:spcPct val="90000"/>
              </a:lnSpc>
              <a:spcBef>
                <a:spcPts val="1001"/>
              </a:spcBef>
              <a:buSzPts val="810"/>
              <a:buFont typeface="Noto Sans Symbols"/>
              <a:buChar char="●"/>
            </a:pPr>
            <a:r>
              <a:rPr lang="en-US" sz="1600"/>
              <a:t>Monitors a social media channel (Facebook, MeetMe, …)</a:t>
            </a:r>
          </a:p>
          <a:p>
            <a:pPr marL="431800" lvl="1" indent="-215900">
              <a:lnSpc>
                <a:spcPct val="90000"/>
              </a:lnSpc>
              <a:spcBef>
                <a:spcPts val="1001"/>
              </a:spcBef>
              <a:buSzPts val="810"/>
              <a:buFont typeface="Noto Sans Symbols"/>
              <a:buChar char="●"/>
            </a:pPr>
            <a:r>
              <a:rPr lang="en-US" sz="1600"/>
              <a:t>Web developer and maintainenance</a:t>
            </a:r>
            <a:endParaRPr lang="en-US" sz="16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215900" marR="0" lvl="1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810"/>
            </a:pPr>
            <a:endParaRPr lang="en-US" sz="1800" dirty="0"/>
          </a:p>
          <a:p>
            <a:pPr marL="228600" marR="0" lvl="0" indent="-22733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Networking coordinator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431800" marR="0" lvl="1" indent="-21590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Plan networking events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431800" marR="0" lvl="1" indent="-21590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Propose new methods to improve Chapter networking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228600" marR="0" lvl="0" indent="-10033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228600" marR="0" lvl="0" indent="-22733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Membership records management support</a:t>
            </a:r>
            <a:endParaRPr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431800" marR="0" lvl="1" indent="-21590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810"/>
              <a:buFont typeface="Noto Sans Symbols"/>
              <a:buChar char="●"/>
            </a:pPr>
            <a:r>
              <a:rPr lang="en-US" sz="16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 the Membership Director in collecting attendance records and membership matters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228600" marR="0" lvl="0" indent="-10033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endParaRPr sz="18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</a:endParaRPr>
          </a:p>
          <a:p>
            <a:pPr marL="228600" marR="0" lvl="0" indent="-227330" algn="l" rtl="0">
              <a:lnSpc>
                <a:spcPct val="90000"/>
              </a:lnSpc>
              <a:spcBef>
                <a:spcPts val="1001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Char char="•"/>
            </a:pPr>
            <a:r>
              <a:rPr lang="en-US" sz="18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STEM Outreach Volunteers</a:t>
            </a:r>
            <a:endParaRPr sz="16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</p:txBody>
      </p:sp>
      <p:sp>
        <p:nvSpPr>
          <p:cNvPr id="309" name="Google Shape;309;p59"/>
          <p:cNvSpPr/>
          <p:nvPr/>
        </p:nvSpPr>
        <p:spPr>
          <a:xfrm>
            <a:off x="585720" y="177120"/>
            <a:ext cx="6355800" cy="6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Volunteer Opportunities</a:t>
            </a:r>
            <a:endParaRPr sz="4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0" name="Google Shape;310;p59"/>
          <p:cNvGrpSpPr/>
          <p:nvPr/>
        </p:nvGrpSpPr>
        <p:grpSpPr>
          <a:xfrm>
            <a:off x="6538578" y="0"/>
            <a:ext cx="2605422" cy="1108964"/>
            <a:chOff x="6352920" y="166680"/>
            <a:chExt cx="2675880" cy="1151640"/>
          </a:xfrm>
        </p:grpSpPr>
        <p:pic>
          <p:nvPicPr>
            <p:cNvPr id="311" name="Google Shape;311;p5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52920" y="166680"/>
              <a:ext cx="2675880" cy="1151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2" name="Google Shape;312;p5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125496" y="331199"/>
              <a:ext cx="865568" cy="8380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</p:grpSp>
    </p:spTree>
    <p:extLst>
      <p:ext uri="{BB962C8B-B14F-4D97-AF65-F5344CB8AC3E}">
        <p14:creationId xmlns:p14="http://schemas.microsoft.com/office/powerpoint/2010/main" val="24782470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Google Shape;309;p59"/>
          <p:cNvSpPr/>
          <p:nvPr/>
        </p:nvSpPr>
        <p:spPr>
          <a:xfrm>
            <a:off x="585720" y="177120"/>
            <a:ext cx="6355800" cy="6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a Speaker!</a:t>
            </a: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10" name="Google Shape;310;p59"/>
          <p:cNvGrpSpPr/>
          <p:nvPr/>
        </p:nvGrpSpPr>
        <p:grpSpPr>
          <a:xfrm>
            <a:off x="6538578" y="0"/>
            <a:ext cx="2605422" cy="1108964"/>
            <a:chOff x="6352920" y="166680"/>
            <a:chExt cx="2675880" cy="1151640"/>
          </a:xfrm>
        </p:grpSpPr>
        <p:pic>
          <p:nvPicPr>
            <p:cNvPr id="311" name="Google Shape;311;p59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52920" y="166680"/>
              <a:ext cx="2675880" cy="1151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12" name="Google Shape;312;p59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125496" y="331199"/>
              <a:ext cx="865568" cy="8380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512A949C-A99E-4DF1-98BD-97B22046BC4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9539" y="1286084"/>
            <a:ext cx="7971790" cy="4513842"/>
          </a:xfrm>
          <a:prstGeom prst="rect">
            <a:avLst/>
          </a:prstGeom>
          <a:ln w="38100">
            <a:solidFill>
              <a:srgbClr val="7030A0"/>
            </a:solidFill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p54"/>
          <p:cNvSpPr/>
          <p:nvPr/>
        </p:nvSpPr>
        <p:spPr>
          <a:xfrm>
            <a:off x="585720" y="177120"/>
            <a:ext cx="6355800" cy="6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Agenda</a:t>
            </a:r>
            <a:endParaRPr sz="4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66" name="Google Shape;266;p54"/>
          <p:cNvSpPr/>
          <p:nvPr/>
        </p:nvSpPr>
        <p:spPr>
          <a:xfrm>
            <a:off x="803607" y="5775897"/>
            <a:ext cx="7954800" cy="76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sz="2400" b="1" i="0" u="none" strike="noStrike" cap="none" dirty="0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Welcome!</a:t>
            </a:r>
            <a:endParaRPr sz="2400" b="0" i="0" u="none" strike="noStrike" cap="none" dirty="0">
              <a:solidFill>
                <a:schemeClr val="accent5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sz="200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Thanks for registering in advance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aphicFrame>
        <p:nvGraphicFramePr>
          <p:cNvPr id="267" name="Google Shape;267;p54"/>
          <p:cNvGraphicFramePr/>
          <p:nvPr>
            <p:extLst>
              <p:ext uri="{D42A27DB-BD31-4B8C-83A1-F6EECF244321}">
                <p14:modId xmlns:p14="http://schemas.microsoft.com/office/powerpoint/2010/main" val="1394367990"/>
              </p:ext>
            </p:extLst>
          </p:nvPr>
        </p:nvGraphicFramePr>
        <p:xfrm>
          <a:off x="1095246" y="1263420"/>
          <a:ext cx="7280986" cy="4273114"/>
        </p:xfrm>
        <a:graphic>
          <a:graphicData uri="http://schemas.openxmlformats.org/drawingml/2006/table">
            <a:tbl>
              <a:tblPr firstRow="1" bandRow="1">
                <a:noFill/>
                <a:tableStyleId>{BD93D279-6C38-4755-9E73-E89DC106EA82}</a:tableStyleId>
              </a:tblPr>
              <a:tblGrid>
                <a:gridCol w="208252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198466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440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Time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Topic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7244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5:15pm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16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Skype Login, Virtual Networking</a:t>
                      </a:r>
                      <a:endParaRPr sz="16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72442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6:00 pm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16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Announcements</a:t>
                      </a:r>
                      <a:endParaRPr sz="1600" u="none" strike="noStrike" cap="none" dirty="0"/>
                    </a:p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800"/>
                        <a:buFont typeface="Arial"/>
                        <a:buNone/>
                      </a:pPr>
                      <a:endParaRPr sz="16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28824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6:20 pm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noProof="0">
                          <a:solidFill>
                            <a:schemeClr val="bg1"/>
                          </a:solidFill>
                          <a:latin typeface="Arial"/>
                        </a:rPr>
                        <a:t>INCOSE Notes of Interest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noProof="0">
                          <a:solidFill>
                            <a:schemeClr val="bg1"/>
                          </a:solidFill>
                          <a:latin typeface="Arial"/>
                        </a:rPr>
                        <a:t>Marilee Wheaton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noProof="0">
                          <a:solidFill>
                            <a:schemeClr val="bg1"/>
                          </a:solidFill>
                          <a:latin typeface="Arial"/>
                        </a:rPr>
                        <a:t>INCOSE President-Elect</a:t>
                      </a:r>
                      <a:endParaRPr lang="en-US" sz="1600" b="0" i="0" u="none" strike="noStrike" cap="none" noProof="0" dirty="0">
                        <a:solidFill>
                          <a:schemeClr val="bg1"/>
                        </a:solidFill>
                        <a:latin typeface="Arial"/>
                      </a:endParaRP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785894644"/>
                  </a:ext>
                </a:extLst>
              </a:tr>
              <a:tr h="1063398">
                <a:tc>
                  <a:txBody>
                    <a:bodyPr/>
                    <a:lstStyle/>
                    <a:p>
                      <a:pPr marL="0" lvl="0" indent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800" u="none" strike="noStrike" cap="none" dirty="0"/>
                        <a:t>6:30 pm</a:t>
                      </a:r>
                      <a:endParaRPr sz="18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noProof="0" dirty="0"/>
                        <a:t>Leading the Transformation of Model-Based Engineering: The Model-Based Capability Matrix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noProof="0" dirty="0"/>
                        <a:t>Al </a:t>
                      </a:r>
                      <a:r>
                        <a:rPr lang="en-US" sz="1600" b="0" i="0" u="none" strike="noStrike" cap="none" noProof="0" dirty="0" err="1"/>
                        <a:t>Hoheb</a:t>
                      </a:r>
                      <a:r>
                        <a:rPr lang="en-US" sz="1600" b="0" i="0" u="none" strike="noStrike" cap="none" noProof="0" dirty="0"/>
                        <a:t>, The Aerospace Corporation</a:t>
                      </a:r>
                    </a:p>
                    <a:p>
                      <a:pPr lv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600" b="0" i="0" u="none" strike="noStrike" cap="none" noProof="0" dirty="0"/>
                        <a:t>Joe Hale, NASA/MSFC (Retired)</a:t>
                      </a:r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809936576"/>
                  </a:ext>
                </a:extLst>
              </a:tr>
              <a:tr h="344040"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800" u="none" strike="noStrike" cap="none" dirty="0"/>
                        <a:t>7:30 pm</a:t>
                      </a:r>
                      <a:endParaRPr sz="1400" u="none" strike="noStrike" cap="none" dirty="0"/>
                    </a:p>
                  </a:txBody>
                  <a:tcPr marL="91450" marR="91450" marT="45725" marB="45725"/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800"/>
                        <a:buFont typeface="Arial"/>
                        <a:buNone/>
                      </a:pPr>
                      <a:r>
                        <a:rPr lang="en-US" sz="1600" u="none" strike="noStrike" cap="none" dirty="0"/>
                        <a:t>Adjourn</a:t>
                      </a:r>
                      <a:endParaRPr sz="1600" u="none" strike="noStrike" cap="none" dirty="0"/>
                    </a:p>
                  </a:txBody>
                  <a:tcPr marL="91450" marR="91450" marT="45725" marB="45725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3" descr="A close up of text on a white background&#10;&#10;Description generated with very high confidence">
            <a:extLst>
              <a:ext uri="{FF2B5EF4-FFF2-40B4-BE49-F238E27FC236}">
                <a16:creationId xmlns:a16="http://schemas.microsoft.com/office/drawing/2014/main" id="{5A2862FC-65F1-4DFD-BF62-0F238684A7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889" y="881737"/>
            <a:ext cx="9147779" cy="5292896"/>
          </a:xfrm>
          <a:prstGeom prst="rect">
            <a:avLst/>
          </a:prstGeom>
        </p:spPr>
      </p:pic>
      <p:sp>
        <p:nvSpPr>
          <p:cNvPr id="15" name="Rectangle 14">
            <a:extLst>
              <a:ext uri="{FF2B5EF4-FFF2-40B4-BE49-F238E27FC236}">
                <a16:creationId xmlns:a16="http://schemas.microsoft.com/office/drawing/2014/main" id="{B74BB2BF-7A1E-4135-95C4-3E858AAC7620}"/>
              </a:ext>
            </a:extLst>
          </p:cNvPr>
          <p:cNvSpPr/>
          <p:nvPr/>
        </p:nvSpPr>
        <p:spPr>
          <a:xfrm>
            <a:off x="8233379" y="-3778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9792C98-5925-4D76-BD99-E3F6C6E9832E}"/>
              </a:ext>
            </a:extLst>
          </p:cNvPr>
          <p:cNvSpPr/>
          <p:nvPr/>
        </p:nvSpPr>
        <p:spPr>
          <a:xfrm>
            <a:off x="7940544" y="5352263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712106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1" y="1572973"/>
            <a:ext cx="8229600" cy="3960101"/>
          </a:xfrm>
        </p:spPr>
        <p:txBody>
          <a:bodyPr>
            <a:normAutofit/>
          </a:bodyPr>
          <a:lstStyle/>
          <a:p>
            <a:endParaRPr lang="en-US" sz="3400" dirty="0"/>
          </a:p>
          <a:p>
            <a:pPr marL="0" indent="0">
              <a:buNone/>
            </a:pPr>
            <a:endParaRPr lang="en-US" sz="1800" dirty="0"/>
          </a:p>
          <a:p>
            <a:pPr marL="457081" lvl="1" indent="0">
              <a:buNone/>
            </a:pPr>
            <a:endParaRPr lang="en-US" sz="15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4B41C4-1474-8D42-B330-D2828683839D}" type="slidenum">
              <a:rPr lang="en-US" smtClean="0"/>
              <a:t>21</a:t>
            </a:fld>
            <a:endParaRPr lang="en-US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ECF23B3-60CC-4BC5-B140-998C0F0D6934}"/>
              </a:ext>
            </a:extLst>
          </p:cNvPr>
          <p:cNvSpPr/>
          <p:nvPr/>
        </p:nvSpPr>
        <p:spPr>
          <a:xfrm>
            <a:off x="8233379" y="-3778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7" descr="A screenshot of a cell phone&#10;&#10;Description generated with very high confidence">
            <a:extLst>
              <a:ext uri="{FF2B5EF4-FFF2-40B4-BE49-F238E27FC236}">
                <a16:creationId xmlns:a16="http://schemas.microsoft.com/office/drawing/2014/main" id="{FC9AADEC-3E2B-4C4E-B1E7-7015EAEFFD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714" y="693386"/>
            <a:ext cx="8675464" cy="5707383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E9E63316-9E17-407A-9F72-ABE301ECF8E6}"/>
              </a:ext>
            </a:extLst>
          </p:cNvPr>
          <p:cNvSpPr/>
          <p:nvPr/>
        </p:nvSpPr>
        <p:spPr>
          <a:xfrm>
            <a:off x="7620630" y="5438539"/>
            <a:ext cx="914400" cy="914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2232960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64"/>
          <p:cNvSpPr/>
          <p:nvPr/>
        </p:nvSpPr>
        <p:spPr>
          <a:xfrm>
            <a:off x="539640" y="1066680"/>
            <a:ext cx="8304840" cy="521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6" name="Google Shape;366;p64"/>
          <p:cNvSpPr/>
          <p:nvPr/>
        </p:nvSpPr>
        <p:spPr>
          <a:xfrm>
            <a:off x="585720" y="177120"/>
            <a:ext cx="6355800" cy="6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Speaker Introduction</a:t>
            </a:r>
            <a:endParaRPr sz="36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7" name="Google Shape;367;p64"/>
          <p:cNvSpPr/>
          <p:nvPr/>
        </p:nvSpPr>
        <p:spPr>
          <a:xfrm>
            <a:off x="711316" y="2477059"/>
            <a:ext cx="8304840" cy="1891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buSzPts val="4400"/>
            </a:pPr>
            <a:r>
              <a:rPr lang="en-US" sz="3600"/>
              <a:t>Leading the Transformation of Model-Based Engineering: The Model-Based Capability Matrix</a:t>
            </a:r>
          </a:p>
          <a:p>
            <a:pPr>
              <a:buSzPts val="4400"/>
            </a:pPr>
            <a:endParaRPr lang="en-US" sz="3600" dirty="0">
              <a:solidFill>
                <a:schemeClr val="tx1"/>
              </a:solidFill>
            </a:endParaRPr>
          </a:p>
          <a:p>
            <a:pPr marL="0" marR="0" lvl="0" indent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lang="en-US" sz="360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algn="ctr">
              <a:lnSpc>
                <a:spcPct val="90000"/>
              </a:lnSpc>
              <a:buSzPts val="3600"/>
            </a:pPr>
            <a:r>
              <a:rPr lang="en-US" sz="3600">
                <a:solidFill>
                  <a:srgbClr val="8296B0"/>
                </a:solidFill>
              </a:rPr>
              <a:t>Al Hoheb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" name="Google Shape;272;p55"/>
          <p:cNvSpPr/>
          <p:nvPr/>
        </p:nvSpPr>
        <p:spPr>
          <a:xfrm>
            <a:off x="679268" y="1066680"/>
            <a:ext cx="8165211" cy="52185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marR="0" lvl="0" indent="-11239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lang="en-US" sz="18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</a:endParaRPr>
          </a:p>
          <a:p>
            <a:pPr marL="228600" indent="-227330">
              <a:lnSpc>
                <a:spcPct val="90000"/>
              </a:lnSpc>
              <a:spcBef>
                <a:spcPts val="1001"/>
              </a:spcBef>
              <a:buSzPts val="2400"/>
              <a:buFont typeface="Arial"/>
              <a:buChar char="•"/>
            </a:pPr>
            <a:r>
              <a:rPr lang="en-US" sz="2400" dirty="0"/>
              <a:t>In Skype message window, please provide your </a:t>
            </a:r>
            <a:r>
              <a:rPr lang="en-US" sz="2400" b="1" dirty="0"/>
              <a:t>name</a:t>
            </a:r>
            <a:r>
              <a:rPr lang="en-US" sz="2400" dirty="0"/>
              <a:t>, </a:t>
            </a:r>
            <a:r>
              <a:rPr lang="en-US" sz="2400" b="1" dirty="0"/>
              <a:t>title</a:t>
            </a:r>
            <a:r>
              <a:rPr lang="en-US" sz="2400" dirty="0"/>
              <a:t>, </a:t>
            </a:r>
            <a:r>
              <a:rPr lang="en-US" sz="2400" b="1" dirty="0"/>
              <a:t>company</a:t>
            </a:r>
            <a:r>
              <a:rPr lang="en-US" sz="2400" dirty="0"/>
              <a:t>, and a </a:t>
            </a:r>
            <a:r>
              <a:rPr lang="en-US" sz="2400" b="1" dirty="0"/>
              <a:t>one-liner</a:t>
            </a:r>
            <a:r>
              <a:rPr lang="en-US" sz="2400" dirty="0"/>
              <a:t> on what motivated you to join us this evening</a:t>
            </a:r>
          </a:p>
          <a:p>
            <a:pPr marL="228600" indent="-227330">
              <a:lnSpc>
                <a:spcPct val="90000"/>
              </a:lnSpc>
              <a:spcBef>
                <a:spcPts val="1001"/>
              </a:spcBef>
              <a:buSzPts val="2400"/>
              <a:buFont typeface="Arial"/>
              <a:buChar char="•"/>
            </a:pPr>
            <a:endParaRPr lang="en-US" sz="2400" dirty="0"/>
          </a:p>
          <a:p>
            <a:pPr marL="228600" lvl="0" indent="-227330">
              <a:lnSpc>
                <a:spcPct val="90000"/>
              </a:lnSpc>
              <a:spcBef>
                <a:spcPts val="1001"/>
              </a:spcBef>
              <a:buSzPts val="2400"/>
              <a:buFont typeface="Arial"/>
              <a:buChar char="•"/>
            </a:pPr>
            <a:r>
              <a:rPr lang="en-US" sz="2400" dirty="0"/>
              <a:t>Announcement of job openings</a:t>
            </a:r>
            <a:endParaRPr lang="en-US" sz="2400" dirty="0">
              <a:solidFill>
                <a:schemeClr val="dk1"/>
              </a:solidFill>
            </a:endParaRPr>
          </a:p>
          <a:p>
            <a:pPr marL="685800" lvl="1" indent="-227330">
              <a:lnSpc>
                <a:spcPct val="90000"/>
              </a:lnSpc>
              <a:spcBef>
                <a:spcPts val="1001"/>
              </a:spcBef>
              <a:buSzPts val="2000"/>
              <a:buFont typeface="Arial"/>
              <a:buChar char="•"/>
            </a:pPr>
            <a:r>
              <a:rPr lang="en-US" sz="2000" i="1" dirty="0"/>
              <a:t>Open to anyone!</a:t>
            </a:r>
          </a:p>
        </p:txBody>
      </p:sp>
      <p:sp>
        <p:nvSpPr>
          <p:cNvPr id="273" name="Google Shape;273;p55"/>
          <p:cNvSpPr/>
          <p:nvPr/>
        </p:nvSpPr>
        <p:spPr>
          <a:xfrm>
            <a:off x="585720" y="177120"/>
            <a:ext cx="6355800" cy="6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>
              <a:lnSpc>
                <a:spcPct val="90000"/>
              </a:lnSpc>
              <a:buSzPts val="4000"/>
            </a:pPr>
            <a:r>
              <a:rPr lang="en-US" sz="4000" dirty="0"/>
              <a:t>Virtual </a:t>
            </a:r>
            <a:r>
              <a:rPr lang="en-US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Networking</a:t>
            </a: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4" name="Google Shape;274;p55"/>
          <p:cNvGrpSpPr/>
          <p:nvPr/>
        </p:nvGrpSpPr>
        <p:grpSpPr>
          <a:xfrm>
            <a:off x="6538578" y="0"/>
            <a:ext cx="2605422" cy="1108964"/>
            <a:chOff x="6352920" y="166680"/>
            <a:chExt cx="2675880" cy="1151640"/>
          </a:xfrm>
        </p:grpSpPr>
        <p:pic>
          <p:nvPicPr>
            <p:cNvPr id="275" name="Google Shape;275;p5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52920" y="166680"/>
              <a:ext cx="2675880" cy="1151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6" name="Google Shape;276;p5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125496" y="331199"/>
              <a:ext cx="865568" cy="8380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" name="Google Shape;273;p55"/>
          <p:cNvSpPr/>
          <p:nvPr/>
        </p:nvSpPr>
        <p:spPr>
          <a:xfrm>
            <a:off x="585720" y="177120"/>
            <a:ext cx="6355800" cy="6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Welcome New Members!</a:t>
            </a:r>
            <a:endParaRPr sz="40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74" name="Google Shape;274;p55"/>
          <p:cNvGrpSpPr/>
          <p:nvPr/>
        </p:nvGrpSpPr>
        <p:grpSpPr>
          <a:xfrm>
            <a:off x="6538578" y="0"/>
            <a:ext cx="2605422" cy="1108964"/>
            <a:chOff x="6352920" y="166680"/>
            <a:chExt cx="2675880" cy="1151640"/>
          </a:xfrm>
        </p:grpSpPr>
        <p:pic>
          <p:nvPicPr>
            <p:cNvPr id="275" name="Google Shape;275;p5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52920" y="166680"/>
              <a:ext cx="2675880" cy="1151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76" name="Google Shape;276;p5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125496" y="331199"/>
              <a:ext cx="865568" cy="8380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</p:grpSp>
      <p:pic>
        <p:nvPicPr>
          <p:cNvPr id="2" name="Picture 2" descr="A screenshot of a cell phone&#10;&#10;Description generated with high confidence">
            <a:extLst>
              <a:ext uri="{FF2B5EF4-FFF2-40B4-BE49-F238E27FC236}">
                <a16:creationId xmlns:a16="http://schemas.microsoft.com/office/drawing/2014/main" id="{17567BBC-BEBD-4C06-A0E8-5CF4FA69F5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8798" y="2356788"/>
            <a:ext cx="8118133" cy="1218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22856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81081" y="274320"/>
            <a:ext cx="5634317" cy="885393"/>
          </a:xfrm>
        </p:spPr>
        <p:txBody>
          <a:bodyPr numCol="1"/>
          <a:lstStyle/>
          <a:p>
            <a:r>
              <a:rPr lang="en-US" sz="3600" dirty="0"/>
              <a:t>Top Ten Benefits of Joining INCOSE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349" y="1309593"/>
            <a:ext cx="7285703" cy="4987968"/>
          </a:xfrm>
        </p:spPr>
        <p:txBody>
          <a:bodyPr numCol="1"/>
          <a:lstStyle/>
          <a:p>
            <a:pPr indent="-365760">
              <a:spcBef>
                <a:spcPts val="1200"/>
              </a:spcBef>
              <a:spcAft>
                <a:spcPts val="1200"/>
              </a:spcAft>
              <a:buClr>
                <a:srgbClr val="000000"/>
              </a:buClr>
              <a:buSzPct val="90000"/>
            </a:pPr>
            <a:r>
              <a:rPr lang="en-US" sz="2000" dirty="0"/>
              <a:t>Use the Members-Only collaborative space INCOSE Connect</a:t>
            </a:r>
          </a:p>
          <a:p>
            <a:pPr indent="-365760">
              <a:spcBef>
                <a:spcPts val="499"/>
              </a:spcBef>
              <a:spcAft>
                <a:spcPts val="598"/>
              </a:spcAft>
              <a:buClr>
                <a:srgbClr val="000000"/>
              </a:buClr>
              <a:buSzPct val="90000"/>
            </a:pPr>
            <a:r>
              <a:rPr lang="en-US" sz="2000" dirty="0"/>
              <a:t>Get the </a:t>
            </a:r>
            <a:r>
              <a:rPr lang="en-US" sz="2000" i="1" dirty="0"/>
              <a:t>Systems Engineering Handbook</a:t>
            </a:r>
            <a:r>
              <a:rPr lang="en-US" sz="2000" dirty="0"/>
              <a:t>, the </a:t>
            </a:r>
            <a:r>
              <a:rPr lang="en-US" sz="2000" i="1" dirty="0"/>
              <a:t>Metrics Primer</a:t>
            </a:r>
            <a:r>
              <a:rPr lang="en-US" sz="2000" dirty="0"/>
              <a:t>, </a:t>
            </a:r>
            <a:r>
              <a:rPr lang="en-US" sz="2000" i="1" dirty="0"/>
              <a:t>Insight</a:t>
            </a:r>
            <a:r>
              <a:rPr lang="en-US" sz="2000" dirty="0"/>
              <a:t>, INCOSE’s quarterly publication and </a:t>
            </a:r>
            <a:r>
              <a:rPr lang="en-US" sz="2000" i="1" dirty="0"/>
              <a:t>Systems Engineering, the Journal of INCOSE </a:t>
            </a:r>
            <a:r>
              <a:rPr lang="en-US" sz="2000" dirty="0"/>
              <a:t>for free</a:t>
            </a:r>
          </a:p>
          <a:p>
            <a:pPr indent="-365760">
              <a:spcBef>
                <a:spcPts val="1200"/>
              </a:spcBef>
              <a:spcAft>
                <a:spcPts val="598"/>
              </a:spcAft>
              <a:buClr>
                <a:srgbClr val="000000"/>
              </a:buClr>
              <a:buSzPct val="90000"/>
            </a:pPr>
            <a:r>
              <a:rPr lang="en-US" sz="2000" dirty="0"/>
              <a:t>Reference and contribute to the Systems Engineering Body of Knowledge (</a:t>
            </a:r>
            <a:r>
              <a:rPr lang="en-US" sz="2000" dirty="0" err="1"/>
              <a:t>SEBoK</a:t>
            </a:r>
            <a:r>
              <a:rPr lang="en-US" sz="2000" dirty="0"/>
              <a:t>)</a:t>
            </a:r>
          </a:p>
          <a:p>
            <a:pPr indent="-365760">
              <a:spcBef>
                <a:spcPts val="1200"/>
              </a:spcBef>
              <a:spcAft>
                <a:spcPts val="598"/>
              </a:spcAft>
              <a:buClr>
                <a:srgbClr val="000000"/>
              </a:buClr>
              <a:buSzPct val="90000"/>
            </a:pPr>
            <a:r>
              <a:rPr lang="en-US" sz="2000" dirty="0"/>
              <a:t>Take advantage of networking opportunities with over 18,000 multi-national systems engineering professionals, individually, in a local chapter, or in Working Groups</a:t>
            </a:r>
          </a:p>
          <a:p>
            <a:pPr lvl="0" indent="-365760">
              <a:spcBef>
                <a:spcPts val="1200"/>
              </a:spcBef>
              <a:spcAft>
                <a:spcPts val="598"/>
              </a:spcAft>
              <a:buClr>
                <a:srgbClr val="000000"/>
              </a:buClr>
              <a:buSzPct val="90000"/>
            </a:pPr>
            <a:r>
              <a:rPr lang="en-US" sz="2000" dirty="0"/>
              <a:t>Attain and hone new skills through participation in chapter meetings, regional meetings, international workshops, and international symposia</a:t>
            </a:r>
          </a:p>
        </p:txBody>
      </p:sp>
      <p:sp>
        <p:nvSpPr>
          <p:cNvPr id="4" name="Oval 3"/>
          <p:cNvSpPr/>
          <p:nvPr/>
        </p:nvSpPr>
        <p:spPr>
          <a:xfrm>
            <a:off x="496726" y="1270816"/>
            <a:ext cx="560431" cy="53075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US" sz="1600" b="1" dirty="0"/>
              <a:t>10</a:t>
            </a:r>
          </a:p>
        </p:txBody>
      </p:sp>
      <p:sp>
        <p:nvSpPr>
          <p:cNvPr id="5" name="Oval 4"/>
          <p:cNvSpPr/>
          <p:nvPr/>
        </p:nvSpPr>
        <p:spPr>
          <a:xfrm>
            <a:off x="496726" y="2098138"/>
            <a:ext cx="560431" cy="53075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US" sz="1600" b="1" dirty="0"/>
              <a:t>9</a:t>
            </a:r>
          </a:p>
        </p:txBody>
      </p:sp>
      <p:sp>
        <p:nvSpPr>
          <p:cNvPr id="6" name="Oval 5"/>
          <p:cNvSpPr/>
          <p:nvPr/>
        </p:nvSpPr>
        <p:spPr>
          <a:xfrm>
            <a:off x="496726" y="3048905"/>
            <a:ext cx="560431" cy="53075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US" sz="1600" b="1" dirty="0"/>
              <a:t>8</a:t>
            </a:r>
          </a:p>
        </p:txBody>
      </p:sp>
      <p:sp>
        <p:nvSpPr>
          <p:cNvPr id="7" name="Oval 6"/>
          <p:cNvSpPr/>
          <p:nvPr/>
        </p:nvSpPr>
        <p:spPr>
          <a:xfrm>
            <a:off x="496726" y="3999671"/>
            <a:ext cx="560431" cy="53075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US" sz="1600" b="1" dirty="0"/>
              <a:t>7</a:t>
            </a:r>
          </a:p>
        </p:txBody>
      </p:sp>
      <p:sp>
        <p:nvSpPr>
          <p:cNvPr id="8" name="Oval 7"/>
          <p:cNvSpPr/>
          <p:nvPr/>
        </p:nvSpPr>
        <p:spPr>
          <a:xfrm>
            <a:off x="496726" y="5148615"/>
            <a:ext cx="560431" cy="530759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US" sz="1600" b="1" dirty="0"/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4206746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70729" y="274320"/>
            <a:ext cx="5544670" cy="879923"/>
          </a:xfrm>
        </p:spPr>
        <p:txBody>
          <a:bodyPr numCol="1"/>
          <a:lstStyle/>
          <a:p>
            <a:r>
              <a:rPr lang="en-US" sz="3600" dirty="0"/>
              <a:t>Top Ten Benefits of Joining INCOSE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86348" y="1374913"/>
            <a:ext cx="7529050" cy="4525920"/>
          </a:xfrm>
        </p:spPr>
        <p:txBody>
          <a:bodyPr numCol="1"/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Publish and present research and papers in local, national and international settings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Demonstrate your expertise through reduced rate certification opportunities: ASEP, CSEP, CSEP-ACQ, ESEP </a:t>
            </a: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Attend INCOSE-LA Chapter Meetings, networking events, tutorials, workshops, mini-conferences, and vendor fairs.  Many events are free for members but cost $10+ for non-members.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000" dirty="0"/>
              <a:t>Develop management and communication skills through leadership and volunteer opportunities in the chapter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endParaRPr lang="en-US" sz="2000" i="1" dirty="0"/>
          </a:p>
          <a:p>
            <a:pPr algn="ctr">
              <a:spcBef>
                <a:spcPts val="1200"/>
              </a:spcBef>
            </a:pPr>
            <a:r>
              <a:rPr lang="en-US" sz="2000" b="1" dirty="0"/>
              <a:t>And the number one reason to join INCOSE…</a:t>
            </a:r>
          </a:p>
        </p:txBody>
      </p:sp>
      <p:sp>
        <p:nvSpPr>
          <p:cNvPr id="9" name="Oval 8"/>
          <p:cNvSpPr/>
          <p:nvPr/>
        </p:nvSpPr>
        <p:spPr>
          <a:xfrm>
            <a:off x="825909" y="1484338"/>
            <a:ext cx="560439" cy="53094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US" sz="1600" b="1" dirty="0"/>
              <a:t>5</a:t>
            </a:r>
          </a:p>
        </p:txBody>
      </p:sp>
      <p:sp>
        <p:nvSpPr>
          <p:cNvPr id="10" name="Oval 9"/>
          <p:cNvSpPr/>
          <p:nvPr/>
        </p:nvSpPr>
        <p:spPr>
          <a:xfrm>
            <a:off x="825908" y="2407497"/>
            <a:ext cx="560439" cy="53094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US" sz="1600" b="1" dirty="0"/>
              <a:t>4</a:t>
            </a:r>
          </a:p>
        </p:txBody>
      </p:sp>
      <p:sp>
        <p:nvSpPr>
          <p:cNvPr id="11" name="Oval 10"/>
          <p:cNvSpPr/>
          <p:nvPr/>
        </p:nvSpPr>
        <p:spPr>
          <a:xfrm>
            <a:off x="841832" y="3330656"/>
            <a:ext cx="560439" cy="53094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US" sz="1600" b="1" dirty="0"/>
              <a:t>3</a:t>
            </a:r>
          </a:p>
        </p:txBody>
      </p:sp>
      <p:sp>
        <p:nvSpPr>
          <p:cNvPr id="12" name="Oval 11"/>
          <p:cNvSpPr/>
          <p:nvPr/>
        </p:nvSpPr>
        <p:spPr>
          <a:xfrm>
            <a:off x="841832" y="4501817"/>
            <a:ext cx="560439" cy="53094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US" sz="1600" b="1" dirty="0"/>
              <a:t>2</a:t>
            </a:r>
          </a:p>
        </p:txBody>
      </p:sp>
    </p:spTree>
    <p:extLst>
      <p:ext uri="{BB962C8B-B14F-4D97-AF65-F5344CB8AC3E}">
        <p14:creationId xmlns:p14="http://schemas.microsoft.com/office/powerpoint/2010/main" val="10666416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numCol="1"/>
          <a:lstStyle/>
          <a:p>
            <a:r>
              <a:rPr lang="en-US" dirty="0"/>
              <a:t>Best Benefit of Joining INCOSE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89587" y="1600200"/>
            <a:ext cx="7286860" cy="1143001"/>
          </a:xfrm>
        </p:spPr>
        <p:txBody>
          <a:bodyPr numCol="1"/>
          <a:lstStyle/>
          <a:p>
            <a:r>
              <a:rPr lang="en-US" dirty="0"/>
              <a:t>Get to know fellow systems engineering professionals</a:t>
            </a:r>
          </a:p>
        </p:txBody>
      </p:sp>
      <p:sp>
        <p:nvSpPr>
          <p:cNvPr id="4" name="Oval 3"/>
          <p:cNvSpPr/>
          <p:nvPr/>
        </p:nvSpPr>
        <p:spPr>
          <a:xfrm>
            <a:off x="838641" y="1896703"/>
            <a:ext cx="560439" cy="530942"/>
          </a:xfrm>
          <a:prstGeom prst="ellipse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numCol="1" rtlCol="0" anchor="ctr"/>
          <a:lstStyle/>
          <a:p>
            <a:pPr algn="ctr"/>
            <a:r>
              <a:rPr lang="en-US" sz="2400" b="1" dirty="0"/>
              <a:t>1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6A9333F-120A-40DF-8B70-44C1792DFBFA}"/>
              </a:ext>
            </a:extLst>
          </p:cNvPr>
          <p:cNvSpPr txBox="1"/>
          <p:nvPr/>
        </p:nvSpPr>
        <p:spPr>
          <a:xfrm>
            <a:off x="712693" y="5423762"/>
            <a:ext cx="7942728" cy="461665"/>
          </a:xfrm>
          <a:prstGeom prst="rect">
            <a:avLst/>
          </a:prstGeom>
          <a:solidFill>
            <a:schemeClr val="bg1"/>
          </a:solidFill>
          <a:ln w="19050">
            <a:solidFill>
              <a:srgbClr val="FF0000"/>
            </a:solidFill>
          </a:ln>
        </p:spPr>
        <p:txBody>
          <a:bodyPr wrap="square" numCol="1" rtlCol="0">
            <a:spAutoFit/>
          </a:bodyPr>
          <a:lstStyle/>
          <a:p>
            <a:r>
              <a:rPr lang="en-US" sz="2400" dirty="0"/>
              <a:t>A Quick and Easy link to Join INCOSE: </a:t>
            </a:r>
            <a:r>
              <a:rPr lang="en-US" sz="2400" dirty="0">
                <a:hlinkClick r:id="rId3"/>
              </a:rPr>
              <a:t>http://bit.ly/join-incose</a:t>
            </a:r>
            <a:endParaRPr lang="en-US" sz="2400" dirty="0"/>
          </a:p>
        </p:txBody>
      </p:sp>
      <p:pic>
        <p:nvPicPr>
          <p:cNvPr id="29" name="Picture 28">
            <a:extLst>
              <a:ext uri="{FF2B5EF4-FFF2-40B4-BE49-F238E27FC236}">
                <a16:creationId xmlns:a16="http://schemas.microsoft.com/office/drawing/2014/main" id="{EC64AFCB-37C1-490E-B11C-3A1899F8DBE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779" y="2753062"/>
            <a:ext cx="1891329" cy="2079812"/>
          </a:xfrm>
          <a:prstGeom prst="rect">
            <a:avLst/>
          </a:prstGeom>
        </p:spPr>
      </p:pic>
      <p:pic>
        <p:nvPicPr>
          <p:cNvPr id="31" name="Picture 30">
            <a:extLst>
              <a:ext uri="{FF2B5EF4-FFF2-40B4-BE49-F238E27FC236}">
                <a16:creationId xmlns:a16="http://schemas.microsoft.com/office/drawing/2014/main" id="{C5ABE34F-ED68-4DE9-A806-A09E1CC549D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27132" y="2743201"/>
            <a:ext cx="2100070" cy="2079812"/>
          </a:xfrm>
          <a:prstGeom prst="rect">
            <a:avLst/>
          </a:prstGeom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0F57949F-71D8-45C7-88D3-8B9BA809DA8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299501" y="2753062"/>
            <a:ext cx="2594254" cy="2079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130775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" name="Google Shape;290;p57"/>
          <p:cNvSpPr/>
          <p:nvPr/>
        </p:nvSpPr>
        <p:spPr>
          <a:xfrm>
            <a:off x="675441" y="1089313"/>
            <a:ext cx="7972170" cy="51959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228600" indent="-99695">
              <a:lnSpc>
                <a:spcPct val="90000"/>
              </a:lnSpc>
              <a:buSzPts val="2000"/>
            </a:pPr>
            <a:endParaRPr lang="en-US" sz="2000" dirty="0"/>
          </a:p>
          <a:p>
            <a:pPr marL="228600" indent="-227330">
              <a:lnSpc>
                <a:spcPct val="90000"/>
              </a:lnSpc>
              <a:spcBef>
                <a:spcPts val="1001"/>
              </a:spcBef>
              <a:buSzPts val="2000"/>
              <a:buFont typeface="Arial,Sans-Serif"/>
              <a:buChar char="•"/>
            </a:pPr>
            <a:r>
              <a:rPr lang="en-US" sz="2000" b="1">
                <a:solidFill>
                  <a:schemeClr val="tx1"/>
                </a:solidFill>
              </a:rPr>
              <a:t>May 15</a:t>
            </a:r>
            <a:r>
              <a:rPr lang="en-US" sz="2000">
                <a:solidFill>
                  <a:schemeClr val="tx1"/>
                </a:solidFill>
              </a:rPr>
              <a:t>, INCOSE-LA Newsletter articles due!</a:t>
            </a:r>
            <a:endParaRPr lang="en-US" sz="2000"/>
          </a:p>
          <a:p>
            <a:pPr marL="344170" lvl="1" indent="-342900">
              <a:lnSpc>
                <a:spcPct val="90000"/>
              </a:lnSpc>
              <a:spcBef>
                <a:spcPts val="1001"/>
              </a:spcBef>
              <a:buSzPts val="2000"/>
              <a:buFont typeface="Courier New,monospace"/>
              <a:buChar char="o"/>
            </a:pPr>
            <a:r>
              <a:rPr lang="en-US" sz="2000">
                <a:solidFill>
                  <a:schemeClr val="tx1"/>
                </a:solidFill>
              </a:rPr>
              <a:t>Advertise with INCOSE-LA! (See Jorg Largent for more information)</a:t>
            </a:r>
            <a:endParaRPr lang="en-US" sz="2000"/>
          </a:p>
          <a:p>
            <a:pPr marL="344170" lvl="1" indent="-342900">
              <a:lnSpc>
                <a:spcPct val="90000"/>
              </a:lnSpc>
              <a:spcBef>
                <a:spcPts val="1001"/>
              </a:spcBef>
              <a:buSzPts val="2000"/>
              <a:buFont typeface="Courier New,monospace"/>
              <a:buChar char="o"/>
            </a:pPr>
            <a:r>
              <a:rPr lang="en-US" sz="2000">
                <a:solidFill>
                  <a:schemeClr val="tx1"/>
                </a:solidFill>
              </a:rPr>
              <a:t>Submit relevant articles for the newsletter</a:t>
            </a:r>
            <a:endParaRPr lang="en-US" sz="2000"/>
          </a:p>
          <a:p>
            <a:pPr marL="228600" indent="-227330">
              <a:lnSpc>
                <a:spcPct val="90000"/>
              </a:lnSpc>
              <a:spcBef>
                <a:spcPts val="1001"/>
              </a:spcBef>
              <a:buSzPts val="2000"/>
              <a:buFont typeface="Arial"/>
              <a:buChar char="•"/>
            </a:pPr>
            <a:endParaRPr lang="en-US" sz="2000" b="1" dirty="0"/>
          </a:p>
          <a:p>
            <a:pPr marL="228600" indent="-227330">
              <a:lnSpc>
                <a:spcPct val="90000"/>
              </a:lnSpc>
              <a:spcBef>
                <a:spcPts val="1001"/>
              </a:spcBef>
              <a:buSzPts val="2000"/>
              <a:buFont typeface="Arial"/>
              <a:buChar char="•"/>
            </a:pPr>
            <a:r>
              <a:rPr lang="en-US" sz="2000" b="1"/>
              <a:t>May 19</a:t>
            </a:r>
            <a:r>
              <a:rPr lang="en-US" sz="2000"/>
              <a:t>, Board of Directors Meeting (</a:t>
            </a:r>
            <a:r>
              <a:rPr lang="en-US" sz="2000" b="1" dirty="0">
                <a:solidFill>
                  <a:srgbClr val="C00000"/>
                </a:solidFill>
              </a:rPr>
              <a:t>Tuesdays </a:t>
            </a:r>
            <a:r>
              <a:rPr lang="en-US" sz="2000" dirty="0"/>
              <a:t>@ Noon)</a:t>
            </a:r>
            <a:endParaRPr lang="en-US" sz="2000">
              <a:solidFill>
                <a:schemeClr val="tx1"/>
              </a:solidFill>
            </a:endParaRPr>
          </a:p>
          <a:p>
            <a:pPr marL="228600" indent="-227330">
              <a:lnSpc>
                <a:spcPct val="90000"/>
              </a:lnSpc>
              <a:spcBef>
                <a:spcPts val="1001"/>
              </a:spcBef>
              <a:buSzPts val="2000"/>
              <a:buFont typeface="Arial"/>
              <a:buChar char="•"/>
            </a:pPr>
            <a:endParaRPr lang="en-US" sz="2000" b="1" dirty="0"/>
          </a:p>
          <a:p>
            <a:pPr marL="228600" indent="-227330">
              <a:lnSpc>
                <a:spcPct val="90000"/>
              </a:lnSpc>
              <a:spcBef>
                <a:spcPts val="1001"/>
              </a:spcBef>
              <a:buSzPts val="2000"/>
              <a:buFont typeface="Arial"/>
              <a:buChar char="•"/>
            </a:pPr>
            <a:r>
              <a:rPr lang="en-US" sz="2000" b="1"/>
              <a:t>June 19</a:t>
            </a:r>
            <a:r>
              <a:rPr lang="en-US" sz="2000"/>
              <a:t>, Speaker Meeting: Cost Modeling as it Pertains to System Engineering with Danny Polidi, Colorado State University</a:t>
            </a:r>
            <a:endParaRPr lang="en-US" sz="2000">
              <a:solidFill>
                <a:schemeClr val="tx1"/>
              </a:solidFill>
            </a:endParaRPr>
          </a:p>
          <a:p>
            <a:pPr marL="228600" indent="-227330">
              <a:lnSpc>
                <a:spcPct val="90000"/>
              </a:lnSpc>
              <a:spcBef>
                <a:spcPts val="1001"/>
              </a:spcBef>
              <a:buSzPts val="2000"/>
              <a:buFont typeface="Arial"/>
              <a:buChar char="•"/>
            </a:pPr>
            <a:endParaRPr lang="en-US" sz="2000" b="1" dirty="0">
              <a:solidFill>
                <a:schemeClr val="tx1"/>
              </a:solidFill>
            </a:endParaRPr>
          </a:p>
          <a:p>
            <a:pPr marL="228600" indent="-227330">
              <a:lnSpc>
                <a:spcPct val="90000"/>
              </a:lnSpc>
              <a:spcBef>
                <a:spcPts val="1001"/>
              </a:spcBef>
              <a:buSzPts val="2000"/>
              <a:buFont typeface="Arial"/>
              <a:buChar char="•"/>
            </a:pPr>
            <a:r>
              <a:rPr lang="en-US" sz="2000" b="1">
                <a:solidFill>
                  <a:schemeClr val="tx1"/>
                </a:solidFill>
              </a:rPr>
              <a:t>Aug 8</a:t>
            </a:r>
            <a:r>
              <a:rPr lang="en-US" sz="2000">
                <a:solidFill>
                  <a:schemeClr val="tx1"/>
                </a:solidFill>
              </a:rPr>
              <a:t>, 3rd Quarter Strategic Planning Meeting</a:t>
            </a:r>
          </a:p>
          <a:p>
            <a:pPr marL="228600" indent="-227330">
              <a:lnSpc>
                <a:spcPct val="90000"/>
              </a:lnSpc>
              <a:spcBef>
                <a:spcPts val="1001"/>
              </a:spcBef>
              <a:buSzPts val="2000"/>
              <a:buFont typeface="Arial"/>
              <a:buChar char="•"/>
            </a:pPr>
            <a:endParaRPr lang="en-US" sz="2000" dirty="0">
              <a:solidFill>
                <a:schemeClr val="tx1"/>
              </a:solidFill>
            </a:endParaRPr>
          </a:p>
        </p:txBody>
      </p:sp>
      <p:sp>
        <p:nvSpPr>
          <p:cNvPr id="291" name="Google Shape;291;p57"/>
          <p:cNvSpPr/>
          <p:nvPr/>
        </p:nvSpPr>
        <p:spPr>
          <a:xfrm>
            <a:off x="585720" y="177120"/>
            <a:ext cx="6355800" cy="6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Announcements –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Upcoming Chapter Events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2" name="Google Shape;292;p57"/>
          <p:cNvGrpSpPr/>
          <p:nvPr/>
        </p:nvGrpSpPr>
        <p:grpSpPr>
          <a:xfrm>
            <a:off x="6538578" y="0"/>
            <a:ext cx="2605422" cy="1108964"/>
            <a:chOff x="6352920" y="166680"/>
            <a:chExt cx="2675880" cy="1151640"/>
          </a:xfrm>
        </p:grpSpPr>
        <p:pic>
          <p:nvPicPr>
            <p:cNvPr id="293" name="Google Shape;293;p5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52920" y="166680"/>
              <a:ext cx="2675880" cy="1151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Google Shape;294;p5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125496" y="331199"/>
              <a:ext cx="865568" cy="8380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</p:grpSp>
      <p:sp>
        <p:nvSpPr>
          <p:cNvPr id="2" name="Google Shape;266;p54">
            <a:extLst>
              <a:ext uri="{FF2B5EF4-FFF2-40B4-BE49-F238E27FC236}">
                <a16:creationId xmlns:a16="http://schemas.microsoft.com/office/drawing/2014/main" id="{78B8CD13-9168-4315-A596-4D128F23C548}"/>
              </a:ext>
            </a:extLst>
          </p:cNvPr>
          <p:cNvSpPr/>
          <p:nvPr/>
        </p:nvSpPr>
        <p:spPr>
          <a:xfrm>
            <a:off x="595789" y="6138035"/>
            <a:ext cx="7954800" cy="405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algn="ctr">
              <a:buSzPts val="2400"/>
            </a:pPr>
            <a:r>
              <a:rPr lang="en-US" sz="2400" b="1" dirty="0">
                <a:solidFill>
                  <a:schemeClr val="tx1"/>
                </a:solidFill>
              </a:rPr>
              <a:t>Events: </a:t>
            </a:r>
            <a:r>
              <a:rPr lang="en-US" sz="2400" b="1" dirty="0">
                <a:solidFill>
                  <a:srgbClr val="0070C0"/>
                </a:solidFill>
              </a:rPr>
              <a:t>incose-la.org</a:t>
            </a:r>
            <a:endParaRPr lang="en-US" sz="1400" b="0" i="0" u="none" strike="noStrike" cap="none" dirty="0">
              <a:solidFill>
                <a:srgbClr val="0070C0"/>
              </a:solidFill>
              <a:latin typeface="Arial"/>
              <a:ea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0345312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57"/>
          <p:cNvSpPr/>
          <p:nvPr/>
        </p:nvSpPr>
        <p:spPr>
          <a:xfrm>
            <a:off x="585720" y="177120"/>
            <a:ext cx="6355800" cy="6087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Announcements – </a:t>
            </a:r>
            <a:endParaRPr sz="1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Upcoming Chapter </a:t>
            </a:r>
            <a:r>
              <a:rPr lang="en-US" sz="3200" dirty="0"/>
              <a:t>Tutorials</a:t>
            </a:r>
            <a:endParaRPr sz="320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92" name="Google Shape;292;p57"/>
          <p:cNvGrpSpPr/>
          <p:nvPr/>
        </p:nvGrpSpPr>
        <p:grpSpPr>
          <a:xfrm>
            <a:off x="6538578" y="0"/>
            <a:ext cx="2605422" cy="1108964"/>
            <a:chOff x="6352920" y="166680"/>
            <a:chExt cx="2675880" cy="1151640"/>
          </a:xfrm>
        </p:grpSpPr>
        <p:pic>
          <p:nvPicPr>
            <p:cNvPr id="293" name="Google Shape;293;p57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6352920" y="166680"/>
              <a:ext cx="2675880" cy="1151640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94" name="Google Shape;294;p57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8125496" y="331199"/>
              <a:ext cx="865568" cy="838027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50C0CB67-4475-432C-9CA4-9169D786F05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3799" y="1051458"/>
            <a:ext cx="7612070" cy="5277323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43665A58-5050-4D76-9563-7504AA9AAA15}"/>
              </a:ext>
            </a:extLst>
          </p:cNvPr>
          <p:cNvSpPr txBox="1"/>
          <p:nvPr/>
        </p:nvSpPr>
        <p:spPr>
          <a:xfrm>
            <a:off x="2049319" y="6328781"/>
            <a:ext cx="5791970" cy="307777"/>
          </a:xfrm>
          <a:prstGeom prst="rect">
            <a:avLst/>
          </a:prstGeom>
          <a:noFill/>
        </p:spPr>
        <p:txBody>
          <a:bodyPr wrap="none" rtlCol="0" anchor="t">
            <a:spAutoFit/>
          </a:bodyPr>
          <a:lstStyle/>
          <a:p>
            <a:r>
              <a:rPr lang="en-US" b="1" strike="sngStrike" dirty="0"/>
              <a:t>Cost: </a:t>
            </a:r>
            <a:r>
              <a:rPr lang="en-US" strike="sngStrike" dirty="0"/>
              <a:t>$50 (members), $100 (non-members)</a:t>
            </a:r>
            <a:r>
              <a:rPr lang="en-US" b="1" strike="sngStrike" dirty="0"/>
              <a:t> – food will be provided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5E3E587-D511-4C6A-ABA7-C5C570C9B192}"/>
              </a:ext>
            </a:extLst>
          </p:cNvPr>
          <p:cNvSpPr txBox="1"/>
          <p:nvPr/>
        </p:nvSpPr>
        <p:spPr>
          <a:xfrm>
            <a:off x="637790" y="4295275"/>
            <a:ext cx="2818847" cy="307777"/>
          </a:xfrm>
          <a:prstGeom prst="rect">
            <a:avLst/>
          </a:prstGeom>
          <a:solidFill>
            <a:srgbClr val="C00000"/>
          </a:solidFill>
        </p:spPr>
        <p:txBody>
          <a:bodyPr wrap="square" rtlCol="0" anchor="t">
            <a:spAutoFit/>
          </a:bodyPr>
          <a:lstStyle/>
          <a:p>
            <a:r>
              <a:rPr lang="en-US" b="1" dirty="0">
                <a:solidFill>
                  <a:schemeClr val="bg1"/>
                </a:solidFill>
              </a:rPr>
              <a:t>New Date (tentative): Fall 2020</a:t>
            </a:r>
          </a:p>
        </p:txBody>
      </p:sp>
      <p:cxnSp>
        <p:nvCxnSpPr>
          <p:cNvPr id="2" name="Straight Arrow Connector 1">
            <a:extLst>
              <a:ext uri="{FF2B5EF4-FFF2-40B4-BE49-F238E27FC236}">
                <a16:creationId xmlns:a16="http://schemas.microsoft.com/office/drawing/2014/main" id="{99E44446-37FB-4643-870A-C3F44E8B3956}"/>
              </a:ext>
            </a:extLst>
          </p:cNvPr>
          <p:cNvCxnSpPr/>
          <p:nvPr/>
        </p:nvCxnSpPr>
        <p:spPr>
          <a:xfrm>
            <a:off x="1063651" y="1129774"/>
            <a:ext cx="7613701" cy="5186009"/>
          </a:xfrm>
          <a:prstGeom prst="straightConnector1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A3C31EF-B29A-45E9-AF5D-04D8941A8211}"/>
              </a:ext>
            </a:extLst>
          </p:cNvPr>
          <p:cNvCxnSpPr>
            <a:cxnSpLocks/>
          </p:cNvCxnSpPr>
          <p:nvPr/>
        </p:nvCxnSpPr>
        <p:spPr>
          <a:xfrm flipH="1">
            <a:off x="525212" y="1120327"/>
            <a:ext cx="8246604" cy="5337150"/>
          </a:xfrm>
          <a:prstGeom prst="straightConnector1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81C5E82E-AD50-493A-92A5-76AED6FB4A23}"/>
              </a:ext>
            </a:extLst>
          </p:cNvPr>
          <p:cNvSpPr txBox="1"/>
          <p:nvPr/>
        </p:nvSpPr>
        <p:spPr>
          <a:xfrm>
            <a:off x="3486150" y="3486150"/>
            <a:ext cx="2743200" cy="307777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en-US"/>
              <a:t>Click to add text</a:t>
            </a:r>
          </a:p>
        </p:txBody>
      </p:sp>
    </p:spTree>
    <p:extLst>
      <p:ext uri="{BB962C8B-B14F-4D97-AF65-F5344CB8AC3E}">
        <p14:creationId xmlns:p14="http://schemas.microsoft.com/office/powerpoint/2010/main" val="2565647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IS2018 Slide">
  <a:themeElements>
    <a:clrScheme name="INCOSE IS 1">
      <a:dk1>
        <a:srgbClr val="414042"/>
      </a:dk1>
      <a:lt1>
        <a:sysClr val="window" lastClr="FFFFFF"/>
      </a:lt1>
      <a:dk2>
        <a:srgbClr val="981B1E"/>
      </a:dk2>
      <a:lt2>
        <a:srgbClr val="EEECE1"/>
      </a:lt2>
      <a:accent1>
        <a:srgbClr val="981B1E"/>
      </a:accent1>
      <a:accent2>
        <a:srgbClr val="0071CE"/>
      </a:accent2>
      <a:accent3>
        <a:srgbClr val="579130"/>
      </a:accent3>
      <a:accent4>
        <a:srgbClr val="FFD13F"/>
      </a:accent4>
      <a:accent5>
        <a:srgbClr val="0071CE"/>
      </a:accent5>
      <a:accent6>
        <a:srgbClr val="414042"/>
      </a:accent6>
      <a:hlink>
        <a:srgbClr val="0000FF"/>
      </a:hlink>
      <a:folHlink>
        <a:srgbClr val="981B1E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999999"/>
        </a:solidFill>
        <a:ln>
          <a:noFill/>
        </a:ln>
      </a:spPr>
      <a:bodyPr rtlCol="0" anchor="ctr"/>
      <a:lstStyle>
        <a:defPPr algn="ctr">
          <a:defRPr dirty="0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6932B311-6E3D-5B4A-9331-3B8F22C7A2C5}" vid="{690FDD53-76E2-5C4B-BFB5-2F5D7616DA1C}"/>
    </a:ext>
  </a:extLst>
</a:theme>
</file>

<file path=ppt/theme/theme6.xml><?xml version="1.0" encoding="utf-8"?>
<a:theme xmlns:a="http://schemas.openxmlformats.org/drawingml/2006/main" name="Default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ve_x0020_Title xmlns="534ac7f3-ab96-43b6-bee8-2c470c61b3e4">Intro slides</Descriptive_x0020_Title>
    <o4d603b143c54403a43a44e339fe5e1a xmlns="07d0ccec-aae8-4814-a6d3-0c68dd73da2d">
      <Terms xmlns="http://schemas.microsoft.com/office/infopath/2007/PartnerControls"/>
    </o4d603b143c54403a43a44e339fe5e1a>
    <df56f4c5a0be4550856ac6bd150af184 xmlns="07d0ccec-aae8-4814-a6d3-0c68dd73da2d">
      <Terms xmlns="http://schemas.microsoft.com/office/infopath/2007/PartnerControls"/>
    </df56f4c5a0be4550856ac6bd150af184>
    <fc73f2c3713f415c9afd0faf07c59adc xmlns="07d0ccec-aae8-4814-a6d3-0c68dd73da2d">
      <Terms xmlns="http://schemas.microsoft.com/office/infopath/2007/PartnerControls">
        <TermInfo xmlns="http://schemas.microsoft.com/office/infopath/2007/PartnerControls">
          <TermName xmlns="http://schemas.microsoft.com/office/infopath/2007/PartnerControls">Local</TermName>
          <TermId xmlns="http://schemas.microsoft.com/office/infopath/2007/PartnerControls">254e409e-99ce-4994-8e1c-1a49057a5299</TermId>
        </TermInfo>
      </Terms>
    </fc73f2c3713f415c9afd0faf07c59adc>
    <incoseDistribution xmlns="07d0ccec-aae8-4814-a6d3-0c68dd73da2d" xsi:nil="true"/>
    <Short_x0020_Description xmlns="534ac7f3-ab96-43b6-bee8-2c470c61b3e4">Announcements, membership, incose prez-elect presentation</Short_x0020_Description>
    <Author_x0028_s_x0029_ xmlns="534ac7f3-ab96-43b6-bee8-2c470c61b3e4">mckelvin</Author_x0028_s_x0029_>
    <Publication_x0020_Date xmlns="534ac7f3-ab96-43b6-bee8-2c470c61b3e4">2020-05-13T07:00:00+00:00</Publication_x0020_Date>
    <Keywords0 xmlns="534ac7f3-ab96-43b6-bee8-2c470c61b3e4" xsi:nil="true"/>
    <TaxCatchAll xmlns="07d0ccec-aae8-4814-a6d3-0c68dd73da2d">
      <Value>45</Value>
    </TaxCatchAll>
    <j6f62fd0e2284e44b1906b33aa785078 xmlns="07d0ccec-aae8-4814-a6d3-0c68dd73da2d">
      <Terms xmlns="http://schemas.microsoft.com/office/infopath/2007/PartnerControls"/>
    </j6f62fd0e2284e44b1906b33aa785078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916F0D1FB235E4285F2BE2B80ED1146" ma:contentTypeVersion="23" ma:contentTypeDescription="Create a new document." ma:contentTypeScope="" ma:versionID="968ff74c61c09ca37677b7e4e472d076">
  <xsd:schema xmlns:xsd="http://www.w3.org/2001/XMLSchema" xmlns:xs="http://www.w3.org/2001/XMLSchema" xmlns:p="http://schemas.microsoft.com/office/2006/metadata/properties" xmlns:ns2="534ac7f3-ab96-43b6-bee8-2c470c61b3e4" xmlns:ns3="07d0ccec-aae8-4814-a6d3-0c68dd73da2d" xmlns:ns4="c463ca5d-432a-448e-ac5f-9b500d5c9d55" targetNamespace="http://schemas.microsoft.com/office/2006/metadata/properties" ma:root="true" ma:fieldsID="5527b6168fea1f22a8c5409580cd6d8e" ns2:_="" ns3:_="" ns4:_="">
    <xsd:import namespace="534ac7f3-ab96-43b6-bee8-2c470c61b3e4"/>
    <xsd:import namespace="07d0ccec-aae8-4814-a6d3-0c68dd73da2d"/>
    <xsd:import namespace="c463ca5d-432a-448e-ac5f-9b500d5c9d55"/>
    <xsd:element name="properties">
      <xsd:complexType>
        <xsd:sequence>
          <xsd:element name="documentManagement">
            <xsd:complexType>
              <xsd:all>
                <xsd:element ref="ns2:Descriptive_x0020_Title"/>
                <xsd:element ref="ns2:Short_x0020_Description"/>
                <xsd:element ref="ns2:Author_x0028_s_x0029_"/>
                <xsd:element ref="ns2:Publication_x0020_Date" minOccurs="0"/>
                <xsd:element ref="ns2:Keywords0" minOccurs="0"/>
                <xsd:element ref="ns3:incoseDistribution" minOccurs="0"/>
                <xsd:element ref="ns3:df56f4c5a0be4550856ac6bd150af184" minOccurs="0"/>
                <xsd:element ref="ns3:TaxCatchAll" minOccurs="0"/>
                <xsd:element ref="ns3:TaxCatchAllLabel" minOccurs="0"/>
                <xsd:element ref="ns3:j6f62fd0e2284e44b1906b33aa785078" minOccurs="0"/>
                <xsd:element ref="ns3:o4d603b143c54403a43a44e339fe5e1a" minOccurs="0"/>
                <xsd:element ref="ns3:fc73f2c3713f415c9afd0faf07c59adc" minOccurs="0"/>
                <xsd:element ref="ns4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4ac7f3-ab96-43b6-bee8-2c470c61b3e4" elementFormDefault="qualified">
    <xsd:import namespace="http://schemas.microsoft.com/office/2006/documentManagement/types"/>
    <xsd:import namespace="http://schemas.microsoft.com/office/infopath/2007/PartnerControls"/>
    <xsd:element name="Descriptive_x0020_Title" ma:index="1" ma:displayName="Descriptive Title" ma:description="e.g. Metrics Primer v 1.0" ma:internalName="Descriptive_x0020_Title" ma:readOnly="false">
      <xsd:simpleType>
        <xsd:restriction base="dms:Text">
          <xsd:maxLength value="255"/>
        </xsd:restriction>
      </xsd:simpleType>
    </xsd:element>
    <xsd:element name="Short_x0020_Description" ma:index="2" ma:displayName="Short Description" ma:description="e.g. The Metrics Primer defines the basic concepts behind measurement and provides the background knowledge needed to prepare you to set up a measurement program." ma:internalName="Short_x0020_Description" ma:readOnly="false">
      <xsd:simpleType>
        <xsd:restriction base="dms:Note">
          <xsd:maxLength value="255"/>
        </xsd:restriction>
      </xsd:simpleType>
    </xsd:element>
    <xsd:element name="Author_x0028_s_x0029_" ma:index="3" ma:displayName="Author(s)" ma:description="Enter the individual's name (Jane Doe), the group's name (Measurement Working Group), or N/A" ma:internalName="Author_x0028_s_x0029_" ma:readOnly="false">
      <xsd:simpleType>
        <xsd:restriction base="dms:Text">
          <xsd:maxLength value="255"/>
        </xsd:restriction>
      </xsd:simpleType>
    </xsd:element>
    <xsd:element name="Publication_x0020_Date" ma:index="4" nillable="true" ma:displayName="Publication Date" ma:default="[today]" ma:format="DateOnly" ma:internalName="Publication_x0020_Date" ma:readOnly="false">
      <xsd:simpleType>
        <xsd:restriction base="dms:DateTime"/>
      </xsd:simpleType>
    </xsd:element>
    <xsd:element name="Keywords0" ma:index="5" nillable="true" ma:displayName="Keywords" ma:description="e.g. metrics measurement primer" ma:internalName="Keywords0" ma:readOnly="false">
      <xsd:simpleType>
        <xsd:restriction base="dms:Text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7d0ccec-aae8-4814-a6d3-0c68dd73da2d" elementFormDefault="qualified">
    <xsd:import namespace="http://schemas.microsoft.com/office/2006/documentManagement/types"/>
    <xsd:import namespace="http://schemas.microsoft.com/office/infopath/2007/PartnerControls"/>
    <xsd:element name="incoseDistribution" ma:index="13" nillable="true" ma:displayName="Distribution" ma:default="" ma:internalName="incoseDistribution">
      <xsd:simpleType>
        <xsd:restriction base="dms:Choice">
          <xsd:enumeration value="Open For Public Distribution"/>
          <xsd:enumeration value="Internal to INCOSE Members"/>
        </xsd:restriction>
      </xsd:simpleType>
    </xsd:element>
    <xsd:element name="df56f4c5a0be4550856ac6bd150af184" ma:index="14" nillable="true" ma:taxonomy="true" ma:internalName="df56f4c5a0be4550856ac6bd150af184" ma:taxonomyFieldName="incoseChapters" ma:displayName="Chapters" ma:default="" ma:fieldId="{df56f4c5-a0be-4550-856a-c6bd150af184}" ma:sspId="08fe2f84-03a1-48cf-9e03-1bf6c33fafbe" ma:termSetId="cfb95cbd-7a79-444e-88d9-ed9ec2f185f9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15" nillable="true" ma:displayName="Taxonomy Catch All Column" ma:hidden="true" ma:list="{62e79503-1a2b-4294-a229-384a0f52ada3}" ma:internalName="TaxCatchAll" ma:showField="CatchAllData" ma:web="07d0ccec-aae8-4814-a6d3-0c68dd73da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16" nillable="true" ma:displayName="Taxonomy Catch All Column1" ma:hidden="true" ma:list="{62e79503-1a2b-4294-a229-384a0f52ada3}" ma:internalName="TaxCatchAllLabel" ma:readOnly="true" ma:showField="CatchAllDataLabel" ma:web="07d0ccec-aae8-4814-a6d3-0c68dd73da2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j6f62fd0e2284e44b1906b33aa785078" ma:index="18" nillable="true" ma:taxonomy="true" ma:internalName="j6f62fd0e2284e44b1906b33aa785078" ma:taxonomyFieldName="incoseWorkingGroup" ma:displayName="Working Groups" ma:default="" ma:fieldId="{36f62fd0-e228-4e44-b190-6b33aa785078}" ma:sspId="08fe2f84-03a1-48cf-9e03-1bf6c33fafbe" ma:termSetId="b4545d9d-43c2-43a5-b101-c26e148252f5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o4d603b143c54403a43a44e339fe5e1a" ma:index="20" nillable="true" ma:taxonomy="true" ma:internalName="o4d603b143c54403a43a44e339fe5e1a" ma:taxonomyFieldName="incoseOrganizations" ma:displayName="Organizations" ma:default="" ma:fieldId="{84d603b1-43c5-4403-a43a-44e339fe5e1a}" ma:sspId="08fe2f84-03a1-48cf-9e03-1bf6c33fafbe" ma:termSetId="48b99640-702e-422f-a11d-aec6d871b7cd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fc73f2c3713f415c9afd0faf07c59adc" ma:index="22" nillable="true" ma:taxonomy="true" ma:internalName="fc73f2c3713f415c9afd0faf07c59adc" ma:taxonomyFieldName="INCOSEProductValue" ma:displayName="Item Value" ma:default="45;#Local|254e409e-99ce-4994-8e1c-1a49057a5299" ma:fieldId="{fc73f2c3-713f-415c-9afd-0faf07c59adc}" ma:taxonomyMulti="true" ma:sspId="08fe2f84-03a1-48cf-9e03-1bf6c33fafbe" ma:termSetId="432b97d5-a841-4537-8786-65acc6747ba1" ma:anchorId="00000000-0000-0000-0000-000000000000" ma:open="fals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463ca5d-432a-448e-ac5f-9b500d5c9d55" elementFormDefault="qualified">
    <xsd:import namespace="http://schemas.microsoft.com/office/2006/documentManagement/types"/>
    <xsd:import namespace="http://schemas.microsoft.com/office/infopath/2007/PartnerControls"/>
    <xsd:element name="SharedWithUsers" ma:index="24" nillable="true" ma:displayName="Shared With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6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00BCFD2-0F62-48AC-9C54-3D5BAD5842CB}">
  <ds:schemaRefs>
    <ds:schemaRef ds:uri="c463ca5d-432a-448e-ac5f-9b500d5c9d55"/>
    <ds:schemaRef ds:uri="http://purl.org/dc/terms/"/>
    <ds:schemaRef ds:uri="http://schemas.openxmlformats.org/package/2006/metadata/core-properties"/>
    <ds:schemaRef ds:uri="http://purl.org/dc/elements/1.1/"/>
    <ds:schemaRef ds:uri="http://schemas.microsoft.com/office/2006/metadata/properties"/>
    <ds:schemaRef ds:uri="534ac7f3-ab96-43b6-bee8-2c470c61b3e4"/>
    <ds:schemaRef ds:uri="http://schemas.microsoft.com/office/2006/documentManagement/types"/>
    <ds:schemaRef ds:uri="http://www.w3.org/XML/1998/namespace"/>
    <ds:schemaRef ds:uri="http://schemas.microsoft.com/office/infopath/2007/PartnerControls"/>
    <ds:schemaRef ds:uri="07d0ccec-aae8-4814-a6d3-0c68dd73da2d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0573C4BB-C9B3-4FDC-A402-9E6A12F66EBC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866A0B4-5505-4E2B-AA4D-8C8C936C127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4ac7f3-ab96-43b6-bee8-2c470c61b3e4"/>
    <ds:schemaRef ds:uri="07d0ccec-aae8-4814-a6d3-0c68dd73da2d"/>
    <ds:schemaRef ds:uri="c463ca5d-432a-448e-ac5f-9b500d5c9d5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143</TotalTime>
  <Words>836</Words>
  <Application>Microsoft Office PowerPoint</Application>
  <PresentationFormat>On-screen Show (4:3)</PresentationFormat>
  <Paragraphs>159</Paragraphs>
  <Slides>22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12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40" baseType="lpstr">
      <vt:lpstr>Microsoft YaHei</vt:lpstr>
      <vt:lpstr>Arial</vt:lpstr>
      <vt:lpstr>Arial Unicode MS</vt:lpstr>
      <vt:lpstr>Arial,Sans-Serif</vt:lpstr>
      <vt:lpstr>Calibri</vt:lpstr>
      <vt:lpstr>Courier New,monospace</vt:lpstr>
      <vt:lpstr>Mangal</vt:lpstr>
      <vt:lpstr>Noto Sans Symbols</vt:lpstr>
      <vt:lpstr>Open Sans</vt:lpstr>
      <vt:lpstr>Open Sans Light</vt:lpstr>
      <vt:lpstr>Tahoma</vt:lpstr>
      <vt:lpstr>Times New Roman</vt:lpstr>
      <vt:lpstr>Office Theme</vt:lpstr>
      <vt:lpstr>Office Theme</vt:lpstr>
      <vt:lpstr>Office Theme</vt:lpstr>
      <vt:lpstr>Office Theme</vt:lpstr>
      <vt:lpstr>IS2018 Slide</vt:lpstr>
      <vt:lpstr>Default</vt:lpstr>
      <vt:lpstr>PowerPoint Presentation</vt:lpstr>
      <vt:lpstr>PowerPoint Presentation</vt:lpstr>
      <vt:lpstr>PowerPoint Presentation</vt:lpstr>
      <vt:lpstr>PowerPoint Presentation</vt:lpstr>
      <vt:lpstr>Top Ten Benefits of Joining INCOSE</vt:lpstr>
      <vt:lpstr>Top Ten Benefits of Joining INCOSE</vt:lpstr>
      <vt:lpstr>Best Benefit of Joining INCOSE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Mark McKelvin</dc:creator>
  <cp:lastModifiedBy>Birtalan, Scott L (AS)</cp:lastModifiedBy>
  <cp:revision>942</cp:revision>
  <dcterms:modified xsi:type="dcterms:W3CDTF">2020-05-17T19:25:40Z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0x0101004916F0D1FB235E4285F2BE2B80ED1146</vt:lpwstr>
  </property>
  <property fmtid="{D5CDD505-2E9C-101B-9397-08002B2CF9AE}" pid="3" name="incoseWorkingGroup">
    <vt:lpwstr/>
  </property>
  <property fmtid="{D5CDD505-2E9C-101B-9397-08002B2CF9AE}" pid="4" name="INCOSEProductValue">
    <vt:lpwstr>45;#Local|254e409e-99ce-4994-8e1c-1a49057a5299</vt:lpwstr>
  </property>
  <property fmtid="{D5CDD505-2E9C-101B-9397-08002B2CF9AE}" pid="5" name="incoseChapters">
    <vt:lpwstr/>
  </property>
  <property fmtid="{D5CDD505-2E9C-101B-9397-08002B2CF9AE}" pid="6" name="incoseOrganizations">
    <vt:lpwstr/>
  </property>
</Properties>
</file>