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571" r:id="rId2"/>
    <p:sldId id="282" r:id="rId3"/>
    <p:sldId id="572" r:id="rId4"/>
    <p:sldId id="286" r:id="rId5"/>
    <p:sldId id="573" r:id="rId6"/>
    <p:sldId id="574" r:id="rId7"/>
    <p:sldId id="283" r:id="rId8"/>
    <p:sldId id="575" r:id="rId9"/>
    <p:sldId id="576" r:id="rId10"/>
    <p:sldId id="577" r:id="rId11"/>
  </p:sldIdLst>
  <p:sldSz cx="12198350" cy="6858000"/>
  <p:notesSz cx="6858000" cy="9144000"/>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86062" autoAdjust="0"/>
  </p:normalViewPr>
  <p:slideViewPr>
    <p:cSldViewPr snapToGrid="0" snapToObjects="1">
      <p:cViewPr varScale="1">
        <p:scale>
          <a:sx n="88" d="100"/>
          <a:sy n="88" d="100"/>
        </p:scale>
        <p:origin x="102" y="330"/>
      </p:cViewPr>
      <p:guideLst>
        <p:guide orient="horz" pos="2160"/>
        <p:guide pos="384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t>2/8/2021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t>2/8/2021</a:t>
            </a:fld>
            <a:endParaRPr lang="en-US"/>
          </a:p>
        </p:txBody>
      </p:sp>
      <p:sp>
        <p:nvSpPr>
          <p:cNvPr id="4" name="Slide Image Placeholder 3"/>
          <p:cNvSpPr>
            <a:spLocks noGrp="1" noRot="1" noChangeAspect="1"/>
          </p:cNvSpPr>
          <p:nvPr>
            <p:ph type="sldImg" idx="2"/>
          </p:nvPr>
        </p:nvSpPr>
        <p:spPr>
          <a:xfrm>
            <a:off x="379413" y="685800"/>
            <a:ext cx="60991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rgbClr val="000066"/>
                </a:solidFill>
                <a:latin typeface="Tahoma" pitchFamily="34" charset="0"/>
                <a:ea typeface="MS PGothic" pitchFamily="34" charset="-128"/>
              </a:defRPr>
            </a:lvl1pPr>
            <a:lvl2pPr marL="785372" indent="-302066" eaLnBrk="0" hangingPunct="0">
              <a:defRPr sz="2500">
                <a:solidFill>
                  <a:srgbClr val="000066"/>
                </a:solidFill>
                <a:latin typeface="Tahoma" pitchFamily="34" charset="0"/>
                <a:ea typeface="MS PGothic" pitchFamily="34" charset="-128"/>
              </a:defRPr>
            </a:lvl2pPr>
            <a:lvl3pPr marL="1208265" indent="-241653" eaLnBrk="0" hangingPunct="0">
              <a:defRPr sz="2500">
                <a:solidFill>
                  <a:srgbClr val="000066"/>
                </a:solidFill>
                <a:latin typeface="Tahoma" pitchFamily="34" charset="0"/>
                <a:ea typeface="MS PGothic" pitchFamily="34" charset="-128"/>
              </a:defRPr>
            </a:lvl3pPr>
            <a:lvl4pPr marL="1691571" indent="-241653" eaLnBrk="0" hangingPunct="0">
              <a:defRPr sz="2500">
                <a:solidFill>
                  <a:srgbClr val="000066"/>
                </a:solidFill>
                <a:latin typeface="Tahoma" pitchFamily="34" charset="0"/>
                <a:ea typeface="MS PGothic" pitchFamily="34" charset="-128"/>
              </a:defRPr>
            </a:lvl4pPr>
            <a:lvl5pPr marL="2174878" indent="-241653" eaLnBrk="0" hangingPunct="0">
              <a:defRPr sz="2500">
                <a:solidFill>
                  <a:srgbClr val="000066"/>
                </a:solidFill>
                <a:latin typeface="Tahoma" pitchFamily="34" charset="0"/>
                <a:ea typeface="MS PGothic" pitchFamily="34" charset="-128"/>
              </a:defRPr>
            </a:lvl5pPr>
            <a:lvl6pPr marL="2658184" indent="-241653" eaLnBrk="0" fontAlgn="base" hangingPunct="0">
              <a:spcBef>
                <a:spcPct val="0"/>
              </a:spcBef>
              <a:spcAft>
                <a:spcPct val="0"/>
              </a:spcAft>
              <a:defRPr sz="2500">
                <a:solidFill>
                  <a:srgbClr val="000066"/>
                </a:solidFill>
                <a:latin typeface="Tahoma" pitchFamily="34" charset="0"/>
                <a:ea typeface="MS PGothic" pitchFamily="34" charset="-128"/>
              </a:defRPr>
            </a:lvl6pPr>
            <a:lvl7pPr marL="3141490" indent="-241653" eaLnBrk="0" fontAlgn="base" hangingPunct="0">
              <a:spcBef>
                <a:spcPct val="0"/>
              </a:spcBef>
              <a:spcAft>
                <a:spcPct val="0"/>
              </a:spcAft>
              <a:defRPr sz="2500">
                <a:solidFill>
                  <a:srgbClr val="000066"/>
                </a:solidFill>
                <a:latin typeface="Tahoma" pitchFamily="34" charset="0"/>
                <a:ea typeface="MS PGothic" pitchFamily="34" charset="-128"/>
              </a:defRPr>
            </a:lvl7pPr>
            <a:lvl8pPr marL="3624796" indent="-241653" eaLnBrk="0" fontAlgn="base" hangingPunct="0">
              <a:spcBef>
                <a:spcPct val="0"/>
              </a:spcBef>
              <a:spcAft>
                <a:spcPct val="0"/>
              </a:spcAft>
              <a:defRPr sz="2500">
                <a:solidFill>
                  <a:srgbClr val="000066"/>
                </a:solidFill>
                <a:latin typeface="Tahoma" pitchFamily="34" charset="0"/>
                <a:ea typeface="MS PGothic" pitchFamily="34" charset="-128"/>
              </a:defRPr>
            </a:lvl8pPr>
            <a:lvl9pPr marL="4108102" indent="-241653" eaLnBrk="0" fontAlgn="base" hangingPunct="0">
              <a:spcBef>
                <a:spcPct val="0"/>
              </a:spcBef>
              <a:spcAft>
                <a:spcPct val="0"/>
              </a:spcAft>
              <a:defRPr sz="2500">
                <a:solidFill>
                  <a:srgbClr val="000066"/>
                </a:solidFill>
                <a:latin typeface="Tahoma" pitchFamily="34" charset="0"/>
                <a:ea typeface="MS PGothic" pitchFamily="34" charset="-128"/>
              </a:defRPr>
            </a:lvl9pPr>
          </a:lstStyle>
          <a:p>
            <a:pPr marL="0" marR="0" lvl="0" indent="0" algn="l" defTabSz="609768" rtl="0" eaLnBrk="0" fontAlgn="auto" latinLnBrk="0" hangingPunct="0">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prstClr val="black"/>
                </a:solidFill>
                <a:effectLst/>
                <a:uLnTx/>
                <a:uFillTx/>
                <a:latin typeface="Calibri" pitchFamily="34" charset="0"/>
                <a:ea typeface="MS PGothic" pitchFamily="34" charset="-128"/>
                <a:cs typeface="+mn-cs"/>
              </a:rPr>
              <a:t>Project Monitoring and Control</a:t>
            </a:r>
          </a:p>
        </p:txBody>
      </p:sp>
      <p:sp>
        <p:nvSpPr>
          <p:cNvPr id="19149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rgbClr val="000066"/>
                </a:solidFill>
                <a:latin typeface="Tahoma" pitchFamily="34" charset="0"/>
                <a:ea typeface="MS PGothic" pitchFamily="34" charset="-128"/>
              </a:defRPr>
            </a:lvl1pPr>
            <a:lvl2pPr marL="785372" indent="-302066" eaLnBrk="0" hangingPunct="0">
              <a:defRPr sz="2500">
                <a:solidFill>
                  <a:srgbClr val="000066"/>
                </a:solidFill>
                <a:latin typeface="Tahoma" pitchFamily="34" charset="0"/>
                <a:ea typeface="MS PGothic" pitchFamily="34" charset="-128"/>
              </a:defRPr>
            </a:lvl2pPr>
            <a:lvl3pPr marL="1208265" indent="-241653" eaLnBrk="0" hangingPunct="0">
              <a:defRPr sz="2500">
                <a:solidFill>
                  <a:srgbClr val="000066"/>
                </a:solidFill>
                <a:latin typeface="Tahoma" pitchFamily="34" charset="0"/>
                <a:ea typeface="MS PGothic" pitchFamily="34" charset="-128"/>
              </a:defRPr>
            </a:lvl3pPr>
            <a:lvl4pPr marL="1691571" indent="-241653" eaLnBrk="0" hangingPunct="0">
              <a:defRPr sz="2500">
                <a:solidFill>
                  <a:srgbClr val="000066"/>
                </a:solidFill>
                <a:latin typeface="Tahoma" pitchFamily="34" charset="0"/>
                <a:ea typeface="MS PGothic" pitchFamily="34" charset="-128"/>
              </a:defRPr>
            </a:lvl4pPr>
            <a:lvl5pPr marL="2174878" indent="-241653" eaLnBrk="0" hangingPunct="0">
              <a:defRPr sz="2500">
                <a:solidFill>
                  <a:srgbClr val="000066"/>
                </a:solidFill>
                <a:latin typeface="Tahoma" pitchFamily="34" charset="0"/>
                <a:ea typeface="MS PGothic" pitchFamily="34" charset="-128"/>
              </a:defRPr>
            </a:lvl5pPr>
            <a:lvl6pPr marL="2658184" indent="-241653" eaLnBrk="0" fontAlgn="base" hangingPunct="0">
              <a:spcBef>
                <a:spcPct val="0"/>
              </a:spcBef>
              <a:spcAft>
                <a:spcPct val="0"/>
              </a:spcAft>
              <a:defRPr sz="2500">
                <a:solidFill>
                  <a:srgbClr val="000066"/>
                </a:solidFill>
                <a:latin typeface="Tahoma" pitchFamily="34" charset="0"/>
                <a:ea typeface="MS PGothic" pitchFamily="34" charset="-128"/>
              </a:defRPr>
            </a:lvl6pPr>
            <a:lvl7pPr marL="3141490" indent="-241653" eaLnBrk="0" fontAlgn="base" hangingPunct="0">
              <a:spcBef>
                <a:spcPct val="0"/>
              </a:spcBef>
              <a:spcAft>
                <a:spcPct val="0"/>
              </a:spcAft>
              <a:defRPr sz="2500">
                <a:solidFill>
                  <a:srgbClr val="000066"/>
                </a:solidFill>
                <a:latin typeface="Tahoma" pitchFamily="34" charset="0"/>
                <a:ea typeface="MS PGothic" pitchFamily="34" charset="-128"/>
              </a:defRPr>
            </a:lvl7pPr>
            <a:lvl8pPr marL="3624796" indent="-241653" eaLnBrk="0" fontAlgn="base" hangingPunct="0">
              <a:spcBef>
                <a:spcPct val="0"/>
              </a:spcBef>
              <a:spcAft>
                <a:spcPct val="0"/>
              </a:spcAft>
              <a:defRPr sz="2500">
                <a:solidFill>
                  <a:srgbClr val="000066"/>
                </a:solidFill>
                <a:latin typeface="Tahoma" pitchFamily="34" charset="0"/>
                <a:ea typeface="MS PGothic" pitchFamily="34" charset="-128"/>
              </a:defRPr>
            </a:lvl8pPr>
            <a:lvl9pPr marL="4108102" indent="-241653" eaLnBrk="0" fontAlgn="base" hangingPunct="0">
              <a:spcBef>
                <a:spcPct val="0"/>
              </a:spcBef>
              <a:spcAft>
                <a:spcPct val="0"/>
              </a:spcAft>
              <a:defRPr sz="2500">
                <a:solidFill>
                  <a:srgbClr val="000066"/>
                </a:solidFill>
                <a:latin typeface="Tahoma" pitchFamily="34" charset="0"/>
                <a:ea typeface="MS PGothic" pitchFamily="34" charset="-128"/>
              </a:defRPr>
            </a:lvl9pPr>
          </a:lstStyle>
          <a:p>
            <a:pPr marL="0" marR="0" lvl="0" indent="0" algn="r" defTabSz="609768" rtl="0" eaLnBrk="0" fontAlgn="auto" latinLnBrk="0" hangingPunct="0">
              <a:lnSpc>
                <a:spcPct val="100000"/>
              </a:lnSpc>
              <a:spcBef>
                <a:spcPts val="0"/>
              </a:spcBef>
              <a:spcAft>
                <a:spcPts val="0"/>
              </a:spcAft>
              <a:buClrTx/>
              <a:buSzTx/>
              <a:buFontTx/>
              <a:buNone/>
              <a:tabLst/>
              <a:defRPr/>
            </a:pPr>
            <a:fld id="{B7E61340-3B9E-44BA-B5C9-9D2B66C786DA}" type="datetime1">
              <a:rPr kumimoji="0" lang="en-US" sz="1300" b="0" i="0" u="none" strike="noStrike" kern="1200" cap="none" spc="0" normalizeH="0" baseline="0" noProof="0" smtClean="0">
                <a:ln>
                  <a:noFill/>
                </a:ln>
                <a:solidFill>
                  <a:prstClr val="black"/>
                </a:solidFill>
                <a:effectLst/>
                <a:uLnTx/>
                <a:uFillTx/>
                <a:latin typeface="Calibri" pitchFamily="34" charset="0"/>
                <a:ea typeface="MS PGothic" pitchFamily="34" charset="-128"/>
                <a:cs typeface="+mn-cs"/>
              </a:rPr>
              <a:pPr marL="0" marR="0" lvl="0" indent="0" algn="r" defTabSz="609768" rtl="0" eaLnBrk="0" fontAlgn="auto" latinLnBrk="0" hangingPunct="0">
                <a:lnSpc>
                  <a:spcPct val="100000"/>
                </a:lnSpc>
                <a:spcBef>
                  <a:spcPts val="0"/>
                </a:spcBef>
                <a:spcAft>
                  <a:spcPts val="0"/>
                </a:spcAft>
                <a:buClrTx/>
                <a:buSzTx/>
                <a:buFontTx/>
                <a:buNone/>
                <a:tabLst/>
                <a:defRPr/>
              </a:pPr>
              <a:t>2/8/2021</a:t>
            </a:fld>
            <a:endParaRPr kumimoji="0" lang="en-US" sz="1300" b="0" i="0" u="none" strike="noStrike" kern="1200" cap="none" spc="0" normalizeH="0" baseline="0" noProof="0" dirty="0">
              <a:ln>
                <a:noFill/>
              </a:ln>
              <a:solidFill>
                <a:prstClr val="black"/>
              </a:solidFill>
              <a:effectLst/>
              <a:uLnTx/>
              <a:uFillTx/>
              <a:latin typeface="Calibri" pitchFamily="34" charset="0"/>
              <a:ea typeface="MS PGothic" pitchFamily="34" charset="-128"/>
              <a:cs typeface="+mn-cs"/>
            </a:endParaRPr>
          </a:p>
        </p:txBody>
      </p:sp>
      <p:sp>
        <p:nvSpPr>
          <p:cNvPr id="19149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500">
                <a:solidFill>
                  <a:srgbClr val="000066"/>
                </a:solidFill>
                <a:latin typeface="Tahoma" pitchFamily="34" charset="0"/>
                <a:ea typeface="MS PGothic" pitchFamily="34" charset="-128"/>
              </a:defRPr>
            </a:lvl1pPr>
            <a:lvl2pPr marL="785372" indent="-302066" eaLnBrk="0" hangingPunct="0">
              <a:defRPr sz="2500">
                <a:solidFill>
                  <a:srgbClr val="000066"/>
                </a:solidFill>
                <a:latin typeface="Tahoma" pitchFamily="34" charset="0"/>
                <a:ea typeface="MS PGothic" pitchFamily="34" charset="-128"/>
              </a:defRPr>
            </a:lvl2pPr>
            <a:lvl3pPr marL="1208265" indent="-241653" eaLnBrk="0" hangingPunct="0">
              <a:defRPr sz="2500">
                <a:solidFill>
                  <a:srgbClr val="000066"/>
                </a:solidFill>
                <a:latin typeface="Tahoma" pitchFamily="34" charset="0"/>
                <a:ea typeface="MS PGothic" pitchFamily="34" charset="-128"/>
              </a:defRPr>
            </a:lvl3pPr>
            <a:lvl4pPr marL="1691571" indent="-241653" eaLnBrk="0" hangingPunct="0">
              <a:defRPr sz="2500">
                <a:solidFill>
                  <a:srgbClr val="000066"/>
                </a:solidFill>
                <a:latin typeface="Tahoma" pitchFamily="34" charset="0"/>
                <a:ea typeface="MS PGothic" pitchFamily="34" charset="-128"/>
              </a:defRPr>
            </a:lvl4pPr>
            <a:lvl5pPr marL="2174878" indent="-241653" eaLnBrk="0" hangingPunct="0">
              <a:defRPr sz="2500">
                <a:solidFill>
                  <a:srgbClr val="000066"/>
                </a:solidFill>
                <a:latin typeface="Tahoma" pitchFamily="34" charset="0"/>
                <a:ea typeface="MS PGothic" pitchFamily="34" charset="-128"/>
              </a:defRPr>
            </a:lvl5pPr>
            <a:lvl6pPr marL="2658184" indent="-241653" eaLnBrk="0" fontAlgn="base" hangingPunct="0">
              <a:spcBef>
                <a:spcPct val="0"/>
              </a:spcBef>
              <a:spcAft>
                <a:spcPct val="0"/>
              </a:spcAft>
              <a:defRPr sz="2500">
                <a:solidFill>
                  <a:srgbClr val="000066"/>
                </a:solidFill>
                <a:latin typeface="Tahoma" pitchFamily="34" charset="0"/>
                <a:ea typeface="MS PGothic" pitchFamily="34" charset="-128"/>
              </a:defRPr>
            </a:lvl6pPr>
            <a:lvl7pPr marL="3141490" indent="-241653" eaLnBrk="0" fontAlgn="base" hangingPunct="0">
              <a:spcBef>
                <a:spcPct val="0"/>
              </a:spcBef>
              <a:spcAft>
                <a:spcPct val="0"/>
              </a:spcAft>
              <a:defRPr sz="2500">
                <a:solidFill>
                  <a:srgbClr val="000066"/>
                </a:solidFill>
                <a:latin typeface="Tahoma" pitchFamily="34" charset="0"/>
                <a:ea typeface="MS PGothic" pitchFamily="34" charset="-128"/>
              </a:defRPr>
            </a:lvl7pPr>
            <a:lvl8pPr marL="3624796" indent="-241653" eaLnBrk="0" fontAlgn="base" hangingPunct="0">
              <a:spcBef>
                <a:spcPct val="0"/>
              </a:spcBef>
              <a:spcAft>
                <a:spcPct val="0"/>
              </a:spcAft>
              <a:defRPr sz="2500">
                <a:solidFill>
                  <a:srgbClr val="000066"/>
                </a:solidFill>
                <a:latin typeface="Tahoma" pitchFamily="34" charset="0"/>
                <a:ea typeface="MS PGothic" pitchFamily="34" charset="-128"/>
              </a:defRPr>
            </a:lvl8pPr>
            <a:lvl9pPr marL="4108102" indent="-241653" eaLnBrk="0" fontAlgn="base" hangingPunct="0">
              <a:spcBef>
                <a:spcPct val="0"/>
              </a:spcBef>
              <a:spcAft>
                <a:spcPct val="0"/>
              </a:spcAft>
              <a:defRPr sz="2500">
                <a:solidFill>
                  <a:srgbClr val="000066"/>
                </a:solidFill>
                <a:latin typeface="Tahoma" pitchFamily="34" charset="0"/>
                <a:ea typeface="MS PGothic" pitchFamily="34" charset="-128"/>
              </a:defRPr>
            </a:lvl9pPr>
          </a:lstStyle>
          <a:p>
            <a:pPr marL="0" marR="0" lvl="0" indent="0" algn="r" defTabSz="609768" rtl="0" eaLnBrk="0" fontAlgn="auto" latinLnBrk="0" hangingPunct="0">
              <a:lnSpc>
                <a:spcPct val="100000"/>
              </a:lnSpc>
              <a:spcBef>
                <a:spcPts val="0"/>
              </a:spcBef>
              <a:spcAft>
                <a:spcPts val="0"/>
              </a:spcAft>
              <a:buClrTx/>
              <a:buSzTx/>
              <a:buFontTx/>
              <a:buNone/>
              <a:tabLst/>
              <a:defRPr/>
            </a:pPr>
            <a:fld id="{BC2EDB62-D5E4-42BB-A6A4-84AB868ACA27}" type="slidenum">
              <a:rPr kumimoji="0" lang="en-US" sz="1300" b="0" i="0" u="none" strike="noStrike" kern="1200" cap="none" spc="0" normalizeH="0" baseline="0" noProof="0" smtClean="0">
                <a:ln>
                  <a:noFill/>
                </a:ln>
                <a:solidFill>
                  <a:prstClr val="black"/>
                </a:solidFill>
                <a:effectLst/>
                <a:uLnTx/>
                <a:uFillTx/>
                <a:latin typeface="Calibri" pitchFamily="34" charset="0"/>
                <a:ea typeface="MS PGothic" pitchFamily="34" charset="-128"/>
                <a:cs typeface="+mn-cs"/>
              </a:rPr>
              <a:pPr marL="0" marR="0" lvl="0" indent="0" algn="r" defTabSz="609768" rtl="0" eaLnBrk="0" fontAlgn="auto" latinLnBrk="0" hangingPunct="0">
                <a:lnSpc>
                  <a:spcPct val="100000"/>
                </a:lnSpc>
                <a:spcBef>
                  <a:spcPts val="0"/>
                </a:spcBef>
                <a:spcAft>
                  <a:spcPts val="0"/>
                </a:spcAft>
                <a:buClrTx/>
                <a:buSzTx/>
                <a:buFontTx/>
                <a:buNone/>
                <a:tabLst/>
                <a:defRPr/>
              </a:pPr>
              <a:t>1</a:t>
            </a:fld>
            <a:endParaRPr kumimoji="0" lang="en-US" sz="1300" b="0" i="0" u="none" strike="noStrike" kern="1200" cap="none" spc="0" normalizeH="0" baseline="0" noProof="0" dirty="0">
              <a:ln>
                <a:noFill/>
              </a:ln>
              <a:solidFill>
                <a:prstClr val="black"/>
              </a:solidFill>
              <a:effectLst/>
              <a:uLnTx/>
              <a:uFillTx/>
              <a:latin typeface="Calibri" pitchFamily="34" charset="0"/>
              <a:ea typeface="MS PGothic" pitchFamily="34" charset="-128"/>
              <a:cs typeface="+mn-cs"/>
            </a:endParaRPr>
          </a:p>
        </p:txBody>
      </p:sp>
      <p:sp>
        <p:nvSpPr>
          <p:cNvPr id="191493" name="Rectangle 2"/>
          <p:cNvSpPr>
            <a:spLocks noGrp="1" noRot="1" noChangeAspect="1" noChangeArrowheads="1" noTextEdit="1"/>
          </p:cNvSpPr>
          <p:nvPr>
            <p:ph type="sldImg"/>
          </p:nvPr>
        </p:nvSpPr>
        <p:spPr>
          <a:xfrm>
            <a:off x="3175" y="360363"/>
            <a:ext cx="7470775" cy="4200525"/>
          </a:xfrm>
          <a:ln/>
        </p:spPr>
      </p:sp>
      <p:sp>
        <p:nvSpPr>
          <p:cNvPr id="19149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ea typeface="MS PGothic" pitchFamily="34" charset="-128"/>
              </a:rPr>
              <a:t>This presentation highlights current trends in systems engineering, including the expanding global context, societal needs, technology trends, and expanding applications and approaches.</a:t>
            </a:r>
          </a:p>
        </p:txBody>
      </p:sp>
    </p:spTree>
    <p:extLst>
      <p:ext uri="{BB962C8B-B14F-4D97-AF65-F5344CB8AC3E}">
        <p14:creationId xmlns:p14="http://schemas.microsoft.com/office/powerpoint/2010/main" val="1564340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14042"/>
                </a:solidFill>
                <a:effectLst/>
                <a:latin typeface="Montserrat"/>
              </a:rPr>
              <a:t>Purpose: The INCOSE AI Systems WG was established as a result of the Future of Systems Engineering (</a:t>
            </a:r>
            <a:r>
              <a:rPr lang="en-US" b="0" i="0" dirty="0" err="1">
                <a:solidFill>
                  <a:srgbClr val="414042"/>
                </a:solidFill>
                <a:effectLst/>
                <a:latin typeface="Montserrat"/>
              </a:rPr>
              <a:t>FuSE</a:t>
            </a:r>
            <a:r>
              <a:rPr lang="en-US" b="0" i="0" dirty="0">
                <a:solidFill>
                  <a:srgbClr val="414042"/>
                </a:solidFill>
                <a:effectLst/>
                <a:latin typeface="Montserrat"/>
              </a:rPr>
              <a:t>) initiative in 2019. The purpose of the AI Systems WG is to identify and communicate emerging AI technologies that appertain to industries of the Future. The AI Systems WG seeks to establish INCOSE as a recognized resource of expertise for research, development, and application of AI systems</a:t>
            </a:r>
          </a:p>
          <a:p>
            <a:pPr algn="l" fontAlgn="base"/>
            <a:r>
              <a:rPr lang="en-US" b="0" i="0" dirty="0">
                <a:solidFill>
                  <a:srgbClr val="000000"/>
                </a:solidFill>
                <a:effectLst/>
                <a:latin typeface="Montserrat"/>
              </a:rPr>
              <a:t>Goals: Identify needs of the international AI community (industry, academia, government) which are well-suited for contributions by INCOSE, and to provide expertise across SE functions and lifecycle management that can be used by industry to promote the development of AI Systems. The specific goals are to: 1) identify and communicate emerging AI technologies that can be applied to the engineering of systems (AI for SE), including AI that appertains to industries of the Future, and 2) develop and communicate advances in SE methods needed to effectively engineer systems with embedded AI (SE for AI). To meet these goals, the following research objectives have been identified:</a:t>
            </a:r>
            <a:endParaRPr lang="en-US" b="0" i="0" dirty="0">
              <a:solidFill>
                <a:srgbClr val="414042"/>
              </a:solidFill>
              <a:effectLst/>
              <a:latin typeface="Montserrat"/>
            </a:endParaRPr>
          </a:p>
          <a:p>
            <a:pPr algn="l" fontAlgn="base"/>
            <a:r>
              <a:rPr lang="en-US" b="0" i="0" dirty="0">
                <a:solidFill>
                  <a:srgbClr val="000000"/>
                </a:solidFill>
                <a:effectLst/>
                <a:latin typeface="Montserrat"/>
              </a:rPr>
              <a:t>·        Explore Human-AI collaboration</a:t>
            </a:r>
            <a:endParaRPr lang="en-US" b="0" i="0" dirty="0">
              <a:solidFill>
                <a:srgbClr val="414042"/>
              </a:solidFill>
              <a:effectLst/>
              <a:latin typeface="Montserrat"/>
            </a:endParaRPr>
          </a:p>
          <a:p>
            <a:pPr algn="l" fontAlgn="base"/>
            <a:r>
              <a:rPr lang="en-US" b="0" i="0" dirty="0">
                <a:solidFill>
                  <a:srgbClr val="000000"/>
                </a:solidFill>
                <a:effectLst/>
                <a:latin typeface="Montserrat"/>
              </a:rPr>
              <a:t>·        Evaluate Safety and Security of AI systems</a:t>
            </a:r>
            <a:endParaRPr lang="en-US" b="0" i="0" dirty="0">
              <a:solidFill>
                <a:srgbClr val="414042"/>
              </a:solidFill>
              <a:effectLst/>
              <a:latin typeface="Montserrat"/>
            </a:endParaRPr>
          </a:p>
          <a:p>
            <a:pPr algn="l" fontAlgn="base"/>
            <a:r>
              <a:rPr lang="en-US" b="0" i="0" dirty="0">
                <a:solidFill>
                  <a:srgbClr val="000000"/>
                </a:solidFill>
                <a:effectLst/>
                <a:latin typeface="Montserrat"/>
              </a:rPr>
              <a:t>·        Measure and evaluate AI technologies through standards and benchmarks</a:t>
            </a:r>
            <a:endParaRPr lang="en-US" b="0" i="0" dirty="0">
              <a:solidFill>
                <a:srgbClr val="414042"/>
              </a:solidFill>
              <a:effectLst/>
              <a:latin typeface="Montserrat"/>
            </a:endParaRPr>
          </a:p>
          <a:p>
            <a:pPr algn="l" fontAlgn="base"/>
            <a:r>
              <a:rPr lang="en-US" b="0" i="0" dirty="0">
                <a:solidFill>
                  <a:srgbClr val="000000"/>
                </a:solidFill>
                <a:effectLst/>
                <a:latin typeface="Montserrat"/>
              </a:rPr>
              <a:t>·        Understand and promote workforce development and STEM initiatives</a:t>
            </a:r>
            <a:endParaRPr lang="en-US" b="0" i="0" dirty="0">
              <a:solidFill>
                <a:srgbClr val="414042"/>
              </a:solidFill>
              <a:effectLst/>
              <a:latin typeface="Montserrat"/>
            </a:endParaRPr>
          </a:p>
          <a:p>
            <a:pPr algn="l" fontAlgn="base"/>
            <a:r>
              <a:rPr lang="en-US" b="0" i="0" dirty="0">
                <a:solidFill>
                  <a:srgbClr val="000000"/>
                </a:solidFill>
                <a:effectLst/>
                <a:latin typeface="Montserrat"/>
              </a:rPr>
              <a:t>·        Contribute to public-private partnerships and affiliations to accelerate advances  </a:t>
            </a:r>
            <a:endParaRPr lang="en-US" b="0" i="0" dirty="0">
              <a:solidFill>
                <a:srgbClr val="414042"/>
              </a:solidFill>
              <a:effectLst/>
              <a:latin typeface="Montserrat"/>
            </a:endParaRPr>
          </a:p>
          <a:p>
            <a:pPr algn="l" fontAlgn="base"/>
            <a:r>
              <a:rPr lang="en-US" b="0" i="0" dirty="0">
                <a:solidFill>
                  <a:srgbClr val="000000"/>
                </a:solidFill>
                <a:effectLst/>
                <a:latin typeface="Montserrat"/>
              </a:rPr>
              <a:t>·        Establish best practices for using AI techniques in Systems and Systems Engineering</a:t>
            </a:r>
            <a:endParaRPr lang="en-US" b="0" i="0" dirty="0">
              <a:solidFill>
                <a:srgbClr val="414042"/>
              </a:solidFill>
              <a:effectLst/>
              <a:latin typeface="Montserrat"/>
            </a:endParaRPr>
          </a:p>
          <a:p>
            <a:endParaRPr lang="en-US" dirty="0"/>
          </a:p>
        </p:txBody>
      </p:sp>
      <p:sp>
        <p:nvSpPr>
          <p:cNvPr id="4" name="Slide Number Placeholder 3"/>
          <p:cNvSpPr>
            <a:spLocks noGrp="1"/>
          </p:cNvSpPr>
          <p:nvPr>
            <p:ph type="sldNum" sz="quarter" idx="5"/>
          </p:nvPr>
        </p:nvSpPr>
        <p:spPr/>
        <p:txBody>
          <a:bodyPr/>
          <a:lstStyle/>
          <a:p>
            <a:fld id="{9CB85D96-4FDB-7148-B18B-46402D7060DF}" type="slidenum">
              <a:rPr lang="en-US" smtClean="0"/>
              <a:t>2</a:t>
            </a:fld>
            <a:endParaRPr lang="en-US"/>
          </a:p>
        </p:txBody>
      </p:sp>
    </p:spTree>
    <p:extLst>
      <p:ext uri="{BB962C8B-B14F-4D97-AF65-F5344CB8AC3E}">
        <p14:creationId xmlns:p14="http://schemas.microsoft.com/office/powerpoint/2010/main" val="3298702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Process Model for Machine Learning: Gathering, Preparing, Training, Deploying, Improving</a:t>
            </a:r>
          </a:p>
          <a:p>
            <a:pPr marL="342900" marR="0" lvl="0" indent="-342900">
              <a:lnSpc>
                <a:spcPct val="107000"/>
              </a:lnSpc>
              <a:spcBef>
                <a:spcPts val="0"/>
              </a:spcBef>
              <a:spcAft>
                <a:spcPts val="800"/>
              </a:spcAft>
              <a:buFont typeface="Calibri" panose="020F050202020403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When missions are deployed, it’s not deploy and forget – need to check if the algorithm is doing what we want to do.</a:t>
            </a:r>
          </a:p>
          <a:p>
            <a:pPr marL="0" marR="0" lvl="0" indent="0" algn="l" defTabSz="609768"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Illustration of AI levels: AI Trinity – 1. Computing infrastructure and sensors. 2. Data. 3. Algorithms</a:t>
            </a:r>
          </a:p>
          <a:p>
            <a:pPr marL="342900" marR="0" lvl="0" indent="-342900">
              <a:lnSpc>
                <a:spcPct val="107000"/>
              </a:lnSpc>
              <a:spcBef>
                <a:spcPts val="0"/>
              </a:spcBef>
              <a:spcAft>
                <a:spcPts val="0"/>
              </a:spcAft>
              <a:buFont typeface="Calibri" panose="020F050202020403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Engineering Safe and Effective Human Interaction with AI Systems</a:t>
            </a:r>
          </a:p>
          <a:p>
            <a:pPr marL="742950" marR="0" lvl="1" indent="-285750">
              <a:lnSpc>
                <a:spcPct val="107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Leveraging cognitive strengths of humans and AI</a:t>
            </a:r>
          </a:p>
          <a:p>
            <a:pPr marL="742950" marR="0" lvl="1" indent="-285750">
              <a:lnSpc>
                <a:spcPct val="107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Explainable</a:t>
            </a:r>
          </a:p>
          <a:p>
            <a:pPr marL="742950" marR="0" lvl="1" indent="-285750">
              <a:lnSpc>
                <a:spcPct val="107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Trust</a:t>
            </a:r>
          </a:p>
          <a:p>
            <a:pPr marL="742950" marR="0" lvl="1" indent="-285750">
              <a:lnSpc>
                <a:spcPct val="107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Levels of confidence</a:t>
            </a:r>
          </a:p>
          <a:p>
            <a:pPr marL="742950" marR="0" lvl="1" indent="-285750">
              <a:lnSpc>
                <a:spcPct val="107000"/>
              </a:lnSpc>
              <a:spcBef>
                <a:spcPts val="0"/>
              </a:spcBef>
              <a:spcAft>
                <a:spcPts val="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Levels of automation</a:t>
            </a:r>
          </a:p>
          <a:p>
            <a:pPr marL="742950" marR="0" lvl="1" indent="-285750">
              <a:lnSpc>
                <a:spcPct val="107000"/>
              </a:lnSpc>
              <a:spcBef>
                <a:spcPts val="0"/>
              </a:spcBef>
              <a:spcAft>
                <a:spcPts val="800"/>
              </a:spcAft>
              <a:buFont typeface="Courier New" panose="02070309020205020404" pitchFamily="49" charset="0"/>
              <a:buChar char="o"/>
            </a:pPr>
            <a:r>
              <a:rPr lang="en-US" sz="1100" dirty="0">
                <a:effectLst/>
                <a:latin typeface="Calibri" panose="020F0502020204030204" pitchFamily="34" charset="0"/>
                <a:ea typeface="Calibri" panose="020F0502020204030204" pitchFamily="34" charset="0"/>
                <a:cs typeface="Times New Roman" panose="02020603050405020304" pitchFamily="18" charset="0"/>
              </a:rPr>
              <a:t>Dealing with uncertainty</a:t>
            </a:r>
          </a:p>
          <a:p>
            <a:endParaRPr lang="en-US" dirty="0"/>
          </a:p>
        </p:txBody>
      </p:sp>
      <p:sp>
        <p:nvSpPr>
          <p:cNvPr id="4" name="Slide Number Placeholder 3"/>
          <p:cNvSpPr>
            <a:spLocks noGrp="1"/>
          </p:cNvSpPr>
          <p:nvPr>
            <p:ph type="sldNum" sz="quarter" idx="5"/>
          </p:nvPr>
        </p:nvSpPr>
        <p:spPr/>
        <p:txBody>
          <a:bodyPr/>
          <a:lstStyle/>
          <a:p>
            <a:fld id="{9CB85D96-4FDB-7148-B18B-46402D7060DF}" type="slidenum">
              <a:rPr lang="en-US" smtClean="0"/>
              <a:t>4</a:t>
            </a:fld>
            <a:endParaRPr lang="en-US"/>
          </a:p>
        </p:txBody>
      </p:sp>
    </p:spTree>
    <p:extLst>
      <p:ext uri="{BB962C8B-B14F-4D97-AF65-F5344CB8AC3E}">
        <p14:creationId xmlns:p14="http://schemas.microsoft.com/office/powerpoint/2010/main" val="2932090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09768"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Ethically Charged AI – Uniqueness of AI amplified with Engineering Ethics – Loading and ethical charge (morality?) – Every decision in design (design ethics) loads an ethical charge that can lead harm in a different time and space</a:t>
            </a:r>
          </a:p>
          <a:p>
            <a:r>
              <a:rPr lang="en-US" sz="1800" dirty="0">
                <a:effectLst/>
                <a:latin typeface="Calibri" panose="020F0502020204030204" pitchFamily="34" charset="0"/>
                <a:ea typeface="Calibri" panose="020F0502020204030204" pitchFamily="34" charset="0"/>
                <a:cs typeface="Times New Roman" panose="02020603050405020304" pitchFamily="18" charset="0"/>
              </a:rPr>
              <a:t>Time/distance in the AI ecosystem – The life cycle of an engineering artifact </a:t>
            </a:r>
            <a:r>
              <a:rPr lang="en-US"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can’t know how AI as an engineering artifact is used once it leaves its original space – Ethical proximity </a:t>
            </a:r>
            <a:r>
              <a:rPr lang="en-US"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 power plays an important role</a:t>
            </a:r>
          </a:p>
          <a:p>
            <a:pPr marL="0" marR="0" lvl="0" indent="0" algn="l" defTabSz="609768"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Jimmie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McEver</a:t>
            </a:r>
            <a:r>
              <a:rPr lang="en-US" sz="1800" dirty="0">
                <a:effectLst/>
                <a:latin typeface="Calibri" panose="020F0502020204030204" pitchFamily="34" charset="0"/>
                <a:ea typeface="Calibri" panose="020F0502020204030204" pitchFamily="34" charset="0"/>
                <a:cs typeface="Times New Roman" panose="02020603050405020304" pitchFamily="18" charset="0"/>
              </a:rPr>
              <a:t> – Points out that there are many different types of ethics involved here – from what does society want to social justice bias to which decisions we want AI making (as on the battlefield).</a:t>
            </a:r>
          </a:p>
          <a:p>
            <a:endParaRPr lang="en-US" dirty="0"/>
          </a:p>
        </p:txBody>
      </p:sp>
      <p:sp>
        <p:nvSpPr>
          <p:cNvPr id="4" name="Slide Number Placeholder 3"/>
          <p:cNvSpPr>
            <a:spLocks noGrp="1"/>
          </p:cNvSpPr>
          <p:nvPr>
            <p:ph type="sldNum" sz="quarter" idx="5"/>
          </p:nvPr>
        </p:nvSpPr>
        <p:spPr/>
        <p:txBody>
          <a:bodyPr/>
          <a:lstStyle/>
          <a:p>
            <a:fld id="{9CB85D96-4FDB-7148-B18B-46402D7060DF}" type="slidenum">
              <a:rPr lang="en-US" smtClean="0"/>
              <a:t>5</a:t>
            </a:fld>
            <a:endParaRPr lang="en-US"/>
          </a:p>
        </p:txBody>
      </p:sp>
    </p:spTree>
    <p:extLst>
      <p:ext uri="{BB962C8B-B14F-4D97-AF65-F5344CB8AC3E}">
        <p14:creationId xmlns:p14="http://schemas.microsoft.com/office/powerpoint/2010/main" val="3167144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359777" y="4409344"/>
            <a:ext cx="11376530" cy="1123038"/>
          </a:xfrm>
        </p:spPr>
        <p:txBody>
          <a:bodyPr anchor="b"/>
          <a:lstStyle>
            <a:lvl1pPr algn="l">
              <a:defRPr sz="6000" baseline="0">
                <a:latin typeface="Arial"/>
                <a:cs typeface="Arial"/>
              </a:defRPr>
            </a:lvl1pPr>
          </a:lstStyle>
          <a:p>
            <a:r>
              <a:rPr lang="en-US" dirty="0"/>
              <a:t>Presentation Title</a:t>
            </a:r>
            <a:endParaRPr lang="fr-FR" dirty="0"/>
          </a:p>
        </p:txBody>
      </p:sp>
      <p:sp>
        <p:nvSpPr>
          <p:cNvPr id="18" name="Sous-titre 2"/>
          <p:cNvSpPr>
            <a:spLocks noGrp="1"/>
          </p:cNvSpPr>
          <p:nvPr>
            <p:ph type="subTitle" idx="1" hasCustomPrompt="1"/>
          </p:nvPr>
        </p:nvSpPr>
        <p:spPr>
          <a:xfrm>
            <a:off x="359777" y="3527475"/>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endParaRPr lang="fr-FR" dirty="0"/>
          </a:p>
        </p:txBody>
      </p:sp>
      <p:sp>
        <p:nvSpPr>
          <p:cNvPr id="19" name="Sous-titre 2"/>
          <p:cNvSpPr txBox="1">
            <a:spLocks/>
          </p:cNvSpPr>
          <p:nvPr userDrawn="1"/>
        </p:nvSpPr>
        <p:spPr>
          <a:xfrm>
            <a:off x="359777" y="6438730"/>
            <a:ext cx="9144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/IW2021</a:t>
            </a:r>
          </a:p>
        </p:txBody>
      </p:sp>
      <p:cxnSp>
        <p:nvCxnSpPr>
          <p:cNvPr id="20" name="Straight Connector 19"/>
          <p:cNvCxnSpPr/>
          <p:nvPr userDrawn="1"/>
        </p:nvCxnSpPr>
        <p:spPr>
          <a:xfrm>
            <a:off x="359777" y="5532382"/>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21" name="Picture 20"/>
          <p:cNvPicPr>
            <a:picLocks noChangeAspect="1"/>
          </p:cNvPicPr>
          <p:nvPr userDrawn="1"/>
        </p:nvPicPr>
        <p:blipFill>
          <a:blip r:embed="rId2"/>
          <a:srcRect/>
          <a:stretch/>
        </p:blipFill>
        <p:spPr>
          <a:xfrm>
            <a:off x="3235285" y="509963"/>
            <a:ext cx="5802453" cy="1919635"/>
          </a:xfrm>
          <a:prstGeom prst="rect">
            <a:avLst/>
          </a:prstGeom>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6FCDF-D4EA-1B41-BA14-4AF95E5CEECB}"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3804" y="274639"/>
            <a:ext cx="2744629" cy="5851525"/>
          </a:xfrm>
        </p:spPr>
        <p:txBody>
          <a:bodyPr vert="eaVert"/>
          <a:lstStyle>
            <a:lvl1pPr>
              <a:defRPr>
                <a:solidFill>
                  <a:srgbClr val="0071CE"/>
                </a:solidFill>
                <a:latin typeface="+mj-l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918" y="274639"/>
            <a:ext cx="803058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D2E1F4-580F-2746-8A54-DA485879FD5B}"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5"/>
            <a:ext cx="12192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2000" dirty="0" err="1">
                <a:solidFill>
                  <a:srgbClr val="414042"/>
                </a:solidFill>
                <a:latin typeface="Open Sans Light"/>
                <a:cs typeface="Open Sans Light"/>
              </a:rPr>
              <a:t>www.incose.org</a:t>
            </a:r>
            <a:r>
              <a:rPr lang="fr-FR" sz="2000">
                <a:solidFill>
                  <a:srgbClr val="414042"/>
                </a:solidFill>
                <a:latin typeface="Open Sans Light"/>
                <a:cs typeface="Open Sans Light"/>
              </a:rPr>
              <a:t>/IW2021</a:t>
            </a:r>
            <a:endParaRPr lang="fr-FR" sz="2000" dirty="0">
              <a:solidFill>
                <a:srgbClr val="414042"/>
              </a:solidFill>
              <a:latin typeface="Open Sans Light"/>
              <a:cs typeface="Open Sans Light"/>
            </a:endParaRPr>
          </a:p>
        </p:txBody>
      </p:sp>
      <p:pic>
        <p:nvPicPr>
          <p:cNvPr id="7" name="Picture 6"/>
          <p:cNvPicPr>
            <a:picLocks noChangeAspect="1"/>
          </p:cNvPicPr>
          <p:nvPr userDrawn="1"/>
        </p:nvPicPr>
        <p:blipFill>
          <a:blip r:embed="rId2"/>
          <a:srcRect/>
          <a:stretch/>
        </p:blipFill>
        <p:spPr>
          <a:xfrm>
            <a:off x="2926702" y="1746261"/>
            <a:ext cx="5802453" cy="1919635"/>
          </a:xfrm>
          <a:prstGeom prst="rect">
            <a:avLst/>
          </a:prstGeom>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4400">
                <a:solidFill>
                  <a:schemeClr val="tx2"/>
                </a:solidFill>
                <a:latin typeface="+mj-lt"/>
                <a:cs typeface="Open Sans"/>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E0206F0-1644-564B-A244-82B88DB5BC3C}"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
        <p:nvSpPr>
          <p:cNvPr id="30" name="Titre 1"/>
          <p:cNvSpPr>
            <a:spLocks noGrp="1"/>
          </p:cNvSpPr>
          <p:nvPr>
            <p:ph type="ctrTitle" hasCustomPrompt="1"/>
          </p:nvPr>
        </p:nvSpPr>
        <p:spPr>
          <a:xfrm>
            <a:off x="359777" y="3975759"/>
            <a:ext cx="11376530" cy="1123038"/>
          </a:xfrm>
        </p:spPr>
        <p:txBody>
          <a:bodyPr anchor="b"/>
          <a:lstStyle>
            <a:lvl1pPr algn="l">
              <a:defRPr sz="6000" baseline="0">
                <a:latin typeface="Arial"/>
                <a:cs typeface="Arial"/>
              </a:defRPr>
            </a:lvl1pPr>
          </a:lstStyle>
          <a:p>
            <a:r>
              <a:rPr lang="en-US" dirty="0"/>
              <a:t>Section Title</a:t>
            </a:r>
            <a:endParaRPr lang="fr-FR" dirty="0"/>
          </a:p>
        </p:txBody>
      </p:sp>
      <p:sp>
        <p:nvSpPr>
          <p:cNvPr id="31" name="Sous-titre 2"/>
          <p:cNvSpPr>
            <a:spLocks noGrp="1"/>
          </p:cNvSpPr>
          <p:nvPr>
            <p:ph type="subTitle" idx="1" hasCustomPrompt="1"/>
          </p:nvPr>
        </p:nvSpPr>
        <p:spPr>
          <a:xfrm>
            <a:off x="359777" y="3093890"/>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Section</a:t>
            </a:r>
            <a:endParaRPr lang="fr-FR" dirty="0"/>
          </a:p>
        </p:txBody>
      </p:sp>
      <p:cxnSp>
        <p:nvCxnSpPr>
          <p:cNvPr id="32" name="Straight Connector 31"/>
          <p:cNvCxnSpPr/>
          <p:nvPr userDrawn="1"/>
        </p:nvCxnSpPr>
        <p:spPr>
          <a:xfrm>
            <a:off x="359777" y="5098797"/>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chemeClr val="tx2"/>
                </a:solidFill>
                <a:latin typeface="+mj-lt"/>
              </a:defRPr>
            </a:lvl1pPr>
          </a:lstStyle>
          <a:p>
            <a:r>
              <a:rPr lang="en-US"/>
              <a:t>Click to edit Master title style</a:t>
            </a:r>
            <a:endParaRPr lang="en-US" dirty="0"/>
          </a:p>
        </p:txBody>
      </p:sp>
      <p:sp>
        <p:nvSpPr>
          <p:cNvPr id="3" name="Content Placeholder 2"/>
          <p:cNvSpPr>
            <a:spLocks noGrp="1"/>
          </p:cNvSpPr>
          <p:nvPr>
            <p:ph sz="half" idx="1"/>
          </p:nvPr>
        </p:nvSpPr>
        <p:spPr>
          <a:xfrm>
            <a:off x="609917"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0828"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646E17-325D-1945-BB66-7DE668976512}" type="datetime5">
              <a:rPr lang="fr-FR" smtClean="0"/>
              <a:t>8-févr.-21</a:t>
            </a:fld>
            <a:endParaRPr lang="en-US"/>
          </a:p>
        </p:txBody>
      </p:sp>
      <p:sp>
        <p:nvSpPr>
          <p:cNvPr id="6" name="Footer Placeholder 5"/>
          <p:cNvSpPr>
            <a:spLocks noGrp="1"/>
          </p:cNvSpPr>
          <p:nvPr>
            <p:ph type="ftr" sz="quarter" idx="11"/>
          </p:nvPr>
        </p:nvSpPr>
        <p:spPr/>
        <p:txBody>
          <a:bodyPr/>
          <a:lstStyle/>
          <a:p>
            <a:r>
              <a:rPr lang="en-US"/>
              <a:t>www.incose.org/IW2021</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Text Placeholder 2"/>
          <p:cNvSpPr>
            <a:spLocks noGrp="1"/>
          </p:cNvSpPr>
          <p:nvPr>
            <p:ph type="body" idx="1"/>
          </p:nvPr>
        </p:nvSpPr>
        <p:spPr>
          <a:xfrm>
            <a:off x="609918" y="1535113"/>
            <a:ext cx="5389723"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en-US"/>
              <a:t>Click to edit Master text styles</a:t>
            </a:r>
          </a:p>
        </p:txBody>
      </p:sp>
      <p:sp>
        <p:nvSpPr>
          <p:cNvPr id="4" name="Content Placeholder 3"/>
          <p:cNvSpPr>
            <a:spLocks noGrp="1"/>
          </p:cNvSpPr>
          <p:nvPr>
            <p:ph sz="half" idx="2"/>
          </p:nvPr>
        </p:nvSpPr>
        <p:spPr>
          <a:xfrm>
            <a:off x="609918" y="2174875"/>
            <a:ext cx="5389723"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594" y="1535113"/>
            <a:ext cx="5391840"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6594" y="2174875"/>
            <a:ext cx="5391840"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C1C6AC-1A71-F042-A34D-5D5D60078753}" type="datetime5">
              <a:rPr lang="fr-FR" smtClean="0"/>
              <a:t>8-févr.-21</a:t>
            </a:fld>
            <a:endParaRPr lang="en-US"/>
          </a:p>
        </p:txBody>
      </p:sp>
      <p:sp>
        <p:nvSpPr>
          <p:cNvPr id="8" name="Footer Placeholder 7"/>
          <p:cNvSpPr>
            <a:spLocks noGrp="1"/>
          </p:cNvSpPr>
          <p:nvPr>
            <p:ph type="ftr" sz="quarter" idx="11"/>
          </p:nvPr>
        </p:nvSpPr>
        <p:spPr/>
        <p:txBody>
          <a:bodyPr/>
          <a:lstStyle/>
          <a:p>
            <a:r>
              <a:rPr lang="en-US"/>
              <a:t>www.incose.org/IW2021</a:t>
            </a:r>
            <a:endParaRPr lang="en-US" dirty="0"/>
          </a:p>
        </p:txBody>
      </p:sp>
      <p:sp>
        <p:nvSpPr>
          <p:cNvPr id="9" name="Slide Number Placeholder 8"/>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1AB221-4574-3D44-B186-34E820A81691}" type="datetime5">
              <a:rPr lang="fr-FR" smtClean="0"/>
              <a:t>8-févr.-21</a:t>
            </a:fld>
            <a:endParaRPr lang="en-US"/>
          </a:p>
        </p:txBody>
      </p:sp>
      <p:sp>
        <p:nvSpPr>
          <p:cNvPr id="4" name="Footer Placeholder 3"/>
          <p:cNvSpPr>
            <a:spLocks noGrp="1"/>
          </p:cNvSpPr>
          <p:nvPr>
            <p:ph type="ftr" sz="quarter" idx="11"/>
          </p:nvPr>
        </p:nvSpPr>
        <p:spPr/>
        <p:txBody>
          <a:bodyPr/>
          <a:lstStyle/>
          <a:p>
            <a:r>
              <a:rPr lang="en-US"/>
              <a:t>www.incose.org/IW2021</a:t>
            </a:r>
            <a:endParaRPr lang="en-US" dirty="0"/>
          </a:p>
        </p:txBody>
      </p:sp>
      <p:sp>
        <p:nvSpPr>
          <p:cNvPr id="5" name="Slide Number Placeholder 4"/>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D1D4F6-79BD-6244-8DD0-2BF7E4A8F24B}" type="datetime5">
              <a:rPr lang="fr-FR" smtClean="0"/>
              <a:t>8-févr.-21</a:t>
            </a:fld>
            <a:endParaRPr lang="en-US"/>
          </a:p>
        </p:txBody>
      </p:sp>
      <p:sp>
        <p:nvSpPr>
          <p:cNvPr id="3" name="Footer Placeholder 2"/>
          <p:cNvSpPr>
            <a:spLocks noGrp="1"/>
          </p:cNvSpPr>
          <p:nvPr>
            <p:ph type="ftr" sz="quarter" idx="11"/>
          </p:nvPr>
        </p:nvSpPr>
        <p:spPr/>
        <p:txBody>
          <a:bodyPr/>
          <a:lstStyle/>
          <a:p>
            <a:r>
              <a:rPr lang="en-US"/>
              <a:t>www.incose.org/IW2021</a:t>
            </a:r>
            <a:endParaRPr lang="en-US" dirty="0"/>
          </a:p>
        </p:txBody>
      </p:sp>
      <p:sp>
        <p:nvSpPr>
          <p:cNvPr id="4" name="Slide Number Placeholder 3"/>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920" y="273049"/>
            <a:ext cx="4013173" cy="1162051"/>
          </a:xfrm>
        </p:spPr>
        <p:txBody>
          <a:bodyPr anchor="b"/>
          <a:lstStyle>
            <a:lvl1pPr algn="l">
              <a:defRPr sz="2700" b="0">
                <a:solidFill>
                  <a:srgbClr val="0071CE"/>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4769216" y="273052"/>
            <a:ext cx="6819216" cy="5853113"/>
          </a:xfrm>
        </p:spPr>
        <p:txBody>
          <a:bodyPr/>
          <a:lstStyle>
            <a:lvl1pPr>
              <a:defRPr sz="4300">
                <a:latin typeface="+mn-lt"/>
              </a:defRPr>
            </a:lvl1pPr>
            <a:lvl2pPr>
              <a:defRPr sz="3700">
                <a:latin typeface="+mn-lt"/>
              </a:defRPr>
            </a:lvl2pPr>
            <a:lvl3pPr>
              <a:defRPr sz="3200">
                <a:latin typeface="+mn-lt"/>
              </a:defRPr>
            </a:lvl3pPr>
            <a:lvl4pPr>
              <a:defRPr sz="2700">
                <a:latin typeface="+mn-lt"/>
              </a:defRPr>
            </a:lvl4pPr>
            <a:lvl5pPr>
              <a:defRPr sz="2700">
                <a:latin typeface="+mn-lt"/>
              </a:defRPr>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920" y="1435102"/>
            <a:ext cx="4013173" cy="46910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4D840D8-3659-0E44-A103-5F5DE597A511}" type="datetime5">
              <a:rPr lang="fr-FR" smtClean="0"/>
              <a:t>8-févr.-21</a:t>
            </a:fld>
            <a:endParaRPr lang="en-US"/>
          </a:p>
        </p:txBody>
      </p:sp>
      <p:sp>
        <p:nvSpPr>
          <p:cNvPr id="6" name="Footer Placeholder 5"/>
          <p:cNvSpPr>
            <a:spLocks noGrp="1"/>
          </p:cNvSpPr>
          <p:nvPr>
            <p:ph type="ftr" sz="quarter" idx="11"/>
          </p:nvPr>
        </p:nvSpPr>
        <p:spPr/>
        <p:txBody>
          <a:bodyPr/>
          <a:lstStyle/>
          <a:p>
            <a:r>
              <a:rPr lang="en-US"/>
              <a:t>www.incose.org/IW2021</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962" y="4800600"/>
            <a:ext cx="7319010" cy="566739"/>
          </a:xfrm>
        </p:spPr>
        <p:txBody>
          <a:bodyPr anchor="b"/>
          <a:lstStyle>
            <a:lvl1pPr algn="l">
              <a:defRPr sz="2700" b="0">
                <a:solidFill>
                  <a:srgbClr val="0071CE"/>
                </a:solidFill>
                <a:latin typeface="+mj-lt"/>
              </a:defRPr>
            </a:lvl1pPr>
          </a:lstStyle>
          <a:p>
            <a:r>
              <a:rPr lang="en-US"/>
              <a:t>Click to edit Master title style</a:t>
            </a:r>
            <a:endParaRPr lang="en-US" dirty="0"/>
          </a:p>
        </p:txBody>
      </p:sp>
      <p:sp>
        <p:nvSpPr>
          <p:cNvPr id="3" name="Picture Placeholder 2"/>
          <p:cNvSpPr>
            <a:spLocks noGrp="1"/>
          </p:cNvSpPr>
          <p:nvPr>
            <p:ph type="pic" idx="1"/>
          </p:nvPr>
        </p:nvSpPr>
        <p:spPr>
          <a:xfrm>
            <a:off x="2390962" y="612775"/>
            <a:ext cx="7319010" cy="4114800"/>
          </a:xfrm>
        </p:spPr>
        <p:txBody>
          <a:bodyPr/>
          <a:lstStyle>
            <a:lvl1pPr marL="0" indent="0">
              <a:buNone/>
              <a:defRPr sz="4300"/>
            </a:lvl1pPr>
            <a:lvl2pPr marL="609768" indent="0">
              <a:buNone/>
              <a:defRPr sz="3700"/>
            </a:lvl2pPr>
            <a:lvl3pPr marL="1219535" indent="0">
              <a:buNone/>
              <a:defRPr sz="3200"/>
            </a:lvl3pPr>
            <a:lvl4pPr marL="1829303" indent="0">
              <a:buNone/>
              <a:defRPr sz="2700"/>
            </a:lvl4pPr>
            <a:lvl5pPr marL="2439071" indent="0">
              <a:buNone/>
              <a:defRPr sz="2700"/>
            </a:lvl5pPr>
            <a:lvl6pPr marL="3048838" indent="0">
              <a:buNone/>
              <a:defRPr sz="2700"/>
            </a:lvl6pPr>
            <a:lvl7pPr marL="3658606" indent="0">
              <a:buNone/>
              <a:defRPr sz="2700"/>
            </a:lvl7pPr>
            <a:lvl8pPr marL="4268373" indent="0">
              <a:buNone/>
              <a:defRPr sz="2700"/>
            </a:lvl8pPr>
            <a:lvl9pPr marL="4878141" indent="0">
              <a:buNone/>
              <a:defRPr sz="2700"/>
            </a:lvl9pPr>
          </a:lstStyle>
          <a:p>
            <a:r>
              <a:rPr lang="en-US"/>
              <a:t>Click icon to add picture</a:t>
            </a:r>
          </a:p>
        </p:txBody>
      </p:sp>
      <p:sp>
        <p:nvSpPr>
          <p:cNvPr id="4" name="Text Placeholder 3"/>
          <p:cNvSpPr>
            <a:spLocks noGrp="1"/>
          </p:cNvSpPr>
          <p:nvPr>
            <p:ph type="body" sz="half" idx="2"/>
          </p:nvPr>
        </p:nvSpPr>
        <p:spPr>
          <a:xfrm>
            <a:off x="2390962" y="5367338"/>
            <a:ext cx="7319010" cy="8048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18C61B6-541F-B640-ADCA-3FF96E357E28}" type="datetime5">
              <a:rPr lang="fr-FR" smtClean="0"/>
              <a:t>8-févr.-21</a:t>
            </a:fld>
            <a:endParaRPr lang="en-US"/>
          </a:p>
        </p:txBody>
      </p:sp>
      <p:sp>
        <p:nvSpPr>
          <p:cNvPr id="6" name="Footer Placeholder 5"/>
          <p:cNvSpPr>
            <a:spLocks noGrp="1"/>
          </p:cNvSpPr>
          <p:nvPr>
            <p:ph type="ftr" sz="quarter" idx="11"/>
          </p:nvPr>
        </p:nvSpPr>
        <p:spPr/>
        <p:txBody>
          <a:bodyPr/>
          <a:lstStyle/>
          <a:p>
            <a:r>
              <a:rPr lang="en-US"/>
              <a:t>www.incose.org/IW2021</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918" y="274639"/>
            <a:ext cx="10978515" cy="1143000"/>
          </a:xfrm>
          <a:prstGeom prst="rect">
            <a:avLst/>
          </a:prstGeom>
        </p:spPr>
        <p:txBody>
          <a:bodyPr vert="horz" lIns="121954" tIns="60977" rIns="121954" bIns="6097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918" y="1600201"/>
            <a:ext cx="10978515" cy="4525963"/>
          </a:xfrm>
          <a:prstGeom prst="rect">
            <a:avLst/>
          </a:prstGeom>
        </p:spPr>
        <p:txBody>
          <a:bodyPr vert="horz" lIns="121954" tIns="60977" rIns="121954" bIns="6097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917" y="6356351"/>
            <a:ext cx="2846282" cy="365125"/>
          </a:xfrm>
          <a:prstGeom prst="rect">
            <a:avLst/>
          </a:prstGeom>
        </p:spPr>
        <p:txBody>
          <a:bodyPr vert="horz" lIns="121954" tIns="60977" rIns="121954" bIns="60977" rtlCol="0" anchor="ctr"/>
          <a:lstStyle>
            <a:lvl1pPr algn="l">
              <a:defRPr sz="1600">
                <a:solidFill>
                  <a:schemeClr val="tx1">
                    <a:tint val="75000"/>
                  </a:schemeClr>
                </a:solidFill>
              </a:defRPr>
            </a:lvl1pPr>
          </a:lstStyle>
          <a:p>
            <a:fld id="{6E81C08F-32EE-5C4F-BCFD-4E27C066C8E3}" type="datetime5">
              <a:rPr lang="fr-FR" smtClean="0"/>
              <a:t>8-févr.-21</a:t>
            </a:fld>
            <a:endParaRPr lang="en-US" dirty="0"/>
          </a:p>
        </p:txBody>
      </p:sp>
      <p:sp>
        <p:nvSpPr>
          <p:cNvPr id="5" name="Footer Placeholder 4"/>
          <p:cNvSpPr>
            <a:spLocks noGrp="1"/>
          </p:cNvSpPr>
          <p:nvPr>
            <p:ph type="ftr" sz="quarter" idx="3"/>
          </p:nvPr>
        </p:nvSpPr>
        <p:spPr>
          <a:xfrm>
            <a:off x="4167770" y="6356351"/>
            <a:ext cx="3862811" cy="365125"/>
          </a:xfrm>
          <a:prstGeom prst="rect">
            <a:avLst/>
          </a:prstGeom>
        </p:spPr>
        <p:txBody>
          <a:bodyPr vert="horz" lIns="121954" tIns="60977" rIns="121954" bIns="60977" rtlCol="0" anchor="ctr"/>
          <a:lstStyle>
            <a:lvl1pPr algn="ctr">
              <a:defRPr sz="1600">
                <a:solidFill>
                  <a:schemeClr val="tx1">
                    <a:tint val="75000"/>
                  </a:schemeClr>
                </a:solidFill>
              </a:defRPr>
            </a:lvl1pPr>
          </a:lstStyle>
          <a:p>
            <a:r>
              <a:rPr lang="en-US"/>
              <a:t>www.incose.org/IW2021</a:t>
            </a:r>
            <a:endParaRPr lang="en-US" dirty="0"/>
          </a:p>
        </p:txBody>
      </p:sp>
      <p:sp>
        <p:nvSpPr>
          <p:cNvPr id="6" name="Slide Number Placeholder 5"/>
          <p:cNvSpPr>
            <a:spLocks noGrp="1"/>
          </p:cNvSpPr>
          <p:nvPr>
            <p:ph type="sldNum" sz="quarter" idx="4"/>
          </p:nvPr>
        </p:nvSpPr>
        <p:spPr>
          <a:xfrm>
            <a:off x="8742151" y="6356351"/>
            <a:ext cx="2846282" cy="365125"/>
          </a:xfrm>
          <a:prstGeom prst="rect">
            <a:avLst/>
          </a:prstGeom>
        </p:spPr>
        <p:txBody>
          <a:bodyPr vert="horz" lIns="121954" tIns="60977" rIns="121954" bIns="60977" rtlCol="0" anchor="ctr"/>
          <a:lstStyle>
            <a:lvl1pPr algn="r">
              <a:defRPr sz="1600">
                <a:solidFill>
                  <a:schemeClr val="tx1">
                    <a:tint val="75000"/>
                  </a:schemeClr>
                </a:solidFill>
              </a:defRPr>
            </a:lvl1pPr>
          </a:lstStyle>
          <a:p>
            <a:fld id="{924B41C4-1474-8D42-B330-D2828683839D}" type="slidenum">
              <a:rPr lang="en-US" smtClean="0"/>
              <a:t>‹#›</a:t>
            </a:fld>
            <a:endParaRPr lang="en-US" dirty="0"/>
          </a:p>
        </p:txBody>
      </p:sp>
      <p:pic>
        <p:nvPicPr>
          <p:cNvPr id="7" name="Picture 6" descr="logo-IW.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06112" y="0"/>
            <a:ext cx="1192237"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609768" rtl="0" eaLnBrk="1" latinLnBrk="0" hangingPunct="1">
        <a:spcBef>
          <a:spcPct val="0"/>
        </a:spcBef>
        <a:buNone/>
        <a:defRPr sz="4400" kern="1200">
          <a:solidFill>
            <a:srgbClr val="0071CE"/>
          </a:solidFill>
          <a:latin typeface="+mj-lt"/>
          <a:ea typeface="+mj-ea"/>
          <a:cs typeface="Arial"/>
        </a:defRPr>
      </a:lvl1pPr>
    </p:titleStyle>
    <p:bodyStyle>
      <a:lvl1pPr marL="457326" indent="-457326" algn="l" defTabSz="609768" rtl="0" eaLnBrk="1" latinLnBrk="0" hangingPunct="1">
        <a:spcBef>
          <a:spcPct val="20000"/>
        </a:spcBef>
        <a:buFont typeface="Arial"/>
        <a:buChar char="•"/>
        <a:defRPr sz="4300" kern="1200">
          <a:solidFill>
            <a:schemeClr val="tx1"/>
          </a:solidFill>
          <a:latin typeface="+mn-lt"/>
          <a:ea typeface="+mn-ea"/>
          <a:cs typeface="Arial"/>
        </a:defRPr>
      </a:lvl1pPr>
      <a:lvl2pPr marL="990872" indent="-381105" algn="l" defTabSz="609768" rtl="0" eaLnBrk="1" latinLnBrk="0" hangingPunct="1">
        <a:spcBef>
          <a:spcPct val="20000"/>
        </a:spcBef>
        <a:buFont typeface="Arial"/>
        <a:buChar char="–"/>
        <a:defRPr sz="3700" kern="1200">
          <a:solidFill>
            <a:schemeClr val="tx1"/>
          </a:solidFill>
          <a:latin typeface="+mn-lt"/>
          <a:ea typeface="+mn-ea"/>
          <a:cs typeface="Arial"/>
        </a:defRPr>
      </a:lvl2pPr>
      <a:lvl3pPr marL="1524419" indent="-304884" algn="l" defTabSz="609768" rtl="0" eaLnBrk="1" latinLnBrk="0" hangingPunct="1">
        <a:spcBef>
          <a:spcPct val="20000"/>
        </a:spcBef>
        <a:buFont typeface="Arial"/>
        <a:buChar char="•"/>
        <a:defRPr sz="3200" kern="1200">
          <a:solidFill>
            <a:schemeClr val="tx1"/>
          </a:solidFill>
          <a:latin typeface="+mn-lt"/>
          <a:ea typeface="+mn-ea"/>
          <a:cs typeface="Arial"/>
        </a:defRPr>
      </a:lvl3pPr>
      <a:lvl4pPr marL="2134187" indent="-304884" algn="l" defTabSz="609768" rtl="0" eaLnBrk="1" latinLnBrk="0" hangingPunct="1">
        <a:spcBef>
          <a:spcPct val="20000"/>
        </a:spcBef>
        <a:buFont typeface="Arial"/>
        <a:buChar char="–"/>
        <a:defRPr sz="2700" kern="1200">
          <a:solidFill>
            <a:schemeClr val="tx1"/>
          </a:solidFill>
          <a:latin typeface="+mn-lt"/>
          <a:ea typeface="+mn-ea"/>
          <a:cs typeface="Arial"/>
        </a:defRPr>
      </a:lvl4pPr>
      <a:lvl5pPr marL="2743954" indent="-304884" algn="l" defTabSz="609768" rtl="0" eaLnBrk="1" latinLnBrk="0" hangingPunct="1">
        <a:spcBef>
          <a:spcPct val="20000"/>
        </a:spcBef>
        <a:buFont typeface="Arial"/>
        <a:buChar char="»"/>
        <a:defRPr sz="2700" kern="1200">
          <a:solidFill>
            <a:schemeClr val="tx1"/>
          </a:solidFill>
          <a:latin typeface="+mn-lt"/>
          <a:ea typeface="+mn-ea"/>
          <a:cs typeface="Arial"/>
        </a:defRPr>
      </a:lvl5pPr>
      <a:lvl6pPr marL="3353722" indent="-304884" algn="l" defTabSz="609768" rtl="0" eaLnBrk="1" latinLnBrk="0" hangingPunct="1">
        <a:spcBef>
          <a:spcPct val="20000"/>
        </a:spcBef>
        <a:buFont typeface="Arial"/>
        <a:buChar char="•"/>
        <a:defRPr sz="2700" kern="1200">
          <a:solidFill>
            <a:schemeClr val="tx1"/>
          </a:solidFill>
          <a:latin typeface="+mn-lt"/>
          <a:ea typeface="+mn-ea"/>
          <a:cs typeface="+mn-cs"/>
        </a:defRPr>
      </a:lvl6pPr>
      <a:lvl7pPr marL="3963490" indent="-304884" algn="l" defTabSz="609768" rtl="0" eaLnBrk="1" latinLnBrk="0" hangingPunct="1">
        <a:spcBef>
          <a:spcPct val="20000"/>
        </a:spcBef>
        <a:buFont typeface="Arial"/>
        <a:buChar char="•"/>
        <a:defRPr sz="2700" kern="1200">
          <a:solidFill>
            <a:schemeClr val="tx1"/>
          </a:solidFill>
          <a:latin typeface="+mn-lt"/>
          <a:ea typeface="+mn-ea"/>
          <a:cs typeface="+mn-cs"/>
        </a:defRPr>
      </a:lvl7pPr>
      <a:lvl8pPr marL="4573257" indent="-304884" algn="l" defTabSz="609768" rtl="0" eaLnBrk="1" latinLnBrk="0" hangingPunct="1">
        <a:spcBef>
          <a:spcPct val="20000"/>
        </a:spcBef>
        <a:buFont typeface="Arial"/>
        <a:buChar char="•"/>
        <a:defRPr sz="2700" kern="1200">
          <a:solidFill>
            <a:schemeClr val="tx1"/>
          </a:solidFill>
          <a:latin typeface="+mn-lt"/>
          <a:ea typeface="+mn-ea"/>
          <a:cs typeface="+mn-cs"/>
        </a:defRPr>
      </a:lvl8pPr>
      <a:lvl9pPr marL="5183025" indent="-304884" algn="l" defTabSz="609768"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8"/>
          <p:cNvSpPr>
            <a:spLocks noGrp="1" noChangeArrowheads="1"/>
          </p:cNvSpPr>
          <p:nvPr>
            <p:ph type="ctrTitle"/>
          </p:nvPr>
        </p:nvSpPr>
        <p:spPr/>
        <p:txBody>
          <a:bodyPr>
            <a:normAutofit/>
          </a:bodyPr>
          <a:lstStyle/>
          <a:p>
            <a:r>
              <a:rPr lang="en-US" dirty="0"/>
              <a:t>AI and R&amp;D</a:t>
            </a:r>
          </a:p>
        </p:txBody>
      </p:sp>
      <p:sp>
        <p:nvSpPr>
          <p:cNvPr id="2" name="Subtitle 1"/>
          <p:cNvSpPr>
            <a:spLocks noGrp="1"/>
          </p:cNvSpPr>
          <p:nvPr>
            <p:ph type="subTitle" idx="1"/>
          </p:nvPr>
        </p:nvSpPr>
        <p:spPr>
          <a:xfrm>
            <a:off x="515471" y="5638801"/>
            <a:ext cx="11370608" cy="867169"/>
          </a:xfrm>
        </p:spPr>
        <p:txBody>
          <a:bodyPr anchor="t">
            <a:normAutofit/>
          </a:bodyPr>
          <a:lstStyle/>
          <a:p>
            <a:pPr>
              <a:spcBef>
                <a:spcPts val="0"/>
              </a:spcBef>
            </a:pPr>
            <a:r>
              <a:rPr lang="en-US" sz="1799" dirty="0"/>
              <a:t>Karen Grothe</a:t>
            </a:r>
          </a:p>
          <a:p>
            <a:pPr>
              <a:spcBef>
                <a:spcPts val="0"/>
              </a:spcBef>
            </a:pPr>
            <a:r>
              <a:rPr lang="en-US" sz="1799" dirty="0"/>
              <a:t>karen@karengrothe.com</a:t>
            </a:r>
          </a:p>
        </p:txBody>
      </p:sp>
    </p:spTree>
    <p:extLst>
      <p:ext uri="{BB962C8B-B14F-4D97-AF65-F5344CB8AC3E}">
        <p14:creationId xmlns:p14="http://schemas.microsoft.com/office/powerpoint/2010/main" val="4108746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22179-E62B-43CD-AB6C-6BDD8D743A2F}"/>
              </a:ext>
            </a:extLst>
          </p:cNvPr>
          <p:cNvSpPr>
            <a:spLocks noGrp="1"/>
          </p:cNvSpPr>
          <p:nvPr>
            <p:ph type="title"/>
          </p:nvPr>
        </p:nvSpPr>
        <p:spPr/>
        <p:txBody>
          <a:bodyPr/>
          <a:lstStyle/>
          <a:p>
            <a:r>
              <a:rPr lang="en-US" dirty="0"/>
              <a:t>Other ESR&amp;D WG Activities</a:t>
            </a:r>
          </a:p>
        </p:txBody>
      </p:sp>
      <p:sp>
        <p:nvSpPr>
          <p:cNvPr id="3" name="Content Placeholder 2">
            <a:extLst>
              <a:ext uri="{FF2B5EF4-FFF2-40B4-BE49-F238E27FC236}">
                <a16:creationId xmlns:a16="http://schemas.microsoft.com/office/drawing/2014/main" id="{3A0205F5-E1A4-43C7-8733-AD057F68192D}"/>
              </a:ext>
            </a:extLst>
          </p:cNvPr>
          <p:cNvSpPr>
            <a:spLocks noGrp="1"/>
          </p:cNvSpPr>
          <p:nvPr>
            <p:ph idx="1"/>
          </p:nvPr>
        </p:nvSpPr>
        <p:spPr>
          <a:xfrm>
            <a:off x="609918" y="1600201"/>
            <a:ext cx="11265993" cy="4525963"/>
          </a:xfrm>
        </p:spPr>
        <p:txBody>
          <a:bodyPr>
            <a:normAutofit/>
          </a:bodyPr>
          <a:lstStyle/>
          <a:p>
            <a:r>
              <a:rPr lang="en-US" sz="3200" dirty="0"/>
              <a:t>Publications</a:t>
            </a:r>
          </a:p>
          <a:p>
            <a:pPr lvl="1"/>
            <a:r>
              <a:rPr lang="en-US" sz="2400" dirty="0"/>
              <a:t>“Implementing Systems Engineering in Early Stage Research and Development (ESR&amp;D) Engineering Projects” IS20 30Th Annual INCOSE International Symposium July 18-23, 2020</a:t>
            </a:r>
          </a:p>
          <a:p>
            <a:pPr lvl="1"/>
            <a:r>
              <a:rPr lang="en-US" sz="2400" dirty="0"/>
              <a:t>“Perceived Conflicts of Systems Engineering in Early Stage Research and Development” Draft for INCOSE </a:t>
            </a:r>
            <a:r>
              <a:rPr lang="en-US" sz="2400" dirty="0" err="1"/>
              <a:t>InSight</a:t>
            </a:r>
            <a:r>
              <a:rPr lang="en-US" sz="2400" dirty="0"/>
              <a:t> August 2021</a:t>
            </a:r>
          </a:p>
          <a:p>
            <a:pPr>
              <a:lnSpc>
                <a:spcPct val="200000"/>
              </a:lnSpc>
            </a:pPr>
            <a:r>
              <a:rPr lang="en-US" sz="3200" dirty="0"/>
              <a:t>IS21 July 17-22, 2021 Panel Submission and Preparation</a:t>
            </a:r>
          </a:p>
        </p:txBody>
      </p:sp>
      <p:sp>
        <p:nvSpPr>
          <p:cNvPr id="4" name="Date Placeholder 3">
            <a:extLst>
              <a:ext uri="{FF2B5EF4-FFF2-40B4-BE49-F238E27FC236}">
                <a16:creationId xmlns:a16="http://schemas.microsoft.com/office/drawing/2014/main" id="{2F512EB4-B188-4CAC-9281-272C650BFC55}"/>
              </a:ext>
            </a:extLst>
          </p:cNvPr>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a:extLst>
              <a:ext uri="{FF2B5EF4-FFF2-40B4-BE49-F238E27FC236}">
                <a16:creationId xmlns:a16="http://schemas.microsoft.com/office/drawing/2014/main" id="{9A5B1B55-5AFE-497F-A527-B1CA8EBA23B2}"/>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D71A2E74-3B23-4E52-BC8E-97DF6B5D3028}"/>
              </a:ext>
            </a:extLst>
          </p:cNvPr>
          <p:cNvSpPr>
            <a:spLocks noGrp="1"/>
          </p:cNvSpPr>
          <p:nvPr>
            <p:ph type="sldNum" sz="quarter" idx="12"/>
          </p:nvPr>
        </p:nvSpPr>
        <p:spPr/>
        <p:txBody>
          <a:bodyPr/>
          <a:lstStyle/>
          <a:p>
            <a:fld id="{924B41C4-1474-8D42-B330-D2828683839D}" type="slidenum">
              <a:rPr lang="en-US" smtClean="0"/>
              <a:t>10</a:t>
            </a:fld>
            <a:endParaRPr lang="en-US"/>
          </a:p>
        </p:txBody>
      </p:sp>
    </p:spTree>
    <p:extLst>
      <p:ext uri="{BB962C8B-B14F-4D97-AF65-F5344CB8AC3E}">
        <p14:creationId xmlns:p14="http://schemas.microsoft.com/office/powerpoint/2010/main" val="2366871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918" y="222891"/>
            <a:ext cx="10978515" cy="1143000"/>
          </a:xfrm>
        </p:spPr>
        <p:txBody>
          <a:bodyPr/>
          <a:lstStyle/>
          <a:p>
            <a:r>
              <a:rPr lang="en-US" dirty="0"/>
              <a:t>Artificial Intelligence (AI) Systems WG</a:t>
            </a:r>
          </a:p>
        </p:txBody>
      </p:sp>
      <p:sp>
        <p:nvSpPr>
          <p:cNvPr id="4" name="Date Placeholder 3"/>
          <p:cNvSpPr>
            <a:spLocks noGrp="1"/>
          </p:cNvSpPr>
          <p:nvPr>
            <p:ph type="dt" sz="half" idx="10"/>
          </p:nvPr>
        </p:nvSpPr>
        <p:spPr/>
        <p:txBody>
          <a:bodyPr/>
          <a:lstStyle/>
          <a:p>
            <a:fld id="{B6BA75A6-B99E-6848-91A1-1668F53CAD0D}"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2</a:t>
            </a:fld>
            <a:endParaRPr lang="en-US"/>
          </a:p>
        </p:txBody>
      </p:sp>
      <p:sp>
        <p:nvSpPr>
          <p:cNvPr id="8" name="Oval 7">
            <a:extLst>
              <a:ext uri="{FF2B5EF4-FFF2-40B4-BE49-F238E27FC236}">
                <a16:creationId xmlns:a16="http://schemas.microsoft.com/office/drawing/2014/main" id="{8AB84C6C-97A2-48B2-8CE8-B12E6E488B45}"/>
              </a:ext>
            </a:extLst>
          </p:cNvPr>
          <p:cNvSpPr/>
          <p:nvPr/>
        </p:nvSpPr>
        <p:spPr>
          <a:xfrm>
            <a:off x="743508" y="1696415"/>
            <a:ext cx="470930" cy="546723"/>
          </a:xfrm>
          <a:prstGeom prst="ellipse">
            <a:avLst/>
          </a:prstGeom>
          <a:solidFill>
            <a:schemeClr val="bg2"/>
          </a:solidFill>
          <a:ln w="3810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2"/>
                </a:solidFill>
                <a:latin typeface="Arial" panose="020B0604020202020204" pitchFamily="34" charset="0"/>
                <a:cs typeface="Arial" panose="020B0604020202020204" pitchFamily="34" charset="0"/>
              </a:rPr>
              <a:t>1</a:t>
            </a:r>
            <a:endParaRPr lang="en-US" sz="1124" b="1" dirty="0">
              <a:solidFill>
                <a:schemeClr val="accent2"/>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D39E545E-CE1E-431B-B465-73F47DEA69A7}"/>
              </a:ext>
            </a:extLst>
          </p:cNvPr>
          <p:cNvSpPr/>
          <p:nvPr/>
        </p:nvSpPr>
        <p:spPr>
          <a:xfrm>
            <a:off x="743508" y="3195247"/>
            <a:ext cx="477238" cy="546723"/>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71CE"/>
                </a:solidFill>
                <a:latin typeface="Arial" panose="020B0604020202020204" pitchFamily="34" charset="0"/>
                <a:cs typeface="Arial" panose="020B0604020202020204" pitchFamily="34" charset="0"/>
              </a:rPr>
              <a:t>2</a:t>
            </a:r>
            <a:endParaRPr lang="en-US" sz="1124" b="1" dirty="0">
              <a:solidFill>
                <a:srgbClr val="0071CE"/>
              </a:solidFill>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543EE89F-DAF9-4640-813A-F46312723C07}"/>
              </a:ext>
            </a:extLst>
          </p:cNvPr>
          <p:cNvSpPr/>
          <p:nvPr/>
        </p:nvSpPr>
        <p:spPr>
          <a:xfrm>
            <a:off x="743508" y="4639567"/>
            <a:ext cx="474857" cy="519752"/>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71CE"/>
                </a:solidFill>
                <a:latin typeface="Arial" panose="020B0604020202020204" pitchFamily="34" charset="0"/>
                <a:cs typeface="Arial" panose="020B0604020202020204" pitchFamily="34" charset="0"/>
              </a:rPr>
              <a:t>3</a:t>
            </a:r>
            <a:endParaRPr lang="en-US" sz="1124" b="1" dirty="0">
              <a:solidFill>
                <a:srgbClr val="0071CE"/>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5987DAD4-EBE2-4A9B-869F-430A334B8FA6}"/>
              </a:ext>
            </a:extLst>
          </p:cNvPr>
          <p:cNvSpPr/>
          <p:nvPr/>
        </p:nvSpPr>
        <p:spPr>
          <a:xfrm>
            <a:off x="1504812" y="1696819"/>
            <a:ext cx="10083621" cy="1323439"/>
          </a:xfrm>
          <a:prstGeom prst="rect">
            <a:avLst/>
          </a:prstGeom>
        </p:spPr>
        <p:txBody>
          <a:bodyPr wrap="square">
            <a:spAutoFit/>
          </a:bodyPr>
          <a:lstStyle/>
          <a:p>
            <a:r>
              <a:rPr lang="en-US" sz="2000" b="1" dirty="0">
                <a:solidFill>
                  <a:schemeClr val="tx2"/>
                </a:solidFill>
                <a:cs typeface="Arial" panose="020B0604020202020204" pitchFamily="34" charset="0"/>
              </a:rPr>
              <a:t>Purpose:  </a:t>
            </a:r>
            <a:r>
              <a:rPr lang="en-US" sz="2000" dirty="0">
                <a:cs typeface="Arial" panose="020B0604020202020204" pitchFamily="34" charset="0"/>
              </a:rPr>
              <a:t>Identify and communicate emerging AI technologies that appertain to industries of the Future. The AI Systems WG seeks to establish INCOSE as a recognized resource of expertise for research, development, and application of AI systems. </a:t>
            </a:r>
          </a:p>
        </p:txBody>
      </p:sp>
      <p:sp>
        <p:nvSpPr>
          <p:cNvPr id="13" name="TextBox 12">
            <a:extLst>
              <a:ext uri="{FF2B5EF4-FFF2-40B4-BE49-F238E27FC236}">
                <a16:creationId xmlns:a16="http://schemas.microsoft.com/office/drawing/2014/main" id="{68280953-862C-4BAB-8671-0CC4CCFB7F69}"/>
              </a:ext>
            </a:extLst>
          </p:cNvPr>
          <p:cNvSpPr txBox="1"/>
          <p:nvPr/>
        </p:nvSpPr>
        <p:spPr>
          <a:xfrm>
            <a:off x="1504811" y="3154528"/>
            <a:ext cx="10083621" cy="1323439"/>
          </a:xfrm>
          <a:prstGeom prst="rect">
            <a:avLst/>
          </a:prstGeom>
          <a:noFill/>
        </p:spPr>
        <p:txBody>
          <a:bodyPr wrap="square">
            <a:spAutoFit/>
          </a:bodyPr>
          <a:lstStyle/>
          <a:p>
            <a:pPr marL="0" marR="0" lvl="0" indent="0" algn="l" defTabSz="609768"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1CE"/>
                </a:solidFill>
                <a:effectLst/>
                <a:uLnTx/>
                <a:uFillTx/>
                <a:latin typeface="Arial"/>
                <a:ea typeface="+mn-ea"/>
                <a:cs typeface="Arial" panose="020B0604020202020204" pitchFamily="34" charset="0"/>
              </a:rPr>
              <a:t>General Goals: </a:t>
            </a:r>
            <a:r>
              <a:rPr kumimoji="0" lang="en-US" sz="2000" b="0" i="0" u="none" strike="noStrike" kern="1200" cap="none" spc="0" normalizeH="0" baseline="0" noProof="0" dirty="0">
                <a:ln>
                  <a:noFill/>
                </a:ln>
                <a:solidFill>
                  <a:srgbClr val="414042"/>
                </a:solidFill>
                <a:effectLst/>
                <a:uLnTx/>
                <a:uFillTx/>
                <a:latin typeface="Arial"/>
                <a:ea typeface="+mn-ea"/>
                <a:cs typeface="Arial" panose="020B0604020202020204" pitchFamily="34" charset="0"/>
              </a:rPr>
              <a:t>Identify the needs of the international AI community (industry, academia, government) which are well-suited for contributions by INCOSE, and to provide expertise across SE functions and lifecycle management that can be used by industry to promote the development of AI Systems. </a:t>
            </a:r>
          </a:p>
        </p:txBody>
      </p:sp>
      <p:sp>
        <p:nvSpPr>
          <p:cNvPr id="14" name="Rectangle 13">
            <a:extLst>
              <a:ext uri="{FF2B5EF4-FFF2-40B4-BE49-F238E27FC236}">
                <a16:creationId xmlns:a16="http://schemas.microsoft.com/office/drawing/2014/main" id="{CCD1DD56-6193-4EA8-B1A3-5A3465828260}"/>
              </a:ext>
            </a:extLst>
          </p:cNvPr>
          <p:cNvSpPr/>
          <p:nvPr/>
        </p:nvSpPr>
        <p:spPr>
          <a:xfrm>
            <a:off x="1508739" y="4666897"/>
            <a:ext cx="10388737" cy="1015663"/>
          </a:xfrm>
          <a:prstGeom prst="rect">
            <a:avLst/>
          </a:prstGeom>
        </p:spPr>
        <p:txBody>
          <a:bodyPr wrap="square">
            <a:spAutoFit/>
          </a:bodyPr>
          <a:lstStyle/>
          <a:p>
            <a:r>
              <a:rPr lang="en-US" sz="2000" b="1" dirty="0">
                <a:solidFill>
                  <a:srgbClr val="0071CE"/>
                </a:solidFill>
                <a:cs typeface="Arial" panose="020B0604020202020204" pitchFamily="34" charset="0"/>
              </a:rPr>
              <a:t>Scope: </a:t>
            </a:r>
            <a:r>
              <a:rPr lang="en-US" sz="2000" dirty="0">
                <a:cs typeface="Arial" panose="020B0604020202020204" pitchFamily="34" charset="0"/>
              </a:rPr>
              <a:t>This WG addresses the use of AI within Systems and using AI as part of the Systems development. The WG will encourage research to be conducted by members or via collaboration with other organizations. </a:t>
            </a:r>
          </a:p>
        </p:txBody>
      </p:sp>
    </p:spTree>
    <p:extLst>
      <p:ext uri="{BB962C8B-B14F-4D97-AF65-F5344CB8AC3E}">
        <p14:creationId xmlns:p14="http://schemas.microsoft.com/office/powerpoint/2010/main" val="2542826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7592B-56F9-41C2-A844-D7E92358584A}"/>
              </a:ext>
            </a:extLst>
          </p:cNvPr>
          <p:cNvSpPr>
            <a:spLocks noGrp="1"/>
          </p:cNvSpPr>
          <p:nvPr>
            <p:ph type="title"/>
          </p:nvPr>
        </p:nvSpPr>
        <p:spPr>
          <a:xfrm>
            <a:off x="609918" y="274639"/>
            <a:ext cx="10978515" cy="982662"/>
          </a:xfrm>
        </p:spPr>
        <p:txBody>
          <a:bodyPr/>
          <a:lstStyle/>
          <a:p>
            <a:r>
              <a:rPr lang="en-US" dirty="0"/>
              <a:t>Specific WG Goals and Objectives</a:t>
            </a:r>
          </a:p>
        </p:txBody>
      </p:sp>
      <p:sp>
        <p:nvSpPr>
          <p:cNvPr id="3" name="Content Placeholder 2">
            <a:extLst>
              <a:ext uri="{FF2B5EF4-FFF2-40B4-BE49-F238E27FC236}">
                <a16:creationId xmlns:a16="http://schemas.microsoft.com/office/drawing/2014/main" id="{81553165-8815-4717-8316-96C32E08E176}"/>
              </a:ext>
            </a:extLst>
          </p:cNvPr>
          <p:cNvSpPr>
            <a:spLocks noGrp="1"/>
          </p:cNvSpPr>
          <p:nvPr>
            <p:ph idx="1"/>
          </p:nvPr>
        </p:nvSpPr>
        <p:spPr>
          <a:xfrm>
            <a:off x="609918" y="1257301"/>
            <a:ext cx="10978515" cy="5099050"/>
          </a:xfrm>
        </p:spPr>
        <p:txBody>
          <a:bodyPr>
            <a:normAutofit fontScale="25000" lnSpcReduction="20000"/>
          </a:bodyPr>
          <a:lstStyle/>
          <a:p>
            <a:pPr marL="0" indent="0">
              <a:buNone/>
            </a:pPr>
            <a:r>
              <a:rPr lang="en-US" sz="9800" b="1" dirty="0"/>
              <a:t>Specific Goals</a:t>
            </a:r>
          </a:p>
          <a:p>
            <a:pPr marL="742950" indent="-742950">
              <a:buAutoNum type="arabicParenR"/>
            </a:pPr>
            <a:r>
              <a:rPr lang="en-US" sz="8000" dirty="0"/>
              <a:t>Identify and communicate emerging AI technologies that can be applied to the engineering of systems (AI for SE)</a:t>
            </a:r>
          </a:p>
          <a:p>
            <a:pPr marL="742950" indent="-742950">
              <a:buAutoNum type="arabicParenR"/>
            </a:pPr>
            <a:r>
              <a:rPr lang="en-US" sz="8000" dirty="0"/>
              <a:t>Develop and communicate advances in SE methods needed to effectively engineer systems with embedded AI (SE for AI) </a:t>
            </a:r>
          </a:p>
          <a:p>
            <a:pPr marL="0" indent="0">
              <a:buNone/>
            </a:pPr>
            <a:endParaRPr lang="en-US" dirty="0"/>
          </a:p>
          <a:p>
            <a:pPr marL="0" indent="0">
              <a:buNone/>
            </a:pPr>
            <a:endParaRPr lang="en-US" dirty="0"/>
          </a:p>
          <a:p>
            <a:pPr marL="0" indent="0">
              <a:buNone/>
            </a:pPr>
            <a:r>
              <a:rPr lang="en-US" sz="8600" b="1" dirty="0"/>
              <a:t>Research Objectives</a:t>
            </a:r>
          </a:p>
          <a:p>
            <a:pPr>
              <a:spcBef>
                <a:spcPts val="600"/>
              </a:spcBef>
              <a:buFont typeface="Wingdings" panose="05000000000000000000" pitchFamily="2" charset="2"/>
              <a:buChar char="Ø"/>
            </a:pPr>
            <a:r>
              <a:rPr lang="en-US" sz="9600" dirty="0"/>
              <a:t>Explore Human-AI collaboration</a:t>
            </a:r>
          </a:p>
          <a:p>
            <a:pPr>
              <a:spcBef>
                <a:spcPts val="600"/>
              </a:spcBef>
              <a:buFont typeface="Wingdings" panose="05000000000000000000" pitchFamily="2" charset="2"/>
              <a:buChar char="Ø"/>
            </a:pPr>
            <a:r>
              <a:rPr lang="en-US" sz="9600" dirty="0"/>
              <a:t>Evaluate Safety and Security of AI systems</a:t>
            </a:r>
          </a:p>
          <a:p>
            <a:pPr>
              <a:spcBef>
                <a:spcPts val="600"/>
              </a:spcBef>
              <a:buFont typeface="Wingdings" panose="05000000000000000000" pitchFamily="2" charset="2"/>
              <a:buChar char="Ø"/>
            </a:pPr>
            <a:r>
              <a:rPr lang="en-US" sz="9600" dirty="0"/>
              <a:t>Measure and evaluate AI technologies through standards and benchmarks</a:t>
            </a:r>
          </a:p>
          <a:p>
            <a:pPr>
              <a:spcBef>
                <a:spcPts val="600"/>
              </a:spcBef>
              <a:buFont typeface="Wingdings" panose="05000000000000000000" pitchFamily="2" charset="2"/>
              <a:buChar char="Ø"/>
            </a:pPr>
            <a:r>
              <a:rPr lang="en-US" sz="9600" dirty="0"/>
              <a:t>Understand and promote workforce development and STEM initiatives</a:t>
            </a:r>
          </a:p>
          <a:p>
            <a:pPr>
              <a:spcBef>
                <a:spcPts val="600"/>
              </a:spcBef>
              <a:buFont typeface="Wingdings" panose="05000000000000000000" pitchFamily="2" charset="2"/>
              <a:buChar char="Ø"/>
            </a:pPr>
            <a:r>
              <a:rPr lang="en-US" sz="9600" dirty="0"/>
              <a:t>Contribute to public-private partnerships and affiliations to accelerate advances  </a:t>
            </a:r>
          </a:p>
          <a:p>
            <a:pPr>
              <a:spcBef>
                <a:spcPts val="600"/>
              </a:spcBef>
              <a:buFont typeface="Wingdings" panose="05000000000000000000" pitchFamily="2" charset="2"/>
              <a:buChar char="Ø"/>
            </a:pPr>
            <a:r>
              <a:rPr lang="en-US" sz="9600" dirty="0"/>
              <a:t>Establish best practices for using AI techniques in Systems and Systems Engineering</a:t>
            </a:r>
          </a:p>
          <a:p>
            <a:endParaRPr lang="en-US" dirty="0"/>
          </a:p>
        </p:txBody>
      </p:sp>
      <p:sp>
        <p:nvSpPr>
          <p:cNvPr id="4" name="Date Placeholder 3">
            <a:extLst>
              <a:ext uri="{FF2B5EF4-FFF2-40B4-BE49-F238E27FC236}">
                <a16:creationId xmlns:a16="http://schemas.microsoft.com/office/drawing/2014/main" id="{6B151EB2-908E-451B-8B20-31BAA4215FC5}"/>
              </a:ext>
            </a:extLst>
          </p:cNvPr>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a:extLst>
              <a:ext uri="{FF2B5EF4-FFF2-40B4-BE49-F238E27FC236}">
                <a16:creationId xmlns:a16="http://schemas.microsoft.com/office/drawing/2014/main" id="{EFF09BDB-E0B1-47C9-A307-435784992890}"/>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4BBBE38E-A010-4C88-9347-C416D2B54ADF}"/>
              </a:ext>
            </a:extLst>
          </p:cNvPr>
          <p:cNvSpPr>
            <a:spLocks noGrp="1"/>
          </p:cNvSpPr>
          <p:nvPr>
            <p:ph type="sldNum" sz="quarter" idx="12"/>
          </p:nvPr>
        </p:nvSpPr>
        <p:spPr/>
        <p:txBody>
          <a:bodyPr/>
          <a:lstStyle/>
          <a:p>
            <a:fld id="{924B41C4-1474-8D42-B330-D2828683839D}" type="slidenum">
              <a:rPr lang="en-US" smtClean="0"/>
              <a:t>3</a:t>
            </a:fld>
            <a:endParaRPr lang="en-US"/>
          </a:p>
        </p:txBody>
      </p:sp>
    </p:spTree>
    <p:extLst>
      <p:ext uri="{BB962C8B-B14F-4D97-AF65-F5344CB8AC3E}">
        <p14:creationId xmlns:p14="http://schemas.microsoft.com/office/powerpoint/2010/main" val="294448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AI-SE Primer</a:t>
            </a:r>
          </a:p>
        </p:txBody>
      </p:sp>
      <p:sp>
        <p:nvSpPr>
          <p:cNvPr id="3" name="Content Placeholder 2"/>
          <p:cNvSpPr>
            <a:spLocks noGrp="1"/>
          </p:cNvSpPr>
          <p:nvPr>
            <p:ph idx="1"/>
          </p:nvPr>
        </p:nvSpPr>
        <p:spPr>
          <a:xfrm>
            <a:off x="609918" y="1600201"/>
            <a:ext cx="10978515" cy="3558821"/>
          </a:xfrm>
        </p:spPr>
        <p:txBody>
          <a:bodyPr>
            <a:noAutofit/>
          </a:bodyPr>
          <a:lstStyle/>
          <a:p>
            <a:r>
              <a:rPr lang="en-US" sz="3200" dirty="0"/>
              <a:t>Started at IW2020 under the Future of Systems Engineering (</a:t>
            </a:r>
            <a:r>
              <a:rPr lang="en-US" sz="3200" dirty="0" err="1"/>
              <a:t>FuSE</a:t>
            </a:r>
            <a:r>
              <a:rPr lang="en-US" sz="3200" dirty="0"/>
              <a:t>) Initiatives</a:t>
            </a:r>
          </a:p>
          <a:p>
            <a:pPr>
              <a:spcBef>
                <a:spcPts val="1200"/>
              </a:spcBef>
            </a:pPr>
            <a:r>
              <a:rPr lang="en-US" sz="3200" dirty="0"/>
              <a:t>4 Sections:</a:t>
            </a:r>
          </a:p>
          <a:p>
            <a:pPr lvl="1"/>
            <a:r>
              <a:rPr lang="en-US" sz="2000" dirty="0"/>
              <a:t>What is AI and Explainable AI?</a:t>
            </a:r>
          </a:p>
          <a:p>
            <a:pPr lvl="1"/>
            <a:r>
              <a:rPr lang="en-US" sz="2000" dirty="0"/>
              <a:t>AI for Engineered Systems</a:t>
            </a:r>
          </a:p>
          <a:p>
            <a:pPr lvl="1"/>
            <a:r>
              <a:rPr lang="en-US" sz="2000" dirty="0"/>
              <a:t>Engineering AI with Systems Engineering</a:t>
            </a:r>
          </a:p>
          <a:p>
            <a:pPr lvl="1"/>
            <a:r>
              <a:rPr lang="en-US" sz="2000" dirty="0"/>
              <a:t>AI and the Future of Systems Engineering</a:t>
            </a:r>
          </a:p>
        </p:txBody>
      </p:sp>
      <p:sp>
        <p:nvSpPr>
          <p:cNvPr id="4" name="Date Placeholder 3"/>
          <p:cNvSpPr>
            <a:spLocks noGrp="1"/>
          </p:cNvSpPr>
          <p:nvPr>
            <p:ph type="dt" sz="half" idx="10"/>
          </p:nvPr>
        </p:nvSpPr>
        <p:spPr/>
        <p:txBody>
          <a:bodyPr/>
          <a:lstStyle/>
          <a:p>
            <a:fld id="{B6BA75A6-B99E-6848-91A1-1668F53CAD0D}"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4</a:t>
            </a:fld>
            <a:endParaRPr lang="en-US"/>
          </a:p>
        </p:txBody>
      </p:sp>
      <p:sp>
        <p:nvSpPr>
          <p:cNvPr id="8" name="TextBox 7">
            <a:extLst>
              <a:ext uri="{FF2B5EF4-FFF2-40B4-BE49-F238E27FC236}">
                <a16:creationId xmlns:a16="http://schemas.microsoft.com/office/drawing/2014/main" id="{49976792-B618-4407-B859-EAAE01205B36}"/>
              </a:ext>
            </a:extLst>
          </p:cNvPr>
          <p:cNvSpPr txBox="1"/>
          <p:nvPr/>
        </p:nvSpPr>
        <p:spPr>
          <a:xfrm>
            <a:off x="3299177" y="5317883"/>
            <a:ext cx="6101644" cy="584775"/>
          </a:xfrm>
          <a:prstGeom prst="rect">
            <a:avLst/>
          </a:prstGeom>
          <a:noFill/>
          <a:ln>
            <a:solidFill>
              <a:srgbClr val="FF0000"/>
            </a:solidFill>
          </a:ln>
        </p:spPr>
        <p:txBody>
          <a:bodyPr wrap="square">
            <a:spAutoFit/>
          </a:bodyPr>
          <a:lstStyle/>
          <a:p>
            <a:pPr marR="0" lvl="0" algn="ctr" defTabSz="609768" rtl="0" eaLnBrk="1" fontAlgn="auto" latinLnBrk="0" hangingPunct="1">
              <a:lnSpc>
                <a:spcPct val="100000"/>
              </a:lnSpc>
              <a:spcBef>
                <a:spcPts val="1200"/>
              </a:spcBef>
              <a:spcAft>
                <a:spcPts val="0"/>
              </a:spcAft>
              <a:buClrTx/>
              <a:buSzTx/>
              <a:tabLst/>
              <a:defRPr/>
            </a:pPr>
            <a:r>
              <a:rPr kumimoji="0" lang="en-US" sz="3200" b="0" i="0" u="none" strike="noStrike" kern="1200" cap="none" spc="0" normalizeH="0" baseline="0" noProof="0" dirty="0">
                <a:ln>
                  <a:noFill/>
                </a:ln>
                <a:solidFill>
                  <a:schemeClr val="tx2"/>
                </a:solidFill>
                <a:effectLst/>
                <a:uLnTx/>
                <a:uFillTx/>
                <a:latin typeface="Arial"/>
                <a:ea typeface="+mn-ea"/>
              </a:rPr>
              <a:t>Initial Draft Target: IS2021</a:t>
            </a:r>
          </a:p>
        </p:txBody>
      </p:sp>
    </p:spTree>
    <p:extLst>
      <p:ext uri="{BB962C8B-B14F-4D97-AF65-F5344CB8AC3E}">
        <p14:creationId xmlns:p14="http://schemas.microsoft.com/office/powerpoint/2010/main" val="1746670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8946B-CC96-4EA3-B2D8-74BB2F8FB75B}"/>
              </a:ext>
            </a:extLst>
          </p:cNvPr>
          <p:cNvSpPr>
            <a:spLocks noGrp="1"/>
          </p:cNvSpPr>
          <p:nvPr>
            <p:ph type="title"/>
          </p:nvPr>
        </p:nvSpPr>
        <p:spPr/>
        <p:txBody>
          <a:bodyPr/>
          <a:lstStyle/>
          <a:p>
            <a:r>
              <a:rPr lang="en-US" dirty="0"/>
              <a:t>AI Ethics: New and Old</a:t>
            </a:r>
          </a:p>
        </p:txBody>
      </p:sp>
      <p:sp>
        <p:nvSpPr>
          <p:cNvPr id="3" name="Content Placeholder 2">
            <a:extLst>
              <a:ext uri="{FF2B5EF4-FFF2-40B4-BE49-F238E27FC236}">
                <a16:creationId xmlns:a16="http://schemas.microsoft.com/office/drawing/2014/main" id="{8CEE7207-BEBF-4FBC-B0F6-B8827CAF2B31}"/>
              </a:ext>
            </a:extLst>
          </p:cNvPr>
          <p:cNvSpPr>
            <a:spLocks noGrp="1"/>
          </p:cNvSpPr>
          <p:nvPr>
            <p:ph idx="1"/>
          </p:nvPr>
        </p:nvSpPr>
        <p:spPr>
          <a:xfrm>
            <a:off x="609918" y="1600201"/>
            <a:ext cx="10978515" cy="4665132"/>
          </a:xfrm>
        </p:spPr>
        <p:txBody>
          <a:bodyPr>
            <a:normAutofit fontScale="85000" lnSpcReduction="10000"/>
          </a:bodyPr>
          <a:lstStyle/>
          <a:p>
            <a:r>
              <a:rPr lang="en-US" sz="3200" dirty="0"/>
              <a:t>Joint discussion held by Social Systems, Complex Systems, and AI WGs</a:t>
            </a:r>
          </a:p>
          <a:p>
            <a:r>
              <a:rPr lang="en-US" sz="3200" dirty="0"/>
              <a:t>Why is it such a hot topic? (What makes it special?) </a:t>
            </a:r>
          </a:p>
          <a:p>
            <a:pPr lvl="1"/>
            <a:r>
              <a:rPr lang="en-US" sz="2600" dirty="0"/>
              <a:t>Fear of the unknown and unleashing the devil</a:t>
            </a:r>
          </a:p>
          <a:p>
            <a:pPr lvl="1"/>
            <a:r>
              <a:rPr lang="en-US" sz="2600" dirty="0"/>
              <a:t>Power and control</a:t>
            </a:r>
          </a:p>
          <a:p>
            <a:pPr lvl="1"/>
            <a:r>
              <a:rPr lang="en-US" sz="2600" dirty="0"/>
              <a:t>Spread of misinformation</a:t>
            </a:r>
          </a:p>
          <a:p>
            <a:r>
              <a:rPr lang="en-US" sz="3200" dirty="0"/>
              <a:t>Unique Ethics of AI – Why is it important to be grounded in ethical concepts? </a:t>
            </a:r>
          </a:p>
          <a:p>
            <a:pPr lvl="1"/>
            <a:r>
              <a:rPr lang="en-US" sz="2600" dirty="0"/>
              <a:t>What it is and what it isn’t – Business and behavior. From an engineering ethics perspective, technology and engineering artifacts are ethically neutral.</a:t>
            </a:r>
          </a:p>
          <a:p>
            <a:pPr lvl="1"/>
            <a:r>
              <a:rPr lang="en-US" sz="2600" dirty="0"/>
              <a:t>Engineering ethics – Decision making of the engineer. Influences that may take place without the engineer being conscious of it.</a:t>
            </a:r>
            <a:endParaRPr lang="en-US" sz="3200" dirty="0"/>
          </a:p>
          <a:p>
            <a:endParaRPr lang="en-US" sz="3200" dirty="0"/>
          </a:p>
        </p:txBody>
      </p:sp>
      <p:sp>
        <p:nvSpPr>
          <p:cNvPr id="4" name="Date Placeholder 3">
            <a:extLst>
              <a:ext uri="{FF2B5EF4-FFF2-40B4-BE49-F238E27FC236}">
                <a16:creationId xmlns:a16="http://schemas.microsoft.com/office/drawing/2014/main" id="{836BCE11-7D0F-450C-B702-3336EB914E59}"/>
              </a:ext>
            </a:extLst>
          </p:cNvPr>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a:extLst>
              <a:ext uri="{FF2B5EF4-FFF2-40B4-BE49-F238E27FC236}">
                <a16:creationId xmlns:a16="http://schemas.microsoft.com/office/drawing/2014/main" id="{FC73A50E-D346-4E6A-96AE-67A6DE7A0D22}"/>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C03DB1A4-B093-46AC-A9DC-F49CC1BBEE62}"/>
              </a:ext>
            </a:extLst>
          </p:cNvPr>
          <p:cNvSpPr>
            <a:spLocks noGrp="1"/>
          </p:cNvSpPr>
          <p:nvPr>
            <p:ph type="sldNum" sz="quarter" idx="12"/>
          </p:nvPr>
        </p:nvSpPr>
        <p:spPr/>
        <p:txBody>
          <a:bodyPr/>
          <a:lstStyle/>
          <a:p>
            <a:fld id="{924B41C4-1474-8D42-B330-D2828683839D}" type="slidenum">
              <a:rPr lang="en-US" smtClean="0"/>
              <a:t>5</a:t>
            </a:fld>
            <a:endParaRPr lang="en-US"/>
          </a:p>
        </p:txBody>
      </p:sp>
    </p:spTree>
    <p:extLst>
      <p:ext uri="{BB962C8B-B14F-4D97-AF65-F5344CB8AC3E}">
        <p14:creationId xmlns:p14="http://schemas.microsoft.com/office/powerpoint/2010/main" val="320526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62A6A-A623-466A-8FB0-815505B18D19}"/>
              </a:ext>
            </a:extLst>
          </p:cNvPr>
          <p:cNvSpPr>
            <a:spLocks noGrp="1"/>
          </p:cNvSpPr>
          <p:nvPr>
            <p:ph type="title"/>
          </p:nvPr>
        </p:nvSpPr>
        <p:spPr/>
        <p:txBody>
          <a:bodyPr/>
          <a:lstStyle/>
          <a:p>
            <a:r>
              <a:rPr lang="en-US" dirty="0"/>
              <a:t>AI Ethics – Selected Chat Quotes</a:t>
            </a:r>
          </a:p>
        </p:txBody>
      </p:sp>
      <p:sp>
        <p:nvSpPr>
          <p:cNvPr id="4" name="Date Placeholder 3">
            <a:extLst>
              <a:ext uri="{FF2B5EF4-FFF2-40B4-BE49-F238E27FC236}">
                <a16:creationId xmlns:a16="http://schemas.microsoft.com/office/drawing/2014/main" id="{DB614E9D-A5AA-4328-8571-0144319D521E}"/>
              </a:ext>
            </a:extLst>
          </p:cNvPr>
          <p:cNvSpPr>
            <a:spLocks noGrp="1"/>
          </p:cNvSpPr>
          <p:nvPr>
            <p:ph type="dt" sz="half" idx="10"/>
          </p:nvPr>
        </p:nvSpPr>
        <p:spPr/>
        <p:txBody>
          <a:bodyPr/>
          <a:lstStyle/>
          <a:p>
            <a:fld id="{D90C58D2-D3A0-3843-8DCA-C1F4ADCA7220}" type="datetime5">
              <a:rPr lang="fr-FR" smtClean="0"/>
              <a:t>8-févr.-21</a:t>
            </a:fld>
            <a:endParaRPr lang="en-US" dirty="0"/>
          </a:p>
        </p:txBody>
      </p:sp>
      <p:sp>
        <p:nvSpPr>
          <p:cNvPr id="5" name="Footer Placeholder 4">
            <a:extLst>
              <a:ext uri="{FF2B5EF4-FFF2-40B4-BE49-F238E27FC236}">
                <a16:creationId xmlns:a16="http://schemas.microsoft.com/office/drawing/2014/main" id="{FF30C70E-0BE9-419F-B5F1-F60710C20F8E}"/>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0E4DFA06-6A95-47EF-83E0-088CE8686F6D}"/>
              </a:ext>
            </a:extLst>
          </p:cNvPr>
          <p:cNvSpPr>
            <a:spLocks noGrp="1"/>
          </p:cNvSpPr>
          <p:nvPr>
            <p:ph type="sldNum" sz="quarter" idx="12"/>
          </p:nvPr>
        </p:nvSpPr>
        <p:spPr/>
        <p:txBody>
          <a:bodyPr/>
          <a:lstStyle/>
          <a:p>
            <a:fld id="{924B41C4-1474-8D42-B330-D2828683839D}" type="slidenum">
              <a:rPr lang="en-US" smtClean="0"/>
              <a:t>6</a:t>
            </a:fld>
            <a:endParaRPr lang="en-US"/>
          </a:p>
        </p:txBody>
      </p:sp>
      <p:sp>
        <p:nvSpPr>
          <p:cNvPr id="7" name="Speech Bubble: Rectangle 6">
            <a:extLst>
              <a:ext uri="{FF2B5EF4-FFF2-40B4-BE49-F238E27FC236}">
                <a16:creationId xmlns:a16="http://schemas.microsoft.com/office/drawing/2014/main" id="{49343515-35D7-4172-9E1D-B184FE6334F2}"/>
              </a:ext>
            </a:extLst>
          </p:cNvPr>
          <p:cNvSpPr/>
          <p:nvPr/>
        </p:nvSpPr>
        <p:spPr>
          <a:xfrm>
            <a:off x="875596" y="3079044"/>
            <a:ext cx="2889955" cy="1986845"/>
          </a:xfrm>
          <a:prstGeom prst="wedgeRectCallout">
            <a:avLst>
              <a:gd name="adj1" fmla="val -17708"/>
              <a:gd name="adj2" fmla="val 6647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“There’s a difference between bias in data and bias in algorithm.” </a:t>
            </a:r>
          </a:p>
        </p:txBody>
      </p:sp>
      <p:sp>
        <p:nvSpPr>
          <p:cNvPr id="8" name="Speech Bubble: Oval 7">
            <a:extLst>
              <a:ext uri="{FF2B5EF4-FFF2-40B4-BE49-F238E27FC236}">
                <a16:creationId xmlns:a16="http://schemas.microsoft.com/office/drawing/2014/main" id="{A5B95282-DD02-4C7F-9BE4-46E832801FBD}"/>
              </a:ext>
            </a:extLst>
          </p:cNvPr>
          <p:cNvSpPr/>
          <p:nvPr/>
        </p:nvSpPr>
        <p:spPr>
          <a:xfrm>
            <a:off x="6892255" y="3561643"/>
            <a:ext cx="4696178" cy="2223911"/>
          </a:xfrm>
          <a:prstGeom prst="wedgeEllipseCallout">
            <a:avLst>
              <a:gd name="adj1" fmla="val -45833"/>
              <a:gd name="adj2" fmla="val 452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“Bias in AI can be in the data that the system is trained with, or in the world itself.” </a:t>
            </a:r>
          </a:p>
        </p:txBody>
      </p:sp>
      <p:sp>
        <p:nvSpPr>
          <p:cNvPr id="9" name="Speech Bubble: Rectangle with Corners Rounded 8">
            <a:extLst>
              <a:ext uri="{FF2B5EF4-FFF2-40B4-BE49-F238E27FC236}">
                <a16:creationId xmlns:a16="http://schemas.microsoft.com/office/drawing/2014/main" id="{87040F7C-E10D-45BB-AED7-99480BA136F6}"/>
              </a:ext>
            </a:extLst>
          </p:cNvPr>
          <p:cNvSpPr/>
          <p:nvPr/>
        </p:nvSpPr>
        <p:spPr>
          <a:xfrm>
            <a:off x="4011815" y="1532466"/>
            <a:ext cx="4174719" cy="2029177"/>
          </a:xfrm>
          <a:prstGeom prst="wedgeRoundRectCallout">
            <a:avLst>
              <a:gd name="adj1" fmla="val -3936"/>
              <a:gd name="adj2" fmla="val 8324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2"/>
                </a:solidFill>
              </a:rPr>
              <a:t>“Humans tell the system what is right and wrong – thus humans are responsible for the ethics.”</a:t>
            </a:r>
          </a:p>
        </p:txBody>
      </p:sp>
    </p:spTree>
    <p:extLst>
      <p:ext uri="{BB962C8B-B14F-4D97-AF65-F5344CB8AC3E}">
        <p14:creationId xmlns:p14="http://schemas.microsoft.com/office/powerpoint/2010/main" val="358123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Systems Engineering in Early Stage </a:t>
            </a:r>
            <a:br>
              <a:rPr lang="en-US" dirty="0"/>
            </a:br>
            <a:r>
              <a:rPr lang="en-US" dirty="0"/>
              <a:t>Research &amp; Development WG (ESR&amp;D WG)</a:t>
            </a:r>
          </a:p>
        </p:txBody>
      </p:sp>
      <p:sp>
        <p:nvSpPr>
          <p:cNvPr id="4" name="Date Placeholder 3"/>
          <p:cNvSpPr>
            <a:spLocks noGrp="1"/>
          </p:cNvSpPr>
          <p:nvPr>
            <p:ph type="dt" sz="half" idx="10"/>
          </p:nvPr>
        </p:nvSpPr>
        <p:spPr/>
        <p:txBody>
          <a:bodyPr/>
          <a:lstStyle/>
          <a:p>
            <a:fld id="{09D2CBBC-8D07-9D40-841A-E4EEC1AC69C4}" type="datetime5">
              <a:rPr lang="fr-FR" smtClean="0"/>
              <a:t>8-févr.-21</a:t>
            </a:fld>
            <a:endParaRPr lang="en-US"/>
          </a:p>
        </p:txBody>
      </p:sp>
      <p:sp>
        <p:nvSpPr>
          <p:cNvPr id="5" name="Footer Placeholder 4"/>
          <p:cNvSpPr>
            <a:spLocks noGrp="1"/>
          </p:cNvSpPr>
          <p:nvPr>
            <p:ph type="ftr" sz="quarter" idx="11"/>
          </p:nvPr>
        </p:nvSpPr>
        <p:spPr/>
        <p:txBody>
          <a:bodyPr/>
          <a:lstStyle/>
          <a:p>
            <a:r>
              <a:rPr lang="en-US"/>
              <a:t>www.incose.org/IW2021</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t>7</a:t>
            </a:fld>
            <a:endParaRPr lang="en-US"/>
          </a:p>
        </p:txBody>
      </p:sp>
      <p:sp>
        <p:nvSpPr>
          <p:cNvPr id="10" name="Oval 9">
            <a:extLst>
              <a:ext uri="{FF2B5EF4-FFF2-40B4-BE49-F238E27FC236}">
                <a16:creationId xmlns:a16="http://schemas.microsoft.com/office/drawing/2014/main" id="{868C01B2-D472-48E3-959D-7D2F416E9C0B}"/>
              </a:ext>
            </a:extLst>
          </p:cNvPr>
          <p:cNvSpPr/>
          <p:nvPr/>
        </p:nvSpPr>
        <p:spPr>
          <a:xfrm>
            <a:off x="743508" y="1696415"/>
            <a:ext cx="475692" cy="546723"/>
          </a:xfrm>
          <a:prstGeom prst="ellipse">
            <a:avLst/>
          </a:prstGeom>
          <a:solidFill>
            <a:schemeClr val="bg2"/>
          </a:solidFill>
          <a:ln w="3810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accent2"/>
                </a:solidFill>
                <a:latin typeface="Arial" panose="020B0604020202020204" pitchFamily="34" charset="0"/>
                <a:cs typeface="Arial" panose="020B0604020202020204" pitchFamily="34" charset="0"/>
              </a:rPr>
              <a:t>1</a:t>
            </a:r>
            <a:endParaRPr lang="en-US" sz="1124" b="1" dirty="0">
              <a:solidFill>
                <a:schemeClr val="accent2"/>
              </a:solidFill>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F38362B4-85BD-4B2C-B020-E2E3DCFB2CAF}"/>
              </a:ext>
            </a:extLst>
          </p:cNvPr>
          <p:cNvSpPr/>
          <p:nvPr/>
        </p:nvSpPr>
        <p:spPr>
          <a:xfrm>
            <a:off x="747436" y="3543996"/>
            <a:ext cx="471764" cy="516376"/>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71CE"/>
                </a:solidFill>
                <a:latin typeface="Arial" panose="020B0604020202020204" pitchFamily="34" charset="0"/>
                <a:cs typeface="Arial" panose="020B0604020202020204" pitchFamily="34" charset="0"/>
              </a:rPr>
              <a:t>2</a:t>
            </a:r>
            <a:endParaRPr lang="en-US" sz="1124" b="1" dirty="0">
              <a:solidFill>
                <a:srgbClr val="0071CE"/>
              </a:solidFil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4A341581-2A91-4E44-B717-B7136AF13EF1}"/>
              </a:ext>
            </a:extLst>
          </p:cNvPr>
          <p:cNvSpPr/>
          <p:nvPr/>
        </p:nvSpPr>
        <p:spPr>
          <a:xfrm>
            <a:off x="737392" y="4812063"/>
            <a:ext cx="474857" cy="519752"/>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71CE"/>
                </a:solidFill>
                <a:latin typeface="Arial" panose="020B0604020202020204" pitchFamily="34" charset="0"/>
                <a:cs typeface="Arial" panose="020B0604020202020204" pitchFamily="34" charset="0"/>
              </a:rPr>
              <a:t>3</a:t>
            </a:r>
            <a:endParaRPr lang="en-US" sz="1124" b="1" dirty="0">
              <a:solidFill>
                <a:srgbClr val="0071CE"/>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CD06B6E0-2EEA-4E31-A77A-1A5FB2901B84}"/>
              </a:ext>
            </a:extLst>
          </p:cNvPr>
          <p:cNvSpPr/>
          <p:nvPr/>
        </p:nvSpPr>
        <p:spPr>
          <a:xfrm>
            <a:off x="1504812" y="1696819"/>
            <a:ext cx="10083621" cy="1631216"/>
          </a:xfrm>
          <a:prstGeom prst="rect">
            <a:avLst/>
          </a:prstGeom>
        </p:spPr>
        <p:txBody>
          <a:bodyPr wrap="square">
            <a:spAutoFit/>
          </a:bodyPr>
          <a:lstStyle/>
          <a:p>
            <a:r>
              <a:rPr lang="en-US" sz="2000" b="1" dirty="0">
                <a:solidFill>
                  <a:schemeClr val="tx2"/>
                </a:solidFill>
                <a:cs typeface="Arial" panose="020B0604020202020204" pitchFamily="34" charset="0"/>
              </a:rPr>
              <a:t>Purpose:  </a:t>
            </a:r>
            <a:r>
              <a:rPr lang="en-US" sz="2000" dirty="0">
                <a:cs typeface="Arial" panose="020B0604020202020204" pitchFamily="34" charset="0"/>
              </a:rPr>
              <a:t>Provide an open forum for the development, application, and dissemination of systems engineering principles, best practices, and solutions to scaling systems engineering applications to ESR&amp;D projects so that the level of systems engineering effort is commensurate with risk and that the anticipated ESR&amp;D outcomes are achieved.</a:t>
            </a:r>
          </a:p>
        </p:txBody>
      </p:sp>
      <p:sp>
        <p:nvSpPr>
          <p:cNvPr id="14" name="TextBox 13">
            <a:extLst>
              <a:ext uri="{FF2B5EF4-FFF2-40B4-BE49-F238E27FC236}">
                <a16:creationId xmlns:a16="http://schemas.microsoft.com/office/drawing/2014/main" id="{5EC28E0C-E712-4347-A08C-92C947D63AF6}"/>
              </a:ext>
            </a:extLst>
          </p:cNvPr>
          <p:cNvSpPr txBox="1"/>
          <p:nvPr/>
        </p:nvSpPr>
        <p:spPr>
          <a:xfrm>
            <a:off x="1504813" y="3576957"/>
            <a:ext cx="9967960" cy="707886"/>
          </a:xfrm>
          <a:prstGeom prst="rect">
            <a:avLst/>
          </a:prstGeom>
          <a:noFill/>
        </p:spPr>
        <p:txBody>
          <a:bodyPr wrap="square">
            <a:spAutoFit/>
          </a:bodyPr>
          <a:lstStyle/>
          <a:p>
            <a:pPr marL="0" marR="0" lvl="0" indent="0" algn="l" defTabSz="609768"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1CE"/>
                </a:solidFill>
                <a:effectLst/>
                <a:uLnTx/>
                <a:uFillTx/>
                <a:latin typeface="Arial"/>
                <a:ea typeface="+mn-ea"/>
                <a:cs typeface="Arial" panose="020B0604020202020204" pitchFamily="34" charset="0"/>
              </a:rPr>
              <a:t>Goals: </a:t>
            </a:r>
            <a:r>
              <a:rPr kumimoji="0" lang="en-US" sz="2000" b="0" i="0" u="none" strike="noStrike" kern="1200" cap="none" spc="0" normalizeH="0" baseline="0" noProof="0" dirty="0">
                <a:ln>
                  <a:noFill/>
                </a:ln>
                <a:solidFill>
                  <a:srgbClr val="414042"/>
                </a:solidFill>
                <a:effectLst/>
                <a:uLnTx/>
                <a:uFillTx/>
                <a:latin typeface="Arial"/>
                <a:ea typeface="+mn-ea"/>
                <a:cs typeface="Arial" panose="020B0604020202020204" pitchFamily="34" charset="0"/>
              </a:rPr>
              <a:t>To provide knowledge, guidelines, and frameworks for the application of systems engineering in ESR&amp;D</a:t>
            </a:r>
          </a:p>
        </p:txBody>
      </p:sp>
      <p:sp>
        <p:nvSpPr>
          <p:cNvPr id="15" name="Rectangle 14">
            <a:extLst>
              <a:ext uri="{FF2B5EF4-FFF2-40B4-BE49-F238E27FC236}">
                <a16:creationId xmlns:a16="http://schemas.microsoft.com/office/drawing/2014/main" id="{629BA89B-0A35-41D8-A6D3-D1851608A269}"/>
              </a:ext>
            </a:extLst>
          </p:cNvPr>
          <p:cNvSpPr/>
          <p:nvPr/>
        </p:nvSpPr>
        <p:spPr>
          <a:xfrm>
            <a:off x="1504812" y="4871884"/>
            <a:ext cx="10388737" cy="400110"/>
          </a:xfrm>
          <a:prstGeom prst="rect">
            <a:avLst/>
          </a:prstGeom>
        </p:spPr>
        <p:txBody>
          <a:bodyPr wrap="square">
            <a:spAutoFit/>
          </a:bodyPr>
          <a:lstStyle/>
          <a:p>
            <a:r>
              <a:rPr lang="en-US" sz="2000" b="1" dirty="0">
                <a:solidFill>
                  <a:srgbClr val="0071CE"/>
                </a:solidFill>
                <a:cs typeface="Arial" panose="020B0604020202020204" pitchFamily="34" charset="0"/>
              </a:rPr>
              <a:t>Scope: </a:t>
            </a:r>
            <a:r>
              <a:rPr lang="en-US" sz="2000" dirty="0">
                <a:cs typeface="Arial" panose="020B0604020202020204" pitchFamily="34" charset="0"/>
              </a:rPr>
              <a:t>Focus on activities at Technology Readiness Levels (TRLs) 1 – 5</a:t>
            </a:r>
          </a:p>
        </p:txBody>
      </p:sp>
    </p:spTree>
    <p:extLst>
      <p:ext uri="{BB962C8B-B14F-4D97-AF65-F5344CB8AC3E}">
        <p14:creationId xmlns:p14="http://schemas.microsoft.com/office/powerpoint/2010/main" val="1047293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8329B-0C07-492A-851D-A74165E5C636}"/>
              </a:ext>
            </a:extLst>
          </p:cNvPr>
          <p:cNvSpPr>
            <a:spLocks noGrp="1"/>
          </p:cNvSpPr>
          <p:nvPr>
            <p:ph type="title"/>
          </p:nvPr>
        </p:nvSpPr>
        <p:spPr/>
        <p:txBody>
          <a:bodyPr/>
          <a:lstStyle/>
          <a:p>
            <a:r>
              <a:rPr lang="en-US" dirty="0"/>
              <a:t>ESR&amp;D WG Current Activities</a:t>
            </a:r>
          </a:p>
        </p:txBody>
      </p:sp>
      <p:sp>
        <p:nvSpPr>
          <p:cNvPr id="3" name="Content Placeholder 2">
            <a:extLst>
              <a:ext uri="{FF2B5EF4-FFF2-40B4-BE49-F238E27FC236}">
                <a16:creationId xmlns:a16="http://schemas.microsoft.com/office/drawing/2014/main" id="{8B35450D-6D9E-416A-9B4F-2A44112C60EB}"/>
              </a:ext>
            </a:extLst>
          </p:cNvPr>
          <p:cNvSpPr>
            <a:spLocks noGrp="1"/>
          </p:cNvSpPr>
          <p:nvPr>
            <p:ph idx="1"/>
          </p:nvPr>
        </p:nvSpPr>
        <p:spPr>
          <a:xfrm>
            <a:off x="609918" y="1501423"/>
            <a:ext cx="10978515" cy="3932890"/>
          </a:xfrm>
        </p:spPr>
        <p:txBody>
          <a:bodyPr>
            <a:normAutofit/>
          </a:bodyPr>
          <a:lstStyle/>
          <a:p>
            <a:r>
              <a:rPr lang="en-US" sz="3200" dirty="0"/>
              <a:t>WG chartered in 2020</a:t>
            </a:r>
          </a:p>
          <a:p>
            <a:r>
              <a:rPr lang="en-US" sz="3200" dirty="0"/>
              <a:t>Desire a framework that contains guidelines and processes for the “right” and “right-sized” tailored SE</a:t>
            </a:r>
          </a:p>
          <a:p>
            <a:r>
              <a:rPr lang="en-US" sz="3200" dirty="0"/>
              <a:t>Research and ESR&amp;D is based in principles of expansionism - continuous flow of ideas and experiment. Transition requires reductionism – breaking down a system into the sum of its parts</a:t>
            </a:r>
          </a:p>
        </p:txBody>
      </p:sp>
      <p:sp>
        <p:nvSpPr>
          <p:cNvPr id="4" name="Date Placeholder 3">
            <a:extLst>
              <a:ext uri="{FF2B5EF4-FFF2-40B4-BE49-F238E27FC236}">
                <a16:creationId xmlns:a16="http://schemas.microsoft.com/office/drawing/2014/main" id="{3B199FFA-6D3D-42F2-AC52-9762669F2462}"/>
              </a:ext>
            </a:extLst>
          </p:cNvPr>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a:extLst>
              <a:ext uri="{FF2B5EF4-FFF2-40B4-BE49-F238E27FC236}">
                <a16:creationId xmlns:a16="http://schemas.microsoft.com/office/drawing/2014/main" id="{F66B7AFD-2AC2-4F0F-8F49-94DFF88B021E}"/>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3877C52C-CDCE-4A8D-B4CC-C113EDAB442B}"/>
              </a:ext>
            </a:extLst>
          </p:cNvPr>
          <p:cNvSpPr>
            <a:spLocks noGrp="1"/>
          </p:cNvSpPr>
          <p:nvPr>
            <p:ph type="sldNum" sz="quarter" idx="12"/>
          </p:nvPr>
        </p:nvSpPr>
        <p:spPr/>
        <p:txBody>
          <a:bodyPr/>
          <a:lstStyle/>
          <a:p>
            <a:fld id="{924B41C4-1474-8D42-B330-D2828683839D}" type="slidenum">
              <a:rPr lang="en-US" smtClean="0"/>
              <a:t>8</a:t>
            </a:fld>
            <a:endParaRPr lang="en-US"/>
          </a:p>
        </p:txBody>
      </p:sp>
      <p:sp>
        <p:nvSpPr>
          <p:cNvPr id="8" name="TextBox 7">
            <a:extLst>
              <a:ext uri="{FF2B5EF4-FFF2-40B4-BE49-F238E27FC236}">
                <a16:creationId xmlns:a16="http://schemas.microsoft.com/office/drawing/2014/main" id="{7FD3BFE9-00DB-4E7D-A196-1D8B6CD47939}"/>
              </a:ext>
            </a:extLst>
          </p:cNvPr>
          <p:cNvSpPr txBox="1"/>
          <p:nvPr/>
        </p:nvSpPr>
        <p:spPr>
          <a:xfrm>
            <a:off x="609918" y="5616874"/>
            <a:ext cx="11068827" cy="523220"/>
          </a:xfrm>
          <a:prstGeom prst="rect">
            <a:avLst/>
          </a:prstGeom>
          <a:noFill/>
          <a:ln>
            <a:solidFill>
              <a:srgbClr val="FF0000"/>
            </a:solidFill>
          </a:ln>
        </p:spPr>
        <p:txBody>
          <a:bodyPr wrap="square">
            <a:spAutoFit/>
          </a:bodyPr>
          <a:lstStyle/>
          <a:p>
            <a:pPr algn="ctr"/>
            <a:r>
              <a:rPr lang="en-US" sz="2800" dirty="0">
                <a:solidFill>
                  <a:schemeClr val="tx2"/>
                </a:solidFill>
              </a:rPr>
              <a:t>Framework must accommodate both expansionism and reductionism</a:t>
            </a:r>
          </a:p>
        </p:txBody>
      </p:sp>
    </p:spTree>
    <p:extLst>
      <p:ext uri="{BB962C8B-B14F-4D97-AF65-F5344CB8AC3E}">
        <p14:creationId xmlns:p14="http://schemas.microsoft.com/office/powerpoint/2010/main" val="3779518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44C2F-EA3F-489A-B077-8461F6A878FD}"/>
              </a:ext>
            </a:extLst>
          </p:cNvPr>
          <p:cNvSpPr>
            <a:spLocks noGrp="1"/>
          </p:cNvSpPr>
          <p:nvPr>
            <p:ph type="title"/>
          </p:nvPr>
        </p:nvSpPr>
        <p:spPr/>
        <p:txBody>
          <a:bodyPr/>
          <a:lstStyle/>
          <a:p>
            <a:r>
              <a:rPr lang="en-US" dirty="0"/>
              <a:t>Example Frameworks</a:t>
            </a:r>
          </a:p>
        </p:txBody>
      </p:sp>
      <p:sp>
        <p:nvSpPr>
          <p:cNvPr id="3" name="Content Placeholder 2">
            <a:extLst>
              <a:ext uri="{FF2B5EF4-FFF2-40B4-BE49-F238E27FC236}">
                <a16:creationId xmlns:a16="http://schemas.microsoft.com/office/drawing/2014/main" id="{D38785C9-153E-4316-9D74-B38554EC5B62}"/>
              </a:ext>
            </a:extLst>
          </p:cNvPr>
          <p:cNvSpPr>
            <a:spLocks noGrp="1"/>
          </p:cNvSpPr>
          <p:nvPr>
            <p:ph idx="1"/>
          </p:nvPr>
        </p:nvSpPr>
        <p:spPr/>
        <p:txBody>
          <a:bodyPr>
            <a:normAutofit fontScale="92500" lnSpcReduction="20000"/>
          </a:bodyPr>
          <a:lstStyle/>
          <a:p>
            <a:r>
              <a:rPr lang="en-US" sz="2800" dirty="0"/>
              <a:t>Sandia National Laboratory</a:t>
            </a:r>
          </a:p>
          <a:p>
            <a:pPr lvl="1"/>
            <a:r>
              <a:rPr lang="en-US" sz="2400" dirty="0"/>
              <a:t>Based on Risk, Industry, Standards, and Project Type</a:t>
            </a:r>
          </a:p>
          <a:p>
            <a:pPr lvl="1"/>
            <a:r>
              <a:rPr lang="en-US" sz="2400" dirty="0"/>
              <a:t>Identified core set of practices with differing levels of rigor based on intrinsic risk</a:t>
            </a:r>
          </a:p>
          <a:p>
            <a:r>
              <a:rPr lang="en-US" sz="2800" dirty="0"/>
              <a:t>Los Alamos National Laboratory</a:t>
            </a:r>
          </a:p>
          <a:p>
            <a:pPr lvl="1"/>
            <a:r>
              <a:rPr lang="en-US" sz="2400" dirty="0"/>
              <a:t>Based on Risk, Standards, and Project Type; called the approach “Mission Assurance”</a:t>
            </a:r>
          </a:p>
          <a:p>
            <a:pPr lvl="1"/>
            <a:r>
              <a:rPr lang="en-US" sz="2400" dirty="0"/>
              <a:t>Identified core set of practices with differing levels of rigor based on intrinsic risk</a:t>
            </a:r>
          </a:p>
          <a:p>
            <a:r>
              <a:rPr lang="en-US" sz="2800" dirty="0"/>
              <a:t>Pacific Northwest National Laboratory</a:t>
            </a:r>
          </a:p>
          <a:p>
            <a:pPr lvl="1"/>
            <a:r>
              <a:rPr lang="en-US" sz="2400" dirty="0"/>
              <a:t>Based on Risk, Industry, Standards, and Project Type</a:t>
            </a:r>
          </a:p>
          <a:p>
            <a:pPr lvl="1"/>
            <a:r>
              <a:rPr lang="en-US" sz="2400" dirty="0"/>
              <a:t>Define SE “triggers” which drive implementation of SE (informal, semi-formal, formal)</a:t>
            </a:r>
          </a:p>
        </p:txBody>
      </p:sp>
      <p:sp>
        <p:nvSpPr>
          <p:cNvPr id="4" name="Date Placeholder 3">
            <a:extLst>
              <a:ext uri="{FF2B5EF4-FFF2-40B4-BE49-F238E27FC236}">
                <a16:creationId xmlns:a16="http://schemas.microsoft.com/office/drawing/2014/main" id="{80BAA237-66EE-423D-B65F-9A4527260667}"/>
              </a:ext>
            </a:extLst>
          </p:cNvPr>
          <p:cNvSpPr>
            <a:spLocks noGrp="1"/>
          </p:cNvSpPr>
          <p:nvPr>
            <p:ph type="dt" sz="half" idx="10"/>
          </p:nvPr>
        </p:nvSpPr>
        <p:spPr/>
        <p:txBody>
          <a:bodyPr/>
          <a:lstStyle/>
          <a:p>
            <a:fld id="{D90C58D2-D3A0-3843-8DCA-C1F4ADCA7220}" type="datetime5">
              <a:rPr lang="fr-FR" smtClean="0"/>
              <a:t>8-févr.-21</a:t>
            </a:fld>
            <a:endParaRPr lang="en-US"/>
          </a:p>
        </p:txBody>
      </p:sp>
      <p:sp>
        <p:nvSpPr>
          <p:cNvPr id="5" name="Footer Placeholder 4">
            <a:extLst>
              <a:ext uri="{FF2B5EF4-FFF2-40B4-BE49-F238E27FC236}">
                <a16:creationId xmlns:a16="http://schemas.microsoft.com/office/drawing/2014/main" id="{7D30A876-4F06-491B-91BD-7419E9E99CAD}"/>
              </a:ext>
            </a:extLst>
          </p:cNvPr>
          <p:cNvSpPr>
            <a:spLocks noGrp="1"/>
          </p:cNvSpPr>
          <p:nvPr>
            <p:ph type="ftr" sz="quarter" idx="11"/>
          </p:nvPr>
        </p:nvSpPr>
        <p:spPr/>
        <p:txBody>
          <a:bodyPr/>
          <a:lstStyle/>
          <a:p>
            <a:r>
              <a:rPr lang="en-US"/>
              <a:t>www.incose.org/IW2021</a:t>
            </a:r>
            <a:endParaRPr lang="en-US" dirty="0"/>
          </a:p>
        </p:txBody>
      </p:sp>
      <p:sp>
        <p:nvSpPr>
          <p:cNvPr id="6" name="Slide Number Placeholder 5">
            <a:extLst>
              <a:ext uri="{FF2B5EF4-FFF2-40B4-BE49-F238E27FC236}">
                <a16:creationId xmlns:a16="http://schemas.microsoft.com/office/drawing/2014/main" id="{D2C46F41-D01A-4736-B436-4E1700AC5F7E}"/>
              </a:ext>
            </a:extLst>
          </p:cNvPr>
          <p:cNvSpPr>
            <a:spLocks noGrp="1"/>
          </p:cNvSpPr>
          <p:nvPr>
            <p:ph type="sldNum" sz="quarter" idx="12"/>
          </p:nvPr>
        </p:nvSpPr>
        <p:spPr/>
        <p:txBody>
          <a:bodyPr/>
          <a:lstStyle/>
          <a:p>
            <a:fld id="{924B41C4-1474-8D42-B330-D2828683839D}" type="slidenum">
              <a:rPr lang="en-US" smtClean="0"/>
              <a:t>9</a:t>
            </a:fld>
            <a:endParaRPr lang="en-US"/>
          </a:p>
        </p:txBody>
      </p:sp>
    </p:spTree>
    <p:extLst>
      <p:ext uri="{BB962C8B-B14F-4D97-AF65-F5344CB8AC3E}">
        <p14:creationId xmlns:p14="http://schemas.microsoft.com/office/powerpoint/2010/main" val="2208577376"/>
      </p:ext>
    </p:extLst>
  </p:cSld>
  <p:clrMapOvr>
    <a:masterClrMapping/>
  </p:clrMapOvr>
</p:sld>
</file>

<file path=ppt/theme/theme1.xml><?xml version="1.0" encoding="utf-8"?>
<a:theme xmlns:a="http://schemas.openxmlformats.org/drawingml/2006/main" name="IW2018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C9541386-7B00-3B4D-A63E-E8D589CEAB2E}" vid="{700DC0BD-9469-E942-8DA9-9FA96EC9637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16F0D1FB235E4285F2BE2B80ED1146" ma:contentTypeVersion="23" ma:contentTypeDescription="Create a new document." ma:contentTypeScope="" ma:versionID="968ff74c61c09ca37677b7e4e472d076">
  <xsd:schema xmlns:xsd="http://www.w3.org/2001/XMLSchema" xmlns:xs="http://www.w3.org/2001/XMLSchema" xmlns:p="http://schemas.microsoft.com/office/2006/metadata/properties" xmlns:ns2="534ac7f3-ab96-43b6-bee8-2c470c61b3e4" xmlns:ns3="07d0ccec-aae8-4814-a6d3-0c68dd73da2d" xmlns:ns4="c463ca5d-432a-448e-ac5f-9b500d5c9d55" targetNamespace="http://schemas.microsoft.com/office/2006/metadata/properties" ma:root="true" ma:fieldsID="5527b6168fea1f22a8c5409580cd6d8e" ns2:_="" ns3:_="" ns4:_="">
    <xsd:import namespace="534ac7f3-ab96-43b6-bee8-2c470c61b3e4"/>
    <xsd:import namespace="07d0ccec-aae8-4814-a6d3-0c68dd73da2d"/>
    <xsd:import namespace="c463ca5d-432a-448e-ac5f-9b500d5c9d55"/>
    <xsd:element name="properties">
      <xsd:complexType>
        <xsd:sequence>
          <xsd:element name="documentManagement">
            <xsd:complexType>
              <xsd:all>
                <xsd:element ref="ns2:Descriptive_x0020_Title"/>
                <xsd:element ref="ns2:Short_x0020_Description"/>
                <xsd:element ref="ns2:Author_x0028_s_x0029_"/>
                <xsd:element ref="ns2:Publication_x0020_Date" minOccurs="0"/>
                <xsd:element ref="ns2:Keywords0" minOccurs="0"/>
                <xsd:element ref="ns3:incoseDistribution" minOccurs="0"/>
                <xsd:element ref="ns3:df56f4c5a0be4550856ac6bd150af184" minOccurs="0"/>
                <xsd:element ref="ns3:TaxCatchAll" minOccurs="0"/>
                <xsd:element ref="ns3:TaxCatchAllLabel" minOccurs="0"/>
                <xsd:element ref="ns3:j6f62fd0e2284e44b1906b33aa785078" minOccurs="0"/>
                <xsd:element ref="ns3:o4d603b143c54403a43a44e339fe5e1a" minOccurs="0"/>
                <xsd:element ref="ns3:fc73f2c3713f415c9afd0faf07c59adc" minOccurs="0"/>
                <xsd:element ref="ns4: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4ac7f3-ab96-43b6-bee8-2c470c61b3e4" elementFormDefault="qualified">
    <xsd:import namespace="http://schemas.microsoft.com/office/2006/documentManagement/types"/>
    <xsd:import namespace="http://schemas.microsoft.com/office/infopath/2007/PartnerControls"/>
    <xsd:element name="Descriptive_x0020_Title" ma:index="1" ma:displayName="Descriptive Title" ma:description="e.g. Metrics Primer v 1.0" ma:internalName="Descriptive_x0020_Title" ma:readOnly="false">
      <xsd:simpleType>
        <xsd:restriction base="dms:Text">
          <xsd:maxLength value="255"/>
        </xsd:restriction>
      </xsd:simpleType>
    </xsd:element>
    <xsd:element name="Short_x0020_Description" ma:index="2" ma:displayName="Short Description" ma:description="e.g. The Metrics Primer defines the basic concepts behind measurement and provides the background knowledge needed to prepare you to set up a measurement program." ma:internalName="Short_x0020_Description" ma:readOnly="false">
      <xsd:simpleType>
        <xsd:restriction base="dms:Note">
          <xsd:maxLength value="255"/>
        </xsd:restriction>
      </xsd:simpleType>
    </xsd:element>
    <xsd:element name="Author_x0028_s_x0029_" ma:index="3" ma:displayName="Author(s)" ma:description="Enter the individual's name (Jane Doe), the group's name (Measurement Working Group), or N/A" ma:internalName="Author_x0028_s_x0029_" ma:readOnly="false">
      <xsd:simpleType>
        <xsd:restriction base="dms:Text">
          <xsd:maxLength value="255"/>
        </xsd:restriction>
      </xsd:simpleType>
    </xsd:element>
    <xsd:element name="Publication_x0020_Date" ma:index="4" nillable="true" ma:displayName="Publication Date" ma:default="[today]" ma:format="DateOnly" ma:internalName="Publication_x0020_Date" ma:readOnly="false">
      <xsd:simpleType>
        <xsd:restriction base="dms:DateTime"/>
      </xsd:simpleType>
    </xsd:element>
    <xsd:element name="Keywords0" ma:index="5" nillable="true" ma:displayName="Keywords" ma:description="e.g. metrics measurement primer" ma:internalName="Keywords0"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7d0ccec-aae8-4814-a6d3-0c68dd73da2d" elementFormDefault="qualified">
    <xsd:import namespace="http://schemas.microsoft.com/office/2006/documentManagement/types"/>
    <xsd:import namespace="http://schemas.microsoft.com/office/infopath/2007/PartnerControls"/>
    <xsd:element name="incoseDistribution" ma:index="13" nillable="true" ma:displayName="Distribution" ma:default="" ma:internalName="incoseDistribution">
      <xsd:simpleType>
        <xsd:restriction base="dms:Choice">
          <xsd:enumeration value="Open For Public Distribution"/>
          <xsd:enumeration value="Internal to INCOSE Members"/>
        </xsd:restriction>
      </xsd:simpleType>
    </xsd:element>
    <xsd:element name="df56f4c5a0be4550856ac6bd150af184" ma:index="14" nillable="true" ma:taxonomy="true" ma:internalName="df56f4c5a0be4550856ac6bd150af184" ma:taxonomyFieldName="incoseChapters" ma:displayName="Chapters" ma:default="" ma:fieldId="{df56f4c5-a0be-4550-856a-c6bd150af184}" ma:sspId="08fe2f84-03a1-48cf-9e03-1bf6c33fafbe" ma:termSetId="cfb95cbd-7a79-444e-88d9-ed9ec2f185f9" ma:anchorId="00000000-0000-0000-0000-000000000000" ma:open="false" ma:isKeyword="false">
      <xsd:complexType>
        <xsd:sequence>
          <xsd:element ref="pc:Terms" minOccurs="0" maxOccurs="1"/>
        </xsd:sequence>
      </xsd:complexType>
    </xsd:element>
    <xsd:element name="TaxCatchAll" ma:index="15" nillable="true" ma:displayName="Taxonomy Catch All Column" ma:hidden="true" ma:list="{62e79503-1a2b-4294-a229-384a0f52ada3}" ma:internalName="TaxCatchAll" ma:showField="CatchAllData"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hidden="true" ma:list="{62e79503-1a2b-4294-a229-384a0f52ada3}" ma:internalName="TaxCatchAllLabel" ma:readOnly="true" ma:showField="CatchAllDataLabel"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j6f62fd0e2284e44b1906b33aa785078" ma:index="18" nillable="true" ma:taxonomy="true" ma:internalName="j6f62fd0e2284e44b1906b33aa785078" ma:taxonomyFieldName="incoseWorkingGroup" ma:displayName="Working Groups" ma:default="" ma:fieldId="{36f62fd0-e228-4e44-b190-6b33aa785078}" ma:sspId="08fe2f84-03a1-48cf-9e03-1bf6c33fafbe" ma:termSetId="b4545d9d-43c2-43a5-b101-c26e148252f5" ma:anchorId="00000000-0000-0000-0000-000000000000" ma:open="false" ma:isKeyword="false">
      <xsd:complexType>
        <xsd:sequence>
          <xsd:element ref="pc:Terms" minOccurs="0" maxOccurs="1"/>
        </xsd:sequence>
      </xsd:complexType>
    </xsd:element>
    <xsd:element name="o4d603b143c54403a43a44e339fe5e1a" ma:index="20" nillable="true" ma:taxonomy="true" ma:internalName="o4d603b143c54403a43a44e339fe5e1a" ma:taxonomyFieldName="incoseOrganizations" ma:displayName="Organizations" ma:default="" ma:fieldId="{84d603b1-43c5-4403-a43a-44e339fe5e1a}" ma:sspId="08fe2f84-03a1-48cf-9e03-1bf6c33fafbe" ma:termSetId="48b99640-702e-422f-a11d-aec6d871b7cd" ma:anchorId="00000000-0000-0000-0000-000000000000" ma:open="false" ma:isKeyword="false">
      <xsd:complexType>
        <xsd:sequence>
          <xsd:element ref="pc:Terms" minOccurs="0" maxOccurs="1"/>
        </xsd:sequence>
      </xsd:complexType>
    </xsd:element>
    <xsd:element name="fc73f2c3713f415c9afd0faf07c59adc" ma:index="22" nillable="true" ma:taxonomy="true" ma:internalName="fc73f2c3713f415c9afd0faf07c59adc" ma:taxonomyFieldName="INCOSEProductValue" ma:displayName="Item Value" ma:default="45;#Local|254e409e-99ce-4994-8e1c-1a49057a5299" ma:fieldId="{fc73f2c3-713f-415c-9afd-0faf07c59adc}" ma:taxonomyMulti="true" ma:sspId="08fe2f84-03a1-48cf-9e03-1bf6c33fafbe" ma:termSetId="432b97d5-a841-4537-8786-65acc6747ba1"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463ca5d-432a-448e-ac5f-9b500d5c9d55" elementFormDefault="qualified">
    <xsd:import namespace="http://schemas.microsoft.com/office/2006/documentManagement/types"/>
    <xsd:import namespace="http://schemas.microsoft.com/office/infopath/2007/PartnerControls"/>
    <xsd:element name="SharedWithUsers" ma:index="2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ma:readOnly="true"/>
        <xsd:element ref="dc:title" minOccurs="0" maxOccurs="1" ma:index="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ve_x0020_Title xmlns="534ac7f3-ab96-43b6-bee8-2c470c61b3e4">IW2021 AI and ESR&amp;D Overview</Descriptive_x0020_Title>
    <o4d603b143c54403a43a44e339fe5e1a xmlns="07d0ccec-aae8-4814-a6d3-0c68dd73da2d">
      <Terms xmlns="http://schemas.microsoft.com/office/infopath/2007/PartnerControls"/>
    </o4d603b143c54403a43a44e339fe5e1a>
    <df56f4c5a0be4550856ac6bd150af184 xmlns="07d0ccec-aae8-4814-a6d3-0c68dd73da2d">
      <Terms xmlns="http://schemas.microsoft.com/office/infopath/2007/PartnerControls"/>
    </df56f4c5a0be4550856ac6bd150af184>
    <fc73f2c3713f415c9afd0faf07c59adc xmlns="07d0ccec-aae8-4814-a6d3-0c68dd73da2d">
      <Terms xmlns="http://schemas.microsoft.com/office/infopath/2007/PartnerControls">
        <TermInfo xmlns="http://schemas.microsoft.com/office/infopath/2007/PartnerControls">
          <TermName xmlns="http://schemas.microsoft.com/office/infopath/2007/PartnerControls">Local</TermName>
          <TermId xmlns="http://schemas.microsoft.com/office/infopath/2007/PartnerControls">254e409e-99ce-4994-8e1c-1a49057a5299</TermId>
        </TermInfo>
      </Terms>
    </fc73f2c3713f415c9afd0faf07c59adc>
    <incoseDistribution xmlns="07d0ccec-aae8-4814-a6d3-0c68dd73da2d" xsi:nil="true"/>
    <Short_x0020_Description xmlns="534ac7f3-ab96-43b6-bee8-2c470c61b3e4">Overview of IW2021 sessions related to the AI and ESR&amp;D WGs</Short_x0020_Description>
    <Author_x0028_s_x0029_ xmlns="534ac7f3-ab96-43b6-bee8-2c470c61b3e4">Karen Grothe</Author_x0028_s_x0029_>
    <Publication_x0020_Date xmlns="534ac7f3-ab96-43b6-bee8-2c470c61b3e4">2021-02-08T08:00:00+00:00</Publication_x0020_Date>
    <Keywords0 xmlns="534ac7f3-ab96-43b6-bee8-2c470c61b3e4" xsi:nil="true"/>
    <TaxCatchAll xmlns="07d0ccec-aae8-4814-a6d3-0c68dd73da2d">
      <Value>45</Value>
    </TaxCatchAll>
    <j6f62fd0e2284e44b1906b33aa785078 xmlns="07d0ccec-aae8-4814-a6d3-0c68dd73da2d">
      <Terms xmlns="http://schemas.microsoft.com/office/infopath/2007/PartnerControls"/>
    </j6f62fd0e2284e44b1906b33aa785078>
  </documentManagement>
</p:properties>
</file>

<file path=customXml/itemProps1.xml><?xml version="1.0" encoding="utf-8"?>
<ds:datastoreItem xmlns:ds="http://schemas.openxmlformats.org/officeDocument/2006/customXml" ds:itemID="{D1EB162C-26E1-43E9-9F4E-43E53C0DB016}"/>
</file>

<file path=customXml/itemProps2.xml><?xml version="1.0" encoding="utf-8"?>
<ds:datastoreItem xmlns:ds="http://schemas.openxmlformats.org/officeDocument/2006/customXml" ds:itemID="{F0A04465-525E-43A8-AD22-01A091C8951B}"/>
</file>

<file path=customXml/itemProps3.xml><?xml version="1.0" encoding="utf-8"?>
<ds:datastoreItem xmlns:ds="http://schemas.openxmlformats.org/officeDocument/2006/customXml" ds:itemID="{6D1AD1DD-4871-490F-B8F7-38B0C7C2AB3F}"/>
</file>

<file path=docProps/app.xml><?xml version="1.0" encoding="utf-8"?>
<Properties xmlns="http://schemas.openxmlformats.org/officeDocument/2006/extended-properties" xmlns:vt="http://schemas.openxmlformats.org/officeDocument/2006/docPropsVTypes">
  <Template>iw2021-slide</Template>
  <TotalTime>584</TotalTime>
  <Words>1380</Words>
  <Application>Microsoft Office PowerPoint</Application>
  <PresentationFormat>Custom</PresentationFormat>
  <Paragraphs>126</Paragraphs>
  <Slides>10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 New</vt:lpstr>
      <vt:lpstr>Montserrat</vt:lpstr>
      <vt:lpstr>Open Sans Light</vt:lpstr>
      <vt:lpstr>Wingdings</vt:lpstr>
      <vt:lpstr>IW2018 slide</vt:lpstr>
      <vt:lpstr>AI and R&amp;D</vt:lpstr>
      <vt:lpstr>Artificial Intelligence (AI) Systems WG</vt:lpstr>
      <vt:lpstr>Specific WG Goals and Objectives</vt:lpstr>
      <vt:lpstr>AI-SE Primer</vt:lpstr>
      <vt:lpstr>AI Ethics: New and Old</vt:lpstr>
      <vt:lpstr>AI Ethics – Selected Chat Quotes</vt:lpstr>
      <vt:lpstr>Systems Engineering in Early Stage  Research &amp; Development WG (ESR&amp;D WG)</vt:lpstr>
      <vt:lpstr>ESR&amp;D WG Current Activities</vt:lpstr>
      <vt:lpstr>Example Frameworks</vt:lpstr>
      <vt:lpstr>Other ESR&amp;D WG Activities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Phyllis Marbach</dc:creator>
  <cp:keywords/>
  <dc:description/>
  <cp:lastModifiedBy>Karen Grothe</cp:lastModifiedBy>
  <cp:revision>19</cp:revision>
  <dcterms:created xsi:type="dcterms:W3CDTF">2021-01-29T01:45:35Z</dcterms:created>
  <dcterms:modified xsi:type="dcterms:W3CDTF">2021-02-09T05:20:28Z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0x0101004916F0D1FB235E4285F2BE2B80ED1146</vt:lpwstr>
  </property>
  <property fmtid="{D5CDD505-2E9C-101B-9397-08002B2CF9AE}" pid="3" name="incoseWorkingGroup">
    <vt:lpwstr/>
  </property>
  <property fmtid="{D5CDD505-2E9C-101B-9397-08002B2CF9AE}" pid="4" name="INCOSEProductValue">
    <vt:lpwstr>45;#Local|254e409e-99ce-4994-8e1c-1a49057a5299</vt:lpwstr>
  </property>
  <property fmtid="{D5CDD505-2E9C-101B-9397-08002B2CF9AE}" pid="5" name="incoseChapters">
    <vt:lpwstr/>
  </property>
  <property fmtid="{D5CDD505-2E9C-101B-9397-08002B2CF9AE}" pid="6" name="incoseOrganizations">
    <vt:lpwstr/>
  </property>
</Properties>
</file>