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550" r:id="rId5"/>
    <p:sldId id="555" r:id="rId6"/>
    <p:sldId id="553" r:id="rId7"/>
    <p:sldId id="558" r:id="rId8"/>
    <p:sldId id="559" r:id="rId9"/>
    <p:sldId id="561" r:id="rId10"/>
    <p:sldId id="566" r:id="rId11"/>
    <p:sldId id="567" r:id="rId12"/>
    <p:sldId id="564" r:id="rId13"/>
    <p:sldId id="259" r:id="rId14"/>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414042"/>
    <a:srgbClr val="0071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34"/>
  </p:normalViewPr>
  <p:slideViewPr>
    <p:cSldViewPr snapToGrid="0" snapToObjects="1">
      <p:cViewPr varScale="1">
        <p:scale>
          <a:sx n="82" d="100"/>
          <a:sy n="82" d="100"/>
        </p:scale>
        <p:origin x="614" y="67"/>
      </p:cViewPr>
      <p:guideLst>
        <p:guide orient="horz" pos="2160"/>
        <p:guide pos="384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t>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t>2/9/2021</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rgbClr val="000066"/>
                </a:solidFill>
                <a:latin typeface="Tahoma" pitchFamily="34" charset="0"/>
                <a:ea typeface="MS PGothic" pitchFamily="34" charset="-128"/>
              </a:defRPr>
            </a:lvl1pPr>
            <a:lvl2pPr marL="785372" indent="-302066" eaLnBrk="0" hangingPunct="0">
              <a:defRPr sz="2500">
                <a:solidFill>
                  <a:srgbClr val="000066"/>
                </a:solidFill>
                <a:latin typeface="Tahoma" pitchFamily="34" charset="0"/>
                <a:ea typeface="MS PGothic" pitchFamily="34" charset="-128"/>
              </a:defRPr>
            </a:lvl2pPr>
            <a:lvl3pPr marL="1208265" indent="-241653" eaLnBrk="0" hangingPunct="0">
              <a:defRPr sz="2500">
                <a:solidFill>
                  <a:srgbClr val="000066"/>
                </a:solidFill>
                <a:latin typeface="Tahoma" pitchFamily="34" charset="0"/>
                <a:ea typeface="MS PGothic" pitchFamily="34" charset="-128"/>
              </a:defRPr>
            </a:lvl3pPr>
            <a:lvl4pPr marL="1691571" indent="-241653" eaLnBrk="0" hangingPunct="0">
              <a:defRPr sz="2500">
                <a:solidFill>
                  <a:srgbClr val="000066"/>
                </a:solidFill>
                <a:latin typeface="Tahoma" pitchFamily="34" charset="0"/>
                <a:ea typeface="MS PGothic" pitchFamily="34" charset="-128"/>
              </a:defRPr>
            </a:lvl4pPr>
            <a:lvl5pPr marL="2174878" indent="-241653" eaLnBrk="0" hangingPunct="0">
              <a:defRPr sz="2500">
                <a:solidFill>
                  <a:srgbClr val="000066"/>
                </a:solidFill>
                <a:latin typeface="Tahoma" pitchFamily="34" charset="0"/>
                <a:ea typeface="MS PGothic" pitchFamily="34" charset="-128"/>
              </a:defRPr>
            </a:lvl5pPr>
            <a:lvl6pPr marL="2658184" indent="-241653" eaLnBrk="0" fontAlgn="base" hangingPunct="0">
              <a:spcBef>
                <a:spcPct val="0"/>
              </a:spcBef>
              <a:spcAft>
                <a:spcPct val="0"/>
              </a:spcAft>
              <a:defRPr sz="2500">
                <a:solidFill>
                  <a:srgbClr val="000066"/>
                </a:solidFill>
                <a:latin typeface="Tahoma" pitchFamily="34" charset="0"/>
                <a:ea typeface="MS PGothic" pitchFamily="34" charset="-128"/>
              </a:defRPr>
            </a:lvl6pPr>
            <a:lvl7pPr marL="3141490" indent="-241653" eaLnBrk="0" fontAlgn="base" hangingPunct="0">
              <a:spcBef>
                <a:spcPct val="0"/>
              </a:spcBef>
              <a:spcAft>
                <a:spcPct val="0"/>
              </a:spcAft>
              <a:defRPr sz="2500">
                <a:solidFill>
                  <a:srgbClr val="000066"/>
                </a:solidFill>
                <a:latin typeface="Tahoma" pitchFamily="34" charset="0"/>
                <a:ea typeface="MS PGothic" pitchFamily="34" charset="-128"/>
              </a:defRPr>
            </a:lvl7pPr>
            <a:lvl8pPr marL="3624796" indent="-241653" eaLnBrk="0" fontAlgn="base" hangingPunct="0">
              <a:spcBef>
                <a:spcPct val="0"/>
              </a:spcBef>
              <a:spcAft>
                <a:spcPct val="0"/>
              </a:spcAft>
              <a:defRPr sz="2500">
                <a:solidFill>
                  <a:srgbClr val="000066"/>
                </a:solidFill>
                <a:latin typeface="Tahoma" pitchFamily="34" charset="0"/>
                <a:ea typeface="MS PGothic" pitchFamily="34" charset="-128"/>
              </a:defRPr>
            </a:lvl8pPr>
            <a:lvl9pPr marL="4108102" indent="-241653" eaLnBrk="0" fontAlgn="base" hangingPunct="0">
              <a:spcBef>
                <a:spcPct val="0"/>
              </a:spcBef>
              <a:spcAft>
                <a:spcPct val="0"/>
              </a:spcAft>
              <a:defRPr sz="2500">
                <a:solidFill>
                  <a:srgbClr val="000066"/>
                </a:solidFill>
                <a:latin typeface="Tahoma" pitchFamily="34" charset="0"/>
                <a:ea typeface="MS PGothic" pitchFamily="34" charset="-128"/>
              </a:defRPr>
            </a:lvl9pPr>
          </a:lstStyle>
          <a:p>
            <a:pPr marL="0" marR="0" lvl="0" indent="0" algn="l" defTabSz="609768" rtl="0" eaLnBrk="0" fontAlgn="auto" latinLnBrk="0" hangingPunct="0">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Project Monitoring and Control</a:t>
            </a:r>
          </a:p>
        </p:txBody>
      </p:sp>
      <p:sp>
        <p:nvSpPr>
          <p:cNvPr id="1914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rgbClr val="000066"/>
                </a:solidFill>
                <a:latin typeface="Tahoma" pitchFamily="34" charset="0"/>
                <a:ea typeface="MS PGothic" pitchFamily="34" charset="-128"/>
              </a:defRPr>
            </a:lvl1pPr>
            <a:lvl2pPr marL="785372" indent="-302066" eaLnBrk="0" hangingPunct="0">
              <a:defRPr sz="2500">
                <a:solidFill>
                  <a:srgbClr val="000066"/>
                </a:solidFill>
                <a:latin typeface="Tahoma" pitchFamily="34" charset="0"/>
                <a:ea typeface="MS PGothic" pitchFamily="34" charset="-128"/>
              </a:defRPr>
            </a:lvl2pPr>
            <a:lvl3pPr marL="1208265" indent="-241653" eaLnBrk="0" hangingPunct="0">
              <a:defRPr sz="2500">
                <a:solidFill>
                  <a:srgbClr val="000066"/>
                </a:solidFill>
                <a:latin typeface="Tahoma" pitchFamily="34" charset="0"/>
                <a:ea typeface="MS PGothic" pitchFamily="34" charset="-128"/>
              </a:defRPr>
            </a:lvl3pPr>
            <a:lvl4pPr marL="1691571" indent="-241653" eaLnBrk="0" hangingPunct="0">
              <a:defRPr sz="2500">
                <a:solidFill>
                  <a:srgbClr val="000066"/>
                </a:solidFill>
                <a:latin typeface="Tahoma" pitchFamily="34" charset="0"/>
                <a:ea typeface="MS PGothic" pitchFamily="34" charset="-128"/>
              </a:defRPr>
            </a:lvl4pPr>
            <a:lvl5pPr marL="2174878" indent="-241653" eaLnBrk="0" hangingPunct="0">
              <a:defRPr sz="2500">
                <a:solidFill>
                  <a:srgbClr val="000066"/>
                </a:solidFill>
                <a:latin typeface="Tahoma" pitchFamily="34" charset="0"/>
                <a:ea typeface="MS PGothic" pitchFamily="34" charset="-128"/>
              </a:defRPr>
            </a:lvl5pPr>
            <a:lvl6pPr marL="2658184" indent="-241653" eaLnBrk="0" fontAlgn="base" hangingPunct="0">
              <a:spcBef>
                <a:spcPct val="0"/>
              </a:spcBef>
              <a:spcAft>
                <a:spcPct val="0"/>
              </a:spcAft>
              <a:defRPr sz="2500">
                <a:solidFill>
                  <a:srgbClr val="000066"/>
                </a:solidFill>
                <a:latin typeface="Tahoma" pitchFamily="34" charset="0"/>
                <a:ea typeface="MS PGothic" pitchFamily="34" charset="-128"/>
              </a:defRPr>
            </a:lvl6pPr>
            <a:lvl7pPr marL="3141490" indent="-241653" eaLnBrk="0" fontAlgn="base" hangingPunct="0">
              <a:spcBef>
                <a:spcPct val="0"/>
              </a:spcBef>
              <a:spcAft>
                <a:spcPct val="0"/>
              </a:spcAft>
              <a:defRPr sz="2500">
                <a:solidFill>
                  <a:srgbClr val="000066"/>
                </a:solidFill>
                <a:latin typeface="Tahoma" pitchFamily="34" charset="0"/>
                <a:ea typeface="MS PGothic" pitchFamily="34" charset="-128"/>
              </a:defRPr>
            </a:lvl7pPr>
            <a:lvl8pPr marL="3624796" indent="-241653" eaLnBrk="0" fontAlgn="base" hangingPunct="0">
              <a:spcBef>
                <a:spcPct val="0"/>
              </a:spcBef>
              <a:spcAft>
                <a:spcPct val="0"/>
              </a:spcAft>
              <a:defRPr sz="2500">
                <a:solidFill>
                  <a:srgbClr val="000066"/>
                </a:solidFill>
                <a:latin typeface="Tahoma" pitchFamily="34" charset="0"/>
                <a:ea typeface="MS PGothic" pitchFamily="34" charset="-128"/>
              </a:defRPr>
            </a:lvl8pPr>
            <a:lvl9pPr marL="4108102" indent="-241653" eaLnBrk="0" fontAlgn="base" hangingPunct="0">
              <a:spcBef>
                <a:spcPct val="0"/>
              </a:spcBef>
              <a:spcAft>
                <a:spcPct val="0"/>
              </a:spcAft>
              <a:defRPr sz="2500">
                <a:solidFill>
                  <a:srgbClr val="000066"/>
                </a:solidFill>
                <a:latin typeface="Tahoma" pitchFamily="34" charset="0"/>
                <a:ea typeface="MS PGothic" pitchFamily="34" charset="-128"/>
              </a:defRPr>
            </a:lvl9pPr>
          </a:lstStyle>
          <a:p>
            <a:pPr marL="0" marR="0" lvl="0" indent="0" algn="r" defTabSz="609768" rtl="0" eaLnBrk="0" fontAlgn="auto" latinLnBrk="0" hangingPunct="0">
              <a:lnSpc>
                <a:spcPct val="100000"/>
              </a:lnSpc>
              <a:spcBef>
                <a:spcPts val="0"/>
              </a:spcBef>
              <a:spcAft>
                <a:spcPts val="0"/>
              </a:spcAft>
              <a:buClrTx/>
              <a:buSzTx/>
              <a:buFontTx/>
              <a:buNone/>
              <a:tabLst/>
              <a:defRPr/>
            </a:pPr>
            <a:fld id="{B7E61340-3B9E-44BA-B5C9-9D2B66C786DA}" type="datetime1">
              <a:rPr kumimoji="0" lang="en-US" sz="13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t>2/9/2021</a:t>
            </a:fld>
            <a:endParaRPr kumimoji="0" lang="en-US" sz="13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1914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rgbClr val="000066"/>
                </a:solidFill>
                <a:latin typeface="Tahoma" pitchFamily="34" charset="0"/>
                <a:ea typeface="MS PGothic" pitchFamily="34" charset="-128"/>
              </a:defRPr>
            </a:lvl1pPr>
            <a:lvl2pPr marL="785372" indent="-302066" eaLnBrk="0" hangingPunct="0">
              <a:defRPr sz="2500">
                <a:solidFill>
                  <a:srgbClr val="000066"/>
                </a:solidFill>
                <a:latin typeface="Tahoma" pitchFamily="34" charset="0"/>
                <a:ea typeface="MS PGothic" pitchFamily="34" charset="-128"/>
              </a:defRPr>
            </a:lvl2pPr>
            <a:lvl3pPr marL="1208265" indent="-241653" eaLnBrk="0" hangingPunct="0">
              <a:defRPr sz="2500">
                <a:solidFill>
                  <a:srgbClr val="000066"/>
                </a:solidFill>
                <a:latin typeface="Tahoma" pitchFamily="34" charset="0"/>
                <a:ea typeface="MS PGothic" pitchFamily="34" charset="-128"/>
              </a:defRPr>
            </a:lvl3pPr>
            <a:lvl4pPr marL="1691571" indent="-241653" eaLnBrk="0" hangingPunct="0">
              <a:defRPr sz="2500">
                <a:solidFill>
                  <a:srgbClr val="000066"/>
                </a:solidFill>
                <a:latin typeface="Tahoma" pitchFamily="34" charset="0"/>
                <a:ea typeface="MS PGothic" pitchFamily="34" charset="-128"/>
              </a:defRPr>
            </a:lvl4pPr>
            <a:lvl5pPr marL="2174878" indent="-241653" eaLnBrk="0" hangingPunct="0">
              <a:defRPr sz="2500">
                <a:solidFill>
                  <a:srgbClr val="000066"/>
                </a:solidFill>
                <a:latin typeface="Tahoma" pitchFamily="34" charset="0"/>
                <a:ea typeface="MS PGothic" pitchFamily="34" charset="-128"/>
              </a:defRPr>
            </a:lvl5pPr>
            <a:lvl6pPr marL="2658184" indent="-241653" eaLnBrk="0" fontAlgn="base" hangingPunct="0">
              <a:spcBef>
                <a:spcPct val="0"/>
              </a:spcBef>
              <a:spcAft>
                <a:spcPct val="0"/>
              </a:spcAft>
              <a:defRPr sz="2500">
                <a:solidFill>
                  <a:srgbClr val="000066"/>
                </a:solidFill>
                <a:latin typeface="Tahoma" pitchFamily="34" charset="0"/>
                <a:ea typeface="MS PGothic" pitchFamily="34" charset="-128"/>
              </a:defRPr>
            </a:lvl6pPr>
            <a:lvl7pPr marL="3141490" indent="-241653" eaLnBrk="0" fontAlgn="base" hangingPunct="0">
              <a:spcBef>
                <a:spcPct val="0"/>
              </a:spcBef>
              <a:spcAft>
                <a:spcPct val="0"/>
              </a:spcAft>
              <a:defRPr sz="2500">
                <a:solidFill>
                  <a:srgbClr val="000066"/>
                </a:solidFill>
                <a:latin typeface="Tahoma" pitchFamily="34" charset="0"/>
                <a:ea typeface="MS PGothic" pitchFamily="34" charset="-128"/>
              </a:defRPr>
            </a:lvl7pPr>
            <a:lvl8pPr marL="3624796" indent="-241653" eaLnBrk="0" fontAlgn="base" hangingPunct="0">
              <a:spcBef>
                <a:spcPct val="0"/>
              </a:spcBef>
              <a:spcAft>
                <a:spcPct val="0"/>
              </a:spcAft>
              <a:defRPr sz="2500">
                <a:solidFill>
                  <a:srgbClr val="000066"/>
                </a:solidFill>
                <a:latin typeface="Tahoma" pitchFamily="34" charset="0"/>
                <a:ea typeface="MS PGothic" pitchFamily="34" charset="-128"/>
              </a:defRPr>
            </a:lvl8pPr>
            <a:lvl9pPr marL="4108102" indent="-241653" eaLnBrk="0" fontAlgn="base" hangingPunct="0">
              <a:spcBef>
                <a:spcPct val="0"/>
              </a:spcBef>
              <a:spcAft>
                <a:spcPct val="0"/>
              </a:spcAft>
              <a:defRPr sz="2500">
                <a:solidFill>
                  <a:srgbClr val="000066"/>
                </a:solidFill>
                <a:latin typeface="Tahoma" pitchFamily="34" charset="0"/>
                <a:ea typeface="MS PGothic" pitchFamily="34" charset="-128"/>
              </a:defRPr>
            </a:lvl9pPr>
          </a:lstStyle>
          <a:p>
            <a:pPr marL="0" marR="0" lvl="0" indent="0" algn="r" defTabSz="609768" rtl="0" eaLnBrk="0" fontAlgn="auto" latinLnBrk="0" hangingPunct="0">
              <a:lnSpc>
                <a:spcPct val="100000"/>
              </a:lnSpc>
              <a:spcBef>
                <a:spcPts val="0"/>
              </a:spcBef>
              <a:spcAft>
                <a:spcPts val="0"/>
              </a:spcAft>
              <a:buClrTx/>
              <a:buSzTx/>
              <a:buFontTx/>
              <a:buNone/>
              <a:tabLst/>
              <a:defRPr/>
            </a:pPr>
            <a:fld id="{BC2EDB62-D5E4-42BB-A6A4-84AB868ACA27}" type="slidenum">
              <a:rPr kumimoji="0" lang="en-US" sz="13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609768" rtl="0" eaLnBrk="0" fontAlgn="auto" latinLnBrk="0" hangingPunct="0">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191493" name="Rectangle 2"/>
          <p:cNvSpPr>
            <a:spLocks noGrp="1" noRot="1" noChangeAspect="1" noChangeArrowheads="1" noTextEdit="1"/>
          </p:cNvSpPr>
          <p:nvPr>
            <p:ph type="sldImg"/>
          </p:nvPr>
        </p:nvSpPr>
        <p:spPr>
          <a:xfrm>
            <a:off x="4763" y="360363"/>
            <a:ext cx="7467600" cy="4200525"/>
          </a:xfrm>
          <a:ln/>
        </p:spPr>
      </p:sp>
      <p:sp>
        <p:nvSpPr>
          <p:cNvPr id="1914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MS PGothic" pitchFamily="34" charset="-128"/>
              </a:rPr>
              <a:t>This presentation highlights current trends in systems engineering, including the expanding global context, societal needs, technology trends, and expanding applications and approaches.</a:t>
            </a:r>
          </a:p>
        </p:txBody>
      </p:sp>
    </p:spTree>
    <p:extLst>
      <p:ext uri="{BB962C8B-B14F-4D97-AF65-F5344CB8AC3E}">
        <p14:creationId xmlns:p14="http://schemas.microsoft.com/office/powerpoint/2010/main" val="27200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42FB35E-8844-4174-B727-3D720D55ECE9}" type="datetime1">
              <a:rPr lang="en-US" altLang="en-US" smtClean="0"/>
              <a:t>2/9/2021</a:t>
            </a:fld>
            <a:endParaRPr lang="en-US" altLang="en-US" dirty="0"/>
          </a:p>
        </p:txBody>
      </p:sp>
      <p:sp>
        <p:nvSpPr>
          <p:cNvPr id="5" name="Slide Number Placeholder 4"/>
          <p:cNvSpPr>
            <a:spLocks noGrp="1"/>
          </p:cNvSpPr>
          <p:nvPr>
            <p:ph type="sldNum" sz="quarter" idx="11"/>
          </p:nvPr>
        </p:nvSpPr>
        <p:spPr/>
        <p:txBody>
          <a:bodyPr/>
          <a:lstStyle/>
          <a:p>
            <a:pPr>
              <a:defRPr/>
            </a:pPr>
            <a:fld id="{1C09D99D-6E1D-450B-9843-1144F8144A8C}" type="slidenum">
              <a:rPr lang="en-US" altLang="en-US" smtClean="0"/>
              <a:pPr>
                <a:defRPr/>
              </a:pPr>
              <a:t>7</a:t>
            </a:fld>
            <a:endParaRPr lang="en-US" altLang="en-US" dirty="0"/>
          </a:p>
        </p:txBody>
      </p:sp>
    </p:spTree>
    <p:extLst>
      <p:ext uri="{BB962C8B-B14F-4D97-AF65-F5344CB8AC3E}">
        <p14:creationId xmlns:p14="http://schemas.microsoft.com/office/powerpoint/2010/main" val="2373391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/IW2021</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srcRect/>
          <a:stretch/>
        </p:blipFill>
        <p:spPr>
          <a:xfrm>
            <a:off x="3235285" y="509963"/>
            <a:ext cx="5802453" cy="1919635"/>
          </a:xfrm>
          <a:prstGeom prst="rect">
            <a:avLst/>
          </a:prstGeom>
        </p:spPr>
      </p:pic>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6FCDF-D4EA-1B41-BA14-4AF95E5CEECB}" type="datetime5">
              <a:rPr lang="fr-FR" smtClean="0"/>
              <a:t>9-févr.-21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2E1F4-580F-2746-8A54-DA485879FD5B}" type="datetime5">
              <a:rPr lang="fr-FR" smtClean="0"/>
              <a:t>9-févr.-21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a:solidFill>
                  <a:srgbClr val="414042"/>
                </a:solidFill>
                <a:latin typeface="Open Sans Light"/>
                <a:cs typeface="Open Sans Light"/>
              </a:rPr>
              <a:t>/IW2021</a:t>
            </a:r>
            <a:endParaRPr lang="fr-FR" sz="2000" dirty="0">
              <a:solidFill>
                <a:srgbClr val="414042"/>
              </a:solidFill>
              <a:latin typeface="Open Sans Light"/>
              <a:cs typeface="Open Sans Light"/>
            </a:endParaRPr>
          </a:p>
        </p:txBody>
      </p:sp>
      <p:pic>
        <p:nvPicPr>
          <p:cNvPr id="7" name="Picture 6"/>
          <p:cNvPicPr>
            <a:picLocks noChangeAspect="1"/>
          </p:cNvPicPr>
          <p:nvPr userDrawn="1"/>
        </p:nvPicPr>
        <p:blipFill>
          <a:blip r:embed="rId2"/>
          <a:srcRect/>
          <a:stretch/>
        </p:blipFill>
        <p:spPr>
          <a:xfrm>
            <a:off x="2926702" y="1746261"/>
            <a:ext cx="5802453" cy="1919635"/>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t>9-févr.-21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0206F0-1644-564B-A244-82B88DB5BC3C}" type="datetime5">
              <a:rPr lang="fr-FR" smtClean="0"/>
              <a:t>9-févr.-21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646E17-325D-1945-BB66-7DE668976512}" type="datetime5">
              <a:rPr lang="fr-FR" smtClean="0"/>
              <a:t>9-févr.-21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1C6AC-1A71-F042-A34D-5D5D60078753}" type="datetime5">
              <a:rPr lang="fr-FR" smtClean="0"/>
              <a:t>9-févr.-21</a:t>
            </a:fld>
            <a:endParaRPr lang="en-US"/>
          </a:p>
        </p:txBody>
      </p:sp>
      <p:sp>
        <p:nvSpPr>
          <p:cNvPr id="8" name="Footer Placeholder 7"/>
          <p:cNvSpPr>
            <a:spLocks noGrp="1"/>
          </p:cNvSpPr>
          <p:nvPr>
            <p:ph type="ftr" sz="quarter" idx="11"/>
          </p:nvPr>
        </p:nvSpPr>
        <p:spPr/>
        <p:txBody>
          <a:bodyPr/>
          <a:lstStyle/>
          <a:p>
            <a:r>
              <a:rPr lang="en-US"/>
              <a:t>www.incose.org/IW2021</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AB221-4574-3D44-B186-34E820A81691}" type="datetime5">
              <a:rPr lang="fr-FR" smtClean="0"/>
              <a:t>9-févr.-21</a:t>
            </a:fld>
            <a:endParaRPr lang="en-US"/>
          </a:p>
        </p:txBody>
      </p:sp>
      <p:sp>
        <p:nvSpPr>
          <p:cNvPr id="4" name="Footer Placeholder 3"/>
          <p:cNvSpPr>
            <a:spLocks noGrp="1"/>
          </p:cNvSpPr>
          <p:nvPr>
            <p:ph type="ftr" sz="quarter" idx="11"/>
          </p:nvPr>
        </p:nvSpPr>
        <p:spPr/>
        <p:txBody>
          <a:bodyPr/>
          <a:lstStyle/>
          <a:p>
            <a:r>
              <a:rPr lang="en-US"/>
              <a:t>www.incose.org/IW2021</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1D4F6-79BD-6244-8DD0-2BF7E4A8F24B}" type="datetime5">
              <a:rPr lang="fr-FR" smtClean="0"/>
              <a:t>9-févr.-21</a:t>
            </a:fld>
            <a:endParaRPr lang="en-US"/>
          </a:p>
        </p:txBody>
      </p:sp>
      <p:sp>
        <p:nvSpPr>
          <p:cNvPr id="3" name="Footer Placeholder 2"/>
          <p:cNvSpPr>
            <a:spLocks noGrp="1"/>
          </p:cNvSpPr>
          <p:nvPr>
            <p:ph type="ftr" sz="quarter" idx="11"/>
          </p:nvPr>
        </p:nvSpPr>
        <p:spPr/>
        <p:txBody>
          <a:bodyPr/>
          <a:lstStyle/>
          <a:p>
            <a:r>
              <a:rPr lang="en-US"/>
              <a:t>www.incose.org/IW2021</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4D840D8-3659-0E44-A103-5F5DE597A511}" type="datetime5">
              <a:rPr lang="fr-FR" smtClean="0"/>
              <a:t>9-févr.-21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8C61B6-541F-B640-ADCA-3FF96E357E28}" type="datetime5">
              <a:rPr lang="fr-FR" smtClean="0"/>
              <a:t>9-févr.-21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6E81C08F-32EE-5C4F-BCFD-4E27C066C8E3}" type="datetime5">
              <a:rPr lang="fr-FR" smtClean="0"/>
              <a:t>9-févr.-21</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a:t>www.incose.org/IW2021</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pic>
        <p:nvPicPr>
          <p:cNvPr id="7" name="Picture 6" descr="logo-IW.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connect.incose.org/WorkingGroups/Requirements/Pages/Home.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Grp="1" noChangeArrowheads="1"/>
          </p:cNvSpPr>
          <p:nvPr>
            <p:ph type="ctrTitle"/>
          </p:nvPr>
        </p:nvSpPr>
        <p:spPr/>
        <p:txBody>
          <a:bodyPr>
            <a:normAutofit/>
          </a:bodyPr>
          <a:lstStyle/>
          <a:p>
            <a:r>
              <a:rPr lang="en-US" dirty="0"/>
              <a:t>Requirements Working Group</a:t>
            </a:r>
          </a:p>
        </p:txBody>
      </p:sp>
      <p:sp>
        <p:nvSpPr>
          <p:cNvPr id="2" name="Subtitle 1"/>
          <p:cNvSpPr>
            <a:spLocks noGrp="1"/>
          </p:cNvSpPr>
          <p:nvPr>
            <p:ph type="subTitle" idx="1"/>
          </p:nvPr>
        </p:nvSpPr>
        <p:spPr>
          <a:xfrm>
            <a:off x="515471" y="5638801"/>
            <a:ext cx="11370608" cy="867169"/>
          </a:xfrm>
        </p:spPr>
        <p:txBody>
          <a:bodyPr>
            <a:normAutofit lnSpcReduction="10000"/>
          </a:bodyPr>
          <a:lstStyle/>
          <a:p>
            <a:pPr>
              <a:spcBef>
                <a:spcPts val="0"/>
              </a:spcBef>
            </a:pPr>
            <a:r>
              <a:rPr lang="en-US" sz="1799" dirty="0"/>
              <a:t>Summary of INCOSE-IW 2021 for INCOSE-LA</a:t>
            </a:r>
          </a:p>
          <a:p>
            <a:pPr>
              <a:spcBef>
                <a:spcPts val="0"/>
              </a:spcBef>
            </a:pPr>
            <a:r>
              <a:rPr lang="en-US" sz="1799" dirty="0"/>
              <a:t>Rick Hefner, Ph.D.</a:t>
            </a:r>
          </a:p>
          <a:p>
            <a:pPr>
              <a:spcBef>
                <a:spcPts val="0"/>
              </a:spcBef>
            </a:pPr>
            <a:r>
              <a:rPr lang="en-US" sz="1799" dirty="0"/>
              <a:t>rhefner@caltech.edu, 626.395.4043	</a:t>
            </a:r>
          </a:p>
        </p:txBody>
      </p:sp>
    </p:spTree>
    <p:extLst>
      <p:ext uri="{BB962C8B-B14F-4D97-AF65-F5344CB8AC3E}">
        <p14:creationId xmlns:p14="http://schemas.microsoft.com/office/powerpoint/2010/main" val="323489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8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RWG Charter</a:t>
            </a:r>
          </a:p>
        </p:txBody>
      </p:sp>
      <p:sp>
        <p:nvSpPr>
          <p:cNvPr id="7" name="Rectangle 6"/>
          <p:cNvSpPr/>
          <p:nvPr/>
        </p:nvSpPr>
        <p:spPr>
          <a:xfrm>
            <a:off x="1196837" y="1214842"/>
            <a:ext cx="10693538" cy="738664"/>
          </a:xfrm>
          <a:prstGeom prst="rect">
            <a:avLst/>
          </a:prstGeom>
        </p:spPr>
        <p:txBody>
          <a:bodyPr wrap="square">
            <a:spAutoFit/>
          </a:bodyPr>
          <a:lstStyle/>
          <a:p>
            <a:r>
              <a:rPr lang="en-US" sz="1400" b="1" dirty="0">
                <a:solidFill>
                  <a:schemeClr val="tx2"/>
                </a:solidFill>
                <a:cs typeface="Arial" panose="020B0604020202020204" pitchFamily="34" charset="0"/>
              </a:rPr>
              <a:t>Purpose</a:t>
            </a:r>
          </a:p>
          <a:p>
            <a:r>
              <a:rPr lang="en-US" altLang="en-US" sz="1400" dirty="0">
                <a:ea typeface="MS PGothic" charset="-128"/>
              </a:rPr>
              <a:t>The purpose of the Requirements Working Group (RWG) is to advance the practices, education and theory of needs and requirements development and management and the relationship of needs and requirements to other systems engineering functions</a:t>
            </a:r>
            <a:r>
              <a:rPr lang="en-AU" altLang="en-US" sz="1400" dirty="0">
                <a:ea typeface="MS PGothic" charset="-128"/>
              </a:rPr>
              <a:t>.</a:t>
            </a:r>
          </a:p>
        </p:txBody>
      </p:sp>
      <p:sp>
        <p:nvSpPr>
          <p:cNvPr id="8" name="Rectangle 7"/>
          <p:cNvSpPr/>
          <p:nvPr/>
        </p:nvSpPr>
        <p:spPr>
          <a:xfrm>
            <a:off x="1196838" y="1981200"/>
            <a:ext cx="10285714" cy="738664"/>
          </a:xfrm>
          <a:prstGeom prst="rect">
            <a:avLst/>
          </a:prstGeom>
        </p:spPr>
        <p:txBody>
          <a:bodyPr wrap="square">
            <a:spAutoFit/>
          </a:bodyPr>
          <a:lstStyle/>
          <a:p>
            <a:r>
              <a:rPr lang="en-US" sz="1400" b="1" dirty="0">
                <a:solidFill>
                  <a:srgbClr val="0071CE"/>
                </a:solidFill>
                <a:cs typeface="Arial" panose="020B0604020202020204" pitchFamily="34" charset="0"/>
              </a:rPr>
              <a:t>Goal</a:t>
            </a:r>
            <a:endParaRPr lang="en-US" sz="1400" b="1" dirty="0">
              <a:cs typeface="Arial" panose="020B0604020202020204" pitchFamily="34" charset="0"/>
            </a:endParaRPr>
          </a:p>
          <a:p>
            <a:r>
              <a:rPr lang="en-US" sz="1400" dirty="0">
                <a:cs typeface="Arial" panose="020B0604020202020204" pitchFamily="34" charset="0"/>
              </a:rPr>
              <a:t>Expand and promote the body of knowledge of </a:t>
            </a:r>
            <a:r>
              <a:rPr lang="en-US" altLang="en-US" sz="1400" dirty="0">
                <a:ea typeface="MS PGothic" charset="-128"/>
              </a:rPr>
              <a:t>needs and </a:t>
            </a:r>
            <a:r>
              <a:rPr lang="en-US" sz="1400" dirty="0">
                <a:cs typeface="Arial" panose="020B0604020202020204" pitchFamily="34" charset="0"/>
              </a:rPr>
              <a:t>requirements and its benefits within the systems engineering community</a:t>
            </a:r>
          </a:p>
        </p:txBody>
      </p:sp>
      <p:sp>
        <p:nvSpPr>
          <p:cNvPr id="9" name="Rectangle 8"/>
          <p:cNvSpPr/>
          <p:nvPr/>
        </p:nvSpPr>
        <p:spPr>
          <a:xfrm>
            <a:off x="1196838" y="2830110"/>
            <a:ext cx="10388737" cy="1384995"/>
          </a:xfrm>
          <a:prstGeom prst="rect">
            <a:avLst/>
          </a:prstGeom>
        </p:spPr>
        <p:txBody>
          <a:bodyPr wrap="square">
            <a:spAutoFit/>
          </a:bodyPr>
          <a:lstStyle/>
          <a:p>
            <a:r>
              <a:rPr lang="en-US" sz="1400" b="1" dirty="0">
                <a:solidFill>
                  <a:srgbClr val="0071CE"/>
                </a:solidFill>
                <a:cs typeface="Arial" panose="020B0604020202020204" pitchFamily="34" charset="0"/>
              </a:rPr>
              <a:t>Scope</a:t>
            </a:r>
          </a:p>
          <a:p>
            <a:r>
              <a:rPr lang="en-US" sz="1400" dirty="0">
                <a:solidFill>
                  <a:schemeClr val="tx1">
                    <a:lumMod val="75000"/>
                    <a:lumOff val="25000"/>
                  </a:schemeClr>
                </a:solidFill>
                <a:cs typeface="Arial" panose="020B0604020202020204" pitchFamily="34" charset="0"/>
              </a:rPr>
              <a:t>Activities relating to best practice</a:t>
            </a:r>
            <a:r>
              <a:rPr lang="en-US" sz="1400" dirty="0">
                <a:cs typeface="Arial" panose="020B0604020202020204" pitchFamily="34" charset="0"/>
              </a:rPr>
              <a:t>s for </a:t>
            </a:r>
            <a:r>
              <a:rPr lang="en-US" altLang="en-US" sz="1400" dirty="0">
                <a:ea typeface="MS PGothic" charset="-128"/>
              </a:rPr>
              <a:t>needs and </a:t>
            </a:r>
            <a:r>
              <a:rPr lang="en-US" sz="1400" dirty="0">
                <a:cs typeface="Arial" panose="020B0604020202020204" pitchFamily="34" charset="0"/>
              </a:rPr>
              <a:t>requirements </a:t>
            </a:r>
            <a:r>
              <a:rPr lang="en-US" sz="1400" dirty="0">
                <a:solidFill>
                  <a:schemeClr val="tx1">
                    <a:lumMod val="75000"/>
                    <a:lumOff val="25000"/>
                  </a:schemeClr>
                </a:solidFill>
                <a:cs typeface="Arial" panose="020B0604020202020204" pitchFamily="34" charset="0"/>
              </a:rPr>
              <a:t>development and management throughout the product lifecycle including:</a:t>
            </a:r>
          </a:p>
          <a:p>
            <a:r>
              <a:rPr lang="en-US" sz="1400" dirty="0">
                <a:solidFill>
                  <a:schemeClr val="tx1">
                    <a:lumMod val="75000"/>
                    <a:lumOff val="25000"/>
                  </a:schemeClr>
                </a:solidFill>
                <a:cs typeface="Arial" panose="020B0604020202020204" pitchFamily="34" charset="0"/>
              </a:rPr>
              <a:t>Elicitation           Analysis                           Allocation                        Traceability</a:t>
            </a:r>
          </a:p>
          <a:p>
            <a:r>
              <a:rPr lang="en-US" sz="1400" dirty="0">
                <a:solidFill>
                  <a:schemeClr val="tx1">
                    <a:lumMod val="75000"/>
                    <a:lumOff val="25000"/>
                  </a:schemeClr>
                </a:solidFill>
                <a:cs typeface="Arial" panose="020B0604020202020204" pitchFamily="34" charset="0"/>
              </a:rPr>
              <a:t>Elaboration        Management                   Change Management</a:t>
            </a:r>
          </a:p>
          <a:p>
            <a:r>
              <a:rPr lang="en-US" sz="1400" dirty="0">
                <a:solidFill>
                  <a:schemeClr val="tx1">
                    <a:lumMod val="75000"/>
                    <a:lumOff val="25000"/>
                  </a:schemeClr>
                </a:solidFill>
                <a:cs typeface="Arial" panose="020B0604020202020204" pitchFamily="34" charset="0"/>
              </a:rPr>
              <a:t>Expression         Verification                      Validation </a:t>
            </a:r>
          </a:p>
        </p:txBody>
      </p:sp>
      <p:sp>
        <p:nvSpPr>
          <p:cNvPr id="10" name="Oval 9"/>
          <p:cNvSpPr/>
          <p:nvPr/>
        </p:nvSpPr>
        <p:spPr>
          <a:xfrm>
            <a:off x="765176" y="1214843"/>
            <a:ext cx="308449" cy="308289"/>
          </a:xfrm>
          <a:prstGeom prst="ellipse">
            <a:avLst/>
          </a:prstGeom>
          <a:solidFill>
            <a:schemeClr val="bg2"/>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4" dirty="0">
                <a:solidFill>
                  <a:schemeClr val="accent2"/>
                </a:solidFill>
                <a:latin typeface="Arial" panose="020B0604020202020204" pitchFamily="34" charset="0"/>
                <a:cs typeface="Arial" panose="020B0604020202020204" pitchFamily="34" charset="0"/>
              </a:rPr>
              <a:t>1</a:t>
            </a:r>
          </a:p>
        </p:txBody>
      </p:sp>
      <p:sp>
        <p:nvSpPr>
          <p:cNvPr id="11" name="Oval 10"/>
          <p:cNvSpPr/>
          <p:nvPr/>
        </p:nvSpPr>
        <p:spPr>
          <a:xfrm>
            <a:off x="765176" y="2006303"/>
            <a:ext cx="308449" cy="308289"/>
          </a:xfrm>
          <a:prstGeom prst="ellipse">
            <a:avLst/>
          </a:prstGeom>
          <a:solidFill>
            <a:schemeClr val="bg2"/>
          </a:solid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4" dirty="0">
                <a:solidFill>
                  <a:srgbClr val="0071CE"/>
                </a:solidFill>
                <a:latin typeface="Arial" panose="020B0604020202020204" pitchFamily="34" charset="0"/>
                <a:cs typeface="Arial" panose="020B0604020202020204" pitchFamily="34" charset="0"/>
              </a:rPr>
              <a:t>2</a:t>
            </a:r>
          </a:p>
        </p:txBody>
      </p:sp>
      <p:sp>
        <p:nvSpPr>
          <p:cNvPr id="12" name="Oval 11"/>
          <p:cNvSpPr/>
          <p:nvPr/>
        </p:nvSpPr>
        <p:spPr>
          <a:xfrm>
            <a:off x="765176" y="2854170"/>
            <a:ext cx="308449" cy="308289"/>
          </a:xfrm>
          <a:prstGeom prst="ellipse">
            <a:avLst/>
          </a:prstGeom>
          <a:solidFill>
            <a:schemeClr val="bg2"/>
          </a:solid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4" dirty="0">
                <a:solidFill>
                  <a:srgbClr val="0071CE"/>
                </a:solidFill>
                <a:latin typeface="Arial" panose="020B0604020202020204" pitchFamily="34" charset="0"/>
                <a:cs typeface="Arial" panose="020B0604020202020204" pitchFamily="34" charset="0"/>
              </a:rPr>
              <a:t>3</a:t>
            </a:r>
          </a:p>
        </p:txBody>
      </p:sp>
      <p:sp>
        <p:nvSpPr>
          <p:cNvPr id="13" name="TextBox 12">
            <a:extLst>
              <a:ext uri="{FF2B5EF4-FFF2-40B4-BE49-F238E27FC236}">
                <a16:creationId xmlns:a16="http://schemas.microsoft.com/office/drawing/2014/main" id="{616E4C7B-D2C8-CC4F-92D3-623A44EF4A01}"/>
              </a:ext>
            </a:extLst>
          </p:cNvPr>
          <p:cNvSpPr txBox="1"/>
          <p:nvPr/>
        </p:nvSpPr>
        <p:spPr>
          <a:xfrm>
            <a:off x="1177173" y="4188364"/>
            <a:ext cx="10092961" cy="1031051"/>
          </a:xfrm>
          <a:prstGeom prst="rect">
            <a:avLst/>
          </a:prstGeom>
          <a:noFill/>
        </p:spPr>
        <p:txBody>
          <a:bodyPr wrap="square" rtlCol="0">
            <a:spAutoFit/>
          </a:bodyPr>
          <a:lstStyle/>
          <a:p>
            <a:pPr>
              <a:spcAft>
                <a:spcPts val="337"/>
              </a:spcAft>
            </a:pPr>
            <a:r>
              <a:rPr lang="en-US" sz="1400" dirty="0"/>
              <a:t>All IW2021 presentations and associated materials are available on the RWG Connect web site: </a:t>
            </a:r>
            <a:r>
              <a:rPr lang="en-US" sz="1400" dirty="0">
                <a:hlinkClick r:id="rId2"/>
              </a:rPr>
              <a:t>https://connect.incose.org/WorkingGroups/Requirements/Pages/Home.aspx</a:t>
            </a:r>
            <a:r>
              <a:rPr lang="en-US" sz="1400" dirty="0"/>
              <a:t> </a:t>
            </a:r>
          </a:p>
          <a:p>
            <a:pPr>
              <a:spcAft>
                <a:spcPts val="337"/>
              </a:spcAft>
            </a:pPr>
            <a:endParaRPr lang="en-US" sz="1400" dirty="0"/>
          </a:p>
          <a:p>
            <a:pPr>
              <a:spcAft>
                <a:spcPts val="337"/>
              </a:spcAft>
            </a:pPr>
            <a:r>
              <a:rPr lang="en-US" sz="1400" dirty="0"/>
              <a:t> Click on the “RWG sessions at IW2021” link on the left, then select “documents”</a:t>
            </a:r>
          </a:p>
        </p:txBody>
      </p:sp>
      <p:sp>
        <p:nvSpPr>
          <p:cNvPr id="15" name="Content Placeholder 2"/>
          <p:cNvSpPr txBox="1">
            <a:spLocks/>
          </p:cNvSpPr>
          <p:nvPr/>
        </p:nvSpPr>
        <p:spPr>
          <a:xfrm>
            <a:off x="765175" y="5573358"/>
            <a:ext cx="10820400" cy="639452"/>
          </a:xfrm>
          <a:prstGeom prst="rect">
            <a:avLst/>
          </a:prstGeom>
        </p:spPr>
        <p:style>
          <a:lnRef idx="2">
            <a:schemeClr val="accent4"/>
          </a:lnRef>
          <a:fillRef idx="1">
            <a:schemeClr val="lt1"/>
          </a:fillRef>
          <a:effectRef idx="0">
            <a:schemeClr val="accent4"/>
          </a:effectRef>
          <a:fontRef idx="minor">
            <a:schemeClr val="dk1"/>
          </a:fontRef>
        </p:style>
        <p:txBody>
          <a:bodyPr vert="horz" lIns="91418" tIns="45709" rIns="91418" bIns="45709" rtlCol="0">
            <a:normAutofit/>
          </a:bodyPr>
          <a:lstStyle/>
          <a:p>
            <a:pPr algn="ctr" defTabSz="457082">
              <a:spcBef>
                <a:spcPct val="20000"/>
              </a:spcBef>
              <a:defRPr/>
            </a:pPr>
            <a:r>
              <a:rPr lang="en-US" sz="1600" dirty="0">
                <a:solidFill>
                  <a:schemeClr val="tx1"/>
                </a:solidFill>
                <a:cs typeface="Open Sans"/>
              </a:rPr>
              <a:t>The RWG is comprised of members from industry and academia with a common purpose of improving the practice of systems engineering through improvement of </a:t>
            </a:r>
            <a:r>
              <a:rPr lang="en-US" sz="1600" b="1" dirty="0">
                <a:solidFill>
                  <a:schemeClr val="tx1"/>
                </a:solidFill>
                <a:cs typeface="Open Sans"/>
              </a:rPr>
              <a:t>Needs and Requirements</a:t>
            </a:r>
            <a:r>
              <a:rPr lang="en-US" sz="1600" dirty="0">
                <a:solidFill>
                  <a:schemeClr val="tx1"/>
                </a:solidFill>
                <a:cs typeface="Open Sans"/>
              </a:rPr>
              <a:t> development and management</a:t>
            </a:r>
          </a:p>
          <a:p>
            <a:pPr marL="342812" indent="-342812" defTabSz="457082">
              <a:spcBef>
                <a:spcPct val="20000"/>
              </a:spcBef>
              <a:buFont typeface="Arial"/>
              <a:buChar char="•"/>
              <a:defRPr/>
            </a:pPr>
            <a:endParaRPr lang="en-US" sz="1600" dirty="0">
              <a:solidFill>
                <a:schemeClr val="tx1"/>
              </a:solidFill>
              <a:cs typeface="Open Sans"/>
            </a:endParaRPr>
          </a:p>
        </p:txBody>
      </p:sp>
      <p:sp>
        <p:nvSpPr>
          <p:cNvPr id="5" name="Footer Placeholder 4"/>
          <p:cNvSpPr>
            <a:spLocks noGrp="1"/>
          </p:cNvSpPr>
          <p:nvPr>
            <p:ph type="ftr" sz="quarter" idx="11"/>
          </p:nvPr>
        </p:nvSpPr>
        <p:spPr/>
        <p:txBody>
          <a:bodyPr/>
          <a:lstStyle/>
          <a:p>
            <a:pPr>
              <a:defRPr/>
            </a:pPr>
            <a:r>
              <a:rPr lang="en-US" dirty="0"/>
              <a:t>INCOSE-IW Requirements WG</a:t>
            </a:r>
          </a:p>
        </p:txBody>
      </p:sp>
      <p:sp>
        <p:nvSpPr>
          <p:cNvPr id="6" name="Slide Number Placeholder 5"/>
          <p:cNvSpPr>
            <a:spLocks noGrp="1"/>
          </p:cNvSpPr>
          <p:nvPr>
            <p:ph type="sldNum" sz="quarter" idx="12"/>
          </p:nvPr>
        </p:nvSpPr>
        <p:spPr/>
        <p:txBody>
          <a:bodyPr/>
          <a:lstStyle/>
          <a:p>
            <a:pPr>
              <a:defRPr/>
            </a:pPr>
            <a:fld id="{DE0A1582-F18C-4BF7-B3AC-8E44FCDB64C0}" type="slidenum">
              <a:rPr lang="en-US" altLang="en-US" smtClean="0"/>
              <a:pPr>
                <a:defRPr/>
              </a:pPr>
              <a:t>2</a:t>
            </a:fld>
            <a:endParaRPr lang="en-US" altLang="en-US" dirty="0"/>
          </a:p>
        </p:txBody>
      </p:sp>
    </p:spTree>
    <p:extLst>
      <p:ext uri="{BB962C8B-B14F-4D97-AF65-F5344CB8AC3E}">
        <p14:creationId xmlns:p14="http://schemas.microsoft.com/office/powerpoint/2010/main" val="177848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01" y="93406"/>
            <a:ext cx="8229600" cy="914400"/>
          </a:xfrm>
        </p:spPr>
        <p:txBody>
          <a:bodyPr/>
          <a:lstStyle/>
          <a:p>
            <a:r>
              <a:rPr lang="en-US" dirty="0"/>
              <a:t>Planned Sessions for IW2021</a:t>
            </a:r>
          </a:p>
        </p:txBody>
      </p:sp>
      <p:pic>
        <p:nvPicPr>
          <p:cNvPr id="1026" name="Picture 2"/>
          <p:cNvPicPr>
            <a:picLocks noChangeAspect="1" noChangeArrowheads="1"/>
          </p:cNvPicPr>
          <p:nvPr/>
        </p:nvPicPr>
        <p:blipFill>
          <a:blip r:embed="rId2"/>
          <a:srcRect/>
          <a:stretch>
            <a:fillRect/>
          </a:stretch>
        </p:blipFill>
        <p:spPr bwMode="auto">
          <a:xfrm>
            <a:off x="2257263" y="1174955"/>
            <a:ext cx="7836227" cy="4217504"/>
          </a:xfrm>
          <a:prstGeom prst="rect">
            <a:avLst/>
          </a:prstGeom>
          <a:noFill/>
          <a:ln w="9525">
            <a:solidFill>
              <a:srgbClr val="414042"/>
            </a:solidFill>
            <a:miter lim="800000"/>
            <a:headEnd/>
            <a:tailEnd/>
          </a:ln>
        </p:spPr>
      </p:pic>
      <p:sp>
        <p:nvSpPr>
          <p:cNvPr id="13" name="TextBox 12"/>
          <p:cNvSpPr txBox="1"/>
          <p:nvPr/>
        </p:nvSpPr>
        <p:spPr>
          <a:xfrm>
            <a:off x="3277232" y="5849699"/>
            <a:ext cx="5643889" cy="36920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799" dirty="0"/>
              <a:t>Recordings on the RWG Connect site at incose.org</a:t>
            </a:r>
          </a:p>
        </p:txBody>
      </p:sp>
      <p:sp>
        <p:nvSpPr>
          <p:cNvPr id="5" name="Footer Placeholder 4"/>
          <p:cNvSpPr>
            <a:spLocks noGrp="1"/>
          </p:cNvSpPr>
          <p:nvPr>
            <p:ph type="ftr" sz="quarter" idx="11"/>
          </p:nvPr>
        </p:nvSpPr>
        <p:spPr/>
        <p:txBody>
          <a:bodyPr/>
          <a:lstStyle/>
          <a:p>
            <a:pPr>
              <a:defRPr/>
            </a:pPr>
            <a:r>
              <a:rPr lang="en-US" dirty="0"/>
              <a:t>INCOSE-IW Requirements WG</a:t>
            </a:r>
          </a:p>
        </p:txBody>
      </p:sp>
      <p:sp>
        <p:nvSpPr>
          <p:cNvPr id="6" name="Slide Number Placeholder 5"/>
          <p:cNvSpPr>
            <a:spLocks noGrp="1"/>
          </p:cNvSpPr>
          <p:nvPr>
            <p:ph type="sldNum" sz="quarter" idx="12"/>
          </p:nvPr>
        </p:nvSpPr>
        <p:spPr/>
        <p:txBody>
          <a:bodyPr/>
          <a:lstStyle/>
          <a:p>
            <a:pPr>
              <a:defRPr/>
            </a:pPr>
            <a:fld id="{DE0A1582-F18C-4BF7-B3AC-8E44FCDB64C0}" type="slidenum">
              <a:rPr lang="en-US" altLang="en-US" smtClean="0"/>
              <a:pPr>
                <a:defRPr/>
              </a:pPr>
              <a:t>3</a:t>
            </a:fld>
            <a:endParaRPr lang="en-US" altLang="en-US" dirty="0"/>
          </a:p>
        </p:txBody>
      </p:sp>
    </p:spTree>
    <p:extLst>
      <p:ext uri="{BB962C8B-B14F-4D97-AF65-F5344CB8AC3E}">
        <p14:creationId xmlns:p14="http://schemas.microsoft.com/office/powerpoint/2010/main" val="61779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RWG Published Products</a:t>
            </a:r>
          </a:p>
        </p:txBody>
      </p:sp>
      <p:sp>
        <p:nvSpPr>
          <p:cNvPr id="3" name="Content Placeholder 2"/>
          <p:cNvSpPr>
            <a:spLocks noGrp="1"/>
          </p:cNvSpPr>
          <p:nvPr>
            <p:ph sz="half" idx="1"/>
          </p:nvPr>
        </p:nvSpPr>
        <p:spPr>
          <a:xfrm>
            <a:off x="710950" y="1160983"/>
            <a:ext cx="10722225" cy="1609439"/>
          </a:xfrm>
        </p:spPr>
        <p:txBody>
          <a:bodyPr>
            <a:normAutofit/>
          </a:bodyPr>
          <a:lstStyle/>
          <a:p>
            <a:r>
              <a:rPr lang="en-US" altLang="en-US" sz="1800" dirty="0"/>
              <a:t>Guide for Writing Requirements – 2019 version</a:t>
            </a:r>
          </a:p>
          <a:p>
            <a:r>
              <a:rPr lang="en-US" altLang="en-US" sz="1800" dirty="0"/>
              <a:t>Guide for Writing Requirements Summary – 2019 version</a:t>
            </a:r>
          </a:p>
          <a:p>
            <a:r>
              <a:rPr lang="en-US" altLang="en-US" sz="1800" dirty="0"/>
              <a:t>Whitepaper: Integrated Data as a Foundation of SE –  March 2019 </a:t>
            </a:r>
          </a:p>
          <a:p>
            <a:endParaRPr lang="en-US" sz="1800" dirty="0"/>
          </a:p>
        </p:txBody>
      </p:sp>
      <p:sp>
        <p:nvSpPr>
          <p:cNvPr id="20" name="Content Placeholder 19"/>
          <p:cNvSpPr>
            <a:spLocks noGrp="1"/>
          </p:cNvSpPr>
          <p:nvPr>
            <p:ph sz="half" idx="2"/>
          </p:nvPr>
        </p:nvSpPr>
        <p:spPr/>
        <p:txBody>
          <a:bodyPr>
            <a:normAutofit/>
          </a:bodyPr>
          <a:lstStyle/>
          <a:p>
            <a:endParaRPr lang="en-US" dirty="0"/>
          </a:p>
        </p:txBody>
      </p:sp>
      <p:sp>
        <p:nvSpPr>
          <p:cNvPr id="6" name="Footer Placeholder 5"/>
          <p:cNvSpPr>
            <a:spLocks noGrp="1"/>
          </p:cNvSpPr>
          <p:nvPr>
            <p:ph type="ftr" sz="quarter" idx="11"/>
          </p:nvPr>
        </p:nvSpPr>
        <p:spPr/>
        <p:txBody>
          <a:bodyPr/>
          <a:lstStyle/>
          <a:p>
            <a:r>
              <a:rPr lang="en-US" dirty="0"/>
              <a:t>INCOSE-IW Requirements WG</a:t>
            </a:r>
          </a:p>
        </p:txBody>
      </p:sp>
      <p:sp>
        <p:nvSpPr>
          <p:cNvPr id="8" name="Slide Number Placeholder 7"/>
          <p:cNvSpPr>
            <a:spLocks noGrp="1"/>
          </p:cNvSpPr>
          <p:nvPr>
            <p:ph type="sldNum" sz="quarter" idx="12"/>
          </p:nvPr>
        </p:nvSpPr>
        <p:spPr/>
        <p:txBody>
          <a:bodyPr/>
          <a:lstStyle/>
          <a:p>
            <a:fld id="{1A33F73A-82A5-4E41-9AF2-C21B4F29934D}" type="slidenum">
              <a:rPr lang="en-US" altLang="en-US" smtClean="0"/>
              <a:pPr/>
              <a:t>4</a:t>
            </a:fld>
            <a:endParaRPr lang="en-US" altLang="en-US" dirty="0"/>
          </a:p>
        </p:txBody>
      </p:sp>
      <p:pic>
        <p:nvPicPr>
          <p:cNvPr id="1026" name="Picture 2"/>
          <p:cNvPicPr>
            <a:picLocks noChangeAspect="1" noChangeArrowheads="1"/>
          </p:cNvPicPr>
          <p:nvPr/>
        </p:nvPicPr>
        <p:blipFill>
          <a:blip r:embed="rId2"/>
          <a:srcRect/>
          <a:stretch>
            <a:fillRect/>
          </a:stretch>
        </p:blipFill>
        <p:spPr bwMode="auto">
          <a:xfrm>
            <a:off x="726363" y="2303982"/>
            <a:ext cx="1303253" cy="1677592"/>
          </a:xfrm>
          <a:prstGeom prst="rect">
            <a:avLst/>
          </a:prstGeom>
          <a:noFill/>
          <a:ln w="9525">
            <a:solidFill>
              <a:schemeClr val="tx1"/>
            </a:solidFill>
            <a:miter lim="800000"/>
            <a:headEnd/>
            <a:tailEnd/>
          </a:ln>
        </p:spPr>
      </p:pic>
      <p:pic>
        <p:nvPicPr>
          <p:cNvPr id="15" name="Picture 14"/>
          <p:cNvPicPr>
            <a:picLocks noChangeAspect="1"/>
          </p:cNvPicPr>
          <p:nvPr/>
        </p:nvPicPr>
        <p:blipFill>
          <a:blip r:embed="rId3"/>
          <a:stretch>
            <a:fillRect/>
          </a:stretch>
        </p:blipFill>
        <p:spPr>
          <a:xfrm>
            <a:off x="2292775" y="2286001"/>
            <a:ext cx="3053275" cy="4000177"/>
          </a:xfrm>
          <a:prstGeom prst="rect">
            <a:avLst/>
          </a:prstGeom>
          <a:ln>
            <a:solidFill>
              <a:schemeClr val="bg2"/>
            </a:solidFill>
          </a:ln>
        </p:spPr>
      </p:pic>
      <p:pic>
        <p:nvPicPr>
          <p:cNvPr id="16" name="Picture 15"/>
          <p:cNvPicPr>
            <a:picLocks noChangeAspect="1"/>
          </p:cNvPicPr>
          <p:nvPr/>
        </p:nvPicPr>
        <p:blipFill>
          <a:blip r:embed="rId4"/>
          <a:stretch>
            <a:fillRect/>
          </a:stretch>
        </p:blipFill>
        <p:spPr>
          <a:xfrm>
            <a:off x="5337176" y="2286001"/>
            <a:ext cx="6164523" cy="4000177"/>
          </a:xfrm>
          <a:prstGeom prst="rect">
            <a:avLst/>
          </a:prstGeom>
          <a:ln>
            <a:solidFill>
              <a:schemeClr val="bg2"/>
            </a:solidFill>
          </a:ln>
        </p:spPr>
      </p:pic>
    </p:spTree>
    <p:extLst>
      <p:ext uri="{BB962C8B-B14F-4D97-AF65-F5344CB8AC3E}">
        <p14:creationId xmlns:p14="http://schemas.microsoft.com/office/powerpoint/2010/main" val="356124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RWG Products</a:t>
            </a:r>
          </a:p>
        </p:txBody>
      </p:sp>
      <p:pic>
        <p:nvPicPr>
          <p:cNvPr id="7" name="Picture 6">
            <a:extLst>
              <a:ext uri="{FF2B5EF4-FFF2-40B4-BE49-F238E27FC236}">
                <a16:creationId xmlns:a16="http://schemas.microsoft.com/office/drawing/2014/main" id="{842CA2D3-6B50-FB4C-8134-367B794799E6}"/>
              </a:ext>
            </a:extLst>
          </p:cNvPr>
          <p:cNvPicPr/>
          <p:nvPr/>
        </p:nvPicPr>
        <p:blipFill>
          <a:blip r:embed="rId2"/>
          <a:stretch>
            <a:fillRect/>
          </a:stretch>
        </p:blipFill>
        <p:spPr>
          <a:xfrm>
            <a:off x="1989291" y="1828800"/>
            <a:ext cx="8090134" cy="3216110"/>
          </a:xfrm>
          <a:prstGeom prst="rect">
            <a:avLst/>
          </a:prstGeom>
        </p:spPr>
      </p:pic>
      <p:sp>
        <p:nvSpPr>
          <p:cNvPr id="8" name="TextBox 7"/>
          <p:cNvSpPr txBox="1"/>
          <p:nvPr/>
        </p:nvSpPr>
        <p:spPr>
          <a:xfrm>
            <a:off x="8816145" y="3028620"/>
            <a:ext cx="500458" cy="276871"/>
          </a:xfrm>
          <a:prstGeom prst="rect">
            <a:avLst/>
          </a:prstGeom>
          <a:noFill/>
        </p:spPr>
        <p:txBody>
          <a:bodyPr wrap="none" rtlCol="0">
            <a:spAutoFit/>
          </a:bodyPr>
          <a:lstStyle/>
          <a:p>
            <a:r>
              <a:rPr lang="en-US" sz="1199" b="1" dirty="0">
                <a:solidFill>
                  <a:srgbClr val="FF0000"/>
                </a:solidFill>
              </a:rPr>
              <a:t>New</a:t>
            </a:r>
            <a:endParaRPr lang="en-US" sz="1799" b="1" dirty="0">
              <a:solidFill>
                <a:srgbClr val="FF0000"/>
              </a:solidFill>
            </a:endParaRPr>
          </a:p>
        </p:txBody>
      </p:sp>
      <p:sp>
        <p:nvSpPr>
          <p:cNvPr id="9" name="TextBox 8"/>
          <p:cNvSpPr txBox="1"/>
          <p:nvPr/>
        </p:nvSpPr>
        <p:spPr>
          <a:xfrm>
            <a:off x="7429865" y="4881864"/>
            <a:ext cx="421910" cy="230832"/>
          </a:xfrm>
          <a:prstGeom prst="rect">
            <a:avLst/>
          </a:prstGeom>
          <a:noFill/>
        </p:spPr>
        <p:txBody>
          <a:bodyPr wrap="none" rtlCol="0">
            <a:spAutoFit/>
          </a:bodyPr>
          <a:lstStyle/>
          <a:p>
            <a:pPr algn="ctr"/>
            <a:r>
              <a:rPr lang="en-US" sz="900" b="1" dirty="0">
                <a:solidFill>
                  <a:srgbClr val="FF0000"/>
                </a:solidFill>
              </a:rPr>
              <a:t>New</a:t>
            </a:r>
          </a:p>
        </p:txBody>
      </p:sp>
      <p:sp>
        <p:nvSpPr>
          <p:cNvPr id="10" name="TextBox 9"/>
          <p:cNvSpPr txBox="1"/>
          <p:nvPr/>
        </p:nvSpPr>
        <p:spPr>
          <a:xfrm>
            <a:off x="5647768" y="4881864"/>
            <a:ext cx="421910" cy="230832"/>
          </a:xfrm>
          <a:prstGeom prst="rect">
            <a:avLst/>
          </a:prstGeom>
          <a:noFill/>
        </p:spPr>
        <p:txBody>
          <a:bodyPr wrap="none" rtlCol="0">
            <a:spAutoFit/>
          </a:bodyPr>
          <a:lstStyle/>
          <a:p>
            <a:pPr algn="ctr"/>
            <a:r>
              <a:rPr lang="en-US" sz="900" b="1" dirty="0">
                <a:solidFill>
                  <a:srgbClr val="FF0000"/>
                </a:solidFill>
              </a:rPr>
              <a:t>New</a:t>
            </a:r>
          </a:p>
        </p:txBody>
      </p:sp>
      <p:sp>
        <p:nvSpPr>
          <p:cNvPr id="11" name="TextBox 10"/>
          <p:cNvSpPr txBox="1"/>
          <p:nvPr/>
        </p:nvSpPr>
        <p:spPr>
          <a:xfrm>
            <a:off x="5505223" y="2632613"/>
            <a:ext cx="1598331" cy="230832"/>
          </a:xfrm>
          <a:prstGeom prst="rect">
            <a:avLst/>
          </a:prstGeom>
          <a:noFill/>
        </p:spPr>
        <p:txBody>
          <a:bodyPr wrap="square" rtlCol="0">
            <a:spAutoFit/>
          </a:bodyPr>
          <a:lstStyle/>
          <a:p>
            <a:r>
              <a:rPr lang="en-US" sz="900" b="1" dirty="0">
                <a:solidFill>
                  <a:srgbClr val="FF0000"/>
                </a:solidFill>
              </a:rPr>
              <a:t>RWG Inputs</a:t>
            </a:r>
            <a:endParaRPr lang="en-US" sz="1499" b="1" dirty="0">
              <a:solidFill>
                <a:srgbClr val="FF0000"/>
              </a:solidFill>
            </a:endParaRPr>
          </a:p>
        </p:txBody>
      </p:sp>
      <p:sp>
        <p:nvSpPr>
          <p:cNvPr id="12" name="TextBox 11"/>
          <p:cNvSpPr txBox="1"/>
          <p:nvPr/>
        </p:nvSpPr>
        <p:spPr>
          <a:xfrm>
            <a:off x="8513291" y="4881864"/>
            <a:ext cx="1480859" cy="230832"/>
          </a:xfrm>
          <a:prstGeom prst="rect">
            <a:avLst/>
          </a:prstGeom>
          <a:noFill/>
        </p:spPr>
        <p:txBody>
          <a:bodyPr wrap="square" rtlCol="0">
            <a:spAutoFit/>
          </a:bodyPr>
          <a:lstStyle/>
          <a:p>
            <a:pPr algn="ctr"/>
            <a:r>
              <a:rPr lang="en-US" sz="900" b="1" dirty="0">
                <a:solidFill>
                  <a:srgbClr val="FF0000"/>
                </a:solidFill>
              </a:rPr>
              <a:t>RWG Inputs</a:t>
            </a:r>
          </a:p>
        </p:txBody>
      </p:sp>
      <p:sp>
        <p:nvSpPr>
          <p:cNvPr id="13" name="TextBox 12"/>
          <p:cNvSpPr txBox="1"/>
          <p:nvPr/>
        </p:nvSpPr>
        <p:spPr>
          <a:xfrm>
            <a:off x="8552434" y="2632613"/>
            <a:ext cx="1526993" cy="230832"/>
          </a:xfrm>
          <a:prstGeom prst="rect">
            <a:avLst/>
          </a:prstGeom>
          <a:noFill/>
        </p:spPr>
        <p:txBody>
          <a:bodyPr wrap="square" rtlCol="0">
            <a:spAutoFit/>
          </a:bodyPr>
          <a:lstStyle/>
          <a:p>
            <a:r>
              <a:rPr lang="en-US" sz="900" b="1" dirty="0">
                <a:solidFill>
                  <a:srgbClr val="FF0000"/>
                </a:solidFill>
              </a:rPr>
              <a:t>RWG Inputs</a:t>
            </a:r>
            <a:endParaRPr lang="en-US" sz="1499" b="1" dirty="0">
              <a:solidFill>
                <a:srgbClr val="FF0000"/>
              </a:solidFill>
            </a:endParaRPr>
          </a:p>
        </p:txBody>
      </p:sp>
      <p:sp>
        <p:nvSpPr>
          <p:cNvPr id="15" name="TextBox 14"/>
          <p:cNvSpPr txBox="1"/>
          <p:nvPr/>
        </p:nvSpPr>
        <p:spPr>
          <a:xfrm>
            <a:off x="3432177" y="4881942"/>
            <a:ext cx="1473259" cy="230832"/>
          </a:xfrm>
          <a:prstGeom prst="rect">
            <a:avLst/>
          </a:prstGeom>
          <a:noFill/>
        </p:spPr>
        <p:txBody>
          <a:bodyPr wrap="square" rtlCol="0">
            <a:spAutoFit/>
          </a:bodyPr>
          <a:lstStyle/>
          <a:p>
            <a:pPr algn="ctr"/>
            <a:r>
              <a:rPr lang="en-US" sz="900" b="1" dirty="0">
                <a:solidFill>
                  <a:srgbClr val="FF0000"/>
                </a:solidFill>
              </a:rPr>
              <a:t>Updates</a:t>
            </a:r>
          </a:p>
        </p:txBody>
      </p:sp>
      <p:sp>
        <p:nvSpPr>
          <p:cNvPr id="5" name="Footer Placeholder 4"/>
          <p:cNvSpPr>
            <a:spLocks noGrp="1"/>
          </p:cNvSpPr>
          <p:nvPr>
            <p:ph type="ftr" sz="quarter" idx="11"/>
          </p:nvPr>
        </p:nvSpPr>
        <p:spPr/>
        <p:txBody>
          <a:bodyPr/>
          <a:lstStyle/>
          <a:p>
            <a:pPr>
              <a:defRPr/>
            </a:pPr>
            <a:r>
              <a:rPr lang="en-US" dirty="0"/>
              <a:t>INCOSE-IW Requirements WG</a:t>
            </a:r>
          </a:p>
        </p:txBody>
      </p:sp>
      <p:sp>
        <p:nvSpPr>
          <p:cNvPr id="6" name="Slide Number Placeholder 5"/>
          <p:cNvSpPr>
            <a:spLocks noGrp="1"/>
          </p:cNvSpPr>
          <p:nvPr>
            <p:ph type="sldNum" sz="quarter" idx="12"/>
          </p:nvPr>
        </p:nvSpPr>
        <p:spPr/>
        <p:txBody>
          <a:bodyPr/>
          <a:lstStyle/>
          <a:p>
            <a:pPr>
              <a:defRPr/>
            </a:pPr>
            <a:fld id="{DE0A1582-F18C-4BF7-B3AC-8E44FCDB64C0}" type="slidenum">
              <a:rPr lang="en-US" altLang="en-US" smtClean="0"/>
              <a:pPr>
                <a:defRPr/>
              </a:pPr>
              <a:t>5</a:t>
            </a:fld>
            <a:endParaRPr lang="en-US" altLang="en-US" dirty="0"/>
          </a:p>
        </p:txBody>
      </p:sp>
    </p:spTree>
    <p:extLst>
      <p:ext uri="{BB962C8B-B14F-4D97-AF65-F5344CB8AC3E}">
        <p14:creationId xmlns:p14="http://schemas.microsoft.com/office/powerpoint/2010/main" val="255485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New Product – Needs and Requirements Lifecycle Manual</a:t>
            </a:r>
          </a:p>
        </p:txBody>
      </p:sp>
      <p:sp>
        <p:nvSpPr>
          <p:cNvPr id="8" name="Content Placeholder 7"/>
          <p:cNvSpPr>
            <a:spLocks noGrp="1"/>
          </p:cNvSpPr>
          <p:nvPr>
            <p:ph sz="half" idx="1"/>
          </p:nvPr>
        </p:nvSpPr>
        <p:spPr/>
        <p:txBody>
          <a:bodyPr>
            <a:noAutofit/>
          </a:bodyPr>
          <a:lstStyle/>
          <a:p>
            <a:r>
              <a:rPr lang="en-US" sz="1600" dirty="0"/>
              <a:t>This Needs and Requirements Lifecycle Manual (NRLM) addresses the lack of detailed practical guidance on developing and managing needs and requirements</a:t>
            </a:r>
          </a:p>
          <a:p>
            <a:r>
              <a:rPr lang="en-US" sz="1600" dirty="0"/>
              <a:t>This manual is a supplement to and elaboration of the INCOSE SE HB, providing more detailed guidance on the what, how, and why concerning needs and requirement definition and management, verification, and validation</a:t>
            </a:r>
          </a:p>
          <a:p>
            <a:r>
              <a:rPr lang="en-US" sz="1600" dirty="0"/>
              <a:t>It addresses ambiguity and inconsistencies in ontology concerning needs and requirements definition and management, verification, and validation</a:t>
            </a:r>
          </a:p>
          <a:p>
            <a:r>
              <a:rPr lang="en-US" sz="1600" dirty="0"/>
              <a:t>A large focus on Requirements has overshadowed the fundamental concept of ensuring products address the Needs – this manual aims to showcase the strong importance of both </a:t>
            </a:r>
            <a:r>
              <a:rPr lang="en-US" sz="1600" b="1" i="1" dirty="0"/>
              <a:t>Needs</a:t>
            </a:r>
            <a:r>
              <a:rPr lang="en-US" sz="1600" dirty="0"/>
              <a:t> and </a:t>
            </a:r>
            <a:r>
              <a:rPr lang="en-US" sz="1600" b="1" i="1" dirty="0"/>
              <a:t>Requirements</a:t>
            </a:r>
            <a:r>
              <a:rPr lang="en-US" sz="1600" dirty="0"/>
              <a:t> in the development of systems</a:t>
            </a:r>
          </a:p>
        </p:txBody>
      </p:sp>
      <p:sp>
        <p:nvSpPr>
          <p:cNvPr id="6" name="Content Placeholder 5"/>
          <p:cNvSpPr>
            <a:spLocks noGrp="1"/>
          </p:cNvSpPr>
          <p:nvPr>
            <p:ph sz="half" idx="2"/>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a:t>INCOSE-IW Requirements WG</a:t>
            </a:r>
          </a:p>
        </p:txBody>
      </p:sp>
      <p:sp>
        <p:nvSpPr>
          <p:cNvPr id="5" name="Slide Number Placeholder 4"/>
          <p:cNvSpPr>
            <a:spLocks noGrp="1"/>
          </p:cNvSpPr>
          <p:nvPr>
            <p:ph type="sldNum" sz="quarter" idx="12"/>
          </p:nvPr>
        </p:nvSpPr>
        <p:spPr/>
        <p:txBody>
          <a:bodyPr/>
          <a:lstStyle/>
          <a:p>
            <a:pPr>
              <a:defRPr/>
            </a:pPr>
            <a:fld id="{1A33F73A-82A5-4E41-9AF2-C21B4F29934D}" type="slidenum">
              <a:rPr lang="en-US" altLang="en-US" smtClean="0"/>
              <a:pPr>
                <a:defRPr/>
              </a:pPr>
              <a:t>6</a:t>
            </a:fld>
            <a:endParaRPr lang="en-US" altLang="en-US" dirty="0"/>
          </a:p>
        </p:txBody>
      </p:sp>
      <p:pic>
        <p:nvPicPr>
          <p:cNvPr id="2050" name="Picture 2"/>
          <p:cNvPicPr>
            <a:picLocks noChangeAspect="1" noChangeArrowheads="1"/>
          </p:cNvPicPr>
          <p:nvPr/>
        </p:nvPicPr>
        <p:blipFill>
          <a:blip r:embed="rId2"/>
          <a:srcRect/>
          <a:stretch>
            <a:fillRect/>
          </a:stretch>
        </p:blipFill>
        <p:spPr bwMode="auto">
          <a:xfrm>
            <a:off x="6976877" y="1921267"/>
            <a:ext cx="2649475" cy="3387945"/>
          </a:xfrm>
          <a:prstGeom prst="rect">
            <a:avLst/>
          </a:prstGeom>
          <a:noFill/>
          <a:ln w="9525">
            <a:solidFill>
              <a:srgbClr val="414042"/>
            </a:solidFill>
            <a:miter lim="800000"/>
            <a:headEnd/>
            <a:tailEnd/>
          </a:ln>
        </p:spPr>
      </p:pic>
    </p:spTree>
    <p:extLst>
      <p:ext uri="{BB962C8B-B14F-4D97-AF65-F5344CB8AC3E}">
        <p14:creationId xmlns:p14="http://schemas.microsoft.com/office/powerpoint/2010/main" val="204406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587"/>
          <a:stretch/>
        </p:blipFill>
        <p:spPr>
          <a:xfrm>
            <a:off x="3174" y="0"/>
            <a:ext cx="12221900" cy="6858000"/>
          </a:xfrm>
          <a:prstGeom prst="rect">
            <a:avLst/>
          </a:prstGeom>
        </p:spPr>
      </p:pic>
    </p:spTree>
    <p:extLst>
      <p:ext uri="{BB962C8B-B14F-4D97-AF65-F5344CB8AC3E}">
        <p14:creationId xmlns:p14="http://schemas.microsoft.com/office/powerpoint/2010/main" val="189357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711"/>
          <a:stretch/>
        </p:blipFill>
        <p:spPr>
          <a:xfrm>
            <a:off x="3175" y="0"/>
            <a:ext cx="12209060" cy="6858000"/>
          </a:xfrm>
          <a:prstGeom prst="rect">
            <a:avLst/>
          </a:prstGeom>
        </p:spPr>
      </p:pic>
    </p:spTree>
    <p:extLst>
      <p:ext uri="{BB962C8B-B14F-4D97-AF65-F5344CB8AC3E}">
        <p14:creationId xmlns:p14="http://schemas.microsoft.com/office/powerpoint/2010/main" val="354514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Become Involved in RWG</a:t>
            </a:r>
          </a:p>
        </p:txBody>
      </p:sp>
      <p:sp>
        <p:nvSpPr>
          <p:cNvPr id="3" name="Content Placeholder 2"/>
          <p:cNvSpPr>
            <a:spLocks noGrp="1"/>
          </p:cNvSpPr>
          <p:nvPr>
            <p:ph sz="half" idx="1"/>
          </p:nvPr>
        </p:nvSpPr>
        <p:spPr/>
        <p:txBody>
          <a:bodyPr>
            <a:normAutofit fontScale="55000" lnSpcReduction="20000"/>
          </a:bodyPr>
          <a:lstStyle/>
          <a:p>
            <a:r>
              <a:rPr lang="en-US" dirty="0"/>
              <a:t>As a large working group, the RWG has been very active in virtual events as well as smaller product team efforts</a:t>
            </a:r>
          </a:p>
          <a:p>
            <a:r>
              <a:rPr lang="en-US" dirty="0"/>
              <a:t>Joining the working group enables the members to learn about the products, provide opportunity to contribute (or review), and participate in the RWG virtual events with other practitioners</a:t>
            </a:r>
          </a:p>
          <a:p>
            <a:r>
              <a:rPr lang="en-US" dirty="0"/>
              <a:t>Members can be very involved (product support) or minimally involved (watch meeting recordings), the intention is to enable all levels of participation and interaction</a:t>
            </a:r>
          </a:p>
        </p:txBody>
      </p:sp>
      <p:sp>
        <p:nvSpPr>
          <p:cNvPr id="8" name="Content Placeholder 7"/>
          <p:cNvSpPr>
            <a:spLocks noGrp="1"/>
          </p:cNvSpPr>
          <p:nvPr>
            <p:ph sz="half" idx="2"/>
          </p:nvPr>
        </p:nvSpPr>
        <p:spPr/>
        <p:txBody>
          <a:bodyPr>
            <a:normAutofit fontScale="55000" lnSpcReduction="20000"/>
          </a:bodyPr>
          <a:lstStyle/>
          <a:p>
            <a:endParaRPr lang="en-US" dirty="0"/>
          </a:p>
        </p:txBody>
      </p:sp>
      <p:sp>
        <p:nvSpPr>
          <p:cNvPr id="6" name="Footer Placeholder 5"/>
          <p:cNvSpPr>
            <a:spLocks noGrp="1"/>
          </p:cNvSpPr>
          <p:nvPr>
            <p:ph type="ftr" sz="quarter" idx="11"/>
          </p:nvPr>
        </p:nvSpPr>
        <p:spPr/>
        <p:txBody>
          <a:bodyPr/>
          <a:lstStyle/>
          <a:p>
            <a:pPr>
              <a:defRPr/>
            </a:pPr>
            <a:r>
              <a:rPr lang="en-US" dirty="0"/>
              <a:t>INCOSE-IW Requirements WG</a:t>
            </a:r>
          </a:p>
        </p:txBody>
      </p:sp>
      <p:sp>
        <p:nvSpPr>
          <p:cNvPr id="7" name="Slide Number Placeholder 6"/>
          <p:cNvSpPr>
            <a:spLocks noGrp="1"/>
          </p:cNvSpPr>
          <p:nvPr>
            <p:ph type="sldNum" sz="quarter" idx="12"/>
          </p:nvPr>
        </p:nvSpPr>
        <p:spPr/>
        <p:txBody>
          <a:bodyPr/>
          <a:lstStyle/>
          <a:p>
            <a:pPr>
              <a:defRPr/>
            </a:pPr>
            <a:fld id="{DE0A1582-F18C-4BF7-B3AC-8E44FCDB64C0}" type="slidenum">
              <a:rPr lang="en-US" altLang="en-US" smtClean="0"/>
              <a:pPr>
                <a:defRPr/>
              </a:pPr>
              <a:t>9</a:t>
            </a:fld>
            <a:endParaRPr lang="en-US" altLang="en-US" dirty="0"/>
          </a:p>
        </p:txBody>
      </p:sp>
      <p:pic>
        <p:nvPicPr>
          <p:cNvPr id="5122" name="Picture 2"/>
          <p:cNvPicPr>
            <a:picLocks noChangeAspect="1" noChangeArrowheads="1"/>
          </p:cNvPicPr>
          <p:nvPr/>
        </p:nvPicPr>
        <p:blipFill>
          <a:blip r:embed="rId2"/>
          <a:srcRect/>
          <a:stretch>
            <a:fillRect/>
          </a:stretch>
        </p:blipFill>
        <p:spPr bwMode="auto">
          <a:xfrm>
            <a:off x="6230359" y="3215873"/>
            <a:ext cx="5355216" cy="2513194"/>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6200776" y="1363741"/>
            <a:ext cx="5390936" cy="1429956"/>
          </a:xfrm>
          <a:prstGeom prst="rect">
            <a:avLst/>
          </a:prstGeom>
          <a:noFill/>
          <a:ln w="9525">
            <a:noFill/>
            <a:miter lim="800000"/>
            <a:headEnd/>
            <a:tailEnd/>
          </a:ln>
        </p:spPr>
      </p:pic>
    </p:spTree>
    <p:extLst>
      <p:ext uri="{BB962C8B-B14F-4D97-AF65-F5344CB8AC3E}">
        <p14:creationId xmlns:p14="http://schemas.microsoft.com/office/powerpoint/2010/main" val="4139807757"/>
      </p:ext>
    </p:extLst>
  </p:cSld>
  <p:clrMapOvr>
    <a:masterClrMapping/>
  </p:clrMapOvr>
</p:sld>
</file>

<file path=ppt/theme/theme1.xml><?xml version="1.0" encoding="utf-8"?>
<a:theme xmlns:a="http://schemas.openxmlformats.org/drawingml/2006/main" name="IW2018 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9541386-7B00-3B4D-A63E-E8D589CEAB2E}" vid="{700DC0BD-9469-E942-8DA9-9FA96EC963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16F0D1FB235E4285F2BE2B80ED1146" ma:contentTypeVersion="23" ma:contentTypeDescription="Create a new document." ma:contentTypeScope="" ma:versionID="968ff74c61c09ca37677b7e4e472d076">
  <xsd:schema xmlns:xsd="http://www.w3.org/2001/XMLSchema" xmlns:xs="http://www.w3.org/2001/XMLSchema" xmlns:p="http://schemas.microsoft.com/office/2006/metadata/properties" xmlns:ns2="534ac7f3-ab96-43b6-bee8-2c470c61b3e4" xmlns:ns3="07d0ccec-aae8-4814-a6d3-0c68dd73da2d" xmlns:ns4="c463ca5d-432a-448e-ac5f-9b500d5c9d55" targetNamespace="http://schemas.microsoft.com/office/2006/metadata/properties" ma:root="true" ma:fieldsID="5527b6168fea1f22a8c5409580cd6d8e" ns2:_="" ns3:_="" ns4:_="">
    <xsd:import namespace="534ac7f3-ab96-43b6-bee8-2c470c61b3e4"/>
    <xsd:import namespace="07d0ccec-aae8-4814-a6d3-0c68dd73da2d"/>
    <xsd:import namespace="c463ca5d-432a-448e-ac5f-9b500d5c9d55"/>
    <xsd:element name="properties">
      <xsd:complexType>
        <xsd:sequence>
          <xsd:element name="documentManagement">
            <xsd:complexType>
              <xsd:all>
                <xsd:element ref="ns2:Descriptive_x0020_Title"/>
                <xsd:element ref="ns2:Short_x0020_Description"/>
                <xsd:element ref="ns2:Author_x0028_s_x0029_"/>
                <xsd:element ref="ns2:Publication_x0020_Date" minOccurs="0"/>
                <xsd:element ref="ns2:Keywords0" minOccurs="0"/>
                <xsd:element ref="ns3:incoseDistribution" minOccurs="0"/>
                <xsd:element ref="ns3:df56f4c5a0be4550856ac6bd150af184" minOccurs="0"/>
                <xsd:element ref="ns3:TaxCatchAll" minOccurs="0"/>
                <xsd:element ref="ns3:TaxCatchAllLabel" minOccurs="0"/>
                <xsd:element ref="ns3:j6f62fd0e2284e44b1906b33aa785078" minOccurs="0"/>
                <xsd:element ref="ns3:o4d603b143c54403a43a44e339fe5e1a" minOccurs="0"/>
                <xsd:element ref="ns3:fc73f2c3713f415c9afd0faf07c59adc"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ac7f3-ab96-43b6-bee8-2c470c61b3e4" elementFormDefault="qualified">
    <xsd:import namespace="http://schemas.microsoft.com/office/2006/documentManagement/types"/>
    <xsd:import namespace="http://schemas.microsoft.com/office/infopath/2007/PartnerControls"/>
    <xsd:element name="Descriptive_x0020_Title" ma:index="1" ma:displayName="Descriptive Title" ma:description="e.g. Metrics Primer v 1.0" ma:internalName="Descriptive_x0020_Title" ma:readOnly="false">
      <xsd:simpleType>
        <xsd:restriction base="dms:Text">
          <xsd:maxLength value="255"/>
        </xsd:restriction>
      </xsd:simpleType>
    </xsd:element>
    <xsd:element name="Short_x0020_Description" ma:index="2" ma:displayName="Short Description" ma:description="e.g. The Metrics Primer defines the basic concepts behind measurement and provides the background knowledge needed to prepare you to set up a measurement program." ma:internalName="Short_x0020_Description" ma:readOnly="false">
      <xsd:simpleType>
        <xsd:restriction base="dms:Note">
          <xsd:maxLength value="255"/>
        </xsd:restriction>
      </xsd:simpleType>
    </xsd:element>
    <xsd:element name="Author_x0028_s_x0029_" ma:index="3" ma:displayName="Author(s)" ma:description="Enter the individual's name (Jane Doe), the group's name (Measurement Working Group), or N/A" ma:internalName="Author_x0028_s_x0029_" ma:readOnly="false">
      <xsd:simpleType>
        <xsd:restriction base="dms:Text">
          <xsd:maxLength value="255"/>
        </xsd:restriction>
      </xsd:simpleType>
    </xsd:element>
    <xsd:element name="Publication_x0020_Date" ma:index="4" nillable="true" ma:displayName="Publication Date" ma:default="[today]" ma:format="DateOnly" ma:internalName="Publication_x0020_Date" ma:readOnly="false">
      <xsd:simpleType>
        <xsd:restriction base="dms:DateTime"/>
      </xsd:simpleType>
    </xsd:element>
    <xsd:element name="Keywords0" ma:index="5" nillable="true" ma:displayName="Keywords" ma:description="e.g. metrics measurement primer" ma:internalName="Keywords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d0ccec-aae8-4814-a6d3-0c68dd73da2d" elementFormDefault="qualified">
    <xsd:import namespace="http://schemas.microsoft.com/office/2006/documentManagement/types"/>
    <xsd:import namespace="http://schemas.microsoft.com/office/infopath/2007/PartnerControls"/>
    <xsd:element name="incoseDistribution" ma:index="13" nillable="true" ma:displayName="Distribution" ma:default="" ma:internalName="incoseDistribution">
      <xsd:simpleType>
        <xsd:restriction base="dms:Choice">
          <xsd:enumeration value="Open For Public Distribution"/>
          <xsd:enumeration value="Internal to INCOSE Members"/>
        </xsd:restriction>
      </xsd:simpleType>
    </xsd:element>
    <xsd:element name="df56f4c5a0be4550856ac6bd150af184" ma:index="14" nillable="true" ma:taxonomy="true" ma:internalName="df56f4c5a0be4550856ac6bd150af184" ma:taxonomyFieldName="incoseChapters" ma:displayName="Chapters" ma:default="" ma:fieldId="{df56f4c5-a0be-4550-856a-c6bd150af184}" ma:sspId="08fe2f84-03a1-48cf-9e03-1bf6c33fafbe" ma:termSetId="cfb95cbd-7a79-444e-88d9-ed9ec2f185f9"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62e79503-1a2b-4294-a229-384a0f52ada3}" ma:internalName="TaxCatchAll" ma:showField="CatchAllData"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62e79503-1a2b-4294-a229-384a0f52ada3}" ma:internalName="TaxCatchAllLabel" ma:readOnly="true" ma:showField="CatchAllDataLabel"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j6f62fd0e2284e44b1906b33aa785078" ma:index="18" nillable="true" ma:taxonomy="true" ma:internalName="j6f62fd0e2284e44b1906b33aa785078" ma:taxonomyFieldName="incoseWorkingGroup" ma:displayName="Working Groups" ma:default="" ma:fieldId="{36f62fd0-e228-4e44-b190-6b33aa785078}" ma:sspId="08fe2f84-03a1-48cf-9e03-1bf6c33fafbe" ma:termSetId="b4545d9d-43c2-43a5-b101-c26e148252f5" ma:anchorId="00000000-0000-0000-0000-000000000000" ma:open="false" ma:isKeyword="false">
      <xsd:complexType>
        <xsd:sequence>
          <xsd:element ref="pc:Terms" minOccurs="0" maxOccurs="1"/>
        </xsd:sequence>
      </xsd:complexType>
    </xsd:element>
    <xsd:element name="o4d603b143c54403a43a44e339fe5e1a" ma:index="20" nillable="true" ma:taxonomy="true" ma:internalName="o4d603b143c54403a43a44e339fe5e1a" ma:taxonomyFieldName="incoseOrganizations" ma:displayName="Organizations" ma:default="" ma:fieldId="{84d603b1-43c5-4403-a43a-44e339fe5e1a}" ma:sspId="08fe2f84-03a1-48cf-9e03-1bf6c33fafbe" ma:termSetId="48b99640-702e-422f-a11d-aec6d871b7cd" ma:anchorId="00000000-0000-0000-0000-000000000000" ma:open="false" ma:isKeyword="false">
      <xsd:complexType>
        <xsd:sequence>
          <xsd:element ref="pc:Terms" minOccurs="0" maxOccurs="1"/>
        </xsd:sequence>
      </xsd:complexType>
    </xsd:element>
    <xsd:element name="fc73f2c3713f415c9afd0faf07c59adc" ma:index="22" nillable="true" ma:taxonomy="true" ma:internalName="fc73f2c3713f415c9afd0faf07c59adc" ma:taxonomyFieldName="INCOSEProductValue" ma:displayName="Item Value" ma:default="45;#Local|254e409e-99ce-4994-8e1c-1a49057a5299" ma:fieldId="{fc73f2c3-713f-415c-9afd-0faf07c59adc}" ma:taxonomyMulti="true" ma:sspId="08fe2f84-03a1-48cf-9e03-1bf6c33fafbe" ma:termSetId="432b97d5-a841-4537-8786-65acc6747ba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63ca5d-432a-448e-ac5f-9b500d5c9d55" elementFormDefault="qualified">
    <xsd:import namespace="http://schemas.microsoft.com/office/2006/documentManagement/types"/>
    <xsd:import namespace="http://schemas.microsoft.com/office/infopath/2007/PartnerControls"/>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ve_x0020_Title xmlns="534ac7f3-ab96-43b6-bee8-2c470c61b3e4">20210209 Speaker Meeting Slides</Descriptive_x0020_Title>
    <o4d603b143c54403a43a44e339fe5e1a xmlns="07d0ccec-aae8-4814-a6d3-0c68dd73da2d">
      <Terms xmlns="http://schemas.microsoft.com/office/infopath/2007/PartnerControls"/>
    </o4d603b143c54403a43a44e339fe5e1a>
    <df56f4c5a0be4550856ac6bd150af184 xmlns="07d0ccec-aae8-4814-a6d3-0c68dd73da2d">
      <Terms xmlns="http://schemas.microsoft.com/office/infopath/2007/PartnerControls"/>
    </df56f4c5a0be4550856ac6bd150af184>
    <fc73f2c3713f415c9afd0faf07c59adc xmlns="07d0ccec-aae8-4814-a6d3-0c68dd73da2d">
      <Terms xmlns="http://schemas.microsoft.com/office/infopath/2007/PartnerControls">
        <TermInfo xmlns="http://schemas.microsoft.com/office/infopath/2007/PartnerControls">
          <TermName xmlns="http://schemas.microsoft.com/office/infopath/2007/PartnerControls">Local</TermName>
          <TermId xmlns="http://schemas.microsoft.com/office/infopath/2007/PartnerControls">254e409e-99ce-4994-8e1c-1a49057a5299</TermId>
        </TermInfo>
      </Terms>
    </fc73f2c3713f415c9afd0faf07c59adc>
    <incoseDistribution xmlns="07d0ccec-aae8-4814-a6d3-0c68dd73da2d" xsi:nil="true"/>
    <Short_x0020_Description xmlns="534ac7f3-ab96-43b6-bee8-2c470c61b3e4">20210209 Speaker Meeting Slides</Short_x0020_Description>
    <Author_x0028_s_x0029_ xmlns="534ac7f3-ab96-43b6-bee8-2c470c61b3e4">Andrew Murrell</Author_x0028_s_x0029_>
    <Publication_x0020_Date xmlns="534ac7f3-ab96-43b6-bee8-2c470c61b3e4">2021-02-06T08:00:00+00:00</Publication_x0020_Date>
    <Keywords0 xmlns="534ac7f3-ab96-43b6-bee8-2c470c61b3e4" xsi:nil="true"/>
    <TaxCatchAll xmlns="07d0ccec-aae8-4814-a6d3-0c68dd73da2d">
      <Value>45</Value>
    </TaxCatchAll>
    <j6f62fd0e2284e44b1906b33aa785078 xmlns="07d0ccec-aae8-4814-a6d3-0c68dd73da2d">
      <Terms xmlns="http://schemas.microsoft.com/office/infopath/2007/PartnerControls"/>
    </j6f62fd0e2284e44b1906b33aa785078>
  </documentManagement>
</p:properties>
</file>

<file path=customXml/itemProps1.xml><?xml version="1.0" encoding="utf-8"?>
<ds:datastoreItem xmlns:ds="http://schemas.openxmlformats.org/officeDocument/2006/customXml" ds:itemID="{AB0394F6-8455-4A1E-B709-2AE561343059}">
  <ds:schemaRefs>
    <ds:schemaRef ds:uri="http://schemas.microsoft.com/sharepoint/v3/contenttype/forms"/>
  </ds:schemaRefs>
</ds:datastoreItem>
</file>

<file path=customXml/itemProps2.xml><?xml version="1.0" encoding="utf-8"?>
<ds:datastoreItem xmlns:ds="http://schemas.openxmlformats.org/officeDocument/2006/customXml" ds:itemID="{F3C85932-BFF4-4ACC-95C1-FE712B13D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4ac7f3-ab96-43b6-bee8-2c470c61b3e4"/>
    <ds:schemaRef ds:uri="07d0ccec-aae8-4814-a6d3-0c68dd73da2d"/>
    <ds:schemaRef ds:uri="c463ca5d-432a-448e-ac5f-9b500d5c9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C22E69-FA02-4D1D-9D97-984D83AC7C8B}">
  <ds:schemaRefs>
    <ds:schemaRef ds:uri="http://schemas.microsoft.com/office/2006/metadata/properties"/>
    <ds:schemaRef ds:uri="http://schemas.microsoft.com/office/infopath/2007/PartnerControls"/>
    <ds:schemaRef ds:uri="534ac7f3-ab96-43b6-bee8-2c470c61b3e4"/>
    <ds:schemaRef ds:uri="07d0ccec-aae8-4814-a6d3-0c68dd73da2d"/>
  </ds:schemaRefs>
</ds:datastoreItem>
</file>

<file path=docProps/app.xml><?xml version="1.0" encoding="utf-8"?>
<Properties xmlns="http://schemas.openxmlformats.org/officeDocument/2006/extended-properties" xmlns:vt="http://schemas.openxmlformats.org/officeDocument/2006/docPropsVTypes">
  <Template>iw2021-slide</Template>
  <TotalTime>27</TotalTime>
  <Words>528</Words>
  <Application>Microsoft Office PowerPoint</Application>
  <PresentationFormat>Custom</PresentationFormat>
  <Paragraphs>62</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Open Sans Light</vt:lpstr>
      <vt:lpstr>IW2018 slide</vt:lpstr>
      <vt:lpstr>Requirements Working Group</vt:lpstr>
      <vt:lpstr>RWG Charter</vt:lpstr>
      <vt:lpstr>Planned Sessions for IW2021</vt:lpstr>
      <vt:lpstr>Current RWG Published Products</vt:lpstr>
      <vt:lpstr>Upcoming RWG Products</vt:lpstr>
      <vt:lpstr>New Product – Needs and Requirements Lifecycle Manual</vt:lpstr>
      <vt:lpstr>PowerPoint Presentation</vt:lpstr>
      <vt:lpstr>PowerPoint Presentation</vt:lpstr>
      <vt:lpstr>How to Become Involved in RWG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Phyllis Marbach</dc:creator>
  <cp:keywords/>
  <dc:description/>
  <cp:lastModifiedBy>Dorothy Benveniste</cp:lastModifiedBy>
  <cp:revision>3</cp:revision>
  <dcterms:created xsi:type="dcterms:W3CDTF">2021-01-29T01:45:35Z</dcterms:created>
  <dcterms:modified xsi:type="dcterms:W3CDTF">2021-02-09T21:53:31Z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0x0101004916F0D1FB235E4285F2BE2B80ED1146</vt:lpwstr>
  </property>
  <property fmtid="{D5CDD505-2E9C-101B-9397-08002B2CF9AE}" pid="3" name="incoseWorkingGroup">
    <vt:lpwstr/>
  </property>
  <property fmtid="{D5CDD505-2E9C-101B-9397-08002B2CF9AE}" pid="4" name="INCOSEProductValue">
    <vt:lpwstr>45;#Local|254e409e-99ce-4994-8e1c-1a49057a5299</vt:lpwstr>
  </property>
  <property fmtid="{D5CDD505-2E9C-101B-9397-08002B2CF9AE}" pid="5" name="incoseChapters">
    <vt:lpwstr/>
  </property>
  <property fmtid="{D5CDD505-2E9C-101B-9397-08002B2CF9AE}" pid="6" name="incoseOrganizations">
    <vt:lpwstr/>
  </property>
</Properties>
</file>