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596" r:id="rId3"/>
    <p:sldId id="556" r:id="rId4"/>
    <p:sldId id="558" r:id="rId5"/>
    <p:sldId id="544" r:id="rId6"/>
    <p:sldId id="548" r:id="rId7"/>
    <p:sldId id="576" r:id="rId8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34"/>
  </p:normalViewPr>
  <p:slideViewPr>
    <p:cSldViewPr snapToGrid="0" snapToObjects="1">
      <p:cViewPr varScale="1">
        <p:scale>
          <a:sx n="68" d="100"/>
          <a:sy n="68" d="100"/>
        </p:scale>
        <p:origin x="582" y="24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82391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  <a:p>
            <a:r>
              <a:rPr lang="en-US" sz="1100" dirty="0"/>
              <a:t>xx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4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100" b="1" dirty="0"/>
              <a:t>xx</a:t>
            </a:r>
            <a:endParaRPr lang="en-US" sz="1100" dirty="0"/>
          </a:p>
          <a:p>
            <a:endParaRPr lang="en-US" sz="1100" b="1" dirty="0">
              <a:solidFill>
                <a:srgbClr val="0000FF"/>
              </a:solidFill>
            </a:endParaRPr>
          </a:p>
          <a:p>
            <a:endParaRPr lang="en-US" sz="1000" b="1" dirty="0">
              <a:solidFill>
                <a:srgbClr val="0000FF"/>
              </a:solidFill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7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457896"/>
          </a:xfrm>
        </p:spPr>
        <p:txBody>
          <a:bodyPr>
            <a:normAutofit/>
          </a:bodyPr>
          <a:lstStyle/>
          <a:p>
            <a:r>
              <a:rPr lang="en-US" sz="1100" dirty="0">
                <a:effectLst/>
                <a:ea typeface="Times New Roman" panose="02020603050405020304" pitchFamily="18" charset="0"/>
              </a:rPr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6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xx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31838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100" dirty="0"/>
              <a:t>xx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52164"/>
            <a:ext cx="5681980" cy="422481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100" dirty="0"/>
              <a:t>xx</a:t>
            </a:r>
          </a:p>
          <a:p>
            <a:pPr>
              <a:spcBef>
                <a:spcPts val="1200"/>
              </a:spcBef>
            </a:pPr>
            <a:endParaRPr lang="en-US" sz="1100" dirty="0"/>
          </a:p>
          <a:p>
            <a:pPr>
              <a:spcBef>
                <a:spcPts val="1200"/>
              </a:spcBef>
            </a:pP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78BDC-F3D1-421F-9FDE-B00BAB0D3C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5285" y="509963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FCDF-D4EA-1B41-BA14-4AF95E5CEECB}" type="datetime5">
              <a:rPr lang="fr-FR" smtClean="0"/>
              <a:t>8-févr.-21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1F4-580F-2746-8A54-DA485879FD5B}" type="datetime5">
              <a:rPr lang="fr-FR" smtClean="0"/>
              <a:t>8-févr.-21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r>
              <a:rPr lang="fr-FR" sz="2000">
                <a:solidFill>
                  <a:srgbClr val="414042"/>
                </a:solidFill>
                <a:latin typeface="Open Sans Light"/>
                <a:cs typeface="Open Sans Light"/>
              </a:rPr>
              <a:t>/IW2021</a:t>
            </a:r>
            <a:endParaRPr lang="fr-FR" sz="20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6702" y="1746261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58D2-D3A0-3843-8DCA-C1F4ADCA7220}" type="datetime5">
              <a:rPr lang="fr-FR" smtClean="0"/>
              <a:t>8-févr.-21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06F0-1644-564B-A244-82B88DB5BC3C}" type="datetime5">
              <a:rPr lang="fr-FR" smtClean="0"/>
              <a:t>8-févr.-21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6E17-325D-1945-BB66-7DE668976512}" type="datetime5">
              <a:rPr lang="fr-FR" smtClean="0"/>
              <a:t>8-févr.-21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C6AC-1A71-F042-A34D-5D5D60078753}" type="datetime5">
              <a:rPr lang="fr-FR" smtClean="0"/>
              <a:t>8-févr.-21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B221-4574-3D44-B186-34E820A81691}" type="datetime5">
              <a:rPr lang="fr-FR" smtClean="0"/>
              <a:t>8-févr.-21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4F6-79BD-6244-8DD0-2BF7E4A8F24B}" type="datetime5">
              <a:rPr lang="fr-FR" smtClean="0"/>
              <a:t>8-févr.-21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40D8-3659-0E44-A103-5F5DE597A511}" type="datetime5">
              <a:rPr lang="fr-FR" smtClean="0"/>
              <a:t>8-févr.-21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61B6-541F-B640-ADCA-3FF96E357E28}" type="datetime5">
              <a:rPr lang="fr-FR" smtClean="0"/>
              <a:t>8-févr.-21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C08F-32EE-5C4F-BCFD-4E27C066C8E3}" type="datetime5">
              <a:rPr lang="fr-FR" smtClean="0"/>
              <a:t>8-févr.-21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jandro.g.levi@ieee.org" TargetMode="External"/><Relationship Id="rId5" Type="http://schemas.openxmlformats.org/officeDocument/2006/relationships/hyperlink" Target="mailto:david.kaslow@gmail.co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EE55-2004-3646-A25A-7C58ECCF4520}" type="datetime5">
              <a:rPr lang="fr-FR" smtClean="0"/>
              <a:t>8-févr.-21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www.incose.org/IW2021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CubeSat System Reference Model (CSRM) Project </a:t>
            </a:r>
          </a:p>
        </p:txBody>
      </p:sp>
    </p:spTree>
    <p:extLst>
      <p:ext uri="{BB962C8B-B14F-4D97-AF65-F5344CB8AC3E}">
        <p14:creationId xmlns:p14="http://schemas.microsoft.com/office/powerpoint/2010/main" val="116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F473-EA28-4F6E-82A4-5CE68A9A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319"/>
            <a:ext cx="10978515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CubeSat System Reference Model (CSRM)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47D1-B068-4B15-BA9D-392331809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18" y="940013"/>
            <a:ext cx="8652383" cy="53223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900"/>
              </a:spcBef>
            </a:pPr>
            <a:r>
              <a:rPr lang="en-US" sz="2800" dirty="0"/>
              <a:t>International Council on Systems Engineering (INCOSE) Space Systems Working Group (SSWG) project</a:t>
            </a:r>
          </a:p>
          <a:p>
            <a:pPr>
              <a:spcBef>
                <a:spcPts val="900"/>
              </a:spcBef>
            </a:pPr>
            <a:r>
              <a:rPr lang="en-US" sz="2800" dirty="0"/>
              <a:t>CSRM Project Objectives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Objectives of CSRM Project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Demonstrate Model-Based Systems Engineering (MBSE) as applied to a CubeSat Mission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Develop a CSRM that a university team can uses as starting point for their mission-specific model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Develop the CSRM as an Object Management Group (OMG) Specification</a:t>
            </a:r>
          </a:p>
          <a:p>
            <a:pPr>
              <a:spcBef>
                <a:spcPts val="900"/>
              </a:spcBef>
            </a:pPr>
            <a:r>
              <a:rPr lang="en-US" sz="2800" dirty="0"/>
              <a:t>The CSRM architecture can be applied to </a:t>
            </a:r>
            <a:r>
              <a:rPr lang="en-US" sz="2800" dirty="0" err="1"/>
              <a:t>SmallSats</a:t>
            </a:r>
            <a:endParaRPr lang="en-US" sz="2800" dirty="0"/>
          </a:p>
          <a:p>
            <a:pPr lvl="1">
              <a:spcBef>
                <a:spcPts val="900"/>
              </a:spcBef>
            </a:pPr>
            <a:r>
              <a:rPr lang="en-US" sz="1800" dirty="0"/>
              <a:t>Logical architecture of a CubeSat space-ground system 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Repository for systems engineering artifacts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The CSRM has sufficient flexibility for the mission team to modify the logical architecture for the mission and systems engineering methodology</a:t>
            </a:r>
          </a:p>
          <a:p>
            <a:pPr marL="457326" lvl="1" indent="-457326">
              <a:spcBef>
                <a:spcPts val="900"/>
              </a:spcBef>
              <a:buFont typeface="Arial"/>
              <a:buChar char="•"/>
            </a:pPr>
            <a:r>
              <a:rPr lang="en-US" sz="2800" dirty="0"/>
              <a:t>Next Step: Explore how the approaches and methodologies used in the development of the CSRM can be applied to Mission Engineering</a:t>
            </a:r>
          </a:p>
          <a:p>
            <a:pPr marL="990873" lvl="2" indent="-457326">
              <a:spcBef>
                <a:spcPts val="900"/>
              </a:spcBef>
            </a:pPr>
            <a:r>
              <a:rPr lang="en-US" sz="2300" dirty="0"/>
              <a:t>“the application of systems engineering to the planning, analysis, and designing of missions where the mission is the system of interest”.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585B-3659-4EA7-96D3-7582F0DD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2021 INCOSE SSWG. All rights reserved </a:t>
            </a: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9D85214B-3841-4E1D-825B-31C079D5A767}"/>
              </a:ext>
            </a:extLst>
          </p:cNvPr>
          <p:cNvGrpSpPr/>
          <p:nvPr/>
        </p:nvGrpSpPr>
        <p:grpSpPr>
          <a:xfrm>
            <a:off x="9381505" y="947047"/>
            <a:ext cx="2265225" cy="2711348"/>
            <a:chOff x="0" y="0"/>
            <a:chExt cx="9144000" cy="6858001"/>
          </a:xfrm>
        </p:grpSpPr>
        <p:pic>
          <p:nvPicPr>
            <p:cNvPr id="6" name="Picture 5" descr="Screen Shot 2013-01-09 at 6.56.13 PM.png">
              <a:extLst>
                <a:ext uri="{FF2B5EF4-FFF2-40B4-BE49-F238E27FC236}">
                  <a16:creationId xmlns:a16="http://schemas.microsoft.com/office/drawing/2014/main" id="{6E36B76A-27EC-47AE-BEFC-AEDF15C9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86B4E8-F8C3-4E8A-8873-16FD294B7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4287817">
              <a:off x="3830500" y="938945"/>
              <a:ext cx="3110621" cy="482770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2F97B8-DA39-4BE9-A7E5-1D83FDEE6232}"/>
              </a:ext>
            </a:extLst>
          </p:cNvPr>
          <p:cNvSpPr txBox="1"/>
          <p:nvPr/>
        </p:nvSpPr>
        <p:spPr>
          <a:xfrm>
            <a:off x="9204003" y="3695163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CubeSat unit is 10x10x10 cm and about 1.3 kg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Originated 1999 – Stanford Univ and Cal Poly Univ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Contact Info: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Kaslow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7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david.kaslow@gmail.com</a:t>
            </a:r>
            <a:endParaRPr lang="en-US" sz="17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60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Alejandro Levi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alejandro.g.levi@ieee.org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5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44A9-F584-4188-A36A-AE8C625D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2021 INCOSE SSWG. All rights reserved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609" y="2146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</a:rPr>
              <a:t>CSRM Fundamental Elements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7742AC-EC58-4B11-956A-74B0297CBB2E}"/>
              </a:ext>
            </a:extLst>
          </p:cNvPr>
          <p:cNvGrpSpPr/>
          <p:nvPr/>
        </p:nvGrpSpPr>
        <p:grpSpPr>
          <a:xfrm>
            <a:off x="1222542" y="848214"/>
            <a:ext cx="9924756" cy="5873262"/>
            <a:chOff x="556464" y="1165874"/>
            <a:chExt cx="8031071" cy="49286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97E3BC-3AA0-4EBD-8670-0C8661013690}"/>
                </a:ext>
              </a:extLst>
            </p:cNvPr>
            <p:cNvGrpSpPr/>
            <p:nvPr/>
          </p:nvGrpSpPr>
          <p:grpSpPr>
            <a:xfrm>
              <a:off x="556464" y="1165874"/>
              <a:ext cx="8031071" cy="4445583"/>
              <a:chOff x="423920" y="1548754"/>
              <a:chExt cx="8031071" cy="444558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75F5674-BEA3-4074-8235-EA8DD591EB3A}"/>
                  </a:ext>
                </a:extLst>
              </p:cNvPr>
              <p:cNvGrpSpPr/>
              <p:nvPr/>
            </p:nvGrpSpPr>
            <p:grpSpPr>
              <a:xfrm>
                <a:off x="741903" y="2608072"/>
                <a:ext cx="2104321" cy="3087726"/>
                <a:chOff x="741903" y="2608072"/>
                <a:chExt cx="2104321" cy="3087726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48BF8D9E-8470-4AFA-8516-AE5F73454E33}"/>
                    </a:ext>
                  </a:extLst>
                </p:cNvPr>
                <p:cNvSpPr/>
                <p:nvPr/>
              </p:nvSpPr>
              <p:spPr>
                <a:xfrm>
                  <a:off x="741903" y="4079553"/>
                  <a:ext cx="2104321" cy="1616245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Stakeholders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Regulatory Agencies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Sponsor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Mission 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CubeSat Deployer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DFAAFC8A-5B3C-42F5-B97F-DB1DB65E0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87478" y="2608072"/>
                  <a:ext cx="0" cy="14688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446ACB9-013F-49F2-A2C4-EA4D58F4241E}"/>
                  </a:ext>
                </a:extLst>
              </p:cNvPr>
              <p:cNvGrpSpPr/>
              <p:nvPr/>
            </p:nvGrpSpPr>
            <p:grpSpPr>
              <a:xfrm>
                <a:off x="4601811" y="2576430"/>
                <a:ext cx="1369500" cy="1076415"/>
                <a:chOff x="4289615" y="2598817"/>
                <a:chExt cx="1369500" cy="1076415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4127B850-646E-4989-881E-828BCDADA2BA}"/>
                    </a:ext>
                  </a:extLst>
                </p:cNvPr>
                <p:cNvSpPr/>
                <p:nvPr/>
              </p:nvSpPr>
              <p:spPr>
                <a:xfrm>
                  <a:off x="4289615" y="2905824"/>
                  <a:ext cx="1369500" cy="769408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Behaviors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Specifications</a:t>
                  </a:r>
                </a:p>
                <a:p>
                  <a:pPr algn="ctr">
                    <a:spcBef>
                      <a:spcPts val="300"/>
                    </a:spcBef>
                  </a:pPr>
                  <a:endParaRPr lang="en-US" sz="23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2B1503B4-F603-4EB2-A892-EEC7794B4C94}"/>
                    </a:ext>
                  </a:extLst>
                </p:cNvPr>
                <p:cNvCxnSpPr/>
                <p:nvPr/>
              </p:nvCxnSpPr>
              <p:spPr>
                <a:xfrm flipH="1" flipV="1">
                  <a:off x="4963994" y="2598817"/>
                  <a:ext cx="2829" cy="27431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ACF9CF6-D701-4C86-957C-1FCF593D3347}"/>
                  </a:ext>
                </a:extLst>
              </p:cNvPr>
              <p:cNvGrpSpPr/>
              <p:nvPr/>
            </p:nvGrpSpPr>
            <p:grpSpPr>
              <a:xfrm>
                <a:off x="6500106" y="2578836"/>
                <a:ext cx="1512924" cy="1367487"/>
                <a:chOff x="6032416" y="2612143"/>
                <a:chExt cx="1512924" cy="1367487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0408F486-A6DA-40E0-B922-4F4B7BFD9B20}"/>
                    </a:ext>
                  </a:extLst>
                </p:cNvPr>
                <p:cNvSpPr/>
                <p:nvPr/>
              </p:nvSpPr>
              <p:spPr>
                <a:xfrm>
                  <a:off x="6032416" y="2894890"/>
                  <a:ext cx="1512924" cy="1084740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137160" bIns="91440" rtlCol="0" anchor="t" anchorCtr="0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Validation </a:t>
                  </a:r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Verification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Specifications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25632CE-C7FF-46F4-97A4-875E50CA10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88878" y="2612143"/>
                  <a:ext cx="1" cy="274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C836E66-0B74-4AC3-8B5F-D079A9949376}"/>
                  </a:ext>
                </a:extLst>
              </p:cNvPr>
              <p:cNvGrpSpPr/>
              <p:nvPr/>
            </p:nvGrpSpPr>
            <p:grpSpPr>
              <a:xfrm>
                <a:off x="3108724" y="2608072"/>
                <a:ext cx="1922427" cy="3345581"/>
                <a:chOff x="3108724" y="2608072"/>
                <a:chExt cx="1922427" cy="3345581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6F6CB2E7-7618-498E-BB8B-F9D4106F7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03498" y="2608072"/>
                  <a:ext cx="0" cy="144368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793D35FD-3399-447C-B2FE-B93BD4D223C3}"/>
                    </a:ext>
                  </a:extLst>
                </p:cNvPr>
                <p:cNvSpPr/>
                <p:nvPr/>
              </p:nvSpPr>
              <p:spPr>
                <a:xfrm>
                  <a:off x="3108724" y="4051602"/>
                  <a:ext cx="1922427" cy="1902051"/>
                </a:xfrm>
                <a:prstGeom prst="roundRect">
                  <a:avLst/>
                </a:prstGeom>
                <a:noFill/>
                <a:ln w="158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Requirements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Enterprise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Space Segment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CubeSat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Ground Segment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Subsystems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Components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2CE35C4-C17C-4A45-943F-9F7C40275B5F}"/>
                  </a:ext>
                </a:extLst>
              </p:cNvPr>
              <p:cNvGrpSpPr/>
              <p:nvPr/>
            </p:nvGrpSpPr>
            <p:grpSpPr>
              <a:xfrm>
                <a:off x="2291017" y="2576430"/>
                <a:ext cx="1425012" cy="1304502"/>
                <a:chOff x="1912801" y="2663789"/>
                <a:chExt cx="1425012" cy="1304502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00E72184-CEA1-494E-AF2F-8189791F002C}"/>
                    </a:ext>
                  </a:extLst>
                </p:cNvPr>
                <p:cNvSpPr/>
                <p:nvPr/>
              </p:nvSpPr>
              <p:spPr>
                <a:xfrm>
                  <a:off x="1912801" y="2970614"/>
                  <a:ext cx="1425012" cy="997677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Technical</a:t>
                  </a:r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Measures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Specifications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0B71F5CF-A2CD-4A53-A51C-8C6639EAE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7872" y="2663789"/>
                  <a:ext cx="0" cy="274320"/>
                </a:xfrm>
                <a:prstGeom prst="straightConnector1">
                  <a:avLst/>
                </a:prstGeom>
                <a:ln w="1905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90F9957-24CB-4D7F-95D3-458A91B6C336}"/>
                  </a:ext>
                </a:extLst>
              </p:cNvPr>
              <p:cNvGrpSpPr/>
              <p:nvPr/>
            </p:nvGrpSpPr>
            <p:grpSpPr>
              <a:xfrm>
                <a:off x="5304128" y="2567540"/>
                <a:ext cx="1934871" cy="3426797"/>
                <a:chOff x="5304128" y="2567540"/>
                <a:chExt cx="1934871" cy="34267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B3A7999-CF10-4B25-9AD7-B9C0A9364ED8}"/>
                    </a:ext>
                  </a:extLst>
                </p:cNvPr>
                <p:cNvSpPr/>
                <p:nvPr/>
              </p:nvSpPr>
              <p:spPr>
                <a:xfrm>
                  <a:off x="5304128" y="4092286"/>
                  <a:ext cx="1934871" cy="1902051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Architecture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Enterprise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Space Segment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CubeSat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Ground Segment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Subsystems</a:t>
                  </a:r>
                </a:p>
                <a:p>
                  <a:pPr algn="ctr">
                    <a:spcBef>
                      <a:spcPts val="2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Components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5B89ADB7-07F0-4D84-A2D8-7565C1427523}"/>
                    </a:ext>
                  </a:extLst>
                </p:cNvPr>
                <p:cNvCxnSpPr>
                  <a:cxnSpLocks/>
                  <a:stCxn id="20" idx="0"/>
                </p:cNvCxnSpPr>
                <p:nvPr/>
              </p:nvCxnSpPr>
              <p:spPr>
                <a:xfrm flipV="1">
                  <a:off x="6271564" y="2567540"/>
                  <a:ext cx="0" cy="1524746"/>
                </a:xfrm>
                <a:prstGeom prst="straightConnector1">
                  <a:avLst/>
                </a:prstGeom>
                <a:ln w="19050"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CB6F0C0-8866-4C6F-817C-0D28614DAF3C}"/>
                  </a:ext>
                </a:extLst>
              </p:cNvPr>
              <p:cNvGrpSpPr/>
              <p:nvPr/>
            </p:nvGrpSpPr>
            <p:grpSpPr>
              <a:xfrm>
                <a:off x="423920" y="1548754"/>
                <a:ext cx="8031071" cy="1018786"/>
                <a:chOff x="423920" y="1548754"/>
                <a:chExt cx="8031071" cy="1018786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30B6521A-EFFF-4977-9AC6-A047DA671821}"/>
                    </a:ext>
                  </a:extLst>
                </p:cNvPr>
                <p:cNvSpPr/>
                <p:nvPr/>
              </p:nvSpPr>
              <p:spPr>
                <a:xfrm>
                  <a:off x="846629" y="1548754"/>
                  <a:ext cx="7135119" cy="1018786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b="1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CubeSat System Reference Model (CSRM)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Logical architecture of a CubeSat space – ground system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Repository for systems engineering artifacts</a:t>
                  </a:r>
                </a:p>
                <a:p>
                  <a:pPr algn="ctr"/>
                  <a:r>
                    <a:rPr lang="en-US" b="1" u="sng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20861CC9-F47E-421E-8FB1-9BB7B3DF963C}"/>
                    </a:ext>
                  </a:extLst>
                </p:cNvPr>
                <p:cNvCxnSpPr/>
                <p:nvPr/>
              </p:nvCxnSpPr>
              <p:spPr>
                <a:xfrm>
                  <a:off x="423920" y="2057400"/>
                  <a:ext cx="44196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5BAC705-0A23-46D9-88EE-28172E012D57}"/>
                    </a:ext>
                  </a:extLst>
                </p:cNvPr>
                <p:cNvCxnSpPr/>
                <p:nvPr/>
              </p:nvCxnSpPr>
              <p:spPr>
                <a:xfrm>
                  <a:off x="8013030" y="2057400"/>
                  <a:ext cx="44196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BF4971-019F-4AE1-952F-DD32ED52BD86}"/>
                </a:ext>
              </a:extLst>
            </p:cNvPr>
            <p:cNvSpPr txBox="1"/>
            <p:nvPr/>
          </p:nvSpPr>
          <p:spPr>
            <a:xfrm>
              <a:off x="754584" y="5756016"/>
              <a:ext cx="7355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 exo-structure for population with mission-specific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8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44A9-F584-4188-A36A-AE8C625D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2021 INCOSE SSWG. All rights reserved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AA1B1CE-6A99-48DD-ACE1-34B4AFFC148A}"/>
              </a:ext>
            </a:extLst>
          </p:cNvPr>
          <p:cNvGrpSpPr/>
          <p:nvPr/>
        </p:nvGrpSpPr>
        <p:grpSpPr>
          <a:xfrm>
            <a:off x="6382176" y="3860550"/>
            <a:ext cx="3248814" cy="1231989"/>
            <a:chOff x="3877012" y="3821941"/>
            <a:chExt cx="2834640" cy="104548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024DF153-0989-45BB-AA62-45373D2AE580}"/>
                </a:ext>
              </a:extLst>
            </p:cNvPr>
            <p:cNvSpPr/>
            <p:nvPr/>
          </p:nvSpPr>
          <p:spPr>
            <a:xfrm>
              <a:off x="3877012" y="3821941"/>
              <a:ext cx="2194560" cy="104548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 anchorCtr="0"/>
            <a:lstStyle/>
            <a:p>
              <a:pPr algn="ctr"/>
              <a:r>
                <a:rPr lang="en-US" sz="14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Non-Normative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CSRM Model File</a:t>
              </a:r>
            </a:p>
            <a:p>
              <a:pPr algn="ctr">
                <a:spcBef>
                  <a:spcPts val="300"/>
                </a:spcBef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CSRM HTML File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D4103D1-FF81-40A8-8B4F-63599F404294}"/>
                </a:ext>
              </a:extLst>
            </p:cNvPr>
            <p:cNvCxnSpPr/>
            <p:nvPr/>
          </p:nvCxnSpPr>
          <p:spPr>
            <a:xfrm>
              <a:off x="6071572" y="4363844"/>
              <a:ext cx="64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E4B8E29-2641-40F2-BD53-F5EF62A3A70E}"/>
              </a:ext>
            </a:extLst>
          </p:cNvPr>
          <p:cNvGrpSpPr/>
          <p:nvPr/>
        </p:nvGrpSpPr>
        <p:grpSpPr>
          <a:xfrm>
            <a:off x="1527175" y="914718"/>
            <a:ext cx="8474954" cy="5665671"/>
            <a:chOff x="533401" y="1259054"/>
            <a:chExt cx="7313782" cy="490840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FDA6E1C-68CB-436E-949C-4DF14D311D7A}"/>
                </a:ext>
              </a:extLst>
            </p:cNvPr>
            <p:cNvGrpSpPr/>
            <p:nvPr/>
          </p:nvGrpSpPr>
          <p:grpSpPr>
            <a:xfrm>
              <a:off x="1241616" y="1259054"/>
              <a:ext cx="6285278" cy="4055161"/>
              <a:chOff x="493740" y="1659835"/>
              <a:chExt cx="6285278" cy="4055161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5BA37B-AF1E-4C77-9E56-F34DED9F8BD7}"/>
                  </a:ext>
                </a:extLst>
              </p:cNvPr>
              <p:cNvSpPr/>
              <p:nvPr/>
            </p:nvSpPr>
            <p:spPr>
              <a:xfrm>
                <a:off x="817093" y="1659835"/>
                <a:ext cx="5562600" cy="405516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91440" rIns="91440" bIns="91440" rtlCol="0" anchor="t" anchorCtr="0"/>
              <a:lstStyle/>
              <a:p>
                <a:pPr algn="ctr">
                  <a:spcBef>
                    <a:spcPts val="600"/>
                  </a:spcBef>
                </a:pPr>
                <a:b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Object Management Group (OMG)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14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International Standards Organization</a:t>
                </a:r>
                <a:endParaRPr lang="en-US" u="sng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A02A678-3D22-4B07-9A01-21D2D3D3C999}"/>
                  </a:ext>
                </a:extLst>
              </p:cNvPr>
              <p:cNvGrpSpPr/>
              <p:nvPr/>
            </p:nvGrpSpPr>
            <p:grpSpPr>
              <a:xfrm>
                <a:off x="3975331" y="2661248"/>
                <a:ext cx="2803687" cy="1183988"/>
                <a:chOff x="3975331" y="2661248"/>
                <a:chExt cx="2803687" cy="1183988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5BAC705-0A23-46D9-88EE-28172E012D57}"/>
                    </a:ext>
                  </a:extLst>
                </p:cNvPr>
                <p:cNvCxnSpPr/>
                <p:nvPr/>
              </p:nvCxnSpPr>
              <p:spPr>
                <a:xfrm>
                  <a:off x="6174981" y="3260034"/>
                  <a:ext cx="604037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52FAE79A-2166-4390-AA2E-A83B1A0FE8E7}"/>
                    </a:ext>
                  </a:extLst>
                </p:cNvPr>
                <p:cNvSpPr/>
                <p:nvPr/>
              </p:nvSpPr>
              <p:spPr>
                <a:xfrm>
                  <a:off x="3975331" y="2661248"/>
                  <a:ext cx="2194560" cy="1183988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45720" bIns="91440" rtlCol="0" anchor="t" anchorCtr="0"/>
                <a:lstStyle/>
                <a:p>
                  <a:pPr algn="ctr"/>
                  <a:r>
                    <a:rPr lang="en-US" sz="1400" u="sng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Normative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CSRM Specification Document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CSRM Profile XMI File 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A85AB1D-2869-4F98-811C-24750C15B22B}"/>
                  </a:ext>
                </a:extLst>
              </p:cNvPr>
              <p:cNvGrpSpPr/>
              <p:nvPr/>
            </p:nvGrpSpPr>
            <p:grpSpPr>
              <a:xfrm>
                <a:off x="493740" y="2722806"/>
                <a:ext cx="2743200" cy="2828425"/>
                <a:chOff x="493740" y="2722806"/>
                <a:chExt cx="2743200" cy="282842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B81A084-5758-43C6-ACFA-7D24B9F252EE}"/>
                    </a:ext>
                  </a:extLst>
                </p:cNvPr>
                <p:cNvSpPr/>
                <p:nvPr/>
              </p:nvSpPr>
              <p:spPr>
                <a:xfrm>
                  <a:off x="1118515" y="4329813"/>
                  <a:ext cx="2103120" cy="4572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91440" rIns="91440" bIns="91440" rtlCol="0" anchor="t" anchorCtr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Compliance Criteria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09F267C4-B4AC-4F9E-81C6-1DCF3F1D2EB1}"/>
                    </a:ext>
                  </a:extLst>
                </p:cNvPr>
                <p:cNvGrpSpPr/>
                <p:nvPr/>
              </p:nvGrpSpPr>
              <p:grpSpPr>
                <a:xfrm>
                  <a:off x="493740" y="2722806"/>
                  <a:ext cx="2743200" cy="457200"/>
                  <a:chOff x="528719" y="2423925"/>
                  <a:chExt cx="2743200" cy="457200"/>
                </a:xfrm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559DE59-06A3-45D3-980A-E88D0AFC0657}"/>
                      </a:ext>
                    </a:extLst>
                  </p:cNvPr>
                  <p:cNvSpPr/>
                  <p:nvPr/>
                </p:nvSpPr>
                <p:spPr>
                  <a:xfrm>
                    <a:off x="1168799" y="2423925"/>
                    <a:ext cx="2103120" cy="4572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91440" rIns="91440" bIns="91440" rtlCol="0" anchor="t" anchorCtr="0"/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Issue CSRM RFP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856E78A4-24E7-44F4-AA92-A1570E02F5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8719" y="2672352"/>
                    <a:ext cx="64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F58DC0FA-2ABB-4581-89AC-D97828A1FB1C}"/>
                    </a:ext>
                  </a:extLst>
                </p:cNvPr>
                <p:cNvGrpSpPr/>
                <p:nvPr/>
              </p:nvGrpSpPr>
              <p:grpSpPr>
                <a:xfrm>
                  <a:off x="493740" y="3451634"/>
                  <a:ext cx="2743199" cy="609600"/>
                  <a:chOff x="528719" y="3152753"/>
                  <a:chExt cx="2743199" cy="609600"/>
                </a:xfrm>
              </p:grpSpPr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20861CC9-F47E-421E-8FB1-9BB7B3DF963C}"/>
                      </a:ext>
                    </a:extLst>
                  </p:cNvPr>
                  <p:cNvCxnSpPr/>
                  <p:nvPr/>
                </p:nvCxnSpPr>
                <p:spPr>
                  <a:xfrm>
                    <a:off x="528719" y="3465942"/>
                    <a:ext cx="64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B90ED299-4BE2-4038-A627-2898BE0006DC}"/>
                      </a:ext>
                    </a:extLst>
                  </p:cNvPr>
                  <p:cNvSpPr/>
                  <p:nvPr/>
                </p:nvSpPr>
                <p:spPr>
                  <a:xfrm>
                    <a:off x="1168798" y="3152753"/>
                    <a:ext cx="2103120" cy="6096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91440" rIns="91440" bIns="91440" rtlCol="0" anchor="t" anchorCtr="0"/>
                  <a:lstStyle/>
                  <a:p>
                    <a:pPr algn="ctr">
                      <a:spcBef>
                        <a:spcPts val="600"/>
                      </a:spcBef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Evaluation and Down Selection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DED43AA6-9E06-4C4E-AB8C-B97B19A9DB06}"/>
                      </a:ext>
                    </a:extLst>
                  </p:cNvPr>
                  <p:cNvCxnSpPr/>
                  <p:nvPr/>
                </p:nvCxnSpPr>
                <p:spPr>
                  <a:xfrm>
                    <a:off x="528719" y="3658090"/>
                    <a:ext cx="64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C7887B47-449C-4D0B-BD94-EC57D788C799}"/>
                      </a:ext>
                    </a:extLst>
                  </p:cNvPr>
                  <p:cNvCxnSpPr/>
                  <p:nvPr/>
                </p:nvCxnSpPr>
                <p:spPr>
                  <a:xfrm>
                    <a:off x="533890" y="3276600"/>
                    <a:ext cx="64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23E5046-CB34-4B22-99A2-E0ED0AA02B0D}"/>
                    </a:ext>
                  </a:extLst>
                </p:cNvPr>
                <p:cNvSpPr/>
                <p:nvPr/>
              </p:nvSpPr>
              <p:spPr>
                <a:xfrm>
                  <a:off x="1115013" y="5088835"/>
                  <a:ext cx="2103120" cy="46239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91440" rIns="91440" bIns="91440" rtlCol="0" anchor="t" anchorCtr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Approve and Distribute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F94B420-8A97-475F-904F-7440B60C8879}"/>
                </a:ext>
              </a:extLst>
            </p:cNvPr>
            <p:cNvSpPr txBox="1"/>
            <p:nvPr/>
          </p:nvSpPr>
          <p:spPr>
            <a:xfrm>
              <a:off x="533401" y="5314216"/>
              <a:ext cx="7313782" cy="85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 the past, OMG Specifications have been entirely document-based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D6D13B9-4CE1-40BC-B23C-1FD9C9C0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" y="274638"/>
            <a:ext cx="9604058" cy="640080"/>
          </a:xfrm>
        </p:spPr>
        <p:txBody>
          <a:bodyPr>
            <a:normAutofit/>
          </a:bodyPr>
          <a:lstStyle/>
          <a:p>
            <a:r>
              <a:rPr lang="en-US" sz="2200" b="1" dirty="0"/>
              <a:t>CSRM as an OMG Specification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106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36CB-9762-414C-A428-7070E0CB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5" y="274638"/>
            <a:ext cx="8229600" cy="640080"/>
          </a:xfrm>
        </p:spPr>
        <p:txBody>
          <a:bodyPr>
            <a:normAutofit/>
          </a:bodyPr>
          <a:lstStyle/>
          <a:p>
            <a:r>
              <a:rPr lang="en-US" sz="2200" b="1" dirty="0"/>
              <a:t>CSRM Landing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6975-C4B9-41D6-8FBB-00010876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2020 INCOSE SSWG. All rights reserved 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5CDEEAC-741C-4988-8232-C97688686985}"/>
              </a:ext>
            </a:extLst>
          </p:cNvPr>
          <p:cNvSpPr txBox="1">
            <a:spLocks/>
          </p:cNvSpPr>
          <p:nvPr/>
        </p:nvSpPr>
        <p:spPr>
          <a:xfrm>
            <a:off x="5905831" y="6255544"/>
            <a:ext cx="386688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5F52B-6D80-4AD8-A5AA-4EE469A6CF15}"/>
              </a:ext>
            </a:extLst>
          </p:cNvPr>
          <p:cNvGrpSpPr/>
          <p:nvPr/>
        </p:nvGrpSpPr>
        <p:grpSpPr>
          <a:xfrm>
            <a:off x="1831975" y="1112855"/>
            <a:ext cx="8534400" cy="3992825"/>
            <a:chOff x="304800" y="1112854"/>
            <a:chExt cx="8534400" cy="39928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7D7D7F-016B-40E7-84CF-87593EDB52AF}"/>
                </a:ext>
              </a:extLst>
            </p:cNvPr>
            <p:cNvSpPr txBox="1"/>
            <p:nvPr/>
          </p:nvSpPr>
          <p:spPr>
            <a:xfrm>
              <a:off x="304800" y="4151572"/>
              <a:ext cx="83573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The CSRM landing page provides for an overview and navigation including the requirements and architecture hierarchies</a:t>
              </a:r>
            </a:p>
            <a:p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0D4EFC-6E22-449C-B030-C59DE9DE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112854"/>
              <a:ext cx="8534400" cy="284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6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EC33-5043-41C4-91C9-693E0603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65715"/>
            <a:ext cx="10978515" cy="760195"/>
          </a:xfrm>
        </p:spPr>
        <p:txBody>
          <a:bodyPr>
            <a:normAutofit/>
          </a:bodyPr>
          <a:lstStyle/>
          <a:p>
            <a:r>
              <a:rPr lang="en-US" sz="2200" b="1" dirty="0"/>
              <a:t>Requirements &amp; Architecture Hierarchy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2351-4CB6-4A31-83A3-17EE2227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2021 INCOSE SSWG. All rights reserved </a:t>
            </a:r>
          </a:p>
        </p:txBody>
      </p:sp>
      <p:sp>
        <p:nvSpPr>
          <p:cNvPr id="6" name="Arrow: Right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606712-2EF2-409A-8652-BFB27CF89174}"/>
              </a:ext>
            </a:extLst>
          </p:cNvPr>
          <p:cNvSpPr/>
          <p:nvPr/>
        </p:nvSpPr>
        <p:spPr>
          <a:xfrm rot="10800000">
            <a:off x="8766175" y="6056768"/>
            <a:ext cx="182880" cy="137160"/>
          </a:xfrm>
          <a:prstGeom prst="rightArrow">
            <a:avLst/>
          </a:prstGeom>
          <a:solidFill>
            <a:srgbClr val="AEC5E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E37224-A525-4608-9374-E2EFCE4DE6CD}"/>
              </a:ext>
            </a:extLst>
          </p:cNvPr>
          <p:cNvSpPr/>
          <p:nvPr/>
        </p:nvSpPr>
        <p:spPr>
          <a:xfrm>
            <a:off x="9162414" y="6056768"/>
            <a:ext cx="182880" cy="137160"/>
          </a:xfrm>
          <a:prstGeom prst="rightArrow">
            <a:avLst/>
          </a:prstGeom>
          <a:solidFill>
            <a:srgbClr val="AEC5E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C0CC8E9-5C1B-46E2-869E-66462432FAFE}"/>
              </a:ext>
            </a:extLst>
          </p:cNvPr>
          <p:cNvSpPr txBox="1">
            <a:spLocks/>
          </p:cNvSpPr>
          <p:nvPr/>
        </p:nvSpPr>
        <p:spPr>
          <a:xfrm>
            <a:off x="5905831" y="6255544"/>
            <a:ext cx="386688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284" name="Picture 1">
            <a:extLst>
              <a:ext uri="{FF2B5EF4-FFF2-40B4-BE49-F238E27FC236}">
                <a16:creationId xmlns:a16="http://schemas.microsoft.com/office/drawing/2014/main" id="{189F1C1C-C0A1-467B-BFE8-D47E4F4B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5" y="725254"/>
            <a:ext cx="6808273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032DEC-D41F-4E2E-88A3-CE2A6FDD63A5}"/>
              </a:ext>
            </a:extLst>
          </p:cNvPr>
          <p:cNvSpPr txBox="1"/>
          <p:nvPr/>
        </p:nvSpPr>
        <p:spPr>
          <a:xfrm>
            <a:off x="7424072" y="1392204"/>
            <a:ext cx="4536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CSRM provides for defining and tracing requirements from stakeholders, use cases, technical measures down to subsystems and components and to validation and verification activities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FB403-CE68-46CD-B742-584650A4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45" y="3669544"/>
            <a:ext cx="7190695" cy="2981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B1071-6D6E-4770-BEC9-961CCBE9CB61}"/>
              </a:ext>
            </a:extLst>
          </p:cNvPr>
          <p:cNvSpPr txBox="1"/>
          <p:nvPr/>
        </p:nvSpPr>
        <p:spPr>
          <a:xfrm>
            <a:off x="936523" y="4531841"/>
            <a:ext cx="36797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CSRM logical architecture provides the starting point for a mission-specific team establishing their logical and physical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34886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CB74C8-2084-4966-B38B-DDFFC662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Copyright © 2021 INCOSE SSWG. All rights reserved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5B855-439B-459F-9584-49A2430332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80375" y="635635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1A945-767C-4B5B-8DD5-B48C262A0169}"/>
              </a:ext>
            </a:extLst>
          </p:cNvPr>
          <p:cNvSpPr txBox="1"/>
          <p:nvPr/>
        </p:nvSpPr>
        <p:spPr>
          <a:xfrm>
            <a:off x="2457909" y="6255272"/>
            <a:ext cx="7115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Architecting for Mission Engineering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4B4F04-2A35-4854-8706-DDF562D69691}"/>
              </a:ext>
            </a:extLst>
          </p:cNvPr>
          <p:cNvGrpSpPr/>
          <p:nvPr/>
        </p:nvGrpSpPr>
        <p:grpSpPr>
          <a:xfrm>
            <a:off x="1063662" y="745547"/>
            <a:ext cx="9903653" cy="5444196"/>
            <a:chOff x="1107334" y="1472940"/>
            <a:chExt cx="7642464" cy="42934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28014E-6EDA-4619-A9AF-8DE4FA361121}"/>
                </a:ext>
              </a:extLst>
            </p:cNvPr>
            <p:cNvGrpSpPr/>
            <p:nvPr/>
          </p:nvGrpSpPr>
          <p:grpSpPr>
            <a:xfrm>
              <a:off x="6844802" y="2372416"/>
              <a:ext cx="1904996" cy="3164981"/>
              <a:chOff x="6844802" y="2372416"/>
              <a:chExt cx="1904996" cy="3164981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315AB51-2FC1-410A-B50C-BBAB88BD3FC7}"/>
                  </a:ext>
                </a:extLst>
              </p:cNvPr>
              <p:cNvGrpSpPr/>
              <p:nvPr/>
            </p:nvGrpSpPr>
            <p:grpSpPr>
              <a:xfrm>
                <a:off x="6844802" y="4083155"/>
                <a:ext cx="1904996" cy="640080"/>
                <a:chOff x="6599955" y="3999116"/>
                <a:chExt cx="1904996" cy="6400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60D8163-A59E-4BF5-87A5-4913D1D17A8E}"/>
                    </a:ext>
                  </a:extLst>
                </p:cNvPr>
                <p:cNvSpPr/>
                <p:nvPr/>
              </p:nvSpPr>
              <p:spPr>
                <a:xfrm>
                  <a:off x="6599955" y="3999116"/>
                  <a:ext cx="1904996" cy="640080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Map Model Elements to ME Activities </a:t>
                  </a:r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4C35619B-E4A8-48B8-9F7A-B9C86E2831BC}"/>
                    </a:ext>
                  </a:extLst>
                </p:cNvPr>
                <p:cNvCxnSpPr/>
                <p:nvPr/>
              </p:nvCxnSpPr>
              <p:spPr>
                <a:xfrm>
                  <a:off x="7178703" y="4639196"/>
                  <a:ext cx="82296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lg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9FDAA71-6977-4E4C-850C-C44C0EE4FF40}"/>
                  </a:ext>
                </a:extLst>
              </p:cNvPr>
              <p:cNvGrpSpPr/>
              <p:nvPr/>
            </p:nvGrpSpPr>
            <p:grpSpPr>
              <a:xfrm>
                <a:off x="6891182" y="4931044"/>
                <a:ext cx="1747261" cy="606353"/>
                <a:chOff x="6477372" y="4777432"/>
                <a:chExt cx="1747261" cy="606353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11B0666-C609-4C7F-8D89-8D2FECDC6F2B}"/>
                    </a:ext>
                  </a:extLst>
                </p:cNvPr>
                <p:cNvSpPr txBox="1"/>
                <p:nvPr/>
              </p:nvSpPr>
              <p:spPr>
                <a:xfrm>
                  <a:off x="6477372" y="4777432"/>
                  <a:ext cx="17472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Supplement Model Elements</a:t>
                  </a:r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04F3919A-8F85-4831-8C40-D3EBE179F2BE}"/>
                    </a:ext>
                  </a:extLst>
                </p:cNvPr>
                <p:cNvCxnSpPr/>
                <p:nvPr/>
              </p:nvCxnSpPr>
              <p:spPr>
                <a:xfrm flipH="1">
                  <a:off x="6921778" y="5383785"/>
                  <a:ext cx="822960" cy="0"/>
                </a:xfrm>
                <a:prstGeom prst="straightConnector1">
                  <a:avLst/>
                </a:prstGeom>
                <a:ln w="15875">
                  <a:solidFill>
                    <a:srgbClr val="00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44293CF-FB62-4C93-BF97-5A6FA02A9CD8}"/>
                  </a:ext>
                </a:extLst>
              </p:cNvPr>
              <p:cNvGrpSpPr/>
              <p:nvPr/>
            </p:nvGrpSpPr>
            <p:grpSpPr>
              <a:xfrm>
                <a:off x="7144244" y="3232620"/>
                <a:ext cx="1437581" cy="640080"/>
                <a:chOff x="6899397" y="3148581"/>
                <a:chExt cx="1437581" cy="64008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81FB8E8F-C912-4F9D-9D4C-C42C306EFD13}"/>
                    </a:ext>
                  </a:extLst>
                </p:cNvPr>
                <p:cNvSpPr/>
                <p:nvPr/>
              </p:nvSpPr>
              <p:spPr>
                <a:xfrm>
                  <a:off x="6914722" y="3148581"/>
                  <a:ext cx="1422256" cy="640080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Roll-up Supplemental  Elements</a:t>
                  </a:r>
                </a:p>
              </p:txBody>
            </p: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16B0683B-FE57-4BF3-B9DA-679F6A096C19}"/>
                    </a:ext>
                  </a:extLst>
                </p:cNvPr>
                <p:cNvCxnSpPr/>
                <p:nvPr/>
              </p:nvCxnSpPr>
              <p:spPr>
                <a:xfrm flipV="1">
                  <a:off x="6899397" y="3285741"/>
                  <a:ext cx="0" cy="457200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C48C8CC-F591-472B-B182-DF38EDC59C46}"/>
                  </a:ext>
                </a:extLst>
              </p:cNvPr>
              <p:cNvGrpSpPr/>
              <p:nvPr/>
            </p:nvGrpSpPr>
            <p:grpSpPr>
              <a:xfrm>
                <a:off x="7137439" y="2372416"/>
                <a:ext cx="1451442" cy="640080"/>
                <a:chOff x="6892592" y="2288377"/>
                <a:chExt cx="1451442" cy="640080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996512ED-60E9-4487-B820-56C68E55D1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92592" y="2465018"/>
                  <a:ext cx="0" cy="365760"/>
                </a:xfrm>
                <a:prstGeom prst="straightConnector1">
                  <a:avLst/>
                </a:prstGeom>
                <a:ln w="25400" cmpd="dbl">
                  <a:solidFill>
                    <a:schemeClr val="tx1"/>
                  </a:solidFill>
                  <a:prstDash val="sysDash"/>
                  <a:tailEnd type="diamond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AEF73CE-9082-459E-A3DB-661E7E01C769}"/>
                    </a:ext>
                  </a:extLst>
                </p:cNvPr>
                <p:cNvSpPr/>
                <p:nvPr/>
              </p:nvSpPr>
              <p:spPr>
                <a:xfrm>
                  <a:off x="6921778" y="2288377"/>
                  <a:ext cx="1422256" cy="640080"/>
                </a:xfrm>
                <a:prstGeom prst="rect">
                  <a:avLst/>
                </a:prstGeom>
                <a:noFill/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Submit Elements for Incorporation</a:t>
                  </a:r>
                </a:p>
              </p:txBody>
            </p:sp>
          </p:grp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BA4C912-3B76-4335-A118-1C36406347AD}"/>
                </a:ext>
              </a:extLst>
            </p:cNvPr>
            <p:cNvSpPr/>
            <p:nvPr/>
          </p:nvSpPr>
          <p:spPr>
            <a:xfrm>
              <a:off x="1107334" y="2319634"/>
              <a:ext cx="1600198" cy="341039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Mission Engineering </a:t>
              </a:r>
              <a:r>
                <a:rPr lang="en-US" u="sng" dirty="0">
                  <a:solidFill>
                    <a:schemeClr val="tx1"/>
                  </a:solidFill>
                </a:rPr>
                <a:t>Activities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/>
                <a:t>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DFF9FFD-E00A-4704-9FB9-6A982848E60F}"/>
                </a:ext>
              </a:extLst>
            </p:cNvPr>
            <p:cNvGrpSpPr/>
            <p:nvPr/>
          </p:nvGrpSpPr>
          <p:grpSpPr>
            <a:xfrm>
              <a:off x="5935011" y="1472940"/>
              <a:ext cx="448638" cy="3523307"/>
              <a:chOff x="6084651" y="1477521"/>
              <a:chExt cx="448638" cy="352330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CDB5A8-EAE3-436F-A1DB-8229A184DF4D}"/>
                  </a:ext>
                </a:extLst>
              </p:cNvPr>
              <p:cNvSpPr txBox="1"/>
              <p:nvPr/>
            </p:nvSpPr>
            <p:spPr>
              <a:xfrm>
                <a:off x="6087013" y="1477521"/>
                <a:ext cx="446276" cy="64362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OMG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7FCF795-FF8E-4C67-95C2-7E5801EE9DD1}"/>
                  </a:ext>
                </a:extLst>
              </p:cNvPr>
              <p:cNvSpPr txBox="1"/>
              <p:nvPr/>
            </p:nvSpPr>
            <p:spPr>
              <a:xfrm>
                <a:off x="6084651" y="2252418"/>
                <a:ext cx="446276" cy="2748410"/>
              </a:xfrm>
              <a:prstGeom prst="rect">
                <a:avLst/>
              </a:prstGeom>
              <a:noFill/>
            </p:spPr>
            <p:txBody>
              <a:bodyPr vert="vert"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Descriptive Mission Model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DCB2CF-CADB-456F-8B19-EED5A0DEE008}"/>
                </a:ext>
              </a:extLst>
            </p:cNvPr>
            <p:cNvGrpSpPr/>
            <p:nvPr/>
          </p:nvGrpSpPr>
          <p:grpSpPr>
            <a:xfrm>
              <a:off x="2684002" y="1521451"/>
              <a:ext cx="3174414" cy="4244927"/>
              <a:chOff x="2833642" y="1526032"/>
              <a:chExt cx="3174414" cy="424492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A10812F-8D29-41A1-A126-F4A85A23CDCD}"/>
                  </a:ext>
                </a:extLst>
              </p:cNvPr>
              <p:cNvGrpSpPr/>
              <p:nvPr/>
            </p:nvGrpSpPr>
            <p:grpSpPr>
              <a:xfrm>
                <a:off x="2880421" y="5130879"/>
                <a:ext cx="3127635" cy="640080"/>
                <a:chOff x="513369" y="4944372"/>
                <a:chExt cx="3127635" cy="6400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0A0D76F-47AE-43DF-9D25-94C7B6073C5C}"/>
                    </a:ext>
                  </a:extLst>
                </p:cNvPr>
                <p:cNvSpPr/>
                <p:nvPr/>
              </p:nvSpPr>
              <p:spPr>
                <a:xfrm>
                  <a:off x="1355004" y="4944372"/>
                  <a:ext cx="2286000" cy="640080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Dynamic Model</a:t>
                  </a:r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97F9A84-679E-4121-9DB0-014B71081E57}"/>
                    </a:ext>
                  </a:extLst>
                </p:cNvPr>
                <p:cNvCxnSpPr/>
                <p:nvPr/>
              </p:nvCxnSpPr>
              <p:spPr>
                <a:xfrm>
                  <a:off x="513369" y="5264412"/>
                  <a:ext cx="82296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lgDash"/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AA9018D-D50B-418C-8FED-4BB7DADE878C}"/>
                  </a:ext>
                </a:extLst>
              </p:cNvPr>
              <p:cNvGrpSpPr/>
              <p:nvPr/>
            </p:nvGrpSpPr>
            <p:grpSpPr>
              <a:xfrm>
                <a:off x="3824128" y="1526032"/>
                <a:ext cx="2011680" cy="916136"/>
                <a:chOff x="1300321" y="1461459"/>
                <a:chExt cx="2011680" cy="916136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950B8893-5D13-4369-841E-6074F8AB0F25}"/>
                    </a:ext>
                  </a:extLst>
                </p:cNvPr>
                <p:cNvCxnSpPr/>
                <p:nvPr/>
              </p:nvCxnSpPr>
              <p:spPr>
                <a:xfrm>
                  <a:off x="2339163" y="1920395"/>
                  <a:ext cx="0" cy="4572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3DFEEEB-2D6A-4E2D-9BE1-A9F7507B1971}"/>
                    </a:ext>
                  </a:extLst>
                </p:cNvPr>
                <p:cNvSpPr/>
                <p:nvPr/>
              </p:nvSpPr>
              <p:spPr>
                <a:xfrm>
                  <a:off x="1300321" y="1461459"/>
                  <a:ext cx="2011680" cy="457200"/>
                </a:xfrm>
                <a:prstGeom prst="round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 anchorCtr="0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CSRM</a:t>
                  </a: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93A86DFC-C86C-4B1A-8C74-4927FD129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19400" y="1962964"/>
                  <a:ext cx="0" cy="365760"/>
                </a:xfrm>
                <a:prstGeom prst="straightConnector1">
                  <a:avLst/>
                </a:prstGeom>
                <a:ln w="25400" cmpd="dbl">
                  <a:solidFill>
                    <a:schemeClr val="tx1"/>
                  </a:solidFill>
                  <a:prstDash val="sysDash"/>
                  <a:tailEnd type="diamond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2CE45DA-F108-4D57-88B8-BF584F8E7EF0}"/>
                  </a:ext>
                </a:extLst>
              </p:cNvPr>
              <p:cNvGrpSpPr/>
              <p:nvPr/>
            </p:nvGrpSpPr>
            <p:grpSpPr>
              <a:xfrm>
                <a:off x="2868730" y="2390379"/>
                <a:ext cx="3120651" cy="930053"/>
                <a:chOff x="501678" y="2203872"/>
                <a:chExt cx="3120651" cy="930053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48931F8-7050-4959-AB02-77E655D4EDC5}"/>
                    </a:ext>
                  </a:extLst>
                </p:cNvPr>
                <p:cNvCxnSpPr/>
                <p:nvPr/>
              </p:nvCxnSpPr>
              <p:spPr>
                <a:xfrm>
                  <a:off x="501678" y="2434478"/>
                  <a:ext cx="82296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lg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5A6D1DE6-13AC-473C-BD57-D71D6CE8D816}"/>
                    </a:ext>
                  </a:extLst>
                </p:cNvPr>
                <p:cNvCxnSpPr/>
                <p:nvPr/>
              </p:nvCxnSpPr>
              <p:spPr>
                <a:xfrm flipH="1">
                  <a:off x="532044" y="2656839"/>
                  <a:ext cx="822960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47AAA180-8CEE-40A4-AFFC-169E5517D9C6}"/>
                    </a:ext>
                  </a:extLst>
                </p:cNvPr>
                <p:cNvGrpSpPr/>
                <p:nvPr/>
              </p:nvGrpSpPr>
              <p:grpSpPr>
                <a:xfrm>
                  <a:off x="1336329" y="2203872"/>
                  <a:ext cx="2286000" cy="930053"/>
                  <a:chOff x="1137549" y="2355688"/>
                  <a:chExt cx="2286000" cy="930053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02FE7370-FC63-4E2F-A699-EDC477E15F37}"/>
                      </a:ext>
                    </a:extLst>
                  </p:cNvPr>
                  <p:cNvSpPr/>
                  <p:nvPr/>
                </p:nvSpPr>
                <p:spPr>
                  <a:xfrm>
                    <a:off x="1137549" y="2355688"/>
                    <a:ext cx="2286000" cy="640080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Establish </a:t>
                    </a:r>
                    <a:b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Project CSRM </a:t>
                    </a:r>
                  </a:p>
                </p:txBody>
              </p: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1E63D01B-2BBA-477E-A175-EE7EAA42A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84961" y="3011421"/>
                    <a:ext cx="0" cy="274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>
                    <a:extLst>
                      <a:ext uri="{FF2B5EF4-FFF2-40B4-BE49-F238E27FC236}">
                        <a16:creationId xmlns:a16="http://schemas.microsoft.com/office/drawing/2014/main" id="{5C4ED480-4CAB-4CEF-B9EC-79BD1387AE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819400" y="2983706"/>
                    <a:ext cx="0" cy="274320"/>
                  </a:xfrm>
                  <a:prstGeom prst="straightConnector1">
                    <a:avLst/>
                  </a:prstGeom>
                  <a:ln w="44450">
                    <a:solidFill>
                      <a:schemeClr val="tx1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026B490-DA34-4387-9142-9D62C16E5DB6}"/>
                  </a:ext>
                </a:extLst>
              </p:cNvPr>
              <p:cNvGrpSpPr/>
              <p:nvPr/>
            </p:nvGrpSpPr>
            <p:grpSpPr>
              <a:xfrm>
                <a:off x="2833642" y="3298864"/>
                <a:ext cx="3144048" cy="940989"/>
                <a:chOff x="466590" y="3112357"/>
                <a:chExt cx="3144048" cy="940989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550A8FB-8538-411A-99A9-A88960B1B7EA}"/>
                    </a:ext>
                  </a:extLst>
                </p:cNvPr>
                <p:cNvGrpSpPr/>
                <p:nvPr/>
              </p:nvGrpSpPr>
              <p:grpSpPr>
                <a:xfrm>
                  <a:off x="1324638" y="3112357"/>
                  <a:ext cx="2286000" cy="940989"/>
                  <a:chOff x="1125858" y="3154845"/>
                  <a:chExt cx="2286000" cy="940989"/>
                </a:xfrm>
              </p:grpSpPr>
              <p:cxnSp>
                <p:nvCxnSpPr>
                  <p:cNvPr id="18" name="Straight Arrow Connector 17">
                    <a:extLst>
                      <a:ext uri="{FF2B5EF4-FFF2-40B4-BE49-F238E27FC236}">
                        <a16:creationId xmlns:a16="http://schemas.microsoft.com/office/drawing/2014/main" id="{AFF840D5-EB36-4013-B833-B11C867F90F2}"/>
                      </a:ext>
                    </a:extLst>
                  </p:cNvPr>
                  <p:cNvCxnSpPr/>
                  <p:nvPr/>
                </p:nvCxnSpPr>
                <p:spPr>
                  <a:xfrm>
                    <a:off x="2321815" y="3821514"/>
                    <a:ext cx="0" cy="274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393D8CB8-97ED-42E1-A3B8-76AFEA030C21}"/>
                      </a:ext>
                    </a:extLst>
                  </p:cNvPr>
                  <p:cNvSpPr/>
                  <p:nvPr/>
                </p:nvSpPr>
                <p:spPr>
                  <a:xfrm>
                    <a:off x="1125858" y="3154845"/>
                    <a:ext cx="2286000" cy="640080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Establish Mission </a:t>
                    </a:r>
                    <a:b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Logical Model </a:t>
                    </a:r>
                  </a:p>
                </p:txBody>
              </p:sp>
            </p:grp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D43B8820-F7B3-4551-9885-DCF996D64198}"/>
                    </a:ext>
                  </a:extLst>
                </p:cNvPr>
                <p:cNvCxnSpPr/>
                <p:nvPr/>
              </p:nvCxnSpPr>
              <p:spPr>
                <a:xfrm>
                  <a:off x="466590" y="3360042"/>
                  <a:ext cx="82296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lg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5B80B009-2352-4EF5-9648-9F2AB30FBDAB}"/>
                    </a:ext>
                  </a:extLst>
                </p:cNvPr>
                <p:cNvCxnSpPr/>
                <p:nvPr/>
              </p:nvCxnSpPr>
              <p:spPr>
                <a:xfrm flipH="1">
                  <a:off x="496956" y="3582403"/>
                  <a:ext cx="822960" cy="0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prstDash val="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1BB0CA5-6703-43B1-A35C-2FA4D0170D43}"/>
                  </a:ext>
                </a:extLst>
              </p:cNvPr>
              <p:cNvGrpSpPr/>
              <p:nvPr/>
            </p:nvGrpSpPr>
            <p:grpSpPr>
              <a:xfrm>
                <a:off x="2833642" y="4227381"/>
                <a:ext cx="3174414" cy="914400"/>
                <a:chOff x="466590" y="4040874"/>
                <a:chExt cx="3174414" cy="91440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7576ADE-DDB8-4E6A-8588-74768BD298DA}"/>
                    </a:ext>
                  </a:extLst>
                </p:cNvPr>
                <p:cNvGrpSpPr/>
                <p:nvPr/>
              </p:nvGrpSpPr>
              <p:grpSpPr>
                <a:xfrm>
                  <a:off x="1355004" y="4040874"/>
                  <a:ext cx="2286000" cy="914400"/>
                  <a:chOff x="1006831" y="4021911"/>
                  <a:chExt cx="2286000" cy="914400"/>
                </a:xfrm>
              </p:grpSpPr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0F903C48-EBF6-4E05-BB15-253FAC705FAD}"/>
                      </a:ext>
                    </a:extLst>
                  </p:cNvPr>
                  <p:cNvSpPr/>
                  <p:nvPr/>
                </p:nvSpPr>
                <p:spPr>
                  <a:xfrm>
                    <a:off x="1006831" y="4021911"/>
                    <a:ext cx="2286000" cy="640080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Establish Mission</a:t>
                    </a:r>
                    <a:b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Physical Model </a:t>
                    </a:r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557F4CC5-0ADB-45E4-9BEC-5E18233BAB4C}"/>
                      </a:ext>
                    </a:extLst>
                  </p:cNvPr>
                  <p:cNvCxnSpPr/>
                  <p:nvPr/>
                </p:nvCxnSpPr>
                <p:spPr>
                  <a:xfrm>
                    <a:off x="2166294" y="4661991"/>
                    <a:ext cx="0" cy="274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B0430CA1-A926-48F8-9BE8-265253EE752B}"/>
                    </a:ext>
                  </a:extLst>
                </p:cNvPr>
                <p:cNvCxnSpPr/>
                <p:nvPr/>
              </p:nvCxnSpPr>
              <p:spPr>
                <a:xfrm>
                  <a:off x="466590" y="4360914"/>
                  <a:ext cx="82296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lgDash"/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724CD62F-6D90-4AB0-9EFB-902B4FF71FE9}"/>
              </a:ext>
            </a:extLst>
          </p:cNvPr>
          <p:cNvSpPr txBox="1">
            <a:spLocks/>
          </p:cNvSpPr>
          <p:nvPr/>
        </p:nvSpPr>
        <p:spPr>
          <a:xfrm>
            <a:off x="609917" y="128947"/>
            <a:ext cx="10978515" cy="7601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1CE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2200" b="1" dirty="0"/>
              <a:t>Mission Engineering Scope</a:t>
            </a:r>
          </a:p>
        </p:txBody>
      </p:sp>
    </p:spTree>
    <p:extLst>
      <p:ext uri="{BB962C8B-B14F-4D97-AF65-F5344CB8AC3E}">
        <p14:creationId xmlns:p14="http://schemas.microsoft.com/office/powerpoint/2010/main" val="3000813477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541386-7B00-3B4D-A63E-E8D589CEAB2E}" vid="{700DC0BD-9469-E942-8DA9-9FA96EC96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6F0D1FB235E4285F2BE2B80ED1146" ma:contentTypeVersion="23" ma:contentTypeDescription="Create a new document." ma:contentTypeScope="" ma:versionID="968ff74c61c09ca37677b7e4e472d076">
  <xsd:schema xmlns:xsd="http://www.w3.org/2001/XMLSchema" xmlns:xs="http://www.w3.org/2001/XMLSchema" xmlns:p="http://schemas.microsoft.com/office/2006/metadata/properties" xmlns:ns2="534ac7f3-ab96-43b6-bee8-2c470c61b3e4" xmlns:ns3="07d0ccec-aae8-4814-a6d3-0c68dd73da2d" xmlns:ns4="c463ca5d-432a-448e-ac5f-9b500d5c9d55" targetNamespace="http://schemas.microsoft.com/office/2006/metadata/properties" ma:root="true" ma:fieldsID="5527b6168fea1f22a8c5409580cd6d8e" ns2:_="" ns3:_="" ns4:_="">
    <xsd:import namespace="534ac7f3-ab96-43b6-bee8-2c470c61b3e4"/>
    <xsd:import namespace="07d0ccec-aae8-4814-a6d3-0c68dd73da2d"/>
    <xsd:import namespace="c463ca5d-432a-448e-ac5f-9b500d5c9d55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  <xsd:element ref="ns3:incoseDistribution" minOccurs="0"/>
                <xsd:element ref="ns3:df56f4c5a0be4550856ac6bd150af184" minOccurs="0"/>
                <xsd:element ref="ns3:TaxCatchAll" minOccurs="0"/>
                <xsd:element ref="ns3:TaxCatchAllLabel" minOccurs="0"/>
                <xsd:element ref="ns3:j6f62fd0e2284e44b1906b33aa785078" minOccurs="0"/>
                <xsd:element ref="ns3:o4d603b143c54403a43a44e339fe5e1a" minOccurs="0"/>
                <xsd:element ref="ns3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ac7f3-ab96-43b6-bee8-2c470c61b3e4" elementFormDefault="qualified">
    <xsd:import namespace="http://schemas.microsoft.com/office/2006/documentManagement/types"/>
    <xsd:import namespace="http://schemas.microsoft.com/office/infopath/2007/PartnerControls"/>
    <xsd:element name="Descriptive_x0020_Title" ma:index="1" ma:displayName="Descriptive Title" ma:description="e.g. Metrics Primer v 1.0" ma:internalName="Descriptive_x0020_Title" ma:readOnly="false">
      <xsd:simpleType>
        <xsd:restriction base="dms:Text">
          <xsd:maxLength value="255"/>
        </xsd:restriction>
      </xsd:simpleType>
    </xsd:element>
    <xsd:element name="Short_x0020_Description" ma:index="2" ma:displayName="Short Description" ma:description="e.g. The Metrics Primer defines the basic concepts behind measurement and provides the background knowledge needed to prepare you to set up a measurement program." ma:internalName="Short_x0020_Description" ma:readOnly="false">
      <xsd:simpleType>
        <xsd:restriction base="dms:Note">
          <xsd:maxLength value="255"/>
        </xsd:restriction>
      </xsd:simpleType>
    </xsd:element>
    <xsd:element name="Author_x0028_s_x0029_" ma:index="3" ma:displayName="Author(s)" ma:description="Enter the individual's name (Jane Doe), the group's name (Measurement Working Group), or N/A" ma:internalName="Author_x0028_s_x0029_" ma:readOnly="false">
      <xsd:simpleType>
        <xsd:restriction base="dms:Text">
          <xsd:maxLength value="255"/>
        </xsd:restriction>
      </xsd:simpleType>
    </xsd:element>
    <xsd:element name="Publication_x0020_Date" ma:index="4" nillable="true" ma:displayName="Publication Date" ma:default="[today]" ma:format="DateOnly" ma:internalName="Publication_x0020_Date" ma:readOnly="false">
      <xsd:simpleType>
        <xsd:restriction base="dms:DateTime"/>
      </xsd:simpleType>
    </xsd:element>
    <xsd:element name="Keywords0" ma:index="5" nillable="true" ma:displayName="Keywords" ma:description="e.g. metrics measurement primer" ma:internalName="Keywords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3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4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8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20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2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3ca5d-432a-448e-ac5f-9b500d5c9d55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oseDistribution xmlns="07d0ccec-aae8-4814-a6d3-0c68dd73da2d" xsi:nil="true"/>
    <j6f62fd0e2284e44b1906b33aa785078 xmlns="07d0ccec-aae8-4814-a6d3-0c68dd73da2d">
      <Terms xmlns="http://schemas.microsoft.com/office/infopath/2007/PartnerControls"/>
    </j6f62fd0e2284e44b1906b33aa785078>
    <df56f4c5a0be4550856ac6bd150af184 xmlns="07d0ccec-aae8-4814-a6d3-0c68dd73da2d">
      <Terms xmlns="http://schemas.microsoft.com/office/infopath/2007/PartnerControls"/>
    </df56f4c5a0be4550856ac6bd150af184>
    <o4d603b143c54403a43a44e339fe5e1a xmlns="07d0ccec-aae8-4814-a6d3-0c68dd73da2d">
      <Terms xmlns="http://schemas.microsoft.com/office/infopath/2007/PartnerControls"/>
    </o4d603b143c54403a43a44e339fe5e1a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TaxCatchAll xmlns="07d0ccec-aae8-4814-a6d3-0c68dd73da2d">
      <Value>45</Value>
    </TaxCatchAll>
    <Short_x0020_Description xmlns="534ac7f3-ab96-43b6-bee8-2c470c61b3e4">A summarization of the INCOSE Space Systems Working Group (SSWG) CubeSAT Reference Model (CSRM) presented at the IW 2021</Short_x0020_Description>
    <Publication_x0020_Date xmlns="534ac7f3-ab96-43b6-bee8-2c470c61b3e4" xsi:nil="true"/>
    <Keywords0 xmlns="534ac7f3-ab96-43b6-bee8-2c470c61b3e4" xsi:nil="true"/>
    <Descriptive_x0020_Title xmlns="534ac7f3-ab96-43b6-bee8-2c470c61b3e4">SSWG Cubesat System Reference Model - IW2021 Summary</Descriptive_x0020_Title>
    <Author_x0028_s_x0029_ xmlns="534ac7f3-ab96-43b6-bee8-2c470c61b3e4">Eric Belle</Author_x0028_s_x0029_>
  </documentManagement>
</p:properties>
</file>

<file path=customXml/itemProps1.xml><?xml version="1.0" encoding="utf-8"?>
<ds:datastoreItem xmlns:ds="http://schemas.openxmlformats.org/officeDocument/2006/customXml" ds:itemID="{1D9A85F6-1C67-49F6-8B2B-61D2AC333764}"/>
</file>

<file path=customXml/itemProps2.xml><?xml version="1.0" encoding="utf-8"?>
<ds:datastoreItem xmlns:ds="http://schemas.openxmlformats.org/officeDocument/2006/customXml" ds:itemID="{68EEA07D-E9F2-4698-9E0E-F42DB583223C}"/>
</file>

<file path=customXml/itemProps3.xml><?xml version="1.0" encoding="utf-8"?>
<ds:datastoreItem xmlns:ds="http://schemas.openxmlformats.org/officeDocument/2006/customXml" ds:itemID="{B39CEF55-7456-4E26-906E-5E2FD6A4EF29}"/>
</file>

<file path=docProps/app.xml><?xml version="1.0" encoding="utf-8"?>
<Properties xmlns="http://schemas.openxmlformats.org/officeDocument/2006/extended-properties" xmlns:vt="http://schemas.openxmlformats.org/officeDocument/2006/docPropsVTypes">
  <Template>iw2021-slide</Template>
  <TotalTime>112</TotalTime>
  <Words>519</Words>
  <Application>Microsoft Office PowerPoint</Application>
  <PresentationFormat>Custom</PresentationFormat>
  <Paragraphs>122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 Light</vt:lpstr>
      <vt:lpstr>IW2018 slide</vt:lpstr>
      <vt:lpstr>CubeSat System Reference Model (CSRM) Project </vt:lpstr>
      <vt:lpstr>CubeSat System Reference Model (CSRM) Project </vt:lpstr>
      <vt:lpstr>PowerPoint Presentation</vt:lpstr>
      <vt:lpstr>CSRM as an OMG Specification</vt:lpstr>
      <vt:lpstr>CSRM Landing Page</vt:lpstr>
      <vt:lpstr>Requirements &amp; Architecture Hierarchy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Phyllis Marbach</dc:creator>
  <cp:keywords/>
  <dc:description/>
  <cp:lastModifiedBy>Eric Belle</cp:lastModifiedBy>
  <cp:revision>9</cp:revision>
  <dcterms:created xsi:type="dcterms:W3CDTF">2021-01-29T01:45:35Z</dcterms:created>
  <dcterms:modified xsi:type="dcterms:W3CDTF">2021-02-09T08:27:37Z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0x0101004916F0D1FB235E4285F2BE2B80ED1146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