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62" r:id="rId2"/>
    <p:sldId id="265" r:id="rId3"/>
    <p:sldId id="291" r:id="rId4"/>
    <p:sldId id="292" r:id="rId5"/>
    <p:sldId id="295" r:id="rId6"/>
    <p:sldId id="258" r:id="rId7"/>
    <p:sldId id="29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3CF706-1D89-4A51-A097-F3152F9182B6}" v="2" dt="2022-06-14T21:36:52.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50" autoAdjust="0"/>
    <p:restoredTop sz="94586"/>
  </p:normalViewPr>
  <p:slideViewPr>
    <p:cSldViewPr snapToGrid="0" snapToObjects="1">
      <p:cViewPr varScale="1">
        <p:scale>
          <a:sx n="79" d="100"/>
          <a:sy n="79" d="100"/>
        </p:scale>
        <p:origin x="394" y="9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othy Benveniste" userId="09b8fced99e083bf" providerId="LiveId" clId="{9E3CF706-1D89-4A51-A097-F3152F9182B6}"/>
    <pc:docChg chg="modSld">
      <pc:chgData name="Dorothy Benveniste" userId="09b8fced99e083bf" providerId="LiveId" clId="{9E3CF706-1D89-4A51-A097-F3152F9182B6}" dt="2022-06-14T21:37:35.165" v="3" actId="6549"/>
      <pc:docMkLst>
        <pc:docMk/>
      </pc:docMkLst>
      <pc:sldChg chg="modSp mod">
        <pc:chgData name="Dorothy Benveniste" userId="09b8fced99e083bf" providerId="LiveId" clId="{9E3CF706-1D89-4A51-A097-F3152F9182B6}" dt="2022-06-14T21:37:35.165" v="3" actId="6549"/>
        <pc:sldMkLst>
          <pc:docMk/>
          <pc:sldMk cId="578571015" sldId="295"/>
        </pc:sldMkLst>
        <pc:spChg chg="mod">
          <ac:chgData name="Dorothy Benveniste" userId="09b8fced99e083bf" providerId="LiveId" clId="{9E3CF706-1D89-4A51-A097-F3152F9182B6}" dt="2022-06-14T21:37:35.165" v="3" actId="6549"/>
          <ac:spMkLst>
            <pc:docMk/>
            <pc:sldMk cId="578571015" sldId="295"/>
            <ac:spMk id="80" creationId="{DAFDC6CB-DD41-459F-8F55-961B9C202641}"/>
          </ac:spMkLst>
        </pc:spChg>
        <pc:picChg chg="mod">
          <ac:chgData name="Dorothy Benveniste" userId="09b8fced99e083bf" providerId="LiveId" clId="{9E3CF706-1D89-4A51-A097-F3152F9182B6}" dt="2022-06-14T21:36:52.981" v="1" actId="1582"/>
          <ac:picMkLst>
            <pc:docMk/>
            <pc:sldMk cId="578571015" sldId="295"/>
            <ac:picMk id="1026" creationId="{E86F55E0-AD8D-47D9-988A-5E99A307779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0303E-91AE-2B47-9A38-7D195CE06841}" type="datetimeFigureOut">
              <a:rPr lang="en-US" smtClean="0"/>
              <a:t>6/14/2022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D66EA-168A-B74C-8954-28B65D1D4836}" type="slidenum">
              <a:rPr lang="en-US" smtClean="0"/>
              <a:t>‹#›</a:t>
            </a:fld>
            <a:endParaRPr lang="en-US" dirty="0"/>
          </a:p>
        </p:txBody>
      </p:sp>
    </p:spTree>
    <p:extLst>
      <p:ext uri="{BB962C8B-B14F-4D97-AF65-F5344CB8AC3E}">
        <p14:creationId xmlns:p14="http://schemas.microsoft.com/office/powerpoint/2010/main" val="848539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A37ED-1C0E-4DEC-BABC-2F7A7EAD9BAD}" type="slidenum">
              <a:rPr lang="en-US" smtClean="0"/>
              <a:t>2</a:t>
            </a:fld>
            <a:endParaRPr lang="en-US" dirty="0"/>
          </a:p>
        </p:txBody>
      </p:sp>
    </p:spTree>
    <p:extLst>
      <p:ext uri="{BB962C8B-B14F-4D97-AF65-F5344CB8AC3E}">
        <p14:creationId xmlns:p14="http://schemas.microsoft.com/office/powerpoint/2010/main" val="4184116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A37ED-1C0E-4DEC-BABC-2F7A7EAD9BAD}" type="slidenum">
              <a:rPr lang="en-US" smtClean="0"/>
              <a:t>3</a:t>
            </a:fld>
            <a:endParaRPr lang="en-US" dirty="0"/>
          </a:p>
        </p:txBody>
      </p:sp>
    </p:spTree>
    <p:extLst>
      <p:ext uri="{BB962C8B-B14F-4D97-AF65-F5344CB8AC3E}">
        <p14:creationId xmlns:p14="http://schemas.microsoft.com/office/powerpoint/2010/main" val="348553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A37ED-1C0E-4DEC-BABC-2F7A7EAD9BAD}" type="slidenum">
              <a:rPr lang="en-US" smtClean="0"/>
              <a:t>4</a:t>
            </a:fld>
            <a:endParaRPr lang="en-US" dirty="0"/>
          </a:p>
        </p:txBody>
      </p:sp>
    </p:spTree>
    <p:extLst>
      <p:ext uri="{BB962C8B-B14F-4D97-AF65-F5344CB8AC3E}">
        <p14:creationId xmlns:p14="http://schemas.microsoft.com/office/powerpoint/2010/main" val="279031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DFB41E-B9B4-4FFD-9E0A-24E5648DC6D4}" type="datetime1">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01BBA-D844-4321-B190-8ADD2E1B8AD6}" type="slidenum">
              <a:rPr lang="en-US" smtClean="0"/>
              <a:t>‹#›</a:t>
            </a:fld>
            <a:endParaRPr lang="en-US" dirty="0"/>
          </a:p>
        </p:txBody>
      </p:sp>
    </p:spTree>
    <p:extLst>
      <p:ext uri="{BB962C8B-B14F-4D97-AF65-F5344CB8AC3E}">
        <p14:creationId xmlns:p14="http://schemas.microsoft.com/office/powerpoint/2010/main" val="3956273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271E5-2983-4BF3-B97E-E92C0C750165}" type="datetime1">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01BBA-D844-4321-B190-8ADD2E1B8AD6}" type="slidenum">
              <a:rPr lang="en-US" smtClean="0"/>
              <a:t>‹#›</a:t>
            </a:fld>
            <a:endParaRPr lang="en-US" dirty="0"/>
          </a:p>
        </p:txBody>
      </p:sp>
    </p:spTree>
    <p:extLst>
      <p:ext uri="{BB962C8B-B14F-4D97-AF65-F5344CB8AC3E}">
        <p14:creationId xmlns:p14="http://schemas.microsoft.com/office/powerpoint/2010/main" val="179514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6ADDA-A0E6-47AA-B9A7-FA3DDDE2EAF5}" type="datetime1">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01BBA-D844-4321-B190-8ADD2E1B8AD6}" type="slidenum">
              <a:rPr lang="en-US" smtClean="0"/>
              <a:t>‹#›</a:t>
            </a:fld>
            <a:endParaRPr lang="en-US" dirty="0"/>
          </a:p>
        </p:txBody>
      </p:sp>
    </p:spTree>
    <p:extLst>
      <p:ext uri="{BB962C8B-B14F-4D97-AF65-F5344CB8AC3E}">
        <p14:creationId xmlns:p14="http://schemas.microsoft.com/office/powerpoint/2010/main" val="423829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BA094-0B08-4040-AD1E-800A98D71E09}" type="datetime1">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01BBA-D844-4321-B190-8ADD2E1B8AD6}" type="slidenum">
              <a:rPr lang="en-US" smtClean="0"/>
              <a:t>‹#›</a:t>
            </a:fld>
            <a:endParaRPr lang="en-US" dirty="0"/>
          </a:p>
        </p:txBody>
      </p:sp>
    </p:spTree>
    <p:extLst>
      <p:ext uri="{BB962C8B-B14F-4D97-AF65-F5344CB8AC3E}">
        <p14:creationId xmlns:p14="http://schemas.microsoft.com/office/powerpoint/2010/main" val="71974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09169A-9433-4E8F-A5FF-A1738E530D14}" type="datetime1">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01BBA-D844-4321-B190-8ADD2E1B8AD6}" type="slidenum">
              <a:rPr lang="en-US" smtClean="0"/>
              <a:t>‹#›</a:t>
            </a:fld>
            <a:endParaRPr lang="en-US" dirty="0"/>
          </a:p>
        </p:txBody>
      </p:sp>
    </p:spTree>
    <p:extLst>
      <p:ext uri="{BB962C8B-B14F-4D97-AF65-F5344CB8AC3E}">
        <p14:creationId xmlns:p14="http://schemas.microsoft.com/office/powerpoint/2010/main" val="327110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411FCC-55F3-4147-BF64-EED462C4BB48}" type="datetime1">
              <a:rPr lang="en-US" smtClean="0"/>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01BBA-D844-4321-B190-8ADD2E1B8AD6}" type="slidenum">
              <a:rPr lang="en-US" smtClean="0"/>
              <a:t>‹#›</a:t>
            </a:fld>
            <a:endParaRPr lang="en-US" dirty="0"/>
          </a:p>
        </p:txBody>
      </p:sp>
    </p:spTree>
    <p:extLst>
      <p:ext uri="{BB962C8B-B14F-4D97-AF65-F5344CB8AC3E}">
        <p14:creationId xmlns:p14="http://schemas.microsoft.com/office/powerpoint/2010/main" val="48481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86C305-A761-4874-9ABC-D38EBB57CA29}" type="datetime1">
              <a:rPr lang="en-US" smtClean="0"/>
              <a:t>6/14/2022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D01BBA-D844-4321-B190-8ADD2E1B8AD6}" type="slidenum">
              <a:rPr lang="en-US" smtClean="0"/>
              <a:t>‹#›</a:t>
            </a:fld>
            <a:endParaRPr lang="en-US" dirty="0"/>
          </a:p>
        </p:txBody>
      </p:sp>
    </p:spTree>
    <p:extLst>
      <p:ext uri="{BB962C8B-B14F-4D97-AF65-F5344CB8AC3E}">
        <p14:creationId xmlns:p14="http://schemas.microsoft.com/office/powerpoint/2010/main" val="5746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21385D-893B-4156-9196-2C1E20591F76}" type="datetime1">
              <a:rPr lang="en-US" smtClean="0"/>
              <a:t>6/14/2022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D01BBA-D844-4321-B190-8ADD2E1B8AD6}" type="slidenum">
              <a:rPr lang="en-US" smtClean="0"/>
              <a:t>‹#›</a:t>
            </a:fld>
            <a:endParaRPr lang="en-US" dirty="0"/>
          </a:p>
        </p:txBody>
      </p:sp>
    </p:spTree>
    <p:extLst>
      <p:ext uri="{BB962C8B-B14F-4D97-AF65-F5344CB8AC3E}">
        <p14:creationId xmlns:p14="http://schemas.microsoft.com/office/powerpoint/2010/main" val="2590378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E71C3-B0D5-4B87-9B17-D04569E0F40B}" type="datetime1">
              <a:rPr lang="en-US" smtClean="0"/>
              <a:t>6/14/2022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D01BBA-D844-4321-B190-8ADD2E1B8AD6}" type="slidenum">
              <a:rPr lang="en-US" smtClean="0"/>
              <a:t>‹#›</a:t>
            </a:fld>
            <a:endParaRPr lang="en-US" dirty="0"/>
          </a:p>
        </p:txBody>
      </p:sp>
    </p:spTree>
    <p:extLst>
      <p:ext uri="{BB962C8B-B14F-4D97-AF65-F5344CB8AC3E}">
        <p14:creationId xmlns:p14="http://schemas.microsoft.com/office/powerpoint/2010/main" val="345765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F16CA-45F3-4544-8F10-0ADE980A6F6E}" type="datetime1">
              <a:rPr lang="en-US" smtClean="0"/>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01BBA-D844-4321-B190-8ADD2E1B8AD6}" type="slidenum">
              <a:rPr lang="en-US" smtClean="0"/>
              <a:t>‹#›</a:t>
            </a:fld>
            <a:endParaRPr lang="en-US" dirty="0"/>
          </a:p>
        </p:txBody>
      </p:sp>
    </p:spTree>
    <p:extLst>
      <p:ext uri="{BB962C8B-B14F-4D97-AF65-F5344CB8AC3E}">
        <p14:creationId xmlns:p14="http://schemas.microsoft.com/office/powerpoint/2010/main" val="231292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5D05C1-7A87-44CC-8944-47FC9E0DD082}" type="datetime1">
              <a:rPr lang="en-US" smtClean="0"/>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01BBA-D844-4321-B190-8ADD2E1B8AD6}" type="slidenum">
              <a:rPr lang="en-US" smtClean="0"/>
              <a:t>‹#›</a:t>
            </a:fld>
            <a:endParaRPr lang="en-US" dirty="0"/>
          </a:p>
        </p:txBody>
      </p:sp>
    </p:spTree>
    <p:extLst>
      <p:ext uri="{BB962C8B-B14F-4D97-AF65-F5344CB8AC3E}">
        <p14:creationId xmlns:p14="http://schemas.microsoft.com/office/powerpoint/2010/main" val="1702479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E1920-38B5-4B53-82E7-8D8C71C60918}" type="datetime1">
              <a:rPr lang="en-US" smtClean="0"/>
              <a:t>6/14/2022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01BBA-D844-4321-B190-8ADD2E1B8AD6}" type="slidenum">
              <a:rPr lang="en-US" smtClean="0"/>
              <a:t>‹#›</a:t>
            </a:fld>
            <a:endParaRPr lang="en-US" dirty="0"/>
          </a:p>
        </p:txBody>
      </p:sp>
    </p:spTree>
    <p:extLst>
      <p:ext uri="{BB962C8B-B14F-4D97-AF65-F5344CB8AC3E}">
        <p14:creationId xmlns:p14="http://schemas.microsoft.com/office/powerpoint/2010/main" val="215290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incose-la.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package" Target="../embeddings/Microsoft_Excel_Worksheet.xlsx"/><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incose.org/symp2022/symposium/event-schedule" TargetMode="Externa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tinyurl.com/5n73up2s"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facebook.com/pages/The-Weber-Consulting-Group/139937086082193?ref=br_tf"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incose.org/docs/default-source/memberspotlight/past-president-david-long.pdf?sfvrsn=2"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tinyurl.com/LA12JulySpkr"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41913"/>
            <a:ext cx="9144000" cy="2387600"/>
          </a:xfrm>
        </p:spPr>
        <p:txBody>
          <a:bodyPr>
            <a:normAutofit/>
          </a:bodyPr>
          <a:lstStyle/>
          <a:p>
            <a:pPr>
              <a:lnSpc>
                <a:spcPct val="150000"/>
              </a:lnSpc>
            </a:pPr>
            <a:r>
              <a:rPr lang="en-US" sz="3200" dirty="0">
                <a:latin typeface="Arial" panose="020B0604020202020204" pitchFamily="34" charset="0"/>
                <a:cs typeface="Arial" panose="020B0604020202020204" pitchFamily="34" charset="0"/>
              </a:rPr>
              <a:t>INCOSE Los Angeles Chapter</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Monthly Speaker Meeting</a:t>
            </a:r>
          </a:p>
        </p:txBody>
      </p:sp>
      <p:sp>
        <p:nvSpPr>
          <p:cNvPr id="3" name="Subtitle 2"/>
          <p:cNvSpPr>
            <a:spLocks noGrp="1"/>
          </p:cNvSpPr>
          <p:nvPr>
            <p:ph type="subTitle" idx="1"/>
          </p:nvPr>
        </p:nvSpPr>
        <p:spPr>
          <a:xfrm>
            <a:off x="1612777" y="4563782"/>
            <a:ext cx="9144000" cy="1655762"/>
          </a:xfrm>
        </p:spPr>
        <p:txBody>
          <a:bodyPr>
            <a:normAutofit/>
          </a:bodyPr>
          <a:lstStyle/>
          <a:p>
            <a:pPr>
              <a:lnSpc>
                <a:spcPct val="108000"/>
              </a:lnSpc>
            </a:pPr>
            <a:r>
              <a:rPr lang="en-US" sz="3200" dirty="0">
                <a:latin typeface="Arial" panose="020B0604020202020204" pitchFamily="34" charset="0"/>
                <a:cs typeface="Arial" panose="020B0604020202020204" pitchFamily="34" charset="0"/>
              </a:rPr>
              <a:t> </a:t>
            </a:r>
          </a:p>
          <a:p>
            <a:pPr>
              <a:lnSpc>
                <a:spcPct val="108000"/>
              </a:lnSpc>
            </a:pPr>
            <a:r>
              <a:rPr lang="en-US" sz="3200" dirty="0">
                <a:latin typeface="Arial" panose="020B0604020202020204" pitchFamily="34" charset="0"/>
                <a:cs typeface="Arial" panose="020B0604020202020204" pitchFamily="34" charset="0"/>
              </a:rPr>
              <a:t>June 14, 2022</a:t>
            </a:r>
          </a:p>
        </p:txBody>
      </p:sp>
      <p:pic>
        <p:nvPicPr>
          <p:cNvPr id="9" name="Picture 8" descr="Diagram&#10;&#10;Description automatically generated">
            <a:extLst>
              <a:ext uri="{FF2B5EF4-FFF2-40B4-BE49-F238E27FC236}">
                <a16:creationId xmlns:a16="http://schemas.microsoft.com/office/drawing/2014/main" id="{19069106-88AC-4DCF-933B-DFA96A541252}"/>
              </a:ext>
            </a:extLst>
          </p:cNvPr>
          <p:cNvPicPr>
            <a:picLocks noChangeAspect="1"/>
          </p:cNvPicPr>
          <p:nvPr/>
        </p:nvPicPr>
        <p:blipFill>
          <a:blip r:embed="rId2"/>
          <a:stretch>
            <a:fillRect/>
          </a:stretch>
        </p:blipFill>
        <p:spPr>
          <a:xfrm>
            <a:off x="3186752" y="1001506"/>
            <a:ext cx="5674249" cy="2285709"/>
          </a:xfrm>
          <a:prstGeom prst="rect">
            <a:avLst/>
          </a:prstGeom>
        </p:spPr>
      </p:pic>
      <p:sp>
        <p:nvSpPr>
          <p:cNvPr id="10" name="Slide Number Placeholder 9">
            <a:extLst>
              <a:ext uri="{FF2B5EF4-FFF2-40B4-BE49-F238E27FC236}">
                <a16:creationId xmlns:a16="http://schemas.microsoft.com/office/drawing/2014/main" id="{AB27DA53-A0E7-4D84-9DD0-CEA6BB48C9F2}"/>
              </a:ext>
            </a:extLst>
          </p:cNvPr>
          <p:cNvSpPr>
            <a:spLocks noGrp="1"/>
          </p:cNvSpPr>
          <p:nvPr>
            <p:ph type="sldNum" sz="quarter" idx="12"/>
          </p:nvPr>
        </p:nvSpPr>
        <p:spPr/>
        <p:txBody>
          <a:bodyPr/>
          <a:lstStyle/>
          <a:p>
            <a:fld id="{28D01BBA-D844-4321-B190-8ADD2E1B8AD6}" type="slidenum">
              <a:rPr lang="en-US" smtClean="0"/>
              <a:t>1</a:t>
            </a:fld>
            <a:endParaRPr lang="en-US" dirty="0"/>
          </a:p>
        </p:txBody>
      </p:sp>
    </p:spTree>
    <p:extLst>
      <p:ext uri="{BB962C8B-B14F-4D97-AF65-F5344CB8AC3E}">
        <p14:creationId xmlns:p14="http://schemas.microsoft.com/office/powerpoint/2010/main" val="2088429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005" y="233060"/>
            <a:ext cx="10515600" cy="1325563"/>
          </a:xfrm>
        </p:spPr>
        <p:txBody>
          <a:bodyPr>
            <a:noAutofit/>
          </a:bodyPr>
          <a:lstStyle/>
          <a:p>
            <a:r>
              <a:rPr lang="en-US" sz="4000" dirty="0">
                <a:latin typeface="Arial" panose="020B0604020202020204" pitchFamily="34" charset="0"/>
                <a:cs typeface="Arial" panose="020B0604020202020204" pitchFamily="34" charset="0"/>
              </a:rPr>
              <a:t>Agenda</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01216B6-D6FD-433F-B5C7-81B017B4C9DB}"/>
              </a:ext>
            </a:extLst>
          </p:cNvPr>
          <p:cNvSpPr>
            <a:spLocks noGrp="1"/>
          </p:cNvSpPr>
          <p:nvPr>
            <p:ph idx="1"/>
          </p:nvPr>
        </p:nvSpPr>
        <p:spPr>
          <a:xfrm>
            <a:off x="838200" y="1379089"/>
            <a:ext cx="10515600" cy="4351338"/>
          </a:xfrm>
        </p:spPr>
        <p:txBody>
          <a:bodyPr>
            <a:normAutofit/>
          </a:bodyPr>
          <a:lstStyle/>
          <a:p>
            <a:pPr marL="0" indent="0">
              <a:lnSpc>
                <a:spcPct val="100000"/>
              </a:lnSpc>
              <a:buNone/>
            </a:pPr>
            <a:r>
              <a:rPr lang="en-US" sz="2600" dirty="0">
                <a:latin typeface="Arial" panose="020B0604020202020204" pitchFamily="34" charset="0"/>
                <a:cs typeface="Arial" panose="020B0604020202020204" pitchFamily="34" charset="0"/>
              </a:rPr>
              <a:t>5:30 PM – Introductions and Networking</a:t>
            </a:r>
          </a:p>
          <a:p>
            <a:pPr marL="0" indent="0">
              <a:lnSpc>
                <a:spcPct val="100000"/>
              </a:lnSpc>
              <a:spcAft>
                <a:spcPts val="1000"/>
              </a:spcAft>
              <a:buNone/>
            </a:pPr>
            <a:r>
              <a:rPr lang="en-US" sz="2600" dirty="0">
                <a:latin typeface="Arial" panose="020B0604020202020204" pitchFamily="34" charset="0"/>
                <a:cs typeface="Arial" panose="020B0604020202020204" pitchFamily="34" charset="0"/>
              </a:rPr>
              <a:t>6:00 PM – President’s Remarks</a:t>
            </a:r>
          </a:p>
          <a:p>
            <a:pPr marL="0" indent="0">
              <a:lnSpc>
                <a:spcPct val="100000"/>
              </a:lnSpc>
              <a:spcBef>
                <a:spcPts val="0"/>
              </a:spcBef>
              <a:spcAft>
                <a:spcPts val="300"/>
              </a:spcAft>
              <a:buNone/>
            </a:pPr>
            <a:r>
              <a:rPr lang="en-US" sz="2600" dirty="0">
                <a:latin typeface="Arial" panose="020B0604020202020204" pitchFamily="34" charset="0"/>
                <a:cs typeface="Arial" panose="020B0604020202020204" pitchFamily="34" charset="0"/>
              </a:rPr>
              <a:t>6:15 PM – </a:t>
            </a:r>
            <a:r>
              <a:rPr lang="en-US" sz="2600" i="1" dirty="0">
                <a:latin typeface="Arial" panose="020B0604020202020204" pitchFamily="34" charset="0"/>
                <a:cs typeface="Arial" panose="020B0604020202020204" pitchFamily="34" charset="0"/>
              </a:rPr>
              <a:t>SE In Early-Stage R&amp;D Working Group Update </a:t>
            </a:r>
          </a:p>
          <a:p>
            <a:pPr marL="0" indent="0">
              <a:lnSpc>
                <a:spcPct val="100000"/>
              </a:lnSpc>
              <a:spcBef>
                <a:spcPts val="0"/>
              </a:spcBef>
              <a:spcAft>
                <a:spcPts val="600"/>
              </a:spcAft>
              <a:buNone/>
            </a:pPr>
            <a:r>
              <a:rPr lang="en-US" sz="2600" dirty="0">
                <a:latin typeface="Arial" panose="020B0604020202020204" pitchFamily="34" charset="0"/>
                <a:cs typeface="Arial" panose="020B0604020202020204" pitchFamily="34" charset="0"/>
              </a:rPr>
              <a:t>	        Ann Hodges and Michael DiMario</a:t>
            </a:r>
          </a:p>
          <a:p>
            <a:pPr marL="0" indent="0">
              <a:lnSpc>
                <a:spcPct val="100000"/>
              </a:lnSpc>
              <a:buNone/>
            </a:pPr>
            <a:r>
              <a:rPr lang="en-US" sz="2600" dirty="0">
                <a:latin typeface="Arial" panose="020B0604020202020204" pitchFamily="34" charset="0"/>
                <a:cs typeface="Arial" panose="020B0604020202020204" pitchFamily="34" charset="0"/>
              </a:rPr>
              <a:t>7:15 PM – Q&amp;A</a:t>
            </a:r>
          </a:p>
          <a:p>
            <a:pPr marL="0" indent="0">
              <a:lnSpc>
                <a:spcPct val="100000"/>
              </a:lnSpc>
              <a:buNone/>
            </a:pPr>
            <a:r>
              <a:rPr lang="en-US" sz="2600" dirty="0">
                <a:latin typeface="Arial" panose="020B0604020202020204" pitchFamily="34" charset="0"/>
                <a:cs typeface="Arial" panose="020B0604020202020204" pitchFamily="34" charset="0"/>
              </a:rPr>
              <a:t>7:30 PM – Adjourn meeting</a:t>
            </a:r>
          </a:p>
          <a:p>
            <a:pPr marL="0" indent="0">
              <a:lnSpc>
                <a:spcPct val="100000"/>
              </a:lnSpc>
              <a:buNone/>
            </a:pPr>
            <a:endParaRPr lang="en-US" sz="2600" dirty="0">
              <a:latin typeface="Arial" panose="020B0604020202020204" pitchFamily="34" charset="0"/>
              <a:cs typeface="Arial" panose="020B0604020202020204" pitchFamily="34" charset="0"/>
            </a:endParaRPr>
          </a:p>
        </p:txBody>
      </p:sp>
      <p:sp>
        <p:nvSpPr>
          <p:cNvPr id="4" name="Line 3"/>
          <p:cNvSpPr>
            <a:spLocks noChangeShapeType="1"/>
          </p:cNvSpPr>
          <p:nvPr/>
        </p:nvSpPr>
        <p:spPr bwMode="auto">
          <a:xfrm>
            <a:off x="522818" y="1149350"/>
            <a:ext cx="11127316" cy="0"/>
          </a:xfrm>
          <a:prstGeom prst="line">
            <a:avLst/>
          </a:prstGeom>
          <a:noFill/>
          <a:ln w="25400">
            <a:solidFill>
              <a:schemeClr val="bg1">
                <a:lumMod val="50000"/>
              </a:schemeClr>
            </a:solidFill>
            <a:round/>
            <a:headEnd type="none" w="sm" len="sm"/>
            <a:tailEnd type="none" w="sm" len="sm"/>
          </a:ln>
        </p:spPr>
        <p:txBody>
          <a:bodyPr/>
          <a:lstStyle/>
          <a:p>
            <a:endParaRPr lang="en-US" sz="1800" dirty="0">
              <a:solidFill>
                <a:srgbClr val="000000"/>
              </a:solidFill>
            </a:endParaRPr>
          </a:p>
        </p:txBody>
      </p:sp>
      <p:grpSp>
        <p:nvGrpSpPr>
          <p:cNvPr id="11" name="Group 10">
            <a:extLst>
              <a:ext uri="{FF2B5EF4-FFF2-40B4-BE49-F238E27FC236}">
                <a16:creationId xmlns:a16="http://schemas.microsoft.com/office/drawing/2014/main" id="{6B3DD492-F33C-4A66-98D3-BF1F977DF6B5}"/>
              </a:ext>
            </a:extLst>
          </p:cNvPr>
          <p:cNvGrpSpPr/>
          <p:nvPr/>
        </p:nvGrpSpPr>
        <p:grpSpPr>
          <a:xfrm>
            <a:off x="8563311" y="77401"/>
            <a:ext cx="2899684" cy="1071941"/>
            <a:chOff x="2488304" y="3354919"/>
            <a:chExt cx="2983741" cy="1068915"/>
          </a:xfrm>
          <a:effectLst/>
        </p:grpSpPr>
        <p:pic>
          <p:nvPicPr>
            <p:cNvPr id="12" name="Picture 2">
              <a:extLst>
                <a:ext uri="{FF2B5EF4-FFF2-40B4-BE49-F238E27FC236}">
                  <a16:creationId xmlns:a16="http://schemas.microsoft.com/office/drawing/2014/main" id="{556B058D-03C2-47B6-8736-16D3A7E26B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6440" y="3354920"/>
              <a:ext cx="1065605" cy="1033141"/>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 name="Picture 3">
              <a:extLst>
                <a:ext uri="{FF2B5EF4-FFF2-40B4-BE49-F238E27FC236}">
                  <a16:creationId xmlns:a16="http://schemas.microsoft.com/office/drawing/2014/main" id="{7A0FDBFA-85C1-4D5F-9EBF-4BAD26F06FE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64" t="38692" r="51392" b="38732"/>
            <a:stretch/>
          </p:blipFill>
          <p:spPr bwMode="auto">
            <a:xfrm>
              <a:off x="2488304" y="3354919"/>
              <a:ext cx="1784212" cy="1033142"/>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4" name="Straight Connector 13">
              <a:extLst>
                <a:ext uri="{FF2B5EF4-FFF2-40B4-BE49-F238E27FC236}">
                  <a16:creationId xmlns:a16="http://schemas.microsoft.com/office/drawing/2014/main" id="{CB197DC2-9FFA-4878-AC73-D7C33CB0DB3D}"/>
                </a:ext>
              </a:extLst>
            </p:cNvPr>
            <p:cNvCxnSpPr>
              <a:cxnSpLocks/>
            </p:cNvCxnSpPr>
            <p:nvPr/>
          </p:nvCxnSpPr>
          <p:spPr>
            <a:xfrm flipV="1">
              <a:off x="4272516" y="3354920"/>
              <a:ext cx="0" cy="1068914"/>
            </a:xfrm>
            <a:prstGeom prst="line">
              <a:avLst/>
            </a:prstGeom>
            <a:ln w="3175">
              <a:no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442126" y="5454327"/>
            <a:ext cx="11020869" cy="492443"/>
          </a:xfrm>
          <a:prstGeom prst="rect">
            <a:avLst/>
          </a:prstGeom>
          <a:noFill/>
        </p:spPr>
        <p:txBody>
          <a:bodyPr wrap="square" rtlCol="0">
            <a:spAutoFit/>
          </a:bodyPr>
          <a:lstStyle/>
          <a:p>
            <a:pPr algn="ctr"/>
            <a:r>
              <a:rPr lang="en-US" sz="2600" b="1" i="1" dirty="0">
                <a:solidFill>
                  <a:schemeClr val="accent1">
                    <a:lumMod val="75000"/>
                  </a:schemeClr>
                </a:solidFill>
              </a:rPr>
              <a:t>Thanks for your support!  Please share our events with friends &amp; colleagues</a:t>
            </a:r>
          </a:p>
        </p:txBody>
      </p:sp>
      <p:sp>
        <p:nvSpPr>
          <p:cNvPr id="5" name="Slide Number Placeholder 4">
            <a:extLst>
              <a:ext uri="{FF2B5EF4-FFF2-40B4-BE49-F238E27FC236}">
                <a16:creationId xmlns:a16="http://schemas.microsoft.com/office/drawing/2014/main" id="{EEA99CC4-3EBB-48CF-AAEE-1E1551DFD7C3}"/>
              </a:ext>
            </a:extLst>
          </p:cNvPr>
          <p:cNvSpPr>
            <a:spLocks noGrp="1"/>
          </p:cNvSpPr>
          <p:nvPr>
            <p:ph type="sldNum" sz="quarter" idx="12"/>
          </p:nvPr>
        </p:nvSpPr>
        <p:spPr/>
        <p:txBody>
          <a:bodyPr/>
          <a:lstStyle/>
          <a:p>
            <a:fld id="{28D01BBA-D844-4321-B190-8ADD2E1B8AD6}" type="slidenum">
              <a:rPr lang="en-US" smtClean="0"/>
              <a:t>2</a:t>
            </a:fld>
            <a:endParaRPr lang="en-US" dirty="0"/>
          </a:p>
        </p:txBody>
      </p:sp>
    </p:spTree>
    <p:extLst>
      <p:ext uri="{BB962C8B-B14F-4D97-AF65-F5344CB8AC3E}">
        <p14:creationId xmlns:p14="http://schemas.microsoft.com/office/powerpoint/2010/main" val="2126184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722" y="636112"/>
            <a:ext cx="11251260" cy="593170"/>
          </a:xfrm>
        </p:spPr>
        <p:txBody>
          <a:bodyPr>
            <a:noAutofit/>
          </a:bodyPr>
          <a:lstStyle/>
          <a:p>
            <a:r>
              <a:rPr lang="en-US" sz="3000" dirty="0">
                <a:latin typeface="Arial" panose="020B0604020202020204" pitchFamily="34" charset="0"/>
                <a:cs typeface="Arial" panose="020B0604020202020204" pitchFamily="34" charset="0"/>
              </a:rPr>
              <a:t>Welcome 2Q2022 New INCOSE Members!</a:t>
            </a:r>
          </a:p>
        </p:txBody>
      </p:sp>
      <p:sp>
        <p:nvSpPr>
          <p:cNvPr id="4" name="Line 3"/>
          <p:cNvSpPr>
            <a:spLocks noChangeShapeType="1"/>
          </p:cNvSpPr>
          <p:nvPr/>
        </p:nvSpPr>
        <p:spPr bwMode="auto">
          <a:xfrm>
            <a:off x="522818" y="1149350"/>
            <a:ext cx="11127316" cy="0"/>
          </a:xfrm>
          <a:prstGeom prst="line">
            <a:avLst/>
          </a:prstGeom>
          <a:noFill/>
          <a:ln w="25400">
            <a:solidFill>
              <a:schemeClr val="bg1">
                <a:lumMod val="50000"/>
              </a:schemeClr>
            </a:solidFill>
            <a:round/>
            <a:headEnd type="none" w="sm" len="sm"/>
            <a:tailEnd type="none" w="sm" len="sm"/>
          </a:ln>
        </p:spPr>
        <p:txBody>
          <a:bodyPr/>
          <a:lstStyle/>
          <a:p>
            <a:endParaRPr lang="en-US" sz="1800" dirty="0">
              <a:solidFill>
                <a:srgbClr val="000000"/>
              </a:solidFill>
            </a:endParaRPr>
          </a:p>
        </p:txBody>
      </p:sp>
      <p:grpSp>
        <p:nvGrpSpPr>
          <p:cNvPr id="11" name="Group 10">
            <a:extLst>
              <a:ext uri="{FF2B5EF4-FFF2-40B4-BE49-F238E27FC236}">
                <a16:creationId xmlns:a16="http://schemas.microsoft.com/office/drawing/2014/main" id="{6B3DD492-F33C-4A66-98D3-BF1F977DF6B5}"/>
              </a:ext>
            </a:extLst>
          </p:cNvPr>
          <p:cNvGrpSpPr/>
          <p:nvPr/>
        </p:nvGrpSpPr>
        <p:grpSpPr>
          <a:xfrm>
            <a:off x="8563311" y="77401"/>
            <a:ext cx="2899684" cy="1071941"/>
            <a:chOff x="2488304" y="3354919"/>
            <a:chExt cx="2983741" cy="1068915"/>
          </a:xfrm>
          <a:effectLst/>
        </p:grpSpPr>
        <p:pic>
          <p:nvPicPr>
            <p:cNvPr id="12" name="Picture 2">
              <a:extLst>
                <a:ext uri="{FF2B5EF4-FFF2-40B4-BE49-F238E27FC236}">
                  <a16:creationId xmlns:a16="http://schemas.microsoft.com/office/drawing/2014/main" id="{556B058D-03C2-47B6-8736-16D3A7E26B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6440" y="3354920"/>
              <a:ext cx="1065605" cy="1033141"/>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 name="Picture 3">
              <a:extLst>
                <a:ext uri="{FF2B5EF4-FFF2-40B4-BE49-F238E27FC236}">
                  <a16:creationId xmlns:a16="http://schemas.microsoft.com/office/drawing/2014/main" id="{7A0FDBFA-85C1-4D5F-9EBF-4BAD26F06FE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64" t="38692" r="51392" b="38732"/>
            <a:stretch/>
          </p:blipFill>
          <p:spPr bwMode="auto">
            <a:xfrm>
              <a:off x="2488304" y="3354919"/>
              <a:ext cx="1784212" cy="1033142"/>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4" name="Straight Connector 13">
              <a:extLst>
                <a:ext uri="{FF2B5EF4-FFF2-40B4-BE49-F238E27FC236}">
                  <a16:creationId xmlns:a16="http://schemas.microsoft.com/office/drawing/2014/main" id="{CB197DC2-9FFA-4878-AC73-D7C33CB0DB3D}"/>
                </a:ext>
              </a:extLst>
            </p:cNvPr>
            <p:cNvCxnSpPr>
              <a:cxnSpLocks/>
            </p:cNvCxnSpPr>
            <p:nvPr/>
          </p:nvCxnSpPr>
          <p:spPr>
            <a:xfrm flipV="1">
              <a:off x="4272516" y="3354920"/>
              <a:ext cx="0" cy="1068914"/>
            </a:xfrm>
            <a:prstGeom prst="line">
              <a:avLst/>
            </a:prstGeom>
            <a:ln w="3175">
              <a:noFill/>
            </a:ln>
          </p:spPr>
          <p:style>
            <a:lnRef idx="1">
              <a:schemeClr val="accent1"/>
            </a:lnRef>
            <a:fillRef idx="0">
              <a:schemeClr val="accent1"/>
            </a:fillRef>
            <a:effectRef idx="0">
              <a:schemeClr val="accent1"/>
            </a:effectRef>
            <a:fontRef idx="minor">
              <a:schemeClr val="tx1"/>
            </a:fontRef>
          </p:style>
        </p:cxnSp>
      </p:grpSp>
      <p:sp>
        <p:nvSpPr>
          <p:cNvPr id="5" name="Slide Number Placeholder 4">
            <a:extLst>
              <a:ext uri="{FF2B5EF4-FFF2-40B4-BE49-F238E27FC236}">
                <a16:creationId xmlns:a16="http://schemas.microsoft.com/office/drawing/2014/main" id="{07D2939A-E3FD-4A9C-9AA4-C8C0FCDE50E8}"/>
              </a:ext>
            </a:extLst>
          </p:cNvPr>
          <p:cNvSpPr>
            <a:spLocks noGrp="1"/>
          </p:cNvSpPr>
          <p:nvPr>
            <p:ph type="sldNum" sz="quarter" idx="12"/>
          </p:nvPr>
        </p:nvSpPr>
        <p:spPr/>
        <p:txBody>
          <a:bodyPr/>
          <a:lstStyle/>
          <a:p>
            <a:fld id="{28D01BBA-D844-4321-B190-8ADD2E1B8AD6}" type="slidenum">
              <a:rPr lang="en-US" smtClean="0"/>
              <a:t>3</a:t>
            </a:fld>
            <a:endParaRPr lang="en-US" dirty="0"/>
          </a:p>
        </p:txBody>
      </p:sp>
      <p:graphicFrame>
        <p:nvGraphicFramePr>
          <p:cNvPr id="21" name="Object 20">
            <a:extLst>
              <a:ext uri="{FF2B5EF4-FFF2-40B4-BE49-F238E27FC236}">
                <a16:creationId xmlns:a16="http://schemas.microsoft.com/office/drawing/2014/main" id="{83E73A0F-88A0-B427-3928-9D0C22DDDC5B}"/>
              </a:ext>
            </a:extLst>
          </p:cNvPr>
          <p:cNvGraphicFramePr>
            <a:graphicFrameLocks noChangeAspect="1"/>
          </p:cNvGraphicFramePr>
          <p:nvPr>
            <p:extLst>
              <p:ext uri="{D42A27DB-BD31-4B8C-83A1-F6EECF244321}">
                <p14:modId xmlns:p14="http://schemas.microsoft.com/office/powerpoint/2010/main" val="178418082"/>
              </p:ext>
            </p:extLst>
          </p:nvPr>
        </p:nvGraphicFramePr>
        <p:xfrm>
          <a:off x="1470748" y="2938071"/>
          <a:ext cx="8196535" cy="3487211"/>
        </p:xfrm>
        <a:graphic>
          <a:graphicData uri="http://schemas.openxmlformats.org/presentationml/2006/ole">
            <mc:AlternateContent xmlns:mc="http://schemas.openxmlformats.org/markup-compatibility/2006">
              <mc:Choice xmlns:v="urn:schemas-microsoft-com:vml" Requires="v">
                <p:oleObj name="Worksheet" r:id="rId5" imgW="7772400" imgH="3307111" progId="Excel.Sheet.12">
                  <p:embed/>
                </p:oleObj>
              </mc:Choice>
              <mc:Fallback>
                <p:oleObj name="Worksheet" r:id="rId5" imgW="7772400" imgH="3307111" progId="Excel.Sheet.12">
                  <p:embed/>
                  <p:pic>
                    <p:nvPicPr>
                      <p:cNvPr id="21" name="Object 20">
                        <a:extLst>
                          <a:ext uri="{FF2B5EF4-FFF2-40B4-BE49-F238E27FC236}">
                            <a16:creationId xmlns:a16="http://schemas.microsoft.com/office/drawing/2014/main" id="{83E73A0F-88A0-B427-3928-9D0C22DDDC5B}"/>
                          </a:ext>
                        </a:extLst>
                      </p:cNvPr>
                      <p:cNvPicPr/>
                      <p:nvPr/>
                    </p:nvPicPr>
                    <p:blipFill>
                      <a:blip r:embed="rId6"/>
                      <a:stretch>
                        <a:fillRect/>
                      </a:stretch>
                    </p:blipFill>
                    <p:spPr>
                      <a:xfrm>
                        <a:off x="1470748" y="2938071"/>
                        <a:ext cx="8196535" cy="3487211"/>
                      </a:xfrm>
                      <a:prstGeom prst="rect">
                        <a:avLst/>
                      </a:prstGeom>
                      <a:ln w="12700">
                        <a:solidFill>
                          <a:schemeClr val="accent2"/>
                        </a:solidFill>
                      </a:ln>
                    </p:spPr>
                  </p:pic>
                </p:oleObj>
              </mc:Fallback>
            </mc:AlternateContent>
          </a:graphicData>
        </a:graphic>
      </p:graphicFrame>
      <p:sp>
        <p:nvSpPr>
          <p:cNvPr id="23" name="TextBox 22">
            <a:extLst>
              <a:ext uri="{FF2B5EF4-FFF2-40B4-BE49-F238E27FC236}">
                <a16:creationId xmlns:a16="http://schemas.microsoft.com/office/drawing/2014/main" id="{3E722673-47CC-2CC0-62A4-E3778E2BEDBC}"/>
              </a:ext>
            </a:extLst>
          </p:cNvPr>
          <p:cNvSpPr txBox="1"/>
          <p:nvPr/>
        </p:nvSpPr>
        <p:spPr>
          <a:xfrm>
            <a:off x="736067" y="1334048"/>
            <a:ext cx="10197822" cy="1554272"/>
          </a:xfrm>
          <a:prstGeom prst="rect">
            <a:avLst/>
          </a:prstGeom>
          <a:noFill/>
        </p:spPr>
        <p:txBody>
          <a:bodyPr wrap="square">
            <a:spAutoFit/>
          </a:bodyPr>
          <a:lstStyle/>
          <a:p>
            <a:pPr marL="342900" marR="0" indent="-342900">
              <a:spcBef>
                <a:spcPts val="0"/>
              </a:spcBef>
              <a:spcAft>
                <a:spcPts val="600"/>
              </a:spcAft>
              <a:buFont typeface="Wingdings" panose="05000000000000000000" pitchFamily="2" charset="2"/>
              <a:buChar char="§"/>
              <a:tabLst>
                <a:tab pos="228600" algn="l"/>
              </a:tabLst>
            </a:pPr>
            <a:r>
              <a:rPr lang="en-US" sz="2000" b="1" dirty="0">
                <a:effectLst/>
                <a:latin typeface="Arial" panose="020B0604020202020204" pitchFamily="34" charset="0"/>
                <a:ea typeface="MS Mincho" panose="02020609040205080304" pitchFamily="49" charset="-128"/>
                <a:cs typeface="Times New Roman" panose="02020603050405020304" pitchFamily="18" charset="0"/>
              </a:rPr>
              <a:t>INCOSE-LA, </a:t>
            </a:r>
            <a:r>
              <a:rPr lang="en-US" sz="2000" dirty="0">
                <a:effectLst/>
                <a:latin typeface="Arial" panose="020B0604020202020204" pitchFamily="34" charset="0"/>
                <a:ea typeface="MS Mincho" panose="02020609040205080304" pitchFamily="49" charset="-128"/>
                <a:cs typeface="Times New Roman" panose="02020603050405020304" pitchFamily="18" charset="0"/>
              </a:rPr>
              <a:t>largest US Chapter, boasts 436 members from over 40 organizations </a:t>
            </a:r>
          </a:p>
          <a:p>
            <a:pPr marL="342900" marR="0" indent="-342900">
              <a:spcBef>
                <a:spcPts val="0"/>
              </a:spcBef>
              <a:spcAft>
                <a:spcPts val="600"/>
              </a:spcAft>
              <a:buFont typeface="Wingdings" panose="05000000000000000000" pitchFamily="2" charset="2"/>
              <a:buChar char="§"/>
              <a:tabLst>
                <a:tab pos="228600" algn="l"/>
              </a:tabLst>
            </a:pPr>
            <a:r>
              <a:rPr lang="en-US" sz="2000" dirty="0">
                <a:effectLst/>
                <a:latin typeface="Arial" panose="020B0604020202020204" pitchFamily="34" charset="0"/>
                <a:ea typeface="MS Mincho" panose="02020609040205080304" pitchFamily="49" charset="-128"/>
                <a:cs typeface="Times New Roman" panose="02020603050405020304" pitchFamily="18" charset="0"/>
              </a:rPr>
              <a:t>We attract sys engineering Industry and Gov’t professionals from around the world</a:t>
            </a:r>
          </a:p>
          <a:p>
            <a:pPr marL="342900" marR="0" indent="-342900">
              <a:spcBef>
                <a:spcPts val="0"/>
              </a:spcBef>
              <a:spcAft>
                <a:spcPts val="600"/>
              </a:spcAft>
              <a:buFont typeface="Wingdings" panose="05000000000000000000" pitchFamily="2" charset="2"/>
              <a:buChar char="§"/>
              <a:tabLst>
                <a:tab pos="228600" algn="l"/>
              </a:tabLst>
            </a:pPr>
            <a:r>
              <a:rPr lang="en-US" sz="2000" dirty="0">
                <a:effectLst/>
                <a:latin typeface="Arial" panose="020B0604020202020204" pitchFamily="34" charset="0"/>
                <a:ea typeface="MS Mincho" panose="02020609040205080304" pitchFamily="49" charset="-128"/>
                <a:cs typeface="Times New Roman" panose="02020603050405020304" pitchFamily="18" charset="0"/>
              </a:rPr>
              <a:t>We conduct quarterly Workshops and monthly Speaker Meeting presentations</a:t>
            </a:r>
          </a:p>
          <a:p>
            <a:pPr marL="342900" marR="0" indent="-342900">
              <a:spcBef>
                <a:spcPts val="0"/>
              </a:spcBef>
              <a:spcAft>
                <a:spcPts val="600"/>
              </a:spcAft>
              <a:buFont typeface="Wingdings" panose="05000000000000000000" pitchFamily="2" charset="2"/>
              <a:buChar char="§"/>
              <a:tabLst>
                <a:tab pos="228600" algn="l"/>
              </a:tabLst>
            </a:pPr>
            <a:r>
              <a:rPr lang="en-US" sz="2000" dirty="0">
                <a:latin typeface="Arial" panose="020B0604020202020204" pitchFamily="34" charset="0"/>
                <a:ea typeface="MS Mincho" panose="02020609040205080304" pitchFamily="49" charset="-128"/>
                <a:cs typeface="Times New Roman" panose="02020603050405020304" pitchFamily="18" charset="0"/>
              </a:rPr>
              <a:t>You are cordially invited to j</a:t>
            </a:r>
            <a:r>
              <a:rPr lang="en-US" sz="2000" dirty="0">
                <a:effectLst/>
                <a:latin typeface="Arial" panose="020B0604020202020204" pitchFamily="34" charset="0"/>
                <a:ea typeface="MS Mincho" panose="02020609040205080304" pitchFamily="49" charset="-128"/>
                <a:cs typeface="Times New Roman" panose="02020603050405020304" pitchFamily="18" charset="0"/>
              </a:rPr>
              <a:t>oin us </a:t>
            </a:r>
            <a:r>
              <a:rPr lang="en-US"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at </a:t>
            </a:r>
            <a:r>
              <a:rPr lang="en-US" sz="2000"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7"/>
              </a:rPr>
              <a:t>www.incose-la.org</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0305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p:cNvSpPr>
            <a:spLocks noChangeShapeType="1"/>
          </p:cNvSpPr>
          <p:nvPr/>
        </p:nvSpPr>
        <p:spPr bwMode="auto">
          <a:xfrm>
            <a:off x="522818" y="1149350"/>
            <a:ext cx="11127316" cy="0"/>
          </a:xfrm>
          <a:prstGeom prst="line">
            <a:avLst/>
          </a:prstGeom>
          <a:noFill/>
          <a:ln w="25400">
            <a:solidFill>
              <a:schemeClr val="bg1">
                <a:lumMod val="50000"/>
              </a:schemeClr>
            </a:solidFill>
            <a:round/>
            <a:headEnd type="none" w="sm" len="sm"/>
            <a:tailEnd type="none" w="sm" len="sm"/>
          </a:ln>
        </p:spPr>
        <p:txBody>
          <a:bodyPr/>
          <a:lstStyle/>
          <a:p>
            <a:endParaRPr lang="en-US" sz="1800" dirty="0">
              <a:solidFill>
                <a:srgbClr val="000000"/>
              </a:solidFill>
            </a:endParaRPr>
          </a:p>
        </p:txBody>
      </p:sp>
      <p:grpSp>
        <p:nvGrpSpPr>
          <p:cNvPr id="11" name="Group 10">
            <a:extLst>
              <a:ext uri="{FF2B5EF4-FFF2-40B4-BE49-F238E27FC236}">
                <a16:creationId xmlns:a16="http://schemas.microsoft.com/office/drawing/2014/main" id="{6B3DD492-F33C-4A66-98D3-BF1F977DF6B5}"/>
              </a:ext>
            </a:extLst>
          </p:cNvPr>
          <p:cNvGrpSpPr/>
          <p:nvPr/>
        </p:nvGrpSpPr>
        <p:grpSpPr>
          <a:xfrm>
            <a:off x="8563311" y="77401"/>
            <a:ext cx="2899684" cy="1071941"/>
            <a:chOff x="2488304" y="3354919"/>
            <a:chExt cx="2983741" cy="1068915"/>
          </a:xfrm>
          <a:effectLst/>
        </p:grpSpPr>
        <p:pic>
          <p:nvPicPr>
            <p:cNvPr id="12" name="Picture 2">
              <a:extLst>
                <a:ext uri="{FF2B5EF4-FFF2-40B4-BE49-F238E27FC236}">
                  <a16:creationId xmlns:a16="http://schemas.microsoft.com/office/drawing/2014/main" id="{556B058D-03C2-47B6-8736-16D3A7E26B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6440" y="3354920"/>
              <a:ext cx="1065605" cy="1033141"/>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 name="Picture 3">
              <a:extLst>
                <a:ext uri="{FF2B5EF4-FFF2-40B4-BE49-F238E27FC236}">
                  <a16:creationId xmlns:a16="http://schemas.microsoft.com/office/drawing/2014/main" id="{7A0FDBFA-85C1-4D5F-9EBF-4BAD26F06FE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64" t="38692" r="51392" b="38732"/>
            <a:stretch/>
          </p:blipFill>
          <p:spPr bwMode="auto">
            <a:xfrm>
              <a:off x="2488304" y="3354919"/>
              <a:ext cx="1784212" cy="1033142"/>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4" name="Straight Connector 13">
              <a:extLst>
                <a:ext uri="{FF2B5EF4-FFF2-40B4-BE49-F238E27FC236}">
                  <a16:creationId xmlns:a16="http://schemas.microsoft.com/office/drawing/2014/main" id="{CB197DC2-9FFA-4878-AC73-D7C33CB0DB3D}"/>
                </a:ext>
              </a:extLst>
            </p:cNvPr>
            <p:cNvCxnSpPr>
              <a:cxnSpLocks/>
            </p:cNvCxnSpPr>
            <p:nvPr/>
          </p:nvCxnSpPr>
          <p:spPr>
            <a:xfrm flipV="1">
              <a:off x="4272516" y="3354920"/>
              <a:ext cx="0" cy="1068914"/>
            </a:xfrm>
            <a:prstGeom prst="line">
              <a:avLst/>
            </a:prstGeom>
            <a:ln w="3175">
              <a:noFill/>
            </a:ln>
          </p:spPr>
          <p:style>
            <a:lnRef idx="1">
              <a:schemeClr val="accent1"/>
            </a:lnRef>
            <a:fillRef idx="0">
              <a:schemeClr val="accent1"/>
            </a:fillRef>
            <a:effectRef idx="0">
              <a:schemeClr val="accent1"/>
            </a:effectRef>
            <a:fontRef idx="minor">
              <a:schemeClr val="tx1"/>
            </a:fontRef>
          </p:style>
        </p:cxnSp>
      </p:grpSp>
      <p:sp>
        <p:nvSpPr>
          <p:cNvPr id="5" name="Slide Number Placeholder 4">
            <a:extLst>
              <a:ext uri="{FF2B5EF4-FFF2-40B4-BE49-F238E27FC236}">
                <a16:creationId xmlns:a16="http://schemas.microsoft.com/office/drawing/2014/main" id="{8536336D-AE71-4154-B87B-74ADD037D606}"/>
              </a:ext>
            </a:extLst>
          </p:cNvPr>
          <p:cNvSpPr>
            <a:spLocks noGrp="1"/>
          </p:cNvSpPr>
          <p:nvPr>
            <p:ph type="sldNum" sz="quarter" idx="12"/>
          </p:nvPr>
        </p:nvSpPr>
        <p:spPr/>
        <p:txBody>
          <a:bodyPr/>
          <a:lstStyle/>
          <a:p>
            <a:fld id="{28D01BBA-D844-4321-B190-8ADD2E1B8AD6}" type="slidenum">
              <a:rPr lang="en-US" smtClean="0"/>
              <a:t>4</a:t>
            </a:fld>
            <a:endParaRPr lang="en-US" dirty="0"/>
          </a:p>
        </p:txBody>
      </p:sp>
      <p:pic>
        <p:nvPicPr>
          <p:cNvPr id="7" name="Picture 6">
            <a:extLst>
              <a:ext uri="{FF2B5EF4-FFF2-40B4-BE49-F238E27FC236}">
                <a16:creationId xmlns:a16="http://schemas.microsoft.com/office/drawing/2014/main" id="{5E273675-0E77-4CD7-A1DD-1CB5ABE28F68}"/>
              </a:ext>
            </a:extLst>
          </p:cNvPr>
          <p:cNvPicPr>
            <a:picLocks noChangeAspect="1"/>
          </p:cNvPicPr>
          <p:nvPr/>
        </p:nvPicPr>
        <p:blipFill>
          <a:blip r:embed="rId5"/>
          <a:stretch>
            <a:fillRect/>
          </a:stretch>
        </p:blipFill>
        <p:spPr>
          <a:xfrm>
            <a:off x="2778038" y="2529607"/>
            <a:ext cx="6177325" cy="2188307"/>
          </a:xfrm>
          <a:prstGeom prst="rect">
            <a:avLst/>
          </a:prstGeom>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pic>
      <p:sp>
        <p:nvSpPr>
          <p:cNvPr id="8" name="TextBox 7">
            <a:extLst>
              <a:ext uri="{FF2B5EF4-FFF2-40B4-BE49-F238E27FC236}">
                <a16:creationId xmlns:a16="http://schemas.microsoft.com/office/drawing/2014/main" id="{A9473996-0683-4B7E-A5C3-09C7F3DF3C5B}"/>
              </a:ext>
            </a:extLst>
          </p:cNvPr>
          <p:cNvSpPr txBox="1"/>
          <p:nvPr/>
        </p:nvSpPr>
        <p:spPr>
          <a:xfrm>
            <a:off x="1976558" y="4853972"/>
            <a:ext cx="7780285"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 INCOSE IS 2022</a:t>
            </a:r>
            <a:r>
              <a:rPr lang="en-US" sz="2000" b="1" i="0" dirty="0">
                <a:solidFill>
                  <a:srgbClr val="333333"/>
                </a:solidFill>
                <a:effectLst/>
                <a:latin typeface="Arial" panose="020B0604020202020204" pitchFamily="34" charset="0"/>
                <a:cs typeface="Arial" panose="020B0604020202020204" pitchFamily="34" charset="0"/>
              </a:rPr>
              <a:t>—J</a:t>
            </a:r>
            <a:r>
              <a:rPr lang="en-US" sz="2000" b="1" dirty="0">
                <a:latin typeface="Arial" panose="020B0604020202020204" pitchFamily="34" charset="0"/>
                <a:cs typeface="Arial" panose="020B0604020202020204" pitchFamily="34" charset="0"/>
              </a:rPr>
              <a:t>une 25--30, 2022  Technical Program: </a:t>
            </a:r>
            <a:r>
              <a:rPr lang="en-US" sz="20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https://www.incose.org/symp2022/symposium/event-schedule</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algn="ctr"/>
            <a:endParaRPr lang="en-US" sz="2000" b="1" dirty="0"/>
          </a:p>
        </p:txBody>
      </p:sp>
      <p:sp>
        <p:nvSpPr>
          <p:cNvPr id="15" name="TextBox 14">
            <a:extLst>
              <a:ext uri="{FF2B5EF4-FFF2-40B4-BE49-F238E27FC236}">
                <a16:creationId xmlns:a16="http://schemas.microsoft.com/office/drawing/2014/main" id="{3FC127BD-24EC-6524-A8E5-6D154EE1E32B}"/>
              </a:ext>
            </a:extLst>
          </p:cNvPr>
          <p:cNvSpPr txBox="1"/>
          <p:nvPr/>
        </p:nvSpPr>
        <p:spPr>
          <a:xfrm>
            <a:off x="522818" y="357267"/>
            <a:ext cx="8421567" cy="867930"/>
          </a:xfrm>
          <a:prstGeom prst="rect">
            <a:avLst/>
          </a:prstGeom>
          <a:noFill/>
        </p:spPr>
        <p:txBody>
          <a:bodyPr wrap="square">
            <a:spAutoFit/>
          </a:bodyPr>
          <a:lstStyle/>
          <a:p>
            <a:pPr>
              <a:lnSpc>
                <a:spcPct val="90000"/>
              </a:lnSpc>
            </a:pPr>
            <a:r>
              <a:rPr lang="en-US" sz="2800" i="0" dirty="0">
                <a:solidFill>
                  <a:srgbClr val="333333"/>
                </a:solidFill>
                <a:effectLst/>
                <a:latin typeface="Arial" panose="020B0604020202020204" pitchFamily="34" charset="0"/>
              </a:rPr>
              <a:t>32</a:t>
            </a:r>
            <a:r>
              <a:rPr lang="en-US" sz="2800" i="0" baseline="30000" dirty="0">
                <a:solidFill>
                  <a:srgbClr val="333333"/>
                </a:solidFill>
                <a:effectLst/>
                <a:latin typeface="Arial" panose="020B0604020202020204" pitchFamily="34" charset="0"/>
              </a:rPr>
              <a:t>nd</a:t>
            </a:r>
            <a:r>
              <a:rPr lang="en-US" sz="2800" i="0" dirty="0">
                <a:solidFill>
                  <a:srgbClr val="333333"/>
                </a:solidFill>
                <a:effectLst/>
                <a:latin typeface="Arial" panose="020B0604020202020204" pitchFamily="34" charset="0"/>
              </a:rPr>
              <a:t> Annual INCOSE IS 2022 in Detroit</a:t>
            </a:r>
          </a:p>
          <a:p>
            <a:pPr>
              <a:lnSpc>
                <a:spcPct val="90000"/>
              </a:lnSpc>
            </a:pPr>
            <a:r>
              <a:rPr lang="en-US" sz="2800" i="0" dirty="0">
                <a:solidFill>
                  <a:srgbClr val="333333"/>
                </a:solidFill>
                <a:effectLst/>
                <a:latin typeface="Arial" panose="020B0604020202020204" pitchFamily="34" charset="0"/>
              </a:rPr>
              <a:t>Includes Automotive and Aerospace Sectors</a:t>
            </a:r>
            <a:endParaRPr lang="en-US" sz="2800" dirty="0"/>
          </a:p>
        </p:txBody>
      </p:sp>
      <p:sp>
        <p:nvSpPr>
          <p:cNvPr id="18" name="TextBox 17">
            <a:extLst>
              <a:ext uri="{FF2B5EF4-FFF2-40B4-BE49-F238E27FC236}">
                <a16:creationId xmlns:a16="http://schemas.microsoft.com/office/drawing/2014/main" id="{5049D379-BBEA-6571-8186-AB17A818FEBD}"/>
              </a:ext>
            </a:extLst>
          </p:cNvPr>
          <p:cNvSpPr txBox="1"/>
          <p:nvPr/>
        </p:nvSpPr>
        <p:spPr>
          <a:xfrm>
            <a:off x="727106" y="1358430"/>
            <a:ext cx="10463136" cy="1066318"/>
          </a:xfrm>
          <a:prstGeom prst="rect">
            <a:avLst/>
          </a:prstGeom>
          <a:noFill/>
        </p:spPr>
        <p:txBody>
          <a:bodyPr wrap="square">
            <a:spAutoFit/>
          </a:bodyPr>
          <a:lstStyle/>
          <a:p>
            <a:pPr marL="285750" indent="-285750">
              <a:lnSpc>
                <a:spcPct val="110000"/>
              </a:lnSpc>
              <a:spcAft>
                <a:spcPts val="600"/>
              </a:spcAft>
              <a:buFont typeface="Wingdings" panose="05000000000000000000" pitchFamily="2" charset="2"/>
              <a:buChar char="§"/>
            </a:pPr>
            <a:r>
              <a:rPr lang="en-US" b="0" i="0" dirty="0">
                <a:solidFill>
                  <a:srgbClr val="333333"/>
                </a:solidFill>
                <a:effectLst/>
                <a:latin typeface="Arial" panose="020B0604020202020204" pitchFamily="34" charset="0"/>
              </a:rPr>
              <a:t>INCOSE brings International Symposium to Detroit as the Automotive sector is dynamic changing</a:t>
            </a:r>
          </a:p>
          <a:p>
            <a:pPr marL="285750" indent="-285750">
              <a:lnSpc>
                <a:spcPct val="110000"/>
              </a:lnSpc>
              <a:spcAft>
                <a:spcPts val="600"/>
              </a:spcAft>
              <a:buFont typeface="Wingdings" panose="05000000000000000000" pitchFamily="2" charset="2"/>
              <a:buChar char="§"/>
            </a:pPr>
            <a:r>
              <a:rPr lang="en-US" b="0" i="0" dirty="0">
                <a:solidFill>
                  <a:srgbClr val="333333"/>
                </a:solidFill>
                <a:effectLst/>
                <a:latin typeface="Arial" panose="020B0604020202020204" pitchFamily="34" charset="0"/>
              </a:rPr>
              <a:t>Carla Bailo, President/CEO, Center for Automotive Research (CAR), delivers a Keynote Address and leads Automotive Executive roundtable session with other Automotive Sector Leaders</a:t>
            </a:r>
            <a:endParaRPr lang="en-US" dirty="0"/>
          </a:p>
        </p:txBody>
      </p:sp>
    </p:spTree>
    <p:extLst>
      <p:ext uri="{BB962C8B-B14F-4D97-AF65-F5344CB8AC3E}">
        <p14:creationId xmlns:p14="http://schemas.microsoft.com/office/powerpoint/2010/main" val="1854043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1">
            <a:extLst>
              <a:ext uri="{FF2B5EF4-FFF2-40B4-BE49-F238E27FC236}">
                <a16:creationId xmlns:a16="http://schemas.microsoft.com/office/drawing/2014/main" id="{DAFDC6CB-DD41-459F-8F55-961B9C202641}"/>
              </a:ext>
            </a:extLst>
          </p:cNvPr>
          <p:cNvSpPr>
            <a:spLocks noGrp="1"/>
          </p:cNvSpPr>
          <p:nvPr>
            <p:ph type="title"/>
          </p:nvPr>
        </p:nvSpPr>
        <p:spPr>
          <a:xfrm>
            <a:off x="522817" y="344304"/>
            <a:ext cx="8504291" cy="1325563"/>
          </a:xfr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p>
            <a:pPr>
              <a:lnSpc>
                <a:spcPct val="100000"/>
              </a:lnSpc>
              <a:spcAft>
                <a:spcPts val="600"/>
              </a:spcAft>
            </a:pPr>
            <a:r>
              <a:rPr lang="en-US" sz="2600" dirty="0">
                <a:latin typeface="Arial" panose="020B0604020202020204" pitchFamily="34" charset="0"/>
                <a:cs typeface="Arial" panose="020B0604020202020204" pitchFamily="34" charset="0"/>
              </a:rPr>
              <a:t>06/18/22 Interactive Virtual Workshop, 9 </a:t>
            </a:r>
            <a:r>
              <a:rPr lang="en-US" sz="2600">
                <a:latin typeface="Arial" panose="020B0604020202020204" pitchFamily="34" charset="0"/>
                <a:cs typeface="Arial" panose="020B0604020202020204" pitchFamily="34" charset="0"/>
              </a:rPr>
              <a:t>am –1 </a:t>
            </a:r>
            <a:r>
              <a:rPr lang="en-US" sz="2600" dirty="0">
                <a:latin typeface="Arial" panose="020B0604020202020204" pitchFamily="34" charset="0"/>
                <a:cs typeface="Arial" panose="020B0604020202020204" pitchFamily="34" charset="0"/>
              </a:rPr>
              <a:t>pm: </a:t>
            </a:r>
            <a:br>
              <a:rPr lang="en-US" sz="2600" dirty="0">
                <a:latin typeface="Arial" panose="020B0604020202020204" pitchFamily="34" charset="0"/>
                <a:cs typeface="Arial" panose="020B0604020202020204" pitchFamily="34" charset="0"/>
              </a:rPr>
            </a:br>
            <a:r>
              <a:rPr lang="en-US" sz="2600" i="1" dirty="0">
                <a:latin typeface="Arial" panose="020B0604020202020204" pitchFamily="34" charset="0"/>
                <a:cs typeface="Arial" panose="020B0604020202020204" pitchFamily="34" charset="0"/>
              </a:rPr>
              <a:t>Developing Conversational Skills</a:t>
            </a:r>
            <a:r>
              <a:rPr lang="en-US" sz="2600" dirty="0">
                <a:latin typeface="Arial" panose="020B0604020202020204" pitchFamily="34" charset="0"/>
                <a:cs typeface="Arial" panose="020B0604020202020204" pitchFamily="34" charset="0"/>
              </a:rPr>
              <a:t>, by Craig Weber</a:t>
            </a:r>
            <a:endParaRPr lang="en-US" sz="2600" kern="1200" dirty="0">
              <a:solidFill>
                <a:schemeClr val="tx1"/>
              </a:solidFill>
              <a:latin typeface="Arial" panose="020B0604020202020204" pitchFamily="34" charset="0"/>
              <a:ea typeface="+mj-ea"/>
              <a:cs typeface="Arial" panose="020B0604020202020204" pitchFamily="34" charset="0"/>
            </a:endParaRPr>
          </a:p>
        </p:txBody>
      </p:sp>
      <p:sp>
        <p:nvSpPr>
          <p:cNvPr id="8" name="Line 3">
            <a:extLst>
              <a:ext uri="{FF2B5EF4-FFF2-40B4-BE49-F238E27FC236}">
                <a16:creationId xmlns:a16="http://schemas.microsoft.com/office/drawing/2014/main" id="{FBF5817C-21FF-4521-9054-965EE31774C5}"/>
              </a:ext>
            </a:extLst>
          </p:cNvPr>
          <p:cNvSpPr>
            <a:spLocks noChangeShapeType="1"/>
          </p:cNvSpPr>
          <p:nvPr/>
        </p:nvSpPr>
        <p:spPr bwMode="auto">
          <a:xfrm>
            <a:off x="522818" y="1433436"/>
            <a:ext cx="11127316" cy="0"/>
          </a:xfrm>
          <a:prstGeom prst="line">
            <a:avLst/>
          </a:prstGeom>
          <a:noFill/>
          <a:ln w="25400">
            <a:solidFill>
              <a:schemeClr val="bg1">
                <a:lumMod val="50000"/>
              </a:schemeClr>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6B3DD492-F33C-4A66-98D3-BF1F977DF6B5}"/>
              </a:ext>
            </a:extLst>
          </p:cNvPr>
          <p:cNvGrpSpPr/>
          <p:nvPr/>
        </p:nvGrpSpPr>
        <p:grpSpPr>
          <a:xfrm>
            <a:off x="8563311" y="77401"/>
            <a:ext cx="2899684" cy="1071941"/>
            <a:chOff x="2488304" y="3354919"/>
            <a:chExt cx="2983741" cy="1068915"/>
          </a:xfrm>
          <a:effectLst/>
        </p:grpSpPr>
        <p:pic>
          <p:nvPicPr>
            <p:cNvPr id="12" name="Picture 2">
              <a:extLst>
                <a:ext uri="{FF2B5EF4-FFF2-40B4-BE49-F238E27FC236}">
                  <a16:creationId xmlns:a16="http://schemas.microsoft.com/office/drawing/2014/main" id="{556B058D-03C2-47B6-8736-16D3A7E26B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6440" y="3354920"/>
              <a:ext cx="1065605" cy="1033141"/>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 name="Picture 3">
              <a:extLst>
                <a:ext uri="{FF2B5EF4-FFF2-40B4-BE49-F238E27FC236}">
                  <a16:creationId xmlns:a16="http://schemas.microsoft.com/office/drawing/2014/main" id="{7A0FDBFA-85C1-4D5F-9EBF-4BAD26F06FE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64" t="38692" r="51392" b="38732"/>
            <a:stretch/>
          </p:blipFill>
          <p:spPr bwMode="auto">
            <a:xfrm>
              <a:off x="2488304" y="3354919"/>
              <a:ext cx="1784212" cy="1033142"/>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4" name="Straight Connector 13">
              <a:extLst>
                <a:ext uri="{FF2B5EF4-FFF2-40B4-BE49-F238E27FC236}">
                  <a16:creationId xmlns:a16="http://schemas.microsoft.com/office/drawing/2014/main" id="{CB197DC2-9FFA-4878-AC73-D7C33CB0DB3D}"/>
                </a:ext>
              </a:extLst>
            </p:cNvPr>
            <p:cNvCxnSpPr>
              <a:cxnSpLocks/>
            </p:cNvCxnSpPr>
            <p:nvPr/>
          </p:nvCxnSpPr>
          <p:spPr>
            <a:xfrm flipV="1">
              <a:off x="4272516" y="3354920"/>
              <a:ext cx="0" cy="1068914"/>
            </a:xfrm>
            <a:prstGeom prst="line">
              <a:avLst/>
            </a:prstGeom>
            <a:ln w="3175">
              <a:noFill/>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EBFBC6E2-5419-4428-9999-20C2194007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01BBA-D844-4321-B190-8ADD2E1B8AD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E86F55E0-AD8D-47D9-988A-5E99A30777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368" y="1767144"/>
            <a:ext cx="2656188" cy="2656188"/>
          </a:xfrm>
          <a:prstGeom prst="rect">
            <a:avLst/>
          </a:prstGeom>
          <a:noFill/>
          <a:ln w="12700">
            <a:solidFill>
              <a:schemeClr val="accent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4E834906-BBC4-490C-8EA8-E053BA42C895}"/>
              </a:ext>
            </a:extLst>
          </p:cNvPr>
          <p:cNvGrpSpPr/>
          <p:nvPr/>
        </p:nvGrpSpPr>
        <p:grpSpPr>
          <a:xfrm>
            <a:off x="1100850" y="4578053"/>
            <a:ext cx="1460089" cy="459310"/>
            <a:chOff x="6249554" y="3498282"/>
            <a:chExt cx="1460089" cy="459310"/>
          </a:xfrm>
        </p:grpSpPr>
        <p:pic>
          <p:nvPicPr>
            <p:cNvPr id="19" name="Picture 18">
              <a:extLst>
                <a:ext uri="{FF2B5EF4-FFF2-40B4-BE49-F238E27FC236}">
                  <a16:creationId xmlns:a16="http://schemas.microsoft.com/office/drawing/2014/main" id="{5DA4CFE6-3EC0-4A3A-BEEF-E79C7042AFDB}"/>
                </a:ext>
              </a:extLst>
            </p:cNvPr>
            <p:cNvPicPr>
              <a:picLocks noChangeAspect="1"/>
            </p:cNvPicPr>
            <p:nvPr/>
          </p:nvPicPr>
          <p:blipFill>
            <a:blip r:embed="rId5"/>
            <a:stretch>
              <a:fillRect/>
            </a:stretch>
          </p:blipFill>
          <p:spPr>
            <a:xfrm>
              <a:off x="6249554" y="3498282"/>
              <a:ext cx="477682" cy="459310"/>
            </a:xfrm>
            <a:prstGeom prst="rect">
              <a:avLst/>
            </a:prstGeom>
          </p:spPr>
        </p:pic>
        <p:sp>
          <p:nvSpPr>
            <p:cNvPr id="20" name="TextBox 19">
              <a:extLst>
                <a:ext uri="{FF2B5EF4-FFF2-40B4-BE49-F238E27FC236}">
                  <a16:creationId xmlns:a16="http://schemas.microsoft.com/office/drawing/2014/main" id="{44A8C768-1213-48E0-A390-C825B010E1FB}"/>
                </a:ext>
              </a:extLst>
            </p:cNvPr>
            <p:cNvSpPr txBox="1"/>
            <p:nvPr/>
          </p:nvSpPr>
          <p:spPr>
            <a:xfrm>
              <a:off x="6631912" y="3516923"/>
              <a:ext cx="1077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Facebook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CFBF801D-2EEF-4E27-0394-64D3B491A824}"/>
              </a:ext>
            </a:extLst>
          </p:cNvPr>
          <p:cNvSpPr txBox="1"/>
          <p:nvPr/>
        </p:nvSpPr>
        <p:spPr>
          <a:xfrm>
            <a:off x="3643181" y="2202600"/>
            <a:ext cx="6133117" cy="2616101"/>
          </a:xfrm>
          <a:prstGeom prst="rect">
            <a:avLst/>
          </a:prstGeom>
          <a:noFill/>
        </p:spPr>
        <p:txBody>
          <a:bodyPr wrap="square">
            <a:spAutoFit/>
          </a:bodyPr>
          <a:lstStyle/>
          <a:p>
            <a:pPr marL="574675" indent="-292100">
              <a:spcBef>
                <a:spcPts val="0"/>
              </a:spcBef>
              <a:spcAft>
                <a:spcPts val="600"/>
              </a:spcAft>
              <a:buFont typeface="Wingdings" panose="05000000000000000000" pitchFamily="2" charset="2"/>
              <a:buChar char="ü"/>
            </a:pPr>
            <a:r>
              <a:rPr lang="en-US" sz="1800" dirty="0">
                <a:latin typeface="Arial" panose="020B0604020202020204" pitchFamily="34" charset="0"/>
                <a:cs typeface="Arial" panose="020B0604020202020204" pitchFamily="34" charset="0"/>
              </a:rPr>
              <a:t>Strengthen core skills in problem solving, decision-making, and change management</a:t>
            </a:r>
          </a:p>
          <a:p>
            <a:pPr marL="574675" indent="-292100">
              <a:spcBef>
                <a:spcPts val="0"/>
              </a:spcBef>
              <a:spcAft>
                <a:spcPts val="600"/>
              </a:spcAft>
              <a:buFont typeface="Wingdings" panose="05000000000000000000" pitchFamily="2" charset="2"/>
              <a:buChar char="ü"/>
            </a:pPr>
            <a:r>
              <a:rPr lang="en-US" sz="1800" dirty="0">
                <a:latin typeface="Arial" panose="020B0604020202020204" pitchFamily="34" charset="0"/>
                <a:cs typeface="Arial" panose="020B0604020202020204" pitchFamily="34" charset="0"/>
              </a:rPr>
              <a:t>Exert greater influence and help good ideas get the traction they deserve</a:t>
            </a:r>
          </a:p>
          <a:p>
            <a:pPr marL="574675" indent="-292100">
              <a:spcBef>
                <a:spcPts val="0"/>
              </a:spcBef>
              <a:spcAft>
                <a:spcPts val="600"/>
              </a:spcAft>
              <a:buFont typeface="Wingdings" panose="05000000000000000000" pitchFamily="2" charset="2"/>
              <a:buChar char="ü"/>
            </a:pPr>
            <a:r>
              <a:rPr lang="en-US" sz="1800" dirty="0">
                <a:latin typeface="Arial" panose="020B0604020202020204" pitchFamily="34" charset="0"/>
                <a:cs typeface="Arial" panose="020B0604020202020204" pitchFamily="34" charset="0"/>
              </a:rPr>
              <a:t>Remain levelheaded in high-stakes situations</a:t>
            </a:r>
          </a:p>
          <a:p>
            <a:pPr marL="574675" indent="-292100">
              <a:spcBef>
                <a:spcPts val="0"/>
              </a:spcBef>
              <a:spcAft>
                <a:spcPts val="600"/>
              </a:spcAft>
              <a:buFont typeface="Wingdings" panose="05000000000000000000" pitchFamily="2" charset="2"/>
              <a:buChar char="ü"/>
            </a:pPr>
            <a:r>
              <a:rPr lang="en-US" sz="1800" dirty="0">
                <a:latin typeface="Arial" panose="020B0604020202020204" pitchFamily="34" charset="0"/>
                <a:cs typeface="Arial" panose="020B0604020202020204" pitchFamily="34" charset="0"/>
              </a:rPr>
              <a:t>Boost competence and confidence when dealing with difficult issues under stress</a:t>
            </a:r>
          </a:p>
          <a:p>
            <a:pPr marL="574675" indent="-292100">
              <a:spcBef>
                <a:spcPts val="0"/>
              </a:spcBef>
              <a:spcAft>
                <a:spcPts val="600"/>
              </a:spcAft>
              <a:buFont typeface="Wingdings" panose="05000000000000000000" pitchFamily="2" charset="2"/>
              <a:buChar char="ü"/>
            </a:pPr>
            <a:r>
              <a:rPr lang="en-US" dirty="0">
                <a:latin typeface="Arial" panose="020B0604020202020204" pitchFamily="34" charset="0"/>
                <a:cs typeface="Arial" panose="020B0604020202020204" pitchFamily="34" charset="0"/>
              </a:rPr>
              <a:t>Register at:  </a:t>
            </a:r>
            <a:r>
              <a:rPr lang="en-US" b="0" i="0" dirty="0">
                <a:solidFill>
                  <a:srgbClr val="403F42"/>
                </a:solidFill>
                <a:effectLst/>
                <a:latin typeface="Open Sans" panose="020B0606030504020204" pitchFamily="34" charset="0"/>
              </a:rPr>
              <a:t>Register at: </a:t>
            </a:r>
            <a:r>
              <a:rPr lang="en-US" b="1" i="0" u="sng" dirty="0">
                <a:solidFill>
                  <a:srgbClr val="EB4C39"/>
                </a:solidFill>
                <a:effectLst/>
                <a:latin typeface="Open Sans" panose="020B0606030504020204" pitchFamily="34" charset="0"/>
                <a:hlinkClick r:id="rId7"/>
              </a:rPr>
              <a:t>tinyurl.com/5n73up2s</a:t>
            </a:r>
            <a:endParaRPr lang="en-US" sz="18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70318ED2-03B0-38AC-6297-01CFAAB16E07}"/>
              </a:ext>
            </a:extLst>
          </p:cNvPr>
          <p:cNvSpPr txBox="1"/>
          <p:nvPr/>
        </p:nvSpPr>
        <p:spPr>
          <a:xfrm>
            <a:off x="690033" y="5184913"/>
            <a:ext cx="10858324" cy="870303"/>
          </a:xfrm>
          <a:prstGeom prst="rect">
            <a:avLst/>
          </a:prstGeom>
          <a:noFill/>
        </p:spPr>
        <p:txBody>
          <a:bodyPr wrap="square">
            <a:spAutoFit/>
          </a:bodyPr>
          <a:lstStyle/>
          <a:p>
            <a:pPr>
              <a:lnSpc>
                <a:spcPct val="108000"/>
              </a:lnSpc>
            </a:pPr>
            <a:r>
              <a:rPr lang="en-US" sz="1600" dirty="0">
                <a:latin typeface="Arial" panose="020B0604020202020204" pitchFamily="34" charset="0"/>
                <a:cs typeface="Arial" panose="020B0604020202020204" pitchFamily="34" charset="0"/>
              </a:rPr>
              <a:t>Craig Weber is on a mission to empower people striving to make their workplaces and communities a better place. Founder of The Weber Consulting Group, an alliance of experts committed to helping people build more resilient, healthy, and agile teams, his client list includes Boeing, SAIC, PWC, Pfizer, USAF and Los Alamos National Labs.</a:t>
            </a:r>
          </a:p>
        </p:txBody>
      </p:sp>
      <p:sp>
        <p:nvSpPr>
          <p:cNvPr id="23" name="TextBox 22">
            <a:extLst>
              <a:ext uri="{FF2B5EF4-FFF2-40B4-BE49-F238E27FC236}">
                <a16:creationId xmlns:a16="http://schemas.microsoft.com/office/drawing/2014/main" id="{883F246B-E3E5-0361-E0E5-7357808C239A}"/>
              </a:ext>
            </a:extLst>
          </p:cNvPr>
          <p:cNvSpPr txBox="1"/>
          <p:nvPr/>
        </p:nvSpPr>
        <p:spPr>
          <a:xfrm>
            <a:off x="3606534" y="1572601"/>
            <a:ext cx="7941823" cy="646331"/>
          </a:xfrm>
          <a:prstGeom prst="rect">
            <a:avLst/>
          </a:prstGeom>
          <a:noFill/>
        </p:spPr>
        <p:txBody>
          <a:bodyPr wrap="square">
            <a:spAutoFit/>
          </a:bodyPr>
          <a:lstStyle/>
          <a:p>
            <a:pPr marL="0" indent="0">
              <a:spcAft>
                <a:spcPts val="600"/>
              </a:spcAft>
              <a:buNone/>
            </a:pPr>
            <a:r>
              <a:rPr lang="en-US" sz="1800" dirty="0">
                <a:latin typeface="Arial" panose="020B0604020202020204" pitchFamily="34" charset="0"/>
                <a:cs typeface="Arial" panose="020B0604020202020204" pitchFamily="34" charset="0"/>
              </a:rPr>
              <a:t>Led by communications expert Craig Weber, you will practice how to build healthier, more adaptive teams and learn how to: </a:t>
            </a:r>
          </a:p>
        </p:txBody>
      </p:sp>
    </p:spTree>
    <p:extLst>
      <p:ext uri="{BB962C8B-B14F-4D97-AF65-F5344CB8AC3E}">
        <p14:creationId xmlns:p14="http://schemas.microsoft.com/office/powerpoint/2010/main" val="578571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1">
            <a:extLst>
              <a:ext uri="{FF2B5EF4-FFF2-40B4-BE49-F238E27FC236}">
                <a16:creationId xmlns:a16="http://schemas.microsoft.com/office/drawing/2014/main" id="{DAFDC6CB-DD41-459F-8F55-961B9C202641}"/>
              </a:ext>
            </a:extLst>
          </p:cNvPr>
          <p:cNvSpPr>
            <a:spLocks noGrp="1"/>
          </p:cNvSpPr>
          <p:nvPr>
            <p:ph type="title"/>
          </p:nvPr>
        </p:nvSpPr>
        <p:spPr>
          <a:xfrm>
            <a:off x="435268" y="507077"/>
            <a:ext cx="8912629" cy="1036067"/>
          </a:xfr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p>
            <a:pPr>
              <a:lnSpc>
                <a:spcPct val="108000"/>
              </a:lnSpc>
              <a:spcAft>
                <a:spcPts val="600"/>
              </a:spcAft>
            </a:pPr>
            <a:r>
              <a:rPr lang="en-US" sz="2100" dirty="0">
                <a:latin typeface="Arial" panose="020B0604020202020204" pitchFamily="34" charset="0"/>
                <a:cs typeface="Arial" panose="020B0604020202020204" pitchFamily="34" charset="0"/>
              </a:rPr>
              <a:t>07/12/22 Speaker Meeting: </a:t>
            </a:r>
            <a:br>
              <a:rPr lang="en-US" sz="2100" dirty="0">
                <a:latin typeface="Arial" panose="020B0604020202020204" pitchFamily="34" charset="0"/>
                <a:cs typeface="Arial" panose="020B0604020202020204" pitchFamily="34" charset="0"/>
              </a:rPr>
            </a:br>
            <a:r>
              <a:rPr lang="en-US" sz="2100" i="1" dirty="0">
                <a:latin typeface="Arial" panose="020B0604020202020204" pitchFamily="34" charset="0"/>
                <a:cs typeface="Arial" panose="020B0604020202020204" pitchFamily="34" charset="0"/>
              </a:rPr>
              <a:t>Digital Data Packages:  </a:t>
            </a:r>
            <a:r>
              <a:rPr lang="en-US" sz="2100" b="1" i="1" dirty="0">
                <a:latin typeface="Arial" panose="020B0604020202020204" pitchFamily="34" charset="0"/>
                <a:cs typeface="Arial" panose="020B0604020202020204" pitchFamily="34" charset="0"/>
              </a:rPr>
              <a:t>Making the Digital Thread Work</a:t>
            </a:r>
            <a:r>
              <a:rPr lang="en-US" sz="2100" dirty="0">
                <a:latin typeface="Arial" panose="020B0604020202020204" pitchFamily="34" charset="0"/>
                <a:cs typeface="Arial" panose="020B0604020202020204" pitchFamily="34" charset="0"/>
              </a:rPr>
              <a:t>, by David Long</a:t>
            </a:r>
            <a:endParaRPr lang="en-US" sz="2100" kern="1200" dirty="0">
              <a:solidFill>
                <a:schemeClr val="tx1"/>
              </a:solidFill>
              <a:latin typeface="Arial" panose="020B0604020202020204" pitchFamily="34" charset="0"/>
              <a:ea typeface="+mj-ea"/>
              <a:cs typeface="Arial" panose="020B0604020202020204" pitchFamily="34" charset="0"/>
            </a:endParaRPr>
          </a:p>
        </p:txBody>
      </p:sp>
      <p:sp>
        <p:nvSpPr>
          <p:cNvPr id="8" name="Line 3">
            <a:extLst>
              <a:ext uri="{FF2B5EF4-FFF2-40B4-BE49-F238E27FC236}">
                <a16:creationId xmlns:a16="http://schemas.microsoft.com/office/drawing/2014/main" id="{FBF5817C-21FF-4521-9054-965EE31774C5}"/>
              </a:ext>
            </a:extLst>
          </p:cNvPr>
          <p:cNvSpPr>
            <a:spLocks noChangeShapeType="1"/>
          </p:cNvSpPr>
          <p:nvPr/>
        </p:nvSpPr>
        <p:spPr bwMode="auto">
          <a:xfrm>
            <a:off x="522818" y="1433436"/>
            <a:ext cx="11127316" cy="0"/>
          </a:xfrm>
          <a:prstGeom prst="line">
            <a:avLst/>
          </a:prstGeom>
          <a:noFill/>
          <a:ln w="25400">
            <a:solidFill>
              <a:schemeClr val="bg1">
                <a:lumMod val="50000"/>
              </a:schemeClr>
            </a:solidFill>
            <a:round/>
            <a:headEnd type="none" w="sm" len="sm"/>
            <a:tailEnd type="none" w="sm" len="sm"/>
          </a:ln>
        </p:spPr>
        <p:txBody>
          <a:bodyPr/>
          <a:lstStyle/>
          <a:p>
            <a:endParaRPr lang="en-US" sz="1800" dirty="0">
              <a:solidFill>
                <a:srgbClr val="000000"/>
              </a:solidFill>
            </a:endParaRPr>
          </a:p>
        </p:txBody>
      </p:sp>
      <p:grpSp>
        <p:nvGrpSpPr>
          <p:cNvPr id="11" name="Group 10">
            <a:extLst>
              <a:ext uri="{FF2B5EF4-FFF2-40B4-BE49-F238E27FC236}">
                <a16:creationId xmlns:a16="http://schemas.microsoft.com/office/drawing/2014/main" id="{6B3DD492-F33C-4A66-98D3-BF1F977DF6B5}"/>
              </a:ext>
            </a:extLst>
          </p:cNvPr>
          <p:cNvGrpSpPr/>
          <p:nvPr/>
        </p:nvGrpSpPr>
        <p:grpSpPr>
          <a:xfrm>
            <a:off x="8738414" y="77401"/>
            <a:ext cx="2899684" cy="1071941"/>
            <a:chOff x="2488304" y="3354919"/>
            <a:chExt cx="2983741" cy="1068915"/>
          </a:xfrm>
          <a:effectLst/>
        </p:grpSpPr>
        <p:pic>
          <p:nvPicPr>
            <p:cNvPr id="12" name="Picture 2">
              <a:extLst>
                <a:ext uri="{FF2B5EF4-FFF2-40B4-BE49-F238E27FC236}">
                  <a16:creationId xmlns:a16="http://schemas.microsoft.com/office/drawing/2014/main" id="{556B058D-03C2-47B6-8736-16D3A7E26B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6440" y="3354920"/>
              <a:ext cx="1065605" cy="1033141"/>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 name="Picture 3">
              <a:extLst>
                <a:ext uri="{FF2B5EF4-FFF2-40B4-BE49-F238E27FC236}">
                  <a16:creationId xmlns:a16="http://schemas.microsoft.com/office/drawing/2014/main" id="{7A0FDBFA-85C1-4D5F-9EBF-4BAD26F06FE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64" t="38692" r="51392" b="38732"/>
            <a:stretch/>
          </p:blipFill>
          <p:spPr bwMode="auto">
            <a:xfrm>
              <a:off x="2488304" y="3354919"/>
              <a:ext cx="1784212" cy="1033142"/>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4" name="Straight Connector 13">
              <a:extLst>
                <a:ext uri="{FF2B5EF4-FFF2-40B4-BE49-F238E27FC236}">
                  <a16:creationId xmlns:a16="http://schemas.microsoft.com/office/drawing/2014/main" id="{CB197DC2-9FFA-4878-AC73-D7C33CB0DB3D}"/>
                </a:ext>
              </a:extLst>
            </p:cNvPr>
            <p:cNvCxnSpPr>
              <a:cxnSpLocks/>
            </p:cNvCxnSpPr>
            <p:nvPr/>
          </p:nvCxnSpPr>
          <p:spPr>
            <a:xfrm flipV="1">
              <a:off x="4272516" y="3354920"/>
              <a:ext cx="0" cy="1068914"/>
            </a:xfrm>
            <a:prstGeom prst="line">
              <a:avLst/>
            </a:prstGeom>
            <a:ln w="3175">
              <a:no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4EC0B6A2-0602-4EF0-9837-64599852DBC1}"/>
              </a:ext>
            </a:extLst>
          </p:cNvPr>
          <p:cNvSpPr txBox="1"/>
          <p:nvPr/>
        </p:nvSpPr>
        <p:spPr>
          <a:xfrm>
            <a:off x="3212388" y="2216284"/>
            <a:ext cx="8291826" cy="2747419"/>
          </a:xfrm>
          <a:prstGeom prst="rect">
            <a:avLst/>
          </a:prstGeom>
          <a:noFill/>
          <a:ln>
            <a:solidFill>
              <a:schemeClr val="bg1">
                <a:lumMod val="85000"/>
              </a:schemeClr>
            </a:solidFill>
          </a:ln>
        </p:spPr>
        <p:txBody>
          <a:bodyPr wrap="square">
            <a:spAutoFit/>
          </a:bodyPr>
          <a:lstStyle/>
          <a:p>
            <a:pPr>
              <a:lnSpc>
                <a:spcPct val="105000"/>
              </a:lnSpc>
              <a:spcAft>
                <a:spcPts val="900"/>
              </a:spcAft>
            </a:pPr>
            <a:r>
              <a:rPr lang="en-US" sz="1600" dirty="0">
                <a:solidFill>
                  <a:srgbClr val="050505"/>
                </a:solidFill>
                <a:effectLst/>
                <a:latin typeface="Arial" panose="020B0604020202020204" pitchFamily="34" charset="0"/>
                <a:ea typeface="Calibri" panose="020F0502020204030204" pitchFamily="34" charset="0"/>
                <a:cs typeface="Arial" panose="020B0604020202020204" pitchFamily="34" charset="0"/>
              </a:rPr>
              <a:t>David Long has spent over 30 years helping organizations increase their systems engineering proficiency and working to advance the state of the art. </a:t>
            </a:r>
          </a:p>
          <a:p>
            <a:pPr>
              <a:lnSpc>
                <a:spcPct val="105000"/>
              </a:lnSpc>
              <a:spcAft>
                <a:spcPts val="900"/>
              </a:spcAft>
            </a:pPr>
            <a:r>
              <a:rPr lang="en-US" sz="1600" dirty="0">
                <a:solidFill>
                  <a:srgbClr val="050505"/>
                </a:solidFill>
                <a:effectLst/>
                <a:latin typeface="Arial" panose="020B0604020202020204" pitchFamily="34" charset="0"/>
                <a:ea typeface="Calibri" panose="020F0502020204030204" pitchFamily="34" charset="0"/>
                <a:cs typeface="Arial" panose="020B0604020202020204" pitchFamily="34" charset="0"/>
              </a:rPr>
              <a:t>David is founder and president of Vitech and led development of innovative, industry-leading methods and software to engineer next-generation systems. </a:t>
            </a:r>
          </a:p>
          <a:p>
            <a:pPr>
              <a:lnSpc>
                <a:spcPct val="105000"/>
              </a:lnSpc>
              <a:spcAft>
                <a:spcPts val="900"/>
              </a:spcAft>
            </a:pPr>
            <a:r>
              <a:rPr lang="en-US" sz="1600" dirty="0">
                <a:solidFill>
                  <a:srgbClr val="050505"/>
                </a:solidFill>
                <a:effectLst/>
                <a:latin typeface="Arial" panose="020B0604020202020204" pitchFamily="34" charset="0"/>
                <a:ea typeface="Calibri" panose="020F0502020204030204" pitchFamily="34" charset="0"/>
                <a:cs typeface="Arial" panose="020B0604020202020204" pitchFamily="34" charset="0"/>
              </a:rPr>
              <a:t>He co-authored </a:t>
            </a:r>
            <a:r>
              <a:rPr lang="en-US" sz="1600" i="1" dirty="0">
                <a:solidFill>
                  <a:srgbClr val="050505"/>
                </a:solidFill>
                <a:effectLst/>
                <a:latin typeface="Arial" panose="020B0604020202020204" pitchFamily="34" charset="0"/>
                <a:ea typeface="Calibri" panose="020F0502020204030204" pitchFamily="34" charset="0"/>
                <a:cs typeface="Arial" panose="020B0604020202020204" pitchFamily="34" charset="0"/>
              </a:rPr>
              <a:t>A Primer for Model-Based Systems Engineering </a:t>
            </a:r>
            <a:r>
              <a:rPr lang="en-US" sz="1600" dirty="0">
                <a:solidFill>
                  <a:srgbClr val="050505"/>
                </a:solidFill>
                <a:effectLst/>
                <a:latin typeface="Arial" panose="020B0604020202020204" pitchFamily="34" charset="0"/>
                <a:ea typeface="Calibri" panose="020F0502020204030204" pitchFamily="34" charset="0"/>
                <a:cs typeface="Arial" panose="020B0604020202020204" pitchFamily="34" charset="0"/>
              </a:rPr>
              <a:t>and frequently delivers keynotes, tutorials, and workshops around the world. </a:t>
            </a:r>
          </a:p>
          <a:p>
            <a:pPr>
              <a:lnSpc>
                <a:spcPct val="105000"/>
              </a:lnSpc>
              <a:spcAft>
                <a:spcPts val="900"/>
              </a:spcAft>
            </a:pPr>
            <a:r>
              <a:rPr lang="en-US" sz="1600" dirty="0">
                <a:solidFill>
                  <a:srgbClr val="050505"/>
                </a:solidFill>
                <a:effectLst/>
                <a:latin typeface="Arial" panose="020B0604020202020204" pitchFamily="34" charset="0"/>
                <a:ea typeface="Calibri" panose="020F0502020204030204" pitchFamily="34" charset="0"/>
                <a:cs typeface="Arial" panose="020B0604020202020204" pitchFamily="34" charset="0"/>
              </a:rPr>
              <a:t>An INCOSE Fellow and Expert Systems Engineering Professional, David was the 2014/2015 president of INCOSE.  He holds a bachelor’s degree in Engineering Science and Mechanics, and Master’s degree in Systems Engineering from Virginia Tech.</a:t>
            </a:r>
            <a:endParaRPr lang="en-US"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BFBC6E2-5419-4428-9999-20C219400785}"/>
              </a:ext>
            </a:extLst>
          </p:cNvPr>
          <p:cNvSpPr>
            <a:spLocks noGrp="1"/>
          </p:cNvSpPr>
          <p:nvPr>
            <p:ph type="sldNum" sz="quarter" idx="12"/>
          </p:nvPr>
        </p:nvSpPr>
        <p:spPr/>
        <p:txBody>
          <a:bodyPr/>
          <a:lstStyle/>
          <a:p>
            <a:fld id="{28D01BBA-D844-4321-B190-8ADD2E1B8AD6}" type="slidenum">
              <a:rPr lang="en-US" smtClean="0"/>
              <a:t>6</a:t>
            </a:fld>
            <a:endParaRPr lang="en-US" dirty="0"/>
          </a:p>
        </p:txBody>
      </p:sp>
      <p:pic>
        <p:nvPicPr>
          <p:cNvPr id="21" name="Picture 20">
            <a:extLst>
              <a:ext uri="{FF2B5EF4-FFF2-40B4-BE49-F238E27FC236}">
                <a16:creationId xmlns:a16="http://schemas.microsoft.com/office/drawing/2014/main" id="{88079687-6B7F-462F-B715-96D03471AFC8}"/>
              </a:ext>
            </a:extLst>
          </p:cNvPr>
          <p:cNvPicPr>
            <a:picLocks noChangeAspect="1"/>
          </p:cNvPicPr>
          <p:nvPr/>
        </p:nvPicPr>
        <p:blipFill>
          <a:blip r:embed="rId4"/>
          <a:stretch>
            <a:fillRect/>
          </a:stretch>
        </p:blipFill>
        <p:spPr>
          <a:xfrm>
            <a:off x="3196708" y="1659702"/>
            <a:ext cx="1821338" cy="666289"/>
          </a:xfrm>
          <a:prstGeom prst="rect">
            <a:avLst/>
          </a:prstGeom>
        </p:spPr>
      </p:pic>
      <p:pic>
        <p:nvPicPr>
          <p:cNvPr id="3" name="Picture 2" descr="A person wearing glasses&#10;&#10;Description automatically generated with medium confidence">
            <a:extLst>
              <a:ext uri="{FF2B5EF4-FFF2-40B4-BE49-F238E27FC236}">
                <a16:creationId xmlns:a16="http://schemas.microsoft.com/office/drawing/2014/main" id="{DEACE609-1CA8-AEEA-FFE4-569739E47754}"/>
              </a:ext>
            </a:extLst>
          </p:cNvPr>
          <p:cNvPicPr>
            <a:picLocks noChangeAspect="1"/>
          </p:cNvPicPr>
          <p:nvPr/>
        </p:nvPicPr>
        <p:blipFill>
          <a:blip r:embed="rId5"/>
          <a:stretch>
            <a:fillRect/>
          </a:stretch>
        </p:blipFill>
        <p:spPr>
          <a:xfrm>
            <a:off x="894516" y="2221860"/>
            <a:ext cx="1971760" cy="2230677"/>
          </a:xfrm>
          <a:prstGeom prst="rect">
            <a:avLst/>
          </a:prstGeom>
          <a:ln>
            <a:solidFill>
              <a:schemeClr val="accent2"/>
            </a:solidFill>
          </a:ln>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0A9DC86F-E4ED-68FF-4B25-AB0513D09470}"/>
              </a:ext>
            </a:extLst>
          </p:cNvPr>
          <p:cNvSpPr txBox="1"/>
          <p:nvPr/>
        </p:nvSpPr>
        <p:spPr>
          <a:xfrm>
            <a:off x="3214609" y="5165803"/>
            <a:ext cx="6094378" cy="400110"/>
          </a:xfrm>
          <a:prstGeom prst="rect">
            <a:avLst/>
          </a:prstGeom>
          <a:noFill/>
        </p:spPr>
        <p:txBody>
          <a:bodyPr wrap="square">
            <a:spAutoFit/>
          </a:bodyPr>
          <a:lstStyle/>
          <a:p>
            <a:pPr marL="342900" indent="-342900">
              <a:buFont typeface="Wingdings" panose="05000000000000000000" pitchFamily="2" charset="2"/>
              <a:buChar char="ü"/>
            </a:pPr>
            <a:r>
              <a:rPr lang="nb-NO" sz="2000" b="1" i="0" dirty="0">
                <a:solidFill>
                  <a:srgbClr val="0000CC"/>
                </a:solidFill>
                <a:effectLst/>
                <a:latin typeface="Arial" panose="020B0604020202020204" pitchFamily="34" charset="0"/>
                <a:cs typeface="Arial" panose="020B0604020202020204" pitchFamily="34" charset="0"/>
              </a:rPr>
              <a:t>Register at:  </a:t>
            </a:r>
            <a:r>
              <a:rPr lang="nb-NO" sz="2000" b="1" i="0" u="sng" dirty="0">
                <a:solidFill>
                  <a:srgbClr val="EF3E4F"/>
                </a:solidFill>
                <a:effectLst/>
                <a:latin typeface="Arial" panose="020B0604020202020204" pitchFamily="34" charset="0"/>
                <a:cs typeface="Arial" panose="020B0604020202020204" pitchFamily="34" charset="0"/>
                <a:hlinkClick r:id="rId6"/>
              </a:rPr>
              <a:t>tinyurl.com/LA12JulySpkr</a:t>
            </a:r>
            <a:endParaRPr lang="en-US" sz="20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692CE21-5277-A479-BF6B-6819BD82177C}"/>
              </a:ext>
            </a:extLst>
          </p:cNvPr>
          <p:cNvSpPr txBox="1"/>
          <p:nvPr/>
        </p:nvSpPr>
        <p:spPr>
          <a:xfrm>
            <a:off x="871882" y="4455134"/>
            <a:ext cx="2167450" cy="336631"/>
          </a:xfrm>
          <a:prstGeom prst="rect">
            <a:avLst/>
          </a:prstGeom>
          <a:noFill/>
        </p:spPr>
        <p:txBody>
          <a:bodyPr wrap="square">
            <a:spAutoFit/>
          </a:bodyPr>
          <a:lstStyle/>
          <a:p>
            <a:pPr marL="0" marR="0">
              <a:lnSpc>
                <a:spcPct val="107000"/>
              </a:lnSpc>
              <a:spcBef>
                <a:spcPts val="0"/>
              </a:spcBef>
              <a:spcAft>
                <a:spcPts val="0"/>
              </a:spcAft>
            </a:pPr>
            <a:r>
              <a:rPr lang="en-US" sz="16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David Long, ESEP</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1467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C8AFC3-CA66-406A-9667-41EAB2261E61}"/>
              </a:ext>
            </a:extLst>
          </p:cNvPr>
          <p:cNvSpPr>
            <a:spLocks noGrp="1"/>
          </p:cNvSpPr>
          <p:nvPr>
            <p:ph type="sldNum" sz="quarter" idx="12"/>
          </p:nvPr>
        </p:nvSpPr>
        <p:spPr/>
        <p:txBody>
          <a:bodyPr/>
          <a:lstStyle/>
          <a:p>
            <a:fld id="{28D01BBA-D844-4321-B190-8ADD2E1B8AD6}" type="slidenum">
              <a:rPr lang="en-US" smtClean="0"/>
              <a:t>7</a:t>
            </a:fld>
            <a:endParaRPr lang="en-US" dirty="0"/>
          </a:p>
        </p:txBody>
      </p:sp>
      <p:pic>
        <p:nvPicPr>
          <p:cNvPr id="10" name="Picture 9">
            <a:extLst>
              <a:ext uri="{FF2B5EF4-FFF2-40B4-BE49-F238E27FC236}">
                <a16:creationId xmlns:a16="http://schemas.microsoft.com/office/drawing/2014/main" id="{E95C8621-1B25-4B50-98B2-E32822BDBEC9}"/>
              </a:ext>
            </a:extLst>
          </p:cNvPr>
          <p:cNvPicPr>
            <a:picLocks noChangeAspect="1"/>
          </p:cNvPicPr>
          <p:nvPr/>
        </p:nvPicPr>
        <p:blipFill rotWithShape="1">
          <a:blip r:embed="rId2"/>
          <a:srcRect l="7697"/>
          <a:stretch/>
        </p:blipFill>
        <p:spPr>
          <a:xfrm>
            <a:off x="522817" y="2175401"/>
            <a:ext cx="4146227" cy="2270139"/>
          </a:xfrm>
          <a:prstGeom prst="rect">
            <a:avLst/>
          </a:prstGeom>
          <a:scene3d>
            <a:camera prst="orthographicFront"/>
            <a:lightRig rig="threePt" dir="t"/>
          </a:scene3d>
          <a:sp3d>
            <a:bevelT/>
          </a:sp3d>
        </p:spPr>
      </p:pic>
      <p:sp>
        <p:nvSpPr>
          <p:cNvPr id="11" name="Title 1">
            <a:extLst>
              <a:ext uri="{FF2B5EF4-FFF2-40B4-BE49-F238E27FC236}">
                <a16:creationId xmlns:a16="http://schemas.microsoft.com/office/drawing/2014/main" id="{7A854997-E212-4D0F-B399-17EEA89D9667}"/>
              </a:ext>
            </a:extLst>
          </p:cNvPr>
          <p:cNvSpPr>
            <a:spLocks noGrp="1"/>
          </p:cNvSpPr>
          <p:nvPr>
            <p:ph type="title"/>
          </p:nvPr>
        </p:nvSpPr>
        <p:spPr>
          <a:xfrm>
            <a:off x="522817" y="344304"/>
            <a:ext cx="10830983" cy="1325563"/>
          </a:xfr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p>
            <a:pPr>
              <a:lnSpc>
                <a:spcPct val="100000"/>
              </a:lnSpc>
              <a:spcAft>
                <a:spcPts val="600"/>
              </a:spcAft>
            </a:pPr>
            <a:r>
              <a:rPr lang="en-US" sz="2400" dirty="0">
                <a:latin typeface="Arial" panose="020B0604020202020204" pitchFamily="34" charset="0"/>
                <a:cs typeface="Arial" panose="020B0604020202020204" pitchFamily="34" charset="0"/>
              </a:rPr>
              <a:t>Tonight 06/14/22 Speaker Meeting: </a:t>
            </a:r>
            <a:br>
              <a:rPr lang="en-US" sz="2400" dirty="0">
                <a:latin typeface="Arial" panose="020B0604020202020204" pitchFamily="34" charset="0"/>
                <a:cs typeface="Arial" panose="020B0604020202020204" pitchFamily="34" charset="0"/>
              </a:rPr>
            </a:br>
            <a:r>
              <a:rPr lang="en-US" sz="2400" i="1" dirty="0">
                <a:latin typeface="Arial" panose="020B0604020202020204" pitchFamily="34" charset="0"/>
                <a:cs typeface="Arial" panose="020B0604020202020204" pitchFamily="34" charset="0"/>
              </a:rPr>
              <a:t>Systems Engineering In Early-Stage R&amp;D Working Group Update</a:t>
            </a:r>
            <a:endParaRPr lang="en-US" sz="2400" i="1" kern="1200" dirty="0">
              <a:solidFill>
                <a:schemeClr val="tx1"/>
              </a:solidFill>
              <a:latin typeface="Arial" panose="020B0604020202020204" pitchFamily="34" charset="0"/>
              <a:ea typeface="+mj-ea"/>
              <a:cs typeface="Arial" panose="020B0604020202020204" pitchFamily="34" charset="0"/>
            </a:endParaRPr>
          </a:p>
        </p:txBody>
      </p:sp>
      <p:pic>
        <p:nvPicPr>
          <p:cNvPr id="13" name="Picture 12">
            <a:extLst>
              <a:ext uri="{FF2B5EF4-FFF2-40B4-BE49-F238E27FC236}">
                <a16:creationId xmlns:a16="http://schemas.microsoft.com/office/drawing/2014/main" id="{F8ABE504-0D78-43B0-9411-C1FC590954F4}"/>
              </a:ext>
            </a:extLst>
          </p:cNvPr>
          <p:cNvPicPr>
            <a:picLocks noChangeAspect="1"/>
          </p:cNvPicPr>
          <p:nvPr/>
        </p:nvPicPr>
        <p:blipFill>
          <a:blip r:embed="rId3"/>
          <a:stretch>
            <a:fillRect/>
          </a:stretch>
        </p:blipFill>
        <p:spPr>
          <a:xfrm>
            <a:off x="4798411" y="1576010"/>
            <a:ext cx="1821338" cy="647756"/>
          </a:xfrm>
          <a:prstGeom prst="rect">
            <a:avLst/>
          </a:prstGeom>
        </p:spPr>
      </p:pic>
      <p:sp>
        <p:nvSpPr>
          <p:cNvPr id="14" name="Line 3">
            <a:extLst>
              <a:ext uri="{FF2B5EF4-FFF2-40B4-BE49-F238E27FC236}">
                <a16:creationId xmlns:a16="http://schemas.microsoft.com/office/drawing/2014/main" id="{D4E10CCF-C097-4E7D-99E2-8EABF173815B}"/>
              </a:ext>
            </a:extLst>
          </p:cNvPr>
          <p:cNvSpPr>
            <a:spLocks noChangeShapeType="1"/>
          </p:cNvSpPr>
          <p:nvPr/>
        </p:nvSpPr>
        <p:spPr bwMode="auto">
          <a:xfrm>
            <a:off x="522818" y="1433436"/>
            <a:ext cx="11127316" cy="0"/>
          </a:xfrm>
          <a:prstGeom prst="line">
            <a:avLst/>
          </a:prstGeom>
          <a:noFill/>
          <a:ln w="25400">
            <a:solidFill>
              <a:schemeClr val="bg1">
                <a:lumMod val="50000"/>
              </a:schemeClr>
            </a:solidFill>
            <a:round/>
            <a:headEnd type="none" w="sm" len="sm"/>
            <a:tailEnd type="none" w="sm" len="sm"/>
          </a:ln>
        </p:spPr>
        <p:txBody>
          <a:bodyPr/>
          <a:lstStyle/>
          <a:p>
            <a:endParaRPr lang="en-US" sz="1800" dirty="0">
              <a:solidFill>
                <a:srgbClr val="000000"/>
              </a:solidFill>
            </a:endParaRPr>
          </a:p>
        </p:txBody>
      </p:sp>
      <p:pic>
        <p:nvPicPr>
          <p:cNvPr id="16" name="Picture 15">
            <a:extLst>
              <a:ext uri="{FF2B5EF4-FFF2-40B4-BE49-F238E27FC236}">
                <a16:creationId xmlns:a16="http://schemas.microsoft.com/office/drawing/2014/main" id="{97B12C8E-753C-4EAC-8EE1-B5DD4917A807}"/>
              </a:ext>
            </a:extLst>
          </p:cNvPr>
          <p:cNvPicPr>
            <a:picLocks noChangeAspect="1"/>
          </p:cNvPicPr>
          <p:nvPr/>
        </p:nvPicPr>
        <p:blipFill rotWithShape="1">
          <a:blip r:embed="rId4"/>
          <a:srcRect t="5432"/>
          <a:stretch/>
        </p:blipFill>
        <p:spPr>
          <a:xfrm>
            <a:off x="4913413" y="2175401"/>
            <a:ext cx="5808089" cy="3824298"/>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9702106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18837</TotalTime>
  <Words>521</Words>
  <Application>Microsoft Office PowerPoint</Application>
  <PresentationFormat>Widescreen</PresentationFormat>
  <Paragraphs>48</Paragraphs>
  <Slides>7</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5" baseType="lpstr">
      <vt:lpstr>Arial</vt:lpstr>
      <vt:lpstr>Calibri</vt:lpstr>
      <vt:lpstr>Calibri Light</vt:lpstr>
      <vt:lpstr>Cambria</vt:lpstr>
      <vt:lpstr>Open Sans</vt:lpstr>
      <vt:lpstr>Wingdings</vt:lpstr>
      <vt:lpstr>1_Office Theme</vt:lpstr>
      <vt:lpstr>Worksheet</vt:lpstr>
      <vt:lpstr>INCOSE Los Angeles Chapter Monthly Speaker Meeting</vt:lpstr>
      <vt:lpstr>Agenda</vt:lpstr>
      <vt:lpstr>Welcome 2Q2022 New INCOSE Members!</vt:lpstr>
      <vt:lpstr>PowerPoint Presentation</vt:lpstr>
      <vt:lpstr>06/18/22 Interactive Virtual Workshop, 9 am –1 pm:  Developing Conversational Skills, by Craig Weber</vt:lpstr>
      <vt:lpstr>07/12/22 Speaker Meeting:  Digital Data Packages:  Making the Digital Thread Work, by David Long</vt:lpstr>
      <vt:lpstr>Tonight 06/14/22 Speaker Meeting:  Systems Engineering In Early-Stage R&amp;D Working Group Update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Dorothy Benveniste</cp:lastModifiedBy>
  <cp:revision>106</cp:revision>
  <dcterms:created xsi:type="dcterms:W3CDTF">2021-02-22T17:52:02Z</dcterms:created>
  <dcterms:modified xsi:type="dcterms:W3CDTF">2022-06-14T21:37:41Z</dcterms:modified>
</cp:coreProperties>
</file>