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66" r:id="rId2"/>
    <p:sldId id="258" r:id="rId3"/>
    <p:sldId id="269" r:id="rId4"/>
    <p:sldId id="267" r:id="rId5"/>
    <p:sldId id="275" r:id="rId6"/>
    <p:sldId id="271" r:id="rId7"/>
    <p:sldId id="272" r:id="rId8"/>
    <p:sldId id="279" r:id="rId9"/>
    <p:sldId id="277" r:id="rId10"/>
    <p:sldId id="276" r:id="rId11"/>
    <p:sldId id="280" r:id="rId12"/>
    <p:sldId id="283" r:id="rId13"/>
    <p:sldId id="290" r:id="rId14"/>
    <p:sldId id="281" r:id="rId15"/>
    <p:sldId id="289" r:id="rId16"/>
    <p:sldId id="291" r:id="rId17"/>
    <p:sldId id="282" r:id="rId18"/>
    <p:sldId id="292" r:id="rId19"/>
    <p:sldId id="286" r:id="rId20"/>
    <p:sldId id="288" r:id="rId21"/>
    <p:sldId id="284" r:id="rId22"/>
    <p:sldId id="285" r:id="rId23"/>
    <p:sldId id="278" r:id="rId24"/>
    <p:sldId id="287" r:id="rId25"/>
    <p:sldId id="293" r:id="rId26"/>
    <p:sldId id="294" r:id="rId27"/>
    <p:sldId id="257" r:id="rId28"/>
    <p:sldId id="268" r:id="rId29"/>
    <p:sldId id="270" r:id="rId30"/>
    <p:sldId id="27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 Harding" initials="AH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94"/>
  </p:normalViewPr>
  <p:slideViewPr>
    <p:cSldViewPr snapToGrid="0" snapToObjects="1">
      <p:cViewPr varScale="1">
        <p:scale>
          <a:sx n="64" d="100"/>
          <a:sy n="64" d="100"/>
        </p:scale>
        <p:origin x="8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D82F4-6E93-A748-B2B3-620151B34B7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BB34-731F-0A48-81C3-801BD40B8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1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F515004-3A62-2841-B6A4-D5914AB39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C043B65F-ED1A-A84A-9A1F-A43589F6A3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Option 1 for a title slide</a:t>
            </a:r>
          </a:p>
        </p:txBody>
      </p:sp>
    </p:spTree>
    <p:extLst>
      <p:ext uri="{BB962C8B-B14F-4D97-AF65-F5344CB8AC3E}">
        <p14:creationId xmlns:p14="http://schemas.microsoft.com/office/powerpoint/2010/main" val="190966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BB34-731F-0A48-81C3-801BD40B8E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2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4AC87F2E-C944-CB4B-87B3-2F9A794898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91A39CA9-94B1-E943-BED7-A5777280A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589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0AEF1FA-E30A-2E4C-BB05-8F2F7FC68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3DFDFA20-CE0E-8D45-A407-848AE9CA3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Need title suggestions here</a:t>
            </a:r>
          </a:p>
        </p:txBody>
      </p:sp>
    </p:spTree>
    <p:extLst>
      <p:ext uri="{BB962C8B-B14F-4D97-AF65-F5344CB8AC3E}">
        <p14:creationId xmlns:p14="http://schemas.microsoft.com/office/powerpoint/2010/main" val="237582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Requires input from CAB as to Value Proposition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BB34-731F-0A48-81C3-801BD40B8E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7A5177E-3B38-684F-9AFB-8AFE92E34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182F21A8-586C-8F41-959E-FF8D046F1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Need to change National to Global on website.</a:t>
            </a:r>
          </a:p>
        </p:txBody>
      </p:sp>
    </p:spTree>
    <p:extLst>
      <p:ext uri="{BB962C8B-B14F-4D97-AF65-F5344CB8AC3E}">
        <p14:creationId xmlns:p14="http://schemas.microsoft.com/office/powerpoint/2010/main" val="3275332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aid from </a:t>
            </a:r>
            <a:r>
              <a:rPr lang="en-US" dirty="0" err="1"/>
              <a:t>Ariela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8BB34-731F-0A48-81C3-801BD40B8E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1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8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2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53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6091D-02F9-C347-9941-B65CD301202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7DE34-BED0-5C4E-B898-61541FF4BE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80B76-2B6A-B547-B722-17D6B4A948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865E9-76B9-724A-970A-08D2B4AE64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33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2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8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0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9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4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253-B770-524B-B991-5C87A753360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0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/>
          <a:srcRect l="25880" t="20983" r="20007" b="35194"/>
          <a:stretch/>
        </p:blipFill>
        <p:spPr>
          <a:xfrm>
            <a:off x="1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6272" y="365125"/>
            <a:ext cx="91775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B253-B770-524B-B991-5C87A7533608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73882"/>
            <a:ext cx="1908048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971A9"/>
          </a:solidFill>
          <a:latin typeface="Optima" charset="0"/>
          <a:ea typeface="Optima" charset="0"/>
          <a:cs typeface="Optim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os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3442C2F-8E5E-6E42-8009-F571CC64C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289" y="4427538"/>
            <a:ext cx="8353425" cy="698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8" dirty="0">
                <a:hlinkClick r:id="rId3"/>
              </a:rPr>
              <a:t>The International Council on Systems Engineering</a:t>
            </a:r>
            <a:endParaRPr lang="en-US" sz="3008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9CE68-D659-844E-A014-CC1EC80E3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5222876"/>
            <a:ext cx="6858000" cy="3159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504">
                <a:solidFill>
                  <a:srgbClr val="83A3CF"/>
                </a:solidFill>
              </a:rPr>
              <a:t>A better world through a systems approach</a:t>
            </a:r>
          </a:p>
        </p:txBody>
      </p:sp>
      <p:pic>
        <p:nvPicPr>
          <p:cNvPr id="15364" name="Picture 7">
            <a:extLst>
              <a:ext uri="{FF2B5EF4-FFF2-40B4-BE49-F238E27FC236}">
                <a16:creationId xmlns:a16="http://schemas.microsoft.com/office/drawing/2014/main" id="{B066C8F5-78BD-0146-A1E9-F1C1F9B27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7" r="2" b="19574"/>
          <a:stretch>
            <a:fillRect/>
          </a:stretch>
        </p:blipFill>
        <p:spPr bwMode="auto">
          <a:xfrm>
            <a:off x="3409951" y="1082675"/>
            <a:ext cx="5330825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696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3D0A-0107-6B44-9557-D4E5F95F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Chapters &amp; Groups</a:t>
            </a:r>
          </a:p>
        </p:txBody>
      </p:sp>
      <p:sp>
        <p:nvSpPr>
          <p:cNvPr id="28675" name="Content Placeholder 6">
            <a:extLst>
              <a:ext uri="{FF2B5EF4-FFF2-40B4-BE49-F238E27FC236}">
                <a16:creationId xmlns:a16="http://schemas.microsoft.com/office/drawing/2014/main" id="{8DF42461-53C4-814B-861D-264D97B84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At the heart of INCOSE is the ability to connect people.  </a:t>
            </a:r>
          </a:p>
          <a:p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Whether you are interested in increasing your circle of influence, or in working on an issue, INCOSE Chapters and Working Groups offer unparalleled points of connection.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0E6ED-AE73-7643-8762-BB260407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0976"/>
            <a:ext cx="12192000" cy="10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9AC4-FF5D-F24D-A717-50C89C41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Membership Benefits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366C7EE2-C2A0-9341-A404-2E287DCA8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A global network of colleagues who understand systems engineering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Certification opportunities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Access to quarterly e-Publications, </a:t>
            </a:r>
            <a:r>
              <a:rPr lang="en-US" altLang="en-US" i="1" dirty="0">
                <a:solidFill>
                  <a:schemeClr val="accent1">
                    <a:lumMod val="75000"/>
                  </a:schemeClr>
                </a:solidFill>
              </a:rPr>
              <a:t>INSIGHT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and </a:t>
            </a:r>
            <a:r>
              <a:rPr lang="en-US" altLang="en-US" i="1" dirty="0">
                <a:solidFill>
                  <a:schemeClr val="accent1">
                    <a:lumMod val="75000"/>
                  </a:schemeClr>
                </a:solidFill>
              </a:rPr>
              <a:t>Journal of Systems Engineering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Electronic version of the Systems Engineering Handbook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Collaborate with experts and practitioners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worldwide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Exclusive access to INCOSE Connect, the collaborative space for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INCOSE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Members Only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Member discounted registration to the International Workshop and International Symposium.</a:t>
            </a:r>
          </a:p>
          <a:p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5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D492-1E70-5341-B754-7E0ADF703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Working Groups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9D37795C-1159-9F43-9029-AFC6A2B66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738"/>
            <a:ext cx="10239704" cy="4411225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Working Groups (WGs) are the                                        resource practitioners need.  </a:t>
            </a:r>
          </a:p>
          <a:p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Discuss, collaborate, share in person,                                       and online across more than 60 WGs                                           in INCOSE with a wide diversity of interests.  </a:t>
            </a:r>
          </a:p>
          <a:p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INCOSE WGs create products, present panels, develop and review standards.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D9307-0D5F-774A-92ED-CF453777C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476" y="365125"/>
            <a:ext cx="43180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00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0B57-FC03-6E44-9B04-ECF71311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Group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F541B-9BA6-E54A-866E-DDDE5FA6C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Bring value to other INCOSE stakeholders in your interest area</a:t>
            </a:r>
          </a:p>
          <a:p>
            <a:pPr lvl="1"/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Build expertise and contacts</a:t>
            </a:r>
          </a:p>
          <a:p>
            <a:pPr lvl="1"/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Help develop and review international standards</a:t>
            </a:r>
          </a:p>
          <a:p>
            <a:pPr lvl="1"/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Share information across WGs</a:t>
            </a:r>
          </a:p>
          <a:p>
            <a:pPr lvl="1"/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Create products to advance the state, art and practice of Systems Engineering.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23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1E92-7428-994E-A5F1-12D551A95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Corporate Advisory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5C3A3-5D63-8D45-AE28-599D55B41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INCOSE Corporate Advisory Board (CAB) is the Voice of the Customer to the INCOSE leadership.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CAB provides strategic guidance to technical leadership, leading to the development of systems engineering products and input to standards to meet their needs.</a:t>
            </a:r>
          </a:p>
          <a:p>
            <a:pPr marL="0" indent="0">
              <a:buNone/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3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B181-F9B7-CE4D-9BA5-86B83791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WHY JOIN THE INCOSE CAB?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E02EB-61EB-E442-B935-5430EDAF1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CAB membership allows your organization to guide the direction of the discipline.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Employees can gain access to the state-of-the-art products.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Align with peers and fellow industry leaders, grow your global footprint, and learn about how other industry leaders are applying systems engineering to solve business problems.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Gain better access to talent – find and hire competent, certified Systems Engineers through your INCOSE connection.</a:t>
            </a:r>
          </a:p>
        </p:txBody>
      </p:sp>
    </p:spTree>
    <p:extLst>
      <p:ext uri="{BB962C8B-B14F-4D97-AF65-F5344CB8AC3E}">
        <p14:creationId xmlns:p14="http://schemas.microsoft.com/office/powerpoint/2010/main" val="187014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46D0-2528-3A44-93A8-CF833C40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 Associate Member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5308-BA55-E44A-9830-441792837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&lt;Add statements about Associate Member benefit to employees&gt;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5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27410-5E46-7E49-A403-B092D35C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Academic Council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3DEE0D13-07FE-8C45-B464-F095C62E0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95" y="1690688"/>
            <a:ext cx="10876005" cy="4351338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Forms the branch of the CAB facilitating discussion and exploration of issues relevant to academia and setting a path for achievement with strategic collaborations within INCOSE.   </a:t>
            </a:r>
          </a:p>
          <a:p>
            <a:pPr lvl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A well-educated workforce is key to Global Prosperity</a:t>
            </a:r>
          </a:p>
          <a:p>
            <a:pPr lvl="1"/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Council member organizations offer bachelors, masters and doctorate degrees in systems engineering and related programs. 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Active in advancing the state-of-the-art of systems engineering through academic programs.  </a:t>
            </a:r>
          </a:p>
        </p:txBody>
      </p:sp>
    </p:spTree>
    <p:extLst>
      <p:ext uri="{BB962C8B-B14F-4D97-AF65-F5344CB8AC3E}">
        <p14:creationId xmlns:p14="http://schemas.microsoft.com/office/powerpoint/2010/main" val="1545911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AEA6B-D366-D343-8514-BF812ADB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Academic Council Associate Member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1DF3D-D8FE-2E44-8EBE-2F2BCE795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Many INCOSE/Academic Council member benefits extend to Academic Council organization employees. 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(align with Associate Member benefit on the CAB slide)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4751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9AAB-2E77-264C-866F-83866695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INCOSE Student Divisions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601CEC2F-68BD-544F-AF3E-5F9FC55A4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622" y="1825625"/>
            <a:ext cx="10873946" cy="4351338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Undergraduate and/or graduate students who wish to become actively involved in INCOSE while enrolled in an accredited course of study at a college or university. </a:t>
            </a:r>
          </a:p>
          <a:p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Student Divisions are operated as a component of a nearby chartered INCOSE chapter, and require:</a:t>
            </a:r>
          </a:p>
          <a:p>
            <a:pPr lvl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1) a student body interested in becoming involved with INCOSE, </a:t>
            </a:r>
          </a:p>
          <a:p>
            <a:pPr lvl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2) a faculty member who is a member of INCOSE and willing to act as the Division mentor and liaison between INCOSE and the university, and </a:t>
            </a:r>
          </a:p>
          <a:p>
            <a:pPr lvl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3) active sponsorship and participation by a chartered INCOSE chapter.</a:t>
            </a:r>
          </a:p>
        </p:txBody>
      </p:sp>
    </p:spTree>
    <p:extLst>
      <p:ext uri="{BB962C8B-B14F-4D97-AF65-F5344CB8AC3E}">
        <p14:creationId xmlns:p14="http://schemas.microsoft.com/office/powerpoint/2010/main" val="81644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Systems Engineering: Importance &amp;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Systems engineers are at the heart of creating successful new systems.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They are responsible for the system concept, architecture, and design.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They analyze and manage complexity and risk.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They decide how to measure whether the deployed system actually works as intended.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They are responsible for a myriad of other facets of system creation.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Systems engineering is the discipline that makes their success possible – their tools, techniques, methods, knowledge, standards, principles, and concepts.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launch of successful systems can invariably be traced to innovative and effective systems engineering.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94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898A-57A1-7448-963A-9A51723A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Current INCOSE Student Divisions</a:t>
            </a: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D144CF55-8AA8-4A4B-854B-BA45AE696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2772" name="Content Placeholder 6">
            <a:extLst>
              <a:ext uri="{FF2B5EF4-FFF2-40B4-BE49-F238E27FC236}">
                <a16:creationId xmlns:a16="http://schemas.microsoft.com/office/drawing/2014/main" id="{5A800AC4-6B0E-1C42-8396-49F21328F8A5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3100" y="1562100"/>
            <a:ext cx="8267700" cy="4559300"/>
          </a:xfrm>
        </p:spPr>
      </p:pic>
    </p:spTree>
    <p:extLst>
      <p:ext uri="{BB962C8B-B14F-4D97-AF65-F5344CB8AC3E}">
        <p14:creationId xmlns:p14="http://schemas.microsoft.com/office/powerpoint/2010/main" val="1660116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6E6AE-145A-3349-B91A-E5965F2C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INCOSE Leadership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E43CB028-864D-D84D-A270-1139E6C93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723179" cy="4637087"/>
          </a:xfrm>
        </p:spPr>
        <p:txBody>
          <a:bodyPr/>
          <a:lstStyle/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INCOSE is managed by a Board of Directors in accordance with its bylaws. 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The Board of Directors sets strategy and policies that serve the stakeholders – members and practitioners of systems engineering. 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Board members are both elected and appointed.</a:t>
            </a:r>
          </a:p>
          <a:p>
            <a:pPr marL="0" indent="0">
              <a:buNone/>
            </a:pPr>
            <a:b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940" name="Picture 4" descr="A screen shot of a person&#10;&#10;Description automatically generated">
            <a:extLst>
              <a:ext uri="{FF2B5EF4-FFF2-40B4-BE49-F238E27FC236}">
                <a16:creationId xmlns:a16="http://schemas.microsoft.com/office/drawing/2014/main" id="{0F41E20E-04B2-E648-814B-EB9C191D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0" y="4267201"/>
            <a:ext cx="49911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78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A35C-D1C8-FC4F-8E92-641A78C1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Current INCOSE BoD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5FD10-555C-DA45-8088-CA7242C3E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586" y="1524000"/>
            <a:ext cx="10250214" cy="48768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Officers 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President: Kerry Lunney, ESEP, Thales Australia 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President-Elect: Marilee Wheaton, INCOSE Fellow, The Aerospace Corporation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Secretary: Kayla Marshall, CSEP, Lockheed Martin Corporation 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Treasurer: Mike Vinarcik, ESEP, SAIC</a:t>
            </a:r>
          </a:p>
          <a:p>
            <a:pPr marL="0" indent="0">
              <a:buNone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At-Large Directors 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Strategic Integration: Tom McDermott, Stevens Institute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Academic Matters: Bob Swarz, Worcester Polytechnic Institute (WPI)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Marketing &amp; Communications: Lisa Hoverman, HSMC 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Outreach: Dr. Mitchell Kerman, Idaho National Laboratory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Americas Sector: Antony Williams, ESEP, Jacobs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EMEA Sector: Lucio Tirone, CSEP,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Fincantieri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Asia-Oceania Sector: Serge Landry, ESEP, Thales Solutions Asia 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Chief Information Officer (CIO): Bill Chown, BBM Group </a:t>
            </a:r>
          </a:p>
        </p:txBody>
      </p:sp>
    </p:spTree>
    <p:extLst>
      <p:ext uri="{BB962C8B-B14F-4D97-AF65-F5344CB8AC3E}">
        <p14:creationId xmlns:p14="http://schemas.microsoft.com/office/powerpoint/2010/main" val="76614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4FBEE-E3C5-FF42-8B6C-68EBF8F5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INCOSE Local Chapter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D206D4AD-7327-8A41-BDF7-B3931D98A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Number of Members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Years Established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Meeting Venue(s)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Meeting Frequency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Meeting Structure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How to Join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Contacts</a:t>
            </a:r>
          </a:p>
          <a:p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09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24FB-6154-1344-AE02-8D525F7D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INCOSE Foundation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FCED3332-84A5-D44B-BD93-99E018A6D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881"/>
            <a:ext cx="10515600" cy="4972994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Committed to rewarding skills through scholarships for those engaged in finding solutions to complex technical challenges at all stages of their education or career.  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Offers possibilities for people to pursue goals that anticipate the future – for them and for the world.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Scholarships Include:</a:t>
            </a:r>
          </a:p>
          <a:p>
            <a:pPr lvl="1"/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ISEF, the International Science and Engineering Fair INCOSE Award to a pre-college student</a:t>
            </a:r>
          </a:p>
          <a:p>
            <a:pPr lvl="1"/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The Chesapeake Chapter Award</a:t>
            </a:r>
          </a:p>
          <a:p>
            <a:pPr lvl="1"/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The Stevens Doctoral Award for Promising Research in Systems Engineering to a PhD Candidate</a:t>
            </a:r>
          </a:p>
          <a:p>
            <a:pPr lvl="1"/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The James E. Long Award for Post Doctoral work</a:t>
            </a:r>
          </a:p>
          <a:p>
            <a:b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40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A64B-455C-294E-94B4-3BFF7BFA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INCOSE Welcomes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6D8B7-280A-8C40-BCB7-0FF130D47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Interested in learning more? </a:t>
            </a:r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www.incose.org</a:t>
            </a:r>
            <a:endParaRPr lang="en-US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50015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19719-4FA7-2542-A39C-FAE48F21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EXTRA/ADDITIONAL/TEMPLATE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2EEEB-B164-AC40-9211-9E3350EC3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following slides as needed</a:t>
            </a:r>
          </a:p>
        </p:txBody>
      </p:sp>
    </p:spTree>
    <p:extLst>
      <p:ext uri="{BB962C8B-B14F-4D97-AF65-F5344CB8AC3E}">
        <p14:creationId xmlns:p14="http://schemas.microsoft.com/office/powerpoint/2010/main" val="2376423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Title: Optima 40 </a:t>
            </a:r>
            <a:r>
              <a:rPr lang="en-US" dirty="0" err="1"/>
              <a:t>pt</a:t>
            </a:r>
            <a:r>
              <a:rPr lang="en-US" dirty="0"/>
              <a:t> –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text: Arial 28 </a:t>
            </a:r>
            <a:r>
              <a:rPr lang="en-US" dirty="0" err="1"/>
              <a:t>pt</a:t>
            </a:r>
            <a:r>
              <a:rPr lang="en-US" dirty="0"/>
              <a:t> or less (Color = black/dark gray*)</a:t>
            </a:r>
          </a:p>
          <a:p>
            <a:r>
              <a:rPr lang="en-US" dirty="0"/>
              <a:t>Title color: (Color = </a:t>
            </a:r>
            <a:r>
              <a:rPr lang="cs-CZ" dirty="0"/>
              <a:t>RGB 43 111 171)</a:t>
            </a:r>
          </a:p>
          <a:p>
            <a:r>
              <a:rPr lang="cs-CZ" dirty="0"/>
              <a:t>*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official</a:t>
            </a:r>
            <a:r>
              <a:rPr lang="cs-CZ" dirty="0"/>
              <a:t> </a:t>
            </a:r>
            <a:r>
              <a:rPr lang="cs-CZ" dirty="0" err="1"/>
              <a:t>color</a:t>
            </a:r>
            <a:r>
              <a:rPr lang="cs-CZ" dirty="0"/>
              <a:t> </a:t>
            </a:r>
            <a:r>
              <a:rPr lang="cs-CZ" dirty="0" err="1"/>
              <a:t>palette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gray</a:t>
            </a:r>
            <a:r>
              <a:rPr lang="cs-CZ" dirty="0"/>
              <a:t> </a:t>
            </a:r>
            <a:r>
              <a:rPr lang="cs-CZ"/>
              <a:t>choices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230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57706-5B56-3C44-B87F-BD6C32E5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377D1-0D93-174C-9B5A-F67705FB0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Provide a focal point for dissemination of Systems Engineering  knowledge.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Promote international collaboration in Systems Engineering practice, education, and research.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Assure the establishment of competitive, scalable professional standards in the practice of Systems Engineering.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Improve the professional status of all persons engaged in the practice of Systems Engineering.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Encourage governmental and industrial support for research and educational programs that will improve the Systems Engineering process and its practice.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11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4FC5-57D5-B344-886F-F9B4F6AB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49705-E1BD-6345-8A1F-98A2FFD95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INCOSE is the standard for the advancement of Systems Engineering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INCOSE produces state-of-the-art work products that further the discipline, leading to improvements in productivity and effectiveness. 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INCOSE also collaborates with several organizations to increase its impact with members serving as experts to influence products and standards.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556" name="Footer Placeholder 3">
            <a:extLst>
              <a:ext uri="{FF2B5EF4-FFF2-40B4-BE49-F238E27FC236}">
                <a16:creationId xmlns:a16="http://schemas.microsoft.com/office/drawing/2014/main" id="{57D27FBA-F9C9-BA48-BCF0-BB2F2753ACD9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347913" y="6008689"/>
            <a:ext cx="52578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  <a:latin typeface="Palatino Linotype" panose="02040502050505030304" pitchFamily="18" charset="0"/>
              </a:rPr>
              <a:t> A better world through a systems approach</a:t>
            </a:r>
            <a:endParaRPr lang="en-GB" altLang="en-US" sz="1200">
              <a:solidFill>
                <a:srgbClr val="898989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5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8467-3246-8440-A260-F50BC06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About INCOSE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3E73C-F365-5043-8E47-984B574B4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Founded to develop &amp; disseminate the interdisciplinary principles and practices enabling successful systems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Connects Systems Engineering professionals with educational, networking, and career-advancement opportunities </a:t>
            </a:r>
          </a:p>
          <a:p>
            <a:pPr lvl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Developing the global community of systems engineers and systems approaches to problems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Focused on producing state-of-the-art work products that support and enhance Systems Engineering global visibility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60" name="Footer Placeholder 3">
            <a:extLst>
              <a:ext uri="{FF2B5EF4-FFF2-40B4-BE49-F238E27FC236}">
                <a16:creationId xmlns:a16="http://schemas.microsoft.com/office/drawing/2014/main" id="{E6DF32FB-B85F-2144-BE91-92FA67C4BCF1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347913" y="6008689"/>
            <a:ext cx="52578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Palatino Linotype" panose="02040502050505030304" pitchFamily="18" charset="0"/>
              </a:rPr>
              <a:t> A better world through a systems approach</a:t>
            </a:r>
            <a:endParaRPr lang="en-GB" altLang="en-US" sz="1200" dirty="0">
              <a:solidFill>
                <a:srgbClr val="898989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66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9A307-ADF4-9B47-A2A3-2B1E08C6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Values &amp; Principles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E27B5BC-7692-D040-86C4-866BF00BF2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</a:rPr>
              <a:t>INCOSE Principles</a:t>
            </a:r>
          </a:p>
          <a:p>
            <a:pPr lvl="1"/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Impact</a:t>
            </a:r>
          </a:p>
          <a:p>
            <a:pPr lvl="1"/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Partnership</a:t>
            </a:r>
          </a:p>
          <a:p>
            <a:pPr lvl="1"/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Holism</a:t>
            </a:r>
          </a:p>
          <a:p>
            <a:pPr lvl="1"/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Differentiation</a:t>
            </a:r>
          </a:p>
          <a:p>
            <a:pPr lvl="1"/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Volunteers</a:t>
            </a:r>
          </a:p>
        </p:txBody>
      </p:sp>
      <p:sp>
        <p:nvSpPr>
          <p:cNvPr id="24580" name="Content Placeholder 3">
            <a:extLst>
              <a:ext uri="{FF2B5EF4-FFF2-40B4-BE49-F238E27FC236}">
                <a16:creationId xmlns:a16="http://schemas.microsoft.com/office/drawing/2014/main" id="{FE99EF93-AC24-3240-8B2D-5555002D4C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89126" y="1600201"/>
            <a:ext cx="4041775" cy="4525963"/>
          </a:xfrm>
        </p:spPr>
        <p:txBody>
          <a:bodyPr/>
          <a:lstStyle/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INCOSE Values</a:t>
            </a:r>
          </a:p>
          <a:p>
            <a:pPr lvl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Systems Thinking</a:t>
            </a:r>
          </a:p>
          <a:p>
            <a:pPr lvl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Pioneering and Innovation</a:t>
            </a:r>
          </a:p>
          <a:p>
            <a:pPr lvl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Learning and Development</a:t>
            </a:r>
          </a:p>
          <a:p>
            <a:pPr lvl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Respect, Diversity, Collaboration</a:t>
            </a:r>
          </a:p>
          <a:p>
            <a:pPr lvl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Individuals</a:t>
            </a:r>
          </a:p>
          <a:p>
            <a:pPr lvl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Volunteerism</a:t>
            </a:r>
          </a:p>
          <a:p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2FF0-CC5D-8A4A-9F64-CA820AFF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Vision &amp;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1E9F-8DFF-D441-9917-B72F5D14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cap="all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cap="all" dirty="0">
                <a:solidFill>
                  <a:schemeClr val="accent1">
                    <a:lumMod val="75000"/>
                  </a:schemeClr>
                </a:solidFill>
              </a:rPr>
              <a:t>VISION -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better world through a systems approach.</a:t>
            </a:r>
          </a:p>
          <a:p>
            <a:pPr>
              <a:defRPr/>
            </a:pPr>
            <a:endParaRPr lang="en-US" cap="all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cap="all" dirty="0">
                <a:solidFill>
                  <a:schemeClr val="accent1">
                    <a:lumMod val="75000"/>
                  </a:schemeClr>
                </a:solidFill>
              </a:rPr>
              <a:t>MISSION -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 address complex societal and technical challenges by enabling, promoting, and advancing Systems Engineering (SE)and systems approaches.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3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D571-5D7B-4A45-865D-80E651E2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Strategic 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6470F7-D322-184E-95E2-0FBB044F8D78}"/>
              </a:ext>
            </a:extLst>
          </p:cNvPr>
          <p:cNvSpPr txBox="1">
            <a:spLocks/>
          </p:cNvSpPr>
          <p:nvPr/>
        </p:nvSpPr>
        <p:spPr>
          <a:xfrm>
            <a:off x="6217508" y="1125882"/>
            <a:ext cx="550081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ABA7B3-E6E5-4B48-932B-8CB01A13D36C}"/>
              </a:ext>
            </a:extLst>
          </p:cNvPr>
          <p:cNvSpPr txBox="1">
            <a:spLocks/>
          </p:cNvSpPr>
          <p:nvPr/>
        </p:nvSpPr>
        <p:spPr>
          <a:xfrm>
            <a:off x="716692" y="1690303"/>
            <a:ext cx="1063710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Premier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INCOSE is the Global Leader for Systems Engineering Professionals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Future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INCOSE is leading the Future of Systems Engineering, academically, in emerging domains, and in practice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Value </a:t>
            </a:r>
          </a:p>
          <a:p>
            <a:pPr lvl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INCOSE delivers value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70421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BEBA-E3B7-5B4A-B7E8-574D0F45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Our Members Improve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4833C-301E-4448-B43D-EAB114FBD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694" y="2235803"/>
            <a:ext cx="10576611" cy="43388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Our members: </a:t>
            </a:r>
          </a:p>
          <a:p>
            <a:pPr lvl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drive the discipline forward, developing state-of-the-art solutions and products for their customers. </a:t>
            </a:r>
          </a:p>
          <a:p>
            <a:pPr lvl="1"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solve real-world problems and save time and money in the process. </a:t>
            </a:r>
          </a:p>
          <a:p>
            <a:pPr lvl="1"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improve system performance, drive change, and make a lasting impact on the world of systems engineering.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7ABC9-06BE-674D-BE56-25424C2C4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127"/>
            <a:ext cx="12192000" cy="10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9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1E83-97CF-D949-9E12-5F7A73EDE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6A20D-78D9-BD48-9AF6-BDD807683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INCOSE membership represents a broad spectrum – from student to senior practitioner, from technical engineer to program and corporate management, from science and engineering to business development. 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Members work together to advance their technical knowledge, exchange ideas with colleagues, and collaborate to advance systems engineering.</a:t>
            </a:r>
          </a:p>
        </p:txBody>
      </p:sp>
    </p:spTree>
    <p:extLst>
      <p:ext uri="{BB962C8B-B14F-4D97-AF65-F5344CB8AC3E}">
        <p14:creationId xmlns:p14="http://schemas.microsoft.com/office/powerpoint/2010/main" val="183665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333F8-272A-BD40-9902-BA062C42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Join INCOSE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6F67BA20-758F-9C4A-9965-B9E28B951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INCOSE is the global Systems Engineering professional society – providing the opportunity for life long learning in systems approaches</a:t>
            </a:r>
          </a:p>
          <a:p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A community of peers, resources for your career, and a place to be a leader</a:t>
            </a:r>
          </a:p>
          <a:p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INCOSE members stand out and are often sought after as experts.  INCOSE members share practices and learn from each other.  </a:t>
            </a:r>
          </a:p>
          <a:p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INCOSE members create products, produce events and represent the organization in international forums.  </a:t>
            </a:r>
          </a:p>
          <a:p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INCOSE members increase the body of knowledge and advance the practice of systems engineering.</a:t>
            </a:r>
          </a:p>
          <a:p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Network with nearly 17,000 members in 70 countries</a:t>
            </a:r>
          </a:p>
          <a:p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Increase your professional stature with the INCOSE Systems Engineering Professional Certification</a:t>
            </a:r>
          </a:p>
        </p:txBody>
      </p:sp>
    </p:spTree>
    <p:extLst>
      <p:ext uri="{BB962C8B-B14F-4D97-AF65-F5344CB8AC3E}">
        <p14:creationId xmlns:p14="http://schemas.microsoft.com/office/powerpoint/2010/main" val="398338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41CD-5D0F-2B44-B013-EF89FEAF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INCOSE Reach</a:t>
            </a:r>
          </a:p>
        </p:txBody>
      </p:sp>
      <p:pic>
        <p:nvPicPr>
          <p:cNvPr id="29699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6CAF376E-7418-4C4D-B2BB-4324A25D09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1" r="23438"/>
          <a:stretch>
            <a:fillRect/>
          </a:stretch>
        </p:blipFill>
        <p:spPr>
          <a:xfrm>
            <a:off x="2030413" y="2743200"/>
            <a:ext cx="7583144" cy="3784469"/>
          </a:xfrm>
        </p:spPr>
      </p:pic>
      <p:sp>
        <p:nvSpPr>
          <p:cNvPr id="29701" name="TextBox 6">
            <a:extLst>
              <a:ext uri="{FF2B5EF4-FFF2-40B4-BE49-F238E27FC236}">
                <a16:creationId xmlns:a16="http://schemas.microsoft.com/office/drawing/2014/main" id="{62F0BB3F-4296-D941-9635-1FACB2109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625" y="4450709"/>
            <a:ext cx="1878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2B6FAA"/>
                </a:solidFill>
                <a:latin typeface="Arial" panose="020B0604020202020204" pitchFamily="34" charset="0"/>
              </a:rPr>
              <a:t>Americas Sector</a:t>
            </a:r>
          </a:p>
        </p:txBody>
      </p:sp>
      <p:sp>
        <p:nvSpPr>
          <p:cNvPr id="29702" name="TextBox 7">
            <a:extLst>
              <a:ext uri="{FF2B5EF4-FFF2-40B4-BE49-F238E27FC236}">
                <a16:creationId xmlns:a16="http://schemas.microsoft.com/office/drawing/2014/main" id="{0ABD5C50-8183-5C46-BC1D-B22122CC1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713" y="2762250"/>
            <a:ext cx="155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427F65"/>
                </a:solidFill>
                <a:latin typeface="Arial" panose="020B0604020202020204" pitchFamily="34" charset="0"/>
              </a:rPr>
              <a:t>EMEA Sector</a:t>
            </a:r>
          </a:p>
        </p:txBody>
      </p:sp>
      <p:sp>
        <p:nvSpPr>
          <p:cNvPr id="29703" name="TextBox 8">
            <a:extLst>
              <a:ext uri="{FF2B5EF4-FFF2-40B4-BE49-F238E27FC236}">
                <a16:creationId xmlns:a16="http://schemas.microsoft.com/office/drawing/2014/main" id="{C6B91DCE-F84B-9849-842E-20E623E84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4001" y="4044780"/>
            <a:ext cx="230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</a:rPr>
              <a:t>Asia-Oceania Sector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9D4500-F1D6-E94B-9799-10C6FC3B1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0335"/>
            <a:ext cx="12192000" cy="10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8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bership Slide Deck" id="{38883473-A415-9B45-A690-7699743EE187}" vid="{F0DB35D8-9544-8F41-A351-2CC5027BEA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1561</Words>
  <Application>Microsoft Office PowerPoint</Application>
  <PresentationFormat>Widescreen</PresentationFormat>
  <Paragraphs>197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Optima</vt:lpstr>
      <vt:lpstr>Palatino Linotype</vt:lpstr>
      <vt:lpstr>Office Theme</vt:lpstr>
      <vt:lpstr>The International Council on Systems Engineering</vt:lpstr>
      <vt:lpstr>Systems Engineering: Importance &amp; Impact</vt:lpstr>
      <vt:lpstr>About INCOSE</vt:lpstr>
      <vt:lpstr>Vision &amp; Mission</vt:lpstr>
      <vt:lpstr>Strategic Objectives</vt:lpstr>
      <vt:lpstr>Our Members Improve the World</vt:lpstr>
      <vt:lpstr>Membership</vt:lpstr>
      <vt:lpstr>Why Join INCOSE</vt:lpstr>
      <vt:lpstr>INCOSE Reach</vt:lpstr>
      <vt:lpstr>Chapters &amp; Groups</vt:lpstr>
      <vt:lpstr>Membership Benefits</vt:lpstr>
      <vt:lpstr>Working Groups</vt:lpstr>
      <vt:lpstr>Working Group Members</vt:lpstr>
      <vt:lpstr>Corporate Advisory Board</vt:lpstr>
      <vt:lpstr>WHY JOIN THE INCOSE CAB?</vt:lpstr>
      <vt:lpstr>CAB Associate Member Benefits</vt:lpstr>
      <vt:lpstr>Academic Council</vt:lpstr>
      <vt:lpstr>Academic Council Associate Member Benefits</vt:lpstr>
      <vt:lpstr>INCOSE Student Divisions</vt:lpstr>
      <vt:lpstr>Current INCOSE Student Divisions</vt:lpstr>
      <vt:lpstr>INCOSE Leadership</vt:lpstr>
      <vt:lpstr>Current INCOSE BoD</vt:lpstr>
      <vt:lpstr>INCOSE Local Chapter</vt:lpstr>
      <vt:lpstr>INCOSE Foundation</vt:lpstr>
      <vt:lpstr>INCOSE Welcomes You!</vt:lpstr>
      <vt:lpstr>EXTRA/ADDITIONAL/TEMPLATE SLIDES</vt:lpstr>
      <vt:lpstr>Title: Optima 40 pt – 32 pt</vt:lpstr>
      <vt:lpstr>Goals</vt:lpstr>
      <vt:lpstr>Impact</vt:lpstr>
      <vt:lpstr>Values &amp; Principles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INCOSE Membership</dc:title>
  <dc:creator>Lisa Hoverman</dc:creator>
  <cp:lastModifiedBy>Dani</cp:lastModifiedBy>
  <cp:revision>12</cp:revision>
  <dcterms:created xsi:type="dcterms:W3CDTF">2019-01-29T01:53:58Z</dcterms:created>
  <dcterms:modified xsi:type="dcterms:W3CDTF">2020-02-26T22:07:12Z</dcterms:modified>
</cp:coreProperties>
</file>