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</p:sldMasterIdLst>
  <p:notesMasterIdLst>
    <p:notesMasterId r:id="rId18"/>
  </p:notesMasterIdLst>
  <p:handoutMasterIdLst>
    <p:handoutMasterId r:id="rId19"/>
  </p:handoutMasterIdLst>
  <p:sldIdLst>
    <p:sldId id="256" r:id="rId5"/>
    <p:sldId id="965" r:id="rId6"/>
    <p:sldId id="257" r:id="rId7"/>
    <p:sldId id="1270" r:id="rId8"/>
    <p:sldId id="1278" r:id="rId9"/>
    <p:sldId id="1280" r:id="rId10"/>
    <p:sldId id="1272" r:id="rId11"/>
    <p:sldId id="1273" r:id="rId12"/>
    <p:sldId id="1261" r:id="rId13"/>
    <p:sldId id="1263" r:id="rId14"/>
    <p:sldId id="1279" r:id="rId15"/>
    <p:sldId id="1265" r:id="rId16"/>
    <p:sldId id="1266" r:id="rId17"/>
  </p:sldIdLst>
  <p:sldSz cx="9144000" cy="5143500" type="screen16x9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2880" userDrawn="1">
          <p15:clr>
            <a:srgbClr val="A4A3A4"/>
          </p15:clr>
        </p15:guide>
        <p15:guide id="9" orient="horz" pos="1476" userDrawn="1">
          <p15:clr>
            <a:srgbClr val="A4A3A4"/>
          </p15:clr>
        </p15:guide>
        <p15:guide id="10" pos="4224" userDrawn="1">
          <p15:clr>
            <a:srgbClr val="A4A3A4"/>
          </p15:clr>
        </p15:guide>
        <p15:guide id="11" pos="1536" userDrawn="1">
          <p15:clr>
            <a:srgbClr val="A4A3A4"/>
          </p15:clr>
        </p15:guide>
        <p15:guide id="12" orient="horz" pos="17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E7BC1F"/>
    <a:srgbClr val="2B6FAB"/>
    <a:srgbClr val="48A842"/>
    <a:srgbClr val="49479C"/>
    <a:srgbClr val="62A1D7"/>
    <a:srgbClr val="3B3B3B"/>
    <a:srgbClr val="427F64"/>
    <a:srgbClr val="A5A5A5"/>
    <a:srgbClr val="484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D001A-C87B-E254-8D2D-C5086577B213}" v="110" dt="2025-05-28T14:52:10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3197" autoAdjust="0"/>
  </p:normalViewPr>
  <p:slideViewPr>
    <p:cSldViewPr snapToGrid="0" snapToObjects="1">
      <p:cViewPr varScale="1">
        <p:scale>
          <a:sx n="159" d="100"/>
          <a:sy n="159" d="100"/>
        </p:scale>
        <p:origin x="800" y="-64"/>
      </p:cViewPr>
      <p:guideLst>
        <p:guide pos="2880"/>
        <p:guide orient="horz" pos="1476"/>
        <p:guide pos="4224"/>
        <p:guide pos="1536"/>
        <p:guide orient="horz" pos="1764"/>
      </p:guideLst>
    </p:cSldViewPr>
  </p:slideViewPr>
  <p:outlineViewPr>
    <p:cViewPr>
      <p:scale>
        <a:sx n="33" d="100"/>
        <a:sy n="33" d="100"/>
      </p:scale>
      <p:origin x="0" y="-412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32982"/>
    </p:cViewPr>
  </p:sorterViewPr>
  <p:notesViewPr>
    <p:cSldViewPr snapToGrid="0" snapToObjects="1">
      <p:cViewPr varScale="1">
        <p:scale>
          <a:sx n="119" d="100"/>
          <a:sy n="119" d="100"/>
        </p:scale>
        <p:origin x="4464" y="192"/>
      </p:cViewPr>
      <p:guideLst>
        <p:guide orient="horz" pos="2924"/>
        <p:guide pos="2201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2" y="0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148E5A2D-7A34-412F-8E9B-EF8BA45F9F34}" type="datetime1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8563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r>
              <a:rPr lang="en-US" dirty="0" err="1"/>
              <a:t>INCOSE.org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2" y="8818563"/>
            <a:ext cx="3027363" cy="46355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5C665FA2-C151-4662-A2E4-7CE245007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454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0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/>
          <a:lstStyle>
            <a:lvl1pPr algn="r">
              <a:defRPr sz="1200"/>
            </a:lvl1pPr>
          </a:lstStyle>
          <a:p>
            <a:fld id="{5F334CC7-3019-4315-A940-28CE5A6B4904}" type="datetime1">
              <a:rPr lang="en-US" smtClean="0"/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0" tIns="46270" rIns="92540" bIns="462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540" tIns="46270" rIns="92540" bIns="462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904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l">
              <a:defRPr sz="1200"/>
            </a:lvl1pPr>
          </a:lstStyle>
          <a:p>
            <a:r>
              <a:rPr lang="en-US" dirty="0" err="1"/>
              <a:t>INCOSE.org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540" tIns="46270" rIns="92540" bIns="46270" rtlCol="0" anchor="b"/>
          <a:lstStyle>
            <a:lvl1pPr algn="r">
              <a:defRPr sz="1200"/>
            </a:lvl1pPr>
          </a:lstStyle>
          <a:p>
            <a:fld id="{F55EC67E-402D-4FA6-937E-816E2584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411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_pdp/pdp_details?item=61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_pdp/pdp_details?item=61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3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4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4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apply for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aceq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https://www.incose.org/_pdp/pdp_details?item=615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86A07-5F22-E2C9-346C-1B1AB99FF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F4FE68-4974-00FA-CAEC-43AE13985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0F7054-FE0C-3872-599F-8EA4613D4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apply for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aceq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https://www.incose.org/_pdp/pdp_details?item=615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BF75C-4283-A519-8834-F094C0F460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3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5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INCOSE.org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COSE 2022 Base Templat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76657" y="546221"/>
            <a:ext cx="4044543" cy="109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10000"/>
            </a:pPr>
            <a:r>
              <a:rPr lang="en-US" sz="2000" b="0" dirty="0">
                <a:gradFill>
                  <a:gsLst>
                    <a:gs pos="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INCOSE 2022</a:t>
            </a:r>
            <a:r>
              <a:rPr lang="en-US" sz="2000" b="0" baseline="0" dirty="0">
                <a:gradFill>
                  <a:gsLst>
                    <a:gs pos="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Template and Toolkit</a:t>
            </a:r>
            <a:endParaRPr lang="en-US" sz="1200" b="0" baseline="0" dirty="0">
              <a:gradFill>
                <a:gsLst>
                  <a:gs pos="0">
                    <a:schemeClr val="bg1"/>
                  </a:gs>
                  <a:gs pos="99000">
                    <a:schemeClr val="bg1"/>
                  </a:gs>
                </a:gsLst>
                <a:lin ang="5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10000"/>
            </a:pPr>
            <a:endParaRPr lang="en-US" sz="1200" b="0" baseline="0" dirty="0">
              <a:gradFill>
                <a:gsLst>
                  <a:gs pos="0">
                    <a:schemeClr val="bg1"/>
                  </a:gs>
                  <a:gs pos="99000">
                    <a:schemeClr val="bg1"/>
                  </a:gs>
                </a:gsLst>
                <a:lin ang="5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CC0000"/>
              </a:buClr>
              <a:buSzPct val="110000"/>
            </a:pPr>
            <a:r>
              <a:rPr lang="en-US" sz="1200" b="0" baseline="0" dirty="0">
                <a:gradFill>
                  <a:gsLst>
                    <a:gs pos="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The following slides are intended as a template for adding content. Use this deck as a resource, while crafting your presentation or document.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64753-4885-6A66-C349-79B72ABC274E}"/>
              </a:ext>
            </a:extLst>
          </p:cNvPr>
          <p:cNvSpPr txBox="1"/>
          <p:nvPr userDrawn="1"/>
        </p:nvSpPr>
        <p:spPr>
          <a:xfrm>
            <a:off x="422564" y="2051911"/>
            <a:ext cx="1530927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Toolkit . . . 2 – 29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Brand . . . 50 – 53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Icons . . . 54 – 58 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Maps . . . 59 – 65</a:t>
            </a:r>
          </a:p>
        </p:txBody>
      </p:sp>
    </p:spTree>
    <p:extLst>
      <p:ext uri="{BB962C8B-B14F-4D97-AF65-F5344CB8AC3E}">
        <p14:creationId xmlns:p14="http://schemas.microsoft.com/office/powerpoint/2010/main" val="378580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dar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438150"/>
            <a:ext cx="3293618" cy="2312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15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9" y="518433"/>
            <a:ext cx="3308555" cy="2212971"/>
          </a:xfrm>
        </p:spPr>
        <p:txBody>
          <a:bodyPr tIns="0" bIns="0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173037" indent="0">
              <a:buNone/>
              <a:defRPr>
                <a:solidFill>
                  <a:schemeClr val="accent6"/>
                </a:solidFill>
              </a:defRPr>
            </a:lvl2pPr>
            <a:lvl3pPr marL="323850" indent="0">
              <a:buNone/>
              <a:defRPr>
                <a:solidFill>
                  <a:schemeClr val="accent6"/>
                </a:solidFill>
              </a:defRPr>
            </a:lvl3pPr>
            <a:lvl4pPr marL="457200" indent="0">
              <a:buNone/>
              <a:defRPr>
                <a:solidFill>
                  <a:schemeClr val="accent6"/>
                </a:solidFill>
              </a:defRPr>
            </a:lvl4pPr>
            <a:lvl5pPr marL="593725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7D1233-AFE1-111F-D09B-C4DDDECD8CA2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A954C2-C265-BBBB-5975-A6ED60BED30F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E04EC8C-B469-621A-AB82-F5228759FA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671B7F-7681-A694-7D09-5118941DD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101F97-BA5D-3647-B208-FAF96E44BFB9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0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54E283B9-C719-5206-EFE5-4736DE0424E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8" name="Picture 17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8922EFFB-EDE3-5601-CE6B-6178949940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9" name="Picture 18" descr="Logo&#10;&#10;Description automatically generated">
                <a:extLst>
                  <a:ext uri="{FF2B5EF4-FFF2-40B4-BE49-F238E27FC236}">
                    <a16:creationId xmlns:a16="http://schemas.microsoft.com/office/drawing/2014/main" id="{5A0C7FF1-51B8-6CFC-FB23-B0430613E2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42362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438150"/>
            <a:ext cx="3225038" cy="2312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150" baseline="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86748" y="518433"/>
            <a:ext cx="3267634" cy="250643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600" kern="1200" spc="80" baseline="0" dirty="0" smtClean="0">
                <a:solidFill>
                  <a:schemeClr val="accent6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03376"/>
            <a:ext cx="1823085" cy="10645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90250-B249-AB4F-28F9-C5E84396FBA2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4D783-2EEF-9176-28F9-DB53DE7EE181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4C2C6FA-186A-8B2D-C9CD-FD85C911AA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889178-FE7D-8E82-61DE-0936EC0B79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BAF190-B3E4-3019-8DCE-84500BE5E7A1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0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81E7E0C9-4845-CDA7-D061-1DFBF541C58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8" name="Picture 17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83296FC0-1904-1499-B367-AE0A876D6C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9" name="Picture 18" descr="Logo&#10;&#10;Description automatically generated">
                <a:extLst>
                  <a:ext uri="{FF2B5EF4-FFF2-40B4-BE49-F238E27FC236}">
                    <a16:creationId xmlns:a16="http://schemas.microsoft.com/office/drawing/2014/main" id="{72782776-2EF4-3629-DA44-0E7E911A38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7976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divider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1" y="1938770"/>
            <a:ext cx="6396343" cy="1265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0" spc="-150" baseline="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" y="3282950"/>
            <a:ext cx="6396038" cy="987425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AutoNum type="arabicParenR"/>
              <a:defRPr>
                <a:solidFill>
                  <a:schemeClr val="accent1"/>
                </a:solidFill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03376"/>
            <a:ext cx="1823085" cy="10645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316B9-C5EE-82AF-8F36-11F8A3CAC733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DE189F-DCAB-D61A-6CCC-6A1C16BE2372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94C6894-14E5-8948-2A3A-7C756A4F81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DA6729D-5131-40C4-5A2C-480E05A366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6F1FF0-86EB-9A25-14DC-4D2776682FAC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0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7ED86909-1EAD-F4AC-E156-61D434C17F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8" name="Picture 17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108A32E2-9EA3-9A4E-1ECA-A04585EAF2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9" name="Picture 18" descr="Logo&#10;&#10;Description automatically generated">
                <a:extLst>
                  <a:ext uri="{FF2B5EF4-FFF2-40B4-BE49-F238E27FC236}">
                    <a16:creationId xmlns:a16="http://schemas.microsoft.com/office/drawing/2014/main" id="{83F04508-4531-F623-C282-6822CC7C56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4531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_divider_gr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1" y="1938770"/>
            <a:ext cx="6396343" cy="12659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" y="3282950"/>
            <a:ext cx="6396038" cy="987425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750"/>
              </a:spcBef>
              <a:buClr>
                <a:schemeClr val="accent4"/>
              </a:buClr>
              <a:buAutoNum type="arabicParenR"/>
              <a:defRPr>
                <a:solidFill>
                  <a:schemeClr val="tx1"/>
                </a:solidFill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  <a:p>
            <a:pPr marL="342900" indent="-342900">
              <a:lnSpc>
                <a:spcPct val="100000"/>
              </a:lnSpc>
              <a:spcBef>
                <a:spcPts val="750"/>
              </a:spcBef>
              <a:buAutoNum type="arabicParenR"/>
            </a:pPr>
            <a:r>
              <a:rPr lang="en-US" sz="1200" b="0" spc="0" baseline="0" dirty="0">
                <a:solidFill>
                  <a:schemeClr val="accent4"/>
                </a:solidFill>
              </a:rPr>
              <a:t>Agenda item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12340"/>
            <a:ext cx="1823085" cy="97491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A8E5A-559A-BD8C-C91E-73A72140F3A8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A16A7A-8106-C211-4CF1-7A576384C4D8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C92859C-033E-5826-6D8D-659ABFEEB0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1DFC7D-1871-EA3B-E4E5-51F285D439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CD1ACC-4EBE-C201-4F4D-370773AF0BEB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0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E5D8E58B-71BB-73CE-8F1B-26F1F66E43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8" name="Picture 17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4F3C8281-CB17-769F-B2CA-50891F0864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9" name="Picture 18" descr="Logo&#10;&#10;Description automatically generated">
                <a:extLst>
                  <a:ext uri="{FF2B5EF4-FFF2-40B4-BE49-F238E27FC236}">
                    <a16:creationId xmlns:a16="http://schemas.microsoft.com/office/drawing/2014/main" id="{EDB89B67-FD09-B4E5-1570-13B35B3762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57939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187" y="894740"/>
            <a:ext cx="8219717" cy="170816"/>
          </a:xfrm>
        </p:spPr>
        <p:txBody>
          <a:bodyPr tIns="0"/>
          <a:lstStyle>
            <a:lvl1pPr marL="0" indent="0">
              <a:buNone/>
              <a:defRPr lang="en-US" sz="1100" kern="1200" spc="0" baseline="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438150"/>
            <a:ext cx="8221662" cy="368300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1" spc="-70" baseline="0">
                <a:solidFill>
                  <a:schemeClr val="accent3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Insert slide title here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616824"/>
            <a:ext cx="1823085" cy="9300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725" y="1206500"/>
            <a:ext cx="8220075" cy="2820988"/>
          </a:xfrm>
        </p:spPr>
        <p:txBody>
          <a:bodyPr/>
          <a:lstStyle>
            <a:lvl1pPr>
              <a:defRPr sz="1050">
                <a:solidFill>
                  <a:schemeClr val="accent5"/>
                </a:solidFill>
              </a:defRPr>
            </a:lvl1pPr>
            <a:lvl2pPr>
              <a:defRPr sz="1000">
                <a:solidFill>
                  <a:schemeClr val="accent5"/>
                </a:solidFill>
              </a:defRPr>
            </a:lvl2pPr>
            <a:lvl3pPr>
              <a:defRPr sz="900">
                <a:solidFill>
                  <a:schemeClr val="accent5"/>
                </a:solidFill>
              </a:defRPr>
            </a:lvl3pPr>
            <a:lvl4pPr>
              <a:defRPr sz="800">
                <a:solidFill>
                  <a:schemeClr val="accent5"/>
                </a:solidFill>
              </a:defRPr>
            </a:lvl4pPr>
            <a:lvl5pPr>
              <a:defRPr sz="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579781-A68D-14B3-6584-27DDD46F98D6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6" name="Picture 5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F5EDD04-C8C7-D024-F562-22E04C337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CB87D6D-B324-A551-75B5-323374FFF4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AA25D2-753B-FE0A-62C8-A945ED02B621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0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11358876-5EAD-9FFD-0AC3-C81A180959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8" name="Picture 17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41CE9E7A-78B6-7280-7921-12B52D5CF6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9" name="Picture 18" descr="Logo&#10;&#10;Description automatically generated">
                <a:extLst>
                  <a:ext uri="{FF2B5EF4-FFF2-40B4-BE49-F238E27FC236}">
                    <a16:creationId xmlns:a16="http://schemas.microsoft.com/office/drawing/2014/main" id="{F1495379-6859-4406-5898-054720D1586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6695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438150"/>
            <a:ext cx="8221662" cy="368300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1" spc="-70" baseline="0">
                <a:solidFill>
                  <a:schemeClr val="accent3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Insert slide title here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187" y="894740"/>
            <a:ext cx="8219717" cy="170816"/>
          </a:xfrm>
        </p:spPr>
        <p:txBody>
          <a:bodyPr tIns="0"/>
          <a:lstStyle>
            <a:lvl1pPr marL="0" indent="0"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612340"/>
            <a:ext cx="1823085" cy="97491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725" y="1206500"/>
            <a:ext cx="8220075" cy="2820988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09006-81C6-EA87-452B-F3FFC5CB5E90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EC39DEF-AD1C-5071-CBED-E6D611E8DC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885AF5-004D-6B10-F83F-6E196C1CB7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FBC48E-DC50-DE23-A02C-702B7A5015AF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0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F981791F-F056-23CA-0CA1-B9E3545FD4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8" name="Picture 17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27136524-21BE-34EE-C48E-ABEF895116E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9" name="Picture 18" descr="Logo&#10;&#10;Description automatically generated">
                <a:extLst>
                  <a:ext uri="{FF2B5EF4-FFF2-40B4-BE49-F238E27FC236}">
                    <a16:creationId xmlns:a16="http://schemas.microsoft.com/office/drawing/2014/main" id="{35B79047-7D8A-4AF5-54F2-C5F5486C82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6806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dar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438150"/>
            <a:ext cx="8221662" cy="368300"/>
          </a:xfr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2400" b="1" spc="-70" baseline="0">
                <a:solidFill>
                  <a:schemeClr val="tx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Insert slide title here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5187" y="894740"/>
            <a:ext cx="8219717" cy="170816"/>
          </a:xfrm>
        </p:spPr>
        <p:txBody>
          <a:bodyPr tIns="0"/>
          <a:lstStyle>
            <a:lvl1pPr marL="0" indent="0"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612340"/>
            <a:ext cx="1823085" cy="97491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66725" y="1206500"/>
            <a:ext cx="8220075" cy="2820988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BF8F4F-F840-1BC6-091C-60385C51FD1E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14ADAB6-7504-89B5-F013-F5D842DFA7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502E546-E25D-05E1-2D81-DE290AC308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55B25A-2CA8-F2CE-85B1-DF7C44CF1113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0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6FC0A13C-2440-D658-B0E1-E43DE5B9F5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1" name="Picture 10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2AA888CF-145F-5A27-13B4-A36D0209925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2" name="Picture 11" descr="Logo&#10;&#10;Description automatically generated">
                <a:extLst>
                  <a:ext uri="{FF2B5EF4-FFF2-40B4-BE49-F238E27FC236}">
                    <a16:creationId xmlns:a16="http://schemas.microsoft.com/office/drawing/2014/main" id="{076167B0-3D92-8A6C-8D6A-1F5888224E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9506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8137"/>
            <a:ext cx="2274660" cy="3062171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41223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21306"/>
            <a:ext cx="1823085" cy="8852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4470B1-A3B7-4256-E955-7B22FB9388D8}"/>
              </a:ext>
            </a:extLst>
          </p:cNvPr>
          <p:cNvGrpSpPr/>
          <p:nvPr userDrawn="1"/>
        </p:nvGrpSpPr>
        <p:grpSpPr>
          <a:xfrm>
            <a:off x="7332015" y="88002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4C2D7E7-0675-ECAB-9413-6A68EF4624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39D2E54-B7C7-3CAB-292C-D93B6BF7E1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AF176C-4715-F615-EF75-8B7D0CA07C25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7" name="Picture 6" descr="Logo&#10;&#10;Description automatically generated">
                <a:extLst>
                  <a:ext uri="{FF2B5EF4-FFF2-40B4-BE49-F238E27FC236}">
                    <a16:creationId xmlns:a16="http://schemas.microsoft.com/office/drawing/2014/main" id="{2D24FD29-0AEE-84AD-FB74-88AB93FE9A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7" name="Picture 16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9FBAE715-D071-2212-322B-27574609BBD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BCC8CE63-8830-686E-CD8D-448C583995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540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41223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8137"/>
            <a:ext cx="2274660" cy="3062171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7546EB-411A-7681-2577-53DD99D23B3B}"/>
              </a:ext>
            </a:extLst>
          </p:cNvPr>
          <p:cNvGrpSpPr/>
          <p:nvPr userDrawn="1"/>
        </p:nvGrpSpPr>
        <p:grpSpPr>
          <a:xfrm>
            <a:off x="7332015" y="72229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241E9D3-AC60-D406-E251-FBAAAED76C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FA597E-35F7-B6D2-F689-DE0479450E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AEB652F-C092-62C4-8A96-E0F98F8F7201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7C644021-0384-988A-9AC1-B708FD9145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7" name="Picture 16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73BF1C1B-1EEB-C4F3-EF65-3BD8FF4487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3121BBA0-FF31-6969-064F-C4DE1723B3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3213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bold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8137"/>
            <a:ext cx="2274660" cy="3062171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A1D6F8-8E07-C18D-FAC3-B8C4CAA7849A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ED33F1C-1883-AB78-43A6-DAA445C88D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1C3F0D5-13D2-95F2-BA79-ECE2959D09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92E3451-D13E-26D1-9A8B-4EDDE9F44371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8809CAF3-8648-CB1E-E622-3C38AFEF09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7" name="Picture 16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9CAD9679-C0D8-3B1B-FF7F-5D4559D9EE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C876A83F-ECE0-BA2D-745A-75B776760DF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8951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6006" y="2963121"/>
            <a:ext cx="4105994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AE3150-DE7B-DD40-C800-918166698DE8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A695DF0-EC9F-8BF2-EE81-90EDE537C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EF1BD2F-37F4-14E3-31C7-18C74EF1FF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86828BC-C00F-CA6E-635C-1CBC4972DD0E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5" name="Picture 14" descr="Logo&#10;&#10;Description automatically generated">
                <a:extLst>
                  <a:ext uri="{FF2B5EF4-FFF2-40B4-BE49-F238E27FC236}">
                    <a16:creationId xmlns:a16="http://schemas.microsoft.com/office/drawing/2014/main" id="{381DB574-933D-9C51-E0C3-D7232CD60C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6" name="Picture 15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1D319646-C153-241E-7A7E-4E6A656712D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A2679517-ED17-30EA-B3E5-C3C06233D75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1033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438150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56" y="438150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E0F969-3878-1216-CAA2-58CCE6286D8C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79CFD7E-E7C8-49F5-AB41-B1F2A9982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A127332-EB43-7B53-F2E8-C228D22544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42B1B2-6669-59BA-A195-E8C825034BA0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7" name="Picture 6" descr="Logo&#10;&#10;Description automatically generated">
                <a:extLst>
                  <a:ext uri="{FF2B5EF4-FFF2-40B4-BE49-F238E27FC236}">
                    <a16:creationId xmlns:a16="http://schemas.microsoft.com/office/drawing/2014/main" id="{1D317A95-5CA6-C59A-2877-4FD8F5F332C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7" name="Picture 16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1FB3182E-8917-F7CB-1B36-08A226350B2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E9AAA745-E849-C755-2472-CE7BF9CBF1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5414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438150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56" y="438150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346144-54F2-24C7-A273-9DB4AF04C36F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34349E7-997A-0BF9-0139-63086F9C2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4BDE72-F893-85AC-4AB0-5E717837BF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9035CC6-B6E4-B0B6-D79E-9B2C6D7F3E3C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9DB68433-3970-DEEF-C9C3-776BE6F06B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7" name="Picture 16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94E4407C-36B7-053A-75F3-11A51886C6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6BA99B53-A63D-D2DA-8E3E-B4510BBB0A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04179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82478" y="438150"/>
            <a:ext cx="3196272" cy="3503613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6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US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ts val="2160"/>
              </a:lnSpc>
              <a:spcBef>
                <a:spcPts val="12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  <a:defRPr lang="en-GB" sz="1800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856" y="438150"/>
            <a:ext cx="3055584" cy="2231970"/>
          </a:xfrm>
        </p:spPr>
        <p:txBody>
          <a:bodyPr t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ACD1F5-653A-7A34-D78F-C62699B74674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789C47F-240B-CA3A-E268-29AC7F904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3E5E96A-368E-8194-9472-EFBF761F09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3C86E17-EB49-D693-1818-06B74A2DFB99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43C1335C-4E7C-E517-00B5-F88A3B8C7B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7" name="Picture 16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D4037D9D-B700-8928-3694-565949BCBC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A8D781C7-631A-3F31-B185-924CD61963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62280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ic background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91440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05140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870882" y="0"/>
            <a:ext cx="3273118" cy="5143500"/>
          </a:xfrm>
          <a:prstGeom prst="rect">
            <a:avLst/>
          </a:prstGeom>
          <a:solidFill>
            <a:srgbClr val="2B6FAB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77280"/>
            <a:ext cx="3273116" cy="847455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273117" cy="90868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7D330D-0F40-BF2B-C7A7-3F79864FBB1D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B3AD4C-E3C7-744E-8949-754A419634C3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93E05C0-2DE9-E508-C473-948DD38F0C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E9E373E-2BB0-E129-176F-1E3A42E1A8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CF92143-04C4-7B47-C1DF-19D666CA071A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4506B57E-0BBD-561C-B00F-50C9320815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9" name="Picture 18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6818CA82-A196-C833-E996-3D18D0E649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A5B7AD89-12B5-D8F6-EF7E-3D894C0053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83454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loating photo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073358" y="1987267"/>
            <a:ext cx="2309339" cy="1514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537466" y="1066800"/>
            <a:ext cx="3150178" cy="199091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1"/>
            <a:ext cx="3273117" cy="4066614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95D142-22CE-9F61-ADAB-DFA49876D3E9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A01C5DE-76B2-980C-8FC3-7CC14753C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494307-C9AB-99A6-E815-08E167DC38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96AAA8E-947A-B182-97A6-37B25B1B2370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190E5B45-1E66-3C2F-5C4F-11E64B3D84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8" name="Picture 17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F1E06185-FD00-C938-0360-5FD93D820DA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9" name="Picture 18" descr="Logo&#10;&#10;Description automatically generated">
                <a:extLst>
                  <a:ext uri="{FF2B5EF4-FFF2-40B4-BE49-F238E27FC236}">
                    <a16:creationId xmlns:a16="http://schemas.microsoft.com/office/drawing/2014/main" id="{8E67C147-EAFD-69C5-FD0D-553345EC47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85940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78400" y="1066800"/>
            <a:ext cx="4165600" cy="2184400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559195"/>
            <a:ext cx="3273116" cy="695055"/>
          </a:xfrm>
        </p:spPr>
        <p:txBody>
          <a:bodyPr tIns="0"/>
          <a:lstStyle>
            <a:lvl1pPr marL="0" indent="0">
              <a:buNone/>
              <a:defRPr lang="en-US" sz="14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520065"/>
            <a:ext cx="3273117" cy="90868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494" y="2473596"/>
            <a:ext cx="3273116" cy="2013240"/>
          </a:xfrm>
        </p:spPr>
        <p:txBody>
          <a:bodyPr tIns="0"/>
          <a:lstStyle>
            <a:lvl1pPr marL="285750" indent="-28575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n-US" sz="14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A5498B-8F45-F82C-42F8-E2A45E483FEA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2E451D4-E667-CA56-2E1B-72D7D81F25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031521E-E840-9C23-967D-951B55C01E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3696026-7B39-68A7-F728-3468093EB57F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1" name="Picture 10" descr="Logo&#10;&#10;Description automatically generated">
                <a:extLst>
                  <a:ext uri="{FF2B5EF4-FFF2-40B4-BE49-F238E27FC236}">
                    <a16:creationId xmlns:a16="http://schemas.microsoft.com/office/drawing/2014/main" id="{D3EB1966-B480-05B8-9161-EFD1098F87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9" name="Picture 18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1102BAFE-CBCF-8733-5CB9-2894F33ED6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E4F040B7-36FF-C369-E7FB-72AEB211B6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669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195888" y="3752850"/>
            <a:ext cx="3948111" cy="13895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GB" sz="1400" spc="100" dirty="0" err="1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929313" y="2613025"/>
            <a:ext cx="3214687" cy="2530475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 lang="en-GB" dirty="0">
                <a:solidFill>
                  <a:schemeClr val="bg1"/>
                </a:solidFill>
              </a:defRPr>
            </a:lvl1pPr>
          </a:lstStyle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  <a:p>
            <a:pPr marL="171450" lvl="0" indent="-171450" algn="ctr"/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986090" y="536215"/>
            <a:ext cx="2743200" cy="2743200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CA5B1-549F-55AE-3ABF-60AB3FB5F5DB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993990-4F06-934F-617A-69FDAD365545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15" name="Picture 1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124EDB9-8233-A6CF-B35A-6829E7E0D9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24F5D7-6F55-C782-9EF9-A4D8BF0EC8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E0C649E-CF36-91F1-674F-9C561745BEF9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34AD4D95-250F-7AE5-FEFD-3DC2C62157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9" name="Picture 18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AD0112A1-C276-3388-2724-CD722B3DF20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0F486D42-47A8-9B68-B197-0EB3F9FB61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43585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_title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00250" y="514350"/>
            <a:ext cx="4751057" cy="2886757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86050" y="1066799"/>
            <a:ext cx="6471201" cy="3001619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2004666"/>
            <a:ext cx="4107507" cy="2063751"/>
          </a:xfrm>
          <a:solidFill>
            <a:schemeClr val="bg1"/>
          </a:solidFill>
        </p:spPr>
        <p:txBody>
          <a:bodyPr tIns="0" bIns="0"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None/>
              <a:defRPr lang="en-US" sz="44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735042"/>
            <a:ext cx="3816350" cy="50482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173037" indent="0">
              <a:buNone/>
              <a:defRPr>
                <a:solidFill>
                  <a:schemeClr val="accent5"/>
                </a:solidFill>
              </a:defRPr>
            </a:lvl2pPr>
            <a:lvl3pPr marL="323850" indent="0">
              <a:buNone/>
              <a:defRPr>
                <a:solidFill>
                  <a:schemeClr val="accent5"/>
                </a:solidFill>
              </a:defRPr>
            </a:lvl3pPr>
            <a:lvl4pPr marL="457200" indent="0">
              <a:buNone/>
              <a:defRPr>
                <a:solidFill>
                  <a:schemeClr val="accent5"/>
                </a:solidFill>
              </a:defRPr>
            </a:lvl4pPr>
            <a:lvl5pPr marL="593725" indent="0">
              <a:buNone/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FE74EA-3E9A-F75D-BDB3-27453E3A5B18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15" name="Picture 1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1554E48-5264-C689-0C68-A6F1AE5103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F63FB7C-72E0-60AD-1C11-949ADE6F0C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1090DC-9E59-2BC2-2144-344F4644B63F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16276DF2-3E1F-6458-212E-E21119116E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9" name="Picture 18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A6E46136-ADD9-AC21-E8E9-9C52FBC478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3E0B8F8F-EF8F-9D4E-4007-56C4ED9E7D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07321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880711" y="645617"/>
            <a:ext cx="4363050" cy="1990358"/>
          </a:xfrm>
          <a:prstGeom prst="rect">
            <a:avLst/>
          </a:prstGeom>
          <a:solidFill>
            <a:schemeClr val="tx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dirty="0" err="1">
              <a:gradFill>
                <a:gsLst>
                  <a:gs pos="0">
                    <a:schemeClr val="bg1"/>
                  </a:gs>
                  <a:gs pos="98000">
                    <a:schemeClr val="bg1"/>
                  </a:gs>
                </a:gsLst>
                <a:lin ang="5400000" scaled="0"/>
              </a:gra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36650" y="1066799"/>
            <a:ext cx="5676900" cy="2678998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429191" y="3246283"/>
            <a:ext cx="5959159" cy="1380784"/>
          </a:xfrm>
          <a:solidFill>
            <a:schemeClr val="bg1"/>
          </a:solidFill>
        </p:spPr>
        <p:txBody>
          <a:bodyPr lIns="274320" tIns="228600"/>
          <a:lstStyle>
            <a:lvl1pPr marL="0" indent="0">
              <a:buNone/>
              <a:defRPr lang="en-GB" sz="2400" b="1" kern="0" spc="-1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BDFED6-BBAF-D0B6-E7F6-484ECAF76263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02C98B2-3755-6B36-3863-F01E6C145C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FFB824-0176-2C74-8460-F986DA88F04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0AC4F9D-AE5F-C348-2A7C-050414A4F217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4D6A4882-6794-DA13-1227-2D3E660F2E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8" name="Picture 17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26D9B02D-5591-C38C-6F46-F37F27594E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9" name="Picture 18" descr="Logo&#10;&#10;Description automatically generated">
                <a:extLst>
                  <a:ext uri="{FF2B5EF4-FFF2-40B4-BE49-F238E27FC236}">
                    <a16:creationId xmlns:a16="http://schemas.microsoft.com/office/drawing/2014/main" id="{D739CAA5-6BAD-2C89-7B9F-E24840631C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2413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66006" y="2963121"/>
            <a:ext cx="4105994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B1AB8A-7A37-394F-403E-9851694E7054}"/>
              </a:ext>
            </a:extLst>
          </p:cNvPr>
          <p:cNvGrpSpPr/>
          <p:nvPr userDrawn="1"/>
        </p:nvGrpSpPr>
        <p:grpSpPr>
          <a:xfrm>
            <a:off x="7328448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0517D77-3892-1098-D1E6-3CB6824991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09A078A-5C32-A285-81A0-550925DDFE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9D6D15-22B4-8E74-72CC-94E185231531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3C6D56F0-2B13-36F7-F162-E845C8D8F5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6" name="Picture 15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3BC030BF-15D2-BD31-48D3-D89A115392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65192F11-1321-E9CA-94DD-00F595A10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54237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two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72000" y="641350"/>
            <a:ext cx="1409700" cy="1409700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5064"/>
            <a:ext cx="3273116" cy="847455"/>
          </a:xfrm>
        </p:spPr>
        <p:txBody>
          <a:bodyPr tIns="0"/>
          <a:lstStyle>
            <a:lvl1pPr marL="0" indent="0">
              <a:buNone/>
              <a:defRPr lang="en-US" sz="1100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572000" y="2757472"/>
            <a:ext cx="1409700" cy="1409700"/>
          </a:xfrm>
          <a:prstGeom prst="ellipse">
            <a:avLst/>
          </a:prstGeo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 lang="en-GB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pPr marL="0" lvl="0" indent="0" algn="ctr"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48400" y="641350"/>
            <a:ext cx="2438400" cy="339725"/>
          </a:xfrm>
        </p:spPr>
        <p:txBody>
          <a:bodyPr/>
          <a:lstStyle>
            <a:lvl1pPr marL="0" indent="0">
              <a:buNone/>
              <a:defRPr sz="1400"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48400" y="981076"/>
            <a:ext cx="2438400" cy="266700"/>
          </a:xfrm>
        </p:spPr>
        <p:txBody>
          <a:bodyPr/>
          <a:lstStyle>
            <a:lvl1pPr marL="0" indent="0"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248400" y="1247776"/>
            <a:ext cx="2438400" cy="803273"/>
          </a:xfrm>
        </p:spPr>
        <p:txBody>
          <a:bodyPr tIns="0" bIns="0"/>
          <a:lstStyle>
            <a:lvl1pPr marL="0" indent="0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48400" y="2757473"/>
            <a:ext cx="2438400" cy="339725"/>
          </a:xfrm>
        </p:spPr>
        <p:txBody>
          <a:bodyPr/>
          <a:lstStyle>
            <a:lvl1pPr marL="0" indent="0">
              <a:buNone/>
              <a:defRPr sz="1400"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GB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248400" y="3097199"/>
            <a:ext cx="2438400" cy="266700"/>
          </a:xfrm>
        </p:spPr>
        <p:txBody>
          <a:bodyPr/>
          <a:lstStyle>
            <a:lvl1pPr marL="0" indent="0"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3363899"/>
            <a:ext cx="2438400" cy="803273"/>
          </a:xfrm>
        </p:spPr>
        <p:txBody>
          <a:bodyPr tIns="0" bIns="0"/>
          <a:lstStyle>
            <a:lvl1pPr marL="0" indent="0">
              <a:lnSpc>
                <a:spcPct val="150000"/>
              </a:lnSpc>
              <a:buNone/>
              <a:defRPr sz="9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0A8F94-2278-A0BF-4699-F565903DA78D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562BD14-3678-E1C9-BC61-B98874D411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3930216-B233-2218-2E86-836CCFF74F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5AE2F0-3DEA-58C3-5CC5-3459478175FF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9" name="Picture 8" descr="Logo&#10;&#10;Description automatically generated">
                <a:extLst>
                  <a:ext uri="{FF2B5EF4-FFF2-40B4-BE49-F238E27FC236}">
                    <a16:creationId xmlns:a16="http://schemas.microsoft.com/office/drawing/2014/main" id="{F59690A2-6C44-5FB3-B581-19F371A7CA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25" name="Picture 24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4D6A1646-65B6-6EF6-E1DA-A37F12D4BD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26" name="Picture 25" descr="Logo&#10;&#10;Description automatically generated">
                <a:extLst>
                  <a:ext uri="{FF2B5EF4-FFF2-40B4-BE49-F238E27FC236}">
                    <a16:creationId xmlns:a16="http://schemas.microsoft.com/office/drawing/2014/main" id="{AFDFD643-FD65-6496-959B-1463BB285B2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31643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8382" y="1350140"/>
            <a:ext cx="1146068" cy="114606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549739" y="1350140"/>
            <a:ext cx="1146068" cy="114606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6131" y="1350140"/>
            <a:ext cx="1146068" cy="114606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602520" y="1350140"/>
            <a:ext cx="1146068" cy="1146068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gradFill>
                  <a:gsLst>
                    <a:gs pos="2419">
                      <a:schemeClr val="bg1"/>
                    </a:gs>
                    <a:gs pos="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8382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8382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rgbClr val="62A1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549739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2549739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4576131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4576131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6602520" y="2712043"/>
            <a:ext cx="1575711" cy="2153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1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6602520" y="2945323"/>
            <a:ext cx="1575714" cy="12075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900" i="0" spc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68" indent="0">
              <a:buNone/>
              <a:defRPr sz="675"/>
            </a:lvl2pPr>
            <a:lvl3pPr marL="514337" indent="0">
              <a:buNone/>
              <a:defRPr sz="675"/>
            </a:lvl3pPr>
            <a:lvl4pPr marL="771506" indent="0">
              <a:buNone/>
              <a:defRPr sz="675"/>
            </a:lvl4pPr>
            <a:lvl5pPr marL="1028675" indent="0"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44732"/>
            <a:ext cx="8229600" cy="337614"/>
          </a:xfrm>
        </p:spPr>
        <p:txBody>
          <a:bodyPr vert="horz" wrap="square" lIns="0" tIns="0" rIns="0" bIns="0" rtlCol="0">
            <a:noAutofit/>
          </a:bodyPr>
          <a:lstStyle>
            <a:lvl1pPr marL="285750" indent="-285750">
              <a:buFont typeface="Arial" panose="020B0604020202020204" pitchFamily="34" charset="0"/>
              <a:buNone/>
              <a:defRPr lang="en-US" sz="2400" b="1" kern="0" spc="-7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Insert slide 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C7F982-0474-55AC-8EB4-0FD0659CCB5E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2B5EAC0-BBA2-3794-E4EB-177A34CC1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B583FB-1E71-46CD-1575-778CFA614C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D5083-EA70-31E3-8224-B4A81590F391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6" name="Picture 5" descr="Logo&#10;&#10;Description automatically generated">
                <a:extLst>
                  <a:ext uri="{FF2B5EF4-FFF2-40B4-BE49-F238E27FC236}">
                    <a16:creationId xmlns:a16="http://schemas.microsoft.com/office/drawing/2014/main" id="{FAB34F9E-A572-D9C7-5FF1-3606F4AF22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28" name="Picture 27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20497038-3DCC-3C06-8D43-1D7849A978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29" name="Picture 28" descr="Logo&#10;&#10;Description automatically generated">
                <a:extLst>
                  <a:ext uri="{FF2B5EF4-FFF2-40B4-BE49-F238E27FC236}">
                    <a16:creationId xmlns:a16="http://schemas.microsoft.com/office/drawing/2014/main" id="{DAD6640A-606F-E6E8-7305-5BB14C58B1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94883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bi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" y="438150"/>
            <a:ext cx="1900238" cy="1866900"/>
          </a:xfrm>
          <a:solidFill>
            <a:schemeClr val="accent1"/>
          </a:solidFill>
        </p:spPr>
        <p:txBody>
          <a:bodyPr vert="horz" wrap="square" lIns="0" tIns="1005840" rIns="0" bIns="45720" rtlCol="0" anchor="ctr">
            <a:noAutofit/>
          </a:bodyPr>
          <a:lstStyle>
            <a:lvl1pPr marL="0" indent="0" algn="ctr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 dirty="0"/>
              <a:t>Click icon to add picture</a:t>
            </a:r>
          </a:p>
          <a:p>
            <a:pPr marL="173038" lvl="0" indent="-173038"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5113C2-8AD9-022B-FC8C-439A51CA238C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7157863-B327-ECC2-8DDA-A0496CACBF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C577465-02BF-0520-79A1-BE34DF448C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8C6B6E0-510C-A142-B17F-3BB8E23F74DA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7E916F49-4391-222A-7E9C-A5F1BF7903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6" name="Picture 15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A5BABE21-39BF-E52C-D372-EAE76C594A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16AF82E9-5132-0E7C-823B-E794A008901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01136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1237A9-4F35-E20A-053B-3CD649F4ABA4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7DBEA0E-F83B-6C6B-3FED-C5030AD39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5AC0F5-95E4-F07A-4A91-F28D976DA1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2C24CF-B2F2-C6AD-2025-B745B730E2C4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7" name="Picture 6" descr="Logo&#10;&#10;Description automatically generated">
                <a:extLst>
                  <a:ext uri="{FF2B5EF4-FFF2-40B4-BE49-F238E27FC236}">
                    <a16:creationId xmlns:a16="http://schemas.microsoft.com/office/drawing/2014/main" id="{D8EB8AE2-1DAA-CE52-77EB-26C1E1805F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5" name="Picture 14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15FC70B3-B08C-E96C-EF19-7979A9BF59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6" name="Picture 15" descr="Logo&#10;&#10;Description automatically generated">
                <a:extLst>
                  <a:ext uri="{FF2B5EF4-FFF2-40B4-BE49-F238E27FC236}">
                    <a16:creationId xmlns:a16="http://schemas.microsoft.com/office/drawing/2014/main" id="{524C9CC4-EEB2-46C7-8056-CFE9BAA809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91238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598894"/>
            <a:ext cx="1823085" cy="110938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D9B848-3E71-159A-ABC6-0CD47DBD8BA2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45AE2D3-B891-0F20-E2A0-2C31B02FBA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104D3D4-9207-6DBE-078C-BB31DD6DA6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43ACA7-97CB-9043-8409-C7EC21B29C95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7" name="Picture 6" descr="Logo&#10;&#10;Description automatically generated">
                <a:extLst>
                  <a:ext uri="{FF2B5EF4-FFF2-40B4-BE49-F238E27FC236}">
                    <a16:creationId xmlns:a16="http://schemas.microsoft.com/office/drawing/2014/main" id="{6D5BC17E-1265-9C98-D49D-B2F49EE62A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5" name="Picture 14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0F516D19-006A-7017-E5D3-574D6CA12F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6" name="Picture 15" descr="Logo&#10;&#10;Description automatically generated">
                <a:extLst>
                  <a:ext uri="{FF2B5EF4-FFF2-40B4-BE49-F238E27FC236}">
                    <a16:creationId xmlns:a16="http://schemas.microsoft.com/office/drawing/2014/main" id="{49F07FF2-F186-089F-B6AA-D4F58C72D5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60527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napsho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1066800"/>
            <a:ext cx="6336357" cy="730250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0" spc="-1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box. Try to keep to two lines of text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464494" y="1819247"/>
            <a:ext cx="6336356" cy="223556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100" kern="1200" spc="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Enter text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465138" y="2387600"/>
            <a:ext cx="2058987" cy="203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None/>
              <a:defRPr lang="en-GB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Why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3398838" y="2387600"/>
            <a:ext cx="2058987" cy="203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None/>
              <a:defRPr lang="en-GB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What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6231818" y="2387600"/>
            <a:ext cx="2058987" cy="203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110000"/>
              <a:buNone/>
              <a:defRPr lang="en-GB" sz="1400" b="1" kern="1200" dirty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Wow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7" hasCustomPrompt="1"/>
          </p:nvPr>
        </p:nvSpPr>
        <p:spPr>
          <a:xfrm>
            <a:off x="465138" y="2675246"/>
            <a:ext cx="2454982" cy="163005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defRPr lang="en-GB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8" hasCustomPrompt="1"/>
          </p:nvPr>
        </p:nvSpPr>
        <p:spPr>
          <a:xfrm>
            <a:off x="3398838" y="2675246"/>
            <a:ext cx="2454982" cy="163005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defRPr lang="en-GB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6231818" y="2675246"/>
            <a:ext cx="2454982" cy="1630054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defRPr lang="en-GB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B44C03-5FFA-2DE5-5FDB-2391C54EDE08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9034F92-5D15-5C1A-A613-1CA7905C7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6ADA585-45CB-C52A-65EA-9B6B45727B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11C2551-9572-1E94-3BB2-E6BC3588FDC5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18A67FD0-C650-A111-EF22-3C322D60F0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22" name="Picture 21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529EC588-A9BD-DE02-CF84-87FE8FC615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23" name="Picture 22" descr="Logo&#10;&#10;Description automatically generated">
                <a:extLst>
                  <a:ext uri="{FF2B5EF4-FFF2-40B4-BE49-F238E27FC236}">
                    <a16:creationId xmlns:a16="http://schemas.microsoft.com/office/drawing/2014/main" id="{E3CD9451-AFD4-D279-5315-8FDE921B11E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28264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_metric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1" y="1108301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5961059" y="676937"/>
            <a:ext cx="1118877" cy="376238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2800" b="1" kern="0" spc="-15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1B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5961059" y="1108301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350117" y="676937"/>
            <a:ext cx="1118877" cy="376238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2800" b="1" kern="0" spc="-15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100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7350117" y="1108301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1" y="676937"/>
            <a:ext cx="1118877" cy="376238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2800" b="1" kern="0" spc="-15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1,000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4596644"/>
            <a:ext cx="2076456" cy="193899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100" kern="1200" baseline="300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lang="en-US" sz="1100" kern="12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Contact: Enter name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4572000" y="2064881"/>
            <a:ext cx="2349182" cy="75518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1855310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7350117" y="2058085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7350117" y="1848513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4572000" y="3184216"/>
            <a:ext cx="2349182" cy="81218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4572000" y="2974645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7350117" y="2669876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7350117" y="2460304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1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64494" y="1738594"/>
            <a:ext cx="3770956" cy="1704412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1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770957" cy="1257300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0" spc="-1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box. Try to keep to three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1674A8-0669-A707-4E84-6D8B13A2EA1F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FB0A694-E146-E894-C3CD-70B90D5C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C78ED2B-D714-CB6C-1FAE-8C6E438610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1B932C-9121-C0ED-3BA7-1FF9D33E8774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6" name="Picture 5" descr="Logo&#10;&#10;Description automatically generated">
                <a:extLst>
                  <a:ext uri="{FF2B5EF4-FFF2-40B4-BE49-F238E27FC236}">
                    <a16:creationId xmlns:a16="http://schemas.microsoft.com/office/drawing/2014/main" id="{939F6AC2-0A87-05A2-8D51-02842DBF87A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6" name="Picture 15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B624A4E9-3DBC-3AF4-4088-B020DE3429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3E8EEE4C-5710-49EC-ABB8-78F017AD0F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92183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_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700906" y="4596644"/>
            <a:ext cx="2076456" cy="193899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100" kern="1200" baseline="300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lang="en-US" sz="1100" kern="12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lang="en-US" sz="1100" kern="12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Contact: Enter name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38150"/>
            <a:ext cx="3770957" cy="1257300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0" spc="-10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this text box. Try to keep to three lines of text</a:t>
            </a:r>
          </a:p>
        </p:txBody>
      </p:sp>
      <p:sp>
        <p:nvSpPr>
          <p:cNvPr id="39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4700906" y="2253251"/>
            <a:ext cx="2349182" cy="75518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700906" y="2043680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7479023" y="2246455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7479023" y="2036883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4700906" y="3372586"/>
            <a:ext cx="2349182" cy="40927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4700906" y="3163015"/>
            <a:ext cx="2349182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7479023" y="2858246"/>
            <a:ext cx="1118877" cy="2585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1400" kern="1200" baseline="300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7479023" y="2648674"/>
            <a:ext cx="1118877" cy="202076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None/>
              <a:defRPr lang="en-US" sz="1200" b="1" kern="0" spc="-50" baseline="0" dirty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</a:defRPr>
            </a:lvl1pPr>
          </a:lstStyle>
          <a:p>
            <a:pPr marL="173038" lvl="0" indent="-173038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99000" y="670091"/>
            <a:ext cx="3898900" cy="1114259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Here’s a place for your quote. We recommend to keep it short. Maybe about this long.”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483100" y="670091"/>
            <a:ext cx="431800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r>
              <a:rPr lang="en-US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2000" dirty="0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64494" y="1738594"/>
            <a:ext cx="3770956" cy="1704412"/>
          </a:xfrm>
        </p:spPr>
        <p:txBody>
          <a:bodyPr tIns="0"/>
          <a:lstStyle>
            <a:lvl1pPr marL="0" indent="0">
              <a:lnSpc>
                <a:spcPct val="120000"/>
              </a:lnSpc>
              <a:buNone/>
              <a:defRPr lang="en-US" sz="1100" kern="1200" spc="0" baseline="0" dirty="0" smtClean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D38B5D-342E-915D-0F76-DF14EE1A6CF2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4C5666A-3621-D6F1-D783-F99925487D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C6F2B2B-EAF0-BCCB-135E-7B98A5B0C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65549B-653F-B8E8-E29E-5399C05EADC1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A8A51B52-072D-F103-2DD5-B1CF2C580E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9" name="Picture 8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46AE2F67-D4E1-303A-0D8C-F734C67E33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0" name="Picture 9" descr="Logo&#10;&#10;Description automatically generated">
                <a:extLst>
                  <a:ext uri="{FF2B5EF4-FFF2-40B4-BE49-F238E27FC236}">
                    <a16:creationId xmlns:a16="http://schemas.microsoft.com/office/drawing/2014/main" id="{B7E5F94E-5C27-9DF5-BD1B-A87D41B394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6322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1831837" y="4525456"/>
            <a:ext cx="5480327" cy="2557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34285" rIns="0" bIns="137160" anchor="b" anchorCtr="0">
            <a:spAutoFit/>
          </a:bodyPr>
          <a:lstStyle/>
          <a:p>
            <a:pPr algn="ctr" defTabSz="685574" eaLnBrk="0" hangingPunct="0">
              <a:lnSpc>
                <a:spcPts val="675"/>
              </a:lnSpc>
              <a:defRPr/>
            </a:pPr>
            <a:r>
              <a:rPr lang="en-US" sz="5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©2023 INCOSE, LLC. All rights reserved.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F2F77-3450-4868-C447-47C0D656D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723" y="1386057"/>
            <a:ext cx="2908554" cy="26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9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85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963121"/>
            <a:ext cx="4114800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42A4BF-6937-0BF3-DAF6-017E9329BEA0}"/>
              </a:ext>
            </a:extLst>
          </p:cNvPr>
          <p:cNvGrpSpPr/>
          <p:nvPr userDrawn="1"/>
        </p:nvGrpSpPr>
        <p:grpSpPr>
          <a:xfrm>
            <a:off x="732566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FBD68E1-884C-8A6A-A6B1-4C36FC8A7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5A069A2-C072-A620-1D87-3827D8C99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F01E99D-8B4A-0773-CCDD-65E679C833A7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51D68B48-BA97-3D28-55BC-C22DEB7172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7" name="Picture 16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C2948B3F-A459-5850-8147-12A1FB8D88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1056B4A5-DCBF-27BB-EFA8-2423650C3A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2315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93570F-9463-86B6-A8D9-65CB4504F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723" y="1386057"/>
            <a:ext cx="2908554" cy="26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8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 userDrawn="1"/>
        </p:nvSpPr>
        <p:spPr bwMode="blackWhite">
          <a:xfrm>
            <a:off x="466894" y="1642997"/>
            <a:ext cx="2566929" cy="2557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34285" rIns="0" bIns="137160" anchor="b" anchorCtr="0">
            <a:spAutoFit/>
          </a:bodyPr>
          <a:lstStyle/>
          <a:p>
            <a:pPr defTabSz="685574" eaLnBrk="0" hangingPunct="0">
              <a:lnSpc>
                <a:spcPts val="675"/>
              </a:lnSpc>
              <a:defRPr/>
            </a:pPr>
            <a:r>
              <a:rPr lang="en-US" sz="525" dirty="0">
                <a:gradFill>
                  <a:gsLst>
                    <a:gs pos="5417">
                      <a:srgbClr val="FFFFFF"/>
                    </a:gs>
                    <a:gs pos="13333">
                      <a:srgbClr val="FFFFFF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©2023 INCOSE. All rights reserved.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63269" y="1926053"/>
            <a:ext cx="812082" cy="20774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defTabSz="685755"/>
            <a:r>
              <a:rPr lang="en-AU" sz="1050" spc="75" dirty="0" err="1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incose.org</a:t>
            </a:r>
            <a:endParaRPr lang="en-AU" sz="1050" spc="75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55B67-795B-9656-7603-CCC8D5B39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08" y="268692"/>
            <a:ext cx="1409961" cy="12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subtitle_bold_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4" y="1488137"/>
            <a:ext cx="2274660" cy="3062171"/>
          </a:xfrm>
        </p:spPr>
        <p:txBody>
          <a:bodyPr tIns="0"/>
          <a:lstStyle>
            <a:lvl1pPr marL="0" indent="0">
              <a:lnSpc>
                <a:spcPct val="150000"/>
              </a:lnSpc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>
              <a:buNone/>
              <a:defRPr/>
            </a:lvl2pPr>
            <a:lvl3pPr marL="323850" indent="0">
              <a:buNone/>
              <a:defRPr/>
            </a:lvl3pPr>
            <a:lvl4pPr marL="457200" indent="0">
              <a:buNone/>
              <a:defRPr/>
            </a:lvl4pPr>
            <a:lvl5pPr marL="593725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493" y="441223"/>
            <a:ext cx="3273117" cy="949858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0" spc="-150" baseline="0" dirty="0" smtClean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0" spc="-150" baseline="0" dirty="0" smtClean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0" spc="-15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21306"/>
            <a:ext cx="1823085" cy="88526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C092B1-1645-BF28-4CD8-7BC2CCAEBF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83275" y="0"/>
            <a:ext cx="3260725" cy="5143500"/>
          </a:xfrm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7DCFC7-72C5-0A4F-F3AA-7CA970DAE692}"/>
              </a:ext>
            </a:extLst>
          </p:cNvPr>
          <p:cNvGrpSpPr/>
          <p:nvPr userDrawn="1"/>
        </p:nvGrpSpPr>
        <p:grpSpPr>
          <a:xfrm>
            <a:off x="7376465" y="72229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68EF938-E375-F374-D998-3ECD2D19B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9C88C2-B06D-B60A-B31C-8103558B9B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C6E419-5927-A254-DF15-247592ED15F8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3BB0CA75-B13A-21C0-E344-AF69C09635E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8" name="Picture 17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3FD2A282-3BCC-3832-9A54-A7DB002E91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9" name="Picture 18" descr="Logo&#10;&#10;Description automatically generated">
                <a:extLst>
                  <a:ext uri="{FF2B5EF4-FFF2-40B4-BE49-F238E27FC236}">
                    <a16:creationId xmlns:a16="http://schemas.microsoft.com/office/drawing/2014/main" id="{3D08C5AC-1789-364A-D2A8-B26D8B9A5D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4197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_dark blank">
    <p:bg>
      <p:bgPr>
        <a:solidFill>
          <a:srgbClr val="2B6F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8150"/>
            <a:ext cx="4114800" cy="241329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8576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800" b="1" kern="1200" spc="-200" baseline="0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963121"/>
            <a:ext cx="4114800" cy="1132629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</a:pPr>
            <a:r>
              <a:rPr lang="en-US" dirty="0"/>
              <a:t>Enter a subtitle here.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FD99E-3445-A82B-45EE-8E353F152E70}"/>
              </a:ext>
            </a:extLst>
          </p:cNvPr>
          <p:cNvGrpSpPr/>
          <p:nvPr userDrawn="1"/>
        </p:nvGrpSpPr>
        <p:grpSpPr>
          <a:xfrm>
            <a:off x="7332015" y="67768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3002457-2D8F-94CC-EBC5-591A06492C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6DC5B05-0218-D52A-8DAB-BA1DAD8EE6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6D02C17-4B73-D034-960F-50F4B80AFAA6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F9375FA9-351E-C9BB-90BB-FAFB19AC25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7" name="Picture 16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D2141476-1073-0827-4937-A7E2E5C4DC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751AA170-9CBA-99D4-9FF7-BCF3CD16D3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4110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438150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here. In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496844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ACBE5C-769A-0687-529D-EFEFB436388D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B142A37-803C-95C4-C403-98BE237E5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E043960-007C-986D-4AA3-EBDCBB9271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A63579-899B-8B31-3F52-18C486BAD42D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7" name="Picture 6" descr="Logo&#10;&#10;Description automatically generated">
                <a:extLst>
                  <a:ext uri="{FF2B5EF4-FFF2-40B4-BE49-F238E27FC236}">
                    <a16:creationId xmlns:a16="http://schemas.microsoft.com/office/drawing/2014/main" id="{8CC069E8-AFCD-E1F5-50A5-6DAD5F9588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6" name="Picture 15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66B09954-B99C-8E65-619B-4F8F5D1918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B8ABC5EC-FF49-653E-A407-7B55CC6B93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63461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438150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tx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here. In 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496844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FA004E-3D5F-E29D-0EA7-8D53EFD57F9D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12" name="Picture 1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49018B3-95AD-96B8-BF95-8AC502A91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63AB8E8-7286-D8A2-2C9F-BF6974D65F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3329E18-6ABF-EA3D-CF87-05BC7C856B0E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5" name="Picture 14" descr="Logo&#10;&#10;Description automatically generated">
                <a:extLst>
                  <a:ext uri="{FF2B5EF4-FFF2-40B4-BE49-F238E27FC236}">
                    <a16:creationId xmlns:a16="http://schemas.microsoft.com/office/drawing/2014/main" id="{285A5857-BFD5-9887-9501-2063A2EACD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6" name="Picture 15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0D1534FC-6367-C0C7-B065-6482BC9FAF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3C9ED5B0-F345-B238-4105-CB57484AD32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9366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447235"/>
            <a:ext cx="1823085" cy="180634"/>
          </a:xfrm>
        </p:spPr>
        <p:txBody>
          <a:bodyPr tIns="0" bIns="0"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small text 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917" y="438150"/>
            <a:ext cx="3656884" cy="88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20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Insert title here.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1010" y="1496844"/>
            <a:ext cx="3657600" cy="671512"/>
          </a:xfrm>
        </p:spPr>
        <p:txBody>
          <a:bodyPr anchor="t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Enter text here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447185-C923-D017-FBD8-B32C34B3B227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3" name="Picture 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01E4C238-EC75-169D-34C6-06B5ED5E5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1BF60F5-F7F5-F8E0-52F7-AFB2D462AE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1C95FB-5C03-347F-5016-2F86FED8C10D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6" name="Picture 5" descr="Logo&#10;&#10;Description automatically generated">
                <a:extLst>
                  <a:ext uri="{FF2B5EF4-FFF2-40B4-BE49-F238E27FC236}">
                    <a16:creationId xmlns:a16="http://schemas.microsoft.com/office/drawing/2014/main" id="{E9EF6642-42A9-72FB-3C14-799EDAFB10A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6" name="Picture 15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A310B59D-297D-030F-7CAF-2C83CC4007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92217707-F24D-4AF7-023D-6329BE79038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453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914400" rIns="0" bIns="45720" rtlCol="0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173038" lvl="0" indent="-173038" algn="ctr"/>
            <a:r>
              <a:rPr lang="en-US"/>
              <a:t>Click icon to add picture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6852" y="438150"/>
            <a:ext cx="3293618" cy="2312253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0" spc="-150" baseline="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text to edit master style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8EDD1-F166-0026-0859-D0EC65F898C7}"/>
              </a:ext>
            </a:extLst>
          </p:cNvPr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CBE081-BC94-6A62-3815-A74CE1227834}"/>
              </a:ext>
            </a:extLst>
          </p:cNvPr>
          <p:cNvGrpSpPr/>
          <p:nvPr userDrawn="1"/>
        </p:nvGrpSpPr>
        <p:grpSpPr>
          <a:xfrm>
            <a:off x="7332015" y="69156"/>
            <a:ext cx="1663154" cy="368994"/>
            <a:chOff x="7332015" y="69155"/>
            <a:chExt cx="1663154" cy="368994"/>
          </a:xfrm>
        </p:grpSpPr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AA05EA0-A0F7-E919-A00D-3FD9159C13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06" y="97638"/>
              <a:ext cx="477963" cy="312028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B73DDD-3A84-7996-5EE8-41E7E83D31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421701" y="69155"/>
              <a:ext cx="0" cy="368994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4BD6CD-DCCC-D541-7BE9-7837BA2057AB}"/>
                </a:ext>
              </a:extLst>
            </p:cNvPr>
            <p:cNvGrpSpPr/>
            <p:nvPr userDrawn="1"/>
          </p:nvGrpSpPr>
          <p:grpSpPr>
            <a:xfrm>
              <a:off x="7332015" y="92213"/>
              <a:ext cx="989912" cy="322878"/>
              <a:chOff x="-2197100" y="355600"/>
              <a:chExt cx="13589000" cy="4432300"/>
            </a:xfrm>
          </p:grpSpPr>
          <p:pic>
            <p:nvPicPr>
              <p:cNvPr id="16" name="Picture 15" descr="Logo&#10;&#10;Description automatically generated">
                <a:extLst>
                  <a:ext uri="{FF2B5EF4-FFF2-40B4-BE49-F238E27FC236}">
                    <a16:creationId xmlns:a16="http://schemas.microsoft.com/office/drawing/2014/main" id="{1AB3B9C3-AC9F-8BB1-3EF7-46047577D5D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7" name="Picture 16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7B0F4D4C-DADF-3B5A-93CA-C8FCCA82DA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8" name="Picture 17" descr="Logo&#10;&#10;Description automatically generated">
                <a:extLst>
                  <a:ext uri="{FF2B5EF4-FFF2-40B4-BE49-F238E27FC236}">
                    <a16:creationId xmlns:a16="http://schemas.microsoft.com/office/drawing/2014/main" id="{DE7470A5-5D48-636A-9B73-423C2A479A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3392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435081"/>
            <a:ext cx="8069136" cy="26478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lvl="0" indent="0">
              <a:spcBef>
                <a:spcPts val="1200"/>
              </a:spcBef>
              <a:buClr>
                <a:srgbClr val="0072C8"/>
              </a:buClr>
              <a:buSzPct val="110000"/>
              <a:buFont typeface="Wingdings" panose="05000000000000000000" pitchFamily="2" charset="2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72134"/>
            <a:ext cx="8236324" cy="1059264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DEF4C-D9A6-44D4-9CB9-ECE828C8E723}"/>
              </a:ext>
            </a:extLst>
          </p:cNvPr>
          <p:cNvSpPr txBox="1"/>
          <p:nvPr userDrawn="1"/>
        </p:nvSpPr>
        <p:spPr>
          <a:xfrm>
            <a:off x="-1598279" y="164438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US" sz="14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8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4001" r:id="rId2"/>
    <p:sldLayoutId id="2147484067" r:id="rId3"/>
    <p:sldLayoutId id="2147484044" r:id="rId4"/>
    <p:sldLayoutId id="2147484068" r:id="rId5"/>
    <p:sldLayoutId id="2147484069" r:id="rId6"/>
    <p:sldLayoutId id="2147484016" r:id="rId7"/>
    <p:sldLayoutId id="2147484045" r:id="rId8"/>
    <p:sldLayoutId id="2147484054" r:id="rId9"/>
    <p:sldLayoutId id="2147484000" r:id="rId10"/>
    <p:sldLayoutId id="2147484038" r:id="rId11"/>
    <p:sldLayoutId id="2147484062" r:id="rId12"/>
    <p:sldLayoutId id="2147484063" r:id="rId13"/>
    <p:sldLayoutId id="2147483965" r:id="rId14"/>
    <p:sldLayoutId id="2147484035" r:id="rId15"/>
    <p:sldLayoutId id="2147484070" r:id="rId16"/>
    <p:sldLayoutId id="2147484051" r:id="rId17"/>
    <p:sldLayoutId id="2147484053" r:id="rId18"/>
    <p:sldLayoutId id="2147484052" r:id="rId19"/>
    <p:sldLayoutId id="2147484042" r:id="rId20"/>
    <p:sldLayoutId id="2147484043" r:id="rId21"/>
    <p:sldLayoutId id="2147484050" r:id="rId22"/>
    <p:sldLayoutId id="2147483967" r:id="rId23"/>
    <p:sldLayoutId id="2147483990" r:id="rId24"/>
    <p:sldLayoutId id="2147484058" r:id="rId25"/>
    <p:sldLayoutId id="2147484060" r:id="rId26"/>
    <p:sldLayoutId id="2147484046" r:id="rId27"/>
    <p:sldLayoutId id="2147484048" r:id="rId28"/>
    <p:sldLayoutId id="2147484064" r:id="rId29"/>
    <p:sldLayoutId id="2147484056" r:id="rId30"/>
    <p:sldLayoutId id="2147483986" r:id="rId31"/>
    <p:sldLayoutId id="2147484010" r:id="rId32"/>
    <p:sldLayoutId id="2147484059" r:id="rId33"/>
    <p:sldLayoutId id="2147484018" r:id="rId34"/>
    <p:sldLayoutId id="2147484030" r:id="rId35"/>
    <p:sldLayoutId id="2147484061" r:id="rId36"/>
    <p:sldLayoutId id="2147484065" r:id="rId37"/>
    <p:sldLayoutId id="2147484003" r:id="rId38"/>
    <p:sldLayoutId id="2147484023" r:id="rId39"/>
    <p:sldLayoutId id="2147484072" r:id="rId40"/>
    <p:sldLayoutId id="2147484047" r:id="rId41"/>
    <p:sldLayoutId id="2147484071" r:id="rId4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800" b="1" kern="0" spc="-100" baseline="0" dirty="0">
          <a:solidFill>
            <a:schemeClr val="accent3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20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3850" indent="-150813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10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133350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05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90550" indent="-133350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000" kern="1200" spc="0" baseline="0" dirty="0" smtClean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04850" indent="-111125" algn="l" defTabSz="9144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lang="en-US" sz="1000" kern="1200" spc="0" baseline="0" dirty="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4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pos="5616">
          <p15:clr>
            <a:srgbClr val="F26B43"/>
          </p15:clr>
        </p15:guide>
        <p15:guide id="7" orient="horz" pos="3084">
          <p15:clr>
            <a:srgbClr val="F26B43"/>
          </p15:clr>
        </p15:guide>
        <p15:guide id="8" orient="horz" pos="672">
          <p15:clr>
            <a:srgbClr val="F26B43"/>
          </p15:clr>
        </p15:guide>
        <p15:guide id="9" orient="horz" pos="276">
          <p15:clr>
            <a:srgbClr val="F26B43"/>
          </p15:clr>
        </p15:guide>
        <p15:guide id="10" orient="horz" pos="2964">
          <p15:clr>
            <a:srgbClr val="F26B43"/>
          </p15:clr>
        </p15:guide>
        <p15:guide id="11" orient="horz" pos="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certification/becoming-certified/sep-forms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ose.org/certification/becoming-certified/sep-forms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ertification@incose.net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incose.org/certific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jpe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jpeg"/><Relationship Id="rId3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7.png"/><Relationship Id="rId20" Type="http://schemas.openxmlformats.org/officeDocument/2006/relationships/image" Target="../media/image61.jpeg"/><Relationship Id="rId29" Type="http://schemas.openxmlformats.org/officeDocument/2006/relationships/image" Target="../media/image7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5" Type="http://schemas.openxmlformats.org/officeDocument/2006/relationships/image" Target="../media/image46.jpe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jpeg"/><Relationship Id="rId30" Type="http://schemas.openxmlformats.org/officeDocument/2006/relationships/image" Target="../media/image71.png"/><Relationship Id="rId8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213B48A-0FC9-4E4A-272D-FE833792673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4ECFB8-D144-7836-81A3-F5BEBDD2C52A}"/>
              </a:ext>
            </a:extLst>
          </p:cNvPr>
          <p:cNvSpPr/>
          <p:nvPr/>
        </p:nvSpPr>
        <p:spPr>
          <a:xfrm>
            <a:off x="0" y="0"/>
            <a:ext cx="9144000" cy="3240505"/>
          </a:xfrm>
          <a:prstGeom prst="rect">
            <a:avLst/>
          </a:prstGeom>
          <a:gradFill flip="none" rotWithShape="1">
            <a:gsLst>
              <a:gs pos="2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sz="1400" dirty="0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58507-64AC-4F43-75EC-33B18C3C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51" y="438150"/>
            <a:ext cx="5401513" cy="2312253"/>
          </a:xfrm>
        </p:spPr>
        <p:txBody>
          <a:bodyPr/>
          <a:lstStyle/>
          <a:p>
            <a:r>
              <a:rPr lang="en-US" dirty="0">
                <a:solidFill>
                  <a:srgbClr val="2B6FAB"/>
                </a:solidFill>
              </a:rPr>
              <a:t>INCOSE </a:t>
            </a:r>
            <a:br>
              <a:rPr lang="en-US" dirty="0">
                <a:solidFill>
                  <a:srgbClr val="2B6FAB"/>
                </a:solidFill>
              </a:rPr>
            </a:br>
            <a:r>
              <a:rPr lang="en-US" dirty="0">
                <a:solidFill>
                  <a:srgbClr val="2B6FAB"/>
                </a:solidFill>
              </a:rPr>
              <a:t>Systems Engineering Professional (SEP) </a:t>
            </a:r>
            <a:br>
              <a:rPr lang="en-US" dirty="0">
                <a:solidFill>
                  <a:srgbClr val="2B6FAB"/>
                </a:solidFill>
              </a:rPr>
            </a:br>
            <a:r>
              <a:rPr lang="en-US" dirty="0">
                <a:solidFill>
                  <a:srgbClr val="2B6FAB"/>
                </a:solidFill>
              </a:rPr>
              <a:t>Certification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2EB68-F5E9-9132-180C-EFBDFEE6A739}"/>
              </a:ext>
            </a:extLst>
          </p:cNvPr>
          <p:cNvSpPr txBox="1"/>
          <p:nvPr/>
        </p:nvSpPr>
        <p:spPr>
          <a:xfrm>
            <a:off x="4409954" y="45206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B6FAB"/>
                </a:solidFill>
              </a:rPr>
              <a:t>Program Summary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A461F-7457-5BB3-DA22-E35334B8F0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756" y="253484"/>
            <a:ext cx="1816383" cy="16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0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wearing a blue shirt and stethoscope&#10;&#10;Description automatically generated with low confidence">
            <a:extLst>
              <a:ext uri="{FF2B5EF4-FFF2-40B4-BE49-F238E27FC236}">
                <a16:creationId xmlns:a16="http://schemas.microsoft.com/office/drawing/2014/main" id="{D42A63DC-47A6-833C-66B0-842E4F96F59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0"/>
          <a:stretch/>
        </p:blipFill>
        <p:spPr>
          <a:xfrm>
            <a:off x="5821168" y="0"/>
            <a:ext cx="3322832" cy="516236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CACC1-2425-4483-386D-2BD42EB0B4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9564" y="1571064"/>
            <a:ext cx="4576698" cy="3401529"/>
          </a:xfrm>
        </p:spPr>
        <p:txBody>
          <a:bodyPr/>
          <a:lstStyle/>
          <a:p>
            <a:r>
              <a:rPr lang="en-US" sz="1400" b="1" dirty="0">
                <a:solidFill>
                  <a:srgbClr val="2B6FAB"/>
                </a:solidFill>
              </a:rPr>
              <a:t>SYSTEMS ENGINEERING EXPERIENCE DOCUMENTATION</a:t>
            </a:r>
          </a:p>
          <a:p>
            <a:pPr marL="344487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Applicants should document at least 60 months of work experience in SE, including at least 12 months in at least 3 different SE functional areas</a:t>
            </a:r>
          </a:p>
          <a:p>
            <a:pPr marL="344487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If applicants do not have a qualifying degree, they might need to document more than 5 months</a:t>
            </a:r>
          </a:p>
          <a:p>
            <a:pPr marL="344487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Work experience needs to be documented chronologically and without overlaps in Form1</a:t>
            </a:r>
            <a:endParaRPr lang="en-US" sz="1400" b="1" dirty="0">
              <a:solidFill>
                <a:srgbClr val="2B6FAB"/>
              </a:solidFill>
            </a:endParaRPr>
          </a:p>
          <a:p>
            <a:r>
              <a:rPr lang="en-US" sz="1400" b="1" dirty="0">
                <a:solidFill>
                  <a:srgbClr val="2B6FAB"/>
                </a:solidFill>
              </a:rPr>
              <a:t>MUST USE INCOSE FORMS AND FOLLOW INSTRUCTIONS, available at </a:t>
            </a:r>
            <a:r>
              <a:rPr lang="en-SG" sz="1400" b="1" dirty="0">
                <a:hlinkClick r:id="rId3"/>
              </a:rPr>
              <a:t>SEP Forms</a:t>
            </a:r>
            <a:endParaRPr lang="en-US" sz="1400" b="1" dirty="0">
              <a:solidFill>
                <a:srgbClr val="2B6FA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9DEF7-3018-4E5D-7232-D6B7F4C99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493" y="438150"/>
            <a:ext cx="5061608" cy="908685"/>
          </a:xfrm>
        </p:spPr>
        <p:txBody>
          <a:bodyPr/>
          <a:lstStyle/>
          <a:p>
            <a:r>
              <a:rPr lang="en-US" dirty="0">
                <a:solidFill>
                  <a:srgbClr val="2B6FAB"/>
                </a:solidFill>
              </a:rPr>
              <a:t>Certification Experience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F11B6-2469-BCD6-60BB-118CD63B8C8D}"/>
              </a:ext>
            </a:extLst>
          </p:cNvPr>
          <p:cNvSpPr txBox="1"/>
          <p:nvPr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 descr="A logo of a company&#10;&#10;Description automatically generated">
            <a:extLst>
              <a:ext uri="{FF2B5EF4-FFF2-40B4-BE49-F238E27FC236}">
                <a16:creationId xmlns:a16="http://schemas.microsoft.com/office/drawing/2014/main" id="{C34B482C-F2A3-4DAC-4EF9-C760B3A32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0" y="1572439"/>
            <a:ext cx="706247" cy="7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0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576E4-B3C6-CE1E-9FC1-6A1B09B0E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wearing a blue shirt and stethoscope&#10;&#10;Description automatically generated with low confidence">
            <a:extLst>
              <a:ext uri="{FF2B5EF4-FFF2-40B4-BE49-F238E27FC236}">
                <a16:creationId xmlns:a16="http://schemas.microsoft.com/office/drawing/2014/main" id="{227410FA-B0D0-F15D-FA07-AAE081AE808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0"/>
          <a:stretch/>
        </p:blipFill>
        <p:spPr>
          <a:xfrm>
            <a:off x="5821168" y="0"/>
            <a:ext cx="3322832" cy="516236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112A8-9E62-0989-618A-21AA804390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9564" y="1571064"/>
            <a:ext cx="4576698" cy="3401529"/>
          </a:xfrm>
        </p:spPr>
        <p:txBody>
          <a:bodyPr/>
          <a:lstStyle/>
          <a:p>
            <a:r>
              <a:rPr lang="en-US" sz="1400" b="1" dirty="0">
                <a:solidFill>
                  <a:srgbClr val="2B6FAB"/>
                </a:solidFill>
              </a:rPr>
              <a:t>SYSTEMS ENGINEERING EXPERIENCE CONFIRMATION</a:t>
            </a:r>
          </a:p>
          <a:p>
            <a:pPr marL="344487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Minimum requirement is recommendation letter from at least 1 manager. If more than 1 reference, can also use peers.</a:t>
            </a:r>
          </a:p>
          <a:p>
            <a:pPr marL="344487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References must confirm SE experience claims, including total months of work and experience in the different SE functional areas</a:t>
            </a:r>
          </a:p>
          <a:p>
            <a:pPr marL="344487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References must be knowledgeable of systems engineering (at least 5 years of experience in systems engineering)</a:t>
            </a:r>
            <a:endParaRPr lang="en-US" sz="1400" b="1" dirty="0">
              <a:solidFill>
                <a:srgbClr val="2B6FAB"/>
              </a:solidFill>
            </a:endParaRPr>
          </a:p>
          <a:p>
            <a:r>
              <a:rPr lang="en-US" sz="1400" b="1" dirty="0">
                <a:solidFill>
                  <a:srgbClr val="2B6FAB"/>
                </a:solidFill>
              </a:rPr>
              <a:t>MUST USE INCOSE FORMS  AND FOLLOW INSTRUCTIONS, available at </a:t>
            </a:r>
            <a:r>
              <a:rPr lang="en-SG" sz="1400" b="1" dirty="0">
                <a:hlinkClick r:id="rId3"/>
              </a:rPr>
              <a:t>SEP Forms</a:t>
            </a:r>
            <a:endParaRPr lang="en-US" sz="1400" b="1" dirty="0">
              <a:solidFill>
                <a:srgbClr val="2B6FA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A97DE-E05C-A7C8-12BC-01B9F58F04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493" y="438150"/>
            <a:ext cx="5061608" cy="908685"/>
          </a:xfrm>
        </p:spPr>
        <p:txBody>
          <a:bodyPr/>
          <a:lstStyle/>
          <a:p>
            <a:r>
              <a:rPr lang="en-US" dirty="0">
                <a:solidFill>
                  <a:srgbClr val="2B6FAB"/>
                </a:solidFill>
              </a:rPr>
              <a:t>Certification Reference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1118F-7168-FC63-F327-25DA789C4080}"/>
              </a:ext>
            </a:extLst>
          </p:cNvPr>
          <p:cNvSpPr txBox="1"/>
          <p:nvPr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r>
              <a:rPr lang="en-GB" sz="800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 descr="A logo of a company&#10;&#10;Description automatically generated">
            <a:extLst>
              <a:ext uri="{FF2B5EF4-FFF2-40B4-BE49-F238E27FC236}">
                <a16:creationId xmlns:a16="http://schemas.microsoft.com/office/drawing/2014/main" id="{70121489-BCB3-04EC-631A-26BD61D64C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0" y="1572439"/>
            <a:ext cx="706247" cy="7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4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901052-C35F-6394-F7AE-4F91E3248836}"/>
              </a:ext>
            </a:extLst>
          </p:cNvPr>
          <p:cNvSpPr txBox="1"/>
          <p:nvPr/>
        </p:nvSpPr>
        <p:spPr>
          <a:xfrm>
            <a:off x="1523182" y="3683796"/>
            <a:ext cx="6289223" cy="1285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2B6FAB"/>
                </a:solidFill>
              </a:rPr>
              <a:t>CERTIFICATION RENEWAL REQUIRES CONTINUING EDUCATION</a:t>
            </a:r>
          </a:p>
          <a:p>
            <a:pPr marL="628650" lvl="1" indent="-17145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Minimum of 120 Professional Development Units (PDUs)</a:t>
            </a:r>
          </a:p>
          <a:p>
            <a:pPr marL="1085850" lvl="2" indent="-171450">
              <a:lnSpc>
                <a:spcPts val="176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Technical Society participation</a:t>
            </a:r>
          </a:p>
          <a:p>
            <a:pPr marL="1085850" lvl="2" indent="-171450">
              <a:lnSpc>
                <a:spcPts val="176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SE course work and publications</a:t>
            </a:r>
          </a:p>
          <a:p>
            <a:pPr marL="1085850" lvl="2" indent="-171450">
              <a:lnSpc>
                <a:spcPts val="176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SE job functions beyond daily work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B0AEF-3578-43B9-228A-6C3789F68882}"/>
              </a:ext>
            </a:extLst>
          </p:cNvPr>
          <p:cNvSpPr txBox="1"/>
          <p:nvPr/>
        </p:nvSpPr>
        <p:spPr>
          <a:xfrm>
            <a:off x="381543" y="350756"/>
            <a:ext cx="5503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B6FAB"/>
                </a:solidFill>
              </a:rPr>
              <a:t>ASEP and CSEP Renewal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EF9DF-44DB-86A6-8606-5D4C13FFC745}"/>
              </a:ext>
            </a:extLst>
          </p:cNvPr>
          <p:cNvSpPr txBox="1"/>
          <p:nvPr/>
        </p:nvSpPr>
        <p:spPr>
          <a:xfrm>
            <a:off x="1600705" y="1352725"/>
            <a:ext cx="1827885" cy="271613"/>
          </a:xfrm>
          <a:prstGeom prst="rect">
            <a:avLst/>
          </a:prstGeom>
          <a:noFill/>
        </p:spPr>
        <p:txBody>
          <a:bodyPr wrap="square" lIns="0" tIns="91440" rIns="0" bIns="0">
            <a:spAutoFit/>
          </a:bodyPr>
          <a:lstStyle/>
          <a:p>
            <a:pPr marL="7938" lvl="1" algn="ctr">
              <a:lnSpc>
                <a:spcPts val="1460"/>
              </a:lnSpc>
            </a:pPr>
            <a:r>
              <a:rPr lang="en-US" sz="1200" dirty="0"/>
              <a:t>5 Years for ASEP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7DB1BA-A575-046B-F9BA-82D5884B8A87}"/>
              </a:ext>
            </a:extLst>
          </p:cNvPr>
          <p:cNvSpPr txBox="1"/>
          <p:nvPr/>
        </p:nvSpPr>
        <p:spPr>
          <a:xfrm>
            <a:off x="3753852" y="1386090"/>
            <a:ext cx="1827885" cy="271613"/>
          </a:xfrm>
          <a:prstGeom prst="rect">
            <a:avLst/>
          </a:prstGeom>
          <a:noFill/>
        </p:spPr>
        <p:txBody>
          <a:bodyPr wrap="square" lIns="0" tIns="91440" rIns="0" bIns="0">
            <a:spAutoFit/>
          </a:bodyPr>
          <a:lstStyle/>
          <a:p>
            <a:pPr marL="7938" lvl="1" algn="ctr">
              <a:lnSpc>
                <a:spcPts val="1460"/>
              </a:lnSpc>
            </a:pPr>
            <a:r>
              <a:rPr lang="en-US" sz="1200" dirty="0"/>
              <a:t>3 Years for CSEP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A7F4E-79EF-4780-9268-E321FA748066}"/>
              </a:ext>
            </a:extLst>
          </p:cNvPr>
          <p:cNvSpPr txBox="1"/>
          <p:nvPr/>
        </p:nvSpPr>
        <p:spPr>
          <a:xfrm>
            <a:off x="5826775" y="1369640"/>
            <a:ext cx="1827885" cy="271613"/>
          </a:xfrm>
          <a:prstGeom prst="rect">
            <a:avLst/>
          </a:prstGeom>
          <a:noFill/>
        </p:spPr>
        <p:txBody>
          <a:bodyPr wrap="square" lIns="0" tIns="91440" rIns="0" bIns="0">
            <a:spAutoFit/>
          </a:bodyPr>
          <a:lstStyle/>
          <a:p>
            <a:pPr marL="7938" lvl="1" algn="ctr">
              <a:lnSpc>
                <a:spcPts val="1460"/>
              </a:lnSpc>
            </a:pPr>
            <a:r>
              <a:rPr lang="en-US" sz="1200" dirty="0"/>
              <a:t>Indefinite for ESEP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C4007-19B5-CA11-C6DA-1E95E70FA095}"/>
              </a:ext>
            </a:extLst>
          </p:cNvPr>
          <p:cNvSpPr txBox="1"/>
          <p:nvPr/>
        </p:nvSpPr>
        <p:spPr>
          <a:xfrm>
            <a:off x="1600704" y="3254415"/>
            <a:ext cx="6130131" cy="27161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7938" lvl="1" algn="ctr">
              <a:lnSpc>
                <a:spcPts val="1460"/>
              </a:lnSpc>
            </a:pPr>
            <a:r>
              <a:rPr lang="en-US" sz="1200" b="1" dirty="0">
                <a:solidFill>
                  <a:srgbClr val="2B6FAB"/>
                </a:solidFill>
              </a:rPr>
              <a:t>All levels must maintain INCOSE individual membership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BD4374-4DF3-53BD-DC40-B47902E7F7F0}"/>
              </a:ext>
            </a:extLst>
          </p:cNvPr>
          <p:cNvSpPr txBox="1"/>
          <p:nvPr/>
        </p:nvSpPr>
        <p:spPr>
          <a:xfrm>
            <a:off x="1672846" y="1018333"/>
            <a:ext cx="5005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CERTIFICATION IS VALID FOR DEFINED TIME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6A7CA-BF75-0D87-A1AD-F761B9314FC4}"/>
              </a:ext>
            </a:extLst>
          </p:cNvPr>
          <p:cNvSpPr txBox="1"/>
          <p:nvPr/>
        </p:nvSpPr>
        <p:spPr>
          <a:xfrm>
            <a:off x="7454208" y="200526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US" sz="14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E5642B-AE94-680E-F0AE-3B23002E7B7A}"/>
              </a:ext>
            </a:extLst>
          </p:cNvPr>
          <p:cNvSpPr/>
          <p:nvPr/>
        </p:nvSpPr>
        <p:spPr>
          <a:xfrm>
            <a:off x="1523183" y="935531"/>
            <a:ext cx="6289223" cy="2629106"/>
          </a:xfrm>
          <a:prstGeom prst="rect">
            <a:avLst/>
          </a:prstGeom>
          <a:noFill/>
          <a:ln>
            <a:solidFill>
              <a:srgbClr val="2B6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 anchorCtr="0"/>
          <a:lstStyle/>
          <a:p>
            <a:pPr algn="ctr"/>
            <a:endParaRPr lang="en-US" sz="1400" dirty="0">
              <a:solidFill>
                <a:schemeClr val="bg1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D863A58-8711-14B3-AB4B-049918653D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812" y="1811076"/>
            <a:ext cx="1289965" cy="1289965"/>
          </a:xfrm>
          <a:prstGeom prst="rect">
            <a:avLst/>
          </a:prstGeom>
        </p:spPr>
      </p:pic>
      <p:pic>
        <p:nvPicPr>
          <p:cNvPr id="4" name="Picture 3" descr="A close up of a label&#10;&#10;Description automatically generated with low confidence">
            <a:extLst>
              <a:ext uri="{FF2B5EF4-FFF2-40B4-BE49-F238E27FC236}">
                <a16:creationId xmlns:a16="http://schemas.microsoft.com/office/drawing/2014/main" id="{1D3FAD2F-D344-6556-7BAB-30EDEBBC24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371" y="1794961"/>
            <a:ext cx="1282552" cy="128255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E576BD-5B16-FA4E-74F1-863E602A8D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028" y="1809223"/>
            <a:ext cx="1297379" cy="12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0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4C0D59B-1275-6538-1EE3-16870A821D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48183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15DBC-1CF6-0A97-492F-64B2D56BD0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3567" y="1735659"/>
            <a:ext cx="4248183" cy="2078058"/>
          </a:xfrm>
        </p:spPr>
        <p:txBody>
          <a:bodyPr/>
          <a:lstStyle/>
          <a:p>
            <a:pPr eaLnBrk="1" hangingPunct="1"/>
            <a:r>
              <a:rPr lang="en-US" sz="1400" b="1" dirty="0">
                <a:latin typeface="+mj-lt"/>
              </a:rPr>
              <a:t>Certification Office  </a:t>
            </a:r>
            <a:br>
              <a:rPr lang="en-US" sz="1400" b="1" dirty="0">
                <a:latin typeface="+mj-lt"/>
              </a:rPr>
            </a:br>
            <a:r>
              <a:rPr lang="en-US" sz="1200" u="sng" dirty="0">
                <a:solidFill>
                  <a:srgbClr val="222E9C"/>
                </a:solidFill>
                <a:latin typeface="+mj-lt"/>
                <a:hlinkClick r:id="rId3"/>
              </a:rPr>
              <a:t>certification@incose.net</a:t>
            </a:r>
            <a:endParaRPr lang="en-US" sz="1200" u="sng" dirty="0">
              <a:solidFill>
                <a:srgbClr val="222E9C"/>
              </a:solidFill>
              <a:latin typeface="+mj-lt"/>
            </a:endParaRPr>
          </a:p>
          <a:p>
            <a:pPr eaLnBrk="1" hangingPunct="1"/>
            <a:endParaRPr lang="en-US" sz="1200" b="1" dirty="0">
              <a:latin typeface="+mj-lt"/>
            </a:endParaRPr>
          </a:p>
          <a:p>
            <a:r>
              <a:rPr lang="en-US" sz="1200" b="1" dirty="0">
                <a:latin typeface="+mj-lt"/>
              </a:rPr>
              <a:t>F</a:t>
            </a:r>
            <a:r>
              <a:rPr lang="en-GB" sz="1400" b="1" dirty="0"/>
              <a:t>or more information visit </a:t>
            </a:r>
            <a:br>
              <a:rPr lang="en-GB" sz="1400" dirty="0"/>
            </a:br>
            <a:r>
              <a:rPr lang="en-US" sz="1200" dirty="0">
                <a:solidFill>
                  <a:srgbClr val="2B6FA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www.incose.org/certification</a:t>
            </a:r>
            <a:endParaRPr lang="en-US" sz="1200" dirty="0">
              <a:solidFill>
                <a:srgbClr val="2B6FAB"/>
              </a:solidFill>
            </a:endParaRPr>
          </a:p>
          <a:p>
            <a:pPr>
              <a:spcBef>
                <a:spcPts val="0"/>
              </a:spcBef>
            </a:pPr>
            <a:endParaRPr lang="en-US" sz="1200" u="sng" dirty="0">
              <a:solidFill>
                <a:srgbClr val="2B6FAB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24363-81B2-3443-678C-C35027E9A6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567" y="696529"/>
            <a:ext cx="3273117" cy="908685"/>
          </a:xfrm>
        </p:spPr>
        <p:txBody>
          <a:bodyPr/>
          <a:lstStyle/>
          <a:p>
            <a:r>
              <a:rPr lang="en-US" dirty="0">
                <a:solidFill>
                  <a:srgbClr val="2B6FAB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2425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C65A794-3239-A914-B9DC-1DA0610C7B3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3275" y="0"/>
            <a:ext cx="3260725" cy="5143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91" y="1173399"/>
            <a:ext cx="4960949" cy="1116955"/>
          </a:xfrm>
        </p:spPr>
        <p:txBody>
          <a:bodyPr/>
          <a:lstStyle/>
          <a:p>
            <a:pPr marL="0" indent="0">
              <a:lnSpc>
                <a:spcPts val="1920"/>
              </a:lnSpc>
              <a:buNone/>
            </a:pPr>
            <a:r>
              <a:rPr lang="en-US" dirty="0"/>
              <a:t>The International Council on Systems Engineering (INCOSE) is a not-for-profit membership organization founded in 1990 to develop and disseminate </a:t>
            </a:r>
            <a:br>
              <a:rPr lang="en-US" dirty="0"/>
            </a:br>
            <a:r>
              <a:rPr lang="en-US" dirty="0"/>
              <a:t>the interdisciplinary principles and practices that enable the realization of successful systems. </a:t>
            </a:r>
            <a:r>
              <a:rPr lang="en-US" i="1" dirty="0">
                <a:solidFill>
                  <a:srgbClr val="000000"/>
                </a:solidFill>
                <a:effectLst/>
                <a:ea typeface="Verdana Pro" panose="020B0604030504040204" pitchFamily="34" charset="0"/>
              </a:rPr>
              <a:t>A better world through a systems approach</a:t>
            </a:r>
            <a:r>
              <a:rPr lang="en-US" i="1" dirty="0">
                <a:solidFill>
                  <a:srgbClr val="000000"/>
                </a:solidFill>
                <a:ea typeface="Verdana Pro" panose="020B0604030504040204" pitchFamily="34" charset="0"/>
              </a:rPr>
              <a:t>.</a:t>
            </a:r>
            <a:endParaRPr lang="en-US" i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4493" y="441223"/>
            <a:ext cx="3273117" cy="459523"/>
          </a:xfrm>
        </p:spPr>
        <p:txBody>
          <a:bodyPr/>
          <a:lstStyle/>
          <a:p>
            <a:r>
              <a:rPr lang="en-US" dirty="0">
                <a:solidFill>
                  <a:srgbClr val="2B6FAB"/>
                </a:solidFill>
                <a:latin typeface="Arial" panose="020B0604020202020204" pitchFamily="34" charset="0"/>
              </a:rPr>
              <a:t>What is INCOSE?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6EA1324-591B-3FE4-7C57-F0E3605C45C5}"/>
              </a:ext>
            </a:extLst>
          </p:cNvPr>
          <p:cNvSpPr txBox="1">
            <a:spLocks/>
          </p:cNvSpPr>
          <p:nvPr/>
        </p:nvSpPr>
        <p:spPr>
          <a:xfrm>
            <a:off x="3316014" y="2393828"/>
            <a:ext cx="2274660" cy="870333"/>
          </a:xfrm>
          <a:prstGeom prst="rect">
            <a:avLst/>
          </a:prstGeom>
        </p:spPr>
        <p:txBody>
          <a:bodyPr vert="horz" wrap="square" lIns="0" tIns="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100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385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050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000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93725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000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20"/>
              </a:lnSpc>
              <a:buNone/>
            </a:pPr>
            <a:r>
              <a:rPr lang="en-US" sz="1400" b="1" dirty="0">
                <a:solidFill>
                  <a:srgbClr val="2B6FAB"/>
                </a:solidFill>
              </a:rPr>
              <a:t>VISION</a:t>
            </a:r>
            <a:br>
              <a:rPr lang="en-US" dirty="0"/>
            </a:br>
            <a:r>
              <a:rPr lang="en-US" dirty="0"/>
              <a:t>The world's authority on Systems Engineering.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B079A9E-E76B-5DFD-423C-D6F85E0B4B06}"/>
              </a:ext>
            </a:extLst>
          </p:cNvPr>
          <p:cNvSpPr txBox="1">
            <a:spLocks/>
          </p:cNvSpPr>
          <p:nvPr/>
        </p:nvSpPr>
        <p:spPr>
          <a:xfrm>
            <a:off x="464492" y="2393828"/>
            <a:ext cx="2274660" cy="1428683"/>
          </a:xfrm>
          <a:prstGeom prst="rect">
            <a:avLst/>
          </a:prstGeom>
        </p:spPr>
        <p:txBody>
          <a:bodyPr vert="horz" wrap="square" lIns="0" tIns="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100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7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100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385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050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000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93725" indent="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lang="en-US" sz="1000" kern="1200" spc="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20"/>
              </a:lnSpc>
              <a:buNone/>
            </a:pPr>
            <a:r>
              <a:rPr lang="en-US" sz="1400" b="1" dirty="0">
                <a:solidFill>
                  <a:srgbClr val="2B6FAB"/>
                </a:solidFill>
              </a:rPr>
              <a:t>MISSION</a:t>
            </a:r>
            <a:br>
              <a:rPr lang="en-US" dirty="0"/>
            </a:br>
            <a:r>
              <a:rPr lang="en-US" dirty="0"/>
              <a:t>Share, promote and advance the best of systems engineering from across the globe for the benefit of humanity and the planet.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CB4BA2-F3B5-C4CF-BB2D-088048281F41}"/>
              </a:ext>
            </a:extLst>
          </p:cNvPr>
          <p:cNvSpPr txBox="1"/>
          <p:nvPr/>
        </p:nvSpPr>
        <p:spPr>
          <a:xfrm>
            <a:off x="300620" y="4055946"/>
            <a:ext cx="52900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B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is just one of many </a:t>
            </a:r>
            <a:br>
              <a:rPr lang="en-US" sz="1800" b="1" dirty="0">
                <a:solidFill>
                  <a:srgbClr val="2B6F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2B6F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 products and offerings.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215DF-7980-CFB1-8B12-A34F0499FE35}"/>
              </a:ext>
            </a:extLst>
          </p:cNvPr>
          <p:cNvSpPr txBox="1"/>
          <p:nvPr/>
        </p:nvSpPr>
        <p:spPr>
          <a:xfrm>
            <a:off x="7307516" y="4810205"/>
            <a:ext cx="1570426" cy="15191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  <a:buClr>
                <a:srgbClr val="CC0000"/>
              </a:buClr>
              <a:buSzPct val="110000"/>
            </a:pP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spc="0" baseline="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incose.org</a:t>
            </a:r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/certification | </a:t>
            </a:r>
            <a:fld id="{A86CDF6F-2953-460E-BD1D-295C411077A7}" type="slidenum">
              <a:rPr lang="en-GB" sz="800" spc="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r>
              <a:rPr lang="en-GB" sz="800" spc="0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AF4278-D7CE-FA82-E94E-C5F2F3680D46}"/>
              </a:ext>
            </a:extLst>
          </p:cNvPr>
          <p:cNvGrpSpPr/>
          <p:nvPr/>
        </p:nvGrpSpPr>
        <p:grpSpPr>
          <a:xfrm>
            <a:off x="7301180" y="69155"/>
            <a:ext cx="1693989" cy="368994"/>
            <a:chOff x="7301180" y="69155"/>
            <a:chExt cx="1693989" cy="36899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90599C-50A8-40CE-60D6-8D936633AE99}"/>
                </a:ext>
              </a:extLst>
            </p:cNvPr>
            <p:cNvGrpSpPr/>
            <p:nvPr userDrawn="1"/>
          </p:nvGrpSpPr>
          <p:grpSpPr>
            <a:xfrm>
              <a:off x="8421701" y="69155"/>
              <a:ext cx="573468" cy="368994"/>
              <a:chOff x="8421701" y="69155"/>
              <a:chExt cx="573468" cy="368994"/>
            </a:xfrm>
          </p:grpSpPr>
          <p:pic>
            <p:nvPicPr>
              <p:cNvPr id="20" name="Picture 19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97A32258-4F45-A60B-70A4-3B37577BB3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17206" y="97638"/>
                <a:ext cx="477963" cy="312028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1064292-8F3B-931E-F2C0-035C254B8A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421701" y="69155"/>
                <a:ext cx="0" cy="368994"/>
              </a:xfrm>
              <a:prstGeom prst="line">
                <a:avLst/>
              </a:prstGeom>
              <a:ln w="1270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7E5A16-4611-334B-11E6-93B8C25E344F}"/>
                </a:ext>
              </a:extLst>
            </p:cNvPr>
            <p:cNvGrpSpPr/>
            <p:nvPr userDrawn="1"/>
          </p:nvGrpSpPr>
          <p:grpSpPr>
            <a:xfrm>
              <a:off x="7301180" y="86488"/>
              <a:ext cx="1025017" cy="334328"/>
              <a:chOff x="-2197100" y="355600"/>
              <a:chExt cx="13589000" cy="4432300"/>
            </a:xfrm>
          </p:grpSpPr>
          <p:pic>
            <p:nvPicPr>
              <p:cNvPr id="17" name="Picture 16" descr="Logo&#10;&#10;Description automatically generated">
                <a:extLst>
                  <a:ext uri="{FF2B5EF4-FFF2-40B4-BE49-F238E27FC236}">
                    <a16:creationId xmlns:a16="http://schemas.microsoft.com/office/drawing/2014/main" id="{339661E1-C185-0001-30AC-78B45CA874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2200" y="361950"/>
                <a:ext cx="4419600" cy="4419600"/>
              </a:xfrm>
              <a:prstGeom prst="rect">
                <a:avLst/>
              </a:prstGeom>
            </p:spPr>
          </p:pic>
          <p:pic>
            <p:nvPicPr>
              <p:cNvPr id="18" name="Picture 17" descr="A close up of a label&#10;&#10;Description automatically generated with low confidence">
                <a:extLst>
                  <a:ext uri="{FF2B5EF4-FFF2-40B4-BE49-F238E27FC236}">
                    <a16:creationId xmlns:a16="http://schemas.microsoft.com/office/drawing/2014/main" id="{AD43C18E-3F6B-15F1-A975-BD86D618F1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197100" y="374650"/>
                <a:ext cx="4394200" cy="4394200"/>
              </a:xfrm>
              <a:prstGeom prst="rect">
                <a:avLst/>
              </a:prstGeom>
            </p:spPr>
          </p:pic>
          <p:pic>
            <p:nvPicPr>
              <p:cNvPr id="19" name="Picture 18" descr="Logo&#10;&#10;Description automatically generated">
                <a:extLst>
                  <a:ext uri="{FF2B5EF4-FFF2-40B4-BE49-F238E27FC236}">
                    <a16:creationId xmlns:a16="http://schemas.microsoft.com/office/drawing/2014/main" id="{44B8DE40-E05B-B1CC-8EEC-BC8CB7A903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46900" y="355600"/>
                <a:ext cx="4445000" cy="4432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72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A9996-DB25-B037-844A-F729278C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1"/>
            <a:ext cx="8686800" cy="781049"/>
          </a:xfrm>
        </p:spPr>
        <p:txBody>
          <a:bodyPr anchor="t"/>
          <a:lstStyle/>
          <a:p>
            <a:r>
              <a:rPr lang="en-US" sz="3200" dirty="0">
                <a:solidFill>
                  <a:srgbClr val="2B6FAB"/>
                </a:solidFill>
              </a:rPr>
              <a:t>INCOSE SEP Architecture</a:t>
            </a:r>
            <a:br>
              <a:rPr lang="en-US" sz="3200" dirty="0">
                <a:solidFill>
                  <a:srgbClr val="2B6FAB"/>
                </a:solidFill>
              </a:rPr>
            </a:br>
            <a:r>
              <a:rPr lang="en-US" sz="2400" i="1" spc="-150" dirty="0">
                <a:solidFill>
                  <a:srgbClr val="2B6FAB"/>
                </a:solidFill>
              </a:rPr>
              <a:t>For wherever you are in your career</a:t>
            </a:r>
            <a:endParaRPr lang="en-US" sz="2800" spc="-150" dirty="0">
              <a:solidFill>
                <a:srgbClr val="2B6FA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462C1-BA3E-FEC6-60D7-DACE08535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199" y="1381398"/>
            <a:ext cx="8207830" cy="781049"/>
          </a:xfrm>
        </p:spPr>
        <p:txBody>
          <a:bodyPr/>
          <a:lstStyle/>
          <a:p>
            <a:r>
              <a:rPr lang="en-US" sz="1400" b="1" dirty="0">
                <a:solidFill>
                  <a:srgbClr val="2B6FAB"/>
                </a:solidFill>
              </a:rPr>
              <a:t>Multi-Level Base Credentials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base ASEP, CSEP, and ESEP credentials cover the breadth of systems engineering at increasing levels of leadership, accomplishments, and experience.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1D4733-BC9B-3D6F-A236-3C8532E13886}"/>
              </a:ext>
            </a:extLst>
          </p:cNvPr>
          <p:cNvSpPr txBox="1">
            <a:spLocks/>
          </p:cNvSpPr>
          <p:nvPr/>
        </p:nvSpPr>
        <p:spPr>
          <a:xfrm>
            <a:off x="457199" y="3886520"/>
            <a:ext cx="1789612" cy="7810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marR="0" lvl="1" indent="-7938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00" dirty="0">
                <a:solidFill>
                  <a:schemeClr val="tx1"/>
                </a:solidFill>
                <a:effectLst/>
                <a:ea typeface="Verdana Pro" panose="020B0604030504040204" pitchFamily="34" charset="0"/>
              </a:rPr>
              <a:t>If you have just started (or plan to start) practicing systems engineering or have recently graduated and are interested in system engineering</a:t>
            </a:r>
            <a:endParaRPr lang="en-US" sz="1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482D1B-724B-A292-6FC0-3FBE444B63D4}"/>
              </a:ext>
            </a:extLst>
          </p:cNvPr>
          <p:cNvSpPr txBox="1">
            <a:spLocks/>
          </p:cNvSpPr>
          <p:nvPr/>
        </p:nvSpPr>
        <p:spPr>
          <a:xfrm>
            <a:off x="2782387" y="3886520"/>
            <a:ext cx="1789613" cy="7810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marR="0" lvl="1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00" dirty="0">
                <a:solidFill>
                  <a:schemeClr val="tx1"/>
                </a:solidFill>
                <a:effectLst/>
                <a:ea typeface="Verdana Pro" panose="020B0604030504040204" pitchFamily="34" charset="0"/>
              </a:rPr>
              <a:t>If you are a practicing Systems Engineer with more than five years of systems engineering professional work experience</a:t>
            </a:r>
            <a:endParaRPr lang="en-US" sz="1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F93D299-DCA9-25CC-01E4-E1DB8294C16F}"/>
              </a:ext>
            </a:extLst>
          </p:cNvPr>
          <p:cNvSpPr txBox="1">
            <a:spLocks/>
          </p:cNvSpPr>
          <p:nvPr/>
        </p:nvSpPr>
        <p:spPr>
          <a:xfrm>
            <a:off x="4987771" y="3886520"/>
            <a:ext cx="1940583" cy="7810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75"/>
              </a:spcAft>
              <a:buClr>
                <a:srgbClr val="0072C8"/>
              </a:buClr>
              <a:buSzPct val="110000"/>
              <a:buFont typeface="Arial" panose="020B0604020202020204" pitchFamily="34" charset="0"/>
              <a:buNone/>
              <a:defRPr lang="en-US" sz="1100" b="0" kern="1200" spc="0" baseline="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marR="0" lvl="1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000" dirty="0">
                <a:solidFill>
                  <a:schemeClr val="tx1"/>
                </a:solidFill>
                <a:effectLst/>
                <a:ea typeface="Verdana Pro" panose="020B0604030504040204" pitchFamily="34" charset="0"/>
              </a:rPr>
              <a:t>If you are a systems engineering leader with recognized systems accomplishments and have many years of systems engineering professional work experience</a:t>
            </a:r>
            <a:endParaRPr lang="en-US" sz="1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0B3DD58-78FC-192E-A65D-68B1DF0684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789" y="2482586"/>
            <a:ext cx="1289965" cy="1289965"/>
          </a:xfrm>
          <a:prstGeom prst="rect">
            <a:avLst/>
          </a:prstGeom>
        </p:spPr>
      </p:pic>
      <p:pic>
        <p:nvPicPr>
          <p:cNvPr id="11" name="Picture 10" descr="A close up of a label&#10;&#10;Description automatically generated with low confidence">
            <a:extLst>
              <a:ext uri="{FF2B5EF4-FFF2-40B4-BE49-F238E27FC236}">
                <a16:creationId xmlns:a16="http://schemas.microsoft.com/office/drawing/2014/main" id="{FA17A0F3-0E12-7D3A-259A-437355C8BF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29" y="2486293"/>
            <a:ext cx="1282552" cy="1282552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36F9BDA-37EE-FB88-E556-C12767D39D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373" y="2480733"/>
            <a:ext cx="1297379" cy="12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1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A51B4-6830-F4CC-9090-67C71EE6C5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855" y="438151"/>
            <a:ext cx="7808287" cy="578214"/>
          </a:xfrm>
        </p:spPr>
        <p:txBody>
          <a:bodyPr/>
          <a:lstStyle/>
          <a:p>
            <a:r>
              <a:rPr lang="en-US" sz="3200" dirty="0">
                <a:solidFill>
                  <a:srgbClr val="2B6FAB"/>
                </a:solidFill>
              </a:rPr>
              <a:t>Employer Job Postings ask for SEP</a:t>
            </a:r>
            <a:endParaRPr lang="en-GB" sz="2400" spc="0" dirty="0">
              <a:solidFill>
                <a:srgbClr val="2B6FAB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940650-48F9-1DDC-640F-240BD55352B4}"/>
              </a:ext>
            </a:extLst>
          </p:cNvPr>
          <p:cNvGrpSpPr/>
          <p:nvPr/>
        </p:nvGrpSpPr>
        <p:grpSpPr>
          <a:xfrm>
            <a:off x="464854" y="1558834"/>
            <a:ext cx="6857535" cy="3164022"/>
            <a:chOff x="395946" y="1210235"/>
            <a:chExt cx="7613070" cy="35126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1FD163-C42C-AA59-3C3A-B87C78C6B011}"/>
                </a:ext>
              </a:extLst>
            </p:cNvPr>
            <p:cNvGrpSpPr/>
            <p:nvPr/>
          </p:nvGrpSpPr>
          <p:grpSpPr>
            <a:xfrm>
              <a:off x="395946" y="1244162"/>
              <a:ext cx="1217556" cy="3380061"/>
              <a:chOff x="395946" y="1244162"/>
              <a:chExt cx="1217556" cy="3380061"/>
            </a:xfrm>
          </p:grpSpPr>
          <p:pic>
            <p:nvPicPr>
              <p:cNvPr id="8" name="Picture 7" descr="Logo&#10;&#10;Description automatically generated">
                <a:extLst>
                  <a:ext uri="{FF2B5EF4-FFF2-40B4-BE49-F238E27FC236}">
                    <a16:creationId xmlns:a16="http://schemas.microsoft.com/office/drawing/2014/main" id="{2D99A7CB-CC75-C5BC-B3BF-5F8C4EAA3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960" y="1244162"/>
                <a:ext cx="1071528" cy="285435"/>
              </a:xfrm>
              <a:prstGeom prst="rect">
                <a:avLst/>
              </a:prstGeom>
            </p:spPr>
          </p:pic>
          <p:pic>
            <p:nvPicPr>
              <p:cNvPr id="10" name="Picture 9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7A0AA93D-8798-E831-DDB8-DA97B5284B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6571" y="1761406"/>
                <a:ext cx="756306" cy="368987"/>
              </a:xfrm>
              <a:prstGeom prst="rect">
                <a:avLst/>
              </a:prstGeom>
            </p:spPr>
          </p:pic>
          <p:pic>
            <p:nvPicPr>
              <p:cNvPr id="12" name="Picture 11" descr="A black and white sign&#10;&#10;Description automatically generated with low confidence">
                <a:extLst>
                  <a:ext uri="{FF2B5EF4-FFF2-40B4-BE49-F238E27FC236}">
                    <a16:creationId xmlns:a16="http://schemas.microsoft.com/office/drawing/2014/main" id="{DA59E153-65C0-3E79-AB71-AA503CFCD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5946" y="2459534"/>
                <a:ext cx="1217556" cy="129872"/>
              </a:xfrm>
              <a:prstGeom prst="rect">
                <a:avLst/>
              </a:prstGeom>
            </p:spPr>
          </p:pic>
          <p:pic>
            <p:nvPicPr>
              <p:cNvPr id="14" name="Picture 13" descr="Logo&#10;&#10;Description automatically generated">
                <a:extLst>
                  <a:ext uri="{FF2B5EF4-FFF2-40B4-BE49-F238E27FC236}">
                    <a16:creationId xmlns:a16="http://schemas.microsoft.com/office/drawing/2014/main" id="{FBF61302-B385-2118-059C-B785BDC7DD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569" r="21775"/>
              <a:stretch/>
            </p:blipFill>
            <p:spPr>
              <a:xfrm>
                <a:off x="736412" y="2868052"/>
                <a:ext cx="536625" cy="563986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34AF2C87-56BE-56BF-6CF6-4784CF8CD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7400" y="3634710"/>
                <a:ext cx="554649" cy="476608"/>
              </a:xfrm>
              <a:prstGeom prst="rect">
                <a:avLst/>
              </a:prstGeom>
            </p:spPr>
          </p:pic>
          <p:pic>
            <p:nvPicPr>
              <p:cNvPr id="20" name="Picture 19" descr="Logo&#10;&#10;Description automatically generated">
                <a:extLst>
                  <a:ext uri="{FF2B5EF4-FFF2-40B4-BE49-F238E27FC236}">
                    <a16:creationId xmlns:a16="http://schemas.microsoft.com/office/drawing/2014/main" id="{7BC7BD0A-9207-C98D-96D1-FDB2C505CA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800" b="30333"/>
              <a:stretch/>
            </p:blipFill>
            <p:spPr>
              <a:xfrm>
                <a:off x="592731" y="4437147"/>
                <a:ext cx="823987" cy="187076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53FA91-7941-6A94-62D1-19C44BB947BB}"/>
                </a:ext>
              </a:extLst>
            </p:cNvPr>
            <p:cNvGrpSpPr/>
            <p:nvPr/>
          </p:nvGrpSpPr>
          <p:grpSpPr>
            <a:xfrm>
              <a:off x="3788073" y="1275721"/>
              <a:ext cx="1332555" cy="3447135"/>
              <a:chOff x="3762888" y="1275721"/>
              <a:chExt cx="1332555" cy="3447135"/>
            </a:xfrm>
          </p:grpSpPr>
          <p:pic>
            <p:nvPicPr>
              <p:cNvPr id="42" name="Picture 41" descr="A picture containing text, sign&#10;&#10;Description automatically generated">
                <a:extLst>
                  <a:ext uri="{FF2B5EF4-FFF2-40B4-BE49-F238E27FC236}">
                    <a16:creationId xmlns:a16="http://schemas.microsoft.com/office/drawing/2014/main" id="{4C3B6A22-7981-93C6-D7AB-E5F684DEA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9806" y="3603874"/>
                <a:ext cx="538718" cy="538281"/>
              </a:xfrm>
              <a:prstGeom prst="rect">
                <a:avLst/>
              </a:prstGeom>
            </p:spPr>
          </p:pic>
          <p:pic>
            <p:nvPicPr>
              <p:cNvPr id="32" name="Picture 31" descr="Logo&#10;&#10;Description automatically generated">
                <a:extLst>
                  <a:ext uri="{FF2B5EF4-FFF2-40B4-BE49-F238E27FC236}">
                    <a16:creationId xmlns:a16="http://schemas.microsoft.com/office/drawing/2014/main" id="{37D06863-BAF8-42E1-5B47-6A6773872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69448" y="1275721"/>
                <a:ext cx="919435" cy="222317"/>
              </a:xfrm>
              <a:prstGeom prst="rect">
                <a:avLst/>
              </a:prstGeom>
            </p:spPr>
          </p:pic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CC318E7F-83AC-8333-1DDD-45EE3ED429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-1312" t="45247" r="1312" b="44341"/>
              <a:stretch/>
            </p:blipFill>
            <p:spPr>
              <a:xfrm>
                <a:off x="3816343" y="2459882"/>
                <a:ext cx="1225645" cy="129177"/>
              </a:xfrm>
              <a:prstGeom prst="rect">
                <a:avLst/>
              </a:prstGeom>
            </p:spPr>
          </p:pic>
          <p:pic>
            <p:nvPicPr>
              <p:cNvPr id="36" name="Picture 35" descr="A picture containing text, sign, dark, watching&#10;&#10;Description automatically generated">
                <a:extLst>
                  <a:ext uri="{FF2B5EF4-FFF2-40B4-BE49-F238E27FC236}">
                    <a16:creationId xmlns:a16="http://schemas.microsoft.com/office/drawing/2014/main" id="{221F7FBA-91A6-6EEE-139D-36709D3D2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05781" y="1851311"/>
                <a:ext cx="446769" cy="189176"/>
              </a:xfrm>
              <a:prstGeom prst="rect">
                <a:avLst/>
              </a:prstGeom>
            </p:spPr>
          </p:pic>
          <p:pic>
            <p:nvPicPr>
              <p:cNvPr id="40" name="Picture 39" descr="Logo&#10;&#10;Description automatically generated">
                <a:extLst>
                  <a:ext uri="{FF2B5EF4-FFF2-40B4-BE49-F238E27FC236}">
                    <a16:creationId xmlns:a16="http://schemas.microsoft.com/office/drawing/2014/main" id="{AC8A5013-6D9C-DAF6-EFAB-B2CB04704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35653" y="2988029"/>
                <a:ext cx="787025" cy="324033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3E82DDFA-2533-496C-F8AE-242AF1994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62888" y="4527641"/>
                <a:ext cx="1332555" cy="195215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88CB50-EA72-92FE-32EE-24AA76A5A9C2}"/>
                </a:ext>
              </a:extLst>
            </p:cNvPr>
            <p:cNvGrpSpPr/>
            <p:nvPr/>
          </p:nvGrpSpPr>
          <p:grpSpPr>
            <a:xfrm>
              <a:off x="5651484" y="1279503"/>
              <a:ext cx="1037478" cy="3442328"/>
              <a:chOff x="5460500" y="1279503"/>
              <a:chExt cx="1037478" cy="3442328"/>
            </a:xfrm>
          </p:grpSpPr>
          <p:pic>
            <p:nvPicPr>
              <p:cNvPr id="46" name="Picture 45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8A6D76A1-EB3F-5CA1-E266-DB79763BDC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256" t="17461" r="5882" b="16250"/>
              <a:stretch/>
            </p:blipFill>
            <p:spPr>
              <a:xfrm>
                <a:off x="5708188" y="1279503"/>
                <a:ext cx="542102" cy="214752"/>
              </a:xfrm>
              <a:prstGeom prst="rect">
                <a:avLst/>
              </a:prstGeom>
            </p:spPr>
          </p:pic>
          <p:pic>
            <p:nvPicPr>
              <p:cNvPr id="48" name="Picture 47" descr="Text&#10;&#10;Description automatically generated">
                <a:extLst>
                  <a:ext uri="{FF2B5EF4-FFF2-40B4-BE49-F238E27FC236}">
                    <a16:creationId xmlns:a16="http://schemas.microsoft.com/office/drawing/2014/main" id="{C63E75B5-094B-FE57-C63E-B6BA4AE58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5576" y="1784928"/>
                <a:ext cx="947326" cy="321942"/>
              </a:xfrm>
              <a:prstGeom prst="rect">
                <a:avLst/>
              </a:prstGeom>
            </p:spPr>
          </p:pic>
          <p:pic>
            <p:nvPicPr>
              <p:cNvPr id="50" name="Picture 49" descr="A screenshot of a video game&#10;&#10;Description automatically generated with medium confidence">
                <a:extLst>
                  <a:ext uri="{FF2B5EF4-FFF2-40B4-BE49-F238E27FC236}">
                    <a16:creationId xmlns:a16="http://schemas.microsoft.com/office/drawing/2014/main" id="{E61C2DF1-E70F-33EE-E723-7F6EA0AA00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985" t="9221" r="4644" b="15214"/>
              <a:stretch/>
            </p:blipFill>
            <p:spPr>
              <a:xfrm>
                <a:off x="5460500" y="2323471"/>
                <a:ext cx="1037478" cy="401998"/>
              </a:xfrm>
              <a:prstGeom prst="rect">
                <a:avLst/>
              </a:prstGeom>
            </p:spPr>
          </p:pic>
          <p:pic>
            <p:nvPicPr>
              <p:cNvPr id="52" name="Picture 51" descr="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C80BCFD9-AE49-BD35-4059-C33BF8F387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83413" y="3029612"/>
                <a:ext cx="991653" cy="240867"/>
              </a:xfrm>
              <a:prstGeom prst="rect">
                <a:avLst/>
              </a:prstGeom>
            </p:spPr>
          </p:pic>
          <p:pic>
            <p:nvPicPr>
              <p:cNvPr id="54" name="Picture 53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84D3065-CEFF-1726-14AF-568A45FE4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25468" y="3731206"/>
                <a:ext cx="907542" cy="177254"/>
              </a:xfrm>
              <a:prstGeom prst="rect">
                <a:avLst/>
              </a:prstGeom>
            </p:spPr>
          </p:pic>
          <p:pic>
            <p:nvPicPr>
              <p:cNvPr id="56" name="Picture 55" descr="A picture containing text, clock&#10;&#10;Description automatically generated">
                <a:extLst>
                  <a:ext uri="{FF2B5EF4-FFF2-40B4-BE49-F238E27FC236}">
                    <a16:creationId xmlns:a16="http://schemas.microsoft.com/office/drawing/2014/main" id="{BAFAC3E0-7154-C0FE-6855-3D0EF9E8A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64534" y="4526615"/>
                <a:ext cx="629411" cy="195216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6DF26C-F752-35DD-E04A-6BF94D6FD224}"/>
                </a:ext>
              </a:extLst>
            </p:cNvPr>
            <p:cNvGrpSpPr/>
            <p:nvPr/>
          </p:nvGrpSpPr>
          <p:grpSpPr>
            <a:xfrm>
              <a:off x="7219819" y="1275721"/>
              <a:ext cx="789197" cy="800355"/>
              <a:chOff x="7219819" y="1275721"/>
              <a:chExt cx="789197" cy="800355"/>
            </a:xfrm>
          </p:grpSpPr>
          <p:pic>
            <p:nvPicPr>
              <p:cNvPr id="58" name="Picture 57" descr="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0AD4293C-D112-D371-CFA4-56AAA1C9C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99711" y="1275721"/>
                <a:ext cx="629412" cy="368796"/>
              </a:xfrm>
              <a:prstGeom prst="rect">
                <a:avLst/>
              </a:prstGeom>
            </p:spPr>
          </p:pic>
          <p:pic>
            <p:nvPicPr>
              <p:cNvPr id="62" name="Picture 61" descr="Logo&#10;&#10;Description automatically generated">
                <a:extLst>
                  <a:ext uri="{FF2B5EF4-FFF2-40B4-BE49-F238E27FC236}">
                    <a16:creationId xmlns:a16="http://schemas.microsoft.com/office/drawing/2014/main" id="{9F0C701F-D781-C625-3A83-7B9DF8D51B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19819" y="1815723"/>
                <a:ext cx="789197" cy="260353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620F4FF-6001-B1D1-AE67-2A377F352E4C}"/>
                </a:ext>
              </a:extLst>
            </p:cNvPr>
            <p:cNvGrpSpPr/>
            <p:nvPr/>
          </p:nvGrpSpPr>
          <p:grpSpPr>
            <a:xfrm>
              <a:off x="2144358" y="1210235"/>
              <a:ext cx="1112859" cy="3482677"/>
              <a:chOff x="2168008" y="1210235"/>
              <a:chExt cx="1112859" cy="3482677"/>
            </a:xfrm>
          </p:grpSpPr>
          <p:pic>
            <p:nvPicPr>
              <p:cNvPr id="18" name="Picture 17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E3AAE4DE-943F-C93E-E5AA-5DF7521E6B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91185" y="1819555"/>
                <a:ext cx="866504" cy="252688"/>
              </a:xfrm>
              <a:prstGeom prst="rect">
                <a:avLst/>
              </a:prstGeom>
            </p:spPr>
          </p:pic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FFD8BDC1-4118-7653-26CB-4FB6599A5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92524" y="2405166"/>
                <a:ext cx="863827" cy="238609"/>
              </a:xfrm>
              <a:prstGeom prst="rect">
                <a:avLst/>
              </a:prstGeom>
            </p:spPr>
          </p:pic>
          <p:pic>
            <p:nvPicPr>
              <p:cNvPr id="26" name="Picture 25" descr="Logo&#10;&#10;Description automatically generated">
                <a:extLst>
                  <a:ext uri="{FF2B5EF4-FFF2-40B4-BE49-F238E27FC236}">
                    <a16:creationId xmlns:a16="http://schemas.microsoft.com/office/drawing/2014/main" id="{70D6F369-033C-C2F9-8536-CD809C512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2163" y="2988611"/>
                <a:ext cx="824548" cy="322868"/>
              </a:xfrm>
              <a:prstGeom prst="rect">
                <a:avLst/>
              </a:prstGeom>
            </p:spPr>
          </p:pic>
          <p:pic>
            <p:nvPicPr>
              <p:cNvPr id="28" name="Picture 27" descr="A blue and red logo&#10;&#10;Description automatically generated with low confidence">
                <a:extLst>
                  <a:ext uri="{FF2B5EF4-FFF2-40B4-BE49-F238E27FC236}">
                    <a16:creationId xmlns:a16="http://schemas.microsoft.com/office/drawing/2014/main" id="{4E6E28A0-F9FD-922B-D8FB-1B4E3F9E0E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74143" y="3731206"/>
                <a:ext cx="700589" cy="283616"/>
              </a:xfrm>
              <a:prstGeom prst="rect">
                <a:avLst/>
              </a:prstGeom>
            </p:spPr>
          </p:pic>
          <p:pic>
            <p:nvPicPr>
              <p:cNvPr id="64" name="Picture 63" descr="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E876D41D-EABA-4009-7A66-B95EC6236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8008" y="1210235"/>
                <a:ext cx="1112859" cy="353288"/>
              </a:xfrm>
              <a:prstGeom prst="rect">
                <a:avLst/>
              </a:prstGeom>
            </p:spPr>
          </p:pic>
          <p:pic>
            <p:nvPicPr>
              <p:cNvPr id="65" name="Picture 6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5F915880-451D-D5DE-86D8-0F0C607D2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99782" y="4512931"/>
                <a:ext cx="849311" cy="179981"/>
              </a:xfrm>
              <a:prstGeom prst="rect">
                <a:avLst/>
              </a:prstGeom>
            </p:spPr>
          </p:pic>
        </p:grp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79159C-CAD0-7665-0FDB-7F8DBB819663}"/>
              </a:ext>
            </a:extLst>
          </p:cNvPr>
          <p:cNvSpPr txBox="1">
            <a:spLocks/>
          </p:cNvSpPr>
          <p:nvPr/>
        </p:nvSpPr>
        <p:spPr>
          <a:xfrm>
            <a:off x="489149" y="1058412"/>
            <a:ext cx="8165701" cy="282047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2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2B6FAB"/>
                </a:solidFill>
              </a:rPr>
              <a:t>Employers who recognize and value SEP certifications </a:t>
            </a:r>
          </a:p>
          <a:p>
            <a:endParaRPr lang="en-US" dirty="0">
              <a:solidFill>
                <a:srgbClr val="2B6F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2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4CD66-BD87-CC7C-C724-206A7A1E4B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294" y="441223"/>
            <a:ext cx="7590936" cy="538971"/>
          </a:xfrm>
        </p:spPr>
        <p:txBody>
          <a:bodyPr/>
          <a:lstStyle/>
          <a:p>
            <a:r>
              <a:rPr lang="en-US" dirty="0">
                <a:solidFill>
                  <a:srgbClr val="2B6FAB"/>
                </a:solidFill>
              </a:rPr>
              <a:t>Universities have Academic Equivalency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2092044-F75E-D4EB-6CA5-9EC9AB688C25}"/>
              </a:ext>
            </a:extLst>
          </p:cNvPr>
          <p:cNvSpPr txBox="1">
            <a:spLocks/>
          </p:cNvSpPr>
          <p:nvPr/>
        </p:nvSpPr>
        <p:spPr>
          <a:xfrm>
            <a:off x="418294" y="1058687"/>
            <a:ext cx="8165701" cy="282047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2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2B6FAB"/>
                </a:solidFill>
              </a:rPr>
              <a:t>Some of the universities that have courses equivalent to the INCOSE Knowledge Exam:</a:t>
            </a:r>
            <a:endParaRPr lang="en-US" dirty="0">
              <a:solidFill>
                <a:srgbClr val="2B6FAB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BA6C8FF-546B-1003-3664-CB046C9EB31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67" b="18168"/>
          <a:stretch/>
        </p:blipFill>
        <p:spPr>
          <a:xfrm>
            <a:off x="288638" y="2121027"/>
            <a:ext cx="1220669" cy="47523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4DD67CC-A69F-3A4A-0F97-B4E7C45311F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63" y="2784620"/>
            <a:ext cx="1213819" cy="317894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FF1AD88-C144-A04E-EC0D-1832CBCCF64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696" y="2805302"/>
            <a:ext cx="1343382" cy="4803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00B01836-59D3-CE90-C990-8312E068554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789" y="4215776"/>
            <a:ext cx="1112887" cy="558883"/>
          </a:xfrm>
          <a:prstGeom prst="rect">
            <a:avLst/>
          </a:prstGeom>
        </p:spPr>
      </p:pic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33DD9685-E294-A063-A4DD-A431984FAD7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253" y="1488627"/>
            <a:ext cx="1082585" cy="450160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A1EE139B-760C-5DED-AF55-3C79BE6033B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301" y="4256265"/>
            <a:ext cx="1190140" cy="48526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ED47C995-00F6-10D5-BADF-8D5959D0579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651" y="3580226"/>
            <a:ext cx="1299143" cy="313735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1FD6BDFA-1832-B452-99FF-AB41B9E7304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324" y="4336062"/>
            <a:ext cx="845467" cy="30569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4B2B66-9003-8826-7982-A3DD4FBE5AD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224" y="2807470"/>
            <a:ext cx="960697" cy="480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D8F48-316E-A815-C123-CB6C5B3B9E9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66" y="2972086"/>
            <a:ext cx="1669357" cy="31498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31E4D0E-9E63-3C3F-2ADE-35791DEE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73" y="4125850"/>
            <a:ext cx="1460568" cy="7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49501B2-6966-3B51-C970-70F36D24776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27" y="2194390"/>
            <a:ext cx="600914" cy="568265"/>
          </a:xfrm>
          <a:prstGeom prst="rect">
            <a:avLst/>
          </a:prstGeom>
        </p:spPr>
      </p:pic>
      <p:pic>
        <p:nvPicPr>
          <p:cNvPr id="18" name="Picture 17" descr="A logo of a university&#10;&#10;Description automatically generated">
            <a:extLst>
              <a:ext uri="{FF2B5EF4-FFF2-40B4-BE49-F238E27FC236}">
                <a16:creationId xmlns:a16="http://schemas.microsoft.com/office/drawing/2014/main" id="{2E9E6E83-DDD3-F86D-A83F-ACCC8B3F8A7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95" y="2097849"/>
            <a:ext cx="1123835" cy="508747"/>
          </a:xfrm>
          <a:prstGeom prst="rect">
            <a:avLst/>
          </a:prstGeom>
        </p:spPr>
      </p:pic>
      <p:pic>
        <p:nvPicPr>
          <p:cNvPr id="26" name="Picture 25" descr="A black and blue sign with white text&#10;&#10;Description automatically generated">
            <a:extLst>
              <a:ext uri="{FF2B5EF4-FFF2-40B4-BE49-F238E27FC236}">
                <a16:creationId xmlns:a16="http://schemas.microsoft.com/office/drawing/2014/main" id="{103F7921-BDBC-1E7B-AA53-075838138C77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33" y="1553748"/>
            <a:ext cx="618702" cy="474032"/>
          </a:xfrm>
          <a:prstGeom prst="rect">
            <a:avLst/>
          </a:prstGeom>
        </p:spPr>
      </p:pic>
      <p:pic>
        <p:nvPicPr>
          <p:cNvPr id="29" name="Picture 28" descr="A logo of a university&#10;&#10;Description automatically generated">
            <a:extLst>
              <a:ext uri="{FF2B5EF4-FFF2-40B4-BE49-F238E27FC236}">
                <a16:creationId xmlns:a16="http://schemas.microsoft.com/office/drawing/2014/main" id="{97E46B54-5FDC-EEC2-594B-E248EF0624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69" y="2743207"/>
            <a:ext cx="949858" cy="600584"/>
          </a:xfrm>
          <a:prstGeom prst="rect">
            <a:avLst/>
          </a:prstGeom>
        </p:spPr>
      </p:pic>
      <p:pic>
        <p:nvPicPr>
          <p:cNvPr id="32" name="Picture 31" descr="A red and white logo&#10;&#10;Description automatically generated">
            <a:extLst>
              <a:ext uri="{FF2B5EF4-FFF2-40B4-BE49-F238E27FC236}">
                <a16:creationId xmlns:a16="http://schemas.microsoft.com/office/drawing/2014/main" id="{22D7C931-9082-3F77-A553-BECE10348371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42" y="2044103"/>
            <a:ext cx="623798" cy="6957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2AC2F1B-0D7D-EBF3-028F-9E1220C3E3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47757" y="3552431"/>
            <a:ext cx="943157" cy="366878"/>
          </a:xfrm>
          <a:prstGeom prst="rect">
            <a:avLst/>
          </a:prstGeom>
        </p:spPr>
      </p:pic>
      <p:pic>
        <p:nvPicPr>
          <p:cNvPr id="16" name="Picture 15" descr="A green and yellow logo&#10;&#10;Description automatically generated">
            <a:extLst>
              <a:ext uri="{FF2B5EF4-FFF2-40B4-BE49-F238E27FC236}">
                <a16:creationId xmlns:a16="http://schemas.microsoft.com/office/drawing/2014/main" id="{AE3736EA-7E98-1860-83DB-691AB61C79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1365" y="4127134"/>
            <a:ext cx="578379" cy="7297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AD90FC-AB7C-930F-0A2C-003AFA50148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02406" y="1550970"/>
            <a:ext cx="1566333" cy="352738"/>
          </a:xfrm>
          <a:prstGeom prst="rect">
            <a:avLst/>
          </a:prstGeom>
        </p:spPr>
      </p:pic>
      <p:pic>
        <p:nvPicPr>
          <p:cNvPr id="22" name="Picture 21" descr="FAMU seal">
            <a:extLst>
              <a:ext uri="{FF2B5EF4-FFF2-40B4-BE49-F238E27FC236}">
                <a16:creationId xmlns:a16="http://schemas.microsoft.com/office/drawing/2014/main" id="{8AA40336-A052-8368-5B70-6F4F2EE9A3E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1400" y="3392638"/>
            <a:ext cx="637017" cy="603094"/>
          </a:xfrm>
          <a:prstGeom prst="rect">
            <a:avLst/>
          </a:prstGeom>
        </p:spPr>
      </p:pic>
      <p:pic>
        <p:nvPicPr>
          <p:cNvPr id="24" name="Picture 23" descr="FSU seal">
            <a:extLst>
              <a:ext uri="{FF2B5EF4-FFF2-40B4-BE49-F238E27FC236}">
                <a16:creationId xmlns:a16="http://schemas.microsoft.com/office/drawing/2014/main" id="{B59F5F4F-3475-C329-631A-4332518AD19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6635" y="3384259"/>
            <a:ext cx="623604" cy="608222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B28D1574-B507-8E4E-1C38-8603020A445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90387" y="2915144"/>
            <a:ext cx="1182614" cy="259625"/>
          </a:xfrm>
          <a:prstGeom prst="rect">
            <a:avLst/>
          </a:prstGeom>
        </p:spPr>
      </p:pic>
      <p:pic>
        <p:nvPicPr>
          <p:cNvPr id="28" name="Picture 27" descr="A close-up of a logo&#10;&#10;Description automatically generated">
            <a:extLst>
              <a:ext uri="{FF2B5EF4-FFF2-40B4-BE49-F238E27FC236}">
                <a16:creationId xmlns:a16="http://schemas.microsoft.com/office/drawing/2014/main" id="{DE988BD9-E8E4-3374-FFCF-D6F591A7DDC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01371" y="1402095"/>
            <a:ext cx="1217237" cy="617162"/>
          </a:xfrm>
          <a:prstGeom prst="rect">
            <a:avLst/>
          </a:prstGeom>
        </p:spPr>
      </p:pic>
      <p:pic>
        <p:nvPicPr>
          <p:cNvPr id="33" name="Picture 3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D1B2125-E976-DC1A-D73F-5AF02BCA6255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t="18094" r="49991" b="15888"/>
          <a:stretch/>
        </p:blipFill>
        <p:spPr>
          <a:xfrm>
            <a:off x="3225659" y="3568172"/>
            <a:ext cx="1125885" cy="381199"/>
          </a:xfrm>
          <a:prstGeom prst="rect">
            <a:avLst/>
          </a:prstGeom>
        </p:spPr>
      </p:pic>
      <p:pic>
        <p:nvPicPr>
          <p:cNvPr id="36" name="Picture 35" descr="A logo of a university&#10;&#10;Description automatically generated">
            <a:extLst>
              <a:ext uri="{FF2B5EF4-FFF2-40B4-BE49-F238E27FC236}">
                <a16:creationId xmlns:a16="http://schemas.microsoft.com/office/drawing/2014/main" id="{B8379237-78CB-54C4-82D6-25DE232D24C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03130" y="3519301"/>
            <a:ext cx="1007258" cy="485264"/>
          </a:xfrm>
          <a:prstGeom prst="rect">
            <a:avLst/>
          </a:prstGeom>
        </p:spPr>
      </p:pic>
      <p:pic>
        <p:nvPicPr>
          <p:cNvPr id="14" name="Picture 13" descr="A red letter u on a black background&#10;&#10;Description automatically generated">
            <a:extLst>
              <a:ext uri="{FF2B5EF4-FFF2-40B4-BE49-F238E27FC236}">
                <a16:creationId xmlns:a16="http://schemas.microsoft.com/office/drawing/2014/main" id="{257D038A-B198-24A5-8447-A4FDDEA86E6B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39" y="1961699"/>
            <a:ext cx="769546" cy="526731"/>
          </a:xfrm>
          <a:prstGeom prst="rect">
            <a:avLst/>
          </a:prstGeom>
        </p:spPr>
      </p:pic>
      <p:pic>
        <p:nvPicPr>
          <p:cNvPr id="12" name="Picture 11" descr="A logo for a university&#10;&#10;Description automatically generated">
            <a:extLst>
              <a:ext uri="{FF2B5EF4-FFF2-40B4-BE49-F238E27FC236}">
                <a16:creationId xmlns:a16="http://schemas.microsoft.com/office/drawing/2014/main" id="{64AC9F09-8C9B-1F78-B5BF-5E8017D52205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69" y="3439864"/>
            <a:ext cx="845465" cy="780430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94D512D-765E-8338-A187-62761B57E332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36" y="4209053"/>
            <a:ext cx="928830" cy="556253"/>
          </a:xfrm>
          <a:prstGeom prst="rect">
            <a:avLst/>
          </a:prstGeom>
        </p:spPr>
      </p:pic>
      <p:pic>
        <p:nvPicPr>
          <p:cNvPr id="37" name="Picture 36" descr="A logo with a green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E761FC5B-D1F3-2563-256A-2193C34F604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" y="1388455"/>
            <a:ext cx="1478646" cy="638965"/>
          </a:xfrm>
          <a:prstGeom prst="rect">
            <a:avLst/>
          </a:prstGeom>
        </p:spPr>
      </p:pic>
      <p:pic>
        <p:nvPicPr>
          <p:cNvPr id="41" name="Picture 40" descr="A green and black sign&#10;&#10;Description automatically generated">
            <a:extLst>
              <a:ext uri="{FF2B5EF4-FFF2-40B4-BE49-F238E27FC236}">
                <a16:creationId xmlns:a16="http://schemas.microsoft.com/office/drawing/2014/main" id="{9279D5CB-655F-1A9A-D22C-FA40555476C9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56" y="2121928"/>
            <a:ext cx="699443" cy="568265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C7FD01BD-F164-BE1A-D702-83008F60BF92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41" y="1340912"/>
            <a:ext cx="1616060" cy="46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CC562-AAC1-D0B2-8BD3-70C7DFC2F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6650C-7E50-E002-3235-6FC131EDCB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294" y="370459"/>
            <a:ext cx="7590936" cy="538971"/>
          </a:xfrm>
        </p:spPr>
        <p:txBody>
          <a:bodyPr/>
          <a:lstStyle/>
          <a:p>
            <a:r>
              <a:rPr lang="en-US" dirty="0">
                <a:solidFill>
                  <a:srgbClr val="2B6FAB"/>
                </a:solidFill>
              </a:rPr>
              <a:t>Complete list of universities with </a:t>
            </a:r>
            <a:r>
              <a:rPr lang="en-US" dirty="0" err="1">
                <a:solidFill>
                  <a:srgbClr val="2B6FAB"/>
                </a:solidFill>
              </a:rPr>
              <a:t>AcEq</a:t>
            </a:r>
            <a:endParaRPr lang="en-US" dirty="0">
              <a:solidFill>
                <a:srgbClr val="2B6FAB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3242AE-BD5E-38E1-12AF-7206FDC7A66E}"/>
              </a:ext>
            </a:extLst>
          </p:cNvPr>
          <p:cNvSpPr txBox="1">
            <a:spLocks/>
          </p:cNvSpPr>
          <p:nvPr/>
        </p:nvSpPr>
        <p:spPr>
          <a:xfrm>
            <a:off x="418294" y="831951"/>
            <a:ext cx="8165701" cy="282047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2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2B6FAB"/>
                </a:solidFill>
              </a:rPr>
              <a:t>(as of Aug 2025):</a:t>
            </a:r>
            <a:endParaRPr lang="en-US" dirty="0">
              <a:solidFill>
                <a:srgbClr val="2B6FAB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BA9226-DD01-261C-D7E1-B4FB563BC0AB}"/>
              </a:ext>
            </a:extLst>
          </p:cNvPr>
          <p:cNvSpPr txBox="1"/>
          <p:nvPr/>
        </p:nvSpPr>
        <p:spPr>
          <a:xfrm>
            <a:off x="-224326" y="1248274"/>
            <a:ext cx="3185409" cy="18027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Auburn University</a:t>
            </a: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Colorado </a:t>
            </a: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State University,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1000" dirty="0"/>
              <a:t>Cornell University</a:t>
            </a: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Drexel University,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1000" dirty="0"/>
              <a:t>FAMU-FSU</a:t>
            </a: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Florida Tech,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George Mason University,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George Washington University,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Georgia Tech,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John Hopkins University,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Loyola Marymount University</a:t>
            </a:r>
            <a:r>
              <a:rPr lang="en-US" sz="1000" dirty="0"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Marquette University,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SG" sz="11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9E7AF2-4A16-1B3A-1C9D-275DED371F56}"/>
              </a:ext>
            </a:extLst>
          </p:cNvPr>
          <p:cNvSpPr txBox="1"/>
          <p:nvPr/>
        </p:nvSpPr>
        <p:spPr>
          <a:xfrm>
            <a:off x="2327223" y="1230502"/>
            <a:ext cx="3902439" cy="18027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Missouri University of S&amp;T</a:t>
            </a: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Naval Postgraduate School,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Penn State University,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Queen Mary University of London, UK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Southern Methodist University,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Stevens Institute of Technology,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University of Alabama in Huntsville,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University of Arizona,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University of Detroit Mercy,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University of Maryland,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University of Maryland Baltimore County</a:t>
            </a:r>
            <a:r>
              <a:rPr lang="en-US" sz="1000" dirty="0"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ea typeface="Verdana Pro" panose="020B0604030504040204" pitchFamily="34" charset="0"/>
                <a:cs typeface="Arial"/>
              </a:rPr>
              <a:t>University of Maryland Global Campus,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ea typeface="Verdana Pro" panose="020B0604030504040204" pitchFamily="34" charset="0"/>
                <a:cs typeface="Arial"/>
              </a:rPr>
              <a:t>University of Michigan,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000" dirty="0">
              <a:ea typeface="Verdana Pro" panose="020B0604030504040204" pitchFamily="34" charset="0"/>
              <a:cs typeface="Arial"/>
            </a:endParaRP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SG" sz="11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EE96AA-3FCB-9E30-52F2-AC8861EA7247}"/>
              </a:ext>
            </a:extLst>
          </p:cNvPr>
          <p:cNvSpPr txBox="1"/>
          <p:nvPr/>
        </p:nvSpPr>
        <p:spPr>
          <a:xfrm>
            <a:off x="5603823" y="1212730"/>
            <a:ext cx="3902439" cy="18027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/>
                <a:ea typeface="Verdana Pro" panose="020B0604030504040204" pitchFamily="34" charset="0"/>
                <a:cs typeface="Arial"/>
              </a:rPr>
              <a:t>UNSW Canberra, Australia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/>
                <a:ea typeface="Verdana Pro" panose="020B0604030504040204" pitchFamily="34" charset="0"/>
                <a:cs typeface="Arial"/>
              </a:rPr>
              <a:t>University of South Alabama,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/>
                <a:ea typeface="Verdana Pro" panose="020B0604030504040204" pitchFamily="34" charset="0"/>
                <a:cs typeface="Arial"/>
              </a:rPr>
              <a:t>University of South Australia, Australia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/>
                <a:ea typeface="Verdana Pro" panose="020B0604030504040204" pitchFamily="34" charset="0"/>
                <a:cs typeface="Arial"/>
              </a:rPr>
              <a:t>University of South-Eastern Norway, NOR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/>
                <a:ea typeface="Verdana Pro" panose="020B0604030504040204" pitchFamily="34" charset="0"/>
                <a:cs typeface="Arial"/>
              </a:rPr>
              <a:t>University of Texas Arlington,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/>
                <a:ea typeface="Verdana Pro" panose="020B0604030504040204" pitchFamily="34" charset="0"/>
                <a:cs typeface="Arial"/>
              </a:rPr>
              <a:t>University of Texas Austin,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/>
                <a:ea typeface="Verdana Pro" panose="020B0604030504040204" pitchFamily="34" charset="0"/>
                <a:cs typeface="Arial"/>
              </a:rPr>
              <a:t>University of Utah, USA</a:t>
            </a:r>
          </a:p>
          <a:p>
            <a:pPr marL="628650" lvl="1" indent="-171450">
              <a:lnSpc>
                <a:spcPct val="114999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/>
                <a:ea typeface="Verdana Pro" panose="020B0604030504040204" pitchFamily="34" charset="0"/>
                <a:cs typeface="Arial"/>
              </a:rPr>
              <a:t>Virginia Tech,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SG" sz="1000" dirty="0"/>
              <a:t>Wayne State University, </a:t>
            </a:r>
            <a:r>
              <a:rPr lang="en-US" sz="1000" dirty="0">
                <a:latin typeface="Arial"/>
                <a:ea typeface="Verdana Pro" panose="020B0604030504040204" pitchFamily="34" charset="0"/>
                <a:cs typeface="Arial"/>
              </a:rPr>
              <a:t>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/>
                <a:ea typeface="Verdana Pro" panose="020B0604030504040204" pitchFamily="34" charset="0"/>
                <a:cs typeface="Arial"/>
              </a:rPr>
              <a:t>Weber State University,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/>
                <a:ea typeface="Verdana Pro" panose="020B0604030504040204" pitchFamily="34" charset="0"/>
                <a:cs typeface="Arial"/>
              </a:rPr>
              <a:t>Wichita State University, USA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Worcester Polytechnic Institute, USA</a:t>
            </a:r>
            <a:r>
              <a: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750"/>
              </a:spcBef>
              <a:buClr>
                <a:schemeClr val="accent2"/>
              </a:buClr>
              <a:buSzPct val="100000"/>
            </a:pPr>
            <a:endParaRPr lang="en-SG" sz="11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ED3E5-DE1A-E50D-C4C5-1BAD8EDC8D59}"/>
              </a:ext>
            </a:extLst>
          </p:cNvPr>
          <p:cNvSpPr txBox="1"/>
          <p:nvPr/>
        </p:nvSpPr>
        <p:spPr>
          <a:xfrm>
            <a:off x="1967398" y="1489502"/>
            <a:ext cx="6711746" cy="22933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If you have just started practicing – or want to start practicing – systems engineering, then ASEP is for you. This certification is for people at the beginning of their career as a systems engineer. The ASEP has “book knowledge” but not yet significant experience as a systems engineer.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Available for INCOSE Individual Members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Knowledge verification required (INCOSE Knowledge Exam OR Academic Equivalency)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Suitable for students, early career professionals, project and program managers, and all those who “speak systems engineering”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” but do not have verifiable experience.</a:t>
            </a:r>
            <a:endParaRPr lang="en-US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EBAC4-46EF-07F6-27DB-FB100AA91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493" y="598620"/>
            <a:ext cx="7731856" cy="730872"/>
          </a:xfrm>
        </p:spPr>
        <p:txBody>
          <a:bodyPr/>
          <a:lstStyle/>
          <a:p>
            <a:r>
              <a:rPr lang="en-US" sz="3000" dirty="0">
                <a:solidFill>
                  <a:srgbClr val="2B6FAB"/>
                </a:solidFill>
              </a:rPr>
              <a:t>Associate Systems Engineering Professional</a:t>
            </a:r>
          </a:p>
        </p:txBody>
      </p:sp>
      <p:pic>
        <p:nvPicPr>
          <p:cNvPr id="2" name="Picture 1" descr="A close up of a label&#10;&#10;Description automatically generated with low confidence">
            <a:extLst>
              <a:ext uri="{FF2B5EF4-FFF2-40B4-BE49-F238E27FC236}">
                <a16:creationId xmlns:a16="http://schemas.microsoft.com/office/drawing/2014/main" id="{12C294D9-3AD5-4B28-F883-83A3F781F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93" y="1185819"/>
            <a:ext cx="1282552" cy="12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0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ED3E5-DE1A-E50D-C4C5-1BAD8EDC8D59}"/>
              </a:ext>
            </a:extLst>
          </p:cNvPr>
          <p:cNvSpPr txBox="1"/>
          <p:nvPr/>
        </p:nvSpPr>
        <p:spPr>
          <a:xfrm>
            <a:off x="1967398" y="1489502"/>
            <a:ext cx="6711746" cy="221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If you are a practicing Systems Engineer with more than five years of systems engineering professional work experience, then CSEP is for you.</a:t>
            </a:r>
          </a:p>
          <a:p>
            <a:endParaRPr lang="en-US" sz="1200" dirty="0">
              <a:solidFill>
                <a:srgbClr val="7030A0"/>
              </a:solidFill>
            </a:endParaRP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Available for INCOSE Individual Members</a:t>
            </a:r>
            <a:endParaRPr lang="en-US" sz="1200" dirty="0">
              <a:effectLst/>
              <a:latin typeface="Arial" panose="020B0604020202020204" pitchFamily="34" charset="0"/>
              <a:ea typeface="Verdana Pro" panose="020B060403050404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Knowledge verification required (INCOSE Knowledge Exam OR Academic Equivalency)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At least five years (60 months) of experience required with at least 12 months in at least 3 different functional areas, confirmed by references</a:t>
            </a: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Suitable for independent practitioners, which includes most systems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Verdana Pro" panose="020B0604030504040204" pitchFamily="34" charset="0"/>
                <a:cs typeface="Arial" panose="020B0604020202020204" pitchFamily="34" charset="0"/>
              </a:rPr>
              <a:t> engineers.</a:t>
            </a:r>
            <a:endParaRPr lang="en-US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EBAC4-46EF-07F6-27DB-FB100AA91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493" y="441223"/>
            <a:ext cx="7640416" cy="697621"/>
          </a:xfrm>
        </p:spPr>
        <p:txBody>
          <a:bodyPr/>
          <a:lstStyle/>
          <a:p>
            <a:r>
              <a:rPr lang="en-US" sz="3000" dirty="0">
                <a:solidFill>
                  <a:srgbClr val="2B6FAB"/>
                </a:solidFill>
              </a:rPr>
              <a:t>Certified Systems Engineering Professional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DD9A7AA-78FD-EC26-F0FE-CB766E6DAC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93" y="1172868"/>
            <a:ext cx="1289965" cy="12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B049E2-CB68-DE66-ADB6-0A54100F4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B6FAB"/>
                </a:solidFill>
              </a:rPr>
              <a:t>Knowledge Verified by Exam or Coursework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52FF0B-DF83-E894-A82E-93C5A0EB9F85}"/>
              </a:ext>
            </a:extLst>
          </p:cNvPr>
          <p:cNvSpPr txBox="1">
            <a:spLocks/>
          </p:cNvSpPr>
          <p:nvPr/>
        </p:nvSpPr>
        <p:spPr>
          <a:xfrm>
            <a:off x="3764377" y="452644"/>
            <a:ext cx="5160335" cy="4283534"/>
          </a:xfrm>
          <a:prstGeom prst="rect">
            <a:avLst/>
          </a:prstGeom>
        </p:spPr>
        <p:txBody>
          <a:bodyPr numCol="1"/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2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3850" indent="-150813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1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5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90550" indent="-133350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 smtClean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04850" indent="-111125" algn="l" defTabSz="9144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defRPr lang="en-US" sz="1000" kern="1200" spc="0" baseline="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2B6FAB"/>
                </a:solidFill>
              </a:rPr>
              <a:t>Knowledge Requirements</a:t>
            </a:r>
          </a:p>
          <a:p>
            <a:pPr marL="171450" lvl="1" indent="-171450">
              <a:spcBef>
                <a:spcPts val="0"/>
              </a:spcBef>
              <a:spcAft>
                <a:spcPts val="200"/>
              </a:spcAft>
            </a:pPr>
            <a:r>
              <a:rPr lang="en-US" sz="1200" dirty="0">
                <a:solidFill>
                  <a:schemeClr val="tx1"/>
                </a:solidFill>
              </a:rPr>
              <a:t>Based on INCOSE Systems Engineering Handbook v5 (available for free for INCOSE members)</a:t>
            </a:r>
          </a:p>
          <a:p>
            <a:pPr marL="171450" lvl="1" indent="-171450">
              <a:spcBef>
                <a:spcPts val="0"/>
              </a:spcBef>
              <a:spcAft>
                <a:spcPts val="200"/>
              </a:spcAft>
            </a:pPr>
            <a:r>
              <a:rPr lang="en-US" sz="1200" dirty="0">
                <a:solidFill>
                  <a:schemeClr val="tx1"/>
                </a:solidFill>
              </a:rPr>
              <a:t>Required for ASEP and CSEP certification</a:t>
            </a:r>
          </a:p>
          <a:p>
            <a:pPr marL="171450" lvl="1" indent="-171450">
              <a:spcBef>
                <a:spcPts val="0"/>
              </a:spcBef>
              <a:spcAft>
                <a:spcPts val="200"/>
              </a:spcAft>
            </a:pPr>
            <a:r>
              <a:rPr lang="en-US" sz="1200" dirty="0">
                <a:solidFill>
                  <a:schemeClr val="tx1"/>
                </a:solidFill>
              </a:rPr>
              <a:t>Can be verified through knowledge exam</a:t>
            </a:r>
          </a:p>
          <a:p>
            <a:pPr marL="171450" lvl="1" indent="-171450">
              <a:spcBef>
                <a:spcPts val="0"/>
              </a:spcBef>
              <a:spcAft>
                <a:spcPts val="200"/>
              </a:spcAft>
            </a:pPr>
            <a:r>
              <a:rPr lang="en-US" sz="1200" dirty="0">
                <a:solidFill>
                  <a:schemeClr val="tx1"/>
                </a:solidFill>
              </a:rPr>
              <a:t>Can be verified through university coursework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2B6FAB"/>
                </a:solidFill>
              </a:rPr>
              <a:t>Exam is </a:t>
            </a:r>
          </a:p>
          <a:p>
            <a:pPr marL="171450" indent="-171450"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100 multiple-choice questions</a:t>
            </a:r>
          </a:p>
          <a:p>
            <a:pPr marL="171450" indent="-171450"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100 minutes for exam</a:t>
            </a:r>
          </a:p>
          <a:p>
            <a:pPr marL="171450" indent="-171450"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solidFill>
                  <a:schemeClr val="tx1"/>
                </a:solidFill>
              </a:rPr>
              <a:t>Proctored by video through computer or in-person at INCOSE events</a:t>
            </a:r>
          </a:p>
          <a:p>
            <a:pPr marL="171450" lvl="1" indent="-171450">
              <a:spcBef>
                <a:spcPts val="0"/>
              </a:spcBef>
              <a:spcAft>
                <a:spcPts val="200"/>
              </a:spcAft>
            </a:pPr>
            <a:r>
              <a:rPr lang="en-US" sz="1200" dirty="0">
                <a:solidFill>
                  <a:schemeClr val="tx1"/>
                </a:solidFill>
              </a:rPr>
              <a:t>Allowed to be attempted up to 3 times per 12 months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2B6FAB"/>
                </a:solidFill>
              </a:rPr>
              <a:t>Academic Equivalency allows course assessments </a:t>
            </a:r>
            <a:br>
              <a:rPr lang="en-US" sz="1400" b="1" dirty="0">
                <a:solidFill>
                  <a:srgbClr val="2B6FAB"/>
                </a:solidFill>
              </a:rPr>
            </a:br>
            <a:r>
              <a:rPr lang="en-US" sz="1400" b="1" dirty="0">
                <a:solidFill>
                  <a:srgbClr val="2B6FAB"/>
                </a:solidFill>
              </a:rPr>
              <a:t>to meet knowledge requirement</a:t>
            </a:r>
          </a:p>
          <a:p>
            <a:pPr marL="171450" lvl="1" indent="-171450">
              <a:spcBef>
                <a:spcPts val="0"/>
              </a:spcBef>
              <a:spcAft>
                <a:spcPts val="200"/>
              </a:spcAft>
            </a:pPr>
            <a:r>
              <a:rPr lang="en-US" sz="1200" dirty="0">
                <a:solidFill>
                  <a:schemeClr val="tx1"/>
                </a:solidFill>
              </a:rPr>
              <a:t>Must score highly in pre-approved university courses</a:t>
            </a:r>
          </a:p>
          <a:p>
            <a:pPr marL="171450" lvl="1" indent="-171450">
              <a:spcBef>
                <a:spcPts val="0"/>
              </a:spcBef>
              <a:spcAft>
                <a:spcPts val="200"/>
              </a:spcAft>
            </a:pPr>
            <a:r>
              <a:rPr lang="en-US" sz="1200" dirty="0">
                <a:solidFill>
                  <a:schemeClr val="tx1"/>
                </a:solidFill>
              </a:rPr>
              <a:t>University professor submits list of eligible students to INCOSE</a:t>
            </a:r>
          </a:p>
          <a:p>
            <a:pPr marL="171450" lvl="1" indent="-171450">
              <a:spcBef>
                <a:spcPts val="0"/>
              </a:spcBef>
              <a:spcAft>
                <a:spcPts val="200"/>
              </a:spcAft>
            </a:pPr>
            <a:r>
              <a:rPr lang="en-US" sz="1200" dirty="0">
                <a:solidFill>
                  <a:schemeClr val="tx1"/>
                </a:solidFill>
              </a:rPr>
              <a:t>Students become individual members and use course score to apply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3A7DEBA-CE49-4A1C-0BDB-51B24DBE2D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027" y="3519200"/>
            <a:ext cx="973952" cy="973952"/>
          </a:xfrm>
          <a:prstGeom prst="rect">
            <a:avLst/>
          </a:prstGeom>
        </p:spPr>
      </p:pic>
      <p:pic>
        <p:nvPicPr>
          <p:cNvPr id="4" name="Picture 3" descr="A close up of a label&#10;&#10;Description automatically generated with low confidence">
            <a:extLst>
              <a:ext uri="{FF2B5EF4-FFF2-40B4-BE49-F238E27FC236}">
                <a16:creationId xmlns:a16="http://schemas.microsoft.com/office/drawing/2014/main" id="{F57CE027-526D-04CB-F5FF-CE184032C0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825" y="1969648"/>
            <a:ext cx="968354" cy="9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6773"/>
      </p:ext>
    </p:extLst>
  </p:cSld>
  <p:clrMapOvr>
    <a:masterClrMapping/>
  </p:clrMapOvr>
</p:sld>
</file>

<file path=ppt/theme/theme1.xml><?xml version="1.0" encoding="utf-8"?>
<a:theme xmlns:a="http://schemas.openxmlformats.org/drawingml/2006/main" name="INCOSE Template 2022">
  <a:themeElements>
    <a:clrScheme name="INCOSE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B6FAB"/>
      </a:accent1>
      <a:accent2>
        <a:srgbClr val="EE5B20"/>
      </a:accent2>
      <a:accent3>
        <a:srgbClr val="A5A5A5"/>
      </a:accent3>
      <a:accent4>
        <a:srgbClr val="FFC90E"/>
      </a:accent4>
      <a:accent5>
        <a:srgbClr val="61A1D7"/>
      </a:accent5>
      <a:accent6>
        <a:srgbClr val="417F65"/>
      </a:accent6>
      <a:hlink>
        <a:srgbClr val="2B6FAB"/>
      </a:hlink>
      <a:folHlink>
        <a:srgbClr val="EE5B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1440" tIns="91440" rIns="91440" bIns="91440" rtlCol="0" anchor="ctr" anchorCtr="0"/>
      <a:lstStyle>
        <a:defPPr algn="ctr">
          <a:defRPr sz="1400" dirty="0" smtClean="0">
            <a:solidFill>
              <a:schemeClr val="bg1"/>
            </a:solidFill>
            <a:ea typeface="Segoe UI Black" panose="020B0A02040204020203" pitchFamily="34" charset="0"/>
            <a:cs typeface="Segoe UI Black" panose="020B0A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spcBef>
            <a:spcPts val="750"/>
          </a:spcBef>
          <a:buClr>
            <a:schemeClr val="accent2"/>
          </a:buClr>
          <a:buSzPct val="100000"/>
          <a:defRPr sz="14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ALENT" id="{42DDE431-62AA-4CFE-9B81-CB19337157E0}" vid="{4B43CFC9-863A-4E99-B289-EA56B68882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F4596C08E0A4686F794ABE1FF10BD" ma:contentTypeVersion="17" ma:contentTypeDescription="Create a new document." ma:contentTypeScope="" ma:versionID="4743be4066f32dd8e56c09dbb396a4da">
  <xsd:schema xmlns:xsd="http://www.w3.org/2001/XMLSchema" xmlns:xs="http://www.w3.org/2001/XMLSchema" xmlns:p="http://schemas.microsoft.com/office/2006/metadata/properties" xmlns:ns2="cdfd6799-8dd4-44ff-8dd3-65e727f1543f" xmlns:ns3="facbade3-605f-48c2-b604-343a022950c1" targetNamespace="http://schemas.microsoft.com/office/2006/metadata/properties" ma:root="true" ma:fieldsID="47da9799e677ad361a0d77166ece6867" ns2:_="" ns3:_="">
    <xsd:import namespace="cdfd6799-8dd4-44ff-8dd3-65e727f1543f"/>
    <xsd:import namespace="facbade3-605f-48c2-b604-343a022950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Comment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6799-8dd4-44ff-8dd3-65e727f15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Comments" ma:index="22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bade3-605f-48c2-b604-343a022950c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df3f3fb-6444-48ae-a24b-a76b0cc860ca}" ma:internalName="TaxCatchAll" ma:showField="CatchAllData" ma:web="facbade3-605f-48c2-b604-343a022950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acbade3-605f-48c2-b604-343a022950c1">
      <UserInfo>
        <DisplayName>Barclay Brown</DisplayName>
        <AccountId>39</AccountId>
        <AccountType/>
      </UserInfo>
      <UserInfo>
        <DisplayName>Raymond Hentzschel</DisplayName>
        <AccountId>162</AccountId>
        <AccountType/>
      </UserInfo>
    </SharedWithUsers>
    <Comments xmlns="cdfd6799-8dd4-44ff-8dd3-65e727f1543f" xsi:nil="true"/>
    <lcf76f155ced4ddcb4097134ff3c332f xmlns="cdfd6799-8dd4-44ff-8dd3-65e727f1543f">
      <Terms xmlns="http://schemas.microsoft.com/office/infopath/2007/PartnerControls"/>
    </lcf76f155ced4ddcb4097134ff3c332f>
    <TaxCatchAll xmlns="facbade3-605f-48c2-b604-343a022950c1" xsi:nil="true"/>
  </documentManagement>
</p:properties>
</file>

<file path=customXml/itemProps1.xml><?xml version="1.0" encoding="utf-8"?>
<ds:datastoreItem xmlns:ds="http://schemas.openxmlformats.org/officeDocument/2006/customXml" ds:itemID="{D9633131-9710-4D44-A6C8-105912B11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6799-8dd4-44ff-8dd3-65e727f1543f"/>
    <ds:schemaRef ds:uri="facbade3-605f-48c2-b604-343a02295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74DEA9-D70C-4D76-8253-0021E05256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51A2D2-DAB1-42F6-BF0C-260AF2394DD4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cdfd6799-8dd4-44ff-8dd3-65e727f1543f"/>
    <ds:schemaRef ds:uri="facbade3-605f-48c2-b604-343a022950c1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1068</Words>
  <Application>Microsoft Macintosh PowerPoint</Application>
  <PresentationFormat>On-screen Show (16:9)</PresentationFormat>
  <Paragraphs>127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 Black</vt:lpstr>
      <vt:lpstr>Verdana Pro</vt:lpstr>
      <vt:lpstr>Wingdings</vt:lpstr>
      <vt:lpstr>INCOSE Template 2022</vt:lpstr>
      <vt:lpstr>INCOSE  Systems Engineering Professional (SEP)  Certification Program</vt:lpstr>
      <vt:lpstr>PowerPoint Presentation</vt:lpstr>
      <vt:lpstr>INCOSE SEP Architecture For wherever you are in your career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 Systems Engineering Professional (SEP)  Certification Program</dc:title>
  <dc:creator/>
  <cp:lastModifiedBy>Andrew Messenger</cp:lastModifiedBy>
  <cp:revision>171</cp:revision>
  <cp:lastPrinted>2022-11-04T21:20:16Z</cp:lastPrinted>
  <dcterms:created xsi:type="dcterms:W3CDTF">2016-02-04T17:41:01Z</dcterms:created>
  <dcterms:modified xsi:type="dcterms:W3CDTF">2025-08-21T15:58:19Z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0x010100108F4596C08E0A4686F794ABE1FF10BD</vt:lpwstr>
  </property>
  <property fmtid="{D5CDD505-2E9C-101B-9397-08002B2CF9AE}" pid="3" name="MediaServiceImageTags">
    <vt:lpwstr/>
  </property>
</Properties>
</file>