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sldIdLst>
    <p:sldId id="293" r:id="rId5"/>
    <p:sldId id="295" r:id="rId6"/>
    <p:sldId id="296" r:id="rId7"/>
    <p:sldId id="267" r:id="rId8"/>
    <p:sldId id="297" r:id="rId9"/>
    <p:sldId id="298" r:id="rId10"/>
    <p:sldId id="299" r:id="rId11"/>
    <p:sldId id="344" r:id="rId12"/>
    <p:sldId id="332" r:id="rId13"/>
    <p:sldId id="334" r:id="rId14"/>
    <p:sldId id="9347" r:id="rId15"/>
    <p:sldId id="9305" r:id="rId16"/>
    <p:sldId id="9341" r:id="rId17"/>
    <p:sldId id="345" r:id="rId18"/>
    <p:sldId id="346" r:id="rId19"/>
    <p:sldId id="347" r:id="rId20"/>
    <p:sldId id="337" r:id="rId21"/>
    <p:sldId id="338" r:id="rId22"/>
    <p:sldId id="339" r:id="rId23"/>
    <p:sldId id="340" r:id="rId24"/>
    <p:sldId id="341" r:id="rId25"/>
    <p:sldId id="342" r:id="rId26"/>
    <p:sldId id="276" r:id="rId27"/>
    <p:sldId id="330" r:id="rId28"/>
    <p:sldId id="34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0602F-1288-4875-9D53-47F5CDE18CF4}" v="1" dt="2022-11-08T12:17:48.690"/>
    <p1510:client id="{D53973EF-B6F2-4CBA-75C3-E8D1C37ADCB4}" v="32" dt="2023-01-09T15:50:13.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60"/>
    <p:restoredTop sz="94712"/>
  </p:normalViewPr>
  <p:slideViewPr>
    <p:cSldViewPr snapToGrid="0">
      <p:cViewPr varScale="1">
        <p:scale>
          <a:sx n="122" d="100"/>
          <a:sy n="122" d="100"/>
        </p:scale>
        <p:origin x="2132" y="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or Lind" userId="S::honor.lind@incose.net::10207d4a-641e-4ab1-9c41-b6b09e2e8cf2" providerId="AD" clId="Web-{D53973EF-B6F2-4CBA-75C3-E8D1C37ADCB4}"/>
    <pc:docChg chg="modSld">
      <pc:chgData name="Honor Lind" userId="S::honor.lind@incose.net::10207d4a-641e-4ab1-9c41-b6b09e2e8cf2" providerId="AD" clId="Web-{D53973EF-B6F2-4CBA-75C3-E8D1C37ADCB4}" dt="2023-01-09T15:50:13.104" v="15" actId="20577"/>
      <pc:docMkLst>
        <pc:docMk/>
      </pc:docMkLst>
      <pc:sldChg chg="modSp">
        <pc:chgData name="Honor Lind" userId="S::honor.lind@incose.net::10207d4a-641e-4ab1-9c41-b6b09e2e8cf2" providerId="AD" clId="Web-{D53973EF-B6F2-4CBA-75C3-E8D1C37ADCB4}" dt="2023-01-09T15:50:13.104" v="15" actId="20577"/>
        <pc:sldMkLst>
          <pc:docMk/>
          <pc:sldMk cId="520960876" sldId="343"/>
        </pc:sldMkLst>
        <pc:spChg chg="mod">
          <ac:chgData name="Honor Lind" userId="S::honor.lind@incose.net::10207d4a-641e-4ab1-9c41-b6b09e2e8cf2" providerId="AD" clId="Web-{D53973EF-B6F2-4CBA-75C3-E8D1C37ADCB4}" dt="2023-01-09T15:50:13.104" v="15" actId="20577"/>
          <ac:spMkLst>
            <pc:docMk/>
            <pc:sldMk cId="520960876" sldId="343"/>
            <ac:spMk id="8" creationId="{04EF3A7F-9D88-8434-F29F-7E7B8BC19AD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8EB-384C-B764-1023F548D61B}"/>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08EB-384C-B764-1023F548D61B}"/>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08EB-384C-B764-1023F548D61B}"/>
              </c:ext>
            </c:extLst>
          </c:dPt>
          <c:dPt>
            <c:idx val="3"/>
            <c:bubble3D val="0"/>
            <c:spPr>
              <a:solidFill>
                <a:schemeClr val="accent4"/>
              </a:solidFill>
              <a:ln w="19050">
                <a:noFill/>
              </a:ln>
              <a:effectLst/>
            </c:spPr>
            <c:extLst>
              <c:ext xmlns:c16="http://schemas.microsoft.com/office/drawing/2014/chart" uri="{C3380CC4-5D6E-409C-BE32-E72D297353CC}">
                <c16:uniqueId val="{00000007-08EB-384C-B764-1023F548D61B}"/>
              </c:ext>
            </c:extLst>
          </c:dPt>
          <c:cat>
            <c:strRef>
              <c:f>Sheet1!$A$2:$A$5</c:f>
              <c:strCache>
                <c:ptCount val="3"/>
                <c:pt idx="0">
                  <c:v>1st Qtr</c:v>
                </c:pt>
                <c:pt idx="1">
                  <c:v>2nd Qtr</c:v>
                </c:pt>
                <c:pt idx="2">
                  <c:v>3rd Qtr</c:v>
                </c:pt>
              </c:strCache>
            </c:strRef>
          </c:cat>
          <c:val>
            <c:numRef>
              <c:f>Sheet1!$B$2:$B$5</c:f>
              <c:numCache>
                <c:formatCode>General</c:formatCode>
                <c:ptCount val="4"/>
                <c:pt idx="0">
                  <c:v>28</c:v>
                </c:pt>
                <c:pt idx="1">
                  <c:v>44</c:v>
                </c:pt>
                <c:pt idx="2">
                  <c:v>7</c:v>
                </c:pt>
                <c:pt idx="3">
                  <c:v>21</c:v>
                </c:pt>
              </c:numCache>
            </c:numRef>
          </c:val>
          <c:extLst>
            <c:ext xmlns:c16="http://schemas.microsoft.com/office/drawing/2014/chart" uri="{C3380CC4-5D6E-409C-BE32-E72D297353CC}">
              <c16:uniqueId val="{00000008-08EB-384C-B764-1023F548D61B}"/>
            </c:ext>
          </c:extLst>
        </c:ser>
        <c:dLbls>
          <c:showLegendKey val="0"/>
          <c:showVal val="0"/>
          <c:showCatName val="0"/>
          <c:showSerName val="0"/>
          <c:showPercent val="0"/>
          <c:showBubbleSize val="0"/>
          <c:showLeaderLines val="0"/>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61D4-934A-8D30-9155C1880B5D}"/>
              </c:ext>
            </c:extLst>
          </c:dPt>
          <c:dPt>
            <c:idx val="1"/>
            <c:bubble3D val="0"/>
            <c:spPr>
              <a:solidFill>
                <a:srgbClr val="00B050"/>
              </a:solidFill>
              <a:ln w="19050">
                <a:noFill/>
              </a:ln>
              <a:effectLst/>
            </c:spPr>
            <c:extLst>
              <c:ext xmlns:c16="http://schemas.microsoft.com/office/drawing/2014/chart" uri="{C3380CC4-5D6E-409C-BE32-E72D297353CC}">
                <c16:uniqueId val="{00000003-61D4-934A-8D30-9155C1880B5D}"/>
              </c:ext>
            </c:extLst>
          </c:dPt>
          <c:dPt>
            <c:idx val="2"/>
            <c:bubble3D val="0"/>
            <c:spPr>
              <a:solidFill>
                <a:srgbClr val="7030A0"/>
              </a:solidFill>
              <a:ln w="19050">
                <a:noFill/>
              </a:ln>
              <a:effectLst/>
            </c:spPr>
            <c:extLst>
              <c:ext xmlns:c16="http://schemas.microsoft.com/office/drawing/2014/chart" uri="{C3380CC4-5D6E-409C-BE32-E72D297353CC}">
                <c16:uniqueId val="{00000005-61D4-934A-8D30-9155C1880B5D}"/>
              </c:ext>
            </c:extLst>
          </c:dPt>
          <c:cat>
            <c:strRef>
              <c:f>Sheet1!$A$2:$A$4</c:f>
              <c:strCache>
                <c:ptCount val="3"/>
                <c:pt idx="0">
                  <c:v>1st Qtr</c:v>
                </c:pt>
                <c:pt idx="1">
                  <c:v>2nd Qtr</c:v>
                </c:pt>
                <c:pt idx="2">
                  <c:v>3rd Qtr</c:v>
                </c:pt>
              </c:strCache>
            </c:strRef>
          </c:cat>
          <c:val>
            <c:numRef>
              <c:f>Sheet1!$B$2:$B$4</c:f>
              <c:numCache>
                <c:formatCode>General</c:formatCode>
                <c:ptCount val="3"/>
                <c:pt idx="0">
                  <c:v>371</c:v>
                </c:pt>
                <c:pt idx="1">
                  <c:v>1323</c:v>
                </c:pt>
                <c:pt idx="2">
                  <c:v>2239</c:v>
                </c:pt>
              </c:numCache>
            </c:numRef>
          </c:val>
          <c:extLst>
            <c:ext xmlns:c16="http://schemas.microsoft.com/office/drawing/2014/chart" uri="{C3380CC4-5D6E-409C-BE32-E72D297353CC}">
              <c16:uniqueId val="{00000008-61D4-934A-8D30-9155C1880B5D}"/>
            </c:ext>
          </c:extLst>
        </c:ser>
        <c:dLbls>
          <c:showLegendKey val="0"/>
          <c:showVal val="0"/>
          <c:showCatName val="0"/>
          <c:showSerName val="0"/>
          <c:showPercent val="0"/>
          <c:showBubbleSize val="0"/>
          <c:showLeaderLines val="0"/>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00B58-7D71-4A81-915B-FEB7ABA47D27}"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7E7CF09A-9569-4F7E-8A57-EB047667D34E}">
      <dgm:prSet custT="1"/>
      <dgm:spPr>
        <a:solidFill>
          <a:schemeClr val="accent1"/>
        </a:solidFill>
      </dgm:spPr>
      <dgm:t>
        <a:bodyPr/>
        <a:lstStyle/>
        <a:p>
          <a:pPr>
            <a:lnSpc>
              <a:spcPct val="100000"/>
            </a:lnSpc>
          </a:pPr>
          <a:r>
            <a:rPr lang="en-US" sz="1600" dirty="0">
              <a:latin typeface="Arial" panose="020B0604020202020204" pitchFamily="34" charset="0"/>
              <a:ea typeface="Open Sans" pitchFamily="2" charset="0"/>
              <a:cs typeface="Arial" panose="020B0604020202020204" pitchFamily="34" charset="0"/>
            </a:rPr>
            <a:t>A branch of the Corporate Advisory Board facilitating discussion and exploration of issues relevant to academia and strategic collaborations within INCOSE.   </a:t>
          </a:r>
          <a:br>
            <a:rPr lang="en-US" sz="1600" dirty="0">
              <a:latin typeface="Arial" panose="020B0604020202020204" pitchFamily="34" charset="0"/>
              <a:ea typeface="Open Sans" pitchFamily="2" charset="0"/>
              <a:cs typeface="Arial" panose="020B0604020202020204" pitchFamily="34" charset="0"/>
            </a:rPr>
          </a:br>
          <a:br>
            <a:rPr lang="en-US" sz="1600" dirty="0">
              <a:latin typeface="Arial" panose="020B0604020202020204" pitchFamily="34" charset="0"/>
              <a:ea typeface="Open Sans" pitchFamily="2" charset="0"/>
              <a:cs typeface="Arial" panose="020B0604020202020204" pitchFamily="34" charset="0"/>
            </a:rPr>
          </a:br>
          <a:r>
            <a:rPr lang="en-US" sz="1600" dirty="0">
              <a:latin typeface="Arial" panose="020B0604020202020204" pitchFamily="34" charset="0"/>
              <a:ea typeface="Open Sans" pitchFamily="2" charset="0"/>
              <a:cs typeface="Arial" panose="020B0604020202020204" pitchFamily="34" charset="0"/>
            </a:rPr>
            <a:t>A well-educated workforce is key to Global Prosperity.</a:t>
          </a:r>
        </a:p>
      </dgm:t>
    </dgm:pt>
    <dgm:pt modelId="{58BFC88C-33BE-484B-81F9-7B3B7153F075}" type="parTrans" cxnId="{87DD8394-B81D-4365-B3D3-5EA0236FE447}">
      <dgm:prSet/>
      <dgm:spPr/>
      <dgm:t>
        <a:bodyPr/>
        <a:lstStyle/>
        <a:p>
          <a:endParaRPr lang="en-US" sz="1400">
            <a:latin typeface="Arial" panose="020B0604020202020204" pitchFamily="34" charset="0"/>
            <a:cs typeface="Arial" panose="020B0604020202020204" pitchFamily="34" charset="0"/>
          </a:endParaRPr>
        </a:p>
      </dgm:t>
    </dgm:pt>
    <dgm:pt modelId="{8FA9DA8C-491B-4B3D-9419-72DA14480DAD}" type="sibTrans" cxnId="{87DD8394-B81D-4365-B3D3-5EA0236FE447}">
      <dgm:prSet custT="1"/>
      <dgm:spPr>
        <a:ln w="152400">
          <a:solidFill>
            <a:schemeClr val="accent1"/>
          </a:solidFill>
          <a:tailEnd type="triangle"/>
        </a:ln>
      </dgm:spPr>
      <dgm:t>
        <a:bodyPr/>
        <a:lstStyle/>
        <a:p>
          <a:endParaRPr lang="en-US" sz="1400">
            <a:latin typeface="Arial" panose="020B0604020202020204" pitchFamily="34" charset="0"/>
            <a:cs typeface="Arial" panose="020B0604020202020204" pitchFamily="34" charset="0"/>
          </a:endParaRPr>
        </a:p>
      </dgm:t>
    </dgm:pt>
    <dgm:pt modelId="{B8328F9D-E384-4FE7-8A7A-DA0CF025EFCA}">
      <dgm:prSet custT="1"/>
      <dgm:spPr>
        <a:solidFill>
          <a:schemeClr val="accent5"/>
        </a:solidFill>
      </dgm:spPr>
      <dgm:t>
        <a:bodyPr/>
        <a:lstStyle/>
        <a:p>
          <a:pPr>
            <a:lnSpc>
              <a:spcPct val="100000"/>
            </a:lnSpc>
          </a:pPr>
          <a:r>
            <a:rPr lang="en-US" sz="1600" dirty="0">
              <a:latin typeface="Arial" panose="020B0604020202020204" pitchFamily="34" charset="0"/>
              <a:ea typeface="Open Sans" pitchFamily="2" charset="0"/>
              <a:cs typeface="Arial" panose="020B0604020202020204" pitchFamily="34" charset="0"/>
            </a:rPr>
            <a:t>Council member organizations offer bachelors, masters, and doctorate degrees in systems engineering and related programs. </a:t>
          </a:r>
        </a:p>
      </dgm:t>
    </dgm:pt>
    <dgm:pt modelId="{3FA89786-92D4-4C95-BC72-9DCCF410D1F4}" type="parTrans" cxnId="{50651599-A542-40D2-9135-12E6F1C862ED}">
      <dgm:prSet/>
      <dgm:spPr/>
      <dgm:t>
        <a:bodyPr/>
        <a:lstStyle/>
        <a:p>
          <a:endParaRPr lang="en-US" sz="1400">
            <a:latin typeface="Arial" panose="020B0604020202020204" pitchFamily="34" charset="0"/>
            <a:cs typeface="Arial" panose="020B0604020202020204" pitchFamily="34" charset="0"/>
          </a:endParaRPr>
        </a:p>
      </dgm:t>
    </dgm:pt>
    <dgm:pt modelId="{0A9DD48A-D8E1-428A-96A3-2AAD8C8EF91C}" type="sibTrans" cxnId="{50651599-A542-40D2-9135-12E6F1C862ED}">
      <dgm:prSet custT="1"/>
      <dgm:spPr>
        <a:ln w="152400">
          <a:solidFill>
            <a:schemeClr val="accent5"/>
          </a:solidFill>
          <a:tailEnd type="triangle"/>
        </a:ln>
      </dgm:spPr>
      <dgm:t>
        <a:bodyPr/>
        <a:lstStyle/>
        <a:p>
          <a:endParaRPr lang="en-US" sz="1400">
            <a:latin typeface="Arial" panose="020B0604020202020204" pitchFamily="34" charset="0"/>
            <a:cs typeface="Arial" panose="020B0604020202020204" pitchFamily="34" charset="0"/>
          </a:endParaRPr>
        </a:p>
      </dgm:t>
    </dgm:pt>
    <dgm:pt modelId="{201A7142-27DE-4452-B7E1-811682CF26F7}">
      <dgm:prSet custT="1"/>
      <dgm:spPr>
        <a:solidFill>
          <a:schemeClr val="accent4"/>
        </a:solidFill>
      </dgm:spPr>
      <dgm:t>
        <a:bodyPr/>
        <a:lstStyle/>
        <a:p>
          <a:pPr>
            <a:lnSpc>
              <a:spcPct val="100000"/>
            </a:lnSpc>
          </a:pPr>
          <a:r>
            <a:rPr lang="en-US" sz="1600" dirty="0">
              <a:latin typeface="Arial" panose="020B0604020202020204" pitchFamily="34" charset="0"/>
              <a:ea typeface="Open Sans" pitchFamily="2" charset="0"/>
              <a:cs typeface="Arial" panose="020B0604020202020204" pitchFamily="34" charset="0"/>
            </a:rPr>
            <a:t>Active in advancing the state-of-the-art of systems engineering through academic programs.  </a:t>
          </a:r>
        </a:p>
      </dgm:t>
    </dgm:pt>
    <dgm:pt modelId="{84E7B2D7-C6C4-44CD-A52B-2D4F29A90B78}" type="parTrans" cxnId="{DD3566EF-8AED-4833-BDF9-8127408E8570}">
      <dgm:prSet/>
      <dgm:spPr/>
      <dgm:t>
        <a:bodyPr/>
        <a:lstStyle/>
        <a:p>
          <a:endParaRPr lang="en-US" sz="1400">
            <a:latin typeface="Arial" panose="020B0604020202020204" pitchFamily="34" charset="0"/>
            <a:cs typeface="Arial" panose="020B0604020202020204" pitchFamily="34" charset="0"/>
          </a:endParaRPr>
        </a:p>
      </dgm:t>
    </dgm:pt>
    <dgm:pt modelId="{1CF97AEF-F4C1-4E90-8CF2-F188E0943E52}" type="sibTrans" cxnId="{DD3566EF-8AED-4833-BDF9-8127408E8570}">
      <dgm:prSet/>
      <dgm:spPr/>
      <dgm:t>
        <a:bodyPr/>
        <a:lstStyle/>
        <a:p>
          <a:endParaRPr lang="en-US" sz="1400">
            <a:latin typeface="Arial" panose="020B0604020202020204" pitchFamily="34" charset="0"/>
            <a:cs typeface="Arial" panose="020B0604020202020204" pitchFamily="34" charset="0"/>
          </a:endParaRPr>
        </a:p>
      </dgm:t>
    </dgm:pt>
    <dgm:pt modelId="{A2FDDC87-710A-4EBE-B06C-4CDDA4E72B9C}" type="pres">
      <dgm:prSet presAssocID="{52B00B58-7D71-4A81-915B-FEB7ABA47D27}" presName="Name0" presStyleCnt="0">
        <dgm:presLayoutVars>
          <dgm:dir/>
          <dgm:resizeHandles val="exact"/>
        </dgm:presLayoutVars>
      </dgm:prSet>
      <dgm:spPr/>
    </dgm:pt>
    <dgm:pt modelId="{3256D1E8-0D0D-4A73-8F9C-60D5509AF587}" type="pres">
      <dgm:prSet presAssocID="{7E7CF09A-9569-4F7E-8A57-EB047667D34E}" presName="node" presStyleLbl="node1" presStyleIdx="0" presStyleCnt="3" custScaleY="181610">
        <dgm:presLayoutVars>
          <dgm:bulletEnabled val="1"/>
        </dgm:presLayoutVars>
      </dgm:prSet>
      <dgm:spPr/>
    </dgm:pt>
    <dgm:pt modelId="{0BB09EEC-81C3-4969-8794-E84B25677229}" type="pres">
      <dgm:prSet presAssocID="{8FA9DA8C-491B-4B3D-9419-72DA14480DAD}" presName="sibTrans" presStyleLbl="sibTrans1D1" presStyleIdx="0" presStyleCnt="2"/>
      <dgm:spPr/>
    </dgm:pt>
    <dgm:pt modelId="{331F4440-BBBB-4BD6-8C7E-15E939728BA1}" type="pres">
      <dgm:prSet presAssocID="{8FA9DA8C-491B-4B3D-9419-72DA14480DAD}" presName="connectorText" presStyleLbl="sibTrans1D1" presStyleIdx="0" presStyleCnt="2"/>
      <dgm:spPr/>
    </dgm:pt>
    <dgm:pt modelId="{6C7AF659-2DC4-4E83-A738-3252B2DA50B1}" type="pres">
      <dgm:prSet presAssocID="{B8328F9D-E384-4FE7-8A7A-DA0CF025EFCA}" presName="node" presStyleLbl="node1" presStyleIdx="1" presStyleCnt="3" custScaleY="184112">
        <dgm:presLayoutVars>
          <dgm:bulletEnabled val="1"/>
        </dgm:presLayoutVars>
      </dgm:prSet>
      <dgm:spPr/>
    </dgm:pt>
    <dgm:pt modelId="{F75FD087-43DE-4F91-A9E1-CEBF67045917}" type="pres">
      <dgm:prSet presAssocID="{0A9DD48A-D8E1-428A-96A3-2AAD8C8EF91C}" presName="sibTrans" presStyleLbl="sibTrans1D1" presStyleIdx="1" presStyleCnt="2"/>
      <dgm:spPr/>
    </dgm:pt>
    <dgm:pt modelId="{03211651-F2AB-4826-AFBC-FF7C2CD4D4F3}" type="pres">
      <dgm:prSet presAssocID="{0A9DD48A-D8E1-428A-96A3-2AAD8C8EF91C}" presName="connectorText" presStyleLbl="sibTrans1D1" presStyleIdx="1" presStyleCnt="2"/>
      <dgm:spPr/>
    </dgm:pt>
    <dgm:pt modelId="{145A5ABF-D760-4CC1-989A-381BA50F3040}" type="pres">
      <dgm:prSet presAssocID="{201A7142-27DE-4452-B7E1-811682CF26F7}" presName="node" presStyleLbl="node1" presStyleIdx="2" presStyleCnt="3" custScaleY="183137">
        <dgm:presLayoutVars>
          <dgm:bulletEnabled val="1"/>
        </dgm:presLayoutVars>
      </dgm:prSet>
      <dgm:spPr/>
    </dgm:pt>
  </dgm:ptLst>
  <dgm:cxnLst>
    <dgm:cxn modelId="{B8B30A39-E9D1-4A90-B1A4-F9C671D8E2C6}" type="presOf" srcId="{8FA9DA8C-491B-4B3D-9419-72DA14480DAD}" destId="{331F4440-BBBB-4BD6-8C7E-15E939728BA1}" srcOrd="1" destOrd="0" presId="urn:microsoft.com/office/officeart/2016/7/layout/RepeatingBendingProcessNew"/>
    <dgm:cxn modelId="{D2D5183D-7004-43C2-B9E7-96266628D740}" type="presOf" srcId="{8FA9DA8C-491B-4B3D-9419-72DA14480DAD}" destId="{0BB09EEC-81C3-4969-8794-E84B25677229}" srcOrd="0" destOrd="0" presId="urn:microsoft.com/office/officeart/2016/7/layout/RepeatingBendingProcessNew"/>
    <dgm:cxn modelId="{21841750-9473-46FA-9FF1-61B7FFB1B0C4}" type="presOf" srcId="{52B00B58-7D71-4A81-915B-FEB7ABA47D27}" destId="{A2FDDC87-710A-4EBE-B06C-4CDDA4E72B9C}" srcOrd="0" destOrd="0" presId="urn:microsoft.com/office/officeart/2016/7/layout/RepeatingBendingProcessNew"/>
    <dgm:cxn modelId="{BC9CB274-CFC5-4F18-A858-FE3DFB3B72C4}" type="presOf" srcId="{0A9DD48A-D8E1-428A-96A3-2AAD8C8EF91C}" destId="{03211651-F2AB-4826-AFBC-FF7C2CD4D4F3}" srcOrd="1" destOrd="0" presId="urn:microsoft.com/office/officeart/2016/7/layout/RepeatingBendingProcessNew"/>
    <dgm:cxn modelId="{87DD8394-B81D-4365-B3D3-5EA0236FE447}" srcId="{52B00B58-7D71-4A81-915B-FEB7ABA47D27}" destId="{7E7CF09A-9569-4F7E-8A57-EB047667D34E}" srcOrd="0" destOrd="0" parTransId="{58BFC88C-33BE-484B-81F9-7B3B7153F075}" sibTransId="{8FA9DA8C-491B-4B3D-9419-72DA14480DAD}"/>
    <dgm:cxn modelId="{50651599-A542-40D2-9135-12E6F1C862ED}" srcId="{52B00B58-7D71-4A81-915B-FEB7ABA47D27}" destId="{B8328F9D-E384-4FE7-8A7A-DA0CF025EFCA}" srcOrd="1" destOrd="0" parTransId="{3FA89786-92D4-4C95-BC72-9DCCF410D1F4}" sibTransId="{0A9DD48A-D8E1-428A-96A3-2AAD8C8EF91C}"/>
    <dgm:cxn modelId="{26E33FB3-E1EA-40F5-97DA-AFC0159F0650}" type="presOf" srcId="{B8328F9D-E384-4FE7-8A7A-DA0CF025EFCA}" destId="{6C7AF659-2DC4-4E83-A738-3252B2DA50B1}" srcOrd="0" destOrd="0" presId="urn:microsoft.com/office/officeart/2016/7/layout/RepeatingBendingProcessNew"/>
    <dgm:cxn modelId="{1E9EF3D0-D20B-4E0D-9888-FC390D972137}" type="presOf" srcId="{0A9DD48A-D8E1-428A-96A3-2AAD8C8EF91C}" destId="{F75FD087-43DE-4F91-A9E1-CEBF67045917}" srcOrd="0" destOrd="0" presId="urn:microsoft.com/office/officeart/2016/7/layout/RepeatingBendingProcessNew"/>
    <dgm:cxn modelId="{005F3DE2-F2A2-4FF2-BF00-FFC6C9F8237E}" type="presOf" srcId="{7E7CF09A-9569-4F7E-8A57-EB047667D34E}" destId="{3256D1E8-0D0D-4A73-8F9C-60D5509AF587}" srcOrd="0" destOrd="0" presId="urn:microsoft.com/office/officeart/2016/7/layout/RepeatingBendingProcessNew"/>
    <dgm:cxn modelId="{DD3566EF-8AED-4833-BDF9-8127408E8570}" srcId="{52B00B58-7D71-4A81-915B-FEB7ABA47D27}" destId="{201A7142-27DE-4452-B7E1-811682CF26F7}" srcOrd="2" destOrd="0" parTransId="{84E7B2D7-C6C4-44CD-A52B-2D4F29A90B78}" sibTransId="{1CF97AEF-F4C1-4E90-8CF2-F188E0943E52}"/>
    <dgm:cxn modelId="{0CF077EF-A19E-451C-A793-F12C243A9B06}" type="presOf" srcId="{201A7142-27DE-4452-B7E1-811682CF26F7}" destId="{145A5ABF-D760-4CC1-989A-381BA50F3040}" srcOrd="0" destOrd="0" presId="urn:microsoft.com/office/officeart/2016/7/layout/RepeatingBendingProcessNew"/>
    <dgm:cxn modelId="{F1A2E933-E172-4729-B2B1-6FEC48E576F6}" type="presParOf" srcId="{A2FDDC87-710A-4EBE-B06C-4CDDA4E72B9C}" destId="{3256D1E8-0D0D-4A73-8F9C-60D5509AF587}" srcOrd="0" destOrd="0" presId="urn:microsoft.com/office/officeart/2016/7/layout/RepeatingBendingProcessNew"/>
    <dgm:cxn modelId="{80A4FBE4-BB14-4CC9-B260-2B1210152670}" type="presParOf" srcId="{A2FDDC87-710A-4EBE-B06C-4CDDA4E72B9C}" destId="{0BB09EEC-81C3-4969-8794-E84B25677229}" srcOrd="1" destOrd="0" presId="urn:microsoft.com/office/officeart/2016/7/layout/RepeatingBendingProcessNew"/>
    <dgm:cxn modelId="{AE78C3BE-E3F1-4746-95F0-426619E00547}" type="presParOf" srcId="{0BB09EEC-81C3-4969-8794-E84B25677229}" destId="{331F4440-BBBB-4BD6-8C7E-15E939728BA1}" srcOrd="0" destOrd="0" presId="urn:microsoft.com/office/officeart/2016/7/layout/RepeatingBendingProcessNew"/>
    <dgm:cxn modelId="{E1FCE192-6CD8-4FAA-BFC9-E1545E58761B}" type="presParOf" srcId="{A2FDDC87-710A-4EBE-B06C-4CDDA4E72B9C}" destId="{6C7AF659-2DC4-4E83-A738-3252B2DA50B1}" srcOrd="2" destOrd="0" presId="urn:microsoft.com/office/officeart/2016/7/layout/RepeatingBendingProcessNew"/>
    <dgm:cxn modelId="{183F4A08-F1FC-4F60-A10F-6B55B0C8A3BA}" type="presParOf" srcId="{A2FDDC87-710A-4EBE-B06C-4CDDA4E72B9C}" destId="{F75FD087-43DE-4F91-A9E1-CEBF67045917}" srcOrd="3" destOrd="0" presId="urn:microsoft.com/office/officeart/2016/7/layout/RepeatingBendingProcessNew"/>
    <dgm:cxn modelId="{5B3F9060-05E3-4F1D-837B-F9376D959635}" type="presParOf" srcId="{F75FD087-43DE-4F91-A9E1-CEBF67045917}" destId="{03211651-F2AB-4826-AFBC-FF7C2CD4D4F3}" srcOrd="0" destOrd="0" presId="urn:microsoft.com/office/officeart/2016/7/layout/RepeatingBendingProcessNew"/>
    <dgm:cxn modelId="{1672FDFC-2B53-4755-8E74-2FE2472F7336}" type="presParOf" srcId="{A2FDDC87-710A-4EBE-B06C-4CDDA4E72B9C}" destId="{145A5ABF-D760-4CC1-989A-381BA50F3040}" srcOrd="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09EEC-81C3-4969-8794-E84B25677229}">
      <dsp:nvSpPr>
        <dsp:cNvPr id="0" name=""/>
        <dsp:cNvSpPr/>
      </dsp:nvSpPr>
      <dsp:spPr>
        <a:xfrm>
          <a:off x="2904757" y="1980189"/>
          <a:ext cx="635012" cy="91440"/>
        </a:xfrm>
        <a:custGeom>
          <a:avLst/>
          <a:gdLst/>
          <a:ahLst/>
          <a:cxnLst/>
          <a:rect l="0" t="0" r="0" b="0"/>
          <a:pathLst>
            <a:path>
              <a:moveTo>
                <a:pt x="0" y="45720"/>
              </a:moveTo>
              <a:lnTo>
                <a:pt x="635012" y="45720"/>
              </a:lnTo>
            </a:path>
          </a:pathLst>
        </a:custGeom>
        <a:noFill/>
        <a:ln w="152400" cap="flat" cmpd="sng" algn="ctr">
          <a:solidFill>
            <a:schemeClr val="accent1"/>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3205623" y="2022578"/>
        <a:ext cx="33280" cy="6662"/>
      </dsp:txXfrm>
    </dsp:sp>
    <dsp:sp modelId="{3256D1E8-0D0D-4A73-8F9C-60D5509AF587}">
      <dsp:nvSpPr>
        <dsp:cNvPr id="0" name=""/>
        <dsp:cNvSpPr/>
      </dsp:nvSpPr>
      <dsp:spPr>
        <a:xfrm>
          <a:off x="12589" y="449188"/>
          <a:ext cx="2893968" cy="315344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07" tIns="148851" rIns="141807" bIns="148851" numCol="1" spcCol="1270" anchor="ctr"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ea typeface="Open Sans" pitchFamily="2" charset="0"/>
              <a:cs typeface="Arial" panose="020B0604020202020204" pitchFamily="34" charset="0"/>
            </a:rPr>
            <a:t>A branch of the Corporate Advisory Board facilitating discussion and exploration of issues relevant to academia and strategic collaborations within INCOSE.   </a:t>
          </a:r>
          <a:br>
            <a:rPr lang="en-US" sz="1600" kern="1200" dirty="0">
              <a:latin typeface="Arial" panose="020B0604020202020204" pitchFamily="34" charset="0"/>
              <a:ea typeface="Open Sans" pitchFamily="2" charset="0"/>
              <a:cs typeface="Arial" panose="020B0604020202020204" pitchFamily="34" charset="0"/>
            </a:rPr>
          </a:br>
          <a:br>
            <a:rPr lang="en-US" sz="1600" kern="1200" dirty="0">
              <a:latin typeface="Arial" panose="020B0604020202020204" pitchFamily="34" charset="0"/>
              <a:ea typeface="Open Sans" pitchFamily="2" charset="0"/>
              <a:cs typeface="Arial" panose="020B0604020202020204" pitchFamily="34" charset="0"/>
            </a:rPr>
          </a:br>
          <a:r>
            <a:rPr lang="en-US" sz="1600" kern="1200" dirty="0">
              <a:latin typeface="Arial" panose="020B0604020202020204" pitchFamily="34" charset="0"/>
              <a:ea typeface="Open Sans" pitchFamily="2" charset="0"/>
              <a:cs typeface="Arial" panose="020B0604020202020204" pitchFamily="34" charset="0"/>
            </a:rPr>
            <a:t>A well-educated workforce is key to Global Prosperity.</a:t>
          </a:r>
        </a:p>
      </dsp:txBody>
      <dsp:txXfrm>
        <a:off x="12589" y="449188"/>
        <a:ext cx="2893968" cy="3153441"/>
      </dsp:txXfrm>
    </dsp:sp>
    <dsp:sp modelId="{F75FD087-43DE-4F91-A9E1-CEBF67045917}">
      <dsp:nvSpPr>
        <dsp:cNvPr id="0" name=""/>
        <dsp:cNvSpPr/>
      </dsp:nvSpPr>
      <dsp:spPr>
        <a:xfrm>
          <a:off x="6464338" y="1980189"/>
          <a:ext cx="635012" cy="91440"/>
        </a:xfrm>
        <a:custGeom>
          <a:avLst/>
          <a:gdLst/>
          <a:ahLst/>
          <a:cxnLst/>
          <a:rect l="0" t="0" r="0" b="0"/>
          <a:pathLst>
            <a:path>
              <a:moveTo>
                <a:pt x="0" y="45720"/>
              </a:moveTo>
              <a:lnTo>
                <a:pt x="635012" y="45720"/>
              </a:lnTo>
            </a:path>
          </a:pathLst>
        </a:custGeom>
        <a:noFill/>
        <a:ln w="152400" cap="flat" cmpd="sng" algn="ctr">
          <a:solidFill>
            <a:schemeClr val="accent5"/>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6765204" y="2022578"/>
        <a:ext cx="33280" cy="6662"/>
      </dsp:txXfrm>
    </dsp:sp>
    <dsp:sp modelId="{6C7AF659-2DC4-4E83-A738-3252B2DA50B1}">
      <dsp:nvSpPr>
        <dsp:cNvPr id="0" name=""/>
        <dsp:cNvSpPr/>
      </dsp:nvSpPr>
      <dsp:spPr>
        <a:xfrm>
          <a:off x="3572170" y="427466"/>
          <a:ext cx="2893968" cy="319688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07" tIns="148851" rIns="141807" bIns="148851" numCol="1" spcCol="1270" anchor="ctr"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ea typeface="Open Sans" pitchFamily="2" charset="0"/>
              <a:cs typeface="Arial" panose="020B0604020202020204" pitchFamily="34" charset="0"/>
            </a:rPr>
            <a:t>Council member organizations offer bachelors, masters, and doctorate degrees in systems engineering and related programs. </a:t>
          </a:r>
        </a:p>
      </dsp:txBody>
      <dsp:txXfrm>
        <a:off x="3572170" y="427466"/>
        <a:ext cx="2893968" cy="3196885"/>
      </dsp:txXfrm>
    </dsp:sp>
    <dsp:sp modelId="{145A5ABF-D760-4CC1-989A-381BA50F3040}">
      <dsp:nvSpPr>
        <dsp:cNvPr id="0" name=""/>
        <dsp:cNvSpPr/>
      </dsp:nvSpPr>
      <dsp:spPr>
        <a:xfrm>
          <a:off x="7131751" y="435931"/>
          <a:ext cx="2893968" cy="317995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07" tIns="148851" rIns="141807" bIns="148851" numCol="1" spcCol="1270" anchor="ctr"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ea typeface="Open Sans" pitchFamily="2" charset="0"/>
              <a:cs typeface="Arial" panose="020B0604020202020204" pitchFamily="34" charset="0"/>
            </a:rPr>
            <a:t>Active in advancing the state-of-the-art of systems engineering through academic programs.  </a:t>
          </a:r>
        </a:p>
      </dsp:txBody>
      <dsp:txXfrm>
        <a:off x="7131751" y="435931"/>
        <a:ext cx="2893968" cy="317995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81576-E254-4AC0-BCB5-A88B846C041B}"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EF1B5-88B5-4895-831B-354292AEFB3B}" type="slidenum">
              <a:rPr lang="en-US" smtClean="0"/>
              <a:t>‹#›</a:t>
            </a:fld>
            <a:endParaRPr lang="en-US"/>
          </a:p>
        </p:txBody>
      </p:sp>
    </p:spTree>
    <p:extLst>
      <p:ext uri="{BB962C8B-B14F-4D97-AF65-F5344CB8AC3E}">
        <p14:creationId xmlns:p14="http://schemas.microsoft.com/office/powerpoint/2010/main" val="180651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EF1B5-88B5-4895-831B-354292AEFB3B}" type="slidenum">
              <a:rPr lang="en-US" smtClean="0"/>
              <a:t>1</a:t>
            </a:fld>
            <a:endParaRPr lang="en-US"/>
          </a:p>
        </p:txBody>
      </p:sp>
    </p:spTree>
    <p:extLst>
      <p:ext uri="{BB962C8B-B14F-4D97-AF65-F5344CB8AC3E}">
        <p14:creationId xmlns:p14="http://schemas.microsoft.com/office/powerpoint/2010/main" val="1063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EF1B5-88B5-4895-831B-354292AEFB3B}" type="slidenum">
              <a:rPr lang="en-US" smtClean="0"/>
              <a:t>2</a:t>
            </a:fld>
            <a:endParaRPr lang="en-US"/>
          </a:p>
        </p:txBody>
      </p:sp>
    </p:spTree>
    <p:extLst>
      <p:ext uri="{BB962C8B-B14F-4D97-AF65-F5344CB8AC3E}">
        <p14:creationId xmlns:p14="http://schemas.microsoft.com/office/powerpoint/2010/main" val="344983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EF1B5-88B5-4895-831B-354292AEFB3B}" type="slidenum">
              <a:rPr lang="en-US" smtClean="0"/>
              <a:t>8</a:t>
            </a:fld>
            <a:endParaRPr lang="en-US"/>
          </a:p>
        </p:txBody>
      </p:sp>
    </p:spTree>
    <p:extLst>
      <p:ext uri="{BB962C8B-B14F-4D97-AF65-F5344CB8AC3E}">
        <p14:creationId xmlns:p14="http://schemas.microsoft.com/office/powerpoint/2010/main" val="30668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EF1B5-88B5-4895-831B-354292AEFB3B}" type="slidenum">
              <a:rPr lang="en-US" smtClean="0"/>
              <a:t>21</a:t>
            </a:fld>
            <a:endParaRPr lang="en-US"/>
          </a:p>
        </p:txBody>
      </p:sp>
    </p:spTree>
    <p:extLst>
      <p:ext uri="{BB962C8B-B14F-4D97-AF65-F5344CB8AC3E}">
        <p14:creationId xmlns:p14="http://schemas.microsoft.com/office/powerpoint/2010/main" val="303459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2EF1B5-88B5-4895-831B-354292AEFB3B}" type="slidenum">
              <a:rPr lang="en-US" smtClean="0"/>
              <a:t>22</a:t>
            </a:fld>
            <a:endParaRPr lang="en-US"/>
          </a:p>
        </p:txBody>
      </p:sp>
    </p:spTree>
    <p:extLst>
      <p:ext uri="{BB962C8B-B14F-4D97-AF65-F5344CB8AC3E}">
        <p14:creationId xmlns:p14="http://schemas.microsoft.com/office/powerpoint/2010/main" val="23507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8013-CDED-4F36-B94A-038993E6CF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C1889-3E72-452E-82EC-99B59F851B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34CFD-9DFA-4A2B-8168-A30CC65D2A7C}"/>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5" name="Footer Placeholder 4">
            <a:extLst>
              <a:ext uri="{FF2B5EF4-FFF2-40B4-BE49-F238E27FC236}">
                <a16:creationId xmlns:a16="http://schemas.microsoft.com/office/drawing/2014/main" id="{B4113ED5-8350-40C1-8E61-04B120F61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15B8A-ACB2-4418-9932-A55F6C945FAA}"/>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399132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D748-168B-4AE2-B418-0B0684079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281F5-6333-44EA-A4E6-599C09B28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98959-136A-46C8-BB0E-32D7A57F1DAB}"/>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5" name="Footer Placeholder 4">
            <a:extLst>
              <a:ext uri="{FF2B5EF4-FFF2-40B4-BE49-F238E27FC236}">
                <a16:creationId xmlns:a16="http://schemas.microsoft.com/office/drawing/2014/main" id="{8CDADE1E-E9B0-4377-9867-48889DD8B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22401-C013-4DFB-9503-657DDE80179C}"/>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310151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096AE3-10C4-483E-8DB6-999A843C60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51DE53-763D-4E07-9DC1-C385725E8C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6E191-21BF-4EAF-8C05-ED6057488FF3}"/>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5" name="Footer Placeholder 4">
            <a:extLst>
              <a:ext uri="{FF2B5EF4-FFF2-40B4-BE49-F238E27FC236}">
                <a16:creationId xmlns:a16="http://schemas.microsoft.com/office/drawing/2014/main" id="{60EF7340-11A9-47CD-A719-206840472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7D1F0-BDE2-469C-8CF9-6F49C8D45A84}"/>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3776878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7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AFCE895-673C-41D1-B939-FC51D8F06AD0}"/>
              </a:ext>
            </a:extLst>
          </p:cNvPr>
          <p:cNvSpPr>
            <a:spLocks noGrp="1"/>
          </p:cNvSpPr>
          <p:nvPr>
            <p:ph type="pic" sz="quarter" idx="10"/>
          </p:nvPr>
        </p:nvSpPr>
        <p:spPr>
          <a:xfrm>
            <a:off x="0" y="0"/>
            <a:ext cx="3324225" cy="6858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6695557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6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CA93C1-2FDB-4847-A9E3-A84C45551D4E}"/>
              </a:ext>
            </a:extLst>
          </p:cNvPr>
          <p:cNvSpPr>
            <a:spLocks noGrp="1"/>
          </p:cNvSpPr>
          <p:nvPr>
            <p:ph type="pic" sz="quarter" idx="13"/>
          </p:nvPr>
        </p:nvSpPr>
        <p:spPr>
          <a:xfrm>
            <a:off x="0" y="4978400"/>
            <a:ext cx="12192000" cy="1879600"/>
          </a:xfrm>
          <a:custGeom>
            <a:avLst/>
            <a:gdLst>
              <a:gd name="connsiteX0" fmla="*/ 0 w 12192000"/>
              <a:gd name="connsiteY0" fmla="*/ 0 h 1879600"/>
              <a:gd name="connsiteX1" fmla="*/ 12192000 w 12192000"/>
              <a:gd name="connsiteY1" fmla="*/ 0 h 1879600"/>
              <a:gd name="connsiteX2" fmla="*/ 12192000 w 12192000"/>
              <a:gd name="connsiteY2" fmla="*/ 1879600 h 1879600"/>
              <a:gd name="connsiteX3" fmla="*/ 0 w 12192000"/>
              <a:gd name="connsiteY3" fmla="*/ 1879600 h 1879600"/>
            </a:gdLst>
            <a:ahLst/>
            <a:cxnLst>
              <a:cxn ang="0">
                <a:pos x="connsiteX0" y="connsiteY0"/>
              </a:cxn>
              <a:cxn ang="0">
                <a:pos x="connsiteX1" y="connsiteY1"/>
              </a:cxn>
              <a:cxn ang="0">
                <a:pos x="connsiteX2" y="connsiteY2"/>
              </a:cxn>
              <a:cxn ang="0">
                <a:pos x="connsiteX3" y="connsiteY3"/>
              </a:cxn>
            </a:cxnLst>
            <a:rect l="l" t="t" r="r" b="b"/>
            <a:pathLst>
              <a:path w="12192000" h="1879600">
                <a:moveTo>
                  <a:pt x="0" y="0"/>
                </a:moveTo>
                <a:lnTo>
                  <a:pt x="12192000" y="0"/>
                </a:lnTo>
                <a:lnTo>
                  <a:pt x="12192000" y="1879600"/>
                </a:lnTo>
                <a:lnTo>
                  <a:pt x="0" y="18796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116355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8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419355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4_Full Image without Header &amp; Footer">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99CF2A0-D6BB-4660-8A79-F3014B33F901}"/>
              </a:ext>
            </a:extLst>
          </p:cNvPr>
          <p:cNvSpPr>
            <a:spLocks noGrp="1"/>
          </p:cNvSpPr>
          <p:nvPr>
            <p:ph type="pic" sz="quarter" idx="12"/>
          </p:nvPr>
        </p:nvSpPr>
        <p:spPr>
          <a:xfrm>
            <a:off x="6667500" y="1"/>
            <a:ext cx="2704238" cy="4377653"/>
          </a:xfrm>
          <a:custGeom>
            <a:avLst/>
            <a:gdLst>
              <a:gd name="connsiteX0" fmla="*/ 0 w 2704238"/>
              <a:gd name="connsiteY0" fmla="*/ 0 h 4377653"/>
              <a:gd name="connsiteX1" fmla="*/ 2704238 w 2704238"/>
              <a:gd name="connsiteY1" fmla="*/ 0 h 4377653"/>
              <a:gd name="connsiteX2" fmla="*/ 2704238 w 2704238"/>
              <a:gd name="connsiteY2" fmla="*/ 4377653 h 4377653"/>
              <a:gd name="connsiteX3" fmla="*/ 0 w 2704238"/>
              <a:gd name="connsiteY3" fmla="*/ 4377653 h 4377653"/>
            </a:gdLst>
            <a:ahLst/>
            <a:cxnLst>
              <a:cxn ang="0">
                <a:pos x="connsiteX0" y="connsiteY0"/>
              </a:cxn>
              <a:cxn ang="0">
                <a:pos x="connsiteX1" y="connsiteY1"/>
              </a:cxn>
              <a:cxn ang="0">
                <a:pos x="connsiteX2" y="connsiteY2"/>
              </a:cxn>
              <a:cxn ang="0">
                <a:pos x="connsiteX3" y="connsiteY3"/>
              </a:cxn>
            </a:cxnLst>
            <a:rect l="l" t="t" r="r" b="b"/>
            <a:pathLst>
              <a:path w="2704238" h="4377653">
                <a:moveTo>
                  <a:pt x="0" y="0"/>
                </a:moveTo>
                <a:lnTo>
                  <a:pt x="2704238" y="0"/>
                </a:lnTo>
                <a:lnTo>
                  <a:pt x="2704238" y="4377653"/>
                </a:lnTo>
                <a:lnTo>
                  <a:pt x="0" y="4377653"/>
                </a:lnTo>
                <a:close/>
              </a:path>
            </a:pathLst>
          </a:custGeom>
        </p:spPr>
        <p:txBody>
          <a:bodyPr wrap="square" anchor="ctr">
            <a:noAutofit/>
          </a:bodyPr>
          <a:lstStyle>
            <a:lvl1pPr marL="0" indent="0" algn="ctr">
              <a:buNone/>
              <a:defRPr sz="1200"/>
            </a:lvl1pPr>
          </a:lstStyle>
          <a:p>
            <a:endParaRPr lang="en-US" dirty="0"/>
          </a:p>
        </p:txBody>
      </p:sp>
      <p:sp>
        <p:nvSpPr>
          <p:cNvPr id="26" name="Picture Placeholder 25">
            <a:extLst>
              <a:ext uri="{FF2B5EF4-FFF2-40B4-BE49-F238E27FC236}">
                <a16:creationId xmlns:a16="http://schemas.microsoft.com/office/drawing/2014/main" id="{CD1EC84E-6239-4638-A84E-964EB57A1150}"/>
              </a:ext>
            </a:extLst>
          </p:cNvPr>
          <p:cNvSpPr>
            <a:spLocks noGrp="1"/>
          </p:cNvSpPr>
          <p:nvPr>
            <p:ph type="pic" sz="quarter" idx="13"/>
          </p:nvPr>
        </p:nvSpPr>
        <p:spPr>
          <a:xfrm>
            <a:off x="9483299" y="1"/>
            <a:ext cx="2708701" cy="3159407"/>
          </a:xfrm>
          <a:custGeom>
            <a:avLst/>
            <a:gdLst>
              <a:gd name="connsiteX0" fmla="*/ 0 w 2708701"/>
              <a:gd name="connsiteY0" fmla="*/ 0 h 3159407"/>
              <a:gd name="connsiteX1" fmla="*/ 2708701 w 2708701"/>
              <a:gd name="connsiteY1" fmla="*/ 0 h 3159407"/>
              <a:gd name="connsiteX2" fmla="*/ 2708701 w 2708701"/>
              <a:gd name="connsiteY2" fmla="*/ 3159407 h 3159407"/>
              <a:gd name="connsiteX3" fmla="*/ 0 w 2708701"/>
              <a:gd name="connsiteY3" fmla="*/ 3159407 h 3159407"/>
            </a:gdLst>
            <a:ahLst/>
            <a:cxnLst>
              <a:cxn ang="0">
                <a:pos x="connsiteX0" y="connsiteY0"/>
              </a:cxn>
              <a:cxn ang="0">
                <a:pos x="connsiteX1" y="connsiteY1"/>
              </a:cxn>
              <a:cxn ang="0">
                <a:pos x="connsiteX2" y="connsiteY2"/>
              </a:cxn>
              <a:cxn ang="0">
                <a:pos x="connsiteX3" y="connsiteY3"/>
              </a:cxn>
            </a:cxnLst>
            <a:rect l="l" t="t" r="r" b="b"/>
            <a:pathLst>
              <a:path w="2708701" h="3159407">
                <a:moveTo>
                  <a:pt x="0" y="0"/>
                </a:moveTo>
                <a:lnTo>
                  <a:pt x="2708701" y="0"/>
                </a:lnTo>
                <a:lnTo>
                  <a:pt x="2708701" y="3159407"/>
                </a:lnTo>
                <a:lnTo>
                  <a:pt x="0" y="3159407"/>
                </a:lnTo>
                <a:close/>
              </a:path>
            </a:pathLst>
          </a:custGeom>
        </p:spPr>
        <p:txBody>
          <a:bodyPr wrap="square" anchor="ctr">
            <a:noAutofit/>
          </a:bodyPr>
          <a:lstStyle>
            <a:lvl1pPr marL="0" indent="0" algn="ctr">
              <a:buNone/>
              <a:defRPr sz="1200"/>
            </a:lvl1pPr>
          </a:lstStyle>
          <a:p>
            <a:endParaRPr lang="en-US" dirty="0"/>
          </a:p>
        </p:txBody>
      </p:sp>
      <p:sp>
        <p:nvSpPr>
          <p:cNvPr id="27" name="Picture Placeholder 26">
            <a:extLst>
              <a:ext uri="{FF2B5EF4-FFF2-40B4-BE49-F238E27FC236}">
                <a16:creationId xmlns:a16="http://schemas.microsoft.com/office/drawing/2014/main" id="{F1BB23F7-A965-4C21-88FA-FBC05A3C5909}"/>
              </a:ext>
            </a:extLst>
          </p:cNvPr>
          <p:cNvSpPr>
            <a:spLocks noGrp="1"/>
          </p:cNvSpPr>
          <p:nvPr>
            <p:ph type="pic" sz="quarter" idx="14"/>
          </p:nvPr>
        </p:nvSpPr>
        <p:spPr>
          <a:xfrm>
            <a:off x="9483299" y="3270969"/>
            <a:ext cx="2708701" cy="3587801"/>
          </a:xfrm>
          <a:custGeom>
            <a:avLst/>
            <a:gdLst>
              <a:gd name="connsiteX0" fmla="*/ 0 w 2708701"/>
              <a:gd name="connsiteY0" fmla="*/ 0 h 3587801"/>
              <a:gd name="connsiteX1" fmla="*/ 2708701 w 2708701"/>
              <a:gd name="connsiteY1" fmla="*/ 0 h 3587801"/>
              <a:gd name="connsiteX2" fmla="*/ 2708701 w 2708701"/>
              <a:gd name="connsiteY2" fmla="*/ 3587801 h 3587801"/>
              <a:gd name="connsiteX3" fmla="*/ 0 w 2708701"/>
              <a:gd name="connsiteY3" fmla="*/ 3587801 h 3587801"/>
            </a:gdLst>
            <a:ahLst/>
            <a:cxnLst>
              <a:cxn ang="0">
                <a:pos x="connsiteX0" y="connsiteY0"/>
              </a:cxn>
              <a:cxn ang="0">
                <a:pos x="connsiteX1" y="connsiteY1"/>
              </a:cxn>
              <a:cxn ang="0">
                <a:pos x="connsiteX2" y="connsiteY2"/>
              </a:cxn>
              <a:cxn ang="0">
                <a:pos x="connsiteX3" y="connsiteY3"/>
              </a:cxn>
            </a:cxnLst>
            <a:rect l="l" t="t" r="r" b="b"/>
            <a:pathLst>
              <a:path w="2708701" h="3587801">
                <a:moveTo>
                  <a:pt x="0" y="0"/>
                </a:moveTo>
                <a:lnTo>
                  <a:pt x="2708701" y="0"/>
                </a:lnTo>
                <a:lnTo>
                  <a:pt x="2708701" y="3587801"/>
                </a:lnTo>
                <a:lnTo>
                  <a:pt x="0" y="3587801"/>
                </a:lnTo>
                <a:close/>
              </a:path>
            </a:pathLst>
          </a:custGeom>
        </p:spPr>
        <p:txBody>
          <a:bodyPr wrap="square" anchor="ctr">
            <a:noAutofit/>
          </a:bodyPr>
          <a:lstStyle>
            <a:lvl1pPr marL="0" indent="0" algn="ctr">
              <a:buNone/>
              <a:defRPr sz="1200"/>
            </a:lvl1pPr>
          </a:lstStyle>
          <a:p>
            <a:endParaRPr lang="en-US" dirty="0"/>
          </a:p>
        </p:txBody>
      </p:sp>
      <p:sp>
        <p:nvSpPr>
          <p:cNvPr id="28" name="Picture Placeholder 27">
            <a:extLst>
              <a:ext uri="{FF2B5EF4-FFF2-40B4-BE49-F238E27FC236}">
                <a16:creationId xmlns:a16="http://schemas.microsoft.com/office/drawing/2014/main" id="{7DBBF9D5-B84D-4481-B866-306F894245BE}"/>
              </a:ext>
            </a:extLst>
          </p:cNvPr>
          <p:cNvSpPr>
            <a:spLocks noGrp="1"/>
          </p:cNvSpPr>
          <p:nvPr>
            <p:ph type="pic" sz="quarter" idx="15"/>
          </p:nvPr>
        </p:nvSpPr>
        <p:spPr>
          <a:xfrm>
            <a:off x="6667500" y="4489215"/>
            <a:ext cx="2704238" cy="2369555"/>
          </a:xfrm>
          <a:custGeom>
            <a:avLst/>
            <a:gdLst>
              <a:gd name="connsiteX0" fmla="*/ 0 w 2704238"/>
              <a:gd name="connsiteY0" fmla="*/ 0 h 2369555"/>
              <a:gd name="connsiteX1" fmla="*/ 2704238 w 2704238"/>
              <a:gd name="connsiteY1" fmla="*/ 0 h 2369555"/>
              <a:gd name="connsiteX2" fmla="*/ 2704238 w 2704238"/>
              <a:gd name="connsiteY2" fmla="*/ 2369555 h 2369555"/>
              <a:gd name="connsiteX3" fmla="*/ 0 w 2704238"/>
              <a:gd name="connsiteY3" fmla="*/ 2369555 h 2369555"/>
            </a:gdLst>
            <a:ahLst/>
            <a:cxnLst>
              <a:cxn ang="0">
                <a:pos x="connsiteX0" y="connsiteY0"/>
              </a:cxn>
              <a:cxn ang="0">
                <a:pos x="connsiteX1" y="connsiteY1"/>
              </a:cxn>
              <a:cxn ang="0">
                <a:pos x="connsiteX2" y="connsiteY2"/>
              </a:cxn>
              <a:cxn ang="0">
                <a:pos x="connsiteX3" y="connsiteY3"/>
              </a:cxn>
            </a:cxnLst>
            <a:rect l="l" t="t" r="r" b="b"/>
            <a:pathLst>
              <a:path w="2704238" h="2369555">
                <a:moveTo>
                  <a:pt x="0" y="0"/>
                </a:moveTo>
                <a:lnTo>
                  <a:pt x="2704238" y="0"/>
                </a:lnTo>
                <a:lnTo>
                  <a:pt x="2704238" y="2369555"/>
                </a:lnTo>
                <a:lnTo>
                  <a:pt x="0" y="2369555"/>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608578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CFFA-6BC4-440C-A838-1614E896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8E351-65B0-4669-B4B4-CA6C8B863C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25635-7E68-41A2-89E2-4ECD92EEC9E4}"/>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5" name="Footer Placeholder 4">
            <a:extLst>
              <a:ext uri="{FF2B5EF4-FFF2-40B4-BE49-F238E27FC236}">
                <a16:creationId xmlns:a16="http://schemas.microsoft.com/office/drawing/2014/main" id="{7D268C0C-0DDC-4B95-88F6-71EA454A1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A5AD6-FD92-4FCA-89BE-8D03AE22CD46}"/>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390925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318B-01A0-4BCC-A16D-72484C58D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567174-2CB9-4AD0-835E-0FDA676DA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481A02-9174-4FC6-B83D-E03D9C91B6D8}"/>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5" name="Footer Placeholder 4">
            <a:extLst>
              <a:ext uri="{FF2B5EF4-FFF2-40B4-BE49-F238E27FC236}">
                <a16:creationId xmlns:a16="http://schemas.microsoft.com/office/drawing/2014/main" id="{F531759F-7736-4827-B66A-95011DA48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27D9C-49A2-45E6-A620-848C0B137FCB}"/>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28389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E11D-DA99-4032-8A28-0D0386D84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619D2-ADF9-4A13-A18D-00EED3E5C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BF57D3-FEC9-40A3-9DA7-DC2E272B64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F75065-1CC6-4B76-BA10-0D04E2732273}"/>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6" name="Footer Placeholder 5">
            <a:extLst>
              <a:ext uri="{FF2B5EF4-FFF2-40B4-BE49-F238E27FC236}">
                <a16:creationId xmlns:a16="http://schemas.microsoft.com/office/drawing/2014/main" id="{A296B6C5-AE03-4B15-9075-4B13D1964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3F441-9EFC-4C8A-8689-1903EE8D42DC}"/>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71170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8736-E0FE-4B33-8EE8-7988A6DC2C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F7F7E4-6C26-4739-BCEB-0FF752DFF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53304B-40F6-4F88-9E1C-936FFE0B04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034728-5F24-4388-84F6-CFF2FF914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0FFEF7-A6C2-4227-91DC-89B8ED6DF6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80D5AD-0CA7-4781-B3D0-E473815DE7C1}"/>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8" name="Footer Placeholder 7">
            <a:extLst>
              <a:ext uri="{FF2B5EF4-FFF2-40B4-BE49-F238E27FC236}">
                <a16:creationId xmlns:a16="http://schemas.microsoft.com/office/drawing/2014/main" id="{F0305DA8-508C-40A5-90CC-EE5E603DB5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F0BC7D-8FA5-4A90-AFB2-D8FCC485FAB2}"/>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369819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DEAD-4D90-4EE2-A949-A7E6CE7840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A6128F-E50E-4973-B93D-4A66FA242576}"/>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4" name="Footer Placeholder 3">
            <a:extLst>
              <a:ext uri="{FF2B5EF4-FFF2-40B4-BE49-F238E27FC236}">
                <a16:creationId xmlns:a16="http://schemas.microsoft.com/office/drawing/2014/main" id="{55BCBB6E-E321-4BB4-9863-97D4BFBED2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A1831-3CCF-4695-87B9-EA180D6E6BBA}"/>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53694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4EEC62-AAC1-457C-8619-F4A5E6F5CC19}"/>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3" name="Footer Placeholder 2">
            <a:extLst>
              <a:ext uri="{FF2B5EF4-FFF2-40B4-BE49-F238E27FC236}">
                <a16:creationId xmlns:a16="http://schemas.microsoft.com/office/drawing/2014/main" id="{63F52916-529E-4E3F-AAA0-32ABB21C83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5BF000-1704-495E-8569-FFB59F261D34}"/>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125921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D833-A55A-4044-B59D-5D0F8C91B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9A98E2-DA36-4479-9247-ABA527FB0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46F94C-7E78-4FFF-B758-579F14E63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14082-32A8-43ED-A4F9-EAE81B4370A2}"/>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6" name="Footer Placeholder 5">
            <a:extLst>
              <a:ext uri="{FF2B5EF4-FFF2-40B4-BE49-F238E27FC236}">
                <a16:creationId xmlns:a16="http://schemas.microsoft.com/office/drawing/2014/main" id="{9A528048-75DE-4676-A38C-210D2D7A2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4B8BC-5869-4AA1-B7D2-AFEA2D6C6601}"/>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128390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88AA-6512-4D8B-BD05-2B629AFB5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51DF7-84F2-4B7E-A05B-9DECDDE2B8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D8500E-A99F-4E7A-8EDC-97BF4031A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4B5365-B913-49FD-8223-9B8E037BDF2E}"/>
              </a:ext>
            </a:extLst>
          </p:cNvPr>
          <p:cNvSpPr>
            <a:spLocks noGrp="1"/>
          </p:cNvSpPr>
          <p:nvPr>
            <p:ph type="dt" sz="half" idx="10"/>
          </p:nvPr>
        </p:nvSpPr>
        <p:spPr/>
        <p:txBody>
          <a:bodyPr/>
          <a:lstStyle/>
          <a:p>
            <a:fld id="{4D560CAD-E022-47EE-BBCC-470CD01F7DAC}" type="datetimeFigureOut">
              <a:rPr lang="en-US" smtClean="0"/>
              <a:t>1/9/2023</a:t>
            </a:fld>
            <a:endParaRPr lang="en-US"/>
          </a:p>
        </p:txBody>
      </p:sp>
      <p:sp>
        <p:nvSpPr>
          <p:cNvPr id="6" name="Footer Placeholder 5">
            <a:extLst>
              <a:ext uri="{FF2B5EF4-FFF2-40B4-BE49-F238E27FC236}">
                <a16:creationId xmlns:a16="http://schemas.microsoft.com/office/drawing/2014/main" id="{503923C3-E07A-43CD-A871-D13DC3F07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3F8B1-4922-469C-AED5-8ED022A5B62B}"/>
              </a:ext>
            </a:extLst>
          </p:cNvPr>
          <p:cNvSpPr>
            <a:spLocks noGrp="1"/>
          </p:cNvSpPr>
          <p:nvPr>
            <p:ph type="sldNum" sz="quarter" idx="12"/>
          </p:nvPr>
        </p:nvSpPr>
        <p:spPr/>
        <p:txBody>
          <a:bodyPr/>
          <a:lstStyle/>
          <a:p>
            <a:fld id="{7C8D0D76-EDE2-4AC5-B6B9-C3F75CDFF273}" type="slidenum">
              <a:rPr lang="en-US" smtClean="0"/>
              <a:t>‹#›</a:t>
            </a:fld>
            <a:endParaRPr lang="en-US"/>
          </a:p>
        </p:txBody>
      </p:sp>
    </p:spTree>
    <p:extLst>
      <p:ext uri="{BB962C8B-B14F-4D97-AF65-F5344CB8AC3E}">
        <p14:creationId xmlns:p14="http://schemas.microsoft.com/office/powerpoint/2010/main" val="339450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590E9-609C-4C9F-B41A-CCCC43BB3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0278AB-D433-498D-889E-D13A7A107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73E25-9214-447C-9007-DEA14B5DBB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60CAD-E022-47EE-BBCC-470CD01F7DAC}" type="datetimeFigureOut">
              <a:rPr lang="en-US" smtClean="0"/>
              <a:t>1/9/2023</a:t>
            </a:fld>
            <a:endParaRPr lang="en-US"/>
          </a:p>
        </p:txBody>
      </p:sp>
      <p:sp>
        <p:nvSpPr>
          <p:cNvPr id="5" name="Footer Placeholder 4">
            <a:extLst>
              <a:ext uri="{FF2B5EF4-FFF2-40B4-BE49-F238E27FC236}">
                <a16:creationId xmlns:a16="http://schemas.microsoft.com/office/drawing/2014/main" id="{EF43F6E6-29F9-4A81-AB47-8C5460665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B0C539-BC3A-4C2E-A7B9-C3DE504C38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D0D76-EDE2-4AC5-B6B9-C3F75CDFF273}" type="slidenum">
              <a:rPr lang="en-US" smtClean="0"/>
              <a:t>‹#›</a:t>
            </a:fld>
            <a:endParaRPr lang="en-US"/>
          </a:p>
        </p:txBody>
      </p:sp>
      <p:pic>
        <p:nvPicPr>
          <p:cNvPr id="7" name="Content Placeholder 3">
            <a:extLst>
              <a:ext uri="{FF2B5EF4-FFF2-40B4-BE49-F238E27FC236}">
                <a16:creationId xmlns:a16="http://schemas.microsoft.com/office/drawing/2014/main" id="{E94199AB-551A-4B15-AFB2-5EEDE68818C0}"/>
              </a:ext>
            </a:extLst>
          </p:cNvPr>
          <p:cNvPicPr>
            <a:picLocks noChangeAspect="1"/>
          </p:cNvPicPr>
          <p:nvPr userDrawn="1"/>
        </p:nvPicPr>
        <p:blipFill>
          <a:blip r:embed="rId17" cstate="screen">
            <a:clrChange>
              <a:clrFrom>
                <a:srgbClr val="FCFEFF"/>
              </a:clrFrom>
              <a:clrTo>
                <a:srgbClr val="FCFEFF">
                  <a:alpha val="0"/>
                </a:srgbClr>
              </a:clrTo>
            </a:clrChange>
            <a:extLst>
              <a:ext uri="{28A0092B-C50C-407E-A947-70E740481C1C}">
                <a14:useLocalDpi xmlns:a14="http://schemas.microsoft.com/office/drawing/2010/main"/>
              </a:ext>
            </a:extLst>
          </a:blip>
          <a:stretch>
            <a:fillRect/>
          </a:stretch>
        </p:blipFill>
        <p:spPr>
          <a:xfrm>
            <a:off x="11335350" y="6176962"/>
            <a:ext cx="856650" cy="681037"/>
          </a:xfrm>
          <a:prstGeom prst="rect">
            <a:avLst/>
          </a:prstGeom>
        </p:spPr>
      </p:pic>
    </p:spTree>
    <p:extLst>
      <p:ext uri="{BB962C8B-B14F-4D97-AF65-F5344CB8AC3E}">
        <p14:creationId xmlns:p14="http://schemas.microsoft.com/office/powerpoint/2010/main" val="365558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incose.org/sevision" TargetMode="External"/><Relationship Id="rId2" Type="http://schemas.openxmlformats.org/officeDocument/2006/relationships/image" Target="../media/image66.png"/><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7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9.jpeg"/><Relationship Id="rId5" Type="http://schemas.openxmlformats.org/officeDocument/2006/relationships/image" Target="../media/image6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8.png"/><Relationship Id="rId3" Type="http://schemas.openxmlformats.org/officeDocument/2006/relationships/slideLayout" Target="../slideLayouts/slideLayout6.xml"/><Relationship Id="rId7" Type="http://schemas.openxmlformats.org/officeDocument/2006/relationships/image" Target="../media/image72.png"/><Relationship Id="rId12" Type="http://schemas.openxmlformats.org/officeDocument/2006/relationships/image" Target="../media/image77.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image" Target="../media/image68.emf"/><Relationship Id="rId15" Type="http://schemas.openxmlformats.org/officeDocument/2006/relationships/image" Target="../media/image80.png"/><Relationship Id="rId10" Type="http://schemas.openxmlformats.org/officeDocument/2006/relationships/image" Target="../media/image75.svg"/><Relationship Id="rId4" Type="http://schemas.openxmlformats.org/officeDocument/2006/relationships/oleObject" Target="../embeddings/oleObject2.bin"/><Relationship Id="rId9" Type="http://schemas.openxmlformats.org/officeDocument/2006/relationships/image" Target="../media/image74.png"/><Relationship Id="rId14" Type="http://schemas.openxmlformats.org/officeDocument/2006/relationships/image" Target="../media/image79.svg"/></Relationships>
</file>

<file path=ppt/slides/_rels/slide13.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89.png"/><Relationship Id="rId18" Type="http://schemas.openxmlformats.org/officeDocument/2006/relationships/image" Target="../media/image75.svg"/><Relationship Id="rId3" Type="http://schemas.openxmlformats.org/officeDocument/2006/relationships/oleObject" Target="../embeddings/oleObject3.bin"/><Relationship Id="rId7" Type="http://schemas.openxmlformats.org/officeDocument/2006/relationships/image" Target="../media/image83.png"/><Relationship Id="rId12" Type="http://schemas.openxmlformats.org/officeDocument/2006/relationships/image" Target="../media/image88.svg"/><Relationship Id="rId17" Type="http://schemas.openxmlformats.org/officeDocument/2006/relationships/image" Target="../media/image74.png"/><Relationship Id="rId2" Type="http://schemas.openxmlformats.org/officeDocument/2006/relationships/slideLayout" Target="../slideLayouts/slideLayout6.xml"/><Relationship Id="rId16" Type="http://schemas.openxmlformats.org/officeDocument/2006/relationships/image" Target="../media/image92.svg"/><Relationship Id="rId1" Type="http://schemas.openxmlformats.org/officeDocument/2006/relationships/tags" Target="../tags/tag5.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svg"/><Relationship Id="rId19" Type="http://schemas.openxmlformats.org/officeDocument/2006/relationships/image" Target="../media/image80.png"/><Relationship Id="rId4" Type="http://schemas.openxmlformats.org/officeDocument/2006/relationships/image" Target="../media/image68.emf"/><Relationship Id="rId9" Type="http://schemas.openxmlformats.org/officeDocument/2006/relationships/image" Target="../media/image85.png"/><Relationship Id="rId14" Type="http://schemas.openxmlformats.org/officeDocument/2006/relationships/image" Target="../media/image90.svg"/></Relationships>
</file>

<file path=ppt/slides/_rels/slide1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13.xml"/><Relationship Id="rId5" Type="http://schemas.openxmlformats.org/officeDocument/2006/relationships/hyperlink" Target="http://incose.org/systeam" TargetMode="External"/><Relationship Id="rId4" Type="http://schemas.openxmlformats.org/officeDocument/2006/relationships/hyperlink" Target="http://incose.org/tl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ncose.org/dei" TargetMode="External"/><Relationship Id="rId2" Type="http://schemas.openxmlformats.org/officeDocument/2006/relationships/image" Target="../media/image95.png"/><Relationship Id="rId1" Type="http://schemas.openxmlformats.org/officeDocument/2006/relationships/slideLayout" Target="../slideLayouts/slideLayout13.xml"/><Relationship Id="rId5" Type="http://schemas.openxmlformats.org/officeDocument/2006/relationships/hyperlink" Target="http://incose.org/ewlse" TargetMode="External"/><Relationship Id="rId4" Type="http://schemas.openxmlformats.org/officeDocument/2006/relationships/image" Target="../media/image96.png"/></Relationships>
</file>

<file path=ppt/slides/_rels/slide1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chart" Target="../charts/chart2.xml"/><Relationship Id="rId1" Type="http://schemas.openxmlformats.org/officeDocument/2006/relationships/slideLayout" Target="../slideLayouts/slideLayout13.xml"/><Relationship Id="rId6" Type="http://schemas.openxmlformats.org/officeDocument/2006/relationships/hyperlink" Target="http://incose.org/certification" TargetMode="External"/><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3.png"/></Relationships>
</file>

<file path=ppt/slides/_rels/slide18.xml.rels><?xml version="1.0" encoding="UTF-8" standalone="yes"?>
<Relationships xmlns="http://schemas.openxmlformats.org/package/2006/relationships"><Relationship Id="rId3" Type="http://schemas.openxmlformats.org/officeDocument/2006/relationships/hyperlink" Target="http://incose.org/cab" TargetMode="External"/><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5.png"/><Relationship Id="rId7" Type="http://schemas.openxmlformats.org/officeDocument/2006/relationships/diagramColors" Target="../diagrams/colors1.xml"/><Relationship Id="rId2" Type="http://schemas.openxmlformats.org/officeDocument/2006/relationships/hyperlink" Target="http://incose.org/cab" TargetMode="Externa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hyperlink" Target="http://incose.org/events-and-new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7.jpeg"/><Relationship Id="rId7" Type="http://schemas.openxmlformats.org/officeDocument/2006/relationships/image" Target="../media/image1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8.jpeg"/><Relationship Id="rId5" Type="http://schemas.openxmlformats.org/officeDocument/2006/relationships/hyperlink" Target="http://connect.incose.org/store" TargetMode="External"/><Relationship Id="rId10" Type="http://schemas.openxmlformats.org/officeDocument/2006/relationships/image" Target="../media/image121.emf"/><Relationship Id="rId4" Type="http://schemas.openxmlformats.org/officeDocument/2006/relationships/image" Target="../media/image1.png"/><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15.xml"/><Relationship Id="rId5" Type="http://schemas.openxmlformats.org/officeDocument/2006/relationships/image" Target="../media/image125.jpeg"/><Relationship Id="rId4" Type="http://schemas.openxmlformats.org/officeDocument/2006/relationships/image" Target="../media/image1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jpeg"/><Relationship Id="rId1" Type="http://schemas.openxmlformats.org/officeDocument/2006/relationships/slideLayout" Target="../slideLayouts/slideLayout14.xml"/><Relationship Id="rId4" Type="http://schemas.openxmlformats.org/officeDocument/2006/relationships/image" Target="../media/image128.svg"/></Relationships>
</file>

<file path=ppt/slides/_rels/slide25.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30.png"/><Relationship Id="rId7" Type="http://schemas.openxmlformats.org/officeDocument/2006/relationships/hyperlink" Target="http://www.incose.org/" TargetMode="External"/><Relationship Id="rId12" Type="http://schemas.openxmlformats.org/officeDocument/2006/relationships/image" Target="../media/image135.jpeg"/><Relationship Id="rId2" Type="http://schemas.openxmlformats.org/officeDocument/2006/relationships/image" Target="../media/image129.jpeg"/><Relationship Id="rId1" Type="http://schemas.openxmlformats.org/officeDocument/2006/relationships/slideLayout" Target="../slideLayouts/slideLayout14.xml"/><Relationship Id="rId6" Type="http://schemas.openxmlformats.org/officeDocument/2006/relationships/hyperlink" Target="mailto:marcom@incose.net" TargetMode="External"/><Relationship Id="rId11" Type="http://schemas.openxmlformats.org/officeDocument/2006/relationships/image" Target="../media/image134.png"/><Relationship Id="rId5" Type="http://schemas.openxmlformats.org/officeDocument/2006/relationships/hyperlink" Target="mailto:infor@incose.net" TargetMode="External"/><Relationship Id="rId10" Type="http://schemas.openxmlformats.org/officeDocument/2006/relationships/image" Target="../media/image133.png"/><Relationship Id="rId4" Type="http://schemas.openxmlformats.org/officeDocument/2006/relationships/hyperlink" Target="mailto:Ralf.Hartmann@incose.net" TargetMode="External"/><Relationship Id="rId9" Type="http://schemas.openxmlformats.org/officeDocument/2006/relationships/image" Target="../media/image132.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incose.org/chapter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hyperlink" Target="http://incose.org/workinggroups" TargetMode="External"/><Relationship Id="rId1" Type="http://schemas.openxmlformats.org/officeDocument/2006/relationships/slideLayout" Target="../slideLayouts/slideLayout13.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Background pattern&#10;&#10;Description automatically generated">
            <a:extLst>
              <a:ext uri="{FF2B5EF4-FFF2-40B4-BE49-F238E27FC236}">
                <a16:creationId xmlns:a16="http://schemas.microsoft.com/office/drawing/2014/main" id="{57A78487-B00D-23EB-9A27-B78118ECF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2" name="Picture 41">
            <a:extLst>
              <a:ext uri="{FF2B5EF4-FFF2-40B4-BE49-F238E27FC236}">
                <a16:creationId xmlns:a16="http://schemas.microsoft.com/office/drawing/2014/main" id="{CE5EE8BD-D03F-C0A4-B526-87311CD2CF93}"/>
              </a:ext>
            </a:extLst>
          </p:cNvPr>
          <p:cNvPicPr>
            <a:picLocks noChangeAspect="1"/>
          </p:cNvPicPr>
          <p:nvPr/>
        </p:nvPicPr>
        <p:blipFill>
          <a:blip r:embed="rId4" cstate="screen">
            <a:alphaModFix amt="80000"/>
            <a:extLst>
              <a:ext uri="{28A0092B-C50C-407E-A947-70E740481C1C}">
                <a14:useLocalDpi xmlns:a14="http://schemas.microsoft.com/office/drawing/2010/main"/>
              </a:ext>
            </a:extLst>
          </a:blip>
          <a:stretch>
            <a:fillRect/>
          </a:stretch>
        </p:blipFill>
        <p:spPr>
          <a:xfrm>
            <a:off x="0" y="-446"/>
            <a:ext cx="12192000" cy="6858001"/>
          </a:xfrm>
          <a:prstGeom prst="rect">
            <a:avLst/>
          </a:prstGeom>
        </p:spPr>
      </p:pic>
      <p:grpSp>
        <p:nvGrpSpPr>
          <p:cNvPr id="36" name="Group 35">
            <a:extLst>
              <a:ext uri="{FF2B5EF4-FFF2-40B4-BE49-F238E27FC236}">
                <a16:creationId xmlns:a16="http://schemas.microsoft.com/office/drawing/2014/main" id="{849128F7-192E-301E-6A3B-F61107630158}"/>
              </a:ext>
            </a:extLst>
          </p:cNvPr>
          <p:cNvGrpSpPr/>
          <p:nvPr/>
        </p:nvGrpSpPr>
        <p:grpSpPr>
          <a:xfrm>
            <a:off x="359866" y="2824237"/>
            <a:ext cx="2346546" cy="2346546"/>
            <a:chOff x="688770" y="3562596"/>
            <a:chExt cx="2137559" cy="2137559"/>
          </a:xfrm>
        </p:grpSpPr>
        <p:sp>
          <p:nvSpPr>
            <p:cNvPr id="8" name="Oval 7">
              <a:extLst>
                <a:ext uri="{FF2B5EF4-FFF2-40B4-BE49-F238E27FC236}">
                  <a16:creationId xmlns:a16="http://schemas.microsoft.com/office/drawing/2014/main" id="{EC02A7A2-8575-BA89-BF0C-3746EA7F4F7E}"/>
                </a:ext>
              </a:extLst>
            </p:cNvPr>
            <p:cNvSpPr/>
            <p:nvPr/>
          </p:nvSpPr>
          <p:spPr>
            <a:xfrm>
              <a:off x="688770" y="3562596"/>
              <a:ext cx="2137559" cy="2137559"/>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Placeholder 5" descr="Close-up of hands shaking&#10;&#10;Description automatically generated">
              <a:extLst>
                <a:ext uri="{FF2B5EF4-FFF2-40B4-BE49-F238E27FC236}">
                  <a16:creationId xmlns:a16="http://schemas.microsoft.com/office/drawing/2014/main" id="{85E29F58-B99A-5C77-1AEB-AF248F12E1B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29129" y="3702955"/>
              <a:ext cx="1856841" cy="1856841"/>
            </a:xfrm>
            <a:prstGeom prst="ellipse">
              <a:avLst/>
            </a:prstGeom>
          </p:spPr>
        </p:pic>
      </p:grpSp>
      <p:sp>
        <p:nvSpPr>
          <p:cNvPr id="20" name="TextBox 19">
            <a:extLst>
              <a:ext uri="{FF2B5EF4-FFF2-40B4-BE49-F238E27FC236}">
                <a16:creationId xmlns:a16="http://schemas.microsoft.com/office/drawing/2014/main" id="{49672965-F5DF-5A13-2F30-619BD2CF4E6B}"/>
              </a:ext>
            </a:extLst>
          </p:cNvPr>
          <p:cNvSpPr txBox="1"/>
          <p:nvPr/>
        </p:nvSpPr>
        <p:spPr>
          <a:xfrm>
            <a:off x="477846" y="5367999"/>
            <a:ext cx="2110586" cy="461665"/>
          </a:xfrm>
          <a:prstGeom prst="rect">
            <a:avLst/>
          </a:prstGeom>
          <a:noFill/>
        </p:spPr>
        <p:txBody>
          <a:bodyPr wrap="square">
            <a:spAutoFit/>
          </a:bodyPr>
          <a:lstStyle/>
          <a:p>
            <a:pPr algn="ctr"/>
            <a:r>
              <a:rPr lang="en-US" sz="2400" b="1" dirty="0">
                <a:solidFill>
                  <a:schemeClr val="bg1"/>
                </a:solidFill>
                <a:latin typeface="Arial Narrow" panose="020B0604020202020204" pitchFamily="34" charset="0"/>
                <a:cs typeface="Arial Narrow" panose="020B0604020202020204" pitchFamily="34" charset="0"/>
              </a:rPr>
              <a:t>CONNECT</a:t>
            </a:r>
          </a:p>
        </p:txBody>
      </p:sp>
      <p:sp>
        <p:nvSpPr>
          <p:cNvPr id="23" name="TextBox 22">
            <a:extLst>
              <a:ext uri="{FF2B5EF4-FFF2-40B4-BE49-F238E27FC236}">
                <a16:creationId xmlns:a16="http://schemas.microsoft.com/office/drawing/2014/main" id="{79F71223-CF58-BDBF-C08C-83AAC4456055}"/>
              </a:ext>
            </a:extLst>
          </p:cNvPr>
          <p:cNvSpPr txBox="1"/>
          <p:nvPr/>
        </p:nvSpPr>
        <p:spPr>
          <a:xfrm>
            <a:off x="3290524" y="6299981"/>
            <a:ext cx="2110586" cy="461665"/>
          </a:xfrm>
          <a:prstGeom prst="rect">
            <a:avLst/>
          </a:prstGeom>
          <a:noFill/>
        </p:spPr>
        <p:txBody>
          <a:bodyPr wrap="square">
            <a:spAutoFit/>
          </a:bodyPr>
          <a:lstStyle/>
          <a:p>
            <a:pPr algn="ctr"/>
            <a:r>
              <a:rPr lang="en-US" sz="2400" b="1" dirty="0">
                <a:solidFill>
                  <a:schemeClr val="bg1"/>
                </a:solidFill>
                <a:latin typeface="Arial Narrow" panose="020B0604020202020204" pitchFamily="34" charset="0"/>
                <a:cs typeface="Arial Narrow" panose="020B0604020202020204" pitchFamily="34" charset="0"/>
              </a:rPr>
              <a:t>LEARN</a:t>
            </a:r>
          </a:p>
        </p:txBody>
      </p:sp>
      <p:grpSp>
        <p:nvGrpSpPr>
          <p:cNvPr id="37" name="Group 36">
            <a:extLst>
              <a:ext uri="{FF2B5EF4-FFF2-40B4-BE49-F238E27FC236}">
                <a16:creationId xmlns:a16="http://schemas.microsoft.com/office/drawing/2014/main" id="{E44E59A6-5488-7316-2C49-C763BEAA62AB}"/>
              </a:ext>
            </a:extLst>
          </p:cNvPr>
          <p:cNvGrpSpPr/>
          <p:nvPr/>
        </p:nvGrpSpPr>
        <p:grpSpPr>
          <a:xfrm>
            <a:off x="3172544" y="3669475"/>
            <a:ext cx="2346546" cy="2346546"/>
            <a:chOff x="3313217" y="3562596"/>
            <a:chExt cx="2137559" cy="2137559"/>
          </a:xfrm>
        </p:grpSpPr>
        <p:sp>
          <p:nvSpPr>
            <p:cNvPr id="21" name="Oval 20">
              <a:extLst>
                <a:ext uri="{FF2B5EF4-FFF2-40B4-BE49-F238E27FC236}">
                  <a16:creationId xmlns:a16="http://schemas.microsoft.com/office/drawing/2014/main" id="{7EBB0FB6-C00C-2F95-1BAF-554962D06301}"/>
                </a:ext>
              </a:extLst>
            </p:cNvPr>
            <p:cNvSpPr/>
            <p:nvPr/>
          </p:nvSpPr>
          <p:spPr>
            <a:xfrm>
              <a:off x="3313217" y="3562596"/>
              <a:ext cx="2137559" cy="2137559"/>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3AA291E5-9EEF-299B-DEA5-23EB1F0567B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53880" y="3711842"/>
              <a:ext cx="1856232" cy="1856232"/>
            </a:xfrm>
            <a:prstGeom prst="ellipse">
              <a:avLst/>
            </a:prstGeom>
          </p:spPr>
        </p:pic>
      </p:grpSp>
      <p:sp>
        <p:nvSpPr>
          <p:cNvPr id="28" name="TextBox 27">
            <a:extLst>
              <a:ext uri="{FF2B5EF4-FFF2-40B4-BE49-F238E27FC236}">
                <a16:creationId xmlns:a16="http://schemas.microsoft.com/office/drawing/2014/main" id="{B75DD76B-A9DA-F802-9D9D-EF1C7BD0F2F5}"/>
              </a:ext>
            </a:extLst>
          </p:cNvPr>
          <p:cNvSpPr txBox="1"/>
          <p:nvPr/>
        </p:nvSpPr>
        <p:spPr>
          <a:xfrm>
            <a:off x="6235504" y="5400273"/>
            <a:ext cx="2110586" cy="461665"/>
          </a:xfrm>
          <a:prstGeom prst="rect">
            <a:avLst/>
          </a:prstGeom>
          <a:noFill/>
        </p:spPr>
        <p:txBody>
          <a:bodyPr wrap="square">
            <a:spAutoFit/>
          </a:bodyPr>
          <a:lstStyle/>
          <a:p>
            <a:pPr algn="ctr"/>
            <a:r>
              <a:rPr lang="en-US" sz="2400" b="1" dirty="0">
                <a:solidFill>
                  <a:schemeClr val="bg1"/>
                </a:solidFill>
                <a:latin typeface="Arial Narrow" panose="020B0604020202020204" pitchFamily="34" charset="0"/>
                <a:cs typeface="Arial Narrow" panose="020B0604020202020204" pitchFamily="34" charset="0"/>
              </a:rPr>
              <a:t>LEAD</a:t>
            </a:r>
          </a:p>
        </p:txBody>
      </p:sp>
      <p:grpSp>
        <p:nvGrpSpPr>
          <p:cNvPr id="38" name="Group 37">
            <a:extLst>
              <a:ext uri="{FF2B5EF4-FFF2-40B4-BE49-F238E27FC236}">
                <a16:creationId xmlns:a16="http://schemas.microsoft.com/office/drawing/2014/main" id="{8978189F-6961-1A2E-411B-83FD50C421DA}"/>
              </a:ext>
            </a:extLst>
          </p:cNvPr>
          <p:cNvGrpSpPr/>
          <p:nvPr/>
        </p:nvGrpSpPr>
        <p:grpSpPr>
          <a:xfrm>
            <a:off x="6117524" y="2824237"/>
            <a:ext cx="2346546" cy="2346546"/>
            <a:chOff x="6305798" y="3562596"/>
            <a:chExt cx="2137559" cy="2137559"/>
          </a:xfrm>
        </p:grpSpPr>
        <p:sp>
          <p:nvSpPr>
            <p:cNvPr id="26" name="Oval 25">
              <a:extLst>
                <a:ext uri="{FF2B5EF4-FFF2-40B4-BE49-F238E27FC236}">
                  <a16:creationId xmlns:a16="http://schemas.microsoft.com/office/drawing/2014/main" id="{62331557-A4ED-DFBC-FDEA-02399A43735D}"/>
                </a:ext>
              </a:extLst>
            </p:cNvPr>
            <p:cNvSpPr/>
            <p:nvPr/>
          </p:nvSpPr>
          <p:spPr>
            <a:xfrm>
              <a:off x="6305798" y="3562596"/>
              <a:ext cx="2137559" cy="2137559"/>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id="{D6221A22-2DF8-8EDB-1EBB-C8C2A478FE7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46156" y="3711841"/>
              <a:ext cx="1856842" cy="1856842"/>
            </a:xfrm>
            <a:prstGeom prst="ellipse">
              <a:avLst/>
            </a:prstGeom>
          </p:spPr>
        </p:pic>
      </p:grpSp>
      <p:sp>
        <p:nvSpPr>
          <p:cNvPr id="32" name="TextBox 31">
            <a:extLst>
              <a:ext uri="{FF2B5EF4-FFF2-40B4-BE49-F238E27FC236}">
                <a16:creationId xmlns:a16="http://schemas.microsoft.com/office/drawing/2014/main" id="{EBCF2DB3-BC9A-9272-281A-732C53C29595}"/>
              </a:ext>
            </a:extLst>
          </p:cNvPr>
          <p:cNvSpPr txBox="1"/>
          <p:nvPr/>
        </p:nvSpPr>
        <p:spPr>
          <a:xfrm>
            <a:off x="9192259" y="6297474"/>
            <a:ext cx="2110586" cy="461665"/>
          </a:xfrm>
          <a:prstGeom prst="rect">
            <a:avLst/>
          </a:prstGeom>
          <a:noFill/>
        </p:spPr>
        <p:txBody>
          <a:bodyPr wrap="square">
            <a:spAutoFit/>
          </a:bodyPr>
          <a:lstStyle/>
          <a:p>
            <a:pPr algn="ctr"/>
            <a:r>
              <a:rPr lang="en-US" sz="2400" b="1" dirty="0">
                <a:solidFill>
                  <a:schemeClr val="bg1"/>
                </a:solidFill>
                <a:latin typeface="Arial Narrow" panose="020B0604020202020204" pitchFamily="34" charset="0"/>
                <a:cs typeface="Arial Narrow" panose="020B0604020202020204" pitchFamily="34" charset="0"/>
              </a:rPr>
              <a:t>PROSPER</a:t>
            </a:r>
          </a:p>
        </p:txBody>
      </p:sp>
      <p:grpSp>
        <p:nvGrpSpPr>
          <p:cNvPr id="39" name="Group 38">
            <a:extLst>
              <a:ext uri="{FF2B5EF4-FFF2-40B4-BE49-F238E27FC236}">
                <a16:creationId xmlns:a16="http://schemas.microsoft.com/office/drawing/2014/main" id="{5126A2DE-E34A-68E2-8DAB-4AE17EE09FDB}"/>
              </a:ext>
            </a:extLst>
          </p:cNvPr>
          <p:cNvGrpSpPr/>
          <p:nvPr/>
        </p:nvGrpSpPr>
        <p:grpSpPr>
          <a:xfrm>
            <a:off x="9074279" y="3669475"/>
            <a:ext cx="2346546" cy="2346546"/>
            <a:chOff x="9559637" y="3562596"/>
            <a:chExt cx="2137559" cy="2137559"/>
          </a:xfrm>
        </p:grpSpPr>
        <p:sp>
          <p:nvSpPr>
            <p:cNvPr id="31" name="Oval 30">
              <a:extLst>
                <a:ext uri="{FF2B5EF4-FFF2-40B4-BE49-F238E27FC236}">
                  <a16:creationId xmlns:a16="http://schemas.microsoft.com/office/drawing/2014/main" id="{0A13EDD6-4906-2FCF-64D6-1C6507E8BAC4}"/>
                </a:ext>
              </a:extLst>
            </p:cNvPr>
            <p:cNvSpPr/>
            <p:nvPr/>
          </p:nvSpPr>
          <p:spPr>
            <a:xfrm>
              <a:off x="9559637" y="3562596"/>
              <a:ext cx="2137559" cy="2137559"/>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person looking at a computer screen&#10;&#10;Description automatically generated with low confidence">
              <a:extLst>
                <a:ext uri="{FF2B5EF4-FFF2-40B4-BE49-F238E27FC236}">
                  <a16:creationId xmlns:a16="http://schemas.microsoft.com/office/drawing/2014/main" id="{0FC82616-DCA7-044F-30D0-85B9A419BEF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07886" y="3702954"/>
              <a:ext cx="1856841" cy="1856841"/>
            </a:xfrm>
            <a:prstGeom prst="ellipse">
              <a:avLst/>
            </a:prstGeom>
          </p:spPr>
        </p:pic>
      </p:grpSp>
      <p:pic>
        <p:nvPicPr>
          <p:cNvPr id="40" name="Picture 39" descr="Logo&#10;&#10;Description automatically generated">
            <a:extLst>
              <a:ext uri="{FF2B5EF4-FFF2-40B4-BE49-F238E27FC236}">
                <a16:creationId xmlns:a16="http://schemas.microsoft.com/office/drawing/2014/main" id="{6CEE7619-931C-D2DC-9CA4-9C628FEA7A3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700787" y="203651"/>
            <a:ext cx="3066020" cy="2254960"/>
          </a:xfrm>
          <a:prstGeom prst="rect">
            <a:avLst/>
          </a:prstGeom>
        </p:spPr>
      </p:pic>
      <p:sp>
        <p:nvSpPr>
          <p:cNvPr id="41" name="TextBox 40">
            <a:extLst>
              <a:ext uri="{FF2B5EF4-FFF2-40B4-BE49-F238E27FC236}">
                <a16:creationId xmlns:a16="http://schemas.microsoft.com/office/drawing/2014/main" id="{F371BF57-76C4-D74B-D5C0-19BECA51A551}"/>
              </a:ext>
            </a:extLst>
          </p:cNvPr>
          <p:cNvSpPr txBox="1"/>
          <p:nvPr/>
        </p:nvSpPr>
        <p:spPr>
          <a:xfrm>
            <a:off x="5110770" y="1086628"/>
            <a:ext cx="6737267" cy="707886"/>
          </a:xfrm>
          <a:prstGeom prst="rect">
            <a:avLst/>
          </a:prstGeom>
          <a:noFill/>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International Council on Systems Engineering</a:t>
            </a:r>
          </a:p>
          <a:p>
            <a:r>
              <a:rPr lang="en-US" i="1" dirty="0">
                <a:solidFill>
                  <a:schemeClr val="bg1"/>
                </a:solidFill>
                <a:latin typeface="Arial" panose="020B0604020202020204" pitchFamily="34" charset="0"/>
                <a:cs typeface="Arial" panose="020B0604020202020204" pitchFamily="34" charset="0"/>
              </a:rPr>
              <a:t>A better world through a systems approach</a:t>
            </a:r>
          </a:p>
        </p:txBody>
      </p:sp>
    </p:spTree>
    <p:extLst>
      <p:ext uri="{BB962C8B-B14F-4D97-AF65-F5344CB8AC3E}">
        <p14:creationId xmlns:p14="http://schemas.microsoft.com/office/powerpoint/2010/main" val="421402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F541D3-0831-E62C-5A01-3F3B44F47F55}"/>
              </a:ext>
            </a:extLst>
          </p:cNvPr>
          <p:cNvSpPr/>
          <p:nvPr/>
        </p:nvSpPr>
        <p:spPr>
          <a:xfrm>
            <a:off x="676276" y="1669312"/>
            <a:ext cx="11210924" cy="4514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FDEFB70-54FB-0E2B-62CA-A3FBA78E8284}"/>
              </a:ext>
            </a:extLst>
          </p:cNvPr>
          <p:cNvSpPr txBox="1">
            <a:spLocks/>
          </p:cNvSpPr>
          <p:nvPr/>
        </p:nvSpPr>
        <p:spPr>
          <a:xfrm>
            <a:off x="10337624" y="837598"/>
            <a:ext cx="3708751" cy="51828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600" dirty="0">
              <a:latin typeface="Arial" panose="020B0604020202020204" pitchFamily="34" charset="0"/>
              <a:ea typeface="Open Sans" pitchFamily="2" charset="0"/>
              <a:cs typeface="Arial" panose="020B0604020202020204" pitchFamily="34" charset="0"/>
            </a:endParaRPr>
          </a:p>
          <a:p>
            <a:pPr marL="0" indent="0">
              <a:buNone/>
            </a:pPr>
            <a:endParaRPr lang="en-US" sz="1600" dirty="0">
              <a:latin typeface="Arial" panose="020B0604020202020204" pitchFamily="34" charset="0"/>
              <a:ea typeface="Open Sans" pitchFamily="2" charset="0"/>
              <a:cs typeface="Arial" panose="020B0604020202020204" pitchFamily="34" charset="0"/>
            </a:endParaRPr>
          </a:p>
        </p:txBody>
      </p:sp>
      <p:pic>
        <p:nvPicPr>
          <p:cNvPr id="3" name="Picture 2" descr="Graphical user interface, website&#10;&#10;Description automatically generated">
            <a:extLst>
              <a:ext uri="{FF2B5EF4-FFF2-40B4-BE49-F238E27FC236}">
                <a16:creationId xmlns:a16="http://schemas.microsoft.com/office/drawing/2014/main" id="{D53C164A-3827-B691-7B9E-38C35CEE5BE4}"/>
              </a:ext>
            </a:extLst>
          </p:cNvPr>
          <p:cNvPicPr>
            <a:picLocks noChangeAspect="1"/>
          </p:cNvPicPr>
          <p:nvPr/>
        </p:nvPicPr>
        <p:blipFill>
          <a:blip r:embed="rId2"/>
          <a:stretch>
            <a:fillRect/>
          </a:stretch>
        </p:blipFill>
        <p:spPr>
          <a:xfrm>
            <a:off x="676277" y="1669312"/>
            <a:ext cx="3724860" cy="4514092"/>
          </a:xfrm>
          <a:prstGeom prst="rect">
            <a:avLst/>
          </a:prstGeom>
        </p:spPr>
      </p:pic>
      <p:sp>
        <p:nvSpPr>
          <p:cNvPr id="5" name="TextBox 4">
            <a:extLst>
              <a:ext uri="{FF2B5EF4-FFF2-40B4-BE49-F238E27FC236}">
                <a16:creationId xmlns:a16="http://schemas.microsoft.com/office/drawing/2014/main" id="{2C3D066C-F135-FFC9-0046-E706F57D3250}"/>
              </a:ext>
            </a:extLst>
          </p:cNvPr>
          <p:cNvSpPr txBox="1"/>
          <p:nvPr/>
        </p:nvSpPr>
        <p:spPr>
          <a:xfrm>
            <a:off x="4625163" y="5388464"/>
            <a:ext cx="6794203" cy="394045"/>
          </a:xfrm>
          <a:prstGeom prst="rect">
            <a:avLst/>
          </a:prstGeom>
          <a:noFill/>
          <a:ln w="25400">
            <a:solidFill>
              <a:schemeClr val="accent1"/>
            </a:solidFill>
          </a:ln>
        </p:spPr>
        <p:txBody>
          <a:bodyPr vert="horz" lIns="91440" tIns="45720" rIns="91440" bIns="45720" rtlCol="0" anchor="ctr">
            <a:normAutofit/>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 </a:t>
            </a:r>
            <a:r>
              <a:rPr lang="en-US" sz="1400" b="1" dirty="0" err="1">
                <a:solidFill>
                  <a:schemeClr val="accent1"/>
                </a:solidFill>
                <a:latin typeface="Arial" panose="020B0604020202020204" pitchFamily="34" charset="0"/>
                <a:cs typeface="Arial" panose="020B0604020202020204" pitchFamily="34" charset="0"/>
                <a:hlinkClick r:id="rId3"/>
              </a:rPr>
              <a:t>i</a:t>
            </a:r>
            <a:r>
              <a:rPr lang="en-US" sz="1400" dirty="0" err="1">
                <a:latin typeface="Arial" panose="020B0604020202020204" pitchFamily="34" charset="0"/>
                <a:cs typeface="Arial" panose="020B0604020202020204" pitchFamily="34" charset="0"/>
                <a:hlinkClick r:id="rId3"/>
              </a:rPr>
              <a:t>ncose.org</a:t>
            </a:r>
            <a:r>
              <a:rPr lang="en-US" sz="1400" dirty="0">
                <a:latin typeface="Arial" panose="020B0604020202020204" pitchFamily="34" charset="0"/>
                <a:cs typeface="Arial" panose="020B0604020202020204" pitchFamily="34" charset="0"/>
                <a:hlinkClick r:id="rId3"/>
              </a:rPr>
              <a:t>/</a:t>
            </a:r>
            <a:r>
              <a:rPr lang="en-US" sz="1400" dirty="0" err="1">
                <a:latin typeface="Arial" panose="020B0604020202020204" pitchFamily="34" charset="0"/>
                <a:cs typeface="Arial" panose="020B0604020202020204" pitchFamily="34" charset="0"/>
                <a:hlinkClick r:id="rId3"/>
              </a:rPr>
              <a:t>sevision</a:t>
            </a:r>
            <a:endParaRPr lang="en-US" sz="14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C535DD62-4785-3985-2162-5C48C2AC0587}"/>
              </a:ext>
            </a:extLst>
          </p:cNvPr>
          <p:cNvSpPr txBox="1">
            <a:spLocks/>
          </p:cNvSpPr>
          <p:nvPr/>
        </p:nvSpPr>
        <p:spPr>
          <a:xfrm>
            <a:off x="4625163" y="1861589"/>
            <a:ext cx="7208874" cy="3487701"/>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0" dirty="0">
                <a:latin typeface="Arial" panose="020B0604020202020204" pitchFamily="34" charset="0"/>
                <a:cs typeface="Arial" panose="020B0604020202020204" pitchFamily="34" charset="0"/>
              </a:rPr>
              <a:t>This </a:t>
            </a:r>
            <a:r>
              <a:rPr lang="en-US" sz="1600" b="1" dirty="0">
                <a:latin typeface="Arial" panose="020B0604020202020204" pitchFamily="34" charset="0"/>
                <a:cs typeface="Arial" panose="020B0604020202020204" pitchFamily="34" charset="0"/>
              </a:rPr>
              <a:t>Systems Engineering </a:t>
            </a:r>
            <a:r>
              <a:rPr lang="en-US" sz="1600" b="1" i="0" dirty="0">
                <a:latin typeface="Arial" panose="020B0604020202020204" pitchFamily="34" charset="0"/>
                <a:cs typeface="Arial" panose="020B0604020202020204" pitchFamily="34" charset="0"/>
              </a:rPr>
              <a:t>Vision was sponsored by INCOSE and produced by a team of leaders from the systems community, with inputs from across industry, academia, and government. The Systems Engineering Vision 2035 addresses:</a:t>
            </a:r>
            <a:endParaRPr lang="en-US" sz="1600" b="1" dirty="0">
              <a:latin typeface="Arial" panose="020B0604020202020204" pitchFamily="34" charset="0"/>
              <a:cs typeface="Arial" panose="020B0604020202020204" pitchFamily="34" charset="0"/>
            </a:endParaRPr>
          </a:p>
          <a:p>
            <a:pPr lvl="0"/>
            <a:r>
              <a:rPr lang="en-US" sz="1600" b="0" i="0" dirty="0">
                <a:latin typeface="Arial" panose="020B0604020202020204" pitchFamily="34" charset="0"/>
                <a:cs typeface="Arial" panose="020B0604020202020204" pitchFamily="34" charset="0"/>
              </a:rPr>
              <a:t>The </a:t>
            </a:r>
            <a:r>
              <a:rPr lang="en-US" sz="1600" b="1" i="0" dirty="0">
                <a:latin typeface="Arial" panose="020B0604020202020204" pitchFamily="34" charset="0"/>
                <a:cs typeface="Arial" panose="020B0604020202020204" pitchFamily="34" charset="0"/>
              </a:rPr>
              <a:t>Global Context for Systems </a:t>
            </a:r>
            <a:r>
              <a:rPr lang="en-US" sz="1600" b="0" i="0" dirty="0">
                <a:latin typeface="Arial" panose="020B0604020202020204" pitchFamily="34" charset="0"/>
                <a:cs typeface="Arial" panose="020B0604020202020204" pitchFamily="34" charset="0"/>
              </a:rPr>
              <a:t>Engineering</a:t>
            </a:r>
          </a:p>
          <a:p>
            <a:r>
              <a:rPr lang="en-US" sz="1600" b="0" i="0" dirty="0">
                <a:latin typeface="Arial" panose="020B0604020202020204" pitchFamily="34" charset="0"/>
                <a:cs typeface="Arial" panose="020B0604020202020204" pitchFamily="34" charset="0"/>
              </a:rPr>
              <a:t>The </a:t>
            </a:r>
            <a:r>
              <a:rPr lang="en-US" sz="1600" b="1" i="0" dirty="0">
                <a:latin typeface="Arial" panose="020B0604020202020204" pitchFamily="34" charset="0"/>
                <a:cs typeface="Arial" panose="020B0604020202020204" pitchFamily="34" charset="0"/>
              </a:rPr>
              <a:t>Current State of Systems Engineering</a:t>
            </a:r>
          </a:p>
          <a:p>
            <a:r>
              <a:rPr lang="en-US" sz="1600" b="0" i="0" dirty="0">
                <a:latin typeface="Arial" panose="020B0604020202020204" pitchFamily="34" charset="0"/>
                <a:cs typeface="Arial" panose="020B0604020202020204" pitchFamily="34" charset="0"/>
              </a:rPr>
              <a:t>The </a:t>
            </a:r>
            <a:r>
              <a:rPr lang="en-US" sz="1600" b="1" i="0" dirty="0">
                <a:latin typeface="Arial" panose="020B0604020202020204" pitchFamily="34" charset="0"/>
                <a:cs typeface="Arial" panose="020B0604020202020204" pitchFamily="34" charset="0"/>
              </a:rPr>
              <a:t>Future State of Systems Engineering</a:t>
            </a:r>
          </a:p>
          <a:p>
            <a:r>
              <a:rPr lang="en-US" sz="1600" b="1" i="0" dirty="0">
                <a:latin typeface="Arial" panose="020B0604020202020204" pitchFamily="34" charset="0"/>
                <a:cs typeface="Arial" panose="020B0604020202020204" pitchFamily="34" charset="0"/>
              </a:rPr>
              <a:t>Realizing the Vision</a:t>
            </a:r>
          </a:p>
          <a:p>
            <a:pPr marL="0" indent="0">
              <a:buNone/>
            </a:pPr>
            <a:r>
              <a:rPr lang="en-US" sz="1600" b="1" i="1" dirty="0">
                <a:latin typeface="Arial" panose="020B0604020202020204" pitchFamily="34" charset="0"/>
                <a:cs typeface="Arial" panose="020B0604020202020204" pitchFamily="34" charset="0"/>
              </a:rPr>
              <a:t>We encourage you to work with INCOSE to help realize this vision</a:t>
            </a:r>
            <a:r>
              <a:rPr lang="en-US" sz="1600" b="0" i="1" dirty="0">
                <a:latin typeface="Arial" panose="020B0604020202020204" pitchFamily="34" charset="0"/>
                <a:cs typeface="Arial" panose="020B0604020202020204" pitchFamily="34" charset="0"/>
              </a:rPr>
              <a:t>.</a:t>
            </a:r>
          </a:p>
          <a:p>
            <a:pPr marL="0" indent="0">
              <a:buNone/>
            </a:pPr>
            <a:r>
              <a:rPr lang="en-US" sz="1600" b="0" i="0" dirty="0">
                <a:latin typeface="Arial" panose="020B0604020202020204" pitchFamily="34" charset="0"/>
                <a:cs typeface="Arial" panose="020B0604020202020204" pitchFamily="34" charset="0"/>
              </a:rPr>
              <a:t>The complete </a:t>
            </a:r>
            <a:r>
              <a:rPr lang="en-US" sz="1600" b="1" i="0" dirty="0">
                <a:latin typeface="Arial" panose="020B0604020202020204" pitchFamily="34" charset="0"/>
                <a:cs typeface="Arial" panose="020B0604020202020204" pitchFamily="34" charset="0"/>
              </a:rPr>
              <a:t>Systems Engineering Vision 2035</a:t>
            </a:r>
            <a:r>
              <a:rPr lang="en-US" sz="1600" b="0" i="0" dirty="0">
                <a:latin typeface="Arial" panose="020B0604020202020204" pitchFamily="34" charset="0"/>
                <a:cs typeface="Arial" panose="020B0604020202020204" pitchFamily="34" charset="0"/>
              </a:rPr>
              <a:t> is available as a website and PDF</a:t>
            </a:r>
            <a:endParaRPr lang="en-US" sz="9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668A0D-86F4-AED8-4ADC-743B6ED9CAEC}"/>
              </a:ext>
            </a:extLst>
          </p:cNvPr>
          <p:cNvSpPr txBox="1"/>
          <p:nvPr/>
        </p:nvSpPr>
        <p:spPr>
          <a:xfrm>
            <a:off x="676275" y="692338"/>
            <a:ext cx="11210923" cy="707886"/>
          </a:xfrm>
          <a:prstGeom prst="rect">
            <a:avLst/>
          </a:prstGeom>
          <a:noFill/>
        </p:spPr>
        <p:txBody>
          <a:bodyPr wrap="square" rtlCol="0">
            <a:spAutoFit/>
          </a:bodyPr>
          <a:lstStyle/>
          <a:p>
            <a:r>
              <a:rPr lang="en-US" sz="4000" b="1" dirty="0">
                <a:solidFill>
                  <a:schemeClr val="accent1"/>
                </a:solidFill>
                <a:latin typeface="Arial" panose="020B0604020202020204" pitchFamily="34" charset="0"/>
                <a:cs typeface="Arial" panose="020B0604020202020204" pitchFamily="34" charset="0"/>
              </a:rPr>
              <a:t>Systems Engineering Vision 2035</a:t>
            </a:r>
          </a:p>
        </p:txBody>
      </p:sp>
      <p:pic>
        <p:nvPicPr>
          <p:cNvPr id="2" name="Picture 1">
            <a:extLst>
              <a:ext uri="{FF2B5EF4-FFF2-40B4-BE49-F238E27FC236}">
                <a16:creationId xmlns:a16="http://schemas.microsoft.com/office/drawing/2014/main" id="{9724A116-7345-6270-1C77-3A26668D61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3648" y="578570"/>
            <a:ext cx="2570389" cy="765976"/>
          </a:xfrm>
          <a:prstGeom prst="rect">
            <a:avLst/>
          </a:prstGeom>
        </p:spPr>
      </p:pic>
    </p:spTree>
    <p:extLst>
      <p:ext uri="{BB962C8B-B14F-4D97-AF65-F5344CB8AC3E}">
        <p14:creationId xmlns:p14="http://schemas.microsoft.com/office/powerpoint/2010/main" val="82927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AF71953-14F5-F245-3DEE-013D344D6B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a:extLst>
                          <a:ext uri="{FF2B5EF4-FFF2-40B4-BE49-F238E27FC236}">
                            <a16:creationId xmlns:a16="http://schemas.microsoft.com/office/drawing/2014/main" id="{2AF71953-14F5-F245-3DEE-013D344D6B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51E4BC5-A41F-42A7-BBBA-373A80476B04}"/>
              </a:ext>
            </a:extLst>
          </p:cNvPr>
          <p:cNvSpPr>
            <a:spLocks noGrp="1"/>
          </p:cNvSpPr>
          <p:nvPr>
            <p:ph type="title"/>
          </p:nvPr>
        </p:nvSpPr>
        <p:spPr/>
        <p:txBody>
          <a:bodyPr vert="horz"/>
          <a:lstStyle/>
          <a:p>
            <a:r>
              <a:rPr lang="de-DE" dirty="0"/>
              <a:t>FuSE </a:t>
            </a:r>
            <a:r>
              <a:rPr lang="de-DE" dirty="0" err="1"/>
              <a:t>Program</a:t>
            </a:r>
            <a:r>
              <a:rPr lang="de-DE" dirty="0"/>
              <a:t> Value Statement</a:t>
            </a:r>
          </a:p>
        </p:txBody>
      </p:sp>
      <p:pic>
        <p:nvPicPr>
          <p:cNvPr id="8" name="Grafik 7">
            <a:extLst>
              <a:ext uri="{FF2B5EF4-FFF2-40B4-BE49-F238E27FC236}">
                <a16:creationId xmlns:a16="http://schemas.microsoft.com/office/drawing/2014/main" id="{45ECB170-06BF-4F28-CC1E-90B73987FA5B}"/>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4" name="Freihandform: Form 23">
            <a:extLst>
              <a:ext uri="{FF2B5EF4-FFF2-40B4-BE49-F238E27FC236}">
                <a16:creationId xmlns:a16="http://schemas.microsoft.com/office/drawing/2014/main" id="{E851CF67-53B6-C6AB-8A9D-674C8A660A1E}"/>
              </a:ext>
            </a:extLst>
          </p:cNvPr>
          <p:cNvSpPr>
            <a:spLocks noChangeAspect="1"/>
          </p:cNvSpPr>
          <p:nvPr/>
        </p:nvSpPr>
        <p:spPr>
          <a:xfrm>
            <a:off x="0" y="0"/>
            <a:ext cx="12192000" cy="6858000"/>
          </a:xfrm>
          <a:custGeom>
            <a:avLst/>
            <a:gdLst>
              <a:gd name="connsiteX0" fmla="*/ 4401910 w 12192000"/>
              <a:gd name="connsiteY0" fmla="*/ 1369317 h 6858000"/>
              <a:gd name="connsiteX1" fmla="*/ 2155040 w 12192000"/>
              <a:gd name="connsiteY1" fmla="*/ 3616187 h 6858000"/>
              <a:gd name="connsiteX2" fmla="*/ 4401910 w 12192000"/>
              <a:gd name="connsiteY2" fmla="*/ 5863056 h 6858000"/>
              <a:gd name="connsiteX3" fmla="*/ 6648779 w 12192000"/>
              <a:gd name="connsiteY3" fmla="*/ 3616187 h 6858000"/>
              <a:gd name="connsiteX4" fmla="*/ 4401910 w 12192000"/>
              <a:gd name="connsiteY4" fmla="*/ 1369317 h 6858000"/>
              <a:gd name="connsiteX5" fmla="*/ 4401910 w 12192000"/>
              <a:gd name="connsiteY5" fmla="*/ 1277201 h 6858000"/>
              <a:gd name="connsiteX6" fmla="*/ 6740895 w 12192000"/>
              <a:gd name="connsiteY6" fmla="*/ 3616187 h 6858000"/>
              <a:gd name="connsiteX7" fmla="*/ 4401910 w 12192000"/>
              <a:gd name="connsiteY7" fmla="*/ 5955172 h 6858000"/>
              <a:gd name="connsiteX8" fmla="*/ 2062924 w 12192000"/>
              <a:gd name="connsiteY8" fmla="*/ 3616187 h 6858000"/>
              <a:gd name="connsiteX9" fmla="*/ 4401910 w 12192000"/>
              <a:gd name="connsiteY9" fmla="*/ 1277201 h 6858000"/>
              <a:gd name="connsiteX10" fmla="*/ 4401910 w 12192000"/>
              <a:gd name="connsiteY10" fmla="*/ 940369 h 6858000"/>
              <a:gd name="connsiteX11" fmla="*/ 1726092 w 12192000"/>
              <a:gd name="connsiteY11" fmla="*/ 3616187 h 6858000"/>
              <a:gd name="connsiteX12" fmla="*/ 4401910 w 12192000"/>
              <a:gd name="connsiteY12" fmla="*/ 6292004 h 6858000"/>
              <a:gd name="connsiteX13" fmla="*/ 7077727 w 12192000"/>
              <a:gd name="connsiteY13" fmla="*/ 3616187 h 6858000"/>
              <a:gd name="connsiteX14" fmla="*/ 4401910 w 12192000"/>
              <a:gd name="connsiteY14" fmla="*/ 940369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4401910" y="1369317"/>
                </a:moveTo>
                <a:cubicBezTo>
                  <a:pt x="3160998" y="1369317"/>
                  <a:pt x="2155040" y="2375275"/>
                  <a:pt x="2155040" y="3616187"/>
                </a:cubicBezTo>
                <a:cubicBezTo>
                  <a:pt x="2155040" y="4857099"/>
                  <a:pt x="3160998" y="5863056"/>
                  <a:pt x="4401910" y="5863056"/>
                </a:cubicBezTo>
                <a:cubicBezTo>
                  <a:pt x="5642822" y="5863056"/>
                  <a:pt x="6648779" y="4857099"/>
                  <a:pt x="6648779" y="3616187"/>
                </a:cubicBezTo>
                <a:cubicBezTo>
                  <a:pt x="6648779" y="2375275"/>
                  <a:pt x="5642822" y="1369317"/>
                  <a:pt x="4401910" y="1369317"/>
                </a:cubicBezTo>
                <a:close/>
                <a:moveTo>
                  <a:pt x="4401910" y="1277201"/>
                </a:moveTo>
                <a:cubicBezTo>
                  <a:pt x="5693696" y="1277201"/>
                  <a:pt x="6740895" y="2324400"/>
                  <a:pt x="6740895" y="3616187"/>
                </a:cubicBezTo>
                <a:cubicBezTo>
                  <a:pt x="6740895" y="4907973"/>
                  <a:pt x="5693696" y="5955172"/>
                  <a:pt x="4401910" y="5955172"/>
                </a:cubicBezTo>
                <a:cubicBezTo>
                  <a:pt x="3110123" y="5955172"/>
                  <a:pt x="2062924" y="4907973"/>
                  <a:pt x="2062924" y="3616187"/>
                </a:cubicBezTo>
                <a:cubicBezTo>
                  <a:pt x="2062924" y="2324400"/>
                  <a:pt x="3110123" y="1277201"/>
                  <a:pt x="4401910" y="1277201"/>
                </a:cubicBezTo>
                <a:close/>
                <a:moveTo>
                  <a:pt x="4401910" y="940369"/>
                </a:moveTo>
                <a:cubicBezTo>
                  <a:pt x="2924097" y="940369"/>
                  <a:pt x="1726092" y="2138374"/>
                  <a:pt x="1726092" y="3616187"/>
                </a:cubicBezTo>
                <a:cubicBezTo>
                  <a:pt x="1726092" y="5093999"/>
                  <a:pt x="2924097" y="6292004"/>
                  <a:pt x="4401910" y="6292004"/>
                </a:cubicBezTo>
                <a:cubicBezTo>
                  <a:pt x="5879722" y="6292004"/>
                  <a:pt x="7077727" y="5093999"/>
                  <a:pt x="7077727" y="3616187"/>
                </a:cubicBezTo>
                <a:cubicBezTo>
                  <a:pt x="7077727" y="2138374"/>
                  <a:pt x="5879722" y="940369"/>
                  <a:pt x="4401910" y="940369"/>
                </a:cubicBezTo>
                <a:close/>
                <a:moveTo>
                  <a:pt x="0" y="0"/>
                </a:moveTo>
                <a:lnTo>
                  <a:pt x="12192000" y="0"/>
                </a:lnTo>
                <a:lnTo>
                  <a:pt x="12192000" y="6858000"/>
                </a:lnTo>
                <a:lnTo>
                  <a:pt x="0" y="6858000"/>
                </a:lnTo>
                <a:close/>
              </a:path>
            </a:pathLst>
          </a:custGeom>
          <a:solidFill>
            <a:srgbClr val="FBFAF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3" name="TextBox 2">
            <a:extLst>
              <a:ext uri="{FF2B5EF4-FFF2-40B4-BE49-F238E27FC236}">
                <a16:creationId xmlns:a16="http://schemas.microsoft.com/office/drawing/2014/main" id="{1878B53C-877C-DC0E-B43C-DE0878A453A0}"/>
              </a:ext>
            </a:extLst>
          </p:cNvPr>
          <p:cNvSpPr txBox="1"/>
          <p:nvPr/>
        </p:nvSpPr>
        <p:spPr>
          <a:xfrm>
            <a:off x="7462697" y="2620864"/>
            <a:ext cx="4589604" cy="3170099"/>
          </a:xfrm>
          <a:prstGeom prst="rect">
            <a:avLst/>
          </a:prstGeom>
          <a:noFill/>
        </p:spPr>
        <p:txBody>
          <a:bodyPr wrap="square" rtlCol="0">
            <a:spAutoFit/>
          </a:bodyPr>
          <a:lstStyle/>
          <a:p>
            <a:r>
              <a:rPr lang="en-US" sz="4000" b="1" dirty="0" err="1">
                <a:solidFill>
                  <a:schemeClr val="accent1"/>
                </a:solidFill>
                <a:latin typeface="Arial" panose="020B0604020202020204" pitchFamily="34" charset="0"/>
                <a:cs typeface="Arial" panose="020B0604020202020204" pitchFamily="34" charset="0"/>
              </a:rPr>
              <a:t>FuSE</a:t>
            </a:r>
            <a:r>
              <a:rPr lang="en-US" sz="4000" b="1" dirty="0">
                <a:solidFill>
                  <a:schemeClr val="accent1"/>
                </a:solidFill>
                <a:latin typeface="Arial" panose="020B0604020202020204" pitchFamily="34" charset="0"/>
                <a:cs typeface="Arial" panose="020B0604020202020204" pitchFamily="34" charset="0"/>
              </a:rPr>
              <a:t> Vision: Inspire the Global Community </a:t>
            </a:r>
            <a:br>
              <a:rPr lang="en-US" sz="4000" b="1" dirty="0">
                <a:solidFill>
                  <a:schemeClr val="accent1"/>
                </a:solidFill>
                <a:latin typeface="Arial" panose="020B0604020202020204" pitchFamily="34" charset="0"/>
                <a:cs typeface="Arial" panose="020B0604020202020204" pitchFamily="34" charset="0"/>
              </a:rPr>
            </a:br>
            <a:r>
              <a:rPr lang="en-US" sz="4000" b="1" dirty="0">
                <a:solidFill>
                  <a:schemeClr val="accent1"/>
                </a:solidFill>
                <a:latin typeface="Arial" panose="020B0604020202020204" pitchFamily="34" charset="0"/>
                <a:cs typeface="Arial" panose="020B0604020202020204" pitchFamily="34" charset="0"/>
              </a:rPr>
              <a:t>to Realize the </a:t>
            </a:r>
            <a:br>
              <a:rPr lang="en-US" sz="4000" b="1" dirty="0">
                <a:solidFill>
                  <a:schemeClr val="accent1"/>
                </a:solidFill>
                <a:latin typeface="Arial" panose="020B0604020202020204" pitchFamily="34" charset="0"/>
                <a:cs typeface="Arial" panose="020B0604020202020204" pitchFamily="34" charset="0"/>
              </a:rPr>
            </a:br>
            <a:r>
              <a:rPr lang="en-US" sz="4000" b="1" dirty="0">
                <a:solidFill>
                  <a:schemeClr val="accent1"/>
                </a:solidFill>
                <a:latin typeface="Arial" panose="020B0604020202020204" pitchFamily="34" charset="0"/>
                <a:cs typeface="Arial" panose="020B0604020202020204" pitchFamily="34" charset="0"/>
              </a:rPr>
              <a:t>Vision of SE</a:t>
            </a:r>
          </a:p>
        </p:txBody>
      </p:sp>
      <p:pic>
        <p:nvPicPr>
          <p:cNvPr id="5" name="Picture 4" descr="Text&#10;&#10;Description automatically generated">
            <a:extLst>
              <a:ext uri="{FF2B5EF4-FFF2-40B4-BE49-F238E27FC236}">
                <a16:creationId xmlns:a16="http://schemas.microsoft.com/office/drawing/2014/main" id="{FAA094BB-7F60-8BFF-0EFD-995AFF0CDE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35697" y="1027906"/>
            <a:ext cx="3866226" cy="1325563"/>
          </a:xfrm>
          <a:prstGeom prst="rect">
            <a:avLst/>
          </a:prstGeom>
        </p:spPr>
      </p:pic>
    </p:spTree>
    <p:extLst>
      <p:ext uri="{BB962C8B-B14F-4D97-AF65-F5344CB8AC3E}">
        <p14:creationId xmlns:p14="http://schemas.microsoft.com/office/powerpoint/2010/main" val="148490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4C191D-8362-B2EF-871A-2E6B67550D58}"/>
              </a:ext>
            </a:extLst>
          </p:cNvPr>
          <p:cNvSpPr/>
          <p:nvPr/>
        </p:nvSpPr>
        <p:spPr>
          <a:xfrm>
            <a:off x="676276" y="1576262"/>
            <a:ext cx="11210924" cy="459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kt 3" hidden="1">
            <a:extLst>
              <a:ext uri="{FF2B5EF4-FFF2-40B4-BE49-F238E27FC236}">
                <a16:creationId xmlns:a16="http://schemas.microsoft.com/office/drawing/2014/main" id="{B605BA94-E833-0245-93CB-16A7B6001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4" name="Objekt 3" hidden="1">
                        <a:extLst>
                          <a:ext uri="{FF2B5EF4-FFF2-40B4-BE49-F238E27FC236}">
                            <a16:creationId xmlns:a16="http://schemas.microsoft.com/office/drawing/2014/main" id="{B605BA94-E833-0245-93CB-16A7B6001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0" name="Grafik 59">
            <a:extLst>
              <a:ext uri="{FF2B5EF4-FFF2-40B4-BE49-F238E27FC236}">
                <a16:creationId xmlns:a16="http://schemas.microsoft.com/office/drawing/2014/main" id="{49965E29-A2B4-424D-0D79-86DBDDF931C1}"/>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rcRect/>
          <a:stretch>
            <a:fillRect/>
          </a:stretch>
        </p:blipFill>
        <p:spPr>
          <a:xfrm>
            <a:off x="942594" y="1840299"/>
            <a:ext cx="3783861" cy="3783860"/>
          </a:xfrm>
          <a:custGeom>
            <a:avLst/>
            <a:gdLst>
              <a:gd name="connsiteX0" fmla="*/ 2312963 w 4625926"/>
              <a:gd name="connsiteY0" fmla="*/ 0 h 4625926"/>
              <a:gd name="connsiteX1" fmla="*/ 4625926 w 4625926"/>
              <a:gd name="connsiteY1" fmla="*/ 2312963 h 4625926"/>
              <a:gd name="connsiteX2" fmla="*/ 2312963 w 4625926"/>
              <a:gd name="connsiteY2" fmla="*/ 4625926 h 4625926"/>
              <a:gd name="connsiteX3" fmla="*/ 0 w 4625926"/>
              <a:gd name="connsiteY3" fmla="*/ 2312963 h 4625926"/>
              <a:gd name="connsiteX4" fmla="*/ 2312963 w 4625926"/>
              <a:gd name="connsiteY4" fmla="*/ 0 h 4625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5926" h="4625926">
                <a:moveTo>
                  <a:pt x="2312963" y="0"/>
                </a:moveTo>
                <a:cubicBezTo>
                  <a:pt x="3590377" y="0"/>
                  <a:pt x="4625926" y="1035549"/>
                  <a:pt x="4625926" y="2312963"/>
                </a:cubicBezTo>
                <a:cubicBezTo>
                  <a:pt x="4625926" y="3590377"/>
                  <a:pt x="3590377" y="4625926"/>
                  <a:pt x="2312963" y="4625926"/>
                </a:cubicBezTo>
                <a:cubicBezTo>
                  <a:pt x="1035549" y="4625926"/>
                  <a:pt x="0" y="3590377"/>
                  <a:pt x="0" y="2312963"/>
                </a:cubicBezTo>
                <a:cubicBezTo>
                  <a:pt x="0" y="1035549"/>
                  <a:pt x="1035549" y="0"/>
                  <a:pt x="2312963" y="0"/>
                </a:cubicBezTo>
                <a:close/>
              </a:path>
            </a:pathLst>
          </a:custGeom>
        </p:spPr>
      </p:pic>
      <p:sp>
        <p:nvSpPr>
          <p:cNvPr id="38" name="Ellipse 37">
            <a:extLst>
              <a:ext uri="{FF2B5EF4-FFF2-40B4-BE49-F238E27FC236}">
                <a16:creationId xmlns:a16="http://schemas.microsoft.com/office/drawing/2014/main" id="{2C0776E4-4531-388D-C525-0038030AB8CA}"/>
              </a:ext>
            </a:extLst>
          </p:cNvPr>
          <p:cNvSpPr/>
          <p:nvPr/>
        </p:nvSpPr>
        <p:spPr>
          <a:xfrm rot="10800000">
            <a:off x="920769" y="1820295"/>
            <a:ext cx="3820635" cy="3823867"/>
          </a:xfrm>
          <a:prstGeom prst="ellipse">
            <a:avLst/>
          </a:prstGeom>
          <a:gradFill>
            <a:gsLst>
              <a:gs pos="13000">
                <a:srgbClr val="FBFAFB"/>
              </a:gs>
              <a:gs pos="98000">
                <a:srgbClr val="FBFAFB">
                  <a:alpha val="1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ihandform: Form 10">
            <a:extLst>
              <a:ext uri="{FF2B5EF4-FFF2-40B4-BE49-F238E27FC236}">
                <a16:creationId xmlns:a16="http://schemas.microsoft.com/office/drawing/2014/main" id="{C7620D09-41C7-60A7-ED6E-F4145326B46A}"/>
              </a:ext>
            </a:extLst>
          </p:cNvPr>
          <p:cNvSpPr/>
          <p:nvPr/>
        </p:nvSpPr>
        <p:spPr>
          <a:xfrm>
            <a:off x="1266808" y="3032245"/>
            <a:ext cx="3279820" cy="1675495"/>
          </a:xfrm>
          <a:custGeom>
            <a:avLst/>
            <a:gdLst>
              <a:gd name="connsiteX0" fmla="*/ 0 w 2960592"/>
              <a:gd name="connsiteY0" fmla="*/ 0 h 1526555"/>
              <a:gd name="connsiteX1" fmla="*/ 2960592 w 2960592"/>
              <a:gd name="connsiteY1" fmla="*/ 0 h 1526555"/>
              <a:gd name="connsiteX2" fmla="*/ 2960592 w 2960592"/>
              <a:gd name="connsiteY2" fmla="*/ 1526555 h 1526555"/>
              <a:gd name="connsiteX3" fmla="*/ 0 w 2960592"/>
              <a:gd name="connsiteY3" fmla="*/ 1526555 h 1526555"/>
              <a:gd name="connsiteX4" fmla="*/ 0 w 2960592"/>
              <a:gd name="connsiteY4" fmla="*/ 0 h 152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592" h="1526555">
                <a:moveTo>
                  <a:pt x="0" y="0"/>
                </a:moveTo>
                <a:lnTo>
                  <a:pt x="2960592" y="0"/>
                </a:lnTo>
                <a:lnTo>
                  <a:pt x="2960592" y="1526555"/>
                </a:lnTo>
                <a:lnTo>
                  <a:pt x="0" y="1526555"/>
                </a:lnTo>
                <a:lnTo>
                  <a:pt x="0" y="0"/>
                </a:lnTo>
                <a:close/>
              </a:path>
            </a:pathLst>
          </a:custGeom>
          <a:noFill/>
          <a:ln>
            <a:noFill/>
          </a:ln>
          <a:effectLst>
            <a:outerShdw blurRad="50800" dist="38100" dir="2700000" algn="tl" rotWithShape="0">
              <a:prstClr val="black">
                <a:alpha val="40000"/>
              </a:prstClr>
            </a:outerShdw>
          </a:effectLs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Engage and inspire </a:t>
            </a:r>
            <a:br>
              <a:rPr lang="en-US" sz="2000" b="1" kern="1200" dirty="0">
                <a:solidFill>
                  <a:schemeClr val="tx1"/>
                </a:solidFill>
                <a:latin typeface="Arial" panose="020B0604020202020204" pitchFamily="34" charset="0"/>
                <a:cs typeface="Arial" panose="020B0604020202020204" pitchFamily="34" charset="0"/>
              </a:rPr>
            </a:br>
            <a:r>
              <a:rPr lang="en-US" sz="2000" b="1" kern="1200" dirty="0">
                <a:solidFill>
                  <a:schemeClr val="tx1"/>
                </a:solidFill>
                <a:latin typeface="Arial" panose="020B0604020202020204" pitchFamily="34" charset="0"/>
                <a:cs typeface="Arial" panose="020B0604020202020204" pitchFamily="34" charset="0"/>
              </a:rPr>
              <a:t>the systems community for sustaining the future </a:t>
            </a:r>
            <a:br>
              <a:rPr lang="en-US" sz="2000" b="1" kern="1200" dirty="0">
                <a:solidFill>
                  <a:schemeClr val="tx1"/>
                </a:solidFill>
                <a:latin typeface="Arial" panose="020B0604020202020204" pitchFamily="34" charset="0"/>
                <a:cs typeface="Arial" panose="020B0604020202020204" pitchFamily="34" charset="0"/>
              </a:rPr>
            </a:br>
            <a:r>
              <a:rPr lang="en-US" sz="2000" b="1" kern="1200" dirty="0">
                <a:solidFill>
                  <a:schemeClr val="tx1"/>
                </a:solidFill>
                <a:latin typeface="Arial" panose="020B0604020202020204" pitchFamily="34" charset="0"/>
                <a:cs typeface="Arial" panose="020B0604020202020204" pitchFamily="34" charset="0"/>
              </a:rPr>
              <a:t>of systems engineering </a:t>
            </a:r>
            <a:br>
              <a:rPr lang="en-US" sz="2000" b="1" kern="1200" dirty="0">
                <a:solidFill>
                  <a:schemeClr val="tx1"/>
                </a:solidFill>
                <a:latin typeface="Arial" panose="020B0604020202020204" pitchFamily="34" charset="0"/>
                <a:cs typeface="Arial" panose="020B0604020202020204" pitchFamily="34" charset="0"/>
              </a:rPr>
            </a:br>
            <a:r>
              <a:rPr lang="en-US" sz="2000" b="1" kern="1200" dirty="0">
                <a:solidFill>
                  <a:schemeClr val="tx1"/>
                </a:solidFill>
                <a:latin typeface="Arial" panose="020B0604020202020204" pitchFamily="34" charset="0"/>
                <a:cs typeface="Arial" panose="020B0604020202020204" pitchFamily="34" charset="0"/>
              </a:rPr>
              <a:t>in realizing the </a:t>
            </a:r>
            <a:br>
              <a:rPr lang="en-US" sz="2000" b="1" kern="1200" dirty="0">
                <a:solidFill>
                  <a:schemeClr val="tx1"/>
                </a:solidFill>
                <a:latin typeface="Arial" panose="020B0604020202020204" pitchFamily="34" charset="0"/>
                <a:cs typeface="Arial" panose="020B0604020202020204" pitchFamily="34" charset="0"/>
              </a:rPr>
            </a:br>
            <a:r>
              <a:rPr lang="en-US" sz="2000" b="1" kern="1200" dirty="0">
                <a:solidFill>
                  <a:schemeClr val="tx1"/>
                </a:solidFill>
                <a:latin typeface="Arial" panose="020B0604020202020204" pitchFamily="34" charset="0"/>
                <a:cs typeface="Arial" panose="020B0604020202020204" pitchFamily="34" charset="0"/>
              </a:rPr>
              <a:t>SE Vision 2035</a:t>
            </a:r>
          </a:p>
        </p:txBody>
      </p:sp>
      <p:grpSp>
        <p:nvGrpSpPr>
          <p:cNvPr id="20" name="Group 19">
            <a:extLst>
              <a:ext uri="{FF2B5EF4-FFF2-40B4-BE49-F238E27FC236}">
                <a16:creationId xmlns:a16="http://schemas.microsoft.com/office/drawing/2014/main" id="{B150DABA-3C18-77D1-DFC4-187BBBA92E8E}"/>
              </a:ext>
            </a:extLst>
          </p:cNvPr>
          <p:cNvGrpSpPr/>
          <p:nvPr/>
        </p:nvGrpSpPr>
        <p:grpSpPr>
          <a:xfrm>
            <a:off x="3496013" y="1795236"/>
            <a:ext cx="7902294" cy="4158203"/>
            <a:chOff x="3365500" y="1575124"/>
            <a:chExt cx="8320597" cy="4378315"/>
          </a:xfrm>
        </p:grpSpPr>
        <p:sp>
          <p:nvSpPr>
            <p:cNvPr id="42" name="Ellipse 41">
              <a:extLst>
                <a:ext uri="{FF2B5EF4-FFF2-40B4-BE49-F238E27FC236}">
                  <a16:creationId xmlns:a16="http://schemas.microsoft.com/office/drawing/2014/main" id="{C8C4AD59-1480-1EF5-AEF6-6DB0214234DB}"/>
                </a:ext>
              </a:extLst>
            </p:cNvPr>
            <p:cNvSpPr/>
            <p:nvPr/>
          </p:nvSpPr>
          <p:spPr>
            <a:xfrm>
              <a:off x="5623505" y="4657439"/>
              <a:ext cx="1296000" cy="1296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6" name="Gerader Verbinder 5">
              <a:extLst>
                <a:ext uri="{FF2B5EF4-FFF2-40B4-BE49-F238E27FC236}">
                  <a16:creationId xmlns:a16="http://schemas.microsoft.com/office/drawing/2014/main" id="{53C10959-0B76-BD07-DFD3-00EDD20F2399}"/>
                </a:ext>
              </a:extLst>
            </p:cNvPr>
            <p:cNvSpPr/>
            <p:nvPr/>
          </p:nvSpPr>
          <p:spPr>
            <a:xfrm flipV="1">
              <a:off x="3365500" y="5305438"/>
              <a:ext cx="2236086" cy="0"/>
            </a:xfrm>
            <a:prstGeom prst="line">
              <a:avLst/>
            </a:prstGeom>
            <a:ln w="38100">
              <a:solidFill>
                <a:schemeClr val="bg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18" name="Ellipse 17">
              <a:extLst>
                <a:ext uri="{FF2B5EF4-FFF2-40B4-BE49-F238E27FC236}">
                  <a16:creationId xmlns:a16="http://schemas.microsoft.com/office/drawing/2014/main" id="{ACB9FA7D-1531-33E5-91B9-092233C2385B}"/>
                </a:ext>
              </a:extLst>
            </p:cNvPr>
            <p:cNvSpPr/>
            <p:nvPr/>
          </p:nvSpPr>
          <p:spPr>
            <a:xfrm>
              <a:off x="5768533" y="4796587"/>
              <a:ext cx="1017703" cy="1017703"/>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19" name="Freihandform: Form 18">
              <a:extLst>
                <a:ext uri="{FF2B5EF4-FFF2-40B4-BE49-F238E27FC236}">
                  <a16:creationId xmlns:a16="http://schemas.microsoft.com/office/drawing/2014/main" id="{D59AAA41-A9EB-6260-F328-CF4295E06758}"/>
                </a:ext>
              </a:extLst>
            </p:cNvPr>
            <p:cNvSpPr/>
            <p:nvPr/>
          </p:nvSpPr>
          <p:spPr>
            <a:xfrm>
              <a:off x="6936672" y="4796587"/>
              <a:ext cx="4749425" cy="1017703"/>
            </a:xfrm>
            <a:custGeom>
              <a:avLst/>
              <a:gdLst>
                <a:gd name="connsiteX0" fmla="*/ 0 w 1188501"/>
                <a:gd name="connsiteY0" fmla="*/ 0 h 1017703"/>
                <a:gd name="connsiteX1" fmla="*/ 1188501 w 1188501"/>
                <a:gd name="connsiteY1" fmla="*/ 0 h 1017703"/>
                <a:gd name="connsiteX2" fmla="*/ 1188501 w 1188501"/>
                <a:gd name="connsiteY2" fmla="*/ 1017703 h 1017703"/>
                <a:gd name="connsiteX3" fmla="*/ 0 w 1188501"/>
                <a:gd name="connsiteY3" fmla="*/ 1017703 h 1017703"/>
                <a:gd name="connsiteX4" fmla="*/ 0 w 1188501"/>
                <a:gd name="connsiteY4" fmla="*/ 0 h 101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501" h="1017703">
                  <a:moveTo>
                    <a:pt x="0" y="0"/>
                  </a:moveTo>
                  <a:lnTo>
                    <a:pt x="1188501" y="0"/>
                  </a:lnTo>
                  <a:lnTo>
                    <a:pt x="1188501" y="1017703"/>
                  </a:lnTo>
                  <a:lnTo>
                    <a:pt x="0" y="10177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Autofit/>
            </a:bodyPr>
            <a:lstStyle/>
            <a:p>
              <a:pPr marL="0" lvl="0" indent="0" algn="l" defTabSz="7556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FuSE educates, shares success, and expands.</a:t>
              </a:r>
            </a:p>
          </p:txBody>
        </p:sp>
        <p:pic>
          <p:nvPicPr>
            <p:cNvPr id="44" name="Grafik 43" descr="Marketing Silhouette">
              <a:extLst>
                <a:ext uri="{FF2B5EF4-FFF2-40B4-BE49-F238E27FC236}">
                  <a16:creationId xmlns:a16="http://schemas.microsoft.com/office/drawing/2014/main" id="{E79BACFB-DC43-767A-DE6F-B5822F8AFB9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00882" y="4891438"/>
              <a:ext cx="828000" cy="828000"/>
            </a:xfrm>
            <a:prstGeom prst="rect">
              <a:avLst/>
            </a:prstGeom>
          </p:spPr>
        </p:pic>
        <p:sp>
          <p:nvSpPr>
            <p:cNvPr id="41" name="Ellipse 40">
              <a:extLst>
                <a:ext uri="{FF2B5EF4-FFF2-40B4-BE49-F238E27FC236}">
                  <a16:creationId xmlns:a16="http://schemas.microsoft.com/office/drawing/2014/main" id="{87181553-7B63-2080-016D-2785462FD749}"/>
                </a:ext>
              </a:extLst>
            </p:cNvPr>
            <p:cNvSpPr/>
            <p:nvPr/>
          </p:nvSpPr>
          <p:spPr>
            <a:xfrm>
              <a:off x="5158030" y="3116282"/>
              <a:ext cx="1296000" cy="1296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7" name="Gerader Verbinder 6">
              <a:extLst>
                <a:ext uri="{FF2B5EF4-FFF2-40B4-BE49-F238E27FC236}">
                  <a16:creationId xmlns:a16="http://schemas.microsoft.com/office/drawing/2014/main" id="{73BC66CC-FBF3-B15F-7E76-71B68DE4EC85}"/>
                </a:ext>
              </a:extLst>
            </p:cNvPr>
            <p:cNvSpPr/>
            <p:nvPr/>
          </p:nvSpPr>
          <p:spPr>
            <a:xfrm>
              <a:off x="4629780" y="3764282"/>
              <a:ext cx="509863" cy="0"/>
            </a:xfrm>
            <a:prstGeom prst="line">
              <a:avLst/>
            </a:prstGeom>
            <a:ln w="38100">
              <a:solidFill>
                <a:schemeClr val="bg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16" name="Ellipse 15">
              <a:extLst>
                <a:ext uri="{FF2B5EF4-FFF2-40B4-BE49-F238E27FC236}">
                  <a16:creationId xmlns:a16="http://schemas.microsoft.com/office/drawing/2014/main" id="{0EB93D3C-10A2-2773-AFB5-8C4F015561B3}"/>
                </a:ext>
              </a:extLst>
            </p:cNvPr>
            <p:cNvSpPr/>
            <p:nvPr/>
          </p:nvSpPr>
          <p:spPr>
            <a:xfrm>
              <a:off x="5297179" y="3255430"/>
              <a:ext cx="1017703" cy="1017703"/>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17" name="Freihandform: Form 16">
              <a:extLst>
                <a:ext uri="{FF2B5EF4-FFF2-40B4-BE49-F238E27FC236}">
                  <a16:creationId xmlns:a16="http://schemas.microsoft.com/office/drawing/2014/main" id="{50F89A14-DDB2-E34D-2231-2B2782A44A09}"/>
                </a:ext>
              </a:extLst>
            </p:cNvPr>
            <p:cNvSpPr/>
            <p:nvPr/>
          </p:nvSpPr>
          <p:spPr>
            <a:xfrm>
              <a:off x="6577676" y="3255430"/>
              <a:ext cx="5100109" cy="1017703"/>
            </a:xfrm>
            <a:custGeom>
              <a:avLst/>
              <a:gdLst>
                <a:gd name="connsiteX0" fmla="*/ 0 w 2562618"/>
                <a:gd name="connsiteY0" fmla="*/ 0 h 1017703"/>
                <a:gd name="connsiteX1" fmla="*/ 2562618 w 2562618"/>
                <a:gd name="connsiteY1" fmla="*/ 0 h 1017703"/>
                <a:gd name="connsiteX2" fmla="*/ 2562618 w 2562618"/>
                <a:gd name="connsiteY2" fmla="*/ 1017703 h 1017703"/>
                <a:gd name="connsiteX3" fmla="*/ 0 w 2562618"/>
                <a:gd name="connsiteY3" fmla="*/ 1017703 h 1017703"/>
                <a:gd name="connsiteX4" fmla="*/ 0 w 2562618"/>
                <a:gd name="connsiteY4" fmla="*/ 0 h 101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618" h="1017703">
                  <a:moveTo>
                    <a:pt x="0" y="0"/>
                  </a:moveTo>
                  <a:lnTo>
                    <a:pt x="2562618" y="0"/>
                  </a:lnTo>
                  <a:lnTo>
                    <a:pt x="2562618" y="1017703"/>
                  </a:lnTo>
                  <a:lnTo>
                    <a:pt x="0" y="10177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Autofit/>
            </a:bodyPr>
            <a:lstStyle/>
            <a:p>
              <a:pPr marL="0" lvl="0" indent="0" algn="l" defTabSz="7556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FuSE fosters involvement and collaboration within and outside of INCOSE.</a:t>
              </a:r>
            </a:p>
          </p:txBody>
        </p:sp>
        <p:pic>
          <p:nvPicPr>
            <p:cNvPr id="50" name="Grafik 49" descr="Prost Silhouette">
              <a:extLst>
                <a:ext uri="{FF2B5EF4-FFF2-40B4-BE49-F238E27FC236}">
                  <a16:creationId xmlns:a16="http://schemas.microsoft.com/office/drawing/2014/main" id="{5EE30438-B90E-C032-055D-79F3E7A394E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80332" y="3377281"/>
              <a:ext cx="828000" cy="828000"/>
            </a:xfrm>
            <a:prstGeom prst="rect">
              <a:avLst/>
            </a:prstGeom>
          </p:spPr>
        </p:pic>
        <p:sp>
          <p:nvSpPr>
            <p:cNvPr id="39" name="Ellipse 38">
              <a:extLst>
                <a:ext uri="{FF2B5EF4-FFF2-40B4-BE49-F238E27FC236}">
                  <a16:creationId xmlns:a16="http://schemas.microsoft.com/office/drawing/2014/main" id="{2B4383F5-D250-F65D-15FD-BF89B0DA880D}"/>
                </a:ext>
              </a:extLst>
            </p:cNvPr>
            <p:cNvSpPr/>
            <p:nvPr/>
          </p:nvSpPr>
          <p:spPr>
            <a:xfrm>
              <a:off x="5623505" y="1575124"/>
              <a:ext cx="1296000" cy="1296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Gerader Verbinder 8">
              <a:extLst>
                <a:ext uri="{FF2B5EF4-FFF2-40B4-BE49-F238E27FC236}">
                  <a16:creationId xmlns:a16="http://schemas.microsoft.com/office/drawing/2014/main" id="{451A17E6-75BC-7E10-7C26-78C3620D417C}"/>
                </a:ext>
              </a:extLst>
            </p:cNvPr>
            <p:cNvSpPr/>
            <p:nvPr/>
          </p:nvSpPr>
          <p:spPr>
            <a:xfrm>
              <a:off x="3818374" y="2223125"/>
              <a:ext cx="1794769" cy="0"/>
            </a:xfrm>
            <a:prstGeom prst="line">
              <a:avLst/>
            </a:prstGeom>
            <a:ln w="38100">
              <a:solidFill>
                <a:schemeClr val="bg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Ellipse 11">
              <a:extLst>
                <a:ext uri="{FF2B5EF4-FFF2-40B4-BE49-F238E27FC236}">
                  <a16:creationId xmlns:a16="http://schemas.microsoft.com/office/drawing/2014/main" id="{26BDB82F-3073-AFB8-F339-AD47D4190ACB}"/>
                </a:ext>
              </a:extLst>
            </p:cNvPr>
            <p:cNvSpPr/>
            <p:nvPr/>
          </p:nvSpPr>
          <p:spPr>
            <a:xfrm>
              <a:off x="5762654" y="1714273"/>
              <a:ext cx="1017703" cy="1017703"/>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5" name="Freihandform: Form 14">
              <a:extLst>
                <a:ext uri="{FF2B5EF4-FFF2-40B4-BE49-F238E27FC236}">
                  <a16:creationId xmlns:a16="http://schemas.microsoft.com/office/drawing/2014/main" id="{A89A7AA6-BEE2-597F-6C50-7236E5A4EA46}"/>
                </a:ext>
              </a:extLst>
            </p:cNvPr>
            <p:cNvSpPr/>
            <p:nvPr/>
          </p:nvSpPr>
          <p:spPr>
            <a:xfrm>
              <a:off x="7036478" y="1714273"/>
              <a:ext cx="4628754" cy="1017703"/>
            </a:xfrm>
            <a:custGeom>
              <a:avLst/>
              <a:gdLst>
                <a:gd name="connsiteX0" fmla="*/ 0 w 2562618"/>
                <a:gd name="connsiteY0" fmla="*/ 0 h 1017703"/>
                <a:gd name="connsiteX1" fmla="*/ 2562618 w 2562618"/>
                <a:gd name="connsiteY1" fmla="*/ 0 h 1017703"/>
                <a:gd name="connsiteX2" fmla="*/ 2562618 w 2562618"/>
                <a:gd name="connsiteY2" fmla="*/ 1017703 h 1017703"/>
                <a:gd name="connsiteX3" fmla="*/ 0 w 2562618"/>
                <a:gd name="connsiteY3" fmla="*/ 1017703 h 1017703"/>
                <a:gd name="connsiteX4" fmla="*/ 0 w 2562618"/>
                <a:gd name="connsiteY4" fmla="*/ 0 h 101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618" h="1017703">
                  <a:moveTo>
                    <a:pt x="0" y="0"/>
                  </a:moveTo>
                  <a:lnTo>
                    <a:pt x="2562618" y="0"/>
                  </a:lnTo>
                  <a:lnTo>
                    <a:pt x="2562618" y="1017703"/>
                  </a:lnTo>
                  <a:lnTo>
                    <a:pt x="0" y="10177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0" rIns="64770" bIns="0" numCol="1" spcCol="1270" anchor="ctr" anchorCtr="0">
              <a:noAutofit/>
            </a:bodyPr>
            <a:lstStyle/>
            <a:p>
              <a:pPr marL="0" lvl="0" indent="0" algn="l" defTabSz="7556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FuSE refines and evolves the SE Vision 2035 across competencies, research, tools &amp; environment, practices, and applications.</a:t>
              </a:r>
            </a:p>
          </p:txBody>
        </p:sp>
        <p:grpSp>
          <p:nvGrpSpPr>
            <p:cNvPr id="13" name="Group 12">
              <a:extLst>
                <a:ext uri="{FF2B5EF4-FFF2-40B4-BE49-F238E27FC236}">
                  <a16:creationId xmlns:a16="http://schemas.microsoft.com/office/drawing/2014/main" id="{3FEC4241-1BD9-C636-E104-4D2E7CF484E1}"/>
                </a:ext>
              </a:extLst>
            </p:cNvPr>
            <p:cNvGrpSpPr/>
            <p:nvPr/>
          </p:nvGrpSpPr>
          <p:grpSpPr>
            <a:xfrm>
              <a:off x="5730116" y="1698004"/>
              <a:ext cx="1050241" cy="1050241"/>
              <a:chOff x="5730116" y="1698004"/>
              <a:chExt cx="1050241" cy="1050241"/>
            </a:xfrm>
          </p:grpSpPr>
          <p:pic>
            <p:nvPicPr>
              <p:cNvPr id="28" name="Grafik 27" descr="Pfeil Kreis Silhouette">
                <a:extLst>
                  <a:ext uri="{FF2B5EF4-FFF2-40B4-BE49-F238E27FC236}">
                    <a16:creationId xmlns:a16="http://schemas.microsoft.com/office/drawing/2014/main" id="{987C9F45-BDD1-E767-7E9C-36A443FAC59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5730116" y="1698004"/>
                <a:ext cx="1050241" cy="1050241"/>
              </a:xfrm>
              <a:prstGeom prst="rect">
                <a:avLst/>
              </a:prstGeom>
            </p:spPr>
          </p:pic>
          <p:pic>
            <p:nvPicPr>
              <p:cNvPr id="32" name="Grafik 31" descr="Stern Silhouette">
                <a:extLst>
                  <a:ext uri="{FF2B5EF4-FFF2-40B4-BE49-F238E27FC236}">
                    <a16:creationId xmlns:a16="http://schemas.microsoft.com/office/drawing/2014/main" id="{43B390BF-5BBD-34F4-F49A-A82F5AFCEBA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052120" y="1959011"/>
                <a:ext cx="476751" cy="476751"/>
              </a:xfrm>
              <a:prstGeom prst="rect">
                <a:avLst/>
              </a:prstGeom>
            </p:spPr>
          </p:pic>
        </p:grpSp>
      </p:grpSp>
      <p:sp>
        <p:nvSpPr>
          <p:cNvPr id="2" name="TextBox 1">
            <a:extLst>
              <a:ext uri="{FF2B5EF4-FFF2-40B4-BE49-F238E27FC236}">
                <a16:creationId xmlns:a16="http://schemas.microsoft.com/office/drawing/2014/main" id="{56164707-8826-765F-8CF9-17E6C8DD2B6B}"/>
              </a:ext>
            </a:extLst>
          </p:cNvPr>
          <p:cNvSpPr txBox="1"/>
          <p:nvPr/>
        </p:nvSpPr>
        <p:spPr>
          <a:xfrm>
            <a:off x="676275" y="692338"/>
            <a:ext cx="11210923" cy="707886"/>
          </a:xfrm>
          <a:prstGeom prst="rect">
            <a:avLst/>
          </a:prstGeom>
          <a:noFill/>
        </p:spPr>
        <p:txBody>
          <a:bodyPr wrap="square" rtlCol="0">
            <a:spAutoFit/>
          </a:bodyPr>
          <a:lstStyle/>
          <a:p>
            <a:r>
              <a:rPr lang="en-US" sz="4000" b="1" dirty="0" err="1">
                <a:solidFill>
                  <a:schemeClr val="accent1"/>
                </a:solidFill>
                <a:latin typeface="Arial" panose="020B0604020202020204" pitchFamily="34" charset="0"/>
                <a:cs typeface="Arial" panose="020B0604020202020204" pitchFamily="34" charset="0"/>
              </a:rPr>
              <a:t>FuSE</a:t>
            </a:r>
            <a:r>
              <a:rPr lang="en-US" sz="4000" b="1" dirty="0">
                <a:solidFill>
                  <a:schemeClr val="accent1"/>
                </a:solidFill>
                <a:latin typeface="Arial" panose="020B0604020202020204" pitchFamily="34" charset="0"/>
                <a:cs typeface="Arial" panose="020B0604020202020204" pitchFamily="34" charset="0"/>
              </a:rPr>
              <a:t> Program Mission Statement</a:t>
            </a:r>
          </a:p>
        </p:txBody>
      </p:sp>
      <p:pic>
        <p:nvPicPr>
          <p:cNvPr id="14" name="Picture 13" descr="Text&#10;&#10;Description automatically generated">
            <a:extLst>
              <a:ext uri="{FF2B5EF4-FFF2-40B4-BE49-F238E27FC236}">
                <a16:creationId xmlns:a16="http://schemas.microsoft.com/office/drawing/2014/main" id="{8ED84E77-6E1D-BC16-816A-02A44FE1084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127730" y="441902"/>
            <a:ext cx="2748103" cy="942207"/>
          </a:xfrm>
          <a:prstGeom prst="rect">
            <a:avLst/>
          </a:prstGeom>
        </p:spPr>
      </p:pic>
    </p:spTree>
    <p:extLst>
      <p:ext uri="{BB962C8B-B14F-4D97-AF65-F5344CB8AC3E}">
        <p14:creationId xmlns:p14="http://schemas.microsoft.com/office/powerpoint/2010/main" val="12802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11B79E-D113-EB1A-6677-7C8871E38214}"/>
              </a:ext>
            </a:extLst>
          </p:cNvPr>
          <p:cNvSpPr txBox="1"/>
          <p:nvPr/>
        </p:nvSpPr>
        <p:spPr>
          <a:xfrm>
            <a:off x="676275" y="692338"/>
            <a:ext cx="11210923" cy="707886"/>
          </a:xfrm>
          <a:prstGeom prst="rect">
            <a:avLst/>
          </a:prstGeom>
          <a:noFill/>
        </p:spPr>
        <p:txBody>
          <a:bodyPr wrap="square" rtlCol="0">
            <a:spAutoFit/>
          </a:bodyPr>
          <a:lstStyle/>
          <a:p>
            <a:r>
              <a:rPr lang="en-US" sz="4000" b="1" dirty="0">
                <a:solidFill>
                  <a:schemeClr val="accent1"/>
                </a:solidFill>
                <a:latin typeface="Arial" panose="020B0604020202020204" pitchFamily="34" charset="0"/>
                <a:cs typeface="Arial" panose="020B0604020202020204" pitchFamily="34" charset="0"/>
              </a:rPr>
              <a:t>7 Success Factors for the </a:t>
            </a:r>
            <a:r>
              <a:rPr lang="en-US" sz="4000" b="1" dirty="0" err="1">
                <a:solidFill>
                  <a:schemeClr val="accent1"/>
                </a:solidFill>
                <a:latin typeface="Arial" panose="020B0604020202020204" pitchFamily="34" charset="0"/>
                <a:cs typeface="Arial" panose="020B0604020202020204" pitchFamily="34" charset="0"/>
              </a:rPr>
              <a:t>FuSE</a:t>
            </a:r>
            <a:r>
              <a:rPr lang="en-US" sz="4000" b="1" dirty="0">
                <a:solidFill>
                  <a:schemeClr val="accent1"/>
                </a:solidFill>
                <a:latin typeface="Arial" panose="020B0604020202020204" pitchFamily="34" charset="0"/>
                <a:cs typeface="Arial" panose="020B0604020202020204" pitchFamily="34" charset="0"/>
              </a:rPr>
              <a:t> Program</a:t>
            </a:r>
          </a:p>
        </p:txBody>
      </p:sp>
      <p:graphicFrame>
        <p:nvGraphicFramePr>
          <p:cNvPr id="3" name="Objekt 2" hidden="1">
            <a:extLst>
              <a:ext uri="{FF2B5EF4-FFF2-40B4-BE49-F238E27FC236}">
                <a16:creationId xmlns:a16="http://schemas.microsoft.com/office/drawing/2014/main" id="{81D1367F-BB86-B5EC-484B-0A823D7BB5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92" imgH="591" progId="TCLayout.ActiveDocument.1">
                  <p:embed/>
                </p:oleObj>
              </mc:Choice>
              <mc:Fallback>
                <p:oleObj name="think-cell Folie" r:id="rId3" imgW="592" imgH="591" progId="TCLayout.ActiveDocument.1">
                  <p:embed/>
                  <p:pic>
                    <p:nvPicPr>
                      <p:cNvPr id="3" name="Objekt 2" hidden="1">
                        <a:extLst>
                          <a:ext uri="{FF2B5EF4-FFF2-40B4-BE49-F238E27FC236}">
                            <a16:creationId xmlns:a16="http://schemas.microsoft.com/office/drawing/2014/main" id="{81D1367F-BB86-B5EC-484B-0A823D7BB5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3" name="Group 22">
            <a:extLst>
              <a:ext uri="{FF2B5EF4-FFF2-40B4-BE49-F238E27FC236}">
                <a16:creationId xmlns:a16="http://schemas.microsoft.com/office/drawing/2014/main" id="{8089B36A-8704-2416-097F-6B6599D26FA6}"/>
              </a:ext>
            </a:extLst>
          </p:cNvPr>
          <p:cNvGrpSpPr/>
          <p:nvPr/>
        </p:nvGrpSpPr>
        <p:grpSpPr>
          <a:xfrm>
            <a:off x="957524" y="1577591"/>
            <a:ext cx="7841499" cy="4843306"/>
            <a:chOff x="2560374" y="1576262"/>
            <a:chExt cx="7071251" cy="4367562"/>
          </a:xfrm>
        </p:grpSpPr>
        <p:grpSp>
          <p:nvGrpSpPr>
            <p:cNvPr id="7" name="Gruppieren 6">
              <a:extLst>
                <a:ext uri="{FF2B5EF4-FFF2-40B4-BE49-F238E27FC236}">
                  <a16:creationId xmlns:a16="http://schemas.microsoft.com/office/drawing/2014/main" id="{2A6ED4EB-C3D4-E3E8-78D7-E9F79EA9B4C8}"/>
                </a:ext>
              </a:extLst>
            </p:cNvPr>
            <p:cNvGrpSpPr/>
            <p:nvPr/>
          </p:nvGrpSpPr>
          <p:grpSpPr>
            <a:xfrm>
              <a:off x="2560374" y="1576262"/>
              <a:ext cx="7071251" cy="4367562"/>
              <a:chOff x="1555388" y="1496679"/>
              <a:chExt cx="6349453" cy="4080031"/>
            </a:xfrm>
            <a:solidFill>
              <a:schemeClr val="accent1"/>
            </a:solidFill>
            <a:effectLst>
              <a:outerShdw blurRad="50800" dist="38100" dir="2700000" algn="tl" rotWithShape="0">
                <a:prstClr val="black">
                  <a:alpha val="40000"/>
                </a:prstClr>
              </a:outerShdw>
            </a:effectLst>
          </p:grpSpPr>
          <p:sp>
            <p:nvSpPr>
              <p:cNvPr id="8" name="Sechseck 7">
                <a:extLst>
                  <a:ext uri="{FF2B5EF4-FFF2-40B4-BE49-F238E27FC236}">
                    <a16:creationId xmlns:a16="http://schemas.microsoft.com/office/drawing/2014/main" id="{B5D6605A-8CC2-436B-8429-CAEA63FA821B}"/>
                  </a:ext>
                </a:extLst>
              </p:cNvPr>
              <p:cNvSpPr/>
              <p:nvPr/>
            </p:nvSpPr>
            <p:spPr>
              <a:xfrm>
                <a:off x="1555388" y="2340689"/>
                <a:ext cx="1764000" cy="1548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80000" rtlCol="0" anchor="t" anchorCtr="0"/>
              <a:lstStyle/>
              <a:p>
                <a:pPr algn="ctr">
                  <a:lnSpc>
                    <a:spcPct val="110000"/>
                  </a:lnSpc>
                  <a:spcAft>
                    <a:spcPts val="900"/>
                  </a:spcAft>
                </a:pPr>
                <a:r>
                  <a:rPr lang="en-US" sz="1200" b="1" dirty="0">
                    <a:solidFill>
                      <a:srgbClr val="FFFFFF"/>
                    </a:solidFill>
                    <a:latin typeface="Arial" panose="020B0604020202020204" pitchFamily="34" charset="0"/>
                    <a:cs typeface="Arial" panose="020B0604020202020204" pitchFamily="34" charset="0"/>
                  </a:rPr>
                  <a:t>Inclusive</a:t>
                </a:r>
              </a:p>
              <a:p>
                <a:pPr algn="ctr">
                  <a:lnSpc>
                    <a:spcPct val="110000"/>
                  </a:lnSpc>
                  <a:spcAft>
                    <a:spcPts val="900"/>
                  </a:spcAft>
                </a:pPr>
                <a:r>
                  <a:rPr lang="en-US" sz="1200" dirty="0">
                    <a:solidFill>
                      <a:srgbClr val="FFFFFF"/>
                    </a:solidFill>
                    <a:latin typeface="Arial" panose="020B0604020202020204" pitchFamily="34" charset="0"/>
                    <a:cs typeface="Arial" panose="020B0604020202020204" pitchFamily="34" charset="0"/>
                  </a:rPr>
                  <a:t>From an exclusive club to inclusive initiative</a:t>
                </a:r>
              </a:p>
            </p:txBody>
          </p:sp>
          <p:sp>
            <p:nvSpPr>
              <p:cNvPr id="9" name="Sechseck 8">
                <a:extLst>
                  <a:ext uri="{FF2B5EF4-FFF2-40B4-BE49-F238E27FC236}">
                    <a16:creationId xmlns:a16="http://schemas.microsoft.com/office/drawing/2014/main" id="{A25D828C-5C09-CB1B-E76D-29F243A34C60}"/>
                  </a:ext>
                </a:extLst>
              </p:cNvPr>
              <p:cNvSpPr/>
              <p:nvPr/>
            </p:nvSpPr>
            <p:spPr>
              <a:xfrm>
                <a:off x="3064786" y="1496679"/>
                <a:ext cx="1764000" cy="1548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80000" rtlCol="0" anchor="t" anchorCtr="0"/>
              <a:lstStyle/>
              <a:p>
                <a:pPr algn="ctr">
                  <a:lnSpc>
                    <a:spcPct val="110000"/>
                  </a:lnSpc>
                  <a:spcAft>
                    <a:spcPts val="900"/>
                  </a:spcAft>
                </a:pPr>
                <a:r>
                  <a:rPr lang="en-US" sz="1200" b="1" dirty="0">
                    <a:solidFill>
                      <a:srgbClr val="FFFFFF"/>
                    </a:solidFill>
                    <a:latin typeface="Arial" panose="020B0604020202020204" pitchFamily="34" charset="0"/>
                    <a:cs typeface="Arial" panose="020B0604020202020204" pitchFamily="34" charset="0"/>
                  </a:rPr>
                  <a:t>Attractive</a:t>
                </a:r>
              </a:p>
              <a:p>
                <a:pPr algn="ctr">
                  <a:lnSpc>
                    <a:spcPct val="110000"/>
                  </a:lnSpc>
                  <a:spcAft>
                    <a:spcPts val="900"/>
                  </a:spcAft>
                </a:pPr>
                <a:r>
                  <a:rPr lang="en-US" sz="1200" dirty="0">
                    <a:solidFill>
                      <a:srgbClr val="FFFFFF"/>
                    </a:solidFill>
                    <a:latin typeface="Arial" panose="020B0604020202020204" pitchFamily="34" charset="0"/>
                    <a:cs typeface="Arial" panose="020B0604020202020204" pitchFamily="34" charset="0"/>
                  </a:rPr>
                  <a:t>Engage members and non-members</a:t>
                </a:r>
              </a:p>
            </p:txBody>
          </p:sp>
          <p:sp>
            <p:nvSpPr>
              <p:cNvPr id="10" name="Sechseck 9">
                <a:extLst>
                  <a:ext uri="{FF2B5EF4-FFF2-40B4-BE49-F238E27FC236}">
                    <a16:creationId xmlns:a16="http://schemas.microsoft.com/office/drawing/2014/main" id="{3AE387F7-A094-E2BC-1EAF-C2252A25F349}"/>
                  </a:ext>
                </a:extLst>
              </p:cNvPr>
              <p:cNvSpPr/>
              <p:nvPr/>
            </p:nvSpPr>
            <p:spPr>
              <a:xfrm>
                <a:off x="3088508" y="3184699"/>
                <a:ext cx="1764000" cy="1548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80000" rtlCol="0" anchor="t" anchorCtr="0"/>
              <a:lstStyle/>
              <a:p>
                <a:pPr algn="ctr">
                  <a:lnSpc>
                    <a:spcPct val="110000"/>
                  </a:lnSpc>
                  <a:spcAft>
                    <a:spcPts val="900"/>
                  </a:spcAft>
                </a:pPr>
                <a:r>
                  <a:rPr lang="en-US" sz="1200" b="1" dirty="0">
                    <a:solidFill>
                      <a:srgbClr val="FFFFFF"/>
                    </a:solidFill>
                    <a:latin typeface="Arial" panose="020B0604020202020204" pitchFamily="34" charset="0"/>
                    <a:cs typeface="Arial" panose="020B0604020202020204" pitchFamily="34" charset="0"/>
                  </a:rPr>
                  <a:t>Fresh </a:t>
                </a:r>
              </a:p>
              <a:p>
                <a:pPr algn="ctr">
                  <a:lnSpc>
                    <a:spcPct val="110000"/>
                  </a:lnSpc>
                  <a:spcAft>
                    <a:spcPts val="900"/>
                  </a:spcAft>
                </a:pPr>
                <a:r>
                  <a:rPr lang="en-US" sz="1200" dirty="0">
                    <a:solidFill>
                      <a:srgbClr val="FFFFFF"/>
                    </a:solidFill>
                    <a:latin typeface="Arial" panose="020B0604020202020204" pitchFamily="34" charset="0"/>
                    <a:cs typeface="Arial" panose="020B0604020202020204" pitchFamily="34" charset="0"/>
                  </a:rPr>
                  <a:t>Relevant and updated road map and context</a:t>
                </a:r>
              </a:p>
            </p:txBody>
          </p:sp>
          <p:sp>
            <p:nvSpPr>
              <p:cNvPr id="11" name="Sechseck 10">
                <a:extLst>
                  <a:ext uri="{FF2B5EF4-FFF2-40B4-BE49-F238E27FC236}">
                    <a16:creationId xmlns:a16="http://schemas.microsoft.com/office/drawing/2014/main" id="{0D4E372D-96F2-E24B-C5DF-9EF315E89A7E}"/>
                  </a:ext>
                </a:extLst>
              </p:cNvPr>
              <p:cNvSpPr/>
              <p:nvPr/>
            </p:nvSpPr>
            <p:spPr>
              <a:xfrm>
                <a:off x="1583294" y="4028710"/>
                <a:ext cx="1764000" cy="1548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80000" rtlCol="0" anchor="t" anchorCtr="0"/>
              <a:lstStyle/>
              <a:p>
                <a:pPr algn="ctr">
                  <a:lnSpc>
                    <a:spcPct val="110000"/>
                  </a:lnSpc>
                  <a:spcAft>
                    <a:spcPts val="900"/>
                  </a:spcAft>
                </a:pPr>
                <a:r>
                  <a:rPr lang="en-US" sz="1200" b="1" dirty="0">
                    <a:solidFill>
                      <a:srgbClr val="FFFFFF"/>
                    </a:solidFill>
                    <a:latin typeface="Arial" panose="020B0604020202020204" pitchFamily="34" charset="0"/>
                    <a:cs typeface="Arial" panose="020B0604020202020204" pitchFamily="34" charset="0"/>
                  </a:rPr>
                  <a:t>Implementation</a:t>
                </a:r>
              </a:p>
              <a:p>
                <a:pPr algn="ctr">
                  <a:lnSpc>
                    <a:spcPct val="110000"/>
                  </a:lnSpc>
                  <a:spcAft>
                    <a:spcPts val="900"/>
                  </a:spcAft>
                </a:pPr>
                <a:r>
                  <a:rPr lang="en-US" sz="1200" dirty="0">
                    <a:solidFill>
                      <a:srgbClr val="FFFFFF"/>
                    </a:solidFill>
                    <a:latin typeface="Arial" panose="020B0604020202020204" pitchFamily="34" charset="0"/>
                    <a:cs typeface="Arial" panose="020B0604020202020204" pitchFamily="34" charset="0"/>
                  </a:rPr>
                  <a:t>The degree to which the road map is realized</a:t>
                </a:r>
              </a:p>
            </p:txBody>
          </p:sp>
          <p:sp>
            <p:nvSpPr>
              <p:cNvPr id="12" name="Sechseck 11">
                <a:extLst>
                  <a:ext uri="{FF2B5EF4-FFF2-40B4-BE49-F238E27FC236}">
                    <a16:creationId xmlns:a16="http://schemas.microsoft.com/office/drawing/2014/main" id="{EF49D0B7-3E0E-F5C8-4589-B202297D160B}"/>
                  </a:ext>
                </a:extLst>
              </p:cNvPr>
              <p:cNvSpPr/>
              <p:nvPr/>
            </p:nvSpPr>
            <p:spPr>
              <a:xfrm>
                <a:off x="4606751" y="2342711"/>
                <a:ext cx="1764000" cy="1548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0" rtlCol="0" anchor="t" anchorCtr="0"/>
              <a:lstStyle/>
              <a:p>
                <a:pPr algn="ctr">
                  <a:lnSpc>
                    <a:spcPct val="110000"/>
                  </a:lnSpc>
                  <a:spcAft>
                    <a:spcPts val="900"/>
                  </a:spcAft>
                </a:pPr>
                <a:r>
                  <a:rPr lang="en-US" sz="1200" b="1" dirty="0">
                    <a:solidFill>
                      <a:srgbClr val="FFFFFF"/>
                    </a:solidFill>
                    <a:latin typeface="Arial" panose="020B0604020202020204" pitchFamily="34" charset="0"/>
                    <a:cs typeface="Arial" panose="020B0604020202020204" pitchFamily="34" charset="0"/>
                  </a:rPr>
                  <a:t>Close to </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application</a:t>
                </a:r>
              </a:p>
              <a:p>
                <a:pPr algn="ctr">
                  <a:lnSpc>
                    <a:spcPct val="110000"/>
                  </a:lnSpc>
                  <a:spcAft>
                    <a:spcPts val="900"/>
                  </a:spcAft>
                </a:pPr>
                <a:r>
                  <a:rPr lang="en-US" sz="1200" dirty="0">
                    <a:solidFill>
                      <a:srgbClr val="FFFFFF"/>
                    </a:solidFill>
                    <a:latin typeface="Arial" panose="020B0604020202020204" pitchFamily="34" charset="0"/>
                    <a:cs typeface="Arial" panose="020B0604020202020204" pitchFamily="34" charset="0"/>
                  </a:rPr>
                  <a:t>Involvement of </a:t>
                </a:r>
                <a:br>
                  <a:rPr lang="en-US" sz="1200" dirty="0">
                    <a:solidFill>
                      <a:srgbClr val="FFFFFF"/>
                    </a:solidFill>
                    <a:latin typeface="Arial" panose="020B0604020202020204" pitchFamily="34" charset="0"/>
                    <a:cs typeface="Arial" panose="020B0604020202020204" pitchFamily="34" charset="0"/>
                  </a:rPr>
                </a:br>
                <a:r>
                  <a:rPr lang="en-US" sz="1200" dirty="0">
                    <a:solidFill>
                      <a:srgbClr val="FFFFFF"/>
                    </a:solidFill>
                    <a:latin typeface="Arial" panose="020B0604020202020204" pitchFamily="34" charset="0"/>
                    <a:cs typeface="Arial" panose="020B0604020202020204" pitchFamily="34" charset="0"/>
                  </a:rPr>
                  <a:t>companies and domains</a:t>
                </a:r>
              </a:p>
            </p:txBody>
          </p:sp>
          <p:sp>
            <p:nvSpPr>
              <p:cNvPr id="13" name="Sechseck 12">
                <a:extLst>
                  <a:ext uri="{FF2B5EF4-FFF2-40B4-BE49-F238E27FC236}">
                    <a16:creationId xmlns:a16="http://schemas.microsoft.com/office/drawing/2014/main" id="{5C2C203C-DC9B-BDF1-16AD-D3CC15930F70}"/>
                  </a:ext>
                </a:extLst>
              </p:cNvPr>
              <p:cNvSpPr/>
              <p:nvPr/>
            </p:nvSpPr>
            <p:spPr>
              <a:xfrm>
                <a:off x="6140841" y="3184699"/>
                <a:ext cx="1764000" cy="1548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80000" rtlCol="0" anchor="t" anchorCtr="0"/>
              <a:lstStyle/>
              <a:p>
                <a:pPr algn="ctr">
                  <a:lnSpc>
                    <a:spcPct val="110000"/>
                  </a:lnSpc>
                  <a:spcAft>
                    <a:spcPts val="900"/>
                  </a:spcAft>
                </a:pPr>
                <a:r>
                  <a:rPr lang="en-US" sz="1200" b="1" dirty="0">
                    <a:solidFill>
                      <a:srgbClr val="FFFFFF"/>
                    </a:solidFill>
                    <a:latin typeface="Arial" panose="020B0604020202020204" pitchFamily="34" charset="0"/>
                    <a:cs typeface="Arial" panose="020B0604020202020204" pitchFamily="34" charset="0"/>
                  </a:rPr>
                  <a:t>Passion</a:t>
                </a:r>
              </a:p>
              <a:p>
                <a:pPr algn="ctr">
                  <a:lnSpc>
                    <a:spcPct val="110000"/>
                  </a:lnSpc>
                  <a:spcAft>
                    <a:spcPts val="900"/>
                  </a:spcAft>
                </a:pPr>
                <a:r>
                  <a:rPr lang="en-US" sz="1200" dirty="0">
                    <a:solidFill>
                      <a:srgbClr val="FFFFFF"/>
                    </a:solidFill>
                    <a:latin typeface="Arial" panose="020B0604020202020204" pitchFamily="34" charset="0"/>
                    <a:cs typeface="Arial" panose="020B0604020202020204" pitchFamily="34" charset="0"/>
                  </a:rPr>
                  <a:t>To get the working group proud to be part of it</a:t>
                </a:r>
              </a:p>
            </p:txBody>
          </p:sp>
          <p:sp>
            <p:nvSpPr>
              <p:cNvPr id="14" name="Sechseck 13">
                <a:extLst>
                  <a:ext uri="{FF2B5EF4-FFF2-40B4-BE49-F238E27FC236}">
                    <a16:creationId xmlns:a16="http://schemas.microsoft.com/office/drawing/2014/main" id="{3DB6F91C-1B68-906E-124C-17EFE78D1624}"/>
                  </a:ext>
                </a:extLst>
              </p:cNvPr>
              <p:cNvSpPr/>
              <p:nvPr/>
            </p:nvSpPr>
            <p:spPr>
              <a:xfrm>
                <a:off x="4635626" y="4028710"/>
                <a:ext cx="1764000" cy="1548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180000" rtlCol="0" anchor="t" anchorCtr="0"/>
              <a:lstStyle/>
              <a:p>
                <a:pPr algn="ctr">
                  <a:lnSpc>
                    <a:spcPct val="110000"/>
                  </a:lnSpc>
                  <a:spcAft>
                    <a:spcPts val="900"/>
                  </a:spcAft>
                </a:pPr>
                <a:r>
                  <a:rPr lang="en-US" sz="1200" b="1" dirty="0">
                    <a:solidFill>
                      <a:srgbClr val="FFFFFF"/>
                    </a:solidFill>
                    <a:latin typeface="Arial" panose="020B0604020202020204" pitchFamily="34" charset="0"/>
                    <a:cs typeface="Arial" panose="020B0604020202020204" pitchFamily="34" charset="0"/>
                  </a:rPr>
                  <a:t>Global </a:t>
                </a:r>
                <a:br>
                  <a:rPr lang="en-US" sz="1200" b="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promotion</a:t>
                </a:r>
              </a:p>
              <a:p>
                <a:pPr algn="ctr">
                  <a:lnSpc>
                    <a:spcPct val="110000"/>
                  </a:lnSpc>
                  <a:spcAft>
                    <a:spcPts val="900"/>
                  </a:spcAft>
                </a:pPr>
                <a:r>
                  <a:rPr lang="en-US" sz="1200" dirty="0">
                    <a:solidFill>
                      <a:srgbClr val="FFFFFF"/>
                    </a:solidFill>
                    <a:latin typeface="Arial" panose="020B0604020202020204" pitchFamily="34" charset="0"/>
                    <a:cs typeface="Arial" panose="020B0604020202020204" pitchFamily="34" charset="0"/>
                  </a:rPr>
                  <a:t>Attractive global digital marketing</a:t>
                </a:r>
              </a:p>
            </p:txBody>
          </p:sp>
        </p:grpSp>
        <p:pic>
          <p:nvPicPr>
            <p:cNvPr id="15" name="Grafik 14" descr="Recycling Silhouette">
              <a:extLst>
                <a:ext uri="{FF2B5EF4-FFF2-40B4-BE49-F238E27FC236}">
                  <a16:creationId xmlns:a16="http://schemas.microsoft.com/office/drawing/2014/main" id="{B8FDA29A-F40F-202B-3D5C-51D41E2244A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rot="10800000" flipH="1" flipV="1">
              <a:off x="5007762" y="4600312"/>
              <a:ext cx="396000" cy="396000"/>
            </a:xfrm>
            <a:prstGeom prst="rect">
              <a:avLst/>
            </a:prstGeom>
          </p:spPr>
        </p:pic>
        <p:pic>
          <p:nvPicPr>
            <p:cNvPr id="16" name="Grafik 15" descr="Tools Silhouette">
              <a:extLst>
                <a:ext uri="{FF2B5EF4-FFF2-40B4-BE49-F238E27FC236}">
                  <a16:creationId xmlns:a16="http://schemas.microsoft.com/office/drawing/2014/main" id="{2B917A7C-9209-8832-FFE8-4C5D573B143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rot="10800000" flipH="1" flipV="1">
              <a:off x="6751701" y="3673573"/>
              <a:ext cx="396000" cy="396000"/>
            </a:xfrm>
            <a:prstGeom prst="rect">
              <a:avLst/>
            </a:prstGeom>
          </p:spPr>
        </p:pic>
        <p:pic>
          <p:nvPicPr>
            <p:cNvPr id="17" name="Grafik 16" descr="Raute Silhouette">
              <a:extLst>
                <a:ext uri="{FF2B5EF4-FFF2-40B4-BE49-F238E27FC236}">
                  <a16:creationId xmlns:a16="http://schemas.microsoft.com/office/drawing/2014/main" id="{C2BF088B-C0F7-AEF6-37B8-89C75B2A57A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10800000" flipH="1" flipV="1">
              <a:off x="4987529" y="2682231"/>
              <a:ext cx="396000" cy="396000"/>
            </a:xfrm>
            <a:prstGeom prst="rect">
              <a:avLst/>
            </a:prstGeom>
          </p:spPr>
        </p:pic>
        <p:pic>
          <p:nvPicPr>
            <p:cNvPr id="18" name="Grafik 17" descr="Welt Silhouette">
              <a:extLst>
                <a:ext uri="{FF2B5EF4-FFF2-40B4-BE49-F238E27FC236}">
                  <a16:creationId xmlns:a16="http://schemas.microsoft.com/office/drawing/2014/main" id="{99242F49-0C9F-C8B7-FF93-6A5A39E2D1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10800000" flipH="1" flipV="1">
              <a:off x="6742876" y="5503610"/>
              <a:ext cx="396000" cy="396000"/>
            </a:xfrm>
            <a:prstGeom prst="rect">
              <a:avLst/>
            </a:prstGeom>
          </p:spPr>
        </p:pic>
        <p:pic>
          <p:nvPicPr>
            <p:cNvPr id="19" name="Grafik 18" descr="Feuer Silhouette">
              <a:extLst>
                <a:ext uri="{FF2B5EF4-FFF2-40B4-BE49-F238E27FC236}">
                  <a16:creationId xmlns:a16="http://schemas.microsoft.com/office/drawing/2014/main" id="{A58C3BAA-EDC7-FDCA-7909-13C27003DA9C}"/>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rot="10800000" flipH="1" flipV="1">
              <a:off x="8474694" y="4600312"/>
              <a:ext cx="396000" cy="396000"/>
            </a:xfrm>
            <a:prstGeom prst="rect">
              <a:avLst/>
            </a:prstGeom>
          </p:spPr>
        </p:pic>
        <p:pic>
          <p:nvPicPr>
            <p:cNvPr id="20" name="Grafik 19" descr="Glühbirne und Zahnrad Silhouette">
              <a:extLst>
                <a:ext uri="{FF2B5EF4-FFF2-40B4-BE49-F238E27FC236}">
                  <a16:creationId xmlns:a16="http://schemas.microsoft.com/office/drawing/2014/main" id="{0F4A7F05-41DB-9060-00EF-6A19130D7C7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rot="10800000" flipH="1" flipV="1">
              <a:off x="3344638" y="5472786"/>
              <a:ext cx="396000" cy="396000"/>
            </a:xfrm>
            <a:prstGeom prst="rect">
              <a:avLst/>
            </a:prstGeom>
          </p:spPr>
        </p:pic>
        <p:pic>
          <p:nvPicPr>
            <p:cNvPr id="21" name="Grafik 20" descr="Prost Silhouette">
              <a:extLst>
                <a:ext uri="{FF2B5EF4-FFF2-40B4-BE49-F238E27FC236}">
                  <a16:creationId xmlns:a16="http://schemas.microsoft.com/office/drawing/2014/main" id="{6347474F-F172-49E1-CD4E-803CE4C97ABE}"/>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rot="10800000" flipH="1" flipV="1">
              <a:off x="3303467" y="3660460"/>
              <a:ext cx="396000" cy="396000"/>
            </a:xfrm>
            <a:prstGeom prst="rect">
              <a:avLst/>
            </a:prstGeom>
          </p:spPr>
        </p:pic>
      </p:grpSp>
      <p:pic>
        <p:nvPicPr>
          <p:cNvPr id="25" name="Picture 24" descr="Text&#10;&#10;Description automatically generated">
            <a:extLst>
              <a:ext uri="{FF2B5EF4-FFF2-40B4-BE49-F238E27FC236}">
                <a16:creationId xmlns:a16="http://schemas.microsoft.com/office/drawing/2014/main" id="{DFE7437C-1EED-5B75-A3B3-D843ED0ACBE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191870" y="2278762"/>
            <a:ext cx="2748103" cy="942207"/>
          </a:xfrm>
          <a:prstGeom prst="rect">
            <a:avLst/>
          </a:prstGeom>
        </p:spPr>
      </p:pic>
    </p:spTree>
    <p:extLst>
      <p:ext uri="{BB962C8B-B14F-4D97-AF65-F5344CB8AC3E}">
        <p14:creationId xmlns:p14="http://schemas.microsoft.com/office/powerpoint/2010/main" val="315029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7CD0E8-BFB1-26A3-97AC-1615B33B3AEC}"/>
              </a:ext>
            </a:extLst>
          </p:cNvPr>
          <p:cNvSpPr/>
          <p:nvPr/>
        </p:nvSpPr>
        <p:spPr>
          <a:xfrm>
            <a:off x="676276" y="1576262"/>
            <a:ext cx="11210924" cy="458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FDEFB70-54FB-0E2B-62CA-A3FBA78E8284}"/>
              </a:ext>
            </a:extLst>
          </p:cNvPr>
          <p:cNvSpPr txBox="1">
            <a:spLocks/>
          </p:cNvSpPr>
          <p:nvPr/>
        </p:nvSpPr>
        <p:spPr>
          <a:xfrm>
            <a:off x="10337624" y="837598"/>
            <a:ext cx="3708751" cy="51828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600" dirty="0">
              <a:latin typeface="Arial" panose="020B0604020202020204" pitchFamily="34" charset="0"/>
              <a:ea typeface="Open Sans" pitchFamily="2" charset="0"/>
              <a:cs typeface="Arial" panose="020B0604020202020204" pitchFamily="34" charset="0"/>
            </a:endParaRPr>
          </a:p>
          <a:p>
            <a:pPr marL="0" indent="0">
              <a:buNone/>
            </a:pPr>
            <a:endParaRPr lang="en-US" sz="1600" dirty="0">
              <a:latin typeface="Arial" panose="020B0604020202020204" pitchFamily="34" charset="0"/>
              <a:ea typeface="Open Sans" pitchFamily="2"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9E22A81D-0E51-933A-750D-885E1C3649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0043" y="2192753"/>
            <a:ext cx="1246400" cy="1190772"/>
          </a:xfrm>
          <a:prstGeom prst="rect">
            <a:avLst/>
          </a:prstGeom>
        </p:spPr>
      </p:pic>
      <p:pic>
        <p:nvPicPr>
          <p:cNvPr id="8" name="Picture 7" descr="Logo&#10;&#10;Description automatically generated">
            <a:extLst>
              <a:ext uri="{FF2B5EF4-FFF2-40B4-BE49-F238E27FC236}">
                <a16:creationId xmlns:a16="http://schemas.microsoft.com/office/drawing/2014/main" id="{4191B6ED-DFD6-D7D9-D060-7BAFA12BF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398" y="4443882"/>
            <a:ext cx="1635690" cy="585575"/>
          </a:xfrm>
          <a:prstGeom prst="rect">
            <a:avLst/>
          </a:prstGeom>
        </p:spPr>
      </p:pic>
      <p:sp>
        <p:nvSpPr>
          <p:cNvPr id="13" name="TextBox 12">
            <a:extLst>
              <a:ext uri="{FF2B5EF4-FFF2-40B4-BE49-F238E27FC236}">
                <a16:creationId xmlns:a16="http://schemas.microsoft.com/office/drawing/2014/main" id="{7755B700-3447-D491-7710-C7C45A2BFB9D}"/>
              </a:ext>
            </a:extLst>
          </p:cNvPr>
          <p:cNvSpPr txBox="1"/>
          <p:nvPr/>
        </p:nvSpPr>
        <p:spPr>
          <a:xfrm>
            <a:off x="2958354" y="2192753"/>
            <a:ext cx="5565312" cy="830997"/>
          </a:xfrm>
          <a:prstGeom prst="rect">
            <a:avLst/>
          </a:prstGeom>
          <a:noFill/>
        </p:spPr>
        <p:txBody>
          <a:bodyPr wrap="square">
            <a:spAutoFit/>
          </a:bodyPr>
          <a:lstStyle/>
          <a:p>
            <a:r>
              <a:rPr lang="en-GB" sz="1200" dirty="0">
                <a:latin typeface="Arial" panose="020B0604020202020204" pitchFamily="34" charset="0"/>
                <a:ea typeface="Open Sans" pitchFamily="2" charset="0"/>
                <a:cs typeface="Arial" panose="020B0604020202020204" pitchFamily="34" charset="0"/>
              </a:rPr>
              <a:t>The Technical Leadership Institute (TLI) is a global network of INCOSE members committed to improving technical leadership skills to better address the complex sociotechnical challenges of the twenty-first century. TLI members come from a wide range of countries. </a:t>
            </a:r>
          </a:p>
        </p:txBody>
      </p:sp>
      <p:sp>
        <p:nvSpPr>
          <p:cNvPr id="17" name="TextBox 16">
            <a:extLst>
              <a:ext uri="{FF2B5EF4-FFF2-40B4-BE49-F238E27FC236}">
                <a16:creationId xmlns:a16="http://schemas.microsoft.com/office/drawing/2014/main" id="{CFF2E6CD-E161-097E-78D2-E2F6EB16098F}"/>
              </a:ext>
            </a:extLst>
          </p:cNvPr>
          <p:cNvSpPr txBox="1"/>
          <p:nvPr/>
        </p:nvSpPr>
        <p:spPr>
          <a:xfrm>
            <a:off x="2907730" y="4443882"/>
            <a:ext cx="5822400" cy="830997"/>
          </a:xfrm>
          <a:prstGeom prst="rect">
            <a:avLst/>
          </a:prstGeom>
          <a:noFill/>
        </p:spPr>
        <p:txBody>
          <a:bodyPr wrap="square">
            <a:spAutoFit/>
          </a:bodyPr>
          <a:lstStyle/>
          <a:p>
            <a:r>
              <a:rPr lang="en-GB" sz="1200" b="0" i="0" dirty="0" err="1">
                <a:effectLst/>
                <a:latin typeface="Arial" panose="020B0604020202020204" pitchFamily="34" charset="0"/>
                <a:ea typeface="Open Sans" pitchFamily="2" charset="0"/>
                <a:cs typeface="Arial" panose="020B0604020202020204" pitchFamily="34" charset="0"/>
              </a:rPr>
              <a:t>SySTEAM</a:t>
            </a:r>
            <a:r>
              <a:rPr lang="en-GB" sz="1200" b="0" i="0" dirty="0">
                <a:effectLst/>
                <a:latin typeface="Arial" panose="020B0604020202020204" pitchFamily="34" charset="0"/>
                <a:ea typeface="Open Sans" pitchFamily="2" charset="0"/>
                <a:cs typeface="Arial" panose="020B0604020202020204" pitchFamily="34" charset="0"/>
              </a:rPr>
              <a:t> aims to promote a more just, equitable, and transparent approach to education in general, and interdisciplinary systems thinking/systems engineering competencies in particular, aimed at reducing disparities in educational quality, access, and competency attainment.</a:t>
            </a:r>
            <a:endParaRPr lang="en-GB" sz="1200" b="0" i="0" u="none" strike="noStrike" baseline="0" dirty="0">
              <a:latin typeface="Arial" panose="020B0604020202020204" pitchFamily="34" charset="0"/>
              <a:ea typeface="Open Sans" pitchFamily="2" charset="0"/>
              <a:cs typeface="Arial" panose="020B0604020202020204" pitchFamily="34" charset="0"/>
            </a:endParaRPr>
          </a:p>
        </p:txBody>
      </p:sp>
      <p:sp>
        <p:nvSpPr>
          <p:cNvPr id="19" name="TextBox 18">
            <a:extLst>
              <a:ext uri="{FF2B5EF4-FFF2-40B4-BE49-F238E27FC236}">
                <a16:creationId xmlns:a16="http://schemas.microsoft.com/office/drawing/2014/main" id="{E5CB7901-9695-7291-820C-DA4B08AD568D}"/>
              </a:ext>
            </a:extLst>
          </p:cNvPr>
          <p:cNvSpPr txBox="1"/>
          <p:nvPr/>
        </p:nvSpPr>
        <p:spPr>
          <a:xfrm>
            <a:off x="8832715" y="2192753"/>
            <a:ext cx="2821941" cy="521126"/>
          </a:xfrm>
          <a:prstGeom prst="rect">
            <a:avLst/>
          </a:prstGeom>
          <a:noFill/>
          <a:ln w="25400">
            <a:solidFill>
              <a:schemeClr val="accent1"/>
            </a:solidFill>
          </a:ln>
        </p:spPr>
        <p:txBody>
          <a:bodyPr vert="horz" lIns="91440" tIns="45720" rIns="91440" bIns="45720" rtlCol="0" anchor="ctr">
            <a:normAutofit/>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 </a:t>
            </a:r>
            <a:br>
              <a:rPr lang="en-US" sz="1400" b="1" dirty="0">
                <a:solidFill>
                  <a:schemeClr val="accent1"/>
                </a:solidFill>
                <a:latin typeface="Arial" panose="020B0604020202020204" pitchFamily="34" charset="0"/>
                <a:cs typeface="Arial" panose="020B0604020202020204" pitchFamily="34" charset="0"/>
              </a:rPr>
            </a:br>
            <a:r>
              <a:rPr lang="en-US" sz="1400" b="1" dirty="0">
                <a:solidFill>
                  <a:schemeClr val="accent1"/>
                </a:solidFill>
                <a:latin typeface="Arial" panose="020B0604020202020204" pitchFamily="34" charset="0"/>
                <a:cs typeface="Arial" panose="020B0604020202020204" pitchFamily="34" charset="0"/>
                <a:hlinkClick r:id="rId4"/>
              </a:rPr>
              <a:t>i</a:t>
            </a:r>
            <a:r>
              <a:rPr lang="en-US" sz="1400" dirty="0">
                <a:latin typeface="Arial" panose="020B0604020202020204" pitchFamily="34" charset="0"/>
                <a:cs typeface="Arial" panose="020B0604020202020204" pitchFamily="34" charset="0"/>
                <a:hlinkClick r:id="rId4"/>
              </a:rPr>
              <a:t>ncose.org/tli</a:t>
            </a:r>
            <a:endParaRPr 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CE20D5D-0E32-6D6D-C5AF-B9991E93C656}"/>
              </a:ext>
            </a:extLst>
          </p:cNvPr>
          <p:cNvSpPr txBox="1"/>
          <p:nvPr/>
        </p:nvSpPr>
        <p:spPr>
          <a:xfrm>
            <a:off x="8730129" y="4443882"/>
            <a:ext cx="2734573" cy="521126"/>
          </a:xfrm>
          <a:prstGeom prst="rect">
            <a:avLst/>
          </a:prstGeom>
          <a:noFill/>
          <a:ln w="25400">
            <a:solidFill>
              <a:schemeClr val="accent1"/>
            </a:solidFill>
          </a:ln>
        </p:spPr>
        <p:txBody>
          <a:bodyPr vert="horz" lIns="91440" tIns="45720" rIns="91440" bIns="45720" rtlCol="0" anchor="ctr">
            <a:normAutofit/>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 </a:t>
            </a:r>
            <a:r>
              <a:rPr lang="en-US" sz="1400" b="1" dirty="0" err="1">
                <a:solidFill>
                  <a:schemeClr val="accent1"/>
                </a:solidFill>
                <a:latin typeface="Arial" panose="020B0604020202020204" pitchFamily="34" charset="0"/>
                <a:cs typeface="Arial" panose="020B0604020202020204" pitchFamily="34" charset="0"/>
                <a:hlinkClick r:id="rId5"/>
              </a:rPr>
              <a:t>i</a:t>
            </a:r>
            <a:r>
              <a:rPr lang="en-US" sz="1400" dirty="0" err="1">
                <a:latin typeface="Arial" panose="020B0604020202020204" pitchFamily="34" charset="0"/>
                <a:cs typeface="Arial" panose="020B0604020202020204" pitchFamily="34" charset="0"/>
                <a:hlinkClick r:id="rId5"/>
              </a:rPr>
              <a:t>ncose.org</a:t>
            </a:r>
            <a:r>
              <a:rPr lang="en-US" sz="1400" dirty="0">
                <a:latin typeface="Arial" panose="020B0604020202020204" pitchFamily="34" charset="0"/>
                <a:cs typeface="Arial" panose="020B0604020202020204" pitchFamily="34" charset="0"/>
                <a:hlinkClick r:id="rId5"/>
              </a:rPr>
              <a:t>/</a:t>
            </a:r>
            <a:r>
              <a:rPr lang="en-US" sz="1400" dirty="0" err="1">
                <a:latin typeface="Arial" panose="020B0604020202020204" pitchFamily="34" charset="0"/>
                <a:cs typeface="Arial" panose="020B0604020202020204" pitchFamily="34" charset="0"/>
                <a:hlinkClick r:id="rId5"/>
              </a:rPr>
              <a:t>systeam</a:t>
            </a:r>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7E2DA94-BA16-4DCA-BBB1-D059D24E777F}"/>
              </a:ext>
            </a:extLst>
          </p:cNvPr>
          <p:cNvSpPr txBox="1"/>
          <p:nvPr/>
        </p:nvSpPr>
        <p:spPr>
          <a:xfrm>
            <a:off x="676275" y="692338"/>
            <a:ext cx="11210923" cy="707886"/>
          </a:xfrm>
          <a:prstGeom prst="rect">
            <a:avLst/>
          </a:prstGeom>
          <a:noFill/>
        </p:spPr>
        <p:txBody>
          <a:bodyPr wrap="square" rtlCol="0">
            <a:spAutoFit/>
          </a:bodyPr>
          <a:lstStyle/>
          <a:p>
            <a:r>
              <a:rPr lang="en-US" sz="4000" b="1" dirty="0">
                <a:solidFill>
                  <a:schemeClr val="accent1"/>
                </a:solidFill>
                <a:latin typeface="Arial" panose="020B0604020202020204" pitchFamily="34" charset="0"/>
                <a:cs typeface="Arial" panose="020B0604020202020204" pitchFamily="34" charset="0"/>
              </a:rPr>
              <a:t>Initiatives: TLI and </a:t>
            </a:r>
            <a:r>
              <a:rPr lang="en-US" sz="4000" b="1" dirty="0" err="1">
                <a:solidFill>
                  <a:schemeClr val="accent1"/>
                </a:solidFill>
                <a:latin typeface="Arial" panose="020B0604020202020204" pitchFamily="34" charset="0"/>
                <a:cs typeface="Arial" panose="020B0604020202020204" pitchFamily="34" charset="0"/>
              </a:rPr>
              <a:t>SySTEAM</a:t>
            </a:r>
            <a:endParaRPr lang="en-US" sz="40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91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7CD0E8-BFB1-26A3-97AC-1615B33B3AEC}"/>
              </a:ext>
            </a:extLst>
          </p:cNvPr>
          <p:cNvSpPr/>
          <p:nvPr/>
        </p:nvSpPr>
        <p:spPr>
          <a:xfrm>
            <a:off x="676276" y="1576262"/>
            <a:ext cx="11210924" cy="458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FDEFB70-54FB-0E2B-62CA-A3FBA78E8284}"/>
              </a:ext>
            </a:extLst>
          </p:cNvPr>
          <p:cNvSpPr txBox="1">
            <a:spLocks/>
          </p:cNvSpPr>
          <p:nvPr/>
        </p:nvSpPr>
        <p:spPr>
          <a:xfrm>
            <a:off x="10337624" y="837598"/>
            <a:ext cx="3708751" cy="51828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600" dirty="0">
              <a:latin typeface="Arial" panose="020B0604020202020204" pitchFamily="34" charset="0"/>
              <a:ea typeface="Open Sans" pitchFamily="2" charset="0"/>
              <a:cs typeface="Arial" panose="020B0604020202020204" pitchFamily="34" charset="0"/>
            </a:endParaRPr>
          </a:p>
          <a:p>
            <a:pPr marL="0" indent="0">
              <a:buNone/>
            </a:pPr>
            <a:endParaRPr lang="en-US" sz="1600" dirty="0">
              <a:latin typeface="Arial" panose="020B0604020202020204" pitchFamily="34" charset="0"/>
              <a:ea typeface="Open Sans" pitchFamily="2" charset="0"/>
              <a:cs typeface="Arial" panose="020B0604020202020204" pitchFamily="34" charset="0"/>
            </a:endParaRPr>
          </a:p>
        </p:txBody>
      </p:sp>
      <p:sp>
        <p:nvSpPr>
          <p:cNvPr id="13" name="TextBox 12">
            <a:extLst>
              <a:ext uri="{FF2B5EF4-FFF2-40B4-BE49-F238E27FC236}">
                <a16:creationId xmlns:a16="http://schemas.microsoft.com/office/drawing/2014/main" id="{7755B700-3447-D491-7710-C7C45A2BFB9D}"/>
              </a:ext>
            </a:extLst>
          </p:cNvPr>
          <p:cNvSpPr txBox="1"/>
          <p:nvPr/>
        </p:nvSpPr>
        <p:spPr>
          <a:xfrm>
            <a:off x="2958354" y="1999571"/>
            <a:ext cx="5771776" cy="2123658"/>
          </a:xfrm>
          <a:prstGeom prst="rect">
            <a:avLst/>
          </a:prstGeom>
          <a:noFill/>
        </p:spPr>
        <p:txBody>
          <a:bodyPr wrap="square">
            <a:spAutoFit/>
          </a:bodyPr>
          <a:lstStyle/>
          <a:p>
            <a:pPr marL="0" indent="0">
              <a:buNone/>
            </a:pPr>
            <a:r>
              <a:rPr lang="en-US" sz="1200" b="1" dirty="0">
                <a:effectLst/>
                <a:latin typeface="Arial" panose="020B0604020202020204" pitchFamily="34" charset="0"/>
                <a:ea typeface="Calibri" panose="020F0502020204030204" pitchFamily="34" charset="0"/>
                <a:cs typeface="Arial" panose="020B0604020202020204" pitchFamily="34" charset="0"/>
              </a:rPr>
              <a:t>Policy DEI-100 was established for the Diversity, Equity, and Inclusion (DE&amp;I) initiative as an imperative effort within INCOSE to ensure that structures and mechanisms are in place to make INCOSE an organization where everyone can comfortably be their authentic self, recognize themselves in other members, and have an equal voice and opportunity in their interactions within the organization. </a:t>
            </a:r>
          </a:p>
          <a:p>
            <a:pPr marL="0" indent="0">
              <a:buNone/>
            </a:pPr>
            <a:r>
              <a:rPr lang="en-US" sz="1200" b="1" dirty="0">
                <a:effectLst/>
                <a:latin typeface="Arial" panose="020B0604020202020204" pitchFamily="34" charset="0"/>
                <a:ea typeface="Calibri" panose="020F0502020204030204" pitchFamily="34" charset="0"/>
                <a:cs typeface="Arial" panose="020B0604020202020204" pitchFamily="34" charset="0"/>
              </a:rPr>
              <a:t>Strategic Goals of DEI: </a:t>
            </a: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Goal #1: Affirming greater inclusion and diversity within INCOSE membership. </a:t>
            </a: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Goal #2: Recruitment of more members from diverse backgrounds. Work is already underway to achieve Goal #2. New Membership Engagement (NMET) Diversity Equity &amp; Inclusion (DEI) </a:t>
            </a:r>
            <a:endParaRPr lang="en-GB" sz="1050" b="0" i="0" u="none" strike="noStrike" baseline="0" dirty="0">
              <a:latin typeface="Arial" panose="020B0604020202020204" pitchFamily="34" charset="0"/>
              <a:ea typeface="Open Sans" pitchFamily="2" charset="0"/>
              <a:cs typeface="Arial" panose="020B0604020202020204" pitchFamily="34" charset="0"/>
            </a:endParaRPr>
          </a:p>
        </p:txBody>
      </p:sp>
      <p:sp>
        <p:nvSpPr>
          <p:cNvPr id="17" name="TextBox 16">
            <a:extLst>
              <a:ext uri="{FF2B5EF4-FFF2-40B4-BE49-F238E27FC236}">
                <a16:creationId xmlns:a16="http://schemas.microsoft.com/office/drawing/2014/main" id="{CFF2E6CD-E161-097E-78D2-E2F6EB16098F}"/>
              </a:ext>
            </a:extLst>
          </p:cNvPr>
          <p:cNvSpPr txBox="1"/>
          <p:nvPr/>
        </p:nvSpPr>
        <p:spPr>
          <a:xfrm>
            <a:off x="2907730" y="4657446"/>
            <a:ext cx="5822400" cy="1015663"/>
          </a:xfrm>
          <a:prstGeom prst="rect">
            <a:avLst/>
          </a:prstGeom>
          <a:noFill/>
        </p:spPr>
        <p:txBody>
          <a:bodyPr wrap="square">
            <a:spAutoFit/>
          </a:bodyPr>
          <a:lstStyle/>
          <a:p>
            <a:r>
              <a:rPr lang="en-GB" sz="1200" b="0" i="0" dirty="0">
                <a:effectLst/>
                <a:latin typeface="Arial" panose="020B0604020202020204" pitchFamily="34" charset="0"/>
                <a:cs typeface="Arial" panose="020B0604020202020204" pitchFamily="34" charset="0"/>
              </a:rPr>
              <a:t>EWLSE’s mission is to create an open systems engineering environment welcoming to all; promote the demonstrated value of women as systems engineers and leaders; engage women in engineering and systems engineering at all levels of education around the world; and enable increased participation and retention of women in systems engineering leadership.</a:t>
            </a:r>
            <a:endParaRPr lang="en-GB" sz="1200" b="0" i="0" u="none" strike="noStrike" baseline="0" dirty="0">
              <a:latin typeface="Arial" panose="020B0604020202020204" pitchFamily="34" charset="0"/>
              <a:ea typeface="Open Sans" pitchFamily="2" charset="0"/>
              <a:cs typeface="Arial" panose="020B0604020202020204" pitchFamily="34" charset="0"/>
            </a:endParaRPr>
          </a:p>
        </p:txBody>
      </p:sp>
      <p:sp>
        <p:nvSpPr>
          <p:cNvPr id="2" name="TextBox 1">
            <a:extLst>
              <a:ext uri="{FF2B5EF4-FFF2-40B4-BE49-F238E27FC236}">
                <a16:creationId xmlns:a16="http://schemas.microsoft.com/office/drawing/2014/main" id="{D1075D2A-AD68-1223-9576-3C032D994AEC}"/>
              </a:ext>
            </a:extLst>
          </p:cNvPr>
          <p:cNvSpPr txBox="1"/>
          <p:nvPr/>
        </p:nvSpPr>
        <p:spPr>
          <a:xfrm>
            <a:off x="676275" y="692338"/>
            <a:ext cx="11210923" cy="615553"/>
          </a:xfrm>
          <a:prstGeom prst="rect">
            <a:avLst/>
          </a:prstGeom>
          <a:noFill/>
        </p:spPr>
        <p:txBody>
          <a:bodyPr wrap="square" rtlCol="0">
            <a:spAutoFit/>
          </a:bodyPr>
          <a:lstStyle/>
          <a:p>
            <a:r>
              <a:rPr lang="en-US" sz="3400" b="1" dirty="0">
                <a:solidFill>
                  <a:schemeClr val="accent1"/>
                </a:solidFill>
                <a:latin typeface="Arial" panose="020B0604020202020204" pitchFamily="34" charset="0"/>
                <a:cs typeface="Arial" panose="020B0604020202020204" pitchFamily="34" charset="0"/>
              </a:rPr>
              <a:t>Initiatives: Diversity, Equity and Inclusion &amp; EWLSE</a:t>
            </a:r>
          </a:p>
        </p:txBody>
      </p:sp>
      <p:pic>
        <p:nvPicPr>
          <p:cNvPr id="3" name="Picture 2" descr="Shape, arrow&#10;&#10;Description automatically generated">
            <a:extLst>
              <a:ext uri="{FF2B5EF4-FFF2-40B4-BE49-F238E27FC236}">
                <a16:creationId xmlns:a16="http://schemas.microsoft.com/office/drawing/2014/main" id="{390336CF-BC9A-6884-B7F4-64585FF804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4396" y="1999571"/>
            <a:ext cx="1246400" cy="1359614"/>
          </a:xfrm>
          <a:prstGeom prst="rect">
            <a:avLst/>
          </a:prstGeom>
        </p:spPr>
      </p:pic>
      <p:sp>
        <p:nvSpPr>
          <p:cNvPr id="5" name="TextBox 4">
            <a:extLst>
              <a:ext uri="{FF2B5EF4-FFF2-40B4-BE49-F238E27FC236}">
                <a16:creationId xmlns:a16="http://schemas.microsoft.com/office/drawing/2014/main" id="{DDDC1AD5-A50B-D0D1-6479-6CB04D83844F}"/>
              </a:ext>
            </a:extLst>
          </p:cNvPr>
          <p:cNvSpPr txBox="1"/>
          <p:nvPr/>
        </p:nvSpPr>
        <p:spPr>
          <a:xfrm>
            <a:off x="8856919" y="1999571"/>
            <a:ext cx="2785595" cy="394045"/>
          </a:xfrm>
          <a:prstGeom prst="rect">
            <a:avLst/>
          </a:prstGeom>
          <a:noFill/>
          <a:ln w="25400">
            <a:solidFill>
              <a:schemeClr val="accent1"/>
            </a:solidFill>
          </a:ln>
        </p:spPr>
        <p:txBody>
          <a:bodyPr vert="horz" lIns="91440" tIns="45720" rIns="91440" bIns="45720" rtlCol="0" anchor="ctr">
            <a:normAutofit/>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 </a:t>
            </a:r>
            <a:r>
              <a:rPr lang="en-US" sz="1400" b="1" dirty="0">
                <a:solidFill>
                  <a:schemeClr val="accent1"/>
                </a:solidFill>
                <a:latin typeface="Arial" panose="020B0604020202020204" pitchFamily="34" charset="0"/>
                <a:cs typeface="Arial" panose="020B0604020202020204" pitchFamily="34" charset="0"/>
                <a:hlinkClick r:id="rId3"/>
              </a:rPr>
              <a:t>i</a:t>
            </a:r>
            <a:r>
              <a:rPr lang="en-US" sz="1400" dirty="0">
                <a:latin typeface="Arial" panose="020B0604020202020204" pitchFamily="34" charset="0"/>
                <a:cs typeface="Arial" panose="020B0604020202020204" pitchFamily="34" charset="0"/>
                <a:hlinkClick r:id="rId3"/>
              </a:rPr>
              <a:t>ncose.org/</a:t>
            </a:r>
            <a:r>
              <a:rPr lang="en-US" sz="1400" dirty="0" err="1">
                <a:latin typeface="Arial" panose="020B0604020202020204" pitchFamily="34" charset="0"/>
                <a:cs typeface="Arial" panose="020B0604020202020204" pitchFamily="34" charset="0"/>
                <a:hlinkClick r:id="rId3"/>
              </a:rPr>
              <a:t>dei</a:t>
            </a:r>
            <a:endParaRPr lang="en-US" sz="1400" dirty="0">
              <a:latin typeface="Arial" panose="020B0604020202020204" pitchFamily="34" charset="0"/>
              <a:cs typeface="Arial" panose="020B0604020202020204" pitchFamily="34" charset="0"/>
            </a:endParaRPr>
          </a:p>
        </p:txBody>
      </p:sp>
      <p:pic>
        <p:nvPicPr>
          <p:cNvPr id="7" name="Picture 6" descr="A picture containing logo&#10;&#10;Description automatically generated">
            <a:extLst>
              <a:ext uri="{FF2B5EF4-FFF2-40B4-BE49-F238E27FC236}">
                <a16:creationId xmlns:a16="http://schemas.microsoft.com/office/drawing/2014/main" id="{C2097972-0CAD-A9C3-9B96-79A273BE76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488" y="4657446"/>
            <a:ext cx="1422215" cy="1362956"/>
          </a:xfrm>
          <a:prstGeom prst="rect">
            <a:avLst/>
          </a:prstGeom>
        </p:spPr>
      </p:pic>
      <p:sp>
        <p:nvSpPr>
          <p:cNvPr id="10" name="TextBox 9">
            <a:extLst>
              <a:ext uri="{FF2B5EF4-FFF2-40B4-BE49-F238E27FC236}">
                <a16:creationId xmlns:a16="http://schemas.microsoft.com/office/drawing/2014/main" id="{530F87E1-D7A4-A266-0D5B-4EA50DFE7A36}"/>
              </a:ext>
            </a:extLst>
          </p:cNvPr>
          <p:cNvSpPr txBox="1"/>
          <p:nvPr/>
        </p:nvSpPr>
        <p:spPr>
          <a:xfrm>
            <a:off x="9042864" y="4657446"/>
            <a:ext cx="2413705" cy="521126"/>
          </a:xfrm>
          <a:prstGeom prst="rect">
            <a:avLst/>
          </a:prstGeom>
          <a:noFill/>
          <a:ln w="25400">
            <a:solidFill>
              <a:schemeClr val="accent1"/>
            </a:solidFill>
          </a:ln>
        </p:spPr>
        <p:txBody>
          <a:bodyPr vert="horz" lIns="91440" tIns="45720" rIns="91440" bIns="45720" rtlCol="0" anchor="ctr">
            <a:normAutofit/>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 </a:t>
            </a:r>
            <a:r>
              <a:rPr lang="en-US" sz="1400" b="1" dirty="0">
                <a:solidFill>
                  <a:schemeClr val="accent1"/>
                </a:solidFill>
                <a:latin typeface="Arial" panose="020B0604020202020204" pitchFamily="34" charset="0"/>
                <a:cs typeface="Arial" panose="020B0604020202020204" pitchFamily="34" charset="0"/>
                <a:hlinkClick r:id="rId5"/>
              </a:rPr>
              <a:t>i</a:t>
            </a:r>
            <a:r>
              <a:rPr lang="en-US" sz="1400" dirty="0">
                <a:latin typeface="Arial" panose="020B0604020202020204" pitchFamily="34" charset="0"/>
                <a:cs typeface="Arial" panose="020B0604020202020204" pitchFamily="34" charset="0"/>
                <a:hlinkClick r:id="rId5"/>
              </a:rPr>
              <a:t>ncose.org/</a:t>
            </a:r>
            <a:r>
              <a:rPr lang="en-US" sz="1400" dirty="0" err="1">
                <a:latin typeface="Arial" panose="020B0604020202020204" pitchFamily="34" charset="0"/>
                <a:cs typeface="Arial" panose="020B0604020202020204" pitchFamily="34" charset="0"/>
                <a:hlinkClick r:id="rId5"/>
              </a:rPr>
              <a:t>ewlse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211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463097-C159-0E3A-6C46-E67D0F8178A7}"/>
              </a:ext>
            </a:extLst>
          </p:cNvPr>
          <p:cNvSpPr/>
          <p:nvPr/>
        </p:nvSpPr>
        <p:spPr>
          <a:xfrm>
            <a:off x="676276" y="1576262"/>
            <a:ext cx="11210924" cy="458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FDEFB70-54FB-0E2B-62CA-A3FBA78E8284}"/>
              </a:ext>
            </a:extLst>
          </p:cNvPr>
          <p:cNvSpPr txBox="1">
            <a:spLocks/>
          </p:cNvSpPr>
          <p:nvPr/>
        </p:nvSpPr>
        <p:spPr>
          <a:xfrm>
            <a:off x="10337624" y="837598"/>
            <a:ext cx="3708751" cy="51828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600" dirty="0">
              <a:latin typeface="Arial" panose="020B0604020202020204" pitchFamily="34" charset="0"/>
              <a:ea typeface="Open Sans" pitchFamily="2" charset="0"/>
              <a:cs typeface="Arial" panose="020B0604020202020204" pitchFamily="34" charset="0"/>
            </a:endParaRPr>
          </a:p>
          <a:p>
            <a:pPr marL="0" indent="0">
              <a:buNone/>
            </a:pPr>
            <a:endParaRPr lang="en-US" sz="1600" dirty="0">
              <a:latin typeface="Arial" panose="020B0604020202020204" pitchFamily="34" charset="0"/>
              <a:ea typeface="Open Sans" pitchFamily="2" charset="0"/>
              <a:cs typeface="Arial" panose="020B0604020202020204" pitchFamily="34" charset="0"/>
            </a:endParaRPr>
          </a:p>
        </p:txBody>
      </p:sp>
      <p:sp>
        <p:nvSpPr>
          <p:cNvPr id="13" name="TextBox 12">
            <a:extLst>
              <a:ext uri="{FF2B5EF4-FFF2-40B4-BE49-F238E27FC236}">
                <a16:creationId xmlns:a16="http://schemas.microsoft.com/office/drawing/2014/main" id="{7755B700-3447-D491-7710-C7C45A2BFB9D}"/>
              </a:ext>
            </a:extLst>
          </p:cNvPr>
          <p:cNvSpPr txBox="1"/>
          <p:nvPr/>
        </p:nvSpPr>
        <p:spPr>
          <a:xfrm>
            <a:off x="746594" y="1748558"/>
            <a:ext cx="5177678" cy="4431983"/>
          </a:xfrm>
          <a:prstGeom prst="rect">
            <a:avLst/>
          </a:prstGeom>
          <a:noFill/>
        </p:spPr>
        <p:txBody>
          <a:bodyPr wrap="square">
            <a:spAutoFit/>
          </a:bodyPr>
          <a:lstStyle/>
          <a:p>
            <a:pPr marL="0" indent="0">
              <a:buNone/>
              <a:defRPr/>
            </a:pPr>
            <a:r>
              <a:rPr lang="en-US" sz="1200" b="1" dirty="0">
                <a:solidFill>
                  <a:schemeClr val="accent1"/>
                </a:solidFill>
                <a:latin typeface="Arial" panose="020B0604020202020204" pitchFamily="34" charset="0"/>
                <a:ea typeface="Open Sans" pitchFamily="2" charset="0"/>
                <a:cs typeface="Arial" panose="020B0604020202020204" pitchFamily="34" charset="0"/>
              </a:rPr>
              <a:t>The future of systems engineering is predominantly Model-Based (MBSE)</a:t>
            </a:r>
          </a:p>
          <a:p>
            <a:pPr marL="0" indent="0" algn="l">
              <a:buNone/>
            </a:pPr>
            <a:endParaRPr lang="en-GB" sz="1200" i="0" dirty="0">
              <a:effectLst/>
              <a:latin typeface="Arial" panose="020B0604020202020204" pitchFamily="34" charset="0"/>
              <a:cs typeface="Arial" panose="020B0604020202020204" pitchFamily="34" charset="0"/>
            </a:endParaRPr>
          </a:p>
          <a:p>
            <a:pPr marL="0" indent="0" algn="l">
              <a:buNone/>
            </a:pPr>
            <a:r>
              <a:rPr lang="en-GB" sz="1200" b="1" i="0" dirty="0">
                <a:effectLst/>
                <a:latin typeface="Arial" panose="020B0604020202020204" pitchFamily="34" charset="0"/>
                <a:cs typeface="Arial" panose="020B0604020202020204" pitchFamily="34" charset="0"/>
              </a:rPr>
              <a:t>FROM: </a:t>
            </a:r>
          </a:p>
          <a:p>
            <a:pPr marL="171450" indent="-171450" algn="l">
              <a:spcAft>
                <a:spcPts val="600"/>
              </a:spcAft>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T</a:t>
            </a:r>
            <a:r>
              <a:rPr lang="en-GB" sz="1200" b="0" i="0" dirty="0">
                <a:solidFill>
                  <a:srgbClr val="000000"/>
                </a:solidFill>
                <a:effectLst/>
                <a:latin typeface="Arial" panose="020B0604020202020204" pitchFamily="34" charset="0"/>
                <a:cs typeface="Arial" panose="020B0604020202020204" pitchFamily="34" charset="0"/>
              </a:rPr>
              <a:t>he adoption of MBSE is uneven across industry sectors and within organizations. </a:t>
            </a:r>
          </a:p>
          <a:p>
            <a:pPr marL="171450" indent="-171450" algn="l">
              <a:spcAft>
                <a:spcPts val="1200"/>
              </a:spcAft>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Custom, one-off simulations are used for each project, and there is </a:t>
            </a:r>
            <a:br>
              <a:rPr lang="en-GB" sz="1200" b="0" i="0" dirty="0">
                <a:solidFill>
                  <a:srgbClr val="000000"/>
                </a:solidFill>
                <a:effectLst/>
                <a:latin typeface="Arial" panose="020B0604020202020204" pitchFamily="34" charset="0"/>
                <a:cs typeface="Arial" panose="020B0604020202020204" pitchFamily="34" charset="0"/>
              </a:rPr>
            </a:br>
            <a:r>
              <a:rPr lang="en-GB" sz="1200" b="0" i="0" dirty="0">
                <a:solidFill>
                  <a:srgbClr val="000000"/>
                </a:solidFill>
                <a:effectLst/>
                <a:latin typeface="Arial" panose="020B0604020202020204" pitchFamily="34" charset="0"/>
                <a:cs typeface="Arial" panose="020B0604020202020204" pitchFamily="34" charset="0"/>
              </a:rPr>
              <a:t>still limited reuse of models especially during critical early phases of systems architecting and design validation.</a:t>
            </a:r>
          </a:p>
          <a:p>
            <a:pPr marL="0" indent="0" algn="l">
              <a:spcAft>
                <a:spcPts val="600"/>
              </a:spcAft>
              <a:buNone/>
            </a:pPr>
            <a:r>
              <a:rPr lang="en-GB" sz="1200" b="1" i="0" dirty="0">
                <a:solidFill>
                  <a:srgbClr val="000000"/>
                </a:solidFill>
                <a:effectLst/>
                <a:latin typeface="Arial" panose="020B0604020202020204" pitchFamily="34" charset="0"/>
                <a:ea typeface="Open Sans" pitchFamily="2" charset="0"/>
                <a:cs typeface="Arial" panose="020B0604020202020204" pitchFamily="34" charset="0"/>
              </a:rPr>
              <a:t>TO: </a:t>
            </a:r>
          </a:p>
          <a:p>
            <a:pPr marL="171450" indent="-171450" algn="l">
              <a:spcAft>
                <a:spcPts val="600"/>
              </a:spcAft>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Systems engineers routinely compose task-specific virtual models using ontologically linked, digital twin-based model-assets. </a:t>
            </a:r>
          </a:p>
          <a:p>
            <a:pPr marL="171450" indent="-171450">
              <a:spcAft>
                <a:spcPts val="600"/>
              </a:spcAft>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These connected models are updated in real-time providing a virtual reality-based, immersive design and exploration space. This virtual global collaboration space is cloud- based, enabled by modelling as </a:t>
            </a:r>
            <a:br>
              <a:rPr lang="en-GB" sz="1200" b="0" i="0" dirty="0">
                <a:solidFill>
                  <a:srgbClr val="000000"/>
                </a:solidFill>
                <a:effectLst/>
                <a:latin typeface="Arial" panose="020B0604020202020204" pitchFamily="34" charset="0"/>
                <a:cs typeface="Arial" panose="020B0604020202020204" pitchFamily="34" charset="0"/>
              </a:rPr>
            </a:br>
            <a:r>
              <a:rPr lang="en-GB" sz="1200" b="0" i="0" dirty="0">
                <a:solidFill>
                  <a:srgbClr val="000000"/>
                </a:solidFill>
                <a:effectLst/>
                <a:latin typeface="Arial" panose="020B0604020202020204" pitchFamily="34" charset="0"/>
                <a:cs typeface="Arial" panose="020B0604020202020204" pitchFamily="34" charset="0"/>
              </a:rPr>
              <a:t>a service and supports massive simulation leveraging cloud-based high-capacity compute infrastructure.</a:t>
            </a:r>
          </a:p>
          <a:p>
            <a:pPr marL="171450" indent="-171450">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Families of unified </a:t>
            </a:r>
            <a:r>
              <a:rPr lang="en-GB" sz="1200" b="0" i="0" dirty="0" err="1">
                <a:solidFill>
                  <a:srgbClr val="000000"/>
                </a:solidFill>
                <a:effectLst/>
                <a:latin typeface="Arial" panose="020B0604020202020204" pitchFamily="34" charset="0"/>
                <a:cs typeface="Arial" panose="020B0604020202020204" pitchFamily="34" charset="0"/>
              </a:rPr>
              <a:t>ModSim</a:t>
            </a:r>
            <a:r>
              <a:rPr lang="en-GB" sz="1200" b="0" i="0" dirty="0">
                <a:solidFill>
                  <a:srgbClr val="000000"/>
                </a:solidFill>
                <a:effectLst/>
                <a:latin typeface="Arial" panose="020B0604020202020204" pitchFamily="34" charset="0"/>
                <a:cs typeface="Arial" panose="020B0604020202020204" pitchFamily="34" charset="0"/>
              </a:rPr>
              <a:t> frameworks exist enabling small and medium businesses along with Government agencies to collaborate.</a:t>
            </a:r>
            <a:endParaRPr lang="en-US" sz="1200" b="1" dirty="0">
              <a:latin typeface="Arial" panose="020B0604020202020204" pitchFamily="34" charset="0"/>
              <a:ea typeface="Open Sans" pitchFamily="2" charset="0"/>
              <a:cs typeface="Arial" panose="020B0604020202020204" pitchFamily="34" charset="0"/>
            </a:endParaRPr>
          </a:p>
          <a:p>
            <a:pPr marL="0" indent="0">
              <a:buNone/>
              <a:defRPr/>
            </a:pPr>
            <a:endParaRPr lang="en-US" sz="1200" b="1" dirty="0">
              <a:latin typeface="Arial" panose="020B0604020202020204" pitchFamily="34" charset="0"/>
              <a:ea typeface="Open Sans" pitchFamily="2" charset="0"/>
              <a:cs typeface="Arial" panose="020B0604020202020204" pitchFamily="34" charset="0"/>
            </a:endParaRPr>
          </a:p>
          <a:p>
            <a:pPr marL="0" indent="0">
              <a:buNone/>
              <a:defRPr/>
            </a:pPr>
            <a:endParaRPr lang="en-US" sz="1200" b="1" dirty="0">
              <a:latin typeface="Arial" panose="020B0604020202020204" pitchFamily="34" charset="0"/>
              <a:ea typeface="Open Sans" pitchFamily="2" charset="0"/>
              <a:cs typeface="Arial" panose="020B0604020202020204" pitchFamily="34" charset="0"/>
            </a:endParaRPr>
          </a:p>
        </p:txBody>
      </p:sp>
      <p:sp>
        <p:nvSpPr>
          <p:cNvPr id="2" name="TextBox 1">
            <a:extLst>
              <a:ext uri="{FF2B5EF4-FFF2-40B4-BE49-F238E27FC236}">
                <a16:creationId xmlns:a16="http://schemas.microsoft.com/office/drawing/2014/main" id="{D1075D2A-AD68-1223-9576-3C032D994AEC}"/>
              </a:ext>
            </a:extLst>
          </p:cNvPr>
          <p:cNvSpPr txBox="1"/>
          <p:nvPr/>
        </p:nvSpPr>
        <p:spPr>
          <a:xfrm>
            <a:off x="676275" y="692338"/>
            <a:ext cx="11210923" cy="615553"/>
          </a:xfrm>
          <a:prstGeom prst="rect">
            <a:avLst/>
          </a:prstGeom>
          <a:noFill/>
        </p:spPr>
        <p:txBody>
          <a:bodyPr wrap="square" rtlCol="0">
            <a:spAutoFit/>
          </a:bodyPr>
          <a:lstStyle/>
          <a:p>
            <a:r>
              <a:rPr lang="en-US" sz="3400" b="1" dirty="0">
                <a:solidFill>
                  <a:schemeClr val="accent1"/>
                </a:solidFill>
                <a:latin typeface="Arial" panose="020B0604020202020204" pitchFamily="34" charset="0"/>
                <a:cs typeface="Arial" panose="020B0604020202020204" pitchFamily="34" charset="0"/>
              </a:rPr>
              <a:t>MBSE</a:t>
            </a:r>
          </a:p>
        </p:txBody>
      </p:sp>
      <p:pic>
        <p:nvPicPr>
          <p:cNvPr id="4" name="Picture 3" descr="Diagram&#10;&#10;Description automatically generated">
            <a:extLst>
              <a:ext uri="{FF2B5EF4-FFF2-40B4-BE49-F238E27FC236}">
                <a16:creationId xmlns:a16="http://schemas.microsoft.com/office/drawing/2014/main" id="{BAAF98AD-64DD-1B8E-37E2-A6004D5DF2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94590" y="2179950"/>
            <a:ext cx="5683571" cy="3101788"/>
          </a:xfrm>
          <a:prstGeom prst="rect">
            <a:avLst/>
          </a:prstGeom>
        </p:spPr>
      </p:pic>
    </p:spTree>
    <p:extLst>
      <p:ext uri="{BB962C8B-B14F-4D97-AF65-F5344CB8AC3E}">
        <p14:creationId xmlns:p14="http://schemas.microsoft.com/office/powerpoint/2010/main" val="276601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54F4E83-FE40-EFA9-60C1-C85B5ACEE02F}"/>
              </a:ext>
            </a:extLst>
          </p:cNvPr>
          <p:cNvSpPr/>
          <p:nvPr/>
        </p:nvSpPr>
        <p:spPr>
          <a:xfrm>
            <a:off x="676276" y="2823915"/>
            <a:ext cx="11210924" cy="335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B3513A4-31F8-C04D-7A2A-D32D77D46D6E}"/>
              </a:ext>
            </a:extLst>
          </p:cNvPr>
          <p:cNvSpPr/>
          <p:nvPr/>
        </p:nvSpPr>
        <p:spPr>
          <a:xfrm>
            <a:off x="710410" y="5821569"/>
            <a:ext cx="3511882" cy="276999"/>
          </a:xfrm>
          <a:prstGeom prst="rect">
            <a:avLst/>
          </a:prstGeom>
        </p:spPr>
        <p:txBody>
          <a:bodyPr wrap="square">
            <a:spAutoFit/>
          </a:bodyPr>
          <a:lstStyle/>
          <a:p>
            <a:r>
              <a:rPr lang="en-GB" sz="1200" i="1" dirty="0">
                <a:latin typeface="Open Sans" panose="020B0606030504020204" pitchFamily="34" charset="0"/>
                <a:ea typeface="Open Sans" panose="020B0606030504020204" pitchFamily="34" charset="0"/>
                <a:cs typeface="Open Sans" panose="020B0606030504020204" pitchFamily="34" charset="0"/>
              </a:rPr>
              <a:t>Stats from June 2022</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Chart 3">
            <a:extLst>
              <a:ext uri="{FF2B5EF4-FFF2-40B4-BE49-F238E27FC236}">
                <a16:creationId xmlns:a16="http://schemas.microsoft.com/office/drawing/2014/main" id="{E090AC13-0578-DEC2-6354-0ED561B7181D}"/>
              </a:ext>
            </a:extLst>
          </p:cNvPr>
          <p:cNvGraphicFramePr/>
          <p:nvPr>
            <p:extLst>
              <p:ext uri="{D42A27DB-BD31-4B8C-83A1-F6EECF244321}">
                <p14:modId xmlns:p14="http://schemas.microsoft.com/office/powerpoint/2010/main" val="1008704207"/>
              </p:ext>
            </p:extLst>
          </p:nvPr>
        </p:nvGraphicFramePr>
        <p:xfrm>
          <a:off x="4835775" y="2823915"/>
          <a:ext cx="3215110" cy="345197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5ACB075C-846C-C25D-CD6B-002CA1ACB5C8}"/>
              </a:ext>
            </a:extLst>
          </p:cNvPr>
          <p:cNvSpPr/>
          <p:nvPr/>
        </p:nvSpPr>
        <p:spPr>
          <a:xfrm>
            <a:off x="7983801" y="3382745"/>
            <a:ext cx="977591" cy="323818"/>
          </a:xfrm>
          <a:prstGeom prst="rect">
            <a:avLst/>
          </a:prstGeom>
        </p:spPr>
        <p:txBody>
          <a:bodyPr wrap="square">
            <a:spAutoFit/>
          </a:bodyPr>
          <a:lstStyle/>
          <a:p>
            <a:pPr>
              <a:lnSpc>
                <a:spcPts val="2800"/>
              </a:lnSpc>
            </a:pPr>
            <a:r>
              <a:rPr lang="en-US" sz="3600" b="1" dirty="0">
                <a:latin typeface="Open Sans" panose="020B0606030504020204" pitchFamily="34" charset="0"/>
                <a:ea typeface="Open Sans" panose="020B0606030504020204" pitchFamily="34" charset="0"/>
                <a:cs typeface="Open Sans" panose="020B0606030504020204" pitchFamily="34" charset="0"/>
              </a:rPr>
              <a:t>371</a:t>
            </a:r>
          </a:p>
        </p:txBody>
      </p:sp>
      <p:sp>
        <p:nvSpPr>
          <p:cNvPr id="9" name="Rectangle 8">
            <a:extLst>
              <a:ext uri="{FF2B5EF4-FFF2-40B4-BE49-F238E27FC236}">
                <a16:creationId xmlns:a16="http://schemas.microsoft.com/office/drawing/2014/main" id="{C74C67E9-52E5-FB96-64A0-562DF6531D56}"/>
              </a:ext>
            </a:extLst>
          </p:cNvPr>
          <p:cNvSpPr/>
          <p:nvPr/>
        </p:nvSpPr>
        <p:spPr>
          <a:xfrm>
            <a:off x="3536691" y="5207470"/>
            <a:ext cx="1371202" cy="480773"/>
          </a:xfrm>
          <a:prstGeom prst="rect">
            <a:avLst/>
          </a:prstGeom>
        </p:spPr>
        <p:txBody>
          <a:bodyPr wrap="square">
            <a:spAutoFit/>
          </a:bodyPr>
          <a:lstStyle/>
          <a:p>
            <a:pPr algn="r">
              <a:lnSpc>
                <a:spcPts val="2800"/>
              </a:lnSpc>
            </a:pPr>
            <a:r>
              <a:rPr lang="en-US" sz="3600" b="1" dirty="0">
                <a:latin typeface="Open Sans" panose="020B0606030504020204" pitchFamily="34" charset="0"/>
                <a:ea typeface="Open Sans" panose="020B0606030504020204" pitchFamily="34" charset="0"/>
                <a:cs typeface="Open Sans" panose="020B0606030504020204" pitchFamily="34" charset="0"/>
              </a:rPr>
              <a:t>2,239</a:t>
            </a:r>
          </a:p>
        </p:txBody>
      </p:sp>
      <p:sp>
        <p:nvSpPr>
          <p:cNvPr id="13" name="Rectangle 12">
            <a:extLst>
              <a:ext uri="{FF2B5EF4-FFF2-40B4-BE49-F238E27FC236}">
                <a16:creationId xmlns:a16="http://schemas.microsoft.com/office/drawing/2014/main" id="{AFD7547B-5708-8325-7BE0-C38622F44DE5}"/>
              </a:ext>
            </a:extLst>
          </p:cNvPr>
          <p:cNvSpPr/>
          <p:nvPr/>
        </p:nvSpPr>
        <p:spPr>
          <a:xfrm>
            <a:off x="8172821" y="5324688"/>
            <a:ext cx="1481770" cy="480773"/>
          </a:xfrm>
          <a:prstGeom prst="rect">
            <a:avLst/>
          </a:prstGeom>
        </p:spPr>
        <p:txBody>
          <a:bodyPr wrap="square">
            <a:spAutoFit/>
          </a:bodyPr>
          <a:lstStyle/>
          <a:p>
            <a:pPr>
              <a:lnSpc>
                <a:spcPts val="2800"/>
              </a:lnSpc>
            </a:pPr>
            <a:r>
              <a:rPr lang="en-US" sz="3600" b="1" dirty="0">
                <a:latin typeface="Open Sans" panose="020B0606030504020204" pitchFamily="34" charset="0"/>
                <a:ea typeface="Open Sans" panose="020B0606030504020204" pitchFamily="34" charset="0"/>
                <a:cs typeface="Open Sans" panose="020B0606030504020204" pitchFamily="34" charset="0"/>
              </a:rPr>
              <a:t>1,323</a:t>
            </a:r>
          </a:p>
        </p:txBody>
      </p:sp>
      <p:cxnSp>
        <p:nvCxnSpPr>
          <p:cNvPr id="16" name="Straight Connector 15">
            <a:extLst>
              <a:ext uri="{FF2B5EF4-FFF2-40B4-BE49-F238E27FC236}">
                <a16:creationId xmlns:a16="http://schemas.microsoft.com/office/drawing/2014/main" id="{CDF9CC23-609F-1081-2C8D-D6D898373070}"/>
              </a:ext>
            </a:extLst>
          </p:cNvPr>
          <p:cNvCxnSpPr>
            <a:cxnSpLocks/>
          </p:cNvCxnSpPr>
          <p:nvPr/>
        </p:nvCxnSpPr>
        <p:spPr>
          <a:xfrm>
            <a:off x="4907893" y="5332533"/>
            <a:ext cx="571892" cy="0"/>
          </a:xfrm>
          <a:prstGeom prst="line">
            <a:avLst/>
          </a:prstGeom>
          <a:ln w="25400" cap="rnd">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E3DD9B9-1429-A510-D07C-112B4ABEA234}"/>
              </a:ext>
            </a:extLst>
          </p:cNvPr>
          <p:cNvCxnSpPr/>
          <p:nvPr/>
        </p:nvCxnSpPr>
        <p:spPr>
          <a:xfrm>
            <a:off x="6937227" y="3514801"/>
            <a:ext cx="977591" cy="0"/>
          </a:xfrm>
          <a:prstGeom prst="line">
            <a:avLst/>
          </a:prstGeom>
          <a:ln w="25400" cap="rnd">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BAF7484-52EC-7C3B-8BB8-CEC18DCD84E1}"/>
              </a:ext>
            </a:extLst>
          </p:cNvPr>
          <p:cNvCxnSpPr/>
          <p:nvPr/>
        </p:nvCxnSpPr>
        <p:spPr>
          <a:xfrm>
            <a:off x="7178699" y="5412670"/>
            <a:ext cx="977591" cy="0"/>
          </a:xfrm>
          <a:prstGeom prst="line">
            <a:avLst/>
          </a:prstGeom>
          <a:ln w="25400" cap="rnd">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24" name="Picture 23" descr="A picture containing arrow&#10;&#10;Description automatically generated">
            <a:extLst>
              <a:ext uri="{FF2B5EF4-FFF2-40B4-BE49-F238E27FC236}">
                <a16:creationId xmlns:a16="http://schemas.microsoft.com/office/drawing/2014/main" id="{CD93F87E-E965-ACBD-BBC3-D754B2500C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4028" y="5097244"/>
            <a:ext cx="770028" cy="770028"/>
          </a:xfrm>
          <a:prstGeom prst="rect">
            <a:avLst/>
          </a:prstGeom>
        </p:spPr>
      </p:pic>
      <p:pic>
        <p:nvPicPr>
          <p:cNvPr id="25" name="Picture 24" descr="Logo&#10;&#10;Description automatically generated">
            <a:extLst>
              <a:ext uri="{FF2B5EF4-FFF2-40B4-BE49-F238E27FC236}">
                <a16:creationId xmlns:a16="http://schemas.microsoft.com/office/drawing/2014/main" id="{55598FE1-B800-6753-A420-A4E3C9E15D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0503" y="4990380"/>
            <a:ext cx="770028" cy="770028"/>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C358CFF3-772D-8BDA-1AA5-2574F78C5F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8089" y="3102867"/>
            <a:ext cx="785756" cy="785756"/>
          </a:xfrm>
          <a:prstGeom prst="rect">
            <a:avLst/>
          </a:prstGeom>
        </p:spPr>
      </p:pic>
      <p:sp>
        <p:nvSpPr>
          <p:cNvPr id="28" name="Rectangle 27">
            <a:extLst>
              <a:ext uri="{FF2B5EF4-FFF2-40B4-BE49-F238E27FC236}">
                <a16:creationId xmlns:a16="http://schemas.microsoft.com/office/drawing/2014/main" id="{FD863862-792C-61AB-2770-76848AE7A5A9}"/>
              </a:ext>
            </a:extLst>
          </p:cNvPr>
          <p:cNvSpPr/>
          <p:nvPr/>
        </p:nvSpPr>
        <p:spPr>
          <a:xfrm>
            <a:off x="2646657" y="3292845"/>
            <a:ext cx="1854781" cy="839845"/>
          </a:xfrm>
          <a:prstGeom prst="rect">
            <a:avLst/>
          </a:prstGeom>
        </p:spPr>
        <p:txBody>
          <a:bodyPr wrap="square">
            <a:spAutoFit/>
          </a:bodyPr>
          <a:lstStyle/>
          <a:p>
            <a:pPr algn="r">
              <a:lnSpc>
                <a:spcPts val="2800"/>
              </a:lnSpc>
            </a:pPr>
            <a:r>
              <a:rPr lang="en-US" sz="3600" b="1" dirty="0">
                <a:latin typeface="Open Sans" panose="020B0606030504020204" pitchFamily="34" charset="0"/>
                <a:ea typeface="Open Sans" panose="020B0606030504020204" pitchFamily="34" charset="0"/>
                <a:cs typeface="Open Sans" panose="020B0606030504020204" pitchFamily="34" charset="0"/>
              </a:rPr>
              <a:t>4,033</a:t>
            </a:r>
          </a:p>
          <a:p>
            <a:pPr algn="r">
              <a:lnSpc>
                <a:spcPts val="2800"/>
              </a:lnSpc>
            </a:pPr>
            <a:endParaRPr lang="en-US"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09073E02-9DD9-BC8B-0325-69DBDB848DBD}"/>
              </a:ext>
            </a:extLst>
          </p:cNvPr>
          <p:cNvSpPr/>
          <p:nvPr/>
        </p:nvSpPr>
        <p:spPr>
          <a:xfrm>
            <a:off x="1172543" y="3723150"/>
            <a:ext cx="3328895" cy="369332"/>
          </a:xfrm>
          <a:prstGeom prst="rect">
            <a:avLst/>
          </a:prstGeom>
        </p:spPr>
        <p:txBody>
          <a:bodyPr wrap="square">
            <a:spAutoFit/>
          </a:bodyPr>
          <a:lstStyle/>
          <a:p>
            <a:pPr algn="r"/>
            <a:r>
              <a:rPr lang="en-GB" dirty="0">
                <a:latin typeface="Open Sans" panose="020B0606030504020204" pitchFamily="34" charset="0"/>
                <a:ea typeface="Open Sans" panose="020B0606030504020204" pitchFamily="34" charset="0"/>
                <a:cs typeface="Open Sans" panose="020B0606030504020204" pitchFamily="34" charset="0"/>
              </a:rPr>
              <a:t>Current Active Certifications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8C1CE058-F271-EF10-07D5-33CF07D61465}"/>
              </a:ext>
            </a:extLst>
          </p:cNvPr>
          <p:cNvSpPr txBox="1"/>
          <p:nvPr/>
        </p:nvSpPr>
        <p:spPr>
          <a:xfrm>
            <a:off x="676275" y="1516259"/>
            <a:ext cx="11168395" cy="1246495"/>
          </a:xfrm>
          <a:prstGeom prst="rect">
            <a:avLst/>
          </a:prstGeom>
          <a:noFill/>
        </p:spPr>
        <p:txBody>
          <a:bodyPr wrap="square">
            <a:spAutoFit/>
          </a:bodyPr>
          <a:lstStyle/>
          <a:p>
            <a:pPr>
              <a:spcAft>
                <a:spcPts val="300"/>
              </a:spcAft>
            </a:pPr>
            <a:r>
              <a:rPr lang="en-GB" sz="1400" b="1" i="0" dirty="0">
                <a:effectLst/>
                <a:latin typeface="Arial" panose="020B0604020202020204" pitchFamily="34" charset="0"/>
                <a:ea typeface="Open Sans" pitchFamily="2" charset="0"/>
                <a:cs typeface="Arial" panose="020B0604020202020204" pitchFamily="34" charset="0"/>
              </a:rPr>
              <a:t>The Certification Program offers internationally recognized systems engineering qualification at three levels; confirming an individual’s competency through demonstrated knowledge, education and experience. </a:t>
            </a:r>
          </a:p>
          <a:p>
            <a:pPr marL="285750" indent="-285750">
              <a:spcAft>
                <a:spcPts val="300"/>
              </a:spcAft>
              <a:buFont typeface="Arial" panose="020B0604020202020204" pitchFamily="34" charset="0"/>
              <a:buChar char="•"/>
            </a:pPr>
            <a:r>
              <a:rPr lang="en-GB" sz="1400" b="0" i="0" dirty="0">
                <a:effectLst/>
                <a:latin typeface="Arial" panose="020B0604020202020204" pitchFamily="34" charset="0"/>
                <a:ea typeface="Open Sans" pitchFamily="2" charset="0"/>
                <a:cs typeface="Arial" panose="020B0604020202020204" pitchFamily="34" charset="0"/>
              </a:rPr>
              <a:t>Systems Engineering Professional (SEP) certification formally recognizes an individual’s progress through their career as they develop and apply systems engineering knowledge and practices.  </a:t>
            </a:r>
          </a:p>
          <a:p>
            <a:pPr marL="285750" indent="-285750">
              <a:spcAft>
                <a:spcPts val="300"/>
              </a:spcAft>
              <a:buFont typeface="Arial" panose="020B0604020202020204" pitchFamily="34" charset="0"/>
              <a:buChar char="•"/>
            </a:pPr>
            <a:r>
              <a:rPr lang="en-GB" sz="1400" b="0" i="0" dirty="0">
                <a:effectLst/>
                <a:latin typeface="Arial" panose="020B0604020202020204" pitchFamily="34" charset="0"/>
                <a:ea typeface="Open Sans" pitchFamily="2" charset="0"/>
                <a:cs typeface="Arial" panose="020B0604020202020204" pitchFamily="34" charset="0"/>
              </a:rPr>
              <a:t>INCOSE offers three levels of certification ASEP, CSEP and ESEP. </a:t>
            </a:r>
            <a:endParaRPr lang="en-GB" sz="1400" dirty="0">
              <a:latin typeface="Arial" panose="020B0604020202020204" pitchFamily="34" charset="0"/>
              <a:ea typeface="Open Sans" pitchFamily="2" charset="0"/>
              <a:cs typeface="Arial" panose="020B0604020202020204" pitchFamily="34" charset="0"/>
            </a:endParaRPr>
          </a:p>
        </p:txBody>
      </p:sp>
      <p:sp>
        <p:nvSpPr>
          <p:cNvPr id="34" name="TextBox 33">
            <a:extLst>
              <a:ext uri="{FF2B5EF4-FFF2-40B4-BE49-F238E27FC236}">
                <a16:creationId xmlns:a16="http://schemas.microsoft.com/office/drawing/2014/main" id="{83CFD267-239A-1803-A242-CE324A5DFC50}"/>
              </a:ext>
            </a:extLst>
          </p:cNvPr>
          <p:cNvSpPr txBox="1"/>
          <p:nvPr/>
        </p:nvSpPr>
        <p:spPr>
          <a:xfrm>
            <a:off x="1438673" y="4225808"/>
            <a:ext cx="3062765" cy="394045"/>
          </a:xfrm>
          <a:prstGeom prst="rect">
            <a:avLst/>
          </a:prstGeom>
          <a:noFill/>
          <a:ln w="25400">
            <a:solidFill>
              <a:schemeClr val="accent1"/>
            </a:solidFill>
          </a:ln>
        </p:spPr>
        <p:txBody>
          <a:bodyPr vert="horz" lIns="91440" tIns="45720" rIns="91440" bIns="45720" rtlCol="0" anchor="ctr">
            <a:normAutofit fontScale="92500"/>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 </a:t>
            </a:r>
            <a:r>
              <a:rPr lang="en-US" sz="1400" b="1" dirty="0">
                <a:solidFill>
                  <a:schemeClr val="accent1"/>
                </a:solidFill>
                <a:latin typeface="Arial" panose="020B0604020202020204" pitchFamily="34" charset="0"/>
                <a:cs typeface="Arial" panose="020B0604020202020204" pitchFamily="34" charset="0"/>
                <a:hlinkClick r:id="rId6"/>
              </a:rPr>
              <a:t>i</a:t>
            </a:r>
            <a:r>
              <a:rPr lang="en-US" sz="1400" dirty="0">
                <a:latin typeface="Arial" panose="020B0604020202020204" pitchFamily="34" charset="0"/>
                <a:cs typeface="Arial" panose="020B0604020202020204" pitchFamily="34" charset="0"/>
                <a:hlinkClick r:id="rId6"/>
              </a:rPr>
              <a:t>ncose.org/certification</a:t>
            </a:r>
            <a:endParaRPr lang="en-US" sz="1400" dirty="0">
              <a:latin typeface="Arial" panose="020B0604020202020204" pitchFamily="34" charset="0"/>
              <a:cs typeface="Arial" panose="020B0604020202020204" pitchFamily="34" charset="0"/>
            </a:endParaRPr>
          </a:p>
        </p:txBody>
      </p:sp>
      <p:pic>
        <p:nvPicPr>
          <p:cNvPr id="35" name="Picture 34" descr="A picture containing arrow&#10;&#10;Description automatically generated">
            <a:extLst>
              <a:ext uri="{FF2B5EF4-FFF2-40B4-BE49-F238E27FC236}">
                <a16:creationId xmlns:a16="http://schemas.microsoft.com/office/drawing/2014/main" id="{7C1B428C-F658-4238-721B-05C21167C0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49561" y="282820"/>
            <a:ext cx="1105030" cy="1105030"/>
          </a:xfrm>
          <a:prstGeom prst="rect">
            <a:avLst/>
          </a:prstGeom>
        </p:spPr>
      </p:pic>
      <p:pic>
        <p:nvPicPr>
          <p:cNvPr id="36" name="Picture 35" descr="Logo&#10;&#10;Description automatically generated">
            <a:extLst>
              <a:ext uri="{FF2B5EF4-FFF2-40B4-BE49-F238E27FC236}">
                <a16:creationId xmlns:a16="http://schemas.microsoft.com/office/drawing/2014/main" id="{36782F97-9B98-6A06-B743-0B1E7F1C9C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93845" y="282820"/>
            <a:ext cx="1105030" cy="1105030"/>
          </a:xfrm>
          <a:prstGeom prst="rect">
            <a:avLst/>
          </a:prstGeom>
        </p:spPr>
      </p:pic>
      <p:pic>
        <p:nvPicPr>
          <p:cNvPr id="37" name="Picture 36" descr="A picture containing logo&#10;&#10;Description automatically generated">
            <a:extLst>
              <a:ext uri="{FF2B5EF4-FFF2-40B4-BE49-F238E27FC236}">
                <a16:creationId xmlns:a16="http://schemas.microsoft.com/office/drawing/2014/main" id="{4AA78C7E-71E5-8950-5BFC-3793E098FB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838129" y="271535"/>
            <a:ext cx="1127600" cy="1127600"/>
          </a:xfrm>
          <a:prstGeom prst="rect">
            <a:avLst/>
          </a:prstGeom>
        </p:spPr>
      </p:pic>
      <p:sp>
        <p:nvSpPr>
          <p:cNvPr id="3" name="TextBox 2">
            <a:extLst>
              <a:ext uri="{FF2B5EF4-FFF2-40B4-BE49-F238E27FC236}">
                <a16:creationId xmlns:a16="http://schemas.microsoft.com/office/drawing/2014/main" id="{8F7AA757-B65A-49C3-48A5-CB54A3135AC9}"/>
              </a:ext>
            </a:extLst>
          </p:cNvPr>
          <p:cNvSpPr txBox="1"/>
          <p:nvPr/>
        </p:nvSpPr>
        <p:spPr>
          <a:xfrm>
            <a:off x="676275" y="692338"/>
            <a:ext cx="11210923" cy="707886"/>
          </a:xfrm>
          <a:prstGeom prst="rect">
            <a:avLst/>
          </a:prstGeom>
          <a:noFill/>
        </p:spPr>
        <p:txBody>
          <a:bodyPr wrap="square" rtlCol="0">
            <a:spAutoFit/>
          </a:bodyPr>
          <a:lstStyle/>
          <a:p>
            <a:r>
              <a:rPr lang="en-US" sz="4000" b="1" dirty="0">
                <a:solidFill>
                  <a:schemeClr val="accent1"/>
                </a:solidFill>
                <a:latin typeface="Arial" panose="020B0604020202020204" pitchFamily="34" charset="0"/>
                <a:cs typeface="Arial" panose="020B0604020202020204" pitchFamily="34" charset="0"/>
              </a:rPr>
              <a:t>INCOSE Certification</a:t>
            </a:r>
          </a:p>
        </p:txBody>
      </p:sp>
    </p:spTree>
    <p:extLst>
      <p:ext uri="{BB962C8B-B14F-4D97-AF65-F5344CB8AC3E}">
        <p14:creationId xmlns:p14="http://schemas.microsoft.com/office/powerpoint/2010/main" val="398922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CB8BE0-64A1-9B08-6CF3-FF97FC194535}"/>
              </a:ext>
            </a:extLst>
          </p:cNvPr>
          <p:cNvSpPr/>
          <p:nvPr/>
        </p:nvSpPr>
        <p:spPr>
          <a:xfrm>
            <a:off x="676276" y="1576262"/>
            <a:ext cx="11210924" cy="459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73C8400-B7E1-C3F1-0F71-7B140611A44F}"/>
              </a:ext>
            </a:extLst>
          </p:cNvPr>
          <p:cNvSpPr txBox="1">
            <a:spLocks/>
          </p:cNvSpPr>
          <p:nvPr/>
        </p:nvSpPr>
        <p:spPr>
          <a:xfrm>
            <a:off x="676276" y="1839211"/>
            <a:ext cx="11015994" cy="1465955"/>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b="1" dirty="0">
                <a:latin typeface="Arial" panose="020B0604020202020204" pitchFamily="34" charset="0"/>
                <a:ea typeface="Open Sans" pitchFamily="2" charset="0"/>
                <a:cs typeface="Arial" panose="020B0604020202020204" pitchFamily="34" charset="0"/>
              </a:rPr>
              <a:t>Corporate Advisory Board membership allows organizations to guide the direction of the discipline.</a:t>
            </a:r>
          </a:p>
          <a:p>
            <a:pPr>
              <a:defRPr/>
            </a:pPr>
            <a:r>
              <a:rPr lang="en-US" sz="1600" dirty="0">
                <a:latin typeface="Arial" panose="020B0604020202020204" pitchFamily="34" charset="0"/>
                <a:ea typeface="Open Sans" pitchFamily="2" charset="0"/>
                <a:cs typeface="Arial" panose="020B0604020202020204" pitchFamily="34" charset="0"/>
              </a:rPr>
              <a:t>Employees can gain access to the state-of-the-art products.</a:t>
            </a:r>
          </a:p>
          <a:p>
            <a:pPr>
              <a:defRPr/>
            </a:pPr>
            <a:r>
              <a:rPr lang="en-US" sz="1600" dirty="0">
                <a:latin typeface="Arial" panose="020B0604020202020204" pitchFamily="34" charset="0"/>
                <a:ea typeface="Open Sans" pitchFamily="2" charset="0"/>
                <a:cs typeface="Arial" panose="020B0604020202020204" pitchFamily="34" charset="0"/>
              </a:rPr>
              <a:t>Align with peers and fellow industry leaders, grow your global footprint, and learn about how other industry leaders are applying systems engineering to solve business problems.</a:t>
            </a:r>
          </a:p>
          <a:p>
            <a:pPr>
              <a:defRPr/>
            </a:pPr>
            <a:r>
              <a:rPr lang="en-US" sz="1600" dirty="0">
                <a:latin typeface="Arial" panose="020B0604020202020204" pitchFamily="34" charset="0"/>
                <a:ea typeface="Open Sans" pitchFamily="2" charset="0"/>
                <a:cs typeface="Arial" panose="020B0604020202020204" pitchFamily="34" charset="0"/>
              </a:rPr>
              <a:t>Gain better access to talent – find and hire competent, certified Systems Engineers through your INCOSE connection</a:t>
            </a:r>
          </a:p>
        </p:txBody>
      </p:sp>
      <p:pic>
        <p:nvPicPr>
          <p:cNvPr id="10" name="Picture 9" descr="Logo&#10;&#10;Description automatically generated">
            <a:extLst>
              <a:ext uri="{FF2B5EF4-FFF2-40B4-BE49-F238E27FC236}">
                <a16:creationId xmlns:a16="http://schemas.microsoft.com/office/drawing/2014/main" id="{8C61D24F-1452-9A3F-D3BC-B22AF6A276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82331" y="133745"/>
            <a:ext cx="2004869" cy="1329358"/>
          </a:xfrm>
          <a:prstGeom prst="rect">
            <a:avLst/>
          </a:prstGeom>
        </p:spPr>
      </p:pic>
      <p:grpSp>
        <p:nvGrpSpPr>
          <p:cNvPr id="19" name="Group 18">
            <a:extLst>
              <a:ext uri="{FF2B5EF4-FFF2-40B4-BE49-F238E27FC236}">
                <a16:creationId xmlns:a16="http://schemas.microsoft.com/office/drawing/2014/main" id="{F06808DD-3DBB-715B-50C8-AC2CCDB65B85}"/>
              </a:ext>
            </a:extLst>
          </p:cNvPr>
          <p:cNvGrpSpPr/>
          <p:nvPr/>
        </p:nvGrpSpPr>
        <p:grpSpPr>
          <a:xfrm>
            <a:off x="1765005" y="3511699"/>
            <a:ext cx="4139609" cy="2473446"/>
            <a:chOff x="-938683" y="597362"/>
            <a:chExt cx="4139609" cy="4259196"/>
          </a:xfrm>
        </p:grpSpPr>
        <p:sp>
          <p:nvSpPr>
            <p:cNvPr id="20" name="Arrow: Down 21">
              <a:extLst>
                <a:ext uri="{FF2B5EF4-FFF2-40B4-BE49-F238E27FC236}">
                  <a16:creationId xmlns:a16="http://schemas.microsoft.com/office/drawing/2014/main" id="{F2EA2D73-E9CB-958C-2644-229C59482367}"/>
                </a:ext>
              </a:extLst>
            </p:cNvPr>
            <p:cNvSpPr/>
            <p:nvPr/>
          </p:nvSpPr>
          <p:spPr>
            <a:xfrm rot="16200000">
              <a:off x="-528646" y="1126985"/>
              <a:ext cx="4259196" cy="3199949"/>
            </a:xfrm>
            <a:prstGeom prst="downArrow">
              <a:avLst>
                <a:gd name="adj1" fmla="val 50000"/>
                <a:gd name="adj2" fmla="val 35000"/>
              </a:avLst>
            </a:prstGeom>
            <a:solidFill>
              <a:schemeClr val="accent5"/>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Arrow: Down 4">
              <a:extLst>
                <a:ext uri="{FF2B5EF4-FFF2-40B4-BE49-F238E27FC236}">
                  <a16:creationId xmlns:a16="http://schemas.microsoft.com/office/drawing/2014/main" id="{BA64676C-7F09-F699-03A0-10179AE1C065}"/>
                </a:ext>
              </a:extLst>
            </p:cNvPr>
            <p:cNvSpPr txBox="1"/>
            <p:nvPr/>
          </p:nvSpPr>
          <p:spPr>
            <a:xfrm>
              <a:off x="-938683" y="1662161"/>
              <a:ext cx="3579619" cy="212959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r" defTabSz="7112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The INCOSE Corporate Advisory Board (CAB) is the Voice of the Customer to the INCOSE leadership.</a:t>
              </a:r>
            </a:p>
          </p:txBody>
        </p:sp>
      </p:grpSp>
      <p:grpSp>
        <p:nvGrpSpPr>
          <p:cNvPr id="23" name="Group 22">
            <a:extLst>
              <a:ext uri="{FF2B5EF4-FFF2-40B4-BE49-F238E27FC236}">
                <a16:creationId xmlns:a16="http://schemas.microsoft.com/office/drawing/2014/main" id="{4C3BBC1D-46AB-F58D-74D2-E2478B28655B}"/>
              </a:ext>
            </a:extLst>
          </p:cNvPr>
          <p:cNvGrpSpPr/>
          <p:nvPr/>
        </p:nvGrpSpPr>
        <p:grpSpPr>
          <a:xfrm>
            <a:off x="6096000" y="3501271"/>
            <a:ext cx="4483394" cy="2473464"/>
            <a:chOff x="3465889" y="597346"/>
            <a:chExt cx="4483394" cy="4259228"/>
          </a:xfrm>
          <a:solidFill>
            <a:schemeClr val="accent1"/>
          </a:solidFill>
        </p:grpSpPr>
        <p:sp>
          <p:nvSpPr>
            <p:cNvPr id="24" name="Arrow: Down 19">
              <a:extLst>
                <a:ext uri="{FF2B5EF4-FFF2-40B4-BE49-F238E27FC236}">
                  <a16:creationId xmlns:a16="http://schemas.microsoft.com/office/drawing/2014/main" id="{569A5C83-68E4-60C0-630B-CD7A54277FD3}"/>
                </a:ext>
              </a:extLst>
            </p:cNvPr>
            <p:cNvSpPr/>
            <p:nvPr/>
          </p:nvSpPr>
          <p:spPr>
            <a:xfrm rot="5400000">
              <a:off x="2936250" y="1126985"/>
              <a:ext cx="4259228" cy="3199949"/>
            </a:xfrm>
            <a:prstGeom prst="downArrow">
              <a:avLst>
                <a:gd name="adj1" fmla="val 50000"/>
                <a:gd name="adj2" fmla="val 35000"/>
              </a:avLst>
            </a:prstGeom>
            <a:grp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5" name="Arrow: Down 6">
              <a:extLst>
                <a:ext uri="{FF2B5EF4-FFF2-40B4-BE49-F238E27FC236}">
                  <a16:creationId xmlns:a16="http://schemas.microsoft.com/office/drawing/2014/main" id="{72F7D1CE-B5E4-ED48-4A7E-B23D7DC3603E}"/>
                </a:ext>
              </a:extLst>
            </p:cNvPr>
            <p:cNvSpPr txBox="1"/>
            <p:nvPr/>
          </p:nvSpPr>
          <p:spPr>
            <a:xfrm>
              <a:off x="4025880" y="1662153"/>
              <a:ext cx="3923403" cy="21296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defTabSz="7112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The CAB provides strategic guidance to technical leadership, leading to the development of systems engineering products and input to standards to meet their needs.</a:t>
              </a:r>
            </a:p>
          </p:txBody>
        </p:sp>
      </p:grpSp>
      <p:sp>
        <p:nvSpPr>
          <p:cNvPr id="26" name="TextBox 25">
            <a:extLst>
              <a:ext uri="{FF2B5EF4-FFF2-40B4-BE49-F238E27FC236}">
                <a16:creationId xmlns:a16="http://schemas.microsoft.com/office/drawing/2014/main" id="{E71B23B9-A000-6904-5ACD-D1313971D909}"/>
              </a:ext>
            </a:extLst>
          </p:cNvPr>
          <p:cNvSpPr txBox="1"/>
          <p:nvPr/>
        </p:nvSpPr>
        <p:spPr>
          <a:xfrm>
            <a:off x="7212152" y="5580690"/>
            <a:ext cx="3062765" cy="394045"/>
          </a:xfrm>
          <a:prstGeom prst="rect">
            <a:avLst/>
          </a:prstGeom>
          <a:noFill/>
          <a:ln w="25400">
            <a:solidFill>
              <a:schemeClr val="accent1"/>
            </a:solidFill>
          </a:ln>
        </p:spPr>
        <p:txBody>
          <a:bodyPr vert="horz" lIns="91440" tIns="45720" rIns="91440" bIns="45720" rtlCol="0" anchor="ctr">
            <a:normAutofit/>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 </a:t>
            </a:r>
            <a:r>
              <a:rPr lang="en-US" sz="1400" b="1" dirty="0">
                <a:solidFill>
                  <a:schemeClr val="accent1"/>
                </a:solidFill>
                <a:latin typeface="Arial" panose="020B0604020202020204" pitchFamily="34" charset="0"/>
                <a:cs typeface="Arial" panose="020B0604020202020204" pitchFamily="34" charset="0"/>
                <a:hlinkClick r:id="rId3"/>
              </a:rPr>
              <a:t>i</a:t>
            </a:r>
            <a:r>
              <a:rPr lang="en-US" sz="1400" dirty="0">
                <a:latin typeface="Arial" panose="020B0604020202020204" pitchFamily="34" charset="0"/>
                <a:cs typeface="Arial" panose="020B0604020202020204" pitchFamily="34" charset="0"/>
                <a:hlinkClick r:id="rId3"/>
              </a:rPr>
              <a:t>ncose.org/cab</a:t>
            </a:r>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38B1486-14ED-7FFB-A923-57703FB9644D}"/>
              </a:ext>
            </a:extLst>
          </p:cNvPr>
          <p:cNvSpPr txBox="1"/>
          <p:nvPr/>
        </p:nvSpPr>
        <p:spPr>
          <a:xfrm>
            <a:off x="676275" y="692338"/>
            <a:ext cx="11210923" cy="707886"/>
          </a:xfrm>
          <a:prstGeom prst="rect">
            <a:avLst/>
          </a:prstGeom>
          <a:noFill/>
        </p:spPr>
        <p:txBody>
          <a:bodyPr wrap="square" rtlCol="0">
            <a:spAutoFit/>
          </a:bodyPr>
          <a:lstStyle/>
          <a:p>
            <a:r>
              <a:rPr lang="en-US" sz="4000" b="1" dirty="0">
                <a:solidFill>
                  <a:schemeClr val="accent1"/>
                </a:solidFill>
                <a:latin typeface="Arial" panose="020B0604020202020204" pitchFamily="34" charset="0"/>
                <a:cs typeface="Arial" panose="020B0604020202020204" pitchFamily="34" charset="0"/>
              </a:rPr>
              <a:t>Corporate Advisory Board</a:t>
            </a:r>
          </a:p>
        </p:txBody>
      </p:sp>
    </p:spTree>
    <p:extLst>
      <p:ext uri="{BB962C8B-B14F-4D97-AF65-F5344CB8AC3E}">
        <p14:creationId xmlns:p14="http://schemas.microsoft.com/office/powerpoint/2010/main" val="423790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CB8BE0-64A1-9B08-6CF3-FF97FC194535}"/>
              </a:ext>
            </a:extLst>
          </p:cNvPr>
          <p:cNvSpPr/>
          <p:nvPr/>
        </p:nvSpPr>
        <p:spPr>
          <a:xfrm>
            <a:off x="676276" y="1576262"/>
            <a:ext cx="11210924" cy="459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1B23B9-A000-6904-5ACD-D1313971D909}"/>
              </a:ext>
            </a:extLst>
          </p:cNvPr>
          <p:cNvSpPr txBox="1"/>
          <p:nvPr/>
        </p:nvSpPr>
        <p:spPr>
          <a:xfrm>
            <a:off x="4750354" y="5580690"/>
            <a:ext cx="3062765" cy="394045"/>
          </a:xfrm>
          <a:prstGeom prst="rect">
            <a:avLst/>
          </a:prstGeom>
          <a:noFill/>
          <a:ln w="25400">
            <a:solidFill>
              <a:schemeClr val="accent1"/>
            </a:solidFill>
          </a:ln>
        </p:spPr>
        <p:txBody>
          <a:bodyPr vert="horz" lIns="91440" tIns="45720" rIns="91440" bIns="45720" rtlCol="0" anchor="ctr">
            <a:normAutofit/>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 </a:t>
            </a:r>
            <a:r>
              <a:rPr lang="en-US" sz="1400" b="1" dirty="0">
                <a:solidFill>
                  <a:schemeClr val="accent1"/>
                </a:solidFill>
                <a:latin typeface="Arial" panose="020B0604020202020204" pitchFamily="34" charset="0"/>
                <a:cs typeface="Arial" panose="020B0604020202020204" pitchFamily="34" charset="0"/>
                <a:hlinkClick r:id="rId2"/>
              </a:rPr>
              <a:t>i</a:t>
            </a:r>
            <a:r>
              <a:rPr lang="en-US" sz="1400" dirty="0">
                <a:latin typeface="Arial" panose="020B0604020202020204" pitchFamily="34" charset="0"/>
                <a:cs typeface="Arial" panose="020B0604020202020204" pitchFamily="34" charset="0"/>
                <a:hlinkClick r:id="rId2"/>
              </a:rPr>
              <a:t>ncose.org/cab</a:t>
            </a:r>
            <a:endParaRPr lang="en-US" sz="1400" dirty="0">
              <a:latin typeface="Arial" panose="020B0604020202020204" pitchFamily="34" charset="0"/>
              <a:cs typeface="Arial"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305771A6-1165-A138-85A3-F1835EB338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369" y="179015"/>
            <a:ext cx="2006839" cy="1329358"/>
          </a:xfrm>
          <a:prstGeom prst="rect">
            <a:avLst/>
          </a:prstGeom>
        </p:spPr>
      </p:pic>
      <p:graphicFrame>
        <p:nvGraphicFramePr>
          <p:cNvPr id="5" name="Content Placeholder 2">
            <a:extLst>
              <a:ext uri="{FF2B5EF4-FFF2-40B4-BE49-F238E27FC236}">
                <a16:creationId xmlns:a16="http://schemas.microsoft.com/office/drawing/2014/main" id="{1B8CD415-D692-F2A6-188F-A540AF7E148C}"/>
              </a:ext>
            </a:extLst>
          </p:cNvPr>
          <p:cNvGraphicFramePr>
            <a:graphicFrameLocks/>
          </p:cNvGraphicFramePr>
          <p:nvPr>
            <p:extLst>
              <p:ext uri="{D42A27DB-BD31-4B8C-83A1-F6EECF244321}">
                <p14:modId xmlns:p14="http://schemas.microsoft.com/office/powerpoint/2010/main" val="152266922"/>
              </p:ext>
            </p:extLst>
          </p:nvPr>
        </p:nvGraphicFramePr>
        <p:xfrm>
          <a:off x="1262583" y="1764189"/>
          <a:ext cx="10038309" cy="4051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A5DBB55-EDD8-0D13-0F84-B486BF10213A}"/>
              </a:ext>
            </a:extLst>
          </p:cNvPr>
          <p:cNvSpPr txBox="1"/>
          <p:nvPr/>
        </p:nvSpPr>
        <p:spPr>
          <a:xfrm>
            <a:off x="676275" y="692338"/>
            <a:ext cx="11210923" cy="707886"/>
          </a:xfrm>
          <a:prstGeom prst="rect">
            <a:avLst/>
          </a:prstGeom>
          <a:noFill/>
        </p:spPr>
        <p:txBody>
          <a:bodyPr wrap="square" rtlCol="0">
            <a:spAutoFit/>
          </a:bodyPr>
          <a:lstStyle/>
          <a:p>
            <a:r>
              <a:rPr lang="en-US" sz="4000" b="1" dirty="0">
                <a:solidFill>
                  <a:schemeClr val="accent1"/>
                </a:solidFill>
                <a:latin typeface="Arial" panose="020B0604020202020204" pitchFamily="34" charset="0"/>
                <a:cs typeface="Arial" panose="020B0604020202020204" pitchFamily="34" charset="0"/>
              </a:rPr>
              <a:t>Academic Council</a:t>
            </a:r>
          </a:p>
        </p:txBody>
      </p:sp>
    </p:spTree>
    <p:extLst>
      <p:ext uri="{BB962C8B-B14F-4D97-AF65-F5344CB8AC3E}">
        <p14:creationId xmlns:p14="http://schemas.microsoft.com/office/powerpoint/2010/main" val="314970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B9AE0D9-327D-FF80-7E6F-8D90A01F02E8}"/>
              </a:ext>
            </a:extLst>
          </p:cNvPr>
          <p:cNvGrpSpPr/>
          <p:nvPr/>
        </p:nvGrpSpPr>
        <p:grpSpPr>
          <a:xfrm>
            <a:off x="0" y="0"/>
            <a:ext cx="12181454" cy="6858000"/>
            <a:chOff x="1" y="0"/>
            <a:chExt cx="12157726" cy="6858000"/>
          </a:xfrm>
        </p:grpSpPr>
        <p:sp>
          <p:nvSpPr>
            <p:cNvPr id="11" name="Rectangle 10">
              <a:extLst>
                <a:ext uri="{FF2B5EF4-FFF2-40B4-BE49-F238E27FC236}">
                  <a16:creationId xmlns:a16="http://schemas.microsoft.com/office/drawing/2014/main" id="{BA4E0E03-CDBE-3889-965C-0480BD1DC90A}"/>
                </a:ext>
              </a:extLst>
            </p:cNvPr>
            <p:cNvSpPr/>
            <p:nvPr/>
          </p:nvSpPr>
          <p:spPr>
            <a:xfrm>
              <a:off x="1" y="0"/>
              <a:ext cx="24358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2C635D3-72A5-6851-2B04-361042B8DCF5}"/>
                </a:ext>
              </a:extLst>
            </p:cNvPr>
            <p:cNvSpPr/>
            <p:nvPr/>
          </p:nvSpPr>
          <p:spPr>
            <a:xfrm>
              <a:off x="2402289" y="0"/>
              <a:ext cx="251157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655CA00-D776-FBF1-947F-0D9A8406E88C}"/>
                </a:ext>
              </a:extLst>
            </p:cNvPr>
            <p:cNvSpPr/>
            <p:nvPr/>
          </p:nvSpPr>
          <p:spPr>
            <a:xfrm>
              <a:off x="4869509" y="0"/>
              <a:ext cx="24358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401A488-587C-4DD9-71B5-B7CFB4A6AAA3}"/>
                </a:ext>
              </a:extLst>
            </p:cNvPr>
            <p:cNvSpPr/>
            <p:nvPr/>
          </p:nvSpPr>
          <p:spPr>
            <a:xfrm>
              <a:off x="7285929" y="0"/>
              <a:ext cx="24358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02174FD-AF5E-EC69-7953-566FE2A267AE}"/>
                </a:ext>
              </a:extLst>
            </p:cNvPr>
            <p:cNvSpPr/>
            <p:nvPr/>
          </p:nvSpPr>
          <p:spPr>
            <a:xfrm>
              <a:off x="9721828" y="0"/>
              <a:ext cx="24358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Placeholder 4" descr="Background pattern&#10;&#10;Description automatically generated">
            <a:extLst>
              <a:ext uri="{FF2B5EF4-FFF2-40B4-BE49-F238E27FC236}">
                <a16:creationId xmlns:a16="http://schemas.microsoft.com/office/drawing/2014/main" id="{21037B52-A752-34AD-7094-AA68D7209CEE}"/>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Oval 13">
            <a:extLst>
              <a:ext uri="{FF2B5EF4-FFF2-40B4-BE49-F238E27FC236}">
                <a16:creationId xmlns:a16="http://schemas.microsoft.com/office/drawing/2014/main" id="{31B9424E-CBB3-208B-BABF-C351CEE8B36B}"/>
              </a:ext>
            </a:extLst>
          </p:cNvPr>
          <p:cNvSpPr/>
          <p:nvPr/>
        </p:nvSpPr>
        <p:spPr>
          <a:xfrm>
            <a:off x="595910" y="2446168"/>
            <a:ext cx="1266375" cy="1266375"/>
          </a:xfrm>
          <a:prstGeom prst="ellipse">
            <a:avLst/>
          </a:prstGeom>
          <a:solidFill>
            <a:schemeClr val="accent5"/>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624D5D6-E7F4-4B1E-A634-9E3C7C671B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355" y="2720020"/>
            <a:ext cx="1137942" cy="694076"/>
          </a:xfrm>
          <a:prstGeom prst="rect">
            <a:avLst/>
          </a:prstGeom>
        </p:spPr>
      </p:pic>
      <p:sp>
        <p:nvSpPr>
          <p:cNvPr id="15" name="Oval 14">
            <a:extLst>
              <a:ext uri="{FF2B5EF4-FFF2-40B4-BE49-F238E27FC236}">
                <a16:creationId xmlns:a16="http://schemas.microsoft.com/office/drawing/2014/main" id="{DDDC6F20-1711-DE96-4AC8-BA75AEE6D61A}"/>
              </a:ext>
            </a:extLst>
          </p:cNvPr>
          <p:cNvSpPr/>
          <p:nvPr/>
        </p:nvSpPr>
        <p:spPr>
          <a:xfrm>
            <a:off x="5441043" y="2446168"/>
            <a:ext cx="1266375" cy="1266375"/>
          </a:xfrm>
          <a:prstGeom prst="ellipse">
            <a:avLst/>
          </a:prstGeom>
          <a:solidFill>
            <a:schemeClr val="accent5"/>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6C03A8B-18DC-CF52-0BA8-606C0D224FB5}"/>
              </a:ext>
            </a:extLst>
          </p:cNvPr>
          <p:cNvSpPr/>
          <p:nvPr/>
        </p:nvSpPr>
        <p:spPr>
          <a:xfrm>
            <a:off x="7939306" y="2446168"/>
            <a:ext cx="1266375" cy="1266375"/>
          </a:xfrm>
          <a:prstGeom prst="ellipse">
            <a:avLst/>
          </a:prstGeom>
          <a:solidFill>
            <a:schemeClr val="accent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2D7ABB0-5FF1-F569-63C3-267D37AE4D1D}"/>
              </a:ext>
            </a:extLst>
          </p:cNvPr>
          <p:cNvGrpSpPr/>
          <p:nvPr/>
        </p:nvGrpSpPr>
        <p:grpSpPr>
          <a:xfrm>
            <a:off x="213757" y="4187350"/>
            <a:ext cx="2030680" cy="1171078"/>
            <a:chOff x="590899" y="3188670"/>
            <a:chExt cx="2952328" cy="1171078"/>
          </a:xfrm>
        </p:grpSpPr>
        <p:sp>
          <p:nvSpPr>
            <p:cNvPr id="18" name="Rectangle 17">
              <a:extLst>
                <a:ext uri="{FF2B5EF4-FFF2-40B4-BE49-F238E27FC236}">
                  <a16:creationId xmlns:a16="http://schemas.microsoft.com/office/drawing/2014/main" id="{012113B7-05AA-0467-FEAD-EEF4384A2789}"/>
                </a:ext>
              </a:extLst>
            </p:cNvPr>
            <p:cNvSpPr/>
            <p:nvPr/>
          </p:nvSpPr>
          <p:spPr>
            <a:xfrm>
              <a:off x="830158" y="3188670"/>
              <a:ext cx="2538755" cy="480773"/>
            </a:xfrm>
            <a:prstGeom prst="rect">
              <a:avLst/>
            </a:prstGeom>
          </p:spPr>
          <p:txBody>
            <a:bodyPr wrap="square">
              <a:spAutoFit/>
            </a:bodyPr>
            <a:lstStyle/>
            <a:p>
              <a:pPr algn="ctr">
                <a:lnSpc>
                  <a:spcPts val="2800"/>
                </a:lnSpc>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21,000</a:t>
              </a:r>
            </a:p>
          </p:txBody>
        </p:sp>
        <p:sp>
          <p:nvSpPr>
            <p:cNvPr id="19" name="Rectangle 18">
              <a:extLst>
                <a:ext uri="{FF2B5EF4-FFF2-40B4-BE49-F238E27FC236}">
                  <a16:creationId xmlns:a16="http://schemas.microsoft.com/office/drawing/2014/main" id="{FB0C385B-80E4-2EBA-4628-B83A7E56F493}"/>
                </a:ext>
              </a:extLst>
            </p:cNvPr>
            <p:cNvSpPr/>
            <p:nvPr/>
          </p:nvSpPr>
          <p:spPr>
            <a:xfrm>
              <a:off x="590899" y="3713417"/>
              <a:ext cx="2952328" cy="646331"/>
            </a:xfrm>
            <a:prstGeom prst="rect">
              <a:avLst/>
            </a:prstGeom>
          </p:spPr>
          <p:txBody>
            <a:bodyPr wrap="square">
              <a:spAutoFit/>
            </a:bodyP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Members and </a:t>
              </a:r>
              <a:b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CAB Associates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2" name="Oval 31">
            <a:extLst>
              <a:ext uri="{FF2B5EF4-FFF2-40B4-BE49-F238E27FC236}">
                <a16:creationId xmlns:a16="http://schemas.microsoft.com/office/drawing/2014/main" id="{BC6FFA4D-C30C-AED2-48CB-D00646DCCD68}"/>
              </a:ext>
            </a:extLst>
          </p:cNvPr>
          <p:cNvSpPr/>
          <p:nvPr/>
        </p:nvSpPr>
        <p:spPr>
          <a:xfrm>
            <a:off x="3065978" y="2446168"/>
            <a:ext cx="1266375" cy="1266375"/>
          </a:xfrm>
          <a:prstGeom prst="ellipse">
            <a:avLst/>
          </a:prstGeom>
          <a:solidFill>
            <a:schemeClr val="accent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7FC22C53-2DC8-972C-C108-4FC488F81E0C}"/>
              </a:ext>
            </a:extLst>
          </p:cNvPr>
          <p:cNvGrpSpPr/>
          <p:nvPr/>
        </p:nvGrpSpPr>
        <p:grpSpPr>
          <a:xfrm>
            <a:off x="2641371" y="4187350"/>
            <a:ext cx="2030680" cy="1205455"/>
            <a:chOff x="529177" y="3188670"/>
            <a:chExt cx="2952328" cy="1205455"/>
          </a:xfrm>
        </p:grpSpPr>
        <p:sp>
          <p:nvSpPr>
            <p:cNvPr id="34" name="Rectangle 33">
              <a:extLst>
                <a:ext uri="{FF2B5EF4-FFF2-40B4-BE49-F238E27FC236}">
                  <a16:creationId xmlns:a16="http://schemas.microsoft.com/office/drawing/2014/main" id="{323FE55A-4F80-82FE-5BC5-3C53CC56E84F}"/>
                </a:ext>
              </a:extLst>
            </p:cNvPr>
            <p:cNvSpPr/>
            <p:nvPr/>
          </p:nvSpPr>
          <p:spPr>
            <a:xfrm>
              <a:off x="830158" y="3188670"/>
              <a:ext cx="2538755" cy="480773"/>
            </a:xfrm>
            <a:prstGeom prst="rect">
              <a:avLst/>
            </a:prstGeom>
          </p:spPr>
          <p:txBody>
            <a:bodyPr wrap="square">
              <a:spAutoFit/>
            </a:bodyPr>
            <a:lstStyle/>
            <a:p>
              <a:pPr algn="ctr">
                <a:lnSpc>
                  <a:spcPts val="2800"/>
                </a:lnSpc>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126</a:t>
              </a:r>
            </a:p>
          </p:txBody>
        </p:sp>
        <p:sp>
          <p:nvSpPr>
            <p:cNvPr id="35" name="Rectangle 34">
              <a:extLst>
                <a:ext uri="{FF2B5EF4-FFF2-40B4-BE49-F238E27FC236}">
                  <a16:creationId xmlns:a16="http://schemas.microsoft.com/office/drawing/2014/main" id="{E4D33468-95AF-54C9-78FA-EAA1B7F3332A}"/>
                </a:ext>
              </a:extLst>
            </p:cNvPr>
            <p:cNvSpPr/>
            <p:nvPr/>
          </p:nvSpPr>
          <p:spPr>
            <a:xfrm>
              <a:off x="529177" y="3747794"/>
              <a:ext cx="2952328" cy="646331"/>
            </a:xfrm>
            <a:prstGeom prst="rect">
              <a:avLst/>
            </a:prstGeom>
          </p:spPr>
          <p:txBody>
            <a:bodyPr wrap="square">
              <a:spAutoFit/>
            </a:bodyP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Corporate Members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 name="Group 41">
            <a:extLst>
              <a:ext uri="{FF2B5EF4-FFF2-40B4-BE49-F238E27FC236}">
                <a16:creationId xmlns:a16="http://schemas.microsoft.com/office/drawing/2014/main" id="{A5F4CDF2-FA3A-E1A2-9638-A3EB8E2DA322}"/>
              </a:ext>
            </a:extLst>
          </p:cNvPr>
          <p:cNvGrpSpPr/>
          <p:nvPr/>
        </p:nvGrpSpPr>
        <p:grpSpPr>
          <a:xfrm>
            <a:off x="5058890" y="4187350"/>
            <a:ext cx="2030680" cy="1032578"/>
            <a:chOff x="590899" y="3188670"/>
            <a:chExt cx="2952328" cy="1032578"/>
          </a:xfrm>
        </p:grpSpPr>
        <p:sp>
          <p:nvSpPr>
            <p:cNvPr id="43" name="Rectangle 42">
              <a:extLst>
                <a:ext uri="{FF2B5EF4-FFF2-40B4-BE49-F238E27FC236}">
                  <a16:creationId xmlns:a16="http://schemas.microsoft.com/office/drawing/2014/main" id="{788C9FD5-05F3-42C7-1613-CE97FB6B9CEB}"/>
                </a:ext>
              </a:extLst>
            </p:cNvPr>
            <p:cNvSpPr/>
            <p:nvPr/>
          </p:nvSpPr>
          <p:spPr>
            <a:xfrm>
              <a:off x="830158" y="3188670"/>
              <a:ext cx="2538755" cy="480773"/>
            </a:xfrm>
            <a:prstGeom prst="rect">
              <a:avLst/>
            </a:prstGeom>
            <a:noFill/>
          </p:spPr>
          <p:txBody>
            <a:bodyPr wrap="square">
              <a:spAutoFit/>
            </a:bodyPr>
            <a:lstStyle/>
            <a:p>
              <a:pPr algn="ctr">
                <a:lnSpc>
                  <a:spcPts val="2800"/>
                </a:lnSpc>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52</a:t>
              </a:r>
            </a:p>
          </p:txBody>
        </p:sp>
        <p:sp>
          <p:nvSpPr>
            <p:cNvPr id="44" name="Rectangle 43">
              <a:extLst>
                <a:ext uri="{FF2B5EF4-FFF2-40B4-BE49-F238E27FC236}">
                  <a16:creationId xmlns:a16="http://schemas.microsoft.com/office/drawing/2014/main" id="{78CCFD34-9F62-1B19-68AE-FBC7CAB49D8C}"/>
                </a:ext>
              </a:extLst>
            </p:cNvPr>
            <p:cNvSpPr/>
            <p:nvPr/>
          </p:nvSpPr>
          <p:spPr>
            <a:xfrm>
              <a:off x="590899" y="3851916"/>
              <a:ext cx="2952328" cy="369332"/>
            </a:xfrm>
            <a:prstGeom prst="rect">
              <a:avLst/>
            </a:prstGeom>
          </p:spPr>
          <p:txBody>
            <a:bodyPr wrap="square">
              <a:spAutoFit/>
            </a:bodyP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Working Groups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oup 46">
            <a:extLst>
              <a:ext uri="{FF2B5EF4-FFF2-40B4-BE49-F238E27FC236}">
                <a16:creationId xmlns:a16="http://schemas.microsoft.com/office/drawing/2014/main" id="{836C86AF-869C-1BC0-9203-B667A172ABD0}"/>
              </a:ext>
            </a:extLst>
          </p:cNvPr>
          <p:cNvGrpSpPr/>
          <p:nvPr/>
        </p:nvGrpSpPr>
        <p:grpSpPr>
          <a:xfrm>
            <a:off x="7540626" y="4187350"/>
            <a:ext cx="2030680" cy="1269349"/>
            <a:chOff x="606333" y="3188670"/>
            <a:chExt cx="2952328" cy="1269349"/>
          </a:xfrm>
        </p:grpSpPr>
        <p:sp>
          <p:nvSpPr>
            <p:cNvPr id="48" name="Rectangle 47">
              <a:extLst>
                <a:ext uri="{FF2B5EF4-FFF2-40B4-BE49-F238E27FC236}">
                  <a16:creationId xmlns:a16="http://schemas.microsoft.com/office/drawing/2014/main" id="{836D06AF-8DA3-FD10-A52A-593EC9D74362}"/>
                </a:ext>
              </a:extLst>
            </p:cNvPr>
            <p:cNvSpPr/>
            <p:nvPr/>
          </p:nvSpPr>
          <p:spPr>
            <a:xfrm>
              <a:off x="830158" y="3188670"/>
              <a:ext cx="2538755" cy="480773"/>
            </a:xfrm>
            <a:prstGeom prst="rect">
              <a:avLst/>
            </a:prstGeom>
            <a:noFill/>
          </p:spPr>
          <p:txBody>
            <a:bodyPr wrap="square">
              <a:spAutoFit/>
            </a:bodyPr>
            <a:lstStyle/>
            <a:p>
              <a:pPr algn="ctr">
                <a:lnSpc>
                  <a:spcPts val="2800"/>
                </a:lnSpc>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65</a:t>
              </a:r>
            </a:p>
          </p:txBody>
        </p:sp>
        <p:sp>
          <p:nvSpPr>
            <p:cNvPr id="49" name="Rectangle 48">
              <a:extLst>
                <a:ext uri="{FF2B5EF4-FFF2-40B4-BE49-F238E27FC236}">
                  <a16:creationId xmlns:a16="http://schemas.microsoft.com/office/drawing/2014/main" id="{C38670A5-53B4-6C79-F05E-21B0FBB81414}"/>
                </a:ext>
              </a:extLst>
            </p:cNvPr>
            <p:cNvSpPr/>
            <p:nvPr/>
          </p:nvSpPr>
          <p:spPr>
            <a:xfrm>
              <a:off x="606333" y="3811688"/>
              <a:ext cx="2952328" cy="646331"/>
            </a:xfrm>
            <a:prstGeom prst="rect">
              <a:avLst/>
            </a:prstGeom>
          </p:spPr>
          <p:txBody>
            <a:bodyPr wrap="square">
              <a:spAutoFit/>
            </a:bodyP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Chapters Worldwide</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0" name="Group 49">
            <a:extLst>
              <a:ext uri="{FF2B5EF4-FFF2-40B4-BE49-F238E27FC236}">
                <a16:creationId xmlns:a16="http://schemas.microsoft.com/office/drawing/2014/main" id="{3E75D221-6793-761C-7FA0-BACD3DA03340}"/>
              </a:ext>
            </a:extLst>
          </p:cNvPr>
          <p:cNvGrpSpPr/>
          <p:nvPr/>
        </p:nvGrpSpPr>
        <p:grpSpPr>
          <a:xfrm>
            <a:off x="9976327" y="4187350"/>
            <a:ext cx="2030680" cy="1269348"/>
            <a:chOff x="590899" y="3188670"/>
            <a:chExt cx="2952328" cy="1269348"/>
          </a:xfrm>
        </p:grpSpPr>
        <p:sp>
          <p:nvSpPr>
            <p:cNvPr id="51" name="Rectangle 50">
              <a:extLst>
                <a:ext uri="{FF2B5EF4-FFF2-40B4-BE49-F238E27FC236}">
                  <a16:creationId xmlns:a16="http://schemas.microsoft.com/office/drawing/2014/main" id="{E66F2A75-5015-859A-AEC4-E4A83537E947}"/>
                </a:ext>
              </a:extLst>
            </p:cNvPr>
            <p:cNvSpPr/>
            <p:nvPr/>
          </p:nvSpPr>
          <p:spPr>
            <a:xfrm>
              <a:off x="830158" y="3188670"/>
              <a:ext cx="2538755" cy="480773"/>
            </a:xfrm>
            <a:prstGeom prst="rect">
              <a:avLst/>
            </a:prstGeom>
            <a:noFill/>
          </p:spPr>
          <p:txBody>
            <a:bodyPr wrap="square">
              <a:spAutoFit/>
            </a:bodyPr>
            <a:lstStyle/>
            <a:p>
              <a:pPr algn="ctr">
                <a:lnSpc>
                  <a:spcPts val="2800"/>
                </a:lnSpc>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52" name="Rectangle 51">
              <a:extLst>
                <a:ext uri="{FF2B5EF4-FFF2-40B4-BE49-F238E27FC236}">
                  <a16:creationId xmlns:a16="http://schemas.microsoft.com/office/drawing/2014/main" id="{7C2EF7DF-F682-8F0F-3819-CE9CF83E585B}"/>
                </a:ext>
              </a:extLst>
            </p:cNvPr>
            <p:cNvSpPr/>
            <p:nvPr/>
          </p:nvSpPr>
          <p:spPr>
            <a:xfrm>
              <a:off x="590899" y="3811687"/>
              <a:ext cx="2952328" cy="646331"/>
            </a:xfrm>
            <a:prstGeom prst="rect">
              <a:avLst/>
            </a:prstGeom>
          </p:spPr>
          <p:txBody>
            <a:bodyPr wrap="square">
              <a:spAutoFit/>
            </a:bodyP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Countries with Active Members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3" name="Oval 52">
            <a:extLst>
              <a:ext uri="{FF2B5EF4-FFF2-40B4-BE49-F238E27FC236}">
                <a16:creationId xmlns:a16="http://schemas.microsoft.com/office/drawing/2014/main" id="{E118209F-E45F-8802-3C74-5B717DF4E7DE}"/>
              </a:ext>
            </a:extLst>
          </p:cNvPr>
          <p:cNvSpPr/>
          <p:nvPr/>
        </p:nvSpPr>
        <p:spPr>
          <a:xfrm>
            <a:off x="10358480" y="2446168"/>
            <a:ext cx="1266375" cy="1266375"/>
          </a:xfrm>
          <a:prstGeom prst="ellipse">
            <a:avLst/>
          </a:prstGeom>
          <a:solidFill>
            <a:schemeClr val="accent5"/>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423979E9-4EA3-4500-BFF8-864E5C0A7E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73921" y="2720020"/>
            <a:ext cx="1137942" cy="694076"/>
          </a:xfrm>
          <a:prstGeom prst="rect">
            <a:avLst/>
          </a:prstGeom>
        </p:spPr>
      </p:pic>
      <p:pic>
        <p:nvPicPr>
          <p:cNvPr id="55" name="Picture 54">
            <a:extLst>
              <a:ext uri="{FF2B5EF4-FFF2-40B4-BE49-F238E27FC236}">
                <a16:creationId xmlns:a16="http://schemas.microsoft.com/office/drawing/2014/main" id="{D96E6AE2-8DEA-0E01-73AE-983F9F7CFF4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33322" y="2720020"/>
            <a:ext cx="1137942" cy="694076"/>
          </a:xfrm>
          <a:prstGeom prst="rect">
            <a:avLst/>
          </a:prstGeom>
        </p:spPr>
      </p:pic>
      <p:pic>
        <p:nvPicPr>
          <p:cNvPr id="56" name="Picture 55">
            <a:extLst>
              <a:ext uri="{FF2B5EF4-FFF2-40B4-BE49-F238E27FC236}">
                <a16:creationId xmlns:a16="http://schemas.microsoft.com/office/drawing/2014/main" id="{55BB78A0-6762-9231-6324-42C9433BD57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86995" y="2720020"/>
            <a:ext cx="1137942" cy="694076"/>
          </a:xfrm>
          <a:prstGeom prst="rect">
            <a:avLst/>
          </a:prstGeom>
        </p:spPr>
      </p:pic>
      <p:pic>
        <p:nvPicPr>
          <p:cNvPr id="57" name="Picture 56">
            <a:extLst>
              <a:ext uri="{FF2B5EF4-FFF2-40B4-BE49-F238E27FC236}">
                <a16:creationId xmlns:a16="http://schemas.microsoft.com/office/drawing/2014/main" id="{E9C41A2E-03D6-07C9-EF11-FC3370FB47C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428098" y="2720020"/>
            <a:ext cx="1137942" cy="694076"/>
          </a:xfrm>
          <a:prstGeom prst="rect">
            <a:avLst/>
          </a:prstGeom>
        </p:spPr>
      </p:pic>
      <p:sp>
        <p:nvSpPr>
          <p:cNvPr id="58" name="TextBox 57">
            <a:extLst>
              <a:ext uri="{FF2B5EF4-FFF2-40B4-BE49-F238E27FC236}">
                <a16:creationId xmlns:a16="http://schemas.microsoft.com/office/drawing/2014/main" id="{3615221E-BDC8-6D18-69FA-AB8D98D4CCB8}"/>
              </a:ext>
            </a:extLst>
          </p:cNvPr>
          <p:cNvSpPr txBox="1"/>
          <p:nvPr/>
        </p:nvSpPr>
        <p:spPr>
          <a:xfrm>
            <a:off x="0" y="592142"/>
            <a:ext cx="12181454" cy="1261884"/>
          </a:xfrm>
          <a:prstGeom prst="rect">
            <a:avLst/>
          </a:prstGeom>
          <a:noFill/>
          <a:ln w="25400">
            <a:noFill/>
          </a:ln>
        </p:spPr>
        <p:txBody>
          <a:bodyPr wrap="square" rtlCol="0" anchor="ctr">
            <a:spAutoFit/>
          </a:bodyPr>
          <a:lstStyle/>
          <a:p>
            <a:pPr algn="ctr">
              <a:spcAft>
                <a:spcPts val="600"/>
              </a:spcAft>
            </a:pPr>
            <a:r>
              <a:rPr lang="en-GB" sz="2200" b="1" u="none" strike="noStrike" baseline="0" dirty="0">
                <a:solidFill>
                  <a:schemeClr val="bg1"/>
                </a:solidFill>
                <a:latin typeface="Arial" panose="020B0604020202020204" pitchFamily="34" charset="0"/>
                <a:cs typeface="Arial" panose="020B0604020202020204" pitchFamily="34" charset="0"/>
              </a:rPr>
              <a:t>INCOSE is the premier choice of systems engineers for professional development.</a:t>
            </a:r>
          </a:p>
          <a:p>
            <a:pPr algn="ctr">
              <a:spcAft>
                <a:spcPts val="600"/>
              </a:spcAft>
            </a:pPr>
            <a:r>
              <a:rPr lang="en-GB" sz="2200" b="1" u="none" strike="noStrike" baseline="0" dirty="0">
                <a:solidFill>
                  <a:schemeClr val="bg1"/>
                </a:solidFill>
                <a:latin typeface="Arial" panose="020B0604020202020204" pitchFamily="34" charset="0"/>
                <a:cs typeface="Arial" panose="020B0604020202020204" pitchFamily="34" charset="0"/>
              </a:rPr>
              <a:t>With over 30 years of experience, we are shaping the future of systems engineering.</a:t>
            </a:r>
          </a:p>
          <a:p>
            <a:pPr algn="ctr">
              <a:spcAft>
                <a:spcPts val="600"/>
              </a:spcAft>
            </a:pPr>
            <a:r>
              <a:rPr lang="en-GB" sz="2200" b="1" u="none" strike="noStrike" baseline="0" dirty="0">
                <a:solidFill>
                  <a:schemeClr val="bg1"/>
                </a:solidFill>
                <a:latin typeface="Arial" panose="020B0604020202020204" pitchFamily="34" charset="0"/>
                <a:cs typeface="Arial" panose="020B0604020202020204" pitchFamily="34" charset="0"/>
              </a:rPr>
              <a:t>We interact with systems engineers across the globe on a daily basis to set standards.</a:t>
            </a:r>
            <a:endParaRPr lang="en-GB" sz="2200" b="1" dirty="0">
              <a:solidFill>
                <a:schemeClr val="bg1"/>
              </a:solidFill>
              <a:latin typeface="Arial" panose="020B0604020202020204" pitchFamily="34" charset="0"/>
              <a:cs typeface="Arial" panose="020B0604020202020204" pitchFamily="34" charset="0"/>
            </a:endParaRPr>
          </a:p>
        </p:txBody>
      </p:sp>
      <p:pic>
        <p:nvPicPr>
          <p:cNvPr id="3" name="Content Placeholder 3">
            <a:extLst>
              <a:ext uri="{FF2B5EF4-FFF2-40B4-BE49-F238E27FC236}">
                <a16:creationId xmlns:a16="http://schemas.microsoft.com/office/drawing/2014/main" id="{3794680A-D8C1-FE49-1B72-B7730BE16DFA}"/>
              </a:ext>
            </a:extLst>
          </p:cNvPr>
          <p:cNvPicPr>
            <a:picLocks noChangeAspect="1"/>
          </p:cNvPicPr>
          <p:nvPr/>
        </p:nvPicPr>
        <p:blipFill>
          <a:blip r:embed="rId9" cstate="screen">
            <a:clrChange>
              <a:clrFrom>
                <a:srgbClr val="FCFEFF"/>
              </a:clrFrom>
              <a:clrTo>
                <a:srgbClr val="FCFEFF">
                  <a:alpha val="0"/>
                </a:srgbClr>
              </a:clrTo>
            </a:clrChange>
            <a:extLst>
              <a:ext uri="{28A0092B-C50C-407E-A947-70E740481C1C}">
                <a14:useLocalDpi xmlns:a14="http://schemas.microsoft.com/office/drawing/2010/main"/>
              </a:ext>
            </a:extLst>
          </a:blip>
          <a:stretch>
            <a:fillRect/>
          </a:stretch>
        </p:blipFill>
        <p:spPr>
          <a:xfrm>
            <a:off x="11335350" y="6176962"/>
            <a:ext cx="856650" cy="681037"/>
          </a:xfrm>
          <a:prstGeom prst="rect">
            <a:avLst/>
          </a:prstGeom>
        </p:spPr>
      </p:pic>
    </p:spTree>
    <p:extLst>
      <p:ext uri="{BB962C8B-B14F-4D97-AF65-F5344CB8AC3E}">
        <p14:creationId xmlns:p14="http://schemas.microsoft.com/office/powerpoint/2010/main" val="99444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2B9038B-5A18-CBAC-2E21-C2013F74A0E7}"/>
              </a:ext>
            </a:extLst>
          </p:cNvPr>
          <p:cNvSpPr/>
          <p:nvPr/>
        </p:nvSpPr>
        <p:spPr>
          <a:xfrm>
            <a:off x="676276" y="1576262"/>
            <a:ext cx="11210924" cy="459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E1FF5449-717E-09DC-E5BD-D7A9822B14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4647" y="2217076"/>
            <a:ext cx="1755865" cy="1356805"/>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68556CDB-0B20-4541-29A0-92B4AD0899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464" y="4403878"/>
            <a:ext cx="3703328" cy="835154"/>
          </a:xfrm>
          <a:prstGeom prst="rect">
            <a:avLst/>
          </a:prstGeom>
        </p:spPr>
      </p:pic>
      <p:pic>
        <p:nvPicPr>
          <p:cNvPr id="7" name="Picture 6" descr="Graphical user interface, text&#10;&#10;Description automatically generated with medium confidence">
            <a:extLst>
              <a:ext uri="{FF2B5EF4-FFF2-40B4-BE49-F238E27FC236}">
                <a16:creationId xmlns:a16="http://schemas.microsoft.com/office/drawing/2014/main" id="{2105DCE3-4FAC-B822-9960-775D6E0C79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457" y="2241831"/>
            <a:ext cx="3703328" cy="1307295"/>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278218A6-457E-EAAB-1364-3920010632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3774" y="4497539"/>
            <a:ext cx="3703328" cy="741493"/>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1A2FE43F-1AD6-6330-985B-CBD6E38C5A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395603" y="2278995"/>
            <a:ext cx="3232962" cy="1378178"/>
          </a:xfrm>
          <a:prstGeom prst="rect">
            <a:avLst/>
          </a:prstGeom>
        </p:spPr>
      </p:pic>
      <p:pic>
        <p:nvPicPr>
          <p:cNvPr id="10" name="Picture 9" descr="Icon&#10;&#10;Description automatically generated">
            <a:extLst>
              <a:ext uri="{FF2B5EF4-FFF2-40B4-BE49-F238E27FC236}">
                <a16:creationId xmlns:a16="http://schemas.microsoft.com/office/drawing/2014/main" id="{10181797-2E14-1D4E-71EF-9E114AE0F1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12084" y="4359906"/>
            <a:ext cx="1016758" cy="1016758"/>
          </a:xfrm>
          <a:prstGeom prst="rect">
            <a:avLst/>
          </a:prstGeom>
        </p:spPr>
      </p:pic>
      <p:sp>
        <p:nvSpPr>
          <p:cNvPr id="3" name="TextBox 2">
            <a:extLst>
              <a:ext uri="{FF2B5EF4-FFF2-40B4-BE49-F238E27FC236}">
                <a16:creationId xmlns:a16="http://schemas.microsoft.com/office/drawing/2014/main" id="{0388EF82-CBCD-DBBF-CEDF-32561A24B9C9}"/>
              </a:ext>
            </a:extLst>
          </p:cNvPr>
          <p:cNvSpPr txBox="1"/>
          <p:nvPr/>
        </p:nvSpPr>
        <p:spPr>
          <a:xfrm>
            <a:off x="676275" y="692338"/>
            <a:ext cx="11210923" cy="707886"/>
          </a:xfrm>
          <a:prstGeom prst="rect">
            <a:avLst/>
          </a:prstGeom>
          <a:noFill/>
        </p:spPr>
        <p:txBody>
          <a:bodyPr wrap="square" rtlCol="0">
            <a:spAutoFit/>
          </a:bodyPr>
          <a:lstStyle/>
          <a:p>
            <a:r>
              <a:rPr lang="en-US" sz="4000" b="1" dirty="0">
                <a:solidFill>
                  <a:schemeClr val="accent1"/>
                </a:solidFill>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1516917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4E0E03-CDBE-3889-965C-0480BD1DC90A}"/>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group of people in a large room&#10;&#10;Description automatically generated with low confidence">
            <a:extLst>
              <a:ext uri="{FF2B5EF4-FFF2-40B4-BE49-F238E27FC236}">
                <a16:creationId xmlns:a16="http://schemas.microsoft.com/office/drawing/2014/main" id="{BC5860F3-D590-FCBD-D4D4-18B656F28B5C}"/>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14" name="Oval 13">
            <a:extLst>
              <a:ext uri="{FF2B5EF4-FFF2-40B4-BE49-F238E27FC236}">
                <a16:creationId xmlns:a16="http://schemas.microsoft.com/office/drawing/2014/main" id="{31B9424E-CBB3-208B-BABF-C351CEE8B36B}"/>
              </a:ext>
            </a:extLst>
          </p:cNvPr>
          <p:cNvSpPr/>
          <p:nvPr/>
        </p:nvSpPr>
        <p:spPr>
          <a:xfrm>
            <a:off x="169563" y="1845239"/>
            <a:ext cx="2769292" cy="2769292"/>
          </a:xfrm>
          <a:prstGeom prst="ellipse">
            <a:avLst/>
          </a:prstGeom>
          <a:solidFill>
            <a:schemeClr val="bg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8178C45E-11F5-BD3A-1796-386DCFD8E1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754" y="2830450"/>
            <a:ext cx="2687099" cy="888662"/>
          </a:xfrm>
          <a:prstGeom prst="rect">
            <a:avLst/>
          </a:prstGeom>
        </p:spPr>
      </p:pic>
      <p:sp>
        <p:nvSpPr>
          <p:cNvPr id="12" name="Oval 11">
            <a:extLst>
              <a:ext uri="{FF2B5EF4-FFF2-40B4-BE49-F238E27FC236}">
                <a16:creationId xmlns:a16="http://schemas.microsoft.com/office/drawing/2014/main" id="{10887FED-C07F-F4ED-91B1-8C8896925801}"/>
              </a:ext>
            </a:extLst>
          </p:cNvPr>
          <p:cNvSpPr/>
          <p:nvPr/>
        </p:nvSpPr>
        <p:spPr>
          <a:xfrm>
            <a:off x="3221107" y="1845239"/>
            <a:ext cx="2769292" cy="2769292"/>
          </a:xfrm>
          <a:prstGeom prst="ellipse">
            <a:avLst/>
          </a:prstGeom>
          <a:solidFill>
            <a:schemeClr val="bg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8A0E4393-48BD-A371-0261-FC71E49E05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2517" y="2785553"/>
            <a:ext cx="2957553" cy="978456"/>
          </a:xfrm>
          <a:prstGeom prst="rect">
            <a:avLst/>
          </a:prstGeom>
        </p:spPr>
      </p:pic>
      <p:sp>
        <p:nvSpPr>
          <p:cNvPr id="13" name="Oval 12">
            <a:extLst>
              <a:ext uri="{FF2B5EF4-FFF2-40B4-BE49-F238E27FC236}">
                <a16:creationId xmlns:a16="http://schemas.microsoft.com/office/drawing/2014/main" id="{86E08D8B-B577-5375-BA08-09D582AD0BEF}"/>
              </a:ext>
            </a:extLst>
          </p:cNvPr>
          <p:cNvSpPr/>
          <p:nvPr/>
        </p:nvSpPr>
        <p:spPr>
          <a:xfrm>
            <a:off x="6272651" y="1845239"/>
            <a:ext cx="2769292" cy="2769292"/>
          </a:xfrm>
          <a:prstGeom prst="ellipse">
            <a:avLst/>
          </a:prstGeom>
          <a:solidFill>
            <a:schemeClr val="bg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F3925A26-79A8-9428-E6C8-4DDF19EF9C81}"/>
              </a:ext>
            </a:extLst>
          </p:cNvPr>
          <p:cNvSpPr/>
          <p:nvPr/>
        </p:nvSpPr>
        <p:spPr>
          <a:xfrm>
            <a:off x="9324195" y="1845239"/>
            <a:ext cx="2769292" cy="2769292"/>
          </a:xfrm>
          <a:prstGeom prst="ellipse">
            <a:avLst/>
          </a:prstGeom>
          <a:solidFill>
            <a:schemeClr val="bg1"/>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iagram&#10;&#10;Description automatically generated">
            <a:extLst>
              <a:ext uri="{FF2B5EF4-FFF2-40B4-BE49-F238E27FC236}">
                <a16:creationId xmlns:a16="http://schemas.microsoft.com/office/drawing/2014/main" id="{E55FEF83-2B8C-89BE-2BAB-07DBD4737C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97105" y="2688772"/>
            <a:ext cx="1520384" cy="1634412"/>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02B4DFB3-2B95-F7A2-EB34-B2AF79799F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02245" y="3041232"/>
            <a:ext cx="2413192" cy="722777"/>
          </a:xfrm>
          <a:prstGeom prst="rect">
            <a:avLst/>
          </a:prstGeom>
          <a:ln>
            <a:noFill/>
          </a:ln>
        </p:spPr>
      </p:pic>
      <p:pic>
        <p:nvPicPr>
          <p:cNvPr id="22" name="Content Placeholder 3">
            <a:extLst>
              <a:ext uri="{FF2B5EF4-FFF2-40B4-BE49-F238E27FC236}">
                <a16:creationId xmlns:a16="http://schemas.microsoft.com/office/drawing/2014/main" id="{9396B65F-BD91-678A-5C3F-C2BD96683C6F}"/>
              </a:ext>
            </a:extLst>
          </p:cNvPr>
          <p:cNvPicPr>
            <a:picLocks noChangeAspect="1"/>
          </p:cNvPicPr>
          <p:nvPr/>
        </p:nvPicPr>
        <p:blipFill>
          <a:blip r:embed="rId8" cstate="screen">
            <a:clrChange>
              <a:clrFrom>
                <a:srgbClr val="FCFEFF"/>
              </a:clrFrom>
              <a:clrTo>
                <a:srgbClr val="FCFEFF">
                  <a:alpha val="0"/>
                </a:srgbClr>
              </a:clrTo>
            </a:clrChange>
            <a:extLst>
              <a:ext uri="{28A0092B-C50C-407E-A947-70E740481C1C}">
                <a14:useLocalDpi xmlns:a14="http://schemas.microsoft.com/office/drawing/2010/main"/>
              </a:ext>
            </a:extLst>
          </a:blip>
          <a:stretch>
            <a:fillRect/>
          </a:stretch>
        </p:blipFill>
        <p:spPr>
          <a:xfrm>
            <a:off x="11335350" y="6176962"/>
            <a:ext cx="856650" cy="681037"/>
          </a:xfrm>
          <a:prstGeom prst="rect">
            <a:avLst/>
          </a:prstGeom>
        </p:spPr>
      </p:pic>
      <p:sp>
        <p:nvSpPr>
          <p:cNvPr id="23" name="TextBox 22">
            <a:extLst>
              <a:ext uri="{FF2B5EF4-FFF2-40B4-BE49-F238E27FC236}">
                <a16:creationId xmlns:a16="http://schemas.microsoft.com/office/drawing/2014/main" id="{6DA75085-B983-323A-8664-4E161E1F3230}"/>
              </a:ext>
            </a:extLst>
          </p:cNvPr>
          <p:cNvSpPr txBox="1"/>
          <p:nvPr/>
        </p:nvSpPr>
        <p:spPr>
          <a:xfrm>
            <a:off x="4648752" y="5438298"/>
            <a:ext cx="3062765" cy="738664"/>
          </a:xfrm>
          <a:prstGeom prst="rect">
            <a:avLst/>
          </a:prstGeom>
          <a:solidFill>
            <a:schemeClr val="bg1"/>
          </a:solidFill>
          <a:ln w="25400">
            <a:noFill/>
          </a:ln>
        </p:spPr>
        <p:txBody>
          <a:bodyPr vert="horz" lIns="91440" tIns="45720" rIns="91440" bIns="45720" rtlCol="0" anchor="ctr">
            <a:noAutofit/>
          </a:bodyPr>
          <a:lstStyle/>
          <a:p>
            <a:pPr algn="ctr">
              <a:lnSpc>
                <a:spcPct val="120000"/>
              </a:lnSpc>
              <a:spcAft>
                <a:spcPts val="600"/>
              </a:spcAft>
            </a:pPr>
            <a:r>
              <a:rPr lang="en-US" sz="1600" b="1" dirty="0">
                <a:solidFill>
                  <a:schemeClr val="accent1"/>
                </a:solidFill>
                <a:latin typeface="Arial" panose="020B0604020202020204" pitchFamily="34" charset="0"/>
                <a:cs typeface="Arial" panose="020B0604020202020204" pitchFamily="34" charset="0"/>
              </a:rPr>
              <a:t>LEARN MORE: </a:t>
            </a:r>
            <a:br>
              <a:rPr lang="en-US" sz="1600" b="1" dirty="0">
                <a:solidFill>
                  <a:schemeClr val="accent1"/>
                </a:solidFill>
                <a:latin typeface="Arial" panose="020B0604020202020204" pitchFamily="34" charset="0"/>
                <a:cs typeface="Arial" panose="020B0604020202020204" pitchFamily="34" charset="0"/>
              </a:rPr>
            </a:br>
            <a:r>
              <a:rPr lang="en-US" sz="1600" b="1" dirty="0">
                <a:solidFill>
                  <a:schemeClr val="accent1"/>
                </a:solidFill>
                <a:latin typeface="Arial" panose="020B0604020202020204" pitchFamily="34" charset="0"/>
                <a:cs typeface="Arial" panose="020B0604020202020204" pitchFamily="34" charset="0"/>
                <a:hlinkClick r:id="rId9"/>
              </a:rPr>
              <a:t>i</a:t>
            </a:r>
            <a:r>
              <a:rPr lang="en-US" sz="1600" dirty="0">
                <a:latin typeface="Arial" panose="020B0604020202020204" pitchFamily="34" charset="0"/>
                <a:cs typeface="Arial" panose="020B0604020202020204" pitchFamily="34" charset="0"/>
                <a:hlinkClick r:id="rId9"/>
              </a:rPr>
              <a:t>ncose.org/events-and-news</a:t>
            </a:r>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9A9A2A2-9982-91F0-C807-B2416CAC03A5}"/>
              </a:ext>
            </a:extLst>
          </p:cNvPr>
          <p:cNvSpPr txBox="1"/>
          <p:nvPr/>
        </p:nvSpPr>
        <p:spPr>
          <a:xfrm>
            <a:off x="676275" y="692338"/>
            <a:ext cx="11210923"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Conferences and Events</a:t>
            </a:r>
          </a:p>
        </p:txBody>
      </p:sp>
      <p:sp>
        <p:nvSpPr>
          <p:cNvPr id="3" name="TextBox 2">
            <a:extLst>
              <a:ext uri="{FF2B5EF4-FFF2-40B4-BE49-F238E27FC236}">
                <a16:creationId xmlns:a16="http://schemas.microsoft.com/office/drawing/2014/main" id="{5301BFDA-B4E6-8E23-2AC8-43479195B59C}"/>
              </a:ext>
            </a:extLst>
          </p:cNvPr>
          <p:cNvSpPr txBox="1"/>
          <p:nvPr/>
        </p:nvSpPr>
        <p:spPr>
          <a:xfrm>
            <a:off x="883717" y="2046889"/>
            <a:ext cx="1317171" cy="692497"/>
          </a:xfrm>
          <a:prstGeom prst="rect">
            <a:avLst/>
          </a:prstGeom>
          <a:noFill/>
        </p:spPr>
        <p:txBody>
          <a:bodyPr wrap="square" rtlCol="0">
            <a:spAutoFit/>
          </a:bodyPr>
          <a:lstStyle/>
          <a:p>
            <a:pPr algn="ctr"/>
            <a:r>
              <a:rPr lang="en-US" sz="1300" b="1" i="0" dirty="0">
                <a:solidFill>
                  <a:schemeClr val="accent1"/>
                </a:solidFill>
                <a:effectLst/>
                <a:latin typeface="Arial" panose="020B0604020202020204" pitchFamily="34" charset="0"/>
                <a:cs typeface="Arial" panose="020B0604020202020204" pitchFamily="34" charset="0"/>
              </a:rPr>
              <a:t>International Symposium 2023</a:t>
            </a:r>
            <a:endParaRPr lang="en-US" sz="1300" b="1" dirty="0">
              <a:solidFill>
                <a:schemeClr val="accent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23212A9-7CCE-C74F-984D-01502B5EFDDA}"/>
              </a:ext>
            </a:extLst>
          </p:cNvPr>
          <p:cNvSpPr txBox="1"/>
          <p:nvPr/>
        </p:nvSpPr>
        <p:spPr>
          <a:xfrm>
            <a:off x="3931717" y="2046889"/>
            <a:ext cx="1317171" cy="692497"/>
          </a:xfrm>
          <a:prstGeom prst="rect">
            <a:avLst/>
          </a:prstGeom>
          <a:noFill/>
        </p:spPr>
        <p:txBody>
          <a:bodyPr wrap="square" rtlCol="0">
            <a:spAutoFit/>
          </a:bodyPr>
          <a:lstStyle/>
          <a:p>
            <a:pPr algn="ctr"/>
            <a:r>
              <a:rPr lang="en-US" sz="1300" b="1" i="0" dirty="0">
                <a:solidFill>
                  <a:schemeClr val="accent1"/>
                </a:solidFill>
                <a:effectLst/>
                <a:latin typeface="Arial" panose="020B0604020202020204" pitchFamily="34" charset="0"/>
                <a:cs typeface="Arial" panose="020B0604020202020204" pitchFamily="34" charset="0"/>
              </a:rPr>
              <a:t>International Workshop 2023</a:t>
            </a:r>
            <a:endParaRPr lang="en-US" sz="1300" b="1" dirty="0">
              <a:solidFill>
                <a:schemeClr val="accent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91DDA17-1048-6850-E121-53298FC53224}"/>
              </a:ext>
            </a:extLst>
          </p:cNvPr>
          <p:cNvSpPr txBox="1"/>
          <p:nvPr/>
        </p:nvSpPr>
        <p:spPr>
          <a:xfrm>
            <a:off x="6789587" y="2114708"/>
            <a:ext cx="1735420" cy="492443"/>
          </a:xfrm>
          <a:prstGeom prst="rect">
            <a:avLst/>
          </a:prstGeom>
          <a:noFill/>
        </p:spPr>
        <p:txBody>
          <a:bodyPr wrap="square" rtlCol="0">
            <a:spAutoFit/>
          </a:bodyPr>
          <a:lstStyle/>
          <a:p>
            <a:pPr algn="ctr"/>
            <a:r>
              <a:rPr lang="en-US" sz="1300" b="1" i="0" dirty="0">
                <a:solidFill>
                  <a:schemeClr val="accent1"/>
                </a:solidFill>
                <a:effectLst/>
                <a:latin typeface="Arial" panose="020B0604020202020204" pitchFamily="34" charset="0"/>
                <a:cs typeface="Arial" panose="020B0604020202020204" pitchFamily="34" charset="0"/>
              </a:rPr>
              <a:t>Human Systems Integration 2022</a:t>
            </a:r>
            <a:endParaRPr lang="en-US" sz="1300" b="1" dirty="0">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F54A890-CDA2-5ABC-3800-216590507A5D}"/>
              </a:ext>
            </a:extLst>
          </p:cNvPr>
          <p:cNvSpPr txBox="1"/>
          <p:nvPr/>
        </p:nvSpPr>
        <p:spPr>
          <a:xfrm>
            <a:off x="9324194" y="2114708"/>
            <a:ext cx="2669051" cy="892552"/>
          </a:xfrm>
          <a:prstGeom prst="rect">
            <a:avLst/>
          </a:prstGeom>
          <a:noFill/>
        </p:spPr>
        <p:txBody>
          <a:bodyPr wrap="square" rtlCol="0">
            <a:spAutoFit/>
          </a:bodyPr>
          <a:lstStyle/>
          <a:p>
            <a:pPr algn="ctr"/>
            <a:r>
              <a:rPr lang="en-US" sz="1300" b="1" i="0" dirty="0">
                <a:solidFill>
                  <a:schemeClr val="accent1"/>
                </a:solidFill>
                <a:effectLst/>
                <a:latin typeface="Arial" panose="020B0604020202020204" pitchFamily="34" charset="0"/>
                <a:cs typeface="Arial" panose="020B0604020202020204" pitchFamily="34" charset="0"/>
              </a:rPr>
              <a:t>Europe, Middle East, </a:t>
            </a:r>
            <a:br>
              <a:rPr lang="en-US" sz="1300" b="1" i="0" dirty="0">
                <a:solidFill>
                  <a:schemeClr val="accent1"/>
                </a:solidFill>
                <a:effectLst/>
                <a:latin typeface="Arial" panose="020B0604020202020204" pitchFamily="34" charset="0"/>
                <a:cs typeface="Arial" panose="020B0604020202020204" pitchFamily="34" charset="0"/>
              </a:rPr>
            </a:br>
            <a:r>
              <a:rPr lang="en-US" sz="1300" b="1" i="0" dirty="0">
                <a:solidFill>
                  <a:schemeClr val="accent1"/>
                </a:solidFill>
                <a:effectLst/>
                <a:latin typeface="Arial" panose="020B0604020202020204" pitchFamily="34" charset="0"/>
                <a:cs typeface="Arial" panose="020B0604020202020204" pitchFamily="34" charset="0"/>
              </a:rPr>
              <a:t>Africa (EMEA) Workshop </a:t>
            </a:r>
            <a:br>
              <a:rPr lang="en-US" sz="1300" b="1" i="0" dirty="0">
                <a:solidFill>
                  <a:schemeClr val="accent1"/>
                </a:solidFill>
                <a:effectLst/>
                <a:latin typeface="Arial" panose="020B0604020202020204" pitchFamily="34" charset="0"/>
                <a:cs typeface="Arial" panose="020B0604020202020204" pitchFamily="34" charset="0"/>
              </a:rPr>
            </a:br>
            <a:r>
              <a:rPr lang="en-US" sz="1300" b="1" i="0" dirty="0">
                <a:solidFill>
                  <a:schemeClr val="accent1"/>
                </a:solidFill>
                <a:effectLst/>
                <a:latin typeface="Arial" panose="020B0604020202020204" pitchFamily="34" charset="0"/>
                <a:cs typeface="Arial" panose="020B0604020202020204" pitchFamily="34" charset="0"/>
              </a:rPr>
              <a:t>and Systems Engineering Conference (WSEC) 2023</a:t>
            </a:r>
            <a:endParaRPr lang="en-US" sz="13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91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4E0E03-CDBE-3889-965C-0480BD1DC90A}"/>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indoor, music, piano, stack&#10;&#10;Description automatically generated">
            <a:extLst>
              <a:ext uri="{FF2B5EF4-FFF2-40B4-BE49-F238E27FC236}">
                <a16:creationId xmlns:a16="http://schemas.microsoft.com/office/drawing/2014/main" id="{5AEB17A6-D9B9-BF17-38A6-ECEF1E872C1C}"/>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22" name="Content Placeholder 3">
            <a:extLst>
              <a:ext uri="{FF2B5EF4-FFF2-40B4-BE49-F238E27FC236}">
                <a16:creationId xmlns:a16="http://schemas.microsoft.com/office/drawing/2014/main" id="{9396B65F-BD91-678A-5C3F-C2BD96683C6F}"/>
              </a:ext>
            </a:extLst>
          </p:cNvPr>
          <p:cNvPicPr>
            <a:picLocks noChangeAspect="1"/>
          </p:cNvPicPr>
          <p:nvPr/>
        </p:nvPicPr>
        <p:blipFill>
          <a:blip r:embed="rId4" cstate="screen">
            <a:clrChange>
              <a:clrFrom>
                <a:srgbClr val="FCFEFF"/>
              </a:clrFrom>
              <a:clrTo>
                <a:srgbClr val="FCFEFF">
                  <a:alpha val="0"/>
                </a:srgbClr>
              </a:clrTo>
            </a:clrChange>
            <a:extLst>
              <a:ext uri="{28A0092B-C50C-407E-A947-70E740481C1C}">
                <a14:useLocalDpi xmlns:a14="http://schemas.microsoft.com/office/drawing/2010/main"/>
              </a:ext>
            </a:extLst>
          </a:blip>
          <a:stretch>
            <a:fillRect/>
          </a:stretch>
        </p:blipFill>
        <p:spPr>
          <a:xfrm>
            <a:off x="11335350" y="6176962"/>
            <a:ext cx="856650" cy="681037"/>
          </a:xfrm>
          <a:prstGeom prst="rect">
            <a:avLst/>
          </a:prstGeom>
        </p:spPr>
      </p:pic>
      <p:sp>
        <p:nvSpPr>
          <p:cNvPr id="23" name="TextBox 22">
            <a:extLst>
              <a:ext uri="{FF2B5EF4-FFF2-40B4-BE49-F238E27FC236}">
                <a16:creationId xmlns:a16="http://schemas.microsoft.com/office/drawing/2014/main" id="{6DA75085-B983-323A-8664-4E161E1F3230}"/>
              </a:ext>
            </a:extLst>
          </p:cNvPr>
          <p:cNvSpPr txBox="1"/>
          <p:nvPr/>
        </p:nvSpPr>
        <p:spPr>
          <a:xfrm>
            <a:off x="905566" y="5549768"/>
            <a:ext cx="3062765" cy="738664"/>
          </a:xfrm>
          <a:prstGeom prst="rect">
            <a:avLst/>
          </a:prstGeom>
          <a:solidFill>
            <a:schemeClr val="bg1"/>
          </a:solidFill>
          <a:ln w="25400">
            <a:noFill/>
          </a:ln>
        </p:spPr>
        <p:txBody>
          <a:bodyPr vert="horz" lIns="91440" tIns="45720" rIns="91440" bIns="45720" rtlCol="0" anchor="ctr">
            <a:noAutofit/>
          </a:bodyPr>
          <a:lstStyle/>
          <a:p>
            <a:pPr algn="ctr">
              <a:lnSpc>
                <a:spcPct val="120000"/>
              </a:lnSpc>
              <a:spcAft>
                <a:spcPts val="600"/>
              </a:spcAft>
            </a:pPr>
            <a:r>
              <a:rPr lang="en-US" sz="1600" b="1" dirty="0">
                <a:solidFill>
                  <a:schemeClr val="accent1"/>
                </a:solidFill>
                <a:latin typeface="Arial" panose="020B0604020202020204" pitchFamily="34" charset="0"/>
                <a:cs typeface="Arial" panose="020B0604020202020204" pitchFamily="34" charset="0"/>
              </a:rPr>
              <a:t>LEARN MORE: </a:t>
            </a:r>
            <a:br>
              <a:rPr lang="en-US" sz="1600" b="1" dirty="0">
                <a:solidFill>
                  <a:schemeClr val="accent1"/>
                </a:solidFill>
                <a:latin typeface="Arial" panose="020B0604020202020204" pitchFamily="34" charset="0"/>
                <a:cs typeface="Arial" panose="020B0604020202020204" pitchFamily="34" charset="0"/>
              </a:rPr>
            </a:br>
            <a:r>
              <a:rPr lang="en-US" sz="1600" dirty="0">
                <a:hlinkClick r:id="rId5"/>
              </a:rPr>
              <a:t>http://connect.incose.org/store</a:t>
            </a:r>
            <a:endParaRPr lang="en-US" sz="1600" dirty="0"/>
          </a:p>
        </p:txBody>
      </p:sp>
      <p:pic>
        <p:nvPicPr>
          <p:cNvPr id="10" name="Picture 2" descr="Systems Engineering - Wiley Online Library">
            <a:extLst>
              <a:ext uri="{FF2B5EF4-FFF2-40B4-BE49-F238E27FC236}">
                <a16:creationId xmlns:a16="http://schemas.microsoft.com/office/drawing/2014/main" id="{1CAF515C-A8EB-1CF3-835A-D86E3F3FF9C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4915" y="1888825"/>
            <a:ext cx="2415551" cy="31737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4" descr="Diagram&#10;&#10;Description automatically generated">
            <a:extLst>
              <a:ext uri="{FF2B5EF4-FFF2-40B4-BE49-F238E27FC236}">
                <a16:creationId xmlns:a16="http://schemas.microsoft.com/office/drawing/2014/main" id="{DAC96A89-A203-BC05-3E63-B522559028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92849" y="1888825"/>
            <a:ext cx="2438779" cy="3150558"/>
          </a:xfrm>
          <a:prstGeom prst="rect">
            <a:avLst/>
          </a:prstGeom>
          <a:ln>
            <a:noFill/>
          </a:ln>
        </p:spPr>
      </p:pic>
      <p:pic>
        <p:nvPicPr>
          <p:cNvPr id="16" name="Picture 15" descr="A picture containing text, vector graphics&#10;&#10;Description automatically generated">
            <a:extLst>
              <a:ext uri="{FF2B5EF4-FFF2-40B4-BE49-F238E27FC236}">
                <a16:creationId xmlns:a16="http://schemas.microsoft.com/office/drawing/2014/main" id="{22FD576A-2824-5CF9-4FCF-83CFBF6920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87245" y="1900834"/>
            <a:ext cx="2435615" cy="3151973"/>
          </a:xfrm>
          <a:prstGeom prst="rect">
            <a:avLst/>
          </a:prstGeom>
          <a:ln>
            <a:noFill/>
          </a:ln>
        </p:spPr>
      </p:pic>
      <p:graphicFrame>
        <p:nvGraphicFramePr>
          <p:cNvPr id="17" name="Object 16">
            <a:extLst>
              <a:ext uri="{FF2B5EF4-FFF2-40B4-BE49-F238E27FC236}">
                <a16:creationId xmlns:a16="http://schemas.microsoft.com/office/drawing/2014/main" id="{60A1E817-DA86-3136-6484-40FF008F246D}"/>
              </a:ext>
            </a:extLst>
          </p:cNvPr>
          <p:cNvGraphicFramePr>
            <a:graphicFrameLocks noChangeAspect="1"/>
          </p:cNvGraphicFramePr>
          <p:nvPr>
            <p:extLst>
              <p:ext uri="{D42A27DB-BD31-4B8C-83A1-F6EECF244321}">
                <p14:modId xmlns:p14="http://schemas.microsoft.com/office/powerpoint/2010/main" val="548647836"/>
              </p:ext>
            </p:extLst>
          </p:nvPr>
        </p:nvGraphicFramePr>
        <p:xfrm>
          <a:off x="6544011" y="1900834"/>
          <a:ext cx="2430851" cy="3144884"/>
        </p:xfrm>
        <a:graphic>
          <a:graphicData uri="http://schemas.openxmlformats.org/presentationml/2006/ole">
            <mc:AlternateContent xmlns:mc="http://schemas.openxmlformats.org/markup-compatibility/2006">
              <mc:Choice xmlns:v="urn:schemas-microsoft-com:vml" Requires="v">
                <p:oleObj name="Acrobat Document" r:id="rId9" imgW="4663440" imgH="6034757" progId="Acrobat.Document.DC">
                  <p:embed/>
                </p:oleObj>
              </mc:Choice>
              <mc:Fallback>
                <p:oleObj name="Acrobat Document" r:id="rId9" imgW="4663440" imgH="6034757" progId="Acrobat.Document.DC">
                  <p:embed/>
                  <p:pic>
                    <p:nvPicPr>
                      <p:cNvPr id="17" name="Object 16">
                        <a:extLst>
                          <a:ext uri="{FF2B5EF4-FFF2-40B4-BE49-F238E27FC236}">
                            <a16:creationId xmlns:a16="http://schemas.microsoft.com/office/drawing/2014/main" id="{60A1E817-DA86-3136-6484-40FF008F246D}"/>
                          </a:ext>
                        </a:extLst>
                      </p:cNvPr>
                      <p:cNvPicPr/>
                      <p:nvPr/>
                    </p:nvPicPr>
                    <p:blipFill>
                      <a:blip r:embed="rId10"/>
                      <a:stretch>
                        <a:fillRect/>
                      </a:stretch>
                    </p:blipFill>
                    <p:spPr>
                      <a:xfrm>
                        <a:off x="6544011" y="1900834"/>
                        <a:ext cx="2430851" cy="3144884"/>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15BE6C9-079F-DEA7-63BD-E1AE66D4F88D}"/>
              </a:ext>
            </a:extLst>
          </p:cNvPr>
          <p:cNvSpPr txBox="1"/>
          <p:nvPr/>
        </p:nvSpPr>
        <p:spPr>
          <a:xfrm>
            <a:off x="676275" y="692338"/>
            <a:ext cx="11210923"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Publications</a:t>
            </a:r>
          </a:p>
        </p:txBody>
      </p:sp>
    </p:spTree>
    <p:extLst>
      <p:ext uri="{BB962C8B-B14F-4D97-AF65-F5344CB8AC3E}">
        <p14:creationId xmlns:p14="http://schemas.microsoft.com/office/powerpoint/2010/main" val="157445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sitting around a table with laptops&#10;&#10;Description automatically generated with medium confidence">
            <a:extLst>
              <a:ext uri="{FF2B5EF4-FFF2-40B4-BE49-F238E27FC236}">
                <a16:creationId xmlns:a16="http://schemas.microsoft.com/office/drawing/2014/main" id="{B0DC0991-007F-2E2E-427C-635A27644F09}"/>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667500" y="1"/>
            <a:ext cx="2704238" cy="4377653"/>
          </a:xfrm>
        </p:spPr>
      </p:pic>
      <p:pic>
        <p:nvPicPr>
          <p:cNvPr id="11" name="Picture Placeholder 10" descr="Text, letter&#10;&#10;Description automatically generated">
            <a:extLst>
              <a:ext uri="{FF2B5EF4-FFF2-40B4-BE49-F238E27FC236}">
                <a16:creationId xmlns:a16="http://schemas.microsoft.com/office/drawing/2014/main" id="{D5CE1DC6-CA24-EE3F-9695-B81CD682148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9483299" y="1"/>
            <a:ext cx="2708701" cy="3159407"/>
          </a:xfrm>
        </p:spPr>
      </p:pic>
      <p:pic>
        <p:nvPicPr>
          <p:cNvPr id="13" name="Picture Placeholder 12" descr="A picture containing person, window, indoor, dining table&#10;&#10;Description automatically generated">
            <a:extLst>
              <a:ext uri="{FF2B5EF4-FFF2-40B4-BE49-F238E27FC236}">
                <a16:creationId xmlns:a16="http://schemas.microsoft.com/office/drawing/2014/main" id="{63474B26-E353-4561-EEBF-269BE2B30B13}"/>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9483299" y="3270969"/>
            <a:ext cx="2708701" cy="3587801"/>
          </a:xfrm>
        </p:spPr>
      </p:pic>
      <p:pic>
        <p:nvPicPr>
          <p:cNvPr id="8" name="Picture Placeholder 7" descr="A person wearing glasses&#10;&#10;Description automatically generated with low confidence">
            <a:extLst>
              <a:ext uri="{FF2B5EF4-FFF2-40B4-BE49-F238E27FC236}">
                <a16:creationId xmlns:a16="http://schemas.microsoft.com/office/drawing/2014/main" id="{B8B70B23-B538-4312-3876-C95B14A29C0E}"/>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8C25BEAB-B3DD-14CA-1DEA-0FF4C86E4404}"/>
              </a:ext>
            </a:extLst>
          </p:cNvPr>
          <p:cNvSpPr txBox="1"/>
          <p:nvPr/>
        </p:nvSpPr>
        <p:spPr>
          <a:xfrm>
            <a:off x="676276" y="2315551"/>
            <a:ext cx="5344498" cy="4124206"/>
          </a:xfrm>
          <a:prstGeom prst="rect">
            <a:avLst/>
          </a:prstGeom>
          <a:noFill/>
        </p:spPr>
        <p:txBody>
          <a:bodyPr wrap="square" rtlCol="0">
            <a:spAutoFit/>
          </a:bodyPr>
          <a:lstStyle/>
          <a:p>
            <a:r>
              <a:rPr lang="en-US" sz="1600" dirty="0">
                <a:latin typeface="Arial" panose="020B0604020202020204" pitchFamily="34" charset="0"/>
                <a:ea typeface="Open Sans" pitchFamily="2" charset="0"/>
                <a:cs typeface="Arial" panose="020B0604020202020204" pitchFamily="34" charset="0"/>
              </a:rPr>
              <a:t>Committed to rewarding skills through scholarships for those engaged in finding solutions to complex technical challenges at all stages of their education or career.  </a:t>
            </a:r>
          </a:p>
          <a:p>
            <a:endParaRPr lang="en-US" sz="1600" dirty="0">
              <a:latin typeface="Arial" panose="020B0604020202020204" pitchFamily="34" charset="0"/>
              <a:ea typeface="Open Sans" pitchFamily="2" charset="0"/>
              <a:cs typeface="Arial" panose="020B0604020202020204" pitchFamily="34" charset="0"/>
            </a:endParaRPr>
          </a:p>
          <a:p>
            <a:r>
              <a:rPr lang="en-US" sz="1600" dirty="0">
                <a:latin typeface="Arial" panose="020B0604020202020204" pitchFamily="34" charset="0"/>
                <a:cs typeface="Arial" panose="020B0604020202020204" pitchFamily="34" charset="0"/>
              </a:rPr>
              <a:t>Offers possibilities for people to pursue goals that anticipate the future – for them and for the world.</a:t>
            </a:r>
          </a:p>
          <a:p>
            <a:endParaRPr lang="en-US" sz="1600" dirty="0">
              <a:latin typeface="Arial" panose="020B0604020202020204" pitchFamily="34" charset="0"/>
              <a:cs typeface="Arial" panose="020B0604020202020204" pitchFamily="34" charset="0"/>
            </a:endParaRPr>
          </a:p>
          <a:p>
            <a:pPr lvl="0"/>
            <a:r>
              <a:rPr lang="en-US" sz="1600" b="1" dirty="0">
                <a:latin typeface="Arial" panose="020B0604020202020204" pitchFamily="34" charset="0"/>
                <a:cs typeface="Arial" panose="020B0604020202020204" pitchFamily="34" charset="0"/>
              </a:rPr>
              <a:t>SCHOLARSHIPS INCLUDE:</a:t>
            </a:r>
          </a:p>
          <a:p>
            <a:pPr marL="179388" lvl="1" indent="-169863">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ISEF, the International Science and Engineering Fair INCOSE Award to a pre-college student</a:t>
            </a:r>
          </a:p>
          <a:p>
            <a:pPr marL="179388" lvl="1" indent="-169863">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Chesapeake Chapter Award</a:t>
            </a:r>
          </a:p>
          <a:p>
            <a:pPr marL="179388" lvl="1" indent="-169863">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Stevens Doctoral Award for Promising Research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 Systems Engineering to a PhD Candidate</a:t>
            </a:r>
          </a:p>
          <a:p>
            <a:pPr marL="179388" lvl="1" indent="-169863">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James E. Long Award for Post Doctoral work</a:t>
            </a:r>
            <a:endParaRPr lang="en-US" sz="1800" dirty="0">
              <a:latin typeface="Arial" panose="020B0604020202020204" pitchFamily="34" charset="0"/>
              <a:ea typeface="Open Sans" pitchFamily="2" charset="0"/>
              <a:cs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3F5EA5F8-0EA8-ABC2-D81F-8ED258271437}"/>
              </a:ext>
            </a:extLst>
          </p:cNvPr>
          <p:cNvSpPr txBox="1"/>
          <p:nvPr/>
        </p:nvSpPr>
        <p:spPr>
          <a:xfrm>
            <a:off x="676276" y="692338"/>
            <a:ext cx="5787278" cy="1323439"/>
          </a:xfrm>
          <a:prstGeom prst="rect">
            <a:avLst/>
          </a:prstGeom>
          <a:noFill/>
        </p:spPr>
        <p:txBody>
          <a:bodyPr wrap="square" rtlCol="0">
            <a:spAutoFit/>
          </a:bodyPr>
          <a:lstStyle/>
          <a:p>
            <a:r>
              <a:rPr lang="en-US" sz="4000" b="1" dirty="0">
                <a:solidFill>
                  <a:schemeClr val="accent1"/>
                </a:solidFill>
                <a:latin typeface="Arial" panose="020B0604020202020204" pitchFamily="34" charset="0"/>
                <a:cs typeface="Arial" panose="020B0604020202020204" pitchFamily="34" charset="0"/>
              </a:rPr>
              <a:t>The INCOSE Foundation</a:t>
            </a:r>
          </a:p>
        </p:txBody>
      </p:sp>
    </p:spTree>
    <p:extLst>
      <p:ext uri="{BB962C8B-B14F-4D97-AF65-F5344CB8AC3E}">
        <p14:creationId xmlns:p14="http://schemas.microsoft.com/office/powerpoint/2010/main" val="216470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sky, person, person, sport&#10;&#10;Description automatically generated">
            <a:extLst>
              <a:ext uri="{FF2B5EF4-FFF2-40B4-BE49-F238E27FC236}">
                <a16:creationId xmlns:a16="http://schemas.microsoft.com/office/drawing/2014/main" id="{E9B6AB26-3135-B493-3679-92C99020C47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2" name="Rectangle 11">
            <a:extLst>
              <a:ext uri="{FF2B5EF4-FFF2-40B4-BE49-F238E27FC236}">
                <a16:creationId xmlns:a16="http://schemas.microsoft.com/office/drawing/2014/main" id="{19F166AC-6307-49B5-93B3-B3A73910C8F8}"/>
              </a:ext>
            </a:extLst>
          </p:cNvPr>
          <p:cNvSpPr/>
          <p:nvPr/>
        </p:nvSpPr>
        <p:spPr>
          <a:xfrm>
            <a:off x="1363808" y="0"/>
            <a:ext cx="9464385" cy="542492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5245F26-353D-4500-9BC1-CE4E6D97BF46}"/>
              </a:ext>
            </a:extLst>
          </p:cNvPr>
          <p:cNvSpPr txBox="1"/>
          <p:nvPr/>
        </p:nvSpPr>
        <p:spPr>
          <a:xfrm>
            <a:off x="1363808" y="937836"/>
            <a:ext cx="9464384" cy="644920"/>
          </a:xfrm>
          <a:prstGeom prst="rect">
            <a:avLst/>
          </a:prstGeom>
          <a:noFill/>
        </p:spPr>
        <p:txBody>
          <a:bodyPr wrap="square" rtlCol="0">
            <a:spAutoFit/>
          </a:bodyPr>
          <a:lstStyle/>
          <a:p>
            <a:pPr algn="ctr">
              <a:lnSpc>
                <a:spcPts val="4200"/>
              </a:lnSpc>
            </a:pPr>
            <a:r>
              <a:rPr lang="en-US" sz="4400" b="1" dirty="0">
                <a:solidFill>
                  <a:schemeClr val="bg1"/>
                </a:solidFill>
                <a:latin typeface="Arial Black" panose="020B0604020202020204" pitchFamily="34" charset="0"/>
                <a:cs typeface="Arial Black" panose="020B0604020202020204" pitchFamily="34" charset="0"/>
              </a:rPr>
              <a:t>Questions?</a:t>
            </a:r>
          </a:p>
        </p:txBody>
      </p:sp>
      <p:pic>
        <p:nvPicPr>
          <p:cNvPr id="6" name="Graphic 5" descr="Badge Question Mark with solid fill">
            <a:extLst>
              <a:ext uri="{FF2B5EF4-FFF2-40B4-BE49-F238E27FC236}">
                <a16:creationId xmlns:a16="http://schemas.microsoft.com/office/drawing/2014/main" id="{C9682733-70F4-34EF-D3E2-5A65242FACD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36905" y="1582756"/>
            <a:ext cx="3318190" cy="3318190"/>
          </a:xfrm>
          <a:prstGeom prst="rect">
            <a:avLst/>
          </a:prstGeom>
        </p:spPr>
      </p:pic>
    </p:spTree>
    <p:extLst>
      <p:ext uri="{BB962C8B-B14F-4D97-AF65-F5344CB8AC3E}">
        <p14:creationId xmlns:p14="http://schemas.microsoft.com/office/powerpoint/2010/main" val="39841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dark&#10;&#10;Description automatically generated">
            <a:extLst>
              <a:ext uri="{FF2B5EF4-FFF2-40B4-BE49-F238E27FC236}">
                <a16:creationId xmlns:a16="http://schemas.microsoft.com/office/drawing/2014/main" id="{E5AF9D11-5EAE-9EDA-9390-87E60E8A877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2" name="Rectangle 11">
            <a:extLst>
              <a:ext uri="{FF2B5EF4-FFF2-40B4-BE49-F238E27FC236}">
                <a16:creationId xmlns:a16="http://schemas.microsoft.com/office/drawing/2014/main" id="{19F166AC-6307-49B5-93B3-B3A73910C8F8}"/>
              </a:ext>
            </a:extLst>
          </p:cNvPr>
          <p:cNvSpPr/>
          <p:nvPr/>
        </p:nvSpPr>
        <p:spPr>
          <a:xfrm>
            <a:off x="1363808" y="0"/>
            <a:ext cx="946438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5245F26-353D-4500-9BC1-CE4E6D97BF46}"/>
              </a:ext>
            </a:extLst>
          </p:cNvPr>
          <p:cNvSpPr txBox="1"/>
          <p:nvPr/>
        </p:nvSpPr>
        <p:spPr>
          <a:xfrm>
            <a:off x="1363808" y="457545"/>
            <a:ext cx="9464384" cy="644920"/>
          </a:xfrm>
          <a:prstGeom prst="rect">
            <a:avLst/>
          </a:prstGeom>
          <a:noFill/>
        </p:spPr>
        <p:txBody>
          <a:bodyPr wrap="square" rtlCol="0">
            <a:spAutoFit/>
          </a:bodyPr>
          <a:lstStyle/>
          <a:p>
            <a:pPr algn="ctr">
              <a:lnSpc>
                <a:spcPts val="4200"/>
              </a:lnSpc>
            </a:pPr>
            <a:r>
              <a:rPr lang="en-US" sz="4400" b="1" dirty="0">
                <a:solidFill>
                  <a:schemeClr val="accent1"/>
                </a:solidFill>
                <a:latin typeface="Arial" panose="020B0604020202020204" pitchFamily="34" charset="0"/>
                <a:cs typeface="Arial" panose="020B0604020202020204" pitchFamily="34" charset="0"/>
              </a:rPr>
              <a:t>Contact Us</a:t>
            </a:r>
          </a:p>
        </p:txBody>
      </p:sp>
      <p:pic>
        <p:nvPicPr>
          <p:cNvPr id="7" name="Content Placeholder 3">
            <a:extLst>
              <a:ext uri="{FF2B5EF4-FFF2-40B4-BE49-F238E27FC236}">
                <a16:creationId xmlns:a16="http://schemas.microsoft.com/office/drawing/2014/main" id="{364042D1-7377-8F05-1C99-FAF390306767}"/>
              </a:ext>
            </a:extLst>
          </p:cNvPr>
          <p:cNvPicPr>
            <a:picLocks noChangeAspect="1"/>
          </p:cNvPicPr>
          <p:nvPr/>
        </p:nvPicPr>
        <p:blipFill rotWithShape="1">
          <a:blip r:embed="rId3" cstate="screen">
            <a:clrChange>
              <a:clrFrom>
                <a:srgbClr val="FCFEFF"/>
              </a:clrFrom>
              <a:clrTo>
                <a:srgbClr val="FCFEFF">
                  <a:alpha val="0"/>
                </a:srgbClr>
              </a:clrTo>
            </a:clrChange>
            <a:extLst>
              <a:ext uri="{28A0092B-C50C-407E-A947-70E740481C1C}">
                <a14:useLocalDpi xmlns:a14="http://schemas.microsoft.com/office/drawing/2010/main"/>
              </a:ext>
            </a:extLst>
          </a:blip>
          <a:srcRect/>
          <a:stretch/>
        </p:blipFill>
        <p:spPr>
          <a:xfrm>
            <a:off x="5089234" y="1334175"/>
            <a:ext cx="2013527" cy="1403126"/>
          </a:xfrm>
          <a:prstGeom prst="rect">
            <a:avLst/>
          </a:prstGeom>
        </p:spPr>
      </p:pic>
      <p:sp>
        <p:nvSpPr>
          <p:cNvPr id="8" name="TextBox 7">
            <a:extLst>
              <a:ext uri="{FF2B5EF4-FFF2-40B4-BE49-F238E27FC236}">
                <a16:creationId xmlns:a16="http://schemas.microsoft.com/office/drawing/2014/main" id="{04EF3A7F-9D88-8434-F29F-7E7B8BC19ADF}"/>
              </a:ext>
            </a:extLst>
          </p:cNvPr>
          <p:cNvSpPr txBox="1"/>
          <p:nvPr/>
        </p:nvSpPr>
        <p:spPr>
          <a:xfrm>
            <a:off x="1363806" y="3237811"/>
            <a:ext cx="9464385" cy="2092881"/>
          </a:xfrm>
          <a:prstGeom prst="rect">
            <a:avLst/>
          </a:prstGeom>
          <a:noFill/>
        </p:spPr>
        <p:txBody>
          <a:bodyPr wrap="square" lIns="91440" tIns="45720" rIns="91440" bIns="45720" anchor="t">
            <a:spAutoFit/>
          </a:bodyPr>
          <a:lstStyle/>
          <a:p>
            <a:pPr algn="ctr"/>
            <a:r>
              <a:rPr lang="en-US" sz="1600" i="1" dirty="0">
                <a:latin typeface="Arial" panose="020B0604020202020204" pitchFamily="34" charset="0"/>
                <a:cs typeface="Arial" panose="020B0604020202020204" pitchFamily="34" charset="0"/>
              </a:rPr>
              <a:t>A better world through a systems approach</a:t>
            </a:r>
          </a:p>
          <a:p>
            <a:pPr algn="ctr"/>
            <a:endParaRPr lang="en-US" sz="1600" i="1" dirty="0">
              <a:latin typeface="Arial" panose="020B0604020202020204" pitchFamily="34" charset="0"/>
              <a:cs typeface="Arial" panose="020B0604020202020204" pitchFamily="34" charset="0"/>
            </a:endParaRPr>
          </a:p>
          <a:p>
            <a:pPr marL="0" marR="0" algn="ctr">
              <a:spcBef>
                <a:spcPts val="0"/>
              </a:spcBef>
              <a:spcAft>
                <a:spcPts val="0"/>
              </a:spcAft>
            </a:pPr>
            <a:r>
              <a:rPr lang="en-US" sz="1800" b="1" i="0" dirty="0">
                <a:solidFill>
                  <a:srgbClr val="242424"/>
                </a:solidFill>
                <a:effectLst/>
                <a:latin typeface="Segoe UI" panose="020B0502040204020203" pitchFamily="34" charset="0"/>
              </a:rPr>
              <a:t>Ralf </a:t>
            </a:r>
            <a:r>
              <a:rPr lang="en-US" sz="1600" b="1" i="0" dirty="0">
                <a:solidFill>
                  <a:srgbClr val="242424"/>
                </a:solidFill>
                <a:effectLst/>
                <a:latin typeface="Arial" panose="020B0604020202020204" pitchFamily="34" charset="0"/>
                <a:cs typeface="Arial" panose="020B0604020202020204" pitchFamily="34" charset="0"/>
              </a:rPr>
              <a:t>Hartmann, INCOSE Fellow</a:t>
            </a:r>
            <a:endParaRPr lang="en-US" sz="1600" b="0" i="0" dirty="0">
              <a:solidFill>
                <a:srgbClr val="242424"/>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b="0" i="0" dirty="0">
                <a:solidFill>
                  <a:srgbClr val="242424"/>
                </a:solidFill>
                <a:effectLst/>
                <a:latin typeface="Arial" panose="020B0604020202020204" pitchFamily="34" charset="0"/>
                <a:cs typeface="Arial" panose="020B0604020202020204" pitchFamily="34" charset="0"/>
              </a:rPr>
              <a:t>INCOSE President-Elect</a:t>
            </a:r>
          </a:p>
          <a:p>
            <a:pPr marL="0" marR="0" algn="ctr">
              <a:spcBef>
                <a:spcPts val="0"/>
              </a:spcBef>
              <a:spcAft>
                <a:spcPts val="0"/>
              </a:spcAft>
            </a:pPr>
            <a:r>
              <a:rPr lang="en-US" sz="1600" b="0" i="0" u="sng" dirty="0">
                <a:solidFill>
                  <a:srgbClr val="4F52B2"/>
                </a:solidFill>
                <a:effectLst/>
                <a:latin typeface="Arial" panose="020B0604020202020204" pitchFamily="34" charset="0"/>
                <a:cs typeface="Arial" panose="020B0604020202020204" pitchFamily="34" charset="0"/>
                <a:hlinkClick r:id="rId4" tooltip="mailto:Ralf.Hartmann@incose.net"/>
              </a:rPr>
              <a:t>Ralf.Hartmann@incose.net</a:t>
            </a:r>
            <a:endParaRPr lang="en-US" sz="1600" b="0" i="0" dirty="0">
              <a:solidFill>
                <a:srgbClr val="242424"/>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600" b="0" i="0" dirty="0">
                <a:solidFill>
                  <a:srgbClr val="242424"/>
                </a:solidFill>
                <a:effectLst/>
                <a:latin typeface="Arial" panose="020B0604020202020204" pitchFamily="34" charset="0"/>
                <a:cs typeface="Arial" panose="020B0604020202020204" pitchFamily="34" charset="0"/>
              </a:rPr>
              <a:t>+49 173 9829232</a:t>
            </a:r>
            <a:endParaRPr lang="en-US" sz="1600" i="1" dirty="0">
              <a:latin typeface="Arial" panose="020B0604020202020204" pitchFamily="34" charset="0"/>
              <a:cs typeface="Arial" panose="020B0604020202020204" pitchFamily="34" charset="0"/>
            </a:endParaRPr>
          </a:p>
          <a:p>
            <a:pPr algn="ctr"/>
            <a:endParaRPr lang="en-US" sz="1600" i="1" dirty="0">
              <a:latin typeface="Arial" panose="020B0604020202020204" pitchFamily="34" charset="0"/>
              <a:cs typeface="Arial" panose="020B0604020202020204" pitchFamily="34" charset="0"/>
            </a:endParaRPr>
          </a:p>
          <a:p>
            <a:pPr algn="ctr"/>
            <a:r>
              <a:rPr lang="en-US" sz="1600" dirty="0">
                <a:latin typeface="Arial"/>
                <a:cs typeface="Arial"/>
              </a:rPr>
              <a:t>For more information contact </a:t>
            </a:r>
            <a:r>
              <a:rPr lang="en-US" sz="1600" dirty="0">
                <a:latin typeface="Arial"/>
                <a:cs typeface="Arial"/>
                <a:hlinkClick r:id="rId5"/>
              </a:rPr>
              <a:t>infor@incose.net</a:t>
            </a:r>
            <a:r>
              <a:rPr lang="en-US" sz="1600" dirty="0">
                <a:latin typeface="Arial"/>
                <a:cs typeface="Arial"/>
              </a:rPr>
              <a:t>, </a:t>
            </a:r>
            <a:r>
              <a:rPr lang="en-US" sz="1600" dirty="0">
                <a:latin typeface="Arial"/>
                <a:cs typeface="Arial"/>
                <a:hlinkClick r:id="rId6"/>
              </a:rPr>
              <a:t>marcom@incose.net</a:t>
            </a:r>
            <a:r>
              <a:rPr lang="en-US" sz="1600" dirty="0">
                <a:latin typeface="Arial"/>
                <a:cs typeface="Arial"/>
              </a:rPr>
              <a:t> | </a:t>
            </a:r>
            <a:r>
              <a:rPr lang="en-US" sz="1600" dirty="0">
                <a:latin typeface="Arial"/>
                <a:cs typeface="Arial"/>
                <a:hlinkClick r:id="rId7"/>
              </a:rPr>
              <a:t>www.incose.org</a:t>
            </a:r>
            <a:r>
              <a:rPr lang="en-US" sz="1600" dirty="0">
                <a:latin typeface="Arial"/>
                <a:cs typeface="Arial"/>
              </a:rPr>
              <a:t> </a:t>
            </a: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38BC65-E13A-EAA7-CDF0-E92412370B19}"/>
              </a:ext>
            </a:extLst>
          </p:cNvPr>
          <p:cNvSpPr txBox="1"/>
          <p:nvPr/>
        </p:nvSpPr>
        <p:spPr>
          <a:xfrm>
            <a:off x="1363807" y="2898485"/>
            <a:ext cx="9464384"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International Council on Systems Engineering</a:t>
            </a:r>
            <a:endParaRPr lang="en-US"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C411A3F-704E-6D99-D77E-64E71BCA700E}"/>
              </a:ext>
            </a:extLst>
          </p:cNvPr>
          <p:cNvSpPr txBox="1"/>
          <p:nvPr/>
        </p:nvSpPr>
        <p:spPr>
          <a:xfrm>
            <a:off x="7330746" y="6462777"/>
            <a:ext cx="1017639" cy="261610"/>
          </a:xfrm>
          <a:prstGeom prst="rect">
            <a:avLst/>
          </a:prstGeom>
          <a:noFill/>
        </p:spPr>
        <p:txBody>
          <a:bodyPr wrap="square">
            <a:spAutoFit/>
          </a:bodyPr>
          <a:lstStyle/>
          <a:p>
            <a:pPr algn="ctr"/>
            <a:r>
              <a:rPr lang="en-US" sz="1100" dirty="0">
                <a:latin typeface="Arial" panose="020B0604020202020204" pitchFamily="34" charset="0"/>
                <a:cs typeface="Arial" panose="020B0604020202020204" pitchFamily="34" charset="0"/>
              </a:rPr>
              <a:t>INCOSE</a:t>
            </a:r>
          </a:p>
        </p:txBody>
      </p:sp>
      <p:sp>
        <p:nvSpPr>
          <p:cNvPr id="13" name="TextBox 12">
            <a:extLst>
              <a:ext uri="{FF2B5EF4-FFF2-40B4-BE49-F238E27FC236}">
                <a16:creationId xmlns:a16="http://schemas.microsoft.com/office/drawing/2014/main" id="{5EA4B8A0-AF9D-6018-9FB2-E9375703819A}"/>
              </a:ext>
            </a:extLst>
          </p:cNvPr>
          <p:cNvSpPr txBox="1"/>
          <p:nvPr/>
        </p:nvSpPr>
        <p:spPr>
          <a:xfrm>
            <a:off x="3344885" y="6462777"/>
            <a:ext cx="1172664" cy="261610"/>
          </a:xfrm>
          <a:prstGeom prst="rect">
            <a:avLst/>
          </a:prstGeom>
          <a:noFill/>
        </p:spPr>
        <p:txBody>
          <a:bodyPr wrap="square">
            <a:spAutoFit/>
          </a:bodyPr>
          <a:lstStyle/>
          <a:p>
            <a:pPr algn="ctr"/>
            <a:r>
              <a:rPr lang="en-US" sz="1100" dirty="0">
                <a:latin typeface="Arial" panose="020B0604020202020204" pitchFamily="34" charset="0"/>
                <a:cs typeface="Arial" panose="020B0604020202020204" pitchFamily="34" charset="0"/>
              </a:rPr>
              <a:t>@INCOSE </a:t>
            </a:r>
          </a:p>
        </p:txBody>
      </p:sp>
      <p:sp>
        <p:nvSpPr>
          <p:cNvPr id="14" name="TextBox 13">
            <a:extLst>
              <a:ext uri="{FF2B5EF4-FFF2-40B4-BE49-F238E27FC236}">
                <a16:creationId xmlns:a16="http://schemas.microsoft.com/office/drawing/2014/main" id="{63E61392-CCD5-2C39-C682-D571E424DE29}"/>
              </a:ext>
            </a:extLst>
          </p:cNvPr>
          <p:cNvSpPr txBox="1"/>
          <p:nvPr/>
        </p:nvSpPr>
        <p:spPr>
          <a:xfrm>
            <a:off x="5977600" y="6462777"/>
            <a:ext cx="1410929" cy="261610"/>
          </a:xfrm>
          <a:prstGeom prst="rect">
            <a:avLst/>
          </a:prstGeom>
          <a:noFill/>
        </p:spPr>
        <p:txBody>
          <a:bodyPr wrap="square">
            <a:spAutoFit/>
          </a:bodyPr>
          <a:lstStyle/>
          <a:p>
            <a:pPr algn="ctr"/>
            <a:r>
              <a:rPr lang="en-US" sz="1100" dirty="0">
                <a:latin typeface="Arial" panose="020B0604020202020204" pitchFamily="34" charset="0"/>
                <a:cs typeface="Arial" panose="020B0604020202020204" pitchFamily="34" charset="0"/>
              </a:rPr>
              <a:t>@incose_org</a:t>
            </a:r>
          </a:p>
        </p:txBody>
      </p:sp>
      <p:sp>
        <p:nvSpPr>
          <p:cNvPr id="15" name="TextBox 14">
            <a:extLst>
              <a:ext uri="{FF2B5EF4-FFF2-40B4-BE49-F238E27FC236}">
                <a16:creationId xmlns:a16="http://schemas.microsoft.com/office/drawing/2014/main" id="{4D6FD2B4-A5F8-4952-1C49-A1DF60534F6E}"/>
              </a:ext>
            </a:extLst>
          </p:cNvPr>
          <p:cNvSpPr txBox="1"/>
          <p:nvPr/>
        </p:nvSpPr>
        <p:spPr>
          <a:xfrm>
            <a:off x="4632267" y="6462777"/>
            <a:ext cx="1410929" cy="261610"/>
          </a:xfrm>
          <a:prstGeom prst="rect">
            <a:avLst/>
          </a:prstGeom>
          <a:noFill/>
        </p:spPr>
        <p:txBody>
          <a:bodyPr wrap="square">
            <a:spAutoFit/>
          </a:bodyPr>
          <a:lstStyle/>
          <a:p>
            <a:pPr algn="ctr"/>
            <a:r>
              <a:rPr lang="en-US" sz="1100" dirty="0">
                <a:latin typeface="Arial" panose="020B0604020202020204" pitchFamily="34" charset="0"/>
                <a:cs typeface="Arial" panose="020B0604020202020204" pitchFamily="34" charset="0"/>
              </a:rPr>
              <a:t>@incose_org</a:t>
            </a:r>
            <a:endParaRPr lang="en-GB" sz="11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1F0A648E-4FF6-8808-7482-8BB133A1CA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16925" y="5815398"/>
            <a:ext cx="612817" cy="612818"/>
          </a:xfrm>
          <a:prstGeom prst="rect">
            <a:avLst/>
          </a:prstGeom>
        </p:spPr>
      </p:pic>
      <p:pic>
        <p:nvPicPr>
          <p:cNvPr id="19" name="Picture 18">
            <a:extLst>
              <a:ext uri="{FF2B5EF4-FFF2-40B4-BE49-F238E27FC236}">
                <a16:creationId xmlns:a16="http://schemas.microsoft.com/office/drawing/2014/main" id="{0CA4BC76-8F3E-3098-21C8-A0CD0AC9CC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52976" y="5760460"/>
            <a:ext cx="667755" cy="667756"/>
          </a:xfrm>
          <a:prstGeom prst="rect">
            <a:avLst/>
          </a:prstGeom>
        </p:spPr>
      </p:pic>
      <p:pic>
        <p:nvPicPr>
          <p:cNvPr id="20" name="Picture 19">
            <a:extLst>
              <a:ext uri="{FF2B5EF4-FFF2-40B4-BE49-F238E27FC236}">
                <a16:creationId xmlns:a16="http://schemas.microsoft.com/office/drawing/2014/main" id="{763C5A3D-0FE6-7FDB-1B58-D6039DFFE63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1761" y="5633108"/>
            <a:ext cx="795108" cy="795108"/>
          </a:xfrm>
          <a:prstGeom prst="rect">
            <a:avLst/>
          </a:prstGeom>
        </p:spPr>
      </p:pic>
      <p:pic>
        <p:nvPicPr>
          <p:cNvPr id="21" name="Picture 20">
            <a:extLst>
              <a:ext uri="{FF2B5EF4-FFF2-40B4-BE49-F238E27FC236}">
                <a16:creationId xmlns:a16="http://schemas.microsoft.com/office/drawing/2014/main" id="{62AE7B96-BB0D-E270-82DC-5D2F86A8126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39100" y="5729041"/>
            <a:ext cx="699175" cy="699175"/>
          </a:xfrm>
          <a:prstGeom prst="rect">
            <a:avLst/>
          </a:prstGeom>
        </p:spPr>
      </p:pic>
      <p:pic>
        <p:nvPicPr>
          <p:cNvPr id="2" name="Picture 1">
            <a:extLst>
              <a:ext uri="{FF2B5EF4-FFF2-40B4-BE49-F238E27FC236}">
                <a16:creationId xmlns:a16="http://schemas.microsoft.com/office/drawing/2014/main" id="{27CB4A0B-C733-1184-4208-EC52091FD86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50452" y="3802281"/>
            <a:ext cx="1237694" cy="928271"/>
          </a:xfrm>
          <a:prstGeom prst="rect">
            <a:avLst/>
          </a:prstGeom>
        </p:spPr>
      </p:pic>
    </p:spTree>
    <p:extLst>
      <p:ext uri="{BB962C8B-B14F-4D97-AF65-F5344CB8AC3E}">
        <p14:creationId xmlns:p14="http://schemas.microsoft.com/office/powerpoint/2010/main" val="52096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3E7DD-3F65-AD28-D221-FE43FF35961E}"/>
              </a:ext>
            </a:extLst>
          </p:cNvPr>
          <p:cNvSpPr/>
          <p:nvPr/>
        </p:nvSpPr>
        <p:spPr>
          <a:xfrm>
            <a:off x="676276" y="1415448"/>
            <a:ext cx="11210924" cy="4730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CB7495-3238-9676-211E-7F64E113A95D}"/>
              </a:ext>
            </a:extLst>
          </p:cNvPr>
          <p:cNvSpPr txBox="1"/>
          <p:nvPr/>
        </p:nvSpPr>
        <p:spPr>
          <a:xfrm>
            <a:off x="129300" y="586289"/>
            <a:ext cx="11888530" cy="738664"/>
          </a:xfrm>
          <a:prstGeom prst="rect">
            <a:avLst/>
          </a:prstGeom>
          <a:noFill/>
          <a:ln w="25400">
            <a:noFill/>
          </a:ln>
        </p:spPr>
        <p:txBody>
          <a:bodyPr wrap="square" rtlCol="0" anchor="ctr">
            <a:spAutoFit/>
          </a:bodyPr>
          <a:lstStyle/>
          <a:p>
            <a:pPr algn="ctr">
              <a:spcAft>
                <a:spcPts val="600"/>
              </a:spcAft>
            </a:pPr>
            <a:r>
              <a:rPr lang="en-GB" sz="4200" b="1" u="none" strike="noStrike" baseline="0" dirty="0">
                <a:latin typeface="Arial" panose="020B0604020202020204" pitchFamily="34" charset="0"/>
                <a:cs typeface="Arial" panose="020B0604020202020204" pitchFamily="34" charset="0"/>
              </a:rPr>
              <a:t>INCOSE Member Breakdown</a:t>
            </a:r>
            <a:endParaRPr lang="en-GB" sz="4200"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DC3BA58-A619-AFB5-09C4-C6B2320BB5FD}"/>
              </a:ext>
            </a:extLst>
          </p:cNvPr>
          <p:cNvSpPr/>
          <p:nvPr/>
        </p:nvSpPr>
        <p:spPr>
          <a:xfrm>
            <a:off x="790513" y="5804898"/>
            <a:ext cx="3511882" cy="276999"/>
          </a:xfrm>
          <a:prstGeom prst="rect">
            <a:avLst/>
          </a:prstGeom>
        </p:spPr>
        <p:txBody>
          <a:bodyPr wrap="square">
            <a:spAutoFit/>
          </a:bodyPr>
          <a:lstStyle/>
          <a:p>
            <a:r>
              <a:rPr lang="en-GB" sz="1200" i="1" dirty="0">
                <a:latin typeface="Open Sans" panose="020B0606030504020204" pitchFamily="34" charset="0"/>
                <a:ea typeface="Open Sans" panose="020B0606030504020204" pitchFamily="34" charset="0"/>
                <a:cs typeface="Open Sans" panose="020B0606030504020204" pitchFamily="34" charset="0"/>
              </a:rPr>
              <a:t>Stats from June 2022</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DC9EA837-AAC4-739B-3036-3196D7AB955A}"/>
              </a:ext>
            </a:extLst>
          </p:cNvPr>
          <p:cNvGrpSpPr/>
          <p:nvPr/>
        </p:nvGrpSpPr>
        <p:grpSpPr>
          <a:xfrm>
            <a:off x="1636485" y="1471296"/>
            <a:ext cx="10040115" cy="4764818"/>
            <a:chOff x="1636485" y="1462857"/>
            <a:chExt cx="10799373" cy="5125145"/>
          </a:xfrm>
        </p:grpSpPr>
        <p:graphicFrame>
          <p:nvGraphicFramePr>
            <p:cNvPr id="3" name="Chart 2">
              <a:extLst>
                <a:ext uri="{FF2B5EF4-FFF2-40B4-BE49-F238E27FC236}">
                  <a16:creationId xmlns:a16="http://schemas.microsoft.com/office/drawing/2014/main" id="{7AD13AA9-87A3-2A58-3235-586D0577C2C7}"/>
                </a:ext>
              </a:extLst>
            </p:cNvPr>
            <p:cNvGraphicFramePr/>
            <p:nvPr>
              <p:extLst>
                <p:ext uri="{D42A27DB-BD31-4B8C-83A1-F6EECF244321}">
                  <p14:modId xmlns:p14="http://schemas.microsoft.com/office/powerpoint/2010/main" val="2842424781"/>
                </p:ext>
              </p:extLst>
            </p:nvPr>
          </p:nvGraphicFramePr>
          <p:xfrm>
            <a:off x="4133027" y="1462857"/>
            <a:ext cx="4773466" cy="512514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6F3628B9-7E4A-372D-45C6-B29E9F5DE5B5}"/>
                </a:ext>
              </a:extLst>
            </p:cNvPr>
            <p:cNvSpPr/>
            <p:nvPr/>
          </p:nvSpPr>
          <p:spPr>
            <a:xfrm>
              <a:off x="2937393" y="1957506"/>
              <a:ext cx="1256418" cy="517130"/>
            </a:xfrm>
            <a:prstGeom prst="rect">
              <a:avLst/>
            </a:prstGeom>
          </p:spPr>
          <p:txBody>
            <a:bodyPr wrap="square">
              <a:spAutoFit/>
            </a:bodyPr>
            <a:lstStyle/>
            <a:p>
              <a:pPr algn="r">
                <a:lnSpc>
                  <a:spcPts val="2800"/>
                </a:lnSpc>
              </a:pPr>
              <a:r>
                <a:rPr lang="en-US" sz="3600" b="1" dirty="0">
                  <a:latin typeface="Open Sans" panose="020B0606030504020204" pitchFamily="34" charset="0"/>
                  <a:ea typeface="Open Sans" panose="020B0606030504020204" pitchFamily="34" charset="0"/>
                  <a:cs typeface="Open Sans" panose="020B0606030504020204" pitchFamily="34" charset="0"/>
                </a:rPr>
                <a:t>21%</a:t>
              </a:r>
            </a:p>
          </p:txBody>
        </p:sp>
        <p:sp>
          <p:nvSpPr>
            <p:cNvPr id="10" name="Rectangle 9">
              <a:extLst>
                <a:ext uri="{FF2B5EF4-FFF2-40B4-BE49-F238E27FC236}">
                  <a16:creationId xmlns:a16="http://schemas.microsoft.com/office/drawing/2014/main" id="{8E849D4D-58D7-0939-6CFC-A69E6C70E401}"/>
                </a:ext>
              </a:extLst>
            </p:cNvPr>
            <p:cNvSpPr/>
            <p:nvPr/>
          </p:nvSpPr>
          <p:spPr>
            <a:xfrm>
              <a:off x="2163131" y="2384151"/>
              <a:ext cx="2030681" cy="695208"/>
            </a:xfrm>
            <a:prstGeom prst="rect">
              <a:avLst/>
            </a:prstGeom>
          </p:spPr>
          <p:txBody>
            <a:bodyPr wrap="square">
              <a:spAutoFit/>
            </a:bodyPr>
            <a:lstStyle/>
            <a:p>
              <a:pPr algn="r"/>
              <a:r>
                <a:rPr lang="en-GB" dirty="0">
                  <a:latin typeface="Open Sans" panose="020B0606030504020204" pitchFamily="34" charset="0"/>
                  <a:ea typeface="Open Sans" panose="020B0606030504020204" pitchFamily="34" charset="0"/>
                  <a:cs typeface="Open Sans" panose="020B0606030504020204" pitchFamily="34" charset="0"/>
                </a:rPr>
                <a:t>EMEA Sector Members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9D990FB-3CD2-5A55-56A1-62B6EE74785C}"/>
                </a:ext>
              </a:extLst>
            </p:cNvPr>
            <p:cNvSpPr/>
            <p:nvPr/>
          </p:nvSpPr>
          <p:spPr>
            <a:xfrm>
              <a:off x="9008912" y="5123117"/>
              <a:ext cx="1256418" cy="480773"/>
            </a:xfrm>
            <a:prstGeom prst="rect">
              <a:avLst/>
            </a:prstGeom>
          </p:spPr>
          <p:txBody>
            <a:bodyPr wrap="square">
              <a:spAutoFit/>
            </a:bodyPr>
            <a:lstStyle/>
            <a:p>
              <a:pPr>
                <a:lnSpc>
                  <a:spcPts val="2800"/>
                </a:lnSpc>
              </a:pPr>
              <a:r>
                <a:rPr lang="en-US" sz="3600" b="1" dirty="0">
                  <a:latin typeface="Open Sans" panose="020B0606030504020204" pitchFamily="34" charset="0"/>
                  <a:ea typeface="Open Sans" panose="020B0606030504020204" pitchFamily="34" charset="0"/>
                  <a:cs typeface="Open Sans" panose="020B0606030504020204" pitchFamily="34" charset="0"/>
                </a:rPr>
                <a:t>44%</a:t>
              </a:r>
            </a:p>
          </p:txBody>
        </p:sp>
        <p:sp>
          <p:nvSpPr>
            <p:cNvPr id="12" name="Rectangle 11">
              <a:extLst>
                <a:ext uri="{FF2B5EF4-FFF2-40B4-BE49-F238E27FC236}">
                  <a16:creationId xmlns:a16="http://schemas.microsoft.com/office/drawing/2014/main" id="{E99D86B6-4DC5-1A76-C8FD-E5238FF3960F}"/>
                </a:ext>
              </a:extLst>
            </p:cNvPr>
            <p:cNvSpPr/>
            <p:nvPr/>
          </p:nvSpPr>
          <p:spPr>
            <a:xfrm>
              <a:off x="8984368" y="5549763"/>
              <a:ext cx="2030681" cy="369332"/>
            </a:xfrm>
            <a:prstGeom prst="rect">
              <a:avLst/>
            </a:prstGeom>
          </p:spPr>
          <p:txBody>
            <a:bodyPr wrap="square">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CAB Associates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2E911B9B-9EDC-CD64-C656-FC3D4831AB73}"/>
                </a:ext>
              </a:extLst>
            </p:cNvPr>
            <p:cNvSpPr/>
            <p:nvPr/>
          </p:nvSpPr>
          <p:spPr>
            <a:xfrm>
              <a:off x="2615268" y="3827519"/>
              <a:ext cx="1256418" cy="480773"/>
            </a:xfrm>
            <a:prstGeom prst="rect">
              <a:avLst/>
            </a:prstGeom>
          </p:spPr>
          <p:txBody>
            <a:bodyPr wrap="square">
              <a:spAutoFit/>
            </a:bodyPr>
            <a:lstStyle/>
            <a:p>
              <a:pPr algn="r">
                <a:lnSpc>
                  <a:spcPts val="2800"/>
                </a:lnSpc>
              </a:pPr>
              <a:r>
                <a:rPr lang="en-US" sz="36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14" name="Rectangle 13">
              <a:extLst>
                <a:ext uri="{FF2B5EF4-FFF2-40B4-BE49-F238E27FC236}">
                  <a16:creationId xmlns:a16="http://schemas.microsoft.com/office/drawing/2014/main" id="{4A5CDE33-257C-A9A1-D8F2-5CDCAE2867C1}"/>
                </a:ext>
              </a:extLst>
            </p:cNvPr>
            <p:cNvSpPr/>
            <p:nvPr/>
          </p:nvSpPr>
          <p:spPr>
            <a:xfrm>
              <a:off x="1636485" y="4254164"/>
              <a:ext cx="2235201" cy="646331"/>
            </a:xfrm>
            <a:prstGeom prst="rect">
              <a:avLst/>
            </a:prstGeom>
          </p:spPr>
          <p:txBody>
            <a:bodyPr wrap="square">
              <a:spAutoFit/>
            </a:bodyPr>
            <a:lstStyle/>
            <a:p>
              <a:pPr algn="r"/>
              <a:r>
                <a:rPr lang="en-GB" dirty="0">
                  <a:latin typeface="Open Sans" panose="020B0606030504020204" pitchFamily="34" charset="0"/>
                  <a:ea typeface="Open Sans" panose="020B0606030504020204" pitchFamily="34" charset="0"/>
                  <a:cs typeface="Open Sans" panose="020B0606030504020204" pitchFamily="34" charset="0"/>
                </a:rPr>
                <a:t>Asia-Oceania Sector Members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73396BDA-FD82-6C35-246B-0797B58D697F}"/>
                </a:ext>
              </a:extLst>
            </p:cNvPr>
            <p:cNvSpPr/>
            <p:nvPr/>
          </p:nvSpPr>
          <p:spPr>
            <a:xfrm>
              <a:off x="9087530" y="2384151"/>
              <a:ext cx="1256418" cy="517130"/>
            </a:xfrm>
            <a:prstGeom prst="rect">
              <a:avLst/>
            </a:prstGeom>
          </p:spPr>
          <p:txBody>
            <a:bodyPr wrap="square">
              <a:spAutoFit/>
            </a:bodyPr>
            <a:lstStyle/>
            <a:p>
              <a:pPr>
                <a:lnSpc>
                  <a:spcPts val="2800"/>
                </a:lnSpc>
              </a:pPr>
              <a:r>
                <a:rPr lang="en-US" sz="3600" b="1" dirty="0">
                  <a:latin typeface="Open Sans" panose="020B0606030504020204" pitchFamily="34" charset="0"/>
                  <a:ea typeface="Open Sans" panose="020B0606030504020204" pitchFamily="34" charset="0"/>
                  <a:cs typeface="Open Sans" panose="020B0606030504020204" pitchFamily="34" charset="0"/>
                </a:rPr>
                <a:t>28%</a:t>
              </a:r>
            </a:p>
          </p:txBody>
        </p:sp>
        <p:sp>
          <p:nvSpPr>
            <p:cNvPr id="16" name="Rectangle 15">
              <a:extLst>
                <a:ext uri="{FF2B5EF4-FFF2-40B4-BE49-F238E27FC236}">
                  <a16:creationId xmlns:a16="http://schemas.microsoft.com/office/drawing/2014/main" id="{1B7D6062-E059-C642-1D5D-413BD74925E0}"/>
                </a:ext>
              </a:extLst>
            </p:cNvPr>
            <p:cNvSpPr/>
            <p:nvPr/>
          </p:nvSpPr>
          <p:spPr>
            <a:xfrm>
              <a:off x="9062986" y="2810797"/>
              <a:ext cx="3372872" cy="397262"/>
            </a:xfrm>
            <a:prstGeom prst="rect">
              <a:avLst/>
            </a:prstGeom>
          </p:spPr>
          <p:txBody>
            <a:bodyPr wrap="square">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Americas Sector Members</a:t>
              </a:r>
            </a:p>
          </p:txBody>
        </p:sp>
        <p:cxnSp>
          <p:nvCxnSpPr>
            <p:cNvPr id="18" name="Straight Connector 17">
              <a:extLst>
                <a:ext uri="{FF2B5EF4-FFF2-40B4-BE49-F238E27FC236}">
                  <a16:creationId xmlns:a16="http://schemas.microsoft.com/office/drawing/2014/main" id="{B6DD5267-99CE-AB24-E109-A0CE2E90F38F}"/>
                </a:ext>
              </a:extLst>
            </p:cNvPr>
            <p:cNvCxnSpPr/>
            <p:nvPr/>
          </p:nvCxnSpPr>
          <p:spPr>
            <a:xfrm>
              <a:off x="4296230" y="2162627"/>
              <a:ext cx="1451427" cy="0"/>
            </a:xfrm>
            <a:prstGeom prst="line">
              <a:avLst/>
            </a:prstGeom>
            <a:ln w="25400" cap="rnd">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C9CFED-43A7-F1B1-AF7A-D3E7FAB87AB4}"/>
                </a:ext>
              </a:extLst>
            </p:cNvPr>
            <p:cNvCxnSpPr>
              <a:cxnSpLocks/>
            </p:cNvCxnSpPr>
            <p:nvPr/>
          </p:nvCxnSpPr>
          <p:spPr>
            <a:xfrm>
              <a:off x="3871686" y="4013199"/>
              <a:ext cx="849087" cy="0"/>
            </a:xfrm>
            <a:prstGeom prst="line">
              <a:avLst/>
            </a:prstGeom>
            <a:ln w="25400" cap="rnd">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4E090C-B932-74CE-EC6C-0213DBF40055}"/>
                </a:ext>
              </a:extLst>
            </p:cNvPr>
            <p:cNvCxnSpPr/>
            <p:nvPr/>
          </p:nvCxnSpPr>
          <p:spPr>
            <a:xfrm>
              <a:off x="7455066" y="2634342"/>
              <a:ext cx="1451427" cy="0"/>
            </a:xfrm>
            <a:prstGeom prst="line">
              <a:avLst/>
            </a:prstGeom>
            <a:ln w="25400" cap="rnd">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5D560D-A9FA-0ACD-61B0-6B49E3B316C1}"/>
                </a:ext>
              </a:extLst>
            </p:cNvPr>
            <p:cNvCxnSpPr>
              <a:cxnSpLocks/>
            </p:cNvCxnSpPr>
            <p:nvPr/>
          </p:nvCxnSpPr>
          <p:spPr>
            <a:xfrm>
              <a:off x="7611559" y="5306376"/>
              <a:ext cx="1294933" cy="0"/>
            </a:xfrm>
            <a:prstGeom prst="line">
              <a:avLst/>
            </a:prstGeom>
            <a:ln w="25400" cap="rnd">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576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CC4F90D-035E-86C7-6DB7-0665CA7B91D6}"/>
              </a:ext>
            </a:extLst>
          </p:cNvPr>
          <p:cNvSpPr/>
          <p:nvPr/>
        </p:nvSpPr>
        <p:spPr>
          <a:xfrm>
            <a:off x="4020457" y="0"/>
            <a:ext cx="8171542" cy="6858000"/>
          </a:xfrm>
          <a:prstGeom prst="rect">
            <a:avLst/>
          </a:prstGeom>
          <a:gradFill flip="none" rotWithShape="1">
            <a:gsLst>
              <a:gs pos="0">
                <a:schemeClr val="accent1">
                  <a:lumMod val="60000"/>
                  <a:lumOff val="40000"/>
                </a:schemeClr>
              </a:gs>
              <a:gs pos="50000">
                <a:schemeClr val="accent1">
                  <a:lumMod val="95000"/>
                  <a:lumOff val="5000"/>
                  <a:alpha val="93000"/>
                </a:schemeClr>
              </a:gs>
              <a:gs pos="100000">
                <a:schemeClr val="accent1">
                  <a:lumMod val="60000"/>
                  <a:alpha val="93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descr="Two people looking at a tablet&#10;&#10;Description automatically generated with medium confidence">
            <a:extLst>
              <a:ext uri="{FF2B5EF4-FFF2-40B4-BE49-F238E27FC236}">
                <a16:creationId xmlns:a16="http://schemas.microsoft.com/office/drawing/2014/main" id="{4485879F-7B8B-D013-A9F0-2A21F5A871C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4020457" cy="6858000"/>
          </a:xfrm>
        </p:spPr>
      </p:pic>
      <p:sp>
        <p:nvSpPr>
          <p:cNvPr id="16" name="TextBox 15">
            <a:extLst>
              <a:ext uri="{FF2B5EF4-FFF2-40B4-BE49-F238E27FC236}">
                <a16:creationId xmlns:a16="http://schemas.microsoft.com/office/drawing/2014/main" id="{135F94AA-E194-45DA-ADAB-58F9F8363531}"/>
              </a:ext>
            </a:extLst>
          </p:cNvPr>
          <p:cNvSpPr txBox="1"/>
          <p:nvPr/>
        </p:nvSpPr>
        <p:spPr>
          <a:xfrm>
            <a:off x="4573859" y="798424"/>
            <a:ext cx="6747284" cy="540212"/>
          </a:xfrm>
          <a:prstGeom prst="rect">
            <a:avLst/>
          </a:prstGeom>
          <a:noFill/>
        </p:spPr>
        <p:txBody>
          <a:bodyPr wrap="square" rtlCol="0">
            <a:spAutoFit/>
          </a:bodyPr>
          <a:lstStyle/>
          <a:p>
            <a:pPr>
              <a:lnSpc>
                <a:spcPts val="3200"/>
              </a:lnSpc>
            </a:pPr>
            <a:r>
              <a:rPr lang="en-US" sz="4200" b="1" dirty="0">
                <a:solidFill>
                  <a:schemeClr val="bg1"/>
                </a:solidFill>
                <a:latin typeface="Arial" panose="020B0604020202020204" pitchFamily="34" charset="0"/>
                <a:cs typeface="Arial" panose="020B0604020202020204" pitchFamily="34" charset="0"/>
              </a:rPr>
              <a:t>Why Join INCOSE?</a:t>
            </a:r>
          </a:p>
        </p:txBody>
      </p:sp>
      <p:sp>
        <p:nvSpPr>
          <p:cNvPr id="36" name="TextBox 35">
            <a:extLst>
              <a:ext uri="{FF2B5EF4-FFF2-40B4-BE49-F238E27FC236}">
                <a16:creationId xmlns:a16="http://schemas.microsoft.com/office/drawing/2014/main" id="{9445CB0D-31F2-441D-949C-4FD8EF837D89}"/>
              </a:ext>
            </a:extLst>
          </p:cNvPr>
          <p:cNvSpPr txBox="1"/>
          <p:nvPr/>
        </p:nvSpPr>
        <p:spPr>
          <a:xfrm>
            <a:off x="4573859" y="1546987"/>
            <a:ext cx="7367770" cy="4893647"/>
          </a:xfrm>
          <a:prstGeom prst="rect">
            <a:avLst/>
          </a:prstGeom>
          <a:noFill/>
        </p:spPr>
        <p:txBody>
          <a:bodyPr wrap="square" rtlCol="0" anchor="t">
            <a:spAutoFit/>
          </a:bodyPr>
          <a:lstStyle/>
          <a:p>
            <a:pPr marL="285750" lvl="0" indent="-285750" algn="l" defTabSz="622300">
              <a:spcBef>
                <a:spcPct val="0"/>
              </a:spcBef>
              <a:spcAft>
                <a:spcPts val="1200"/>
              </a:spcAft>
              <a:buFont typeface="Arial" panose="020B0604020202020204" pitchFamily="34" charset="0"/>
              <a:buChar char="•"/>
            </a:pPr>
            <a:r>
              <a:rPr lang="en-US" kern="1200" dirty="0">
                <a:solidFill>
                  <a:schemeClr val="bg1"/>
                </a:solidFill>
                <a:latin typeface="Arial" panose="020B0604020202020204" pitchFamily="34" charset="0"/>
                <a:ea typeface="Open Sans" pitchFamily="2" charset="0"/>
                <a:cs typeface="Arial" panose="020B0604020202020204" pitchFamily="34" charset="0"/>
              </a:rPr>
              <a:t>INCOSE is the global Systems Engineering professional society – providing the </a:t>
            </a:r>
            <a:r>
              <a:rPr lang="en-US" b="1" kern="1200" dirty="0">
                <a:solidFill>
                  <a:schemeClr val="bg1"/>
                </a:solidFill>
                <a:latin typeface="Arial" panose="020B0604020202020204" pitchFamily="34" charset="0"/>
                <a:ea typeface="Open Sans" pitchFamily="2" charset="0"/>
                <a:cs typeface="Arial" panose="020B0604020202020204" pitchFamily="34" charset="0"/>
              </a:rPr>
              <a:t>opportunity for life-long learnin</a:t>
            </a:r>
            <a:r>
              <a:rPr lang="en-US" kern="1200" dirty="0">
                <a:solidFill>
                  <a:schemeClr val="bg1"/>
                </a:solidFill>
                <a:latin typeface="Arial" panose="020B0604020202020204" pitchFamily="34" charset="0"/>
                <a:ea typeface="Open Sans" pitchFamily="2" charset="0"/>
                <a:cs typeface="Arial" panose="020B0604020202020204" pitchFamily="34" charset="0"/>
              </a:rPr>
              <a:t>g in systems approaches.</a:t>
            </a:r>
          </a:p>
          <a:p>
            <a:pPr marL="285750" indent="-285750" defTabSz="622300">
              <a:spcBef>
                <a:spcPct val="0"/>
              </a:spcBef>
              <a:spcAft>
                <a:spcPts val="1200"/>
              </a:spcAft>
              <a:buFont typeface="Arial" panose="020B0604020202020204" pitchFamily="34" charset="0"/>
              <a:buChar char="•"/>
            </a:pPr>
            <a:r>
              <a:rPr lang="en-US" kern="1200" dirty="0">
                <a:solidFill>
                  <a:schemeClr val="bg1"/>
                </a:solidFill>
                <a:latin typeface="Arial" panose="020B0604020202020204" pitchFamily="34" charset="0"/>
                <a:ea typeface="Open Sans" pitchFamily="2" charset="0"/>
                <a:cs typeface="Arial" panose="020B0604020202020204" pitchFamily="34" charset="0"/>
              </a:rPr>
              <a:t>A community of peers, </a:t>
            </a:r>
            <a:r>
              <a:rPr lang="en-US" b="1" kern="1200" dirty="0">
                <a:solidFill>
                  <a:schemeClr val="bg1"/>
                </a:solidFill>
                <a:latin typeface="Arial" panose="020B0604020202020204" pitchFamily="34" charset="0"/>
                <a:ea typeface="Open Sans" pitchFamily="2" charset="0"/>
                <a:cs typeface="Arial" panose="020B0604020202020204" pitchFamily="34" charset="0"/>
              </a:rPr>
              <a:t>resources</a:t>
            </a:r>
            <a:r>
              <a:rPr lang="en-US" kern="1200" dirty="0">
                <a:solidFill>
                  <a:schemeClr val="bg1"/>
                </a:solidFill>
                <a:latin typeface="Arial" panose="020B0604020202020204" pitchFamily="34" charset="0"/>
                <a:ea typeface="Open Sans" pitchFamily="2" charset="0"/>
                <a:cs typeface="Arial" panose="020B0604020202020204" pitchFamily="34" charset="0"/>
              </a:rPr>
              <a:t> for your </a:t>
            </a:r>
            <a:r>
              <a:rPr lang="en-US" b="1" kern="1200" dirty="0">
                <a:solidFill>
                  <a:schemeClr val="bg1"/>
                </a:solidFill>
                <a:latin typeface="Arial" panose="020B0604020202020204" pitchFamily="34" charset="0"/>
                <a:ea typeface="Open Sans" pitchFamily="2" charset="0"/>
                <a:cs typeface="Arial" panose="020B0604020202020204" pitchFamily="34" charset="0"/>
              </a:rPr>
              <a:t>career</a:t>
            </a:r>
            <a:r>
              <a:rPr lang="en-US" kern="1200" dirty="0">
                <a:solidFill>
                  <a:schemeClr val="bg1"/>
                </a:solidFill>
                <a:latin typeface="Arial" panose="020B0604020202020204" pitchFamily="34" charset="0"/>
                <a:ea typeface="Open Sans" pitchFamily="2" charset="0"/>
                <a:cs typeface="Arial" panose="020B0604020202020204" pitchFamily="34" charset="0"/>
              </a:rPr>
              <a:t>, and a place </a:t>
            </a:r>
            <a:br>
              <a:rPr lang="en-US" kern="1200" dirty="0">
                <a:solidFill>
                  <a:schemeClr val="bg1"/>
                </a:solidFill>
                <a:latin typeface="Arial" panose="020B0604020202020204" pitchFamily="34" charset="0"/>
                <a:ea typeface="Open Sans" pitchFamily="2" charset="0"/>
                <a:cs typeface="Arial" panose="020B0604020202020204" pitchFamily="34" charset="0"/>
              </a:rPr>
            </a:br>
            <a:r>
              <a:rPr lang="en-US" kern="1200" dirty="0">
                <a:solidFill>
                  <a:schemeClr val="bg1"/>
                </a:solidFill>
                <a:latin typeface="Arial" panose="020B0604020202020204" pitchFamily="34" charset="0"/>
                <a:ea typeface="Open Sans" pitchFamily="2" charset="0"/>
                <a:cs typeface="Arial" panose="020B0604020202020204" pitchFamily="34" charset="0"/>
              </a:rPr>
              <a:t>to be a </a:t>
            </a:r>
            <a:r>
              <a:rPr lang="en-US" b="1" kern="1200" dirty="0">
                <a:solidFill>
                  <a:schemeClr val="bg1"/>
                </a:solidFill>
                <a:latin typeface="Arial" panose="020B0604020202020204" pitchFamily="34" charset="0"/>
                <a:ea typeface="Open Sans" pitchFamily="2" charset="0"/>
                <a:cs typeface="Arial" panose="020B0604020202020204" pitchFamily="34" charset="0"/>
              </a:rPr>
              <a:t>leader.</a:t>
            </a:r>
          </a:p>
          <a:p>
            <a:pPr marL="285750" indent="-285750" defTabSz="622300">
              <a:spcBef>
                <a:spcPct val="0"/>
              </a:spcBef>
              <a:spcAft>
                <a:spcPts val="1200"/>
              </a:spcAft>
              <a:buFont typeface="Arial" panose="020B0604020202020204" pitchFamily="34" charset="0"/>
              <a:buChar char="•"/>
            </a:pPr>
            <a:r>
              <a:rPr lang="en-US" sz="1800" kern="1200" dirty="0">
                <a:solidFill>
                  <a:schemeClr val="bg1"/>
                </a:solidFill>
                <a:ea typeface="Open Sans" pitchFamily="2" charset="0"/>
                <a:cs typeface="Open Sans" pitchFamily="2" charset="0"/>
              </a:rPr>
              <a:t>INCOSE members stand out and are often sought after as </a:t>
            </a:r>
            <a:r>
              <a:rPr lang="en-US" sz="1800" b="1" kern="1200" dirty="0">
                <a:solidFill>
                  <a:schemeClr val="bg1"/>
                </a:solidFill>
                <a:ea typeface="Open Sans" pitchFamily="2" charset="0"/>
                <a:cs typeface="Open Sans" pitchFamily="2" charset="0"/>
              </a:rPr>
              <a:t>experts</a:t>
            </a:r>
            <a:r>
              <a:rPr lang="en-US" sz="1800" kern="1200" dirty="0">
                <a:solidFill>
                  <a:schemeClr val="bg1"/>
                </a:solidFill>
                <a:ea typeface="Open Sans" pitchFamily="2" charset="0"/>
                <a:cs typeface="Open Sans" pitchFamily="2" charset="0"/>
              </a:rPr>
              <a:t>. </a:t>
            </a:r>
            <a:br>
              <a:rPr lang="en-US" sz="1800" kern="1200" dirty="0">
                <a:solidFill>
                  <a:schemeClr val="bg1"/>
                </a:solidFill>
                <a:ea typeface="Open Sans" pitchFamily="2" charset="0"/>
                <a:cs typeface="Open Sans" pitchFamily="2" charset="0"/>
              </a:rPr>
            </a:br>
            <a:r>
              <a:rPr lang="en-US" sz="1800" kern="1200" dirty="0">
                <a:solidFill>
                  <a:schemeClr val="bg1"/>
                </a:solidFill>
                <a:ea typeface="Open Sans" pitchFamily="2" charset="0"/>
                <a:cs typeface="Open Sans" pitchFamily="2" charset="0"/>
              </a:rPr>
              <a:t>INCOSE members share practices and learn from each other.  </a:t>
            </a:r>
          </a:p>
          <a:p>
            <a:pPr marL="285750" indent="-285750" defTabSz="622300">
              <a:spcBef>
                <a:spcPct val="0"/>
              </a:spcBef>
              <a:spcAft>
                <a:spcPts val="1200"/>
              </a:spcAft>
              <a:buFont typeface="Arial" panose="020B0604020202020204" pitchFamily="34" charset="0"/>
              <a:buChar char="•"/>
            </a:pPr>
            <a:r>
              <a:rPr lang="en-US" sz="1800" kern="1200" dirty="0">
                <a:solidFill>
                  <a:schemeClr val="bg1"/>
                </a:solidFill>
                <a:ea typeface="Open Sans" pitchFamily="2" charset="0"/>
                <a:cs typeface="Open Sans" pitchFamily="2" charset="0"/>
              </a:rPr>
              <a:t>INCOSE members create </a:t>
            </a:r>
            <a:r>
              <a:rPr lang="en-US" sz="1800" b="1" kern="1200" dirty="0">
                <a:solidFill>
                  <a:schemeClr val="bg1"/>
                </a:solidFill>
                <a:ea typeface="Open Sans" pitchFamily="2" charset="0"/>
                <a:cs typeface="Open Sans" pitchFamily="2" charset="0"/>
              </a:rPr>
              <a:t>products</a:t>
            </a:r>
            <a:r>
              <a:rPr lang="en-US" sz="1800" kern="1200" dirty="0">
                <a:solidFill>
                  <a:schemeClr val="bg1"/>
                </a:solidFill>
                <a:ea typeface="Open Sans" pitchFamily="2" charset="0"/>
                <a:cs typeface="Open Sans" pitchFamily="2" charset="0"/>
              </a:rPr>
              <a:t>, produce </a:t>
            </a:r>
            <a:r>
              <a:rPr lang="en-US" sz="1800" b="1" kern="1200" dirty="0">
                <a:solidFill>
                  <a:schemeClr val="bg1"/>
                </a:solidFill>
                <a:ea typeface="Open Sans" pitchFamily="2" charset="0"/>
                <a:cs typeface="Open Sans" pitchFamily="2" charset="0"/>
              </a:rPr>
              <a:t>events</a:t>
            </a:r>
            <a:r>
              <a:rPr lang="en-US" sz="1800" kern="1200" dirty="0">
                <a:solidFill>
                  <a:schemeClr val="bg1"/>
                </a:solidFill>
                <a:ea typeface="Open Sans" pitchFamily="2" charset="0"/>
                <a:cs typeface="Open Sans" pitchFamily="2" charset="0"/>
              </a:rPr>
              <a:t> and represent </a:t>
            </a:r>
            <a:br>
              <a:rPr lang="en-US" sz="1800" kern="1200" dirty="0">
                <a:solidFill>
                  <a:schemeClr val="bg1"/>
                </a:solidFill>
                <a:ea typeface="Open Sans" pitchFamily="2" charset="0"/>
                <a:cs typeface="Open Sans" pitchFamily="2" charset="0"/>
              </a:rPr>
            </a:br>
            <a:r>
              <a:rPr lang="en-US" sz="1800" kern="1200" dirty="0">
                <a:solidFill>
                  <a:schemeClr val="bg1"/>
                </a:solidFill>
                <a:ea typeface="Open Sans" pitchFamily="2" charset="0"/>
                <a:cs typeface="Open Sans" pitchFamily="2" charset="0"/>
              </a:rPr>
              <a:t>the organization in international forums.  </a:t>
            </a:r>
          </a:p>
          <a:p>
            <a:pPr marL="285750" indent="-285750" defTabSz="622300">
              <a:spcBef>
                <a:spcPct val="0"/>
              </a:spcBef>
              <a:spcAft>
                <a:spcPts val="1200"/>
              </a:spcAft>
              <a:buFont typeface="Arial" panose="020B0604020202020204" pitchFamily="34" charset="0"/>
              <a:buChar char="•"/>
            </a:pPr>
            <a:r>
              <a:rPr lang="en-US" sz="1800" kern="1200" dirty="0">
                <a:solidFill>
                  <a:schemeClr val="bg1"/>
                </a:solidFill>
                <a:ea typeface="Open Sans" pitchFamily="2" charset="0"/>
                <a:cs typeface="Open Sans" pitchFamily="2" charset="0"/>
              </a:rPr>
              <a:t>INCOSE members increase the body of knowledge and </a:t>
            </a:r>
            <a:r>
              <a:rPr lang="en-US" sz="1800" b="1" kern="1200" dirty="0">
                <a:solidFill>
                  <a:schemeClr val="bg1"/>
                </a:solidFill>
                <a:ea typeface="Open Sans" pitchFamily="2" charset="0"/>
                <a:cs typeface="Open Sans" pitchFamily="2" charset="0"/>
              </a:rPr>
              <a:t>advance </a:t>
            </a:r>
            <a:br>
              <a:rPr lang="en-US" sz="1800" b="1" kern="1200" dirty="0">
                <a:solidFill>
                  <a:schemeClr val="bg1"/>
                </a:solidFill>
                <a:ea typeface="Open Sans" pitchFamily="2" charset="0"/>
                <a:cs typeface="Open Sans" pitchFamily="2" charset="0"/>
              </a:rPr>
            </a:br>
            <a:r>
              <a:rPr lang="en-US" sz="1800" b="1" kern="1200" dirty="0">
                <a:solidFill>
                  <a:schemeClr val="bg1"/>
                </a:solidFill>
                <a:ea typeface="Open Sans" pitchFamily="2" charset="0"/>
                <a:cs typeface="Open Sans" pitchFamily="2" charset="0"/>
              </a:rPr>
              <a:t>the practice </a:t>
            </a:r>
            <a:r>
              <a:rPr lang="en-US" sz="1800" kern="1200" dirty="0">
                <a:solidFill>
                  <a:schemeClr val="bg1"/>
                </a:solidFill>
                <a:ea typeface="Open Sans" pitchFamily="2" charset="0"/>
                <a:cs typeface="Open Sans" pitchFamily="2" charset="0"/>
              </a:rPr>
              <a:t>of systems engineering.</a:t>
            </a:r>
          </a:p>
          <a:p>
            <a:pPr marL="285750" indent="-285750" defTabSz="622300">
              <a:spcBef>
                <a:spcPct val="0"/>
              </a:spcBef>
              <a:spcAft>
                <a:spcPts val="1200"/>
              </a:spcAft>
              <a:buFont typeface="Arial" panose="020B0604020202020204" pitchFamily="34" charset="0"/>
              <a:buChar char="•"/>
            </a:pPr>
            <a:r>
              <a:rPr lang="en-US" sz="1800" b="1" kern="1200" dirty="0">
                <a:solidFill>
                  <a:schemeClr val="bg1"/>
                </a:solidFill>
                <a:ea typeface="Open Sans" pitchFamily="2" charset="0"/>
                <a:cs typeface="Open Sans" pitchFamily="2" charset="0"/>
              </a:rPr>
              <a:t>Network</a:t>
            </a:r>
            <a:r>
              <a:rPr lang="en-US" sz="1800" kern="1200" dirty="0">
                <a:solidFill>
                  <a:schemeClr val="bg1"/>
                </a:solidFill>
                <a:ea typeface="Open Sans" pitchFamily="2" charset="0"/>
                <a:cs typeface="Open Sans" pitchFamily="2" charset="0"/>
              </a:rPr>
              <a:t> with </a:t>
            </a:r>
            <a:r>
              <a:rPr lang="en-US" sz="1800" dirty="0">
                <a:solidFill>
                  <a:schemeClr val="bg1"/>
                </a:solidFill>
                <a:ea typeface="Open Sans" pitchFamily="2" charset="0"/>
                <a:cs typeface="Open Sans" pitchFamily="2" charset="0"/>
              </a:rPr>
              <a:t>over</a:t>
            </a:r>
            <a:r>
              <a:rPr lang="en-US" sz="1800" kern="1200" dirty="0">
                <a:solidFill>
                  <a:schemeClr val="bg1"/>
                </a:solidFill>
                <a:ea typeface="Open Sans" pitchFamily="2" charset="0"/>
                <a:cs typeface="Open Sans" pitchFamily="2" charset="0"/>
              </a:rPr>
              <a:t> 21,000 members in 75 countries.</a:t>
            </a:r>
          </a:p>
          <a:p>
            <a:pPr marL="285750" indent="-285750" defTabSz="622300">
              <a:spcBef>
                <a:spcPct val="0"/>
              </a:spcBef>
              <a:spcAft>
                <a:spcPts val="1200"/>
              </a:spcAft>
              <a:buFont typeface="Arial" panose="020B0604020202020204" pitchFamily="34" charset="0"/>
              <a:buChar char="•"/>
            </a:pPr>
            <a:r>
              <a:rPr lang="en-US" sz="1800" kern="1200" dirty="0">
                <a:solidFill>
                  <a:schemeClr val="bg1"/>
                </a:solidFill>
                <a:ea typeface="Open Sans" pitchFamily="2" charset="0"/>
                <a:cs typeface="Open Sans" pitchFamily="2" charset="0"/>
              </a:rPr>
              <a:t>Increase your professional stature with the INCOSE Systems Engineering Professional </a:t>
            </a:r>
            <a:r>
              <a:rPr lang="en-US" sz="1800" b="1" kern="1200" dirty="0">
                <a:solidFill>
                  <a:schemeClr val="bg1"/>
                </a:solidFill>
                <a:ea typeface="Open Sans" pitchFamily="2" charset="0"/>
                <a:cs typeface="Open Sans" pitchFamily="2" charset="0"/>
              </a:rPr>
              <a:t>Certification.</a:t>
            </a:r>
            <a:endParaRPr lang="en-US" sz="1800" kern="1200" dirty="0">
              <a:solidFill>
                <a:schemeClr val="bg1"/>
              </a:solidFill>
              <a:ea typeface="Open Sans" pitchFamily="2" charset="0"/>
              <a:cs typeface="Open Sans" pitchFamily="2" charset="0"/>
            </a:endParaRPr>
          </a:p>
        </p:txBody>
      </p:sp>
      <p:pic>
        <p:nvPicPr>
          <p:cNvPr id="22" name="Content Placeholder 3">
            <a:extLst>
              <a:ext uri="{FF2B5EF4-FFF2-40B4-BE49-F238E27FC236}">
                <a16:creationId xmlns:a16="http://schemas.microsoft.com/office/drawing/2014/main" id="{7913C43D-818D-BC2F-9561-7E9A5587CEC6}"/>
              </a:ext>
            </a:extLst>
          </p:cNvPr>
          <p:cNvPicPr>
            <a:picLocks noChangeAspect="1"/>
          </p:cNvPicPr>
          <p:nvPr/>
        </p:nvPicPr>
        <p:blipFill>
          <a:blip r:embed="rId3" cstate="screen">
            <a:clrChange>
              <a:clrFrom>
                <a:srgbClr val="FCFEFF"/>
              </a:clrFrom>
              <a:clrTo>
                <a:srgbClr val="FCFEFF">
                  <a:alpha val="0"/>
                </a:srgbClr>
              </a:clrTo>
            </a:clrChange>
            <a:extLst>
              <a:ext uri="{28A0092B-C50C-407E-A947-70E740481C1C}">
                <a14:useLocalDpi xmlns:a14="http://schemas.microsoft.com/office/drawing/2010/main"/>
              </a:ext>
            </a:extLst>
          </a:blip>
          <a:stretch>
            <a:fillRect/>
          </a:stretch>
        </p:blipFill>
        <p:spPr>
          <a:xfrm>
            <a:off x="11335350" y="6176962"/>
            <a:ext cx="856650" cy="681037"/>
          </a:xfrm>
          <a:prstGeom prst="rect">
            <a:avLst/>
          </a:prstGeom>
        </p:spPr>
      </p:pic>
    </p:spTree>
    <p:extLst>
      <p:ext uri="{BB962C8B-B14F-4D97-AF65-F5344CB8AC3E}">
        <p14:creationId xmlns:p14="http://schemas.microsoft.com/office/powerpoint/2010/main" val="175864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CC4F90D-035E-86C7-6DB7-0665CA7B91D6}"/>
              </a:ext>
            </a:extLst>
          </p:cNvPr>
          <p:cNvSpPr/>
          <p:nvPr/>
        </p:nvSpPr>
        <p:spPr>
          <a:xfrm>
            <a:off x="4020457" y="0"/>
            <a:ext cx="8171542" cy="6858000"/>
          </a:xfrm>
          <a:prstGeom prst="rect">
            <a:avLst/>
          </a:prstGeom>
          <a:gradFill flip="none" rotWithShape="1">
            <a:gsLst>
              <a:gs pos="0">
                <a:schemeClr val="accent1">
                  <a:lumMod val="60000"/>
                  <a:lumOff val="40000"/>
                </a:schemeClr>
              </a:gs>
              <a:gs pos="50000">
                <a:schemeClr val="accent1">
                  <a:lumMod val="95000"/>
                  <a:lumOff val="5000"/>
                  <a:alpha val="93000"/>
                </a:schemeClr>
              </a:gs>
              <a:gs pos="100000">
                <a:schemeClr val="accent1">
                  <a:lumMod val="60000"/>
                  <a:alpha val="93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picture containing text, outdoor object, Ferris wheel, ride&#10;&#10;Description automatically generated">
            <a:extLst>
              <a:ext uri="{FF2B5EF4-FFF2-40B4-BE49-F238E27FC236}">
                <a16:creationId xmlns:a16="http://schemas.microsoft.com/office/drawing/2014/main" id="{088C9378-7E4C-63D0-2CE7-7871A7008A4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4020456" cy="6858000"/>
          </a:xfrm>
        </p:spPr>
      </p:pic>
      <p:sp>
        <p:nvSpPr>
          <p:cNvPr id="16" name="TextBox 15">
            <a:extLst>
              <a:ext uri="{FF2B5EF4-FFF2-40B4-BE49-F238E27FC236}">
                <a16:creationId xmlns:a16="http://schemas.microsoft.com/office/drawing/2014/main" id="{135F94AA-E194-45DA-ADAB-58F9F8363531}"/>
              </a:ext>
            </a:extLst>
          </p:cNvPr>
          <p:cNvSpPr txBox="1"/>
          <p:nvPr/>
        </p:nvSpPr>
        <p:spPr>
          <a:xfrm>
            <a:off x="4573859" y="798424"/>
            <a:ext cx="6747284" cy="540212"/>
          </a:xfrm>
          <a:prstGeom prst="rect">
            <a:avLst/>
          </a:prstGeom>
          <a:noFill/>
        </p:spPr>
        <p:txBody>
          <a:bodyPr wrap="square" rtlCol="0">
            <a:spAutoFit/>
          </a:bodyPr>
          <a:lstStyle/>
          <a:p>
            <a:pPr>
              <a:lnSpc>
                <a:spcPts val="3200"/>
              </a:lnSpc>
            </a:pPr>
            <a:r>
              <a:rPr lang="en-US" sz="4200" b="1" dirty="0">
                <a:solidFill>
                  <a:schemeClr val="bg1"/>
                </a:solidFill>
                <a:latin typeface="Arial" panose="020B0604020202020204" pitchFamily="34" charset="0"/>
                <a:cs typeface="Arial" panose="020B0604020202020204" pitchFamily="34" charset="0"/>
              </a:rPr>
              <a:t>Mission and Vision</a:t>
            </a:r>
          </a:p>
        </p:txBody>
      </p:sp>
      <p:sp>
        <p:nvSpPr>
          <p:cNvPr id="36" name="TextBox 35">
            <a:extLst>
              <a:ext uri="{FF2B5EF4-FFF2-40B4-BE49-F238E27FC236}">
                <a16:creationId xmlns:a16="http://schemas.microsoft.com/office/drawing/2014/main" id="{9445CB0D-31F2-441D-949C-4FD8EF837D89}"/>
              </a:ext>
            </a:extLst>
          </p:cNvPr>
          <p:cNvSpPr txBox="1"/>
          <p:nvPr/>
        </p:nvSpPr>
        <p:spPr>
          <a:xfrm>
            <a:off x="4573860" y="1546987"/>
            <a:ext cx="7197226" cy="2769989"/>
          </a:xfrm>
          <a:prstGeom prst="rect">
            <a:avLst/>
          </a:prstGeom>
          <a:noFill/>
        </p:spPr>
        <p:txBody>
          <a:bodyPr wrap="square" rtlCol="0" anchor="t">
            <a:spAutoFit/>
          </a:bodyPr>
          <a:lstStyle/>
          <a:p>
            <a:pPr>
              <a:spcAft>
                <a:spcPts val="1200"/>
              </a:spcAft>
              <a:defRPr/>
            </a:pPr>
            <a:r>
              <a:rPr lang="en-US" sz="1800" b="1" cap="all" dirty="0">
                <a:solidFill>
                  <a:schemeClr val="bg1"/>
                </a:solidFill>
                <a:latin typeface="Arial" panose="020B0604020202020204" pitchFamily="34" charset="0"/>
                <a:ea typeface="Open Sans" pitchFamily="2" charset="0"/>
                <a:cs typeface="Arial" panose="020B0604020202020204" pitchFamily="34" charset="0"/>
              </a:rPr>
              <a:t>VISION: </a:t>
            </a:r>
            <a:r>
              <a:rPr lang="en-US" sz="1800" dirty="0">
                <a:solidFill>
                  <a:schemeClr val="bg1"/>
                </a:solidFill>
                <a:latin typeface="Arial" panose="020B0604020202020204" pitchFamily="34" charset="0"/>
                <a:ea typeface="Open Sans" pitchFamily="2" charset="0"/>
                <a:cs typeface="Arial" panose="020B0604020202020204" pitchFamily="34" charset="0"/>
              </a:rPr>
              <a:t>A better world through a systems approach.</a:t>
            </a:r>
            <a:endParaRPr lang="en-US" sz="1800" cap="all" dirty="0">
              <a:solidFill>
                <a:schemeClr val="bg1"/>
              </a:solidFill>
              <a:latin typeface="Arial" panose="020B0604020202020204" pitchFamily="34" charset="0"/>
              <a:ea typeface="Open Sans" pitchFamily="2" charset="0"/>
              <a:cs typeface="Arial" panose="020B0604020202020204" pitchFamily="34" charset="0"/>
            </a:endParaRPr>
          </a:p>
          <a:p>
            <a:pPr>
              <a:spcAft>
                <a:spcPts val="1200"/>
              </a:spcAft>
              <a:defRPr/>
            </a:pPr>
            <a:r>
              <a:rPr lang="en-US" sz="1800" b="1" cap="all" dirty="0">
                <a:solidFill>
                  <a:schemeClr val="bg1"/>
                </a:solidFill>
                <a:latin typeface="Arial" panose="020B0604020202020204" pitchFamily="34" charset="0"/>
                <a:ea typeface="Open Sans" pitchFamily="2" charset="0"/>
                <a:cs typeface="Arial" panose="020B0604020202020204" pitchFamily="34" charset="0"/>
              </a:rPr>
              <a:t>MISSION: </a:t>
            </a:r>
            <a:r>
              <a:rPr lang="en-US" sz="1800" dirty="0">
                <a:solidFill>
                  <a:schemeClr val="bg1"/>
                </a:solidFill>
                <a:latin typeface="Arial" panose="020B0604020202020204" pitchFamily="34" charset="0"/>
                <a:ea typeface="Open Sans" pitchFamily="2" charset="0"/>
                <a:cs typeface="Arial" panose="020B0604020202020204" pitchFamily="34" charset="0"/>
              </a:rPr>
              <a:t>To address complex societal and technical challenges by enabling, promoting, and advancing Systems Engineering and systems approaches.</a:t>
            </a:r>
          </a:p>
          <a:p>
            <a:pPr>
              <a:spcAft>
                <a:spcPts val="1200"/>
              </a:spcAft>
              <a:defRPr/>
            </a:pPr>
            <a:r>
              <a:rPr lang="en-US" sz="1800" b="1" dirty="0">
                <a:solidFill>
                  <a:schemeClr val="bg1"/>
                </a:solidFill>
                <a:latin typeface="Arial" panose="020B0604020202020204" pitchFamily="34" charset="0"/>
                <a:ea typeface="Open Sans" pitchFamily="2" charset="0"/>
                <a:cs typeface="Arial" panose="020B0604020202020204" pitchFamily="34" charset="0"/>
              </a:rPr>
              <a:t>OBJECTIVE: </a:t>
            </a:r>
            <a:r>
              <a:rPr lang="en-US" sz="1800" dirty="0">
                <a:solidFill>
                  <a:schemeClr val="bg1"/>
                </a:solidFill>
                <a:latin typeface="Arial" panose="020B0604020202020204" pitchFamily="34" charset="0"/>
                <a:ea typeface="Open Sans" pitchFamily="2" charset="0"/>
                <a:cs typeface="Arial" panose="020B0604020202020204" pitchFamily="34" charset="0"/>
              </a:rPr>
              <a:t>Global leader for systems engineering professionals for career development.</a:t>
            </a:r>
          </a:p>
          <a:p>
            <a:pPr>
              <a:spcAft>
                <a:spcPts val="1200"/>
              </a:spcAft>
              <a:defRPr/>
            </a:pPr>
            <a:r>
              <a:rPr lang="en-US" sz="1800" b="1" dirty="0">
                <a:solidFill>
                  <a:schemeClr val="bg1"/>
                </a:solidFill>
                <a:latin typeface="Arial" panose="020B0604020202020204" pitchFamily="34" charset="0"/>
                <a:ea typeface="Open Sans" pitchFamily="2" charset="0"/>
                <a:cs typeface="Arial" panose="020B0604020202020204" pitchFamily="34" charset="0"/>
              </a:rPr>
              <a:t>FUTURE: </a:t>
            </a:r>
            <a:r>
              <a:rPr lang="en-US" sz="1800" dirty="0">
                <a:solidFill>
                  <a:schemeClr val="bg1"/>
                </a:solidFill>
                <a:latin typeface="Arial" panose="020B0604020202020204" pitchFamily="34" charset="0"/>
                <a:ea typeface="Open Sans" pitchFamily="2" charset="0"/>
                <a:cs typeface="Arial" panose="020B0604020202020204" pitchFamily="34" charset="0"/>
              </a:rPr>
              <a:t>Lead the future of systems engineering, academically, in emerging domains, and in practice.</a:t>
            </a:r>
          </a:p>
        </p:txBody>
      </p:sp>
      <p:pic>
        <p:nvPicPr>
          <p:cNvPr id="22" name="Content Placeholder 3">
            <a:extLst>
              <a:ext uri="{FF2B5EF4-FFF2-40B4-BE49-F238E27FC236}">
                <a16:creationId xmlns:a16="http://schemas.microsoft.com/office/drawing/2014/main" id="{7913C43D-818D-BC2F-9561-7E9A5587CEC6}"/>
              </a:ext>
            </a:extLst>
          </p:cNvPr>
          <p:cNvPicPr>
            <a:picLocks noChangeAspect="1"/>
          </p:cNvPicPr>
          <p:nvPr/>
        </p:nvPicPr>
        <p:blipFill>
          <a:blip r:embed="rId3" cstate="screen">
            <a:clrChange>
              <a:clrFrom>
                <a:srgbClr val="FCFEFF"/>
              </a:clrFrom>
              <a:clrTo>
                <a:srgbClr val="FCFEFF">
                  <a:alpha val="0"/>
                </a:srgbClr>
              </a:clrTo>
            </a:clrChange>
            <a:extLst>
              <a:ext uri="{28A0092B-C50C-407E-A947-70E740481C1C}">
                <a14:useLocalDpi xmlns:a14="http://schemas.microsoft.com/office/drawing/2010/main"/>
              </a:ext>
            </a:extLst>
          </a:blip>
          <a:stretch>
            <a:fillRect/>
          </a:stretch>
        </p:blipFill>
        <p:spPr>
          <a:xfrm>
            <a:off x="11335350" y="6176962"/>
            <a:ext cx="856650" cy="681037"/>
          </a:xfrm>
          <a:prstGeom prst="rect">
            <a:avLst/>
          </a:prstGeom>
        </p:spPr>
      </p:pic>
    </p:spTree>
    <p:extLst>
      <p:ext uri="{BB962C8B-B14F-4D97-AF65-F5344CB8AC3E}">
        <p14:creationId xmlns:p14="http://schemas.microsoft.com/office/powerpoint/2010/main" val="56666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9" name="Oval 168">
            <a:extLst>
              <a:ext uri="{FF2B5EF4-FFF2-40B4-BE49-F238E27FC236}">
                <a16:creationId xmlns:a16="http://schemas.microsoft.com/office/drawing/2014/main" id="{16975587-3982-456C-822B-3812B8D13F76}"/>
              </a:ext>
            </a:extLst>
          </p:cNvPr>
          <p:cNvSpPr/>
          <p:nvPr/>
        </p:nvSpPr>
        <p:spPr>
          <a:xfrm>
            <a:off x="864916" y="1712059"/>
            <a:ext cx="929545" cy="929545"/>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35D354FB-AAD8-4B65-92BD-B73E36E6356B}"/>
              </a:ext>
            </a:extLst>
          </p:cNvPr>
          <p:cNvSpPr/>
          <p:nvPr/>
        </p:nvSpPr>
        <p:spPr>
          <a:xfrm>
            <a:off x="864916" y="2912699"/>
            <a:ext cx="929545" cy="929545"/>
          </a:xfrm>
          <a:prstGeom prst="ellipse">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71" name="Oval 170">
            <a:extLst>
              <a:ext uri="{FF2B5EF4-FFF2-40B4-BE49-F238E27FC236}">
                <a16:creationId xmlns:a16="http://schemas.microsoft.com/office/drawing/2014/main" id="{57F8AAD5-2CEE-4B6B-80E3-73AD1CBD7FA6}"/>
              </a:ext>
            </a:extLst>
          </p:cNvPr>
          <p:cNvSpPr/>
          <p:nvPr/>
        </p:nvSpPr>
        <p:spPr>
          <a:xfrm>
            <a:off x="6725858" y="1712059"/>
            <a:ext cx="929545" cy="929545"/>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72" name="Oval 171">
            <a:extLst>
              <a:ext uri="{FF2B5EF4-FFF2-40B4-BE49-F238E27FC236}">
                <a16:creationId xmlns:a16="http://schemas.microsoft.com/office/drawing/2014/main" id="{865401A8-4395-4E7F-B960-A48AFB732B8E}"/>
              </a:ext>
            </a:extLst>
          </p:cNvPr>
          <p:cNvSpPr/>
          <p:nvPr/>
        </p:nvSpPr>
        <p:spPr>
          <a:xfrm>
            <a:off x="6725858" y="2947002"/>
            <a:ext cx="929545" cy="929545"/>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5D126EE6-8743-4686-9956-6B03F6033EA9}"/>
              </a:ext>
            </a:extLst>
          </p:cNvPr>
          <p:cNvSpPr txBox="1"/>
          <p:nvPr/>
        </p:nvSpPr>
        <p:spPr>
          <a:xfrm>
            <a:off x="2149288" y="1878492"/>
            <a:ext cx="3427382" cy="584775"/>
          </a:xfrm>
          <a:prstGeom prst="rect">
            <a:avLst/>
          </a:prstGeom>
          <a:noFill/>
        </p:spPr>
        <p:txBody>
          <a:bodyPr wrap="square" rtlCol="0">
            <a:spAutoFit/>
          </a:bodyPr>
          <a:lstStyle/>
          <a:p>
            <a:pPr lvl="0"/>
            <a:r>
              <a:rPr lang="en-US" sz="1600" dirty="0">
                <a:solidFill>
                  <a:schemeClr val="accent2"/>
                </a:solidFill>
                <a:latin typeface="Arial" panose="020B0604020202020204" pitchFamily="34" charset="0"/>
                <a:ea typeface="Open Sans" pitchFamily="2" charset="0"/>
                <a:cs typeface="Arial" panose="020B0604020202020204" pitchFamily="34" charset="0"/>
              </a:rPr>
              <a:t>A global network of colleagues who understand systems engineering</a:t>
            </a:r>
          </a:p>
        </p:txBody>
      </p:sp>
      <p:sp>
        <p:nvSpPr>
          <p:cNvPr id="182" name="TextBox 181">
            <a:extLst>
              <a:ext uri="{FF2B5EF4-FFF2-40B4-BE49-F238E27FC236}">
                <a16:creationId xmlns:a16="http://schemas.microsoft.com/office/drawing/2014/main" id="{9B0787D4-D825-4EAF-A1EC-F166401C5115}"/>
              </a:ext>
            </a:extLst>
          </p:cNvPr>
          <p:cNvSpPr txBox="1"/>
          <p:nvPr/>
        </p:nvSpPr>
        <p:spPr>
          <a:xfrm>
            <a:off x="2149288" y="3130373"/>
            <a:ext cx="3427382" cy="338554"/>
          </a:xfrm>
          <a:prstGeom prst="rect">
            <a:avLst/>
          </a:prstGeom>
          <a:noFill/>
        </p:spPr>
        <p:txBody>
          <a:bodyPr wrap="square" rtlCol="0">
            <a:spAutoFit/>
          </a:bodyPr>
          <a:lstStyle/>
          <a:p>
            <a:pPr lvl="0"/>
            <a:r>
              <a:rPr lang="en-US" sz="1600" dirty="0">
                <a:solidFill>
                  <a:schemeClr val="bg2">
                    <a:lumMod val="50000"/>
                  </a:schemeClr>
                </a:solidFill>
                <a:latin typeface="Arial" panose="020B0604020202020204" pitchFamily="34" charset="0"/>
                <a:ea typeface="Open Sans" pitchFamily="2" charset="0"/>
                <a:cs typeface="Arial" panose="020B0604020202020204" pitchFamily="34" charset="0"/>
              </a:rPr>
              <a:t>Certification Opportunities</a:t>
            </a:r>
          </a:p>
        </p:txBody>
      </p:sp>
      <p:sp>
        <p:nvSpPr>
          <p:cNvPr id="185" name="TextBox 184">
            <a:extLst>
              <a:ext uri="{FF2B5EF4-FFF2-40B4-BE49-F238E27FC236}">
                <a16:creationId xmlns:a16="http://schemas.microsoft.com/office/drawing/2014/main" id="{FCAE8E6A-8936-4730-A5BF-B1DE0181A131}"/>
              </a:ext>
            </a:extLst>
          </p:cNvPr>
          <p:cNvSpPr txBox="1"/>
          <p:nvPr/>
        </p:nvSpPr>
        <p:spPr>
          <a:xfrm>
            <a:off x="7990549" y="1878492"/>
            <a:ext cx="3427382" cy="584775"/>
          </a:xfrm>
          <a:prstGeom prst="rect">
            <a:avLst/>
          </a:prstGeom>
          <a:noFill/>
        </p:spPr>
        <p:txBody>
          <a:bodyPr wrap="square" rtlCol="0">
            <a:spAutoFit/>
          </a:bodyPr>
          <a:lstStyle/>
          <a:p>
            <a:pPr lvl="0"/>
            <a:r>
              <a:rPr lang="en-US" sz="1600" dirty="0">
                <a:solidFill>
                  <a:schemeClr val="accent6"/>
                </a:solidFill>
                <a:latin typeface="Arial" panose="020B0604020202020204" pitchFamily="34" charset="0"/>
                <a:ea typeface="Open Sans" pitchFamily="2" charset="0"/>
                <a:cs typeface="Arial" panose="020B0604020202020204" pitchFamily="34" charset="0"/>
              </a:rPr>
              <a:t>Collaborate with experts and practitioners </a:t>
            </a:r>
            <a:r>
              <a:rPr lang="en-US" sz="1600" b="1" dirty="0">
                <a:solidFill>
                  <a:schemeClr val="accent6"/>
                </a:solidFill>
                <a:latin typeface="Arial" panose="020B0604020202020204" pitchFamily="34" charset="0"/>
                <a:ea typeface="Open Sans" pitchFamily="2" charset="0"/>
                <a:cs typeface="Arial" panose="020B0604020202020204" pitchFamily="34" charset="0"/>
              </a:rPr>
              <a:t>worldwide</a:t>
            </a:r>
            <a:endParaRPr lang="en-US" sz="1600" dirty="0">
              <a:solidFill>
                <a:schemeClr val="accent6"/>
              </a:solidFill>
              <a:latin typeface="Arial" panose="020B0604020202020204" pitchFamily="34" charset="0"/>
              <a:ea typeface="Open Sans" pitchFamily="2" charset="0"/>
              <a:cs typeface="Arial" panose="020B0604020202020204" pitchFamily="34" charset="0"/>
            </a:endParaRPr>
          </a:p>
        </p:txBody>
      </p:sp>
      <p:sp>
        <p:nvSpPr>
          <p:cNvPr id="188" name="TextBox 187">
            <a:extLst>
              <a:ext uri="{FF2B5EF4-FFF2-40B4-BE49-F238E27FC236}">
                <a16:creationId xmlns:a16="http://schemas.microsoft.com/office/drawing/2014/main" id="{89E1DFB3-A4D1-429C-AE71-7D9BE2EE6D05}"/>
              </a:ext>
            </a:extLst>
          </p:cNvPr>
          <p:cNvSpPr txBox="1"/>
          <p:nvPr/>
        </p:nvSpPr>
        <p:spPr>
          <a:xfrm>
            <a:off x="7990549" y="2996276"/>
            <a:ext cx="3427382" cy="830997"/>
          </a:xfrm>
          <a:prstGeom prst="rect">
            <a:avLst/>
          </a:prstGeom>
          <a:noFill/>
        </p:spPr>
        <p:txBody>
          <a:bodyPr wrap="square" rtlCol="0">
            <a:spAutoFit/>
          </a:bodyPr>
          <a:lstStyle/>
          <a:p>
            <a:pPr lvl="0"/>
            <a:r>
              <a:rPr lang="en-US" sz="1600" dirty="0">
                <a:solidFill>
                  <a:schemeClr val="accent3"/>
                </a:solidFill>
                <a:latin typeface="Arial" panose="020B0604020202020204" pitchFamily="34" charset="0"/>
                <a:ea typeface="Open Sans" pitchFamily="2" charset="0"/>
                <a:cs typeface="Arial" panose="020B0604020202020204" pitchFamily="34" charset="0"/>
              </a:rPr>
              <a:t>Exclusive access to INCOSE Connect, the collaborative space for </a:t>
            </a:r>
            <a:r>
              <a:rPr lang="en-US" sz="1600" b="1" dirty="0">
                <a:solidFill>
                  <a:schemeClr val="accent3"/>
                </a:solidFill>
                <a:latin typeface="Arial" panose="020B0604020202020204" pitchFamily="34" charset="0"/>
                <a:ea typeface="Open Sans" pitchFamily="2" charset="0"/>
                <a:cs typeface="Arial" panose="020B0604020202020204" pitchFamily="34" charset="0"/>
              </a:rPr>
              <a:t>INCOSE </a:t>
            </a:r>
            <a:r>
              <a:rPr lang="en-US" sz="1600" dirty="0">
                <a:solidFill>
                  <a:schemeClr val="accent3"/>
                </a:solidFill>
                <a:latin typeface="Arial" panose="020B0604020202020204" pitchFamily="34" charset="0"/>
                <a:ea typeface="Open Sans" pitchFamily="2" charset="0"/>
                <a:cs typeface="Arial" panose="020B0604020202020204" pitchFamily="34" charset="0"/>
              </a:rPr>
              <a:t>Members Only</a:t>
            </a:r>
          </a:p>
        </p:txBody>
      </p:sp>
      <p:sp>
        <p:nvSpPr>
          <p:cNvPr id="4" name="Oval 3">
            <a:extLst>
              <a:ext uri="{FF2B5EF4-FFF2-40B4-BE49-F238E27FC236}">
                <a16:creationId xmlns:a16="http://schemas.microsoft.com/office/drawing/2014/main" id="{EAAF6C8D-E0AA-1D76-5E84-9D1B91BB5DDF}"/>
              </a:ext>
            </a:extLst>
          </p:cNvPr>
          <p:cNvSpPr/>
          <p:nvPr/>
        </p:nvSpPr>
        <p:spPr>
          <a:xfrm>
            <a:off x="864916" y="4172882"/>
            <a:ext cx="929545" cy="929545"/>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EB88DD-E2A7-5BB1-DA04-6C3649730CF9}"/>
              </a:ext>
            </a:extLst>
          </p:cNvPr>
          <p:cNvSpPr txBox="1"/>
          <p:nvPr/>
        </p:nvSpPr>
        <p:spPr>
          <a:xfrm>
            <a:off x="2149287" y="4339315"/>
            <a:ext cx="4193155" cy="584775"/>
          </a:xfrm>
          <a:prstGeom prst="rect">
            <a:avLst/>
          </a:prstGeom>
          <a:noFill/>
        </p:spPr>
        <p:txBody>
          <a:bodyPr wrap="square" rtlCol="0">
            <a:spAutoFit/>
          </a:bodyPr>
          <a:lstStyle/>
          <a:p>
            <a:pPr lvl="0"/>
            <a:r>
              <a:rPr lang="en-US" sz="1600" dirty="0">
                <a:solidFill>
                  <a:schemeClr val="accent4"/>
                </a:solidFill>
                <a:latin typeface="Arial" panose="020B0604020202020204" pitchFamily="34" charset="0"/>
                <a:ea typeface="Open Sans" pitchFamily="2" charset="0"/>
                <a:cs typeface="Arial" panose="020B0604020202020204" pitchFamily="34" charset="0"/>
              </a:rPr>
              <a:t>Access to quarterly e-Publications, </a:t>
            </a:r>
            <a:r>
              <a:rPr lang="en-US" sz="1600" i="1" dirty="0">
                <a:solidFill>
                  <a:schemeClr val="accent4"/>
                </a:solidFill>
                <a:latin typeface="Arial" panose="020B0604020202020204" pitchFamily="34" charset="0"/>
                <a:ea typeface="Open Sans" pitchFamily="2" charset="0"/>
                <a:cs typeface="Arial" panose="020B0604020202020204" pitchFamily="34" charset="0"/>
              </a:rPr>
              <a:t>INSIGHT</a:t>
            </a:r>
            <a:r>
              <a:rPr lang="en-US" sz="1600" dirty="0">
                <a:solidFill>
                  <a:schemeClr val="accent4"/>
                </a:solidFill>
                <a:latin typeface="Arial" panose="020B0604020202020204" pitchFamily="34" charset="0"/>
                <a:ea typeface="Open Sans" pitchFamily="2" charset="0"/>
                <a:cs typeface="Arial" panose="020B0604020202020204" pitchFamily="34" charset="0"/>
              </a:rPr>
              <a:t> and </a:t>
            </a:r>
            <a:r>
              <a:rPr lang="en-US" sz="1600" i="1" dirty="0">
                <a:solidFill>
                  <a:schemeClr val="accent4"/>
                </a:solidFill>
                <a:latin typeface="Arial" panose="020B0604020202020204" pitchFamily="34" charset="0"/>
                <a:ea typeface="Open Sans" pitchFamily="2" charset="0"/>
                <a:cs typeface="Arial" panose="020B0604020202020204" pitchFamily="34" charset="0"/>
              </a:rPr>
              <a:t>Journal of Systems Engineering</a:t>
            </a:r>
            <a:endParaRPr lang="en-US" sz="1600" dirty="0">
              <a:solidFill>
                <a:schemeClr val="accent4"/>
              </a:solidFill>
              <a:latin typeface="Arial" panose="020B0604020202020204" pitchFamily="34" charset="0"/>
              <a:ea typeface="Open Sans" pitchFamily="2" charset="0"/>
              <a:cs typeface="Arial" panose="020B0604020202020204" pitchFamily="34" charset="0"/>
            </a:endParaRPr>
          </a:p>
        </p:txBody>
      </p:sp>
      <p:pic>
        <p:nvPicPr>
          <p:cNvPr id="9" name="Graphic 8" descr="Users with solid fill">
            <a:extLst>
              <a:ext uri="{FF2B5EF4-FFF2-40B4-BE49-F238E27FC236}">
                <a16:creationId xmlns:a16="http://schemas.microsoft.com/office/drawing/2014/main" id="{7ED4551C-572B-5855-33CB-B65FD2D94B7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9005" y="1832832"/>
            <a:ext cx="725167" cy="725167"/>
          </a:xfrm>
          <a:prstGeom prst="rect">
            <a:avLst/>
          </a:prstGeom>
        </p:spPr>
      </p:pic>
      <p:sp>
        <p:nvSpPr>
          <p:cNvPr id="11" name="Oval 10">
            <a:extLst>
              <a:ext uri="{FF2B5EF4-FFF2-40B4-BE49-F238E27FC236}">
                <a16:creationId xmlns:a16="http://schemas.microsoft.com/office/drawing/2014/main" id="{85B00E70-4677-7EFA-AEDC-031D538C3919}"/>
              </a:ext>
            </a:extLst>
          </p:cNvPr>
          <p:cNvSpPr/>
          <p:nvPr/>
        </p:nvSpPr>
        <p:spPr>
          <a:xfrm>
            <a:off x="864916" y="5433065"/>
            <a:ext cx="929545" cy="929545"/>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2C340E-BC89-5C93-A575-F897A6577503}"/>
              </a:ext>
            </a:extLst>
          </p:cNvPr>
          <p:cNvSpPr txBox="1"/>
          <p:nvPr/>
        </p:nvSpPr>
        <p:spPr>
          <a:xfrm>
            <a:off x="2149288" y="5599498"/>
            <a:ext cx="3427382" cy="584775"/>
          </a:xfrm>
          <a:prstGeom prst="rect">
            <a:avLst/>
          </a:prstGeom>
          <a:noFill/>
        </p:spPr>
        <p:txBody>
          <a:bodyPr wrap="square" rtlCol="0">
            <a:spAutoFit/>
          </a:bodyPr>
          <a:lstStyle/>
          <a:p>
            <a:pPr lvl="0"/>
            <a:r>
              <a:rPr lang="en-US" sz="1600" dirty="0">
                <a:solidFill>
                  <a:schemeClr val="accent5"/>
                </a:solidFill>
                <a:latin typeface="Arial" panose="020B0604020202020204" pitchFamily="34" charset="0"/>
                <a:ea typeface="Open Sans" pitchFamily="2" charset="0"/>
                <a:cs typeface="Arial" panose="020B0604020202020204" pitchFamily="34" charset="0"/>
              </a:rPr>
              <a:t>Electronic version of the Systems Engineering Handbook</a:t>
            </a:r>
          </a:p>
        </p:txBody>
      </p:sp>
      <p:sp>
        <p:nvSpPr>
          <p:cNvPr id="14" name="Oval 13">
            <a:extLst>
              <a:ext uri="{FF2B5EF4-FFF2-40B4-BE49-F238E27FC236}">
                <a16:creationId xmlns:a16="http://schemas.microsoft.com/office/drawing/2014/main" id="{92FE553A-7C97-6E30-42CD-0D218CF17EF3}"/>
              </a:ext>
            </a:extLst>
          </p:cNvPr>
          <p:cNvSpPr/>
          <p:nvPr/>
        </p:nvSpPr>
        <p:spPr>
          <a:xfrm>
            <a:off x="6697268" y="4172882"/>
            <a:ext cx="929545" cy="929545"/>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896F79-ED43-384A-D33F-6A1F00813064}"/>
              </a:ext>
            </a:extLst>
          </p:cNvPr>
          <p:cNvSpPr txBox="1"/>
          <p:nvPr/>
        </p:nvSpPr>
        <p:spPr>
          <a:xfrm>
            <a:off x="7981640" y="4339315"/>
            <a:ext cx="3427382" cy="830997"/>
          </a:xfrm>
          <a:prstGeom prst="rect">
            <a:avLst/>
          </a:prstGeom>
          <a:noFill/>
        </p:spPr>
        <p:txBody>
          <a:bodyPr wrap="square" rtlCol="0">
            <a:spAutoFit/>
          </a:bodyPr>
          <a:lstStyle/>
          <a:p>
            <a:pPr lvl="0"/>
            <a:r>
              <a:rPr lang="en-US" sz="1600" dirty="0">
                <a:latin typeface="Arial" panose="020B0604020202020204" pitchFamily="34" charset="0"/>
                <a:ea typeface="Open Sans" pitchFamily="2" charset="0"/>
                <a:cs typeface="Arial" panose="020B0604020202020204" pitchFamily="34" charset="0"/>
              </a:rPr>
              <a:t>Member discounted registration to the International Workshop and International Symposium.</a:t>
            </a:r>
          </a:p>
        </p:txBody>
      </p:sp>
      <p:pic>
        <p:nvPicPr>
          <p:cNvPr id="18" name="Graphic 17" descr="Ribbon with solid fill">
            <a:extLst>
              <a:ext uri="{FF2B5EF4-FFF2-40B4-BE49-F238E27FC236}">
                <a16:creationId xmlns:a16="http://schemas.microsoft.com/office/drawing/2014/main" id="{A9B7E341-53FB-CB55-33BF-F9FDF2B26D0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9005" y="2997294"/>
            <a:ext cx="777112" cy="777112"/>
          </a:xfrm>
          <a:prstGeom prst="rect">
            <a:avLst/>
          </a:prstGeom>
        </p:spPr>
      </p:pic>
      <p:pic>
        <p:nvPicPr>
          <p:cNvPr id="20" name="Graphic 19" descr="Gears with solid fill">
            <a:extLst>
              <a:ext uri="{FF2B5EF4-FFF2-40B4-BE49-F238E27FC236}">
                <a16:creationId xmlns:a16="http://schemas.microsoft.com/office/drawing/2014/main" id="{2CCF2502-8E32-C17F-0E8C-3B2B6BA5033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2782" y="4240748"/>
            <a:ext cx="793811" cy="793811"/>
          </a:xfrm>
          <a:prstGeom prst="rect">
            <a:avLst/>
          </a:prstGeom>
        </p:spPr>
      </p:pic>
      <p:pic>
        <p:nvPicPr>
          <p:cNvPr id="22" name="Graphic 21" descr="Laptop with solid fill">
            <a:extLst>
              <a:ext uri="{FF2B5EF4-FFF2-40B4-BE49-F238E27FC236}">
                <a16:creationId xmlns:a16="http://schemas.microsoft.com/office/drawing/2014/main" id="{8AD4C057-5FA6-2F06-9D05-3DEFC00715D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51773" y="5483194"/>
            <a:ext cx="755827" cy="755827"/>
          </a:xfrm>
          <a:prstGeom prst="rect">
            <a:avLst/>
          </a:prstGeom>
        </p:spPr>
      </p:pic>
      <p:pic>
        <p:nvPicPr>
          <p:cNvPr id="5" name="Graphic 4" descr="North America with solid fill">
            <a:extLst>
              <a:ext uri="{FF2B5EF4-FFF2-40B4-BE49-F238E27FC236}">
                <a16:creationId xmlns:a16="http://schemas.microsoft.com/office/drawing/2014/main" id="{2146AEFF-8166-8426-D7F6-351AE2AD2A1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81067" y="1824942"/>
            <a:ext cx="819125" cy="819125"/>
          </a:xfrm>
          <a:prstGeom prst="rect">
            <a:avLst/>
          </a:prstGeom>
        </p:spPr>
      </p:pic>
      <p:pic>
        <p:nvPicPr>
          <p:cNvPr id="6" name="Graphic 5" descr="Connections with solid fill">
            <a:extLst>
              <a:ext uri="{FF2B5EF4-FFF2-40B4-BE49-F238E27FC236}">
                <a16:creationId xmlns:a16="http://schemas.microsoft.com/office/drawing/2014/main" id="{34B5FAAC-32ED-F1D7-44A6-5E3C606791CF}"/>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812715" y="3033861"/>
            <a:ext cx="755827" cy="755827"/>
          </a:xfrm>
          <a:prstGeom prst="rect">
            <a:avLst/>
          </a:prstGeom>
        </p:spPr>
      </p:pic>
      <p:pic>
        <p:nvPicPr>
          <p:cNvPr id="8" name="Graphic 7" descr="Handshake with solid fill">
            <a:extLst>
              <a:ext uri="{FF2B5EF4-FFF2-40B4-BE49-F238E27FC236}">
                <a16:creationId xmlns:a16="http://schemas.microsoft.com/office/drawing/2014/main" id="{64376636-15C2-62D1-36F6-E0A34E6F6878}"/>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744598" y="4267544"/>
            <a:ext cx="834883" cy="834883"/>
          </a:xfrm>
          <a:prstGeom prst="rect">
            <a:avLst/>
          </a:prstGeom>
        </p:spPr>
      </p:pic>
      <p:sp>
        <p:nvSpPr>
          <p:cNvPr id="3" name="TextBox 2">
            <a:extLst>
              <a:ext uri="{FF2B5EF4-FFF2-40B4-BE49-F238E27FC236}">
                <a16:creationId xmlns:a16="http://schemas.microsoft.com/office/drawing/2014/main" id="{48A61F28-B49D-4B74-A7CE-B0BCB592C804}"/>
              </a:ext>
            </a:extLst>
          </p:cNvPr>
          <p:cNvSpPr txBox="1"/>
          <p:nvPr/>
        </p:nvSpPr>
        <p:spPr>
          <a:xfrm>
            <a:off x="676276" y="692338"/>
            <a:ext cx="6747284" cy="540212"/>
          </a:xfrm>
          <a:prstGeom prst="rect">
            <a:avLst/>
          </a:prstGeom>
          <a:noFill/>
        </p:spPr>
        <p:txBody>
          <a:bodyPr wrap="square" rtlCol="0">
            <a:spAutoFit/>
          </a:bodyPr>
          <a:lstStyle/>
          <a:p>
            <a:pPr>
              <a:lnSpc>
                <a:spcPts val="3200"/>
              </a:lnSpc>
            </a:pPr>
            <a:r>
              <a:rPr lang="en-US" sz="4200" b="1" dirty="0">
                <a:solidFill>
                  <a:schemeClr val="accent1"/>
                </a:solidFill>
                <a:latin typeface="Arial" panose="020B0604020202020204" pitchFamily="34" charset="0"/>
                <a:cs typeface="Arial" panose="020B0604020202020204" pitchFamily="34" charset="0"/>
              </a:rPr>
              <a:t>Membership Benefits</a:t>
            </a:r>
          </a:p>
        </p:txBody>
      </p:sp>
    </p:spTree>
    <p:extLst>
      <p:ext uri="{BB962C8B-B14F-4D97-AF65-F5344CB8AC3E}">
        <p14:creationId xmlns:p14="http://schemas.microsoft.com/office/powerpoint/2010/main" val="260526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6AD8C5C-C255-E820-6EE0-E821105BB85F}"/>
              </a:ext>
            </a:extLst>
          </p:cNvPr>
          <p:cNvSpPr txBox="1">
            <a:spLocks/>
          </p:cNvSpPr>
          <p:nvPr/>
        </p:nvSpPr>
        <p:spPr>
          <a:xfrm>
            <a:off x="676276" y="1647825"/>
            <a:ext cx="9524999" cy="1781175"/>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rgbClr val="414042"/>
                </a:solidFill>
                <a:latin typeface="Arial" panose="020B0604020202020204" pitchFamily="34" charset="0"/>
                <a:cs typeface="Arial" panose="020B0604020202020204" pitchFamily="34" charset="0"/>
              </a:rPr>
              <a:t>Chapters play an essential role in the achievement of INCOSE’s goals and objectives: </a:t>
            </a:r>
          </a:p>
          <a:p>
            <a:r>
              <a:rPr lang="en-GB" sz="1600" dirty="0">
                <a:solidFill>
                  <a:srgbClr val="414042"/>
                </a:solidFill>
                <a:latin typeface="Arial" panose="020B0604020202020204" pitchFamily="34" charset="0"/>
                <a:cs typeface="Arial" panose="020B0604020202020204" pitchFamily="34" charset="0"/>
              </a:rPr>
              <a:t>Organizing a multitude of professional and social programs</a:t>
            </a:r>
          </a:p>
          <a:p>
            <a:r>
              <a:rPr lang="en-GB" sz="1600" dirty="0">
                <a:solidFill>
                  <a:srgbClr val="414042"/>
                </a:solidFill>
                <a:latin typeface="Arial" panose="020B0604020202020204" pitchFamily="34" charset="0"/>
                <a:cs typeface="Arial" panose="020B0604020202020204" pitchFamily="34" charset="0"/>
              </a:rPr>
              <a:t>Attracting new members from industry, government and academia</a:t>
            </a:r>
          </a:p>
          <a:p>
            <a:r>
              <a:rPr lang="en-GB" sz="1600" dirty="0">
                <a:solidFill>
                  <a:srgbClr val="414042"/>
                </a:solidFill>
                <a:latin typeface="Arial" panose="020B0604020202020204" pitchFamily="34" charset="0"/>
                <a:cs typeface="Arial" panose="020B0604020202020204" pitchFamily="34" charset="0"/>
              </a:rPr>
              <a:t>Supporting technical activities striving to advance the state and art of systems engineering</a:t>
            </a:r>
          </a:p>
          <a:p>
            <a:r>
              <a:rPr lang="en-GB" sz="1600" dirty="0">
                <a:solidFill>
                  <a:srgbClr val="414042"/>
                </a:solidFill>
                <a:latin typeface="Arial" panose="020B0604020202020204" pitchFamily="34" charset="0"/>
                <a:cs typeface="Arial" panose="020B0604020202020204" pitchFamily="34" charset="0"/>
              </a:rPr>
              <a:t>Showcasing INCOSE as the international authoritative body on systems engineering that it is.</a:t>
            </a:r>
          </a:p>
        </p:txBody>
      </p:sp>
      <p:sp>
        <p:nvSpPr>
          <p:cNvPr id="12" name="TextBox 11">
            <a:extLst>
              <a:ext uri="{FF2B5EF4-FFF2-40B4-BE49-F238E27FC236}">
                <a16:creationId xmlns:a16="http://schemas.microsoft.com/office/drawing/2014/main" id="{783956F4-45A7-FE85-EEFA-2C6A428347A6}"/>
              </a:ext>
            </a:extLst>
          </p:cNvPr>
          <p:cNvSpPr txBox="1"/>
          <p:nvPr/>
        </p:nvSpPr>
        <p:spPr>
          <a:xfrm>
            <a:off x="7277100" y="4784421"/>
            <a:ext cx="2095156" cy="613381"/>
          </a:xfrm>
          <a:prstGeom prst="rect">
            <a:avLst/>
          </a:prstGeom>
          <a:noFill/>
          <a:ln w="25400">
            <a:solidFill>
              <a:schemeClr val="accent1"/>
            </a:solidFill>
          </a:ln>
        </p:spPr>
        <p:txBody>
          <a:bodyPr vert="horz" lIns="91440" tIns="45720" rIns="91440" bIns="45720" rtlCol="0" anchor="ctr">
            <a:normAutofit/>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a:t>
            </a:r>
            <a:br>
              <a:rPr lang="en-US" sz="1400" b="1" dirty="0">
                <a:solidFill>
                  <a:schemeClr val="accent1"/>
                </a:solidFill>
                <a:latin typeface="Arial" panose="020B0604020202020204" pitchFamily="34" charset="0"/>
                <a:cs typeface="Arial" panose="020B0604020202020204" pitchFamily="34" charset="0"/>
              </a:rPr>
            </a:br>
            <a:r>
              <a:rPr lang="en-US" sz="1400" dirty="0">
                <a:solidFill>
                  <a:schemeClr val="accent1"/>
                </a:solidFill>
                <a:latin typeface="Arial" panose="020B0604020202020204" pitchFamily="34" charset="0"/>
                <a:cs typeface="Arial" panose="020B0604020202020204" pitchFamily="34" charset="0"/>
                <a:hlinkClick r:id="rId2"/>
              </a:rPr>
              <a:t>Incose.org/chapters</a:t>
            </a:r>
            <a:endParaRPr lang="en-US" sz="1400" dirty="0">
              <a:solidFill>
                <a:schemeClr val="accent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1870A7-4353-FCD8-14F7-7BCA70FBE7FE}"/>
              </a:ext>
            </a:extLst>
          </p:cNvPr>
          <p:cNvSpPr txBox="1"/>
          <p:nvPr/>
        </p:nvSpPr>
        <p:spPr>
          <a:xfrm>
            <a:off x="676276" y="692338"/>
            <a:ext cx="6747284" cy="540212"/>
          </a:xfrm>
          <a:prstGeom prst="rect">
            <a:avLst/>
          </a:prstGeom>
          <a:noFill/>
        </p:spPr>
        <p:txBody>
          <a:bodyPr wrap="square" rtlCol="0">
            <a:spAutoFit/>
          </a:bodyPr>
          <a:lstStyle/>
          <a:p>
            <a:pPr>
              <a:lnSpc>
                <a:spcPts val="3200"/>
              </a:lnSpc>
            </a:pPr>
            <a:r>
              <a:rPr lang="en-US" sz="4200" b="1" dirty="0">
                <a:solidFill>
                  <a:schemeClr val="accent1"/>
                </a:solidFill>
                <a:latin typeface="Arial" panose="020B0604020202020204" pitchFamily="34" charset="0"/>
                <a:cs typeface="Arial" panose="020B0604020202020204" pitchFamily="34" charset="0"/>
              </a:rPr>
              <a:t>65 Chapters Worldwide</a:t>
            </a:r>
          </a:p>
        </p:txBody>
      </p:sp>
      <p:pic>
        <p:nvPicPr>
          <p:cNvPr id="6" name="Picture 5" descr="Map&#10;&#10;Description automatically generated">
            <a:extLst>
              <a:ext uri="{FF2B5EF4-FFF2-40B4-BE49-F238E27FC236}">
                <a16:creationId xmlns:a16="http://schemas.microsoft.com/office/drawing/2014/main" id="{FBA9A0E9-E6DB-F01D-6B89-9286ABC991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379" y="3549514"/>
            <a:ext cx="6191250" cy="3083193"/>
          </a:xfrm>
          <a:prstGeom prst="rect">
            <a:avLst/>
          </a:prstGeom>
        </p:spPr>
      </p:pic>
    </p:spTree>
    <p:extLst>
      <p:ext uri="{BB962C8B-B14F-4D97-AF65-F5344CB8AC3E}">
        <p14:creationId xmlns:p14="http://schemas.microsoft.com/office/powerpoint/2010/main" val="421143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1870A7-4353-FCD8-14F7-7BCA70FBE7FE}"/>
              </a:ext>
            </a:extLst>
          </p:cNvPr>
          <p:cNvSpPr txBox="1"/>
          <p:nvPr/>
        </p:nvSpPr>
        <p:spPr>
          <a:xfrm>
            <a:off x="676275" y="692338"/>
            <a:ext cx="11148172" cy="522707"/>
          </a:xfrm>
          <a:prstGeom prst="rect">
            <a:avLst/>
          </a:prstGeom>
          <a:noFill/>
        </p:spPr>
        <p:txBody>
          <a:bodyPr wrap="square" rtlCol="0">
            <a:spAutoFit/>
          </a:bodyPr>
          <a:lstStyle/>
          <a:p>
            <a:pPr>
              <a:lnSpc>
                <a:spcPts val="3200"/>
              </a:lnSpc>
            </a:pPr>
            <a:r>
              <a:rPr lang="en-US" sz="4200" b="1" dirty="0">
                <a:solidFill>
                  <a:schemeClr val="accent1"/>
                </a:solidFill>
                <a:latin typeface="Arial" panose="020B0604020202020204" pitchFamily="34" charset="0"/>
                <a:cs typeface="Arial" panose="020B0604020202020204" pitchFamily="34" charset="0"/>
              </a:rPr>
              <a:t>INCOSE Members per ESA Member State</a:t>
            </a:r>
          </a:p>
        </p:txBody>
      </p:sp>
      <p:sp>
        <p:nvSpPr>
          <p:cNvPr id="13" name="TextBox 12">
            <a:extLst>
              <a:ext uri="{FF2B5EF4-FFF2-40B4-BE49-F238E27FC236}">
                <a16:creationId xmlns:a16="http://schemas.microsoft.com/office/drawing/2014/main" id="{AA0A7FF9-D8AD-5392-9718-70D3BB7120F8}"/>
              </a:ext>
            </a:extLst>
          </p:cNvPr>
          <p:cNvSpPr txBox="1"/>
          <p:nvPr/>
        </p:nvSpPr>
        <p:spPr>
          <a:xfrm>
            <a:off x="603666" y="5796330"/>
            <a:ext cx="8916851" cy="830997"/>
          </a:xfrm>
          <a:prstGeom prst="rect">
            <a:avLst/>
          </a:prstGeom>
          <a:noFill/>
        </p:spPr>
        <p:txBody>
          <a:bodyPr wrap="square" rtlCol="0">
            <a:spAutoFit/>
          </a:bodyPr>
          <a:lstStyle/>
          <a:p>
            <a:r>
              <a:rPr lang="en-US" sz="2800" b="1" i="0" u="none" strike="noStrike" kern="1200" dirty="0">
                <a:solidFill>
                  <a:srgbClr val="000000"/>
                </a:solidFill>
                <a:effectLst/>
                <a:latin typeface="Arial" panose="020B0604020202020204" pitchFamily="34" charset="0"/>
                <a:cs typeface="Arial" panose="020B0604020202020204" pitchFamily="34" charset="0"/>
              </a:rPr>
              <a:t>MEMBERS &amp; ASSOCIATES</a:t>
            </a:r>
            <a:r>
              <a:rPr lang="en-US" sz="2800" dirty="0">
                <a:latin typeface="Arial" panose="020B0604020202020204" pitchFamily="34" charset="0"/>
              </a:rPr>
              <a:t>	</a:t>
            </a:r>
            <a:r>
              <a:rPr lang="en-US" sz="3000" dirty="0">
                <a:latin typeface="Arial" panose="020B0604020202020204" pitchFamily="34" charset="0"/>
              </a:rPr>
              <a:t>	</a:t>
            </a:r>
            <a:r>
              <a:rPr lang="en-US" sz="3600" b="1" i="0" u="none" strike="noStrike" kern="1200" dirty="0">
                <a:solidFill>
                  <a:srgbClr val="000000"/>
                </a:solidFill>
                <a:effectLst/>
                <a:latin typeface="Arial" panose="020B0604020202020204" pitchFamily="34" charset="0"/>
                <a:cs typeface="Arial" panose="020B0604020202020204" pitchFamily="34" charset="0"/>
              </a:rPr>
              <a:t>5972</a:t>
            </a:r>
          </a:p>
          <a:p>
            <a:r>
              <a:rPr lang="en-US" sz="1200" b="0" i="1" dirty="0">
                <a:solidFill>
                  <a:srgbClr val="242424"/>
                </a:solidFill>
                <a:effectLst/>
                <a:latin typeface="Calibri" panose="020F0502020204030204" pitchFamily="34" charset="0"/>
              </a:rPr>
              <a:t>*for countries with chapters</a:t>
            </a:r>
            <a:endParaRPr lang="en-US" sz="1200" b="0" i="1" u="none" strike="noStrike" dirty="0">
              <a:effectLst/>
              <a:latin typeface="Arial" panose="020B0604020202020204" pitchFamily="34" charset="0"/>
            </a:endParaRPr>
          </a:p>
        </p:txBody>
      </p:sp>
      <p:sp>
        <p:nvSpPr>
          <p:cNvPr id="31" name="TextBox 30">
            <a:extLst>
              <a:ext uri="{FF2B5EF4-FFF2-40B4-BE49-F238E27FC236}">
                <a16:creationId xmlns:a16="http://schemas.microsoft.com/office/drawing/2014/main" id="{ADC201B1-4985-291E-B0CC-598FE09AC627}"/>
              </a:ext>
            </a:extLst>
          </p:cNvPr>
          <p:cNvSpPr txBox="1"/>
          <p:nvPr/>
        </p:nvSpPr>
        <p:spPr>
          <a:xfrm>
            <a:off x="4340008" y="1907379"/>
            <a:ext cx="1429047" cy="523220"/>
          </a:xfrm>
          <a:prstGeom prst="rect">
            <a:avLst/>
          </a:prstGeom>
          <a:noFill/>
        </p:spPr>
        <p:txBody>
          <a:bodyPr wrap="square" rtlCol="0">
            <a:spAutoFit/>
          </a:bodyPr>
          <a:lstStyle/>
          <a:p>
            <a:pPr algn="ctr"/>
            <a:r>
              <a:rPr lang="en-US" sz="1400" b="0" i="0" u="none" strike="noStrike" kern="1200" dirty="0">
                <a:solidFill>
                  <a:srgbClr val="000000"/>
                </a:solidFill>
                <a:effectLst/>
                <a:latin typeface="Arial" panose="020B0604020202020204" pitchFamily="34" charset="0"/>
                <a:cs typeface="Arial" panose="020B0604020202020204" pitchFamily="34" charset="0"/>
              </a:rPr>
              <a:t>Czech Republic</a:t>
            </a:r>
          </a:p>
          <a:p>
            <a:pPr algn="ctr"/>
            <a:r>
              <a:rPr lang="en-US" sz="1400" dirty="0">
                <a:solidFill>
                  <a:srgbClr val="000000"/>
                </a:solidFill>
                <a:latin typeface="Arial" panose="020B0604020202020204" pitchFamily="34" charset="0"/>
                <a:cs typeface="Arial" panose="020B0604020202020204" pitchFamily="34" charset="0"/>
              </a:rPr>
              <a:t>2</a:t>
            </a:r>
            <a:endParaRPr lang="en-US" sz="1400" b="0" i="0" u="none" strike="noStrike" dirty="0">
              <a:effectLst/>
              <a:latin typeface="Arial" panose="020B0604020202020204" pitchFamily="34" charset="0"/>
            </a:endParaRPr>
          </a:p>
        </p:txBody>
      </p:sp>
      <p:sp>
        <p:nvSpPr>
          <p:cNvPr id="33" name="TextBox 32">
            <a:extLst>
              <a:ext uri="{FF2B5EF4-FFF2-40B4-BE49-F238E27FC236}">
                <a16:creationId xmlns:a16="http://schemas.microsoft.com/office/drawing/2014/main" id="{5AAE488F-CE52-2540-3A55-0A6D8DCA7D45}"/>
              </a:ext>
            </a:extLst>
          </p:cNvPr>
          <p:cNvSpPr txBox="1"/>
          <p:nvPr/>
        </p:nvSpPr>
        <p:spPr>
          <a:xfrm>
            <a:off x="6003970" y="1907379"/>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Denmark  98*</a:t>
            </a:r>
            <a:endParaRPr lang="en-US" sz="1400" b="0" i="0" u="none" strike="noStrike" dirty="0">
              <a:effectLst/>
              <a:latin typeface="Arial" panose="020B0604020202020204" pitchFamily="34" charset="0"/>
            </a:endParaRPr>
          </a:p>
        </p:txBody>
      </p:sp>
      <p:sp>
        <p:nvSpPr>
          <p:cNvPr id="35" name="TextBox 34">
            <a:extLst>
              <a:ext uri="{FF2B5EF4-FFF2-40B4-BE49-F238E27FC236}">
                <a16:creationId xmlns:a16="http://schemas.microsoft.com/office/drawing/2014/main" id="{E854C166-D0F0-06D6-3E15-2D8F8E014731}"/>
              </a:ext>
            </a:extLst>
          </p:cNvPr>
          <p:cNvSpPr txBox="1"/>
          <p:nvPr/>
        </p:nvSpPr>
        <p:spPr>
          <a:xfrm>
            <a:off x="7446155" y="1907379"/>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Estonia</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1</a:t>
            </a:r>
            <a:endParaRPr lang="en-US" sz="1400" b="0" i="0" u="none" strike="noStrike" dirty="0">
              <a:effectLst/>
              <a:latin typeface="Arial" panose="020B0604020202020204" pitchFamily="34" charset="0"/>
            </a:endParaRPr>
          </a:p>
        </p:txBody>
      </p:sp>
      <p:sp>
        <p:nvSpPr>
          <p:cNvPr id="37" name="TextBox 36">
            <a:extLst>
              <a:ext uri="{FF2B5EF4-FFF2-40B4-BE49-F238E27FC236}">
                <a16:creationId xmlns:a16="http://schemas.microsoft.com/office/drawing/2014/main" id="{3894BA0B-989B-FA5B-1DFE-C2D61996B234}"/>
              </a:ext>
            </a:extLst>
          </p:cNvPr>
          <p:cNvSpPr txBox="1"/>
          <p:nvPr/>
        </p:nvSpPr>
        <p:spPr>
          <a:xfrm>
            <a:off x="8850874" y="1907379"/>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Finland</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20*</a:t>
            </a:r>
            <a:endParaRPr lang="en-US" sz="1400" b="0" i="0" u="none" strike="noStrike" dirty="0">
              <a:effectLst/>
              <a:latin typeface="Arial" panose="020B0604020202020204" pitchFamily="34" charset="0"/>
            </a:endParaRPr>
          </a:p>
        </p:txBody>
      </p:sp>
      <p:sp>
        <p:nvSpPr>
          <p:cNvPr id="39" name="TextBox 38">
            <a:extLst>
              <a:ext uri="{FF2B5EF4-FFF2-40B4-BE49-F238E27FC236}">
                <a16:creationId xmlns:a16="http://schemas.microsoft.com/office/drawing/2014/main" id="{83A38B45-3B14-726C-A3E4-4ED4AC99C705}"/>
              </a:ext>
            </a:extLst>
          </p:cNvPr>
          <p:cNvSpPr txBox="1"/>
          <p:nvPr/>
        </p:nvSpPr>
        <p:spPr>
          <a:xfrm>
            <a:off x="10343670" y="1907379"/>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France</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932*</a:t>
            </a:r>
            <a:endParaRPr lang="en-US" sz="1400" b="0" i="0" u="none" strike="noStrike" dirty="0">
              <a:effectLst/>
              <a:latin typeface="Arial" panose="020B0604020202020204" pitchFamily="34" charset="0"/>
            </a:endParaRPr>
          </a:p>
        </p:txBody>
      </p:sp>
      <p:sp>
        <p:nvSpPr>
          <p:cNvPr id="47" name="TextBox 46">
            <a:extLst>
              <a:ext uri="{FF2B5EF4-FFF2-40B4-BE49-F238E27FC236}">
                <a16:creationId xmlns:a16="http://schemas.microsoft.com/office/drawing/2014/main" id="{3F4E90E7-8BC4-ED82-C8EA-BD411E9E21DB}"/>
              </a:ext>
            </a:extLst>
          </p:cNvPr>
          <p:cNvSpPr txBox="1"/>
          <p:nvPr/>
        </p:nvSpPr>
        <p:spPr>
          <a:xfrm>
            <a:off x="4533831" y="3499623"/>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Ireland</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23</a:t>
            </a:r>
            <a:endParaRPr lang="en-US" sz="1400" b="0" i="0" u="none" strike="noStrike" dirty="0">
              <a:effectLst/>
              <a:latin typeface="Arial" panose="020B0604020202020204" pitchFamily="34" charset="0"/>
            </a:endParaRPr>
          </a:p>
        </p:txBody>
      </p:sp>
      <p:sp>
        <p:nvSpPr>
          <p:cNvPr id="49" name="TextBox 48">
            <a:extLst>
              <a:ext uri="{FF2B5EF4-FFF2-40B4-BE49-F238E27FC236}">
                <a16:creationId xmlns:a16="http://schemas.microsoft.com/office/drawing/2014/main" id="{C3F2BC1D-8E05-A734-6090-2055BC2B6884}"/>
              </a:ext>
            </a:extLst>
          </p:cNvPr>
          <p:cNvSpPr txBox="1"/>
          <p:nvPr/>
        </p:nvSpPr>
        <p:spPr>
          <a:xfrm>
            <a:off x="6003970" y="3499623"/>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Italy</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245*</a:t>
            </a:r>
            <a:endParaRPr lang="en-US" sz="1400" dirty="0">
              <a:latin typeface="Arial" panose="020B0604020202020204" pitchFamily="34" charset="0"/>
            </a:endParaRPr>
          </a:p>
        </p:txBody>
      </p:sp>
      <p:sp>
        <p:nvSpPr>
          <p:cNvPr id="51" name="TextBox 50">
            <a:extLst>
              <a:ext uri="{FF2B5EF4-FFF2-40B4-BE49-F238E27FC236}">
                <a16:creationId xmlns:a16="http://schemas.microsoft.com/office/drawing/2014/main" id="{32BA2A73-1FA0-1935-9CB2-E008A25DF074}"/>
              </a:ext>
            </a:extLst>
          </p:cNvPr>
          <p:cNvSpPr txBox="1"/>
          <p:nvPr/>
        </p:nvSpPr>
        <p:spPr>
          <a:xfrm>
            <a:off x="7345297" y="3499623"/>
            <a:ext cx="1243117"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Luxembourg 1</a:t>
            </a:r>
            <a:endParaRPr lang="en-US" sz="1400" b="0" i="0" u="none" strike="noStrike" dirty="0">
              <a:effectLst/>
              <a:latin typeface="Arial" panose="020B0604020202020204" pitchFamily="34" charset="0"/>
            </a:endParaRPr>
          </a:p>
        </p:txBody>
      </p:sp>
      <p:sp>
        <p:nvSpPr>
          <p:cNvPr id="53" name="TextBox 52">
            <a:extLst>
              <a:ext uri="{FF2B5EF4-FFF2-40B4-BE49-F238E27FC236}">
                <a16:creationId xmlns:a16="http://schemas.microsoft.com/office/drawing/2014/main" id="{A90A3DD6-853D-8773-7384-624C1A089703}"/>
              </a:ext>
            </a:extLst>
          </p:cNvPr>
          <p:cNvSpPr txBox="1"/>
          <p:nvPr/>
        </p:nvSpPr>
        <p:spPr>
          <a:xfrm>
            <a:off x="8704584" y="3499623"/>
            <a:ext cx="1333981"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Netherlands</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698 *</a:t>
            </a:r>
            <a:endParaRPr lang="en-US" sz="1400" b="0" i="0" u="none" strike="noStrike" dirty="0">
              <a:effectLst/>
              <a:latin typeface="Arial" panose="020B0604020202020204" pitchFamily="34" charset="0"/>
            </a:endParaRPr>
          </a:p>
        </p:txBody>
      </p:sp>
      <p:sp>
        <p:nvSpPr>
          <p:cNvPr id="55" name="TextBox 54">
            <a:extLst>
              <a:ext uri="{FF2B5EF4-FFF2-40B4-BE49-F238E27FC236}">
                <a16:creationId xmlns:a16="http://schemas.microsoft.com/office/drawing/2014/main" id="{3BC20A92-38A8-7E0F-41B9-57156C3062A6}"/>
              </a:ext>
            </a:extLst>
          </p:cNvPr>
          <p:cNvSpPr txBox="1"/>
          <p:nvPr/>
        </p:nvSpPr>
        <p:spPr>
          <a:xfrm>
            <a:off x="10343670" y="3499623"/>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Norway</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36*</a:t>
            </a:r>
            <a:endParaRPr lang="en-US" sz="1400" b="0" i="0" u="none" strike="noStrike" dirty="0">
              <a:effectLst/>
              <a:latin typeface="Arial" panose="020B0604020202020204" pitchFamily="34" charset="0"/>
            </a:endParaRPr>
          </a:p>
        </p:txBody>
      </p:sp>
      <p:sp>
        <p:nvSpPr>
          <p:cNvPr id="61" name="TextBox 60">
            <a:extLst>
              <a:ext uri="{FF2B5EF4-FFF2-40B4-BE49-F238E27FC236}">
                <a16:creationId xmlns:a16="http://schemas.microsoft.com/office/drawing/2014/main" id="{56653C7B-1298-D35A-C004-1C94F58A96D9}"/>
              </a:ext>
            </a:extLst>
          </p:cNvPr>
          <p:cNvSpPr txBox="1"/>
          <p:nvPr/>
        </p:nvSpPr>
        <p:spPr>
          <a:xfrm>
            <a:off x="3172596" y="4925735"/>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Romania</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13</a:t>
            </a:r>
            <a:endParaRPr lang="en-US" sz="1400" b="0" i="0" u="none" strike="noStrike" dirty="0">
              <a:effectLst/>
              <a:latin typeface="Arial" panose="020B0604020202020204" pitchFamily="34" charset="0"/>
            </a:endParaRPr>
          </a:p>
        </p:txBody>
      </p:sp>
      <p:sp>
        <p:nvSpPr>
          <p:cNvPr id="63" name="TextBox 62">
            <a:extLst>
              <a:ext uri="{FF2B5EF4-FFF2-40B4-BE49-F238E27FC236}">
                <a16:creationId xmlns:a16="http://schemas.microsoft.com/office/drawing/2014/main" id="{313165C9-2844-976D-2E23-957046BAD75F}"/>
              </a:ext>
            </a:extLst>
          </p:cNvPr>
          <p:cNvSpPr txBox="1"/>
          <p:nvPr/>
        </p:nvSpPr>
        <p:spPr>
          <a:xfrm>
            <a:off x="4533831" y="4925735"/>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Spain</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193*</a:t>
            </a:r>
            <a:endParaRPr lang="en-US" sz="1400" b="0" i="0" u="none" strike="noStrike" dirty="0">
              <a:effectLst/>
              <a:latin typeface="Arial" panose="020B0604020202020204" pitchFamily="34" charset="0"/>
            </a:endParaRPr>
          </a:p>
        </p:txBody>
      </p:sp>
      <p:sp>
        <p:nvSpPr>
          <p:cNvPr id="65" name="TextBox 64">
            <a:extLst>
              <a:ext uri="{FF2B5EF4-FFF2-40B4-BE49-F238E27FC236}">
                <a16:creationId xmlns:a16="http://schemas.microsoft.com/office/drawing/2014/main" id="{FB3A1F65-7A80-1CFB-3550-ACBB149351CA}"/>
              </a:ext>
            </a:extLst>
          </p:cNvPr>
          <p:cNvSpPr txBox="1"/>
          <p:nvPr/>
        </p:nvSpPr>
        <p:spPr>
          <a:xfrm>
            <a:off x="6003970" y="4925735"/>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Sweden</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355*</a:t>
            </a:r>
            <a:endParaRPr lang="en-US" sz="1400" b="0" i="0" u="none" strike="noStrike" dirty="0">
              <a:effectLst/>
              <a:latin typeface="Arial" panose="020B0604020202020204" pitchFamily="34" charset="0"/>
            </a:endParaRPr>
          </a:p>
        </p:txBody>
      </p:sp>
      <p:sp>
        <p:nvSpPr>
          <p:cNvPr id="67" name="TextBox 66">
            <a:extLst>
              <a:ext uri="{FF2B5EF4-FFF2-40B4-BE49-F238E27FC236}">
                <a16:creationId xmlns:a16="http://schemas.microsoft.com/office/drawing/2014/main" id="{43FE2597-54E2-F84C-8740-E7C932444B89}"/>
              </a:ext>
            </a:extLst>
          </p:cNvPr>
          <p:cNvSpPr txBox="1"/>
          <p:nvPr/>
        </p:nvSpPr>
        <p:spPr>
          <a:xfrm>
            <a:off x="7345297" y="4925735"/>
            <a:ext cx="1243116"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Switzerland 126*</a:t>
            </a:r>
            <a:endParaRPr lang="en-US" sz="1400" b="0" i="0" u="none" strike="noStrike" dirty="0">
              <a:effectLst/>
              <a:latin typeface="Arial" panose="020B0604020202020204" pitchFamily="34" charset="0"/>
            </a:endParaRPr>
          </a:p>
        </p:txBody>
      </p:sp>
      <p:sp>
        <p:nvSpPr>
          <p:cNvPr id="69" name="TextBox 68">
            <a:extLst>
              <a:ext uri="{FF2B5EF4-FFF2-40B4-BE49-F238E27FC236}">
                <a16:creationId xmlns:a16="http://schemas.microsoft.com/office/drawing/2014/main" id="{EB4DBFAF-247A-ECF6-E1FD-0E25F09F3A0C}"/>
              </a:ext>
            </a:extLst>
          </p:cNvPr>
          <p:cNvSpPr txBox="1"/>
          <p:nvPr/>
        </p:nvSpPr>
        <p:spPr>
          <a:xfrm>
            <a:off x="8603726" y="4925735"/>
            <a:ext cx="1535696"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United Kingdom 1542*</a:t>
            </a:r>
          </a:p>
        </p:txBody>
      </p:sp>
      <p:sp>
        <p:nvSpPr>
          <p:cNvPr id="15" name="TextBox 14">
            <a:extLst>
              <a:ext uri="{FF2B5EF4-FFF2-40B4-BE49-F238E27FC236}">
                <a16:creationId xmlns:a16="http://schemas.microsoft.com/office/drawing/2014/main" id="{0B586FDB-0253-9FAA-8CF7-F1616B1A3D2F}"/>
              </a:ext>
            </a:extLst>
          </p:cNvPr>
          <p:cNvSpPr txBox="1"/>
          <p:nvPr/>
        </p:nvSpPr>
        <p:spPr>
          <a:xfrm>
            <a:off x="1849257" y="1907379"/>
            <a:ext cx="1041400" cy="523220"/>
          </a:xfrm>
          <a:prstGeom prst="rect">
            <a:avLst/>
          </a:prstGeom>
          <a:noFill/>
        </p:spPr>
        <p:txBody>
          <a:bodyPr wrap="square" rtlCol="0">
            <a:spAutoFit/>
          </a:bodyPr>
          <a:lstStyle/>
          <a:p>
            <a:pPr algn="ctr"/>
            <a:r>
              <a:rPr lang="en-US" sz="1400" b="0" i="0" u="none" strike="noStrike" kern="1200" dirty="0">
                <a:solidFill>
                  <a:srgbClr val="000000"/>
                </a:solidFill>
                <a:effectLst/>
                <a:latin typeface="Arial" panose="020B0604020202020204" pitchFamily="34" charset="0"/>
                <a:cs typeface="Arial" panose="020B0604020202020204" pitchFamily="34" charset="0"/>
              </a:rPr>
              <a:t>Belgium</a:t>
            </a:r>
          </a:p>
          <a:p>
            <a:pPr algn="ctr"/>
            <a:r>
              <a:rPr lang="en-US" sz="1400" b="0" i="0" u="none" strike="noStrike" kern="1200" dirty="0">
                <a:solidFill>
                  <a:srgbClr val="000000"/>
                </a:solidFill>
                <a:effectLst/>
                <a:latin typeface="Arial" panose="020B0604020202020204" pitchFamily="34" charset="0"/>
                <a:cs typeface="Arial" panose="020B0604020202020204" pitchFamily="34" charset="0"/>
              </a:rPr>
              <a:t>19*</a:t>
            </a:r>
            <a:endParaRPr lang="en-US" sz="1400" b="0" i="0" u="none" strike="noStrike" dirty="0">
              <a:effectLst/>
              <a:latin typeface="Arial" panose="020B0604020202020204" pitchFamily="34" charset="0"/>
            </a:endParaRPr>
          </a:p>
        </p:txBody>
      </p:sp>
      <p:pic>
        <p:nvPicPr>
          <p:cNvPr id="72" name="Picture 71">
            <a:extLst>
              <a:ext uri="{FF2B5EF4-FFF2-40B4-BE49-F238E27FC236}">
                <a16:creationId xmlns:a16="http://schemas.microsoft.com/office/drawing/2014/main" id="{4EFD8194-07FC-509E-C1AD-57D9FBBE6E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9212" y="1405940"/>
            <a:ext cx="441491" cy="441491"/>
          </a:xfrm>
          <a:prstGeom prst="rect">
            <a:avLst/>
          </a:prstGeom>
        </p:spPr>
      </p:pic>
      <p:sp>
        <p:nvSpPr>
          <p:cNvPr id="29" name="TextBox 28">
            <a:extLst>
              <a:ext uri="{FF2B5EF4-FFF2-40B4-BE49-F238E27FC236}">
                <a16:creationId xmlns:a16="http://schemas.microsoft.com/office/drawing/2014/main" id="{877053A1-6E57-615D-CD01-FF1743672723}"/>
              </a:ext>
            </a:extLst>
          </p:cNvPr>
          <p:cNvSpPr txBox="1"/>
          <p:nvPr/>
        </p:nvSpPr>
        <p:spPr>
          <a:xfrm>
            <a:off x="3172596" y="1907379"/>
            <a:ext cx="1041400" cy="523220"/>
          </a:xfrm>
          <a:prstGeom prst="rect">
            <a:avLst/>
          </a:prstGeom>
          <a:noFill/>
        </p:spPr>
        <p:txBody>
          <a:bodyPr wrap="square" rtlCol="0">
            <a:spAutoFit/>
          </a:bodyPr>
          <a:lstStyle/>
          <a:p>
            <a:pPr algn="ctr"/>
            <a:r>
              <a:rPr lang="en-US" sz="1400" b="0" i="0" u="none" strike="noStrike" kern="1200" dirty="0">
                <a:solidFill>
                  <a:srgbClr val="000000"/>
                </a:solidFill>
                <a:effectLst/>
                <a:latin typeface="Arial" panose="020B0604020202020204" pitchFamily="34" charset="0"/>
                <a:cs typeface="Arial" panose="020B0604020202020204" pitchFamily="34" charset="0"/>
              </a:rPr>
              <a:t>Canada</a:t>
            </a:r>
          </a:p>
          <a:p>
            <a:pPr algn="ctr"/>
            <a:r>
              <a:rPr lang="en-US" sz="1400" b="0" i="0" u="none" strike="noStrike" kern="1200" dirty="0">
                <a:solidFill>
                  <a:srgbClr val="000000"/>
                </a:solidFill>
                <a:effectLst/>
                <a:latin typeface="Arial" panose="020B0604020202020204" pitchFamily="34" charset="0"/>
                <a:cs typeface="Arial" panose="020B0604020202020204" pitchFamily="34" charset="0"/>
              </a:rPr>
              <a:t>296*</a:t>
            </a:r>
            <a:endParaRPr lang="en-US" sz="1400" b="0" i="0" u="none" strike="noStrike" dirty="0">
              <a:effectLst/>
              <a:latin typeface="Arial" panose="020B0604020202020204" pitchFamily="34" charset="0"/>
            </a:endParaRPr>
          </a:p>
        </p:txBody>
      </p:sp>
      <p:pic>
        <p:nvPicPr>
          <p:cNvPr id="73" name="Picture 72">
            <a:extLst>
              <a:ext uri="{FF2B5EF4-FFF2-40B4-BE49-F238E27FC236}">
                <a16:creationId xmlns:a16="http://schemas.microsoft.com/office/drawing/2014/main" id="{9DEBEC3C-8136-1DF2-645D-EFF02C9DB1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2550" y="1405939"/>
            <a:ext cx="441492" cy="441492"/>
          </a:xfrm>
          <a:prstGeom prst="rect">
            <a:avLst/>
          </a:prstGeom>
        </p:spPr>
      </p:pic>
      <p:pic>
        <p:nvPicPr>
          <p:cNvPr id="75" name="Picture 74">
            <a:extLst>
              <a:ext uri="{FF2B5EF4-FFF2-40B4-BE49-F238E27FC236}">
                <a16:creationId xmlns:a16="http://schemas.microsoft.com/office/drawing/2014/main" id="{5AF1AA1F-78EA-1CE5-6813-6E4FCE7DEE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2699" y="1384853"/>
            <a:ext cx="483665" cy="483665"/>
          </a:xfrm>
          <a:prstGeom prst="rect">
            <a:avLst/>
          </a:prstGeom>
        </p:spPr>
      </p:pic>
      <p:pic>
        <p:nvPicPr>
          <p:cNvPr id="76" name="Picture 75">
            <a:extLst>
              <a:ext uri="{FF2B5EF4-FFF2-40B4-BE49-F238E27FC236}">
                <a16:creationId xmlns:a16="http://schemas.microsoft.com/office/drawing/2014/main" id="{D89C4DF2-7D74-F1AF-F27C-66205BE094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2119" y="1384134"/>
            <a:ext cx="485103" cy="485103"/>
          </a:xfrm>
          <a:prstGeom prst="rect">
            <a:avLst/>
          </a:prstGeom>
        </p:spPr>
      </p:pic>
      <p:pic>
        <p:nvPicPr>
          <p:cNvPr id="77" name="Picture 76">
            <a:extLst>
              <a:ext uri="{FF2B5EF4-FFF2-40B4-BE49-F238E27FC236}">
                <a16:creationId xmlns:a16="http://schemas.microsoft.com/office/drawing/2014/main" id="{D7E84A2A-61E0-1D26-1BB8-693E6314D9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05245" y="1365075"/>
            <a:ext cx="523221" cy="523221"/>
          </a:xfrm>
          <a:prstGeom prst="rect">
            <a:avLst/>
          </a:prstGeom>
        </p:spPr>
      </p:pic>
      <p:pic>
        <p:nvPicPr>
          <p:cNvPr id="78" name="Picture 77">
            <a:extLst>
              <a:ext uri="{FF2B5EF4-FFF2-40B4-BE49-F238E27FC236}">
                <a16:creationId xmlns:a16="http://schemas.microsoft.com/office/drawing/2014/main" id="{F9E87C9F-0F1D-8E29-09B9-73ED420719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09964" y="1365075"/>
            <a:ext cx="523221" cy="523221"/>
          </a:xfrm>
          <a:prstGeom prst="rect">
            <a:avLst/>
          </a:prstGeom>
        </p:spPr>
      </p:pic>
      <p:pic>
        <p:nvPicPr>
          <p:cNvPr id="79" name="Picture 78">
            <a:extLst>
              <a:ext uri="{FF2B5EF4-FFF2-40B4-BE49-F238E27FC236}">
                <a16:creationId xmlns:a16="http://schemas.microsoft.com/office/drawing/2014/main" id="{0338E187-B11B-145E-4A2F-BB305B97CB0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02760" y="1365075"/>
            <a:ext cx="523221" cy="523221"/>
          </a:xfrm>
          <a:prstGeom prst="rect">
            <a:avLst/>
          </a:prstGeom>
        </p:spPr>
      </p:pic>
      <p:sp>
        <p:nvSpPr>
          <p:cNvPr id="11" name="TextBox 10">
            <a:extLst>
              <a:ext uri="{FF2B5EF4-FFF2-40B4-BE49-F238E27FC236}">
                <a16:creationId xmlns:a16="http://schemas.microsoft.com/office/drawing/2014/main" id="{EE1A16B4-9076-EE3F-8D4B-0E8AADB72009}"/>
              </a:ext>
            </a:extLst>
          </p:cNvPr>
          <p:cNvSpPr txBox="1"/>
          <p:nvPr/>
        </p:nvSpPr>
        <p:spPr>
          <a:xfrm>
            <a:off x="575734" y="1907379"/>
            <a:ext cx="1041400" cy="523220"/>
          </a:xfrm>
          <a:prstGeom prst="rect">
            <a:avLst/>
          </a:prstGeom>
          <a:noFill/>
        </p:spPr>
        <p:txBody>
          <a:bodyPr wrap="square" rtlCol="0">
            <a:spAutoFit/>
          </a:bodyPr>
          <a:lstStyle/>
          <a:p>
            <a:pPr algn="ctr"/>
            <a:r>
              <a:rPr lang="en-US" sz="1400" b="0" i="0" u="none" strike="noStrike" kern="1200" dirty="0">
                <a:solidFill>
                  <a:srgbClr val="000000"/>
                </a:solidFill>
                <a:effectLst/>
                <a:latin typeface="Arial" panose="020B0604020202020204" pitchFamily="34" charset="0"/>
                <a:cs typeface="Arial" panose="020B0604020202020204" pitchFamily="34" charset="0"/>
              </a:rPr>
              <a:t>Austria</a:t>
            </a:r>
          </a:p>
          <a:p>
            <a:pPr algn="ctr"/>
            <a:r>
              <a:rPr lang="en-US" sz="1400" b="0" i="0" u="none" strike="noStrike" kern="1200" dirty="0">
                <a:solidFill>
                  <a:srgbClr val="000000"/>
                </a:solidFill>
                <a:effectLst/>
                <a:latin typeface="Arial" panose="020B0604020202020204" pitchFamily="34" charset="0"/>
                <a:cs typeface="Arial" panose="020B0604020202020204" pitchFamily="34" charset="0"/>
              </a:rPr>
              <a:t>32</a:t>
            </a:r>
            <a:endParaRPr lang="en-US" sz="1400" b="0" i="0" u="none" strike="noStrike" dirty="0">
              <a:effectLst/>
              <a:latin typeface="Arial" panose="020B0604020202020204" pitchFamily="34" charset="0"/>
            </a:endParaRPr>
          </a:p>
        </p:txBody>
      </p:sp>
      <p:pic>
        <p:nvPicPr>
          <p:cNvPr id="80" name="Picture 79">
            <a:extLst>
              <a:ext uri="{FF2B5EF4-FFF2-40B4-BE49-F238E27FC236}">
                <a16:creationId xmlns:a16="http://schemas.microsoft.com/office/drawing/2014/main" id="{C5920D51-AB1A-4078-5F55-0F15599554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2701" y="1372952"/>
            <a:ext cx="507466" cy="507466"/>
          </a:xfrm>
          <a:prstGeom prst="rect">
            <a:avLst/>
          </a:prstGeom>
        </p:spPr>
      </p:pic>
      <p:sp>
        <p:nvSpPr>
          <p:cNvPr id="41" name="TextBox 40">
            <a:extLst>
              <a:ext uri="{FF2B5EF4-FFF2-40B4-BE49-F238E27FC236}">
                <a16:creationId xmlns:a16="http://schemas.microsoft.com/office/drawing/2014/main" id="{2921864A-4B7D-E5EE-9808-EBEFD430CB93}"/>
              </a:ext>
            </a:extLst>
          </p:cNvPr>
          <p:cNvSpPr txBox="1"/>
          <p:nvPr/>
        </p:nvSpPr>
        <p:spPr>
          <a:xfrm>
            <a:off x="575734" y="3499623"/>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Germany</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1314*</a:t>
            </a:r>
            <a:endParaRPr lang="en-US" sz="1400" b="0" i="0" u="none" strike="noStrike" dirty="0">
              <a:effectLst/>
              <a:latin typeface="Arial" panose="020B0604020202020204" pitchFamily="34" charset="0"/>
            </a:endParaRPr>
          </a:p>
        </p:txBody>
      </p:sp>
      <p:pic>
        <p:nvPicPr>
          <p:cNvPr id="81" name="Picture 80">
            <a:extLst>
              <a:ext uri="{FF2B5EF4-FFF2-40B4-BE49-F238E27FC236}">
                <a16:creationId xmlns:a16="http://schemas.microsoft.com/office/drawing/2014/main" id="{AC24731C-23F8-F0BA-A550-415DBB2BD01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5542" y="2859861"/>
            <a:ext cx="561784" cy="561784"/>
          </a:xfrm>
          <a:prstGeom prst="rect">
            <a:avLst/>
          </a:prstGeom>
        </p:spPr>
      </p:pic>
      <p:sp>
        <p:nvSpPr>
          <p:cNvPr id="43" name="TextBox 42">
            <a:extLst>
              <a:ext uri="{FF2B5EF4-FFF2-40B4-BE49-F238E27FC236}">
                <a16:creationId xmlns:a16="http://schemas.microsoft.com/office/drawing/2014/main" id="{865FEBF9-2E9B-6AB2-C385-1B0FC7423E98}"/>
              </a:ext>
            </a:extLst>
          </p:cNvPr>
          <p:cNvSpPr txBox="1"/>
          <p:nvPr/>
        </p:nvSpPr>
        <p:spPr>
          <a:xfrm>
            <a:off x="1849257" y="3499623"/>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Greece</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3</a:t>
            </a:r>
            <a:endParaRPr lang="en-US" sz="1400" b="0" i="0" u="none" strike="noStrike" dirty="0">
              <a:effectLst/>
              <a:latin typeface="Arial" panose="020B0604020202020204" pitchFamily="34" charset="0"/>
            </a:endParaRPr>
          </a:p>
        </p:txBody>
      </p:sp>
      <p:pic>
        <p:nvPicPr>
          <p:cNvPr id="82" name="Picture 81">
            <a:extLst>
              <a:ext uri="{FF2B5EF4-FFF2-40B4-BE49-F238E27FC236}">
                <a16:creationId xmlns:a16="http://schemas.microsoft.com/office/drawing/2014/main" id="{A21D4316-5E85-F8CF-18F3-FBC614CA015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08347" y="2879143"/>
            <a:ext cx="523221" cy="523221"/>
          </a:xfrm>
          <a:prstGeom prst="rect">
            <a:avLst/>
          </a:prstGeom>
        </p:spPr>
      </p:pic>
      <p:sp>
        <p:nvSpPr>
          <p:cNvPr id="45" name="TextBox 44">
            <a:extLst>
              <a:ext uri="{FF2B5EF4-FFF2-40B4-BE49-F238E27FC236}">
                <a16:creationId xmlns:a16="http://schemas.microsoft.com/office/drawing/2014/main" id="{ACA547BD-57F5-7392-2CD5-223906E45F8A}"/>
              </a:ext>
            </a:extLst>
          </p:cNvPr>
          <p:cNvSpPr txBox="1"/>
          <p:nvPr/>
        </p:nvSpPr>
        <p:spPr>
          <a:xfrm>
            <a:off x="3172596" y="3499623"/>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Hungary</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1</a:t>
            </a:r>
            <a:endParaRPr lang="en-US" sz="1400" b="0" i="0" u="none" strike="noStrike" dirty="0">
              <a:effectLst/>
              <a:latin typeface="Arial" panose="020B0604020202020204" pitchFamily="34" charset="0"/>
            </a:endParaRPr>
          </a:p>
        </p:txBody>
      </p:sp>
      <p:pic>
        <p:nvPicPr>
          <p:cNvPr id="83" name="Picture 82">
            <a:extLst>
              <a:ext uri="{FF2B5EF4-FFF2-40B4-BE49-F238E27FC236}">
                <a16:creationId xmlns:a16="http://schemas.microsoft.com/office/drawing/2014/main" id="{787F3676-8A8D-48A8-8888-E7F1F1C567F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31686" y="2879143"/>
            <a:ext cx="523221" cy="523221"/>
          </a:xfrm>
          <a:prstGeom prst="rect">
            <a:avLst/>
          </a:prstGeom>
        </p:spPr>
      </p:pic>
      <p:pic>
        <p:nvPicPr>
          <p:cNvPr id="84" name="Picture 83">
            <a:extLst>
              <a:ext uri="{FF2B5EF4-FFF2-40B4-BE49-F238E27FC236}">
                <a16:creationId xmlns:a16="http://schemas.microsoft.com/office/drawing/2014/main" id="{7BC1D74B-2238-A412-8D69-1C37DA2B61F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92921" y="2879143"/>
            <a:ext cx="523221" cy="523221"/>
          </a:xfrm>
          <a:prstGeom prst="rect">
            <a:avLst/>
          </a:prstGeom>
        </p:spPr>
      </p:pic>
      <p:pic>
        <p:nvPicPr>
          <p:cNvPr id="85" name="Picture 84">
            <a:extLst>
              <a:ext uri="{FF2B5EF4-FFF2-40B4-BE49-F238E27FC236}">
                <a16:creationId xmlns:a16="http://schemas.microsoft.com/office/drawing/2014/main" id="{CC9D147E-BD3E-CECB-39C7-58590250F21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263060" y="2879143"/>
            <a:ext cx="523221" cy="523221"/>
          </a:xfrm>
          <a:prstGeom prst="rect">
            <a:avLst/>
          </a:prstGeom>
        </p:spPr>
      </p:pic>
      <p:pic>
        <p:nvPicPr>
          <p:cNvPr id="86" name="Picture 85">
            <a:extLst>
              <a:ext uri="{FF2B5EF4-FFF2-40B4-BE49-F238E27FC236}">
                <a16:creationId xmlns:a16="http://schemas.microsoft.com/office/drawing/2014/main" id="{78D12FF8-7D94-2541-B60B-365ECE61945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705245" y="2879143"/>
            <a:ext cx="523221" cy="523221"/>
          </a:xfrm>
          <a:prstGeom prst="rect">
            <a:avLst/>
          </a:prstGeom>
        </p:spPr>
      </p:pic>
      <p:pic>
        <p:nvPicPr>
          <p:cNvPr id="87" name="Picture 86">
            <a:extLst>
              <a:ext uri="{FF2B5EF4-FFF2-40B4-BE49-F238E27FC236}">
                <a16:creationId xmlns:a16="http://schemas.microsoft.com/office/drawing/2014/main" id="{F6AFC345-955F-6412-277F-7EED088D2DE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096756" y="2865935"/>
            <a:ext cx="549637" cy="549637"/>
          </a:xfrm>
          <a:prstGeom prst="rect">
            <a:avLst/>
          </a:prstGeom>
        </p:spPr>
      </p:pic>
      <p:pic>
        <p:nvPicPr>
          <p:cNvPr id="88" name="Picture 87">
            <a:extLst>
              <a:ext uri="{FF2B5EF4-FFF2-40B4-BE49-F238E27FC236}">
                <a16:creationId xmlns:a16="http://schemas.microsoft.com/office/drawing/2014/main" id="{F500400C-BC41-A107-BCDE-C624F2A34E2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619370" y="2895753"/>
            <a:ext cx="490001" cy="490001"/>
          </a:xfrm>
          <a:prstGeom prst="rect">
            <a:avLst/>
          </a:prstGeom>
        </p:spPr>
      </p:pic>
      <p:sp>
        <p:nvSpPr>
          <p:cNvPr id="57" name="TextBox 56">
            <a:extLst>
              <a:ext uri="{FF2B5EF4-FFF2-40B4-BE49-F238E27FC236}">
                <a16:creationId xmlns:a16="http://schemas.microsoft.com/office/drawing/2014/main" id="{80C14C87-E7EB-DCD4-5251-15E74491C663}"/>
              </a:ext>
            </a:extLst>
          </p:cNvPr>
          <p:cNvSpPr txBox="1"/>
          <p:nvPr/>
        </p:nvSpPr>
        <p:spPr>
          <a:xfrm>
            <a:off x="575734" y="4925735"/>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Poland</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18*</a:t>
            </a:r>
            <a:endParaRPr lang="en-US" sz="1400" b="0" i="0" u="none" strike="noStrike" dirty="0">
              <a:effectLst/>
              <a:latin typeface="Arial" panose="020B0604020202020204" pitchFamily="34" charset="0"/>
            </a:endParaRPr>
          </a:p>
        </p:txBody>
      </p:sp>
      <p:pic>
        <p:nvPicPr>
          <p:cNvPr id="89" name="Picture 88">
            <a:extLst>
              <a:ext uri="{FF2B5EF4-FFF2-40B4-BE49-F238E27FC236}">
                <a16:creationId xmlns:a16="http://schemas.microsoft.com/office/drawing/2014/main" id="{7617CB22-7261-D115-F182-FE7714F4A128}"/>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34824" y="4353508"/>
            <a:ext cx="523221" cy="523221"/>
          </a:xfrm>
          <a:prstGeom prst="rect">
            <a:avLst/>
          </a:prstGeom>
        </p:spPr>
      </p:pic>
      <p:sp>
        <p:nvSpPr>
          <p:cNvPr id="59" name="TextBox 58">
            <a:extLst>
              <a:ext uri="{FF2B5EF4-FFF2-40B4-BE49-F238E27FC236}">
                <a16:creationId xmlns:a16="http://schemas.microsoft.com/office/drawing/2014/main" id="{4F66212D-2A04-DFD9-8DE1-F58E5A249A4E}"/>
              </a:ext>
            </a:extLst>
          </p:cNvPr>
          <p:cNvSpPr txBox="1"/>
          <p:nvPr/>
        </p:nvSpPr>
        <p:spPr>
          <a:xfrm>
            <a:off x="1849257" y="4925735"/>
            <a:ext cx="1041400" cy="523220"/>
          </a:xfrm>
          <a:prstGeom prst="rect">
            <a:avLst/>
          </a:prstGeom>
          <a:noFill/>
        </p:spPr>
        <p:txBody>
          <a:bodyPr wrap="square" rtlCol="0">
            <a:spAutoFit/>
          </a:bodyPr>
          <a:lstStyle/>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Portugal</a:t>
            </a:r>
          </a:p>
          <a:p>
            <a:pPr algn="ctr" rtl="0" eaLnBrk="1" fontAlgn="b" latinLnBrk="0" hangingPunct="1">
              <a:spcBef>
                <a:spcPts val="0"/>
              </a:spcBef>
              <a:spcAft>
                <a:spcPts val="0"/>
              </a:spcAft>
              <a:tabLst>
                <a:tab pos="911225" algn="l"/>
              </a:tabLst>
            </a:pPr>
            <a:r>
              <a:rPr lang="en-US" sz="1400" b="0" i="0" u="none" strike="noStrike" kern="1200" dirty="0">
                <a:solidFill>
                  <a:srgbClr val="000000"/>
                </a:solidFill>
                <a:effectLst/>
                <a:latin typeface="Arial" panose="020B0604020202020204" pitchFamily="34" charset="0"/>
                <a:cs typeface="Arial" panose="020B0604020202020204" pitchFamily="34" charset="0"/>
              </a:rPr>
              <a:t>4*</a:t>
            </a:r>
            <a:endParaRPr lang="en-US" sz="1400" b="0" i="0" u="none" strike="noStrike" dirty="0">
              <a:effectLst/>
              <a:latin typeface="Arial" panose="020B0604020202020204" pitchFamily="34" charset="0"/>
            </a:endParaRPr>
          </a:p>
        </p:txBody>
      </p:sp>
      <p:pic>
        <p:nvPicPr>
          <p:cNvPr id="90" name="Picture 89">
            <a:extLst>
              <a:ext uri="{FF2B5EF4-FFF2-40B4-BE49-F238E27FC236}">
                <a16:creationId xmlns:a16="http://schemas.microsoft.com/office/drawing/2014/main" id="{1914B07E-F648-DF6B-EC56-4123AB63BD0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088805" y="4333966"/>
            <a:ext cx="562304" cy="562304"/>
          </a:xfrm>
          <a:prstGeom prst="rect">
            <a:avLst/>
          </a:prstGeom>
        </p:spPr>
      </p:pic>
      <p:pic>
        <p:nvPicPr>
          <p:cNvPr id="91" name="Picture 90">
            <a:extLst>
              <a:ext uri="{FF2B5EF4-FFF2-40B4-BE49-F238E27FC236}">
                <a16:creationId xmlns:a16="http://schemas.microsoft.com/office/drawing/2014/main" id="{1D383C1F-8DB5-9FC1-304D-0160613B9E9A}"/>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413709" y="4353508"/>
            <a:ext cx="523221" cy="523221"/>
          </a:xfrm>
          <a:prstGeom prst="rect">
            <a:avLst/>
          </a:prstGeom>
        </p:spPr>
      </p:pic>
      <p:pic>
        <p:nvPicPr>
          <p:cNvPr id="92" name="Picture 91">
            <a:extLst>
              <a:ext uri="{FF2B5EF4-FFF2-40B4-BE49-F238E27FC236}">
                <a16:creationId xmlns:a16="http://schemas.microsoft.com/office/drawing/2014/main" id="{95CE9623-3534-2D76-039A-08DA93517A8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789941" y="4350528"/>
            <a:ext cx="529181" cy="529181"/>
          </a:xfrm>
          <a:prstGeom prst="rect">
            <a:avLst/>
          </a:prstGeom>
        </p:spPr>
      </p:pic>
      <p:pic>
        <p:nvPicPr>
          <p:cNvPr id="93" name="Picture 92">
            <a:extLst>
              <a:ext uri="{FF2B5EF4-FFF2-40B4-BE49-F238E27FC236}">
                <a16:creationId xmlns:a16="http://schemas.microsoft.com/office/drawing/2014/main" id="{28C8DA2A-E7A6-5A3C-3934-91C81097001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260080" y="4350528"/>
            <a:ext cx="529181" cy="529181"/>
          </a:xfrm>
          <a:prstGeom prst="rect">
            <a:avLst/>
          </a:prstGeom>
        </p:spPr>
      </p:pic>
      <p:pic>
        <p:nvPicPr>
          <p:cNvPr id="94" name="Picture 93">
            <a:extLst>
              <a:ext uri="{FF2B5EF4-FFF2-40B4-BE49-F238E27FC236}">
                <a16:creationId xmlns:a16="http://schemas.microsoft.com/office/drawing/2014/main" id="{ED65ED82-028D-22A8-7E5E-A634E2F5DF14}"/>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687268" y="4335531"/>
            <a:ext cx="559175" cy="559175"/>
          </a:xfrm>
          <a:prstGeom prst="rect">
            <a:avLst/>
          </a:prstGeom>
        </p:spPr>
      </p:pic>
      <p:pic>
        <p:nvPicPr>
          <p:cNvPr id="95" name="Picture 94">
            <a:extLst>
              <a:ext uri="{FF2B5EF4-FFF2-40B4-BE49-F238E27FC236}">
                <a16:creationId xmlns:a16="http://schemas.microsoft.com/office/drawing/2014/main" id="{D5066289-9255-ED00-E60A-C0C95146A983}"/>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109964" y="4353508"/>
            <a:ext cx="523220" cy="523220"/>
          </a:xfrm>
          <a:prstGeom prst="rect">
            <a:avLst/>
          </a:prstGeom>
        </p:spPr>
      </p:pic>
    </p:spTree>
    <p:extLst>
      <p:ext uri="{BB962C8B-B14F-4D97-AF65-F5344CB8AC3E}">
        <p14:creationId xmlns:p14="http://schemas.microsoft.com/office/powerpoint/2010/main" val="367244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953868B-50A8-F9BE-221F-E445356CF83F}"/>
              </a:ext>
            </a:extLst>
          </p:cNvPr>
          <p:cNvSpPr/>
          <p:nvPr/>
        </p:nvSpPr>
        <p:spPr>
          <a:xfrm>
            <a:off x="598646" y="3460357"/>
            <a:ext cx="10020534" cy="2869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4135576-7AD0-6FF2-D964-82542917FE08}"/>
              </a:ext>
            </a:extLst>
          </p:cNvPr>
          <p:cNvSpPr txBox="1">
            <a:spLocks/>
          </p:cNvSpPr>
          <p:nvPr/>
        </p:nvSpPr>
        <p:spPr>
          <a:xfrm>
            <a:off x="676276" y="1647825"/>
            <a:ext cx="9524999" cy="39868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600" b="1" dirty="0">
                <a:latin typeface="Arial" panose="020B0604020202020204" pitchFamily="34" charset="0"/>
                <a:ea typeface="Open Sans" pitchFamily="2" charset="0"/>
                <a:cs typeface="Arial" panose="020B0604020202020204" pitchFamily="34" charset="0"/>
              </a:rPr>
              <a:t>INCOSE has over 50 active Working Groups. Some of the Working Groups are: </a:t>
            </a:r>
          </a:p>
        </p:txBody>
      </p:sp>
      <p:sp>
        <p:nvSpPr>
          <p:cNvPr id="12" name="Content Placeholder 2">
            <a:extLst>
              <a:ext uri="{FF2B5EF4-FFF2-40B4-BE49-F238E27FC236}">
                <a16:creationId xmlns:a16="http://schemas.microsoft.com/office/drawing/2014/main" id="{0FDEFB70-54FB-0E2B-62CA-A3FBA78E8284}"/>
              </a:ext>
            </a:extLst>
          </p:cNvPr>
          <p:cNvSpPr txBox="1">
            <a:spLocks/>
          </p:cNvSpPr>
          <p:nvPr/>
        </p:nvSpPr>
        <p:spPr>
          <a:xfrm>
            <a:off x="10337624" y="837598"/>
            <a:ext cx="3708751" cy="51828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600" dirty="0">
              <a:latin typeface="Arial" panose="020B0604020202020204" pitchFamily="34" charset="0"/>
              <a:ea typeface="Open Sans" pitchFamily="2" charset="0"/>
              <a:cs typeface="Arial" panose="020B0604020202020204" pitchFamily="34" charset="0"/>
            </a:endParaRPr>
          </a:p>
          <a:p>
            <a:pPr marL="0" indent="0">
              <a:buNone/>
            </a:pPr>
            <a:endParaRPr lang="en-US" sz="1600" dirty="0">
              <a:latin typeface="Arial" panose="020B0604020202020204" pitchFamily="34" charset="0"/>
              <a:ea typeface="Open Sans" pitchFamily="2" charset="0"/>
              <a:cs typeface="Arial" panose="020B0604020202020204" pitchFamily="34" charset="0"/>
            </a:endParaRPr>
          </a:p>
        </p:txBody>
      </p:sp>
      <p:sp>
        <p:nvSpPr>
          <p:cNvPr id="15" name="Content Placeholder 2">
            <a:extLst>
              <a:ext uri="{FF2B5EF4-FFF2-40B4-BE49-F238E27FC236}">
                <a16:creationId xmlns:a16="http://schemas.microsoft.com/office/drawing/2014/main" id="{C6BEA44D-F3C1-55A2-875A-B38FCBDE2F3C}"/>
              </a:ext>
            </a:extLst>
          </p:cNvPr>
          <p:cNvSpPr txBox="1">
            <a:spLocks/>
          </p:cNvSpPr>
          <p:nvPr/>
        </p:nvSpPr>
        <p:spPr>
          <a:xfrm>
            <a:off x="676276" y="2167287"/>
            <a:ext cx="9524999" cy="1172297"/>
          </a:xfrm>
          <a:prstGeom prst="rect">
            <a:avLst/>
          </a:prstGeom>
        </p:spPr>
        <p:txBody>
          <a:bodyPr numCol="3"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latin typeface="Arial" panose="020B0604020202020204" pitchFamily="34" charset="0"/>
                <a:ea typeface="Open Sans" pitchFamily="2" charset="0"/>
                <a:cs typeface="Arial" panose="020B0604020202020204" pitchFamily="34" charset="0"/>
              </a:rPr>
              <a:t>Artificial Intelligence Systems </a:t>
            </a:r>
          </a:p>
          <a:p>
            <a:r>
              <a:rPr lang="en-US" altLang="en-US" sz="1600" dirty="0">
                <a:latin typeface="Arial" panose="020B0604020202020204" pitchFamily="34" charset="0"/>
                <a:ea typeface="Open Sans" pitchFamily="2" charset="0"/>
                <a:cs typeface="Arial" panose="020B0604020202020204" pitchFamily="34" charset="0"/>
              </a:rPr>
              <a:t>Automotive</a:t>
            </a:r>
          </a:p>
          <a:p>
            <a:r>
              <a:rPr lang="en-US" altLang="en-US" sz="1600" dirty="0">
                <a:latin typeface="Arial" panose="020B0604020202020204" pitchFamily="34" charset="0"/>
                <a:ea typeface="Open Sans" pitchFamily="2" charset="0"/>
                <a:cs typeface="Arial" panose="020B0604020202020204" pitchFamily="34" charset="0"/>
              </a:rPr>
              <a:t>Human Systems Integration</a:t>
            </a:r>
          </a:p>
          <a:p>
            <a:r>
              <a:rPr lang="en-US" altLang="en-US" sz="1600" dirty="0">
                <a:latin typeface="Arial" panose="020B0604020202020204" pitchFamily="34" charset="0"/>
                <a:ea typeface="Open Sans" pitchFamily="2" charset="0"/>
                <a:cs typeface="Arial" panose="020B0604020202020204" pitchFamily="34" charset="0"/>
              </a:rPr>
              <a:t>MBSE Initiative </a:t>
            </a:r>
          </a:p>
          <a:p>
            <a:r>
              <a:rPr lang="en-US" altLang="en-US" sz="1600" dirty="0">
                <a:latin typeface="Arial" panose="020B0604020202020204" pitchFamily="34" charset="0"/>
                <a:ea typeface="Open Sans" pitchFamily="2" charset="0"/>
                <a:cs typeface="Arial" panose="020B0604020202020204" pitchFamily="34" charset="0"/>
              </a:rPr>
              <a:t>Natural Systems </a:t>
            </a:r>
          </a:p>
          <a:p>
            <a:r>
              <a:rPr lang="en-US" altLang="en-US" sz="1600" dirty="0">
                <a:latin typeface="Arial" panose="020B0604020202020204" pitchFamily="34" charset="0"/>
                <a:ea typeface="Open Sans" pitchFamily="2" charset="0"/>
                <a:cs typeface="Arial" panose="020B0604020202020204" pitchFamily="34" charset="0"/>
              </a:rPr>
              <a:t>PM-SE Integration</a:t>
            </a:r>
          </a:p>
          <a:p>
            <a:r>
              <a:rPr lang="en-US" altLang="en-US" sz="1600" dirty="0">
                <a:latin typeface="Arial" panose="020B0604020202020204" pitchFamily="34" charset="0"/>
                <a:ea typeface="Open Sans" pitchFamily="2" charset="0"/>
                <a:cs typeface="Arial" panose="020B0604020202020204" pitchFamily="34" charset="0"/>
              </a:rPr>
              <a:t>Requirements</a:t>
            </a:r>
          </a:p>
          <a:p>
            <a:r>
              <a:rPr lang="en-US" altLang="en-US" sz="1600" dirty="0">
                <a:latin typeface="Arial" panose="020B0604020202020204" pitchFamily="34" charset="0"/>
                <a:ea typeface="Open Sans" pitchFamily="2" charset="0"/>
                <a:cs typeface="Arial" panose="020B0604020202020204" pitchFamily="34" charset="0"/>
              </a:rPr>
              <a:t>Smart Cities</a:t>
            </a:r>
          </a:p>
          <a:p>
            <a:r>
              <a:rPr lang="en-US" altLang="en-US" sz="1600" dirty="0">
                <a:latin typeface="Arial" panose="020B0604020202020204" pitchFamily="34" charset="0"/>
                <a:ea typeface="Open Sans" pitchFamily="2" charset="0"/>
                <a:cs typeface="Arial" panose="020B0604020202020204" pitchFamily="34" charset="0"/>
              </a:rPr>
              <a:t>Social Systems</a:t>
            </a:r>
            <a:endParaRPr lang="en-US" altLang="en-US" sz="1600" b="1" dirty="0">
              <a:latin typeface="Arial" panose="020B0604020202020204" pitchFamily="34" charset="0"/>
              <a:ea typeface="Open Sans" pitchFamily="2" charset="0"/>
              <a:cs typeface="Arial" panose="020B0604020202020204" pitchFamily="34" charset="0"/>
            </a:endParaRPr>
          </a:p>
        </p:txBody>
      </p:sp>
      <p:sp>
        <p:nvSpPr>
          <p:cNvPr id="19" name="TextBox 18">
            <a:extLst>
              <a:ext uri="{FF2B5EF4-FFF2-40B4-BE49-F238E27FC236}">
                <a16:creationId xmlns:a16="http://schemas.microsoft.com/office/drawing/2014/main" id="{AD9BA5A8-9BB5-E7D9-DAFF-E9B2A9E28B68}"/>
              </a:ext>
            </a:extLst>
          </p:cNvPr>
          <p:cNvSpPr txBox="1"/>
          <p:nvPr/>
        </p:nvSpPr>
        <p:spPr>
          <a:xfrm>
            <a:off x="3730795" y="5687541"/>
            <a:ext cx="3581449" cy="394045"/>
          </a:xfrm>
          <a:prstGeom prst="rect">
            <a:avLst/>
          </a:prstGeom>
          <a:noFill/>
          <a:ln w="25400">
            <a:solidFill>
              <a:schemeClr val="accent1"/>
            </a:solidFill>
          </a:ln>
        </p:spPr>
        <p:txBody>
          <a:bodyPr vert="horz" lIns="91440" tIns="45720" rIns="91440" bIns="45720" rtlCol="0" anchor="ctr">
            <a:normAutofit/>
          </a:bodyPr>
          <a:lstStyle/>
          <a:p>
            <a:pPr algn="ctr">
              <a:lnSpc>
                <a:spcPct val="90000"/>
              </a:lnSpc>
              <a:spcAft>
                <a:spcPts val="600"/>
              </a:spcAft>
            </a:pPr>
            <a:r>
              <a:rPr lang="en-US" sz="1400" b="1" dirty="0">
                <a:solidFill>
                  <a:schemeClr val="accent1"/>
                </a:solidFill>
                <a:latin typeface="Arial" panose="020B0604020202020204" pitchFamily="34" charset="0"/>
                <a:cs typeface="Arial" panose="020B0604020202020204" pitchFamily="34" charset="0"/>
              </a:rPr>
              <a:t>LEARN MORE: </a:t>
            </a:r>
            <a:r>
              <a:rPr lang="en-US" sz="1400" dirty="0">
                <a:solidFill>
                  <a:schemeClr val="accent1"/>
                </a:solidFill>
                <a:latin typeface="Arial" panose="020B0604020202020204" pitchFamily="34" charset="0"/>
                <a:cs typeface="Arial" panose="020B0604020202020204" pitchFamily="34" charset="0"/>
                <a:hlinkClick r:id="rId2"/>
              </a:rPr>
              <a:t>i</a:t>
            </a:r>
            <a:r>
              <a:rPr lang="en-US" sz="1400" dirty="0">
                <a:latin typeface="Arial" panose="020B0604020202020204" pitchFamily="34" charset="0"/>
                <a:cs typeface="Arial" panose="020B0604020202020204" pitchFamily="34" charset="0"/>
                <a:hlinkClick r:id="rId2"/>
              </a:rPr>
              <a:t>ncose.org/workinggroups</a:t>
            </a:r>
            <a:endParaRPr lang="en-US" sz="1400"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FE889E72-26A3-6A28-4C6E-D31E559C2A64}"/>
              </a:ext>
            </a:extLst>
          </p:cNvPr>
          <p:cNvSpPr/>
          <p:nvPr/>
        </p:nvSpPr>
        <p:spPr>
          <a:xfrm>
            <a:off x="880200" y="3664732"/>
            <a:ext cx="929545" cy="92954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FD8F095-097C-40F9-DB3E-617BFFC1F37A}"/>
              </a:ext>
            </a:extLst>
          </p:cNvPr>
          <p:cNvSpPr txBox="1"/>
          <p:nvPr/>
        </p:nvSpPr>
        <p:spPr>
          <a:xfrm>
            <a:off x="598645" y="4786966"/>
            <a:ext cx="1492655" cy="553998"/>
          </a:xfrm>
          <a:prstGeom prst="rect">
            <a:avLst/>
          </a:prstGeom>
          <a:noFill/>
        </p:spPr>
        <p:txBody>
          <a:bodyPr wrap="square" rtlCol="0">
            <a:spAutoFit/>
          </a:bodyPr>
          <a:lstStyle/>
          <a:p>
            <a:pPr lvl="0" algn="ctr">
              <a:lnSpc>
                <a:spcPct val="100000"/>
              </a:lnSpc>
              <a:defRPr cap="all"/>
            </a:pPr>
            <a:r>
              <a:rPr lang="en-US" sz="1000" cap="none" dirty="0">
                <a:latin typeface="Arial" panose="020B0604020202020204" pitchFamily="34" charset="0"/>
                <a:ea typeface="Open Sans" pitchFamily="2" charset="0"/>
                <a:cs typeface="Arial" panose="020B0604020202020204" pitchFamily="34" charset="0"/>
              </a:rPr>
              <a:t>Working groups are the resource practitioners need.</a:t>
            </a:r>
          </a:p>
        </p:txBody>
      </p:sp>
      <p:pic>
        <p:nvPicPr>
          <p:cNvPr id="26" name="Graphic 25" descr="Group of people with solid fill">
            <a:extLst>
              <a:ext uri="{FF2B5EF4-FFF2-40B4-BE49-F238E27FC236}">
                <a16:creationId xmlns:a16="http://schemas.microsoft.com/office/drawing/2014/main" id="{A0C19F73-4B53-9016-CFAB-988B8225493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4186" y="3768302"/>
            <a:ext cx="621572" cy="621572"/>
          </a:xfrm>
          <a:prstGeom prst="rect">
            <a:avLst/>
          </a:prstGeom>
        </p:spPr>
      </p:pic>
      <p:sp>
        <p:nvSpPr>
          <p:cNvPr id="36" name="Oval 35">
            <a:extLst>
              <a:ext uri="{FF2B5EF4-FFF2-40B4-BE49-F238E27FC236}">
                <a16:creationId xmlns:a16="http://schemas.microsoft.com/office/drawing/2014/main" id="{AEB2AF8B-1655-FC0C-90EF-8CC16693B3A3}"/>
              </a:ext>
            </a:extLst>
          </p:cNvPr>
          <p:cNvSpPr/>
          <p:nvPr/>
        </p:nvSpPr>
        <p:spPr>
          <a:xfrm>
            <a:off x="2485716" y="3664732"/>
            <a:ext cx="929545" cy="92954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646D05A-ECAB-7D25-B5F9-01EB046B97EB}"/>
              </a:ext>
            </a:extLst>
          </p:cNvPr>
          <p:cNvSpPr txBox="1"/>
          <p:nvPr/>
        </p:nvSpPr>
        <p:spPr>
          <a:xfrm>
            <a:off x="2204161" y="4786966"/>
            <a:ext cx="1492655" cy="707886"/>
          </a:xfrm>
          <a:prstGeom prst="rect">
            <a:avLst/>
          </a:prstGeom>
          <a:noFill/>
        </p:spPr>
        <p:txBody>
          <a:bodyPr wrap="square" rtlCol="0">
            <a:spAutoFit/>
          </a:bodyPr>
          <a:lstStyle/>
          <a:p>
            <a:pPr lvl="0" algn="ctr">
              <a:lnSpc>
                <a:spcPct val="100000"/>
              </a:lnSpc>
              <a:defRPr cap="all"/>
            </a:pPr>
            <a:r>
              <a:rPr lang="en-US" sz="1000" cap="none" dirty="0">
                <a:latin typeface="Arial" panose="020B0604020202020204" pitchFamily="34" charset="0"/>
                <a:ea typeface="Open Sans" pitchFamily="2" charset="0"/>
                <a:cs typeface="Arial" panose="020B0604020202020204" pitchFamily="34" charset="0"/>
              </a:rPr>
              <a:t>Discuss, collaborate, share in person, and online with a wide diversity of interests.  </a:t>
            </a:r>
          </a:p>
        </p:txBody>
      </p:sp>
      <p:sp>
        <p:nvSpPr>
          <p:cNvPr id="39" name="Oval 38">
            <a:extLst>
              <a:ext uri="{FF2B5EF4-FFF2-40B4-BE49-F238E27FC236}">
                <a16:creationId xmlns:a16="http://schemas.microsoft.com/office/drawing/2014/main" id="{4CA99402-9680-E3D3-A50E-72063C54177A}"/>
              </a:ext>
            </a:extLst>
          </p:cNvPr>
          <p:cNvSpPr/>
          <p:nvPr/>
        </p:nvSpPr>
        <p:spPr>
          <a:xfrm>
            <a:off x="4133762" y="3664732"/>
            <a:ext cx="929545" cy="92954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58039B4-DB0F-4E07-8124-5D85F7DB3DC1}"/>
              </a:ext>
            </a:extLst>
          </p:cNvPr>
          <p:cNvSpPr txBox="1"/>
          <p:nvPr/>
        </p:nvSpPr>
        <p:spPr>
          <a:xfrm>
            <a:off x="3852207" y="4786966"/>
            <a:ext cx="1492655" cy="707886"/>
          </a:xfrm>
          <a:prstGeom prst="rect">
            <a:avLst/>
          </a:prstGeom>
          <a:noFill/>
        </p:spPr>
        <p:txBody>
          <a:bodyPr wrap="square" rtlCol="0">
            <a:spAutoFit/>
          </a:bodyPr>
          <a:lstStyle/>
          <a:p>
            <a:pPr lvl="0" algn="ctr">
              <a:lnSpc>
                <a:spcPct val="100000"/>
              </a:lnSpc>
              <a:defRPr cap="all"/>
            </a:pPr>
            <a:r>
              <a:rPr lang="en-GB" sz="1000" b="0" i="0" cap="none" dirty="0">
                <a:latin typeface="Arial" panose="020B0604020202020204" pitchFamily="34" charset="0"/>
                <a:cs typeface="Arial" panose="020B0604020202020204" pitchFamily="34" charset="0"/>
              </a:rPr>
              <a:t>Create products to advance the state, art and practice of systems engineering.</a:t>
            </a:r>
            <a:endParaRPr lang="en-US" sz="1000" cap="none" dirty="0">
              <a:latin typeface="Arial" panose="020B0604020202020204" pitchFamily="34" charset="0"/>
              <a:ea typeface="Open Sans" pitchFamily="2" charset="0"/>
              <a:cs typeface="Arial" panose="020B0604020202020204" pitchFamily="34" charset="0"/>
            </a:endParaRPr>
          </a:p>
        </p:txBody>
      </p:sp>
      <p:sp>
        <p:nvSpPr>
          <p:cNvPr id="42" name="Oval 41">
            <a:extLst>
              <a:ext uri="{FF2B5EF4-FFF2-40B4-BE49-F238E27FC236}">
                <a16:creationId xmlns:a16="http://schemas.microsoft.com/office/drawing/2014/main" id="{79A34B0B-5820-ECDD-6040-66E0339BD8F5}"/>
              </a:ext>
            </a:extLst>
          </p:cNvPr>
          <p:cNvSpPr/>
          <p:nvPr/>
        </p:nvSpPr>
        <p:spPr>
          <a:xfrm>
            <a:off x="5803075" y="3664732"/>
            <a:ext cx="929545" cy="92954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2574CA9-497E-4FFF-2C72-A08D06F9C2C4}"/>
              </a:ext>
            </a:extLst>
          </p:cNvPr>
          <p:cNvSpPr txBox="1"/>
          <p:nvPr/>
        </p:nvSpPr>
        <p:spPr>
          <a:xfrm>
            <a:off x="5521520" y="4786966"/>
            <a:ext cx="1492655" cy="553998"/>
          </a:xfrm>
          <a:prstGeom prst="rect">
            <a:avLst/>
          </a:prstGeom>
          <a:noFill/>
        </p:spPr>
        <p:txBody>
          <a:bodyPr wrap="square" rtlCol="0">
            <a:spAutoFit/>
          </a:bodyPr>
          <a:lstStyle/>
          <a:p>
            <a:pPr lvl="0" algn="ctr">
              <a:lnSpc>
                <a:spcPct val="100000"/>
              </a:lnSpc>
              <a:defRPr cap="all"/>
            </a:pPr>
            <a:r>
              <a:rPr lang="en-US" sz="1000" cap="none" dirty="0">
                <a:latin typeface="Arial" panose="020B0604020202020204" pitchFamily="34" charset="0"/>
                <a:ea typeface="Open Sans" pitchFamily="2" charset="0"/>
                <a:cs typeface="Arial" panose="020B0604020202020204" pitchFamily="34" charset="0"/>
              </a:rPr>
              <a:t>Help develop and review international standards</a:t>
            </a:r>
          </a:p>
        </p:txBody>
      </p:sp>
      <p:sp>
        <p:nvSpPr>
          <p:cNvPr id="45" name="Oval 44">
            <a:extLst>
              <a:ext uri="{FF2B5EF4-FFF2-40B4-BE49-F238E27FC236}">
                <a16:creationId xmlns:a16="http://schemas.microsoft.com/office/drawing/2014/main" id="{F0D79E01-3F11-426B-D580-F8E67D6AABFF}"/>
              </a:ext>
            </a:extLst>
          </p:cNvPr>
          <p:cNvSpPr/>
          <p:nvPr/>
        </p:nvSpPr>
        <p:spPr>
          <a:xfrm>
            <a:off x="7408591" y="3664732"/>
            <a:ext cx="929545" cy="92954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E7B5B1E-5612-881A-1F32-457320208932}"/>
              </a:ext>
            </a:extLst>
          </p:cNvPr>
          <p:cNvSpPr txBox="1"/>
          <p:nvPr/>
        </p:nvSpPr>
        <p:spPr>
          <a:xfrm>
            <a:off x="7127036" y="4786966"/>
            <a:ext cx="1492655" cy="553998"/>
          </a:xfrm>
          <a:prstGeom prst="rect">
            <a:avLst/>
          </a:prstGeom>
          <a:noFill/>
        </p:spPr>
        <p:txBody>
          <a:bodyPr wrap="square" rtlCol="0">
            <a:spAutoFit/>
          </a:bodyPr>
          <a:lstStyle/>
          <a:p>
            <a:pPr lvl="0" algn="ctr">
              <a:lnSpc>
                <a:spcPct val="100000"/>
              </a:lnSpc>
              <a:defRPr cap="all"/>
            </a:pPr>
            <a:r>
              <a:rPr lang="en-GB" sz="1000" b="0" i="0" cap="none" dirty="0">
                <a:latin typeface="Arial" panose="020B0604020202020204" pitchFamily="34" charset="0"/>
                <a:cs typeface="Arial" panose="020B0604020202020204" pitchFamily="34" charset="0"/>
              </a:rPr>
              <a:t>Bring value to other INCOSE stakeholders in your interest area</a:t>
            </a:r>
            <a:endParaRPr lang="en-US" sz="1000" cap="none" dirty="0">
              <a:latin typeface="Arial" panose="020B0604020202020204" pitchFamily="34" charset="0"/>
              <a:ea typeface="Open Sans" pitchFamily="2" charset="0"/>
              <a:cs typeface="Arial" panose="020B0604020202020204" pitchFamily="34" charset="0"/>
            </a:endParaRPr>
          </a:p>
        </p:txBody>
      </p:sp>
      <p:sp>
        <p:nvSpPr>
          <p:cNvPr id="48" name="Oval 47">
            <a:extLst>
              <a:ext uri="{FF2B5EF4-FFF2-40B4-BE49-F238E27FC236}">
                <a16:creationId xmlns:a16="http://schemas.microsoft.com/office/drawing/2014/main" id="{4BD28C85-B76A-CB30-2FF0-A212517ECDCF}"/>
              </a:ext>
            </a:extLst>
          </p:cNvPr>
          <p:cNvSpPr/>
          <p:nvPr/>
        </p:nvSpPr>
        <p:spPr>
          <a:xfrm>
            <a:off x="9056637" y="3664732"/>
            <a:ext cx="929545" cy="929545"/>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285C67F-EAAE-D442-8436-016C8070FE5F}"/>
              </a:ext>
            </a:extLst>
          </p:cNvPr>
          <p:cNvSpPr txBox="1"/>
          <p:nvPr/>
        </p:nvSpPr>
        <p:spPr>
          <a:xfrm>
            <a:off x="8775082" y="4786966"/>
            <a:ext cx="1492655" cy="553998"/>
          </a:xfrm>
          <a:prstGeom prst="rect">
            <a:avLst/>
          </a:prstGeom>
          <a:noFill/>
        </p:spPr>
        <p:txBody>
          <a:bodyPr wrap="square" rtlCol="0">
            <a:spAutoFit/>
          </a:bodyPr>
          <a:lstStyle/>
          <a:p>
            <a:pPr lvl="0" algn="ctr">
              <a:lnSpc>
                <a:spcPct val="100000"/>
              </a:lnSpc>
              <a:defRPr cap="all"/>
            </a:pPr>
            <a:r>
              <a:rPr lang="en-US" sz="1000" cap="none" dirty="0">
                <a:latin typeface="Arial" panose="020B0604020202020204" pitchFamily="34" charset="0"/>
                <a:ea typeface="Open Sans" pitchFamily="2" charset="0"/>
                <a:cs typeface="Arial" panose="020B0604020202020204" pitchFamily="34" charset="0"/>
              </a:rPr>
              <a:t>WGs run events, workshops, panels and much more</a:t>
            </a:r>
          </a:p>
        </p:txBody>
      </p:sp>
      <p:pic>
        <p:nvPicPr>
          <p:cNvPr id="52" name="Graphic 51" descr="Users with solid fill">
            <a:extLst>
              <a:ext uri="{FF2B5EF4-FFF2-40B4-BE49-F238E27FC236}">
                <a16:creationId xmlns:a16="http://schemas.microsoft.com/office/drawing/2014/main" id="{3675C902-608B-FE01-384B-92CF777A38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06220" y="3769769"/>
            <a:ext cx="719470" cy="719470"/>
          </a:xfrm>
          <a:prstGeom prst="rect">
            <a:avLst/>
          </a:prstGeom>
        </p:spPr>
      </p:pic>
      <p:pic>
        <p:nvPicPr>
          <p:cNvPr id="54" name="Graphic 53" descr="Books with solid fill">
            <a:extLst>
              <a:ext uri="{FF2B5EF4-FFF2-40B4-BE49-F238E27FC236}">
                <a16:creationId xmlns:a16="http://schemas.microsoft.com/office/drawing/2014/main" id="{B6854DA2-7260-623B-30B5-15370E3AFB6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45001" y="3783024"/>
            <a:ext cx="707065" cy="707065"/>
          </a:xfrm>
          <a:prstGeom prst="rect">
            <a:avLst/>
          </a:prstGeom>
        </p:spPr>
      </p:pic>
      <p:pic>
        <p:nvPicPr>
          <p:cNvPr id="56" name="Graphic 55" descr="Globe with solid fill">
            <a:extLst>
              <a:ext uri="{FF2B5EF4-FFF2-40B4-BE49-F238E27FC236}">
                <a16:creationId xmlns:a16="http://schemas.microsoft.com/office/drawing/2014/main" id="{37BDB1A2-562D-9128-4233-C44B5868E9C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28270" y="3773491"/>
            <a:ext cx="707065" cy="707065"/>
          </a:xfrm>
          <a:prstGeom prst="rect">
            <a:avLst/>
          </a:prstGeom>
        </p:spPr>
      </p:pic>
      <p:pic>
        <p:nvPicPr>
          <p:cNvPr id="58" name="Graphic 57" descr="Boardroom with solid fill">
            <a:extLst>
              <a:ext uri="{FF2B5EF4-FFF2-40B4-BE49-F238E27FC236}">
                <a16:creationId xmlns:a16="http://schemas.microsoft.com/office/drawing/2014/main" id="{0936FF51-38B3-87A5-5EA0-115A890FDE8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73192" y="3792806"/>
            <a:ext cx="696433" cy="696433"/>
          </a:xfrm>
          <a:prstGeom prst="rect">
            <a:avLst/>
          </a:prstGeom>
        </p:spPr>
      </p:pic>
      <p:pic>
        <p:nvPicPr>
          <p:cNvPr id="60" name="Graphic 59" descr="Online meeting with solid fill">
            <a:extLst>
              <a:ext uri="{FF2B5EF4-FFF2-40B4-BE49-F238E27FC236}">
                <a16:creationId xmlns:a16="http://schemas.microsoft.com/office/drawing/2014/main" id="{09E9FD44-9F83-4033-755C-601CE3769C9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509516" y="3792806"/>
            <a:ext cx="727694" cy="727694"/>
          </a:xfrm>
          <a:prstGeom prst="rect">
            <a:avLst/>
          </a:prstGeom>
        </p:spPr>
      </p:pic>
      <p:sp>
        <p:nvSpPr>
          <p:cNvPr id="5" name="TextBox 4">
            <a:extLst>
              <a:ext uri="{FF2B5EF4-FFF2-40B4-BE49-F238E27FC236}">
                <a16:creationId xmlns:a16="http://schemas.microsoft.com/office/drawing/2014/main" id="{B07277A4-3353-2DA6-AC15-6A08A35A9A5F}"/>
              </a:ext>
            </a:extLst>
          </p:cNvPr>
          <p:cNvSpPr txBox="1"/>
          <p:nvPr/>
        </p:nvSpPr>
        <p:spPr>
          <a:xfrm>
            <a:off x="676276" y="692338"/>
            <a:ext cx="6747284" cy="540212"/>
          </a:xfrm>
          <a:prstGeom prst="rect">
            <a:avLst/>
          </a:prstGeom>
          <a:noFill/>
        </p:spPr>
        <p:txBody>
          <a:bodyPr wrap="square" rtlCol="0">
            <a:spAutoFit/>
          </a:bodyPr>
          <a:lstStyle/>
          <a:p>
            <a:pPr>
              <a:lnSpc>
                <a:spcPts val="3200"/>
              </a:lnSpc>
            </a:pPr>
            <a:r>
              <a:rPr lang="en-US" sz="4200" b="1" dirty="0">
                <a:solidFill>
                  <a:schemeClr val="accent1"/>
                </a:solidFill>
                <a:latin typeface="Arial" panose="020B0604020202020204" pitchFamily="34" charset="0"/>
                <a:cs typeface="Arial" panose="020B0604020202020204" pitchFamily="34" charset="0"/>
              </a:rPr>
              <a:t>Working Groups</a:t>
            </a:r>
          </a:p>
        </p:txBody>
      </p:sp>
    </p:spTree>
    <p:extLst>
      <p:ext uri="{BB962C8B-B14F-4D97-AF65-F5344CB8AC3E}">
        <p14:creationId xmlns:p14="http://schemas.microsoft.com/office/powerpoint/2010/main" val="1352873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IO_EKGUID" val="0150907B-2AC2-426A-86D6-2CFE1EF44D52\PR4LxX5bzj1F6zIk8a0536_rGOEkBUfvkbFIoE"/>
  <p:tag name="MIO_GUID" val="40841557-3593-41bc-bca8-272194156d2a"/>
  <p:tag name="MIO_UPDATE" val="True"/>
  <p:tag name="MIO_VERSION" val="02.11.2022 20:01:12"/>
  <p:tag name="MIO_DBID" val="E44DAC57-610A-43E0-9778-D948F941188C"/>
  <p:tag name="MIO_LASTDOWNLOADED" val="03.11.2022 17:48:16.393"/>
  <p:tag name="MIO_OBJECTNAME" val="Lost in future"/>
  <p:tag name="MIO_LASTEDITORNAME" val="Tomasz Frankowski "/>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MIO_EKGUID" val="0150907B-2AC2-426A-86D6-2CFE1EF44D52\PR4LxX5bzj1F6zIk8a0536_rGOEkBUfvkbFIoE"/>
  <p:tag name="MIO_GUID" val="7262493e-9668-4cd1-8673-babdcec6933d"/>
  <p:tag name="MIO_UPDATE" val="True"/>
  <p:tag name="MIO_VERSION" val="17.10.2022 20:25:26"/>
  <p:tag name="MIO_DBID" val="E44DAC57-610A-43E0-9778-D948F941188C"/>
  <p:tag name="MIO_LASTDOWNLOADED" val="18.10.2022 10:34:11.727"/>
  <p:tag name="MIO_OBJECTNAME" val="Lost in future"/>
  <p:tag name="MIO_LASTEDITORNAME" val="Tomasz Frankowski "/>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4C8A843D6CDE41A9E13BCEBAE83F20" ma:contentTypeVersion="17" ma:contentTypeDescription="Create a new document." ma:contentTypeScope="" ma:versionID="fa7b949ad40d88b9866c590a16a2d6b5">
  <xsd:schema xmlns:xsd="http://www.w3.org/2001/XMLSchema" xmlns:xs="http://www.w3.org/2001/XMLSchema" xmlns:p="http://schemas.microsoft.com/office/2006/metadata/properties" xmlns:ns2="09cf2a3c-b60d-47ef-9e1f-72f12bdb5c83" xmlns:ns3="fc2917d1-a4cc-4d01-a789-74f4920c82eb" targetNamespace="http://schemas.microsoft.com/office/2006/metadata/properties" ma:root="true" ma:fieldsID="c04797deef15860bd57a63c1e0388c64" ns2:_="" ns3:_="">
    <xsd:import namespace="09cf2a3c-b60d-47ef-9e1f-72f12bdb5c83"/>
    <xsd:import namespace="fc2917d1-a4cc-4d01-a789-74f4920c82e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u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f2a3c-b60d-47ef-9e1f-72f12bdb5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use" ma:index="23" nillable="true" ma:displayName="use" ma:default="0" ma:format="Dropdown" ma:internalName="u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917d1-a4cc-4d01-a789-74f4920c82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a88204e-c1d0-4dbd-be29-f6bb360fe61d}" ma:internalName="TaxCatchAll" ma:showField="CatchAllData" ma:web="fc2917d1-a4cc-4d01-a789-74f4920c82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2917d1-a4cc-4d01-a789-74f4920c82eb" xsi:nil="true"/>
    <lcf76f155ced4ddcb4097134ff3c332f xmlns="09cf2a3c-b60d-47ef-9e1f-72f12bdb5c83">
      <Terms xmlns="http://schemas.microsoft.com/office/infopath/2007/PartnerControls"/>
    </lcf76f155ced4ddcb4097134ff3c332f>
    <use xmlns="09cf2a3c-b60d-47ef-9e1f-72f12bdb5c83">false</use>
  </documentManagement>
</p:properties>
</file>

<file path=customXml/itemProps1.xml><?xml version="1.0" encoding="utf-8"?>
<ds:datastoreItem xmlns:ds="http://schemas.openxmlformats.org/officeDocument/2006/customXml" ds:itemID="{99934239-51FE-4961-8950-22D19287B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f2a3c-b60d-47ef-9e1f-72f12bdb5c83"/>
    <ds:schemaRef ds:uri="fc2917d1-a4cc-4d01-a789-74f4920c82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88D4DB-25DF-46C3-BCDA-D78823982EE7}">
  <ds:schemaRefs>
    <ds:schemaRef ds:uri="http://schemas.microsoft.com/sharepoint/v3/contenttype/forms"/>
  </ds:schemaRefs>
</ds:datastoreItem>
</file>

<file path=customXml/itemProps3.xml><?xml version="1.0" encoding="utf-8"?>
<ds:datastoreItem xmlns:ds="http://schemas.openxmlformats.org/officeDocument/2006/customXml" ds:itemID="{C2946301-4018-47CD-9FA1-2D1B208AB06E}">
  <ds:schemaRefs>
    <ds:schemaRef ds:uri="http://schemas.microsoft.com/office/infopath/2007/PartnerControls"/>
    <ds:schemaRef ds:uri="http://purl.org/dc/elements/1.1/"/>
    <ds:schemaRef ds:uri="http://purl.org/dc/terms/"/>
    <ds:schemaRef ds:uri="09cf2a3c-b60d-47ef-9e1f-72f12bdb5c83"/>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fc2917d1-a4cc-4d01-a789-74f4920c82e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1862</TotalTime>
  <Words>1802</Words>
  <Application>Microsoft Office PowerPoint</Application>
  <PresentationFormat>Widescreen</PresentationFormat>
  <Paragraphs>237</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FuSE Program Value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better world through a systems approach</dc:title>
  <dc:creator>Honor Lind</dc:creator>
  <cp:lastModifiedBy>Barclay R. Brown</cp:lastModifiedBy>
  <cp:revision>152</cp:revision>
  <dcterms:created xsi:type="dcterms:W3CDTF">2022-02-19T16:56:44Z</dcterms:created>
  <dcterms:modified xsi:type="dcterms:W3CDTF">2023-01-09T15:50:14Z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0x010100484C8A843D6CDE41A9E13BCEBAE83F20</vt:lpwstr>
  </property>
  <property fmtid="{D5CDD505-2E9C-101B-9397-08002B2CF9AE}" pid="3" name="MediaServiceImageTags">
    <vt:lpwstr/>
  </property>
</Properties>
</file>