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avi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33"/>
  </p:notesMasterIdLst>
  <p:sldIdLst>
    <p:sldId id="266" r:id="rId5"/>
    <p:sldId id="315" r:id="rId6"/>
    <p:sldId id="268" r:id="rId7"/>
    <p:sldId id="285" r:id="rId8"/>
    <p:sldId id="286" r:id="rId9"/>
    <p:sldId id="288" r:id="rId10"/>
    <p:sldId id="289" r:id="rId11"/>
    <p:sldId id="287" r:id="rId12"/>
    <p:sldId id="302" r:id="rId13"/>
    <p:sldId id="275" r:id="rId14"/>
    <p:sldId id="290" r:id="rId15"/>
    <p:sldId id="298" r:id="rId16"/>
    <p:sldId id="299" r:id="rId17"/>
    <p:sldId id="301" r:id="rId18"/>
    <p:sldId id="303" r:id="rId19"/>
    <p:sldId id="292" r:id="rId20"/>
    <p:sldId id="313" r:id="rId21"/>
    <p:sldId id="310" r:id="rId22"/>
    <p:sldId id="291" r:id="rId23"/>
    <p:sldId id="314" r:id="rId24"/>
    <p:sldId id="307" r:id="rId25"/>
    <p:sldId id="293" r:id="rId26"/>
    <p:sldId id="294" r:id="rId27"/>
    <p:sldId id="316" r:id="rId28"/>
    <p:sldId id="317" r:id="rId29"/>
    <p:sldId id="308" r:id="rId30"/>
    <p:sldId id="309" r:id="rId31"/>
    <p:sldId id="306" r:id="rId3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5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470" autoAdjust="0"/>
    <p:restoredTop sz="94660"/>
  </p:normalViewPr>
  <p:slideViewPr>
    <p:cSldViewPr>
      <p:cViewPr varScale="1">
        <p:scale>
          <a:sx n="30" d="100"/>
          <a:sy n="30" d="100"/>
        </p:scale>
        <p:origin x="-120" y="-10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B0DBC3-E6B0-41B3-9B5D-82C902AA46B6}" type="doc">
      <dgm:prSet loTypeId="urn:microsoft.com/office/officeart/2005/8/layout/arrow2" loCatId="process" qsTypeId="urn:microsoft.com/office/officeart/2005/8/quickstyle/simple1" qsCatId="simple" csTypeId="urn:microsoft.com/office/officeart/2005/8/colors/accent6_4" csCatId="accent6" phldr="1"/>
      <dgm:spPr/>
    </dgm:pt>
    <dgm:pt modelId="{B5CD06F2-1F62-47B1-A066-D777A0C8CDFB}">
      <dgm:prSet phldrT="[Text]" custT="1"/>
      <dgm:spPr>
        <a:noFill/>
      </dgm:spPr>
      <dgm:t>
        <a:bodyPr/>
        <a:lstStyle/>
        <a:p>
          <a:r>
            <a:rPr lang="de-DE" sz="1200" b="1" dirty="0" err="1" smtClean="0"/>
            <a:t>Geometrical</a:t>
          </a:r>
          <a:r>
            <a:rPr lang="de-DE" sz="1200" b="1" dirty="0" smtClean="0"/>
            <a:t/>
          </a:r>
          <a:br>
            <a:rPr lang="de-DE" sz="1200" b="1" dirty="0" smtClean="0"/>
          </a:br>
          <a:r>
            <a:rPr lang="de-DE" sz="1200" dirty="0" err="1" smtClean="0"/>
            <a:t>part</a:t>
          </a:r>
          <a:r>
            <a:rPr lang="de-DE" sz="1200" dirty="0" smtClean="0"/>
            <a:t> </a:t>
          </a:r>
          <a:r>
            <a:rPr lang="de-DE" sz="1200" dirty="0" err="1" smtClean="0"/>
            <a:t>of</a:t>
          </a:r>
          <a:r>
            <a:rPr lang="de-DE" sz="1200" dirty="0" smtClean="0"/>
            <a:t> </a:t>
          </a:r>
          <a:r>
            <a:rPr lang="de-DE" sz="1200" dirty="0" err="1" smtClean="0"/>
            <a:t>Physic</a:t>
          </a:r>
          <a:r>
            <a:rPr lang="de-DE" sz="1200" dirty="0" smtClean="0"/>
            <a:t> JT</a:t>
          </a:r>
          <a:endParaRPr lang="de-DE" sz="1200" dirty="0"/>
        </a:p>
      </dgm:t>
    </dgm:pt>
    <dgm:pt modelId="{265DD54F-1458-4E90-A42D-B2D84CA53A3E}" type="parTrans" cxnId="{AFF3AC77-80E0-4446-81AD-FBEE1F82615C}">
      <dgm:prSet/>
      <dgm:spPr/>
      <dgm:t>
        <a:bodyPr/>
        <a:lstStyle/>
        <a:p>
          <a:endParaRPr lang="de-DE"/>
        </a:p>
      </dgm:t>
    </dgm:pt>
    <dgm:pt modelId="{F1295720-6FCF-47B8-A3B4-4E1060526BB6}" type="sibTrans" cxnId="{AFF3AC77-80E0-4446-81AD-FBEE1F82615C}">
      <dgm:prSet/>
      <dgm:spPr/>
      <dgm:t>
        <a:bodyPr/>
        <a:lstStyle/>
        <a:p>
          <a:endParaRPr lang="de-DE"/>
        </a:p>
      </dgm:t>
    </dgm:pt>
    <dgm:pt modelId="{B6E518A3-4CCF-4534-87F9-DD3F014E010C}">
      <dgm:prSet phldrT="[Text]" custT="1"/>
      <dgm:spPr/>
      <dgm:t>
        <a:bodyPr/>
        <a:lstStyle/>
        <a:p>
          <a:endParaRPr lang="de-DE" sz="1200" baseline="0" dirty="0" smtClean="0"/>
        </a:p>
        <a:p>
          <a:r>
            <a:rPr lang="de-DE" sz="1200" b="1" baseline="0" dirty="0" err="1" smtClean="0"/>
            <a:t>Functions</a:t>
          </a:r>
          <a:r>
            <a:rPr lang="de-DE" sz="1200" b="1" baseline="0" dirty="0" smtClean="0"/>
            <a:t> </a:t>
          </a:r>
          <a:r>
            <a:rPr lang="de-DE" sz="1200" baseline="0" dirty="0" smtClean="0"/>
            <a:t/>
          </a:r>
          <a:br>
            <a:rPr lang="de-DE" sz="1200" baseline="0" dirty="0" smtClean="0"/>
          </a:br>
          <a:r>
            <a:rPr lang="de-DE" sz="1200" baseline="0" dirty="0" smtClean="0"/>
            <a:t>(evtl. </a:t>
          </a:r>
          <a:r>
            <a:rPr lang="de-DE" sz="1200" baseline="0" dirty="0" err="1" smtClean="0"/>
            <a:t>solved</a:t>
          </a:r>
          <a:r>
            <a:rPr lang="de-DE" sz="1200" baseline="0" dirty="0" smtClean="0"/>
            <a:t> </a:t>
          </a:r>
          <a:r>
            <a:rPr lang="de-DE" sz="1200" baseline="0" dirty="0" err="1" smtClean="0"/>
            <a:t>by</a:t>
          </a:r>
          <a:r>
            <a:rPr lang="de-DE" sz="1200" baseline="0" dirty="0" smtClean="0"/>
            <a:t> FMI* </a:t>
          </a:r>
          <a:br>
            <a:rPr lang="de-DE" sz="1200" baseline="0" dirty="0" smtClean="0"/>
          </a:br>
          <a:r>
            <a:rPr lang="de-DE" sz="1200" baseline="0" dirty="0" err="1" smtClean="0"/>
            <a:t>and</a:t>
          </a:r>
          <a:r>
            <a:rPr lang="de-DE" sz="1200" baseline="0" dirty="0" smtClean="0"/>
            <a:t> </a:t>
          </a:r>
          <a:r>
            <a:rPr lang="de-DE" sz="1200" baseline="0" dirty="0" err="1" smtClean="0"/>
            <a:t>AutoSAR</a:t>
          </a:r>
          <a:r>
            <a:rPr lang="de-DE" sz="1200" baseline="0" dirty="0" smtClean="0"/>
            <a:t>) </a:t>
          </a:r>
          <a:r>
            <a:rPr lang="de-DE" sz="1200" baseline="0" dirty="0" err="1" smtClean="0"/>
            <a:t>tbd</a:t>
          </a:r>
          <a:r>
            <a:rPr lang="de-DE" sz="1200" baseline="0" dirty="0" smtClean="0"/>
            <a:t>.</a:t>
          </a:r>
          <a:endParaRPr lang="de-DE" sz="1200" baseline="0" dirty="0"/>
        </a:p>
      </dgm:t>
    </dgm:pt>
    <dgm:pt modelId="{7BCCE69E-B948-4175-BEF6-2812E1420C5E}" type="parTrans" cxnId="{0EC1E60A-9926-4163-90EF-BCB93B35F575}">
      <dgm:prSet/>
      <dgm:spPr/>
      <dgm:t>
        <a:bodyPr/>
        <a:lstStyle/>
        <a:p>
          <a:endParaRPr lang="de-DE"/>
        </a:p>
      </dgm:t>
    </dgm:pt>
    <dgm:pt modelId="{FFD38825-2C9F-4EA8-B814-779D1FD18C88}" type="sibTrans" cxnId="{0EC1E60A-9926-4163-90EF-BCB93B35F575}">
      <dgm:prSet/>
      <dgm:spPr/>
      <dgm:t>
        <a:bodyPr/>
        <a:lstStyle/>
        <a:p>
          <a:endParaRPr lang="de-DE"/>
        </a:p>
      </dgm:t>
    </dgm:pt>
    <dgm:pt modelId="{DB0B523A-2D90-4D7D-BD7D-E10FBA3DEC9A}">
      <dgm:prSet phldrT="[Text]" custT="1"/>
      <dgm:spPr/>
      <dgm:t>
        <a:bodyPr/>
        <a:lstStyle/>
        <a:p>
          <a:r>
            <a:rPr lang="de-DE" sz="1100" b="1" dirty="0" err="1" smtClean="0"/>
            <a:t>Requirements</a:t>
          </a:r>
          <a:r>
            <a:rPr lang="de-DE" sz="1100" dirty="0" smtClean="0"/>
            <a:t/>
          </a:r>
          <a:br>
            <a:rPr lang="de-DE" sz="1100" dirty="0" smtClean="0"/>
          </a:br>
          <a:r>
            <a:rPr lang="de-DE" sz="1100" dirty="0" err="1" smtClean="0"/>
            <a:t>ReqIF</a:t>
          </a:r>
          <a:endParaRPr lang="de-DE" sz="1100" dirty="0"/>
        </a:p>
      </dgm:t>
    </dgm:pt>
    <dgm:pt modelId="{F0529E52-0120-4C13-BA73-6B9E0E58B91D}" type="parTrans" cxnId="{600A4A2C-94E3-455A-A48F-FECD3B4DF5CB}">
      <dgm:prSet/>
      <dgm:spPr/>
      <dgm:t>
        <a:bodyPr/>
        <a:lstStyle/>
        <a:p>
          <a:endParaRPr lang="de-DE"/>
        </a:p>
      </dgm:t>
    </dgm:pt>
    <dgm:pt modelId="{6670E8F0-8772-46A3-984D-6F5CA80C5475}" type="sibTrans" cxnId="{600A4A2C-94E3-455A-A48F-FECD3B4DF5CB}">
      <dgm:prSet/>
      <dgm:spPr/>
      <dgm:t>
        <a:bodyPr/>
        <a:lstStyle/>
        <a:p>
          <a:endParaRPr lang="de-DE"/>
        </a:p>
      </dgm:t>
    </dgm:pt>
    <dgm:pt modelId="{22E2DC8B-5BAC-471F-B3EC-B6BC210BBE25}">
      <dgm:prSet phldrT="[Text]" custT="1"/>
      <dgm:spPr/>
      <dgm:t>
        <a:bodyPr/>
        <a:lstStyle/>
        <a:p>
          <a:r>
            <a:rPr lang="de-DE" sz="1200" b="1" dirty="0" err="1" smtClean="0"/>
            <a:t>Logic</a:t>
          </a:r>
          <a:r>
            <a:rPr lang="de-DE" sz="1200" dirty="0" smtClean="0"/>
            <a:t/>
          </a:r>
          <a:br>
            <a:rPr lang="de-DE" sz="1200" dirty="0" smtClean="0"/>
          </a:br>
          <a:r>
            <a:rPr lang="de-DE" sz="1200" dirty="0" err="1" smtClean="0"/>
            <a:t>Behavioral</a:t>
          </a:r>
          <a:r>
            <a:rPr lang="de-DE" sz="1200" dirty="0" smtClean="0"/>
            <a:t> Models</a:t>
          </a:r>
          <a:br>
            <a:rPr lang="de-DE" sz="1200" dirty="0" smtClean="0"/>
          </a:br>
          <a:r>
            <a:rPr lang="de-DE" sz="1200" dirty="0" smtClean="0"/>
            <a:t>FMI*</a:t>
          </a:r>
          <a:br>
            <a:rPr lang="de-DE" sz="1200" dirty="0" smtClean="0"/>
          </a:br>
          <a:endParaRPr lang="de-DE" sz="1200" dirty="0"/>
        </a:p>
      </dgm:t>
    </dgm:pt>
    <dgm:pt modelId="{2C47404C-A7BC-49AD-A2F6-AF88E593B250}" type="parTrans" cxnId="{07F39CAB-7ABF-451E-8A73-BBAB7373ED1A}">
      <dgm:prSet/>
      <dgm:spPr/>
      <dgm:t>
        <a:bodyPr/>
        <a:lstStyle/>
        <a:p>
          <a:endParaRPr lang="de-DE"/>
        </a:p>
      </dgm:t>
    </dgm:pt>
    <dgm:pt modelId="{20137E7E-4C34-4D72-956D-528E9E4813BE}" type="sibTrans" cxnId="{07F39CAB-7ABF-451E-8A73-BBAB7373ED1A}">
      <dgm:prSet/>
      <dgm:spPr/>
      <dgm:t>
        <a:bodyPr/>
        <a:lstStyle/>
        <a:p>
          <a:endParaRPr lang="de-DE"/>
        </a:p>
      </dgm:t>
    </dgm:pt>
    <dgm:pt modelId="{DD154F24-7369-4D7D-AE52-9E0ED5EDAAFB}" type="pres">
      <dgm:prSet presAssocID="{94B0DBC3-E6B0-41B3-9B5D-82C902AA46B6}" presName="arrowDiagram" presStyleCnt="0">
        <dgm:presLayoutVars>
          <dgm:chMax val="5"/>
          <dgm:dir/>
          <dgm:resizeHandles val="exact"/>
        </dgm:presLayoutVars>
      </dgm:prSet>
      <dgm:spPr/>
    </dgm:pt>
    <dgm:pt modelId="{C985A197-C7A6-4F68-B57E-AA10724866A9}" type="pres">
      <dgm:prSet presAssocID="{94B0DBC3-E6B0-41B3-9B5D-82C902AA46B6}" presName="arrow" presStyleLbl="bgShp" presStyleIdx="0" presStyleCnt="1" custScaleY="106667" custLinFactNeighborX="-998"/>
      <dgm:spPr/>
    </dgm:pt>
    <dgm:pt modelId="{D9058C78-AFDA-49B0-A304-A515E74440F2}" type="pres">
      <dgm:prSet presAssocID="{94B0DBC3-E6B0-41B3-9B5D-82C902AA46B6}" presName="arrowDiagram4" presStyleCnt="0"/>
      <dgm:spPr/>
    </dgm:pt>
    <dgm:pt modelId="{4F1C13AD-5032-4E43-96FF-41945FB01BD1}" type="pres">
      <dgm:prSet presAssocID="{B5CD06F2-1F62-47B1-A066-D777A0C8CDFB}" presName="bullet4a" presStyleLbl="node1" presStyleIdx="0" presStyleCnt="4"/>
      <dgm:spPr/>
    </dgm:pt>
    <dgm:pt modelId="{C46FC454-1142-4207-8DEA-D109B169894A}" type="pres">
      <dgm:prSet presAssocID="{B5CD06F2-1F62-47B1-A066-D777A0C8CDFB}" presName="textBox4a" presStyleLbl="revTx" presStyleIdx="0" presStyleCnt="4" custScaleX="237184" custLinFactNeighborX="63003" custLinFactNeighborY="273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2B5A23A-A3F4-469B-8446-016D1F3A2499}" type="pres">
      <dgm:prSet presAssocID="{DB0B523A-2D90-4D7D-BD7D-E10FBA3DEC9A}" presName="bullet4b" presStyleLbl="node1" presStyleIdx="1" presStyleCnt="4"/>
      <dgm:spPr/>
    </dgm:pt>
    <dgm:pt modelId="{50018FA1-7D1D-4D58-9242-CA8D4D0696CB}" type="pres">
      <dgm:prSet presAssocID="{DB0B523A-2D90-4D7D-BD7D-E10FBA3DEC9A}" presName="textBox4b" presStyleLbl="revTx" presStyleIdx="1" presStyleCnt="4" custScaleX="144123" custLinFactNeighborX="19084" custLinFactNeighborY="-70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EE6DC5-00CC-4331-A648-D7E77D0ED528}" type="pres">
      <dgm:prSet presAssocID="{22E2DC8B-5BAC-471F-B3EC-B6BC210BBE25}" presName="bullet4c" presStyleLbl="node1" presStyleIdx="2" presStyleCnt="4"/>
      <dgm:spPr>
        <a:solidFill>
          <a:srgbClr val="00B0F0"/>
        </a:solidFill>
      </dgm:spPr>
    </dgm:pt>
    <dgm:pt modelId="{8E6E79D9-9409-435A-ACDE-6C86B05DC374}" type="pres">
      <dgm:prSet presAssocID="{22E2DC8B-5BAC-471F-B3EC-B6BC210BBE25}" presName="textBox4c" presStyleLbl="revTx" presStyleIdx="2" presStyleCnt="4" custScaleX="113371" custLinFactNeighborX="1604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0CC2E96-AC9D-4EB4-BC21-B6110DF81F1C}" type="pres">
      <dgm:prSet presAssocID="{B6E518A3-4CCF-4534-87F9-DD3F014E010C}" presName="bullet4d" presStyleLbl="node1" presStyleIdx="3" presStyleCnt="4"/>
      <dgm:spPr/>
    </dgm:pt>
    <dgm:pt modelId="{90A8116C-D426-460C-A1D0-F95BAC80F02B}" type="pres">
      <dgm:prSet presAssocID="{B6E518A3-4CCF-4534-87F9-DD3F014E010C}" presName="textBox4d" presStyleLbl="revTx" presStyleIdx="3" presStyleCnt="4" custScaleX="268956" custLinFactNeighborX="73498" custLinFactNeighborY="-2016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7F39CAB-7ABF-451E-8A73-BBAB7373ED1A}" srcId="{94B0DBC3-E6B0-41B3-9B5D-82C902AA46B6}" destId="{22E2DC8B-5BAC-471F-B3EC-B6BC210BBE25}" srcOrd="2" destOrd="0" parTransId="{2C47404C-A7BC-49AD-A2F6-AF88E593B250}" sibTransId="{20137E7E-4C34-4D72-956D-528E9E4813BE}"/>
    <dgm:cxn modelId="{627E19AE-A7F6-49BA-8277-132EDC47E386}" type="presOf" srcId="{22E2DC8B-5BAC-471F-B3EC-B6BC210BBE25}" destId="{8E6E79D9-9409-435A-ACDE-6C86B05DC374}" srcOrd="0" destOrd="0" presId="urn:microsoft.com/office/officeart/2005/8/layout/arrow2"/>
    <dgm:cxn modelId="{05B198D5-D1E7-4941-8AFD-B6F5E6F2B8E9}" type="presOf" srcId="{B5CD06F2-1F62-47B1-A066-D777A0C8CDFB}" destId="{C46FC454-1142-4207-8DEA-D109B169894A}" srcOrd="0" destOrd="0" presId="urn:microsoft.com/office/officeart/2005/8/layout/arrow2"/>
    <dgm:cxn modelId="{6F748D24-A515-4121-ABEB-AD5DCFCD7E26}" type="presOf" srcId="{B6E518A3-4CCF-4534-87F9-DD3F014E010C}" destId="{90A8116C-D426-460C-A1D0-F95BAC80F02B}" srcOrd="0" destOrd="0" presId="urn:microsoft.com/office/officeart/2005/8/layout/arrow2"/>
    <dgm:cxn modelId="{1E6596A0-9E25-4223-A78B-45DC841116DD}" type="presOf" srcId="{94B0DBC3-E6B0-41B3-9B5D-82C902AA46B6}" destId="{DD154F24-7369-4D7D-AE52-9E0ED5EDAAFB}" srcOrd="0" destOrd="0" presId="urn:microsoft.com/office/officeart/2005/8/layout/arrow2"/>
    <dgm:cxn modelId="{600A4A2C-94E3-455A-A48F-FECD3B4DF5CB}" srcId="{94B0DBC3-E6B0-41B3-9B5D-82C902AA46B6}" destId="{DB0B523A-2D90-4D7D-BD7D-E10FBA3DEC9A}" srcOrd="1" destOrd="0" parTransId="{F0529E52-0120-4C13-BA73-6B9E0E58B91D}" sibTransId="{6670E8F0-8772-46A3-984D-6F5CA80C5475}"/>
    <dgm:cxn modelId="{AFF3AC77-80E0-4446-81AD-FBEE1F82615C}" srcId="{94B0DBC3-E6B0-41B3-9B5D-82C902AA46B6}" destId="{B5CD06F2-1F62-47B1-A066-D777A0C8CDFB}" srcOrd="0" destOrd="0" parTransId="{265DD54F-1458-4E90-A42D-B2D84CA53A3E}" sibTransId="{F1295720-6FCF-47B8-A3B4-4E1060526BB6}"/>
    <dgm:cxn modelId="{0EC1E60A-9926-4163-90EF-BCB93B35F575}" srcId="{94B0DBC3-E6B0-41B3-9B5D-82C902AA46B6}" destId="{B6E518A3-4CCF-4534-87F9-DD3F014E010C}" srcOrd="3" destOrd="0" parTransId="{7BCCE69E-B948-4175-BEF6-2812E1420C5E}" sibTransId="{FFD38825-2C9F-4EA8-B814-779D1FD18C88}"/>
    <dgm:cxn modelId="{ADC85F7D-7D5D-4615-83E2-7745046A58D6}" type="presOf" srcId="{DB0B523A-2D90-4D7D-BD7D-E10FBA3DEC9A}" destId="{50018FA1-7D1D-4D58-9242-CA8D4D0696CB}" srcOrd="0" destOrd="0" presId="urn:microsoft.com/office/officeart/2005/8/layout/arrow2"/>
    <dgm:cxn modelId="{229FB08A-1A69-4FD5-BCA8-33EE0BA3B1D1}" type="presParOf" srcId="{DD154F24-7369-4D7D-AE52-9E0ED5EDAAFB}" destId="{C985A197-C7A6-4F68-B57E-AA10724866A9}" srcOrd="0" destOrd="0" presId="urn:microsoft.com/office/officeart/2005/8/layout/arrow2"/>
    <dgm:cxn modelId="{F01732D3-BA7C-45C5-897F-26181E69CC85}" type="presParOf" srcId="{DD154F24-7369-4D7D-AE52-9E0ED5EDAAFB}" destId="{D9058C78-AFDA-49B0-A304-A515E74440F2}" srcOrd="1" destOrd="0" presId="urn:microsoft.com/office/officeart/2005/8/layout/arrow2"/>
    <dgm:cxn modelId="{333F6741-3EBA-49F8-BF13-1EF676B29FD9}" type="presParOf" srcId="{D9058C78-AFDA-49B0-A304-A515E74440F2}" destId="{4F1C13AD-5032-4E43-96FF-41945FB01BD1}" srcOrd="0" destOrd="0" presId="urn:microsoft.com/office/officeart/2005/8/layout/arrow2"/>
    <dgm:cxn modelId="{E8605ECD-EA62-496A-A312-08EA613AE72E}" type="presParOf" srcId="{D9058C78-AFDA-49B0-A304-A515E74440F2}" destId="{C46FC454-1142-4207-8DEA-D109B169894A}" srcOrd="1" destOrd="0" presId="urn:microsoft.com/office/officeart/2005/8/layout/arrow2"/>
    <dgm:cxn modelId="{B3EC7575-F1D4-4E63-BD40-84C0A2BB6933}" type="presParOf" srcId="{D9058C78-AFDA-49B0-A304-A515E74440F2}" destId="{02B5A23A-A3F4-469B-8446-016D1F3A2499}" srcOrd="2" destOrd="0" presId="urn:microsoft.com/office/officeart/2005/8/layout/arrow2"/>
    <dgm:cxn modelId="{230DD0E0-E9E6-4E2C-B286-3F8C29BC51E0}" type="presParOf" srcId="{D9058C78-AFDA-49B0-A304-A515E74440F2}" destId="{50018FA1-7D1D-4D58-9242-CA8D4D0696CB}" srcOrd="3" destOrd="0" presId="urn:microsoft.com/office/officeart/2005/8/layout/arrow2"/>
    <dgm:cxn modelId="{1703B375-7FF9-4276-BB8F-D6ECA35C09B3}" type="presParOf" srcId="{D9058C78-AFDA-49B0-A304-A515E74440F2}" destId="{6FEE6DC5-00CC-4331-A648-D7E77D0ED528}" srcOrd="4" destOrd="0" presId="urn:microsoft.com/office/officeart/2005/8/layout/arrow2"/>
    <dgm:cxn modelId="{A9EDDA0C-EDE9-4EDC-A80F-DD03B1C93896}" type="presParOf" srcId="{D9058C78-AFDA-49B0-A304-A515E74440F2}" destId="{8E6E79D9-9409-435A-ACDE-6C86B05DC374}" srcOrd="5" destOrd="0" presId="urn:microsoft.com/office/officeart/2005/8/layout/arrow2"/>
    <dgm:cxn modelId="{D38E3642-3CC5-4854-B4D6-F130B485751D}" type="presParOf" srcId="{D9058C78-AFDA-49B0-A304-A515E74440F2}" destId="{90CC2E96-AC9D-4EB4-BC21-B6110DF81F1C}" srcOrd="6" destOrd="0" presId="urn:microsoft.com/office/officeart/2005/8/layout/arrow2"/>
    <dgm:cxn modelId="{25E04AA3-B012-4B42-AE7F-EAF72CBE90C9}" type="presParOf" srcId="{D9058C78-AFDA-49B0-A304-A515E74440F2}" destId="{90A8116C-D426-460C-A1D0-F95BAC80F02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5A197-C7A6-4F68-B57E-AA10724866A9}">
      <dsp:nvSpPr>
        <dsp:cNvPr id="0" name=""/>
        <dsp:cNvSpPr/>
      </dsp:nvSpPr>
      <dsp:spPr>
        <a:xfrm>
          <a:off x="380823" y="-99682"/>
          <a:ext cx="4784526" cy="318969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C13AD-5032-4E43-96FF-41945FB01BD1}">
      <dsp:nvSpPr>
        <dsp:cNvPr id="0" name=""/>
        <dsp:cNvSpPr/>
      </dsp:nvSpPr>
      <dsp:spPr>
        <a:xfrm>
          <a:off x="899849" y="2223608"/>
          <a:ext cx="110044" cy="110044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FC454-1142-4207-8DEA-D109B169894A}">
      <dsp:nvSpPr>
        <dsp:cNvPr id="0" name=""/>
        <dsp:cNvSpPr/>
      </dsp:nvSpPr>
      <dsp:spPr>
        <a:xfrm>
          <a:off x="909144" y="2278630"/>
          <a:ext cx="1940530" cy="711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10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err="1" smtClean="0"/>
            <a:t>Geometrical</a:t>
          </a:r>
          <a:r>
            <a:rPr lang="de-DE" sz="1200" b="1" kern="1200" dirty="0" smtClean="0"/>
            <a:t/>
          </a:r>
          <a:br>
            <a:rPr lang="de-DE" sz="1200" b="1" kern="1200" dirty="0" smtClean="0"/>
          </a:br>
          <a:r>
            <a:rPr lang="de-DE" sz="1200" kern="1200" dirty="0" err="1" smtClean="0"/>
            <a:t>part</a:t>
          </a:r>
          <a:r>
            <a:rPr lang="de-DE" sz="1200" kern="1200" dirty="0" smtClean="0"/>
            <a:t> </a:t>
          </a:r>
          <a:r>
            <a:rPr lang="de-DE" sz="1200" kern="1200" dirty="0" err="1" smtClean="0"/>
            <a:t>of</a:t>
          </a:r>
          <a:r>
            <a:rPr lang="de-DE" sz="1200" kern="1200" dirty="0" smtClean="0"/>
            <a:t> </a:t>
          </a:r>
          <a:r>
            <a:rPr lang="de-DE" sz="1200" kern="1200" dirty="0" err="1" smtClean="0"/>
            <a:t>Physic</a:t>
          </a:r>
          <a:r>
            <a:rPr lang="de-DE" sz="1200" kern="1200" dirty="0" smtClean="0"/>
            <a:t> JT</a:t>
          </a:r>
          <a:endParaRPr lang="de-DE" sz="1200" kern="1200" dirty="0"/>
        </a:p>
      </dsp:txBody>
      <dsp:txXfrm>
        <a:off x="909144" y="2278630"/>
        <a:ext cx="1940530" cy="711698"/>
      </dsp:txXfrm>
    </dsp:sp>
    <dsp:sp modelId="{02B5A23A-A3F4-469B-8446-016D1F3A2499}">
      <dsp:nvSpPr>
        <dsp:cNvPr id="0" name=""/>
        <dsp:cNvSpPr/>
      </dsp:nvSpPr>
      <dsp:spPr>
        <a:xfrm>
          <a:off x="1677334" y="1528058"/>
          <a:ext cx="191381" cy="191381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16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18FA1-7D1D-4D58-9242-CA8D4D0696CB}">
      <dsp:nvSpPr>
        <dsp:cNvPr id="0" name=""/>
        <dsp:cNvSpPr/>
      </dsp:nvSpPr>
      <dsp:spPr>
        <a:xfrm>
          <a:off x="1743108" y="1614127"/>
          <a:ext cx="1448076" cy="1366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409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100" b="1" kern="1200" dirty="0" err="1" smtClean="0"/>
            <a:t>Requirements</a:t>
          </a:r>
          <a:r>
            <a:rPr lang="de-DE" sz="1100" kern="1200" dirty="0" smtClean="0"/>
            <a:t/>
          </a:r>
          <a:br>
            <a:rPr lang="de-DE" sz="1100" kern="1200" dirty="0" smtClean="0"/>
          </a:br>
          <a:r>
            <a:rPr lang="de-DE" sz="1100" kern="1200" dirty="0" err="1" smtClean="0"/>
            <a:t>ReqIF</a:t>
          </a:r>
          <a:endParaRPr lang="de-DE" sz="1100" kern="1200" dirty="0"/>
        </a:p>
      </dsp:txBody>
      <dsp:txXfrm>
        <a:off x="1743108" y="1614127"/>
        <a:ext cx="1448076" cy="1366580"/>
      </dsp:txXfrm>
    </dsp:sp>
    <dsp:sp modelId="{6FEE6DC5-00CC-4331-A648-D7E77D0ED528}">
      <dsp:nvSpPr>
        <dsp:cNvPr id="0" name=""/>
        <dsp:cNvSpPr/>
      </dsp:nvSpPr>
      <dsp:spPr>
        <a:xfrm>
          <a:off x="2670123" y="1015515"/>
          <a:ext cx="253579" cy="25357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E79D9-9409-435A-ACDE-6C86B05DC374}">
      <dsp:nvSpPr>
        <dsp:cNvPr id="0" name=""/>
        <dsp:cNvSpPr/>
      </dsp:nvSpPr>
      <dsp:spPr>
        <a:xfrm>
          <a:off x="2890943" y="1142305"/>
          <a:ext cx="1139095" cy="1848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67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dirty="0" err="1" smtClean="0"/>
            <a:t>Logic</a:t>
          </a:r>
          <a:r>
            <a:rPr lang="de-DE" sz="1200" kern="1200" dirty="0" smtClean="0"/>
            <a:t/>
          </a:r>
          <a:br>
            <a:rPr lang="de-DE" sz="1200" kern="1200" dirty="0" smtClean="0"/>
          </a:br>
          <a:r>
            <a:rPr lang="de-DE" sz="1200" kern="1200" dirty="0" err="1" smtClean="0"/>
            <a:t>Behavioral</a:t>
          </a:r>
          <a:r>
            <a:rPr lang="de-DE" sz="1200" kern="1200" dirty="0" smtClean="0"/>
            <a:t> Models</a:t>
          </a:r>
          <a:br>
            <a:rPr lang="de-DE" sz="1200" kern="1200" dirty="0" smtClean="0"/>
          </a:br>
          <a:r>
            <a:rPr lang="de-DE" sz="1200" kern="1200" dirty="0" smtClean="0"/>
            <a:t>FMI*</a:t>
          </a:r>
          <a:br>
            <a:rPr lang="de-DE" sz="1200" kern="1200" dirty="0" smtClean="0"/>
          </a:br>
          <a:endParaRPr lang="de-DE" sz="1200" kern="1200" dirty="0"/>
        </a:p>
      </dsp:txBody>
      <dsp:txXfrm>
        <a:off x="2890943" y="1142305"/>
        <a:ext cx="1139095" cy="1848023"/>
      </dsp:txXfrm>
    </dsp:sp>
    <dsp:sp modelId="{90CC2E96-AC9D-4EB4-BC21-B6110DF81F1C}">
      <dsp:nvSpPr>
        <dsp:cNvPr id="0" name=""/>
        <dsp:cNvSpPr/>
      </dsp:nvSpPr>
      <dsp:spPr>
        <a:xfrm>
          <a:off x="3751426" y="676412"/>
          <a:ext cx="339701" cy="339701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16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8116C-D426-460C-A1D0-F95BAC80F02B}">
      <dsp:nvSpPr>
        <dsp:cNvPr id="0" name=""/>
        <dsp:cNvSpPr/>
      </dsp:nvSpPr>
      <dsp:spPr>
        <a:xfrm>
          <a:off x="3466167" y="414019"/>
          <a:ext cx="2702336" cy="2144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1" tIns="0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200" kern="1200" baseline="0" dirty="0" smtClean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b="1" kern="1200" baseline="0" dirty="0" err="1" smtClean="0"/>
            <a:t>Functions</a:t>
          </a:r>
          <a:r>
            <a:rPr lang="de-DE" sz="1200" b="1" kern="1200" baseline="0" dirty="0" smtClean="0"/>
            <a:t> </a:t>
          </a:r>
          <a:r>
            <a:rPr lang="de-DE" sz="1200" kern="1200" baseline="0" dirty="0" smtClean="0"/>
            <a:t/>
          </a:r>
          <a:br>
            <a:rPr lang="de-DE" sz="1200" kern="1200" baseline="0" dirty="0" smtClean="0"/>
          </a:br>
          <a:r>
            <a:rPr lang="de-DE" sz="1200" kern="1200" baseline="0" dirty="0" smtClean="0"/>
            <a:t>(evtl. </a:t>
          </a:r>
          <a:r>
            <a:rPr lang="de-DE" sz="1200" kern="1200" baseline="0" dirty="0" err="1" smtClean="0"/>
            <a:t>solved</a:t>
          </a:r>
          <a:r>
            <a:rPr lang="de-DE" sz="1200" kern="1200" baseline="0" dirty="0" smtClean="0"/>
            <a:t> </a:t>
          </a:r>
          <a:r>
            <a:rPr lang="de-DE" sz="1200" kern="1200" baseline="0" dirty="0" err="1" smtClean="0"/>
            <a:t>by</a:t>
          </a:r>
          <a:r>
            <a:rPr lang="de-DE" sz="1200" kern="1200" baseline="0" dirty="0" smtClean="0"/>
            <a:t> FMI* </a:t>
          </a:r>
          <a:br>
            <a:rPr lang="de-DE" sz="1200" kern="1200" baseline="0" dirty="0" smtClean="0"/>
          </a:br>
          <a:r>
            <a:rPr lang="de-DE" sz="1200" kern="1200" baseline="0" dirty="0" err="1" smtClean="0"/>
            <a:t>and</a:t>
          </a:r>
          <a:r>
            <a:rPr lang="de-DE" sz="1200" kern="1200" baseline="0" dirty="0" smtClean="0"/>
            <a:t> </a:t>
          </a:r>
          <a:r>
            <a:rPr lang="de-DE" sz="1200" kern="1200" baseline="0" dirty="0" err="1" smtClean="0"/>
            <a:t>AutoSAR</a:t>
          </a:r>
          <a:r>
            <a:rPr lang="de-DE" sz="1200" kern="1200" baseline="0" dirty="0" smtClean="0"/>
            <a:t>) </a:t>
          </a:r>
          <a:r>
            <a:rPr lang="de-DE" sz="1200" kern="1200" baseline="0" dirty="0" err="1" smtClean="0"/>
            <a:t>tbd</a:t>
          </a:r>
          <a:r>
            <a:rPr lang="de-DE" sz="1200" kern="1200" baseline="0" dirty="0" smtClean="0"/>
            <a:t>.</a:t>
          </a:r>
          <a:endParaRPr lang="de-DE" sz="1200" kern="1200" baseline="0" dirty="0"/>
        </a:p>
      </dsp:txBody>
      <dsp:txXfrm>
        <a:off x="3466167" y="414019"/>
        <a:ext cx="2702336" cy="2144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DB17C-94AB-4DF4-8AE4-FC8E6A0B11B9}" type="datetimeFigureOut">
              <a:rPr lang="de-DE" smtClean="0"/>
              <a:pPr/>
              <a:t>5/16/14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06AD8-316B-4AEA-9872-F8A280D669F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92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17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33AA-EDD9-4D1C-B66A-95A21E602A8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1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folie Text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06251" y="1698784"/>
            <a:ext cx="7350125" cy="1231106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marL="3175" indent="-3175">
              <a:buFontTx/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80000" indent="-180000" defTabSz="360000">
              <a:lnSpc>
                <a:spcPct val="100000"/>
              </a:lnSpc>
              <a:spcBef>
                <a:spcPts val="360"/>
              </a:spcBef>
              <a:buClr>
                <a:srgbClr val="0060A7"/>
              </a:buClr>
              <a:buSzPct val="110000"/>
              <a:buFont typeface="Wingdings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0000" indent="-180000">
              <a:lnSpc>
                <a:spcPct val="100000"/>
              </a:lnSpc>
              <a:spcBef>
                <a:spcPts val="360"/>
              </a:spcBef>
              <a:buClr>
                <a:srgbClr val="0060A7"/>
              </a:buClr>
              <a:buSzPct val="110000"/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0000" indent="-180000">
              <a:lnSpc>
                <a:spcPct val="100000"/>
              </a:lnSpc>
              <a:spcBef>
                <a:spcPts val="360"/>
              </a:spcBef>
              <a:buClr>
                <a:srgbClr val="0060A7"/>
              </a:buClr>
              <a:buSzPct val="110000"/>
              <a:buFont typeface="Symbol" pitchFamily="18" charset="2"/>
              <a:buChar char="-"/>
              <a:tabLst>
                <a:tab pos="360000" algn="l"/>
              </a:tabLs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0" indent="0">
              <a:defRPr sz="1500"/>
            </a:lvl5pPr>
            <a:lvl6pPr marL="360000">
              <a:tabLst>
                <a:tab pos="360000" algn="l"/>
              </a:tabLst>
              <a:defRPr/>
            </a:lvl6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06251" y="1196752"/>
            <a:ext cx="7350125" cy="430024"/>
          </a:xfrm>
          <a:prstGeom prst="rect">
            <a:avLst/>
          </a:prstGeom>
        </p:spPr>
        <p:txBody>
          <a:bodyPr lIns="0" rIns="0"/>
          <a:lstStyle>
            <a:lvl1pPr algn="l">
              <a:defRPr sz="2400">
                <a:solidFill>
                  <a:srgbClr val="0060A7"/>
                </a:solidFill>
              </a:defRPr>
            </a:lvl1pPr>
          </a:lstStyle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4243" y="6451083"/>
            <a:ext cx="203581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72FAA5C-A8CC-465A-9642-4E280045EA2E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8209308" y="6513813"/>
            <a:ext cx="0" cy="9011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umsplatzhalter 3"/>
          <p:cNvSpPr>
            <a:spLocks noGrp="1"/>
          </p:cNvSpPr>
          <p:nvPr>
            <p:ph type="dt" sz="half" idx="2"/>
          </p:nvPr>
        </p:nvSpPr>
        <p:spPr>
          <a:xfrm>
            <a:off x="6084169" y="6376243"/>
            <a:ext cx="2121724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3DX Forum Korea 26 November 2013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522000" y="5589240"/>
            <a:ext cx="5650458" cy="85457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4243" y="6451083"/>
            <a:ext cx="203581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72FAA5C-A8CC-465A-9642-4E280045EA2E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8209308" y="6513813"/>
            <a:ext cx="0" cy="9011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084169" y="6376243"/>
            <a:ext cx="2121724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3DX Forum Korea 26 November 2013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folie Text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4243" y="6451083"/>
            <a:ext cx="203581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72FAA5C-A8CC-465A-9642-4E280045EA2E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4" name="Gerade Verbindung 13"/>
          <p:cNvCxnSpPr/>
          <p:nvPr userDrawn="1"/>
        </p:nvCxnSpPr>
        <p:spPr>
          <a:xfrm>
            <a:off x="8209308" y="6513813"/>
            <a:ext cx="0" cy="9011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6084169" y="6376243"/>
            <a:ext cx="2121724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3DX Forum Korea 26 November 2013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19572" y="482331"/>
            <a:ext cx="7920880" cy="49876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0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572" y="482331"/>
            <a:ext cx="7920880" cy="498764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3588" y="1742497"/>
            <a:ext cx="7776864" cy="4124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995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55798" y="1123953"/>
            <a:ext cx="7848650" cy="584775"/>
          </a:xfrm>
          <a:prstGeom prst="rect">
            <a:avLst/>
          </a:prstGeom>
        </p:spPr>
        <p:txBody>
          <a:bodyPr>
            <a:spAutoFit/>
          </a:bodyPr>
          <a:lstStyle>
            <a:lvl1pPr>
              <a:buFont typeface="Arial" pitchFamily="34" charset="0"/>
              <a:buNone/>
              <a:defRPr baseline="0"/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9572" y="482331"/>
            <a:ext cx="7920880" cy="4987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63601" y="1701800"/>
            <a:ext cx="7777163" cy="4223477"/>
          </a:xfrm>
          <a:prstGeom prst="rect">
            <a:avLst/>
          </a:prstGeom>
        </p:spPr>
        <p:txBody>
          <a:bodyPr/>
          <a:lstStyle>
            <a:lvl1pPr marL="252000" indent="-252000">
              <a:spcBef>
                <a:spcPts val="8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 spc="0" baseline="0"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38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B7232BE0-1CA6-774F-9CAF-EC85DE640EBE}" type="datetimeFigureOut">
              <a:rPr lang="de-DE" smtClean="0"/>
              <a:pPr/>
              <a:t>5/16/14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83219" y="6431192"/>
            <a:ext cx="203581" cy="215444"/>
          </a:xfrm>
          <a:prstGeom prst="rect">
            <a:avLst/>
          </a:prstGeom>
        </p:spPr>
        <p:txBody>
          <a:bodyPr/>
          <a:lstStyle/>
          <a:p>
            <a:fld id="{BCA8CA52-C31F-2642-B93F-42E10C88A0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24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02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/>
          <p:cNvPicPr>
            <a:picLocks noChangeAspect="1" noChangeArrowheads="1"/>
          </p:cNvPicPr>
          <p:nvPr userDrawn="1"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808" y="62935"/>
            <a:ext cx="750750" cy="77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IPG-LOGO_Quer.tif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132680"/>
            <a:ext cx="2162621" cy="683553"/>
          </a:xfrm>
          <a:prstGeom prst="rect">
            <a:avLst/>
          </a:prstGeom>
        </p:spPr>
      </p:pic>
      <p:cxnSp>
        <p:nvCxnSpPr>
          <p:cNvPr id="3" name="Gerade Verbindung 2"/>
          <p:cNvCxnSpPr/>
          <p:nvPr userDrawn="1"/>
        </p:nvCxnSpPr>
        <p:spPr>
          <a:xfrm>
            <a:off x="-36512" y="908720"/>
            <a:ext cx="91805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6084169" y="6376243"/>
            <a:ext cx="2121724" cy="365125"/>
          </a:xfrm>
          <a:prstGeom prst="rect">
            <a:avLst/>
          </a:prstGeom>
        </p:spPr>
        <p:txBody>
          <a:bodyPr vert="horz" lIns="36000" tIns="45720" rIns="36000" bIns="45720" rtlCol="0" anchor="ctr"/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3DX Forum Korea 26 November 2013</a:t>
            </a:r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34243" y="6451083"/>
            <a:ext cx="203581" cy="215444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72FAA5C-A8CC-465A-9642-4E280045EA2E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7" name="Gerade Verbindung 16"/>
          <p:cNvCxnSpPr/>
          <p:nvPr userDrawn="1"/>
        </p:nvCxnSpPr>
        <p:spPr>
          <a:xfrm>
            <a:off x="8209308" y="6513813"/>
            <a:ext cx="0" cy="9011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3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png"/><Relationship Id="rId6" Type="http://schemas.openxmlformats.org/officeDocument/2006/relationships/image" Target="../media/image38.jpeg"/><Relationship Id="rId7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microsoft.com/office/2007/relationships/hdphoto" Target="../media/hdphoto1.wdp"/><Relationship Id="rId5" Type="http://schemas.openxmlformats.org/officeDocument/2006/relationships/image" Target="../media/image42.jpeg"/><Relationship Id="rId6" Type="http://schemas.openxmlformats.org/officeDocument/2006/relationships/image" Target="../media/image43.jpeg"/><Relationship Id="rId7" Type="http://schemas.openxmlformats.org/officeDocument/2006/relationships/image" Target="../media/image44.jpeg"/><Relationship Id="rId8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Relationship Id="rId3" Type="http://schemas.openxmlformats.org/officeDocument/2006/relationships/image" Target="../media/image47.pn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png"/><Relationship Id="rId7" Type="http://schemas.openxmlformats.org/officeDocument/2006/relationships/image" Target="../media/image51.jpe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png"/><Relationship Id="rId12" Type="http://schemas.openxmlformats.org/officeDocument/2006/relationships/image" Target="../media/image71.jpe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jpeg"/><Relationship Id="rId16" Type="http://schemas.openxmlformats.org/officeDocument/2006/relationships/image" Target="../media/image75.jpeg"/><Relationship Id="rId17" Type="http://schemas.openxmlformats.org/officeDocument/2006/relationships/image" Target="../media/image76.png"/><Relationship Id="rId18" Type="http://schemas.openxmlformats.org/officeDocument/2006/relationships/image" Target="../media/image77.jpeg"/><Relationship Id="rId19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hyperlink" Target="3.%20FMI%20Import%20In%20CATIA.avi" TargetMode="External"/><Relationship Id="rId5" Type="http://schemas.openxmlformats.org/officeDocument/2006/relationships/image" Target="../media/image80.png"/><Relationship Id="rId6" Type="http://schemas.openxmlformats.org/officeDocument/2006/relationships/hyperlink" Target="GAAG_KPI.avi" TargetMode="External"/><Relationship Id="rId7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2" Type="http://schemas.openxmlformats.org/officeDocument/2006/relationships/hyperlink" Target="10.BAtch%20Mode%20Without%20CallOut.av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jpeg"/><Relationship Id="rId6" Type="http://schemas.openxmlformats.org/officeDocument/2006/relationships/image" Target="../media/image86.jpeg"/><Relationship Id="rId7" Type="http://schemas.openxmlformats.org/officeDocument/2006/relationships/image" Target="../media/image87.jpeg"/><Relationship Id="rId8" Type="http://schemas.openxmlformats.org/officeDocument/2006/relationships/image" Target="../media/image8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9.png"/><Relationship Id="rId12" Type="http://schemas.openxmlformats.org/officeDocument/2006/relationships/image" Target="../media/image100.png"/><Relationship Id="rId13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0.jpeg"/><Relationship Id="rId3" Type="http://schemas.openxmlformats.org/officeDocument/2006/relationships/image" Target="../media/image91.jpeg"/><Relationship Id="rId4" Type="http://schemas.openxmlformats.org/officeDocument/2006/relationships/image" Target="../media/image92.png"/><Relationship Id="rId5" Type="http://schemas.openxmlformats.org/officeDocument/2006/relationships/image" Target="../media/image93.jpeg"/><Relationship Id="rId6" Type="http://schemas.openxmlformats.org/officeDocument/2006/relationships/image" Target="../media/image94.png"/><Relationship Id="rId7" Type="http://schemas.openxmlformats.org/officeDocument/2006/relationships/image" Target="../media/image95.jpeg"/><Relationship Id="rId8" Type="http://schemas.openxmlformats.org/officeDocument/2006/relationships/image" Target="../media/image96.png"/><Relationship Id="rId9" Type="http://schemas.openxmlformats.org/officeDocument/2006/relationships/image" Target="../media/image97.png"/><Relationship Id="rId10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4" Type="http://schemas.openxmlformats.org/officeDocument/2006/relationships/hyperlink" Target="AVI%5C10_120413%20Pr%C3%A9paMod%C3%A8leCalcul%20OGP.avi" TargetMode="External"/><Relationship Id="rId5" Type="http://schemas.openxmlformats.org/officeDocument/2006/relationships/image" Target="../media/image105.png"/><Relationship Id="rId6" Type="http://schemas.openxmlformats.org/officeDocument/2006/relationships/image" Target="../media/image106.jpeg"/><Relationship Id="rId7" Type="http://schemas.openxmlformats.org/officeDocument/2006/relationships/image" Target="../media/image107.png"/><Relationship Id="rId8" Type="http://schemas.openxmlformats.org/officeDocument/2006/relationships/image" Target="../media/image50.png"/><Relationship Id="rId9" Type="http://schemas.openxmlformats.org/officeDocument/2006/relationships/image" Target="../media/image108.png"/><Relationship Id="rId10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4" Type="http://schemas.openxmlformats.org/officeDocument/2006/relationships/image" Target="../media/image111.jpe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png"/><Relationship Id="rId8" Type="http://schemas.openxmlformats.org/officeDocument/2006/relationships/image" Target="../media/image115.png"/><Relationship Id="rId9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4" Type="http://schemas.openxmlformats.org/officeDocument/2006/relationships/image" Target="../media/image118.png"/><Relationship Id="rId5" Type="http://schemas.openxmlformats.org/officeDocument/2006/relationships/image" Target="../media/image54.jpeg"/><Relationship Id="rId6" Type="http://schemas.openxmlformats.org/officeDocument/2006/relationships/image" Target="../media/image119.png"/><Relationship Id="rId7" Type="http://schemas.openxmlformats.org/officeDocument/2006/relationships/image" Target="../media/image120.png"/><Relationship Id="rId8" Type="http://schemas.openxmlformats.org/officeDocument/2006/relationships/image" Target="../media/image121.png"/><Relationship Id="rId9" Type="http://schemas.openxmlformats.org/officeDocument/2006/relationships/image" Target="../media/image53.png"/><Relationship Id="rId10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1" Type="http://schemas.microsoft.com/office/2007/relationships/media" Target="../media/media1.avi"/><Relationship Id="rId2" Type="http://schemas.openxmlformats.org/officeDocument/2006/relationships/video" Target="../media/media1.avi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1" Type="http://schemas.microsoft.com/office/2007/relationships/media" Target="../media/media2.avi"/><Relationship Id="rId2" Type="http://schemas.openxmlformats.org/officeDocument/2006/relationships/video" Target="../media/media2.avi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3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FAA5C-A8CC-465A-9642-4E280045EA2E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6" name="Titel 8"/>
          <p:cNvSpPr txBox="1">
            <a:spLocks/>
          </p:cNvSpPr>
          <p:nvPr/>
        </p:nvSpPr>
        <p:spPr>
          <a:xfrm>
            <a:off x="467544" y="2060848"/>
            <a:ext cx="8352928" cy="1788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800" b="1" dirty="0" smtClean="0">
                <a:solidFill>
                  <a:srgbClr val="005595"/>
                </a:solidFill>
              </a:rPr>
              <a:t>Virtual System Integration and </a:t>
            </a:r>
          </a:p>
          <a:p>
            <a:pPr algn="l">
              <a:lnSpc>
                <a:spcPct val="150000"/>
              </a:lnSpc>
            </a:pPr>
            <a:r>
              <a:rPr lang="en-US" sz="2800" b="1" dirty="0" smtClean="0">
                <a:solidFill>
                  <a:srgbClr val="005595"/>
                </a:solidFill>
              </a:rPr>
              <a:t>Early Functional Validation in the Whole Vehicle </a:t>
            </a:r>
            <a:endParaRPr lang="en-US" sz="2800" b="1" cap="all" dirty="0">
              <a:solidFill>
                <a:srgbClr val="005595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84304" y="4149080"/>
            <a:ext cx="6751992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Gerhard Steininger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Dassault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Systèmes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64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/>
          <p:cNvGrpSpPr/>
          <p:nvPr/>
        </p:nvGrpSpPr>
        <p:grpSpPr>
          <a:xfrm>
            <a:off x="611560" y="1628800"/>
            <a:ext cx="7838999" cy="2410090"/>
            <a:chOff x="395536" y="1220755"/>
            <a:chExt cx="7838999" cy="241009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941" y="1220755"/>
              <a:ext cx="3321594" cy="2308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395536" y="1383400"/>
              <a:ext cx="1337238" cy="2247445"/>
            </a:xfrm>
            <a:prstGeom prst="homePlate">
              <a:avLst>
                <a:gd name="adj" fmla="val 17293"/>
              </a:avLst>
            </a:prstGeom>
            <a:solidFill>
              <a:srgbClr val="8EA1BD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Early evaluation and validation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Text Box 23"/>
            <p:cNvSpPr txBox="1">
              <a:spLocks noChangeArrowheads="1"/>
            </p:cNvSpPr>
            <p:nvPr/>
          </p:nvSpPr>
          <p:spPr bwMode="auto">
            <a:xfrm>
              <a:off x="1907704" y="1492832"/>
              <a:ext cx="2520280" cy="19361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177800" indent="-177800" defTabSz="762000" eaLnBrk="0" hangingPunct="0">
                <a:spcBef>
                  <a:spcPct val="10000"/>
                </a:spcBef>
                <a:spcAft>
                  <a:spcPct val="10000"/>
                </a:spcAft>
                <a:buClr>
                  <a:srgbClr val="777777"/>
                </a:buClr>
                <a:buSzPct val="80000"/>
                <a:buFont typeface="Wingdings" pitchFamily="2" charset="2"/>
                <a:buChar char="n"/>
              </a:pPr>
              <a:r>
                <a:rPr lang="en-US" sz="1800" b="1" dirty="0" smtClean="0"/>
                <a:t>Approximately  </a:t>
              </a:r>
              <a:r>
                <a:rPr lang="en-US" sz="3600" b="1" dirty="0" smtClean="0">
                  <a:solidFill>
                    <a:srgbClr val="C00000"/>
                  </a:solidFill>
                </a:rPr>
                <a:t>60%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1800" b="1" dirty="0" smtClean="0"/>
                <a:t>of development time no real prototype available </a:t>
              </a:r>
              <a:endParaRPr lang="en-US" sz="1800" b="1" dirty="0"/>
            </a:p>
            <a:p>
              <a:pPr marL="177800" indent="-177800" defTabSz="762000" eaLnBrk="0" hangingPunct="0">
                <a:spcBef>
                  <a:spcPct val="10000"/>
                </a:spcBef>
                <a:spcAft>
                  <a:spcPct val="10000"/>
                </a:spcAft>
                <a:buClr>
                  <a:srgbClr val="777777"/>
                </a:buClr>
                <a:buSzPct val="80000"/>
                <a:buFont typeface="Wingdings" pitchFamily="2" charset="2"/>
                <a:buChar char="n"/>
              </a:pPr>
              <a:endParaRPr lang="en-US" sz="1800" b="1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611560" y="4085877"/>
            <a:ext cx="7848872" cy="2247445"/>
            <a:chOff x="395536" y="3677832"/>
            <a:chExt cx="7848872" cy="224744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3332" y="3677832"/>
              <a:ext cx="3321076" cy="2206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395536" y="3677832"/>
              <a:ext cx="1337238" cy="2247445"/>
            </a:xfrm>
            <a:prstGeom prst="homePlate">
              <a:avLst>
                <a:gd name="adj" fmla="val 17293"/>
              </a:avLst>
            </a:prstGeom>
            <a:solidFill>
              <a:srgbClr val="8EA1BD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45720" rIns="45720" anchor="ctr" anchorCtr="1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Validate global vehicle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 Box 23"/>
            <p:cNvSpPr txBox="1">
              <a:spLocks noChangeArrowheads="1"/>
            </p:cNvSpPr>
            <p:nvPr/>
          </p:nvSpPr>
          <p:spPr bwMode="auto">
            <a:xfrm>
              <a:off x="1907704" y="3855304"/>
              <a:ext cx="2520280" cy="19739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177800" indent="-177800" defTabSz="762000" eaLnBrk="0" hangingPunct="0">
                <a:spcBef>
                  <a:spcPct val="10000"/>
                </a:spcBef>
                <a:spcAft>
                  <a:spcPct val="10000"/>
                </a:spcAft>
                <a:buClr>
                  <a:srgbClr val="777777"/>
                </a:buClr>
                <a:buSzPct val="80000"/>
                <a:buFont typeface="Wingdings" pitchFamily="2" charset="2"/>
                <a:buChar char="n"/>
              </a:pPr>
              <a:r>
                <a:rPr lang="en-US" sz="1800" b="1" dirty="0" smtClean="0"/>
                <a:t>Less than </a:t>
              </a:r>
              <a:r>
                <a:rPr lang="en-US" sz="3600" b="1" dirty="0" smtClean="0">
                  <a:solidFill>
                    <a:srgbClr val="C00000"/>
                  </a:solidFill>
                </a:rPr>
                <a:t>10%</a:t>
              </a:r>
              <a:r>
                <a:rPr lang="en-US" sz="32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1800" b="1" dirty="0" smtClean="0"/>
                <a:t>of the engineers get evaluation experience in global vehicle</a:t>
              </a:r>
              <a:endParaRPr lang="en-US" sz="1800" b="1" dirty="0"/>
            </a:p>
            <a:p>
              <a:pPr marL="177800" indent="-177800" defTabSz="762000" eaLnBrk="0" hangingPunct="0">
                <a:spcBef>
                  <a:spcPct val="10000"/>
                </a:spcBef>
                <a:spcAft>
                  <a:spcPct val="10000"/>
                </a:spcAft>
                <a:buClr>
                  <a:srgbClr val="777777"/>
                </a:buClr>
                <a:buSzPct val="80000"/>
                <a:buFont typeface="Wingdings" pitchFamily="2" charset="2"/>
                <a:buChar char="n"/>
              </a:pPr>
              <a:endParaRPr lang="en-US" sz="1800" b="1" dirty="0"/>
            </a:p>
          </p:txBody>
        </p:sp>
      </p:grp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</a:t>
            </a:r>
            <a:endParaRPr lang="en-US" dirty="0"/>
          </a:p>
        </p:txBody>
      </p:sp>
      <p:sp>
        <p:nvSpPr>
          <p:cNvPr id="14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234243" y="6451083"/>
            <a:ext cx="203581" cy="215444"/>
          </a:xfrm>
        </p:spPr>
        <p:txBody>
          <a:bodyPr/>
          <a:lstStyle/>
          <a:p>
            <a:fld id="{E72FAA5C-A8CC-465A-9642-4E280045EA2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5" name="Datumsplatzhalter 3"/>
          <p:cNvSpPr>
            <a:spLocks noGrp="1"/>
          </p:cNvSpPr>
          <p:nvPr>
            <p:ph type="dt" sz="half" idx="2"/>
          </p:nvPr>
        </p:nvSpPr>
        <p:spPr>
          <a:xfrm>
            <a:off x="6084169" y="6376243"/>
            <a:ext cx="2121724" cy="365125"/>
          </a:xfrm>
        </p:spPr>
        <p:txBody>
          <a:bodyPr/>
          <a:lstStyle/>
          <a:p>
            <a:r>
              <a:rPr lang="de-DE" dirty="0" smtClean="0"/>
              <a:t>3DX Forum Korea 26 November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08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the validation effort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FAA5C-A8CC-465A-9642-4E280045EA2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777601" y="5834450"/>
            <a:ext cx="7187399" cy="29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755576" y="1916832"/>
            <a:ext cx="22024" cy="39205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9" name="Line 34"/>
          <p:cNvSpPr>
            <a:spLocks noChangeShapeType="1"/>
          </p:cNvSpPr>
          <p:nvPr/>
        </p:nvSpPr>
        <p:spPr bwMode="auto">
          <a:xfrm>
            <a:off x="7749100" y="3673416"/>
            <a:ext cx="0" cy="2087562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7749100" y="3601978"/>
            <a:ext cx="73025" cy="2159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de-DE"/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6804248" y="5832986"/>
            <a:ext cx="742937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reeform 1041"/>
          <p:cNvSpPr>
            <a:spLocks/>
          </p:cNvSpPr>
          <p:nvPr/>
        </p:nvSpPr>
        <p:spPr bwMode="auto">
          <a:xfrm rot="21442911">
            <a:off x="867192" y="2304809"/>
            <a:ext cx="4774973" cy="2852816"/>
          </a:xfrm>
          <a:custGeom>
            <a:avLst/>
            <a:gdLst>
              <a:gd name="T0" fmla="*/ 0 w 4032"/>
              <a:gd name="T1" fmla="*/ 1056 h 1088"/>
              <a:gd name="T2" fmla="*/ 2736 w 4032"/>
              <a:gd name="T3" fmla="*/ 912 h 1088"/>
              <a:gd name="T4" fmla="*/ 4032 w 4032"/>
              <a:gd name="T5" fmla="*/ 0 h 1088"/>
              <a:gd name="connsiteX0" fmla="*/ 0 w 10000"/>
              <a:gd name="connsiteY0" fmla="*/ 9706 h 9725"/>
              <a:gd name="connsiteX1" fmla="*/ 6770 w 10000"/>
              <a:gd name="connsiteY1" fmla="*/ 7536 h 9725"/>
              <a:gd name="connsiteX2" fmla="*/ 10000 w 10000"/>
              <a:gd name="connsiteY2" fmla="*/ 0 h 9725"/>
              <a:gd name="connsiteX0" fmla="*/ 0 w 10000"/>
              <a:gd name="connsiteY0" fmla="*/ 9980 h 9995"/>
              <a:gd name="connsiteX1" fmla="*/ 6698 w 10000"/>
              <a:gd name="connsiteY1" fmla="*/ 7525 h 9995"/>
              <a:gd name="connsiteX2" fmla="*/ 10000 w 10000"/>
              <a:gd name="connsiteY2" fmla="*/ 0 h 9995"/>
              <a:gd name="connsiteX0" fmla="*/ 0 w 10000"/>
              <a:gd name="connsiteY0" fmla="*/ 9985 h 9998"/>
              <a:gd name="connsiteX1" fmla="*/ 6532 w 10000"/>
              <a:gd name="connsiteY1" fmla="*/ 7325 h 9998"/>
              <a:gd name="connsiteX2" fmla="*/ 10000 w 10000"/>
              <a:gd name="connsiteY2" fmla="*/ 0 h 9998"/>
              <a:gd name="connsiteX0" fmla="*/ 0 w 10357"/>
              <a:gd name="connsiteY0" fmla="*/ 9904 h 9917"/>
              <a:gd name="connsiteX1" fmla="*/ 6532 w 10357"/>
              <a:gd name="connsiteY1" fmla="*/ 7243 h 9917"/>
              <a:gd name="connsiteX2" fmla="*/ 10357 w 10357"/>
              <a:gd name="connsiteY2" fmla="*/ 0 h 9917"/>
              <a:gd name="connsiteX0" fmla="*/ 0 w 10314"/>
              <a:gd name="connsiteY0" fmla="*/ 9906 h 9919"/>
              <a:gd name="connsiteX1" fmla="*/ 6307 w 10314"/>
              <a:gd name="connsiteY1" fmla="*/ 7223 h 9919"/>
              <a:gd name="connsiteX2" fmla="*/ 10314 w 10314"/>
              <a:gd name="connsiteY2" fmla="*/ 0 h 9919"/>
              <a:gd name="connsiteX0" fmla="*/ 0 w 10000"/>
              <a:gd name="connsiteY0" fmla="*/ 9987 h 9995"/>
              <a:gd name="connsiteX1" fmla="*/ 6293 w 10000"/>
              <a:gd name="connsiteY1" fmla="*/ 6548 h 9995"/>
              <a:gd name="connsiteX2" fmla="*/ 10000 w 10000"/>
              <a:gd name="connsiteY2" fmla="*/ 0 h 9995"/>
              <a:gd name="connsiteX0" fmla="*/ 0 w 10000"/>
              <a:gd name="connsiteY0" fmla="*/ 9992 h 10001"/>
              <a:gd name="connsiteX1" fmla="*/ 6189 w 10000"/>
              <a:gd name="connsiteY1" fmla="*/ 6625 h 10001"/>
              <a:gd name="connsiteX2" fmla="*/ 10000 w 10000"/>
              <a:gd name="connsiteY2" fmla="*/ 0 h 10001"/>
              <a:gd name="connsiteX0" fmla="*/ 0 w 9952"/>
              <a:gd name="connsiteY0" fmla="*/ 9802 h 9811"/>
              <a:gd name="connsiteX1" fmla="*/ 6189 w 9952"/>
              <a:gd name="connsiteY1" fmla="*/ 6435 h 9811"/>
              <a:gd name="connsiteX2" fmla="*/ 9952 w 9952"/>
              <a:gd name="connsiteY2" fmla="*/ 0 h 9811"/>
              <a:gd name="connsiteX0" fmla="*/ 0 w 10000"/>
              <a:gd name="connsiteY0" fmla="*/ 9991 h 10000"/>
              <a:gd name="connsiteX1" fmla="*/ 6219 w 10000"/>
              <a:gd name="connsiteY1" fmla="*/ 6559 h 10000"/>
              <a:gd name="connsiteX2" fmla="*/ 10000 w 10000"/>
              <a:gd name="connsiteY2" fmla="*/ 0 h 10000"/>
              <a:gd name="connsiteX0" fmla="*/ 0 w 10114"/>
              <a:gd name="connsiteY0" fmla="*/ 9840 h 9849"/>
              <a:gd name="connsiteX1" fmla="*/ 6219 w 10114"/>
              <a:gd name="connsiteY1" fmla="*/ 6408 h 9849"/>
              <a:gd name="connsiteX2" fmla="*/ 10114 w 10114"/>
              <a:gd name="connsiteY2" fmla="*/ 0 h 9849"/>
              <a:gd name="connsiteX0" fmla="*/ 0 w 10000"/>
              <a:gd name="connsiteY0" fmla="*/ 9991 h 10000"/>
              <a:gd name="connsiteX1" fmla="*/ 6149 w 10000"/>
              <a:gd name="connsiteY1" fmla="*/ 6506 h 10000"/>
              <a:gd name="connsiteX2" fmla="*/ 10000 w 10000"/>
              <a:gd name="connsiteY2" fmla="*/ 0 h 10000"/>
              <a:gd name="connsiteX0" fmla="*/ 0 w 10590"/>
              <a:gd name="connsiteY0" fmla="*/ 10426 h 10435"/>
              <a:gd name="connsiteX1" fmla="*/ 6149 w 10590"/>
              <a:gd name="connsiteY1" fmla="*/ 6941 h 10435"/>
              <a:gd name="connsiteX2" fmla="*/ 10590 w 10590"/>
              <a:gd name="connsiteY2" fmla="*/ 0 h 10435"/>
              <a:gd name="connsiteX0" fmla="*/ 0 w 10590"/>
              <a:gd name="connsiteY0" fmla="*/ 10426 h 10434"/>
              <a:gd name="connsiteX1" fmla="*/ 6882 w 10590"/>
              <a:gd name="connsiteY1" fmla="*/ 6605 h 10434"/>
              <a:gd name="connsiteX2" fmla="*/ 10590 w 10590"/>
              <a:gd name="connsiteY2" fmla="*/ 0 h 10434"/>
              <a:gd name="connsiteX0" fmla="*/ 0 w 10590"/>
              <a:gd name="connsiteY0" fmla="*/ 10426 h 10435"/>
              <a:gd name="connsiteX1" fmla="*/ 7019 w 10590"/>
              <a:gd name="connsiteY1" fmla="*/ 6962 h 10435"/>
              <a:gd name="connsiteX2" fmla="*/ 10590 w 10590"/>
              <a:gd name="connsiteY2" fmla="*/ 0 h 10435"/>
              <a:gd name="connsiteX0" fmla="*/ 0 w 10301"/>
              <a:gd name="connsiteY0" fmla="*/ 8585 h 8594"/>
              <a:gd name="connsiteX1" fmla="*/ 7019 w 10301"/>
              <a:gd name="connsiteY1" fmla="*/ 5121 h 8594"/>
              <a:gd name="connsiteX2" fmla="*/ 10301 w 10301"/>
              <a:gd name="connsiteY2" fmla="*/ 0 h 8594"/>
              <a:gd name="connsiteX0" fmla="*/ 0 w 10000"/>
              <a:gd name="connsiteY0" fmla="*/ 9990 h 10001"/>
              <a:gd name="connsiteX1" fmla="*/ 6814 w 10000"/>
              <a:gd name="connsiteY1" fmla="*/ 5959 h 10001"/>
              <a:gd name="connsiteX2" fmla="*/ 10000 w 10000"/>
              <a:gd name="connsiteY2" fmla="*/ 0 h 10001"/>
              <a:gd name="connsiteX0" fmla="*/ 0 w 10000"/>
              <a:gd name="connsiteY0" fmla="*/ 9990 h 10001"/>
              <a:gd name="connsiteX1" fmla="*/ 6814 w 10000"/>
              <a:gd name="connsiteY1" fmla="*/ 5959 h 10001"/>
              <a:gd name="connsiteX2" fmla="*/ 10000 w 10000"/>
              <a:gd name="connsiteY2" fmla="*/ 0 h 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1">
                <a:moveTo>
                  <a:pt x="0" y="9990"/>
                </a:moveTo>
                <a:cubicBezTo>
                  <a:pt x="2312" y="10175"/>
                  <a:pt x="5308" y="8001"/>
                  <a:pt x="6814" y="5959"/>
                </a:cubicBezTo>
                <a:cubicBezTo>
                  <a:pt x="8317" y="3920"/>
                  <a:pt x="8596" y="3586"/>
                  <a:pt x="10000" y="0"/>
                </a:cubicBezTo>
              </a:path>
            </a:pathLst>
          </a:custGeom>
          <a:noFill/>
          <a:ln w="53975" cap="flat" cmpd="sng">
            <a:solidFill>
              <a:srgbClr val="C00000"/>
            </a:solidFill>
            <a:prstDash val="solid"/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 rot="16200000">
            <a:off x="-1142566" y="3923820"/>
            <a:ext cx="3416041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Validation and Testing Effort</a:t>
            </a:r>
            <a:endParaRPr kumimoji="0" lang="en-US" sz="20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2" descr="http://www.seilziehclub-gonten.ch/images/diverse/Comic1.JP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1476" y="2898366"/>
            <a:ext cx="4962524" cy="186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egende mit Linie 1 14"/>
          <p:cNvSpPr/>
          <p:nvPr/>
        </p:nvSpPr>
        <p:spPr>
          <a:xfrm>
            <a:off x="7033917" y="5005746"/>
            <a:ext cx="1430365" cy="303417"/>
          </a:xfrm>
          <a:prstGeom prst="borderCallout1">
            <a:avLst>
              <a:gd name="adj1" fmla="val 104744"/>
              <a:gd name="adj2" fmla="val -4199"/>
              <a:gd name="adj3" fmla="val -306360"/>
              <a:gd name="adj4" fmla="val -51130"/>
            </a:avLst>
          </a:prstGeom>
          <a:solidFill>
            <a:srgbClr val="FFC000">
              <a:alpha val="80000"/>
            </a:srgbClr>
          </a:solidFill>
          <a:ln w="9525">
            <a:solidFill>
              <a:srgbClr val="C0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Methods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Legende mit Linie 1 15"/>
          <p:cNvSpPr/>
          <p:nvPr/>
        </p:nvSpPr>
        <p:spPr>
          <a:xfrm>
            <a:off x="4274466" y="5005745"/>
            <a:ext cx="1430365" cy="303417"/>
          </a:xfrm>
          <a:prstGeom prst="borderCallout1">
            <a:avLst>
              <a:gd name="adj1" fmla="val 104744"/>
              <a:gd name="adj2" fmla="val -4199"/>
              <a:gd name="adj3" fmla="val -366006"/>
              <a:gd name="adj4" fmla="val 4807"/>
            </a:avLst>
          </a:prstGeom>
          <a:solidFill>
            <a:srgbClr val="FFC000">
              <a:alpha val="80000"/>
            </a:srgbClr>
          </a:solidFill>
          <a:ln w="9525">
            <a:solidFill>
              <a:srgbClr val="C00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Tools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6012160" y="2297851"/>
            <a:ext cx="2452122" cy="841629"/>
            <a:chOff x="6012160" y="2486153"/>
            <a:chExt cx="2452122" cy="841629"/>
          </a:xfrm>
        </p:grpSpPr>
        <p:sp>
          <p:nvSpPr>
            <p:cNvPr id="18" name="Legende mit Linie 1 17"/>
            <p:cNvSpPr/>
            <p:nvPr/>
          </p:nvSpPr>
          <p:spPr>
            <a:xfrm>
              <a:off x="6537264" y="2486153"/>
              <a:ext cx="1430365" cy="303417"/>
            </a:xfrm>
            <a:prstGeom prst="borderCallout1">
              <a:avLst>
                <a:gd name="adj1" fmla="val 104744"/>
                <a:gd name="adj2" fmla="val -4199"/>
                <a:gd name="adj3" fmla="val 330906"/>
                <a:gd name="adj4" fmla="val -91084"/>
              </a:avLst>
            </a:prstGeom>
            <a:solidFill>
              <a:srgbClr val="FFC000">
                <a:alpha val="80000"/>
              </a:srgbClr>
            </a:solidFill>
            <a:ln w="9525">
              <a:solidFill>
                <a:srgbClr val="C0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Processes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Gerade Verbindung 18"/>
            <p:cNvCxnSpPr/>
            <p:nvPr/>
          </p:nvCxnSpPr>
          <p:spPr>
            <a:xfrm flipH="1">
              <a:off x="6012160" y="2852936"/>
              <a:ext cx="525104" cy="47484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6662738" y="2852936"/>
              <a:ext cx="141510" cy="313623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6804248" y="2852936"/>
              <a:ext cx="576064" cy="466023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6956648" y="2852936"/>
              <a:ext cx="865477" cy="47484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>
              <a:off x="7175716" y="2852936"/>
              <a:ext cx="1288566" cy="474846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/>
          <p:cNvGrpSpPr/>
          <p:nvPr/>
        </p:nvGrpSpPr>
        <p:grpSpPr>
          <a:xfrm>
            <a:off x="1115616" y="2483467"/>
            <a:ext cx="3136803" cy="1245606"/>
            <a:chOff x="1115616" y="2671769"/>
            <a:chExt cx="3136803" cy="1245606"/>
          </a:xfrm>
        </p:grpSpPr>
        <p:pic>
          <p:nvPicPr>
            <p:cNvPr id="25" name="Picture 2" descr="http://www.seilziehclub-gonten.ch/images/diverse/Comic1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354122">
              <a:off x="2757660" y="3623497"/>
              <a:ext cx="1494759" cy="293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thumbs.dreamstime.com/z/cartoon-airplane-2593443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1115616" y="2671769"/>
              <a:ext cx="2520280" cy="107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Legende mit Linie 1 26"/>
          <p:cNvSpPr/>
          <p:nvPr/>
        </p:nvSpPr>
        <p:spPr>
          <a:xfrm>
            <a:off x="3090938" y="1916832"/>
            <a:ext cx="1430365" cy="303417"/>
          </a:xfrm>
          <a:prstGeom prst="borderCallout1">
            <a:avLst>
              <a:gd name="adj1" fmla="val 104744"/>
              <a:gd name="adj2" fmla="val -4199"/>
              <a:gd name="adj3" fmla="val 293236"/>
              <a:gd name="adj4" fmla="val -57789"/>
            </a:avLst>
          </a:prstGeom>
          <a:solidFill>
            <a:srgbClr val="C00000">
              <a:alpha val="80000"/>
            </a:srgbClr>
          </a:solidFill>
          <a:ln w="9525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Variants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8" name="Legende mit Linie 1 27"/>
          <p:cNvSpPr/>
          <p:nvPr/>
        </p:nvSpPr>
        <p:spPr>
          <a:xfrm>
            <a:off x="3466058" y="2449559"/>
            <a:ext cx="1430365" cy="303417"/>
          </a:xfrm>
          <a:prstGeom prst="borderCallout1">
            <a:avLst>
              <a:gd name="adj1" fmla="val 104744"/>
              <a:gd name="adj2" fmla="val -4199"/>
              <a:gd name="adj3" fmla="val 164527"/>
              <a:gd name="adj4" fmla="val -101740"/>
            </a:avLst>
          </a:prstGeom>
          <a:solidFill>
            <a:srgbClr val="C00000">
              <a:alpha val="80000"/>
            </a:srgbClr>
          </a:solidFill>
          <a:ln w="9525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Technology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9" name="Legende mit Linie 1 28"/>
          <p:cNvSpPr/>
          <p:nvPr/>
        </p:nvSpPr>
        <p:spPr>
          <a:xfrm flipH="1">
            <a:off x="899592" y="3731217"/>
            <a:ext cx="1960008" cy="303417"/>
          </a:xfrm>
          <a:prstGeom prst="borderCallout1">
            <a:avLst>
              <a:gd name="adj1" fmla="val 4288"/>
              <a:gd name="adj2" fmla="val -6197"/>
              <a:gd name="adj3" fmla="val -146259"/>
              <a:gd name="adj4" fmla="val 15912"/>
            </a:avLst>
          </a:prstGeom>
          <a:solidFill>
            <a:srgbClr val="C00000">
              <a:alpha val="80000"/>
            </a:srgbClr>
          </a:solidFill>
          <a:ln w="9525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Integration Effort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Legende mit Linie 1 29"/>
          <p:cNvSpPr/>
          <p:nvPr/>
        </p:nvSpPr>
        <p:spPr>
          <a:xfrm flipH="1">
            <a:off x="1187624" y="4176802"/>
            <a:ext cx="2032016" cy="303417"/>
          </a:xfrm>
          <a:prstGeom prst="borderCallout1">
            <a:avLst>
              <a:gd name="adj1" fmla="val 4288"/>
              <a:gd name="adj2" fmla="val -6197"/>
              <a:gd name="adj3" fmla="val -328335"/>
              <a:gd name="adj4" fmla="val 14075"/>
            </a:avLst>
          </a:prstGeom>
          <a:solidFill>
            <a:srgbClr val="C00000">
              <a:alpha val="80000"/>
            </a:srgbClr>
          </a:solidFill>
          <a:ln w="9525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Network Functions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9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validation and verification: X-in-the-Loop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FAA5C-A8CC-465A-9642-4E280045EA2E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18" name="Picture 4" descr="iStock 000017831176XSmall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808820"/>
            <a:ext cx="2304256" cy="1728192"/>
          </a:xfrm>
          <a:prstGeom prst="rect">
            <a:avLst/>
          </a:prstGeom>
          <a:noFill/>
        </p:spPr>
      </p:pic>
      <p:sp>
        <p:nvSpPr>
          <p:cNvPr id="19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92715" y="3068960"/>
            <a:ext cx="3664776" cy="1231106"/>
          </a:xfrm>
        </p:spPr>
        <p:txBody>
          <a:bodyPr/>
          <a:lstStyle/>
          <a:p>
            <a:r>
              <a:rPr lang="en-US" dirty="0" smtClean="0"/>
              <a:t>Verification</a:t>
            </a:r>
          </a:p>
          <a:p>
            <a:pPr lvl="1"/>
            <a:r>
              <a:rPr lang="en-US" dirty="0" smtClean="0"/>
              <a:t>Have we done things correctly?</a:t>
            </a:r>
          </a:p>
          <a:p>
            <a:pPr lvl="1"/>
            <a:r>
              <a:rPr lang="en-US" dirty="0" smtClean="0"/>
              <a:t>Tested on system level and below</a:t>
            </a:r>
          </a:p>
          <a:p>
            <a:pPr lvl="1"/>
            <a:r>
              <a:rPr lang="en-US" dirty="0" smtClean="0"/>
              <a:t>Tested versus specifications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638676" y="1628800"/>
            <a:ext cx="4541836" cy="2671266"/>
            <a:chOff x="4638676" y="1628800"/>
            <a:chExt cx="4541836" cy="2671266"/>
          </a:xfrm>
        </p:grpSpPr>
        <p:pic>
          <p:nvPicPr>
            <p:cNvPr id="17" name="Picture 2" descr="http://karimismail.com/wp-content/uploads/2010/05/iStock_000012714093XSmall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8676" y="1628800"/>
              <a:ext cx="2208245" cy="1656184"/>
            </a:xfrm>
            <a:prstGeom prst="rect">
              <a:avLst/>
            </a:prstGeom>
            <a:noFill/>
          </p:spPr>
        </p:pic>
        <p:sp>
          <p:nvSpPr>
            <p:cNvPr id="20" name="Textplatzhalter 4"/>
            <p:cNvSpPr txBox="1">
              <a:spLocks/>
            </p:cNvSpPr>
            <p:nvPr/>
          </p:nvSpPr>
          <p:spPr>
            <a:xfrm>
              <a:off x="4867664" y="3068960"/>
              <a:ext cx="4312848" cy="1231106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>
              <a:lvl1pPr marL="3175" indent="-3175" algn="l" defTabSz="914400" rtl="0" eaLnBrk="1" latinLnBrk="0" hangingPunct="1">
                <a:spcBef>
                  <a:spcPct val="20000"/>
                </a:spcBef>
                <a:buFontTx/>
                <a:buNone/>
                <a:defRPr sz="15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80000" indent="-180000" algn="l" defTabSz="360000" rtl="0" eaLnBrk="1" latinLnBrk="0" hangingPunct="1">
                <a:lnSpc>
                  <a:spcPct val="100000"/>
                </a:lnSpc>
                <a:spcBef>
                  <a:spcPts val="360"/>
                </a:spcBef>
                <a:buClr>
                  <a:srgbClr val="0060A7"/>
                </a:buClr>
                <a:buSzPct val="110000"/>
                <a:buFont typeface="Wingdings" pitchFamily="2" charset="2"/>
                <a:buChar char="§"/>
                <a:defRPr sz="15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360000" indent="-180000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buClr>
                  <a:srgbClr val="0060A7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540000" indent="-180000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buClr>
                  <a:srgbClr val="0060A7"/>
                </a:buClr>
                <a:buSzPct val="110000"/>
                <a:buFont typeface="Symbol" pitchFamily="18" charset="2"/>
                <a:buChar char="-"/>
                <a:tabLst>
                  <a:tab pos="360000" algn="l"/>
                </a:tabLst>
                <a:defRPr sz="15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5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360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tabLst>
                  <a:tab pos="3600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Validation</a:t>
              </a:r>
            </a:p>
            <a:p>
              <a:pPr lvl="1"/>
              <a:r>
                <a:rPr lang="en-US" sz="1600" dirty="0" smtClean="0"/>
                <a:t>Have we done the correct things?</a:t>
              </a:r>
            </a:p>
            <a:p>
              <a:pPr lvl="1"/>
              <a:r>
                <a:rPr lang="en-US" sz="1600" dirty="0" smtClean="0"/>
                <a:t>Tested on top level</a:t>
              </a:r>
            </a:p>
            <a:p>
              <a:pPr lvl="1"/>
              <a:r>
                <a:rPr lang="en-US" sz="1600" dirty="0" smtClean="0"/>
                <a:t>Tested versus expectations and design goals</a:t>
              </a:r>
              <a:endParaRPr lang="de-DE" sz="1600" dirty="0"/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-32361" y="4458963"/>
            <a:ext cx="9212873" cy="1981700"/>
            <a:chOff x="-32361" y="4458963"/>
            <a:chExt cx="9212873" cy="198170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4458963"/>
              <a:ext cx="9144000" cy="1981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platzhalter 4"/>
            <p:cNvSpPr txBox="1">
              <a:spLocks/>
            </p:cNvSpPr>
            <p:nvPr/>
          </p:nvSpPr>
          <p:spPr>
            <a:xfrm>
              <a:off x="4788024" y="4585965"/>
              <a:ext cx="4392488" cy="1795363"/>
            </a:xfrm>
            <a:prstGeom prst="rect">
              <a:avLst/>
            </a:prstGeom>
            <a:solidFill>
              <a:srgbClr val="F8F8F8">
                <a:alpha val="69804"/>
              </a:srgbClr>
            </a:solidFill>
          </p:spPr>
          <p:txBody>
            <a:bodyPr wrap="square" lIns="0" rIns="0">
              <a:spAutoFit/>
            </a:bodyPr>
            <a:lstStyle>
              <a:lvl1pPr marL="3175" indent="-3175" algn="l" defTabSz="914400" rtl="0" eaLnBrk="1" latinLnBrk="0" hangingPunct="1">
                <a:spcBef>
                  <a:spcPct val="20000"/>
                </a:spcBef>
                <a:buFontTx/>
                <a:buNone/>
                <a:defRPr sz="1500" b="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80000" indent="-180000" algn="l" defTabSz="360000" rtl="0" eaLnBrk="1" latinLnBrk="0" hangingPunct="1">
                <a:lnSpc>
                  <a:spcPct val="100000"/>
                </a:lnSpc>
                <a:spcBef>
                  <a:spcPts val="360"/>
                </a:spcBef>
                <a:buClr>
                  <a:srgbClr val="0060A7"/>
                </a:buClr>
                <a:buSzPct val="110000"/>
                <a:buFont typeface="Wingdings" pitchFamily="2" charset="2"/>
                <a:buChar char="§"/>
                <a:defRPr sz="15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360000" indent="-180000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buClr>
                  <a:srgbClr val="0060A7"/>
                </a:buClr>
                <a:buSzPct val="110000"/>
                <a:buFont typeface="Arial" pitchFamily="34" charset="0"/>
                <a:buChar char="•"/>
                <a:defRPr sz="15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540000" indent="-180000" algn="l" defTabSz="914400" rtl="0" eaLnBrk="1" latinLnBrk="0" hangingPunct="1">
                <a:lnSpc>
                  <a:spcPct val="100000"/>
                </a:lnSpc>
                <a:spcBef>
                  <a:spcPts val="360"/>
                </a:spcBef>
                <a:buClr>
                  <a:srgbClr val="0060A7"/>
                </a:buClr>
                <a:buSzPct val="110000"/>
                <a:buFont typeface="Symbol" pitchFamily="18" charset="2"/>
                <a:buChar char="-"/>
                <a:tabLst>
                  <a:tab pos="360000" algn="l"/>
                </a:tabLst>
                <a:defRPr sz="15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5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360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tabLst>
                  <a:tab pos="360000" algn="l"/>
                </a:tabLst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/>
                <a:t>X-in-the-loop approach</a:t>
              </a:r>
            </a:p>
            <a:p>
              <a:pPr lvl="1"/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Early </a:t>
              </a: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integration of 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components, systems and algorithms into a virtual vehicle prototype</a:t>
              </a:r>
            </a:p>
            <a:p>
              <a:pPr lvl="1"/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Seamless </a:t>
              </a: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evaluation and validation by 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virtual test driving with </a:t>
              </a: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corporate maneuver </a:t>
              </a:r>
              <a:r>
                <a:rPr lang="en-US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catalogs </a:t>
              </a: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and evaluation criteria</a:t>
              </a:r>
              <a:endParaRPr lang="de-DE" dirty="0"/>
            </a:p>
          </p:txBody>
        </p:sp>
        <p:sp>
          <p:nvSpPr>
            <p:cNvPr id="2" name="Gleichschenkliges Dreieck 1"/>
            <p:cNvSpPr/>
            <p:nvPr/>
          </p:nvSpPr>
          <p:spPr>
            <a:xfrm rot="5400000">
              <a:off x="-557134" y="4998811"/>
              <a:ext cx="1966625" cy="917079"/>
            </a:xfrm>
            <a:prstGeom prst="triangle">
              <a:avLst/>
            </a:prstGeom>
            <a:solidFill>
              <a:srgbClr val="F8F8F8">
                <a:alpha val="69804"/>
              </a:srgbClr>
            </a:solidFill>
          </p:spPr>
          <p:txBody>
            <a:bodyPr wrap="square" lIns="0" rIns="0">
              <a:spAutoFit/>
            </a:bodyPr>
            <a:lstStyle/>
            <a:p>
              <a:pPr marL="3175" indent="-3175" algn="ctr">
                <a:spcBef>
                  <a:spcPct val="20000"/>
                </a:spcBef>
              </a:pPr>
              <a:endParaRPr lang="de-DE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07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6251" y="1196752"/>
            <a:ext cx="8358237" cy="430024"/>
          </a:xfrm>
        </p:spPr>
        <p:txBody>
          <a:bodyPr/>
          <a:lstStyle/>
          <a:p>
            <a:r>
              <a:rPr lang="en-US" dirty="0" smtClean="0"/>
              <a:t>Seamless integration throughout the development process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FAA5C-A8CC-465A-9642-4E280045EA2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36806" y="1772816"/>
            <a:ext cx="8355673" cy="19996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091" y="1823945"/>
            <a:ext cx="821925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uppieren 5"/>
          <p:cNvGrpSpPr/>
          <p:nvPr/>
        </p:nvGrpSpPr>
        <p:grpSpPr>
          <a:xfrm>
            <a:off x="536806" y="3808548"/>
            <a:ext cx="8355674" cy="1201033"/>
            <a:chOff x="540122" y="3897086"/>
            <a:chExt cx="8211992" cy="1349828"/>
          </a:xfrm>
        </p:grpSpPr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540122" y="3897086"/>
              <a:ext cx="8211992" cy="13498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/>
              </a:r>
              <a:br>
                <a:rPr lang="en-US" dirty="0">
                  <a:solidFill>
                    <a:prstClr val="white"/>
                  </a:solidFill>
                </a:rPr>
              </a:br>
              <a:r>
                <a:rPr lang="en-US" dirty="0">
                  <a:solidFill>
                    <a:prstClr val="white"/>
                  </a:solidFill>
                </a:rPr>
                <a:t/>
              </a:r>
              <a:br>
                <a:rPr lang="en-US" dirty="0">
                  <a:solidFill>
                    <a:prstClr val="white"/>
                  </a:solidFill>
                </a:rPr>
              </a:br>
              <a:r>
                <a:rPr lang="en-US" dirty="0">
                  <a:solidFill>
                    <a:prstClr val="white"/>
                  </a:solidFill>
                </a:rPr>
                <a:t/>
              </a:r>
              <a:br>
                <a:rPr lang="en-US" dirty="0">
                  <a:solidFill>
                    <a:prstClr val="white"/>
                  </a:solidFill>
                </a:rPr>
              </a:br>
              <a:r>
                <a:rPr lang="en-US" dirty="0">
                  <a:solidFill>
                    <a:prstClr val="white"/>
                  </a:solidFill>
                </a:rPr>
                <a:t/>
              </a:r>
              <a:br>
                <a:rPr lang="en-US" dirty="0">
                  <a:solidFill>
                    <a:prstClr val="white"/>
                  </a:solidFill>
                </a:rPr>
              </a:b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1" name="Gruppieren 50"/>
            <p:cNvGrpSpPr/>
            <p:nvPr/>
          </p:nvGrpSpPr>
          <p:grpSpPr>
            <a:xfrm>
              <a:off x="2623808" y="4005064"/>
              <a:ext cx="2070384" cy="1086588"/>
              <a:chOff x="2555776" y="4687014"/>
              <a:chExt cx="2131660" cy="1086588"/>
            </a:xfrm>
          </p:grpSpPr>
          <p:pic>
            <p:nvPicPr>
              <p:cNvPr id="21" name="Grafik 20" descr="Insert_ADAS_1.jp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55959" y="5125530"/>
                <a:ext cx="1925186" cy="648072"/>
              </a:xfrm>
              <a:prstGeom prst="rect">
                <a:avLst/>
              </a:prstGeom>
              <a:solidFill>
                <a:srgbClr val="8BABD5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22" name="Eingekerbter Richtungspfeil 21"/>
              <p:cNvSpPr/>
              <p:nvPr/>
            </p:nvSpPr>
            <p:spPr>
              <a:xfrm>
                <a:off x="2555776" y="4687014"/>
                <a:ext cx="2131660" cy="344066"/>
              </a:xfrm>
              <a:prstGeom prst="chevron">
                <a:avLst>
                  <a:gd name="adj" fmla="val 51384"/>
                </a:avLst>
              </a:prstGeom>
              <a:solidFill>
                <a:srgbClr val="8BABD5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 lIns="0" tIns="0" rIns="0" bIns="0" anchor="ctr"/>
              <a:lstStyle/>
              <a:p>
                <a:pPr marL="103187" algn="ctr">
                  <a:spcBef>
                    <a:spcPct val="20000"/>
                  </a:spcBef>
                  <a:buClr>
                    <a:srgbClr val="7F7F7F"/>
                  </a:buClr>
                </a:pPr>
                <a:r>
                  <a:rPr lang="en-US" sz="1200" kern="0">
                    <a:solidFill>
                      <a:srgbClr val="000000"/>
                    </a:solidFill>
                    <a:latin typeface="Helvetica" pitchFamily="34" charset="0"/>
                  </a:rPr>
                  <a:t>Office / </a:t>
                </a:r>
                <a:r>
                  <a:rPr lang="en-US" sz="1200" kern="0" err="1">
                    <a:solidFill>
                      <a:srgbClr val="000000"/>
                    </a:solidFill>
                    <a:latin typeface="Helvetica" pitchFamily="34" charset="0"/>
                  </a:rPr>
                  <a:t>SiL</a:t>
                </a:r>
                <a:endParaRPr lang="en-US" sz="12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2" name="Gruppieren 53"/>
            <p:cNvGrpSpPr/>
            <p:nvPr/>
          </p:nvGrpSpPr>
          <p:grpSpPr>
            <a:xfrm>
              <a:off x="4593018" y="4005064"/>
              <a:ext cx="2070384" cy="1093055"/>
              <a:chOff x="4355976" y="4687014"/>
              <a:chExt cx="2131660" cy="1093055"/>
            </a:xfrm>
          </p:grpSpPr>
          <p:pic>
            <p:nvPicPr>
              <p:cNvPr id="19" name="Grafik 18" descr="Insert_Contro-Systems_3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5976" y="5125530"/>
                <a:ext cx="1932598" cy="654539"/>
              </a:xfrm>
              <a:prstGeom prst="rect">
                <a:avLst/>
              </a:prstGeom>
              <a:solidFill>
                <a:srgbClr val="8BABD5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20" name="Eingekerbter Richtungspfeil 19"/>
              <p:cNvSpPr/>
              <p:nvPr/>
            </p:nvSpPr>
            <p:spPr>
              <a:xfrm>
                <a:off x="4355976" y="4687014"/>
                <a:ext cx="2131660" cy="344066"/>
              </a:xfrm>
              <a:prstGeom prst="chevron">
                <a:avLst>
                  <a:gd name="adj" fmla="val 51384"/>
                </a:avLst>
              </a:prstGeom>
              <a:solidFill>
                <a:srgbClr val="8BABD5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 lIns="0" tIns="0" rIns="0" bIns="0" anchor="ctr"/>
              <a:lstStyle/>
              <a:p>
                <a:pPr marL="103187" algn="ctr">
                  <a:spcBef>
                    <a:spcPct val="20000"/>
                  </a:spcBef>
                  <a:buClr>
                    <a:srgbClr val="7F7F7F"/>
                  </a:buClr>
                </a:pPr>
                <a:r>
                  <a:rPr lang="en-US" sz="1200" kern="0">
                    <a:solidFill>
                      <a:srgbClr val="000000"/>
                    </a:solidFill>
                    <a:latin typeface="Helvetica" pitchFamily="34" charset="0"/>
                  </a:rPr>
                  <a:t>Lab / </a:t>
                </a:r>
                <a:r>
                  <a:rPr lang="en-US" sz="1200" kern="0" err="1">
                    <a:solidFill>
                      <a:srgbClr val="000000"/>
                    </a:solidFill>
                    <a:latin typeface="Helvetica" pitchFamily="34" charset="0"/>
                  </a:rPr>
                  <a:t>HiL</a:t>
                </a:r>
                <a:endParaRPr lang="en-US" sz="12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3" name="Gruppieren 54"/>
            <p:cNvGrpSpPr/>
            <p:nvPr/>
          </p:nvGrpSpPr>
          <p:grpSpPr>
            <a:xfrm>
              <a:off x="6562229" y="4005064"/>
              <a:ext cx="2081950" cy="1086587"/>
              <a:chOff x="6660232" y="4687014"/>
              <a:chExt cx="2143568" cy="1086587"/>
            </a:xfrm>
          </p:grpSpPr>
          <p:pic>
            <p:nvPicPr>
              <p:cNvPr id="17" name="Picture 4" descr="C:\Users\sh\Pictures\CarMaker\Fuellbilder\iStock_000004144589Small.jpg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660232" y="5119062"/>
                <a:ext cx="1956123" cy="654539"/>
              </a:xfrm>
              <a:prstGeom prst="rect">
                <a:avLst/>
              </a:prstGeom>
              <a:solidFill>
                <a:srgbClr val="8BABD5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xtLst/>
            </p:spPr>
          </p:pic>
          <p:sp>
            <p:nvSpPr>
              <p:cNvPr id="18" name="Eingekerbter Richtungspfeil 17"/>
              <p:cNvSpPr/>
              <p:nvPr/>
            </p:nvSpPr>
            <p:spPr>
              <a:xfrm>
                <a:off x="6672140" y="4687014"/>
                <a:ext cx="2131660" cy="344066"/>
              </a:xfrm>
              <a:prstGeom prst="chevron">
                <a:avLst>
                  <a:gd name="adj" fmla="val 51384"/>
                </a:avLst>
              </a:prstGeom>
              <a:solidFill>
                <a:srgbClr val="92D050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 lIns="0" tIns="0" rIns="0" bIns="0" anchor="ctr"/>
              <a:lstStyle/>
              <a:p>
                <a:pPr marL="103187" algn="ctr">
                  <a:spcBef>
                    <a:spcPct val="20000"/>
                  </a:spcBef>
                  <a:buClr>
                    <a:srgbClr val="7F7F7F"/>
                  </a:buClr>
                </a:pPr>
                <a:r>
                  <a:rPr lang="en-US" sz="1200" kern="0">
                    <a:solidFill>
                      <a:srgbClr val="000000"/>
                    </a:solidFill>
                    <a:latin typeface="Helvetica" pitchFamily="34" charset="0"/>
                  </a:rPr>
                  <a:t>Real Vehicle</a:t>
                </a:r>
              </a:p>
            </p:txBody>
          </p:sp>
        </p:grpSp>
        <p:grpSp>
          <p:nvGrpSpPr>
            <p:cNvPr id="14" name="Gruppieren 55"/>
            <p:cNvGrpSpPr/>
            <p:nvPr/>
          </p:nvGrpSpPr>
          <p:grpSpPr>
            <a:xfrm>
              <a:off x="654598" y="4005064"/>
              <a:ext cx="2070384" cy="1086588"/>
              <a:chOff x="755576" y="4687014"/>
              <a:chExt cx="2131660" cy="1086588"/>
            </a:xfrm>
          </p:grpSpPr>
          <p:pic>
            <p:nvPicPr>
              <p:cNvPr id="15" name="Grafik 14" descr="Insert_Fahrdynamik_3.jp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55576" y="5125530"/>
                <a:ext cx="1932543" cy="648072"/>
              </a:xfrm>
              <a:prstGeom prst="rect">
                <a:avLst/>
              </a:prstGeom>
              <a:solidFill>
                <a:srgbClr val="8BABD5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</p:pic>
          <p:sp>
            <p:nvSpPr>
              <p:cNvPr id="16" name="Eingekerbter Richtungspfeil 15"/>
              <p:cNvSpPr/>
              <p:nvPr/>
            </p:nvSpPr>
            <p:spPr>
              <a:xfrm>
                <a:off x="755576" y="4687014"/>
                <a:ext cx="2131660" cy="344066"/>
              </a:xfrm>
              <a:prstGeom prst="chevron">
                <a:avLst>
                  <a:gd name="adj" fmla="val 51384"/>
                </a:avLst>
              </a:prstGeom>
              <a:solidFill>
                <a:srgbClr val="8BABD5"/>
              </a:solidFill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 lIns="0" tIns="0" rIns="0" bIns="0" anchor="ctr"/>
              <a:lstStyle/>
              <a:p>
                <a:pPr marL="103187" algn="ctr">
                  <a:spcBef>
                    <a:spcPct val="20000"/>
                  </a:spcBef>
                  <a:buClr>
                    <a:srgbClr val="7F7F7F"/>
                  </a:buClr>
                </a:pPr>
                <a:r>
                  <a:rPr lang="en-US" sz="1200" kern="0">
                    <a:solidFill>
                      <a:srgbClr val="000000"/>
                    </a:solidFill>
                    <a:latin typeface="Helvetica" pitchFamily="34" charset="0"/>
                  </a:rPr>
                  <a:t>Office / </a:t>
                </a:r>
                <a:r>
                  <a:rPr lang="en-US" sz="1200" kern="0" err="1">
                    <a:solidFill>
                      <a:srgbClr val="000000"/>
                    </a:solidFill>
                    <a:latin typeface="Helvetica" pitchFamily="34" charset="0"/>
                  </a:rPr>
                  <a:t>MiL</a:t>
                </a:r>
                <a:endParaRPr lang="en-US" sz="1200" kern="0">
                  <a:solidFill>
                    <a:srgbClr val="000000"/>
                  </a:solidFill>
                  <a:latin typeface="Helvetica" pitchFamily="34" charset="0"/>
                </a:endParaRPr>
              </a:p>
            </p:txBody>
          </p:sp>
        </p:grpSp>
      </p:grpSp>
      <p:grpSp>
        <p:nvGrpSpPr>
          <p:cNvPr id="23" name="Gruppieren 43"/>
          <p:cNvGrpSpPr/>
          <p:nvPr/>
        </p:nvGrpSpPr>
        <p:grpSpPr>
          <a:xfrm>
            <a:off x="598973" y="4540547"/>
            <a:ext cx="8293505" cy="1629510"/>
            <a:chOff x="755576" y="4751818"/>
            <a:chExt cx="7655543" cy="1629510"/>
          </a:xfrm>
        </p:grpSpPr>
        <p:grpSp>
          <p:nvGrpSpPr>
            <p:cNvPr id="24" name="Gruppieren 32"/>
            <p:cNvGrpSpPr/>
            <p:nvPr/>
          </p:nvGrpSpPr>
          <p:grpSpPr>
            <a:xfrm>
              <a:off x="755576" y="6021288"/>
              <a:ext cx="7655543" cy="360040"/>
              <a:chOff x="755576" y="6021288"/>
              <a:chExt cx="7655543" cy="360040"/>
            </a:xfrm>
          </p:grpSpPr>
          <p:sp>
            <p:nvSpPr>
              <p:cNvPr id="30" name="Gleichschenkliges Dreieck 29"/>
              <p:cNvSpPr/>
              <p:nvPr/>
            </p:nvSpPr>
            <p:spPr>
              <a:xfrm rot="16200000" flipH="1">
                <a:off x="683568" y="6093296"/>
                <a:ext cx="360040" cy="216024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1043608" y="6021288"/>
                <a:ext cx="7367511" cy="360040"/>
              </a:xfrm>
              <a:prstGeom prst="rect">
                <a:avLst/>
              </a:prstGeom>
              <a:gradFill flip="none" rotWithShape="1">
                <a:gsLst>
                  <a:gs pos="34000">
                    <a:schemeClr val="bg1">
                      <a:lumMod val="65000"/>
                    </a:schemeClr>
                  </a:gs>
                  <a:gs pos="59000">
                    <a:srgbClr val="FFC0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>
                    <a:solidFill>
                      <a:srgbClr val="000000"/>
                    </a:solidFill>
                  </a:rPr>
                  <a:t>Test Maneuvers &amp; Evaluation Criteria </a:t>
                </a:r>
              </a:p>
            </p:txBody>
          </p:sp>
        </p:grpSp>
        <p:grpSp>
          <p:nvGrpSpPr>
            <p:cNvPr id="25" name="Gruppieren 38"/>
            <p:cNvGrpSpPr/>
            <p:nvPr/>
          </p:nvGrpSpPr>
          <p:grpSpPr>
            <a:xfrm flipH="1">
              <a:off x="1317532" y="4751818"/>
              <a:ext cx="6062780" cy="837422"/>
              <a:chOff x="1612618" y="4738481"/>
              <a:chExt cx="6062780" cy="837422"/>
            </a:xfrm>
          </p:grpSpPr>
          <p:sp>
            <p:nvSpPr>
              <p:cNvPr id="26" name="Bogen 25"/>
              <p:cNvSpPr/>
              <p:nvPr/>
            </p:nvSpPr>
            <p:spPr>
              <a:xfrm rot="6750508">
                <a:off x="5078223" y="4850936"/>
                <a:ext cx="837422" cy="612512"/>
              </a:xfrm>
              <a:prstGeom prst="arc">
                <a:avLst>
                  <a:gd name="adj1" fmla="val 14181212"/>
                  <a:gd name="adj2" fmla="val 20447259"/>
                </a:avLst>
              </a:prstGeom>
              <a:ln w="28575">
                <a:solidFill>
                  <a:srgbClr val="FFC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Bogen 26"/>
              <p:cNvSpPr/>
              <p:nvPr/>
            </p:nvSpPr>
            <p:spPr>
              <a:xfrm rot="6750508">
                <a:off x="6950431" y="4850936"/>
                <a:ext cx="837422" cy="612512"/>
              </a:xfrm>
              <a:prstGeom prst="arc">
                <a:avLst>
                  <a:gd name="adj1" fmla="val 14181212"/>
                  <a:gd name="adj2" fmla="val 20447259"/>
                </a:avLst>
              </a:prstGeom>
              <a:ln w="28575">
                <a:solidFill>
                  <a:srgbClr val="FFC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Bogen 27"/>
              <p:cNvSpPr/>
              <p:nvPr/>
            </p:nvSpPr>
            <p:spPr>
              <a:xfrm rot="6750508">
                <a:off x="1500163" y="4850936"/>
                <a:ext cx="837422" cy="612512"/>
              </a:xfrm>
              <a:prstGeom prst="arc">
                <a:avLst>
                  <a:gd name="adj1" fmla="val 14181212"/>
                  <a:gd name="adj2" fmla="val 20447259"/>
                </a:avLst>
              </a:prstGeom>
              <a:ln w="28575">
                <a:solidFill>
                  <a:srgbClr val="FFC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Bogen 28"/>
              <p:cNvSpPr/>
              <p:nvPr/>
            </p:nvSpPr>
            <p:spPr>
              <a:xfrm rot="6750508">
                <a:off x="3278023" y="4850936"/>
                <a:ext cx="837422" cy="612512"/>
              </a:xfrm>
              <a:prstGeom prst="arc">
                <a:avLst>
                  <a:gd name="adj1" fmla="val 14181212"/>
                  <a:gd name="adj2" fmla="val 20447259"/>
                </a:avLst>
              </a:prstGeom>
              <a:ln w="28575">
                <a:solidFill>
                  <a:srgbClr val="FFC00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2" name="Gruppieren 47"/>
          <p:cNvGrpSpPr/>
          <p:nvPr/>
        </p:nvGrpSpPr>
        <p:grpSpPr>
          <a:xfrm>
            <a:off x="536188" y="4544145"/>
            <a:ext cx="7976119" cy="1212569"/>
            <a:chOff x="642910" y="4738481"/>
            <a:chExt cx="7362571" cy="1212569"/>
          </a:xfrm>
        </p:grpSpPr>
        <p:grpSp>
          <p:nvGrpSpPr>
            <p:cNvPr id="33" name="Gruppieren 36"/>
            <p:cNvGrpSpPr/>
            <p:nvPr/>
          </p:nvGrpSpPr>
          <p:grpSpPr>
            <a:xfrm>
              <a:off x="1612618" y="4738481"/>
              <a:ext cx="6062780" cy="837422"/>
              <a:chOff x="1612618" y="4738481"/>
              <a:chExt cx="6062780" cy="837422"/>
            </a:xfrm>
          </p:grpSpPr>
          <p:sp>
            <p:nvSpPr>
              <p:cNvPr id="37" name="Bogen 36"/>
              <p:cNvSpPr/>
              <p:nvPr/>
            </p:nvSpPr>
            <p:spPr>
              <a:xfrm rot="6750508">
                <a:off x="3278023" y="4850936"/>
                <a:ext cx="837422" cy="612512"/>
              </a:xfrm>
              <a:prstGeom prst="arc">
                <a:avLst>
                  <a:gd name="adj1" fmla="val 14181212"/>
                  <a:gd name="adj2" fmla="val 20447259"/>
                </a:avLst>
              </a:prstGeom>
              <a:ln w="28575">
                <a:solidFill>
                  <a:srgbClr val="0070C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Bogen 37"/>
              <p:cNvSpPr/>
              <p:nvPr/>
            </p:nvSpPr>
            <p:spPr>
              <a:xfrm rot="6750508">
                <a:off x="5078223" y="4850936"/>
                <a:ext cx="837422" cy="612512"/>
              </a:xfrm>
              <a:prstGeom prst="arc">
                <a:avLst>
                  <a:gd name="adj1" fmla="val 14181212"/>
                  <a:gd name="adj2" fmla="val 20447259"/>
                </a:avLst>
              </a:prstGeom>
              <a:ln w="28575">
                <a:solidFill>
                  <a:srgbClr val="0070C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Bogen 38"/>
              <p:cNvSpPr/>
              <p:nvPr/>
            </p:nvSpPr>
            <p:spPr>
              <a:xfrm rot="6750508">
                <a:off x="6950431" y="4850936"/>
                <a:ext cx="837422" cy="612512"/>
              </a:xfrm>
              <a:prstGeom prst="arc">
                <a:avLst>
                  <a:gd name="adj1" fmla="val 14181212"/>
                  <a:gd name="adj2" fmla="val 20447259"/>
                </a:avLst>
              </a:prstGeom>
              <a:ln w="28575">
                <a:solidFill>
                  <a:srgbClr val="0070C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Bogen 39"/>
              <p:cNvSpPr/>
              <p:nvPr/>
            </p:nvSpPr>
            <p:spPr>
              <a:xfrm rot="6750508">
                <a:off x="1500163" y="4850936"/>
                <a:ext cx="837422" cy="612512"/>
              </a:xfrm>
              <a:prstGeom prst="arc">
                <a:avLst>
                  <a:gd name="adj1" fmla="val 14181212"/>
                  <a:gd name="adj2" fmla="val 20447259"/>
                </a:avLst>
              </a:prstGeom>
              <a:ln w="28575">
                <a:solidFill>
                  <a:srgbClr val="0070C0"/>
                </a:solidFill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4" name="Gruppieren 46"/>
            <p:cNvGrpSpPr/>
            <p:nvPr/>
          </p:nvGrpSpPr>
          <p:grpSpPr>
            <a:xfrm>
              <a:off x="642910" y="5589240"/>
              <a:ext cx="7362571" cy="361810"/>
              <a:chOff x="642910" y="5589240"/>
              <a:chExt cx="7362571" cy="361810"/>
            </a:xfrm>
          </p:grpSpPr>
          <p:sp>
            <p:nvSpPr>
              <p:cNvPr id="35" name="Rechteck 34"/>
              <p:cNvSpPr/>
              <p:nvPr/>
            </p:nvSpPr>
            <p:spPr>
              <a:xfrm>
                <a:off x="642910" y="5589240"/>
                <a:ext cx="7097442" cy="360040"/>
              </a:xfrm>
              <a:prstGeom prst="rect">
                <a:avLst/>
              </a:prstGeom>
              <a:gradFill flip="none" rotWithShape="1">
                <a:gsLst>
                  <a:gs pos="37000">
                    <a:srgbClr val="0060C5"/>
                  </a:gs>
                  <a:gs pos="66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>
                    <a:solidFill>
                      <a:srgbClr val="000000"/>
                    </a:solidFill>
                  </a:rPr>
                  <a:t>Models &amp; Parameters</a:t>
                </a:r>
              </a:p>
            </p:txBody>
          </p:sp>
          <p:sp>
            <p:nvSpPr>
              <p:cNvPr id="36" name="Gleichschenkliges Dreieck 35"/>
              <p:cNvSpPr/>
              <p:nvPr/>
            </p:nvSpPr>
            <p:spPr>
              <a:xfrm rot="5400000">
                <a:off x="7717449" y="5663018"/>
                <a:ext cx="360040" cy="216024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1" name="Rechteck 40"/>
          <p:cNvSpPr/>
          <p:nvPr/>
        </p:nvSpPr>
        <p:spPr>
          <a:xfrm>
            <a:off x="683736" y="3266696"/>
            <a:ext cx="4353312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anchor="ctr">
            <a:spAutoFit/>
          </a:bodyPr>
          <a:lstStyle/>
          <a:p>
            <a:pPr marL="103187">
              <a:spcBef>
                <a:spcPct val="20000"/>
              </a:spcBef>
              <a:buClr>
                <a:srgbClr val="7F7F7F"/>
              </a:buClr>
            </a:pPr>
            <a:r>
              <a:rPr lang="en-US" kern="0" dirty="0">
                <a:solidFill>
                  <a:srgbClr val="000000"/>
                </a:solidFill>
                <a:latin typeface="Helvetica" pitchFamily="34" charset="0"/>
              </a:rPr>
              <a:t>Seamless </a:t>
            </a:r>
            <a:r>
              <a:rPr lang="en-US" kern="0" dirty="0" smtClean="0">
                <a:solidFill>
                  <a:srgbClr val="000000"/>
                </a:solidFill>
                <a:latin typeface="Helvetica" pitchFamily="34" charset="0"/>
              </a:rPr>
              <a:t>integration using CarMaker</a:t>
            </a:r>
            <a:endParaRPr lang="en-US" kern="0" dirty="0">
              <a:solidFill>
                <a:srgbClr val="000000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482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6251" y="1196752"/>
            <a:ext cx="8142213" cy="430024"/>
          </a:xfrm>
        </p:spPr>
        <p:txBody>
          <a:bodyPr/>
          <a:lstStyle/>
          <a:p>
            <a:r>
              <a:rPr lang="en-US" dirty="0" smtClean="0"/>
              <a:t>Virtual test driving using an integration and test platform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FAA5C-A8CC-465A-9642-4E280045EA2E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7" name="Picture 10" descr="http://t3.gstatic.com/images?q=tbn:ANd9GcRX7WJHi9NICpdwP8HHXeygKyIhSl5vIoJ5aztGkY3wYrXv0iJK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633932" y="4653910"/>
            <a:ext cx="2013528" cy="1059812"/>
          </a:xfrm>
          <a:prstGeom prst="rect">
            <a:avLst/>
          </a:prstGeom>
          <a:noFill/>
        </p:spPr>
      </p:pic>
      <p:pic>
        <p:nvPicPr>
          <p:cNvPr id="8" name="Picture 8" descr="http://t1.gstatic.com/images?q=tbn:ANd9GcRlqYdQrc6kWlulEynBj80ZXmzWYpuS7lDBI1NoyZmHIRBO_Wk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2338" y="4509120"/>
            <a:ext cx="1091582" cy="1298242"/>
          </a:xfrm>
          <a:prstGeom prst="rect">
            <a:avLst/>
          </a:prstGeom>
          <a:noFill/>
        </p:spPr>
      </p:pic>
      <p:pic>
        <p:nvPicPr>
          <p:cNvPr id="9" name="Picture 6" descr="http://www.atzonline.de/cms/images/a04-04-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6674" y="4581128"/>
            <a:ext cx="1561295" cy="1152128"/>
          </a:xfrm>
          <a:prstGeom prst="rect">
            <a:avLst/>
          </a:prstGeom>
          <a:noFill/>
        </p:spPr>
      </p:pic>
      <p:grpSp>
        <p:nvGrpSpPr>
          <p:cNvPr id="10" name="Gruppieren 69"/>
          <p:cNvGrpSpPr/>
          <p:nvPr/>
        </p:nvGrpSpPr>
        <p:grpSpPr>
          <a:xfrm>
            <a:off x="570010" y="1772816"/>
            <a:ext cx="7602390" cy="2808312"/>
            <a:chOff x="504547" y="1834620"/>
            <a:chExt cx="7416824" cy="2808312"/>
          </a:xfrm>
        </p:grpSpPr>
        <p:sp>
          <p:nvSpPr>
            <p:cNvPr id="11" name="Rechteck 10"/>
            <p:cNvSpPr/>
            <p:nvPr/>
          </p:nvSpPr>
          <p:spPr>
            <a:xfrm>
              <a:off x="504547" y="1834620"/>
              <a:ext cx="7416824" cy="25202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576555" y="3922852"/>
              <a:ext cx="7270188" cy="3600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b="1" dirty="0" err="1" smtClean="0">
                  <a:solidFill>
                    <a:schemeClr val="tx1"/>
                  </a:solidFill>
                </a:rPr>
                <a:t>Functional</a:t>
              </a:r>
              <a:r>
                <a:rPr lang="de-DE" sz="1600" b="1" dirty="0" smtClean="0">
                  <a:solidFill>
                    <a:schemeClr val="tx1"/>
                  </a:solidFill>
                </a:rPr>
                <a:t> Mock-</a:t>
              </a:r>
              <a:r>
                <a:rPr lang="de-DE" sz="1600" b="1" dirty="0" err="1" smtClean="0">
                  <a:solidFill>
                    <a:schemeClr val="tx1"/>
                  </a:solidFill>
                </a:rPr>
                <a:t>Up</a:t>
              </a:r>
              <a:r>
                <a:rPr lang="de-DE" sz="1600" b="1" dirty="0" smtClean="0">
                  <a:solidFill>
                    <a:schemeClr val="tx1"/>
                  </a:solidFill>
                </a:rPr>
                <a:t> Interface </a:t>
              </a:r>
              <a:r>
                <a:rPr lang="de-DE" sz="1600" b="1" dirty="0" err="1" smtClean="0">
                  <a:solidFill>
                    <a:schemeClr val="tx1"/>
                  </a:solidFill>
                </a:rPr>
                <a:t>for</a:t>
              </a:r>
              <a:r>
                <a:rPr lang="de-DE" sz="1600" b="1" dirty="0" smtClean="0">
                  <a:solidFill>
                    <a:schemeClr val="tx1"/>
                  </a:solidFill>
                </a:rPr>
                <a:t> Co-Simulation </a:t>
              </a:r>
              <a:endParaRPr lang="de-DE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Pfeil nach oben und unten 12"/>
            <p:cNvSpPr/>
            <p:nvPr/>
          </p:nvSpPr>
          <p:spPr>
            <a:xfrm>
              <a:off x="1109567" y="4354900"/>
              <a:ext cx="288032" cy="288032"/>
            </a:xfrm>
            <a:prstGeom prst="upDownArrow">
              <a:avLst>
                <a:gd name="adj1" fmla="val 69240"/>
                <a:gd name="adj2" fmla="val 30759"/>
              </a:avLst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Pfeil nach oben und unten 13"/>
            <p:cNvSpPr/>
            <p:nvPr/>
          </p:nvSpPr>
          <p:spPr>
            <a:xfrm>
              <a:off x="2495721" y="4354900"/>
              <a:ext cx="288032" cy="288032"/>
            </a:xfrm>
            <a:prstGeom prst="upDownArrow">
              <a:avLst>
                <a:gd name="adj1" fmla="val 69240"/>
                <a:gd name="adj2" fmla="val 30759"/>
              </a:avLst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Pfeil nach oben und unten 14"/>
            <p:cNvSpPr/>
            <p:nvPr/>
          </p:nvSpPr>
          <p:spPr>
            <a:xfrm>
              <a:off x="3881875" y="4354900"/>
              <a:ext cx="288032" cy="288032"/>
            </a:xfrm>
            <a:prstGeom prst="upDownArrow">
              <a:avLst>
                <a:gd name="adj1" fmla="val 69240"/>
                <a:gd name="adj2" fmla="val 30759"/>
              </a:avLst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Pfeil nach oben und unten 15"/>
            <p:cNvSpPr/>
            <p:nvPr/>
          </p:nvSpPr>
          <p:spPr>
            <a:xfrm>
              <a:off x="5268029" y="4354900"/>
              <a:ext cx="288032" cy="288032"/>
            </a:xfrm>
            <a:prstGeom prst="upDownArrow">
              <a:avLst>
                <a:gd name="adj1" fmla="val 69240"/>
                <a:gd name="adj2" fmla="val 30759"/>
              </a:avLst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Pfeil nach oben und unten 16"/>
            <p:cNvSpPr/>
            <p:nvPr/>
          </p:nvSpPr>
          <p:spPr>
            <a:xfrm>
              <a:off x="6654183" y="4354900"/>
              <a:ext cx="288032" cy="288032"/>
            </a:xfrm>
            <a:prstGeom prst="upDownArrow">
              <a:avLst>
                <a:gd name="adj1" fmla="val 69240"/>
                <a:gd name="adj2" fmla="val 30759"/>
              </a:avLst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511" y="1897957"/>
              <a:ext cx="7200800" cy="1976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feld 18"/>
            <p:cNvSpPr txBox="1"/>
            <p:nvPr/>
          </p:nvSpPr>
          <p:spPr>
            <a:xfrm>
              <a:off x="576555" y="3512290"/>
              <a:ext cx="1440160" cy="33855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pc="3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CarMaker</a:t>
              </a:r>
              <a:endParaRPr lang="en-US" sz="1600" b="1" spc="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pic>
        <p:nvPicPr>
          <p:cNvPr id="20" name="Picture 2" descr="http://t3.gstatic.com/images?q=tbn:ANd9GcSoutT9pgcCueTMezMNOmK7YgQj4E0RAU3uBo9eetbEQrKqF7KzKQ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894" y="4581128"/>
            <a:ext cx="1634284" cy="1224136"/>
          </a:xfrm>
          <a:prstGeom prst="rect">
            <a:avLst/>
          </a:prstGeom>
          <a:noFill/>
        </p:spPr>
      </p:pic>
      <p:pic>
        <p:nvPicPr>
          <p:cNvPr id="21" name="Picture 4" descr="Opel working on DSG-style double-clutch transmission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0170" y="4725144"/>
            <a:ext cx="1584176" cy="1029715"/>
          </a:xfrm>
          <a:prstGeom prst="rect">
            <a:avLst/>
          </a:prstGeom>
          <a:noFill/>
        </p:spPr>
      </p:pic>
      <p:sp>
        <p:nvSpPr>
          <p:cNvPr id="22" name="Textfeld 21"/>
          <p:cNvSpPr txBox="1"/>
          <p:nvPr/>
        </p:nvSpPr>
        <p:spPr>
          <a:xfrm>
            <a:off x="425994" y="573325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Engine</a:t>
            </a:r>
          </a:p>
          <a:p>
            <a:pPr algn="ctr"/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controls</a:t>
            </a:r>
            <a:endParaRPr lang="de-DE" sz="1400" dirty="0"/>
          </a:p>
        </p:txBody>
      </p:sp>
      <p:sp>
        <p:nvSpPr>
          <p:cNvPr id="23" name="Textfeld 22"/>
          <p:cNvSpPr txBox="1"/>
          <p:nvPr/>
        </p:nvSpPr>
        <p:spPr>
          <a:xfrm>
            <a:off x="1866154" y="573325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err="1" smtClean="0"/>
              <a:t>Drivetrain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controls</a:t>
            </a:r>
            <a:endParaRPr lang="de-DE" sz="1400" dirty="0"/>
          </a:p>
        </p:txBody>
      </p:sp>
      <p:sp>
        <p:nvSpPr>
          <p:cNvPr id="24" name="Textfeld 23"/>
          <p:cNvSpPr txBox="1"/>
          <p:nvPr/>
        </p:nvSpPr>
        <p:spPr>
          <a:xfrm>
            <a:off x="3162298" y="573325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Chassis</a:t>
            </a:r>
            <a:br>
              <a:rPr lang="de-DE" sz="1400" dirty="0" smtClean="0"/>
            </a:b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controls</a:t>
            </a:r>
            <a:endParaRPr lang="de-DE" sz="1400" dirty="0"/>
          </a:p>
        </p:txBody>
      </p:sp>
      <p:sp>
        <p:nvSpPr>
          <p:cNvPr id="25" name="Textfeld 24"/>
          <p:cNvSpPr txBox="1"/>
          <p:nvPr/>
        </p:nvSpPr>
        <p:spPr>
          <a:xfrm>
            <a:off x="4746474" y="573325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ADAS</a:t>
            </a:r>
            <a:br>
              <a:rPr lang="de-DE" sz="1400" dirty="0" smtClean="0"/>
            </a:b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controls</a:t>
            </a:r>
            <a:endParaRPr lang="de-DE" sz="1400" dirty="0"/>
          </a:p>
        </p:txBody>
      </p:sp>
      <p:sp>
        <p:nvSpPr>
          <p:cNvPr id="26" name="Textfeld 25"/>
          <p:cNvSpPr txBox="1"/>
          <p:nvPr/>
        </p:nvSpPr>
        <p:spPr>
          <a:xfrm>
            <a:off x="6546674" y="573325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E/E</a:t>
            </a:r>
            <a:br>
              <a:rPr lang="de-DE" sz="1400" dirty="0" smtClean="0"/>
            </a:b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83004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23"/>
          <p:cNvSpPr>
            <a:spLocks noGrp="1"/>
          </p:cNvSpPr>
          <p:nvPr>
            <p:ph type="body" sz="quarter" idx="11"/>
          </p:nvPr>
        </p:nvSpPr>
        <p:spPr>
          <a:xfrm>
            <a:off x="606251" y="1698784"/>
            <a:ext cx="7350125" cy="634020"/>
          </a:xfrm>
        </p:spPr>
        <p:txBody>
          <a:bodyPr/>
          <a:lstStyle/>
          <a:p>
            <a:pPr lvl="1"/>
            <a:r>
              <a:rPr lang="en-US" dirty="0" smtClean="0"/>
              <a:t>Verification of safety requirements</a:t>
            </a:r>
          </a:p>
          <a:p>
            <a:pPr lvl="1"/>
            <a:r>
              <a:rPr lang="en-US" dirty="0" smtClean="0"/>
              <a:t>Validation of key functions in connected systems</a:t>
            </a:r>
            <a:endParaRPr lang="en-US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Maneuver-based testing by virtual test driving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FAA5C-A8CC-465A-9642-4E280045EA2E}" type="slidenum">
              <a:rPr lang="de-DE" smtClean="0"/>
              <a:pPr/>
              <a:t>15</a:t>
            </a:fld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598984" y="2348880"/>
            <a:ext cx="8077472" cy="4131190"/>
            <a:chOff x="683568" y="2132856"/>
            <a:chExt cx="7272808" cy="3752408"/>
          </a:xfrm>
        </p:grpSpPr>
        <p:grpSp>
          <p:nvGrpSpPr>
            <p:cNvPr id="8" name="Gruppieren 7"/>
            <p:cNvGrpSpPr/>
            <p:nvPr/>
          </p:nvGrpSpPr>
          <p:grpSpPr>
            <a:xfrm>
              <a:off x="688308" y="2140848"/>
              <a:ext cx="2264230" cy="1800200"/>
              <a:chOff x="688308" y="2140848"/>
              <a:chExt cx="2264230" cy="1800200"/>
            </a:xfrm>
          </p:grpSpPr>
          <p:pic>
            <p:nvPicPr>
              <p:cNvPr id="22" name="Picture 3" descr="C:\Users\sh\Pictures\CarMaker\Praesentationen\ADAS\ADAS_LKA1.jpg"/>
              <p:cNvPicPr>
                <a:picLocks noChangeAspect="1" noChangeArrowheads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88308" y="2140848"/>
                <a:ext cx="2264230" cy="1438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 12"/>
              <p:cNvSpPr>
                <a:spLocks noChangeArrowheads="1"/>
              </p:cNvSpPr>
              <p:nvPr/>
            </p:nvSpPr>
            <p:spPr bwMode="auto">
              <a:xfrm>
                <a:off x="688308" y="3609545"/>
                <a:ext cx="2263837" cy="331503"/>
              </a:xfrm>
              <a:prstGeom prst="rect">
                <a:avLst/>
              </a:prstGeom>
              <a:solidFill>
                <a:srgbClr val="0070C0"/>
              </a:solidFill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342900" indent="-342900" algn="ctr">
                  <a:spcBef>
                    <a:spcPct val="20000"/>
                  </a:spcBef>
                  <a:buClr>
                    <a:srgbClr val="7F7F7F"/>
                  </a:buClr>
                </a:pPr>
                <a:r>
                  <a:rPr lang="de-DE" sz="1300" kern="0" smtClean="0">
                    <a:solidFill>
                      <a:schemeClr val="bg1"/>
                    </a:solidFill>
                    <a:latin typeface="Helvetica" pitchFamily="34" charset="0"/>
                  </a:rPr>
                  <a:t>ACC / CAS</a:t>
                </a:r>
                <a:endParaRPr lang="de-DE" sz="1300" ker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</p:grpSp>
        <p:pic>
          <p:nvPicPr>
            <p:cNvPr id="9" name="Picture 2" descr="C:\CM_Projects\OpenHouse2013_ADAS\lks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190228" y="2140848"/>
              <a:ext cx="2264230" cy="1438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190228" y="3612443"/>
              <a:ext cx="2263837" cy="331503"/>
            </a:xfrm>
            <a:prstGeom prst="rect">
              <a:avLst/>
            </a:prstGeom>
            <a:solidFill>
              <a:srgbClr val="0070C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  <a:buClr>
                  <a:srgbClr val="7F7F7F"/>
                </a:buClr>
              </a:pPr>
              <a:r>
                <a:rPr lang="de-DE" sz="1300" kern="0" smtClean="0">
                  <a:solidFill>
                    <a:schemeClr val="bg1"/>
                  </a:solidFill>
                  <a:latin typeface="Helvetica" pitchFamily="34" charset="0"/>
                </a:rPr>
                <a:t>LDW / LKAS</a:t>
              </a:r>
              <a:endParaRPr lang="de-DE" sz="1300" kern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pic>
          <p:nvPicPr>
            <p:cNvPr id="11" name="Picture 9" descr="C:\Users\sh\Pictures\CarMaker\Praesentationen\ADAS\Sensorbild_1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 bwMode="auto">
            <a:xfrm>
              <a:off x="5692146" y="2132856"/>
              <a:ext cx="2264230" cy="1438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692539" y="3600551"/>
              <a:ext cx="2263837" cy="331503"/>
            </a:xfrm>
            <a:prstGeom prst="rect">
              <a:avLst/>
            </a:prstGeom>
            <a:solidFill>
              <a:srgbClr val="0070C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342900" indent="-342900" algn="ctr">
                <a:spcBef>
                  <a:spcPct val="20000"/>
                </a:spcBef>
                <a:buClr>
                  <a:srgbClr val="7F7F7F"/>
                </a:buClr>
              </a:pPr>
              <a:r>
                <a:rPr lang="en-US" sz="1300" kern="0" smtClean="0">
                  <a:solidFill>
                    <a:schemeClr val="bg1"/>
                  </a:solidFill>
                  <a:latin typeface="Helvetica" pitchFamily="34" charset="0"/>
                </a:rPr>
                <a:t>Autonomous</a:t>
              </a:r>
              <a:r>
                <a:rPr lang="de-DE" sz="1300" kern="0" smtClean="0">
                  <a:solidFill>
                    <a:schemeClr val="bg1"/>
                  </a:solidFill>
                  <a:latin typeface="Helvetica" pitchFamily="34" charset="0"/>
                </a:rPr>
                <a:t> </a:t>
              </a:r>
              <a:r>
                <a:rPr lang="en-US" sz="1300" kern="0" smtClean="0">
                  <a:solidFill>
                    <a:schemeClr val="bg1"/>
                  </a:solidFill>
                  <a:latin typeface="Helvetica" pitchFamily="34" charset="0"/>
                </a:rPr>
                <a:t>Driving</a:t>
              </a:r>
              <a:endParaRPr lang="en-US" sz="1300" kern="0">
                <a:solidFill>
                  <a:schemeClr val="bg1"/>
                </a:solidFill>
                <a:latin typeface="Helvetica" pitchFamily="34" charset="0"/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683568" y="4086369"/>
              <a:ext cx="2264229" cy="1798895"/>
              <a:chOff x="683568" y="4086369"/>
              <a:chExt cx="2264229" cy="1798895"/>
            </a:xfrm>
          </p:grpSpPr>
          <p:pic>
            <p:nvPicPr>
              <p:cNvPr id="20" name="Bildplatzhalter 9" descr="Park3.jpg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83568" y="4086369"/>
                <a:ext cx="2264229" cy="143885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1" name="Rectangle 12"/>
              <p:cNvSpPr>
                <a:spLocks noChangeArrowheads="1"/>
              </p:cNvSpPr>
              <p:nvPr/>
            </p:nvSpPr>
            <p:spPr bwMode="auto">
              <a:xfrm>
                <a:off x="683960" y="5553761"/>
                <a:ext cx="2263837" cy="331503"/>
              </a:xfrm>
              <a:prstGeom prst="rect">
                <a:avLst/>
              </a:prstGeom>
              <a:solidFill>
                <a:srgbClr val="0070C0"/>
              </a:solidFill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342900" indent="-342900" algn="ctr">
                  <a:spcBef>
                    <a:spcPct val="20000"/>
                  </a:spcBef>
                  <a:buClr>
                    <a:srgbClr val="7F7F7F"/>
                  </a:buClr>
                </a:pPr>
                <a:r>
                  <a:rPr lang="de-DE" sz="1300" kern="0" err="1" smtClean="0">
                    <a:solidFill>
                      <a:schemeClr val="bg1"/>
                    </a:solidFill>
                    <a:latin typeface="Helvetica" pitchFamily="34" charset="0"/>
                  </a:rPr>
                  <a:t>Parking</a:t>
                </a:r>
                <a:r>
                  <a:rPr lang="de-DE" sz="1300" kern="0" smtClean="0">
                    <a:solidFill>
                      <a:schemeClr val="bg1"/>
                    </a:solidFill>
                    <a:latin typeface="Helvetica" pitchFamily="34" charset="0"/>
                  </a:rPr>
                  <a:t> Assistance</a:t>
                </a:r>
                <a:endParaRPr lang="de-DE" sz="1300" ker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4" name="Gruppieren 13"/>
            <p:cNvGrpSpPr/>
            <p:nvPr/>
          </p:nvGrpSpPr>
          <p:grpSpPr>
            <a:xfrm>
              <a:off x="3189836" y="4071397"/>
              <a:ext cx="2264229" cy="1813867"/>
              <a:chOff x="3189836" y="4071397"/>
              <a:chExt cx="2264229" cy="1813867"/>
            </a:xfrm>
          </p:grpSpPr>
          <p:pic>
            <p:nvPicPr>
              <p:cNvPr id="18" name="Grafik 17" descr="Titel_1.jpg"/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89836" y="4071397"/>
                <a:ext cx="2264229" cy="145346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9" name="Rectangle 12"/>
              <p:cNvSpPr>
                <a:spLocks noChangeArrowheads="1"/>
              </p:cNvSpPr>
              <p:nvPr/>
            </p:nvSpPr>
            <p:spPr bwMode="auto">
              <a:xfrm>
                <a:off x="3189836" y="5553761"/>
                <a:ext cx="2263837" cy="331503"/>
              </a:xfrm>
              <a:prstGeom prst="rect">
                <a:avLst/>
              </a:prstGeom>
              <a:solidFill>
                <a:srgbClr val="0070C0"/>
              </a:solidFill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342900" indent="-342900" algn="ctr">
                  <a:spcBef>
                    <a:spcPct val="20000"/>
                  </a:spcBef>
                  <a:buClr>
                    <a:srgbClr val="7F7F7F"/>
                  </a:buClr>
                </a:pPr>
                <a:r>
                  <a:rPr lang="de-DE" sz="1300" kern="0" smtClean="0">
                    <a:solidFill>
                      <a:schemeClr val="bg1"/>
                    </a:solidFill>
                    <a:latin typeface="Helvetica" pitchFamily="34" charset="0"/>
                  </a:rPr>
                  <a:t>AFLS</a:t>
                </a:r>
                <a:endParaRPr lang="de-DE" sz="1300" ker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</p:grpSp>
        <p:grpSp>
          <p:nvGrpSpPr>
            <p:cNvPr id="15" name="Gruppieren 14"/>
            <p:cNvGrpSpPr/>
            <p:nvPr/>
          </p:nvGrpSpPr>
          <p:grpSpPr>
            <a:xfrm>
              <a:off x="5692146" y="4071759"/>
              <a:ext cx="2264230" cy="1813505"/>
              <a:chOff x="5692146" y="4071759"/>
              <a:chExt cx="2264230" cy="1813505"/>
            </a:xfrm>
          </p:grpSpPr>
          <p:pic>
            <p:nvPicPr>
              <p:cNvPr id="16" name="Picture 8" descr="C:\Users\sh\Pictures\CarMaker\Aufmacherbild_ATZ_VISAPS_Korrektur_1.png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88"/>
              <a:stretch/>
            </p:blipFill>
            <p:spPr bwMode="auto">
              <a:xfrm>
                <a:off x="5692146" y="4071759"/>
                <a:ext cx="2264230" cy="1453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2"/>
              <p:cNvSpPr>
                <a:spLocks noChangeArrowheads="1"/>
              </p:cNvSpPr>
              <p:nvPr/>
            </p:nvSpPr>
            <p:spPr bwMode="auto">
              <a:xfrm>
                <a:off x="5692539" y="5553761"/>
                <a:ext cx="2263837" cy="331503"/>
              </a:xfrm>
              <a:prstGeom prst="rect">
                <a:avLst/>
              </a:prstGeom>
              <a:solidFill>
                <a:srgbClr val="0070C0"/>
              </a:solidFill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342900" indent="-342900" algn="ctr">
                  <a:spcBef>
                    <a:spcPct val="20000"/>
                  </a:spcBef>
                  <a:buClr>
                    <a:srgbClr val="7F7F7F"/>
                  </a:buClr>
                </a:pPr>
                <a:r>
                  <a:rPr lang="en-US" sz="1300" kern="0" smtClean="0">
                    <a:solidFill>
                      <a:schemeClr val="bg1"/>
                    </a:solidFill>
                    <a:latin typeface="Helvetica" pitchFamily="34" charset="0"/>
                  </a:rPr>
                  <a:t>Active/Passive Safety</a:t>
                </a:r>
                <a:endParaRPr lang="en-US" sz="1300" kern="0">
                  <a:solidFill>
                    <a:schemeClr val="bg1"/>
                  </a:solidFill>
                  <a:latin typeface="Helvetica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634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case: Emergency Brake </a:t>
            </a:r>
            <a:r>
              <a:rPr lang="en-US" dirty="0"/>
              <a:t>A</a:t>
            </a:r>
            <a:r>
              <a:rPr lang="en-US" dirty="0" smtClean="0"/>
              <a:t>ssistance (EBA)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FAA5C-A8CC-465A-9642-4E280045EA2E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30" name="Picture 1" descr="D:\IPG_Working\Marketing\Kongresse_Veröffentlichungen\Aktive Sicherheit durch Fahrerassistenzsysteme\2010\Vorträge\Conti\Bilder\eba_cit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1212355" y="1815710"/>
            <a:ext cx="7639017" cy="4136413"/>
          </a:xfrm>
          <a:prstGeom prst="rect">
            <a:avLst/>
          </a:prstGeom>
          <a:noFill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2976" y="1835734"/>
            <a:ext cx="1209956" cy="101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1207880" y="1815710"/>
            <a:ext cx="1584176" cy="995597"/>
          </a:xfrm>
          <a:prstGeom prst="homePlate">
            <a:avLst>
              <a:gd name="adj" fmla="val 17293"/>
            </a:avLst>
          </a:prstGeom>
          <a:solidFill>
            <a:srgbClr val="8EA1B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Geometry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1207880" y="2867654"/>
            <a:ext cx="1584176" cy="995597"/>
          </a:xfrm>
          <a:prstGeom prst="homePlate">
            <a:avLst>
              <a:gd name="adj" fmla="val 17293"/>
            </a:avLst>
          </a:prstGeom>
          <a:solidFill>
            <a:srgbClr val="8EA1B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ECU</a:t>
            </a:r>
          </a:p>
          <a:p>
            <a:pPr algn="ctr"/>
            <a:endParaRPr lang="de-DE" sz="1600" b="1" dirty="0">
              <a:solidFill>
                <a:schemeClr val="bg1"/>
              </a:solidFill>
            </a:endParaRPr>
          </a:p>
          <a:p>
            <a:pPr algn="ctr"/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1212356" y="3932109"/>
            <a:ext cx="1584176" cy="995597"/>
          </a:xfrm>
          <a:prstGeom prst="homePlate">
            <a:avLst>
              <a:gd name="adj" fmla="val 17293"/>
            </a:avLst>
          </a:prstGeom>
          <a:solidFill>
            <a:srgbClr val="8EA1B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DA Sensor</a:t>
            </a:r>
          </a:p>
          <a:p>
            <a:pPr algn="ctr"/>
            <a:endParaRPr lang="de-DE" sz="1600" b="1" dirty="0">
              <a:solidFill>
                <a:schemeClr val="bg1"/>
              </a:solidFill>
            </a:endParaRPr>
          </a:p>
          <a:p>
            <a:pPr algn="ctr"/>
            <a:endParaRPr lang="de-DE" sz="1600" b="1" dirty="0">
              <a:solidFill>
                <a:schemeClr val="bg1"/>
              </a:solidFill>
            </a:endParaRPr>
          </a:p>
        </p:txBody>
      </p:sp>
      <p:pic>
        <p:nvPicPr>
          <p:cNvPr id="35" name="Picture 6" descr="https://encrypted-tbn2.google.com/images?q=tbn:ANd9GcQTDVBwt4TCF3whephBsHQ6LhRrzacFe7XC1cTySBq5AehhpqY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2094" y="3234693"/>
            <a:ext cx="645800" cy="604865"/>
          </a:xfrm>
          <a:prstGeom prst="rect">
            <a:avLst/>
          </a:prstGeom>
          <a:noFill/>
        </p:spPr>
      </p:pic>
      <p:pic>
        <p:nvPicPr>
          <p:cNvPr id="36" name="Picture 4" descr="CV_Sensor_C1_0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5764" y="4312606"/>
            <a:ext cx="848288" cy="583544"/>
          </a:xfrm>
          <a:prstGeom prst="rect">
            <a:avLst/>
          </a:prstGeom>
          <a:noFill/>
        </p:spPr>
      </p:pic>
      <p:sp>
        <p:nvSpPr>
          <p:cNvPr id="37" name="AutoShape 6"/>
          <p:cNvSpPr>
            <a:spLocks noChangeArrowheads="1"/>
          </p:cNvSpPr>
          <p:nvPr/>
        </p:nvSpPr>
        <p:spPr bwMode="auto">
          <a:xfrm>
            <a:off x="1204805" y="5001411"/>
            <a:ext cx="1584176" cy="995597"/>
          </a:xfrm>
          <a:prstGeom prst="homePlate">
            <a:avLst>
              <a:gd name="adj" fmla="val 17293"/>
            </a:avLst>
          </a:prstGeom>
          <a:solidFill>
            <a:srgbClr val="8EA1B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/>
            <a:r>
              <a:rPr lang="de-DE" sz="1600" b="1" dirty="0" smtClean="0">
                <a:solidFill>
                  <a:schemeClr val="bg1"/>
                </a:solidFill>
              </a:rPr>
              <a:t>Brake</a:t>
            </a:r>
          </a:p>
          <a:p>
            <a:pPr algn="ctr"/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3115961" y="2919442"/>
            <a:ext cx="1717732" cy="92011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7800" indent="-177800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777777"/>
              </a:buClr>
              <a:buSzPct val="80000"/>
              <a:buFont typeface="Wingdings" pitchFamily="2" charset="2"/>
              <a:buChar char="n"/>
            </a:pPr>
            <a:r>
              <a:rPr lang="en-US" sz="1200" b="1" dirty="0" smtClean="0"/>
              <a:t>MATLAB / Simulink model for Emergency Braking </a:t>
            </a:r>
            <a:endParaRPr lang="en-US" sz="1200" b="1" dirty="0"/>
          </a:p>
          <a:p>
            <a:pPr marL="177800" indent="-177800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777777"/>
              </a:buClr>
              <a:buSzPct val="80000"/>
              <a:buFont typeface="Wingdings" pitchFamily="2" charset="2"/>
              <a:buChar char="n"/>
            </a:pPr>
            <a:endParaRPr lang="en-US" sz="1200" b="1" dirty="0"/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8056" y="3313736"/>
            <a:ext cx="374212" cy="54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4995664" y="2918180"/>
            <a:ext cx="1512168" cy="92011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7800" indent="-177800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777777"/>
              </a:buClr>
              <a:buSzPct val="80000"/>
              <a:buFont typeface="Wingdings" pitchFamily="2" charset="2"/>
              <a:buChar char="n"/>
            </a:pPr>
            <a:r>
              <a:rPr lang="de-DE" sz="1200" b="1" dirty="0" smtClean="0"/>
              <a:t>FMU in </a:t>
            </a:r>
            <a:r>
              <a:rPr lang="de-DE" sz="1200" b="1" dirty="0" err="1"/>
              <a:t>A</a:t>
            </a:r>
            <a:r>
              <a:rPr lang="de-DE" sz="1200" b="1" dirty="0" err="1" smtClean="0"/>
              <a:t>utosar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Builder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generated</a:t>
            </a:r>
            <a:endParaRPr lang="en-US" sz="1200" b="1" dirty="0"/>
          </a:p>
          <a:p>
            <a:pPr marL="177800" indent="-177800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777777"/>
              </a:buClr>
              <a:buSzPct val="80000"/>
              <a:buFont typeface="Wingdings" pitchFamily="2" charset="2"/>
              <a:buChar char="n"/>
            </a:pPr>
            <a:endParaRPr lang="en-US" sz="1200" b="1" dirty="0"/>
          </a:p>
        </p:txBody>
      </p:sp>
      <p:pic>
        <p:nvPicPr>
          <p:cNvPr id="41" name="Grafik 26" descr="FMI_Logo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132" y="3399016"/>
            <a:ext cx="336365" cy="394421"/>
          </a:xfrm>
          <a:prstGeom prst="rect">
            <a:avLst/>
          </a:prstGeom>
        </p:spPr>
      </p:pic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6660232" y="2918180"/>
            <a:ext cx="1728192" cy="92011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7800" indent="-177800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777777"/>
              </a:buClr>
              <a:buSzPct val="80000"/>
              <a:buFont typeface="Wingdings" pitchFamily="2" charset="2"/>
              <a:buChar char="n"/>
            </a:pPr>
            <a:r>
              <a:rPr lang="de-DE" sz="1200" b="1" dirty="0" smtClean="0"/>
              <a:t>FMU </a:t>
            </a:r>
            <a:r>
              <a:rPr lang="de-DE" sz="1200" b="1" dirty="0" err="1" smtClean="0"/>
              <a:t>integrated</a:t>
            </a:r>
            <a:r>
              <a:rPr lang="de-DE" sz="1200" b="1" dirty="0" smtClean="0"/>
              <a:t> in V6</a:t>
            </a:r>
            <a:endParaRPr lang="en-US" sz="1200" b="1" dirty="0"/>
          </a:p>
          <a:p>
            <a:pPr marL="177800" indent="-177800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777777"/>
              </a:buClr>
              <a:buSzPct val="80000"/>
              <a:buFont typeface="Wingdings" pitchFamily="2" charset="2"/>
              <a:buChar char="n"/>
            </a:pPr>
            <a:endParaRPr lang="en-US" sz="1200" b="1" dirty="0"/>
          </a:p>
        </p:txBody>
      </p:sp>
      <p:pic>
        <p:nvPicPr>
          <p:cNvPr id="43" name="Picture 3" descr="E:\INDUSTRY\Identity\4-CompasSpiral\NEW 3DS COMPASS FULL HD 2013.png\NEW 3DS COMPASS FULL HD 2013 - NEW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9568" y="3313737"/>
            <a:ext cx="504000" cy="479700"/>
          </a:xfrm>
          <a:prstGeom prst="rect">
            <a:avLst/>
          </a:prstGeom>
          <a:noFill/>
        </p:spPr>
      </p:pic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3118229" y="3969849"/>
            <a:ext cx="1717732" cy="92011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7800" indent="-177800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777777"/>
              </a:buClr>
              <a:buSzPct val="80000"/>
              <a:buFont typeface="Wingdings" pitchFamily="2" charset="2"/>
              <a:buChar char="n"/>
            </a:pPr>
            <a:r>
              <a:rPr lang="de-DE" sz="1200" b="1" dirty="0" err="1" smtClean="0"/>
              <a:t>Modeled</a:t>
            </a:r>
            <a:r>
              <a:rPr lang="de-DE" sz="1200" b="1" dirty="0" smtClean="0"/>
              <a:t> in C-Code</a:t>
            </a:r>
          </a:p>
          <a:p>
            <a:pPr marL="177800" indent="-177800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777777"/>
              </a:buClr>
              <a:buSzPct val="80000"/>
              <a:buFont typeface="Wingdings" pitchFamily="2" charset="2"/>
              <a:buChar char="n"/>
            </a:pPr>
            <a:r>
              <a:rPr lang="de-DE" sz="1200" b="1" dirty="0" smtClean="0"/>
              <a:t>Radar / </a:t>
            </a:r>
            <a:r>
              <a:rPr lang="de-DE" sz="1200" b="1" dirty="0" err="1" smtClean="0"/>
              <a:t>Ultrasonic</a:t>
            </a:r>
            <a:r>
              <a:rPr lang="de-DE" sz="1200" b="1" dirty="0" smtClean="0"/>
              <a:t> / </a:t>
            </a:r>
            <a:r>
              <a:rPr lang="de-DE" sz="1200" b="1" dirty="0" err="1" smtClean="0"/>
              <a:t>Lidar</a:t>
            </a:r>
            <a:r>
              <a:rPr lang="de-DE" sz="1200" b="1" dirty="0" smtClean="0"/>
              <a:t> / </a:t>
            </a:r>
            <a:r>
              <a:rPr lang="de-DE" sz="1200" b="1" dirty="0" err="1" smtClean="0"/>
              <a:t>Camera</a:t>
            </a:r>
            <a:endParaRPr lang="en-US" sz="1200" b="1" dirty="0"/>
          </a:p>
          <a:p>
            <a:pPr marL="177800" indent="-177800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777777"/>
              </a:buClr>
              <a:buSzPct val="80000"/>
              <a:buFont typeface="Wingdings" pitchFamily="2" charset="2"/>
              <a:buChar char="n"/>
            </a:pPr>
            <a:endParaRPr lang="en-US" sz="1200" b="1" dirty="0"/>
          </a:p>
        </p:txBody>
      </p:sp>
      <p:sp>
        <p:nvSpPr>
          <p:cNvPr id="45" name="Text Box 23"/>
          <p:cNvSpPr txBox="1">
            <a:spLocks noChangeArrowheads="1"/>
          </p:cNvSpPr>
          <p:nvPr/>
        </p:nvSpPr>
        <p:spPr bwMode="auto">
          <a:xfrm>
            <a:off x="3115961" y="5001411"/>
            <a:ext cx="1717732" cy="92011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7800" indent="-177800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777777"/>
              </a:buClr>
              <a:buSzPct val="80000"/>
              <a:buFont typeface="Wingdings" pitchFamily="2" charset="2"/>
              <a:buChar char="n"/>
            </a:pPr>
            <a:r>
              <a:rPr lang="de-DE" sz="1200" b="1" dirty="0" err="1" smtClean="0"/>
              <a:t>Dymola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model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from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Modelon</a:t>
            </a:r>
            <a:r>
              <a:rPr lang="de-DE" sz="1200" b="1" dirty="0" smtClean="0"/>
              <a:t> / </a:t>
            </a:r>
            <a:r>
              <a:rPr lang="de-DE" sz="1200" b="1" dirty="0" err="1" smtClean="0"/>
              <a:t>Modellica</a:t>
            </a:r>
            <a:r>
              <a:rPr lang="de-DE" sz="1200" b="1" dirty="0" smtClean="0"/>
              <a:t>  Chassis </a:t>
            </a:r>
            <a:r>
              <a:rPr lang="de-DE" sz="1200" b="1" dirty="0" err="1" smtClean="0"/>
              <a:t>library</a:t>
            </a:r>
            <a:r>
              <a:rPr lang="de-DE" sz="1200" b="1" dirty="0" smtClean="0"/>
              <a:t> </a:t>
            </a:r>
            <a:endParaRPr lang="en-US" sz="1200" b="1" dirty="0"/>
          </a:p>
          <a:p>
            <a:pPr marL="177800" indent="-177800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777777"/>
              </a:buClr>
              <a:buSzPct val="80000"/>
              <a:buFont typeface="Wingdings" pitchFamily="2" charset="2"/>
              <a:buChar char="n"/>
            </a:pPr>
            <a:endParaRPr lang="en-US" sz="1200" b="1" dirty="0"/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5006296" y="3981388"/>
            <a:ext cx="3382128" cy="92011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7800" indent="-177800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777777"/>
              </a:buClr>
              <a:buSzPct val="80000"/>
              <a:buFont typeface="Wingdings" pitchFamily="2" charset="2"/>
              <a:buChar char="n"/>
            </a:pPr>
            <a:r>
              <a:rPr lang="de-DE" sz="1200" b="1" dirty="0" smtClean="0"/>
              <a:t>1 – 3 </a:t>
            </a:r>
            <a:r>
              <a:rPr lang="de-DE" sz="1200" b="1" dirty="0" err="1" smtClean="0"/>
              <a:t>independent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beams</a:t>
            </a:r>
            <a:r>
              <a:rPr lang="de-DE" sz="1200" b="1" dirty="0"/>
              <a:t> </a:t>
            </a:r>
            <a:r>
              <a:rPr lang="de-DE" sz="1200" b="1" dirty="0" err="1" smtClean="0"/>
              <a:t>with</a:t>
            </a:r>
            <a:r>
              <a:rPr lang="de-DE" sz="1200" b="1" dirty="0" smtClean="0"/>
              <a:t> 10 – 15 m</a:t>
            </a:r>
            <a:endParaRPr lang="en-US" sz="1200" b="1" dirty="0"/>
          </a:p>
          <a:p>
            <a:pPr marL="177800" indent="-177800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777777"/>
              </a:buClr>
              <a:buSzPct val="80000"/>
              <a:buFont typeface="Wingdings" pitchFamily="2" charset="2"/>
              <a:buChar char="n"/>
            </a:pPr>
            <a:r>
              <a:rPr lang="de-DE" sz="1200" b="1" dirty="0" smtClean="0"/>
              <a:t>Behind </a:t>
            </a:r>
            <a:r>
              <a:rPr lang="de-DE" sz="1200" b="1" dirty="0" err="1" smtClean="0"/>
              <a:t>windscreen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or</a:t>
            </a:r>
            <a:r>
              <a:rPr lang="de-DE" sz="1200" b="1" dirty="0" smtClean="0"/>
              <a:t> at </a:t>
            </a:r>
            <a:r>
              <a:rPr lang="de-DE" sz="1200" b="1" dirty="0" err="1" smtClean="0"/>
              <a:t>the</a:t>
            </a:r>
            <a:r>
              <a:rPr lang="de-DE" sz="1200" b="1" dirty="0" smtClean="0"/>
              <a:t> front</a:t>
            </a:r>
          </a:p>
          <a:p>
            <a:pPr marL="177800" indent="-177800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777777"/>
              </a:buClr>
              <a:buSzPct val="80000"/>
              <a:buFont typeface="Wingdings" pitchFamily="2" charset="2"/>
              <a:buChar char="n"/>
            </a:pPr>
            <a:r>
              <a:rPr lang="de-DE" sz="1200" b="1" dirty="0" err="1" smtClean="0"/>
              <a:t>For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obstacle</a:t>
            </a:r>
            <a:r>
              <a:rPr lang="de-DE" sz="1200" b="1" dirty="0"/>
              <a:t> </a:t>
            </a:r>
            <a:r>
              <a:rPr lang="de-DE" sz="1200" b="1" dirty="0" err="1" smtClean="0"/>
              <a:t>identification</a:t>
            </a:r>
            <a:endParaRPr lang="en-US" sz="1200" b="1" dirty="0"/>
          </a:p>
        </p:txBody>
      </p:sp>
      <p:pic>
        <p:nvPicPr>
          <p:cNvPr id="47" name="Picture 3" descr="ModelicaLogo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0448" y="5605125"/>
            <a:ext cx="978919" cy="391883"/>
          </a:xfrm>
          <a:prstGeom prst="rect">
            <a:avLst/>
          </a:prstGeom>
          <a:noFill/>
        </p:spPr>
      </p:pic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3115961" y="1881576"/>
            <a:ext cx="1717732" cy="92011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77800" indent="-177800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777777"/>
              </a:buClr>
              <a:buSzPct val="80000"/>
              <a:buFont typeface="Wingdings" pitchFamily="2" charset="2"/>
              <a:buChar char="n"/>
            </a:pPr>
            <a:r>
              <a:rPr lang="de-DE" sz="1200" b="1" dirty="0" smtClean="0"/>
              <a:t>DS </a:t>
            </a:r>
            <a:r>
              <a:rPr lang="de-DE" sz="1200" b="1" dirty="0" err="1" smtClean="0"/>
              <a:t>car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model</a:t>
            </a:r>
            <a:endParaRPr lang="de-DE" sz="1200" b="1" dirty="0" smtClean="0"/>
          </a:p>
          <a:p>
            <a:pPr marL="177800" indent="-177800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777777"/>
              </a:buClr>
              <a:buSzPct val="80000"/>
              <a:buFont typeface="Wingdings" pitchFamily="2" charset="2"/>
              <a:buChar char="n"/>
            </a:pPr>
            <a:r>
              <a:rPr lang="de-DE" sz="1200" b="1" dirty="0" err="1" smtClean="0"/>
              <a:t>Modeled</a:t>
            </a:r>
            <a:r>
              <a:rPr lang="de-DE" sz="1200" b="1" dirty="0" smtClean="0"/>
              <a:t> in CATIA</a:t>
            </a:r>
            <a:endParaRPr lang="en-US" sz="1200" b="1" dirty="0"/>
          </a:p>
          <a:p>
            <a:pPr marL="177800" indent="-177800" defTabSz="762000" eaLnBrk="0" hangingPunct="0">
              <a:spcBef>
                <a:spcPct val="10000"/>
              </a:spcBef>
              <a:spcAft>
                <a:spcPct val="10000"/>
              </a:spcAft>
              <a:buClr>
                <a:srgbClr val="777777"/>
              </a:buClr>
              <a:buSzPct val="80000"/>
              <a:buFont typeface="Wingdings" pitchFamily="2" charset="2"/>
              <a:buChar char="n"/>
            </a:pPr>
            <a:endParaRPr lang="en-US" sz="1200" b="1" dirty="0"/>
          </a:p>
        </p:txBody>
      </p:sp>
      <p:pic>
        <p:nvPicPr>
          <p:cNvPr id="49" name="Grafik 41" descr="dymolaLogo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236" y="5044764"/>
            <a:ext cx="252000" cy="303008"/>
          </a:xfrm>
          <a:prstGeom prst="rect">
            <a:avLst/>
          </a:prstGeom>
        </p:spPr>
      </p:pic>
      <p:pic>
        <p:nvPicPr>
          <p:cNvPr id="50" name="Picture 49" descr="Logo_CATIA_RGBcolor_WhiteBg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665" y="2496822"/>
            <a:ext cx="1039973" cy="266513"/>
          </a:xfrm>
          <a:prstGeom prst="rect">
            <a:avLst/>
          </a:prstGeom>
        </p:spPr>
      </p:pic>
      <p:pic>
        <p:nvPicPr>
          <p:cNvPr id="51" name="Picture 50" descr="ISD_Car_3840_2100_1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89" y="1881576"/>
            <a:ext cx="1539590" cy="1038884"/>
          </a:xfrm>
          <a:prstGeom prst="rect">
            <a:avLst/>
          </a:prstGeom>
          <a:ln>
            <a:noFill/>
          </a:ln>
          <a:effectLst/>
        </p:spPr>
      </p:pic>
      <p:sp>
        <p:nvSpPr>
          <p:cNvPr id="52" name="AutoShape 6"/>
          <p:cNvSpPr>
            <a:spLocks noChangeArrowheads="1"/>
          </p:cNvSpPr>
          <p:nvPr/>
        </p:nvSpPr>
        <p:spPr bwMode="auto">
          <a:xfrm rot="5400000">
            <a:off x="-1326112" y="3597780"/>
            <a:ext cx="4257563" cy="733470"/>
          </a:xfrm>
          <a:prstGeom prst="homePlate">
            <a:avLst>
              <a:gd name="adj" fmla="val 17293"/>
            </a:avLst>
          </a:prstGeom>
          <a:solidFill>
            <a:srgbClr val="8EA1BD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lIns="45720" rIns="45720" anchor="ctr" anchorCtr="1"/>
          <a:lstStyle/>
          <a:p>
            <a:pPr algn="ctr"/>
            <a:r>
              <a:rPr lang="de-DE" sz="1600" b="1" dirty="0" err="1" smtClean="0">
                <a:solidFill>
                  <a:schemeClr val="bg1"/>
                </a:solidFill>
              </a:rPr>
              <a:t>Requirements</a:t>
            </a:r>
            <a:endParaRPr lang="de-DE" sz="1600" b="1" dirty="0">
              <a:solidFill>
                <a:schemeClr val="bg1"/>
              </a:solidFill>
            </a:endParaRPr>
          </a:p>
        </p:txBody>
      </p:sp>
      <p:pic>
        <p:nvPicPr>
          <p:cNvPr id="53" name="Picture 3" descr="E:\INDUSTRY\Identity\4-CompasSpiral\NEW 3DS COMPASS FULL HD 2013.png\NEW 3DS COMPASS FULL HD 2013 - NEW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873" y="5347772"/>
            <a:ext cx="526283" cy="540000"/>
          </a:xfrm>
          <a:prstGeom prst="rect">
            <a:avLst/>
          </a:prstGeom>
          <a:noFill/>
        </p:spPr>
      </p:pic>
      <p:pic>
        <p:nvPicPr>
          <p:cNvPr id="54" name="Picture 3" descr="D:\IBM_DOORS.bmp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84895" y="2891985"/>
            <a:ext cx="2193723" cy="17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54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6251" y="1196752"/>
            <a:ext cx="8430245" cy="430024"/>
          </a:xfrm>
        </p:spPr>
        <p:txBody>
          <a:bodyPr/>
          <a:lstStyle/>
          <a:p>
            <a:r>
              <a:rPr lang="en-US" sz="2800" dirty="0" smtClean="0">
                <a:latin typeface="+mn-lt"/>
                <a:ea typeface="+mn-ea"/>
                <a:cs typeface="+mn-cs"/>
              </a:rPr>
              <a:t>The EBA has 2 - 3  Functionalities</a:t>
            </a:r>
            <a:endParaRPr lang="en-US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55299" name="Picture 3" descr="corner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0082" y="4466597"/>
            <a:ext cx="2216768" cy="1782092"/>
          </a:xfrm>
          <a:prstGeom prst="rect">
            <a:avLst/>
          </a:prstGeom>
          <a:noFill/>
        </p:spPr>
      </p:pic>
      <p:sp>
        <p:nvSpPr>
          <p:cNvPr id="55300" name="Rectangle 4" descr="Vertikal dunkel"/>
          <p:cNvSpPr>
            <a:spLocks noChangeArrowheads="1"/>
          </p:cNvSpPr>
          <p:nvPr/>
        </p:nvSpPr>
        <p:spPr bwMode="auto">
          <a:xfrm rot="-204452">
            <a:off x="7283623" y="4401186"/>
            <a:ext cx="1049333" cy="197687"/>
          </a:xfrm>
          <a:prstGeom prst="rect">
            <a:avLst/>
          </a:prstGeom>
          <a:pattFill prst="dkVert">
            <a:fgClr>
              <a:schemeClr val="accent2"/>
            </a:fgClr>
            <a:bgClr>
              <a:schemeClr val="bg1"/>
            </a:bgClr>
          </a:pattFill>
          <a:ln w="9525" algn="ctr">
            <a:miter lim="800000"/>
            <a:headEnd/>
            <a:tailEnd/>
          </a:ln>
          <a:effectLst/>
          <a:scene3d>
            <a:camera prst="legacyPerspectiveFront">
              <a:rot lat="1200000" lon="3600000" rev="0"/>
            </a:camera>
            <a:lightRig rig="legacyFlat2" dir="t"/>
          </a:scene3d>
          <a:sp3d extrusionH="430200" prstMaterial="legacyPlastic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lIns="80463" tIns="40232" rIns="80463" bIns="40232" anchor="ctr">
            <a:flatTx/>
          </a:bodyPr>
          <a:lstStyle/>
          <a:p>
            <a:endParaRPr lang="de-DE"/>
          </a:p>
        </p:txBody>
      </p:sp>
      <p:sp>
        <p:nvSpPr>
          <p:cNvPr id="55301" name="Freeform 5"/>
          <p:cNvSpPr>
            <a:spLocks/>
          </p:cNvSpPr>
          <p:nvPr/>
        </p:nvSpPr>
        <p:spPr bwMode="auto">
          <a:xfrm>
            <a:off x="3170448" y="5273337"/>
            <a:ext cx="2808630" cy="831449"/>
          </a:xfrm>
          <a:custGeom>
            <a:avLst/>
            <a:gdLst/>
            <a:ahLst/>
            <a:cxnLst>
              <a:cxn ang="0">
                <a:pos x="0" y="385"/>
              </a:cxn>
              <a:cxn ang="0">
                <a:pos x="14" y="572"/>
              </a:cxn>
              <a:cxn ang="0">
                <a:pos x="2069" y="116"/>
              </a:cxn>
              <a:cxn ang="0">
                <a:pos x="1877" y="0"/>
              </a:cxn>
              <a:cxn ang="0">
                <a:pos x="0" y="385"/>
              </a:cxn>
            </a:cxnLst>
            <a:rect l="0" t="0" r="r" b="b"/>
            <a:pathLst>
              <a:path w="2069" h="572">
                <a:moveTo>
                  <a:pt x="0" y="385"/>
                </a:moveTo>
                <a:lnTo>
                  <a:pt x="14" y="572"/>
                </a:lnTo>
                <a:lnTo>
                  <a:pt x="2069" y="116"/>
                </a:lnTo>
                <a:lnTo>
                  <a:pt x="1877" y="0"/>
                </a:lnTo>
                <a:lnTo>
                  <a:pt x="0" y="385"/>
                </a:lnTo>
                <a:close/>
              </a:path>
            </a:pathLst>
          </a:custGeom>
          <a:gradFill rotWithShape="1">
            <a:gsLst>
              <a:gs pos="0">
                <a:srgbClr val="00CC66"/>
              </a:gs>
              <a:gs pos="100000">
                <a:srgbClr val="00CC66">
                  <a:gamma/>
                  <a:shade val="21569"/>
                  <a:invGamma/>
                </a:srgbClr>
              </a:gs>
            </a:gsLst>
            <a:path path="rect">
              <a:fillToRect l="100000" b="100000"/>
            </a:path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lIns="80463" tIns="40232" rIns="80463" bIns="40232" anchor="ctr"/>
          <a:lstStyle/>
          <a:p>
            <a:endParaRPr lang="de-DE"/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5004406" y="5126525"/>
            <a:ext cx="367878" cy="257284"/>
          </a:xfrm>
          <a:prstGeom prst="rect">
            <a:avLst/>
          </a:prstGeom>
        </p:spPr>
        <p:txBody>
          <a:bodyPr wrap="none" lIns="80463" tIns="40232" rIns="80463" bIns="40232" fromWordArt="1">
            <a:prstTxWarp prst="textSlantUp">
              <a:avLst>
                <a:gd name="adj" fmla="val 30509"/>
              </a:avLst>
            </a:prstTxWarp>
          </a:bodyPr>
          <a:lstStyle/>
          <a:p>
            <a:r>
              <a:rPr lang="de-DE" sz="3200" kern="10" dirty="0" err="1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PreFill</a:t>
            </a:r>
            <a:endParaRPr lang="de-DE" sz="3200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55303" name="Freeform 7"/>
          <p:cNvSpPr>
            <a:spLocks/>
          </p:cNvSpPr>
          <p:nvPr/>
        </p:nvSpPr>
        <p:spPr bwMode="auto">
          <a:xfrm>
            <a:off x="5710300" y="4750046"/>
            <a:ext cx="2614511" cy="691905"/>
          </a:xfrm>
          <a:custGeom>
            <a:avLst/>
            <a:gdLst/>
            <a:ahLst/>
            <a:cxnLst>
              <a:cxn ang="0">
                <a:pos x="0" y="355"/>
              </a:cxn>
              <a:cxn ang="0">
                <a:pos x="1752" y="0"/>
              </a:cxn>
              <a:cxn ang="0">
                <a:pos x="1926" y="78"/>
              </a:cxn>
              <a:cxn ang="0">
                <a:pos x="198" y="476"/>
              </a:cxn>
              <a:cxn ang="0">
                <a:pos x="0" y="355"/>
              </a:cxn>
            </a:cxnLst>
            <a:rect l="0" t="0" r="r" b="b"/>
            <a:pathLst>
              <a:path w="1926" h="476">
                <a:moveTo>
                  <a:pt x="0" y="355"/>
                </a:moveTo>
                <a:lnTo>
                  <a:pt x="1752" y="0"/>
                </a:lnTo>
                <a:lnTo>
                  <a:pt x="1926" y="78"/>
                </a:lnTo>
                <a:lnTo>
                  <a:pt x="198" y="476"/>
                </a:lnTo>
                <a:lnTo>
                  <a:pt x="0" y="355"/>
                </a:ln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21569"/>
                  <a:invGamma/>
                </a:srgbClr>
              </a:gs>
            </a:gsLst>
            <a:path path="rect">
              <a:fillToRect l="100000" b="100000"/>
            </a:path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0463" tIns="40232" rIns="80463" bIns="40232" anchor="ctr"/>
          <a:lstStyle/>
          <a:p>
            <a:endParaRPr lang="de-DE"/>
          </a:p>
        </p:txBody>
      </p:sp>
      <p:sp>
        <p:nvSpPr>
          <p:cNvPr id="55304" name="WordArt 8"/>
          <p:cNvSpPr>
            <a:spLocks noChangeArrowheads="1" noChangeShapeType="1" noTextEdit="1"/>
          </p:cNvSpPr>
          <p:nvPr/>
        </p:nvSpPr>
        <p:spPr bwMode="auto">
          <a:xfrm rot="-153125">
            <a:off x="5989940" y="4665740"/>
            <a:ext cx="1293681" cy="454971"/>
          </a:xfrm>
          <a:prstGeom prst="rect">
            <a:avLst/>
          </a:prstGeom>
        </p:spPr>
        <p:txBody>
          <a:bodyPr wrap="none" lIns="80463" tIns="40232" rIns="80463" bIns="40232" fromWordArt="1">
            <a:prstTxWarp prst="textSlantUp">
              <a:avLst>
                <a:gd name="adj" fmla="val 47273"/>
              </a:avLst>
            </a:prstTxWarp>
          </a:bodyPr>
          <a:lstStyle/>
          <a:p>
            <a:r>
              <a:rPr lang="de-DE" sz="3200" kern="10" dirty="0" err="1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Autonomous</a:t>
            </a:r>
            <a:r>
              <a:rPr lang="de-DE" sz="32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 </a:t>
            </a:r>
            <a:r>
              <a:rPr lang="de-DE" sz="3200" kern="10" dirty="0" err="1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Braking</a:t>
            </a:r>
            <a:endParaRPr lang="de-DE" sz="3200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 flipH="1" flipV="1">
            <a:off x="5127939" y="4863427"/>
            <a:ext cx="862001" cy="5930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463" tIns="40232" rIns="80463" bIns="40232" anchor="ctr"/>
          <a:lstStyle/>
          <a:p>
            <a:endParaRPr lang="de-DE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>
            <a:off x="4204851" y="4466596"/>
            <a:ext cx="3385561" cy="5276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0463" tIns="40232" rIns="80463" bIns="40232" anchor="ctr"/>
          <a:lstStyle/>
          <a:p>
            <a:endParaRPr lang="de-DE"/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 rot="-1629342">
            <a:off x="4635174" y="4994247"/>
            <a:ext cx="553853" cy="263099"/>
          </a:xfrm>
          <a:prstGeom prst="rightArrow">
            <a:avLst>
              <a:gd name="adj1" fmla="val 50000"/>
              <a:gd name="adj2" fmla="val 56354"/>
            </a:avLst>
          </a:prstGeom>
          <a:solidFill>
            <a:schemeClr val="accent1"/>
          </a:solidFill>
          <a:ln w="9525" algn="ctr">
            <a:miter lim="800000"/>
            <a:headEnd/>
            <a:tailEnd/>
          </a:ln>
          <a:effectLst/>
          <a:scene3d>
            <a:camera prst="legacyObliqueTopRight">
              <a:rot lat="16499998" lon="0" rev="0"/>
            </a:camera>
            <a:lightRig rig="legacyFlat3" dir="b"/>
          </a:scene3d>
          <a:sp3d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lIns="80463" tIns="40232" rIns="80463" bIns="40232" anchor="ctr">
            <a:flatTx/>
          </a:bodyPr>
          <a:lstStyle/>
          <a:p>
            <a:endParaRPr lang="de-DE"/>
          </a:p>
        </p:txBody>
      </p:sp>
      <p:sp>
        <p:nvSpPr>
          <p:cNvPr id="55308" name="Freeform 12"/>
          <p:cNvSpPr>
            <a:spLocks/>
          </p:cNvSpPr>
          <p:nvPr/>
        </p:nvSpPr>
        <p:spPr bwMode="auto">
          <a:xfrm>
            <a:off x="5437442" y="4928835"/>
            <a:ext cx="3167006" cy="896861"/>
          </a:xfrm>
          <a:custGeom>
            <a:avLst/>
            <a:gdLst/>
            <a:ahLst/>
            <a:cxnLst>
              <a:cxn ang="0">
                <a:pos x="0" y="468"/>
              </a:cxn>
              <a:cxn ang="0">
                <a:pos x="2159" y="0"/>
              </a:cxn>
              <a:cxn ang="0">
                <a:pos x="2333" y="78"/>
              </a:cxn>
              <a:cxn ang="0">
                <a:pos x="202" y="617"/>
              </a:cxn>
              <a:cxn ang="0">
                <a:pos x="0" y="468"/>
              </a:cxn>
            </a:cxnLst>
            <a:rect l="0" t="0" r="r" b="b"/>
            <a:pathLst>
              <a:path w="2333" h="617">
                <a:moveTo>
                  <a:pt x="0" y="468"/>
                </a:moveTo>
                <a:lnTo>
                  <a:pt x="2159" y="0"/>
                </a:lnTo>
                <a:lnTo>
                  <a:pt x="2333" y="78"/>
                </a:lnTo>
                <a:lnTo>
                  <a:pt x="202" y="617"/>
                </a:lnTo>
                <a:lnTo>
                  <a:pt x="0" y="468"/>
                </a:lnTo>
                <a:close/>
              </a:path>
            </a:pathLst>
          </a:custGeom>
          <a:gradFill rotWithShape="1">
            <a:gsLst>
              <a:gs pos="0">
                <a:srgbClr val="0066FF"/>
              </a:gs>
              <a:gs pos="100000">
                <a:srgbClr val="0066FF">
                  <a:gamma/>
                  <a:shade val="21569"/>
                  <a:invGamma/>
                </a:srgbClr>
              </a:gs>
            </a:gsLst>
            <a:path path="rect">
              <a:fillToRect l="100000" b="100000"/>
            </a:path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0463" tIns="40232" rIns="80463" bIns="40232" anchor="ctr"/>
          <a:lstStyle/>
          <a:p>
            <a:endParaRPr lang="de-DE"/>
          </a:p>
        </p:txBody>
      </p:sp>
      <p:sp>
        <p:nvSpPr>
          <p:cNvPr id="55309" name="WordArt 13"/>
          <p:cNvSpPr>
            <a:spLocks noChangeArrowheads="1" noChangeShapeType="1" noTextEdit="1"/>
          </p:cNvSpPr>
          <p:nvPr/>
        </p:nvSpPr>
        <p:spPr bwMode="auto">
          <a:xfrm>
            <a:off x="6106680" y="5324211"/>
            <a:ext cx="1661558" cy="725339"/>
          </a:xfrm>
          <a:prstGeom prst="rect">
            <a:avLst/>
          </a:prstGeom>
        </p:spPr>
        <p:txBody>
          <a:bodyPr wrap="none" lIns="80463" tIns="40232" rIns="80463" bIns="40232" fromWordArt="1">
            <a:prstTxWarp prst="textSlantUp">
              <a:avLst>
                <a:gd name="adj" fmla="val 66236"/>
              </a:avLst>
            </a:prstTxWarp>
          </a:bodyPr>
          <a:lstStyle/>
          <a:p>
            <a:r>
              <a:rPr lang="de-DE" sz="3200" kern="10" dirty="0" err="1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Sensitivity</a:t>
            </a:r>
            <a:r>
              <a:rPr lang="de-DE" sz="32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 </a:t>
            </a:r>
            <a:r>
              <a:rPr lang="de-DE" sz="3200" kern="10" dirty="0" err="1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Adjustment</a:t>
            </a:r>
            <a:r>
              <a:rPr lang="de-DE" sz="3200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 Brake </a:t>
            </a:r>
            <a:r>
              <a:rPr lang="de-DE" sz="3200" kern="10" dirty="0" err="1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Assist</a:t>
            </a:r>
            <a:endParaRPr lang="de-DE" sz="3200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51520" y="1932001"/>
            <a:ext cx="8252573" cy="204373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0463" tIns="40232" rIns="80463" bIns="40232"/>
          <a:lstStyle/>
          <a:p>
            <a:pPr defTabSz="877267"/>
            <a:r>
              <a:rPr lang="de-DE" b="1" dirty="0" smtClean="0"/>
              <a:t>Emergency </a:t>
            </a:r>
          </a:p>
          <a:p>
            <a:pPr defTabSz="877267"/>
            <a:r>
              <a:rPr lang="de-DE" b="1" dirty="0" smtClean="0"/>
              <a:t>Brake </a:t>
            </a:r>
          </a:p>
          <a:p>
            <a:pPr defTabSz="877267"/>
            <a:r>
              <a:rPr lang="de-DE" b="1" dirty="0" smtClean="0"/>
              <a:t>Assistance</a:t>
            </a:r>
            <a:endParaRPr lang="en-US" b="1" dirty="0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364567" y="2028089"/>
            <a:ext cx="1725359" cy="624000"/>
          </a:xfrm>
          <a:prstGeom prst="rect">
            <a:avLst/>
          </a:prstGeom>
          <a:solidFill>
            <a:srgbClr val="00CC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0463" tIns="40232" rIns="80463" bIns="40232" anchor="ctr"/>
          <a:lstStyle/>
          <a:p>
            <a:pPr defTabSz="877267"/>
            <a:r>
              <a:rPr lang="de-DE" b="1" dirty="0" err="1"/>
              <a:t>PreFill</a:t>
            </a:r>
            <a:endParaRPr lang="en-US" b="1" dirty="0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4457804" y="2028089"/>
            <a:ext cx="1725359" cy="624000"/>
          </a:xfrm>
          <a:prstGeom prst="rect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0463" tIns="40232" rIns="80463" bIns="40232" anchor="ctr"/>
          <a:lstStyle/>
          <a:p>
            <a:pPr defTabSz="877267"/>
            <a:r>
              <a:rPr lang="de-DE" b="1" dirty="0">
                <a:solidFill>
                  <a:schemeClr val="bg1"/>
                </a:solidFill>
              </a:rPr>
              <a:t>Brake </a:t>
            </a:r>
            <a:r>
              <a:rPr lang="de-DE" b="1" dirty="0" err="1">
                <a:solidFill>
                  <a:schemeClr val="bg1"/>
                </a:solidFill>
              </a:rPr>
              <a:t>Assist</a:t>
            </a:r>
            <a:endParaRPr lang="de-DE" b="1" dirty="0">
              <a:solidFill>
                <a:schemeClr val="bg1"/>
              </a:solidFill>
            </a:endParaRPr>
          </a:p>
          <a:p>
            <a:pPr defTabSz="877267"/>
            <a:r>
              <a:rPr lang="de-DE" b="1" dirty="0">
                <a:solidFill>
                  <a:schemeClr val="bg1"/>
                </a:solidFill>
              </a:rPr>
              <a:t>Support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6551040" y="2028089"/>
            <a:ext cx="1724002" cy="624000"/>
          </a:xfrm>
          <a:prstGeom prst="rect">
            <a:avLst/>
          </a:prstGeom>
          <a:solidFill>
            <a:srgbClr val="FFC1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0463" tIns="40232" rIns="80463" bIns="40232" anchor="ctr"/>
          <a:lstStyle/>
          <a:p>
            <a:pPr defTabSz="877267"/>
            <a:r>
              <a:rPr lang="de-DE" b="1" dirty="0" err="1"/>
              <a:t>Autonomous</a:t>
            </a:r>
            <a:endParaRPr lang="de-DE" b="1" dirty="0"/>
          </a:p>
          <a:p>
            <a:pPr defTabSz="877267"/>
            <a:r>
              <a:rPr lang="de-DE" b="1" dirty="0" err="1"/>
              <a:t>Braking</a:t>
            </a:r>
            <a:endParaRPr lang="en-US" b="1" dirty="0"/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2364567" y="2738930"/>
            <a:ext cx="1725359" cy="1104532"/>
          </a:xfrm>
          <a:prstGeom prst="rect">
            <a:avLst/>
          </a:prstGeom>
          <a:solidFill>
            <a:srgbClr val="00CC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0463" tIns="40232" rIns="80463" bIns="40232" anchor="ctr"/>
          <a:lstStyle/>
          <a:p>
            <a:pPr defTabSz="877267"/>
            <a:r>
              <a:rPr lang="de-DE" sz="1200" b="1" dirty="0" err="1"/>
              <a:t>Preconditioning</a:t>
            </a:r>
            <a:r>
              <a:rPr lang="de-DE" sz="1200" b="1" dirty="0"/>
              <a:t> </a:t>
            </a:r>
            <a:r>
              <a:rPr lang="de-DE" sz="1200" b="1" dirty="0" err="1"/>
              <a:t>of</a:t>
            </a:r>
            <a:r>
              <a:rPr lang="de-DE" sz="1200" b="1" dirty="0"/>
              <a:t> </a:t>
            </a:r>
          </a:p>
          <a:p>
            <a:pPr defTabSz="877267"/>
            <a:r>
              <a:rPr lang="de-DE" sz="1200" b="1" dirty="0" err="1"/>
              <a:t>the</a:t>
            </a:r>
            <a:r>
              <a:rPr lang="de-DE" sz="1200" b="1" dirty="0"/>
              <a:t> Brake System</a:t>
            </a: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4457804" y="2738930"/>
            <a:ext cx="1725359" cy="1104532"/>
          </a:xfrm>
          <a:prstGeom prst="rect">
            <a:avLst/>
          </a:prstGeom>
          <a:solidFill>
            <a:srgbClr val="00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0463" tIns="40232" rIns="80463" bIns="40232" anchor="ctr"/>
          <a:lstStyle/>
          <a:p>
            <a:pPr defTabSz="877267"/>
            <a:r>
              <a:rPr lang="de-DE" sz="1200" b="1" dirty="0" err="1">
                <a:solidFill>
                  <a:schemeClr val="bg1"/>
                </a:solidFill>
              </a:rPr>
              <a:t>Sensitivity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  <a:r>
              <a:rPr lang="de-DE" sz="1200" b="1" dirty="0" err="1">
                <a:solidFill>
                  <a:schemeClr val="bg1"/>
                </a:solidFill>
              </a:rPr>
              <a:t>Adjustment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</a:p>
          <a:p>
            <a:pPr defTabSz="877267"/>
            <a:r>
              <a:rPr lang="de-DE" sz="1200" b="1" dirty="0" err="1">
                <a:solidFill>
                  <a:schemeClr val="bg1"/>
                </a:solidFill>
              </a:rPr>
              <a:t>of</a:t>
            </a:r>
            <a:r>
              <a:rPr lang="de-DE" sz="1200" b="1" dirty="0">
                <a:solidFill>
                  <a:schemeClr val="bg1"/>
                </a:solidFill>
              </a:rPr>
              <a:t> Brake </a:t>
            </a:r>
            <a:r>
              <a:rPr lang="de-DE" sz="1200" b="1" dirty="0" err="1">
                <a:solidFill>
                  <a:schemeClr val="bg1"/>
                </a:solidFill>
              </a:rPr>
              <a:t>Assist</a:t>
            </a:r>
            <a:r>
              <a:rPr lang="de-DE" sz="1200" b="1" dirty="0">
                <a:solidFill>
                  <a:schemeClr val="bg1"/>
                </a:solidFill>
              </a:rPr>
              <a:t> </a:t>
            </a:r>
          </a:p>
          <a:p>
            <a:pPr defTabSz="877267"/>
            <a:r>
              <a:rPr lang="de-DE" sz="1200" b="1" dirty="0" err="1">
                <a:solidFill>
                  <a:schemeClr val="bg1"/>
                </a:solidFill>
              </a:rPr>
              <a:t>Thresholds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6551040" y="2738930"/>
            <a:ext cx="1724002" cy="1104532"/>
          </a:xfrm>
          <a:prstGeom prst="rect">
            <a:avLst/>
          </a:prstGeom>
          <a:solidFill>
            <a:srgbClr val="FFC1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0463" tIns="40232" rIns="80463" bIns="40232" anchor="ctr"/>
          <a:lstStyle/>
          <a:p>
            <a:pPr defTabSz="877267"/>
            <a:r>
              <a:rPr lang="de-DE" sz="1200" b="1" dirty="0" err="1"/>
              <a:t>Graded</a:t>
            </a:r>
            <a:r>
              <a:rPr lang="de-DE" sz="1200" b="1" dirty="0"/>
              <a:t>,</a:t>
            </a:r>
          </a:p>
          <a:p>
            <a:pPr defTabSz="877267"/>
            <a:r>
              <a:rPr lang="de-DE" sz="1200" b="1" dirty="0" err="1"/>
              <a:t>Autonomous</a:t>
            </a:r>
            <a:endParaRPr lang="de-DE" sz="1200" b="1" dirty="0"/>
          </a:p>
          <a:p>
            <a:pPr defTabSz="877267"/>
            <a:r>
              <a:rPr lang="de-DE" sz="1200" b="1" dirty="0" err="1"/>
              <a:t>Deceleration</a:t>
            </a:r>
            <a:endParaRPr lang="de-DE" sz="1200" b="1" dirty="0"/>
          </a:p>
          <a:p>
            <a:pPr defTabSz="877267"/>
            <a:r>
              <a:rPr lang="de-DE" sz="1200" b="1" dirty="0"/>
              <a:t>Request</a:t>
            </a:r>
            <a:endParaRPr lang="en-US" sz="1200" b="1" dirty="0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3937122" y="1838103"/>
            <a:ext cx="416728" cy="405764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chemeClr val="folHlink"/>
              </a:buClr>
              <a:buFont typeface="Webdings" pitchFamily="18" charset="2"/>
              <a:buNone/>
            </a:pPr>
            <a:r>
              <a:rPr lang="en-US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>
            <a:off x="6025355" y="1838103"/>
            <a:ext cx="418853" cy="40576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chemeClr val="folHlink"/>
              </a:buClr>
              <a:buFont typeface="Webdings" pitchFamily="18" charset="2"/>
              <a:buNone/>
            </a:pPr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8118919" y="1838103"/>
            <a:ext cx="418854" cy="405765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chemeClr val="folHlink"/>
              </a:buClr>
              <a:buFont typeface="Webdings" pitchFamily="18" charset="2"/>
              <a:buNone/>
            </a:pPr>
            <a:r>
              <a:rPr lang="en-US" sz="1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AutoShape 13"/>
          <p:cNvSpPr>
            <a:spLocks noChangeArrowheads="1"/>
          </p:cNvSpPr>
          <p:nvPr/>
        </p:nvSpPr>
        <p:spPr bwMode="auto">
          <a:xfrm>
            <a:off x="1070764" y="4191787"/>
            <a:ext cx="123308" cy="152846"/>
          </a:xfrm>
          <a:prstGeom prst="triangle">
            <a:avLst>
              <a:gd name="adj" fmla="val 50000"/>
            </a:avLst>
          </a:prstGeom>
          <a:solidFill>
            <a:srgbClr val="193A8B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de-DE" sz="500"/>
          </a:p>
        </p:txBody>
      </p:sp>
      <p:sp>
        <p:nvSpPr>
          <p:cNvPr id="29" name="AutoShape 14"/>
          <p:cNvSpPr>
            <a:spLocks noChangeArrowheads="1"/>
          </p:cNvSpPr>
          <p:nvPr/>
        </p:nvSpPr>
        <p:spPr bwMode="auto">
          <a:xfrm>
            <a:off x="1313944" y="4329847"/>
            <a:ext cx="123307" cy="152846"/>
          </a:xfrm>
          <a:prstGeom prst="triangle">
            <a:avLst>
              <a:gd name="adj" fmla="val 50000"/>
            </a:avLst>
          </a:prstGeom>
          <a:solidFill>
            <a:srgbClr val="193A8B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de-DE" sz="500"/>
          </a:p>
        </p:txBody>
      </p:sp>
      <p:sp>
        <p:nvSpPr>
          <p:cNvPr id="30" name="AutoShape 15"/>
          <p:cNvSpPr>
            <a:spLocks noChangeArrowheads="1"/>
          </p:cNvSpPr>
          <p:nvPr/>
        </p:nvSpPr>
        <p:spPr bwMode="auto">
          <a:xfrm>
            <a:off x="1083631" y="4669070"/>
            <a:ext cx="123308" cy="152846"/>
          </a:xfrm>
          <a:prstGeom prst="triangle">
            <a:avLst>
              <a:gd name="adj" fmla="val 50000"/>
            </a:avLst>
          </a:prstGeom>
          <a:solidFill>
            <a:srgbClr val="193A8B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de-DE" sz="500"/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827585" y="4055486"/>
            <a:ext cx="123307" cy="152846"/>
          </a:xfrm>
          <a:prstGeom prst="triangle">
            <a:avLst>
              <a:gd name="adj" fmla="val 50000"/>
            </a:avLst>
          </a:prstGeom>
          <a:solidFill>
            <a:srgbClr val="193A8B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de-DE" sz="500"/>
          </a:p>
        </p:txBody>
      </p:sp>
      <p:cxnSp>
        <p:nvCxnSpPr>
          <p:cNvPr id="32" name="Gewinkelte Verbindung 31"/>
          <p:cNvCxnSpPr>
            <a:stCxn id="31" idx="3"/>
            <a:endCxn id="28" idx="1"/>
          </p:cNvCxnSpPr>
          <p:nvPr/>
        </p:nvCxnSpPr>
        <p:spPr>
          <a:xfrm rot="16200000" flipH="1">
            <a:off x="965476" y="4132095"/>
            <a:ext cx="59878" cy="21235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winkelte Verbindung 31"/>
          <p:cNvCxnSpPr>
            <a:stCxn id="31" idx="3"/>
            <a:endCxn id="30" idx="1"/>
          </p:cNvCxnSpPr>
          <p:nvPr/>
        </p:nvCxnSpPr>
        <p:spPr>
          <a:xfrm rot="16200000" flipH="1">
            <a:off x="733268" y="4364302"/>
            <a:ext cx="537161" cy="22521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42"/>
          <p:cNvSpPr txBox="1"/>
          <p:nvPr/>
        </p:nvSpPr>
        <p:spPr>
          <a:xfrm>
            <a:off x="1265309" y="4166975"/>
            <a:ext cx="13088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b="1" dirty="0"/>
              <a:t>Driver Information</a:t>
            </a:r>
          </a:p>
        </p:txBody>
      </p:sp>
      <p:cxnSp>
        <p:nvCxnSpPr>
          <p:cNvPr id="35" name="Gewinkelte Verbindung 31"/>
          <p:cNvCxnSpPr>
            <a:stCxn id="28" idx="3"/>
            <a:endCxn id="29" idx="1"/>
          </p:cNvCxnSpPr>
          <p:nvPr/>
        </p:nvCxnSpPr>
        <p:spPr>
          <a:xfrm rot="16200000" flipH="1">
            <a:off x="1207776" y="4269274"/>
            <a:ext cx="61637" cy="21235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49"/>
          <p:cNvSpPr txBox="1"/>
          <p:nvPr/>
        </p:nvSpPr>
        <p:spPr>
          <a:xfrm>
            <a:off x="1508489" y="4320247"/>
            <a:ext cx="106568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b="1" dirty="0" err="1"/>
              <a:t>Headup</a:t>
            </a:r>
            <a:r>
              <a:rPr lang="de-DE" sz="700" b="1" dirty="0"/>
              <a:t> Display</a:t>
            </a:r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1313944" y="4499819"/>
            <a:ext cx="123307" cy="152846"/>
          </a:xfrm>
          <a:prstGeom prst="triangle">
            <a:avLst>
              <a:gd name="adj" fmla="val 50000"/>
            </a:avLst>
          </a:prstGeom>
          <a:solidFill>
            <a:srgbClr val="193A8B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de-DE" sz="500"/>
          </a:p>
        </p:txBody>
      </p:sp>
      <p:cxnSp>
        <p:nvCxnSpPr>
          <p:cNvPr id="38" name="Gewinkelte Verbindung 31"/>
          <p:cNvCxnSpPr>
            <a:stCxn id="28" idx="3"/>
            <a:endCxn id="37" idx="1"/>
          </p:cNvCxnSpPr>
          <p:nvPr/>
        </p:nvCxnSpPr>
        <p:spPr>
          <a:xfrm rot="16200000" flipH="1">
            <a:off x="1122790" y="4354260"/>
            <a:ext cx="231609" cy="21235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54"/>
          <p:cNvSpPr txBox="1"/>
          <p:nvPr/>
        </p:nvSpPr>
        <p:spPr>
          <a:xfrm>
            <a:off x="1508488" y="4515551"/>
            <a:ext cx="8560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b="1" dirty="0"/>
              <a:t>Kombi HMI</a:t>
            </a:r>
          </a:p>
        </p:txBody>
      </p:sp>
      <p:sp>
        <p:nvSpPr>
          <p:cNvPr id="40" name="Textfeld 56"/>
          <p:cNvSpPr txBox="1"/>
          <p:nvPr/>
        </p:nvSpPr>
        <p:spPr>
          <a:xfrm>
            <a:off x="1229539" y="4663493"/>
            <a:ext cx="70698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b="1" dirty="0"/>
              <a:t>ADAS</a:t>
            </a:r>
          </a:p>
        </p:txBody>
      </p:sp>
      <p:sp>
        <p:nvSpPr>
          <p:cNvPr id="41" name="AutoShape 14"/>
          <p:cNvSpPr>
            <a:spLocks noChangeArrowheads="1"/>
          </p:cNvSpPr>
          <p:nvPr/>
        </p:nvSpPr>
        <p:spPr bwMode="auto">
          <a:xfrm>
            <a:off x="1313794" y="4824582"/>
            <a:ext cx="123307" cy="152846"/>
          </a:xfrm>
          <a:prstGeom prst="triangle">
            <a:avLst>
              <a:gd name="adj" fmla="val 50000"/>
            </a:avLst>
          </a:prstGeom>
          <a:solidFill>
            <a:srgbClr val="193A8B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de-DE" sz="500"/>
          </a:p>
        </p:txBody>
      </p:sp>
      <p:cxnSp>
        <p:nvCxnSpPr>
          <p:cNvPr id="42" name="Gewinkelte Verbindung 31"/>
          <p:cNvCxnSpPr>
            <a:stCxn id="30" idx="3"/>
            <a:endCxn id="41" idx="1"/>
          </p:cNvCxnSpPr>
          <p:nvPr/>
        </p:nvCxnSpPr>
        <p:spPr>
          <a:xfrm rot="16200000" flipH="1">
            <a:off x="1205409" y="4761792"/>
            <a:ext cx="79089" cy="19933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utoShape 14"/>
          <p:cNvSpPr>
            <a:spLocks noChangeArrowheads="1"/>
          </p:cNvSpPr>
          <p:nvPr/>
        </p:nvSpPr>
        <p:spPr bwMode="auto">
          <a:xfrm>
            <a:off x="1313794" y="4987977"/>
            <a:ext cx="123307" cy="152846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de-DE" sz="500"/>
          </a:p>
        </p:txBody>
      </p:sp>
      <p:cxnSp>
        <p:nvCxnSpPr>
          <p:cNvPr id="44" name="Gewinkelte Verbindung 31"/>
          <p:cNvCxnSpPr>
            <a:stCxn id="30" idx="3"/>
            <a:endCxn id="43" idx="1"/>
          </p:cNvCxnSpPr>
          <p:nvPr/>
        </p:nvCxnSpPr>
        <p:spPr>
          <a:xfrm rot="16200000" flipH="1">
            <a:off x="1123711" y="4843490"/>
            <a:ext cx="242484" cy="19933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63"/>
          <p:cNvSpPr txBox="1"/>
          <p:nvPr/>
        </p:nvSpPr>
        <p:spPr>
          <a:xfrm>
            <a:off x="1440491" y="4809925"/>
            <a:ext cx="6626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b="1" dirty="0"/>
              <a:t>ACC</a:t>
            </a:r>
          </a:p>
        </p:txBody>
      </p:sp>
      <p:sp>
        <p:nvSpPr>
          <p:cNvPr id="46" name="Textfeld 64"/>
          <p:cNvSpPr txBox="1"/>
          <p:nvPr/>
        </p:nvSpPr>
        <p:spPr>
          <a:xfrm>
            <a:off x="1446924" y="4953562"/>
            <a:ext cx="15409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b="1"/>
              <a:t>Emergency Break Assist</a:t>
            </a:r>
          </a:p>
        </p:txBody>
      </p:sp>
      <p:sp>
        <p:nvSpPr>
          <p:cNvPr id="47" name="AutoShape 14"/>
          <p:cNvSpPr>
            <a:spLocks noChangeArrowheads="1"/>
          </p:cNvSpPr>
          <p:nvPr/>
        </p:nvSpPr>
        <p:spPr bwMode="auto">
          <a:xfrm>
            <a:off x="1547089" y="5135159"/>
            <a:ext cx="123307" cy="152846"/>
          </a:xfrm>
          <a:prstGeom prst="triangle">
            <a:avLst>
              <a:gd name="adj" fmla="val 50000"/>
            </a:avLst>
          </a:prstGeom>
          <a:solidFill>
            <a:srgbClr val="193A8B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de-DE" sz="500"/>
          </a:p>
        </p:txBody>
      </p:sp>
      <p:cxnSp>
        <p:nvCxnSpPr>
          <p:cNvPr id="48" name="Gewinkelte Verbindung 31"/>
          <p:cNvCxnSpPr>
            <a:stCxn id="43" idx="3"/>
            <a:endCxn id="47" idx="1"/>
          </p:cNvCxnSpPr>
          <p:nvPr/>
        </p:nvCxnSpPr>
        <p:spPr>
          <a:xfrm rot="16200000" flipH="1">
            <a:off x="1441303" y="5074968"/>
            <a:ext cx="70759" cy="20246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AutoShape 14"/>
          <p:cNvSpPr>
            <a:spLocks noChangeArrowheads="1"/>
          </p:cNvSpPr>
          <p:nvPr/>
        </p:nvSpPr>
        <p:spPr bwMode="auto">
          <a:xfrm>
            <a:off x="1547089" y="5298554"/>
            <a:ext cx="123307" cy="152846"/>
          </a:xfrm>
          <a:prstGeom prst="triangle">
            <a:avLst>
              <a:gd name="adj" fmla="val 50000"/>
            </a:avLst>
          </a:prstGeom>
          <a:solidFill>
            <a:srgbClr val="193A8B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de-DE" sz="500"/>
          </a:p>
        </p:txBody>
      </p:sp>
      <p:cxnSp>
        <p:nvCxnSpPr>
          <p:cNvPr id="50" name="Gewinkelte Verbindung 31"/>
          <p:cNvCxnSpPr>
            <a:stCxn id="43" idx="3"/>
            <a:endCxn id="49" idx="1"/>
          </p:cNvCxnSpPr>
          <p:nvPr/>
        </p:nvCxnSpPr>
        <p:spPr>
          <a:xfrm rot="16200000" flipH="1">
            <a:off x="1359605" y="5156666"/>
            <a:ext cx="234154" cy="20246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71"/>
          <p:cNvSpPr txBox="1"/>
          <p:nvPr/>
        </p:nvSpPr>
        <p:spPr>
          <a:xfrm>
            <a:off x="1751668" y="5147346"/>
            <a:ext cx="5408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b="1" dirty="0" err="1"/>
              <a:t>Pre-fill</a:t>
            </a:r>
            <a:endParaRPr lang="de-DE" sz="700" b="1" dirty="0"/>
          </a:p>
        </p:txBody>
      </p:sp>
      <p:sp>
        <p:nvSpPr>
          <p:cNvPr id="52" name="Textfeld 72"/>
          <p:cNvSpPr txBox="1"/>
          <p:nvPr/>
        </p:nvSpPr>
        <p:spPr>
          <a:xfrm>
            <a:off x="1736836" y="5292495"/>
            <a:ext cx="11737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b="1" dirty="0"/>
              <a:t>Brake </a:t>
            </a:r>
            <a:r>
              <a:rPr lang="de-DE" sz="700" b="1" dirty="0" err="1"/>
              <a:t>Assist</a:t>
            </a:r>
            <a:r>
              <a:rPr lang="de-DE" sz="700" b="1" dirty="0"/>
              <a:t> Support</a:t>
            </a:r>
          </a:p>
        </p:txBody>
      </p:sp>
      <p:sp>
        <p:nvSpPr>
          <p:cNvPr id="53" name="AutoShape 14"/>
          <p:cNvSpPr>
            <a:spLocks noChangeArrowheads="1"/>
          </p:cNvSpPr>
          <p:nvPr/>
        </p:nvSpPr>
        <p:spPr bwMode="auto">
          <a:xfrm>
            <a:off x="1547089" y="5472831"/>
            <a:ext cx="123307" cy="152846"/>
          </a:xfrm>
          <a:prstGeom prst="triangle">
            <a:avLst>
              <a:gd name="adj" fmla="val 50000"/>
            </a:avLst>
          </a:prstGeom>
          <a:solidFill>
            <a:srgbClr val="193A8B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de-DE" sz="500"/>
          </a:p>
        </p:txBody>
      </p:sp>
      <p:cxnSp>
        <p:nvCxnSpPr>
          <p:cNvPr id="54" name="Gewinkelte Verbindung 31"/>
          <p:cNvCxnSpPr>
            <a:stCxn id="43" idx="3"/>
            <a:endCxn id="53" idx="1"/>
          </p:cNvCxnSpPr>
          <p:nvPr/>
        </p:nvCxnSpPr>
        <p:spPr>
          <a:xfrm rot="16200000" flipH="1">
            <a:off x="1272467" y="5243804"/>
            <a:ext cx="408431" cy="20246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feld 75"/>
          <p:cNvSpPr txBox="1"/>
          <p:nvPr/>
        </p:nvSpPr>
        <p:spPr>
          <a:xfrm>
            <a:off x="1726203" y="5438417"/>
            <a:ext cx="11800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b="1" dirty="0" err="1"/>
              <a:t>Autonomous</a:t>
            </a:r>
            <a:r>
              <a:rPr lang="de-DE" sz="700" b="1" dirty="0"/>
              <a:t> </a:t>
            </a:r>
            <a:r>
              <a:rPr lang="de-DE" sz="700" b="1" dirty="0" err="1"/>
              <a:t>Braking</a:t>
            </a:r>
            <a:endParaRPr lang="de-DE" sz="700" b="1" dirty="0"/>
          </a:p>
        </p:txBody>
      </p:sp>
      <p:sp>
        <p:nvSpPr>
          <p:cNvPr id="56" name="AutoShape 15"/>
          <p:cNvSpPr>
            <a:spLocks noChangeArrowheads="1"/>
          </p:cNvSpPr>
          <p:nvPr/>
        </p:nvSpPr>
        <p:spPr bwMode="auto">
          <a:xfrm>
            <a:off x="1099329" y="5633461"/>
            <a:ext cx="123308" cy="152846"/>
          </a:xfrm>
          <a:prstGeom prst="triangle">
            <a:avLst>
              <a:gd name="adj" fmla="val 50000"/>
            </a:avLst>
          </a:prstGeom>
          <a:solidFill>
            <a:srgbClr val="193A8B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de-DE" sz="500"/>
          </a:p>
        </p:txBody>
      </p:sp>
      <p:cxnSp>
        <p:nvCxnSpPr>
          <p:cNvPr id="57" name="Gewinkelte Verbindung 31"/>
          <p:cNvCxnSpPr>
            <a:stCxn id="31" idx="3"/>
            <a:endCxn id="56" idx="1"/>
          </p:cNvCxnSpPr>
          <p:nvPr/>
        </p:nvCxnSpPr>
        <p:spPr>
          <a:xfrm rot="16200000" flipH="1">
            <a:off x="258921" y="4838649"/>
            <a:ext cx="1501552" cy="24091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81"/>
          <p:cNvSpPr txBox="1"/>
          <p:nvPr/>
        </p:nvSpPr>
        <p:spPr>
          <a:xfrm>
            <a:off x="1230578" y="5611710"/>
            <a:ext cx="8725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b="1" dirty="0"/>
              <a:t>Chassis</a:t>
            </a:r>
          </a:p>
        </p:txBody>
      </p:sp>
      <p:sp>
        <p:nvSpPr>
          <p:cNvPr id="59" name="AutoShape 14"/>
          <p:cNvSpPr>
            <a:spLocks noChangeArrowheads="1"/>
          </p:cNvSpPr>
          <p:nvPr/>
        </p:nvSpPr>
        <p:spPr bwMode="auto">
          <a:xfrm>
            <a:off x="1349563" y="5788707"/>
            <a:ext cx="123307" cy="152846"/>
          </a:xfrm>
          <a:prstGeom prst="triangle">
            <a:avLst>
              <a:gd name="adj" fmla="val 50000"/>
            </a:avLst>
          </a:prstGeom>
          <a:solidFill>
            <a:srgbClr val="193A8B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de-DE" sz="500"/>
          </a:p>
        </p:txBody>
      </p:sp>
      <p:cxnSp>
        <p:nvCxnSpPr>
          <p:cNvPr id="60" name="Gewinkelte Verbindung 31"/>
          <p:cNvCxnSpPr>
            <a:stCxn id="56" idx="3"/>
            <a:endCxn id="59" idx="1"/>
          </p:cNvCxnSpPr>
          <p:nvPr/>
        </p:nvCxnSpPr>
        <p:spPr>
          <a:xfrm rot="16200000" flipH="1">
            <a:off x="1231275" y="5716014"/>
            <a:ext cx="78823" cy="21940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feld 84"/>
          <p:cNvSpPr txBox="1"/>
          <p:nvPr/>
        </p:nvSpPr>
        <p:spPr>
          <a:xfrm>
            <a:off x="1537825" y="5768766"/>
            <a:ext cx="103635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b="1" dirty="0" err="1"/>
              <a:t>Braking</a:t>
            </a:r>
            <a:r>
              <a:rPr lang="de-DE" sz="700" b="1" dirty="0"/>
              <a:t> Systems</a:t>
            </a:r>
          </a:p>
        </p:txBody>
      </p:sp>
      <p:sp>
        <p:nvSpPr>
          <p:cNvPr id="62" name="AutoShape 14"/>
          <p:cNvSpPr>
            <a:spLocks noChangeArrowheads="1"/>
          </p:cNvSpPr>
          <p:nvPr/>
        </p:nvSpPr>
        <p:spPr bwMode="auto">
          <a:xfrm>
            <a:off x="1349563" y="6233555"/>
            <a:ext cx="123307" cy="152846"/>
          </a:xfrm>
          <a:prstGeom prst="triangle">
            <a:avLst>
              <a:gd name="adj" fmla="val 50000"/>
            </a:avLst>
          </a:prstGeom>
          <a:solidFill>
            <a:srgbClr val="193A8B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de-DE" sz="500"/>
          </a:p>
        </p:txBody>
      </p:sp>
      <p:cxnSp>
        <p:nvCxnSpPr>
          <p:cNvPr id="63" name="Gewinkelte Verbindung 31"/>
          <p:cNvCxnSpPr>
            <a:stCxn id="56" idx="3"/>
            <a:endCxn id="62" idx="1"/>
          </p:cNvCxnSpPr>
          <p:nvPr/>
        </p:nvCxnSpPr>
        <p:spPr>
          <a:xfrm rot="16200000" flipH="1">
            <a:off x="1008851" y="5938438"/>
            <a:ext cx="523671" cy="21940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87"/>
          <p:cNvSpPr txBox="1"/>
          <p:nvPr/>
        </p:nvSpPr>
        <p:spPr>
          <a:xfrm>
            <a:off x="1781004" y="5835038"/>
            <a:ext cx="225920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b="1" dirty="0"/>
              <a:t>ABS</a:t>
            </a:r>
          </a:p>
        </p:txBody>
      </p:sp>
      <p:sp>
        <p:nvSpPr>
          <p:cNvPr id="65" name="AutoShape 14"/>
          <p:cNvSpPr>
            <a:spLocks noChangeArrowheads="1"/>
          </p:cNvSpPr>
          <p:nvPr/>
        </p:nvSpPr>
        <p:spPr bwMode="auto">
          <a:xfrm>
            <a:off x="1592894" y="5930829"/>
            <a:ext cx="123307" cy="152846"/>
          </a:xfrm>
          <a:prstGeom prst="triangle">
            <a:avLst>
              <a:gd name="adj" fmla="val 50000"/>
            </a:avLst>
          </a:prstGeom>
          <a:solidFill>
            <a:srgbClr val="193A8B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de-DE" sz="500"/>
          </a:p>
        </p:txBody>
      </p:sp>
      <p:cxnSp>
        <p:nvCxnSpPr>
          <p:cNvPr id="66" name="Gewinkelte Verbindung 31"/>
          <p:cNvCxnSpPr>
            <a:stCxn id="59" idx="3"/>
            <a:endCxn id="65" idx="1"/>
          </p:cNvCxnSpPr>
          <p:nvPr/>
        </p:nvCxnSpPr>
        <p:spPr>
          <a:xfrm rot="16200000" flipH="1">
            <a:off x="1484620" y="5868150"/>
            <a:ext cx="65699" cy="21250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AutoShape 14"/>
          <p:cNvSpPr>
            <a:spLocks noChangeArrowheads="1"/>
          </p:cNvSpPr>
          <p:nvPr/>
        </p:nvSpPr>
        <p:spPr bwMode="auto">
          <a:xfrm>
            <a:off x="1592894" y="6081557"/>
            <a:ext cx="123307" cy="152846"/>
          </a:xfrm>
          <a:prstGeom prst="triangle">
            <a:avLst>
              <a:gd name="adj" fmla="val 50000"/>
            </a:avLst>
          </a:prstGeom>
          <a:solidFill>
            <a:srgbClr val="193A8B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de-DE" sz="500"/>
          </a:p>
        </p:txBody>
      </p:sp>
      <p:cxnSp>
        <p:nvCxnSpPr>
          <p:cNvPr id="68" name="Gewinkelte Verbindung 31"/>
          <p:cNvCxnSpPr>
            <a:stCxn id="59" idx="3"/>
            <a:endCxn id="67" idx="1"/>
          </p:cNvCxnSpPr>
          <p:nvPr/>
        </p:nvCxnSpPr>
        <p:spPr>
          <a:xfrm rot="16200000" flipH="1">
            <a:off x="1409256" y="5943514"/>
            <a:ext cx="216427" cy="21250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97"/>
          <p:cNvSpPr txBox="1"/>
          <p:nvPr/>
        </p:nvSpPr>
        <p:spPr>
          <a:xfrm>
            <a:off x="1781004" y="6074281"/>
            <a:ext cx="7931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b="1"/>
              <a:t>ESC</a:t>
            </a:r>
          </a:p>
        </p:txBody>
      </p:sp>
      <p:sp>
        <p:nvSpPr>
          <p:cNvPr id="70" name="AutoShape 14"/>
          <p:cNvSpPr>
            <a:spLocks noChangeArrowheads="1"/>
          </p:cNvSpPr>
          <p:nvPr/>
        </p:nvSpPr>
        <p:spPr bwMode="auto">
          <a:xfrm>
            <a:off x="1353014" y="6417978"/>
            <a:ext cx="123307" cy="152846"/>
          </a:xfrm>
          <a:prstGeom prst="triangle">
            <a:avLst>
              <a:gd name="adj" fmla="val 50000"/>
            </a:avLst>
          </a:prstGeom>
          <a:solidFill>
            <a:srgbClr val="193A8B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de-DE" sz="500"/>
          </a:p>
        </p:txBody>
      </p:sp>
      <p:cxnSp>
        <p:nvCxnSpPr>
          <p:cNvPr id="71" name="Gewinkelte Verbindung 31"/>
          <p:cNvCxnSpPr>
            <a:stCxn id="56" idx="3"/>
            <a:endCxn id="70" idx="1"/>
          </p:cNvCxnSpPr>
          <p:nvPr/>
        </p:nvCxnSpPr>
        <p:spPr>
          <a:xfrm rot="16200000" flipH="1">
            <a:off x="918365" y="6028925"/>
            <a:ext cx="708094" cy="22285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103"/>
          <p:cNvSpPr txBox="1"/>
          <p:nvPr/>
        </p:nvSpPr>
        <p:spPr>
          <a:xfrm>
            <a:off x="1508489" y="6238945"/>
            <a:ext cx="5571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b="1" dirty="0" err="1"/>
              <a:t>Steering</a:t>
            </a:r>
            <a:endParaRPr lang="de-DE" sz="700" b="1" dirty="0"/>
          </a:p>
        </p:txBody>
      </p:sp>
      <p:sp>
        <p:nvSpPr>
          <p:cNvPr id="73" name="Textfeld 104"/>
          <p:cNvSpPr txBox="1"/>
          <p:nvPr/>
        </p:nvSpPr>
        <p:spPr>
          <a:xfrm>
            <a:off x="1508488" y="6397297"/>
            <a:ext cx="7093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b="1" dirty="0"/>
              <a:t>Suspension</a:t>
            </a:r>
          </a:p>
        </p:txBody>
      </p:sp>
      <p:sp>
        <p:nvSpPr>
          <p:cNvPr id="27" name="Textfeld 106"/>
          <p:cNvSpPr txBox="1"/>
          <p:nvPr/>
        </p:nvSpPr>
        <p:spPr>
          <a:xfrm>
            <a:off x="981769" y="4018353"/>
            <a:ext cx="7900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b="1" dirty="0" err="1"/>
              <a:t>Vehicle</a:t>
            </a:r>
            <a:endParaRPr lang="de-DE" sz="700" b="1" dirty="0"/>
          </a:p>
        </p:txBody>
      </p:sp>
      <p:sp>
        <p:nvSpPr>
          <p:cNvPr id="74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234243" y="6451083"/>
            <a:ext cx="203581" cy="215444"/>
          </a:xfrm>
        </p:spPr>
        <p:txBody>
          <a:bodyPr/>
          <a:lstStyle/>
          <a:p>
            <a:fld id="{E72FAA5C-A8CC-465A-9642-4E280045EA2E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00730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/>
          <p:nvPr/>
        </p:nvSpPr>
        <p:spPr>
          <a:xfrm>
            <a:off x="440267" y="4461819"/>
            <a:ext cx="5664200" cy="1570723"/>
          </a:xfrm>
          <a:custGeom>
            <a:avLst/>
            <a:gdLst>
              <a:gd name="connsiteX0" fmla="*/ 0 w 5664200"/>
              <a:gd name="connsiteY0" fmla="*/ 22387 h 1444787"/>
              <a:gd name="connsiteX1" fmla="*/ 1811866 w 5664200"/>
              <a:gd name="connsiteY1" fmla="*/ 22387 h 1444787"/>
              <a:gd name="connsiteX2" fmla="*/ 2286000 w 5664200"/>
              <a:gd name="connsiteY2" fmla="*/ 22387 h 1444787"/>
              <a:gd name="connsiteX3" fmla="*/ 2844800 w 5664200"/>
              <a:gd name="connsiteY3" fmla="*/ 140921 h 1444787"/>
              <a:gd name="connsiteX4" fmla="*/ 5664200 w 5664200"/>
              <a:gd name="connsiteY4" fmla="*/ 1444787 h 1444787"/>
              <a:gd name="connsiteX0" fmla="*/ 0 w 5664200"/>
              <a:gd name="connsiteY0" fmla="*/ 22387 h 1444787"/>
              <a:gd name="connsiteX1" fmla="*/ 1811866 w 5664200"/>
              <a:gd name="connsiteY1" fmla="*/ 22387 h 1444787"/>
              <a:gd name="connsiteX2" fmla="*/ 2286000 w 5664200"/>
              <a:gd name="connsiteY2" fmla="*/ 22387 h 1444787"/>
              <a:gd name="connsiteX3" fmla="*/ 2556933 w 5664200"/>
              <a:gd name="connsiteY3" fmla="*/ 22387 h 1444787"/>
              <a:gd name="connsiteX4" fmla="*/ 2844800 w 5664200"/>
              <a:gd name="connsiteY4" fmla="*/ 140921 h 1444787"/>
              <a:gd name="connsiteX5" fmla="*/ 5664200 w 5664200"/>
              <a:gd name="connsiteY5" fmla="*/ 1444787 h 1444787"/>
              <a:gd name="connsiteX0" fmla="*/ 0 w 5664200"/>
              <a:gd name="connsiteY0" fmla="*/ 8781 h 1431181"/>
              <a:gd name="connsiteX1" fmla="*/ 1811866 w 5664200"/>
              <a:gd name="connsiteY1" fmla="*/ 8781 h 1431181"/>
              <a:gd name="connsiteX2" fmla="*/ 2286000 w 5664200"/>
              <a:gd name="connsiteY2" fmla="*/ 8781 h 1431181"/>
              <a:gd name="connsiteX3" fmla="*/ 2556933 w 5664200"/>
              <a:gd name="connsiteY3" fmla="*/ 8781 h 1431181"/>
              <a:gd name="connsiteX4" fmla="*/ 3344334 w 5664200"/>
              <a:gd name="connsiteY4" fmla="*/ 338981 h 1431181"/>
              <a:gd name="connsiteX5" fmla="*/ 5664200 w 5664200"/>
              <a:gd name="connsiteY5" fmla="*/ 1431181 h 1431181"/>
              <a:gd name="connsiteX0" fmla="*/ 0 w 5664200"/>
              <a:gd name="connsiteY0" fmla="*/ 2509 h 1424909"/>
              <a:gd name="connsiteX1" fmla="*/ 1811866 w 5664200"/>
              <a:gd name="connsiteY1" fmla="*/ 2509 h 1424909"/>
              <a:gd name="connsiteX2" fmla="*/ 2286000 w 5664200"/>
              <a:gd name="connsiteY2" fmla="*/ 2509 h 1424909"/>
              <a:gd name="connsiteX3" fmla="*/ 2683933 w 5664200"/>
              <a:gd name="connsiteY3" fmla="*/ 36376 h 1424909"/>
              <a:gd name="connsiteX4" fmla="*/ 3344334 w 5664200"/>
              <a:gd name="connsiteY4" fmla="*/ 332709 h 1424909"/>
              <a:gd name="connsiteX5" fmla="*/ 5664200 w 5664200"/>
              <a:gd name="connsiteY5" fmla="*/ 1424909 h 1424909"/>
              <a:gd name="connsiteX0" fmla="*/ 0 w 5664200"/>
              <a:gd name="connsiteY0" fmla="*/ 2509 h 1424909"/>
              <a:gd name="connsiteX1" fmla="*/ 1811866 w 5664200"/>
              <a:gd name="connsiteY1" fmla="*/ 2509 h 1424909"/>
              <a:gd name="connsiteX2" fmla="*/ 2286000 w 5664200"/>
              <a:gd name="connsiteY2" fmla="*/ 2509 h 1424909"/>
              <a:gd name="connsiteX3" fmla="*/ 2683933 w 5664200"/>
              <a:gd name="connsiteY3" fmla="*/ 36376 h 1424909"/>
              <a:gd name="connsiteX4" fmla="*/ 3344334 w 5664200"/>
              <a:gd name="connsiteY4" fmla="*/ 332709 h 1424909"/>
              <a:gd name="connsiteX5" fmla="*/ 4419600 w 5664200"/>
              <a:gd name="connsiteY5" fmla="*/ 832243 h 1424909"/>
              <a:gd name="connsiteX6" fmla="*/ 5664200 w 5664200"/>
              <a:gd name="connsiteY6" fmla="*/ 1424909 h 1424909"/>
              <a:gd name="connsiteX0" fmla="*/ 0 w 5664200"/>
              <a:gd name="connsiteY0" fmla="*/ 2509 h 1424909"/>
              <a:gd name="connsiteX1" fmla="*/ 1811866 w 5664200"/>
              <a:gd name="connsiteY1" fmla="*/ 2509 h 1424909"/>
              <a:gd name="connsiteX2" fmla="*/ 2286000 w 5664200"/>
              <a:gd name="connsiteY2" fmla="*/ 2509 h 1424909"/>
              <a:gd name="connsiteX3" fmla="*/ 2683933 w 5664200"/>
              <a:gd name="connsiteY3" fmla="*/ 36376 h 1424909"/>
              <a:gd name="connsiteX4" fmla="*/ 3344334 w 5664200"/>
              <a:gd name="connsiteY4" fmla="*/ 332709 h 1424909"/>
              <a:gd name="connsiteX5" fmla="*/ 4385733 w 5664200"/>
              <a:gd name="connsiteY5" fmla="*/ 916909 h 1424909"/>
              <a:gd name="connsiteX6" fmla="*/ 5664200 w 5664200"/>
              <a:gd name="connsiteY6" fmla="*/ 1424909 h 1424909"/>
              <a:gd name="connsiteX0" fmla="*/ 0 w 5664200"/>
              <a:gd name="connsiteY0" fmla="*/ 2509 h 1424909"/>
              <a:gd name="connsiteX1" fmla="*/ 1811866 w 5664200"/>
              <a:gd name="connsiteY1" fmla="*/ 2509 h 1424909"/>
              <a:gd name="connsiteX2" fmla="*/ 2286000 w 5664200"/>
              <a:gd name="connsiteY2" fmla="*/ 2509 h 1424909"/>
              <a:gd name="connsiteX3" fmla="*/ 2683933 w 5664200"/>
              <a:gd name="connsiteY3" fmla="*/ 36376 h 1424909"/>
              <a:gd name="connsiteX4" fmla="*/ 3344334 w 5664200"/>
              <a:gd name="connsiteY4" fmla="*/ 332709 h 1424909"/>
              <a:gd name="connsiteX5" fmla="*/ 4385733 w 5664200"/>
              <a:gd name="connsiteY5" fmla="*/ 916909 h 1424909"/>
              <a:gd name="connsiteX6" fmla="*/ 4775200 w 5664200"/>
              <a:gd name="connsiteY6" fmla="*/ 1069309 h 1424909"/>
              <a:gd name="connsiteX7" fmla="*/ 5664200 w 5664200"/>
              <a:gd name="connsiteY7" fmla="*/ 1424909 h 1424909"/>
              <a:gd name="connsiteX0" fmla="*/ 0 w 5664200"/>
              <a:gd name="connsiteY0" fmla="*/ 2509 h 1424909"/>
              <a:gd name="connsiteX1" fmla="*/ 1811866 w 5664200"/>
              <a:gd name="connsiteY1" fmla="*/ 2509 h 1424909"/>
              <a:gd name="connsiteX2" fmla="*/ 2286000 w 5664200"/>
              <a:gd name="connsiteY2" fmla="*/ 2509 h 1424909"/>
              <a:gd name="connsiteX3" fmla="*/ 2683933 w 5664200"/>
              <a:gd name="connsiteY3" fmla="*/ 36376 h 1424909"/>
              <a:gd name="connsiteX4" fmla="*/ 3344334 w 5664200"/>
              <a:gd name="connsiteY4" fmla="*/ 332709 h 1424909"/>
              <a:gd name="connsiteX5" fmla="*/ 4089400 w 5664200"/>
              <a:gd name="connsiteY5" fmla="*/ 764509 h 1424909"/>
              <a:gd name="connsiteX6" fmla="*/ 4775200 w 5664200"/>
              <a:gd name="connsiteY6" fmla="*/ 1069309 h 1424909"/>
              <a:gd name="connsiteX7" fmla="*/ 5664200 w 5664200"/>
              <a:gd name="connsiteY7" fmla="*/ 1424909 h 1424909"/>
              <a:gd name="connsiteX0" fmla="*/ 0 w 5664200"/>
              <a:gd name="connsiteY0" fmla="*/ 2509 h 1424909"/>
              <a:gd name="connsiteX1" fmla="*/ 1811866 w 5664200"/>
              <a:gd name="connsiteY1" fmla="*/ 2509 h 1424909"/>
              <a:gd name="connsiteX2" fmla="*/ 2286000 w 5664200"/>
              <a:gd name="connsiteY2" fmla="*/ 2509 h 1424909"/>
              <a:gd name="connsiteX3" fmla="*/ 2683933 w 5664200"/>
              <a:gd name="connsiteY3" fmla="*/ 36376 h 1424909"/>
              <a:gd name="connsiteX4" fmla="*/ 3344334 w 5664200"/>
              <a:gd name="connsiteY4" fmla="*/ 332709 h 1424909"/>
              <a:gd name="connsiteX5" fmla="*/ 4089400 w 5664200"/>
              <a:gd name="connsiteY5" fmla="*/ 764509 h 1424909"/>
              <a:gd name="connsiteX6" fmla="*/ 4775200 w 5664200"/>
              <a:gd name="connsiteY6" fmla="*/ 1128576 h 1424909"/>
              <a:gd name="connsiteX7" fmla="*/ 5664200 w 5664200"/>
              <a:gd name="connsiteY7" fmla="*/ 1424909 h 1424909"/>
              <a:gd name="connsiteX0" fmla="*/ 0 w 5664200"/>
              <a:gd name="connsiteY0" fmla="*/ 2509 h 1424909"/>
              <a:gd name="connsiteX1" fmla="*/ 1811866 w 5664200"/>
              <a:gd name="connsiteY1" fmla="*/ 2509 h 1424909"/>
              <a:gd name="connsiteX2" fmla="*/ 2286000 w 5664200"/>
              <a:gd name="connsiteY2" fmla="*/ 2509 h 1424909"/>
              <a:gd name="connsiteX3" fmla="*/ 2683933 w 5664200"/>
              <a:gd name="connsiteY3" fmla="*/ 36376 h 1424909"/>
              <a:gd name="connsiteX4" fmla="*/ 3344334 w 5664200"/>
              <a:gd name="connsiteY4" fmla="*/ 332709 h 1424909"/>
              <a:gd name="connsiteX5" fmla="*/ 4089400 w 5664200"/>
              <a:gd name="connsiteY5" fmla="*/ 764509 h 1424909"/>
              <a:gd name="connsiteX6" fmla="*/ 4656666 w 5664200"/>
              <a:gd name="connsiteY6" fmla="*/ 1069309 h 1424909"/>
              <a:gd name="connsiteX7" fmla="*/ 5664200 w 5664200"/>
              <a:gd name="connsiteY7" fmla="*/ 1424909 h 1424909"/>
              <a:gd name="connsiteX0" fmla="*/ 0 w 5664200"/>
              <a:gd name="connsiteY0" fmla="*/ 2509 h 1424909"/>
              <a:gd name="connsiteX1" fmla="*/ 1811866 w 5664200"/>
              <a:gd name="connsiteY1" fmla="*/ 2509 h 1424909"/>
              <a:gd name="connsiteX2" fmla="*/ 2286000 w 5664200"/>
              <a:gd name="connsiteY2" fmla="*/ 2509 h 1424909"/>
              <a:gd name="connsiteX3" fmla="*/ 2683933 w 5664200"/>
              <a:gd name="connsiteY3" fmla="*/ 36376 h 1424909"/>
              <a:gd name="connsiteX4" fmla="*/ 3344334 w 5664200"/>
              <a:gd name="connsiteY4" fmla="*/ 332709 h 1424909"/>
              <a:gd name="connsiteX5" fmla="*/ 4089400 w 5664200"/>
              <a:gd name="connsiteY5" fmla="*/ 764509 h 1424909"/>
              <a:gd name="connsiteX6" fmla="*/ 4597400 w 5664200"/>
              <a:gd name="connsiteY6" fmla="*/ 1010042 h 1424909"/>
              <a:gd name="connsiteX7" fmla="*/ 5664200 w 5664200"/>
              <a:gd name="connsiteY7" fmla="*/ 1424909 h 1424909"/>
              <a:gd name="connsiteX0" fmla="*/ 0 w 5664200"/>
              <a:gd name="connsiteY0" fmla="*/ 2509 h 1424909"/>
              <a:gd name="connsiteX1" fmla="*/ 1811866 w 5664200"/>
              <a:gd name="connsiteY1" fmla="*/ 2509 h 1424909"/>
              <a:gd name="connsiteX2" fmla="*/ 2286000 w 5664200"/>
              <a:gd name="connsiteY2" fmla="*/ 2509 h 1424909"/>
              <a:gd name="connsiteX3" fmla="*/ 2683933 w 5664200"/>
              <a:gd name="connsiteY3" fmla="*/ 36376 h 1424909"/>
              <a:gd name="connsiteX4" fmla="*/ 3344334 w 5664200"/>
              <a:gd name="connsiteY4" fmla="*/ 332709 h 1424909"/>
              <a:gd name="connsiteX5" fmla="*/ 4038600 w 5664200"/>
              <a:gd name="connsiteY5" fmla="*/ 705243 h 1424909"/>
              <a:gd name="connsiteX6" fmla="*/ 4597400 w 5664200"/>
              <a:gd name="connsiteY6" fmla="*/ 1010042 h 1424909"/>
              <a:gd name="connsiteX7" fmla="*/ 5664200 w 5664200"/>
              <a:gd name="connsiteY7" fmla="*/ 1424909 h 1424909"/>
              <a:gd name="connsiteX0" fmla="*/ 0 w 5664200"/>
              <a:gd name="connsiteY0" fmla="*/ 2509 h 1484175"/>
              <a:gd name="connsiteX1" fmla="*/ 1811866 w 5664200"/>
              <a:gd name="connsiteY1" fmla="*/ 2509 h 1484175"/>
              <a:gd name="connsiteX2" fmla="*/ 2286000 w 5664200"/>
              <a:gd name="connsiteY2" fmla="*/ 2509 h 1484175"/>
              <a:gd name="connsiteX3" fmla="*/ 2683933 w 5664200"/>
              <a:gd name="connsiteY3" fmla="*/ 36376 h 1484175"/>
              <a:gd name="connsiteX4" fmla="*/ 3344334 w 5664200"/>
              <a:gd name="connsiteY4" fmla="*/ 332709 h 1484175"/>
              <a:gd name="connsiteX5" fmla="*/ 4038600 w 5664200"/>
              <a:gd name="connsiteY5" fmla="*/ 705243 h 1484175"/>
              <a:gd name="connsiteX6" fmla="*/ 4597400 w 5664200"/>
              <a:gd name="connsiteY6" fmla="*/ 1010042 h 1484175"/>
              <a:gd name="connsiteX7" fmla="*/ 5664200 w 5664200"/>
              <a:gd name="connsiteY7" fmla="*/ 1484175 h 1484175"/>
              <a:gd name="connsiteX0" fmla="*/ 0 w 5664200"/>
              <a:gd name="connsiteY0" fmla="*/ 4390 h 1486056"/>
              <a:gd name="connsiteX1" fmla="*/ 1811866 w 5664200"/>
              <a:gd name="connsiteY1" fmla="*/ 4390 h 1486056"/>
              <a:gd name="connsiteX2" fmla="*/ 2286000 w 5664200"/>
              <a:gd name="connsiteY2" fmla="*/ 4390 h 1486056"/>
              <a:gd name="connsiteX3" fmla="*/ 2853267 w 5664200"/>
              <a:gd name="connsiteY3" fmla="*/ 63657 h 1486056"/>
              <a:gd name="connsiteX4" fmla="*/ 3344334 w 5664200"/>
              <a:gd name="connsiteY4" fmla="*/ 334590 h 1486056"/>
              <a:gd name="connsiteX5" fmla="*/ 4038600 w 5664200"/>
              <a:gd name="connsiteY5" fmla="*/ 707124 h 1486056"/>
              <a:gd name="connsiteX6" fmla="*/ 4597400 w 5664200"/>
              <a:gd name="connsiteY6" fmla="*/ 1011923 h 1486056"/>
              <a:gd name="connsiteX7" fmla="*/ 5664200 w 5664200"/>
              <a:gd name="connsiteY7" fmla="*/ 1486056 h 1486056"/>
              <a:gd name="connsiteX0" fmla="*/ 0 w 5664200"/>
              <a:gd name="connsiteY0" fmla="*/ 4390 h 1486056"/>
              <a:gd name="connsiteX1" fmla="*/ 1811866 w 5664200"/>
              <a:gd name="connsiteY1" fmla="*/ 4390 h 1486056"/>
              <a:gd name="connsiteX2" fmla="*/ 2286000 w 5664200"/>
              <a:gd name="connsiteY2" fmla="*/ 4390 h 1486056"/>
              <a:gd name="connsiteX3" fmla="*/ 2853267 w 5664200"/>
              <a:gd name="connsiteY3" fmla="*/ 63657 h 1486056"/>
              <a:gd name="connsiteX4" fmla="*/ 3318934 w 5664200"/>
              <a:gd name="connsiteY4" fmla="*/ 216057 h 1486056"/>
              <a:gd name="connsiteX5" fmla="*/ 4038600 w 5664200"/>
              <a:gd name="connsiteY5" fmla="*/ 707124 h 1486056"/>
              <a:gd name="connsiteX6" fmla="*/ 4597400 w 5664200"/>
              <a:gd name="connsiteY6" fmla="*/ 1011923 h 1486056"/>
              <a:gd name="connsiteX7" fmla="*/ 5664200 w 5664200"/>
              <a:gd name="connsiteY7" fmla="*/ 1486056 h 1486056"/>
              <a:gd name="connsiteX0" fmla="*/ 0 w 5664200"/>
              <a:gd name="connsiteY0" fmla="*/ 4390 h 1570722"/>
              <a:gd name="connsiteX1" fmla="*/ 1811866 w 5664200"/>
              <a:gd name="connsiteY1" fmla="*/ 4390 h 1570722"/>
              <a:gd name="connsiteX2" fmla="*/ 2286000 w 5664200"/>
              <a:gd name="connsiteY2" fmla="*/ 4390 h 1570722"/>
              <a:gd name="connsiteX3" fmla="*/ 2853267 w 5664200"/>
              <a:gd name="connsiteY3" fmla="*/ 63657 h 1570722"/>
              <a:gd name="connsiteX4" fmla="*/ 3318934 w 5664200"/>
              <a:gd name="connsiteY4" fmla="*/ 216057 h 1570722"/>
              <a:gd name="connsiteX5" fmla="*/ 4038600 w 5664200"/>
              <a:gd name="connsiteY5" fmla="*/ 707124 h 1570722"/>
              <a:gd name="connsiteX6" fmla="*/ 4597400 w 5664200"/>
              <a:gd name="connsiteY6" fmla="*/ 1011923 h 1570722"/>
              <a:gd name="connsiteX7" fmla="*/ 5664200 w 5664200"/>
              <a:gd name="connsiteY7" fmla="*/ 1570722 h 1570722"/>
              <a:gd name="connsiteX0" fmla="*/ 0 w 5664200"/>
              <a:gd name="connsiteY0" fmla="*/ 4390 h 1570722"/>
              <a:gd name="connsiteX1" fmla="*/ 1811866 w 5664200"/>
              <a:gd name="connsiteY1" fmla="*/ 4390 h 1570722"/>
              <a:gd name="connsiteX2" fmla="*/ 2286000 w 5664200"/>
              <a:gd name="connsiteY2" fmla="*/ 4390 h 1570722"/>
              <a:gd name="connsiteX3" fmla="*/ 2853267 w 5664200"/>
              <a:gd name="connsiteY3" fmla="*/ 63657 h 1570722"/>
              <a:gd name="connsiteX4" fmla="*/ 3318934 w 5664200"/>
              <a:gd name="connsiteY4" fmla="*/ 216057 h 1570722"/>
              <a:gd name="connsiteX5" fmla="*/ 3979333 w 5664200"/>
              <a:gd name="connsiteY5" fmla="*/ 622458 h 1570722"/>
              <a:gd name="connsiteX6" fmla="*/ 4597400 w 5664200"/>
              <a:gd name="connsiteY6" fmla="*/ 1011923 h 1570722"/>
              <a:gd name="connsiteX7" fmla="*/ 5664200 w 5664200"/>
              <a:gd name="connsiteY7" fmla="*/ 1570722 h 157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4200" h="1570722">
                <a:moveTo>
                  <a:pt x="0" y="4390"/>
                </a:moveTo>
                <a:lnTo>
                  <a:pt x="1811866" y="4390"/>
                </a:lnTo>
                <a:cubicBezTo>
                  <a:pt x="1969911" y="4390"/>
                  <a:pt x="2112433" y="-5488"/>
                  <a:pt x="2286000" y="4390"/>
                </a:cubicBezTo>
                <a:cubicBezTo>
                  <a:pt x="2459567" y="14268"/>
                  <a:pt x="2760134" y="43901"/>
                  <a:pt x="2853267" y="63657"/>
                </a:cubicBezTo>
                <a:cubicBezTo>
                  <a:pt x="2946400" y="83413"/>
                  <a:pt x="3131256" y="122924"/>
                  <a:pt x="3318934" y="216057"/>
                </a:cubicBezTo>
                <a:cubicBezTo>
                  <a:pt x="3506612" y="309191"/>
                  <a:pt x="3740855" y="499691"/>
                  <a:pt x="3979333" y="622458"/>
                </a:cubicBezTo>
                <a:lnTo>
                  <a:pt x="4597400" y="1011923"/>
                </a:lnTo>
                <a:lnTo>
                  <a:pt x="5664200" y="1570722"/>
                </a:lnTo>
              </a:path>
            </a:pathLst>
          </a:custGeom>
          <a:noFill/>
          <a:ln w="2222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5475" y="1700808"/>
            <a:ext cx="81724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ieren 7167"/>
          <p:cNvGrpSpPr/>
          <p:nvPr/>
        </p:nvGrpSpPr>
        <p:grpSpPr>
          <a:xfrm>
            <a:off x="171083" y="4329745"/>
            <a:ext cx="7685971" cy="2339615"/>
            <a:chOff x="171081" y="3987800"/>
            <a:chExt cx="7685971" cy="2339614"/>
          </a:xfrm>
        </p:grpSpPr>
        <p:grpSp>
          <p:nvGrpSpPr>
            <p:cNvPr id="5" name="Gruppieren 63"/>
            <p:cNvGrpSpPr/>
            <p:nvPr/>
          </p:nvGrpSpPr>
          <p:grpSpPr>
            <a:xfrm>
              <a:off x="6084168" y="5111830"/>
              <a:ext cx="288669" cy="962543"/>
              <a:chOff x="4499355" y="5273671"/>
              <a:chExt cx="288669" cy="819624"/>
            </a:xfrm>
          </p:grpSpPr>
          <p:sp>
            <p:nvSpPr>
              <p:cNvPr id="65" name="Rechteck 64"/>
              <p:cNvSpPr/>
              <p:nvPr/>
            </p:nvSpPr>
            <p:spPr>
              <a:xfrm>
                <a:off x="4499355" y="5273671"/>
                <a:ext cx="288000" cy="8196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4500024" y="5273672"/>
                <a:ext cx="288000" cy="233024"/>
              </a:xfrm>
              <a:prstGeom prst="rect">
                <a:avLst/>
              </a:prstGeom>
              <a:solidFill>
                <a:srgbClr val="D61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hteck 70"/>
              <p:cNvSpPr/>
              <p:nvPr/>
            </p:nvSpPr>
            <p:spPr>
              <a:xfrm>
                <a:off x="4500024" y="5543457"/>
                <a:ext cx="288000" cy="233024"/>
              </a:xfrm>
              <a:prstGeom prst="rect">
                <a:avLst/>
              </a:prstGeom>
              <a:solidFill>
                <a:srgbClr val="D61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hteck 71"/>
              <p:cNvSpPr/>
              <p:nvPr/>
            </p:nvSpPr>
            <p:spPr>
              <a:xfrm>
                <a:off x="4500024" y="5813243"/>
                <a:ext cx="288000" cy="233024"/>
              </a:xfrm>
              <a:prstGeom prst="rect">
                <a:avLst/>
              </a:prstGeom>
              <a:solidFill>
                <a:srgbClr val="D61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Line 8"/>
            <p:cNvSpPr>
              <a:spLocks noChangeShapeType="1"/>
            </p:cNvSpPr>
            <p:nvPr/>
          </p:nvSpPr>
          <p:spPr bwMode="auto">
            <a:xfrm flipV="1">
              <a:off x="438921" y="6063623"/>
              <a:ext cx="7418131" cy="4392"/>
            </a:xfrm>
            <a:prstGeom prst="lin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51" name="Line 9"/>
            <p:cNvSpPr>
              <a:spLocks noChangeShapeType="1"/>
            </p:cNvSpPr>
            <p:nvPr/>
          </p:nvSpPr>
          <p:spPr bwMode="auto">
            <a:xfrm flipV="1">
              <a:off x="438919" y="3987800"/>
              <a:ext cx="1347" cy="2080213"/>
            </a:xfrm>
            <a:prstGeom prst="lin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52" name="Text Box 29"/>
            <p:cNvSpPr txBox="1">
              <a:spLocks noChangeArrowheads="1"/>
            </p:cNvSpPr>
            <p:nvPr/>
          </p:nvSpPr>
          <p:spPr bwMode="auto">
            <a:xfrm>
              <a:off x="4687498" y="6063623"/>
              <a:ext cx="495946" cy="26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0000" tIns="46800" rIns="90000" bIns="468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Time</a:t>
              </a:r>
              <a:endPara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 rot="16200000">
              <a:off x="-11521" y="4936383"/>
              <a:ext cx="628996" cy="26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0000" tIns="46800" rIns="90000" bIns="468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Speed</a:t>
              </a:r>
              <a:endParaRPr kumimoji="0" lang="en-US" sz="11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" name="Gruppieren 7"/>
          <p:cNvGrpSpPr/>
          <p:nvPr/>
        </p:nvGrpSpPr>
        <p:grpSpPr>
          <a:xfrm>
            <a:off x="2256654" y="4433138"/>
            <a:ext cx="1425008" cy="1931103"/>
            <a:chOff x="2256654" y="4090184"/>
            <a:chExt cx="1425008" cy="2231170"/>
          </a:xfrm>
        </p:grpSpPr>
        <p:sp>
          <p:nvSpPr>
            <p:cNvPr id="57" name="Line 9"/>
            <p:cNvSpPr>
              <a:spLocks noChangeShapeType="1"/>
            </p:cNvSpPr>
            <p:nvPr/>
          </p:nvSpPr>
          <p:spPr bwMode="auto">
            <a:xfrm flipH="1" flipV="1">
              <a:off x="3298108" y="4090184"/>
              <a:ext cx="11012" cy="1956192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59" name="Line 9"/>
            <p:cNvSpPr>
              <a:spLocks noChangeShapeType="1"/>
            </p:cNvSpPr>
            <p:nvPr/>
          </p:nvSpPr>
          <p:spPr bwMode="auto">
            <a:xfrm flipH="1" flipV="1">
              <a:off x="3670650" y="4107112"/>
              <a:ext cx="11012" cy="1956192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 flipH="1" flipV="1">
              <a:off x="2256654" y="4115571"/>
              <a:ext cx="11089" cy="2205783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 flipH="1" flipV="1">
              <a:off x="2807010" y="4098639"/>
              <a:ext cx="11012" cy="1956192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prstDash val="lgDash"/>
              <a:round/>
              <a:headEnd/>
              <a:tailEnd type="non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8" name="Gruppieren 7168"/>
          <p:cNvGrpSpPr/>
          <p:nvPr/>
        </p:nvGrpSpPr>
        <p:grpSpPr>
          <a:xfrm>
            <a:off x="2267744" y="6117064"/>
            <a:ext cx="3816425" cy="279180"/>
            <a:chOff x="2267742" y="5774112"/>
            <a:chExt cx="3816425" cy="279180"/>
          </a:xfrm>
        </p:grpSpPr>
        <p:sp>
          <p:nvSpPr>
            <p:cNvPr id="73" name="Line 9"/>
            <p:cNvSpPr>
              <a:spLocks noChangeShapeType="1"/>
            </p:cNvSpPr>
            <p:nvPr/>
          </p:nvSpPr>
          <p:spPr bwMode="auto">
            <a:xfrm rot="16200000" flipV="1">
              <a:off x="4172661" y="3893757"/>
              <a:ext cx="6588" cy="3816425"/>
            </a:xfrm>
            <a:prstGeom prst="line">
              <a:avLst/>
            </a:prstGeom>
            <a:noFill/>
            <a:ln w="12700">
              <a:solidFill>
                <a:srgbClr val="C00000"/>
              </a:solidFill>
              <a:prstDash val="solid"/>
              <a:round/>
              <a:headEnd type="triangle"/>
              <a:tailEnd type="triangle" w="med" len="med"/>
            </a:ln>
            <a:effectLst/>
          </p:spPr>
          <p:txBody>
            <a:bodyPr wrap="square" lIns="90000" tIns="46800" rIns="90000" bIns="46800" anchor="ctr">
              <a:spAutoFit/>
            </a:bodyPr>
            <a:lstStyle/>
            <a:p>
              <a:endParaRPr lang="de-DE"/>
            </a:p>
          </p:txBody>
        </p:sp>
        <p:sp>
          <p:nvSpPr>
            <p:cNvPr id="74" name="Text Box 29"/>
            <p:cNvSpPr txBox="1">
              <a:spLocks noChangeArrowheads="1"/>
            </p:cNvSpPr>
            <p:nvPr/>
          </p:nvSpPr>
          <p:spPr bwMode="auto">
            <a:xfrm>
              <a:off x="3289641" y="5774112"/>
              <a:ext cx="1777900" cy="279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0000" tIns="46800" rIns="90000" bIns="468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TTC</a:t>
              </a:r>
              <a:r>
                <a:rPr kumimoji="0" lang="en-US" sz="1200" b="0" i="0" u="none" strike="noStrike" kern="1200" cap="none" spc="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– Time to Collision</a:t>
              </a:r>
              <a:endParaRPr kumimoji="0" lang="en-US" sz="1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8" name="Text Box 29"/>
          <p:cNvSpPr txBox="1">
            <a:spLocks noChangeArrowheads="1"/>
          </p:cNvSpPr>
          <p:nvPr/>
        </p:nvSpPr>
        <p:spPr bwMode="auto">
          <a:xfrm rot="16200000">
            <a:off x="1271781" y="5171486"/>
            <a:ext cx="1696596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Hazard</a:t>
            </a:r>
            <a:r>
              <a:rPr kumimoji="0" lang="en-US" sz="12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Identification</a:t>
            </a:r>
            <a:endParaRPr kumimoji="0" lang="en-US" sz="12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9" name="Text Box 29"/>
          <p:cNvSpPr txBox="1">
            <a:spLocks noChangeArrowheads="1"/>
          </p:cNvSpPr>
          <p:nvPr/>
        </p:nvSpPr>
        <p:spPr bwMode="auto">
          <a:xfrm rot="16200000">
            <a:off x="1705319" y="5163014"/>
            <a:ext cx="1981033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Warning &amp; Brake Pre-Fill</a:t>
            </a:r>
            <a:endParaRPr kumimoji="0" lang="en-US" sz="12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" name="Text Box 29"/>
          <p:cNvSpPr txBox="1">
            <a:spLocks noChangeArrowheads="1"/>
          </p:cNvSpPr>
          <p:nvPr/>
        </p:nvSpPr>
        <p:spPr bwMode="auto">
          <a:xfrm rot="16200000">
            <a:off x="2329899" y="5154541"/>
            <a:ext cx="1747892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Autonomous Braking</a:t>
            </a:r>
            <a:endParaRPr kumimoji="0" lang="en-US" sz="12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" name="Text Box 29"/>
          <p:cNvSpPr txBox="1">
            <a:spLocks noChangeArrowheads="1"/>
          </p:cNvSpPr>
          <p:nvPr/>
        </p:nvSpPr>
        <p:spPr bwMode="auto">
          <a:xfrm rot="16200000">
            <a:off x="2816387" y="5178380"/>
            <a:ext cx="1489360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Vehicle</a:t>
            </a:r>
            <a:r>
              <a:rPr kumimoji="0" lang="en-US" sz="1200" b="1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Response</a:t>
            </a:r>
            <a:endParaRPr kumimoji="0" lang="en-US" sz="12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48128" y="4512900"/>
            <a:ext cx="1532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Adaptive Cruise</a:t>
            </a:r>
            <a:br>
              <a:rPr lang="en-US" sz="1200" dirty="0" smtClean="0"/>
            </a:br>
            <a:r>
              <a:rPr lang="en-US" sz="1200" dirty="0" smtClean="0"/>
              <a:t>Control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Lane Keeping </a:t>
            </a:r>
            <a:br>
              <a:rPr lang="en-US" sz="1200" dirty="0" smtClean="0"/>
            </a:br>
            <a:r>
              <a:rPr lang="en-US" sz="1200" dirty="0" smtClean="0"/>
              <a:t>Support</a:t>
            </a:r>
            <a:endParaRPr lang="en-US" sz="1200" dirty="0"/>
          </a:p>
        </p:txBody>
      </p:sp>
      <p:sp>
        <p:nvSpPr>
          <p:cNvPr id="77" name="Legende mit Linie 1 76"/>
          <p:cNvSpPr/>
          <p:nvPr/>
        </p:nvSpPr>
        <p:spPr>
          <a:xfrm flipH="1">
            <a:off x="611559" y="5621861"/>
            <a:ext cx="1224136" cy="303417"/>
          </a:xfrm>
          <a:prstGeom prst="borderCallout1">
            <a:avLst>
              <a:gd name="adj1" fmla="val -4083"/>
              <a:gd name="adj2" fmla="val -4199"/>
              <a:gd name="adj3" fmla="val -276014"/>
              <a:gd name="adj4" fmla="val -17831"/>
            </a:avLst>
          </a:prstGeom>
          <a:solidFill>
            <a:schemeClr val="tx1">
              <a:lumMod val="40000"/>
              <a:lumOff val="60000"/>
              <a:alpha val="80000"/>
            </a:schemeClr>
          </a:solidFill>
          <a:ln w="9525">
            <a:solidFill>
              <a:srgbClr val="FFC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Sensor Behavior</a:t>
            </a:r>
          </a:p>
        </p:txBody>
      </p:sp>
      <p:sp>
        <p:nvSpPr>
          <p:cNvPr id="82" name="Legende mit Linie 1 81"/>
          <p:cNvSpPr/>
          <p:nvPr/>
        </p:nvSpPr>
        <p:spPr>
          <a:xfrm flipH="1">
            <a:off x="577694" y="6025331"/>
            <a:ext cx="1508519" cy="303417"/>
          </a:xfrm>
          <a:prstGeom prst="borderCallout1">
            <a:avLst>
              <a:gd name="adj1" fmla="val -40359"/>
              <a:gd name="adj2" fmla="val 5904"/>
              <a:gd name="adj3" fmla="val -462973"/>
              <a:gd name="adj4" fmla="val 1813"/>
            </a:avLst>
          </a:prstGeom>
          <a:solidFill>
            <a:schemeClr val="tx1">
              <a:lumMod val="40000"/>
              <a:lumOff val="60000"/>
              <a:alpha val="80000"/>
            </a:schemeClr>
          </a:solidFill>
          <a:ln w="9525">
            <a:solidFill>
              <a:srgbClr val="FFC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Environment Model</a:t>
            </a:r>
          </a:p>
        </p:txBody>
      </p:sp>
      <p:sp>
        <p:nvSpPr>
          <p:cNvPr id="84" name="Legende mit Linie 1 83"/>
          <p:cNvSpPr/>
          <p:nvPr/>
        </p:nvSpPr>
        <p:spPr>
          <a:xfrm>
            <a:off x="4037483" y="5799333"/>
            <a:ext cx="1407080" cy="303417"/>
          </a:xfrm>
          <a:prstGeom prst="borderCallout1">
            <a:avLst>
              <a:gd name="adj1" fmla="val -9664"/>
              <a:gd name="adj2" fmla="val -2925"/>
              <a:gd name="adj3" fmla="val 47679"/>
              <a:gd name="adj4" fmla="val -37558"/>
            </a:avLst>
          </a:prstGeom>
          <a:solidFill>
            <a:schemeClr val="tx1">
              <a:lumMod val="40000"/>
              <a:lumOff val="60000"/>
              <a:alpha val="80000"/>
            </a:schemeClr>
          </a:solidFill>
          <a:ln w="9525">
            <a:solidFill>
              <a:srgbClr val="FFC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Vehicle Behavior</a:t>
            </a:r>
          </a:p>
        </p:txBody>
      </p:sp>
      <p:grpSp>
        <p:nvGrpSpPr>
          <p:cNvPr id="10" name="Gruppieren 10"/>
          <p:cNvGrpSpPr/>
          <p:nvPr/>
        </p:nvGrpSpPr>
        <p:grpSpPr>
          <a:xfrm>
            <a:off x="3170762" y="4291209"/>
            <a:ext cx="2103328" cy="303417"/>
            <a:chOff x="3272366" y="3905920"/>
            <a:chExt cx="2103328" cy="303417"/>
          </a:xfrm>
        </p:grpSpPr>
        <p:sp>
          <p:nvSpPr>
            <p:cNvPr id="83" name="Legende mit Linie 1 82"/>
            <p:cNvSpPr/>
            <p:nvPr/>
          </p:nvSpPr>
          <p:spPr>
            <a:xfrm>
              <a:off x="4175955" y="3905920"/>
              <a:ext cx="1199739" cy="303417"/>
            </a:xfrm>
            <a:prstGeom prst="borderCallout1">
              <a:avLst>
                <a:gd name="adj1" fmla="val -9664"/>
                <a:gd name="adj2" fmla="val -2925"/>
                <a:gd name="adj3" fmla="val 75582"/>
                <a:gd name="adj4" fmla="val -126921"/>
              </a:avLst>
            </a:prstGeom>
            <a:solidFill>
              <a:schemeClr val="tx1">
                <a:lumMod val="40000"/>
                <a:lumOff val="60000"/>
                <a:alpha val="80000"/>
              </a:schemeClr>
            </a:solidFill>
            <a:ln w="9525">
              <a:solidFill>
                <a:srgbClr val="FFC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Brake Behavior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5" name="Line 9"/>
            <p:cNvSpPr>
              <a:spLocks noChangeShapeType="1"/>
            </p:cNvSpPr>
            <p:nvPr/>
          </p:nvSpPr>
          <p:spPr bwMode="auto">
            <a:xfrm flipH="1">
              <a:off x="3272366" y="3933055"/>
              <a:ext cx="867586" cy="276281"/>
            </a:xfrm>
            <a:prstGeom prst="line">
              <a:avLst/>
            </a:prstGeom>
            <a:solidFill>
              <a:srgbClr val="FFC000">
                <a:alpha val="80000"/>
              </a:srgbClr>
            </a:solidFill>
            <a:ln w="9525">
              <a:solidFill>
                <a:srgbClr val="FFC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b="1"/>
            </a:p>
          </p:txBody>
        </p:sp>
      </p:grpSp>
      <p:grpSp>
        <p:nvGrpSpPr>
          <p:cNvPr id="11" name="Gruppieren 16"/>
          <p:cNvGrpSpPr/>
          <p:nvPr/>
        </p:nvGrpSpPr>
        <p:grpSpPr>
          <a:xfrm>
            <a:off x="3403907" y="5001900"/>
            <a:ext cx="2248215" cy="354231"/>
            <a:chOff x="3403905" y="4658946"/>
            <a:chExt cx="2248215" cy="354231"/>
          </a:xfrm>
        </p:grpSpPr>
        <p:grpSp>
          <p:nvGrpSpPr>
            <p:cNvPr id="13" name="Gruppieren 86"/>
            <p:cNvGrpSpPr/>
            <p:nvPr/>
          </p:nvGrpSpPr>
          <p:grpSpPr>
            <a:xfrm>
              <a:off x="3403905" y="4658946"/>
              <a:ext cx="2248215" cy="303417"/>
              <a:chOff x="3272366" y="3905920"/>
              <a:chExt cx="2248215" cy="303417"/>
            </a:xfrm>
          </p:grpSpPr>
          <p:sp>
            <p:nvSpPr>
              <p:cNvPr id="88" name="Legende mit Linie 1 87"/>
              <p:cNvSpPr/>
              <p:nvPr/>
            </p:nvSpPr>
            <p:spPr>
              <a:xfrm>
                <a:off x="4175955" y="3905920"/>
                <a:ext cx="1344626" cy="303417"/>
              </a:xfrm>
              <a:prstGeom prst="borderCallout1">
                <a:avLst>
                  <a:gd name="adj1" fmla="val -9664"/>
                  <a:gd name="adj2" fmla="val -2925"/>
                  <a:gd name="adj3" fmla="val 75582"/>
                  <a:gd name="adj4" fmla="val -126921"/>
                </a:avLst>
              </a:prstGeom>
              <a:solidFill>
                <a:schemeClr val="tx1">
                  <a:lumMod val="40000"/>
                  <a:lumOff val="60000"/>
                  <a:alpha val="80000"/>
                </a:schemeClr>
              </a:solidFill>
              <a:ln w="9525">
                <a:solidFill>
                  <a:srgbClr val="FFC000"/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Control Behavior</a:t>
                </a:r>
              </a:p>
            </p:txBody>
          </p:sp>
          <p:sp>
            <p:nvSpPr>
              <p:cNvPr id="89" name="Line 9"/>
              <p:cNvSpPr>
                <a:spLocks noChangeShapeType="1"/>
              </p:cNvSpPr>
              <p:nvPr/>
            </p:nvSpPr>
            <p:spPr bwMode="auto">
              <a:xfrm flipH="1">
                <a:off x="3272366" y="3933055"/>
                <a:ext cx="867586" cy="276281"/>
              </a:xfrm>
              <a:prstGeom prst="line">
                <a:avLst/>
              </a:prstGeom>
              <a:solidFill>
                <a:srgbClr val="FFC000">
                  <a:alpha val="80000"/>
                </a:srgbClr>
              </a:solidFill>
              <a:ln w="9525">
                <a:solidFill>
                  <a:srgbClr val="C00000"/>
                </a:solidFill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</p:grpSp>
        <p:sp>
          <p:nvSpPr>
            <p:cNvPr id="90" name="Line 9"/>
            <p:cNvSpPr>
              <a:spLocks noChangeShapeType="1"/>
            </p:cNvSpPr>
            <p:nvPr/>
          </p:nvSpPr>
          <p:spPr bwMode="auto">
            <a:xfrm flipH="1">
              <a:off x="3779910" y="4725145"/>
              <a:ext cx="504057" cy="288032"/>
            </a:xfrm>
            <a:prstGeom prst="line">
              <a:avLst/>
            </a:prstGeom>
            <a:solidFill>
              <a:srgbClr val="FFC000">
                <a:alpha val="80000"/>
              </a:srgbClr>
            </a:solidFill>
            <a:ln w="9525">
              <a:solidFill>
                <a:srgbClr val="C00000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</p:grpSp>
      <p:sp>
        <p:nvSpPr>
          <p:cNvPr id="96" name="Legende mit Linie 1 95"/>
          <p:cNvSpPr/>
          <p:nvPr/>
        </p:nvSpPr>
        <p:spPr>
          <a:xfrm flipH="1">
            <a:off x="1206567" y="4095419"/>
            <a:ext cx="1199739" cy="303417"/>
          </a:xfrm>
          <a:prstGeom prst="borderCallout1">
            <a:avLst>
              <a:gd name="adj1" fmla="val 68468"/>
              <a:gd name="adj2" fmla="val 2015"/>
              <a:gd name="adj3" fmla="val 248589"/>
              <a:gd name="adj4" fmla="val 8575"/>
            </a:avLst>
          </a:prstGeom>
          <a:solidFill>
            <a:srgbClr val="FFC000">
              <a:alpha val="80000"/>
            </a:srgbClr>
          </a:solidFill>
          <a:ln w="9525">
            <a:solidFill>
              <a:srgbClr val="FFC000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HMI Behavior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5724130" y="5716246"/>
            <a:ext cx="393987" cy="37974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00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sx="62000" sy="62000" algn="ctr" rotWithShape="0">
              <a:schemeClr val="bg1">
                <a:alpha val="49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9"/>
          <p:cNvSpPr>
            <a:spLocks noChangeShapeType="1"/>
          </p:cNvSpPr>
          <p:nvPr/>
        </p:nvSpPr>
        <p:spPr bwMode="auto">
          <a:xfrm flipH="1" flipV="1">
            <a:off x="6075278" y="4466999"/>
            <a:ext cx="11012" cy="1956192"/>
          </a:xfrm>
          <a:prstGeom prst="line">
            <a:avLst/>
          </a:prstGeom>
          <a:noFill/>
          <a:ln w="19050">
            <a:solidFill>
              <a:srgbClr val="C00000"/>
            </a:solidFill>
            <a:prstDash val="lgDash"/>
            <a:round/>
            <a:headEnd/>
            <a:tailEnd type="none" w="med" len="med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6228837" y="4197087"/>
            <a:ext cx="2319038" cy="1164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Therefore functional Mock-up of the whole vehicle is needed.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606251" y="1196752"/>
            <a:ext cx="8286229" cy="430024"/>
          </a:xfrm>
        </p:spPr>
        <p:txBody>
          <a:bodyPr/>
          <a:lstStyle/>
          <a:p>
            <a:r>
              <a:rPr lang="en-US" dirty="0"/>
              <a:t>Required behavior models for the Emergency Brake Assist</a:t>
            </a:r>
            <a:br>
              <a:rPr lang="en-US" dirty="0"/>
            </a:br>
            <a:endParaRPr lang="de-DE" dirty="0"/>
          </a:p>
        </p:txBody>
      </p:sp>
      <p:sp>
        <p:nvSpPr>
          <p:cNvPr id="47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234243" y="6451083"/>
            <a:ext cx="203581" cy="215444"/>
          </a:xfrm>
        </p:spPr>
        <p:txBody>
          <a:bodyPr/>
          <a:lstStyle/>
          <a:p>
            <a:fld id="{E72FAA5C-A8CC-465A-9642-4E280045EA2E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863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of the development process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FAA5C-A8CC-465A-9642-4E280045EA2E}" type="slidenum">
              <a:rPr lang="de-DE" smtClean="0"/>
              <a:pPr/>
              <a:t>19</a:t>
            </a:fld>
            <a:endParaRPr lang="de-DE" dirty="0"/>
          </a:p>
        </p:txBody>
      </p:sp>
      <p:grpSp>
        <p:nvGrpSpPr>
          <p:cNvPr id="66" name="Gruppieren 65"/>
          <p:cNvGrpSpPr/>
          <p:nvPr/>
        </p:nvGrpSpPr>
        <p:grpSpPr>
          <a:xfrm>
            <a:off x="107505" y="1718587"/>
            <a:ext cx="5086987" cy="4087450"/>
            <a:chOff x="107505" y="1718587"/>
            <a:chExt cx="5086987" cy="4087450"/>
          </a:xfrm>
        </p:grpSpPr>
        <p:pic>
          <p:nvPicPr>
            <p:cNvPr id="7" name="Picture 2" descr="C:\Users\cc4\Desktop\Spiral\Spirale_Large_3-4_With Shading_Screen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74" y="2041613"/>
              <a:ext cx="5017718" cy="3764424"/>
            </a:xfrm>
            <a:prstGeom prst="rect">
              <a:avLst/>
            </a:prstGeom>
            <a:noFill/>
          </p:spPr>
        </p:pic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07505" y="1718587"/>
              <a:ext cx="3816424" cy="369397"/>
            </a:xfrm>
            <a:prstGeom prst="rect">
              <a:avLst/>
            </a:prstGeom>
            <a:solidFill>
              <a:srgbClr val="8BABD5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3175" lvl="0" indent="-3175">
                <a:spcBef>
                  <a:spcPct val="2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Engineering Processes</a:t>
              </a:r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2457389" y="3843288"/>
            <a:ext cx="1480947" cy="839693"/>
            <a:chOff x="2457389" y="3843288"/>
            <a:chExt cx="1480947" cy="839693"/>
          </a:xfrm>
        </p:grpSpPr>
        <p:sp>
          <p:nvSpPr>
            <p:cNvPr id="11" name="Ellipse 25"/>
            <p:cNvSpPr/>
            <p:nvPr/>
          </p:nvSpPr>
          <p:spPr>
            <a:xfrm>
              <a:off x="2991861" y="4394949"/>
              <a:ext cx="216024" cy="288032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300" b="1" dirty="0" smtClean="0">
                  <a:solidFill>
                    <a:srgbClr val="5B7F95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300" b="1" dirty="0">
                <a:solidFill>
                  <a:srgbClr val="5B7F9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50"/>
            <p:cNvSpPr/>
            <p:nvPr/>
          </p:nvSpPr>
          <p:spPr>
            <a:xfrm>
              <a:off x="2457389" y="3843288"/>
              <a:ext cx="1480947" cy="551661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/>
                <a:t>1. Clarification of requirements</a:t>
              </a:r>
              <a:endParaRPr lang="en-US" sz="1100" b="1" dirty="0"/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241175" y="3940928"/>
            <a:ext cx="1421100" cy="1196005"/>
            <a:chOff x="241175" y="3940928"/>
            <a:chExt cx="1421100" cy="1196005"/>
          </a:xfrm>
        </p:grpSpPr>
        <p:sp>
          <p:nvSpPr>
            <p:cNvPr id="8" name="Ellipse 27"/>
            <p:cNvSpPr/>
            <p:nvPr/>
          </p:nvSpPr>
          <p:spPr>
            <a:xfrm>
              <a:off x="1340247" y="3940928"/>
              <a:ext cx="216024" cy="288032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300" b="1" dirty="0" smtClean="0">
                  <a:solidFill>
                    <a:srgbClr val="5B7F95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1300" b="1" dirty="0">
                <a:solidFill>
                  <a:srgbClr val="5B7F9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51"/>
            <p:cNvSpPr/>
            <p:nvPr/>
          </p:nvSpPr>
          <p:spPr>
            <a:xfrm>
              <a:off x="241175" y="4228960"/>
              <a:ext cx="1421100" cy="907973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/>
                <a:t>4. Addition of concept properties / functional structure</a:t>
              </a:r>
              <a:endParaRPr lang="en-US" sz="1100" b="1" dirty="0"/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2371375" y="4720591"/>
            <a:ext cx="1624561" cy="1165814"/>
            <a:chOff x="2371375" y="4720591"/>
            <a:chExt cx="1624561" cy="1165814"/>
          </a:xfrm>
        </p:grpSpPr>
        <p:sp>
          <p:nvSpPr>
            <p:cNvPr id="12" name="Ellipse 26"/>
            <p:cNvSpPr/>
            <p:nvPr/>
          </p:nvSpPr>
          <p:spPr>
            <a:xfrm>
              <a:off x="2426427" y="4720591"/>
              <a:ext cx="216024" cy="288032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300" b="1" dirty="0" smtClean="0">
                  <a:solidFill>
                    <a:srgbClr val="5B7F95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300" b="1" dirty="0">
                <a:solidFill>
                  <a:srgbClr val="5B7F9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52"/>
            <p:cNvSpPr/>
            <p:nvPr/>
          </p:nvSpPr>
          <p:spPr>
            <a:xfrm>
              <a:off x="2371375" y="5156172"/>
              <a:ext cx="1624561" cy="730233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/>
                <a:t>2. Definition of fundamental concept properties</a:t>
              </a:r>
              <a:endParaRPr lang="en-US" sz="1100" b="1" dirty="0"/>
            </a:p>
          </p:txBody>
        </p:sp>
      </p:grpSp>
      <p:grpSp>
        <p:nvGrpSpPr>
          <p:cNvPr id="60" name="Gruppieren 59"/>
          <p:cNvGrpSpPr/>
          <p:nvPr/>
        </p:nvGrpSpPr>
        <p:grpSpPr>
          <a:xfrm>
            <a:off x="534820" y="4482149"/>
            <a:ext cx="1653042" cy="1692288"/>
            <a:chOff x="534820" y="4482149"/>
            <a:chExt cx="1653042" cy="1692288"/>
          </a:xfrm>
        </p:grpSpPr>
        <p:sp>
          <p:nvSpPr>
            <p:cNvPr id="13" name="Ellipse 27"/>
            <p:cNvSpPr/>
            <p:nvPr/>
          </p:nvSpPr>
          <p:spPr>
            <a:xfrm>
              <a:off x="1804696" y="4482149"/>
              <a:ext cx="216024" cy="288032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300" b="1" dirty="0" smtClean="0">
                  <a:solidFill>
                    <a:srgbClr val="5B7F95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1300" b="1" dirty="0">
                <a:solidFill>
                  <a:srgbClr val="5B7F9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53"/>
            <p:cNvSpPr/>
            <p:nvPr/>
          </p:nvSpPr>
          <p:spPr>
            <a:xfrm>
              <a:off x="534820" y="5424965"/>
              <a:ext cx="1653042" cy="749472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/>
                <a:t>3. Addition of internal requirements</a:t>
              </a:r>
              <a:endParaRPr lang="en-US" sz="1100" b="1" dirty="0"/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72743" y="2757009"/>
            <a:ext cx="2164001" cy="1026931"/>
            <a:chOff x="72743" y="2757009"/>
            <a:chExt cx="2164001" cy="1026931"/>
          </a:xfrm>
        </p:grpSpPr>
        <p:sp>
          <p:nvSpPr>
            <p:cNvPr id="10" name="Ellipse 28"/>
            <p:cNvSpPr/>
            <p:nvPr/>
          </p:nvSpPr>
          <p:spPr>
            <a:xfrm>
              <a:off x="2020720" y="2757009"/>
              <a:ext cx="216024" cy="288032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300" b="1" dirty="0" smtClean="0">
                  <a:solidFill>
                    <a:srgbClr val="5B7F95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1300" b="1" dirty="0">
                <a:solidFill>
                  <a:srgbClr val="5B7F9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54"/>
            <p:cNvSpPr/>
            <p:nvPr/>
          </p:nvSpPr>
          <p:spPr>
            <a:xfrm>
              <a:off x="72743" y="2775624"/>
              <a:ext cx="1757963" cy="10083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/>
                <a:t>5. Preparation of different components specification</a:t>
              </a:r>
            </a:p>
            <a:p>
              <a:r>
                <a:rPr lang="en-US" sz="1100" b="1" dirty="0" smtClean="0"/>
                <a:t>Documents and delivery of models from suppliers</a:t>
              </a:r>
              <a:endParaRPr lang="en-US" sz="1100" b="1" dirty="0"/>
            </a:p>
          </p:txBody>
        </p:sp>
      </p:grpSp>
      <p:grpSp>
        <p:nvGrpSpPr>
          <p:cNvPr id="64" name="Gruppieren 63"/>
          <p:cNvGrpSpPr/>
          <p:nvPr/>
        </p:nvGrpSpPr>
        <p:grpSpPr>
          <a:xfrm>
            <a:off x="1662275" y="2225183"/>
            <a:ext cx="2261652" cy="648046"/>
            <a:chOff x="1662275" y="2225183"/>
            <a:chExt cx="2261652" cy="648046"/>
          </a:xfrm>
        </p:grpSpPr>
        <p:sp>
          <p:nvSpPr>
            <p:cNvPr id="14" name="Ellipse 31"/>
            <p:cNvSpPr/>
            <p:nvPr/>
          </p:nvSpPr>
          <p:spPr>
            <a:xfrm>
              <a:off x="2753543" y="2585197"/>
              <a:ext cx="216024" cy="288032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300" b="1" dirty="0" smtClean="0">
                  <a:solidFill>
                    <a:srgbClr val="5B7F95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1300" b="1" dirty="0">
                <a:solidFill>
                  <a:srgbClr val="5B7F9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56"/>
            <p:cNvSpPr/>
            <p:nvPr/>
          </p:nvSpPr>
          <p:spPr>
            <a:xfrm>
              <a:off x="1662275" y="2225183"/>
              <a:ext cx="2261652" cy="289128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b="1" dirty="0" smtClean="0"/>
                <a:t>6. Integration and Verification</a:t>
              </a:r>
              <a:endParaRPr lang="en-US" sz="1100" b="1" dirty="0"/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4283968" y="1728848"/>
            <a:ext cx="4896544" cy="4724488"/>
            <a:chOff x="4283968" y="1728848"/>
            <a:chExt cx="4896544" cy="4724488"/>
          </a:xfrm>
        </p:grpSpPr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4497254" y="1728848"/>
              <a:ext cx="4683258" cy="369397"/>
            </a:xfrm>
            <a:prstGeom prst="rect">
              <a:avLst/>
            </a:prstGeom>
            <a:solidFill>
              <a:srgbClr val="8BABD5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3175" lvl="0" indent="-3175" algn="ctr">
                <a:spcBef>
                  <a:spcPct val="2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Early validation of systems and components along the V-cycle</a:t>
              </a:r>
            </a:p>
          </p:txBody>
        </p:sp>
        <p:sp>
          <p:nvSpPr>
            <p:cNvPr id="34" name="Eingekerbter Richtungspfeil 61"/>
            <p:cNvSpPr/>
            <p:nvPr/>
          </p:nvSpPr>
          <p:spPr>
            <a:xfrm>
              <a:off x="5793398" y="5796856"/>
              <a:ext cx="1008112" cy="288032"/>
            </a:xfrm>
            <a:prstGeom prst="chevron">
              <a:avLst/>
            </a:prstGeom>
            <a:solidFill>
              <a:srgbClr val="8BABD5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3175" indent="-3175" algn="ctr">
                <a:spcBef>
                  <a:spcPct val="2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Software</a:t>
              </a:r>
            </a:p>
          </p:txBody>
        </p:sp>
        <p:sp>
          <p:nvSpPr>
            <p:cNvPr id="39" name="Eingekerbter Richtungspfeil 62"/>
            <p:cNvSpPr/>
            <p:nvPr/>
          </p:nvSpPr>
          <p:spPr>
            <a:xfrm>
              <a:off x="6801510" y="5796856"/>
              <a:ext cx="1008112" cy="288032"/>
            </a:xfrm>
            <a:prstGeom prst="chevron">
              <a:avLst/>
            </a:prstGeom>
            <a:solidFill>
              <a:srgbClr val="8BABD5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3175" indent="-3175" algn="ctr">
                <a:spcBef>
                  <a:spcPct val="2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Hardware</a:t>
              </a:r>
            </a:p>
          </p:txBody>
        </p:sp>
        <p:sp>
          <p:nvSpPr>
            <p:cNvPr id="47" name="Eingekerbter Richtungspfeil 63"/>
            <p:cNvSpPr/>
            <p:nvPr/>
          </p:nvSpPr>
          <p:spPr>
            <a:xfrm>
              <a:off x="7789567" y="5796856"/>
              <a:ext cx="1008112" cy="288032"/>
            </a:xfrm>
            <a:prstGeom prst="chevron">
              <a:avLst/>
            </a:prstGeom>
            <a:solidFill>
              <a:srgbClr val="8BABD5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3175" indent="-3175" algn="ctr">
                <a:spcBef>
                  <a:spcPct val="20000"/>
                </a:spcBef>
              </a:pPr>
              <a:r>
                <a:rPr lang="en-US" sz="1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Vehicle</a:t>
              </a:r>
            </a:p>
          </p:txBody>
        </p:sp>
        <p:grpSp>
          <p:nvGrpSpPr>
            <p:cNvPr id="51" name="Gruppieren 98"/>
            <p:cNvGrpSpPr/>
            <p:nvPr/>
          </p:nvGrpSpPr>
          <p:grpSpPr>
            <a:xfrm>
              <a:off x="4785286" y="5796856"/>
              <a:ext cx="4032448" cy="656480"/>
              <a:chOff x="683568" y="4149620"/>
              <a:chExt cx="4032448" cy="492360"/>
            </a:xfrm>
          </p:grpSpPr>
          <p:sp>
            <p:nvSpPr>
              <p:cNvPr id="52" name="Eingekerbter Richtungspfeil 60"/>
              <p:cNvSpPr/>
              <p:nvPr/>
            </p:nvSpPr>
            <p:spPr>
              <a:xfrm>
                <a:off x="683568" y="4149620"/>
                <a:ext cx="1008112" cy="216024"/>
              </a:xfrm>
              <a:prstGeom prst="chevron">
                <a:avLst/>
              </a:prstGeom>
              <a:solidFill>
                <a:srgbClr val="8BABD5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3175" indent="-3175" algn="ctr">
                  <a:spcBef>
                    <a:spcPct val="20000"/>
                  </a:spcBef>
                </a:pPr>
                <a:r>
                  <a:rPr lang="en-US" sz="1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Model</a:t>
                </a:r>
              </a:p>
            </p:txBody>
          </p:sp>
          <p:sp>
            <p:nvSpPr>
              <p:cNvPr id="53" name="Eingekerbter Richtungspfeil 74"/>
              <p:cNvSpPr/>
              <p:nvPr/>
            </p:nvSpPr>
            <p:spPr>
              <a:xfrm>
                <a:off x="683568" y="4425956"/>
                <a:ext cx="4032448" cy="216024"/>
              </a:xfrm>
              <a:prstGeom prst="chevron">
                <a:avLst/>
              </a:prstGeom>
              <a:solidFill>
                <a:srgbClr val="8BABD5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3175" indent="-3175" algn="ctr">
                  <a:spcBef>
                    <a:spcPct val="20000"/>
                  </a:spcBef>
                </a:pPr>
                <a:r>
                  <a:rPr lang="en-US" sz="12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-in-the-Loop</a:t>
                </a:r>
              </a:p>
            </p:txBody>
          </p:sp>
        </p:grpSp>
        <p:grpSp>
          <p:nvGrpSpPr>
            <p:cNvPr id="57" name="Gruppieren 56"/>
            <p:cNvGrpSpPr/>
            <p:nvPr/>
          </p:nvGrpSpPr>
          <p:grpSpPr>
            <a:xfrm>
              <a:off x="4283968" y="2236053"/>
              <a:ext cx="4775472" cy="3438408"/>
              <a:chOff x="4706274" y="2236053"/>
              <a:chExt cx="4353166" cy="3438408"/>
            </a:xfrm>
          </p:grpSpPr>
          <p:pic>
            <p:nvPicPr>
              <p:cNvPr id="22" name="Grafik 12" descr="V_cycle_1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37890" y="2757009"/>
                <a:ext cx="4118360" cy="2559087"/>
              </a:xfrm>
              <a:prstGeom prst="rect">
                <a:avLst/>
              </a:prstGeom>
            </p:spPr>
          </p:pic>
          <p:pic>
            <p:nvPicPr>
              <p:cNvPr id="23" name="Grafik 13" descr="Pfeile_V_cycle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0613" y="3653476"/>
                <a:ext cx="426232" cy="690048"/>
              </a:xfrm>
              <a:prstGeom prst="rect">
                <a:avLst/>
              </a:prstGeom>
            </p:spPr>
          </p:pic>
          <p:pic>
            <p:nvPicPr>
              <p:cNvPr id="24" name="Grafik 14" descr="Validation_Pfeil.pn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85229" y="2734555"/>
                <a:ext cx="1654706" cy="545227"/>
              </a:xfrm>
              <a:prstGeom prst="rect">
                <a:avLst/>
              </a:prstGeom>
            </p:spPr>
          </p:pic>
          <p:grpSp>
            <p:nvGrpSpPr>
              <p:cNvPr id="25" name="Gruppieren 123"/>
              <p:cNvGrpSpPr/>
              <p:nvPr/>
            </p:nvGrpSpPr>
            <p:grpSpPr>
              <a:xfrm>
                <a:off x="4706274" y="3180889"/>
                <a:ext cx="1623778" cy="759440"/>
                <a:chOff x="604556" y="2121943"/>
                <a:chExt cx="1623778" cy="569580"/>
              </a:xfrm>
            </p:grpSpPr>
            <p:grpSp>
              <p:nvGrpSpPr>
                <p:cNvPr id="26" name="Gruppieren 122"/>
                <p:cNvGrpSpPr/>
                <p:nvPr/>
              </p:nvGrpSpPr>
              <p:grpSpPr>
                <a:xfrm>
                  <a:off x="604556" y="2155738"/>
                  <a:ext cx="1537850" cy="535785"/>
                  <a:chOff x="604556" y="2155738"/>
                  <a:chExt cx="1537850" cy="535785"/>
                </a:xfrm>
              </p:grpSpPr>
              <p:grpSp>
                <p:nvGrpSpPr>
                  <p:cNvPr id="28" name="Gruppieren 30"/>
                  <p:cNvGrpSpPr/>
                  <p:nvPr/>
                </p:nvGrpSpPr>
                <p:grpSpPr>
                  <a:xfrm>
                    <a:off x="604556" y="2155738"/>
                    <a:ext cx="1537850" cy="535785"/>
                    <a:chOff x="587042" y="3331186"/>
                    <a:chExt cx="2742562" cy="714380"/>
                  </a:xfrm>
                </p:grpSpPr>
                <p:pic>
                  <p:nvPicPr>
                    <p:cNvPr id="30" name="Grafik 28" descr="Virtual_Integration.png"/>
                    <p:cNvPicPr>
                      <a:picLocks noChangeAspect="1"/>
                    </p:cNvPicPr>
                    <p:nvPr/>
                  </p:nvPicPr>
                  <p:blipFill>
                    <a:blip r:embed="rId6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87042" y="3331186"/>
                      <a:ext cx="2742562" cy="71438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" name="Grafik 29" descr="VI_li.png"/>
                    <p:cNvPicPr>
                      <a:picLocks noChangeAspect="1"/>
                    </p:cNvPicPr>
                    <p:nvPr/>
                  </p:nvPicPr>
                  <p:blipFill>
                    <a:blip r:embed="rId7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731932" y="3446584"/>
                      <a:ext cx="1101243" cy="428628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9" name="Grafik 26" descr="Pfeile_VI.png"/>
                  <p:cNvPicPr>
                    <a:picLocks noChangeAspect="1"/>
                  </p:cNvPicPr>
                  <p:nvPr/>
                </p:nvPicPr>
                <p:blipFill>
                  <a:blip r:embed="rId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236750" y="2229099"/>
                    <a:ext cx="802380" cy="33631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7" name="Grafik 22" descr="Punkte_VI.png"/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86832" y="2121943"/>
                  <a:ext cx="1041502" cy="319101"/>
                </a:xfrm>
                <a:prstGeom prst="rect">
                  <a:avLst/>
                </a:prstGeom>
              </p:spPr>
            </p:pic>
          </p:grpSp>
          <p:pic>
            <p:nvPicPr>
              <p:cNvPr id="32" name="Grafik 39" descr="Pfeile_VI.png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rot="14864206">
                <a:off x="5716979" y="3053658"/>
                <a:ext cx="940589" cy="330559"/>
              </a:xfrm>
              <a:prstGeom prst="rect">
                <a:avLst/>
              </a:prstGeom>
            </p:spPr>
          </p:pic>
          <p:grpSp>
            <p:nvGrpSpPr>
              <p:cNvPr id="35" name="Gruppieren 94"/>
              <p:cNvGrpSpPr>
                <a:grpSpLocks noChangeAspect="1"/>
              </p:cNvGrpSpPr>
              <p:nvPr/>
            </p:nvGrpSpPr>
            <p:grpSpPr>
              <a:xfrm>
                <a:off x="6057779" y="4904013"/>
                <a:ext cx="537327" cy="745224"/>
                <a:chOff x="6887761" y="1095856"/>
                <a:chExt cx="1216988" cy="123433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Rechteck 66"/>
                <p:cNvSpPr/>
                <p:nvPr/>
              </p:nvSpPr>
              <p:spPr>
                <a:xfrm>
                  <a:off x="6938128" y="1164837"/>
                  <a:ext cx="1090256" cy="1151431"/>
                </a:xfrm>
                <a:prstGeom prst="rect">
                  <a:avLst/>
                </a:prstGeom>
                <a:ln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de-DE" sz="110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37" name="Picture 2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56684" y="1349810"/>
                  <a:ext cx="1057417" cy="980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8" name="Textfeld 68"/>
                <p:cNvSpPr txBox="1"/>
                <p:nvPr/>
              </p:nvSpPr>
              <p:spPr>
                <a:xfrm>
                  <a:off x="6887761" y="1095856"/>
                  <a:ext cx="1216988" cy="2803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DE" sz="500" b="1" dirty="0" smtClean="0"/>
                    <a:t>Virtual ECU</a:t>
                  </a:r>
                  <a:endParaRPr lang="de-DE" sz="500" b="1" dirty="0"/>
                </a:p>
              </p:txBody>
            </p:sp>
          </p:grpSp>
          <p:pic>
            <p:nvPicPr>
              <p:cNvPr id="40" name="Grafik 70" descr="HIL_Lotus_komplett_1_klein.jpg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105590" y="4954461"/>
                <a:ext cx="390777" cy="720000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41" name="Gruppieren 124"/>
              <p:cNvGrpSpPr/>
              <p:nvPr/>
            </p:nvGrpSpPr>
            <p:grpSpPr>
              <a:xfrm>
                <a:off x="7521590" y="3494118"/>
                <a:ext cx="1537850" cy="758340"/>
                <a:chOff x="3439927" y="2356864"/>
                <a:chExt cx="1537850" cy="568755"/>
              </a:xfrm>
            </p:grpSpPr>
            <p:grpSp>
              <p:nvGrpSpPr>
                <p:cNvPr id="42" name="Gruppieren 35"/>
                <p:cNvGrpSpPr/>
                <p:nvPr/>
              </p:nvGrpSpPr>
              <p:grpSpPr>
                <a:xfrm>
                  <a:off x="3439927" y="2389834"/>
                  <a:ext cx="1537850" cy="535785"/>
                  <a:chOff x="5643570" y="3643314"/>
                  <a:chExt cx="2742562" cy="714380"/>
                </a:xfrm>
              </p:grpSpPr>
              <p:pic>
                <p:nvPicPr>
                  <p:cNvPr id="45" name="Grafik 33" descr="Virtual_Integration.png"/>
                  <p:cNvPicPr>
                    <a:picLocks noChangeAspect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643570" y="3643314"/>
                    <a:ext cx="2742562" cy="714380"/>
                  </a:xfrm>
                  <a:prstGeom prst="rect">
                    <a:avLst/>
                  </a:prstGeom>
                </p:spPr>
              </p:pic>
              <p:pic>
                <p:nvPicPr>
                  <p:cNvPr id="46" name="Grafik 34" descr="VI_li.png"/>
                  <p:cNvPicPr>
                    <a:picLocks noChangeAspect="1"/>
                  </p:cNvPicPr>
                  <p:nvPr/>
                </p:nvPicPr>
                <p:blipFill>
                  <a:blip r:embed="rId1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86644" y="3776296"/>
                    <a:ext cx="1071570" cy="41707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3" name="Grafik 32" descr="Pfeile_VI.png"/>
                <p:cNvPicPr>
                  <a:picLocks noChangeAspect="1"/>
                </p:cNvPicPr>
                <p:nvPr/>
              </p:nvPicPr>
              <p:blipFill>
                <a:blip r:embed="rId1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495393" y="2496991"/>
                  <a:ext cx="841213" cy="336315"/>
                </a:xfrm>
                <a:prstGeom prst="rect">
                  <a:avLst/>
                </a:prstGeom>
              </p:spPr>
            </p:pic>
            <p:pic>
              <p:nvPicPr>
                <p:cNvPr id="44" name="Grafik 25" descr="Punkte_VI.png"/>
                <p:cNvPicPr>
                  <a:picLocks noChangeAspect="1"/>
                </p:cNvPicPr>
                <p:nvPr/>
              </p:nvPicPr>
              <p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39927" y="2356864"/>
                  <a:ext cx="1041502" cy="319101"/>
                </a:xfrm>
                <a:prstGeom prst="rect">
                  <a:avLst/>
                </a:prstGeom>
              </p:spPr>
            </p:pic>
          </p:grpSp>
          <p:pic>
            <p:nvPicPr>
              <p:cNvPr id="48" name="Picture 2" descr="D:\IPG_Working\Wissen\Toyota Driving Simulator\Toyota Driving Simulator_4.jpg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927282" y="4496109"/>
                <a:ext cx="745931" cy="7200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9" name="Picture 7"/>
              <p:cNvPicPr>
                <a:picLocks noChangeAspect="1" noChangeArrowheads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881630" y="2236053"/>
                <a:ext cx="1130692" cy="4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Picture 6"/>
              <p:cNvPicPr>
                <a:picLocks noChangeAspect="1" noChangeArrowheads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0200" y="2236053"/>
                <a:ext cx="1061231" cy="48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4" name="Gruppieren 65"/>
              <p:cNvGrpSpPr/>
              <p:nvPr/>
            </p:nvGrpSpPr>
            <p:grpSpPr>
              <a:xfrm>
                <a:off x="5001310" y="4068664"/>
                <a:ext cx="590710" cy="1540829"/>
                <a:chOff x="899592" y="2787774"/>
                <a:chExt cx="590710" cy="1155622"/>
              </a:xfrm>
            </p:grpSpPr>
            <p:pic>
              <p:nvPicPr>
                <p:cNvPr id="55" name="Picture 2"/>
                <p:cNvPicPr>
                  <a:picLocks noChangeAspect="1" noChangeArrowheads="1"/>
                </p:cNvPicPr>
                <p:nvPr/>
              </p:nvPicPr>
              <p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9592" y="2787774"/>
                  <a:ext cx="590710" cy="576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6" name="Grafik 31" descr="Simulink.png"/>
                <p:cNvPicPr>
                  <a:picLocks noChangeAspect="1"/>
                </p:cNvPicPr>
                <p:nvPr/>
              </p:nvPicPr>
              <p:blipFill>
                <a:blip r:embed="rId19" cstate="print"/>
                <a:srcRect/>
                <a:stretch>
                  <a:fillRect/>
                </a:stretch>
              </p:blipFill>
              <p:spPr bwMode="auto">
                <a:xfrm>
                  <a:off x="899592" y="3367259"/>
                  <a:ext cx="576064" cy="5761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82866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8"/>
          <p:cNvSpPr txBox="1">
            <a:spLocks/>
          </p:cNvSpPr>
          <p:nvPr/>
        </p:nvSpPr>
        <p:spPr>
          <a:xfrm>
            <a:off x="327252" y="1205880"/>
            <a:ext cx="7118960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rgbClr val="0060A7"/>
                </a:solidFill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40871" y="1936571"/>
            <a:ext cx="8523020" cy="3655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control system complexity?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System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Engineering Approach – Have we done the right things? 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Virtual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Integration in the whole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vehicle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Emergency Brake Assistance as the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Cases </a:t>
            </a:r>
          </a:p>
          <a:p>
            <a:pPr marL="457200" indent="-4572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Conclusion and Outlook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99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 smtClean="0">
                <a:solidFill>
                  <a:srgbClr val="0060A7"/>
                </a:solidFill>
                <a:latin typeface="+mn-lt"/>
                <a:ea typeface="+mn-ea"/>
                <a:cs typeface="+mn-cs"/>
              </a:rPr>
              <a:t>From</a:t>
            </a:r>
            <a:r>
              <a:rPr lang="de-DE" sz="2800" dirty="0" smtClean="0">
                <a:solidFill>
                  <a:srgbClr val="0060A7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800" dirty="0" err="1" smtClean="0">
                <a:solidFill>
                  <a:srgbClr val="0060A7"/>
                </a:solidFill>
                <a:latin typeface="+mn-lt"/>
                <a:ea typeface="+mn-ea"/>
                <a:cs typeface="+mn-cs"/>
              </a:rPr>
              <a:t>Requirements</a:t>
            </a:r>
            <a:r>
              <a:rPr lang="de-DE" sz="2800" dirty="0" smtClean="0">
                <a:solidFill>
                  <a:srgbClr val="0060A7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800" dirty="0" err="1" smtClean="0">
                <a:solidFill>
                  <a:srgbClr val="0060A7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2800" dirty="0" smtClean="0">
                <a:solidFill>
                  <a:srgbClr val="0060A7"/>
                </a:solidFill>
                <a:latin typeface="+mn-lt"/>
                <a:ea typeface="+mn-ea"/>
                <a:cs typeface="+mn-cs"/>
              </a:rPr>
              <a:t> Systems </a:t>
            </a:r>
            <a:r>
              <a:rPr lang="de-DE" sz="2800" dirty="0" err="1" smtClean="0">
                <a:solidFill>
                  <a:srgbClr val="0060A7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2800" dirty="0" smtClean="0">
                <a:solidFill>
                  <a:srgbClr val="0060A7"/>
                </a:solidFill>
                <a:latin typeface="+mn-lt"/>
                <a:ea typeface="+mn-ea"/>
                <a:cs typeface="+mn-cs"/>
              </a:rPr>
              <a:t> Simulation </a:t>
            </a:r>
            <a:r>
              <a:rPr lang="de-DE" sz="2800" dirty="0" err="1" smtClean="0">
                <a:solidFill>
                  <a:srgbClr val="0060A7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de-DE" sz="2800" dirty="0" smtClean="0">
                <a:solidFill>
                  <a:srgbClr val="0060A7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800" dirty="0" err="1" smtClean="0">
                <a:solidFill>
                  <a:srgbClr val="0060A7"/>
                </a:solidFill>
                <a:latin typeface="+mn-lt"/>
                <a:ea typeface="+mn-ea"/>
                <a:cs typeface="+mn-cs"/>
              </a:rPr>
              <a:t>Verification</a:t>
            </a:r>
            <a:r>
              <a:rPr lang="de-DE" sz="2800" dirty="0" smtClean="0">
                <a:solidFill>
                  <a:srgbClr val="0060A7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2800" dirty="0" err="1" smtClean="0">
                <a:solidFill>
                  <a:srgbClr val="0060A7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2800" dirty="0" smtClean="0">
                <a:solidFill>
                  <a:srgbClr val="0060A7"/>
                </a:solidFill>
                <a:latin typeface="+mn-lt"/>
                <a:ea typeface="+mn-ea"/>
                <a:cs typeface="+mn-cs"/>
              </a:rPr>
              <a:t> Validation </a:t>
            </a:r>
            <a:endParaRPr lang="en-US" sz="2800" dirty="0">
              <a:solidFill>
                <a:srgbClr val="0060A7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4293096"/>
            <a:ext cx="2956697" cy="191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4720" y="3161407"/>
            <a:ext cx="2880320" cy="183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6" action="ppaction://hlinkfile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2172496"/>
            <a:ext cx="2881133" cy="176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234243" y="6451083"/>
            <a:ext cx="203581" cy="215444"/>
          </a:xfrm>
        </p:spPr>
        <p:txBody>
          <a:bodyPr/>
          <a:lstStyle/>
          <a:p>
            <a:fld id="{E72FAA5C-A8CC-465A-9642-4E280045EA2E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548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6251" y="1196752"/>
            <a:ext cx="8214221" cy="430024"/>
          </a:xfrm>
        </p:spPr>
        <p:txBody>
          <a:bodyPr/>
          <a:lstStyle/>
          <a:p>
            <a:r>
              <a:rPr lang="en-US" dirty="0" smtClean="0"/>
              <a:t>Integrating of virtual test driving into the development process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FAA5C-A8CC-465A-9642-4E280045EA2E}" type="slidenum">
              <a:rPr lang="de-DE" smtClean="0"/>
              <a:pPr/>
              <a:t>21</a:t>
            </a:fld>
            <a:endParaRPr lang="de-DE" dirty="0"/>
          </a:p>
        </p:txBody>
      </p:sp>
      <p:grpSp>
        <p:nvGrpSpPr>
          <p:cNvPr id="7" name="Gruppieren 25"/>
          <p:cNvGrpSpPr/>
          <p:nvPr/>
        </p:nvGrpSpPr>
        <p:grpSpPr>
          <a:xfrm>
            <a:off x="-36512" y="2061124"/>
            <a:ext cx="3456384" cy="4128459"/>
            <a:chOff x="1403648" y="1267486"/>
            <a:chExt cx="3312368" cy="2823318"/>
          </a:xfrm>
        </p:grpSpPr>
        <p:pic>
          <p:nvPicPr>
            <p:cNvPr id="8" name="Picture 2" descr="C:\Users\cc4\Desktop\Spiral\Spirale_Large_3-4_With Shading_Screen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267486"/>
              <a:ext cx="3312368" cy="2823318"/>
            </a:xfrm>
            <a:prstGeom prst="rect">
              <a:avLst/>
            </a:prstGeom>
            <a:noFill/>
          </p:spPr>
        </p:pic>
        <p:sp>
          <p:nvSpPr>
            <p:cNvPr id="9" name="Ellipse 27"/>
            <p:cNvSpPr/>
            <p:nvPr/>
          </p:nvSpPr>
          <p:spPr>
            <a:xfrm>
              <a:off x="1556272" y="2691972"/>
              <a:ext cx="216024" cy="216024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fr-FR" sz="1300" b="1" dirty="0" smtClean="0">
                  <a:solidFill>
                    <a:srgbClr val="5B7F95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1300" b="1" dirty="0">
                <a:solidFill>
                  <a:srgbClr val="5B7F9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Ellipse 27"/>
            <p:cNvSpPr/>
            <p:nvPr/>
          </p:nvSpPr>
          <p:spPr>
            <a:xfrm>
              <a:off x="1770288" y="2013318"/>
              <a:ext cx="216024" cy="216024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fr-FR" sz="1300" b="1" dirty="0" smtClean="0">
                  <a:solidFill>
                    <a:srgbClr val="5B7F95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1300" b="1" dirty="0">
                <a:solidFill>
                  <a:srgbClr val="5B7F9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Ellipse 28"/>
            <p:cNvSpPr/>
            <p:nvPr/>
          </p:nvSpPr>
          <p:spPr>
            <a:xfrm>
              <a:off x="2295875" y="1768235"/>
              <a:ext cx="216024" cy="216024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fr-FR" sz="1300" b="1" dirty="0" smtClean="0">
                  <a:solidFill>
                    <a:srgbClr val="5B7F95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1300" b="1" dirty="0">
                <a:solidFill>
                  <a:srgbClr val="5B7F9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Ellipse 25"/>
            <p:cNvSpPr/>
            <p:nvPr/>
          </p:nvSpPr>
          <p:spPr>
            <a:xfrm>
              <a:off x="3207886" y="3032488"/>
              <a:ext cx="216024" cy="216024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fr-FR" sz="1300" b="1" dirty="0" smtClean="0">
                  <a:solidFill>
                    <a:srgbClr val="5B7F95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1300" b="1" dirty="0">
                <a:solidFill>
                  <a:srgbClr val="5B7F9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Ellipse 26"/>
            <p:cNvSpPr/>
            <p:nvPr/>
          </p:nvSpPr>
          <p:spPr>
            <a:xfrm>
              <a:off x="2642452" y="3276719"/>
              <a:ext cx="216024" cy="216024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fr-FR" sz="1300" b="1" dirty="0" smtClean="0">
                  <a:solidFill>
                    <a:srgbClr val="5B7F95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1300" b="1" dirty="0">
                <a:solidFill>
                  <a:srgbClr val="5B7F9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Ellipse 27"/>
            <p:cNvSpPr/>
            <p:nvPr/>
          </p:nvSpPr>
          <p:spPr>
            <a:xfrm>
              <a:off x="2020721" y="3097888"/>
              <a:ext cx="216024" cy="216024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fr-FR" sz="1300" b="1" dirty="0" smtClean="0">
                  <a:solidFill>
                    <a:srgbClr val="5B7F95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1300" b="1" dirty="0">
                <a:solidFill>
                  <a:srgbClr val="5B7F9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Ellipse 31"/>
            <p:cNvSpPr/>
            <p:nvPr/>
          </p:nvSpPr>
          <p:spPr>
            <a:xfrm>
              <a:off x="2969568" y="1675174"/>
              <a:ext cx="216024" cy="216024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fr-FR" sz="1300" b="1" dirty="0" smtClean="0">
                  <a:solidFill>
                    <a:srgbClr val="5B7F95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1300" b="1" dirty="0">
                <a:solidFill>
                  <a:srgbClr val="5B7F95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uppieren 28"/>
          <p:cNvGrpSpPr/>
          <p:nvPr/>
        </p:nvGrpSpPr>
        <p:grpSpPr>
          <a:xfrm>
            <a:off x="5508104" y="2205005"/>
            <a:ext cx="3173772" cy="2347256"/>
            <a:chOff x="4932040" y="1419622"/>
            <a:chExt cx="3895084" cy="2111009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4932040" y="1419622"/>
              <a:ext cx="3895084" cy="2111009"/>
              <a:chOff x="665861" y="1988865"/>
              <a:chExt cx="4778395" cy="2713989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626" y="2977675"/>
                <a:ext cx="2701555" cy="1623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4938" y="2974998"/>
                <a:ext cx="1839759" cy="16258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Rechteck 21"/>
              <p:cNvSpPr/>
              <p:nvPr/>
            </p:nvSpPr>
            <p:spPr>
              <a:xfrm>
                <a:off x="665861" y="1988865"/>
                <a:ext cx="4770235" cy="2664271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hteck 22"/>
              <p:cNvSpPr/>
              <p:nvPr/>
            </p:nvSpPr>
            <p:spPr>
              <a:xfrm>
                <a:off x="752174" y="2076172"/>
                <a:ext cx="4611913" cy="308759"/>
              </a:xfrm>
              <a:prstGeom prst="rect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</a:rPr>
                  <a:t>Maneuvers &amp; Criteria in CarMaker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3544876" y="4169059"/>
                <a:ext cx="1899380" cy="533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tx2"/>
                    </a:solidFill>
                  </a:rPr>
                  <a:t>Test Conduction</a:t>
                </a:r>
                <a:endParaRPr lang="en-US" sz="1200" dirty="0" smtClean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8" name="Picture 3"/>
            <p:cNvPicPr>
              <a:picLocks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84568" y="1472712"/>
              <a:ext cx="3780000" cy="68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hteck 18"/>
            <p:cNvSpPr/>
            <p:nvPr/>
          </p:nvSpPr>
          <p:spPr>
            <a:xfrm>
              <a:off x="5004048" y="1470903"/>
              <a:ext cx="3744416" cy="30875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Maneuvers &amp; criteria in CarMaker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Gruppieren 128"/>
          <p:cNvGrpSpPr/>
          <p:nvPr/>
        </p:nvGrpSpPr>
        <p:grpSpPr>
          <a:xfrm>
            <a:off x="5508416" y="4605272"/>
            <a:ext cx="2952016" cy="960107"/>
            <a:chOff x="5436272" y="3435846"/>
            <a:chExt cx="2952016" cy="720080"/>
          </a:xfrm>
        </p:grpSpPr>
        <p:sp>
          <p:nvSpPr>
            <p:cNvPr id="26" name="Rechteck 25"/>
            <p:cNvSpPr/>
            <p:nvPr/>
          </p:nvSpPr>
          <p:spPr>
            <a:xfrm>
              <a:off x="5436272" y="3435846"/>
              <a:ext cx="1584000" cy="53091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Performance 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Tests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1000" kern="0" dirty="0" smtClean="0">
                  <a:solidFill>
                    <a:srgbClr val="000000"/>
                  </a:solidFill>
                  <a:latin typeface="Arial"/>
                </a:rPr>
                <a:t> Controller Robustness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0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 Collision avoidance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1000" kern="0" dirty="0" smtClean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kumimoji="0" lang="en-US" sz="10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Braking distance …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7" name="Picture 2" descr="D:\IPG_Working\Marketing\Kongresse_Veröffentlichungen\BMW_IT_Messe\2012\Bilder\BMWIT_7.jpg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3435846"/>
              <a:ext cx="1224000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Gruppieren 127"/>
          <p:cNvGrpSpPr/>
          <p:nvPr/>
        </p:nvGrpSpPr>
        <p:grpSpPr>
          <a:xfrm>
            <a:off x="5604314" y="4959215"/>
            <a:ext cx="2952152" cy="970513"/>
            <a:chOff x="5436272" y="2510775"/>
            <a:chExt cx="2952152" cy="727885"/>
          </a:xfrm>
        </p:grpSpPr>
        <p:sp>
          <p:nvSpPr>
            <p:cNvPr id="29" name="Rechteck 28"/>
            <p:cNvSpPr/>
            <p:nvPr/>
          </p:nvSpPr>
          <p:spPr>
            <a:xfrm>
              <a:off x="5436272" y="2510775"/>
              <a:ext cx="1584000" cy="53091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defTabSz="914400">
                <a:buFontTx/>
                <a:buNone/>
                <a:defRPr/>
              </a:pPr>
              <a:r>
                <a:rPr lang="en-US" sz="1000" b="1" kern="0" dirty="0">
                  <a:solidFill>
                    <a:srgbClr val="000000"/>
                  </a:solidFill>
                  <a:latin typeface="Arial"/>
                </a:rPr>
                <a:t>Function </a:t>
              </a:r>
              <a:r>
                <a:rPr lang="en-US" sz="1000" b="1" kern="0" dirty="0" smtClean="0">
                  <a:solidFill>
                    <a:srgbClr val="000000"/>
                  </a:solidFill>
                  <a:latin typeface="Arial"/>
                </a:rPr>
                <a:t>Tests</a:t>
              </a:r>
            </a:p>
            <a:p>
              <a:pPr defTabSz="914400">
                <a:buFont typeface="Arial" pitchFamily="34" charset="0"/>
                <a:buChar char="•"/>
                <a:defRPr/>
              </a:pPr>
              <a:r>
                <a:rPr lang="en-US" sz="1000" kern="0" dirty="0" smtClean="0">
                  <a:solidFill>
                    <a:srgbClr val="000000"/>
                  </a:solidFill>
                  <a:latin typeface="Arial"/>
                </a:rPr>
                <a:t> AEBS</a:t>
              </a:r>
            </a:p>
            <a:p>
              <a:pPr defTabSz="914400">
                <a:buFont typeface="Arial" pitchFamily="34" charset="0"/>
                <a:buChar char="•"/>
                <a:defRPr/>
              </a:pPr>
              <a:r>
                <a:rPr lang="en-US" sz="1000" kern="0" dirty="0" smtClean="0">
                  <a:solidFill>
                    <a:srgbClr val="000000"/>
                  </a:solidFill>
                  <a:latin typeface="Arial"/>
                </a:rPr>
                <a:t> ACC</a:t>
              </a:r>
            </a:p>
            <a:p>
              <a:pPr defTabSz="914400">
                <a:buFont typeface="Arial" pitchFamily="34" charset="0"/>
                <a:buChar char="•"/>
                <a:defRPr/>
              </a:pPr>
              <a:r>
                <a:rPr lang="en-US" sz="1000" kern="0" dirty="0" smtClean="0">
                  <a:solidFill>
                    <a:srgbClr val="000000"/>
                  </a:solidFill>
                  <a:latin typeface="Arial"/>
                </a:rPr>
                <a:t> ESP…</a:t>
              </a:r>
              <a:endParaRPr lang="en-US" sz="1000" kern="0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30" name="Picture 3" descr="C:\Users\sh\Pictures\CarMaker\Praesentationen\ADAS\ADAS_LKA1.jpg"/>
            <p:cNvPicPr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424" y="2518660"/>
              <a:ext cx="1224000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" name="Gruppieren 126"/>
          <p:cNvGrpSpPr/>
          <p:nvPr/>
        </p:nvGrpSpPr>
        <p:grpSpPr>
          <a:xfrm>
            <a:off x="5700524" y="5248874"/>
            <a:ext cx="2943878" cy="960000"/>
            <a:chOff x="5436272" y="1599702"/>
            <a:chExt cx="2943878" cy="720000"/>
          </a:xfrm>
        </p:grpSpPr>
        <p:sp>
          <p:nvSpPr>
            <p:cNvPr id="32" name="Rechteck 31"/>
            <p:cNvSpPr/>
            <p:nvPr/>
          </p:nvSpPr>
          <p:spPr>
            <a:xfrm>
              <a:off x="5436272" y="1669634"/>
              <a:ext cx="1584000" cy="530915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solidFill>
                <a:schemeClr val="accent1">
                  <a:shade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Safety Software 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Tests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1000" kern="0" dirty="0" smtClean="0">
                  <a:solidFill>
                    <a:srgbClr val="000000"/>
                  </a:solidFill>
                  <a:latin typeface="Arial"/>
                </a:rPr>
                <a:t> ISO 26262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rPr>
                <a:t> Communication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1000" kern="0" dirty="0" smtClean="0">
                  <a:solidFill>
                    <a:srgbClr val="000000"/>
                  </a:solidFill>
                  <a:latin typeface="Arial"/>
                </a:rPr>
                <a:t> Diagnostics …</a:t>
              </a:r>
              <a:endPara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33" name="Picture 2" descr="http://i.auto-bild.de/ir_img/7/5/2/3/9/6/ESP-Kontrollleuchte-560x373-04f01e6673511c4a.jpg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6071" y="1599702"/>
              <a:ext cx="1224079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Textfeld 35"/>
          <p:cNvSpPr txBox="1"/>
          <p:nvPr/>
        </p:nvSpPr>
        <p:spPr>
          <a:xfrm>
            <a:off x="3350271" y="2354974"/>
            <a:ext cx="20922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Design </a:t>
            </a:r>
            <a:r>
              <a:rPr lang="en-US" sz="1600" dirty="0"/>
              <a:t>models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Component models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Controller models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Test </a:t>
            </a:r>
            <a:r>
              <a:rPr lang="en-US" sz="1600" dirty="0" smtClean="0"/>
              <a:t>catalogs</a:t>
            </a:r>
            <a:endParaRPr lang="en-US" sz="1600" dirty="0"/>
          </a:p>
          <a:p>
            <a:pPr>
              <a:buFont typeface="Arial" pitchFamily="34" charset="0"/>
              <a:buChar char="•"/>
            </a:pPr>
            <a:r>
              <a:rPr lang="en-US" sz="1600" dirty="0"/>
              <a:t> Evaluation </a:t>
            </a:r>
            <a:r>
              <a:rPr lang="en-US" sz="1600" dirty="0" smtClean="0"/>
              <a:t>criteria</a:t>
            </a:r>
            <a:endParaRPr lang="en-US" sz="1600" dirty="0"/>
          </a:p>
        </p:txBody>
      </p:sp>
      <p:sp>
        <p:nvSpPr>
          <p:cNvPr id="37" name="Textfeld 36"/>
          <p:cNvSpPr txBox="1"/>
          <p:nvPr/>
        </p:nvSpPr>
        <p:spPr>
          <a:xfrm>
            <a:off x="3374441" y="4585708"/>
            <a:ext cx="1989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/>
              <a:t> Simulation results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Evaluation results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Test </a:t>
            </a:r>
            <a:r>
              <a:rPr lang="en-US" sz="1600" dirty="0" smtClean="0"/>
              <a:t>reports</a:t>
            </a:r>
            <a:endParaRPr lang="de-DE" sz="1600" dirty="0"/>
          </a:p>
        </p:txBody>
      </p:sp>
      <p:cxnSp>
        <p:nvCxnSpPr>
          <p:cNvPr id="40" name="Gerade Verbindung mit Pfeil 39"/>
          <p:cNvCxnSpPr/>
          <p:nvPr/>
        </p:nvCxnSpPr>
        <p:spPr>
          <a:xfrm>
            <a:off x="3131840" y="3717032"/>
            <a:ext cx="231067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 flipH="1">
            <a:off x="3059832" y="4581128"/>
            <a:ext cx="231067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55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28800"/>
            <a:ext cx="7113413" cy="478652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5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234243" y="6451083"/>
            <a:ext cx="203581" cy="215444"/>
          </a:xfrm>
        </p:spPr>
        <p:txBody>
          <a:bodyPr/>
          <a:lstStyle/>
          <a:p>
            <a:fld id="{E72FAA5C-A8CC-465A-9642-4E280045EA2E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06251" y="1196752"/>
            <a:ext cx="8430245" cy="430024"/>
          </a:xfrm>
        </p:spPr>
        <p:txBody>
          <a:bodyPr/>
          <a:lstStyle/>
          <a:p>
            <a:r>
              <a:rPr lang="en-US" dirty="0" smtClean="0"/>
              <a:t>Systems engineering based on GAAG* recommendations</a:t>
            </a:r>
            <a:endParaRPr lang="en-US" dirty="0"/>
          </a:p>
        </p:txBody>
      </p:sp>
      <p:sp>
        <p:nvSpPr>
          <p:cNvPr id="8" name="Rectangle 1142"/>
          <p:cNvSpPr>
            <a:spLocks noChangeArrowheads="1"/>
          </p:cNvSpPr>
          <p:nvPr/>
        </p:nvSpPr>
        <p:spPr bwMode="auto">
          <a:xfrm>
            <a:off x="7020272" y="2038489"/>
            <a:ext cx="1728192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sz="1400" b="1" dirty="0" smtClean="0">
                <a:solidFill>
                  <a:srgbClr val="FFFFFF"/>
                </a:solidFill>
              </a:rPr>
              <a:t>Remarks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9" name="Rectangle 1143"/>
          <p:cNvSpPr>
            <a:spLocks noChangeArrowheads="1"/>
          </p:cNvSpPr>
          <p:nvPr/>
        </p:nvSpPr>
        <p:spPr bwMode="auto">
          <a:xfrm>
            <a:off x="7020272" y="2444891"/>
            <a:ext cx="1728192" cy="3936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169863" indent="-169863">
              <a:spcAft>
                <a:spcPct val="30000"/>
              </a:spcAft>
              <a:buClrTx/>
              <a:buSzTx/>
              <a:buFont typeface="Monotype Sorts" pitchFamily="2" charset="2"/>
              <a:buNone/>
            </a:pPr>
            <a:r>
              <a:rPr lang="en-GB" sz="1200" b="1" dirty="0" smtClean="0"/>
              <a:t>The figure represents the GAAG MBSE Working Group summary about the future System Engineering process</a:t>
            </a:r>
          </a:p>
          <a:p>
            <a:pPr marL="338138" lvl="1" indent="-166688">
              <a:lnSpc>
                <a:spcPct val="100000"/>
              </a:lnSpc>
              <a:spcAft>
                <a:spcPct val="30000"/>
              </a:spcAft>
              <a:buFont typeface="Monotype Sorts" pitchFamily="2" charset="2"/>
              <a:buChar char="n"/>
            </a:pPr>
            <a:r>
              <a:rPr lang="en-GB" sz="1200" dirty="0" smtClean="0"/>
              <a:t>6 checkpoints along the V-Model to verify the deliverables and context</a:t>
            </a:r>
          </a:p>
          <a:p>
            <a:pPr marL="338138" lvl="1" indent="-166688">
              <a:lnSpc>
                <a:spcPct val="100000"/>
              </a:lnSpc>
              <a:spcAft>
                <a:spcPct val="30000"/>
              </a:spcAft>
              <a:buFont typeface="Monotype Sorts" pitchFamily="2" charset="2"/>
              <a:buChar char="n"/>
            </a:pPr>
            <a:r>
              <a:rPr lang="en-GB" sz="1200" dirty="0" smtClean="0"/>
              <a:t>The process includes all R-F-L-P relevant artefacts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5" y="6392361"/>
            <a:ext cx="3200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*: GAAG: Global Automotive Advisory Group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365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FAA5C-A8CC-465A-9642-4E280045EA2E}" type="slidenum">
              <a:rPr lang="de-DE" smtClean="0"/>
              <a:pPr/>
              <a:t>23</a:t>
            </a:fld>
            <a:endParaRPr lang="de-DE" dirty="0"/>
          </a:p>
        </p:txBody>
      </p:sp>
      <p:graphicFrame>
        <p:nvGraphicFramePr>
          <p:cNvPr id="39" name="Group 7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912089"/>
              </p:ext>
            </p:extLst>
          </p:nvPr>
        </p:nvGraphicFramePr>
        <p:xfrm>
          <a:off x="429884" y="1756001"/>
          <a:ext cx="8378825" cy="4697335"/>
        </p:xfrm>
        <a:graphic>
          <a:graphicData uri="http://schemas.openxmlformats.org/drawingml/2006/table">
            <a:tbl>
              <a:tblPr/>
              <a:tblGrid>
                <a:gridCol w="2743200"/>
                <a:gridCol w="2817813"/>
                <a:gridCol w="2817812"/>
              </a:tblGrid>
              <a:tr h="598992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Clarification of requirements</a:t>
                      </a:r>
                    </a:p>
                  </a:txBody>
                  <a:tcPr marL="54000" marR="54000" marT="64800" marB="64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Definition of fundamental concept properties</a:t>
                      </a:r>
                    </a:p>
                  </a:txBody>
                  <a:tcPr marL="54000" marR="54000" marT="64800" marB="64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Addition of internal requirements</a:t>
                      </a:r>
                    </a:p>
                  </a:txBody>
                  <a:tcPr marL="54000" marR="54000" marT="64800" marB="64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1BD"/>
                    </a:solidFill>
                  </a:tcPr>
                </a:tc>
              </a:tr>
              <a:tr h="1945948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64800" marB="64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64800" marB="64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64800" marB="64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3696"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Addition of concept properties / functional structures</a:t>
                      </a:r>
                    </a:p>
                  </a:txBody>
                  <a:tcPr marL="54000" marR="54000" marT="64800" marB="64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Preparation of different </a:t>
                      </a:r>
                    </a:p>
                    <a:p>
                      <a:pPr marL="0" marR="0" lvl="0" indent="0" algn="ctr" defTabSz="95885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component specs</a:t>
                      </a:r>
                    </a:p>
                  </a:txBody>
                  <a:tcPr marL="54000" marR="54000" marT="64800" marB="64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1" fontAlgn="base" latinLnBrk="0" hangingPunct="1">
                        <a:lnSpc>
                          <a:spcPct val="10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Integration and verification</a:t>
                      </a:r>
                    </a:p>
                  </a:txBody>
                  <a:tcPr marL="54000" marR="54000" marT="64800" marB="64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1BD"/>
                    </a:solidFill>
                  </a:tcPr>
                </a:tc>
              </a:tr>
              <a:tr h="1292037">
                <a:tc>
                  <a:txBody>
                    <a:bodyPr/>
                    <a:lstStyle/>
                    <a:p>
                      <a:pPr marL="174625" marR="0" lvl="0" indent="-174625" algn="l" defTabSz="95885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777777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288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4625" marR="0" lvl="0" indent="-174625" algn="l" defTabSz="95885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777777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288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4625" marR="0" lvl="0" indent="-174625" algn="l" defTabSz="95885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777777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288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4625" marR="0" lvl="0" indent="-174625" algn="l" defTabSz="95885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777777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288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174625" marR="0" lvl="0" indent="-174625" algn="l" defTabSz="95885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777777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288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64800" marB="64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5885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777777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288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64800" marB="64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58850" rtl="0" eaLnBrk="1" fontAlgn="base" latinLnBrk="0" hangingPunct="1">
                        <a:lnSpc>
                          <a:spcPct val="11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rgbClr val="777777"/>
                        </a:buClr>
                        <a:buSzPct val="80000"/>
                        <a:buFont typeface="Wingdings" pitchFamily="2" charset="2"/>
                        <a:buChar char="n"/>
                        <a:tabLst/>
                      </a:pP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8288A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64800" marB="64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" name="Oval 8"/>
          <p:cNvSpPr>
            <a:spLocks noChangeArrowheads="1"/>
          </p:cNvSpPr>
          <p:nvPr/>
        </p:nvSpPr>
        <p:spPr bwMode="auto">
          <a:xfrm>
            <a:off x="258432" y="1556792"/>
            <a:ext cx="311150" cy="348457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chemeClr val="folHlink"/>
              </a:buClr>
              <a:buFont typeface="Webdings" pitchFamily="18" charset="2"/>
              <a:buNone/>
            </a:pPr>
            <a:r>
              <a:rPr lang="en-US" sz="1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" name="Oval 8"/>
          <p:cNvSpPr>
            <a:spLocks noChangeArrowheads="1"/>
          </p:cNvSpPr>
          <p:nvPr/>
        </p:nvSpPr>
        <p:spPr bwMode="auto">
          <a:xfrm>
            <a:off x="3031799" y="1578059"/>
            <a:ext cx="312737" cy="348457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chemeClr val="folHlink"/>
              </a:buClr>
              <a:buFont typeface="Webdings" pitchFamily="18" charset="2"/>
              <a:buNone/>
            </a:pPr>
            <a:r>
              <a:rPr lang="en-US" sz="12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5833732" y="1578059"/>
            <a:ext cx="312738" cy="348457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chemeClr val="folHlink"/>
              </a:buClr>
              <a:buFont typeface="Webdings" pitchFamily="18" charset="2"/>
              <a:buNone/>
            </a:pPr>
            <a:r>
              <a:rPr lang="en-US" sz="12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3" name="Oval 8"/>
          <p:cNvSpPr>
            <a:spLocks noChangeArrowheads="1"/>
          </p:cNvSpPr>
          <p:nvPr/>
        </p:nvSpPr>
        <p:spPr bwMode="auto">
          <a:xfrm>
            <a:off x="250496" y="4131212"/>
            <a:ext cx="312737" cy="348457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chemeClr val="folHlink"/>
              </a:buClr>
              <a:buFont typeface="Webdings" pitchFamily="18" charset="2"/>
              <a:buNone/>
            </a:pPr>
            <a:r>
              <a:rPr lang="en-US" sz="1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3023857" y="4152478"/>
            <a:ext cx="312738" cy="348457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chemeClr val="folHlink"/>
              </a:buClr>
              <a:buFont typeface="Webdings" pitchFamily="18" charset="2"/>
              <a:buNone/>
            </a:pPr>
            <a:r>
              <a:rPr lang="en-US" sz="12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5" name="Oval 8"/>
          <p:cNvSpPr>
            <a:spLocks noChangeArrowheads="1"/>
          </p:cNvSpPr>
          <p:nvPr/>
        </p:nvSpPr>
        <p:spPr bwMode="auto">
          <a:xfrm>
            <a:off x="5825798" y="4152478"/>
            <a:ext cx="312737" cy="348457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chemeClr val="folHlink"/>
              </a:buClr>
              <a:buFont typeface="Webdings" pitchFamily="18" charset="2"/>
              <a:buNone/>
            </a:pPr>
            <a:r>
              <a:rPr lang="en-US" sz="1200" b="1">
                <a:solidFill>
                  <a:schemeClr val="bg1"/>
                </a:solidFill>
              </a:rPr>
              <a:t>6</a:t>
            </a:r>
          </a:p>
        </p:txBody>
      </p:sp>
      <p:grpSp>
        <p:nvGrpSpPr>
          <p:cNvPr id="46" name="Gruppieren 45"/>
          <p:cNvGrpSpPr/>
          <p:nvPr/>
        </p:nvGrpSpPr>
        <p:grpSpPr>
          <a:xfrm>
            <a:off x="6126703" y="5210699"/>
            <a:ext cx="2444777" cy="1149298"/>
            <a:chOff x="2391429" y="1630117"/>
            <a:chExt cx="5705468" cy="2377415"/>
          </a:xfrm>
        </p:grpSpPr>
        <p:sp>
          <p:nvSpPr>
            <p:cNvPr id="47" name="Rechteck 46"/>
            <p:cNvSpPr/>
            <p:nvPr/>
          </p:nvSpPr>
          <p:spPr>
            <a:xfrm>
              <a:off x="3767657" y="1630117"/>
              <a:ext cx="381000" cy="237741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de-DE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FMI</a:t>
              </a:r>
              <a:endParaRPr lang="en-US" sz="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48" name="Gruppieren 6"/>
            <p:cNvGrpSpPr/>
            <p:nvPr/>
          </p:nvGrpSpPr>
          <p:grpSpPr>
            <a:xfrm>
              <a:off x="2467580" y="1702482"/>
              <a:ext cx="1210734" cy="1824177"/>
              <a:chOff x="2810933" y="1968887"/>
              <a:chExt cx="1210734" cy="1955355"/>
            </a:xfrm>
          </p:grpSpPr>
          <p:sp>
            <p:nvSpPr>
              <p:cNvPr id="62" name="Rechteck 61"/>
              <p:cNvSpPr/>
              <p:nvPr/>
            </p:nvSpPr>
            <p:spPr>
              <a:xfrm>
                <a:off x="2810933" y="2638050"/>
                <a:ext cx="1210734" cy="5960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63" name="Rechteck 62"/>
              <p:cNvSpPr/>
              <p:nvPr/>
            </p:nvSpPr>
            <p:spPr>
              <a:xfrm>
                <a:off x="2810933" y="1968887"/>
                <a:ext cx="1210734" cy="5960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"/>
              </a:p>
            </p:txBody>
          </p:sp>
          <p:sp>
            <p:nvSpPr>
              <p:cNvPr id="64" name="Rechteck 63"/>
              <p:cNvSpPr/>
              <p:nvPr/>
            </p:nvSpPr>
            <p:spPr>
              <a:xfrm>
                <a:off x="2810933" y="3328225"/>
                <a:ext cx="1210734" cy="5960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de-DE" sz="3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others</a:t>
                </a:r>
                <a:endParaRPr lang="en-US" sz="3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p:grpSp>
        <p:pic>
          <p:nvPicPr>
            <p:cNvPr id="49" name="Picture 2" descr="http://upload.wikimedia.org/wikipedia/commons/f/f4/Logo_Dassault_Systemes.jpg"/>
            <p:cNvPicPr>
              <a:picLocks noChangeAspect="1" noChangeArrowheads="1"/>
            </p:cNvPicPr>
            <p:nvPr/>
          </p:nvPicPr>
          <p:blipFill rotWithShape="1">
            <a:blip r:embed="rId2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16552" y="2393653"/>
              <a:ext cx="398374" cy="370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feld 49"/>
            <p:cNvSpPr txBox="1"/>
            <p:nvPr/>
          </p:nvSpPr>
          <p:spPr>
            <a:xfrm>
              <a:off x="2391429" y="3543586"/>
              <a:ext cx="1388483" cy="328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Authoring</a:t>
              </a:r>
            </a:p>
            <a:p>
              <a:pPr algn="ctr"/>
              <a:r>
                <a:rPr lang="de-DE" sz="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Tools</a:t>
              </a:r>
              <a:endParaRPr lang="en-US" sz="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51" name="Picture 6" descr="http://www.mehrtvto.ir/Portals/0/Images/REZA/MATLAB-logo.JP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977" y="1764474"/>
              <a:ext cx="338300" cy="432048"/>
            </a:xfrm>
            <a:prstGeom prst="rect">
              <a:avLst/>
            </a:prstGeom>
            <a:noFill/>
          </p:spPr>
        </p:pic>
        <p:pic>
          <p:nvPicPr>
            <p:cNvPr id="52" name="Picture 4" descr="Logo-SIMX 4C M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817" y="3051964"/>
              <a:ext cx="576064" cy="161854"/>
            </a:xfrm>
            <a:prstGeom prst="rect">
              <a:avLst/>
            </a:prstGeom>
            <a:noFill/>
          </p:spPr>
        </p:pic>
        <p:sp>
          <p:nvSpPr>
            <p:cNvPr id="53" name="Rechteck 52"/>
            <p:cNvSpPr/>
            <p:nvPr/>
          </p:nvSpPr>
          <p:spPr>
            <a:xfrm>
              <a:off x="2893890" y="1749665"/>
              <a:ext cx="864097" cy="328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de-DE" sz="3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MATLAB</a:t>
              </a:r>
            </a:p>
            <a:p>
              <a:pPr lvl="0"/>
              <a:r>
                <a:rPr lang="de-DE" sz="3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SIMULINK</a:t>
              </a:r>
              <a:endParaRPr lang="en-US" sz="3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4" name="Rechteck 53"/>
            <p:cNvSpPr/>
            <p:nvPr/>
          </p:nvSpPr>
          <p:spPr>
            <a:xfrm>
              <a:off x="2868489" y="2461073"/>
              <a:ext cx="855630" cy="246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sz="300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DYMOLA</a:t>
              </a:r>
              <a:endParaRPr lang="en-US" sz="300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pic>
          <p:nvPicPr>
            <p:cNvPr id="55" name="Picture 112" descr="AVL_kal_Logo_4C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174" y="3274221"/>
              <a:ext cx="206989" cy="199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6" name="Gruppieren 55"/>
            <p:cNvGrpSpPr/>
            <p:nvPr/>
          </p:nvGrpSpPr>
          <p:grpSpPr>
            <a:xfrm>
              <a:off x="4283968" y="1630122"/>
              <a:ext cx="3812929" cy="2358201"/>
              <a:chOff x="4721485" y="1801580"/>
              <a:chExt cx="3812929" cy="2358201"/>
            </a:xfrm>
          </p:grpSpPr>
          <p:sp>
            <p:nvSpPr>
              <p:cNvPr id="57" name="Rechteck 56"/>
              <p:cNvSpPr/>
              <p:nvPr/>
            </p:nvSpPr>
            <p:spPr>
              <a:xfrm>
                <a:off x="4721485" y="1801580"/>
                <a:ext cx="3812929" cy="23582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Test and Integration Platform</a:t>
                </a:r>
              </a:p>
              <a:p>
                <a:pPr algn="ctr"/>
                <a:endParaRPr lang="en-US" sz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algn="ctr"/>
                <a:endParaRPr lang="en-US" sz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algn="ctr"/>
                <a:endParaRPr lang="en-US" sz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algn="ctr"/>
                <a:endParaRPr lang="en-US" sz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algn="ctr"/>
                <a:endParaRPr lang="en-US" sz="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  <a:p>
                <a:pPr algn="ctr"/>
                <a:endParaRPr lang="en-US" sz="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grpSp>
            <p:nvGrpSpPr>
              <p:cNvPr id="58" name="Gruppieren 7"/>
              <p:cNvGrpSpPr/>
              <p:nvPr/>
            </p:nvGrpSpPr>
            <p:grpSpPr>
              <a:xfrm>
                <a:off x="4862287" y="2122653"/>
                <a:ext cx="3528392" cy="1800200"/>
                <a:chOff x="4283968" y="1772816"/>
                <a:chExt cx="4464342" cy="2520280"/>
              </a:xfrm>
            </p:grpSpPr>
            <p:pic>
              <p:nvPicPr>
                <p:cNvPr id="5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283968" y="1844824"/>
                  <a:ext cx="1440160" cy="2325822"/>
                </a:xfrm>
                <a:prstGeom prst="rect">
                  <a:avLst/>
                </a:prstGeom>
                <a:solidFill>
                  <a:sysClr val="window" lastClr="FFFFFF"/>
                </a:solidFill>
                <a:ln>
                  <a:noFill/>
                </a:ln>
              </p:spPr>
            </p:pic>
            <p:sp>
              <p:nvSpPr>
                <p:cNvPr id="60" name="Freihandform 59"/>
                <p:cNvSpPr/>
                <p:nvPr/>
              </p:nvSpPr>
              <p:spPr>
                <a:xfrm rot="16200000">
                  <a:off x="4398349" y="2907972"/>
                  <a:ext cx="2520280" cy="249968"/>
                </a:xfrm>
                <a:custGeom>
                  <a:avLst/>
                  <a:gdLst>
                    <a:gd name="connsiteX0" fmla="*/ 0 w 8582025"/>
                    <a:gd name="connsiteY0" fmla="*/ 200097 h 219156"/>
                    <a:gd name="connsiteX1" fmla="*/ 1400175 w 8582025"/>
                    <a:gd name="connsiteY1" fmla="*/ 72 h 219156"/>
                    <a:gd name="connsiteX2" fmla="*/ 3619500 w 8582025"/>
                    <a:gd name="connsiteY2" fmla="*/ 219147 h 219156"/>
                    <a:gd name="connsiteX3" fmla="*/ 5543550 w 8582025"/>
                    <a:gd name="connsiteY3" fmla="*/ 9597 h 219156"/>
                    <a:gd name="connsiteX4" fmla="*/ 8582025 w 8582025"/>
                    <a:gd name="connsiteY4" fmla="*/ 161997 h 219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582025" h="219156">
                      <a:moveTo>
                        <a:pt x="0" y="200097"/>
                      </a:moveTo>
                      <a:cubicBezTo>
                        <a:pt x="398462" y="98497"/>
                        <a:pt x="796925" y="-3103"/>
                        <a:pt x="1400175" y="72"/>
                      </a:cubicBezTo>
                      <a:cubicBezTo>
                        <a:pt x="2003425" y="3247"/>
                        <a:pt x="2928938" y="217560"/>
                        <a:pt x="3619500" y="219147"/>
                      </a:cubicBezTo>
                      <a:cubicBezTo>
                        <a:pt x="4310062" y="220734"/>
                        <a:pt x="4716463" y="19122"/>
                        <a:pt x="5543550" y="9597"/>
                      </a:cubicBezTo>
                      <a:cubicBezTo>
                        <a:pt x="6370637" y="72"/>
                        <a:pt x="7476331" y="81034"/>
                        <a:pt x="8582025" y="161997"/>
                      </a:cubicBezTo>
                    </a:path>
                  </a:pathLst>
                </a:custGeom>
                <a:solidFill>
                  <a:sysClr val="window" lastClr="FFFFFF"/>
                </a:solidFill>
                <a:ln w="9525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lg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pic>
              <p:nvPicPr>
                <p:cNvPr id="61" name="Picture 2" descr="D:\IPG_Working\Marketing\Kongresse_Veröffentlichungen\BMW_IT_Messe\2012\Bilder\BMWIT_7.jp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5723974" y="1844824"/>
                  <a:ext cx="3024336" cy="2304256"/>
                </a:xfrm>
                <a:prstGeom prst="rect">
                  <a:avLst/>
                </a:prstGeom>
                <a:solidFill>
                  <a:sysClr val="window" lastClr="FFFFFF"/>
                </a:solidFill>
              </p:spPr>
            </p:pic>
          </p:grpSp>
        </p:grpSp>
      </p:grpSp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968" y="2547894"/>
            <a:ext cx="2660809" cy="145717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5280" y="2520673"/>
            <a:ext cx="2372738" cy="164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2773" y="2485125"/>
            <a:ext cx="2621370" cy="157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5259" y="5201734"/>
            <a:ext cx="1943265" cy="117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5840" y="5201734"/>
            <a:ext cx="1620000" cy="117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770" y="5172238"/>
            <a:ext cx="2433203" cy="125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itel 1"/>
          <p:cNvSpPr>
            <a:spLocks noGrp="1"/>
          </p:cNvSpPr>
          <p:nvPr/>
        </p:nvSpPr>
        <p:spPr>
          <a:xfrm>
            <a:off x="467544" y="1124744"/>
            <a:ext cx="8532441" cy="411480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>
            <a:lvl1pPr algn="l" defTabSz="879152" rtl="0" eaLnBrk="1" latinLnBrk="0" hangingPunct="1">
              <a:spcBef>
                <a:spcPct val="0"/>
              </a:spcBef>
              <a:buNone/>
              <a:defRPr lang="en-US" sz="2400" b="0" i="0" kern="1200" spc="0" baseline="0" noProof="0">
                <a:solidFill>
                  <a:schemeClr val="tx1"/>
                </a:solidFill>
                <a:effectLst/>
                <a:latin typeface="+mj-lt"/>
                <a:ea typeface="+mj-ea"/>
                <a:cs typeface="3ds Condensed"/>
              </a:defRPr>
            </a:lvl1pPr>
          </a:lstStyle>
          <a:p>
            <a:pPr defTabSz="877168">
              <a:lnSpc>
                <a:spcPts val="2376"/>
              </a:lnSpc>
            </a:pPr>
            <a:r>
              <a:rPr lang="de-DE" dirty="0">
                <a:solidFill>
                  <a:schemeClr val="accent1"/>
                </a:solidFill>
              </a:rPr>
              <a:t>Major </a:t>
            </a:r>
            <a:r>
              <a:rPr lang="de-DE" dirty="0" err="1">
                <a:solidFill>
                  <a:schemeClr val="accent1"/>
                </a:solidFill>
              </a:rPr>
              <a:t>steps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according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>
                <a:solidFill>
                  <a:schemeClr val="accent1"/>
                </a:solidFill>
              </a:rPr>
              <a:t>the</a:t>
            </a:r>
            <a:r>
              <a:rPr lang="de-DE" dirty="0">
                <a:solidFill>
                  <a:schemeClr val="accent1"/>
                </a:solidFill>
              </a:rPr>
              <a:t> GAAG MBSE masterplan</a:t>
            </a:r>
          </a:p>
        </p:txBody>
      </p:sp>
    </p:spTree>
    <p:extLst>
      <p:ext uri="{BB962C8B-B14F-4D97-AF65-F5344CB8AC3E}">
        <p14:creationId xmlns:p14="http://schemas.microsoft.com/office/powerpoint/2010/main" val="20846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530449"/>
            <a:ext cx="3741552" cy="237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64"/>
          <p:cNvSpPr txBox="1"/>
          <p:nvPr/>
        </p:nvSpPr>
        <p:spPr>
          <a:xfrm>
            <a:off x="5367899" y="2040879"/>
            <a:ext cx="2888855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16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Actual focus of GAAG WG</a:t>
            </a:r>
            <a:br>
              <a:rPr lang="en-US" sz="1600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en-US" sz="16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model based systems engineering </a:t>
            </a:r>
            <a:endParaRPr lang="en-US" sz="160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99793" y="3073025"/>
            <a:ext cx="6768751" cy="3236295"/>
            <a:chOff x="1979712" y="1587611"/>
            <a:chExt cx="7441098" cy="2760229"/>
          </a:xfrm>
        </p:grpSpPr>
        <p:graphicFrame>
          <p:nvGraphicFramePr>
            <p:cNvPr id="5" name="Diagramm 52"/>
            <p:cNvGraphicFramePr/>
            <p:nvPr>
              <p:extLst>
                <p:ext uri="{D42A27DB-BD31-4B8C-83A1-F6EECF244321}">
                  <p14:modId xmlns:p14="http://schemas.microsoft.com/office/powerpoint/2010/main" val="382790535"/>
                </p:ext>
              </p:extLst>
            </p:nvPr>
          </p:nvGraphicFramePr>
          <p:xfrm>
            <a:off x="1979712" y="1587611"/>
            <a:ext cx="6781228" cy="255044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6" name="Gerade Verbindung 53"/>
            <p:cNvCxnSpPr/>
            <p:nvPr/>
          </p:nvCxnSpPr>
          <p:spPr>
            <a:xfrm>
              <a:off x="5278470" y="2054487"/>
              <a:ext cx="0" cy="2057101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54"/>
            <p:cNvCxnSpPr/>
            <p:nvPr/>
          </p:nvCxnSpPr>
          <p:spPr>
            <a:xfrm>
              <a:off x="7342261" y="2590164"/>
              <a:ext cx="1207782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feld 55"/>
            <p:cNvSpPr txBox="1"/>
            <p:nvPr/>
          </p:nvSpPr>
          <p:spPr>
            <a:xfrm>
              <a:off x="7995918" y="2166931"/>
              <a:ext cx="949929" cy="262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de-DE" sz="1400" dirty="0" err="1" smtClean="0">
                  <a:solidFill>
                    <a:prstClr val="black"/>
                  </a:solidFill>
                </a:rPr>
                <a:t>Full</a:t>
              </a:r>
              <a:r>
                <a:rPr lang="de-DE" sz="1400" dirty="0" smtClean="0">
                  <a:solidFill>
                    <a:prstClr val="black"/>
                  </a:solidFill>
                </a:rPr>
                <a:t> SE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Gerade Verbindung mit Pfeil 56"/>
            <p:cNvCxnSpPr/>
            <p:nvPr/>
          </p:nvCxnSpPr>
          <p:spPr>
            <a:xfrm flipV="1">
              <a:off x="6185411" y="2958861"/>
              <a:ext cx="1156850" cy="3587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57"/>
            <p:cNvSpPr txBox="1"/>
            <p:nvPr/>
          </p:nvSpPr>
          <p:spPr>
            <a:xfrm>
              <a:off x="7578201" y="2783860"/>
              <a:ext cx="1842609" cy="262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de-DE" sz="1400" dirty="0" err="1" smtClean="0">
                  <a:solidFill>
                    <a:prstClr val="black"/>
                  </a:solidFill>
                </a:rPr>
                <a:t>Closing</a:t>
              </a:r>
              <a:r>
                <a:rPr lang="de-DE" sz="1400" dirty="0" smtClean="0">
                  <a:solidFill>
                    <a:prstClr val="black"/>
                  </a:solidFill>
                </a:rPr>
                <a:t> </a:t>
              </a:r>
              <a:r>
                <a:rPr lang="de-DE" sz="1400" dirty="0" err="1" smtClean="0">
                  <a:solidFill>
                    <a:prstClr val="black"/>
                  </a:solidFill>
                </a:rPr>
                <a:t>gaps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  <p:cxnSp>
          <p:nvCxnSpPr>
            <p:cNvPr id="11" name="Gerade Verbindung mit Pfeil 58"/>
            <p:cNvCxnSpPr/>
            <p:nvPr/>
          </p:nvCxnSpPr>
          <p:spPr>
            <a:xfrm>
              <a:off x="4800630" y="3314953"/>
              <a:ext cx="1207782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59"/>
            <p:cNvSpPr txBox="1"/>
            <p:nvPr/>
          </p:nvSpPr>
          <p:spPr>
            <a:xfrm>
              <a:off x="6467041" y="3158592"/>
              <a:ext cx="2478807" cy="446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de-DE" sz="1400" dirty="0" err="1" smtClean="0">
                  <a:solidFill>
                    <a:prstClr val="black"/>
                  </a:solidFill>
                </a:rPr>
                <a:t>Structuring</a:t>
              </a:r>
              <a:r>
                <a:rPr lang="de-DE" sz="1400" dirty="0" smtClean="0">
                  <a:solidFill>
                    <a:prstClr val="black"/>
                  </a:solidFill>
                </a:rPr>
                <a:t> </a:t>
              </a:r>
              <a:r>
                <a:rPr lang="de-DE" sz="1400" dirty="0" err="1" smtClean="0">
                  <a:solidFill>
                    <a:prstClr val="black"/>
                  </a:solidFill>
                </a:rPr>
                <a:t>and</a:t>
              </a:r>
              <a:r>
                <a:rPr lang="de-DE" sz="1400" dirty="0" smtClean="0">
                  <a:solidFill>
                    <a:prstClr val="black"/>
                  </a:solidFill>
                </a:rPr>
                <a:t> </a:t>
              </a:r>
              <a:r>
                <a:rPr lang="de-DE" sz="1400" dirty="0" err="1" smtClean="0">
                  <a:solidFill>
                    <a:prstClr val="black"/>
                  </a:solidFill>
                </a:rPr>
                <a:t>linking</a:t>
              </a:r>
              <a:r>
                <a:rPr lang="de-DE" sz="1400" dirty="0" smtClean="0">
                  <a:solidFill>
                    <a:prstClr val="black"/>
                  </a:solidFill>
                </a:rPr>
                <a:t> </a:t>
              </a:r>
              <a:r>
                <a:rPr lang="de-DE" sz="1400" dirty="0" err="1" smtClean="0">
                  <a:solidFill>
                    <a:prstClr val="black"/>
                  </a:solidFill>
                </a:rPr>
                <a:t>models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  <p:sp>
          <p:nvSpPr>
            <p:cNvPr id="13" name="Textfeld 60"/>
            <p:cNvSpPr txBox="1"/>
            <p:nvPr/>
          </p:nvSpPr>
          <p:spPr>
            <a:xfrm>
              <a:off x="5053890" y="4111588"/>
              <a:ext cx="615371" cy="2362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de-DE" sz="1200" dirty="0" err="1" smtClean="0">
                  <a:solidFill>
                    <a:srgbClr val="8064A2">
                      <a:lumMod val="75000"/>
                    </a:srgbClr>
                  </a:solidFill>
                </a:rPr>
                <a:t>today</a:t>
              </a:r>
              <a:endParaRPr lang="de-DE" sz="1200" dirty="0">
                <a:solidFill>
                  <a:srgbClr val="8064A2">
                    <a:lumMod val="75000"/>
                  </a:srgbClr>
                </a:solidFill>
              </a:endParaRPr>
            </a:p>
          </p:txBody>
        </p:sp>
        <p:sp>
          <p:nvSpPr>
            <p:cNvPr id="14" name="Textfeld 61"/>
            <p:cNvSpPr txBox="1"/>
            <p:nvPr/>
          </p:nvSpPr>
          <p:spPr>
            <a:xfrm>
              <a:off x="6113009" y="3873627"/>
              <a:ext cx="2951019" cy="446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de-DE" sz="1400" dirty="0" smtClean="0">
                  <a:solidFill>
                    <a:prstClr val="black"/>
                  </a:solidFill>
                </a:rPr>
                <a:t>Integration </a:t>
              </a:r>
              <a:r>
                <a:rPr lang="de-DE" sz="1400" dirty="0" err="1" smtClean="0">
                  <a:solidFill>
                    <a:prstClr val="black"/>
                  </a:solidFill>
                </a:rPr>
                <a:t>with</a:t>
              </a:r>
              <a:r>
                <a:rPr lang="de-DE" sz="1400" dirty="0" smtClean="0">
                  <a:solidFill>
                    <a:prstClr val="black"/>
                  </a:solidFill>
                </a:rPr>
                <a:t> CAE (FEA, CFD, ..)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  <p:sp>
          <p:nvSpPr>
            <p:cNvPr id="15" name="Ellipse 63"/>
            <p:cNvSpPr/>
            <p:nvPr/>
          </p:nvSpPr>
          <p:spPr>
            <a:xfrm>
              <a:off x="5079649" y="2014052"/>
              <a:ext cx="2626794" cy="1040028"/>
            </a:xfrm>
            <a:prstGeom prst="ellipse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de-DE" sz="1400">
                <a:solidFill>
                  <a:srgbClr val="EEECE1">
                    <a:lumMod val="75000"/>
                  </a:srgbClr>
                </a:solidFill>
              </a:endParaRPr>
            </a:p>
          </p:txBody>
        </p:sp>
        <p:cxnSp>
          <p:nvCxnSpPr>
            <p:cNvPr id="16" name="Gerade Verbindung mit Pfeil 66"/>
            <p:cNvCxnSpPr/>
            <p:nvPr/>
          </p:nvCxnSpPr>
          <p:spPr>
            <a:xfrm>
              <a:off x="3740227" y="4038661"/>
              <a:ext cx="2253246" cy="0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el 1"/>
          <p:cNvSpPr txBox="1">
            <a:spLocks/>
          </p:cNvSpPr>
          <p:nvPr/>
        </p:nvSpPr>
        <p:spPr>
          <a:xfrm>
            <a:off x="539552" y="1058028"/>
            <a:ext cx="7920880" cy="498764"/>
          </a:xfrm>
          <a:prstGeom prst="rect">
            <a:avLst/>
          </a:prstGeom>
        </p:spPr>
        <p:txBody>
          <a:bodyPr/>
          <a:lstStyle>
            <a:lvl1pPr algn="l" defTabSz="879152" rtl="0" eaLnBrk="1" latinLnBrk="0" hangingPunct="1">
              <a:spcBef>
                <a:spcPct val="0"/>
              </a:spcBef>
              <a:buNone/>
              <a:defRPr lang="en-US" sz="3200" b="0" i="0" kern="1200" spc="0" baseline="0" noProof="0" dirty="0">
                <a:solidFill>
                  <a:schemeClr val="tx1"/>
                </a:solidFill>
                <a:effectLst/>
                <a:latin typeface="+mj-lt"/>
                <a:ea typeface="+mj-ea"/>
                <a:cs typeface="3ds Condensed"/>
              </a:defRPr>
            </a:lvl1pPr>
          </a:lstStyle>
          <a:p>
            <a:pPr defTabSz="877168">
              <a:lnSpc>
                <a:spcPts val="2376"/>
              </a:lnSpc>
            </a:pPr>
            <a:r>
              <a:rPr lang="en-US" sz="2800" dirty="0">
                <a:solidFill>
                  <a:schemeClr val="accent1"/>
                </a:solidFill>
              </a:rPr>
              <a:t>GAAG </a:t>
            </a:r>
            <a:r>
              <a:rPr lang="en-US" sz="2800" dirty="0" smtClean="0">
                <a:solidFill>
                  <a:schemeClr val="accent1"/>
                </a:solidFill>
              </a:rPr>
              <a:t>objectives </a:t>
            </a:r>
            <a:r>
              <a:rPr lang="en-US" sz="2800" dirty="0">
                <a:solidFill>
                  <a:schemeClr val="accent1"/>
                </a:solidFill>
              </a:rPr>
              <a:t>and MBSE </a:t>
            </a:r>
            <a:r>
              <a:rPr lang="en-US" sz="2800" dirty="0" smtClean="0">
                <a:solidFill>
                  <a:schemeClr val="accent1"/>
                </a:solidFill>
              </a:rPr>
              <a:t>** roadmap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3373" y="1558533"/>
            <a:ext cx="7878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Objective: Exchange of Systems Engineering Objects interfacing suppliers (solution partners) and OEM’s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7545" y="5946815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*: FMI: </a:t>
            </a:r>
            <a:r>
              <a:rPr lang="de-DE" sz="1200" dirty="0" err="1" smtClean="0"/>
              <a:t>Functional</a:t>
            </a:r>
            <a:r>
              <a:rPr lang="de-DE" sz="1200" dirty="0" smtClean="0"/>
              <a:t> Mock </a:t>
            </a:r>
            <a:r>
              <a:rPr lang="de-DE" sz="1200" dirty="0" err="1" smtClean="0"/>
              <a:t>up</a:t>
            </a:r>
            <a:r>
              <a:rPr lang="de-DE" sz="1200" dirty="0" smtClean="0"/>
              <a:t> Interface</a:t>
            </a:r>
          </a:p>
          <a:p>
            <a:r>
              <a:rPr lang="de-DE" sz="1200" dirty="0" smtClean="0"/>
              <a:t>**: Model </a:t>
            </a:r>
            <a:r>
              <a:rPr lang="de-DE" sz="1200" dirty="0" err="1" smtClean="0"/>
              <a:t>Based</a:t>
            </a:r>
            <a:r>
              <a:rPr lang="de-DE" sz="1200" dirty="0" smtClean="0"/>
              <a:t> System Engineering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4007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11"/>
          <p:cNvSpPr>
            <a:spLocks noChangeAspect="1" noChangeArrowheads="1"/>
          </p:cNvSpPr>
          <p:nvPr/>
        </p:nvSpPr>
        <p:spPr bwMode="auto">
          <a:xfrm rot="5400000">
            <a:off x="3225383" y="4471858"/>
            <a:ext cx="3773625" cy="447476"/>
          </a:xfrm>
          <a:prstGeom prst="homePlate">
            <a:avLst>
              <a:gd name="adj" fmla="val 34478"/>
            </a:avLst>
          </a:prstGeom>
          <a:solidFill>
            <a:srgbClr val="EAEAEA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rot="10800000" vert="eaVert" lIns="76698" tIns="39883" rIns="76698" bIns="77925"/>
          <a:lstStyle/>
          <a:p>
            <a:pPr marL="131229" lvl="1" indent="-129875" defTabSz="767076" eaLnBrk="0" hangingPunct="0">
              <a:spcBef>
                <a:spcPts val="426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n-US" sz="700" dirty="0"/>
          </a:p>
          <a:p>
            <a:pPr marL="131229" lvl="1" indent="-129875" defTabSz="767076" eaLnBrk="0" hangingPunct="0">
              <a:spcBef>
                <a:spcPts val="426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n-US" sz="700" dirty="0"/>
          </a:p>
          <a:p>
            <a:pPr marL="131229" lvl="1" indent="-129875" defTabSz="767076" eaLnBrk="0" hangingPunct="0">
              <a:spcBef>
                <a:spcPts val="426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131229" lvl="1" indent="-129875" defTabSz="767076" eaLnBrk="0" hangingPunct="0">
              <a:spcBef>
                <a:spcPts val="426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n-US" sz="700" dirty="0"/>
          </a:p>
          <a:p>
            <a:pPr marL="131229" lvl="1" indent="-129875" defTabSz="767076" eaLnBrk="0" hangingPunct="0">
              <a:spcBef>
                <a:spcPts val="426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131229" lvl="1" indent="-129875" defTabSz="767076" eaLnBrk="0" hangingPunct="0">
              <a:spcBef>
                <a:spcPts val="426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n-US" sz="700" dirty="0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944587"/>
            <a:ext cx="8547996" cy="684213"/>
          </a:xfrm>
        </p:spPr>
        <p:txBody>
          <a:bodyPr/>
          <a:lstStyle/>
          <a:p>
            <a:r>
              <a:rPr lang="de-DE" sz="2400" dirty="0" err="1">
                <a:solidFill>
                  <a:schemeClr val="accent1"/>
                </a:solidFill>
                <a:latin typeface="+mj-lt"/>
                <a:cs typeface="3ds Condensed"/>
              </a:rPr>
              <a:t>Interoperability</a:t>
            </a:r>
            <a:r>
              <a:rPr lang="de-DE" sz="2400" dirty="0">
                <a:solidFill>
                  <a:schemeClr val="accent1"/>
                </a:solidFill>
                <a:latin typeface="+mj-lt"/>
                <a:cs typeface="3ds Condensed"/>
              </a:rPr>
              <a:t> </a:t>
            </a:r>
            <a:r>
              <a:rPr lang="de-DE" sz="2400" dirty="0" err="1">
                <a:solidFill>
                  <a:schemeClr val="accent1"/>
                </a:solidFill>
                <a:latin typeface="+mj-lt"/>
                <a:cs typeface="3ds Condensed"/>
              </a:rPr>
              <a:t>between</a:t>
            </a:r>
            <a:r>
              <a:rPr lang="de-DE" sz="2400" dirty="0">
                <a:solidFill>
                  <a:schemeClr val="accent1"/>
                </a:solidFill>
                <a:latin typeface="+mj-lt"/>
                <a:cs typeface="3ds Condensed"/>
              </a:rPr>
              <a:t> </a:t>
            </a:r>
            <a:r>
              <a:rPr lang="de-DE" sz="2400" dirty="0" err="1">
                <a:solidFill>
                  <a:schemeClr val="accent1"/>
                </a:solidFill>
                <a:latin typeface="+mj-lt"/>
                <a:cs typeface="3ds Condensed"/>
              </a:rPr>
              <a:t>domains</a:t>
            </a:r>
            <a:r>
              <a:rPr lang="de-DE" sz="2400" dirty="0">
                <a:solidFill>
                  <a:schemeClr val="accent1"/>
                </a:solidFill>
                <a:latin typeface="+mj-lt"/>
                <a:cs typeface="3ds Condensed"/>
              </a:rPr>
              <a:t> </a:t>
            </a:r>
            <a:r>
              <a:rPr lang="de-DE" sz="2400" dirty="0" err="1">
                <a:solidFill>
                  <a:schemeClr val="accent1"/>
                </a:solidFill>
                <a:latin typeface="+mj-lt"/>
                <a:cs typeface="3ds Condensed"/>
              </a:rPr>
              <a:t>and</a:t>
            </a:r>
            <a:r>
              <a:rPr lang="de-DE" sz="2400" dirty="0">
                <a:solidFill>
                  <a:schemeClr val="accent1"/>
                </a:solidFill>
                <a:latin typeface="+mj-lt"/>
                <a:cs typeface="3ds Condensed"/>
              </a:rPr>
              <a:t> </a:t>
            </a:r>
            <a:r>
              <a:rPr lang="de-DE" sz="2400" dirty="0" err="1">
                <a:solidFill>
                  <a:schemeClr val="accent1"/>
                </a:solidFill>
                <a:latin typeface="+mj-lt"/>
                <a:cs typeface="3ds Condensed"/>
              </a:rPr>
              <a:t>disciplines</a:t>
            </a:r>
            <a:r>
              <a:rPr lang="de-DE" sz="2400" dirty="0">
                <a:solidFill>
                  <a:schemeClr val="accent1"/>
                </a:solidFill>
                <a:latin typeface="+mj-lt"/>
                <a:cs typeface="3ds Condensed"/>
              </a:rPr>
              <a:t> </a:t>
            </a:r>
            <a:r>
              <a:rPr lang="de-DE" sz="2400" dirty="0" err="1">
                <a:solidFill>
                  <a:schemeClr val="accent1"/>
                </a:solidFill>
                <a:latin typeface="+mj-lt"/>
                <a:cs typeface="3ds Condensed"/>
              </a:rPr>
              <a:t>for</a:t>
            </a:r>
            <a:r>
              <a:rPr lang="de-DE" sz="2400" dirty="0">
                <a:solidFill>
                  <a:schemeClr val="accent1"/>
                </a:solidFill>
                <a:latin typeface="+mj-lt"/>
                <a:cs typeface="3ds Condensed"/>
              </a:rPr>
              <a:t> </a:t>
            </a:r>
            <a:r>
              <a:rPr lang="de-DE" sz="2400" dirty="0" smtClean="0">
                <a:solidFill>
                  <a:schemeClr val="accent1"/>
                </a:solidFill>
                <a:latin typeface="+mj-lt"/>
                <a:cs typeface="3ds Condensed"/>
              </a:rPr>
              <a:t>EBA</a:t>
            </a:r>
            <a:endParaRPr lang="de-DE" sz="2400" dirty="0">
              <a:solidFill>
                <a:schemeClr val="accent1"/>
              </a:solidFill>
              <a:latin typeface="+mj-lt"/>
              <a:cs typeface="3ds Condensed"/>
            </a:endParaRPr>
          </a:p>
        </p:txBody>
      </p:sp>
      <p:sp>
        <p:nvSpPr>
          <p:cNvPr id="169991" name="AutoShape 7"/>
          <p:cNvSpPr>
            <a:spLocks noChangeAspect="1" noChangeArrowheads="1"/>
          </p:cNvSpPr>
          <p:nvPr/>
        </p:nvSpPr>
        <p:spPr bwMode="auto">
          <a:xfrm rot="5400000">
            <a:off x="72610" y="4467132"/>
            <a:ext cx="3773625" cy="447476"/>
          </a:xfrm>
          <a:prstGeom prst="homePlate">
            <a:avLst>
              <a:gd name="adj" fmla="val 34478"/>
            </a:avLst>
          </a:prstGeom>
          <a:solidFill>
            <a:srgbClr val="EAEAEA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rot="10800000" vert="eaVert" lIns="76698" tIns="39883" rIns="76698" bIns="77925"/>
          <a:lstStyle/>
          <a:p>
            <a:pPr marL="131229" lvl="1" indent="-129875" defTabSz="767076" eaLnBrk="0" hangingPunct="0">
              <a:spcBef>
                <a:spcPts val="426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</p:txBody>
      </p:sp>
      <p:sp>
        <p:nvSpPr>
          <p:cNvPr id="169993" name="AutoShape 9"/>
          <p:cNvSpPr>
            <a:spLocks noChangeAspect="1" noChangeArrowheads="1"/>
          </p:cNvSpPr>
          <p:nvPr/>
        </p:nvSpPr>
        <p:spPr bwMode="auto">
          <a:xfrm rot="5400000">
            <a:off x="1061874" y="4404070"/>
            <a:ext cx="3786188" cy="586154"/>
          </a:xfrm>
          <a:prstGeom prst="homePlate">
            <a:avLst>
              <a:gd name="adj" fmla="val 34478"/>
            </a:avLst>
          </a:prstGeom>
          <a:solidFill>
            <a:srgbClr val="EAEAEA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rot="10800000" vert="eaVert" lIns="76698" tIns="39883" rIns="76698" bIns="77925"/>
          <a:lstStyle/>
          <a:p>
            <a:pPr marL="131229" lvl="1" indent="-129875" defTabSz="767076" eaLnBrk="0" hangingPunct="0">
              <a:spcBef>
                <a:spcPts val="426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n-US" sz="700" dirty="0"/>
          </a:p>
          <a:p>
            <a:pPr marL="131229" lvl="1" indent="-129875" defTabSz="767076" eaLnBrk="0" hangingPunct="0">
              <a:spcBef>
                <a:spcPts val="426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n-US" sz="700" dirty="0"/>
          </a:p>
          <a:p>
            <a:pPr marL="131229" lvl="1" indent="-129875" defTabSz="767076" eaLnBrk="0" hangingPunct="0">
              <a:spcBef>
                <a:spcPts val="426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131229" lvl="1" indent="-129875" defTabSz="767076" eaLnBrk="0" hangingPunct="0">
              <a:spcBef>
                <a:spcPts val="426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n-US" sz="700" dirty="0"/>
          </a:p>
          <a:p>
            <a:pPr marL="131229" lvl="1" indent="-129875" defTabSz="767076" eaLnBrk="0" hangingPunct="0">
              <a:spcBef>
                <a:spcPts val="426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n-US" sz="700" dirty="0"/>
          </a:p>
          <a:p>
            <a:pPr marL="131229" lvl="1" indent="-129875" defTabSz="767076" eaLnBrk="0" hangingPunct="0">
              <a:spcBef>
                <a:spcPts val="426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</p:txBody>
      </p:sp>
      <p:sp>
        <p:nvSpPr>
          <p:cNvPr id="169995" name="AutoShape 11"/>
          <p:cNvSpPr>
            <a:spLocks noChangeAspect="1" noChangeArrowheads="1"/>
          </p:cNvSpPr>
          <p:nvPr/>
        </p:nvSpPr>
        <p:spPr bwMode="auto">
          <a:xfrm rot="5400000">
            <a:off x="2244440" y="4404070"/>
            <a:ext cx="3786188" cy="586154"/>
          </a:xfrm>
          <a:prstGeom prst="homePlate">
            <a:avLst>
              <a:gd name="adj" fmla="val 34478"/>
            </a:avLst>
          </a:prstGeom>
          <a:solidFill>
            <a:srgbClr val="EAEAEA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rot="10800000" vert="eaVert" lIns="76698" tIns="39883" rIns="76698" bIns="77925"/>
          <a:lstStyle/>
          <a:p>
            <a:pPr marL="131229" lvl="1" indent="-129875" defTabSz="767076" eaLnBrk="0" hangingPunct="0">
              <a:spcBef>
                <a:spcPts val="426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n-US" sz="700" dirty="0"/>
          </a:p>
          <a:p>
            <a:pPr marL="131229" lvl="1" indent="-129875" defTabSz="767076" eaLnBrk="0" hangingPunct="0">
              <a:spcBef>
                <a:spcPts val="426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n-US" sz="700" dirty="0"/>
          </a:p>
          <a:p>
            <a:pPr marL="131229" lvl="1" indent="-129875" defTabSz="767076" eaLnBrk="0" hangingPunct="0">
              <a:spcBef>
                <a:spcPts val="426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131229" lvl="1" indent="-129875" defTabSz="767076" eaLnBrk="0" hangingPunct="0">
              <a:spcBef>
                <a:spcPts val="426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n-US" sz="700" dirty="0"/>
          </a:p>
          <a:p>
            <a:pPr marL="131229" lvl="1" indent="-129875" defTabSz="767076" eaLnBrk="0" hangingPunct="0">
              <a:spcBef>
                <a:spcPts val="426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362568" lvl="3" indent="-114994" defTabSz="767076" eaLnBrk="0" hangingPunct="0">
              <a:spcBef>
                <a:spcPts val="426"/>
              </a:spcBef>
              <a:buClr>
                <a:schemeClr val="tx1"/>
              </a:buClr>
              <a:buFont typeface="Arial" charset="0"/>
              <a:buChar char="–"/>
            </a:pPr>
            <a:endParaRPr lang="en-US" sz="700" dirty="0"/>
          </a:p>
          <a:p>
            <a:pPr marL="131229" lvl="1" indent="-129875" defTabSz="767076" eaLnBrk="0" hangingPunct="0">
              <a:spcBef>
                <a:spcPts val="426"/>
              </a:spcBef>
              <a:buClr>
                <a:schemeClr val="tx1"/>
              </a:buClr>
              <a:buFont typeface="Wingdings" pitchFamily="2" charset="2"/>
              <a:buChar char="n"/>
            </a:pPr>
            <a:endParaRPr lang="en-US" sz="700" dirty="0"/>
          </a:p>
        </p:txBody>
      </p:sp>
      <p:grpSp>
        <p:nvGrpSpPr>
          <p:cNvPr id="170" name="Gruppieren 169"/>
          <p:cNvGrpSpPr/>
          <p:nvPr/>
        </p:nvGrpSpPr>
        <p:grpSpPr>
          <a:xfrm>
            <a:off x="530027" y="3068235"/>
            <a:ext cx="830188" cy="3375205"/>
            <a:chOff x="467545" y="1730445"/>
            <a:chExt cx="997928" cy="2531404"/>
          </a:xfrm>
        </p:grpSpPr>
        <p:sp>
          <p:nvSpPr>
            <p:cNvPr id="170000" name="Rectangle 16"/>
            <p:cNvSpPr>
              <a:spLocks noChangeArrowheads="1"/>
            </p:cNvSpPr>
            <p:nvPr/>
          </p:nvSpPr>
          <p:spPr bwMode="auto">
            <a:xfrm rot="16200000">
              <a:off x="815208" y="1904459"/>
              <a:ext cx="809625" cy="461597"/>
            </a:xfrm>
            <a:prstGeom prst="rect">
              <a:avLst/>
            </a:prstGeom>
            <a:solidFill>
              <a:srgbClr val="8EA1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38963" tIns="38963" rIns="38963" bIns="38963" anchor="ctr" anchorCtr="1"/>
            <a:lstStyle/>
            <a:p>
              <a:pPr eaLnBrk="0" hangingPunct="0">
                <a:lnSpc>
                  <a:spcPct val="90000"/>
                </a:lnSpc>
                <a:buClr>
                  <a:srgbClr val="0033CC"/>
                </a:buClr>
                <a:buFont typeface="Monotype Sorts" pitchFamily="2" charset="2"/>
                <a:buNone/>
              </a:pPr>
              <a:r>
                <a:rPr lang="en-US" sz="1200" b="1" dirty="0" smtClean="0">
                  <a:solidFill>
                    <a:schemeClr val="bg1"/>
                  </a:solidFill>
                </a:rPr>
                <a:t>Mechanical</a:t>
              </a:r>
              <a:endParaRPr lang="en-US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0001" name="Rectangle 17"/>
            <p:cNvSpPr>
              <a:spLocks noChangeArrowheads="1"/>
            </p:cNvSpPr>
            <p:nvPr/>
          </p:nvSpPr>
          <p:spPr bwMode="auto">
            <a:xfrm rot="16200000">
              <a:off x="822534" y="2754566"/>
              <a:ext cx="809625" cy="461596"/>
            </a:xfrm>
            <a:prstGeom prst="rect">
              <a:avLst/>
            </a:prstGeom>
            <a:solidFill>
              <a:srgbClr val="8EA1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38963" tIns="38963" rIns="38963" bIns="38963" anchor="ctr" anchorCtr="1"/>
            <a:lstStyle/>
            <a:p>
              <a:pPr eaLnBrk="0" hangingPunct="0">
                <a:lnSpc>
                  <a:spcPct val="90000"/>
                </a:lnSpc>
                <a:buClr>
                  <a:srgbClr val="0033CC"/>
                </a:buClr>
                <a:buFont typeface="Monotype Sorts" pitchFamily="2" charset="2"/>
                <a:buNone/>
              </a:pPr>
              <a:r>
                <a:rPr lang="en-US" sz="1200" b="1" dirty="0" smtClean="0">
                  <a:solidFill>
                    <a:schemeClr val="bg1"/>
                  </a:solidFill>
                </a:rPr>
                <a:t>Electrical</a:t>
              </a:r>
              <a:endParaRPr lang="en-US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0002" name="Rectangle 18"/>
            <p:cNvSpPr>
              <a:spLocks noChangeArrowheads="1"/>
            </p:cNvSpPr>
            <p:nvPr/>
          </p:nvSpPr>
          <p:spPr bwMode="auto">
            <a:xfrm rot="16200000">
              <a:off x="829862" y="3617768"/>
              <a:ext cx="809625" cy="461597"/>
            </a:xfrm>
            <a:prstGeom prst="rect">
              <a:avLst/>
            </a:prstGeom>
            <a:solidFill>
              <a:srgbClr val="8EA1BD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38963" tIns="38963" rIns="38963" bIns="38963" anchor="ctr" anchorCtr="1"/>
            <a:lstStyle/>
            <a:p>
              <a:pPr eaLnBrk="0" hangingPunct="0">
                <a:lnSpc>
                  <a:spcPct val="90000"/>
                </a:lnSpc>
                <a:buClr>
                  <a:srgbClr val="0033CC"/>
                </a:buClr>
                <a:buFont typeface="Monotype Sorts" pitchFamily="2" charset="2"/>
                <a:buNone/>
              </a:pPr>
              <a:r>
                <a:rPr lang="en-US" sz="1200" b="1" dirty="0" smtClean="0">
                  <a:solidFill>
                    <a:schemeClr val="bg1"/>
                  </a:solidFill>
                </a:rPr>
                <a:t>SW</a:t>
              </a:r>
              <a:endParaRPr lang="en-US" sz="12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70012" name="Rectangle 28"/>
            <p:cNvSpPr>
              <a:spLocks noChangeAspect="1" noChangeArrowheads="1"/>
            </p:cNvSpPr>
            <p:nvPr/>
          </p:nvSpPr>
          <p:spPr bwMode="auto">
            <a:xfrm rot="-5400000">
              <a:off x="-567291" y="2765416"/>
              <a:ext cx="2531269" cy="461597"/>
            </a:xfrm>
            <a:prstGeom prst="rect">
              <a:avLst/>
            </a:prstGeom>
            <a:solidFill>
              <a:srgbClr val="4864D4"/>
            </a:solidFill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 lIns="77925" tIns="0" rIns="77925" bIns="0" anchor="ctr"/>
            <a:lstStyle/>
            <a:p>
              <a:pPr algn="ctr" defTabSz="649376" eaLnBrk="0" hangingPunct="0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bg1"/>
                  </a:solidFill>
                </a:rPr>
                <a:t>Engineering Disciplines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9992" name="Rectangle 8"/>
          <p:cNvSpPr>
            <a:spLocks noChangeAspect="1" noChangeArrowheads="1"/>
          </p:cNvSpPr>
          <p:nvPr/>
        </p:nvSpPr>
        <p:spPr bwMode="auto">
          <a:xfrm>
            <a:off x="1527686" y="2165506"/>
            <a:ext cx="780441" cy="465491"/>
          </a:xfrm>
          <a:prstGeom prst="rect">
            <a:avLst/>
          </a:prstGeom>
          <a:solidFill>
            <a:srgbClr val="8EA1BD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8963" tIns="38963" rIns="38963" bIns="38963" anchor="ctr" anchorCtr="1"/>
          <a:lstStyle/>
          <a:p>
            <a:pPr algn="ctr" eaLnBrk="0" hangingPunct="0">
              <a:lnSpc>
                <a:spcPct val="90000"/>
              </a:lnSpc>
              <a:buClr>
                <a:srgbClr val="0033CC"/>
              </a:buClr>
              <a:buFont typeface="Monotype Sorts" pitchFamily="2" charset="2"/>
              <a:buNone/>
            </a:pPr>
            <a:r>
              <a:rPr lang="en-US" sz="1100" b="1" dirty="0" smtClean="0">
                <a:solidFill>
                  <a:schemeClr val="bg1"/>
                </a:solidFill>
                <a:latin typeface="+mn-lt"/>
              </a:rPr>
              <a:t>Body</a:t>
            </a:r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9994" name="Rectangle 10"/>
          <p:cNvSpPr>
            <a:spLocks noChangeAspect="1" noChangeArrowheads="1"/>
          </p:cNvSpPr>
          <p:nvPr/>
        </p:nvSpPr>
        <p:spPr bwMode="auto">
          <a:xfrm>
            <a:off x="2401052" y="2152829"/>
            <a:ext cx="1097574" cy="478167"/>
          </a:xfrm>
          <a:prstGeom prst="rect">
            <a:avLst/>
          </a:prstGeom>
          <a:solidFill>
            <a:srgbClr val="8EA1BD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8963" tIns="38963" rIns="38963" bIns="38963" anchor="ctr" anchorCtr="1"/>
          <a:lstStyle/>
          <a:p>
            <a:pPr algn="ctr" eaLnBrk="0" hangingPunct="0">
              <a:lnSpc>
                <a:spcPct val="90000"/>
              </a:lnSpc>
              <a:buClr>
                <a:srgbClr val="0033CC"/>
              </a:buClr>
              <a:buFont typeface="Monotype Sorts" pitchFamily="2" charset="2"/>
              <a:buNone/>
            </a:pPr>
            <a:r>
              <a:rPr lang="en-US" sz="1100" b="1" dirty="0" smtClean="0">
                <a:solidFill>
                  <a:schemeClr val="bg1"/>
                </a:solidFill>
                <a:latin typeface="+mn-lt"/>
              </a:rPr>
              <a:t>Chassis</a:t>
            </a:r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9996" name="Rectangle 12"/>
          <p:cNvSpPr>
            <a:spLocks noChangeAspect="1" noChangeArrowheads="1"/>
          </p:cNvSpPr>
          <p:nvPr/>
        </p:nvSpPr>
        <p:spPr bwMode="auto">
          <a:xfrm>
            <a:off x="3568966" y="2152829"/>
            <a:ext cx="1097573" cy="478167"/>
          </a:xfrm>
          <a:prstGeom prst="rect">
            <a:avLst/>
          </a:prstGeom>
          <a:solidFill>
            <a:srgbClr val="8EA1BD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8963" tIns="38963" rIns="38963" bIns="38963" anchor="ctr" anchorCtr="1"/>
          <a:lstStyle/>
          <a:p>
            <a:pPr eaLnBrk="0" hangingPunct="0">
              <a:lnSpc>
                <a:spcPct val="90000"/>
              </a:lnSpc>
              <a:buClr>
                <a:srgbClr val="0033CC"/>
              </a:buClr>
              <a:buFont typeface="Monotype Sorts" pitchFamily="2" charset="2"/>
              <a:buNone/>
            </a:pPr>
            <a:r>
              <a:rPr lang="en-US" sz="1100" b="1" dirty="0" smtClean="0">
                <a:solidFill>
                  <a:schemeClr val="bg1"/>
                </a:solidFill>
                <a:latin typeface="+mn-lt"/>
              </a:rPr>
              <a:t>EE</a:t>
            </a:r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Rectangle 28"/>
          <p:cNvSpPr>
            <a:spLocks noChangeAspect="1" noChangeArrowheads="1"/>
          </p:cNvSpPr>
          <p:nvPr/>
        </p:nvSpPr>
        <p:spPr bwMode="auto">
          <a:xfrm>
            <a:off x="1547161" y="1622143"/>
            <a:ext cx="3996000" cy="415659"/>
          </a:xfrm>
          <a:prstGeom prst="rect">
            <a:avLst/>
          </a:prstGeom>
          <a:solidFill>
            <a:srgbClr val="4864D4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77925" tIns="0" rIns="77925" bIns="0" anchor="ctr"/>
          <a:lstStyle/>
          <a:p>
            <a:pPr algn="ctr" defTabSz="649376" eaLnBrk="0" hangingPunct="0"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</a:rPr>
              <a:t>Product Development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3" name="Rectangle 12"/>
          <p:cNvSpPr>
            <a:spLocks noChangeAspect="1" noChangeArrowheads="1"/>
          </p:cNvSpPr>
          <p:nvPr/>
        </p:nvSpPr>
        <p:spPr bwMode="auto">
          <a:xfrm>
            <a:off x="4751438" y="2157349"/>
            <a:ext cx="782319" cy="478167"/>
          </a:xfrm>
          <a:prstGeom prst="rect">
            <a:avLst/>
          </a:prstGeom>
          <a:solidFill>
            <a:srgbClr val="8EA1BD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38963" tIns="38963" rIns="38963" bIns="38963" anchor="ctr" anchorCtr="1"/>
          <a:lstStyle/>
          <a:p>
            <a:pPr eaLnBrk="0" hangingPunct="0">
              <a:lnSpc>
                <a:spcPct val="90000"/>
              </a:lnSpc>
              <a:buClr>
                <a:srgbClr val="0033CC"/>
              </a:buClr>
              <a:buFont typeface="Monotype Sorts" pitchFamily="2" charset="2"/>
              <a:buNone/>
            </a:pPr>
            <a:r>
              <a:rPr lang="en-US" sz="1100" b="1" dirty="0" smtClean="0">
                <a:solidFill>
                  <a:schemeClr val="bg1"/>
                </a:solidFill>
                <a:latin typeface="+mn-lt"/>
              </a:rPr>
              <a:t>PT</a:t>
            </a:r>
            <a:endParaRPr lang="en-US" sz="11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092103" y="1806358"/>
            <a:ext cx="171879" cy="409095"/>
            <a:chOff x="295" y="1842"/>
            <a:chExt cx="136" cy="318"/>
          </a:xfrm>
        </p:grpSpPr>
        <p:sp>
          <p:nvSpPr>
            <p:cNvPr id="68" name="Freeform 6"/>
            <p:cNvSpPr>
              <a:spLocks/>
            </p:cNvSpPr>
            <p:nvPr/>
          </p:nvSpPr>
          <p:spPr bwMode="auto">
            <a:xfrm flipH="1">
              <a:off x="295" y="1907"/>
              <a:ext cx="136" cy="253"/>
            </a:xfrm>
            <a:custGeom>
              <a:avLst/>
              <a:gdLst>
                <a:gd name="T0" fmla="*/ 5 w 640"/>
                <a:gd name="T1" fmla="*/ 499 h 1292"/>
                <a:gd name="T2" fmla="*/ 5 w 640"/>
                <a:gd name="T3" fmla="*/ 1179 h 1292"/>
                <a:gd name="T4" fmla="*/ 640 w 640"/>
                <a:gd name="T5" fmla="*/ 1179 h 1292"/>
                <a:gd name="T6" fmla="*/ 640 w 640"/>
                <a:gd name="T7" fmla="*/ 499 h 1292"/>
                <a:gd name="T8" fmla="*/ 5 w 640"/>
                <a:gd name="T9" fmla="*/ 499 h 1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0"/>
                <a:gd name="T16" fmla="*/ 0 h 1292"/>
                <a:gd name="T17" fmla="*/ 640 w 640"/>
                <a:gd name="T18" fmla="*/ 1292 h 1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0" h="1292">
                  <a:moveTo>
                    <a:pt x="5" y="499"/>
                  </a:moveTo>
                  <a:lnTo>
                    <a:pt x="5" y="1179"/>
                  </a:lnTo>
                  <a:cubicBezTo>
                    <a:pt x="111" y="1292"/>
                    <a:pt x="534" y="1292"/>
                    <a:pt x="640" y="1179"/>
                  </a:cubicBezTo>
                  <a:lnTo>
                    <a:pt x="640" y="499"/>
                  </a:lnTo>
                  <a:cubicBezTo>
                    <a:pt x="634" y="0"/>
                    <a:pt x="0" y="0"/>
                    <a:pt x="5" y="499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3E5D5C"/>
                </a:gs>
              </a:gsLst>
              <a:lin ang="0" scaled="1"/>
            </a:gra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200162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69" name="Oval 7"/>
            <p:cNvSpPr>
              <a:spLocks noChangeArrowheads="1"/>
            </p:cNvSpPr>
            <p:nvPr/>
          </p:nvSpPr>
          <p:spPr bwMode="auto">
            <a:xfrm flipH="1">
              <a:off x="307" y="1842"/>
              <a:ext cx="116" cy="107"/>
            </a:xfrm>
            <a:prstGeom prst="ellipse">
              <a:avLst/>
            </a:prstGeom>
            <a:gradFill rotWithShape="1">
              <a:gsLst>
                <a:gs pos="0">
                  <a:srgbClr val="FCE8C9"/>
                </a:gs>
                <a:gs pos="100000">
                  <a:srgbClr val="F09100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200162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70" name="Oval 8"/>
            <p:cNvSpPr>
              <a:spLocks noChangeArrowheads="1"/>
            </p:cNvSpPr>
            <p:nvPr/>
          </p:nvSpPr>
          <p:spPr bwMode="auto">
            <a:xfrm rot="19800000" flipH="1">
              <a:off x="399" y="1950"/>
              <a:ext cx="15" cy="39"/>
            </a:xfrm>
            <a:prstGeom prst="ellipse">
              <a:avLst/>
            </a:prstGeom>
            <a:solidFill>
              <a:srgbClr val="CCECFF"/>
            </a:solidFill>
            <a:ln w="63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200162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kern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445791" y="1914805"/>
            <a:ext cx="171185" cy="409095"/>
            <a:chOff x="295" y="1842"/>
            <a:chExt cx="136" cy="318"/>
          </a:xfrm>
        </p:grpSpPr>
        <p:sp>
          <p:nvSpPr>
            <p:cNvPr id="65" name="Freeform 18"/>
            <p:cNvSpPr>
              <a:spLocks/>
            </p:cNvSpPr>
            <p:nvPr/>
          </p:nvSpPr>
          <p:spPr bwMode="auto">
            <a:xfrm flipH="1">
              <a:off x="295" y="1907"/>
              <a:ext cx="136" cy="253"/>
            </a:xfrm>
            <a:custGeom>
              <a:avLst/>
              <a:gdLst>
                <a:gd name="T0" fmla="*/ 5 w 640"/>
                <a:gd name="T1" fmla="*/ 499 h 1292"/>
                <a:gd name="T2" fmla="*/ 5 w 640"/>
                <a:gd name="T3" fmla="*/ 1179 h 1292"/>
                <a:gd name="T4" fmla="*/ 640 w 640"/>
                <a:gd name="T5" fmla="*/ 1179 h 1292"/>
                <a:gd name="T6" fmla="*/ 640 w 640"/>
                <a:gd name="T7" fmla="*/ 499 h 1292"/>
                <a:gd name="T8" fmla="*/ 5 w 640"/>
                <a:gd name="T9" fmla="*/ 499 h 1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0"/>
                <a:gd name="T16" fmla="*/ 0 h 1292"/>
                <a:gd name="T17" fmla="*/ 640 w 640"/>
                <a:gd name="T18" fmla="*/ 1292 h 1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0" h="1292">
                  <a:moveTo>
                    <a:pt x="5" y="499"/>
                  </a:moveTo>
                  <a:lnTo>
                    <a:pt x="5" y="1179"/>
                  </a:lnTo>
                  <a:cubicBezTo>
                    <a:pt x="111" y="1292"/>
                    <a:pt x="534" y="1292"/>
                    <a:pt x="640" y="1179"/>
                  </a:cubicBezTo>
                  <a:lnTo>
                    <a:pt x="640" y="499"/>
                  </a:lnTo>
                  <a:cubicBezTo>
                    <a:pt x="634" y="0"/>
                    <a:pt x="0" y="0"/>
                    <a:pt x="5" y="499"/>
                  </a:cubicBezTo>
                  <a:close/>
                </a:path>
              </a:pathLst>
            </a:custGeom>
            <a:gradFill rotWithShape="1">
              <a:gsLst>
                <a:gs pos="0">
                  <a:srgbClr val="CC3333"/>
                </a:gs>
                <a:gs pos="100000">
                  <a:srgbClr val="660033"/>
                </a:gs>
              </a:gsLst>
              <a:lin ang="0" scaled="1"/>
            </a:gra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200162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66" name="Oval 19"/>
            <p:cNvSpPr>
              <a:spLocks noChangeArrowheads="1"/>
            </p:cNvSpPr>
            <p:nvPr/>
          </p:nvSpPr>
          <p:spPr bwMode="auto">
            <a:xfrm flipH="1">
              <a:off x="307" y="1842"/>
              <a:ext cx="116" cy="107"/>
            </a:xfrm>
            <a:prstGeom prst="ellipse">
              <a:avLst/>
            </a:prstGeom>
            <a:gradFill rotWithShape="1">
              <a:gsLst>
                <a:gs pos="0">
                  <a:srgbClr val="FCE8C9"/>
                </a:gs>
                <a:gs pos="100000">
                  <a:srgbClr val="F09100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200162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67" name="Oval 20"/>
            <p:cNvSpPr>
              <a:spLocks noChangeArrowheads="1"/>
            </p:cNvSpPr>
            <p:nvPr/>
          </p:nvSpPr>
          <p:spPr bwMode="auto">
            <a:xfrm rot="19800000" flipH="1">
              <a:off x="399" y="1950"/>
              <a:ext cx="15" cy="39"/>
            </a:xfrm>
            <a:prstGeom prst="ellipse">
              <a:avLst/>
            </a:prstGeom>
            <a:solidFill>
              <a:srgbClr val="CCECFF"/>
            </a:solidFill>
            <a:ln w="63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200162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kern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249490" y="1874531"/>
            <a:ext cx="171550" cy="408315"/>
            <a:chOff x="295" y="1842"/>
            <a:chExt cx="136" cy="318"/>
          </a:xfrm>
        </p:grpSpPr>
        <p:sp>
          <p:nvSpPr>
            <p:cNvPr id="62" name="Freeform 24"/>
            <p:cNvSpPr>
              <a:spLocks/>
            </p:cNvSpPr>
            <p:nvPr/>
          </p:nvSpPr>
          <p:spPr bwMode="auto">
            <a:xfrm flipH="1">
              <a:off x="295" y="1907"/>
              <a:ext cx="136" cy="253"/>
            </a:xfrm>
            <a:custGeom>
              <a:avLst/>
              <a:gdLst>
                <a:gd name="T0" fmla="*/ 5 w 640"/>
                <a:gd name="T1" fmla="*/ 499 h 1292"/>
                <a:gd name="T2" fmla="*/ 5 w 640"/>
                <a:gd name="T3" fmla="*/ 1179 h 1292"/>
                <a:gd name="T4" fmla="*/ 640 w 640"/>
                <a:gd name="T5" fmla="*/ 1179 h 1292"/>
                <a:gd name="T6" fmla="*/ 640 w 640"/>
                <a:gd name="T7" fmla="*/ 499 h 1292"/>
                <a:gd name="T8" fmla="*/ 5 w 640"/>
                <a:gd name="T9" fmla="*/ 499 h 1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0"/>
                <a:gd name="T16" fmla="*/ 0 h 1292"/>
                <a:gd name="T17" fmla="*/ 640 w 640"/>
                <a:gd name="T18" fmla="*/ 1292 h 1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0" h="1292">
                  <a:moveTo>
                    <a:pt x="5" y="499"/>
                  </a:moveTo>
                  <a:lnTo>
                    <a:pt x="5" y="1179"/>
                  </a:lnTo>
                  <a:cubicBezTo>
                    <a:pt x="111" y="1292"/>
                    <a:pt x="534" y="1292"/>
                    <a:pt x="640" y="1179"/>
                  </a:cubicBezTo>
                  <a:lnTo>
                    <a:pt x="640" y="499"/>
                  </a:lnTo>
                  <a:cubicBezTo>
                    <a:pt x="634" y="0"/>
                    <a:pt x="0" y="0"/>
                    <a:pt x="5" y="499"/>
                  </a:cubicBezTo>
                  <a:close/>
                </a:path>
              </a:pathLst>
            </a:custGeom>
            <a:gradFill rotWithShape="1">
              <a:gsLst>
                <a:gs pos="0">
                  <a:srgbClr val="B9C7BD"/>
                </a:gs>
                <a:gs pos="100000">
                  <a:srgbClr val="799CA1"/>
                </a:gs>
              </a:gsLst>
              <a:lin ang="0" scaled="1"/>
            </a:gra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200162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63" name="Oval 25"/>
            <p:cNvSpPr>
              <a:spLocks noChangeArrowheads="1"/>
            </p:cNvSpPr>
            <p:nvPr/>
          </p:nvSpPr>
          <p:spPr bwMode="auto">
            <a:xfrm flipH="1">
              <a:off x="307" y="1842"/>
              <a:ext cx="116" cy="107"/>
            </a:xfrm>
            <a:prstGeom prst="ellipse">
              <a:avLst/>
            </a:prstGeom>
            <a:gradFill rotWithShape="1">
              <a:gsLst>
                <a:gs pos="0">
                  <a:srgbClr val="FCE8C9"/>
                </a:gs>
                <a:gs pos="100000">
                  <a:srgbClr val="F09100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200162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64" name="Oval 26"/>
            <p:cNvSpPr>
              <a:spLocks noChangeArrowheads="1"/>
            </p:cNvSpPr>
            <p:nvPr/>
          </p:nvSpPr>
          <p:spPr bwMode="auto">
            <a:xfrm rot="19800000" flipH="1">
              <a:off x="399" y="1950"/>
              <a:ext cx="15" cy="39"/>
            </a:xfrm>
            <a:prstGeom prst="ellipse">
              <a:avLst/>
            </a:prstGeom>
            <a:solidFill>
              <a:srgbClr val="CCECFF"/>
            </a:solidFill>
            <a:ln w="63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200162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kern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352587" y="1928350"/>
            <a:ext cx="170542" cy="409095"/>
            <a:chOff x="295" y="1842"/>
            <a:chExt cx="136" cy="318"/>
          </a:xfrm>
        </p:grpSpPr>
        <p:sp>
          <p:nvSpPr>
            <p:cNvPr id="59" name="Freeform 36"/>
            <p:cNvSpPr>
              <a:spLocks/>
            </p:cNvSpPr>
            <p:nvPr/>
          </p:nvSpPr>
          <p:spPr bwMode="auto">
            <a:xfrm flipH="1">
              <a:off x="295" y="1907"/>
              <a:ext cx="136" cy="253"/>
            </a:xfrm>
            <a:custGeom>
              <a:avLst/>
              <a:gdLst>
                <a:gd name="T0" fmla="*/ 5 w 640"/>
                <a:gd name="T1" fmla="*/ 499 h 1292"/>
                <a:gd name="T2" fmla="*/ 5 w 640"/>
                <a:gd name="T3" fmla="*/ 1179 h 1292"/>
                <a:gd name="T4" fmla="*/ 640 w 640"/>
                <a:gd name="T5" fmla="*/ 1179 h 1292"/>
                <a:gd name="T6" fmla="*/ 640 w 640"/>
                <a:gd name="T7" fmla="*/ 499 h 1292"/>
                <a:gd name="T8" fmla="*/ 5 w 640"/>
                <a:gd name="T9" fmla="*/ 499 h 12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0"/>
                <a:gd name="T16" fmla="*/ 0 h 1292"/>
                <a:gd name="T17" fmla="*/ 640 w 640"/>
                <a:gd name="T18" fmla="*/ 1292 h 12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0" h="1292">
                  <a:moveTo>
                    <a:pt x="5" y="499"/>
                  </a:moveTo>
                  <a:lnTo>
                    <a:pt x="5" y="1179"/>
                  </a:lnTo>
                  <a:cubicBezTo>
                    <a:pt x="111" y="1292"/>
                    <a:pt x="534" y="1292"/>
                    <a:pt x="640" y="1179"/>
                  </a:cubicBezTo>
                  <a:lnTo>
                    <a:pt x="640" y="499"/>
                  </a:lnTo>
                  <a:cubicBezTo>
                    <a:pt x="634" y="0"/>
                    <a:pt x="0" y="0"/>
                    <a:pt x="5" y="499"/>
                  </a:cubicBezTo>
                  <a:close/>
                </a:path>
              </a:pathLst>
            </a:custGeom>
            <a:gradFill rotWithShape="1">
              <a:gsLst>
                <a:gs pos="0">
                  <a:srgbClr val="99CCFF"/>
                </a:gs>
                <a:gs pos="100000">
                  <a:srgbClr val="3366CC"/>
                </a:gs>
              </a:gsLst>
              <a:lin ang="0" scaled="1"/>
            </a:gra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defTabSz="200162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9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60" name="Oval 37"/>
            <p:cNvSpPr>
              <a:spLocks noChangeArrowheads="1"/>
            </p:cNvSpPr>
            <p:nvPr/>
          </p:nvSpPr>
          <p:spPr bwMode="auto">
            <a:xfrm flipH="1">
              <a:off x="307" y="1842"/>
              <a:ext cx="116" cy="107"/>
            </a:xfrm>
            <a:prstGeom prst="ellipse">
              <a:avLst/>
            </a:prstGeom>
            <a:gradFill rotWithShape="1">
              <a:gsLst>
                <a:gs pos="0">
                  <a:srgbClr val="FCE8C9"/>
                </a:gs>
                <a:gs pos="100000">
                  <a:srgbClr val="F09100"/>
                </a:gs>
              </a:gsLst>
              <a:lin ang="2700000" scaled="1"/>
            </a:gra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200162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61" name="Oval 38"/>
            <p:cNvSpPr>
              <a:spLocks noChangeArrowheads="1"/>
            </p:cNvSpPr>
            <p:nvPr/>
          </p:nvSpPr>
          <p:spPr bwMode="auto">
            <a:xfrm rot="19800000" flipH="1">
              <a:off x="399" y="1950"/>
              <a:ext cx="15" cy="39"/>
            </a:xfrm>
            <a:prstGeom prst="ellipse">
              <a:avLst/>
            </a:prstGeom>
            <a:solidFill>
              <a:srgbClr val="CCECFF"/>
            </a:solidFill>
            <a:ln w="63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200162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kern="0">
                <a:solidFill>
                  <a:sysClr val="windowText" lastClr="000000"/>
                </a:solidFill>
                <a:latin typeface="+mj-lt"/>
              </a:endParaRPr>
            </a:p>
          </p:txBody>
        </p:sp>
      </p:grp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2092102" y="1970354"/>
            <a:ext cx="147002" cy="28390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algn="ctr" defTabSz="200162" fontAlgn="auto">
              <a:lnSpc>
                <a:spcPct val="100000"/>
              </a:lnSpc>
              <a:spcAft>
                <a:spcPts val="0"/>
              </a:spcAft>
              <a:buSzPct val="130000"/>
              <a:defRPr/>
            </a:pPr>
            <a:r>
              <a:rPr lang="de-DE" sz="900" b="1" kern="0" dirty="0">
                <a:solidFill>
                  <a:srgbClr val="FFFFFF"/>
                </a:solidFill>
                <a:latin typeface="+mj-lt"/>
              </a:rPr>
              <a:t>B</a:t>
            </a:r>
          </a:p>
        </p:txBody>
      </p: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4468314" y="2078800"/>
            <a:ext cx="143030" cy="28390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algn="ctr" defTabSz="200162" fontAlgn="auto">
              <a:lnSpc>
                <a:spcPct val="100000"/>
              </a:lnSpc>
              <a:spcAft>
                <a:spcPts val="0"/>
              </a:spcAft>
              <a:buSzPct val="130000"/>
              <a:defRPr/>
            </a:pPr>
            <a:r>
              <a:rPr lang="de-DE" sz="900" b="1" kern="0" dirty="0">
                <a:solidFill>
                  <a:srgbClr val="FFFFFF"/>
                </a:solidFill>
                <a:latin typeface="+mj-lt"/>
              </a:rPr>
              <a:t>E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3284477" y="2038165"/>
            <a:ext cx="117376" cy="28390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algn="ctr" defTabSz="200162" fontAlgn="auto">
              <a:lnSpc>
                <a:spcPct val="100000"/>
              </a:lnSpc>
              <a:spcAft>
                <a:spcPts val="0"/>
              </a:spcAft>
              <a:buSzPct val="130000"/>
              <a:defRPr/>
            </a:pPr>
            <a:r>
              <a:rPr lang="de-DE" sz="900" b="1" kern="0" dirty="0">
                <a:solidFill>
                  <a:srgbClr val="FFFFFF"/>
                </a:solidFill>
                <a:latin typeface="+mj-lt"/>
              </a:rPr>
              <a:t>P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5369418" y="2092353"/>
            <a:ext cx="146981" cy="28390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72000" tIns="72000" rIns="72000" bIns="72000">
            <a:spAutoFit/>
          </a:bodyPr>
          <a:lstStyle/>
          <a:p>
            <a:pPr algn="ctr" defTabSz="200162" fontAlgn="auto">
              <a:lnSpc>
                <a:spcPct val="100000"/>
              </a:lnSpc>
              <a:spcAft>
                <a:spcPts val="0"/>
              </a:spcAft>
              <a:buSzPct val="130000"/>
              <a:defRPr/>
            </a:pPr>
            <a:r>
              <a:rPr lang="de-DE" sz="900" b="1" kern="0" dirty="0" smtClean="0">
                <a:solidFill>
                  <a:srgbClr val="FFFFFF"/>
                </a:solidFill>
                <a:latin typeface="+mj-lt"/>
              </a:rPr>
              <a:t>C</a:t>
            </a:r>
            <a:endParaRPr lang="de-DE" sz="900" b="1" kern="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6" name="Rectangle 15"/>
          <p:cNvSpPr>
            <a:spLocks noChangeArrowheads="1"/>
          </p:cNvSpPr>
          <p:nvPr/>
        </p:nvSpPr>
        <p:spPr bwMode="auto">
          <a:xfrm>
            <a:off x="6444209" y="1789709"/>
            <a:ext cx="2158409" cy="401469"/>
          </a:xfrm>
          <a:prstGeom prst="rect">
            <a:avLst/>
          </a:prstGeom>
          <a:solidFill>
            <a:srgbClr val="8EA1BD"/>
          </a:solidFill>
          <a:ln w="9525">
            <a:noFill/>
            <a:miter lim="800000"/>
            <a:headEnd/>
            <a:tailEnd/>
          </a:ln>
        </p:spPr>
        <p:txBody>
          <a:bodyPr lIns="38963" tIns="38963" rIns="38963" bIns="38963" anchor="ctr" anchorCtr="1"/>
          <a:lstStyle/>
          <a:p>
            <a:pPr algn="ctr" eaLnBrk="0" hangingPunct="0">
              <a:spcAft>
                <a:spcPts val="170"/>
              </a:spcAft>
            </a:pPr>
            <a:r>
              <a:rPr lang="en-US" sz="1400" b="1" dirty="0" smtClean="0">
                <a:solidFill>
                  <a:srgbClr val="FFFFFF"/>
                </a:solidFill>
              </a:rPr>
              <a:t>Comments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77" name="Rectangle 16"/>
          <p:cNvSpPr>
            <a:spLocks noChangeArrowheads="1"/>
          </p:cNvSpPr>
          <p:nvPr/>
        </p:nvSpPr>
        <p:spPr bwMode="auto">
          <a:xfrm>
            <a:off x="6444209" y="2217167"/>
            <a:ext cx="2158409" cy="421514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pPr marL="154227" indent="-154227" eaLnBrk="0" hangingPunct="0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r>
              <a:rPr lang="en-US" sz="1200" b="1" dirty="0" smtClean="0"/>
              <a:t>There are different PD domains like Body, Chassis EE and </a:t>
            </a:r>
            <a:r>
              <a:rPr lang="en-US" sz="1200" b="1" dirty="0" err="1" smtClean="0"/>
              <a:t>Powertrain</a:t>
            </a:r>
            <a:endParaRPr lang="en-US" sz="1200" b="1" dirty="0" smtClean="0"/>
          </a:p>
          <a:p>
            <a:pPr marL="154227" indent="-154227" eaLnBrk="0" hangingPunct="0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r>
              <a:rPr lang="en-US" sz="1200" b="1" dirty="0" smtClean="0"/>
              <a:t>Within the domains are different engineering disciplines like mechanical, electrical and SW Engineering</a:t>
            </a:r>
          </a:p>
          <a:p>
            <a:pPr marL="154227" indent="-154227" eaLnBrk="0" hangingPunct="0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r>
              <a:rPr lang="en-US" sz="1200" b="1" dirty="0" smtClean="0"/>
              <a:t>Every domain and the different disciplines are using different models and methods</a:t>
            </a:r>
          </a:p>
          <a:p>
            <a:pPr marL="154227" indent="-154227" eaLnBrk="0" hangingPunct="0">
              <a:lnSpc>
                <a:spcPct val="80000"/>
              </a:lnSpc>
              <a:spcBef>
                <a:spcPts val="600"/>
              </a:spcBef>
              <a:buFontTx/>
              <a:buChar char="-"/>
            </a:pPr>
            <a:r>
              <a:rPr lang="en-US" sz="1200" b="1" dirty="0" smtClean="0"/>
              <a:t>Objective is to integrate domains and disciplines and aggregate it from subs-system to system and vehicle level</a:t>
            </a:r>
          </a:p>
          <a:p>
            <a:pPr marL="154227" indent="-154227" eaLnBrk="0" hangingPunct="0">
              <a:spcBef>
                <a:spcPts val="600"/>
              </a:spcBef>
              <a:buFontTx/>
              <a:buChar char="-"/>
            </a:pPr>
            <a:endParaRPr lang="en-US" sz="1200" b="1" dirty="0" smtClean="0"/>
          </a:p>
          <a:p>
            <a:pPr marL="154227" indent="-154227" eaLnBrk="0" hangingPunct="0">
              <a:spcBef>
                <a:spcPts val="600"/>
              </a:spcBef>
              <a:buFontTx/>
              <a:buChar char="-"/>
            </a:pPr>
            <a:endParaRPr lang="en-US" sz="1200" b="1" dirty="0" smtClean="0"/>
          </a:p>
          <a:p>
            <a:pPr marL="154227" indent="-154227" eaLnBrk="0" hangingPunct="0">
              <a:spcBef>
                <a:spcPts val="600"/>
              </a:spcBef>
              <a:buFontTx/>
              <a:buChar char="-"/>
            </a:pPr>
            <a:endParaRPr lang="en-US" sz="1400" b="1" dirty="0" smtClean="0"/>
          </a:p>
          <a:p>
            <a:pPr marL="154227" indent="-154227" eaLnBrk="0" hangingPunct="0">
              <a:spcBef>
                <a:spcPts val="600"/>
              </a:spcBef>
              <a:buFontTx/>
              <a:buChar char="-"/>
            </a:pPr>
            <a:endParaRPr lang="en-US" sz="1600" b="1" dirty="0"/>
          </a:p>
        </p:txBody>
      </p:sp>
      <p:grpSp>
        <p:nvGrpSpPr>
          <p:cNvPr id="138" name="Gruppieren 137"/>
          <p:cNvGrpSpPr/>
          <p:nvPr/>
        </p:nvGrpSpPr>
        <p:grpSpPr>
          <a:xfrm>
            <a:off x="3606552" y="3624321"/>
            <a:ext cx="1080120" cy="2453357"/>
            <a:chOff x="3419872" y="1523819"/>
            <a:chExt cx="1546140" cy="2095862"/>
          </a:xfrm>
        </p:grpSpPr>
        <p:sp>
          <p:nvSpPr>
            <p:cNvPr id="119" name="AutoShape 13"/>
            <p:cNvSpPr>
              <a:spLocks noChangeArrowheads="1"/>
            </p:cNvSpPr>
            <p:nvPr/>
          </p:nvSpPr>
          <p:spPr bwMode="auto">
            <a:xfrm>
              <a:off x="3865986" y="1709470"/>
              <a:ext cx="226208" cy="165339"/>
            </a:xfrm>
            <a:prstGeom prst="triangle">
              <a:avLst>
                <a:gd name="adj" fmla="val 50000"/>
              </a:avLst>
            </a:prstGeom>
            <a:solidFill>
              <a:srgbClr val="193A8B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0" name="AutoShape 14"/>
            <p:cNvSpPr>
              <a:spLocks noChangeArrowheads="1"/>
            </p:cNvSpPr>
            <p:nvPr/>
          </p:nvSpPr>
          <p:spPr bwMode="auto">
            <a:xfrm>
              <a:off x="4312100" y="1897520"/>
              <a:ext cx="226207" cy="165338"/>
            </a:xfrm>
            <a:prstGeom prst="triangle">
              <a:avLst>
                <a:gd name="adj" fmla="val 50000"/>
              </a:avLst>
            </a:prstGeom>
            <a:solidFill>
              <a:srgbClr val="193A8B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1" name="AutoShape 15"/>
            <p:cNvSpPr>
              <a:spLocks noChangeArrowheads="1"/>
            </p:cNvSpPr>
            <p:nvPr/>
          </p:nvSpPr>
          <p:spPr bwMode="auto">
            <a:xfrm>
              <a:off x="3889590" y="2359564"/>
              <a:ext cx="226208" cy="165338"/>
            </a:xfrm>
            <a:prstGeom prst="triangle">
              <a:avLst>
                <a:gd name="adj" fmla="val 50000"/>
              </a:avLst>
            </a:prstGeom>
            <a:solidFill>
              <a:srgbClr val="193A8B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2" name="AutoShape 17"/>
            <p:cNvSpPr>
              <a:spLocks noChangeArrowheads="1"/>
            </p:cNvSpPr>
            <p:nvPr/>
          </p:nvSpPr>
          <p:spPr bwMode="auto">
            <a:xfrm>
              <a:off x="3419872" y="1523819"/>
              <a:ext cx="226207" cy="165339"/>
            </a:xfrm>
            <a:prstGeom prst="triangle">
              <a:avLst>
                <a:gd name="adj" fmla="val 50000"/>
              </a:avLst>
            </a:prstGeom>
            <a:solidFill>
              <a:srgbClr val="193A8B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cxnSp>
          <p:nvCxnSpPr>
            <p:cNvPr id="123" name="Gewinkelte Verbindung 31"/>
            <p:cNvCxnSpPr>
              <a:stCxn id="122" idx="3"/>
              <a:endCxn id="119" idx="1"/>
            </p:cNvCxnSpPr>
            <p:nvPr/>
          </p:nvCxnSpPr>
          <p:spPr>
            <a:xfrm rot="16200000" flipH="1">
              <a:off x="3676265" y="1545867"/>
              <a:ext cx="102982" cy="389563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Gewinkelte Verbindung 31"/>
            <p:cNvCxnSpPr>
              <a:stCxn id="122" idx="3"/>
              <a:endCxn id="121" idx="1"/>
            </p:cNvCxnSpPr>
            <p:nvPr/>
          </p:nvCxnSpPr>
          <p:spPr>
            <a:xfrm rot="16200000" flipH="1">
              <a:off x="3363022" y="1859112"/>
              <a:ext cx="753075" cy="413167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Gewinkelte Verbindung 31"/>
            <p:cNvCxnSpPr>
              <a:stCxn id="119" idx="3"/>
              <a:endCxn id="120" idx="1"/>
            </p:cNvCxnSpPr>
            <p:nvPr/>
          </p:nvCxnSpPr>
          <p:spPr>
            <a:xfrm rot="16200000" flipH="1">
              <a:off x="4121181" y="1732718"/>
              <a:ext cx="105380" cy="38956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AutoShape 14"/>
            <p:cNvSpPr>
              <a:spLocks noChangeArrowheads="1"/>
            </p:cNvSpPr>
            <p:nvPr/>
          </p:nvSpPr>
          <p:spPr bwMode="auto">
            <a:xfrm>
              <a:off x="4312100" y="2129034"/>
              <a:ext cx="226207" cy="165338"/>
            </a:xfrm>
            <a:prstGeom prst="triangle">
              <a:avLst>
                <a:gd name="adj" fmla="val 50000"/>
              </a:avLst>
            </a:prstGeom>
            <a:solidFill>
              <a:srgbClr val="193A8B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cxnSp>
          <p:nvCxnSpPr>
            <p:cNvPr id="127" name="Gewinkelte Verbindung 31"/>
            <p:cNvCxnSpPr>
              <a:stCxn id="119" idx="3"/>
              <a:endCxn id="126" idx="1"/>
            </p:cNvCxnSpPr>
            <p:nvPr/>
          </p:nvCxnSpPr>
          <p:spPr>
            <a:xfrm rot="16200000" flipH="1">
              <a:off x="4005425" y="1848475"/>
              <a:ext cx="336894" cy="38956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AutoShape 14"/>
            <p:cNvSpPr>
              <a:spLocks noChangeArrowheads="1"/>
            </p:cNvSpPr>
            <p:nvPr/>
          </p:nvSpPr>
          <p:spPr bwMode="auto">
            <a:xfrm>
              <a:off x="4311824" y="2571382"/>
              <a:ext cx="226207" cy="165338"/>
            </a:xfrm>
            <a:prstGeom prst="triangle">
              <a:avLst>
                <a:gd name="adj" fmla="val 50000"/>
              </a:avLst>
            </a:prstGeom>
            <a:solidFill>
              <a:srgbClr val="193A8B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cxnSp>
          <p:nvCxnSpPr>
            <p:cNvPr id="129" name="Gewinkelte Verbindung 31"/>
            <p:cNvCxnSpPr>
              <a:stCxn id="121" idx="3"/>
              <a:endCxn id="128" idx="1"/>
            </p:cNvCxnSpPr>
            <p:nvPr/>
          </p:nvCxnSpPr>
          <p:spPr>
            <a:xfrm rot="16200000" flipH="1">
              <a:off x="4120962" y="2406635"/>
              <a:ext cx="129149" cy="365681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AutoShape 14"/>
            <p:cNvSpPr>
              <a:spLocks noChangeArrowheads="1"/>
            </p:cNvSpPr>
            <p:nvPr/>
          </p:nvSpPr>
          <p:spPr bwMode="auto">
            <a:xfrm>
              <a:off x="4311824" y="2793937"/>
              <a:ext cx="226207" cy="16533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cxnSp>
          <p:nvCxnSpPr>
            <p:cNvPr id="131" name="Gewinkelte Verbindung 31"/>
            <p:cNvCxnSpPr>
              <a:stCxn id="121" idx="3"/>
              <a:endCxn id="130" idx="1"/>
            </p:cNvCxnSpPr>
            <p:nvPr/>
          </p:nvCxnSpPr>
          <p:spPr>
            <a:xfrm rot="16200000" flipH="1">
              <a:off x="4009683" y="2517913"/>
              <a:ext cx="351704" cy="365681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AutoShape 14"/>
            <p:cNvSpPr>
              <a:spLocks noChangeArrowheads="1"/>
            </p:cNvSpPr>
            <p:nvPr/>
          </p:nvSpPr>
          <p:spPr bwMode="auto">
            <a:xfrm>
              <a:off x="4739805" y="2994410"/>
              <a:ext cx="226207" cy="165338"/>
            </a:xfrm>
            <a:prstGeom prst="triangle">
              <a:avLst>
                <a:gd name="adj" fmla="val 50000"/>
              </a:avLst>
            </a:prstGeom>
            <a:solidFill>
              <a:srgbClr val="193A8B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cxnSp>
          <p:nvCxnSpPr>
            <p:cNvPr id="133" name="Gewinkelte Verbindung 31"/>
            <p:cNvCxnSpPr>
              <a:stCxn id="130" idx="3"/>
              <a:endCxn id="132" idx="1"/>
            </p:cNvCxnSpPr>
            <p:nvPr/>
          </p:nvCxnSpPr>
          <p:spPr>
            <a:xfrm rot="16200000" flipH="1">
              <a:off x="4551741" y="2832462"/>
              <a:ext cx="117804" cy="371429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utoShape 14"/>
            <p:cNvSpPr>
              <a:spLocks noChangeArrowheads="1"/>
            </p:cNvSpPr>
            <p:nvPr/>
          </p:nvSpPr>
          <p:spPr bwMode="auto">
            <a:xfrm>
              <a:off x="4739805" y="3216965"/>
              <a:ext cx="226207" cy="165338"/>
            </a:xfrm>
            <a:prstGeom prst="triangle">
              <a:avLst>
                <a:gd name="adj" fmla="val 50000"/>
              </a:avLst>
            </a:prstGeom>
            <a:solidFill>
              <a:srgbClr val="193A8B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cxnSp>
          <p:nvCxnSpPr>
            <p:cNvPr id="135" name="Gewinkelte Verbindung 31"/>
            <p:cNvCxnSpPr>
              <a:stCxn id="130" idx="3"/>
              <a:endCxn id="134" idx="1"/>
            </p:cNvCxnSpPr>
            <p:nvPr/>
          </p:nvCxnSpPr>
          <p:spPr>
            <a:xfrm rot="16200000" flipH="1">
              <a:off x="4440463" y="2943740"/>
              <a:ext cx="340359" cy="371429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AutoShape 14"/>
            <p:cNvSpPr>
              <a:spLocks noChangeArrowheads="1"/>
            </p:cNvSpPr>
            <p:nvPr/>
          </p:nvSpPr>
          <p:spPr bwMode="auto">
            <a:xfrm>
              <a:off x="4739805" y="3454343"/>
              <a:ext cx="226207" cy="165338"/>
            </a:xfrm>
            <a:prstGeom prst="triangle">
              <a:avLst>
                <a:gd name="adj" fmla="val 50000"/>
              </a:avLst>
            </a:prstGeom>
            <a:solidFill>
              <a:srgbClr val="193A8B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cxnSp>
          <p:nvCxnSpPr>
            <p:cNvPr id="137" name="Gewinkelte Verbindung 31"/>
            <p:cNvCxnSpPr>
              <a:stCxn id="130" idx="3"/>
              <a:endCxn id="136" idx="1"/>
            </p:cNvCxnSpPr>
            <p:nvPr/>
          </p:nvCxnSpPr>
          <p:spPr>
            <a:xfrm rot="16200000" flipH="1">
              <a:off x="4321775" y="3062428"/>
              <a:ext cx="577737" cy="371429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uppieren 152"/>
          <p:cNvGrpSpPr/>
          <p:nvPr/>
        </p:nvGrpSpPr>
        <p:grpSpPr>
          <a:xfrm>
            <a:off x="2531765" y="4932660"/>
            <a:ext cx="830188" cy="1619483"/>
            <a:chOff x="3190196" y="3154982"/>
            <a:chExt cx="699824" cy="991420"/>
          </a:xfrm>
        </p:grpSpPr>
        <p:sp>
          <p:nvSpPr>
            <p:cNvPr id="140" name="AutoShape 15"/>
            <p:cNvSpPr>
              <a:spLocks noChangeArrowheads="1"/>
            </p:cNvSpPr>
            <p:nvPr/>
          </p:nvSpPr>
          <p:spPr bwMode="auto">
            <a:xfrm>
              <a:off x="3190196" y="3154982"/>
              <a:ext cx="139889" cy="132846"/>
            </a:xfrm>
            <a:prstGeom prst="triangle">
              <a:avLst>
                <a:gd name="adj" fmla="val 50000"/>
              </a:avLst>
            </a:prstGeom>
            <a:solidFill>
              <a:srgbClr val="193A8B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42" name="AutoShape 14"/>
            <p:cNvSpPr>
              <a:spLocks noChangeArrowheads="1"/>
            </p:cNvSpPr>
            <p:nvPr/>
          </p:nvSpPr>
          <p:spPr bwMode="auto">
            <a:xfrm>
              <a:off x="3474078" y="3324884"/>
              <a:ext cx="139889" cy="132846"/>
            </a:xfrm>
            <a:prstGeom prst="triangle">
              <a:avLst>
                <a:gd name="adj" fmla="val 50000"/>
              </a:avLst>
            </a:prstGeom>
            <a:solidFill>
              <a:srgbClr val="193A8B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cxnSp>
          <p:nvCxnSpPr>
            <p:cNvPr id="143" name="Gewinkelte Verbindung 31"/>
            <p:cNvCxnSpPr>
              <a:stCxn id="140" idx="3"/>
              <a:endCxn id="142" idx="1"/>
            </p:cNvCxnSpPr>
            <p:nvPr/>
          </p:nvCxnSpPr>
          <p:spPr>
            <a:xfrm rot="16200000" flipH="1">
              <a:off x="3332857" y="3215112"/>
              <a:ext cx="103480" cy="248909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AutoShape 14"/>
            <p:cNvSpPr>
              <a:spLocks noChangeArrowheads="1"/>
            </p:cNvSpPr>
            <p:nvPr/>
          </p:nvSpPr>
          <p:spPr bwMode="auto">
            <a:xfrm>
              <a:off x="3474078" y="3811724"/>
              <a:ext cx="139889" cy="132846"/>
            </a:xfrm>
            <a:prstGeom prst="triangle">
              <a:avLst>
                <a:gd name="adj" fmla="val 50000"/>
              </a:avLst>
            </a:prstGeom>
            <a:solidFill>
              <a:srgbClr val="193A8B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cxnSp>
          <p:nvCxnSpPr>
            <p:cNvPr id="145" name="Gewinkelte Verbindung 31"/>
            <p:cNvCxnSpPr>
              <a:stCxn id="140" idx="3"/>
              <a:endCxn id="144" idx="1"/>
            </p:cNvCxnSpPr>
            <p:nvPr/>
          </p:nvCxnSpPr>
          <p:spPr>
            <a:xfrm rot="16200000" flipH="1">
              <a:off x="3089436" y="3458532"/>
              <a:ext cx="590319" cy="248909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AutoShape 14"/>
            <p:cNvSpPr>
              <a:spLocks noChangeArrowheads="1"/>
            </p:cNvSpPr>
            <p:nvPr/>
          </p:nvSpPr>
          <p:spPr bwMode="auto">
            <a:xfrm>
              <a:off x="3750131" y="3480420"/>
              <a:ext cx="139889" cy="132846"/>
            </a:xfrm>
            <a:prstGeom prst="triangle">
              <a:avLst>
                <a:gd name="adj" fmla="val 50000"/>
              </a:avLst>
            </a:prstGeom>
            <a:solidFill>
              <a:srgbClr val="193A8B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cxnSp>
          <p:nvCxnSpPr>
            <p:cNvPr id="147" name="Gewinkelte Verbindung 31"/>
            <p:cNvCxnSpPr>
              <a:stCxn id="142" idx="3"/>
              <a:endCxn id="146" idx="1"/>
            </p:cNvCxnSpPr>
            <p:nvPr/>
          </p:nvCxnSpPr>
          <p:spPr>
            <a:xfrm rot="16200000" flipH="1">
              <a:off x="3620006" y="3381746"/>
              <a:ext cx="89113" cy="24108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AutoShape 14"/>
            <p:cNvSpPr>
              <a:spLocks noChangeArrowheads="1"/>
            </p:cNvSpPr>
            <p:nvPr/>
          </p:nvSpPr>
          <p:spPr bwMode="auto">
            <a:xfrm>
              <a:off x="3750131" y="3645377"/>
              <a:ext cx="139889" cy="132846"/>
            </a:xfrm>
            <a:prstGeom prst="triangle">
              <a:avLst>
                <a:gd name="adj" fmla="val 50000"/>
              </a:avLst>
            </a:prstGeom>
            <a:solidFill>
              <a:srgbClr val="193A8B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cxnSp>
          <p:nvCxnSpPr>
            <p:cNvPr id="149" name="Gewinkelte Verbindung 31"/>
            <p:cNvCxnSpPr>
              <a:stCxn id="142" idx="3"/>
              <a:endCxn id="148" idx="1"/>
            </p:cNvCxnSpPr>
            <p:nvPr/>
          </p:nvCxnSpPr>
          <p:spPr>
            <a:xfrm rot="16200000" flipH="1">
              <a:off x="3537529" y="3464224"/>
              <a:ext cx="254070" cy="24108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AutoShape 14"/>
            <p:cNvSpPr>
              <a:spLocks noChangeArrowheads="1"/>
            </p:cNvSpPr>
            <p:nvPr/>
          </p:nvSpPr>
          <p:spPr bwMode="auto">
            <a:xfrm>
              <a:off x="3477995" y="4013556"/>
              <a:ext cx="139889" cy="132846"/>
            </a:xfrm>
            <a:prstGeom prst="triangle">
              <a:avLst>
                <a:gd name="adj" fmla="val 50000"/>
              </a:avLst>
            </a:prstGeom>
            <a:solidFill>
              <a:srgbClr val="193A8B"/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cxnSp>
          <p:nvCxnSpPr>
            <p:cNvPr id="151" name="Gewinkelte Verbindung 31"/>
            <p:cNvCxnSpPr>
              <a:stCxn id="140" idx="3"/>
              <a:endCxn id="150" idx="1"/>
            </p:cNvCxnSpPr>
            <p:nvPr/>
          </p:nvCxnSpPr>
          <p:spPr>
            <a:xfrm rot="16200000" flipH="1">
              <a:off x="2990478" y="3557490"/>
              <a:ext cx="792151" cy="252826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feld 81"/>
          <p:cNvSpPr txBox="1"/>
          <p:nvPr/>
        </p:nvSpPr>
        <p:spPr>
          <a:xfrm>
            <a:off x="2651398" y="4888747"/>
            <a:ext cx="777014" cy="3159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1" dirty="0"/>
              <a:t>Chassis</a:t>
            </a:r>
          </a:p>
        </p:txBody>
      </p:sp>
      <p:sp>
        <p:nvSpPr>
          <p:cNvPr id="155" name="Textfeld 84"/>
          <p:cNvSpPr txBox="1"/>
          <p:nvPr/>
        </p:nvSpPr>
        <p:spPr>
          <a:xfrm>
            <a:off x="3013649" y="5173627"/>
            <a:ext cx="1335145" cy="3066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1" dirty="0" err="1"/>
              <a:t>Braking</a:t>
            </a:r>
            <a:r>
              <a:rPr lang="de-DE" sz="900" b="1" dirty="0"/>
              <a:t> Systems</a:t>
            </a:r>
          </a:p>
        </p:txBody>
      </p:sp>
      <p:sp>
        <p:nvSpPr>
          <p:cNvPr id="156" name="Textfeld 87"/>
          <p:cNvSpPr txBox="1"/>
          <p:nvPr/>
        </p:nvSpPr>
        <p:spPr>
          <a:xfrm>
            <a:off x="3335939" y="5425469"/>
            <a:ext cx="518803" cy="3066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1" dirty="0"/>
              <a:t>ABS</a:t>
            </a:r>
          </a:p>
        </p:txBody>
      </p:sp>
      <p:sp>
        <p:nvSpPr>
          <p:cNvPr id="157" name="Textfeld 97"/>
          <p:cNvSpPr txBox="1"/>
          <p:nvPr/>
        </p:nvSpPr>
        <p:spPr>
          <a:xfrm>
            <a:off x="3345463" y="5715770"/>
            <a:ext cx="510858" cy="3066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1" dirty="0"/>
              <a:t>ESC</a:t>
            </a:r>
          </a:p>
        </p:txBody>
      </p:sp>
      <p:sp>
        <p:nvSpPr>
          <p:cNvPr id="158" name="Textfeld 103"/>
          <p:cNvSpPr txBox="1"/>
          <p:nvPr/>
        </p:nvSpPr>
        <p:spPr>
          <a:xfrm>
            <a:off x="3036033" y="5964017"/>
            <a:ext cx="775027" cy="3066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1" dirty="0" err="1"/>
              <a:t>Steering</a:t>
            </a:r>
            <a:endParaRPr lang="de-DE" sz="900" b="1" dirty="0"/>
          </a:p>
        </p:txBody>
      </p:sp>
      <p:sp>
        <p:nvSpPr>
          <p:cNvPr id="159" name="Textfeld 104"/>
          <p:cNvSpPr txBox="1"/>
          <p:nvPr/>
        </p:nvSpPr>
        <p:spPr>
          <a:xfrm>
            <a:off x="3036033" y="6290739"/>
            <a:ext cx="1001459" cy="3066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1" dirty="0"/>
              <a:t>Suspension</a:t>
            </a:r>
          </a:p>
        </p:txBody>
      </p:sp>
      <p:sp>
        <p:nvSpPr>
          <p:cNvPr id="166" name="Textfeld 104"/>
          <p:cNvSpPr txBox="1"/>
          <p:nvPr/>
        </p:nvSpPr>
        <p:spPr>
          <a:xfrm>
            <a:off x="4383783" y="5079471"/>
            <a:ext cx="1001459" cy="3066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1" dirty="0" smtClean="0"/>
              <a:t>EBA</a:t>
            </a:r>
            <a:endParaRPr lang="de-DE" sz="900" b="1" dirty="0"/>
          </a:p>
        </p:txBody>
      </p:sp>
      <p:sp>
        <p:nvSpPr>
          <p:cNvPr id="167" name="Textfeld 104"/>
          <p:cNvSpPr txBox="1"/>
          <p:nvPr/>
        </p:nvSpPr>
        <p:spPr>
          <a:xfrm>
            <a:off x="4650483" y="5295371"/>
            <a:ext cx="1001459" cy="3066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1" dirty="0" err="1" smtClean="0"/>
              <a:t>Pre</a:t>
            </a:r>
            <a:r>
              <a:rPr lang="de-DE" sz="900" b="1" dirty="0" smtClean="0"/>
              <a:t> </a:t>
            </a:r>
            <a:r>
              <a:rPr lang="de-DE" sz="900" b="1" dirty="0" err="1" smtClean="0"/>
              <a:t>Fill</a:t>
            </a:r>
            <a:endParaRPr lang="de-DE" sz="900" b="1" dirty="0"/>
          </a:p>
        </p:txBody>
      </p:sp>
      <p:sp>
        <p:nvSpPr>
          <p:cNvPr id="168" name="Textfeld 104"/>
          <p:cNvSpPr txBox="1"/>
          <p:nvPr/>
        </p:nvSpPr>
        <p:spPr>
          <a:xfrm>
            <a:off x="4650482" y="5579043"/>
            <a:ext cx="1404342" cy="4026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1" dirty="0" smtClean="0"/>
              <a:t>Brake </a:t>
            </a:r>
            <a:r>
              <a:rPr lang="de-DE" sz="900" b="1" dirty="0" err="1" smtClean="0"/>
              <a:t>Assist</a:t>
            </a:r>
            <a:r>
              <a:rPr lang="de-DE" sz="900" b="1" dirty="0" smtClean="0"/>
              <a:t> Support</a:t>
            </a:r>
            <a:endParaRPr lang="de-DE" sz="900" b="1" dirty="0"/>
          </a:p>
        </p:txBody>
      </p:sp>
      <p:sp>
        <p:nvSpPr>
          <p:cNvPr id="169" name="Textfeld 104"/>
          <p:cNvSpPr txBox="1"/>
          <p:nvPr/>
        </p:nvSpPr>
        <p:spPr>
          <a:xfrm>
            <a:off x="4650482" y="5841675"/>
            <a:ext cx="1260326" cy="3320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1" dirty="0" err="1" smtClean="0"/>
              <a:t>Autonomous</a:t>
            </a:r>
            <a:r>
              <a:rPr lang="de-DE" sz="900" b="1" dirty="0" smtClean="0"/>
              <a:t> </a:t>
            </a:r>
            <a:r>
              <a:rPr lang="de-DE" sz="900" b="1" dirty="0" err="1" smtClean="0"/>
              <a:t>Braking</a:t>
            </a:r>
            <a:endParaRPr lang="de-DE" sz="900" b="1" dirty="0" smtClean="0"/>
          </a:p>
        </p:txBody>
      </p:sp>
      <p:pic>
        <p:nvPicPr>
          <p:cNvPr id="181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9F5F2"/>
              </a:clrFrom>
              <a:clrTo>
                <a:srgbClr val="F9F5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0378" y="2872747"/>
            <a:ext cx="879754" cy="85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2" name="Grafik 181" descr="bmw_m6_motor_p0018623-b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4F5F0"/>
              </a:clrFrom>
              <a:clrTo>
                <a:srgbClr val="F4F5F0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 rot="21151946">
            <a:off x="4720562" y="2684359"/>
            <a:ext cx="976272" cy="960000"/>
          </a:xfrm>
          <a:prstGeom prst="rect">
            <a:avLst/>
          </a:prstGeom>
        </p:spPr>
      </p:pic>
      <p:pic>
        <p:nvPicPr>
          <p:cNvPr id="183" name="Picture 9">
            <a:hlinkClick r:id="rId4" action="ppaction://hlinkfile"/>
          </p:cNvPr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21" r="-2121"/>
          <a:stretch>
            <a:fillRect/>
          </a:stretch>
        </p:blipFill>
        <p:spPr bwMode="auto">
          <a:xfrm>
            <a:off x="1474515" y="2802137"/>
            <a:ext cx="924688" cy="757429"/>
          </a:xfrm>
          <a:prstGeom prst="rect">
            <a:avLst/>
          </a:prstGeom>
          <a:ln>
            <a:noFill/>
          </a:ln>
          <a:effectLst>
            <a:outerShdw blurRad="127000" dist="762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" name="Picture 5" descr="Pedestrian Detection Ima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60077"/>
            <a:ext cx="987031" cy="9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9614" y="2774738"/>
            <a:ext cx="921543" cy="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1471" y="4602041"/>
            <a:ext cx="374212" cy="66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4502" y="3656986"/>
            <a:ext cx="483147" cy="44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9370" y="5838078"/>
            <a:ext cx="340683" cy="56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9599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9552" y="1644323"/>
            <a:ext cx="8136903" cy="4859037"/>
            <a:chOff x="755577" y="1220755"/>
            <a:chExt cx="7573149" cy="5282605"/>
          </a:xfrm>
        </p:grpSpPr>
        <p:grpSp>
          <p:nvGrpSpPr>
            <p:cNvPr id="4" name="Gruppieren 91"/>
            <p:cNvGrpSpPr/>
            <p:nvPr/>
          </p:nvGrpSpPr>
          <p:grpSpPr>
            <a:xfrm>
              <a:off x="755577" y="1220755"/>
              <a:ext cx="7573149" cy="5282605"/>
              <a:chOff x="247650" y="1817688"/>
              <a:chExt cx="9493250" cy="4592637"/>
            </a:xfrm>
          </p:grpSpPr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247650" y="1820863"/>
                <a:ext cx="9410700" cy="1273175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endParaRPr lang="fr-FR" sz="2000" dirty="0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2959297" y="1817688"/>
                <a:ext cx="3795316" cy="3682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</a:pPr>
                <a:r>
                  <a:rPr lang="en-US" sz="1200" b="1" dirty="0"/>
                  <a:t>Product structure and change management</a:t>
                </a:r>
              </a:p>
              <a:p>
                <a:pPr algn="ctr" eaLnBrk="0" hangingPunct="0">
                  <a:lnSpc>
                    <a:spcPct val="95000"/>
                  </a:lnSpc>
                </a:pPr>
                <a:r>
                  <a:rPr lang="en-US" sz="1200" b="1" dirty="0"/>
                  <a:t> </a:t>
                </a: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247650" y="3186113"/>
                <a:ext cx="1816100" cy="3224212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endParaRPr lang="fr-FR" sz="2000" dirty="0"/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>
                <a:off x="8464550" y="2160588"/>
                <a:ext cx="946150" cy="152400"/>
              </a:xfrm>
              <a:prstGeom prst="chevron">
                <a:avLst>
                  <a:gd name="adj" fmla="val 80133"/>
                </a:avLst>
              </a:prstGeom>
              <a:solidFill>
                <a:srgbClr val="C0C0C0"/>
              </a:solidFill>
              <a:ln w="1270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tIns="7200"/>
              <a:lstStyle/>
              <a:p>
                <a:pPr algn="ctr" eaLnBrk="0" hangingPunct="0"/>
                <a:endParaRPr lang="fr-FR" sz="700" dirty="0"/>
              </a:p>
            </p:txBody>
          </p:sp>
          <p:sp>
            <p:nvSpPr>
              <p:cNvPr id="10" name="AutoShape 8"/>
              <p:cNvSpPr>
                <a:spLocks noChangeArrowheads="1"/>
              </p:cNvSpPr>
              <p:nvPr/>
            </p:nvSpPr>
            <p:spPr bwMode="auto">
              <a:xfrm>
                <a:off x="6521450" y="2160588"/>
                <a:ext cx="993775" cy="152400"/>
              </a:xfrm>
              <a:prstGeom prst="chevron">
                <a:avLst>
                  <a:gd name="adj" fmla="val 62038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7200"/>
              <a:lstStyle/>
              <a:p>
                <a:pPr algn="r"/>
                <a:endParaRPr lang="fr-FR" sz="700" dirty="0"/>
              </a:p>
            </p:txBody>
          </p:sp>
          <p:sp>
            <p:nvSpPr>
              <p:cNvPr id="11" name="AutoShape 9"/>
              <p:cNvSpPr>
                <a:spLocks noChangeArrowheads="1"/>
              </p:cNvSpPr>
              <p:nvPr/>
            </p:nvSpPr>
            <p:spPr bwMode="auto">
              <a:xfrm>
                <a:off x="7326313" y="2160588"/>
                <a:ext cx="1327150" cy="152400"/>
              </a:xfrm>
              <a:prstGeom prst="chevron">
                <a:avLst>
                  <a:gd name="adj" fmla="val 93615"/>
                </a:avLst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tIns="7200"/>
              <a:lstStyle/>
              <a:p>
                <a:pPr algn="ctr"/>
                <a:endParaRPr lang="fr-FR" sz="700" dirty="0"/>
              </a:p>
            </p:txBody>
          </p:sp>
          <p:sp>
            <p:nvSpPr>
              <p:cNvPr id="12" name="AutoShape 10"/>
              <p:cNvSpPr>
                <a:spLocks noChangeArrowheads="1"/>
              </p:cNvSpPr>
              <p:nvPr/>
            </p:nvSpPr>
            <p:spPr bwMode="auto">
              <a:xfrm>
                <a:off x="7346950" y="2430463"/>
                <a:ext cx="2197991" cy="487362"/>
              </a:xfrm>
              <a:prstGeom prst="homePlate">
                <a:avLst>
                  <a:gd name="adj" fmla="val 27338"/>
                </a:avLst>
              </a:prstGeom>
              <a:gradFill rotWithShape="0">
                <a:gsLst>
                  <a:gs pos="0">
                    <a:srgbClr val="EAEAEA"/>
                  </a:gs>
                  <a:gs pos="100000">
                    <a:srgbClr val="FFFFFF"/>
                  </a:gs>
                </a:gsLst>
                <a:lin ang="5400000" scaled="1"/>
              </a:gra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200" b="1" dirty="0"/>
                  <a:t>          </a:t>
                </a:r>
                <a:r>
                  <a:rPr lang="en-US" sz="1200" b="1" dirty="0" smtClean="0"/>
                  <a:t>Consistent</a:t>
                </a:r>
                <a:endParaRPr lang="en-US" sz="1200" b="1" dirty="0"/>
              </a:p>
              <a:p>
                <a:pPr algn="ctr">
                  <a:lnSpc>
                    <a:spcPct val="90000"/>
                  </a:lnSpc>
                </a:pPr>
                <a:r>
                  <a:rPr lang="en-US" sz="1200" b="1" dirty="0" smtClean="0"/>
                  <a:t>Change</a:t>
                </a:r>
                <a:r>
                  <a:rPr lang="en-US" sz="1200" b="1" dirty="0"/>
                  <a:t> </a:t>
                </a:r>
                <a:r>
                  <a:rPr lang="en-US" sz="1200" b="1" dirty="0" smtClean="0"/>
                  <a:t>Management</a:t>
                </a:r>
                <a:endParaRPr lang="en-US" sz="1200" b="1" dirty="0"/>
              </a:p>
            </p:txBody>
          </p:sp>
          <p:sp>
            <p:nvSpPr>
              <p:cNvPr id="13" name="AutoShape 11"/>
              <p:cNvSpPr>
                <a:spLocks noChangeArrowheads="1"/>
              </p:cNvSpPr>
              <p:nvPr/>
            </p:nvSpPr>
            <p:spPr bwMode="auto">
              <a:xfrm>
                <a:off x="6573838" y="2419350"/>
                <a:ext cx="1165803" cy="382588"/>
              </a:xfrm>
              <a:prstGeom prst="homePlate">
                <a:avLst>
                  <a:gd name="adj" fmla="val 41580"/>
                </a:avLst>
              </a:prstGeom>
              <a:gradFill rotWithShape="0">
                <a:gsLst>
                  <a:gs pos="0">
                    <a:srgbClr val="CC3300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pPr algn="ctr" eaLnBrk="0" hangingPunct="0">
                  <a:lnSpc>
                    <a:spcPct val="95000"/>
                  </a:lnSpc>
                </a:pPr>
                <a:r>
                  <a:rPr lang="en-US" sz="1200" b="1" dirty="0" smtClean="0"/>
                  <a:t>Early phase</a:t>
                </a:r>
                <a:endParaRPr lang="en-US" sz="1200" b="1" dirty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2146300" y="3186113"/>
                <a:ext cx="1898650" cy="3224212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endParaRPr lang="fr-FR" sz="2000" dirty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127500" y="3186113"/>
                <a:ext cx="1981200" cy="3224212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endParaRPr lang="fr-FR" sz="2000" dirty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6191250" y="3186113"/>
                <a:ext cx="1981200" cy="3224212"/>
              </a:xfrm>
              <a:prstGeom prst="rect">
                <a:avLst/>
              </a:prstGeom>
              <a:solidFill>
                <a:srgbClr val="DDDDDD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endParaRPr lang="fr-FR" sz="2000" dirty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8255000" y="3186113"/>
                <a:ext cx="1485900" cy="3224212"/>
              </a:xfrm>
              <a:prstGeom prst="rect">
                <a:avLst/>
              </a:prstGeom>
              <a:solidFill>
                <a:srgbClr val="DDDDDD"/>
              </a:solidFill>
              <a:ln w="127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endParaRPr lang="fr-FR" sz="2000" dirty="0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330199" y="5895977"/>
                <a:ext cx="1733550" cy="3682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</a:pPr>
                <a:r>
                  <a:rPr lang="en-US" sz="1200" b="1" dirty="0"/>
                  <a:t>Configuration </a:t>
                </a:r>
                <a:br>
                  <a:rPr lang="en-US" sz="1200" b="1" dirty="0"/>
                </a:br>
                <a:r>
                  <a:rPr lang="en-US" sz="1200" b="1" dirty="0"/>
                  <a:t>management</a:t>
                </a: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2311404" y="5895977"/>
                <a:ext cx="1733550" cy="3843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buClr>
                    <a:schemeClr val="accent2"/>
                  </a:buClr>
                </a:pPr>
                <a:r>
                  <a:rPr lang="en-US" sz="1200" b="1" dirty="0"/>
                  <a:t>Target management</a:t>
                </a: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>
                <a:off x="247650" y="5895975"/>
                <a:ext cx="949325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36000" tIns="36000" rIns="36000" bIns="36000" anchor="ctr"/>
              <a:lstStyle/>
              <a:p>
                <a:endParaRPr lang="de-DE" sz="2000" dirty="0"/>
              </a:p>
            </p:txBody>
          </p:sp>
          <p:grpSp>
            <p:nvGrpSpPr>
              <p:cNvPr id="21" name="Group 19"/>
              <p:cNvGrpSpPr>
                <a:grpSpLocks/>
              </p:cNvGrpSpPr>
              <p:nvPr/>
            </p:nvGrpSpPr>
            <p:grpSpPr bwMode="auto">
              <a:xfrm>
                <a:off x="2228850" y="3992563"/>
                <a:ext cx="1733550" cy="1074737"/>
                <a:chOff x="516" y="576"/>
                <a:chExt cx="4524" cy="2880"/>
              </a:xfrm>
            </p:grpSpPr>
            <p:sp>
              <p:nvSpPr>
                <p:cNvPr id="88" name="AutoShape 20"/>
                <p:cNvSpPr>
                  <a:spLocks noChangeArrowheads="1"/>
                </p:cNvSpPr>
                <p:nvPr/>
              </p:nvSpPr>
              <p:spPr bwMode="auto">
                <a:xfrm>
                  <a:off x="1907" y="576"/>
                  <a:ext cx="1716" cy="1116"/>
                </a:xfrm>
                <a:prstGeom prst="triangle">
                  <a:avLst>
                    <a:gd name="adj" fmla="val 50310"/>
                  </a:avLst>
                </a:prstGeom>
                <a:solidFill>
                  <a:srgbClr val="EAEAEA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95000"/>
                    </a:lnSpc>
                  </a:pPr>
                  <a:endParaRPr lang="en-US" sz="500" dirty="0"/>
                </a:p>
                <a:p>
                  <a:pPr algn="ctr" eaLnBrk="0" hangingPunct="0"/>
                  <a:endParaRPr lang="en-US" sz="500" dirty="0"/>
                </a:p>
              </p:txBody>
            </p:sp>
            <p:sp>
              <p:nvSpPr>
                <p:cNvPr id="89" name="AutoShape 21"/>
                <p:cNvSpPr>
                  <a:spLocks noChangeArrowheads="1"/>
                </p:cNvSpPr>
                <p:nvPr/>
              </p:nvSpPr>
              <p:spPr bwMode="auto">
                <a:xfrm flipV="1">
                  <a:off x="1440" y="1728"/>
                  <a:ext cx="2688" cy="577"/>
                </a:xfrm>
                <a:custGeom>
                  <a:avLst/>
                  <a:gdLst>
                    <a:gd name="T0" fmla="*/ 1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552 w 21600"/>
                    <a:gd name="T13" fmla="*/ 3556 h 21600"/>
                    <a:gd name="T14" fmla="*/ 18048 w 21600"/>
                    <a:gd name="T15" fmla="*/ 18044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3497" y="21600"/>
                      </a:lnTo>
                      <a:lnTo>
                        <a:pt x="18103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 algn="ctr" eaLnBrk="0" hangingPunct="0">
                    <a:lnSpc>
                      <a:spcPct val="95000"/>
                    </a:lnSpc>
                  </a:pPr>
                  <a:endParaRPr lang="fr-FR" sz="500" dirty="0"/>
                </a:p>
              </p:txBody>
            </p:sp>
            <p:sp>
              <p:nvSpPr>
                <p:cNvPr id="90" name="AutoShape 22"/>
                <p:cNvSpPr>
                  <a:spLocks noChangeArrowheads="1"/>
                </p:cNvSpPr>
                <p:nvPr/>
              </p:nvSpPr>
              <p:spPr bwMode="auto">
                <a:xfrm flipV="1">
                  <a:off x="516" y="2895"/>
                  <a:ext cx="4524" cy="561"/>
                </a:xfrm>
                <a:custGeom>
                  <a:avLst/>
                  <a:gdLst>
                    <a:gd name="T0" fmla="*/ 8 w 21600"/>
                    <a:gd name="T1" fmla="*/ 0 h 21600"/>
                    <a:gd name="T2" fmla="*/ 4 w 21600"/>
                    <a:gd name="T3" fmla="*/ 0 h 21600"/>
                    <a:gd name="T4" fmla="*/ 0 w 21600"/>
                    <a:gd name="T5" fmla="*/ 0 h 21600"/>
                    <a:gd name="T6" fmla="*/ 4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2798 w 21600"/>
                    <a:gd name="T13" fmla="*/ 2811 h 21600"/>
                    <a:gd name="T14" fmla="*/ 18802 w 21600"/>
                    <a:gd name="T15" fmla="*/ 1878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1996" y="21600"/>
                      </a:lnTo>
                      <a:lnTo>
                        <a:pt x="1960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 algn="ctr" eaLnBrk="0" hangingPunct="0">
                    <a:spcAft>
                      <a:spcPct val="30000"/>
                    </a:spcAft>
                  </a:pPr>
                  <a:endParaRPr lang="fr-FR" sz="500" dirty="0"/>
                </a:p>
              </p:txBody>
            </p:sp>
            <p:sp>
              <p:nvSpPr>
                <p:cNvPr id="91" name="AutoShape 23"/>
                <p:cNvSpPr>
                  <a:spLocks noChangeArrowheads="1"/>
                </p:cNvSpPr>
                <p:nvPr/>
              </p:nvSpPr>
              <p:spPr bwMode="auto">
                <a:xfrm flipV="1">
                  <a:off x="960" y="2319"/>
                  <a:ext cx="3651" cy="561"/>
                </a:xfrm>
                <a:custGeom>
                  <a:avLst/>
                  <a:gdLst>
                    <a:gd name="T0" fmla="*/ 3 w 21600"/>
                    <a:gd name="T1" fmla="*/ 0 h 21600"/>
                    <a:gd name="T2" fmla="*/ 2 w 21600"/>
                    <a:gd name="T3" fmla="*/ 0 h 21600"/>
                    <a:gd name="T4" fmla="*/ 0 w 21600"/>
                    <a:gd name="T5" fmla="*/ 0 h 21600"/>
                    <a:gd name="T6" fmla="*/ 2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3082 w 21600"/>
                    <a:gd name="T13" fmla="*/ 3080 h 21600"/>
                    <a:gd name="T14" fmla="*/ 18518 w 21600"/>
                    <a:gd name="T15" fmla="*/ 1852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570" y="21600"/>
                      </a:lnTo>
                      <a:lnTo>
                        <a:pt x="1903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rot="10800000" wrap="none" anchor="ctr"/>
                <a:lstStyle/>
                <a:p>
                  <a:pPr algn="ctr" eaLnBrk="0" hangingPunct="0">
                    <a:spcAft>
                      <a:spcPct val="30000"/>
                    </a:spcAft>
                  </a:pPr>
                  <a:endParaRPr lang="fr-FR" sz="500" dirty="0"/>
                </a:p>
              </p:txBody>
            </p:sp>
          </p:grpSp>
          <p:sp>
            <p:nvSpPr>
              <p:cNvPr id="22" name="Rectangle 24"/>
              <p:cNvSpPr>
                <a:spLocks noChangeArrowheads="1"/>
              </p:cNvSpPr>
              <p:nvPr/>
            </p:nvSpPr>
            <p:spPr bwMode="auto">
              <a:xfrm>
                <a:off x="4210049" y="5929312"/>
                <a:ext cx="1816100" cy="3682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</a:pPr>
                <a:r>
                  <a:rPr lang="en-US" sz="1200" b="1" dirty="0"/>
                  <a:t>Integration CAD/ Construction</a:t>
                </a:r>
              </a:p>
            </p:txBody>
          </p:sp>
          <p:sp>
            <p:nvSpPr>
              <p:cNvPr id="23" name="Rectangle 25"/>
              <p:cNvSpPr>
                <a:spLocks noChangeArrowheads="1"/>
              </p:cNvSpPr>
              <p:nvPr/>
            </p:nvSpPr>
            <p:spPr bwMode="auto">
              <a:xfrm>
                <a:off x="8172450" y="5929312"/>
                <a:ext cx="1485899" cy="2157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</a:pPr>
                <a:r>
                  <a:rPr lang="de-DE" sz="1200" b="1" dirty="0" smtClean="0"/>
                  <a:t>3D Experience</a:t>
                </a:r>
                <a:endParaRPr lang="en-US" sz="1200" b="1" dirty="0"/>
              </a:p>
            </p:txBody>
          </p:sp>
          <p:sp>
            <p:nvSpPr>
              <p:cNvPr id="24" name="Rectangle 26"/>
              <p:cNvSpPr>
                <a:spLocks noChangeArrowheads="1"/>
              </p:cNvSpPr>
              <p:nvPr/>
            </p:nvSpPr>
            <p:spPr bwMode="auto">
              <a:xfrm>
                <a:off x="6438901" y="5235573"/>
                <a:ext cx="1733550" cy="9783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36000" tIns="36000" rIns="36000" bIns="36000"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</a:pPr>
                <a:r>
                  <a:rPr lang="en-US" sz="1200" b="1" dirty="0" smtClean="0"/>
                  <a:t>Embedded Software</a:t>
                </a:r>
              </a:p>
              <a:p>
                <a:pPr algn="ctr" eaLnBrk="0" hangingPunct="0">
                  <a:lnSpc>
                    <a:spcPct val="95000"/>
                  </a:lnSpc>
                </a:pPr>
                <a:r>
                  <a:rPr lang="en-US" sz="1200" b="1" dirty="0" smtClean="0"/>
                  <a:t>Behavior Models</a:t>
                </a:r>
              </a:p>
              <a:p>
                <a:pPr algn="ctr" eaLnBrk="0" hangingPunct="0">
                  <a:lnSpc>
                    <a:spcPct val="95000"/>
                  </a:lnSpc>
                </a:pPr>
                <a:r>
                  <a:rPr lang="de-DE" sz="1200" b="1" dirty="0" err="1" smtClean="0"/>
                  <a:t>Functions</a:t>
                </a:r>
                <a:endParaRPr lang="en-US" sz="1200" b="1" dirty="0" smtClean="0"/>
              </a:p>
              <a:p>
                <a:pPr algn="ctr" eaLnBrk="0" hangingPunct="0">
                  <a:lnSpc>
                    <a:spcPct val="95000"/>
                  </a:lnSpc>
                </a:pPr>
                <a:endParaRPr lang="en-US" sz="1200" b="1" dirty="0"/>
              </a:p>
              <a:p>
                <a:pPr algn="ctr" eaLnBrk="0" hangingPunct="0">
                  <a:lnSpc>
                    <a:spcPct val="95000"/>
                  </a:lnSpc>
                </a:pPr>
                <a:endParaRPr lang="en-US" sz="1200" b="1" dirty="0"/>
              </a:p>
            </p:txBody>
          </p:sp>
          <p:sp>
            <p:nvSpPr>
              <p:cNvPr id="25" name="Rectangle 27"/>
              <p:cNvSpPr>
                <a:spLocks noChangeArrowheads="1"/>
              </p:cNvSpPr>
              <p:nvPr/>
            </p:nvSpPr>
            <p:spPr bwMode="auto">
              <a:xfrm>
                <a:off x="6191251" y="5910263"/>
                <a:ext cx="1981200" cy="2157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36000" rIns="0" bIns="36000"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</a:pPr>
                <a:r>
                  <a:rPr lang="en-US" sz="1200" b="1" dirty="0"/>
                  <a:t>Electrics/Electronics</a:t>
                </a:r>
              </a:p>
            </p:txBody>
          </p:sp>
          <p:sp>
            <p:nvSpPr>
              <p:cNvPr id="26" name="Rectangle 28"/>
              <p:cNvSpPr>
                <a:spLocks noChangeArrowheads="1"/>
              </p:cNvSpPr>
              <p:nvPr/>
            </p:nvSpPr>
            <p:spPr bwMode="auto">
              <a:xfrm>
                <a:off x="2146302" y="5211761"/>
                <a:ext cx="1898652" cy="3843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buClr>
                    <a:schemeClr val="accent2"/>
                  </a:buClr>
                </a:pPr>
                <a:r>
                  <a:rPr lang="en-US" sz="1200" b="1" dirty="0"/>
                  <a:t>From target to project controlling</a:t>
                </a: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/>
            </p:nvSpPr>
            <p:spPr bwMode="auto">
              <a:xfrm>
                <a:off x="309564" y="5218113"/>
                <a:ext cx="1568451" cy="6251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  <a:buClr>
                    <a:schemeClr val="accent2"/>
                  </a:buClr>
                </a:pPr>
                <a:r>
                  <a:rPr lang="en-US" sz="1200" b="1" dirty="0"/>
                  <a:t>C</a:t>
                </a:r>
                <a:r>
                  <a:rPr lang="en-US" sz="1200" b="1" dirty="0" smtClean="0"/>
                  <a:t>ontrol </a:t>
                </a:r>
                <a:r>
                  <a:rPr lang="en-US" sz="1200" b="1" dirty="0"/>
                  <a:t>of </a:t>
                </a:r>
                <a:r>
                  <a:rPr lang="en-US" sz="1200" b="1" dirty="0" smtClean="0"/>
                  <a:t>Commonality</a:t>
                </a:r>
              </a:p>
              <a:p>
                <a:pPr algn="ctr" eaLnBrk="0" hangingPunct="0">
                  <a:spcBef>
                    <a:spcPct val="50000"/>
                  </a:spcBef>
                  <a:buClr>
                    <a:schemeClr val="accent2"/>
                  </a:buClr>
                </a:pPr>
                <a:r>
                  <a:rPr lang="en-US" sz="1200" b="1" dirty="0" smtClean="0"/>
                  <a:t>Modularity</a:t>
                </a:r>
                <a:endParaRPr lang="en-US" sz="1200" b="1" dirty="0"/>
              </a:p>
            </p:txBody>
          </p:sp>
          <p:sp>
            <p:nvSpPr>
              <p:cNvPr id="28" name="Rectangle 30"/>
              <p:cNvSpPr>
                <a:spLocks noChangeArrowheads="1"/>
              </p:cNvSpPr>
              <p:nvPr/>
            </p:nvSpPr>
            <p:spPr bwMode="auto">
              <a:xfrm>
                <a:off x="4457699" y="5200650"/>
                <a:ext cx="1485899" cy="6732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</a:pPr>
                <a:endParaRPr lang="en-US" sz="1200" b="1" dirty="0" smtClean="0"/>
              </a:p>
              <a:p>
                <a:pPr algn="ctr" eaLnBrk="0" hangingPunct="0">
                  <a:lnSpc>
                    <a:spcPct val="95000"/>
                  </a:lnSpc>
                </a:pPr>
                <a:r>
                  <a:rPr lang="en-US" sz="1200" b="1" dirty="0" smtClean="0"/>
                  <a:t>Integration </a:t>
                </a:r>
                <a:r>
                  <a:rPr lang="en-US" sz="1200" b="1" dirty="0"/>
                  <a:t>CAD/ CATIA </a:t>
                </a:r>
              </a:p>
              <a:p>
                <a:pPr algn="ctr" eaLnBrk="0" hangingPunct="0">
                  <a:lnSpc>
                    <a:spcPct val="95000"/>
                  </a:lnSpc>
                </a:pPr>
                <a:endParaRPr lang="en-US" sz="1200" b="1" dirty="0"/>
              </a:p>
            </p:txBody>
          </p:sp>
          <p:sp>
            <p:nvSpPr>
              <p:cNvPr id="30" name="AutoShape 32"/>
              <p:cNvSpPr>
                <a:spLocks noChangeArrowheads="1"/>
              </p:cNvSpPr>
              <p:nvPr/>
            </p:nvSpPr>
            <p:spPr bwMode="auto">
              <a:xfrm>
                <a:off x="1073150" y="2260600"/>
                <a:ext cx="1816100" cy="739775"/>
              </a:xfrm>
              <a:prstGeom prst="can">
                <a:avLst>
                  <a:gd name="adj" fmla="val 25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pPr eaLnBrk="0" hangingPunct="0">
                  <a:lnSpc>
                    <a:spcPct val="95000"/>
                  </a:lnSpc>
                </a:pPr>
                <a:endParaRPr lang="en-US" sz="500" b="1" dirty="0"/>
              </a:p>
              <a:p>
                <a:pPr eaLnBrk="0" hangingPunct="0">
                  <a:lnSpc>
                    <a:spcPct val="95000"/>
                  </a:lnSpc>
                </a:pPr>
                <a:r>
                  <a:rPr lang="en-US" sz="500" b="1" dirty="0"/>
                  <a:t/>
                </a:r>
                <a:br>
                  <a:rPr lang="en-US" sz="500" b="1" dirty="0"/>
                </a:br>
                <a:endParaRPr lang="en-US" sz="500" b="1" dirty="0"/>
              </a:p>
              <a:p>
                <a:pPr eaLnBrk="0" hangingPunct="0">
                  <a:lnSpc>
                    <a:spcPct val="95000"/>
                  </a:lnSpc>
                </a:pPr>
                <a:endParaRPr lang="en-US" sz="200" b="1" dirty="0"/>
              </a:p>
            </p:txBody>
          </p:sp>
          <p:sp>
            <p:nvSpPr>
              <p:cNvPr id="31" name="AutoShape 33"/>
              <p:cNvSpPr>
                <a:spLocks noChangeArrowheads="1"/>
              </p:cNvSpPr>
              <p:nvPr/>
            </p:nvSpPr>
            <p:spPr bwMode="auto">
              <a:xfrm>
                <a:off x="3302000" y="2312988"/>
                <a:ext cx="577850" cy="268287"/>
              </a:xfrm>
              <a:prstGeom prst="leftRightArrow">
                <a:avLst>
                  <a:gd name="adj1" fmla="val 50000"/>
                  <a:gd name="adj2" fmla="val 43077"/>
                </a:avLst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endParaRPr lang="fr-FR" sz="2000" dirty="0"/>
              </a:p>
            </p:txBody>
          </p:sp>
          <p:sp>
            <p:nvSpPr>
              <p:cNvPr id="32" name="AutoShape 34"/>
              <p:cNvSpPr>
                <a:spLocks noChangeArrowheads="1"/>
              </p:cNvSpPr>
              <p:nvPr/>
            </p:nvSpPr>
            <p:spPr bwMode="auto">
              <a:xfrm>
                <a:off x="5613400" y="2312988"/>
                <a:ext cx="577850" cy="268287"/>
              </a:xfrm>
              <a:prstGeom prst="leftRightArrow">
                <a:avLst>
                  <a:gd name="adj1" fmla="val 50000"/>
                  <a:gd name="adj2" fmla="val 43077"/>
                </a:avLst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endParaRPr lang="fr-FR" sz="2000" dirty="0"/>
              </a:p>
            </p:txBody>
          </p:sp>
          <p:sp>
            <p:nvSpPr>
              <p:cNvPr id="33" name="Line 35"/>
              <p:cNvSpPr>
                <a:spLocks noChangeShapeType="1"/>
              </p:cNvSpPr>
              <p:nvPr/>
            </p:nvSpPr>
            <p:spPr bwMode="auto">
              <a:xfrm flipH="1" flipV="1">
                <a:off x="2806700" y="2724150"/>
                <a:ext cx="4375150" cy="53816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36000" tIns="36000" rIns="36000" bIns="36000" anchor="ctr"/>
              <a:lstStyle/>
              <a:p>
                <a:endParaRPr lang="de-DE" sz="2000" dirty="0"/>
              </a:p>
            </p:txBody>
          </p:sp>
          <p:sp>
            <p:nvSpPr>
              <p:cNvPr id="34" name="Line 36"/>
              <p:cNvSpPr>
                <a:spLocks noChangeShapeType="1"/>
              </p:cNvSpPr>
              <p:nvPr/>
            </p:nvSpPr>
            <p:spPr bwMode="auto">
              <a:xfrm>
                <a:off x="2711450" y="2792413"/>
                <a:ext cx="2212975" cy="4445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36000" tIns="36000" rIns="36000" bIns="36000" anchor="ctr"/>
              <a:lstStyle/>
              <a:p>
                <a:endParaRPr lang="de-DE" sz="2000" dirty="0"/>
              </a:p>
            </p:txBody>
          </p:sp>
          <p:sp>
            <p:nvSpPr>
              <p:cNvPr id="35" name="Line 37"/>
              <p:cNvSpPr>
                <a:spLocks noChangeShapeType="1"/>
              </p:cNvSpPr>
              <p:nvPr/>
            </p:nvSpPr>
            <p:spPr bwMode="auto">
              <a:xfrm flipH="1">
                <a:off x="1155700" y="2782888"/>
                <a:ext cx="165100" cy="403225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36000" tIns="36000" rIns="36000" bIns="36000" anchor="ctr"/>
              <a:lstStyle/>
              <a:p>
                <a:endParaRPr lang="de-DE" sz="2000" dirty="0"/>
              </a:p>
            </p:txBody>
          </p:sp>
          <p:sp>
            <p:nvSpPr>
              <p:cNvPr id="36" name="Rectangle 38"/>
              <p:cNvSpPr>
                <a:spLocks noChangeArrowheads="1"/>
              </p:cNvSpPr>
              <p:nvPr/>
            </p:nvSpPr>
            <p:spPr bwMode="auto">
              <a:xfrm>
                <a:off x="247650" y="3286125"/>
                <a:ext cx="1816100" cy="58498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eaLnBrk="0" hangingPunct="0">
                  <a:lnSpc>
                    <a:spcPct val="95000"/>
                  </a:lnSpc>
                  <a:spcBef>
                    <a:spcPct val="40000"/>
                  </a:spcBef>
                </a:pPr>
                <a:r>
                  <a:rPr lang="en-US" sz="1200" b="1" dirty="0"/>
                  <a:t>Early data</a:t>
                </a:r>
              </a:p>
              <a:p>
                <a:pPr eaLnBrk="0" hangingPunct="0">
                  <a:lnSpc>
                    <a:spcPct val="95000"/>
                  </a:lnSpc>
                  <a:spcBef>
                    <a:spcPct val="40000"/>
                  </a:spcBef>
                </a:pPr>
                <a:r>
                  <a:rPr lang="en-US" sz="1200" b="1" dirty="0" err="1"/>
                  <a:t>Conceptional</a:t>
                </a:r>
                <a:r>
                  <a:rPr lang="en-US" sz="1200" b="1" dirty="0"/>
                  <a:t> alternatives</a:t>
                </a:r>
              </a:p>
            </p:txBody>
          </p:sp>
          <p:sp>
            <p:nvSpPr>
              <p:cNvPr id="37" name="Rectangle 39"/>
              <p:cNvSpPr>
                <a:spLocks noChangeArrowheads="1"/>
              </p:cNvSpPr>
              <p:nvPr/>
            </p:nvSpPr>
            <p:spPr bwMode="auto">
              <a:xfrm>
                <a:off x="2393948" y="3268662"/>
                <a:ext cx="1733550" cy="6492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marL="108032" indent="-108032" eaLnBrk="0" hangingPunct="0">
                  <a:lnSpc>
                    <a:spcPct val="95000"/>
                  </a:lnSpc>
                  <a:spcBef>
                    <a:spcPct val="40000"/>
                  </a:spcBef>
                </a:pPr>
                <a:r>
                  <a:rPr lang="en-US" sz="1200" b="1" dirty="0"/>
                  <a:t>Cost</a:t>
                </a:r>
              </a:p>
              <a:p>
                <a:pPr marL="108032" indent="-108032" eaLnBrk="0" hangingPunct="0">
                  <a:lnSpc>
                    <a:spcPct val="95000"/>
                  </a:lnSpc>
                  <a:spcBef>
                    <a:spcPct val="40000"/>
                  </a:spcBef>
                </a:pPr>
                <a:r>
                  <a:rPr lang="en-US" sz="1200" b="1" dirty="0"/>
                  <a:t>Weight</a:t>
                </a:r>
              </a:p>
              <a:p>
                <a:pPr marL="108032" indent="-108032" eaLnBrk="0" hangingPunct="0">
                  <a:lnSpc>
                    <a:spcPct val="95000"/>
                  </a:lnSpc>
                  <a:spcBef>
                    <a:spcPct val="40000"/>
                  </a:spcBef>
                </a:pPr>
                <a:r>
                  <a:rPr lang="en-US" sz="1200" b="1" dirty="0"/>
                  <a:t>Features</a:t>
                </a:r>
              </a:p>
            </p:txBody>
          </p:sp>
          <p:sp>
            <p:nvSpPr>
              <p:cNvPr id="38" name="Line 40"/>
              <p:cNvSpPr>
                <a:spLocks noChangeShapeType="1"/>
              </p:cNvSpPr>
              <p:nvPr/>
            </p:nvSpPr>
            <p:spPr bwMode="auto">
              <a:xfrm>
                <a:off x="2393950" y="2782888"/>
                <a:ext cx="247650" cy="403225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36000" tIns="36000" rIns="36000" bIns="36000" anchor="ctr"/>
              <a:lstStyle/>
              <a:p>
                <a:endParaRPr lang="de-DE" sz="2000" dirty="0"/>
              </a:p>
            </p:txBody>
          </p:sp>
          <p:sp>
            <p:nvSpPr>
              <p:cNvPr id="39" name="Rectangle 41"/>
              <p:cNvSpPr>
                <a:spLocks noChangeArrowheads="1"/>
              </p:cNvSpPr>
              <p:nvPr/>
            </p:nvSpPr>
            <p:spPr bwMode="auto">
              <a:xfrm>
                <a:off x="483767" y="1945720"/>
                <a:ext cx="3131392" cy="2157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>
                <a:spAutoFit/>
              </a:bodyPr>
              <a:lstStyle/>
              <a:p>
                <a:pPr algn="ctr" eaLnBrk="0" hangingPunct="0">
                  <a:lnSpc>
                    <a:spcPct val="95000"/>
                  </a:lnSpc>
                </a:pPr>
                <a:r>
                  <a:rPr lang="en-US" sz="1200" b="1" dirty="0"/>
                  <a:t>Consistent, up-to-date product data</a:t>
                </a:r>
              </a:p>
            </p:txBody>
          </p:sp>
          <p:grpSp>
            <p:nvGrpSpPr>
              <p:cNvPr id="40" name="Group 42"/>
              <p:cNvGrpSpPr>
                <a:grpSpLocks/>
              </p:cNvGrpSpPr>
              <p:nvPr/>
            </p:nvGrpSpPr>
            <p:grpSpPr bwMode="auto">
              <a:xfrm>
                <a:off x="1320800" y="2481263"/>
                <a:ext cx="1403350" cy="420687"/>
                <a:chOff x="2400" y="48"/>
                <a:chExt cx="768" cy="288"/>
              </a:xfrm>
            </p:grpSpPr>
            <p:sp>
              <p:nvSpPr>
                <p:cNvPr id="75" name="AutoShape 43"/>
                <p:cNvSpPr>
                  <a:spLocks noChangeArrowheads="1"/>
                </p:cNvSpPr>
                <p:nvPr/>
              </p:nvSpPr>
              <p:spPr bwMode="auto">
                <a:xfrm>
                  <a:off x="2688" y="48"/>
                  <a:ext cx="127" cy="70"/>
                </a:xfrm>
                <a:prstGeom prst="roundRect">
                  <a:avLst>
                    <a:gd name="adj" fmla="val 16657"/>
                  </a:avLst>
                </a:prstGeom>
                <a:solidFill>
                  <a:srgbClr val="DDDDDD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000" dirty="0"/>
                </a:p>
              </p:txBody>
            </p:sp>
            <p:sp>
              <p:nvSpPr>
                <p:cNvPr id="76" name="AutoShape 44"/>
                <p:cNvSpPr>
                  <a:spLocks noChangeArrowheads="1"/>
                </p:cNvSpPr>
                <p:nvPr/>
              </p:nvSpPr>
              <p:spPr bwMode="auto">
                <a:xfrm>
                  <a:off x="2510" y="188"/>
                  <a:ext cx="129" cy="52"/>
                </a:xfrm>
                <a:prstGeom prst="roundRect">
                  <a:avLst>
                    <a:gd name="adj" fmla="val 16657"/>
                  </a:avLst>
                </a:prstGeom>
                <a:solidFill>
                  <a:srgbClr val="DDDDDD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000" dirty="0"/>
                </a:p>
              </p:txBody>
            </p:sp>
            <p:sp>
              <p:nvSpPr>
                <p:cNvPr id="77" name="AutoShape 45"/>
                <p:cNvSpPr>
                  <a:spLocks noChangeArrowheads="1"/>
                </p:cNvSpPr>
                <p:nvPr/>
              </p:nvSpPr>
              <p:spPr bwMode="auto">
                <a:xfrm>
                  <a:off x="2729" y="288"/>
                  <a:ext cx="127" cy="48"/>
                </a:xfrm>
                <a:prstGeom prst="roundRect">
                  <a:avLst>
                    <a:gd name="adj" fmla="val 16657"/>
                  </a:avLst>
                </a:prstGeom>
                <a:solidFill>
                  <a:srgbClr val="DDDDDD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000" dirty="0"/>
                </a:p>
              </p:txBody>
            </p:sp>
            <p:sp>
              <p:nvSpPr>
                <p:cNvPr id="78" name="AutoShape 46"/>
                <p:cNvSpPr>
                  <a:spLocks noChangeArrowheads="1"/>
                </p:cNvSpPr>
                <p:nvPr/>
              </p:nvSpPr>
              <p:spPr bwMode="auto">
                <a:xfrm>
                  <a:off x="2887" y="288"/>
                  <a:ext cx="127" cy="48"/>
                </a:xfrm>
                <a:prstGeom prst="roundRect">
                  <a:avLst>
                    <a:gd name="adj" fmla="val 16657"/>
                  </a:avLst>
                </a:prstGeom>
                <a:solidFill>
                  <a:srgbClr val="DDDDDD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000" dirty="0"/>
                </a:p>
              </p:txBody>
            </p:sp>
            <p:sp>
              <p:nvSpPr>
                <p:cNvPr id="79" name="AutoShape 47"/>
                <p:cNvSpPr>
                  <a:spLocks noChangeArrowheads="1"/>
                </p:cNvSpPr>
                <p:nvPr/>
              </p:nvSpPr>
              <p:spPr bwMode="auto">
                <a:xfrm>
                  <a:off x="2400" y="288"/>
                  <a:ext cx="127" cy="48"/>
                </a:xfrm>
                <a:prstGeom prst="roundRect">
                  <a:avLst>
                    <a:gd name="adj" fmla="val 16657"/>
                  </a:avLst>
                </a:prstGeom>
                <a:solidFill>
                  <a:srgbClr val="DDDDDD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000" dirty="0"/>
                </a:p>
              </p:txBody>
            </p:sp>
            <p:sp>
              <p:nvSpPr>
                <p:cNvPr id="80" name="AutoShape 48"/>
                <p:cNvSpPr>
                  <a:spLocks noChangeArrowheads="1"/>
                </p:cNvSpPr>
                <p:nvPr/>
              </p:nvSpPr>
              <p:spPr bwMode="auto">
                <a:xfrm>
                  <a:off x="2573" y="288"/>
                  <a:ext cx="123" cy="48"/>
                </a:xfrm>
                <a:prstGeom prst="roundRect">
                  <a:avLst>
                    <a:gd name="adj" fmla="val 16657"/>
                  </a:avLst>
                </a:prstGeom>
                <a:solidFill>
                  <a:srgbClr val="DDDDDD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000" dirty="0"/>
                </a:p>
              </p:txBody>
            </p:sp>
            <p:sp>
              <p:nvSpPr>
                <p:cNvPr id="81" name="AutoShape 49"/>
                <p:cNvSpPr>
                  <a:spLocks noChangeArrowheads="1"/>
                </p:cNvSpPr>
                <p:nvPr/>
              </p:nvSpPr>
              <p:spPr bwMode="auto">
                <a:xfrm>
                  <a:off x="3041" y="288"/>
                  <a:ext cx="127" cy="48"/>
                </a:xfrm>
                <a:prstGeom prst="roundRect">
                  <a:avLst>
                    <a:gd name="adj" fmla="val 16657"/>
                  </a:avLst>
                </a:prstGeom>
                <a:solidFill>
                  <a:srgbClr val="DDDDDD"/>
                </a:solidFill>
                <a:ln w="635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 sz="2000" dirty="0"/>
                </a:p>
              </p:txBody>
            </p:sp>
            <p:cxnSp>
              <p:nvCxnSpPr>
                <p:cNvPr id="82" name="AutoShape 50"/>
                <p:cNvCxnSpPr>
                  <a:cxnSpLocks noChangeShapeType="1"/>
                  <a:stCxn id="79" idx="0"/>
                  <a:endCxn id="76" idx="2"/>
                </p:cNvCxnSpPr>
                <p:nvPr/>
              </p:nvCxnSpPr>
              <p:spPr bwMode="auto">
                <a:xfrm rot="-5400000">
                  <a:off x="2496" y="208"/>
                  <a:ext cx="48" cy="111"/>
                </a:xfrm>
                <a:prstGeom prst="bentConnector3">
                  <a:avLst>
                    <a:gd name="adj1" fmla="val 50000"/>
                  </a:avLst>
                </a:prstGeom>
                <a:noFill/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83" name="AutoShape 51"/>
                <p:cNvCxnSpPr>
                  <a:cxnSpLocks noChangeShapeType="1"/>
                  <a:stCxn id="81" idx="0"/>
                </p:cNvCxnSpPr>
                <p:nvPr/>
              </p:nvCxnSpPr>
              <p:spPr bwMode="auto">
                <a:xfrm rot="5400000" flipH="1">
                  <a:off x="2844" y="26"/>
                  <a:ext cx="170" cy="353"/>
                </a:xfrm>
                <a:prstGeom prst="bentConnector3">
                  <a:avLst>
                    <a:gd name="adj1" fmla="val 50000"/>
                  </a:avLst>
                </a:prstGeom>
                <a:noFill/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84" name="AutoShape 52"/>
                <p:cNvCxnSpPr>
                  <a:cxnSpLocks noChangeShapeType="1"/>
                  <a:stCxn id="77" idx="0"/>
                </p:cNvCxnSpPr>
                <p:nvPr/>
              </p:nvCxnSpPr>
              <p:spPr bwMode="auto">
                <a:xfrm rot="5400000" flipH="1">
                  <a:off x="2688" y="182"/>
                  <a:ext cx="170" cy="41"/>
                </a:xfrm>
                <a:prstGeom prst="bentConnector3">
                  <a:avLst>
                    <a:gd name="adj1" fmla="val 50000"/>
                  </a:avLst>
                </a:prstGeom>
                <a:noFill/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85" name="AutoShape 53"/>
                <p:cNvCxnSpPr>
                  <a:cxnSpLocks noChangeShapeType="1"/>
                  <a:stCxn id="78" idx="0"/>
                </p:cNvCxnSpPr>
                <p:nvPr/>
              </p:nvCxnSpPr>
              <p:spPr bwMode="auto">
                <a:xfrm rot="5400000" flipH="1">
                  <a:off x="2767" y="103"/>
                  <a:ext cx="170" cy="199"/>
                </a:xfrm>
                <a:prstGeom prst="bentConnector3">
                  <a:avLst>
                    <a:gd name="adj1" fmla="val 50000"/>
                  </a:avLst>
                </a:prstGeom>
                <a:noFill/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86" name="AutoShape 54"/>
                <p:cNvCxnSpPr>
                  <a:cxnSpLocks noChangeShapeType="1"/>
                  <a:stCxn id="80" idx="0"/>
                  <a:endCxn id="76" idx="2"/>
                </p:cNvCxnSpPr>
                <p:nvPr/>
              </p:nvCxnSpPr>
              <p:spPr bwMode="auto">
                <a:xfrm rot="5400000" flipH="1">
                  <a:off x="2581" y="234"/>
                  <a:ext cx="48" cy="60"/>
                </a:xfrm>
                <a:prstGeom prst="bentConnector3">
                  <a:avLst>
                    <a:gd name="adj1" fmla="val 50000"/>
                  </a:avLst>
                </a:prstGeom>
                <a:noFill/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87" name="AutoShape 55"/>
                <p:cNvCxnSpPr>
                  <a:cxnSpLocks noChangeShapeType="1"/>
                  <a:stCxn id="76" idx="0"/>
                </p:cNvCxnSpPr>
                <p:nvPr/>
              </p:nvCxnSpPr>
              <p:spPr bwMode="auto">
                <a:xfrm rot="-5400000">
                  <a:off x="2629" y="64"/>
                  <a:ext cx="70" cy="177"/>
                </a:xfrm>
                <a:prstGeom prst="bentConnector3">
                  <a:avLst>
                    <a:gd name="adj1" fmla="val 50000"/>
                  </a:avLst>
                </a:prstGeom>
                <a:noFill/>
                <a:ln w="6350">
                  <a:solidFill>
                    <a:schemeClr val="bg2"/>
                  </a:solidFill>
                  <a:miter lim="800000"/>
                  <a:headEnd/>
                  <a:tailEnd/>
                </a:ln>
              </p:spPr>
            </p:cxnSp>
          </p:grpSp>
          <p:pic>
            <p:nvPicPr>
              <p:cNvPr id="41" name="Picture 56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1250" y="3857625"/>
                <a:ext cx="1981200" cy="12557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42" name="Rectangle 57"/>
              <p:cNvSpPr>
                <a:spLocks noChangeArrowheads="1"/>
              </p:cNvSpPr>
              <p:nvPr/>
            </p:nvSpPr>
            <p:spPr bwMode="auto">
              <a:xfrm>
                <a:off x="4457699" y="3252787"/>
                <a:ext cx="1485899" cy="3682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6000" tIns="36000" rIns="36000" bIns="36000">
                <a:spAutoFit/>
              </a:bodyPr>
              <a:lstStyle/>
              <a:p>
                <a:pPr eaLnBrk="0" hangingPunct="0">
                  <a:lnSpc>
                    <a:spcPct val="95000"/>
                  </a:lnSpc>
                  <a:spcBef>
                    <a:spcPct val="40000"/>
                  </a:spcBef>
                </a:pPr>
                <a:r>
                  <a:rPr lang="en-US" sz="1200" b="1" dirty="0"/>
                  <a:t>Parametric construction </a:t>
                </a:r>
              </a:p>
            </p:txBody>
          </p:sp>
          <p:grpSp>
            <p:nvGrpSpPr>
              <p:cNvPr id="43" name="Group 58"/>
              <p:cNvGrpSpPr>
                <a:grpSpLocks/>
              </p:cNvGrpSpPr>
              <p:nvPr/>
            </p:nvGrpSpPr>
            <p:grpSpPr bwMode="auto">
              <a:xfrm>
                <a:off x="4268788" y="3630613"/>
                <a:ext cx="1784350" cy="563562"/>
                <a:chOff x="2422" y="2374"/>
                <a:chExt cx="1236" cy="394"/>
              </a:xfrm>
            </p:grpSpPr>
            <p:sp>
              <p:nvSpPr>
                <p:cNvPr id="52" name="Rectangle 59"/>
                <p:cNvSpPr>
                  <a:spLocks noChangeArrowheads="1"/>
                </p:cNvSpPr>
                <p:nvPr/>
              </p:nvSpPr>
              <p:spPr bwMode="auto">
                <a:xfrm>
                  <a:off x="2422" y="2374"/>
                  <a:ext cx="1236" cy="394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6000" tIns="36000" rIns="36000" bIns="36000" anchor="ctr"/>
                <a:lstStyle/>
                <a:p>
                  <a:endParaRPr lang="fr-FR" sz="2000" dirty="0"/>
                </a:p>
              </p:txBody>
            </p:sp>
            <p:sp>
              <p:nvSpPr>
                <p:cNvPr id="53" name="Rectangle 60"/>
                <p:cNvSpPr>
                  <a:spLocks noChangeArrowheads="1"/>
                </p:cNvSpPr>
                <p:nvPr/>
              </p:nvSpPr>
              <p:spPr bwMode="auto">
                <a:xfrm>
                  <a:off x="2435" y="2451"/>
                  <a:ext cx="192" cy="14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36000" tIns="36000" rIns="36000" bIns="36000" anchor="ctr"/>
                <a:lstStyle/>
                <a:p>
                  <a:endParaRPr lang="fr-FR" sz="2000" dirty="0"/>
                </a:p>
              </p:txBody>
            </p:sp>
            <p:sp>
              <p:nvSpPr>
                <p:cNvPr id="54" name="Rectangle 61"/>
                <p:cNvSpPr>
                  <a:spLocks noChangeArrowheads="1"/>
                </p:cNvSpPr>
                <p:nvPr/>
              </p:nvSpPr>
              <p:spPr bwMode="auto">
                <a:xfrm>
                  <a:off x="2798" y="2403"/>
                  <a:ext cx="227" cy="3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36000" tIns="36000" rIns="36000" bIns="36000" anchor="ctr"/>
                <a:lstStyle/>
                <a:p>
                  <a:endParaRPr lang="fr-FR" sz="2000" dirty="0"/>
                </a:p>
              </p:txBody>
            </p:sp>
            <p:sp>
              <p:nvSpPr>
                <p:cNvPr id="55" name="Rectangle 62"/>
                <p:cNvSpPr>
                  <a:spLocks noChangeArrowheads="1"/>
                </p:cNvSpPr>
                <p:nvPr/>
              </p:nvSpPr>
              <p:spPr bwMode="auto">
                <a:xfrm>
                  <a:off x="3135" y="2499"/>
                  <a:ext cx="170" cy="2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36000" tIns="36000" rIns="36000" bIns="36000" anchor="ctr"/>
                <a:lstStyle/>
                <a:p>
                  <a:endParaRPr lang="fr-FR" sz="2000" dirty="0"/>
                </a:p>
              </p:txBody>
            </p:sp>
            <p:sp>
              <p:nvSpPr>
                <p:cNvPr id="56" name="Rectangle 63"/>
                <p:cNvSpPr>
                  <a:spLocks noChangeArrowheads="1"/>
                </p:cNvSpPr>
                <p:nvPr/>
              </p:nvSpPr>
              <p:spPr bwMode="auto">
                <a:xfrm>
                  <a:off x="3401" y="2403"/>
                  <a:ext cx="240" cy="24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lIns="36000" tIns="36000" rIns="36000" bIns="36000" anchor="ctr"/>
                <a:lstStyle/>
                <a:p>
                  <a:endParaRPr lang="fr-FR" sz="2000" dirty="0"/>
                </a:p>
              </p:txBody>
            </p:sp>
            <p:sp>
              <p:nvSpPr>
                <p:cNvPr id="57" name="Rectangle 64"/>
                <p:cNvSpPr>
                  <a:spLocks noChangeArrowheads="1"/>
                </p:cNvSpPr>
                <p:nvPr/>
              </p:nvSpPr>
              <p:spPr bwMode="auto">
                <a:xfrm>
                  <a:off x="2483" y="2499"/>
                  <a:ext cx="96" cy="48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6000" tIns="36000" rIns="36000" bIns="36000" anchor="ctr"/>
                <a:lstStyle/>
                <a:p>
                  <a:endParaRPr lang="fr-FR" sz="2000" dirty="0"/>
                </a:p>
              </p:txBody>
            </p:sp>
            <p:sp>
              <p:nvSpPr>
                <p:cNvPr id="58" name="Rectangle 65"/>
                <p:cNvSpPr>
                  <a:spLocks noChangeArrowheads="1"/>
                </p:cNvSpPr>
                <p:nvPr/>
              </p:nvSpPr>
              <p:spPr bwMode="auto">
                <a:xfrm>
                  <a:off x="2846" y="2451"/>
                  <a:ext cx="96" cy="96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6000" tIns="36000" rIns="36000" bIns="36000" anchor="ctr"/>
                <a:lstStyle/>
                <a:p>
                  <a:endParaRPr lang="fr-FR" sz="2000" dirty="0"/>
                </a:p>
              </p:txBody>
            </p:sp>
            <p:sp>
              <p:nvSpPr>
                <p:cNvPr id="59" name="Rectangle 66"/>
                <p:cNvSpPr>
                  <a:spLocks noChangeArrowheads="1"/>
                </p:cNvSpPr>
                <p:nvPr/>
              </p:nvSpPr>
              <p:spPr bwMode="auto">
                <a:xfrm>
                  <a:off x="2894" y="2595"/>
                  <a:ext cx="96" cy="96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36000" tIns="36000" rIns="36000" bIns="36000" anchor="ctr"/>
                <a:lstStyle/>
                <a:p>
                  <a:endParaRPr lang="fr-FR" sz="2000" dirty="0"/>
                </a:p>
              </p:txBody>
            </p:sp>
            <p:cxnSp>
              <p:nvCxnSpPr>
                <p:cNvPr id="60" name="AutoShape 67"/>
                <p:cNvCxnSpPr>
                  <a:cxnSpLocks noChangeShapeType="1"/>
                  <a:stCxn id="57" idx="0"/>
                  <a:endCxn id="58" idx="0"/>
                </p:cNvCxnSpPr>
                <p:nvPr/>
              </p:nvCxnSpPr>
              <p:spPr bwMode="auto">
                <a:xfrm rot="-5400000">
                  <a:off x="2689" y="2293"/>
                  <a:ext cx="48" cy="363"/>
                </a:xfrm>
                <a:prstGeom prst="curvedConnector3">
                  <a:avLst>
                    <a:gd name="adj1" fmla="val 216667"/>
                  </a:avLst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1" name="AutoShape 68"/>
                <p:cNvCxnSpPr>
                  <a:cxnSpLocks noChangeShapeType="1"/>
                  <a:stCxn id="58" idx="0"/>
                  <a:endCxn id="73" idx="0"/>
                </p:cNvCxnSpPr>
                <p:nvPr/>
              </p:nvCxnSpPr>
              <p:spPr bwMode="auto">
                <a:xfrm rot="5400000" flipV="1">
                  <a:off x="2987" y="2358"/>
                  <a:ext cx="144" cy="329"/>
                </a:xfrm>
                <a:prstGeom prst="curvedConnector3">
                  <a:avLst>
                    <a:gd name="adj1" fmla="val -12505"/>
                  </a:avLst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2" name="AutoShape 69"/>
                <p:cNvCxnSpPr>
                  <a:cxnSpLocks noChangeShapeType="1"/>
                  <a:stCxn id="73" idx="7"/>
                  <a:endCxn id="69" idx="1"/>
                </p:cNvCxnSpPr>
                <p:nvPr/>
              </p:nvCxnSpPr>
              <p:spPr bwMode="auto">
                <a:xfrm rot="-5400000">
                  <a:off x="3295" y="2444"/>
                  <a:ext cx="103" cy="213"/>
                </a:xfrm>
                <a:prstGeom prst="curvedConnector3">
                  <a:avLst>
                    <a:gd name="adj1" fmla="val 120384"/>
                  </a:avLst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63" name="AutoShape 70"/>
                <p:cNvCxnSpPr>
                  <a:cxnSpLocks noChangeShapeType="1"/>
                  <a:stCxn id="57" idx="2"/>
                  <a:endCxn id="71" idx="4"/>
                </p:cNvCxnSpPr>
                <p:nvPr/>
              </p:nvCxnSpPr>
              <p:spPr bwMode="auto">
                <a:xfrm rot="16200000" flipH="1">
                  <a:off x="3026" y="2052"/>
                  <a:ext cx="48" cy="1038"/>
                </a:xfrm>
                <a:prstGeom prst="curvedConnector3">
                  <a:avLst>
                    <a:gd name="adj1" fmla="val 400000"/>
                  </a:avLst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</p:cxnSp>
            <p:sp>
              <p:nvSpPr>
                <p:cNvPr id="64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3491" y="2477"/>
                  <a:ext cx="73" cy="3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36000" tIns="36000" rIns="36000" bIns="36000" anchor="ctr"/>
                <a:lstStyle/>
                <a:p>
                  <a:endParaRPr lang="de-DE" sz="2000" dirty="0"/>
                </a:p>
              </p:txBody>
            </p:sp>
            <p:sp>
              <p:nvSpPr>
                <p:cNvPr id="65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3571" y="2477"/>
                  <a:ext cx="9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36000" tIns="36000" rIns="36000" bIns="36000" anchor="ctr"/>
                <a:lstStyle/>
                <a:p>
                  <a:endParaRPr lang="de-DE" sz="2000" dirty="0"/>
                </a:p>
              </p:txBody>
            </p:sp>
            <p:sp>
              <p:nvSpPr>
                <p:cNvPr id="66" name="Line 73"/>
                <p:cNvSpPr>
                  <a:spLocks noChangeShapeType="1"/>
                </p:cNvSpPr>
                <p:nvPr/>
              </p:nvSpPr>
              <p:spPr bwMode="auto">
                <a:xfrm flipH="1" flipV="1">
                  <a:off x="3468" y="2518"/>
                  <a:ext cx="83" cy="55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36000" tIns="36000" rIns="36000" bIns="36000" anchor="ctr"/>
                <a:lstStyle/>
                <a:p>
                  <a:endParaRPr lang="de-DE" sz="2000" dirty="0"/>
                </a:p>
              </p:txBody>
            </p:sp>
            <p:sp>
              <p:nvSpPr>
                <p:cNvPr id="67" name="Line 74"/>
                <p:cNvSpPr>
                  <a:spLocks noChangeShapeType="1"/>
                </p:cNvSpPr>
                <p:nvPr/>
              </p:nvSpPr>
              <p:spPr bwMode="auto">
                <a:xfrm>
                  <a:off x="3190" y="2573"/>
                  <a:ext cx="29" cy="4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36000" tIns="36000" rIns="36000" bIns="36000" anchor="ctr"/>
                <a:lstStyle/>
                <a:p>
                  <a:endParaRPr lang="de-DE" sz="2000" dirty="0"/>
                </a:p>
              </p:txBody>
            </p:sp>
            <p:sp>
              <p:nvSpPr>
                <p:cNvPr id="68" name="Line 75"/>
                <p:cNvSpPr>
                  <a:spLocks noChangeShapeType="1"/>
                </p:cNvSpPr>
                <p:nvPr/>
              </p:nvSpPr>
              <p:spPr bwMode="auto">
                <a:xfrm flipH="1">
                  <a:off x="3213" y="2617"/>
                  <a:ext cx="19" cy="7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36000" tIns="36000" rIns="36000" bIns="36000" anchor="ctr"/>
                <a:lstStyle/>
                <a:p>
                  <a:endParaRPr lang="de-DE" sz="2000" dirty="0"/>
                </a:p>
              </p:txBody>
            </p:sp>
            <p:sp>
              <p:nvSpPr>
                <p:cNvPr id="69" name="Oval 76"/>
                <p:cNvSpPr>
                  <a:spLocks noChangeArrowheads="1"/>
                </p:cNvSpPr>
                <p:nvPr/>
              </p:nvSpPr>
              <p:spPr bwMode="auto">
                <a:xfrm>
                  <a:off x="3446" y="2492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lIns="36000" tIns="36000" rIns="36000" bIns="36000" anchor="ctr"/>
                <a:lstStyle/>
                <a:p>
                  <a:endParaRPr lang="fr-FR" sz="2000" dirty="0"/>
                </a:p>
              </p:txBody>
            </p:sp>
            <p:sp>
              <p:nvSpPr>
                <p:cNvPr id="70" name="Oval 77"/>
                <p:cNvSpPr>
                  <a:spLocks noChangeArrowheads="1"/>
                </p:cNvSpPr>
                <p:nvPr/>
              </p:nvSpPr>
              <p:spPr bwMode="auto">
                <a:xfrm>
                  <a:off x="3545" y="2451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lIns="36000" tIns="36000" rIns="36000" bIns="36000" anchor="ctr"/>
                <a:lstStyle/>
                <a:p>
                  <a:endParaRPr lang="fr-FR" sz="2000" dirty="0"/>
                </a:p>
              </p:txBody>
            </p:sp>
            <p:sp>
              <p:nvSpPr>
                <p:cNvPr id="71" name="Oval 78"/>
                <p:cNvSpPr>
                  <a:spLocks noChangeArrowheads="1"/>
                </p:cNvSpPr>
                <p:nvPr/>
              </p:nvSpPr>
              <p:spPr bwMode="auto">
                <a:xfrm>
                  <a:off x="3545" y="2547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lIns="36000" tIns="36000" rIns="36000" bIns="36000" anchor="ctr"/>
                <a:lstStyle/>
                <a:p>
                  <a:endParaRPr lang="fr-FR" sz="2000" dirty="0"/>
                </a:p>
              </p:txBody>
            </p:sp>
            <p:sp>
              <p:nvSpPr>
                <p:cNvPr id="72" name="Oval 79"/>
                <p:cNvSpPr>
                  <a:spLocks noChangeArrowheads="1"/>
                </p:cNvSpPr>
                <p:nvPr/>
              </p:nvSpPr>
              <p:spPr bwMode="auto">
                <a:xfrm>
                  <a:off x="3161" y="2547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lIns="36000" tIns="36000" rIns="36000" bIns="36000" anchor="ctr"/>
                <a:lstStyle/>
                <a:p>
                  <a:endParaRPr lang="fr-FR" sz="2000" dirty="0"/>
                </a:p>
              </p:txBody>
            </p:sp>
            <p:sp>
              <p:nvSpPr>
                <p:cNvPr id="73" name="Oval 80"/>
                <p:cNvSpPr>
                  <a:spLocks noChangeArrowheads="1"/>
                </p:cNvSpPr>
                <p:nvPr/>
              </p:nvSpPr>
              <p:spPr bwMode="auto">
                <a:xfrm>
                  <a:off x="3199" y="2595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lIns="36000" tIns="36000" rIns="36000" bIns="36000" anchor="ctr"/>
                <a:lstStyle/>
                <a:p>
                  <a:endParaRPr lang="fr-FR" sz="2000" dirty="0"/>
                </a:p>
              </p:txBody>
            </p:sp>
            <p:sp>
              <p:nvSpPr>
                <p:cNvPr id="74" name="Oval 81"/>
                <p:cNvSpPr>
                  <a:spLocks noChangeArrowheads="1"/>
                </p:cNvSpPr>
                <p:nvPr/>
              </p:nvSpPr>
              <p:spPr bwMode="auto">
                <a:xfrm>
                  <a:off x="3183" y="2653"/>
                  <a:ext cx="48" cy="48"/>
                </a:xfrm>
                <a:prstGeom prst="ellipse">
                  <a:avLst/>
                </a:prstGeom>
                <a:solidFill>
                  <a:schemeClr val="bg2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lIns="36000" tIns="36000" rIns="36000" bIns="36000" anchor="ctr"/>
                <a:lstStyle/>
                <a:p>
                  <a:endParaRPr lang="fr-FR" sz="2000" dirty="0"/>
                </a:p>
              </p:txBody>
            </p:sp>
          </p:grpSp>
          <p:sp>
            <p:nvSpPr>
              <p:cNvPr id="44" name="Line 82"/>
              <p:cNvSpPr>
                <a:spLocks noChangeShapeType="1"/>
              </p:cNvSpPr>
              <p:nvPr/>
            </p:nvSpPr>
            <p:spPr bwMode="auto">
              <a:xfrm flipH="1" flipV="1">
                <a:off x="2962275" y="2682875"/>
                <a:ext cx="5997575" cy="593725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</p:spPr>
            <p:txBody>
              <a:bodyPr lIns="36000" tIns="36000" rIns="36000" bIns="36000" anchor="ctr"/>
              <a:lstStyle/>
              <a:p>
                <a:endParaRPr lang="de-DE" sz="2000" dirty="0"/>
              </a:p>
            </p:txBody>
          </p:sp>
          <p:sp>
            <p:nvSpPr>
              <p:cNvPr id="45" name="AutoShape 85"/>
              <p:cNvSpPr>
                <a:spLocks noChangeArrowheads="1"/>
              </p:cNvSpPr>
              <p:nvPr/>
            </p:nvSpPr>
            <p:spPr bwMode="auto">
              <a:xfrm flipH="1" flipV="1">
                <a:off x="4786313" y="3937000"/>
                <a:ext cx="555625" cy="295275"/>
              </a:xfrm>
              <a:prstGeom prst="curvedUpArrow">
                <a:avLst>
                  <a:gd name="adj1" fmla="val 37634"/>
                  <a:gd name="adj2" fmla="val 75269"/>
                  <a:gd name="adj3" fmla="val 33333"/>
                </a:avLst>
              </a:prstGeom>
              <a:solidFill>
                <a:srgbClr val="CC33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endParaRPr lang="fr-FR" sz="2000" dirty="0"/>
              </a:p>
            </p:txBody>
          </p:sp>
          <p:pic>
            <p:nvPicPr>
              <p:cNvPr id="46" name="Picture 86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4638" y="2093913"/>
                <a:ext cx="1452562" cy="6461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47" name="Rectangle 87"/>
              <p:cNvSpPr>
                <a:spLocks noChangeArrowheads="1"/>
              </p:cNvSpPr>
              <p:nvPr/>
            </p:nvSpPr>
            <p:spPr bwMode="auto">
              <a:xfrm>
                <a:off x="688975" y="4089400"/>
                <a:ext cx="1358900" cy="5207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pPr algn="ctr" eaLnBrk="0" hangingPunct="0">
                  <a:lnSpc>
                    <a:spcPct val="95000"/>
                  </a:lnSpc>
                </a:pPr>
                <a:r>
                  <a:rPr lang="en-US" sz="700" dirty="0"/>
                  <a:t>Independent view</a:t>
                </a:r>
              </a:p>
              <a:p>
                <a:pPr algn="ctr" eaLnBrk="0" hangingPunct="0">
                  <a:lnSpc>
                    <a:spcPct val="95000"/>
                  </a:lnSpc>
                </a:pPr>
                <a:endParaRPr lang="en-US" sz="700" dirty="0"/>
              </a:p>
              <a:p>
                <a:pPr algn="ctr" eaLnBrk="0" hangingPunct="0">
                  <a:lnSpc>
                    <a:spcPct val="95000"/>
                  </a:lnSpc>
                </a:pPr>
                <a:endParaRPr lang="en-US" sz="700" dirty="0"/>
              </a:p>
            </p:txBody>
          </p:sp>
          <p:pic>
            <p:nvPicPr>
              <p:cNvPr id="48" name="Picture 88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388" y="4373563"/>
                <a:ext cx="1309687" cy="34607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49" name="Picture 89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38" y="4652963"/>
                <a:ext cx="1517650" cy="52546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50" name="Text Box 90"/>
              <p:cNvSpPr txBox="1">
                <a:spLocks noChangeArrowheads="1"/>
              </p:cNvSpPr>
              <p:nvPr/>
            </p:nvSpPr>
            <p:spPr bwMode="auto">
              <a:xfrm>
                <a:off x="304251" y="2430463"/>
                <a:ext cx="851449" cy="349747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de-DE" sz="2000" b="1" dirty="0"/>
              </a:p>
            </p:txBody>
          </p:sp>
          <p:sp>
            <p:nvSpPr>
              <p:cNvPr id="51" name="AutoShape 84"/>
              <p:cNvSpPr>
                <a:spLocks noChangeArrowheads="1"/>
              </p:cNvSpPr>
              <p:nvPr/>
            </p:nvSpPr>
            <p:spPr bwMode="auto">
              <a:xfrm>
                <a:off x="4843463" y="4252913"/>
                <a:ext cx="555625" cy="295275"/>
              </a:xfrm>
              <a:prstGeom prst="curvedUpArrow">
                <a:avLst>
                  <a:gd name="adj1" fmla="val 37634"/>
                  <a:gd name="adj2" fmla="val 75269"/>
                  <a:gd name="adj3" fmla="val 33333"/>
                </a:avLst>
              </a:prstGeom>
              <a:solidFill>
                <a:srgbClr val="CC33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36000" tIns="36000" rIns="36000" bIns="36000" anchor="ctr"/>
              <a:lstStyle/>
              <a:p>
                <a:endParaRPr lang="fr-FR" sz="2000" dirty="0"/>
              </a:p>
            </p:txBody>
          </p:sp>
        </p:grpSp>
        <p:pic>
          <p:nvPicPr>
            <p:cNvPr id="92" name="Picture 9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9430" y="4122152"/>
              <a:ext cx="1282651" cy="1035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" name="Objekt 2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554" b="-1109"/>
            <a:stretch>
              <a:fillRect/>
            </a:stretch>
          </p:blipFill>
          <p:spPr bwMode="auto">
            <a:xfrm>
              <a:off x="7196187" y="2824582"/>
              <a:ext cx="1080884" cy="1390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" name="Picture 2" descr="D:\cm2.pn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07636" y="4205862"/>
              <a:ext cx="1055235" cy="1744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4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234243" y="6451083"/>
            <a:ext cx="203581" cy="215444"/>
          </a:xfrm>
        </p:spPr>
        <p:txBody>
          <a:bodyPr/>
          <a:lstStyle/>
          <a:p>
            <a:fld id="{E72FAA5C-A8CC-465A-9642-4E280045EA2E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96" name="Titel 1"/>
          <p:cNvSpPr>
            <a:spLocks noGrp="1"/>
          </p:cNvSpPr>
          <p:nvPr>
            <p:ph type="title"/>
          </p:nvPr>
        </p:nvSpPr>
        <p:spPr>
          <a:xfrm>
            <a:off x="467544" y="966695"/>
            <a:ext cx="7920880" cy="374073"/>
          </a:xfrm>
        </p:spPr>
        <p:txBody>
          <a:bodyPr/>
          <a:lstStyle/>
          <a:p>
            <a:r>
              <a:rPr lang="de-DE" dirty="0" smtClean="0"/>
              <a:t>The traditional PLM </a:t>
            </a:r>
            <a:r>
              <a:rPr lang="de-DE" dirty="0" err="1" smtClean="0"/>
              <a:t>platform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a SE </a:t>
            </a:r>
            <a:r>
              <a:rPr lang="de-DE" dirty="0" err="1" smtClean="0"/>
              <a:t>platform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8483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 txBox="1">
            <a:spLocks/>
          </p:cNvSpPr>
          <p:nvPr/>
        </p:nvSpPr>
        <p:spPr>
          <a:xfrm>
            <a:off x="467545" y="3598457"/>
            <a:ext cx="3441417" cy="447124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 dirty="0" smtClean="0">
                <a:ln w="900" cmpd="sng">
                  <a:solidFill>
                    <a:srgbClr val="2D5D7B"/>
                  </a:solidFill>
                  <a:prstDash val="solid"/>
                </a:ln>
                <a:solidFill>
                  <a:srgbClr val="CBD9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3ds Condensed"/>
              </a:rPr>
              <a:t>Processes</a:t>
            </a:r>
            <a:endParaRPr lang="en-US" sz="3600" b="1" dirty="0">
              <a:ln w="900" cmpd="sng">
                <a:solidFill>
                  <a:srgbClr val="2D5D7B"/>
                </a:solidFill>
                <a:prstDash val="solid"/>
              </a:ln>
              <a:solidFill>
                <a:srgbClr val="CBD9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3ds Condensed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467545" y="5107189"/>
            <a:ext cx="3695699" cy="447124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 dirty="0" smtClean="0">
                <a:ln w="900" cmpd="sng">
                  <a:solidFill>
                    <a:srgbClr val="2D5D7B"/>
                  </a:solidFill>
                  <a:prstDash val="solid"/>
                </a:ln>
                <a:solidFill>
                  <a:srgbClr val="CBD9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3ds Condensed"/>
              </a:rPr>
              <a:t>Technology</a:t>
            </a:r>
            <a:endParaRPr lang="en-US" sz="3600" b="1" dirty="0">
              <a:ln w="900" cmpd="sng">
                <a:solidFill>
                  <a:srgbClr val="2D5D7B"/>
                </a:solidFill>
                <a:prstDash val="solid"/>
              </a:ln>
              <a:solidFill>
                <a:srgbClr val="CBD9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3ds Condensed"/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251520" y="2066577"/>
            <a:ext cx="3825467" cy="447124"/>
          </a:xfrm>
          <a:prstGeom prst="rect">
            <a:avLst/>
          </a:prstGeom>
        </p:spPr>
        <p:txBody>
          <a:bodyPr vert="horz" lIns="87916" tIns="43957" rIns="87916" bIns="43957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 dirty="0" smtClean="0">
                <a:ln w="900" cmpd="sng">
                  <a:solidFill>
                    <a:srgbClr val="2D5D7B"/>
                  </a:solidFill>
                  <a:prstDash val="solid"/>
                </a:ln>
                <a:solidFill>
                  <a:srgbClr val="CBD9D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3ds Condensed"/>
              </a:rPr>
              <a:t>Organization</a:t>
            </a:r>
            <a:endParaRPr lang="en-US" sz="3600" b="1" dirty="0">
              <a:ln w="900" cmpd="sng">
                <a:solidFill>
                  <a:srgbClr val="2D5D7B"/>
                </a:solidFill>
                <a:prstDash val="solid"/>
              </a:ln>
              <a:solidFill>
                <a:srgbClr val="CBD9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3ds Condense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646" y="1911210"/>
            <a:ext cx="2991202" cy="1371594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none" rtlCol="0">
            <a:noAutofit/>
          </a:bodyPr>
          <a:lstStyle/>
          <a:p>
            <a:pPr algn="r"/>
            <a:endParaRPr lang="en-US" sz="1200" b="1" dirty="0" smtClean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646" y="3460471"/>
            <a:ext cx="2991202" cy="1371594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none" rtlCol="0">
            <a:noAutofit/>
          </a:bodyPr>
          <a:lstStyle/>
          <a:p>
            <a:pPr algn="r"/>
            <a:endParaRPr lang="en-US" sz="1100" b="1" dirty="0" smtClean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434" y="5009734"/>
            <a:ext cx="2956414" cy="1371594"/>
          </a:xfrm>
          <a:prstGeom prst="rect">
            <a:avLst/>
          </a:prstGeom>
          <a:solidFill>
            <a:schemeClr val="tx1">
              <a:alpha val="48000"/>
            </a:schemeClr>
          </a:solidFill>
        </p:spPr>
        <p:txBody>
          <a:bodyPr wrap="none" rtlCol="0">
            <a:noAutofit/>
          </a:bodyPr>
          <a:lstStyle/>
          <a:p>
            <a:pPr algn="r"/>
            <a:endParaRPr lang="en-US" sz="1200" b="1" dirty="0" smtClean="0">
              <a:solidFill>
                <a:srgbClr val="FFFFFF"/>
              </a:solidFill>
            </a:endParaRPr>
          </a:p>
        </p:txBody>
      </p:sp>
      <p:pic>
        <p:nvPicPr>
          <p:cNvPr id="12" name="Picture 6" descr="Picture3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6188" y="3368512"/>
            <a:ext cx="1979788" cy="152683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263374" y="4020160"/>
            <a:ext cx="2748787" cy="885000"/>
            <a:chOff x="6078834" y="2566418"/>
            <a:chExt cx="2880321" cy="869428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 flipV="1">
              <a:off x="6768790" y="2675392"/>
              <a:ext cx="805712" cy="758275"/>
            </a:xfrm>
            <a:custGeom>
              <a:avLst/>
              <a:gdLst>
                <a:gd name="T0" fmla="*/ 0 w 306"/>
                <a:gd name="T1" fmla="*/ 2147483647 h 306"/>
                <a:gd name="T2" fmla="*/ 2147483647 w 306"/>
                <a:gd name="T3" fmla="*/ 2147483647 h 306"/>
                <a:gd name="T4" fmla="*/ 2147483647 w 306"/>
                <a:gd name="T5" fmla="*/ 0 h 306"/>
                <a:gd name="T6" fmla="*/ 2147483647 w 306"/>
                <a:gd name="T7" fmla="*/ 2147483647 h 306"/>
                <a:gd name="T8" fmla="*/ 2147483647 w 306"/>
                <a:gd name="T9" fmla="*/ 2147483647 h 306"/>
                <a:gd name="T10" fmla="*/ 2147483647 w 306"/>
                <a:gd name="T11" fmla="*/ 2147483647 h 306"/>
                <a:gd name="T12" fmla="*/ 2147483647 w 306"/>
                <a:gd name="T13" fmla="*/ 2147483647 h 306"/>
                <a:gd name="T14" fmla="*/ 2147483647 w 306"/>
                <a:gd name="T15" fmla="*/ 2147483647 h 306"/>
                <a:gd name="T16" fmla="*/ 2147483647 w 306"/>
                <a:gd name="T17" fmla="*/ 2147483647 h 306"/>
                <a:gd name="T18" fmla="*/ 2147483647 w 306"/>
                <a:gd name="T19" fmla="*/ 2147483647 h 306"/>
                <a:gd name="T20" fmla="*/ 2147483647 w 306"/>
                <a:gd name="T21" fmla="*/ 2147483647 h 306"/>
                <a:gd name="T22" fmla="*/ 2147483647 w 306"/>
                <a:gd name="T23" fmla="*/ 2147483647 h 306"/>
                <a:gd name="T24" fmla="*/ 0 w 306"/>
                <a:gd name="T25" fmla="*/ 2147483647 h 306"/>
                <a:gd name="T26" fmla="*/ 0 w 306"/>
                <a:gd name="T27" fmla="*/ 2147483647 h 306"/>
                <a:gd name="T28" fmla="*/ 2147483647 w 306"/>
                <a:gd name="T29" fmla="*/ 2147483647 h 306"/>
                <a:gd name="T30" fmla="*/ 0 w 306"/>
                <a:gd name="T31" fmla="*/ 2147483647 h 306"/>
                <a:gd name="T32" fmla="*/ 0 w 306"/>
                <a:gd name="T33" fmla="*/ 2147483647 h 3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6"/>
                <a:gd name="T52" fmla="*/ 0 h 306"/>
                <a:gd name="T53" fmla="*/ 306 w 306"/>
                <a:gd name="T54" fmla="*/ 306 h 3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6" h="306">
                  <a:moveTo>
                    <a:pt x="0" y="43"/>
                  </a:moveTo>
                  <a:lnTo>
                    <a:pt x="88" y="43"/>
                  </a:lnTo>
                  <a:cubicBezTo>
                    <a:pt x="88" y="19"/>
                    <a:pt x="107" y="0"/>
                    <a:pt x="131" y="0"/>
                  </a:cubicBezTo>
                  <a:cubicBezTo>
                    <a:pt x="155" y="0"/>
                    <a:pt x="175" y="19"/>
                    <a:pt x="175" y="43"/>
                  </a:cubicBezTo>
                  <a:lnTo>
                    <a:pt x="263" y="43"/>
                  </a:lnTo>
                  <a:lnTo>
                    <a:pt x="263" y="131"/>
                  </a:lnTo>
                  <a:cubicBezTo>
                    <a:pt x="287" y="131"/>
                    <a:pt x="306" y="150"/>
                    <a:pt x="306" y="175"/>
                  </a:cubicBezTo>
                  <a:cubicBezTo>
                    <a:pt x="306" y="199"/>
                    <a:pt x="287" y="218"/>
                    <a:pt x="263" y="218"/>
                  </a:cubicBezTo>
                  <a:lnTo>
                    <a:pt x="263" y="306"/>
                  </a:lnTo>
                  <a:lnTo>
                    <a:pt x="175" y="306"/>
                  </a:lnTo>
                  <a:cubicBezTo>
                    <a:pt x="175" y="282"/>
                    <a:pt x="155" y="262"/>
                    <a:pt x="131" y="262"/>
                  </a:cubicBezTo>
                  <a:cubicBezTo>
                    <a:pt x="107" y="262"/>
                    <a:pt x="88" y="282"/>
                    <a:pt x="88" y="306"/>
                  </a:cubicBezTo>
                  <a:lnTo>
                    <a:pt x="0" y="306"/>
                  </a:lnTo>
                  <a:lnTo>
                    <a:pt x="0" y="218"/>
                  </a:lnTo>
                  <a:cubicBezTo>
                    <a:pt x="24" y="218"/>
                    <a:pt x="44" y="199"/>
                    <a:pt x="44" y="175"/>
                  </a:cubicBezTo>
                  <a:cubicBezTo>
                    <a:pt x="44" y="150"/>
                    <a:pt x="24" y="131"/>
                    <a:pt x="0" y="131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355F7F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050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6078834" y="2566418"/>
              <a:ext cx="805712" cy="759573"/>
            </a:xfrm>
            <a:custGeom>
              <a:avLst/>
              <a:gdLst>
                <a:gd name="T0" fmla="*/ 0 w 306"/>
                <a:gd name="T1" fmla="*/ 2147483647 h 306"/>
                <a:gd name="T2" fmla="*/ 2147483647 w 306"/>
                <a:gd name="T3" fmla="*/ 2147483647 h 306"/>
                <a:gd name="T4" fmla="*/ 2147483647 w 306"/>
                <a:gd name="T5" fmla="*/ 0 h 306"/>
                <a:gd name="T6" fmla="*/ 2147483647 w 306"/>
                <a:gd name="T7" fmla="*/ 2147483647 h 306"/>
                <a:gd name="T8" fmla="*/ 2147483647 w 306"/>
                <a:gd name="T9" fmla="*/ 2147483647 h 306"/>
                <a:gd name="T10" fmla="*/ 2147483647 w 306"/>
                <a:gd name="T11" fmla="*/ 2147483647 h 306"/>
                <a:gd name="T12" fmla="*/ 2147483647 w 306"/>
                <a:gd name="T13" fmla="*/ 2147483647 h 306"/>
                <a:gd name="T14" fmla="*/ 2147483647 w 306"/>
                <a:gd name="T15" fmla="*/ 2147483647 h 306"/>
                <a:gd name="T16" fmla="*/ 2147483647 w 306"/>
                <a:gd name="T17" fmla="*/ 2147483647 h 306"/>
                <a:gd name="T18" fmla="*/ 2147483647 w 306"/>
                <a:gd name="T19" fmla="*/ 2147483647 h 306"/>
                <a:gd name="T20" fmla="*/ 2147483647 w 306"/>
                <a:gd name="T21" fmla="*/ 2147483647 h 306"/>
                <a:gd name="T22" fmla="*/ 2147483647 w 306"/>
                <a:gd name="T23" fmla="*/ 2147483647 h 306"/>
                <a:gd name="T24" fmla="*/ 0 w 306"/>
                <a:gd name="T25" fmla="*/ 2147483647 h 306"/>
                <a:gd name="T26" fmla="*/ 0 w 306"/>
                <a:gd name="T27" fmla="*/ 2147483647 h 306"/>
                <a:gd name="T28" fmla="*/ 2147483647 w 306"/>
                <a:gd name="T29" fmla="*/ 2147483647 h 306"/>
                <a:gd name="T30" fmla="*/ 0 w 306"/>
                <a:gd name="T31" fmla="*/ 2147483647 h 306"/>
                <a:gd name="T32" fmla="*/ 0 w 306"/>
                <a:gd name="T33" fmla="*/ 2147483647 h 3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6"/>
                <a:gd name="T52" fmla="*/ 0 h 306"/>
                <a:gd name="T53" fmla="*/ 306 w 306"/>
                <a:gd name="T54" fmla="*/ 306 h 3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6" h="306">
                  <a:moveTo>
                    <a:pt x="0" y="43"/>
                  </a:moveTo>
                  <a:lnTo>
                    <a:pt x="88" y="43"/>
                  </a:lnTo>
                  <a:cubicBezTo>
                    <a:pt x="88" y="19"/>
                    <a:pt x="107" y="0"/>
                    <a:pt x="131" y="0"/>
                  </a:cubicBezTo>
                  <a:cubicBezTo>
                    <a:pt x="155" y="0"/>
                    <a:pt x="175" y="19"/>
                    <a:pt x="175" y="43"/>
                  </a:cubicBezTo>
                  <a:lnTo>
                    <a:pt x="263" y="43"/>
                  </a:lnTo>
                  <a:lnTo>
                    <a:pt x="263" y="131"/>
                  </a:lnTo>
                  <a:cubicBezTo>
                    <a:pt x="287" y="131"/>
                    <a:pt x="306" y="150"/>
                    <a:pt x="306" y="175"/>
                  </a:cubicBezTo>
                  <a:cubicBezTo>
                    <a:pt x="306" y="199"/>
                    <a:pt x="287" y="218"/>
                    <a:pt x="263" y="218"/>
                  </a:cubicBezTo>
                  <a:lnTo>
                    <a:pt x="263" y="306"/>
                  </a:lnTo>
                  <a:lnTo>
                    <a:pt x="175" y="306"/>
                  </a:lnTo>
                  <a:cubicBezTo>
                    <a:pt x="175" y="282"/>
                    <a:pt x="155" y="262"/>
                    <a:pt x="131" y="262"/>
                  </a:cubicBezTo>
                  <a:cubicBezTo>
                    <a:pt x="107" y="262"/>
                    <a:pt x="88" y="282"/>
                    <a:pt x="88" y="306"/>
                  </a:cubicBezTo>
                  <a:lnTo>
                    <a:pt x="0" y="306"/>
                  </a:lnTo>
                  <a:lnTo>
                    <a:pt x="0" y="218"/>
                  </a:lnTo>
                  <a:cubicBezTo>
                    <a:pt x="24" y="218"/>
                    <a:pt x="44" y="199"/>
                    <a:pt x="44" y="175"/>
                  </a:cubicBezTo>
                  <a:cubicBezTo>
                    <a:pt x="44" y="150"/>
                    <a:pt x="24" y="131"/>
                    <a:pt x="0" y="131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264760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050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 flipV="1">
              <a:off x="8153443" y="2676273"/>
              <a:ext cx="805712" cy="759573"/>
            </a:xfrm>
            <a:custGeom>
              <a:avLst/>
              <a:gdLst>
                <a:gd name="T0" fmla="*/ 0 w 306"/>
                <a:gd name="T1" fmla="*/ 2147483647 h 306"/>
                <a:gd name="T2" fmla="*/ 2147483647 w 306"/>
                <a:gd name="T3" fmla="*/ 2147483647 h 306"/>
                <a:gd name="T4" fmla="*/ 2147483647 w 306"/>
                <a:gd name="T5" fmla="*/ 0 h 306"/>
                <a:gd name="T6" fmla="*/ 2147483647 w 306"/>
                <a:gd name="T7" fmla="*/ 2147483647 h 306"/>
                <a:gd name="T8" fmla="*/ 2147483647 w 306"/>
                <a:gd name="T9" fmla="*/ 2147483647 h 306"/>
                <a:gd name="T10" fmla="*/ 2147483647 w 306"/>
                <a:gd name="T11" fmla="*/ 2147483647 h 306"/>
                <a:gd name="T12" fmla="*/ 2147483647 w 306"/>
                <a:gd name="T13" fmla="*/ 2147483647 h 306"/>
                <a:gd name="T14" fmla="*/ 2147483647 w 306"/>
                <a:gd name="T15" fmla="*/ 2147483647 h 306"/>
                <a:gd name="T16" fmla="*/ 2147483647 w 306"/>
                <a:gd name="T17" fmla="*/ 2147483647 h 306"/>
                <a:gd name="T18" fmla="*/ 2147483647 w 306"/>
                <a:gd name="T19" fmla="*/ 2147483647 h 306"/>
                <a:gd name="T20" fmla="*/ 2147483647 w 306"/>
                <a:gd name="T21" fmla="*/ 2147483647 h 306"/>
                <a:gd name="T22" fmla="*/ 2147483647 w 306"/>
                <a:gd name="T23" fmla="*/ 2147483647 h 306"/>
                <a:gd name="T24" fmla="*/ 0 w 306"/>
                <a:gd name="T25" fmla="*/ 2147483647 h 306"/>
                <a:gd name="T26" fmla="*/ 0 w 306"/>
                <a:gd name="T27" fmla="*/ 2147483647 h 306"/>
                <a:gd name="T28" fmla="*/ 2147483647 w 306"/>
                <a:gd name="T29" fmla="*/ 2147483647 h 306"/>
                <a:gd name="T30" fmla="*/ 0 w 306"/>
                <a:gd name="T31" fmla="*/ 2147483647 h 306"/>
                <a:gd name="T32" fmla="*/ 0 w 306"/>
                <a:gd name="T33" fmla="*/ 2147483647 h 3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6"/>
                <a:gd name="T52" fmla="*/ 0 h 306"/>
                <a:gd name="T53" fmla="*/ 306 w 306"/>
                <a:gd name="T54" fmla="*/ 306 h 3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6" h="306">
                  <a:moveTo>
                    <a:pt x="0" y="43"/>
                  </a:moveTo>
                  <a:lnTo>
                    <a:pt x="88" y="43"/>
                  </a:lnTo>
                  <a:cubicBezTo>
                    <a:pt x="88" y="19"/>
                    <a:pt x="107" y="0"/>
                    <a:pt x="131" y="0"/>
                  </a:cubicBezTo>
                  <a:cubicBezTo>
                    <a:pt x="155" y="0"/>
                    <a:pt x="175" y="19"/>
                    <a:pt x="175" y="43"/>
                  </a:cubicBezTo>
                  <a:lnTo>
                    <a:pt x="263" y="43"/>
                  </a:lnTo>
                  <a:lnTo>
                    <a:pt x="263" y="131"/>
                  </a:lnTo>
                  <a:cubicBezTo>
                    <a:pt x="287" y="131"/>
                    <a:pt x="306" y="150"/>
                    <a:pt x="306" y="175"/>
                  </a:cubicBezTo>
                  <a:cubicBezTo>
                    <a:pt x="306" y="199"/>
                    <a:pt x="287" y="218"/>
                    <a:pt x="263" y="218"/>
                  </a:cubicBezTo>
                  <a:lnTo>
                    <a:pt x="263" y="306"/>
                  </a:lnTo>
                  <a:lnTo>
                    <a:pt x="175" y="306"/>
                  </a:lnTo>
                  <a:cubicBezTo>
                    <a:pt x="175" y="282"/>
                    <a:pt x="155" y="262"/>
                    <a:pt x="131" y="262"/>
                  </a:cubicBezTo>
                  <a:cubicBezTo>
                    <a:pt x="107" y="262"/>
                    <a:pt x="88" y="282"/>
                    <a:pt x="88" y="306"/>
                  </a:cubicBezTo>
                  <a:lnTo>
                    <a:pt x="0" y="306"/>
                  </a:lnTo>
                  <a:lnTo>
                    <a:pt x="0" y="218"/>
                  </a:lnTo>
                  <a:cubicBezTo>
                    <a:pt x="24" y="218"/>
                    <a:pt x="44" y="199"/>
                    <a:pt x="44" y="175"/>
                  </a:cubicBezTo>
                  <a:cubicBezTo>
                    <a:pt x="44" y="150"/>
                    <a:pt x="24" y="131"/>
                    <a:pt x="0" y="131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71A1C5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050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7463487" y="2567948"/>
              <a:ext cx="805058" cy="758924"/>
            </a:xfrm>
            <a:custGeom>
              <a:avLst/>
              <a:gdLst>
                <a:gd name="T0" fmla="*/ 0 w 306"/>
                <a:gd name="T1" fmla="*/ 2147483647 h 306"/>
                <a:gd name="T2" fmla="*/ 2147483647 w 306"/>
                <a:gd name="T3" fmla="*/ 2147483647 h 306"/>
                <a:gd name="T4" fmla="*/ 2147483647 w 306"/>
                <a:gd name="T5" fmla="*/ 0 h 306"/>
                <a:gd name="T6" fmla="*/ 2147483647 w 306"/>
                <a:gd name="T7" fmla="*/ 2147483647 h 306"/>
                <a:gd name="T8" fmla="*/ 2147483647 w 306"/>
                <a:gd name="T9" fmla="*/ 2147483647 h 306"/>
                <a:gd name="T10" fmla="*/ 2147483647 w 306"/>
                <a:gd name="T11" fmla="*/ 2147483647 h 306"/>
                <a:gd name="T12" fmla="*/ 2147483647 w 306"/>
                <a:gd name="T13" fmla="*/ 2147483647 h 306"/>
                <a:gd name="T14" fmla="*/ 2147483647 w 306"/>
                <a:gd name="T15" fmla="*/ 2147483647 h 306"/>
                <a:gd name="T16" fmla="*/ 2147483647 w 306"/>
                <a:gd name="T17" fmla="*/ 2147483647 h 306"/>
                <a:gd name="T18" fmla="*/ 2147483647 w 306"/>
                <a:gd name="T19" fmla="*/ 2147483647 h 306"/>
                <a:gd name="T20" fmla="*/ 2147483647 w 306"/>
                <a:gd name="T21" fmla="*/ 2147483647 h 306"/>
                <a:gd name="T22" fmla="*/ 2147483647 w 306"/>
                <a:gd name="T23" fmla="*/ 2147483647 h 306"/>
                <a:gd name="T24" fmla="*/ 0 w 306"/>
                <a:gd name="T25" fmla="*/ 2147483647 h 306"/>
                <a:gd name="T26" fmla="*/ 0 w 306"/>
                <a:gd name="T27" fmla="*/ 2147483647 h 306"/>
                <a:gd name="T28" fmla="*/ 2147483647 w 306"/>
                <a:gd name="T29" fmla="*/ 2147483647 h 306"/>
                <a:gd name="T30" fmla="*/ 0 w 306"/>
                <a:gd name="T31" fmla="*/ 2147483647 h 306"/>
                <a:gd name="T32" fmla="*/ 0 w 306"/>
                <a:gd name="T33" fmla="*/ 2147483647 h 3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6"/>
                <a:gd name="T52" fmla="*/ 0 h 306"/>
                <a:gd name="T53" fmla="*/ 306 w 306"/>
                <a:gd name="T54" fmla="*/ 306 h 3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6" h="306">
                  <a:moveTo>
                    <a:pt x="0" y="43"/>
                  </a:moveTo>
                  <a:lnTo>
                    <a:pt x="88" y="43"/>
                  </a:lnTo>
                  <a:cubicBezTo>
                    <a:pt x="88" y="19"/>
                    <a:pt x="107" y="0"/>
                    <a:pt x="131" y="0"/>
                  </a:cubicBezTo>
                  <a:cubicBezTo>
                    <a:pt x="155" y="0"/>
                    <a:pt x="175" y="19"/>
                    <a:pt x="175" y="43"/>
                  </a:cubicBezTo>
                  <a:lnTo>
                    <a:pt x="263" y="43"/>
                  </a:lnTo>
                  <a:lnTo>
                    <a:pt x="263" y="131"/>
                  </a:lnTo>
                  <a:cubicBezTo>
                    <a:pt x="287" y="131"/>
                    <a:pt x="306" y="150"/>
                    <a:pt x="306" y="175"/>
                  </a:cubicBezTo>
                  <a:cubicBezTo>
                    <a:pt x="306" y="199"/>
                    <a:pt x="287" y="218"/>
                    <a:pt x="263" y="218"/>
                  </a:cubicBezTo>
                  <a:lnTo>
                    <a:pt x="263" y="306"/>
                  </a:lnTo>
                  <a:lnTo>
                    <a:pt x="175" y="306"/>
                  </a:lnTo>
                  <a:cubicBezTo>
                    <a:pt x="175" y="282"/>
                    <a:pt x="155" y="262"/>
                    <a:pt x="131" y="262"/>
                  </a:cubicBezTo>
                  <a:cubicBezTo>
                    <a:pt x="107" y="262"/>
                    <a:pt x="88" y="282"/>
                    <a:pt x="88" y="306"/>
                  </a:cubicBezTo>
                  <a:lnTo>
                    <a:pt x="0" y="306"/>
                  </a:lnTo>
                  <a:lnTo>
                    <a:pt x="0" y="218"/>
                  </a:lnTo>
                  <a:cubicBezTo>
                    <a:pt x="24" y="218"/>
                    <a:pt x="44" y="199"/>
                    <a:pt x="44" y="175"/>
                  </a:cubicBezTo>
                  <a:cubicBezTo>
                    <a:pt x="44" y="150"/>
                    <a:pt x="24" y="131"/>
                    <a:pt x="0" y="131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447DA8"/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050"/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6283555" y="2875375"/>
              <a:ext cx="329560" cy="2710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R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6990318" y="2875375"/>
              <a:ext cx="307724" cy="2710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F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7668666" y="2875375"/>
              <a:ext cx="307724" cy="2710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L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8356665" y="2875375"/>
              <a:ext cx="319482" cy="2710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P</a:t>
              </a:r>
            </a:p>
          </p:txBody>
        </p:sp>
      </p:grpSp>
      <p:pic>
        <p:nvPicPr>
          <p:cNvPr id="27" name="Grafik 26" descr="FMI_Log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5297536"/>
            <a:ext cx="713000" cy="83110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510363" y="3433709"/>
            <a:ext cx="911532" cy="577316"/>
            <a:chOff x="7354757" y="1916051"/>
            <a:chExt cx="1088564" cy="580348"/>
          </a:xfrm>
        </p:grpSpPr>
        <p:sp>
          <p:nvSpPr>
            <p:cNvPr id="28" name="Freeform 8"/>
            <p:cNvSpPr>
              <a:spLocks/>
            </p:cNvSpPr>
            <p:nvPr/>
          </p:nvSpPr>
          <p:spPr bwMode="auto">
            <a:xfrm rot="20731756">
              <a:off x="7371215" y="1916051"/>
              <a:ext cx="545263" cy="572748"/>
            </a:xfrm>
            <a:custGeom>
              <a:avLst/>
              <a:gdLst>
                <a:gd name="T0" fmla="*/ 0 w 306"/>
                <a:gd name="T1" fmla="*/ 2147483647 h 306"/>
                <a:gd name="T2" fmla="*/ 2147483647 w 306"/>
                <a:gd name="T3" fmla="*/ 2147483647 h 306"/>
                <a:gd name="T4" fmla="*/ 2147483647 w 306"/>
                <a:gd name="T5" fmla="*/ 0 h 306"/>
                <a:gd name="T6" fmla="*/ 2147483647 w 306"/>
                <a:gd name="T7" fmla="*/ 2147483647 h 306"/>
                <a:gd name="T8" fmla="*/ 2147483647 w 306"/>
                <a:gd name="T9" fmla="*/ 2147483647 h 306"/>
                <a:gd name="T10" fmla="*/ 2147483647 w 306"/>
                <a:gd name="T11" fmla="*/ 2147483647 h 306"/>
                <a:gd name="T12" fmla="*/ 2147483647 w 306"/>
                <a:gd name="T13" fmla="*/ 2147483647 h 306"/>
                <a:gd name="T14" fmla="*/ 2147483647 w 306"/>
                <a:gd name="T15" fmla="*/ 2147483647 h 306"/>
                <a:gd name="T16" fmla="*/ 2147483647 w 306"/>
                <a:gd name="T17" fmla="*/ 2147483647 h 306"/>
                <a:gd name="T18" fmla="*/ 2147483647 w 306"/>
                <a:gd name="T19" fmla="*/ 2147483647 h 306"/>
                <a:gd name="T20" fmla="*/ 2147483647 w 306"/>
                <a:gd name="T21" fmla="*/ 2147483647 h 306"/>
                <a:gd name="T22" fmla="*/ 2147483647 w 306"/>
                <a:gd name="T23" fmla="*/ 2147483647 h 306"/>
                <a:gd name="T24" fmla="*/ 0 w 306"/>
                <a:gd name="T25" fmla="*/ 2147483647 h 306"/>
                <a:gd name="T26" fmla="*/ 0 w 306"/>
                <a:gd name="T27" fmla="*/ 2147483647 h 306"/>
                <a:gd name="T28" fmla="*/ 2147483647 w 306"/>
                <a:gd name="T29" fmla="*/ 2147483647 h 306"/>
                <a:gd name="T30" fmla="*/ 0 w 306"/>
                <a:gd name="T31" fmla="*/ 2147483647 h 306"/>
                <a:gd name="T32" fmla="*/ 0 w 306"/>
                <a:gd name="T33" fmla="*/ 2147483647 h 3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6"/>
                <a:gd name="T52" fmla="*/ 0 h 306"/>
                <a:gd name="T53" fmla="*/ 306 w 306"/>
                <a:gd name="T54" fmla="*/ 306 h 3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6" h="306">
                  <a:moveTo>
                    <a:pt x="0" y="43"/>
                  </a:moveTo>
                  <a:lnTo>
                    <a:pt x="88" y="43"/>
                  </a:lnTo>
                  <a:cubicBezTo>
                    <a:pt x="88" y="19"/>
                    <a:pt x="107" y="0"/>
                    <a:pt x="131" y="0"/>
                  </a:cubicBezTo>
                  <a:cubicBezTo>
                    <a:pt x="155" y="0"/>
                    <a:pt x="175" y="19"/>
                    <a:pt x="175" y="43"/>
                  </a:cubicBezTo>
                  <a:lnTo>
                    <a:pt x="263" y="43"/>
                  </a:lnTo>
                  <a:lnTo>
                    <a:pt x="263" y="131"/>
                  </a:lnTo>
                  <a:cubicBezTo>
                    <a:pt x="287" y="131"/>
                    <a:pt x="306" y="150"/>
                    <a:pt x="306" y="175"/>
                  </a:cubicBezTo>
                  <a:cubicBezTo>
                    <a:pt x="306" y="199"/>
                    <a:pt x="287" y="218"/>
                    <a:pt x="263" y="218"/>
                  </a:cubicBezTo>
                  <a:lnTo>
                    <a:pt x="263" y="306"/>
                  </a:lnTo>
                  <a:lnTo>
                    <a:pt x="175" y="306"/>
                  </a:lnTo>
                  <a:cubicBezTo>
                    <a:pt x="175" y="282"/>
                    <a:pt x="155" y="262"/>
                    <a:pt x="131" y="262"/>
                  </a:cubicBezTo>
                  <a:cubicBezTo>
                    <a:pt x="107" y="262"/>
                    <a:pt x="88" y="282"/>
                    <a:pt x="88" y="306"/>
                  </a:cubicBezTo>
                  <a:lnTo>
                    <a:pt x="0" y="306"/>
                  </a:lnTo>
                  <a:lnTo>
                    <a:pt x="0" y="218"/>
                  </a:lnTo>
                  <a:cubicBezTo>
                    <a:pt x="24" y="218"/>
                    <a:pt x="44" y="199"/>
                    <a:pt x="44" y="175"/>
                  </a:cubicBezTo>
                  <a:cubicBezTo>
                    <a:pt x="44" y="150"/>
                    <a:pt x="24" y="131"/>
                    <a:pt x="0" y="131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000"/>
            </a:p>
          </p:txBody>
        </p:sp>
        <p:pic>
          <p:nvPicPr>
            <p:cNvPr id="29" name="Grafik 28" descr="Simulink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680007">
              <a:off x="7354757" y="1993263"/>
              <a:ext cx="453708" cy="453708"/>
            </a:xfrm>
            <a:prstGeom prst="rect">
              <a:avLst/>
            </a:prstGeom>
          </p:spPr>
        </p:pic>
        <p:sp>
          <p:nvSpPr>
            <p:cNvPr id="30" name="Freeform 8"/>
            <p:cNvSpPr>
              <a:spLocks/>
            </p:cNvSpPr>
            <p:nvPr/>
          </p:nvSpPr>
          <p:spPr bwMode="auto">
            <a:xfrm rot="418255">
              <a:off x="7898058" y="1923651"/>
              <a:ext cx="545263" cy="572748"/>
            </a:xfrm>
            <a:custGeom>
              <a:avLst/>
              <a:gdLst>
                <a:gd name="T0" fmla="*/ 0 w 306"/>
                <a:gd name="T1" fmla="*/ 2147483647 h 306"/>
                <a:gd name="T2" fmla="*/ 2147483647 w 306"/>
                <a:gd name="T3" fmla="*/ 2147483647 h 306"/>
                <a:gd name="T4" fmla="*/ 2147483647 w 306"/>
                <a:gd name="T5" fmla="*/ 0 h 306"/>
                <a:gd name="T6" fmla="*/ 2147483647 w 306"/>
                <a:gd name="T7" fmla="*/ 2147483647 h 306"/>
                <a:gd name="T8" fmla="*/ 2147483647 w 306"/>
                <a:gd name="T9" fmla="*/ 2147483647 h 306"/>
                <a:gd name="T10" fmla="*/ 2147483647 w 306"/>
                <a:gd name="T11" fmla="*/ 2147483647 h 306"/>
                <a:gd name="T12" fmla="*/ 2147483647 w 306"/>
                <a:gd name="T13" fmla="*/ 2147483647 h 306"/>
                <a:gd name="T14" fmla="*/ 2147483647 w 306"/>
                <a:gd name="T15" fmla="*/ 2147483647 h 306"/>
                <a:gd name="T16" fmla="*/ 2147483647 w 306"/>
                <a:gd name="T17" fmla="*/ 2147483647 h 306"/>
                <a:gd name="T18" fmla="*/ 2147483647 w 306"/>
                <a:gd name="T19" fmla="*/ 2147483647 h 306"/>
                <a:gd name="T20" fmla="*/ 2147483647 w 306"/>
                <a:gd name="T21" fmla="*/ 2147483647 h 306"/>
                <a:gd name="T22" fmla="*/ 2147483647 w 306"/>
                <a:gd name="T23" fmla="*/ 2147483647 h 306"/>
                <a:gd name="T24" fmla="*/ 0 w 306"/>
                <a:gd name="T25" fmla="*/ 2147483647 h 306"/>
                <a:gd name="T26" fmla="*/ 0 w 306"/>
                <a:gd name="T27" fmla="*/ 2147483647 h 306"/>
                <a:gd name="T28" fmla="*/ 2147483647 w 306"/>
                <a:gd name="T29" fmla="*/ 2147483647 h 306"/>
                <a:gd name="T30" fmla="*/ 0 w 306"/>
                <a:gd name="T31" fmla="*/ 2147483647 h 306"/>
                <a:gd name="T32" fmla="*/ 0 w 306"/>
                <a:gd name="T33" fmla="*/ 2147483647 h 3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6"/>
                <a:gd name="T52" fmla="*/ 0 h 306"/>
                <a:gd name="T53" fmla="*/ 306 w 306"/>
                <a:gd name="T54" fmla="*/ 306 h 3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6" h="306">
                  <a:moveTo>
                    <a:pt x="0" y="43"/>
                  </a:moveTo>
                  <a:lnTo>
                    <a:pt x="88" y="43"/>
                  </a:lnTo>
                  <a:cubicBezTo>
                    <a:pt x="88" y="19"/>
                    <a:pt x="107" y="0"/>
                    <a:pt x="131" y="0"/>
                  </a:cubicBezTo>
                  <a:cubicBezTo>
                    <a:pt x="155" y="0"/>
                    <a:pt x="175" y="19"/>
                    <a:pt x="175" y="43"/>
                  </a:cubicBezTo>
                  <a:lnTo>
                    <a:pt x="263" y="43"/>
                  </a:lnTo>
                  <a:lnTo>
                    <a:pt x="263" y="131"/>
                  </a:lnTo>
                  <a:cubicBezTo>
                    <a:pt x="287" y="131"/>
                    <a:pt x="306" y="150"/>
                    <a:pt x="306" y="175"/>
                  </a:cubicBezTo>
                  <a:cubicBezTo>
                    <a:pt x="306" y="199"/>
                    <a:pt x="287" y="218"/>
                    <a:pt x="263" y="218"/>
                  </a:cubicBezTo>
                  <a:lnTo>
                    <a:pt x="263" y="306"/>
                  </a:lnTo>
                  <a:lnTo>
                    <a:pt x="175" y="306"/>
                  </a:lnTo>
                  <a:cubicBezTo>
                    <a:pt x="175" y="282"/>
                    <a:pt x="155" y="262"/>
                    <a:pt x="131" y="262"/>
                  </a:cubicBezTo>
                  <a:cubicBezTo>
                    <a:pt x="107" y="262"/>
                    <a:pt x="88" y="282"/>
                    <a:pt x="88" y="306"/>
                  </a:cubicBezTo>
                  <a:lnTo>
                    <a:pt x="0" y="306"/>
                  </a:lnTo>
                  <a:lnTo>
                    <a:pt x="0" y="218"/>
                  </a:lnTo>
                  <a:cubicBezTo>
                    <a:pt x="24" y="218"/>
                    <a:pt x="44" y="199"/>
                    <a:pt x="44" y="175"/>
                  </a:cubicBezTo>
                  <a:cubicBezTo>
                    <a:pt x="44" y="150"/>
                    <a:pt x="24" y="131"/>
                    <a:pt x="0" y="131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 sz="1000"/>
            </a:p>
          </p:txBody>
        </p:sp>
        <p:pic>
          <p:nvPicPr>
            <p:cNvPr id="31" name="Grafik 30" descr="dymolaLogo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95174">
              <a:off x="7956376" y="2065271"/>
              <a:ext cx="357190" cy="357190"/>
            </a:xfrm>
            <a:prstGeom prst="rect">
              <a:avLst/>
            </a:prstGeom>
          </p:spPr>
        </p:pic>
      </p:grpSp>
      <p:sp>
        <p:nvSpPr>
          <p:cNvPr id="32" name="Oval 2"/>
          <p:cNvSpPr>
            <a:spLocks noChangeArrowheads="1"/>
          </p:cNvSpPr>
          <p:nvPr/>
        </p:nvSpPr>
        <p:spPr bwMode="auto">
          <a:xfrm>
            <a:off x="4633252" y="1933138"/>
            <a:ext cx="2659218" cy="1175471"/>
          </a:xfrm>
          <a:prstGeom prst="ellipse">
            <a:avLst/>
          </a:prstGeom>
          <a:solidFill>
            <a:srgbClr val="C0C0C0">
              <a:alpha val="20000"/>
            </a:srgbClr>
          </a:solidFill>
          <a:ln w="63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72000" tIns="0" rIns="0" bIns="0" anchor="ctr"/>
          <a:lstStyle/>
          <a:p>
            <a:endParaRPr lang="de-DE" sz="1400"/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5441100" y="1781709"/>
            <a:ext cx="1044833" cy="380861"/>
          </a:xfrm>
          <a:prstGeom prst="ellipse">
            <a:avLst/>
          </a:prstGeom>
          <a:solidFill>
            <a:schemeClr val="bg1"/>
          </a:solidFill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defTabSz="674688"/>
            <a:endParaRPr lang="de-DE" sz="1200" b="1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 flipH="1">
            <a:off x="5509185" y="1848746"/>
            <a:ext cx="937471" cy="2483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en-US" sz="900" b="1" dirty="0" smtClean="0"/>
              <a:t>System-Responsible</a:t>
            </a:r>
            <a:endParaRPr lang="en-US" sz="900" b="1" dirty="0"/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5441100" y="2871525"/>
            <a:ext cx="1044833" cy="380861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DE" sz="1200"/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 flipH="1">
            <a:off x="5580058" y="2999877"/>
            <a:ext cx="936159" cy="12415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en-US" sz="900" dirty="0" smtClean="0"/>
              <a:t>HMI- Responsible</a:t>
            </a:r>
            <a:endParaRPr lang="en-US" sz="900" dirty="0"/>
          </a:p>
        </p:txBody>
      </p:sp>
      <p:sp>
        <p:nvSpPr>
          <p:cNvPr id="37" name="Oval 7"/>
          <p:cNvSpPr>
            <a:spLocks noChangeArrowheads="1"/>
          </p:cNvSpPr>
          <p:nvPr/>
        </p:nvSpPr>
        <p:spPr bwMode="auto">
          <a:xfrm>
            <a:off x="4186774" y="2034852"/>
            <a:ext cx="1046144" cy="380861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DE" sz="1600"/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 flipH="1">
            <a:off x="4256170" y="2163205"/>
            <a:ext cx="936159" cy="12415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en-US" sz="900" dirty="0" smtClean="0"/>
              <a:t>Vehicle Architect</a:t>
            </a:r>
            <a:endParaRPr lang="en-US" sz="900" dirty="0"/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4163209" y="2594673"/>
            <a:ext cx="1044833" cy="380861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DE" sz="160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 flipH="1">
            <a:off x="4233912" y="2650238"/>
            <a:ext cx="937471" cy="2483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en-US" sz="900" dirty="0" smtClean="0"/>
              <a:t>Function responsible</a:t>
            </a:r>
            <a:endParaRPr lang="en-US" sz="900" dirty="0"/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6741249" y="2034852"/>
            <a:ext cx="1044833" cy="380861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DE" sz="1600"/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 flipH="1">
            <a:off x="6874890" y="2163205"/>
            <a:ext cx="937471" cy="12415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en-US" sz="900" dirty="0" smtClean="0"/>
              <a:t>Test Manager</a:t>
            </a:r>
            <a:endParaRPr lang="en-US" sz="900" dirty="0"/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6741249" y="2593909"/>
            <a:ext cx="1044833" cy="380861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de-DE" sz="1600"/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 flipH="1">
            <a:off x="7051636" y="2660944"/>
            <a:ext cx="976748" cy="24832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eaLnBrk="0" hangingPunct="0"/>
            <a:r>
              <a:rPr lang="en-US" sz="900" dirty="0" smtClean="0"/>
              <a:t>Component Responsible</a:t>
            </a:r>
            <a:endParaRPr lang="en-US" sz="900" dirty="0"/>
          </a:p>
        </p:txBody>
      </p:sp>
      <p:cxnSp>
        <p:nvCxnSpPr>
          <p:cNvPr id="46" name="AutoShape 16"/>
          <p:cNvCxnSpPr>
            <a:cxnSpLocks noChangeShapeType="1"/>
          </p:cNvCxnSpPr>
          <p:nvPr/>
        </p:nvCxnSpPr>
        <p:spPr bwMode="auto">
          <a:xfrm rot="16200000" flipH="1">
            <a:off x="4672805" y="3059388"/>
            <a:ext cx="764" cy="1308"/>
          </a:xfrm>
          <a:prstGeom prst="bentConnector3">
            <a:avLst>
              <a:gd name="adj1" fmla="val 44300000"/>
            </a:avLst>
          </a:prstGeom>
          <a:noFill/>
          <a:ln w="9525">
            <a:noFill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47" name="AutoShape 18"/>
          <p:cNvSpPr>
            <a:spLocks noChangeArrowheads="1"/>
          </p:cNvSpPr>
          <p:nvPr/>
        </p:nvSpPr>
        <p:spPr bwMode="auto">
          <a:xfrm>
            <a:off x="5895433" y="2177867"/>
            <a:ext cx="174138" cy="693658"/>
          </a:xfrm>
          <a:prstGeom prst="upDownArrow">
            <a:avLst>
              <a:gd name="adj1" fmla="val 50000"/>
              <a:gd name="adj2" fmla="val 136391"/>
            </a:avLst>
          </a:prstGeom>
          <a:solidFill>
            <a:srgbClr val="96969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de-DE" sz="1600"/>
          </a:p>
        </p:txBody>
      </p:sp>
      <p:sp>
        <p:nvSpPr>
          <p:cNvPr id="48" name="AutoShape 19"/>
          <p:cNvSpPr>
            <a:spLocks noChangeArrowheads="1"/>
          </p:cNvSpPr>
          <p:nvPr/>
        </p:nvSpPr>
        <p:spPr bwMode="auto">
          <a:xfrm rot="19352996">
            <a:off x="6472840" y="2060091"/>
            <a:ext cx="175448" cy="693658"/>
          </a:xfrm>
          <a:prstGeom prst="upDownArrow">
            <a:avLst>
              <a:gd name="adj1" fmla="val 50000"/>
              <a:gd name="adj2" fmla="val 135373"/>
            </a:avLst>
          </a:prstGeom>
          <a:solidFill>
            <a:srgbClr val="96969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de-DE" sz="1600"/>
          </a:p>
        </p:txBody>
      </p:sp>
      <p:sp>
        <p:nvSpPr>
          <p:cNvPr id="49" name="AutoShape 20"/>
          <p:cNvSpPr>
            <a:spLocks noChangeArrowheads="1"/>
          </p:cNvSpPr>
          <p:nvPr/>
        </p:nvSpPr>
        <p:spPr bwMode="auto">
          <a:xfrm rot="2287142">
            <a:off x="5316714" y="2073856"/>
            <a:ext cx="175448" cy="693658"/>
          </a:xfrm>
          <a:prstGeom prst="upDownArrow">
            <a:avLst>
              <a:gd name="adj1" fmla="val 50000"/>
              <a:gd name="adj2" fmla="val 135373"/>
            </a:avLst>
          </a:prstGeom>
          <a:solidFill>
            <a:srgbClr val="96969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de-DE" sz="1600"/>
          </a:p>
        </p:txBody>
      </p:sp>
      <p:sp>
        <p:nvSpPr>
          <p:cNvPr id="50" name="AutoShape 21"/>
          <p:cNvSpPr>
            <a:spLocks noChangeArrowheads="1"/>
          </p:cNvSpPr>
          <p:nvPr/>
        </p:nvSpPr>
        <p:spPr bwMode="auto">
          <a:xfrm rot="18301471">
            <a:off x="6531953" y="1941073"/>
            <a:ext cx="120070" cy="353514"/>
          </a:xfrm>
          <a:prstGeom prst="upDownArrow">
            <a:avLst>
              <a:gd name="adj1" fmla="val 50000"/>
              <a:gd name="adj2" fmla="val 34395"/>
            </a:avLst>
          </a:prstGeom>
          <a:solidFill>
            <a:srgbClr val="96969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de-DE" sz="1600"/>
          </a:p>
        </p:txBody>
      </p:sp>
      <p:sp>
        <p:nvSpPr>
          <p:cNvPr id="51" name="AutoShape 22"/>
          <p:cNvSpPr>
            <a:spLocks noChangeArrowheads="1"/>
          </p:cNvSpPr>
          <p:nvPr/>
        </p:nvSpPr>
        <p:spPr bwMode="auto">
          <a:xfrm rot="3382310">
            <a:off x="5316253" y="1965657"/>
            <a:ext cx="120071" cy="354824"/>
          </a:xfrm>
          <a:prstGeom prst="upDownArrow">
            <a:avLst>
              <a:gd name="adj1" fmla="val 50000"/>
              <a:gd name="adj2" fmla="val 34522"/>
            </a:avLst>
          </a:prstGeom>
          <a:solidFill>
            <a:srgbClr val="96969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de-DE" sz="1600"/>
          </a:p>
        </p:txBody>
      </p:sp>
      <p:sp>
        <p:nvSpPr>
          <p:cNvPr id="52" name="AutoShape 23"/>
          <p:cNvSpPr>
            <a:spLocks noChangeArrowheads="1"/>
          </p:cNvSpPr>
          <p:nvPr/>
        </p:nvSpPr>
        <p:spPr bwMode="auto">
          <a:xfrm flipH="1">
            <a:off x="5221131" y="2327646"/>
            <a:ext cx="1487382" cy="387982"/>
          </a:xfrm>
          <a:prstGeom prst="roundRect">
            <a:avLst>
              <a:gd name="adj" fmla="val 50000"/>
            </a:avLst>
          </a:prstGeom>
          <a:solidFill>
            <a:srgbClr val="FFFFFF">
              <a:alpha val="70000"/>
            </a:srgbClr>
          </a:solidFill>
          <a:ln w="6350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/>
            <a:r>
              <a:rPr lang="en-US" sz="1000" b="1" dirty="0" smtClean="0"/>
              <a:t>System related Commitment</a:t>
            </a:r>
            <a:endParaRPr lang="en-US" sz="1000" b="1" dirty="0"/>
          </a:p>
        </p:txBody>
      </p:sp>
      <p:sp>
        <p:nvSpPr>
          <p:cNvPr id="53" name="Rechteck 52"/>
          <p:cNvSpPr/>
          <p:nvPr/>
        </p:nvSpPr>
        <p:spPr>
          <a:xfrm>
            <a:off x="251520" y="2738035"/>
            <a:ext cx="2952328" cy="41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and roles</a:t>
            </a:r>
          </a:p>
        </p:txBody>
      </p:sp>
      <p:sp>
        <p:nvSpPr>
          <p:cNvPr id="55" name="Rechteck 54"/>
          <p:cNvSpPr/>
          <p:nvPr/>
        </p:nvSpPr>
        <p:spPr>
          <a:xfrm>
            <a:off x="212646" y="4285773"/>
            <a:ext cx="2991202" cy="41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and methods</a:t>
            </a:r>
          </a:p>
        </p:txBody>
      </p:sp>
      <p:sp>
        <p:nvSpPr>
          <p:cNvPr id="57" name="Rechteck 56"/>
          <p:cNvSpPr/>
          <p:nvPr/>
        </p:nvSpPr>
        <p:spPr>
          <a:xfrm>
            <a:off x="251519" y="5835035"/>
            <a:ext cx="2952329" cy="41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and standards</a:t>
            </a:r>
          </a:p>
        </p:txBody>
      </p:sp>
      <p:pic>
        <p:nvPicPr>
          <p:cNvPr id="58" name="Picture 7" descr="AUTOSAR transparen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5567239"/>
            <a:ext cx="1990378" cy="33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2" descr="http://www.artop.org/images/website_logo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5390824"/>
            <a:ext cx="1382922" cy="35776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60" name="TextBox 59"/>
          <p:cNvSpPr txBox="1"/>
          <p:nvPr/>
        </p:nvSpPr>
        <p:spPr>
          <a:xfrm>
            <a:off x="6210369" y="5898950"/>
            <a:ext cx="1064617" cy="21544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chemeClr val="bg1"/>
                </a:solidFill>
                <a:latin typeface="3ds"/>
              </a:rPr>
              <a:t>ReqIF</a:t>
            </a:r>
            <a:endParaRPr lang="en-US" sz="1400" b="1" dirty="0">
              <a:solidFill>
                <a:schemeClr val="bg1"/>
              </a:solidFill>
              <a:latin typeface="3ds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31" y="5399284"/>
            <a:ext cx="496888" cy="67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987824" y="4910225"/>
            <a:ext cx="58273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948662" y="3360263"/>
            <a:ext cx="58273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3" descr="ModelicaLogo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894" y="5006837"/>
            <a:ext cx="1235927" cy="546484"/>
          </a:xfrm>
          <a:prstGeom prst="rect">
            <a:avLst/>
          </a:prstGeom>
          <a:noFill/>
        </p:spPr>
      </p:pic>
      <p:pic>
        <p:nvPicPr>
          <p:cNvPr id="1027" name="Picture 3" descr="D:\IBM_DOORS.bmp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6630" y="5000077"/>
            <a:ext cx="2582525" cy="29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234243" y="6451083"/>
            <a:ext cx="203581" cy="215444"/>
          </a:xfrm>
        </p:spPr>
        <p:txBody>
          <a:bodyPr/>
          <a:lstStyle/>
          <a:p>
            <a:fld id="{E72FAA5C-A8CC-465A-9642-4E280045EA2E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4" name="Rectangle 4"/>
          <p:cNvSpPr>
            <a:spLocks noGrp="1" noChangeArrowheads="1"/>
          </p:cNvSpPr>
          <p:nvPr>
            <p:ph type="title"/>
          </p:nvPr>
        </p:nvSpPr>
        <p:spPr>
          <a:xfrm>
            <a:off x="373839" y="971624"/>
            <a:ext cx="8403980" cy="513160"/>
          </a:xfrm>
        </p:spPr>
        <p:txBody>
          <a:bodyPr/>
          <a:lstStyle/>
          <a:p>
            <a:r>
              <a:rPr lang="de-DE" b="1" kern="0" dirty="0" smtClean="0">
                <a:cs typeface="+mj-cs"/>
              </a:rPr>
              <a:t>MBSE </a:t>
            </a:r>
            <a:r>
              <a:rPr lang="de-DE" b="1" kern="0" dirty="0" err="1" smtClean="0">
                <a:cs typeface="+mj-cs"/>
              </a:rPr>
              <a:t>is</a:t>
            </a:r>
            <a:r>
              <a:rPr lang="de-DE" b="1" kern="0" dirty="0" smtClean="0">
                <a:cs typeface="+mj-cs"/>
              </a:rPr>
              <a:t> </a:t>
            </a:r>
            <a:r>
              <a:rPr lang="de-DE" b="1" kern="0" dirty="0" err="1" smtClean="0">
                <a:cs typeface="+mj-cs"/>
              </a:rPr>
              <a:t>possible</a:t>
            </a:r>
            <a:r>
              <a:rPr lang="de-DE" b="1" kern="0" dirty="0" smtClean="0">
                <a:cs typeface="+mj-cs"/>
              </a:rPr>
              <a:t> </a:t>
            </a:r>
            <a:r>
              <a:rPr lang="de-DE" b="1" kern="0" dirty="0" err="1" smtClean="0">
                <a:cs typeface="+mj-cs"/>
              </a:rPr>
              <a:t>with</a:t>
            </a:r>
            <a:r>
              <a:rPr lang="de-DE" b="1" kern="0" dirty="0" smtClean="0">
                <a:cs typeface="+mj-cs"/>
              </a:rPr>
              <a:t> </a:t>
            </a:r>
            <a:r>
              <a:rPr lang="de-DE" b="1" kern="0" dirty="0" err="1" smtClean="0">
                <a:cs typeface="+mj-cs"/>
              </a:rPr>
              <a:t>organization</a:t>
            </a:r>
            <a:r>
              <a:rPr lang="de-DE" b="1" kern="0" dirty="0" smtClean="0">
                <a:cs typeface="+mj-cs"/>
              </a:rPr>
              <a:t>, </a:t>
            </a:r>
            <a:r>
              <a:rPr lang="de-DE" b="1" kern="0" dirty="0" err="1" smtClean="0">
                <a:cs typeface="+mj-cs"/>
              </a:rPr>
              <a:t>processes</a:t>
            </a:r>
            <a:r>
              <a:rPr lang="de-DE" b="1" kern="0" dirty="0" smtClean="0">
                <a:cs typeface="+mj-cs"/>
              </a:rPr>
              <a:t> </a:t>
            </a:r>
            <a:r>
              <a:rPr lang="de-DE" b="1" kern="0" dirty="0" err="1" smtClean="0">
                <a:cs typeface="+mj-cs"/>
              </a:rPr>
              <a:t>and</a:t>
            </a:r>
            <a:r>
              <a:rPr lang="de-DE" b="1" kern="0" dirty="0" smtClean="0">
                <a:cs typeface="+mj-cs"/>
              </a:rPr>
              <a:t> </a:t>
            </a:r>
            <a:r>
              <a:rPr lang="de-DE" b="1" kern="0" dirty="0" err="1" smtClean="0">
                <a:cs typeface="+mj-cs"/>
              </a:rPr>
              <a:t>latest</a:t>
            </a:r>
            <a:r>
              <a:rPr lang="de-DE" b="1" kern="0" dirty="0" smtClean="0">
                <a:cs typeface="+mj-cs"/>
              </a:rPr>
              <a:t> Technology </a:t>
            </a:r>
          </a:p>
        </p:txBody>
      </p:sp>
    </p:spTree>
    <p:extLst>
      <p:ext uri="{BB962C8B-B14F-4D97-AF65-F5344CB8AC3E}">
        <p14:creationId xmlns:p14="http://schemas.microsoft.com/office/powerpoint/2010/main" val="46921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FAA5C-A8CC-465A-9642-4E280045EA2E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16" name="Titel 8"/>
          <p:cNvSpPr txBox="1">
            <a:spLocks/>
          </p:cNvSpPr>
          <p:nvPr/>
        </p:nvSpPr>
        <p:spPr>
          <a:xfrm>
            <a:off x="467544" y="2648607"/>
            <a:ext cx="8352928" cy="17885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800" b="1" dirty="0" smtClean="0">
                <a:solidFill>
                  <a:srgbClr val="005595"/>
                </a:solidFill>
              </a:rPr>
              <a:t>Thank you. Questions?</a:t>
            </a:r>
            <a:endParaRPr lang="en-US" sz="2800" b="1" cap="all" dirty="0">
              <a:solidFill>
                <a:srgbClr val="0055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766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automotive safety control systems?</a:t>
            </a:r>
            <a:endParaRPr lang="en-US" dirty="0"/>
          </a:p>
        </p:txBody>
      </p:sp>
      <p:sp>
        <p:nvSpPr>
          <p:cNvPr id="10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234243" y="6451083"/>
            <a:ext cx="203581" cy="215444"/>
          </a:xfrm>
        </p:spPr>
        <p:txBody>
          <a:bodyPr/>
          <a:lstStyle/>
          <a:p>
            <a:fld id="{E72FAA5C-A8CC-465A-9642-4E280045EA2E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8" name="Stoppie_miniva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1700808"/>
            <a:ext cx="604867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why do we need Advanced Driver</a:t>
            </a:r>
            <a:br>
              <a:rPr lang="en-US" dirty="0" smtClean="0"/>
            </a:br>
            <a:r>
              <a:rPr lang="en-US" dirty="0" smtClean="0"/>
              <a:t>Assistance Systems (ADAS)?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FAA5C-A8CC-465A-9642-4E280045EA2E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6" name="Fahrerassistenz_Truck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2060848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0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6251" y="1196752"/>
            <a:ext cx="8070205" cy="430024"/>
          </a:xfrm>
        </p:spPr>
        <p:txBody>
          <a:bodyPr/>
          <a:lstStyle/>
          <a:p>
            <a:r>
              <a:rPr lang="en-US" dirty="0"/>
              <a:t>Control systems and embedded systems are core technologies to improve </a:t>
            </a:r>
            <a:r>
              <a:rPr lang="en-US" dirty="0" smtClean="0"/>
              <a:t>automotive safety and comfort</a:t>
            </a:r>
            <a:r>
              <a:rPr lang="en-US" dirty="0"/>
              <a:t/>
            </a:r>
            <a:br>
              <a:rPr lang="en-US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FAA5C-A8CC-465A-9642-4E280045EA2E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611662" y="2157178"/>
            <a:ext cx="4578974" cy="3935537"/>
            <a:chOff x="405982" y="2044233"/>
            <a:chExt cx="4578974" cy="3935537"/>
          </a:xfrm>
        </p:grpSpPr>
        <p:pic>
          <p:nvPicPr>
            <p:cNvPr id="8" name="Picture 2" descr="D:\IPG_Working\Marketing\Bilder_Grafiken\Funny\ABS_on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82" y="2044233"/>
              <a:ext cx="4536504" cy="3240360"/>
            </a:xfrm>
            <a:prstGeom prst="rect">
              <a:avLst/>
            </a:prstGeom>
            <a:noFill/>
          </p:spPr>
        </p:pic>
        <p:sp>
          <p:nvSpPr>
            <p:cNvPr id="9" name="Textfeld 8"/>
            <p:cNvSpPr txBox="1"/>
            <p:nvPr/>
          </p:nvSpPr>
          <p:spPr>
            <a:xfrm>
              <a:off x="448452" y="5394995"/>
              <a:ext cx="4536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Electronic Stability Control</a:t>
              </a:r>
              <a:b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(ESC)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5220174" y="2157178"/>
            <a:ext cx="3744314" cy="3930575"/>
            <a:chOff x="5014494" y="2044233"/>
            <a:chExt cx="3744314" cy="3930575"/>
          </a:xfrm>
        </p:grpSpPr>
        <p:pic>
          <p:nvPicPr>
            <p:cNvPr id="11" name="Picture 2" descr="CIMG3201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14494" y="2044233"/>
              <a:ext cx="3744314" cy="3240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>
              <a:off x="5014494" y="5390033"/>
              <a:ext cx="3672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Lane Keeping Assistance System (LKAS)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0471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ADAS: Permanently increasing complexity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FAA5C-A8CC-465A-9642-4E280045EA2E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179477" y="1776498"/>
            <a:ext cx="6538739" cy="4316798"/>
            <a:chOff x="2059233" y="1694377"/>
            <a:chExt cx="6538739" cy="4316798"/>
          </a:xfrm>
        </p:grpSpPr>
        <p:pic>
          <p:nvPicPr>
            <p:cNvPr id="8" name="Picture 4" descr="Der BMW 5er leitet selbstständig ein Überholmanöver ein.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59233" y="1694377"/>
              <a:ext cx="6538739" cy="4316797"/>
            </a:xfrm>
            <a:prstGeom prst="rect">
              <a:avLst/>
            </a:prstGeom>
            <a:noFill/>
          </p:spPr>
        </p:pic>
        <p:sp>
          <p:nvSpPr>
            <p:cNvPr id="9" name="Rechteck 8"/>
            <p:cNvSpPr/>
            <p:nvPr/>
          </p:nvSpPr>
          <p:spPr>
            <a:xfrm>
              <a:off x="2059233" y="1694377"/>
              <a:ext cx="4277456" cy="431679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9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feld 9"/>
            <p:cNvSpPr txBox="1"/>
            <p:nvPr/>
          </p:nvSpPr>
          <p:spPr>
            <a:xfrm rot="16200000">
              <a:off x="7180241" y="2961027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dirty="0" smtClean="0">
                  <a:solidFill>
                    <a:schemeClr val="bg1"/>
                  </a:solidFill>
                </a:rPr>
                <a:t>Source: BMW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platzhalter 4"/>
          <p:cNvSpPr txBox="1">
            <a:spLocks/>
          </p:cNvSpPr>
          <p:nvPr/>
        </p:nvSpPr>
        <p:spPr>
          <a:xfrm>
            <a:off x="2218456" y="1794853"/>
            <a:ext cx="5755341" cy="4242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Adaptive Cruise Control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Front Collision Warning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Lane Departure Warning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Lane Keeping Assistance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Lane Change Warning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Parking Assistance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Light Assistance System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 smtClean="0">
                <a:solidFill>
                  <a:schemeClr val="tx1"/>
                </a:solidFill>
              </a:rPr>
              <a:t>Night Vision Pedestrian Detection</a:t>
            </a:r>
          </a:p>
          <a:p>
            <a:pPr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b="1" dirty="0" smtClean="0">
                <a:solidFill>
                  <a:schemeClr val="tx1"/>
                </a:solidFill>
              </a:rPr>
              <a:t>Up to semi and highly automated driving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611560" y="1776498"/>
            <a:ext cx="1372632" cy="4316798"/>
            <a:chOff x="610547" y="2894333"/>
            <a:chExt cx="1372632" cy="4316798"/>
          </a:xfrm>
        </p:grpSpPr>
        <p:pic>
          <p:nvPicPr>
            <p:cNvPr id="13" name="Picture 2" descr="http://www.bmw.de/dam/bmw/marketDE/bmw_next/topics/fascination-bmw/connecteddrive/driving-assistence-systems/introduction/03-Sicherheit-02.jpg.resource.1353521219697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54" y="6404544"/>
              <a:ext cx="1316300" cy="806587"/>
            </a:xfrm>
            <a:prstGeom prst="rect">
              <a:avLst/>
            </a:prstGeom>
            <a:noFill/>
          </p:spPr>
        </p:pic>
        <p:pic>
          <p:nvPicPr>
            <p:cNvPr id="14" name="Picture 4" descr="http://www.bmw.de/dam/bmw/marketDE/bmw_next/topics/fascination-bmw/connecteddrive/driving-assistence-systems/safety/07-Spurverlassenswarnung-full.jpg.resource.1353521211678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77" y="3810080"/>
              <a:ext cx="1353586" cy="838568"/>
            </a:xfrm>
            <a:prstGeom prst="rect">
              <a:avLst/>
            </a:prstGeom>
            <a:noFill/>
          </p:spPr>
        </p:pic>
        <p:pic>
          <p:nvPicPr>
            <p:cNvPr id="15" name="Picture 12" descr="http://www.bmw.de/dam/bmw/marketDE/bmw_next/topics/fascination-bmw/connecteddrive/driving-assistence-systems/convenience/02-Aktive-Geschwindigkeitsregelung-02.jpg.resource.1353521266294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47" y="2894333"/>
              <a:ext cx="1372632" cy="855023"/>
            </a:xfrm>
            <a:prstGeom prst="rect">
              <a:avLst/>
            </a:prstGeom>
            <a:noFill/>
          </p:spPr>
        </p:pic>
        <p:pic>
          <p:nvPicPr>
            <p:cNvPr id="16" name="Picture 16" descr="http://www.bmw.lu/lu/de/newvehicles/7series/sedan/2008/allfacts/ergonomics/_shared/img/lane_change_warning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18" y="4715265"/>
              <a:ext cx="1333136" cy="870498"/>
            </a:xfrm>
            <a:prstGeom prst="rect">
              <a:avLst/>
            </a:prstGeom>
            <a:noFill/>
          </p:spPr>
        </p:pic>
        <p:pic>
          <p:nvPicPr>
            <p:cNvPr id="17" name="Picture 4" descr="http://www.bmw.de/dam/bmw/marketDE/bmw_next/topics/fascination-bmw/connecteddrive/driving-assistence-systems/convenience/05-Parkassistent-01.jpg.resource.1353521285085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410" y="5652378"/>
              <a:ext cx="1327769" cy="70092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4544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self-driving car activities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FAA5C-A8CC-465A-9642-4E280045EA2E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741255"/>
            <a:ext cx="8320732" cy="464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83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pushes requirements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FAA5C-A8CC-465A-9642-4E280045EA2E}" type="slidenum">
              <a:rPr lang="de-DE" smtClean="0"/>
              <a:pPr/>
              <a:t>8</a:t>
            </a:fld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41474" y="1711737"/>
            <a:ext cx="8667030" cy="1206811"/>
            <a:chOff x="467544" y="2006222"/>
            <a:chExt cx="8667030" cy="1206811"/>
          </a:xfrm>
        </p:grpSpPr>
        <p:sp>
          <p:nvSpPr>
            <p:cNvPr id="7" name="Rechteck 6"/>
            <p:cNvSpPr/>
            <p:nvPr/>
          </p:nvSpPr>
          <p:spPr>
            <a:xfrm>
              <a:off x="600502" y="2006222"/>
              <a:ext cx="8366078" cy="900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ichtungspfeil 7"/>
            <p:cNvSpPr/>
            <p:nvPr/>
          </p:nvSpPr>
          <p:spPr>
            <a:xfrm>
              <a:off x="611560" y="2852936"/>
              <a:ext cx="8505144" cy="354288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9" name="Gruppieren 8"/>
            <p:cNvGrpSpPr/>
            <p:nvPr/>
          </p:nvGrpSpPr>
          <p:grpSpPr>
            <a:xfrm flipH="1">
              <a:off x="657506" y="2060554"/>
              <a:ext cx="8252071" cy="792088"/>
              <a:chOff x="-3641898" y="2132856"/>
              <a:chExt cx="12539364" cy="1047750"/>
            </a:xfrm>
          </p:grpSpPr>
          <p:pic>
            <p:nvPicPr>
              <p:cNvPr id="27" name="Picture 7" descr="D:\IPG_Working\Marketing\IPG Veranstaltungen\OpenHouse\2013\Vorträge\Bilder\GVD\tsr_hazard_uv,property=thumbnail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6688" y="2132856"/>
                <a:ext cx="2381250" cy="1047750"/>
              </a:xfrm>
              <a:prstGeom prst="rect">
                <a:avLst/>
              </a:prstGeom>
              <a:noFill/>
            </p:spPr>
          </p:pic>
          <p:pic>
            <p:nvPicPr>
              <p:cNvPr id="28" name="Picture 8" descr="D:\IPG_Working\Marketing\IPG Veranstaltungen\OpenHouse\2013\Vorträge\Bilder\GVD\tsr_pre_carsh_uv,property=thumbnail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7160" y="2132856"/>
                <a:ext cx="2381250" cy="1047750"/>
              </a:xfrm>
              <a:prstGeom prst="rect">
                <a:avLst/>
              </a:prstGeom>
              <a:noFill/>
            </p:spPr>
          </p:pic>
          <p:pic>
            <p:nvPicPr>
              <p:cNvPr id="29" name="Picture 9" descr="D:\IPG_Working\Marketing\IPG Veranstaltungen\OpenHouse\2013\Vorträge\Bilder\GVD\tsr_in_crash_uv,property=thumbnail.jp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02369" y="2132856"/>
                <a:ext cx="2381250" cy="1047750"/>
              </a:xfrm>
              <a:prstGeom prst="rect">
                <a:avLst/>
              </a:prstGeom>
              <a:noFill/>
            </p:spPr>
          </p:pic>
          <p:pic>
            <p:nvPicPr>
              <p:cNvPr id="30" name="Picture 10" descr="D:\IPG_Working\Marketing\IPG Veranstaltungen\OpenHouse\2013\Vorträge\Bilder\GVD\tsr_normal_uv,property=thumbnail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2132856"/>
                <a:ext cx="2381250" cy="1047750"/>
              </a:xfrm>
              <a:prstGeom prst="rect">
                <a:avLst/>
              </a:prstGeom>
              <a:noFill/>
            </p:spPr>
          </p:pic>
          <p:pic>
            <p:nvPicPr>
              <p:cNvPr id="31" name="Picture 14" descr="D:\IPG_Working\Marketing\IPG Veranstaltungen\OpenHouse\2013\Vorträge\Bilder\GVD\tsr_post_crash_uv,property=thumbnail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41898" y="2132856"/>
                <a:ext cx="2381250" cy="1047750"/>
              </a:xfrm>
              <a:prstGeom prst="rect">
                <a:avLst/>
              </a:prstGeom>
              <a:noFill/>
            </p:spPr>
          </p:pic>
        </p:grpSp>
        <p:sp>
          <p:nvSpPr>
            <p:cNvPr id="10" name="Textfeld 9"/>
            <p:cNvSpPr txBox="1"/>
            <p:nvPr/>
          </p:nvSpPr>
          <p:spPr>
            <a:xfrm>
              <a:off x="467544" y="2874479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Normal Driving</a:t>
              </a:r>
              <a:endParaRPr lang="en-US" sz="16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267744" y="2874479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Hazard</a:t>
              </a:r>
              <a:endParaRPr lang="en-US" sz="1600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3923928" y="2874479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Pre-Crash</a:t>
              </a:r>
              <a:endParaRPr lang="en-US" sz="1600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5508104" y="2874479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In-Crash</a:t>
              </a:r>
              <a:endParaRPr lang="en-US" sz="1600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7262366" y="2874479"/>
              <a:ext cx="1872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Post-Crash</a:t>
              </a:r>
              <a:endParaRPr lang="en-US" sz="1600" dirty="0"/>
            </a:p>
          </p:txBody>
        </p:sp>
        <p:grpSp>
          <p:nvGrpSpPr>
            <p:cNvPr id="15" name="Gruppieren 14"/>
            <p:cNvGrpSpPr/>
            <p:nvPr/>
          </p:nvGrpSpPr>
          <p:grpSpPr>
            <a:xfrm>
              <a:off x="2195736" y="2924944"/>
              <a:ext cx="368424" cy="216024"/>
              <a:chOff x="2267744" y="2924944"/>
              <a:chExt cx="368424" cy="216024"/>
            </a:xfrm>
          </p:grpSpPr>
          <p:sp>
            <p:nvSpPr>
              <p:cNvPr id="25" name="Eingekerbter Richtungspfeil 24"/>
              <p:cNvSpPr/>
              <p:nvPr/>
            </p:nvSpPr>
            <p:spPr>
              <a:xfrm>
                <a:off x="2267744" y="2924944"/>
                <a:ext cx="216024" cy="216024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Eingekerbter Richtungspfeil 25"/>
              <p:cNvSpPr/>
              <p:nvPr/>
            </p:nvSpPr>
            <p:spPr>
              <a:xfrm>
                <a:off x="2420144" y="2924944"/>
                <a:ext cx="216024" cy="216024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uppieren 15"/>
            <p:cNvGrpSpPr/>
            <p:nvPr/>
          </p:nvGrpSpPr>
          <p:grpSpPr>
            <a:xfrm>
              <a:off x="3779912" y="2924944"/>
              <a:ext cx="368424" cy="216024"/>
              <a:chOff x="2267744" y="2924944"/>
              <a:chExt cx="368424" cy="216024"/>
            </a:xfrm>
          </p:grpSpPr>
          <p:sp>
            <p:nvSpPr>
              <p:cNvPr id="23" name="Eingekerbter Richtungspfeil 22"/>
              <p:cNvSpPr/>
              <p:nvPr/>
            </p:nvSpPr>
            <p:spPr>
              <a:xfrm>
                <a:off x="2267744" y="2924944"/>
                <a:ext cx="216024" cy="216024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Eingekerbter Richtungspfeil 23"/>
              <p:cNvSpPr/>
              <p:nvPr/>
            </p:nvSpPr>
            <p:spPr>
              <a:xfrm>
                <a:off x="2420144" y="2924944"/>
                <a:ext cx="216024" cy="216024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uppieren 16"/>
            <p:cNvGrpSpPr/>
            <p:nvPr/>
          </p:nvGrpSpPr>
          <p:grpSpPr>
            <a:xfrm>
              <a:off x="5427712" y="2924944"/>
              <a:ext cx="368424" cy="216024"/>
              <a:chOff x="2267744" y="2924944"/>
              <a:chExt cx="368424" cy="216024"/>
            </a:xfrm>
          </p:grpSpPr>
          <p:sp>
            <p:nvSpPr>
              <p:cNvPr id="21" name="Eingekerbter Richtungspfeil 20"/>
              <p:cNvSpPr/>
              <p:nvPr/>
            </p:nvSpPr>
            <p:spPr>
              <a:xfrm>
                <a:off x="2267744" y="2924944"/>
                <a:ext cx="216024" cy="216024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Eingekerbter Richtungspfeil 21"/>
              <p:cNvSpPr/>
              <p:nvPr/>
            </p:nvSpPr>
            <p:spPr>
              <a:xfrm>
                <a:off x="2420144" y="2924944"/>
                <a:ext cx="216024" cy="216024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Gruppieren 17"/>
            <p:cNvGrpSpPr/>
            <p:nvPr/>
          </p:nvGrpSpPr>
          <p:grpSpPr>
            <a:xfrm>
              <a:off x="7155904" y="2924944"/>
              <a:ext cx="368424" cy="216024"/>
              <a:chOff x="2267744" y="2924944"/>
              <a:chExt cx="368424" cy="216024"/>
            </a:xfrm>
          </p:grpSpPr>
          <p:sp>
            <p:nvSpPr>
              <p:cNvPr id="19" name="Eingekerbter Richtungspfeil 18"/>
              <p:cNvSpPr/>
              <p:nvPr/>
            </p:nvSpPr>
            <p:spPr>
              <a:xfrm>
                <a:off x="2267744" y="2924944"/>
                <a:ext cx="216024" cy="216024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Eingekerbter Richtungspfeil 19"/>
              <p:cNvSpPr/>
              <p:nvPr/>
            </p:nvSpPr>
            <p:spPr>
              <a:xfrm>
                <a:off x="2420144" y="2924944"/>
                <a:ext cx="216024" cy="216024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32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537580"/>
              </p:ext>
            </p:extLst>
          </p:nvPr>
        </p:nvGraphicFramePr>
        <p:xfrm>
          <a:off x="595514" y="3068960"/>
          <a:ext cx="4886519" cy="32403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886519"/>
              </a:tblGrid>
              <a:tr h="367134">
                <a:tc>
                  <a:txBody>
                    <a:bodyPr/>
                    <a:lstStyle/>
                    <a:p>
                      <a:pPr algn="ctr"/>
                      <a:r>
                        <a:rPr lang="en-US" sz="1500" kern="1200" spc="0" baseline="0" noProof="0" dirty="0" smtClean="0">
                          <a:effectLst/>
                        </a:rPr>
                        <a:t>ACTIVE SAFETY</a:t>
                      </a:r>
                      <a:endParaRPr lang="en-US" sz="1500" b="1" i="0" kern="1200" spc="0" baseline="0" noProof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+mj-ea"/>
                        <a:cs typeface="3ds Condensed"/>
                      </a:endParaRPr>
                    </a:p>
                  </a:txBody>
                  <a:tcPr marL="99060" marR="99060" marT="60960" marB="60960"/>
                </a:tc>
              </a:tr>
              <a:tr h="2873226">
                <a:tc>
                  <a:txBody>
                    <a:bodyPr/>
                    <a:lstStyle/>
                    <a:p>
                      <a:pPr algn="just"/>
                      <a:r>
                        <a:rPr lang="en-US" sz="1500" kern="1200" spc="0" baseline="0" noProof="0" dirty="0" smtClean="0">
                          <a:effectLst/>
                        </a:rPr>
                        <a:t>Historically almost  no regulatory enforcement</a:t>
                      </a:r>
                      <a:endParaRPr lang="en-US" sz="1500" b="1" i="1" kern="1200" spc="0" baseline="0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j-ea"/>
                        <a:cs typeface="3ds Condensed"/>
                      </a:endParaRPr>
                    </a:p>
                    <a:p>
                      <a:pPr algn="just"/>
                      <a:r>
                        <a:rPr lang="en-US" sz="1500" kern="1200" spc="0" baseline="0" noProof="0" dirty="0" smtClean="0">
                          <a:effectLst/>
                        </a:rPr>
                        <a:t>Stronger consideration by ECE, FMVSS e.g.: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sng" kern="1200" spc="0" baseline="0" noProof="0" dirty="0" smtClean="0">
                          <a:effectLst/>
                        </a:rPr>
                        <a:t>US:</a:t>
                      </a:r>
                      <a:r>
                        <a:rPr lang="en-US" sz="1500" kern="1200" spc="0" baseline="0" noProof="0" dirty="0" smtClean="0">
                          <a:effectLst/>
                        </a:rPr>
                        <a:t> </a:t>
                      </a:r>
                    </a:p>
                    <a:p>
                      <a:pPr marL="171450" marR="0" lvl="0" indent="-17145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kern="1200" spc="0" baseline="0" noProof="0" dirty="0" smtClean="0">
                          <a:effectLst/>
                        </a:rPr>
                        <a:t>Electronic Stability Control (ESC) mandatory from  2010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US" sz="1500" u="sng" kern="1200" spc="0" baseline="0" noProof="0" dirty="0" smtClean="0">
                          <a:effectLst/>
                        </a:rPr>
                        <a:t>Europe: </a:t>
                      </a:r>
                    </a:p>
                    <a:p>
                      <a:pPr marL="171450" lvl="0" indent="-171450" algn="just">
                        <a:buFontTx/>
                        <a:buChar char="-"/>
                      </a:pPr>
                      <a:r>
                        <a:rPr lang="en-US" sz="1400" kern="1200" spc="0" baseline="0" noProof="0" dirty="0" smtClean="0">
                          <a:effectLst/>
                        </a:rPr>
                        <a:t>ESC from 2011, Brake Assist from 2011 for cars</a:t>
                      </a:r>
                    </a:p>
                    <a:p>
                      <a:pPr marL="171450" lvl="0" indent="-171450" algn="just">
                        <a:buFontTx/>
                        <a:buChar char="-"/>
                      </a:pPr>
                      <a:r>
                        <a:rPr lang="en-US" sz="1400" kern="1200" spc="0" baseline="0" noProof="0" dirty="0" smtClean="0">
                          <a:effectLst/>
                        </a:rPr>
                        <a:t>ESC incl. roll over prevention from 2011 for trucks and trailers </a:t>
                      </a:r>
                    </a:p>
                    <a:p>
                      <a:pPr marL="171450" lvl="0" indent="-171450" algn="just">
                        <a:buFontTx/>
                        <a:buChar char="-"/>
                      </a:pPr>
                      <a:r>
                        <a:rPr lang="en-US" sz="1400" kern="1200" spc="0" baseline="0" noProof="0" dirty="0" smtClean="0">
                          <a:effectLst/>
                        </a:rPr>
                        <a:t>Emergency brake for trucks from 2014</a:t>
                      </a:r>
                    </a:p>
                    <a:p>
                      <a:pPr marL="171450" lvl="0" indent="-171450" algn="just">
                        <a:buFontTx/>
                        <a:buChar char="-"/>
                      </a:pPr>
                      <a:r>
                        <a:rPr lang="en-US" sz="1400" kern="1200" spc="0" baseline="0" noProof="0" dirty="0" smtClean="0">
                          <a:effectLst/>
                        </a:rPr>
                        <a:t>Lane departure warning for trucks from 2016</a:t>
                      </a:r>
                    </a:p>
                    <a:p>
                      <a:pPr marL="171450" lvl="0" indent="-171450" algn="just">
                        <a:buFontTx/>
                        <a:buChar char="-"/>
                      </a:pPr>
                      <a:r>
                        <a:rPr lang="en-US" sz="1400" kern="1200" spc="0" baseline="0" noProof="0" dirty="0" smtClean="0">
                          <a:effectLst/>
                        </a:rPr>
                        <a:t>ABS for Motorcycles &gt;125 cc from 2016</a:t>
                      </a:r>
                    </a:p>
                    <a:p>
                      <a:pPr marL="0" lvl="0" indent="0" algn="just">
                        <a:buFontTx/>
                        <a:buNone/>
                      </a:pPr>
                      <a:endParaRPr lang="en-US" sz="1400" kern="1200" spc="0" baseline="0" noProof="0" dirty="0" smtClean="0">
                        <a:effectLst/>
                      </a:endParaRPr>
                    </a:p>
                  </a:txBody>
                  <a:tcPr marL="99060" marR="99060" marT="60960" marB="60960"/>
                </a:tc>
              </a:tr>
            </a:tbl>
          </a:graphicData>
        </a:graphic>
      </p:graphicFrame>
      <p:graphicFrame>
        <p:nvGraphicFramePr>
          <p:cNvPr id="33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321231"/>
              </p:ext>
            </p:extLst>
          </p:nvPr>
        </p:nvGraphicFramePr>
        <p:xfrm>
          <a:off x="5554388" y="3062797"/>
          <a:ext cx="3329120" cy="323132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329120"/>
              </a:tblGrid>
              <a:tr h="366203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spc="0" baseline="0" noProof="0" dirty="0" smtClean="0">
                          <a:effectLst/>
                        </a:rPr>
                        <a:t>PASSIVE SAFETY</a:t>
                      </a:r>
                      <a:endParaRPr lang="en-US" sz="1600" b="1" i="0" kern="1200" spc="0" baseline="0" noProof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+mj-ea"/>
                        <a:cs typeface="3ds Condensed"/>
                      </a:endParaRPr>
                    </a:p>
                  </a:txBody>
                  <a:tcPr marL="99060" marR="99060" marT="60960" marB="60960"/>
                </a:tc>
              </a:tr>
              <a:tr h="2722426">
                <a:tc>
                  <a:txBody>
                    <a:bodyPr/>
                    <a:lstStyle/>
                    <a:p>
                      <a:r>
                        <a:rPr lang="en-US" sz="1500" kern="1200" spc="0" baseline="0" noProof="0" dirty="0" smtClean="0">
                          <a:effectLst/>
                        </a:rPr>
                        <a:t>Passive Safety Systems are very strongly promoted (ECE, FMVSS)</a:t>
                      </a:r>
                      <a:endParaRPr lang="en-US" sz="1500" b="1" i="1" kern="1200" spc="0" baseline="0" noProof="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j-ea"/>
                        <a:cs typeface="3ds Condensed"/>
                      </a:endParaRPr>
                    </a:p>
                    <a:p>
                      <a:endParaRPr lang="en-US" sz="1500" kern="1200" spc="0" baseline="0" noProof="0" dirty="0" smtClean="0">
                        <a:effectLst/>
                      </a:endParaRPr>
                    </a:p>
                    <a:p>
                      <a:r>
                        <a:rPr lang="en-US" sz="1500" kern="1200" spc="0" baseline="0" noProof="0" dirty="0" smtClean="0">
                          <a:effectLst/>
                        </a:rPr>
                        <a:t>Historically there are 3 focus areas:</a:t>
                      </a:r>
                      <a:br>
                        <a:rPr lang="en-US" sz="1500" kern="1200" spc="0" baseline="0" noProof="0" dirty="0" smtClean="0">
                          <a:effectLst/>
                        </a:rPr>
                      </a:br>
                      <a:endParaRPr lang="en-US" sz="1500" kern="1200" spc="0" baseline="0" noProof="0" dirty="0" smtClean="0">
                        <a:effectLst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500" kern="1200" spc="0" baseline="0" noProof="0" dirty="0" smtClean="0">
                          <a:effectLst/>
                        </a:rPr>
                        <a:t>Body Structure and vehicle design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500" kern="1200" spc="0" baseline="0" noProof="0" dirty="0" smtClean="0">
                          <a:effectLst/>
                        </a:rPr>
                        <a:t>       - Vehicle structure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500" kern="1200" spc="0" baseline="0" noProof="0" dirty="0" smtClean="0">
                          <a:effectLst/>
                        </a:rPr>
                        <a:t>       - Vehicle interiors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1500" kern="1200" spc="0" baseline="0" noProof="0" dirty="0" smtClean="0">
                          <a:effectLst/>
                        </a:rPr>
                        <a:t>       -  </a:t>
                      </a:r>
                      <a:r>
                        <a:rPr lang="en-US" sz="1500" kern="1200" spc="0" baseline="0" noProof="0" dirty="0" smtClean="0">
                          <a:effectLst/>
                        </a:rPr>
                        <a:t>Pedestrian protection</a:t>
                      </a:r>
                    </a:p>
                    <a:p>
                      <a:pPr marL="228600" indent="-228600">
                        <a:buFont typeface="+mj-lt"/>
                        <a:buAutoNum type="arabicPeriod" startAt="2"/>
                      </a:pPr>
                      <a:r>
                        <a:rPr lang="en-US" sz="1500" kern="1200" spc="0" baseline="0" noProof="0" dirty="0" smtClean="0">
                          <a:effectLst/>
                        </a:rPr>
                        <a:t>Seatbelts</a:t>
                      </a:r>
                    </a:p>
                    <a:p>
                      <a:pPr marL="228600" indent="-228600">
                        <a:buFont typeface="+mj-lt"/>
                        <a:buAutoNum type="arabicPeriod" startAt="2"/>
                      </a:pPr>
                      <a:r>
                        <a:rPr lang="en-US" sz="1500" kern="1200" spc="0" baseline="0" noProof="0" dirty="0" smtClean="0">
                          <a:effectLst/>
                        </a:rPr>
                        <a:t>Airbags</a:t>
                      </a:r>
                    </a:p>
                    <a:p>
                      <a:pPr marL="228600" indent="-228600">
                        <a:buFont typeface="+mj-lt"/>
                        <a:buAutoNum type="arabicPeriod" startAt="2"/>
                      </a:pPr>
                      <a:endParaRPr lang="en-US" sz="1500" b="1" i="1" kern="1200" spc="0" baseline="0" noProof="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+mj-ea"/>
                        <a:cs typeface="3ds Condensed"/>
                      </a:endParaRPr>
                    </a:p>
                  </a:txBody>
                  <a:tcPr marL="99060" marR="99060" marT="60960" marB="60960"/>
                </a:tc>
              </a:tr>
            </a:tbl>
          </a:graphicData>
        </a:graphic>
      </p:graphicFrame>
      <p:sp>
        <p:nvSpPr>
          <p:cNvPr id="34" name="Textfeld 33"/>
          <p:cNvSpPr txBox="1"/>
          <p:nvPr/>
        </p:nvSpPr>
        <p:spPr>
          <a:xfrm>
            <a:off x="529219" y="6349735"/>
            <a:ext cx="3515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ECE</a:t>
            </a:r>
            <a:r>
              <a:rPr lang="de-DE" sz="1200" dirty="0" smtClean="0"/>
              <a:t>: </a:t>
            </a:r>
            <a:r>
              <a:rPr lang="de-DE" sz="1200" dirty="0" err="1"/>
              <a:t>Economic</a:t>
            </a:r>
            <a:r>
              <a:rPr lang="de-DE" sz="1200" dirty="0"/>
              <a:t> </a:t>
            </a:r>
            <a:r>
              <a:rPr lang="de-DE" sz="1200" dirty="0" err="1"/>
              <a:t>Commission</a:t>
            </a:r>
            <a:r>
              <a:rPr lang="de-DE" sz="1200" dirty="0"/>
              <a:t>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smtClean="0"/>
              <a:t>Europe</a:t>
            </a:r>
          </a:p>
          <a:p>
            <a:r>
              <a:rPr lang="de-DE" sz="1200" b="1" dirty="0" smtClean="0"/>
              <a:t>FMVSS</a:t>
            </a:r>
            <a:r>
              <a:rPr lang="de-DE" sz="1200" dirty="0" smtClean="0"/>
              <a:t>: Federal </a:t>
            </a:r>
            <a:r>
              <a:rPr lang="de-DE" sz="1200" dirty="0"/>
              <a:t>Motor </a:t>
            </a:r>
            <a:r>
              <a:rPr lang="de-DE" sz="1200" dirty="0" err="1"/>
              <a:t>Vehicle</a:t>
            </a:r>
            <a:r>
              <a:rPr lang="de-DE" sz="1200" dirty="0"/>
              <a:t> </a:t>
            </a:r>
            <a:r>
              <a:rPr lang="de-DE" sz="1200" dirty="0" err="1"/>
              <a:t>Safety</a:t>
            </a:r>
            <a:r>
              <a:rPr lang="de-DE" sz="1200" dirty="0"/>
              <a:t> </a:t>
            </a:r>
            <a:r>
              <a:rPr lang="de-DE" sz="1200" dirty="0" smtClean="0"/>
              <a:t>Standards</a:t>
            </a:r>
          </a:p>
        </p:txBody>
      </p:sp>
    </p:spTree>
    <p:extLst>
      <p:ext uri="{BB962C8B-B14F-4D97-AF65-F5344CB8AC3E}">
        <p14:creationId xmlns:p14="http://schemas.microsoft.com/office/powerpoint/2010/main" val="227158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72FAA5C-A8CC-465A-9642-4E280045EA2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3DX Forum Korea 26 November 2013</a:t>
            </a:r>
            <a:endParaRPr lang="de-DE" dirty="0"/>
          </a:p>
        </p:txBody>
      </p:sp>
      <p:pic>
        <p:nvPicPr>
          <p:cNvPr id="7" name="Grafik 6" descr="Test &amp; Integrat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8760"/>
            <a:ext cx="9144000" cy="5129784"/>
          </a:xfrm>
          <a:prstGeom prst="rect">
            <a:avLst/>
          </a:prstGeom>
        </p:spPr>
      </p:pic>
      <p:sp>
        <p:nvSpPr>
          <p:cNvPr id="8" name="Legende mit Linie 1 7"/>
          <p:cNvSpPr/>
          <p:nvPr/>
        </p:nvSpPr>
        <p:spPr>
          <a:xfrm flipH="1">
            <a:off x="2627784" y="1846376"/>
            <a:ext cx="1368152" cy="360040"/>
          </a:xfrm>
          <a:prstGeom prst="borderCallout1">
            <a:avLst>
              <a:gd name="adj1" fmla="val 18750"/>
              <a:gd name="adj2" fmla="val -8333"/>
              <a:gd name="adj3" fmla="val 153485"/>
              <a:gd name="adj4" fmla="val -10959"/>
            </a:avLst>
          </a:prstGeom>
          <a:solidFill>
            <a:schemeClr val="bg1">
              <a:alpha val="80000"/>
            </a:schemeClr>
          </a:solidFill>
          <a:ln w="9525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Weight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9" name="Legende mit Linie 1 8"/>
          <p:cNvSpPr/>
          <p:nvPr/>
        </p:nvSpPr>
        <p:spPr>
          <a:xfrm flipH="1">
            <a:off x="899592" y="2350432"/>
            <a:ext cx="1368152" cy="360040"/>
          </a:xfrm>
          <a:prstGeom prst="borderCallout1">
            <a:avLst>
              <a:gd name="adj1" fmla="val 18750"/>
              <a:gd name="adj2" fmla="val -8333"/>
              <a:gd name="adj3" fmla="val 229530"/>
              <a:gd name="adj4" fmla="val -93691"/>
            </a:avLst>
          </a:prstGeom>
          <a:solidFill>
            <a:schemeClr val="bg1">
              <a:alpha val="80000"/>
            </a:schemeClr>
          </a:solidFill>
          <a:ln w="9525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Quality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0" name="Legende mit Linie 1 9"/>
          <p:cNvSpPr/>
          <p:nvPr/>
        </p:nvSpPr>
        <p:spPr>
          <a:xfrm flipH="1">
            <a:off x="251520" y="3214528"/>
            <a:ext cx="2016224" cy="360040"/>
          </a:xfrm>
          <a:prstGeom prst="borderCallout1">
            <a:avLst>
              <a:gd name="adj1" fmla="val 18750"/>
              <a:gd name="adj2" fmla="val -8333"/>
              <a:gd name="adj3" fmla="val 119261"/>
              <a:gd name="adj4" fmla="val -14765"/>
            </a:avLst>
          </a:prstGeom>
          <a:solidFill>
            <a:schemeClr val="bg1">
              <a:alpha val="80000"/>
            </a:schemeClr>
          </a:solidFill>
          <a:ln w="9525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Environment / Emission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1" name="Legende mit Linie 1 10"/>
          <p:cNvSpPr/>
          <p:nvPr/>
        </p:nvSpPr>
        <p:spPr>
          <a:xfrm flipH="1">
            <a:off x="683568" y="4078624"/>
            <a:ext cx="1728192" cy="360040"/>
          </a:xfrm>
          <a:prstGeom prst="borderCallout1">
            <a:avLst>
              <a:gd name="adj1" fmla="val 18750"/>
              <a:gd name="adj2" fmla="val -8333"/>
              <a:gd name="adj3" fmla="val -103918"/>
              <a:gd name="adj4" fmla="val -75620"/>
            </a:avLst>
          </a:prstGeom>
          <a:solidFill>
            <a:schemeClr val="bg1">
              <a:alpha val="80000"/>
            </a:schemeClr>
          </a:solidFill>
          <a:ln w="9525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Cost of Ownership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2" name="Legende mit Linie 1 11"/>
          <p:cNvSpPr/>
          <p:nvPr/>
        </p:nvSpPr>
        <p:spPr>
          <a:xfrm flipH="1">
            <a:off x="5004048" y="5446776"/>
            <a:ext cx="1728192" cy="360040"/>
          </a:xfrm>
          <a:prstGeom prst="borderCallout1">
            <a:avLst>
              <a:gd name="adj1" fmla="val 76952"/>
              <a:gd name="adj2" fmla="val -5026"/>
              <a:gd name="adj3" fmla="val -259460"/>
              <a:gd name="adj4" fmla="val 25194"/>
            </a:avLst>
          </a:prstGeom>
          <a:solidFill>
            <a:schemeClr val="bg1">
              <a:alpha val="80000"/>
            </a:schemeClr>
          </a:solidFill>
          <a:ln w="9525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Safety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3" name="Legende mit Linie 1 12"/>
          <p:cNvSpPr/>
          <p:nvPr/>
        </p:nvSpPr>
        <p:spPr>
          <a:xfrm flipH="1">
            <a:off x="1187624" y="4942720"/>
            <a:ext cx="1728192" cy="360040"/>
          </a:xfrm>
          <a:prstGeom prst="borderCallout1">
            <a:avLst>
              <a:gd name="adj1" fmla="val 76952"/>
              <a:gd name="adj2" fmla="val -5026"/>
              <a:gd name="adj3" fmla="val -197606"/>
              <a:gd name="adj4" fmla="val -91971"/>
            </a:avLst>
          </a:prstGeom>
          <a:solidFill>
            <a:schemeClr val="bg1">
              <a:alpha val="80000"/>
            </a:schemeClr>
          </a:solidFill>
          <a:ln w="9525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Ride Comfort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4" name="Legende mit Linie 1 13"/>
          <p:cNvSpPr/>
          <p:nvPr/>
        </p:nvSpPr>
        <p:spPr>
          <a:xfrm>
            <a:off x="7308304" y="5158744"/>
            <a:ext cx="1728192" cy="360040"/>
          </a:xfrm>
          <a:prstGeom prst="borderCallout1">
            <a:avLst>
              <a:gd name="adj1" fmla="val 76952"/>
              <a:gd name="adj2" fmla="val -5026"/>
              <a:gd name="adj3" fmla="val -302358"/>
              <a:gd name="adj4" fmla="val -38901"/>
            </a:avLst>
          </a:prstGeom>
          <a:solidFill>
            <a:schemeClr val="bg1">
              <a:alpha val="80000"/>
            </a:schemeClr>
          </a:solidFill>
          <a:ln w="9525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Styling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5" name="Legende mit Linie 1 14"/>
          <p:cNvSpPr/>
          <p:nvPr/>
        </p:nvSpPr>
        <p:spPr>
          <a:xfrm flipH="1">
            <a:off x="2771800" y="5446776"/>
            <a:ext cx="1728192" cy="360040"/>
          </a:xfrm>
          <a:prstGeom prst="borderCallout1">
            <a:avLst>
              <a:gd name="adj1" fmla="val 76952"/>
              <a:gd name="adj2" fmla="val -5026"/>
              <a:gd name="adj3" fmla="val -287661"/>
              <a:gd name="adj4" fmla="val -30694"/>
            </a:avLst>
          </a:prstGeom>
          <a:solidFill>
            <a:schemeClr val="bg1">
              <a:alpha val="80000"/>
            </a:schemeClr>
          </a:solidFill>
          <a:ln w="9525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Handling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6" name="Legende mit Linie 1 15"/>
          <p:cNvSpPr/>
          <p:nvPr/>
        </p:nvSpPr>
        <p:spPr>
          <a:xfrm>
            <a:off x="7236296" y="2494448"/>
            <a:ext cx="1728192" cy="360040"/>
          </a:xfrm>
          <a:prstGeom prst="borderCallout1">
            <a:avLst>
              <a:gd name="adj1" fmla="val 76952"/>
              <a:gd name="adj2" fmla="val -5026"/>
              <a:gd name="adj3" fmla="val 148567"/>
              <a:gd name="adj4" fmla="val -56128"/>
            </a:avLst>
          </a:prstGeom>
          <a:solidFill>
            <a:schemeClr val="bg1">
              <a:alpha val="80000"/>
            </a:schemeClr>
          </a:solidFill>
          <a:ln w="9525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Drivability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7" name="Legende mit Linie 1 16"/>
          <p:cNvSpPr/>
          <p:nvPr/>
        </p:nvSpPr>
        <p:spPr>
          <a:xfrm>
            <a:off x="6300192" y="1630352"/>
            <a:ext cx="1728192" cy="360040"/>
          </a:xfrm>
          <a:prstGeom prst="borderCallout1">
            <a:avLst>
              <a:gd name="adj1" fmla="val 76952"/>
              <a:gd name="adj2" fmla="val -5026"/>
              <a:gd name="adj3" fmla="val 221497"/>
              <a:gd name="adj4" fmla="val -54350"/>
            </a:avLst>
          </a:prstGeom>
          <a:solidFill>
            <a:schemeClr val="bg1">
              <a:alpha val="80000"/>
            </a:schemeClr>
          </a:solidFill>
          <a:ln w="9525">
            <a:solidFill>
              <a:schemeClr val="bg1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Ergonomics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3525287" y="2134408"/>
            <a:ext cx="3272391" cy="2322562"/>
            <a:chOff x="3525287" y="2063067"/>
            <a:chExt cx="3272391" cy="2322562"/>
          </a:xfrm>
        </p:grpSpPr>
        <p:pic>
          <p:nvPicPr>
            <p:cNvPr id="19" name="Picture 10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602505" flipH="1">
              <a:off x="3525287" y="2063067"/>
              <a:ext cx="3272391" cy="2322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feld 19"/>
            <p:cNvSpPr txBox="1"/>
            <p:nvPr/>
          </p:nvSpPr>
          <p:spPr>
            <a:xfrm>
              <a:off x="3635896" y="2711822"/>
              <a:ext cx="26642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Integrated Functions</a:t>
              </a:r>
              <a:endPara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targets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99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aderfolie">
  <a:themeElements>
    <a:clrScheme name="IPG Farbklima">
      <a:dk1>
        <a:srgbClr val="000000"/>
      </a:dk1>
      <a:lt1>
        <a:sysClr val="window" lastClr="FFFFFF"/>
      </a:lt1>
      <a:dk2>
        <a:srgbClr val="0060A7"/>
      </a:dk2>
      <a:lt2>
        <a:srgbClr val="EEECE1"/>
      </a:lt2>
      <a:accent1>
        <a:srgbClr val="0060A7"/>
      </a:accent1>
      <a:accent2>
        <a:srgbClr val="BFBFBF"/>
      </a:accent2>
      <a:accent3>
        <a:srgbClr val="FFF500"/>
      </a:accent3>
      <a:accent4>
        <a:srgbClr val="F2F2F2"/>
      </a:accent4>
      <a:accent5>
        <a:srgbClr val="D8D8D8"/>
      </a:accent5>
      <a:accent6>
        <a:srgbClr val="BFBFBF"/>
      </a:accent6>
      <a:hlink>
        <a:srgbClr val="0060A7"/>
      </a:hlink>
      <a:folHlink>
        <a:srgbClr val="002060"/>
      </a:folHlink>
    </a:clrScheme>
    <a:fontScheme name="IPG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ontentTypeId xmlns="http://schemas.microsoft.com/sharepoint/v3">0x01010081F5316E6A6B3B4A9581F4EE206E58AC</ContentTypeId>
    <TemplateUrl xmlns="http://schemas.microsoft.com/sharepoint/v3" xsi:nil="true"/>
    <Author_x0028_s_x0029_ xmlns="EB86F130-D3B9-41D6-AD54-F6D43B16BCF2">Gerhard Steininger</Author_x0028_s_x0029_>
    <Short_x0020_Description xmlns="EB86F130-D3B9-41D6-AD54-F6D43B16BCF2">April Webinar presented by Dassault Systemes</Short_x0020_Description>
    <Keywords0 xmlns="EB86F130-D3B9-41D6-AD54-F6D43B16BCF2">virtual integration mbse</Keywords0>
    <_SourceUrl xmlns="http://schemas.microsoft.com/sharepoint/v3" xsi:nil="true"/>
    <Publication_x0020_Date xmlns="EB86F130-D3B9-41D6-AD54-F6D43B16BCF2">2014-04-24T04:00:00+00:00</Publication_x0020_Date>
    <xd_ProgID xmlns="http://schemas.microsoft.com/sharepoint/v3" xsi:nil="true"/>
    <Order xmlns="http://schemas.microsoft.com/sharepoint/v3" xsi:nil="true"/>
    <_SharedFileIndex xmlns="http://schemas.microsoft.com/sharepoint/v3" xsi:nil="true"/>
    <MetaInfo xmlns="http://schemas.microsoft.com/sharepoint/v3" xsi:nil="true"/>
    <Descriptive_x0020_Title xmlns="EB86F130-D3B9-41D6-AD54-F6D43B16BCF2">Virtual System Integration and  Early Functional Validation in the Whole Vehicle</Descriptive_x0020_Titl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F5316E6A6B3B4A9581F4EE206E58AC" ma:contentTypeVersion="0" ma:contentTypeDescription="Create a new document." ma:contentTypeScope="" ma:versionID="1e84f422cc2fd25f164ebe07d8ce46da">
  <xsd:schema xmlns:xsd="http://www.w3.org/2001/XMLSchema" xmlns:p="http://schemas.microsoft.com/office/2006/metadata/properties" xmlns:ns1="http://schemas.microsoft.com/sharepoint/v3" xmlns:ns2="EB86F130-D3B9-41D6-AD54-F6D43B16BCF2" targetNamespace="http://schemas.microsoft.com/office/2006/metadata/properties" ma:root="true" ma:fieldsID="3e126f3ed982cb632a3e026795f03b0d" ns1:_="" ns2:_="">
    <xsd:import namespace="http://schemas.microsoft.com/sharepoint/v3"/>
    <xsd:import namespace="EB86F130-D3B9-41D6-AD54-F6D43B16BCF2"/>
    <xsd:element name="properties">
      <xsd:complexType>
        <xsd:sequence>
          <xsd:element name="documentManagement">
            <xsd:complexType>
              <xsd:all>
                <xsd:element ref="ns2:Descriptive_x0020_Title"/>
                <xsd:element ref="ns2:Short_x0020_Description"/>
                <xsd:element ref="ns2:Author_x0028_s_x0029_"/>
                <xsd:element ref="ns2:Publication_x0020_Date" minOccurs="0"/>
                <xsd:element ref="ns2:Keywords0" minOccurs="0"/>
                <xsd:element ref="ns1:_ModerationComments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ContentTypeId" minOccurs="0"/>
                <xsd:element ref="ns1:TemplateUrl" minOccurs="0"/>
                <xsd:element ref="ns1:xd_ProgID" minOccurs="0"/>
                <xsd:element ref="ns1:xd_Signature" minOccurs="0"/>
                <xsd:element ref="ns1: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_ModerationComments" ma:index="7" nillable="true" ma:displayName="Approver Comments" ma:hidden="true" ma:internalName="_ModerationComments" ma:readOnly="true">
      <xsd:simpleType>
        <xsd:restriction base="dms:Note"/>
      </xsd:simpleType>
    </xsd:element>
    <xsd:element name="File_x0020_Type" ma:index="10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1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12" nillable="true" ma:displayName="Source Url" ma:hidden="true" ma:internalName="_SourceUrl">
      <xsd:simpleType>
        <xsd:restriction base="dms:Text"/>
      </xsd:simpleType>
    </xsd:element>
    <xsd:element name="_SharedFileIndex" ma:index="13" nillable="true" ma:displayName="Shared File Index" ma:hidden="true" ma:internalName="_SharedFileIndex">
      <xsd:simpleType>
        <xsd:restriction base="dms:Text"/>
      </xsd:simpleType>
    </xsd:element>
    <xsd:element name="ContentTypeId" ma:index="14" nillable="true" ma:displayName="Content Type ID" ma:hidden="true" ma:internalName="ContentTypeId" ma:readOnly="true">
      <xsd:simpleType>
        <xsd:restriction base="dms:Unknown"/>
      </xsd:simpleType>
    </xsd:element>
    <xsd:element name="TemplateUrl" ma:index="15" nillable="true" ma:displayName="Template Link" ma:hidden="true" ma:internalName="TemplateUrl">
      <xsd:simpleType>
        <xsd:restriction base="dms:Text"/>
      </xsd:simpleType>
    </xsd:element>
    <xsd:element name="xd_ProgID" ma:index="16" nillable="true" ma:displayName="Html File Link" ma:hidden="true" ma:internalName="xd_ProgID">
      <xsd:simpleType>
        <xsd:restriction base="dms:Text"/>
      </xsd:simpleType>
    </xsd:element>
    <xsd:element name="xd_Signature" ma:index="17" nillable="true" ma:displayName="Is Signed" ma:hidden="true" ma:internalName="xd_Signature" ma:readOnly="true">
      <xsd:simpleType>
        <xsd:restriction base="dms:Boolean"/>
      </xsd:simpleType>
    </xsd:element>
    <xsd:element name="ID" ma:index="18" nillable="true" ma:displayName="ID" ma:internalName="ID" ma:readOnly="true">
      <xsd:simpleType>
        <xsd:restriction base="dms:Unknown"/>
      </xsd:simpleType>
    </xsd:element>
    <xsd:element name="Author" ma:index="21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23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24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25" nillable="true" ma:displayName="Copy Source" ma:internalName="_CopySource" ma:readOnly="true">
      <xsd:simpleType>
        <xsd:restriction base="dms:Text"/>
      </xsd:simpleType>
    </xsd:element>
    <xsd:element name="_ModerationStatus" ma:index="26" nillable="true" ma:displayName="Approval Status" ma:default="0" ma:hidden="true" ma:internalName="_ModerationStatus" ma:readOnly="true">
      <xsd:simpleType>
        <xsd:restriction base="dms:Unknown"/>
      </xsd:simpleType>
    </xsd:element>
    <xsd:element name="FileRef" ma:index="27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28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29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30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31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32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34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35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36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37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38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39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40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41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42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MetaInfo" ma:index="53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54" nillable="true" ma:displayName="Level" ma:hidden="true" ma:internalName="_Level" ma:readOnly="true">
      <xsd:simpleType>
        <xsd:restriction base="dms:Unknown"/>
      </xsd:simpleType>
    </xsd:element>
    <xsd:element name="_IsCurrentVersion" ma:index="55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9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60" nillable="true" ma:displayName="UI Version" ma:hidden="true" ma:internalName="_UIVersion" ma:readOnly="true">
      <xsd:simpleType>
        <xsd:restriction base="dms:Unknown"/>
      </xsd:simpleType>
    </xsd:element>
    <xsd:element name="_UIVersionString" ma:index="61" nillable="true" ma:displayName="Version" ma:internalName="_UIVersionString" ma:readOnly="true">
      <xsd:simpleType>
        <xsd:restriction base="dms:Text"/>
      </xsd:simpleType>
    </xsd:element>
    <xsd:element name="InstanceID" ma:index="62" nillable="true" ma:displayName="Instance ID" ma:hidden="true" ma:internalName="InstanceID" ma:readOnly="true">
      <xsd:simpleType>
        <xsd:restriction base="dms:Unknown"/>
      </xsd:simpleType>
    </xsd:element>
    <xsd:element name="Order" ma:index="63" nillable="true" ma:displayName="Order" ma:hidden="true" ma:internalName="Order">
      <xsd:simpleType>
        <xsd:restriction base="dms:Number"/>
      </xsd:simpleType>
    </xsd:element>
    <xsd:element name="GUID" ma:index="64" nillable="true" ma:displayName="GUID" ma:hidden="true" ma:internalName="GUID" ma:readOnly="true">
      <xsd:simpleType>
        <xsd:restriction base="dms:Unknown"/>
      </xsd:simpleType>
    </xsd:element>
    <xsd:element name="WorkflowVersion" ma:index="65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66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67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68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</xsd:schema>
  <xsd:schema xmlns:xsd="http://www.w3.org/2001/XMLSchema" xmlns:dms="http://schemas.microsoft.com/office/2006/documentManagement/types" targetNamespace="EB86F130-D3B9-41D6-AD54-F6D43B16BCF2" elementFormDefault="qualified">
    <xsd:import namespace="http://schemas.microsoft.com/office/2006/documentManagement/types"/>
    <xsd:element name="Descriptive_x0020_Title" ma:index="1" ma:displayName="Descriptive Title" ma:description="e.g. Metrics Primer v 1.0" ma:internalName="Descriptive_x0020_Title">
      <xsd:simpleType>
        <xsd:restriction base="dms:Text">
          <xsd:maxLength value="255"/>
        </xsd:restriction>
      </xsd:simpleType>
    </xsd:element>
    <xsd:element name="Short_x0020_Description" ma:index="2" ma:displayName="Short Description" ma:description="e.g. The Metrics Primer defines the basic concepts behind measurement and provides the background knowledge needed to prepare you to set up a measurement program." ma:internalName="Short_x0020_Description">
      <xsd:simpleType>
        <xsd:restriction base="dms:Note"/>
      </xsd:simpleType>
    </xsd:element>
    <xsd:element name="Author_x0028_s_x0029_" ma:index="3" ma:displayName="Author(s)" ma:description="Enter the individual's name (Jane Doe), the group's name (Measurement Working Group), or N/A" ma:internalName="Author_x0028_s_x0029_">
      <xsd:simpleType>
        <xsd:restriction base="dms:Text">
          <xsd:maxLength value="255"/>
        </xsd:restriction>
      </xsd:simpleType>
    </xsd:element>
    <xsd:element name="Publication_x0020_Date" ma:index="4" nillable="true" ma:displayName="Publication Date" ma:default="[today]" ma:format="DateOnly" ma:internalName="Publication_x0020_Date">
      <xsd:simpleType>
        <xsd:restriction base="dms:DateTime"/>
      </xsd:simpleType>
    </xsd:element>
    <xsd:element name="Keywords0" ma:index="5" nillable="true" ma:displayName="Keywords" ma:description="e.g. metrics measurement primer" ma:internalName="Keywords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DCC331E-B0A4-409A-AB13-B90F7533CDDC}">
  <ds:schemaRefs>
    <ds:schemaRef ds:uri="http://schemas.microsoft.com/office/2006/metadata/properties"/>
    <ds:schemaRef ds:uri="http://schemas.microsoft.com/sharepoint/v3"/>
    <ds:schemaRef ds:uri="EB86F130-D3B9-41D6-AD54-F6D43B16BCF2"/>
  </ds:schemaRefs>
</ds:datastoreItem>
</file>

<file path=customXml/itemProps2.xml><?xml version="1.0" encoding="utf-8"?>
<ds:datastoreItem xmlns:ds="http://schemas.openxmlformats.org/officeDocument/2006/customXml" ds:itemID="{F93DA311-F35C-4704-988B-113BEF4A23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3BB0A8-B548-403C-A548-212118BABA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86F130-D3B9-41D6-AD54-F6D43B16BCF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1301</Words>
  <Application>Microsoft Macintosh PowerPoint</Application>
  <PresentationFormat>On-screen Show (4:3)</PresentationFormat>
  <Paragraphs>447</Paragraphs>
  <Slides>28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Headerfolie</vt:lpstr>
      <vt:lpstr>PowerPoint Presentation</vt:lpstr>
      <vt:lpstr>PowerPoint Presentation</vt:lpstr>
      <vt:lpstr>Why do we need automotive safety control systems?</vt:lpstr>
      <vt:lpstr>And why do we need Advanced Driver Assistance Systems (ADAS)?</vt:lpstr>
      <vt:lpstr>Control systems and embedded systems are core technologies to improve automotive safety and comfort </vt:lpstr>
      <vt:lpstr>Example ADAS: Permanently increasing complexity</vt:lpstr>
      <vt:lpstr>Google self-driving car activities </vt:lpstr>
      <vt:lpstr>Regulation pushes requirements</vt:lpstr>
      <vt:lpstr>Different targets</vt:lpstr>
      <vt:lpstr>Current state</vt:lpstr>
      <vt:lpstr>Managing the validation effort</vt:lpstr>
      <vt:lpstr>Merging validation and verification: X-in-the-Loop</vt:lpstr>
      <vt:lpstr>Seamless integration throughout the development process</vt:lpstr>
      <vt:lpstr>Virtual test driving using an integration and test platform</vt:lpstr>
      <vt:lpstr>Maneuver-based testing by virtual test driving</vt:lpstr>
      <vt:lpstr>Use case: Emergency Brake Assistance (EBA)</vt:lpstr>
      <vt:lpstr>The EBA has 2 - 3  Functionalities</vt:lpstr>
      <vt:lpstr>Required behavior models for the Emergency Brake Assist </vt:lpstr>
      <vt:lpstr>Virtualization of the development process</vt:lpstr>
      <vt:lpstr>From Requirements to Systems and Simulation with Verification and Validation </vt:lpstr>
      <vt:lpstr>Integrating of virtual test driving into the development process</vt:lpstr>
      <vt:lpstr>Systems engineering based on GAAG* recommendations</vt:lpstr>
      <vt:lpstr>PowerPoint Presentation</vt:lpstr>
      <vt:lpstr>PowerPoint Presentation</vt:lpstr>
      <vt:lpstr>Interoperability between domains and disciplines for EBA</vt:lpstr>
      <vt:lpstr>The traditional PLM platform has to become a SE platform</vt:lpstr>
      <vt:lpstr>MBSE is possible with organization, processes and latest Technology </vt:lpstr>
      <vt:lpstr>PowerPoint Presentation</vt:lpstr>
    </vt:vector>
  </TitlesOfParts>
  <Company>IPG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System Integration and  Early Functional Validation in the Whole Vehicle</dc:title>
  <dc:creator>ma</dc:creator>
  <cp:lastModifiedBy>Dan</cp:lastModifiedBy>
  <cp:revision>76</cp:revision>
  <dcterms:created xsi:type="dcterms:W3CDTF">2013-10-28T13:52:48Z</dcterms:created>
  <dcterms:modified xsi:type="dcterms:W3CDTF">2014-05-17T01:03:35Z</dcterms:modified>
</cp:coreProperties>
</file>