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
  </p:sldMasterIdLst>
  <p:notesMasterIdLst>
    <p:notesMasterId r:id="rId31"/>
  </p:notesMasterIdLst>
  <p:handoutMasterIdLst>
    <p:handoutMasterId r:id="rId32"/>
  </p:handoutMasterIdLst>
  <p:sldIdLst>
    <p:sldId id="256" r:id="rId8"/>
    <p:sldId id="339" r:id="rId9"/>
    <p:sldId id="282" r:id="rId10"/>
    <p:sldId id="335" r:id="rId11"/>
    <p:sldId id="289" r:id="rId12"/>
    <p:sldId id="338" r:id="rId13"/>
    <p:sldId id="340" r:id="rId14"/>
    <p:sldId id="343" r:id="rId15"/>
    <p:sldId id="344" r:id="rId16"/>
    <p:sldId id="336" r:id="rId17"/>
    <p:sldId id="276" r:id="rId18"/>
    <p:sldId id="288" r:id="rId19"/>
    <p:sldId id="275" r:id="rId20"/>
    <p:sldId id="285" r:id="rId21"/>
    <p:sldId id="286" r:id="rId22"/>
    <p:sldId id="272" r:id="rId23"/>
    <p:sldId id="291" r:id="rId24"/>
    <p:sldId id="284" r:id="rId25"/>
    <p:sldId id="290" r:id="rId26"/>
    <p:sldId id="287" r:id="rId27"/>
    <p:sldId id="337" r:id="rId28"/>
    <p:sldId id="342" r:id="rId29"/>
    <p:sldId id="341"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0698" autoAdjust="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AD4FF62-12EF-4758-A655-DE18D150EDCF}" type="datetimeFigureOut">
              <a:rPr lang="en-US" smtClean="0"/>
              <a:t>7/13/2020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7AD76DC-83D0-4754-983D-0F725714CB39}" type="slidenum">
              <a:rPr lang="en-US" smtClean="0"/>
              <a:t>‹#›</a:t>
            </a:fld>
            <a:endParaRPr lang="en-US"/>
          </a:p>
        </p:txBody>
      </p:sp>
    </p:spTree>
    <p:extLst>
      <p:ext uri="{BB962C8B-B14F-4D97-AF65-F5344CB8AC3E}">
        <p14:creationId xmlns:p14="http://schemas.microsoft.com/office/powerpoint/2010/main" val="341373566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D76514E-AF52-46F0-802B-8F45DDEB42D3}" type="datetimeFigureOut">
              <a:rPr lang="en-US" smtClean="0"/>
              <a:t>7/13/2020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1104D5-D9FE-4B9E-BB37-ECEB28FDF2CB}" type="slidenum">
              <a:rPr lang="en-US" smtClean="0"/>
              <a:t>‹#›</a:t>
            </a:fld>
            <a:endParaRPr lang="en-US"/>
          </a:p>
        </p:txBody>
      </p:sp>
    </p:spTree>
    <p:extLst>
      <p:ext uri="{BB962C8B-B14F-4D97-AF65-F5344CB8AC3E}">
        <p14:creationId xmlns:p14="http://schemas.microsoft.com/office/powerpoint/2010/main" val="313900988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a:t>
            </a:fld>
            <a:endParaRPr lang="en-US"/>
          </a:p>
        </p:txBody>
      </p:sp>
    </p:spTree>
    <p:extLst>
      <p:ext uri="{BB962C8B-B14F-4D97-AF65-F5344CB8AC3E}">
        <p14:creationId xmlns:p14="http://schemas.microsoft.com/office/powerpoint/2010/main" val="756758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15</a:t>
            </a:fld>
            <a:endParaRPr lang="en-US"/>
          </a:p>
        </p:txBody>
      </p:sp>
    </p:spTree>
    <p:extLst>
      <p:ext uri="{BB962C8B-B14F-4D97-AF65-F5344CB8AC3E}">
        <p14:creationId xmlns:p14="http://schemas.microsoft.com/office/powerpoint/2010/main" val="2408971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16</a:t>
            </a:fld>
            <a:endParaRPr lang="en-US"/>
          </a:p>
        </p:txBody>
      </p:sp>
    </p:spTree>
    <p:extLst>
      <p:ext uri="{BB962C8B-B14F-4D97-AF65-F5344CB8AC3E}">
        <p14:creationId xmlns:p14="http://schemas.microsoft.com/office/powerpoint/2010/main" val="62957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17</a:t>
            </a:fld>
            <a:endParaRPr lang="en-US"/>
          </a:p>
        </p:txBody>
      </p:sp>
    </p:spTree>
    <p:extLst>
      <p:ext uri="{BB962C8B-B14F-4D97-AF65-F5344CB8AC3E}">
        <p14:creationId xmlns:p14="http://schemas.microsoft.com/office/powerpoint/2010/main" val="292395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18</a:t>
            </a:fld>
            <a:endParaRPr lang="en-US"/>
          </a:p>
        </p:txBody>
      </p:sp>
    </p:spTree>
    <p:extLst>
      <p:ext uri="{BB962C8B-B14F-4D97-AF65-F5344CB8AC3E}">
        <p14:creationId xmlns:p14="http://schemas.microsoft.com/office/powerpoint/2010/main" val="1529286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19</a:t>
            </a:fld>
            <a:endParaRPr lang="en-US"/>
          </a:p>
        </p:txBody>
      </p:sp>
    </p:spTree>
    <p:extLst>
      <p:ext uri="{BB962C8B-B14F-4D97-AF65-F5344CB8AC3E}">
        <p14:creationId xmlns:p14="http://schemas.microsoft.com/office/powerpoint/2010/main" val="662640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20</a:t>
            </a:fld>
            <a:endParaRPr lang="en-US"/>
          </a:p>
        </p:txBody>
      </p:sp>
    </p:spTree>
    <p:extLst>
      <p:ext uri="{BB962C8B-B14F-4D97-AF65-F5344CB8AC3E}">
        <p14:creationId xmlns:p14="http://schemas.microsoft.com/office/powerpoint/2010/main" val="3917783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21</a:t>
            </a:fld>
            <a:endParaRPr lang="en-US"/>
          </a:p>
        </p:txBody>
      </p:sp>
    </p:spTree>
    <p:extLst>
      <p:ext uri="{BB962C8B-B14F-4D97-AF65-F5344CB8AC3E}">
        <p14:creationId xmlns:p14="http://schemas.microsoft.com/office/powerpoint/2010/main" val="20256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000" b="0" i="0" kern="1200" baseline="0" dirty="0">
                <a:solidFill>
                  <a:schemeClr val="tx1"/>
                </a:solidFill>
                <a:effectLst/>
                <a:latin typeface="+mn-lt"/>
                <a:ea typeface="+mn-ea"/>
                <a:cs typeface="+mn-cs"/>
              </a:rPr>
              <a:t>MOSA, or Modular Open Systems Approach, is not a new acronym.  It has been in the defense vernacular and expressed in program development requirements in various forms (e.g., Open Systems Approach or OSA) for several decades.   </a:t>
            </a:r>
          </a:p>
          <a:p>
            <a:pPr rtl="0" fontAlgn="base"/>
            <a:r>
              <a:rPr lang="en-US" sz="1000" b="0" i="0" kern="1200" baseline="0" dirty="0">
                <a:solidFill>
                  <a:schemeClr val="tx1"/>
                </a:solidFill>
                <a:effectLst/>
                <a:latin typeface="+mn-lt"/>
                <a:ea typeface="+mn-ea"/>
                <a:cs typeface="+mn-cs"/>
              </a:rPr>
              <a:t> </a:t>
            </a:r>
          </a:p>
          <a:p>
            <a:pPr rtl="0" fontAlgn="base"/>
            <a:r>
              <a:rPr lang="en-US" sz="1000" b="0" i="0" kern="1200" baseline="0" dirty="0">
                <a:solidFill>
                  <a:schemeClr val="tx1"/>
                </a:solidFill>
                <a:effectLst/>
                <a:latin typeface="+mn-lt"/>
                <a:ea typeface="+mn-ea"/>
                <a:cs typeface="+mn-cs"/>
              </a:rPr>
              <a:t>What’s different this time, however, is that these hallmarks of MOSA, which were considered in the context of just a system’s </a:t>
            </a:r>
            <a:r>
              <a:rPr lang="en-US" sz="1000" b="0" i="1" kern="1200" baseline="0" dirty="0">
                <a:solidFill>
                  <a:schemeClr val="tx1"/>
                </a:solidFill>
                <a:effectLst/>
                <a:latin typeface="+mn-lt"/>
                <a:ea typeface="+mn-ea"/>
                <a:cs typeface="+mn-cs"/>
              </a:rPr>
              <a:t>architecture</a:t>
            </a:r>
            <a:r>
              <a:rPr lang="en-US" sz="1000" b="0" i="0" kern="1200" baseline="0" dirty="0">
                <a:solidFill>
                  <a:schemeClr val="tx1"/>
                </a:solidFill>
                <a:effectLst/>
                <a:latin typeface="+mn-lt"/>
                <a:ea typeface="+mn-ea"/>
                <a:cs typeface="+mn-cs"/>
              </a:rPr>
              <a:t> (i.e., Modular Open Systems Architecture) now, refer to an over-all </a:t>
            </a:r>
            <a:r>
              <a:rPr lang="en-US" sz="1000" b="0" i="1" kern="1200" baseline="0" dirty="0">
                <a:solidFill>
                  <a:schemeClr val="tx1"/>
                </a:solidFill>
                <a:effectLst/>
                <a:latin typeface="+mn-lt"/>
                <a:ea typeface="+mn-ea"/>
                <a:cs typeface="+mn-cs"/>
              </a:rPr>
              <a:t>approach</a:t>
            </a:r>
            <a:r>
              <a:rPr lang="en-US" sz="1000" b="0" i="0" kern="1200" baseline="0" dirty="0">
                <a:solidFill>
                  <a:schemeClr val="tx1"/>
                </a:solidFill>
                <a:effectLst/>
                <a:latin typeface="+mn-lt"/>
                <a:ea typeface="+mn-ea"/>
                <a:cs typeface="+mn-cs"/>
              </a:rPr>
              <a:t> to modularity and openness with both technical </a:t>
            </a:r>
            <a:r>
              <a:rPr lang="en-US" sz="1000" b="0" i="1" kern="1200" baseline="0" dirty="0">
                <a:solidFill>
                  <a:schemeClr val="tx1"/>
                </a:solidFill>
                <a:effectLst/>
                <a:latin typeface="+mn-lt"/>
                <a:ea typeface="+mn-ea"/>
                <a:cs typeface="+mn-cs"/>
              </a:rPr>
              <a:t>and</a:t>
            </a:r>
            <a:r>
              <a:rPr lang="en-US" sz="1000" b="0" i="0" kern="1200" baseline="0" dirty="0">
                <a:solidFill>
                  <a:schemeClr val="tx1"/>
                </a:solidFill>
                <a:effectLst/>
                <a:latin typeface="+mn-lt"/>
                <a:ea typeface="+mn-ea"/>
                <a:cs typeface="+mn-cs"/>
              </a:rPr>
              <a:t> business ramifications.   </a:t>
            </a:r>
          </a:p>
          <a:p>
            <a:pPr rtl="0" fontAlgn="base"/>
            <a:r>
              <a:rPr lang="en-US" sz="1000" b="0" i="0" kern="1200" baseline="0" dirty="0">
                <a:solidFill>
                  <a:schemeClr val="tx1"/>
                </a:solidFill>
                <a:effectLst/>
                <a:latin typeface="+mn-lt"/>
                <a:ea typeface="+mn-ea"/>
                <a:cs typeface="+mn-cs"/>
              </a:rPr>
              <a:t> </a:t>
            </a:r>
          </a:p>
          <a:p>
            <a:pPr rtl="0" fontAlgn="base"/>
            <a:r>
              <a:rPr lang="en-US" sz="1000" b="0" i="0" kern="1200" baseline="0" dirty="0">
                <a:solidFill>
                  <a:schemeClr val="tx1"/>
                </a:solidFill>
                <a:effectLst/>
                <a:latin typeface="+mn-lt"/>
                <a:ea typeface="+mn-ea"/>
                <a:cs typeface="+mn-cs"/>
              </a:rPr>
              <a:t>Considering the business approach as a direct attribute of MOSA broadens the scope of relevance and stakeholder impacts in ways which may have been latent in the past but now are in the forefront of concern. </a:t>
            </a:r>
          </a:p>
          <a:p>
            <a:pPr rtl="0" fontAlgn="base"/>
            <a:r>
              <a:rPr lang="en-US" sz="1000" b="0" i="0" kern="1200" baseline="0" dirty="0">
                <a:solidFill>
                  <a:schemeClr val="tx1"/>
                </a:solidFill>
                <a:effectLst/>
                <a:latin typeface="+mn-lt"/>
                <a:ea typeface="+mn-ea"/>
                <a:cs typeface="+mn-cs"/>
              </a:rPr>
              <a:t> </a:t>
            </a:r>
          </a:p>
          <a:p>
            <a:pPr rtl="0" fontAlgn="base"/>
            <a:r>
              <a:rPr lang="en-US" sz="1000" b="0" i="0" kern="1200" baseline="0" dirty="0">
                <a:solidFill>
                  <a:schemeClr val="tx1"/>
                </a:solidFill>
                <a:effectLst/>
                <a:latin typeface="+mn-lt"/>
                <a:ea typeface="+mn-ea"/>
                <a:cs typeface="+mn-cs"/>
              </a:rPr>
              <a:t>MOSA can be an enabler of significant benefits to both acquirers and suppliers in the DoD-5000 Acquisition Management System.  When applied as intended, each party in the DoD acquisition process stands to gain from the necessary fundamental paradigm shift in both the technical and business arenas.  If applied inappropriately, however, adverse business conditions can emerge along with sub-par technical results to undermine the promises of this concept.  </a:t>
            </a:r>
          </a:p>
          <a:p>
            <a:pPr rtl="0" fontAlgn="base"/>
            <a:r>
              <a:rPr lang="en-US" sz="1000" b="0" i="0" kern="1200" baseline="0" dirty="0">
                <a:solidFill>
                  <a:schemeClr val="tx1"/>
                </a:solidFill>
                <a:effectLst/>
                <a:latin typeface="+mn-lt"/>
                <a:ea typeface="+mn-ea"/>
                <a:cs typeface="+mn-cs"/>
              </a:rPr>
              <a:t> </a:t>
            </a:r>
          </a:p>
          <a:p>
            <a:pPr rtl="0" fontAlgn="base"/>
            <a:r>
              <a:rPr lang="en-US" sz="1000" b="0" i="0" kern="1200" baseline="0" dirty="0">
                <a:solidFill>
                  <a:schemeClr val="tx1"/>
                </a:solidFill>
                <a:effectLst/>
                <a:latin typeface="+mn-lt"/>
                <a:ea typeface="+mn-ea"/>
                <a:cs typeface="+mn-cs"/>
              </a:rPr>
              <a:t>DoD has mandated that this is the approach to use. </a:t>
            </a:r>
          </a:p>
          <a:p>
            <a:pPr rtl="0" fontAlgn="base"/>
            <a:r>
              <a:rPr lang="en-US" sz="1000" b="0" i="0" kern="1200" baseline="0" dirty="0">
                <a:solidFill>
                  <a:schemeClr val="tx1"/>
                </a:solidFill>
                <a:effectLst/>
                <a:latin typeface="+mn-lt"/>
                <a:ea typeface="+mn-ea"/>
                <a:cs typeface="+mn-cs"/>
              </a:rPr>
              <a:t>Currently not being implemented the way it ultimately needs to be. </a:t>
            </a:r>
          </a:p>
          <a:p>
            <a:pPr rtl="0" fontAlgn="base"/>
            <a:r>
              <a:rPr lang="en-US" sz="1000" b="0" i="0" kern="1200" baseline="0" dirty="0">
                <a:solidFill>
                  <a:schemeClr val="tx1"/>
                </a:solidFill>
                <a:effectLst/>
                <a:latin typeface="+mn-lt"/>
                <a:ea typeface="+mn-ea"/>
                <a:cs typeface="+mn-cs"/>
              </a:rPr>
              <a:t>Products are in an evolutionary state </a:t>
            </a:r>
          </a:p>
          <a:p>
            <a:pPr rtl="0" fontAlgn="base"/>
            <a:r>
              <a:rPr lang="en-US" sz="1000" b="0" i="0" kern="1200" baseline="0" dirty="0">
                <a:solidFill>
                  <a:schemeClr val="tx1"/>
                </a:solidFill>
                <a:effectLst/>
                <a:latin typeface="+mn-lt"/>
                <a:ea typeface="+mn-ea"/>
                <a:cs typeface="+mn-cs"/>
              </a:rPr>
              <a:t>Blanket request for contractors to conform to MOSA requirements is creating confusion and concern in the defense industrial base. </a:t>
            </a:r>
          </a:p>
          <a:p>
            <a:pPr rtl="0" fontAlgn="base"/>
            <a:r>
              <a:rPr lang="en-US" sz="1000" b="0" i="0" kern="1200" baseline="0" dirty="0">
                <a:solidFill>
                  <a:schemeClr val="tx1"/>
                </a:solidFill>
                <a:effectLst/>
                <a:latin typeface="+mn-lt"/>
                <a:ea typeface="+mn-ea"/>
                <a:cs typeface="+mn-cs"/>
              </a:rPr>
              <a:t>MOSA is fundamentally changing the relationship between the government and its vendors. </a:t>
            </a:r>
          </a:p>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85D96-4FDB-7148-B18B-46402D7060DF}" type="slidenum">
              <a:rPr lang="en-US" smtClean="0"/>
              <a:t>3</a:t>
            </a:fld>
            <a:endParaRPr lang="en-US"/>
          </a:p>
        </p:txBody>
      </p:sp>
    </p:spTree>
    <p:extLst>
      <p:ext uri="{BB962C8B-B14F-4D97-AF65-F5344CB8AC3E}">
        <p14:creationId xmlns:p14="http://schemas.microsoft.com/office/powerpoint/2010/main" val="298779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DoD</a:t>
            </a:r>
            <a:r>
              <a:rPr lang="en-US" baseline="0" dirty="0"/>
              <a:t> Sponsor is Philomena Zimmerman</a:t>
            </a:r>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85D96-4FDB-7148-B18B-46402D7060DF}" type="slidenum">
              <a:rPr lang="en-US" smtClean="0"/>
              <a:t>4</a:t>
            </a:fld>
            <a:endParaRPr lang="en-US"/>
          </a:p>
        </p:txBody>
      </p:sp>
    </p:spTree>
    <p:extLst>
      <p:ext uri="{BB962C8B-B14F-4D97-AF65-F5344CB8AC3E}">
        <p14:creationId xmlns:p14="http://schemas.microsoft.com/office/powerpoint/2010/main" val="3390416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05365-EA54-452E-AD43-1790D0F8DD5C}" type="slidenum">
              <a:rPr lang="en-US" smtClean="0"/>
              <a:pPr/>
              <a:t>5</a:t>
            </a:fld>
            <a:endParaRPr lang="en-US"/>
          </a:p>
        </p:txBody>
      </p:sp>
    </p:spTree>
    <p:extLst>
      <p:ext uri="{BB962C8B-B14F-4D97-AF65-F5344CB8AC3E}">
        <p14:creationId xmlns:p14="http://schemas.microsoft.com/office/powerpoint/2010/main" val="381675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10</a:t>
            </a:fld>
            <a:endParaRPr lang="en-US"/>
          </a:p>
        </p:txBody>
      </p:sp>
    </p:spTree>
    <p:extLst>
      <p:ext uri="{BB962C8B-B14F-4D97-AF65-F5344CB8AC3E}">
        <p14:creationId xmlns:p14="http://schemas.microsoft.com/office/powerpoint/2010/main" val="2126870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11</a:t>
            </a:fld>
            <a:endParaRPr lang="en-US"/>
          </a:p>
        </p:txBody>
      </p:sp>
    </p:spTree>
    <p:extLst>
      <p:ext uri="{BB962C8B-B14F-4D97-AF65-F5344CB8AC3E}">
        <p14:creationId xmlns:p14="http://schemas.microsoft.com/office/powerpoint/2010/main" val="1209984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12</a:t>
            </a:fld>
            <a:endParaRPr lang="en-US"/>
          </a:p>
        </p:txBody>
      </p:sp>
    </p:spTree>
    <p:extLst>
      <p:ext uri="{BB962C8B-B14F-4D97-AF65-F5344CB8AC3E}">
        <p14:creationId xmlns:p14="http://schemas.microsoft.com/office/powerpoint/2010/main" val="117488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13</a:t>
            </a:fld>
            <a:endParaRPr lang="en-US"/>
          </a:p>
        </p:txBody>
      </p:sp>
    </p:spTree>
    <p:extLst>
      <p:ext uri="{BB962C8B-B14F-4D97-AF65-F5344CB8AC3E}">
        <p14:creationId xmlns:p14="http://schemas.microsoft.com/office/powerpoint/2010/main" val="2840672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104D5-D9FE-4B9E-BB37-ECEB28FDF2CB}" type="slidenum">
              <a:rPr lang="en-US" smtClean="0"/>
              <a:t>14</a:t>
            </a:fld>
            <a:endParaRPr lang="en-US"/>
          </a:p>
        </p:txBody>
      </p:sp>
    </p:spTree>
    <p:extLst>
      <p:ext uri="{BB962C8B-B14F-4D97-AF65-F5344CB8AC3E}">
        <p14:creationId xmlns:p14="http://schemas.microsoft.com/office/powerpoint/2010/main" val="318803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1"/>
            </a:lvl1pPr>
          </a:lstStyle>
          <a:p>
            <a:r>
              <a:rPr lang="en-US" dirty="0"/>
              <a:t>CLICK TO EDIT MASTER TITLE STYLE</a:t>
            </a:r>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9D51638-D0E2-4839-B13A-24BF466AABA9}" type="datetime1">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28208446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23F8-84AA-449D-9667-7BB544FECF54}" type="datetime1">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46639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10668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8A978-F449-47AF-B3D0-B13F162C6AF6}" type="datetime1">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190184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CD64BFC3-983F-4B0A-9A55-84A85105ADC0}" type="slidenum">
              <a:rPr lang="en-US" smtClean="0"/>
              <a:pPr/>
              <a:t>‹#›</a:t>
            </a:fld>
            <a:endParaRPr lang="en-US"/>
          </a:p>
        </p:txBody>
      </p:sp>
    </p:spTree>
    <p:extLst>
      <p:ext uri="{BB962C8B-B14F-4D97-AF65-F5344CB8AC3E}">
        <p14:creationId xmlns:p14="http://schemas.microsoft.com/office/powerpoint/2010/main" val="291505975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E19EB3F-C711-4304-A4F6-7B4841DEDE94}" type="datetime1">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5249967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9E90E5-F405-40E0-BCD9-8001C0D52617}" type="datetime1">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81961725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543800" cy="740653"/>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C4A48-D25C-45A8-B8E0-BD2D3B1132C1}" type="datetime1">
              <a:rPr lang="en-US" smtClean="0"/>
              <a:pPr/>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312816706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73747"/>
            <a:ext cx="7467600" cy="74065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B7F9C2D-98A7-4A5A-AF37-9DE9D3A4D871}" type="datetime1">
              <a:rPr lang="en-US" smtClean="0"/>
              <a:pPr/>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242918639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AC9F-A0B1-4460-AE6A-1FEB31152C69}" type="datetime1">
              <a:rPr lang="en-US" smtClean="0"/>
              <a:pPr/>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286808285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C14F5-A131-4974-90AA-B086A07564D4}" type="datetime1">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1088206803"/>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09FB-BFDE-4AEB-86B7-A3875FE04EE9}" type="datetime1">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a:p>
        </p:txBody>
      </p:sp>
    </p:spTree>
    <p:extLst>
      <p:ext uri="{BB962C8B-B14F-4D97-AF65-F5344CB8AC3E}">
        <p14:creationId xmlns:p14="http://schemas.microsoft.com/office/powerpoint/2010/main" val="241426160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479634" y="6530201"/>
            <a:ext cx="184731" cy="276999"/>
          </a:xfrm>
          <a:prstGeom prst="rect">
            <a:avLst/>
          </a:prstGeom>
        </p:spPr>
        <p:txBody>
          <a:bodyPr vert="horz" wrap="none" lIns="91440" tIns="45720" rIns="91440" bIns="45720" rtlCol="0" anchor="b" anchorCtr="1">
            <a:spAutoFit/>
          </a:bodyPr>
          <a:lstStyle>
            <a:lvl1pPr algn="ctr">
              <a:defRPr sz="1200">
                <a:solidFill>
                  <a:schemeClr val="tx1">
                    <a:tint val="75000"/>
                  </a:schemeClr>
                </a:solidFill>
                <a:latin typeface="Montserrat" panose="02000505000000020004" pitchFamily="2" charset="0"/>
              </a:defRPr>
            </a:lvl1pPr>
          </a:lstStyle>
          <a:p>
            <a:endParaRPr lang="en-US"/>
          </a:p>
        </p:txBody>
      </p:sp>
      <p:sp>
        <p:nvSpPr>
          <p:cNvPr id="10" name="Parallelogram 9"/>
          <p:cNvSpPr/>
          <p:nvPr/>
        </p:nvSpPr>
        <p:spPr>
          <a:xfrm>
            <a:off x="76200" y="6324600"/>
            <a:ext cx="609600" cy="533400"/>
          </a:xfrm>
          <a:prstGeom prst="parallelogram">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52400" y="173747"/>
            <a:ext cx="7543800" cy="74065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52400" y="1219200"/>
            <a:ext cx="8229600" cy="4830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a:p>
            <a:pPr lvl="4"/>
            <a:r>
              <a:rPr lang="en-US" dirty="0"/>
              <a:t>Fifth level</a:t>
            </a:r>
          </a:p>
        </p:txBody>
      </p:sp>
      <p:sp>
        <p:nvSpPr>
          <p:cNvPr id="4" name="Date Placeholder 3"/>
          <p:cNvSpPr>
            <a:spLocks noGrp="1"/>
          </p:cNvSpPr>
          <p:nvPr>
            <p:ph type="dt" sz="half" idx="2"/>
          </p:nvPr>
        </p:nvSpPr>
        <p:spPr>
          <a:xfrm>
            <a:off x="6553200" y="6400800"/>
            <a:ext cx="2133600" cy="365125"/>
          </a:xfrm>
          <a:prstGeom prst="rect">
            <a:avLst/>
          </a:prstGeom>
        </p:spPr>
        <p:txBody>
          <a:bodyPr vert="horz" lIns="91440" tIns="45720" rIns="91440" bIns="45720" rtlCol="0" anchor="ctr"/>
          <a:lstStyle>
            <a:lvl1pPr algn="l">
              <a:defRPr sz="1200">
                <a:solidFill>
                  <a:schemeClr val="tx1">
                    <a:tint val="75000"/>
                  </a:schemeClr>
                </a:solidFill>
                <a:latin typeface="Montserrat" panose="02000505000000020004" pitchFamily="2" charset="0"/>
              </a:defRPr>
            </a:lvl1pPr>
          </a:lstStyle>
          <a:p>
            <a:fld id="{D052A4D6-DA43-469D-B534-1F70D17CCF7C}" type="datetime1">
              <a:rPr lang="en-US" smtClean="0"/>
              <a:pPr/>
              <a:t>7/13/2020</a:t>
            </a:fld>
            <a:endParaRPr lang="en-US"/>
          </a:p>
        </p:txBody>
      </p:sp>
      <p:sp>
        <p:nvSpPr>
          <p:cNvPr id="6" name="Slide Number Placeholder 5"/>
          <p:cNvSpPr>
            <a:spLocks noGrp="1"/>
          </p:cNvSpPr>
          <p:nvPr>
            <p:ph type="sldNum" sz="quarter" idx="4"/>
          </p:nvPr>
        </p:nvSpPr>
        <p:spPr>
          <a:xfrm>
            <a:off x="152400" y="6400800"/>
            <a:ext cx="2133600" cy="365125"/>
          </a:xfrm>
          <a:prstGeom prst="rect">
            <a:avLst/>
          </a:prstGeom>
        </p:spPr>
        <p:txBody>
          <a:bodyPr vert="horz" lIns="91440" tIns="45720" rIns="91440" bIns="45720" rtlCol="0" anchor="ctr"/>
          <a:lstStyle>
            <a:lvl1pPr algn="l">
              <a:defRPr sz="1200" b="1">
                <a:solidFill>
                  <a:schemeClr val="bg1"/>
                </a:solidFill>
                <a:latin typeface="Arial" panose="020B0604020202020204" pitchFamily="34" charset="0"/>
                <a:cs typeface="Arial" panose="020B0604020202020204" pitchFamily="34" charset="0"/>
              </a:defRPr>
            </a:lvl1pPr>
          </a:lstStyle>
          <a:p>
            <a:fld id="{CD64BFC3-983F-4B0A-9A55-84A85105ADC0}" type="slidenum">
              <a:rPr lang="en-US" smtClean="0"/>
              <a:pPr/>
              <a:t>‹#›</a:t>
            </a:fld>
            <a:endParaRPr lang="en-US" dirty="0"/>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772400" y="320471"/>
            <a:ext cx="1143000" cy="377278"/>
          </a:xfrm>
          <a:prstGeom prst="rect">
            <a:avLst/>
          </a:prstGeom>
        </p:spPr>
      </p:pic>
    </p:spTree>
    <p:extLst>
      <p:ext uri="{BB962C8B-B14F-4D97-AF65-F5344CB8AC3E}">
        <p14:creationId xmlns:p14="http://schemas.microsoft.com/office/powerpoint/2010/main" val="29861693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p:txStyles>
    <p:titleStyle>
      <a:lvl1pPr algn="l" defTabSz="914400" rtl="0" eaLnBrk="1" latinLnBrk="0" hangingPunct="1">
        <a:spcBef>
          <a:spcPct val="0"/>
        </a:spcBef>
        <a:buNone/>
        <a:defRPr sz="3200" b="1" kern="1200" spc="-150">
          <a:solidFill>
            <a:srgbClr val="C000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C00000"/>
        </a:buClr>
        <a:buFont typeface="Arial" panose="020B0604020202020204" pitchFamily="34" charset="0"/>
        <a:buChar char="•"/>
        <a:defRPr sz="2800" b="1" kern="1200" spc="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spc="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spc="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spc="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Data/NDIA/Architecture%20Committee/MOSA%20White%20Paper/NDIA%20MOSA%20White%20Paper_FINAL_1_July_2020A.docx"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479634" y="6530201"/>
            <a:ext cx="184731" cy="276999"/>
          </a:xfrm>
        </p:spPr>
        <p:txBody>
          <a:bodyPr wrap="none" anchor="b" anchorCtr="1">
            <a:spAutoFit/>
          </a:bodyPr>
          <a:lstStyle/>
          <a:p>
            <a:endParaRPr lang="en-US"/>
          </a:p>
        </p:txBody>
      </p:sp>
      <p:sp>
        <p:nvSpPr>
          <p:cNvPr id="2" name="Title 1"/>
          <p:cNvSpPr>
            <a:spLocks noGrp="1"/>
          </p:cNvSpPr>
          <p:nvPr>
            <p:ph type="ctrTitle"/>
          </p:nvPr>
        </p:nvSpPr>
        <p:spPr/>
        <p:txBody>
          <a:bodyPr>
            <a:normAutofit/>
          </a:bodyPr>
          <a:lstStyle/>
          <a:p>
            <a:pPr algn="ctr"/>
            <a:r>
              <a:rPr lang="en-US" dirty="0" smtClean="0"/>
              <a:t>Modular Open Systems Approach (MOSA)</a:t>
            </a:r>
            <a:br>
              <a:rPr lang="en-US" dirty="0" smtClean="0"/>
            </a:br>
            <a:r>
              <a:rPr lang="en-US" dirty="0" smtClean="0"/>
              <a:t>White Paper Recommendations Summary</a:t>
            </a:r>
            <a:endParaRPr lang="en-US" dirty="0"/>
          </a:p>
        </p:txBody>
      </p:sp>
      <p:sp>
        <p:nvSpPr>
          <p:cNvPr id="3" name="Subtitle 2"/>
          <p:cNvSpPr>
            <a:spLocks noGrp="1"/>
          </p:cNvSpPr>
          <p:nvPr>
            <p:ph type="subTitle" idx="1"/>
          </p:nvPr>
        </p:nvSpPr>
        <p:spPr>
          <a:xfrm>
            <a:off x="1371599" y="3834793"/>
            <a:ext cx="6400800" cy="2305343"/>
          </a:xfrm>
        </p:spPr>
        <p:txBody>
          <a:bodyPr>
            <a:normAutofit/>
          </a:bodyPr>
          <a:lstStyle/>
          <a:p>
            <a:r>
              <a:rPr lang="en-US" sz="2400" dirty="0">
                <a:solidFill>
                  <a:schemeClr val="tx1"/>
                </a:solidFill>
              </a:rPr>
              <a:t>NDIA </a:t>
            </a:r>
            <a:r>
              <a:rPr lang="en-US" sz="2400" dirty="0" smtClean="0">
                <a:solidFill>
                  <a:schemeClr val="tx1"/>
                </a:solidFill>
              </a:rPr>
              <a:t>Systems Engineering Division</a:t>
            </a:r>
          </a:p>
          <a:p>
            <a:r>
              <a:rPr lang="en-US" sz="2400" dirty="0" smtClean="0">
                <a:solidFill>
                  <a:schemeClr val="tx1"/>
                </a:solidFill>
              </a:rPr>
              <a:t>Architecture </a:t>
            </a:r>
            <a:r>
              <a:rPr lang="en-US" sz="2400" dirty="0">
                <a:solidFill>
                  <a:schemeClr val="tx1"/>
                </a:solidFill>
              </a:rPr>
              <a:t>Committee</a:t>
            </a:r>
          </a:p>
          <a:p>
            <a:endParaRPr lang="en-US" sz="1800" dirty="0" smtClean="0"/>
          </a:p>
          <a:p>
            <a:r>
              <a:rPr lang="en-US" sz="2000" dirty="0" smtClean="0">
                <a:solidFill>
                  <a:schemeClr val="tx1"/>
                </a:solidFill>
              </a:rPr>
              <a:t>Bob Scheurer, Chair</a:t>
            </a:r>
          </a:p>
          <a:p>
            <a:r>
              <a:rPr lang="en-US" sz="2000" dirty="0" smtClean="0">
                <a:solidFill>
                  <a:schemeClr val="tx1"/>
                </a:solidFill>
              </a:rPr>
              <a:t>July, 2020</a:t>
            </a: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38454" y="357940"/>
            <a:ext cx="889635" cy="889635"/>
          </a:xfrm>
          <a:prstGeom prst="rect">
            <a:avLst/>
          </a:prstGeom>
        </p:spPr>
      </p:pic>
      <p:pic>
        <p:nvPicPr>
          <p:cNvPr id="6" name="Picture 5"/>
          <p:cNvPicPr/>
          <p:nvPr/>
        </p:nvPicPr>
        <p:blipFill>
          <a:blip r:embed="rId4"/>
          <a:stretch>
            <a:fillRect/>
          </a:stretch>
        </p:blipFill>
        <p:spPr>
          <a:xfrm>
            <a:off x="1561383" y="357940"/>
            <a:ext cx="1002665" cy="785495"/>
          </a:xfrm>
          <a:prstGeom prst="rect">
            <a:avLst/>
          </a:prstGeom>
        </p:spPr>
      </p:pic>
    </p:spTree>
    <p:extLst>
      <p:ext uri="{BB962C8B-B14F-4D97-AF65-F5344CB8AC3E}">
        <p14:creationId xmlns:p14="http://schemas.microsoft.com/office/powerpoint/2010/main" val="117893015"/>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457200" indent="-457200">
              <a:buClrTx/>
              <a:buFont typeface="+mj-lt"/>
              <a:buAutoNum type="alphaUcPeriod"/>
            </a:pPr>
            <a:r>
              <a:rPr lang="en-US" sz="1800" dirty="0" smtClean="0"/>
              <a:t>Government and industry need to work together </a:t>
            </a:r>
            <a:r>
              <a:rPr lang="en-US" sz="1800" b="0" dirty="0" smtClean="0"/>
              <a:t>to define a MOSA implementation for mutual benefits</a:t>
            </a:r>
          </a:p>
          <a:p>
            <a:pPr marL="457200" indent="-457200">
              <a:buClrTx/>
              <a:buFont typeface="+mj-lt"/>
              <a:buAutoNum type="alphaUcPeriod"/>
            </a:pPr>
            <a:r>
              <a:rPr lang="en-US" sz="1800" dirty="0" smtClean="0"/>
              <a:t>A structured approach is needed </a:t>
            </a:r>
            <a:r>
              <a:rPr lang="en-US" sz="1800" b="0" dirty="0" smtClean="0"/>
              <a:t>in responding to congressional language mandating the use of MOSA</a:t>
            </a:r>
          </a:p>
          <a:p>
            <a:pPr marL="457200" indent="-457200">
              <a:buClrTx/>
              <a:buFont typeface="+mj-lt"/>
              <a:buAutoNum type="alphaUcPeriod"/>
            </a:pPr>
            <a:r>
              <a:rPr lang="en-US" sz="1800" dirty="0" smtClean="0"/>
              <a:t>Properly implemented MOSA can provide numerous benefits</a:t>
            </a:r>
            <a:r>
              <a:rPr lang="en-US" sz="1800" b="0" dirty="0" smtClean="0"/>
              <a:t>: increased competition, reduced costs and new synergistic capabilities and missions </a:t>
            </a:r>
            <a:endParaRPr lang="en-US" sz="1800" b="0" dirty="0"/>
          </a:p>
          <a:p>
            <a:pPr marL="457200" indent="-457200">
              <a:buClrTx/>
              <a:buFont typeface="+mj-lt"/>
              <a:buAutoNum type="alphaUcPeriod"/>
            </a:pPr>
            <a:r>
              <a:rPr lang="en-US" sz="1800" dirty="0" smtClean="0"/>
              <a:t>MOSA is an enabler </a:t>
            </a:r>
            <a:r>
              <a:rPr lang="en-US" sz="1800" b="0" dirty="0" smtClean="0"/>
              <a:t>on which Mission Engineering, Digital Engineering and System Security Engineering can build</a:t>
            </a:r>
          </a:p>
          <a:p>
            <a:pPr marL="457200" indent="-457200">
              <a:buClrTx/>
              <a:buFont typeface="+mj-lt"/>
              <a:buAutoNum type="alphaUcPeriod"/>
            </a:pPr>
            <a:r>
              <a:rPr lang="en-US" sz="1800" dirty="0" smtClean="0"/>
              <a:t>Understanding how to apply open interfaces is critical </a:t>
            </a:r>
            <a:r>
              <a:rPr lang="en-US" sz="1800" b="0" dirty="0" smtClean="0"/>
              <a:t>in fostering innovation, competition, and protection of Intellectual Property.</a:t>
            </a:r>
            <a:endParaRPr lang="en-US" sz="1800" b="0"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10</a:t>
            </a:fld>
            <a:endParaRPr lang="en-US"/>
          </a:p>
        </p:txBody>
      </p:sp>
      <p:pic>
        <p:nvPicPr>
          <p:cNvPr id="8" name="Picture 7">
            <a:hlinkClick r:id="rId3" action="ppaction://hlinkfile"/>
          </p:cNvPr>
          <p:cNvPicPr>
            <a:picLocks noChangeAspect="1"/>
          </p:cNvPicPr>
          <p:nvPr/>
        </p:nvPicPr>
        <p:blipFill rotWithShape="1">
          <a:blip r:embed="rId4"/>
          <a:srcRect l="33023" t="15582" r="32907" b="6486"/>
          <a:stretch/>
        </p:blipFill>
        <p:spPr>
          <a:xfrm>
            <a:off x="350173" y="1554143"/>
            <a:ext cx="3115340" cy="4008475"/>
          </a:xfrm>
          <a:prstGeom prst="rect">
            <a:avLst/>
          </a:prstGeom>
        </p:spPr>
      </p:pic>
      <p:sp>
        <p:nvSpPr>
          <p:cNvPr id="9" name="Title 1"/>
          <p:cNvSpPr txBox="1">
            <a:spLocks/>
          </p:cNvSpPr>
          <p:nvPr/>
        </p:nvSpPr>
        <p:spPr>
          <a:xfrm>
            <a:off x="152399" y="173747"/>
            <a:ext cx="7591169" cy="740653"/>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spc="-150">
                <a:solidFill>
                  <a:srgbClr val="C00000"/>
                </a:solidFill>
                <a:latin typeface="Arial" panose="020B0604020202020204" pitchFamily="34" charset="0"/>
                <a:ea typeface="+mj-ea"/>
                <a:cs typeface="Arial" panose="020B0604020202020204" pitchFamily="34" charset="0"/>
              </a:defRPr>
            </a:lvl1pPr>
          </a:lstStyle>
          <a:p>
            <a:r>
              <a:rPr lang="en-US" sz="2400" dirty="0" smtClean="0"/>
              <a:t>NDIA White </a:t>
            </a:r>
            <a:r>
              <a:rPr lang="en-US" sz="2400" dirty="0"/>
              <a:t>Paper: Premises for </a:t>
            </a:r>
            <a:r>
              <a:rPr lang="en-US" sz="2400" dirty="0" smtClean="0"/>
              <a:t>MOSA Success Today </a:t>
            </a:r>
            <a:endParaRPr lang="en-US" sz="2400" dirty="0"/>
          </a:p>
        </p:txBody>
      </p:sp>
    </p:spTree>
    <p:extLst>
      <p:ext uri="{BB962C8B-B14F-4D97-AF65-F5344CB8AC3E}">
        <p14:creationId xmlns:p14="http://schemas.microsoft.com/office/powerpoint/2010/main" val="140970246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097280"/>
            <a:ext cx="8850924" cy="5775569"/>
          </a:xfrm>
        </p:spPr>
        <p:txBody>
          <a:bodyPr>
            <a:normAutofit/>
          </a:bodyPr>
          <a:lstStyle/>
          <a:p>
            <a:pPr marL="0" indent="0">
              <a:buClrTx/>
              <a:buNone/>
            </a:pPr>
            <a:r>
              <a:rPr lang="en-US" sz="2400" dirty="0"/>
              <a:t>1) Develop MOSA strategy early in acquisition process</a:t>
            </a:r>
          </a:p>
          <a:p>
            <a:pPr lvl="1">
              <a:buClrTx/>
            </a:pPr>
            <a:endParaRPr lang="en-US" sz="1800" dirty="0" smtClean="0"/>
          </a:p>
          <a:p>
            <a:pPr lvl="1">
              <a:buClrTx/>
            </a:pPr>
            <a:r>
              <a:rPr lang="en-US" sz="1800" dirty="0" smtClean="0"/>
              <a:t>Understand </a:t>
            </a:r>
            <a:r>
              <a:rPr lang="en-US" sz="1800" dirty="0"/>
              <a:t>reason and objectives for MOSA and </a:t>
            </a:r>
            <a:r>
              <a:rPr lang="en-US" sz="1800" dirty="0" smtClean="0"/>
              <a:t>its </a:t>
            </a:r>
            <a:r>
              <a:rPr lang="en-US" sz="1800" dirty="0"/>
              <a:t>application on an acquisition </a:t>
            </a:r>
          </a:p>
          <a:p>
            <a:pPr lvl="1">
              <a:buClrTx/>
            </a:pPr>
            <a:r>
              <a:rPr lang="en-US" sz="1800" dirty="0"/>
              <a:t>Define supplier success and how MOSA will be evaluated</a:t>
            </a:r>
          </a:p>
          <a:p>
            <a:pPr lvl="1">
              <a:buClrTx/>
            </a:pPr>
            <a:r>
              <a:rPr lang="en-US" sz="1800" dirty="0"/>
              <a:t>Define MOSA partitioning at a level above the planned procurement system</a:t>
            </a:r>
          </a:p>
          <a:p>
            <a:pPr lvl="2">
              <a:buClrTx/>
            </a:pPr>
            <a:r>
              <a:rPr lang="en-US" dirty="0"/>
              <a:t>How does the planned acquisition fit into adjacent systems or other </a:t>
            </a:r>
            <a:r>
              <a:rPr lang="en-US" dirty="0" smtClean="0"/>
              <a:t>platforms?</a:t>
            </a:r>
            <a:endParaRPr lang="en-US" dirty="0"/>
          </a:p>
          <a:p>
            <a:pPr lvl="2">
              <a:buClrTx/>
            </a:pPr>
            <a:r>
              <a:rPr lang="en-US" dirty="0"/>
              <a:t>What interfaces are needed for adequate Mission </a:t>
            </a:r>
            <a:r>
              <a:rPr lang="en-US" dirty="0" smtClean="0"/>
              <a:t>Engineering?</a:t>
            </a:r>
            <a:endParaRPr lang="en-US" dirty="0"/>
          </a:p>
          <a:p>
            <a:pPr lvl="2">
              <a:buClrTx/>
            </a:pPr>
            <a:r>
              <a:rPr lang="en-US" dirty="0"/>
              <a:t>Which standards need to be used for interfaces to other </a:t>
            </a:r>
            <a:r>
              <a:rPr lang="en-US" dirty="0" smtClean="0"/>
              <a:t>systems?</a:t>
            </a:r>
          </a:p>
          <a:p>
            <a:pPr lvl="2">
              <a:buClrTx/>
            </a:pPr>
            <a:r>
              <a:rPr lang="en-US" dirty="0" smtClean="0"/>
              <a:t>What standards are missing or need development?</a:t>
            </a:r>
            <a:endParaRPr lang="en-US" dirty="0"/>
          </a:p>
          <a:p>
            <a:pPr lvl="1">
              <a:buClrTx/>
            </a:pPr>
            <a:r>
              <a:rPr lang="en-US" sz="1800" dirty="0" smtClean="0"/>
              <a:t>Demonstrate understanding of financial </a:t>
            </a:r>
            <a:r>
              <a:rPr lang="en-US" sz="1800" dirty="0"/>
              <a:t>and performance justification for planned </a:t>
            </a:r>
            <a:r>
              <a:rPr lang="en-US" sz="1800" dirty="0" smtClean="0"/>
              <a:t>partitioning</a:t>
            </a:r>
            <a:endParaRPr lang="en-US" sz="1800" dirty="0"/>
          </a:p>
          <a:p>
            <a:pPr lvl="1">
              <a:buClrTx/>
            </a:pPr>
            <a:r>
              <a:rPr lang="en-US" sz="1800" dirty="0"/>
              <a:t>E</a:t>
            </a:r>
            <a:r>
              <a:rPr lang="en-US" sz="1800" dirty="0" smtClean="0"/>
              <a:t>xplicitly </a:t>
            </a:r>
            <a:r>
              <a:rPr lang="en-US" sz="1800" dirty="0"/>
              <a:t>state MOSA objectives and desired </a:t>
            </a:r>
            <a:r>
              <a:rPr lang="en-US" sz="1800" dirty="0" smtClean="0"/>
              <a:t>outcomes, along with the </a:t>
            </a:r>
            <a:r>
              <a:rPr lang="en-US" sz="1800" dirty="0"/>
              <a:t>strategy/plan </a:t>
            </a:r>
            <a:r>
              <a:rPr lang="en-US" sz="1800" dirty="0" smtClean="0"/>
              <a:t>for getting there </a:t>
            </a:r>
            <a:r>
              <a:rPr lang="en-US" sz="1800" dirty="0"/>
              <a:t>at all appropriate levels</a:t>
            </a:r>
          </a:p>
          <a:p>
            <a:pPr lvl="1">
              <a:buClrTx/>
            </a:pPr>
            <a:r>
              <a:rPr lang="en-US" sz="1800" dirty="0"/>
              <a:t>Provide MOSA strategy early in acquisition cycle to allow contractors to plan technology investments</a:t>
            </a:r>
          </a:p>
        </p:txBody>
      </p:sp>
      <p:sp>
        <p:nvSpPr>
          <p:cNvPr id="4" name="Footer Placeholder 3"/>
          <p:cNvSpPr>
            <a:spLocks noGrp="1"/>
          </p:cNvSpPr>
          <p:nvPr>
            <p:ph type="ftr" sz="quarter" idx="11"/>
          </p:nvPr>
        </p:nvSpPr>
        <p:spPr/>
        <p:txBody>
          <a:bodyPr/>
          <a:lstStyle/>
          <a:p>
            <a:endParaRPr lang="en-US"/>
          </a:p>
        </p:txBody>
      </p:sp>
      <p:sp>
        <p:nvSpPr>
          <p:cNvPr id="7" name="Title 1"/>
          <p:cNvSpPr>
            <a:spLocks noGrp="1"/>
          </p:cNvSpPr>
          <p:nvPr>
            <p:ph type="title"/>
          </p:nvPr>
        </p:nvSpPr>
        <p:spPr>
          <a:xfrm>
            <a:off x="152400" y="173747"/>
            <a:ext cx="7543800" cy="740653"/>
          </a:xfrm>
        </p:spPr>
        <p:txBody>
          <a:bodyPr/>
          <a:lstStyle/>
          <a:p>
            <a:r>
              <a:rPr lang="en-US" dirty="0"/>
              <a:t>Conclusions and Recommendations</a:t>
            </a:r>
          </a:p>
        </p:txBody>
      </p:sp>
    </p:spTree>
    <p:extLst>
      <p:ext uri="{BB962C8B-B14F-4D97-AF65-F5344CB8AC3E}">
        <p14:creationId xmlns:p14="http://schemas.microsoft.com/office/powerpoint/2010/main" val="174278712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231869" y="956285"/>
            <a:ext cx="8864991" cy="5627077"/>
          </a:xfrm>
        </p:spPr>
        <p:txBody>
          <a:bodyPr>
            <a:normAutofit lnSpcReduction="10000"/>
          </a:bodyPr>
          <a:lstStyle/>
          <a:p>
            <a:pPr marL="0" indent="0">
              <a:buClrTx/>
              <a:buNone/>
            </a:pPr>
            <a:r>
              <a:rPr lang="en-US" sz="2400" dirty="0"/>
              <a:t>2) Define MOSA implementation approach </a:t>
            </a:r>
            <a:r>
              <a:rPr lang="en-US" sz="2400" dirty="0" smtClean="0"/>
              <a:t>(Acquirer and supplier roles)</a:t>
            </a:r>
            <a:endParaRPr lang="en-US" sz="2400" dirty="0"/>
          </a:p>
          <a:p>
            <a:pPr lvl="1">
              <a:buClrTx/>
            </a:pPr>
            <a:endParaRPr lang="en-US" sz="1800" dirty="0" smtClean="0"/>
          </a:p>
          <a:p>
            <a:pPr lvl="1">
              <a:buClrTx/>
            </a:pPr>
            <a:r>
              <a:rPr lang="en-US" sz="1800" dirty="0" smtClean="0"/>
              <a:t>Define </a:t>
            </a:r>
            <a:r>
              <a:rPr lang="en-US" sz="1800" dirty="0"/>
              <a:t>level of MOSA addressed, planned partitioning, </a:t>
            </a:r>
            <a:r>
              <a:rPr lang="en-US" sz="1800" dirty="0" smtClean="0"/>
              <a:t>requisite functionality,  </a:t>
            </a:r>
            <a:r>
              <a:rPr lang="en-US" sz="1800" dirty="0"/>
              <a:t>interfaces to be controlled/open and the domain in which commonality is </a:t>
            </a:r>
            <a:r>
              <a:rPr lang="en-US" sz="1800" dirty="0" smtClean="0"/>
              <a:t>desired, as well as the objective for MOSA implementation (adaptability, sustainability, upgradeability, competition, </a:t>
            </a:r>
            <a:r>
              <a:rPr lang="en-US" sz="1800" dirty="0" smtClean="0"/>
              <a:t>etc.) </a:t>
            </a:r>
            <a:r>
              <a:rPr lang="en-US" sz="1800" dirty="0" smtClean="0"/>
              <a:t>– for </a:t>
            </a:r>
            <a:r>
              <a:rPr lang="en-US" sz="1800" dirty="0"/>
              <a:t>each level of design</a:t>
            </a:r>
          </a:p>
          <a:p>
            <a:pPr lvl="1">
              <a:buClrTx/>
            </a:pPr>
            <a:r>
              <a:rPr lang="en-US" sz="1800" dirty="0"/>
              <a:t>Consider incentives for implementing MOSA in order to facilitate acceptance </a:t>
            </a:r>
            <a:r>
              <a:rPr lang="en-US" sz="1800" dirty="0" smtClean="0"/>
              <a:t>by acquirers </a:t>
            </a:r>
            <a:r>
              <a:rPr lang="en-US" sz="1800" dirty="0"/>
              <a:t>and suppliers</a:t>
            </a:r>
          </a:p>
          <a:p>
            <a:pPr lvl="1">
              <a:buClrTx/>
            </a:pPr>
            <a:r>
              <a:rPr lang="en-US" sz="1800" dirty="0"/>
              <a:t>Define OSD policy and regulations for implementing Technical Data Rights and Intellectual Property (</a:t>
            </a:r>
            <a:r>
              <a:rPr lang="en-US" sz="1800" dirty="0" smtClean="0"/>
              <a:t>those areas </a:t>
            </a:r>
            <a:r>
              <a:rPr lang="en-US" sz="1800" dirty="0"/>
              <a:t>impacted by MOSA)</a:t>
            </a:r>
          </a:p>
          <a:p>
            <a:pPr lvl="1">
              <a:buClrTx/>
            </a:pPr>
            <a:r>
              <a:rPr lang="en-US" sz="1800" dirty="0"/>
              <a:t>Develop MOSA architecture at level being procured </a:t>
            </a:r>
            <a:r>
              <a:rPr lang="en-US" sz="1800" dirty="0" smtClean="0"/>
              <a:t>along with </a:t>
            </a:r>
            <a:r>
              <a:rPr lang="en-US" sz="1800" dirty="0"/>
              <a:t>governance of planned open interfaces</a:t>
            </a:r>
          </a:p>
          <a:p>
            <a:pPr lvl="1">
              <a:buClrTx/>
            </a:pPr>
            <a:r>
              <a:rPr lang="en-US" sz="1800" dirty="0"/>
              <a:t>Plan for design disclosure of common </a:t>
            </a:r>
            <a:r>
              <a:rPr lang="en-US" sz="1800" dirty="0" smtClean="0"/>
              <a:t>modules needed to enable second sourcing and competition</a:t>
            </a:r>
            <a:endParaRPr lang="en-US" sz="1800" dirty="0"/>
          </a:p>
          <a:p>
            <a:pPr lvl="1">
              <a:buClrTx/>
            </a:pPr>
            <a:r>
              <a:rPr lang="en-US" sz="1800" dirty="0"/>
              <a:t>Identify common standards or release of ICDs and other documents that define open interfaces</a:t>
            </a:r>
          </a:p>
          <a:p>
            <a:pPr lvl="1">
              <a:buClrTx/>
            </a:pPr>
            <a:r>
              <a:rPr lang="en-US" sz="1800" dirty="0"/>
              <a:t>Define methods for sharing </a:t>
            </a:r>
            <a:r>
              <a:rPr lang="en-US" sz="1800" dirty="0" smtClean="0"/>
              <a:t>program </a:t>
            </a:r>
            <a:r>
              <a:rPr lang="en-US" sz="1800" dirty="0"/>
              <a:t>information and interfaces across services, programs and security levels</a:t>
            </a:r>
          </a:p>
          <a:p>
            <a:endParaRPr lang="en-US" sz="1800"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12</a:t>
            </a:fld>
            <a:endParaRPr lang="en-US"/>
          </a:p>
        </p:txBody>
      </p:sp>
      <p:sp>
        <p:nvSpPr>
          <p:cNvPr id="6" name="Footer Placeholder 5">
            <a:extLst>
              <a:ext uri="{FF2B5EF4-FFF2-40B4-BE49-F238E27FC236}">
                <a16:creationId xmlns="" xmlns:a16="http://schemas.microsoft.com/office/drawing/2014/main" id="{5BF86859-F4A9-421D-83A6-D493A70F9CF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2847719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097280"/>
            <a:ext cx="8862646" cy="5786651"/>
          </a:xfrm>
        </p:spPr>
        <p:txBody>
          <a:bodyPr>
            <a:normAutofit/>
          </a:bodyPr>
          <a:lstStyle/>
          <a:p>
            <a:pPr marL="0" indent="0">
              <a:buClrTx/>
              <a:buNone/>
            </a:pPr>
            <a:r>
              <a:rPr lang="en-US" sz="2400" dirty="0"/>
              <a:t>3) Define Interfaces in Terms of MIL-STD-881D Taxonomy Levels of Detail</a:t>
            </a:r>
          </a:p>
          <a:p>
            <a:pPr lvl="1">
              <a:buClrTx/>
            </a:pPr>
            <a:endParaRPr lang="en-US" sz="1800" dirty="0" smtClean="0"/>
          </a:p>
          <a:p>
            <a:pPr lvl="1">
              <a:buClrTx/>
            </a:pPr>
            <a:r>
              <a:rPr lang="en-US" sz="1800" dirty="0" smtClean="0"/>
              <a:t>MIL-STD-881D </a:t>
            </a:r>
            <a:r>
              <a:rPr lang="en-US" sz="1800" dirty="0"/>
              <a:t>is important for establishing a common </a:t>
            </a:r>
            <a:r>
              <a:rPr lang="en-US" sz="1800" dirty="0" smtClean="0"/>
              <a:t>language</a:t>
            </a:r>
            <a:endParaRPr lang="en-US" sz="1800" dirty="0"/>
          </a:p>
          <a:p>
            <a:pPr lvl="2">
              <a:buClrTx/>
            </a:pPr>
            <a:r>
              <a:rPr lang="en-US" dirty="0" smtClean="0"/>
              <a:t>Provides </a:t>
            </a:r>
            <a:r>
              <a:rPr lang="en-US" dirty="0"/>
              <a:t>consistent approach to defining hierarchy within a system or System of Systems</a:t>
            </a:r>
          </a:p>
          <a:p>
            <a:pPr lvl="2">
              <a:buClrTx/>
            </a:pPr>
            <a:r>
              <a:rPr lang="en-US" dirty="0" smtClean="0"/>
              <a:t>Needs to be employed consistently</a:t>
            </a:r>
          </a:p>
          <a:p>
            <a:pPr lvl="1">
              <a:buClrTx/>
            </a:pPr>
            <a:r>
              <a:rPr lang="en-US" sz="1800" dirty="0" smtClean="0"/>
              <a:t>Define </a:t>
            </a:r>
            <a:r>
              <a:rPr lang="en-US" sz="1800" dirty="0"/>
              <a:t>levels of taxonomy/modularity to eliminate ambiguous terms such as ”major </a:t>
            </a:r>
            <a:r>
              <a:rPr lang="en-US" sz="1800" dirty="0" smtClean="0"/>
              <a:t>component”  </a:t>
            </a:r>
            <a:r>
              <a:rPr lang="en-US" sz="1800" dirty="0"/>
              <a:t>and “platform level”</a:t>
            </a:r>
          </a:p>
          <a:p>
            <a:pPr lvl="1">
              <a:buClrTx/>
            </a:pPr>
            <a:r>
              <a:rPr lang="en-US" sz="1800" dirty="0"/>
              <a:t>C</a:t>
            </a:r>
            <a:r>
              <a:rPr lang="en-US" sz="1800" dirty="0" smtClean="0"/>
              <a:t>onsider </a:t>
            </a:r>
            <a:r>
              <a:rPr lang="en-US" sz="1800" dirty="0"/>
              <a:t>System Taxonomy breakdown of the Nomenclature system Mil-STD- 196F/G    (System, Subsystems, Centers, Centrals, Sets, Group, Units) for related taxonomic conventions</a:t>
            </a:r>
          </a:p>
          <a:p>
            <a:pPr lvl="1">
              <a:buClrTx/>
            </a:pPr>
            <a:r>
              <a:rPr lang="en-US" sz="1800" dirty="0" smtClean="0"/>
              <a:t>Define </a:t>
            </a:r>
            <a:r>
              <a:rPr lang="en-US" sz="1800" dirty="0"/>
              <a:t>level of integration (Manual, type of automation, etc.) expected between platforms, systems, subsystems, and components at all applicable levels in the </a:t>
            </a:r>
            <a:r>
              <a:rPr lang="en-US" sz="1800" dirty="0" smtClean="0"/>
              <a:t>SoS’s </a:t>
            </a:r>
            <a:r>
              <a:rPr lang="en-US" sz="1800" dirty="0"/>
              <a:t>Taxonomy</a:t>
            </a:r>
          </a:p>
        </p:txBody>
      </p:sp>
      <p:sp>
        <p:nvSpPr>
          <p:cNvPr id="4" name="Footer Placeholder 3"/>
          <p:cNvSpPr>
            <a:spLocks noGrp="1"/>
          </p:cNvSpPr>
          <p:nvPr>
            <p:ph type="ftr" sz="quarter" idx="11"/>
          </p:nvPr>
        </p:nvSpPr>
        <p:spPr/>
        <p:txBody>
          <a:bodyPr/>
          <a:lstStyle/>
          <a:p>
            <a:endParaRPr lang="en-US"/>
          </a:p>
        </p:txBody>
      </p:sp>
      <p:sp>
        <p:nvSpPr>
          <p:cNvPr id="6" name="Title 1"/>
          <p:cNvSpPr>
            <a:spLocks noGrp="1"/>
          </p:cNvSpPr>
          <p:nvPr>
            <p:ph type="title"/>
          </p:nvPr>
        </p:nvSpPr>
        <p:spPr/>
        <p:txBody>
          <a:bodyPr/>
          <a:lstStyle/>
          <a:p>
            <a:r>
              <a:rPr lang="en-US" dirty="0"/>
              <a:t>Conclusions and Recommendations</a:t>
            </a:r>
          </a:p>
        </p:txBody>
      </p:sp>
    </p:spTree>
    <p:extLst>
      <p:ext uri="{BB962C8B-B14F-4D97-AF65-F5344CB8AC3E}">
        <p14:creationId xmlns:p14="http://schemas.microsoft.com/office/powerpoint/2010/main" val="29752433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862646" cy="5161852"/>
          </a:xfrm>
        </p:spPr>
        <p:txBody>
          <a:bodyPr>
            <a:normAutofit/>
          </a:bodyPr>
          <a:lstStyle/>
          <a:p>
            <a:pPr marL="0" lvl="0" indent="0">
              <a:buNone/>
            </a:pPr>
            <a:r>
              <a:rPr lang="en-US" sz="2400" dirty="0"/>
              <a:t>4) Apply MOSA in software architectures at appropriate levels of abstraction and </a:t>
            </a:r>
            <a:r>
              <a:rPr lang="en-US" sz="2400" dirty="0" smtClean="0"/>
              <a:t>complexity </a:t>
            </a:r>
          </a:p>
          <a:p>
            <a:pPr lvl="1">
              <a:buClrTx/>
            </a:pPr>
            <a:endParaRPr lang="en-US" sz="1800" dirty="0" smtClean="0"/>
          </a:p>
          <a:p>
            <a:pPr lvl="1">
              <a:buClrTx/>
            </a:pPr>
            <a:r>
              <a:rPr lang="en-US" sz="1800" dirty="0" smtClean="0"/>
              <a:t>Apply MOSA requirements appropriate to software architecture levels of abstraction / reification (provide form to), including the SoS level</a:t>
            </a:r>
          </a:p>
          <a:p>
            <a:pPr lvl="1">
              <a:buClrTx/>
            </a:pPr>
            <a:r>
              <a:rPr lang="en-US" sz="1800" dirty="0" smtClean="0"/>
              <a:t>Develop </a:t>
            </a:r>
            <a:r>
              <a:rPr lang="en-US" sz="1800" dirty="0"/>
              <a:t>a </a:t>
            </a:r>
            <a:r>
              <a:rPr lang="en-US" sz="1800" dirty="0" smtClean="0"/>
              <a:t>software taxonomy </a:t>
            </a:r>
            <a:r>
              <a:rPr lang="en-US" sz="1800" dirty="0"/>
              <a:t>similar to </a:t>
            </a:r>
            <a:r>
              <a:rPr lang="en-US" sz="1800" dirty="0" smtClean="0"/>
              <a:t>MIL-STD-881D to </a:t>
            </a:r>
            <a:r>
              <a:rPr lang="en-US" sz="1800" dirty="0"/>
              <a:t>guide development of s</a:t>
            </a:r>
            <a:r>
              <a:rPr lang="en-US" sz="1800" dirty="0" smtClean="0"/>
              <a:t>oftware </a:t>
            </a:r>
            <a:r>
              <a:rPr lang="en-US" sz="1800" dirty="0"/>
              <a:t>MOSA.  Especially focus on modularity in software and standard interfaces</a:t>
            </a:r>
          </a:p>
          <a:p>
            <a:pPr lvl="1">
              <a:buClrTx/>
            </a:pPr>
            <a:r>
              <a:rPr lang="en-US" sz="1800" dirty="0"/>
              <a:t>Define a Framework/Lexicon to enable discussion of the design </a:t>
            </a:r>
            <a:r>
              <a:rPr lang="en-US" sz="1800" dirty="0" smtClean="0"/>
              <a:t>level with </a:t>
            </a:r>
            <a:r>
              <a:rPr lang="en-US" sz="1800" dirty="0"/>
              <a:t>appropriate partitioning at various </a:t>
            </a:r>
            <a:r>
              <a:rPr lang="en-US" sz="1800" dirty="0" smtClean="0"/>
              <a:t>levels and stages </a:t>
            </a:r>
            <a:r>
              <a:rPr lang="en-US" sz="1800" dirty="0"/>
              <a:t>of design </a:t>
            </a:r>
            <a:r>
              <a:rPr lang="en-US" sz="1800" dirty="0" smtClean="0"/>
              <a:t>along with associated logical </a:t>
            </a:r>
            <a:r>
              <a:rPr lang="en-US" sz="1800" dirty="0"/>
              <a:t>interfaces.</a:t>
            </a:r>
          </a:p>
          <a:p>
            <a:pPr lvl="1">
              <a:buClrTx/>
            </a:pPr>
            <a:r>
              <a:rPr lang="en-US" sz="1800" dirty="0"/>
              <a:t>Develop a common reference architecture for data model identification at varying levels of </a:t>
            </a:r>
            <a:r>
              <a:rPr lang="en-US" sz="1800" dirty="0" smtClean="0"/>
              <a:t>fidelity, including applicability of </a:t>
            </a:r>
            <a:r>
              <a:rPr lang="en-US" sz="1800" dirty="0"/>
              <a:t>various partitions </a:t>
            </a:r>
            <a:r>
              <a:rPr lang="en-US" sz="1800" dirty="0" smtClean="0"/>
              <a:t>in </a:t>
            </a:r>
            <a:r>
              <a:rPr lang="en-US" sz="1800" dirty="0"/>
              <a:t>the various DoD </a:t>
            </a:r>
            <a:r>
              <a:rPr lang="en-US" sz="1800" dirty="0" smtClean="0"/>
              <a:t>Domains</a:t>
            </a:r>
            <a:endParaRPr lang="en-US" sz="1800" dirty="0"/>
          </a:p>
          <a:p>
            <a:pPr lvl="1">
              <a:buClrTx/>
            </a:pPr>
            <a:r>
              <a:rPr lang="en-US" sz="1800" dirty="0"/>
              <a:t>Define modular s</a:t>
            </a:r>
            <a:r>
              <a:rPr lang="en-US" sz="1800" dirty="0" smtClean="0"/>
              <a:t>oftware </a:t>
            </a:r>
            <a:r>
              <a:rPr lang="en-US" sz="1800" dirty="0"/>
              <a:t>data rights at appropriate levels of modular </a:t>
            </a:r>
            <a:r>
              <a:rPr lang="en-US" sz="1800" dirty="0" smtClean="0"/>
              <a:t>abstraction/reification (OS vs. micro-services)</a:t>
            </a:r>
            <a:endParaRPr lang="en-US" sz="18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8760217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862646" cy="5311001"/>
          </a:xfrm>
        </p:spPr>
        <p:txBody>
          <a:bodyPr>
            <a:normAutofit/>
          </a:bodyPr>
          <a:lstStyle/>
          <a:p>
            <a:pPr marL="0" lvl="0" indent="0">
              <a:buClrTx/>
              <a:buNone/>
            </a:pPr>
            <a:r>
              <a:rPr lang="en-US" sz="2400" dirty="0"/>
              <a:t>5) Implement MOSA as part of a larger and more robust Digital Engineering strategy</a:t>
            </a:r>
          </a:p>
          <a:p>
            <a:pPr lvl="1">
              <a:buClrTx/>
            </a:pPr>
            <a:endParaRPr lang="en-US" sz="1800" dirty="0" smtClean="0"/>
          </a:p>
          <a:p>
            <a:pPr lvl="1">
              <a:buClrTx/>
            </a:pPr>
            <a:r>
              <a:rPr lang="en-US" sz="1800" dirty="0" smtClean="0"/>
              <a:t>Models </a:t>
            </a:r>
            <a:r>
              <a:rPr lang="en-US" sz="1800" dirty="0"/>
              <a:t>can be used to define and communicate MOSA architectures and partitioning</a:t>
            </a:r>
          </a:p>
          <a:p>
            <a:pPr lvl="1">
              <a:buClrTx/>
            </a:pPr>
            <a:r>
              <a:rPr lang="en-US" sz="1800" dirty="0"/>
              <a:t>Development of a common MOSA framework/lexicon needs to be tasked to define System Functions at multiple levels of an architecture (Instance data at the next levels below the DoDAF Meta Data of </a:t>
            </a:r>
            <a:r>
              <a:rPr lang="en-US" sz="1800" dirty="0" smtClean="0"/>
              <a:t>Performer </a:t>
            </a:r>
            <a:r>
              <a:rPr lang="en-US" sz="1800" dirty="0"/>
              <a:t>and System).</a:t>
            </a:r>
          </a:p>
          <a:p>
            <a:pPr lvl="1">
              <a:buClrTx/>
            </a:pPr>
            <a:r>
              <a:rPr lang="en-US" sz="1800" dirty="0"/>
              <a:t>System </a:t>
            </a:r>
            <a:r>
              <a:rPr lang="en-US" sz="1800" dirty="0" smtClean="0"/>
              <a:t>and </a:t>
            </a:r>
            <a:r>
              <a:rPr lang="en-US" sz="1800" dirty="0" err="1" smtClean="0"/>
              <a:t>SoS</a:t>
            </a:r>
            <a:r>
              <a:rPr lang="en-US" sz="1800" dirty="0" smtClean="0"/>
              <a:t> Architecture </a:t>
            </a:r>
            <a:r>
              <a:rPr lang="en-US" sz="1800" dirty="0"/>
              <a:t>definition and management responsibility </a:t>
            </a:r>
            <a:r>
              <a:rPr lang="en-US" sz="1800" dirty="0" smtClean="0"/>
              <a:t>need </a:t>
            </a:r>
            <a:r>
              <a:rPr lang="en-US" sz="1800" dirty="0"/>
              <a:t>to be articulated at the </a:t>
            </a:r>
            <a:r>
              <a:rPr lang="en-US" sz="1800" dirty="0" smtClean="0"/>
              <a:t>government and </a:t>
            </a:r>
            <a:r>
              <a:rPr lang="en-US" sz="1800" dirty="0"/>
              <a:t>mission </a:t>
            </a:r>
            <a:r>
              <a:rPr lang="en-US" sz="1800" dirty="0" smtClean="0"/>
              <a:t>level, with flow-down </a:t>
            </a:r>
            <a:r>
              <a:rPr lang="en-US" sz="1800" dirty="0"/>
              <a:t>to contractors and procurement items.</a:t>
            </a:r>
          </a:p>
          <a:p>
            <a:pPr lvl="1">
              <a:buClrTx/>
            </a:pPr>
            <a:r>
              <a:rPr lang="en-US" sz="1800" dirty="0"/>
              <a:t>Standards, common modules  and </a:t>
            </a:r>
            <a:r>
              <a:rPr lang="en-US" sz="1800" dirty="0" smtClean="0"/>
              <a:t>interfaces </a:t>
            </a:r>
            <a:r>
              <a:rPr lang="en-US" sz="1800" dirty="0"/>
              <a:t>should be categorized as to their level in the SoS </a:t>
            </a:r>
            <a:r>
              <a:rPr lang="en-US" sz="1800" dirty="0" smtClean="0"/>
              <a:t>taxonomy and </a:t>
            </a:r>
            <a:r>
              <a:rPr lang="en-US" sz="1800" dirty="0"/>
              <a:t>technology </a:t>
            </a:r>
            <a:r>
              <a:rPr lang="en-US" sz="1800" dirty="0" smtClean="0"/>
              <a:t>state (old</a:t>
            </a:r>
            <a:r>
              <a:rPr lang="en-US" sz="1800" dirty="0"/>
              <a:t>, latest implemented, emerging, etc</a:t>
            </a:r>
            <a:r>
              <a:rPr lang="en-US" sz="1800" dirty="0" smtClean="0"/>
              <a:t>.), then placed </a:t>
            </a:r>
            <a:r>
              <a:rPr lang="en-US" sz="1800" dirty="0"/>
              <a:t>in a reference architecture</a:t>
            </a:r>
          </a:p>
          <a:p>
            <a:pPr marL="0" indent="0">
              <a:buClrTx/>
              <a:buNone/>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82707425"/>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534400" cy="4895273"/>
          </a:xfrm>
        </p:spPr>
        <p:txBody>
          <a:bodyPr>
            <a:normAutofit/>
          </a:bodyPr>
          <a:lstStyle/>
          <a:p>
            <a:pPr marL="0" indent="0">
              <a:buClrTx/>
              <a:buNone/>
            </a:pPr>
            <a:r>
              <a:rPr lang="en-US" sz="2400" dirty="0"/>
              <a:t>6) Incorporate cybersecurity strategy in a MOSA application at the time of initial design, not as a later addition</a:t>
            </a:r>
          </a:p>
          <a:p>
            <a:pPr lvl="1">
              <a:buClrTx/>
            </a:pPr>
            <a:endParaRPr lang="en-US" sz="1800" dirty="0" smtClean="0"/>
          </a:p>
          <a:p>
            <a:pPr lvl="1">
              <a:buClrTx/>
            </a:pPr>
            <a:r>
              <a:rPr lang="en-US" sz="1800" dirty="0" smtClean="0"/>
              <a:t>System Security Engineering </a:t>
            </a:r>
            <a:r>
              <a:rPr lang="en-US" sz="1800" dirty="0"/>
              <a:t>needs to be </a:t>
            </a:r>
            <a:r>
              <a:rPr lang="en-US" sz="1800" dirty="0" smtClean="0"/>
              <a:t>performed up-front as part </a:t>
            </a:r>
            <a:r>
              <a:rPr lang="en-US" sz="1800" dirty="0"/>
              <a:t>of the development </a:t>
            </a:r>
            <a:r>
              <a:rPr lang="en-US" sz="1800" dirty="0" smtClean="0"/>
              <a:t>process (when identifying </a:t>
            </a:r>
            <a:r>
              <a:rPr lang="en-US" sz="1800" dirty="0"/>
              <a:t>CONOPS and </a:t>
            </a:r>
            <a:r>
              <a:rPr lang="en-US" sz="1800" dirty="0" smtClean="0"/>
              <a:t>declaring security requirements)</a:t>
            </a:r>
            <a:endParaRPr lang="en-US" sz="1800" dirty="0"/>
          </a:p>
          <a:p>
            <a:pPr lvl="1">
              <a:buClrTx/>
            </a:pPr>
            <a:r>
              <a:rPr lang="en-US" sz="1800" dirty="0"/>
              <a:t>Understand effects of modularity and open interfaces on </a:t>
            </a:r>
            <a:r>
              <a:rPr lang="en-US" sz="1800" dirty="0" smtClean="0"/>
              <a:t>cybersecurity </a:t>
            </a:r>
            <a:r>
              <a:rPr lang="en-US" sz="1800" dirty="0"/>
              <a:t>and </a:t>
            </a:r>
            <a:r>
              <a:rPr lang="en-US" sz="1800" dirty="0" smtClean="0"/>
              <a:t>system security</a:t>
            </a:r>
            <a:endParaRPr lang="en-US" sz="1800" dirty="0"/>
          </a:p>
          <a:p>
            <a:pPr lvl="1">
              <a:buClrTx/>
            </a:pPr>
            <a:r>
              <a:rPr lang="en-US" sz="1800" dirty="0"/>
              <a:t>Understand possible </a:t>
            </a:r>
            <a:r>
              <a:rPr lang="en-US" sz="1800" dirty="0" smtClean="0"/>
              <a:t>MOSA-induced </a:t>
            </a:r>
            <a:r>
              <a:rPr lang="en-US" sz="1800" dirty="0"/>
              <a:t>threat vectors and associated risks</a:t>
            </a:r>
          </a:p>
          <a:p>
            <a:pPr lvl="1">
              <a:buClrTx/>
            </a:pPr>
            <a:r>
              <a:rPr lang="en-US" sz="1800" dirty="0"/>
              <a:t>Develop security architecture early in the program and define risk mitigation approaches</a:t>
            </a:r>
          </a:p>
          <a:p>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16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2202828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229600" cy="4830763"/>
          </a:xfrm>
        </p:spPr>
        <p:txBody>
          <a:bodyPr/>
          <a:lstStyle/>
          <a:p>
            <a:pPr marL="0" lvl="0" indent="0">
              <a:buClrTx/>
              <a:buNone/>
            </a:pPr>
            <a:r>
              <a:rPr lang="en-US" sz="2400" dirty="0"/>
              <a:t>7) DOD and industry work together to define how to evaluate MOSA and certify as MOSA compliant</a:t>
            </a:r>
          </a:p>
          <a:p>
            <a:pPr lvl="1">
              <a:buClrTx/>
            </a:pPr>
            <a:endParaRPr lang="en-US" sz="1800" dirty="0" smtClean="0"/>
          </a:p>
          <a:p>
            <a:pPr lvl="1">
              <a:buClrTx/>
            </a:pPr>
            <a:r>
              <a:rPr lang="en-US" sz="1800" dirty="0" smtClean="0"/>
              <a:t>Define </a:t>
            </a:r>
            <a:r>
              <a:rPr lang="en-US" sz="1800" dirty="0"/>
              <a:t>MOSA </a:t>
            </a:r>
            <a:r>
              <a:rPr lang="en-US" sz="1800" dirty="0" smtClean="0"/>
              <a:t>metrics for various domains and SOS levels</a:t>
            </a:r>
            <a:endParaRPr lang="en-US" sz="1800" dirty="0"/>
          </a:p>
          <a:p>
            <a:pPr lvl="1">
              <a:buClrTx/>
            </a:pPr>
            <a:r>
              <a:rPr lang="en-US" sz="1800" dirty="0"/>
              <a:t>Establish MOSA evaluation process and evaluation criteria </a:t>
            </a:r>
            <a:r>
              <a:rPr lang="en-US" sz="1800" dirty="0" smtClean="0"/>
              <a:t>for proposals</a:t>
            </a:r>
            <a:endParaRPr lang="en-US" sz="1800" dirty="0"/>
          </a:p>
          <a:p>
            <a:pPr lvl="1">
              <a:buClrTx/>
            </a:pPr>
            <a:r>
              <a:rPr lang="en-US" sz="1800" dirty="0"/>
              <a:t>Define what it means to be </a:t>
            </a:r>
            <a:r>
              <a:rPr lang="en-US" sz="1800" i="1" dirty="0"/>
              <a:t>MOSA compliant </a:t>
            </a:r>
            <a:r>
              <a:rPr lang="en-US" sz="1800" dirty="0"/>
              <a:t>and develop standard certification objectives and </a:t>
            </a:r>
            <a:r>
              <a:rPr lang="en-US" sz="1800" dirty="0" smtClean="0"/>
              <a:t>criteria</a:t>
            </a:r>
          </a:p>
          <a:p>
            <a:pPr lvl="1">
              <a:buClrTx/>
            </a:pPr>
            <a:r>
              <a:rPr lang="en-US" sz="1800" dirty="0" smtClean="0"/>
              <a:t>Emphasize measurement methodology over structure (One set of metrics for one domain, such as ship building, may not be appropriate for a different domain, such as aerospace)</a:t>
            </a:r>
            <a:endParaRPr lang="en-US" sz="1800" dirty="0"/>
          </a:p>
          <a:p>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17</a:t>
            </a:fld>
            <a:endParaRPr lang="en-US"/>
          </a:p>
        </p:txBody>
      </p:sp>
      <p:sp>
        <p:nvSpPr>
          <p:cNvPr id="6" name="Footer Placeholder 5">
            <a:extLst>
              <a:ext uri="{FF2B5EF4-FFF2-40B4-BE49-F238E27FC236}">
                <a16:creationId xmlns="" xmlns:a16="http://schemas.microsoft.com/office/drawing/2014/main" id="{A85A2073-3771-41AA-837F-C6817107531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29175510"/>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862646" cy="5760720"/>
          </a:xfrm>
        </p:spPr>
        <p:txBody>
          <a:bodyPr>
            <a:normAutofit fontScale="92500" lnSpcReduction="20000"/>
          </a:bodyPr>
          <a:lstStyle/>
          <a:p>
            <a:pPr marL="0" indent="0">
              <a:buNone/>
            </a:pPr>
            <a:r>
              <a:rPr lang="en-US" sz="2600" dirty="0"/>
              <a:t>8) Develop and implement enablers with appropriate investment to </a:t>
            </a:r>
            <a:r>
              <a:rPr lang="en-US" sz="2600" dirty="0" smtClean="0"/>
              <a:t>effect </a:t>
            </a:r>
            <a:r>
              <a:rPr lang="en-US" sz="2600" dirty="0"/>
              <a:t>culture change required for successful widespread adoption of MOSA</a:t>
            </a:r>
            <a:r>
              <a:rPr lang="en-US" sz="2600" b="0" dirty="0"/>
              <a:t>:  Includes OSMP, MOSA in Technical Reviews, and MOSA Strategy Defined at all levels of the </a:t>
            </a:r>
            <a:r>
              <a:rPr lang="en-US" sz="2600" b="0" dirty="0" smtClean="0"/>
              <a:t>system</a:t>
            </a:r>
          </a:p>
          <a:p>
            <a:pPr lvl="1">
              <a:buClrTx/>
            </a:pPr>
            <a:r>
              <a:rPr lang="en-US" sz="1900" dirty="0" smtClean="0"/>
              <a:t>Make MOSA a requirement -- not an option -- for </a:t>
            </a:r>
            <a:r>
              <a:rPr lang="en-US" sz="1900" u="sng" dirty="0" smtClean="0"/>
              <a:t>all</a:t>
            </a:r>
            <a:r>
              <a:rPr lang="en-US" sz="1900" dirty="0" smtClean="0"/>
              <a:t> procurements</a:t>
            </a:r>
          </a:p>
          <a:p>
            <a:pPr lvl="1">
              <a:buClrTx/>
            </a:pPr>
            <a:r>
              <a:rPr lang="en-US" sz="1900" dirty="0" smtClean="0"/>
              <a:t>Open </a:t>
            </a:r>
            <a:r>
              <a:rPr lang="en-US" sz="1900" dirty="0"/>
              <a:t>Systems Management Plan </a:t>
            </a:r>
            <a:r>
              <a:rPr lang="en-US" sz="1900" dirty="0" smtClean="0"/>
              <a:t>as </a:t>
            </a:r>
            <a:r>
              <a:rPr lang="en-US" sz="1900" dirty="0"/>
              <a:t>common as a SEMP </a:t>
            </a:r>
          </a:p>
          <a:p>
            <a:pPr lvl="1">
              <a:buClrTx/>
            </a:pPr>
            <a:r>
              <a:rPr lang="en-US" sz="1900" dirty="0"/>
              <a:t>MOSA </a:t>
            </a:r>
            <a:r>
              <a:rPr lang="en-US" sz="1900" dirty="0" smtClean="0"/>
              <a:t>incorporated </a:t>
            </a:r>
            <a:r>
              <a:rPr lang="en-US" sz="1900" dirty="0"/>
              <a:t>into </a:t>
            </a:r>
            <a:r>
              <a:rPr lang="en-US" sz="1900" dirty="0" smtClean="0"/>
              <a:t>technical/management </a:t>
            </a:r>
            <a:r>
              <a:rPr lang="en-US" sz="1900" dirty="0"/>
              <a:t>r</a:t>
            </a:r>
            <a:r>
              <a:rPr lang="en-US" sz="1900" dirty="0" smtClean="0"/>
              <a:t>eviews</a:t>
            </a:r>
            <a:endParaRPr lang="en-US" sz="1900" dirty="0"/>
          </a:p>
          <a:p>
            <a:pPr lvl="1">
              <a:buClrTx/>
            </a:pPr>
            <a:r>
              <a:rPr lang="en-US" sz="1900" dirty="0"/>
              <a:t>A</a:t>
            </a:r>
            <a:r>
              <a:rPr lang="en-US" sz="1900" dirty="0" smtClean="0"/>
              <a:t> </a:t>
            </a:r>
            <a:r>
              <a:rPr lang="en-US" sz="1900" dirty="0"/>
              <a:t>common approach to functional </a:t>
            </a:r>
            <a:r>
              <a:rPr lang="en-US" sz="1900" dirty="0" smtClean="0"/>
              <a:t>analysis is needed </a:t>
            </a:r>
            <a:r>
              <a:rPr lang="en-US" sz="1900" dirty="0"/>
              <a:t>to </a:t>
            </a:r>
            <a:r>
              <a:rPr lang="en-US" sz="1900" dirty="0" smtClean="0"/>
              <a:t>define </a:t>
            </a:r>
            <a:r>
              <a:rPr lang="en-US" sz="1900" dirty="0"/>
              <a:t>partitioning</a:t>
            </a:r>
          </a:p>
          <a:p>
            <a:pPr lvl="1">
              <a:buClrTx/>
            </a:pPr>
            <a:r>
              <a:rPr lang="en-US" sz="1900" dirty="0"/>
              <a:t>MOSA </a:t>
            </a:r>
            <a:r>
              <a:rPr lang="en-US" sz="1900" dirty="0" smtClean="0"/>
              <a:t>strategy </a:t>
            </a:r>
            <a:r>
              <a:rPr lang="en-US" sz="1900" dirty="0"/>
              <a:t>d</a:t>
            </a:r>
            <a:r>
              <a:rPr lang="en-US" sz="1900" dirty="0" smtClean="0"/>
              <a:t>efined </a:t>
            </a:r>
            <a:r>
              <a:rPr lang="en-US" sz="1900" dirty="0"/>
              <a:t>at all levels of the system of systems</a:t>
            </a:r>
          </a:p>
          <a:p>
            <a:pPr lvl="1">
              <a:buClrTx/>
            </a:pPr>
            <a:r>
              <a:rPr lang="en-US" sz="1900" dirty="0"/>
              <a:t>I</a:t>
            </a:r>
            <a:r>
              <a:rPr lang="en-US" sz="1900" dirty="0" smtClean="0"/>
              <a:t>nclude explicit MOSA principles in all architectures </a:t>
            </a:r>
          </a:p>
          <a:p>
            <a:pPr lvl="1">
              <a:buClrTx/>
            </a:pPr>
            <a:r>
              <a:rPr lang="en-US" sz="1900" dirty="0"/>
              <a:t>Include </a:t>
            </a:r>
            <a:r>
              <a:rPr lang="en-US" sz="1900" dirty="0" smtClean="0"/>
              <a:t>MOSA </a:t>
            </a:r>
            <a:r>
              <a:rPr lang="en-US" sz="1900" dirty="0"/>
              <a:t>as a </a:t>
            </a:r>
            <a:r>
              <a:rPr lang="en-US" sz="1900" dirty="0" smtClean="0"/>
              <a:t>primary consideration </a:t>
            </a:r>
            <a:r>
              <a:rPr lang="en-US" sz="1900" dirty="0"/>
              <a:t>in “Value Engineering”</a:t>
            </a:r>
          </a:p>
          <a:p>
            <a:pPr lvl="1">
              <a:buClrTx/>
            </a:pPr>
            <a:r>
              <a:rPr lang="en-US" sz="1900" dirty="0" smtClean="0"/>
              <a:t>Government </a:t>
            </a:r>
            <a:r>
              <a:rPr lang="en-US" sz="1900" dirty="0"/>
              <a:t>needs to </a:t>
            </a:r>
            <a:r>
              <a:rPr lang="en-US" sz="1900" dirty="0" smtClean="0"/>
              <a:t>coordinate across </a:t>
            </a:r>
            <a:r>
              <a:rPr lang="en-US" sz="1900" dirty="0"/>
              <a:t>services and weapon systems as to specifications, standards, </a:t>
            </a:r>
            <a:r>
              <a:rPr lang="en-US" sz="1900" dirty="0" smtClean="0"/>
              <a:t>and mission </a:t>
            </a:r>
            <a:r>
              <a:rPr lang="en-US" sz="1900" dirty="0"/>
              <a:t>engineering</a:t>
            </a:r>
          </a:p>
          <a:p>
            <a:pPr lvl="1">
              <a:buClrTx/>
            </a:pPr>
            <a:r>
              <a:rPr lang="en-US" sz="1900" dirty="0"/>
              <a:t>Provide a means for sharing interfaces and data between programs</a:t>
            </a:r>
          </a:p>
          <a:p>
            <a:pPr lvl="1">
              <a:buClrTx/>
            </a:pPr>
            <a:r>
              <a:rPr lang="en-US" sz="1900" dirty="0" smtClean="0"/>
              <a:t>Embed MOSA in System/Mission/Digital </a:t>
            </a:r>
            <a:r>
              <a:rPr lang="en-US" sz="1900" dirty="0"/>
              <a:t>Engineering and SoS processes</a:t>
            </a:r>
          </a:p>
          <a:p>
            <a:pPr lvl="1">
              <a:buClrTx/>
            </a:pPr>
            <a:r>
              <a:rPr lang="en-US" sz="1900" dirty="0"/>
              <a:t>Build MOSA incentives into contracts and award fee </a:t>
            </a:r>
            <a:r>
              <a:rPr lang="en-US" sz="1900" dirty="0" smtClean="0"/>
              <a:t>structures</a:t>
            </a:r>
          </a:p>
          <a:p>
            <a:pPr lvl="1">
              <a:buClrTx/>
            </a:pPr>
            <a:r>
              <a:rPr lang="en-US" sz="1900" dirty="0" smtClean="0"/>
              <a:t>Services and DoD should ensure effective management and coordination of the various MOSA-enabling standardization efforts</a:t>
            </a:r>
            <a:endParaRPr lang="en-US" sz="19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97070796"/>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1"/>
            <a:ext cx="8808720" cy="5303520"/>
          </a:xfrm>
        </p:spPr>
        <p:txBody>
          <a:bodyPr>
            <a:normAutofit/>
          </a:bodyPr>
          <a:lstStyle/>
          <a:p>
            <a:pPr marL="0" indent="0">
              <a:buClrTx/>
              <a:buNone/>
            </a:pPr>
            <a:r>
              <a:rPr lang="en-US" sz="2400" dirty="0"/>
              <a:t>9) Create library of MOSA certified systems and interfaces</a:t>
            </a:r>
          </a:p>
          <a:p>
            <a:pPr lvl="1">
              <a:buClrTx/>
            </a:pPr>
            <a:endParaRPr lang="en-US" sz="1800" b="0" dirty="0" smtClean="0"/>
          </a:p>
          <a:p>
            <a:pPr lvl="1">
              <a:buClrTx/>
            </a:pPr>
            <a:r>
              <a:rPr lang="en-US" sz="1800" b="0" dirty="0" smtClean="0"/>
              <a:t>Maintain </a:t>
            </a:r>
            <a:r>
              <a:rPr lang="en-US" sz="1800" b="0" dirty="0"/>
              <a:t>re-useable archive of systems that are certified MOSA systems and interface types identified as certified MOSA interfaces</a:t>
            </a:r>
          </a:p>
          <a:p>
            <a:pPr lvl="2">
              <a:buClrTx/>
            </a:pPr>
            <a:r>
              <a:rPr lang="en-US" b="0" dirty="0" smtClean="0"/>
              <a:t>MOSA-compliant </a:t>
            </a:r>
            <a:r>
              <a:rPr lang="en-US" b="0" dirty="0"/>
              <a:t>systems are made available for reference and follow-on improvement</a:t>
            </a:r>
          </a:p>
          <a:p>
            <a:pPr lvl="1">
              <a:buClrTx/>
            </a:pPr>
            <a:r>
              <a:rPr lang="en-US" sz="1800" b="0" dirty="0"/>
              <a:t>Includes the system partitioning architecture as well as the ICDs and standards for the “open “interfaces defined in the system, providing traceability to the driving requirements and processes in the Operational Architectures.  </a:t>
            </a:r>
          </a:p>
          <a:p>
            <a:pPr lvl="1">
              <a:buClrTx/>
            </a:pPr>
            <a:r>
              <a:rPr lang="en-US" sz="1800" dirty="0"/>
              <a:t>I</a:t>
            </a:r>
            <a:r>
              <a:rPr lang="en-US" sz="1800" b="0" dirty="0" smtClean="0"/>
              <a:t>nclude </a:t>
            </a:r>
            <a:r>
              <a:rPr lang="en-US" sz="1800" b="0" dirty="0"/>
              <a:t>the modularity </a:t>
            </a:r>
            <a:r>
              <a:rPr lang="en-US" sz="1800" b="0" dirty="0" smtClean="0"/>
              <a:t>objectives, how </a:t>
            </a:r>
            <a:r>
              <a:rPr lang="en-US" sz="1800" b="0" dirty="0"/>
              <a:t>those objectives were </a:t>
            </a:r>
            <a:r>
              <a:rPr lang="en-US" sz="1800" b="0" dirty="0" smtClean="0"/>
              <a:t>achieved, and why they are important</a:t>
            </a:r>
            <a:endParaRPr lang="en-US" sz="1800" b="0" dirty="0"/>
          </a:p>
          <a:p>
            <a:pPr lvl="1">
              <a:buClrTx/>
            </a:pPr>
            <a:r>
              <a:rPr lang="en-US" sz="1800" dirty="0"/>
              <a:t>F</a:t>
            </a:r>
            <a:r>
              <a:rPr lang="en-US" sz="1800" b="0" dirty="0" smtClean="0"/>
              <a:t>acilitate </a:t>
            </a:r>
            <a:r>
              <a:rPr lang="en-US" sz="1800" b="0" dirty="0"/>
              <a:t>development of common, open </a:t>
            </a:r>
            <a:r>
              <a:rPr lang="en-US" sz="1800" b="0" dirty="0" smtClean="0"/>
              <a:t>architectures, providing </a:t>
            </a:r>
            <a:r>
              <a:rPr lang="en-US" sz="1800" b="0" dirty="0"/>
              <a:t>access to critical information that will </a:t>
            </a:r>
            <a:r>
              <a:rPr lang="en-US" sz="1800" b="0" dirty="0" smtClean="0"/>
              <a:t>1) help </a:t>
            </a:r>
            <a:r>
              <a:rPr lang="en-US" sz="1800" b="0" dirty="0"/>
              <a:t>accelerate MOSA adoption, </a:t>
            </a:r>
            <a:r>
              <a:rPr lang="en-US" sz="1800" b="0" dirty="0" smtClean="0"/>
              <a:t>2) speed </a:t>
            </a:r>
            <a:r>
              <a:rPr lang="en-US" sz="1800" b="0" dirty="0"/>
              <a:t>a system’s development, </a:t>
            </a:r>
            <a:r>
              <a:rPr lang="en-US" sz="1800" b="0" dirty="0" smtClean="0"/>
              <a:t>and 3) </a:t>
            </a:r>
            <a:r>
              <a:rPr lang="en-US" sz="1800" b="0" dirty="0"/>
              <a:t>increase competition across industry</a:t>
            </a:r>
          </a:p>
          <a:p>
            <a:pPr lvl="1">
              <a:buClrTx/>
            </a:pPr>
            <a:endParaRPr lang="en-US" dirty="0"/>
          </a:p>
          <a:p>
            <a:pPr>
              <a:buClrTx/>
            </a:pPr>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19</a:t>
            </a:fld>
            <a:endParaRPr lang="en-US"/>
          </a:p>
        </p:txBody>
      </p:sp>
      <p:sp>
        <p:nvSpPr>
          <p:cNvPr id="6" name="Footer Placeholder 5">
            <a:extLst>
              <a:ext uri="{FF2B5EF4-FFF2-40B4-BE49-F238E27FC236}">
                <a16:creationId xmlns="" xmlns:a16="http://schemas.microsoft.com/office/drawing/2014/main" id="{142D80D9-ECDD-4E2D-BC80-1D32BAE0384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85969521"/>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Your Presenter: Bob Scheurer</a:t>
            </a:r>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543" y="1110897"/>
            <a:ext cx="1769803" cy="2477724"/>
          </a:xfrm>
          <a:prstGeom prst="rect">
            <a:avLst/>
          </a:prstGeom>
        </p:spPr>
      </p:pic>
      <p:grpSp>
        <p:nvGrpSpPr>
          <p:cNvPr id="9" name="Group 8"/>
          <p:cNvGrpSpPr/>
          <p:nvPr/>
        </p:nvGrpSpPr>
        <p:grpSpPr>
          <a:xfrm>
            <a:off x="2930736" y="1093010"/>
            <a:ext cx="5827301" cy="2620369"/>
            <a:chOff x="3435178" y="1046197"/>
            <a:chExt cx="5827301" cy="2620369"/>
          </a:xfrm>
        </p:grpSpPr>
        <p:sp>
          <p:nvSpPr>
            <p:cNvPr id="10" name="TextBox 9"/>
            <p:cNvSpPr txBox="1"/>
            <p:nvPr/>
          </p:nvSpPr>
          <p:spPr>
            <a:xfrm>
              <a:off x="3435178" y="1046197"/>
              <a:ext cx="5827301" cy="1661993"/>
            </a:xfrm>
            <a:prstGeom prst="rect">
              <a:avLst/>
            </a:prstGeom>
            <a:noFill/>
          </p:spPr>
          <p:txBody>
            <a:bodyPr wrap="none" rtlCol="0">
              <a:spAutoFit/>
            </a:bodyPr>
            <a:lstStyle/>
            <a:p>
              <a:r>
                <a:rPr lang="en-US" dirty="0" smtClean="0"/>
                <a:t>Robert (Bob) P. Scheurer, P.E., P.M.P.</a:t>
              </a:r>
            </a:p>
            <a:p>
              <a:r>
                <a:rPr lang="en-US" dirty="0" smtClean="0"/>
                <a:t>Boeing Defense, Space, &amp; Security (BDS), St. Louis</a:t>
              </a:r>
            </a:p>
            <a:p>
              <a:r>
                <a:rPr lang="en-US" dirty="0" smtClean="0"/>
                <a:t>Systems Engineering / Technical Fellow</a:t>
              </a:r>
            </a:p>
            <a:p>
              <a:pPr marL="285750" indent="-285750">
                <a:buFont typeface="Arial" panose="020B0604020202020204" pitchFamily="34" charset="0"/>
                <a:buChar char="•"/>
              </a:pPr>
              <a:r>
                <a:rPr lang="en-US" sz="1600" b="0" dirty="0" smtClean="0"/>
                <a:t>37 Years Experience Hardware, Software, &amp; Systems Engineering</a:t>
              </a:r>
            </a:p>
            <a:p>
              <a:pPr marL="285750" indent="-285750">
                <a:buFont typeface="Arial" panose="020B0604020202020204" pitchFamily="34" charset="0"/>
                <a:buChar char="•"/>
              </a:pPr>
              <a:r>
                <a:rPr lang="en-US" sz="1600" dirty="0" smtClean="0"/>
                <a:t>INCOSE Systems Engineering Certification</a:t>
              </a:r>
            </a:p>
            <a:p>
              <a:pPr marL="285750" indent="-285750">
                <a:buFont typeface="Arial" panose="020B0604020202020204" pitchFamily="34" charset="0"/>
                <a:buChar char="•"/>
              </a:pPr>
              <a:r>
                <a:rPr lang="en-US" sz="1600" b="0" dirty="0" smtClean="0"/>
                <a:t>PMI Project Management Certification</a:t>
              </a:r>
              <a:endParaRPr lang="en-US" sz="1600" b="0" dirty="0"/>
            </a:p>
          </p:txBody>
        </p:sp>
        <p:sp>
          <p:nvSpPr>
            <p:cNvPr id="11" name="TextBox 10"/>
            <p:cNvSpPr txBox="1"/>
            <p:nvPr/>
          </p:nvSpPr>
          <p:spPr>
            <a:xfrm>
              <a:off x="3435178" y="2743236"/>
              <a:ext cx="5556842" cy="923330"/>
            </a:xfrm>
            <a:prstGeom prst="rect">
              <a:avLst/>
            </a:prstGeom>
            <a:noFill/>
          </p:spPr>
          <p:txBody>
            <a:bodyPr wrap="none" rtlCol="0">
              <a:spAutoFit/>
            </a:bodyPr>
            <a:lstStyle/>
            <a:p>
              <a:r>
                <a:rPr lang="en-US" dirty="0" smtClean="0"/>
                <a:t>MSEE, Washington Univ. in St. Louis</a:t>
              </a:r>
            </a:p>
            <a:p>
              <a:r>
                <a:rPr lang="en-US" dirty="0" smtClean="0"/>
                <a:t>BSEE, University of Illinois, Champaign/Urbana</a:t>
              </a:r>
            </a:p>
            <a:p>
              <a:r>
                <a:rPr lang="en-US" dirty="0" smtClean="0"/>
                <a:t>Certificate in Open Systems, Washington Univ. in St. Louis</a:t>
              </a:r>
              <a:endParaRPr lang="en-US" dirty="0"/>
            </a:p>
          </p:txBody>
        </p:sp>
      </p:grpSp>
      <p:sp>
        <p:nvSpPr>
          <p:cNvPr id="12" name="TextBox 11"/>
          <p:cNvSpPr txBox="1"/>
          <p:nvPr/>
        </p:nvSpPr>
        <p:spPr>
          <a:xfrm>
            <a:off x="705272" y="3756514"/>
            <a:ext cx="7669344" cy="2923877"/>
          </a:xfrm>
          <a:prstGeom prst="rect">
            <a:avLst/>
          </a:prstGeom>
          <a:noFill/>
        </p:spPr>
        <p:txBody>
          <a:bodyPr wrap="none" rtlCol="0">
            <a:spAutoFit/>
          </a:bodyPr>
          <a:lstStyle/>
          <a:p>
            <a:r>
              <a:rPr lang="en-US" dirty="0" smtClean="0"/>
              <a:t>Programs: </a:t>
            </a:r>
            <a:r>
              <a:rPr lang="en-US" b="0" dirty="0" smtClean="0"/>
              <a:t>F/A-18, F/A-18E/F, F-15, F-23, FCS, …</a:t>
            </a:r>
          </a:p>
          <a:p>
            <a:r>
              <a:rPr lang="en-US" dirty="0" smtClean="0"/>
              <a:t>Recent Programs Support: </a:t>
            </a:r>
            <a:r>
              <a:rPr lang="en-US" b="0" dirty="0" smtClean="0"/>
              <a:t>T-X, JMR, MQ-25A, SLAM-ER, VC-25B,…</a:t>
            </a:r>
          </a:p>
          <a:p>
            <a:endParaRPr lang="en-US" b="0" dirty="0" smtClean="0"/>
          </a:p>
          <a:p>
            <a:r>
              <a:rPr lang="en-US" dirty="0" smtClean="0"/>
              <a:t>Recent Industry / Professional Contributions:</a:t>
            </a:r>
          </a:p>
          <a:p>
            <a:pPr marL="285750" indent="-285750">
              <a:buFont typeface="Arial" panose="020B0604020202020204" pitchFamily="34" charset="0"/>
              <a:buChar char="•"/>
            </a:pPr>
            <a:r>
              <a:rPr lang="en-US" sz="1600" b="0" dirty="0" smtClean="0"/>
              <a:t>IEEE-15288.1-2014 </a:t>
            </a:r>
            <a:r>
              <a:rPr lang="en-US" sz="1600" b="0" i="1" dirty="0" smtClean="0"/>
              <a:t>Systems Engineering on Defense Programs </a:t>
            </a:r>
            <a:r>
              <a:rPr lang="en-US" sz="1600" b="0" dirty="0" smtClean="0"/>
              <a:t>(Contrib. Author)</a:t>
            </a:r>
          </a:p>
          <a:p>
            <a:pPr marL="285750" indent="-285750">
              <a:buFont typeface="Arial" panose="020B0604020202020204" pitchFamily="34" charset="0"/>
              <a:buChar char="•"/>
            </a:pPr>
            <a:r>
              <a:rPr lang="en-US" sz="1600" b="0" dirty="0" smtClean="0"/>
              <a:t>IEEE-15288.2-2014 </a:t>
            </a:r>
            <a:r>
              <a:rPr lang="en-US" sz="1600" b="0" i="1" dirty="0" smtClean="0"/>
              <a:t>Technical Reviews &amp; Audits of Defense Programs </a:t>
            </a:r>
            <a:r>
              <a:rPr lang="en-US" sz="1600" b="0" dirty="0" smtClean="0"/>
              <a:t>(Contrib. Author)</a:t>
            </a:r>
          </a:p>
          <a:p>
            <a:pPr marL="285750" indent="-285750">
              <a:buFont typeface="Arial" panose="020B0604020202020204" pitchFamily="34" charset="0"/>
              <a:buChar char="•"/>
            </a:pPr>
            <a:r>
              <a:rPr lang="en-US" sz="1600" b="0" dirty="0" smtClean="0"/>
              <a:t>NDIA Systems Architecture Committee (Chair)</a:t>
            </a:r>
          </a:p>
          <a:p>
            <a:pPr marL="285750" indent="-285750">
              <a:buFont typeface="Arial" panose="020B0604020202020204" pitchFamily="34" charset="0"/>
              <a:buChar char="•"/>
            </a:pPr>
            <a:r>
              <a:rPr lang="en-US" sz="1600" b="0" dirty="0" smtClean="0"/>
              <a:t>INCOSE Midwest Gateway Chapter (Current Officer, </a:t>
            </a:r>
            <a:r>
              <a:rPr lang="en-US" sz="1600" dirty="0" smtClean="0"/>
              <a:t>Held All Offices, incl. </a:t>
            </a:r>
            <a:r>
              <a:rPr lang="en-US" sz="1600" b="0" dirty="0" smtClean="0"/>
              <a:t>President x 3)</a:t>
            </a:r>
          </a:p>
          <a:p>
            <a:pPr marL="285750" indent="-285750">
              <a:buFont typeface="Arial" panose="020B0604020202020204" pitchFamily="34" charset="0"/>
              <a:buChar char="•"/>
            </a:pPr>
            <a:r>
              <a:rPr lang="en-US" sz="1600" b="0" dirty="0" smtClean="0"/>
              <a:t>Project Management Institute, PMP Certification</a:t>
            </a:r>
          </a:p>
          <a:p>
            <a:pPr marL="285750" indent="-285750">
              <a:buFont typeface="Arial" panose="020B0604020202020204" pitchFamily="34" charset="0"/>
              <a:buChar char="•"/>
            </a:pPr>
            <a:r>
              <a:rPr lang="en-US" sz="1600" b="0" dirty="0" smtClean="0"/>
              <a:t>IEEE Standards Association (Boeing Rep., Voting Member)</a:t>
            </a:r>
          </a:p>
          <a:p>
            <a:pPr marL="285750" indent="-285750">
              <a:buFont typeface="Arial" panose="020B0604020202020204" pitchFamily="34" charset="0"/>
              <a:buChar char="•"/>
            </a:pPr>
            <a:r>
              <a:rPr lang="en-US" sz="1600" dirty="0" smtClean="0"/>
              <a:t>Aerospace Industry Association (NDIA Liaison)</a:t>
            </a:r>
            <a:endParaRPr lang="en-US" sz="1600" b="0" dirty="0" smtClean="0"/>
          </a:p>
        </p:txBody>
      </p:sp>
    </p:spTree>
    <p:extLst>
      <p:ext uri="{BB962C8B-B14F-4D97-AF65-F5344CB8AC3E}">
        <p14:creationId xmlns:p14="http://schemas.microsoft.com/office/powerpoint/2010/main" val="1842256353"/>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and Recommendations</a:t>
            </a:r>
          </a:p>
        </p:txBody>
      </p:sp>
      <p:sp>
        <p:nvSpPr>
          <p:cNvPr id="3" name="Content Placeholder 2"/>
          <p:cNvSpPr>
            <a:spLocks noGrp="1"/>
          </p:cNvSpPr>
          <p:nvPr>
            <p:ph idx="1"/>
          </p:nvPr>
        </p:nvSpPr>
        <p:spPr>
          <a:xfrm>
            <a:off x="182880" y="1097280"/>
            <a:ext cx="8862646" cy="4698213"/>
          </a:xfrm>
        </p:spPr>
        <p:txBody>
          <a:bodyPr>
            <a:normAutofit/>
          </a:bodyPr>
          <a:lstStyle/>
          <a:p>
            <a:pPr marL="0" indent="0">
              <a:buClrTx/>
              <a:buNone/>
            </a:pPr>
            <a:r>
              <a:rPr lang="en-US" sz="2400" dirty="0" smtClean="0"/>
              <a:t>10) </a:t>
            </a:r>
            <a:r>
              <a:rPr lang="en-US" sz="2400" dirty="0"/>
              <a:t>Define a means for comparing and specifying standards and interfaces for a </a:t>
            </a:r>
            <a:r>
              <a:rPr lang="en-US" sz="2400" dirty="0" smtClean="0"/>
              <a:t>MOSA-enabled </a:t>
            </a:r>
            <a:r>
              <a:rPr lang="en-US" sz="2400" dirty="0"/>
              <a:t>environment </a:t>
            </a:r>
            <a:endParaRPr lang="en-US" sz="2400" b="0" dirty="0"/>
          </a:p>
          <a:p>
            <a:pPr lvl="1">
              <a:buClrTx/>
            </a:pPr>
            <a:endParaRPr lang="en-US" sz="1800" b="0" dirty="0" smtClean="0"/>
          </a:p>
          <a:p>
            <a:pPr lvl="1">
              <a:buClrTx/>
            </a:pPr>
            <a:r>
              <a:rPr lang="en-US" sz="1800" b="0" dirty="0" smtClean="0"/>
              <a:t>Develop </a:t>
            </a:r>
            <a:r>
              <a:rPr lang="en-US" sz="1800" b="0" dirty="0"/>
              <a:t>method to talk about and compare standards</a:t>
            </a:r>
          </a:p>
          <a:p>
            <a:pPr lvl="1">
              <a:buClrTx/>
            </a:pPr>
            <a:r>
              <a:rPr lang="en-US" sz="1800" dirty="0"/>
              <a:t>Critical for </a:t>
            </a:r>
            <a:r>
              <a:rPr lang="en-US" sz="1800" dirty="0" smtClean="0"/>
              <a:t>gap </a:t>
            </a:r>
            <a:r>
              <a:rPr lang="en-US" sz="1800" dirty="0"/>
              <a:t>analysis</a:t>
            </a:r>
            <a:endParaRPr lang="en-US" sz="1800" b="0" dirty="0"/>
          </a:p>
          <a:p>
            <a:pPr lvl="1">
              <a:buClrTx/>
            </a:pPr>
            <a:r>
              <a:rPr lang="en-US" sz="1800" b="0" dirty="0" smtClean="0"/>
              <a:t>Develop a </a:t>
            </a:r>
            <a:r>
              <a:rPr lang="en-US" sz="1800" b="0" dirty="0"/>
              <a:t>common method of assigning interfaces or types of interfaces to an architecture</a:t>
            </a:r>
          </a:p>
          <a:p>
            <a:pPr lvl="1">
              <a:buClrTx/>
            </a:pPr>
            <a:r>
              <a:rPr lang="en-US" sz="1800" dirty="0" smtClean="0"/>
              <a:t>Identify tool that can be used by program </a:t>
            </a:r>
            <a:r>
              <a:rPr lang="en-US" sz="1800" dirty="0"/>
              <a:t>managers </a:t>
            </a:r>
            <a:r>
              <a:rPr lang="en-US" sz="1800" dirty="0" smtClean="0"/>
              <a:t>and other stakeholders to </a:t>
            </a:r>
            <a:r>
              <a:rPr lang="en-US" sz="1800" dirty="0"/>
              <a:t>determine appropriate standards to use</a:t>
            </a:r>
            <a:endParaRPr lang="en-US" sz="1800" b="0" dirty="0"/>
          </a:p>
          <a:p>
            <a:pPr lvl="1">
              <a:buClrTx/>
            </a:pPr>
            <a:r>
              <a:rPr lang="en-US" sz="1800" b="0" dirty="0"/>
              <a:t>Map standards interfaces to </a:t>
            </a:r>
            <a:r>
              <a:rPr lang="en-US" sz="1800" b="0" dirty="0" smtClean="0"/>
              <a:t>MIL-STD-881D </a:t>
            </a:r>
            <a:endParaRPr lang="en-US" sz="1800" b="0" dirty="0"/>
          </a:p>
          <a:p>
            <a:pPr>
              <a:buClrTx/>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6937835"/>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057275"/>
            <a:ext cx="8420100" cy="5429250"/>
          </a:xfrm>
        </p:spPr>
        <p:txBody>
          <a:bodyPr>
            <a:normAutofit fontScale="92500" lnSpcReduction="10000"/>
          </a:bodyPr>
          <a:lstStyle/>
          <a:p>
            <a:pPr>
              <a:buClrTx/>
            </a:pPr>
            <a:r>
              <a:rPr lang="en-US" dirty="0" smtClean="0"/>
              <a:t>Key benefits from a MOSA implementation</a:t>
            </a:r>
          </a:p>
          <a:p>
            <a:pPr lvl="1">
              <a:buClrTx/>
            </a:pPr>
            <a:r>
              <a:rPr lang="en-US" dirty="0" smtClean="0"/>
              <a:t>Weapon system interoperability and scalability</a:t>
            </a:r>
          </a:p>
          <a:p>
            <a:pPr lvl="1">
              <a:buClrTx/>
            </a:pPr>
            <a:r>
              <a:rPr lang="en-US" dirty="0" smtClean="0"/>
              <a:t>Technology refresh and new technology insertion</a:t>
            </a:r>
          </a:p>
          <a:p>
            <a:pPr lvl="1">
              <a:buClrTx/>
            </a:pPr>
            <a:r>
              <a:rPr lang="en-US" dirty="0" smtClean="0"/>
              <a:t>Reduced cost </a:t>
            </a:r>
          </a:p>
          <a:p>
            <a:pPr lvl="1">
              <a:buClrTx/>
            </a:pPr>
            <a:r>
              <a:rPr lang="en-US" dirty="0" smtClean="0"/>
              <a:t>Reduced development cycle for new capabilities</a:t>
            </a:r>
          </a:p>
          <a:p>
            <a:pPr lvl="1">
              <a:buClrTx/>
            </a:pPr>
            <a:r>
              <a:rPr lang="en-US" dirty="0" smtClean="0"/>
              <a:t>Increased competition</a:t>
            </a:r>
          </a:p>
          <a:p>
            <a:pPr lvl="1">
              <a:buClrTx/>
            </a:pPr>
            <a:r>
              <a:rPr lang="en-US" dirty="0" smtClean="0"/>
              <a:t>Improved sustainment and life cycle costs</a:t>
            </a:r>
          </a:p>
          <a:p>
            <a:pPr>
              <a:buClrTx/>
            </a:pPr>
            <a:r>
              <a:rPr lang="en-US" dirty="0" smtClean="0"/>
              <a:t>Key MOSA enablers</a:t>
            </a:r>
          </a:p>
          <a:p>
            <a:pPr lvl="1">
              <a:buClrTx/>
            </a:pPr>
            <a:r>
              <a:rPr lang="en-US" dirty="0" smtClean="0"/>
              <a:t>Development of key standards and interfaces</a:t>
            </a:r>
          </a:p>
          <a:p>
            <a:pPr lvl="1">
              <a:buClrTx/>
            </a:pPr>
            <a:r>
              <a:rPr lang="en-US" dirty="0" smtClean="0"/>
              <a:t>Detailed Service implementation plans and consistent application</a:t>
            </a:r>
          </a:p>
          <a:p>
            <a:pPr lvl="1">
              <a:buClrTx/>
            </a:pPr>
            <a:r>
              <a:rPr lang="en-US" dirty="0" smtClean="0"/>
              <a:t>Formal and standard way of assessing MOSA implementations</a:t>
            </a:r>
          </a:p>
          <a:p>
            <a:pPr lvl="1">
              <a:buClrTx/>
            </a:pPr>
            <a:r>
              <a:rPr lang="en-US" dirty="0" smtClean="0"/>
              <a:t>Transition to a MOSA culture and environment</a:t>
            </a:r>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21</a:t>
            </a:fld>
            <a:endParaRPr lang="en-US"/>
          </a:p>
        </p:txBody>
      </p:sp>
    </p:spTree>
    <p:extLst>
      <p:ext uri="{BB962C8B-B14F-4D97-AF65-F5344CB8AC3E}">
        <p14:creationId xmlns:p14="http://schemas.microsoft.com/office/powerpoint/2010/main" val="3020856486"/>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Appendix</a:t>
            </a:r>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22</a:t>
            </a:fld>
            <a:endParaRPr lang="en-US"/>
          </a:p>
        </p:txBody>
      </p:sp>
    </p:spTree>
    <p:extLst>
      <p:ext uri="{BB962C8B-B14F-4D97-AF65-F5344CB8AC3E}">
        <p14:creationId xmlns:p14="http://schemas.microsoft.com/office/powerpoint/2010/main" val="319330886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MOSA in a Nutshell</a:t>
            </a:r>
            <a:endParaRPr lang="en-US" dirty="0"/>
          </a:p>
        </p:txBody>
      </p:sp>
      <p:sp>
        <p:nvSpPr>
          <p:cNvPr id="3" name="Content Placeholder 2"/>
          <p:cNvSpPr>
            <a:spLocks noGrp="1"/>
          </p:cNvSpPr>
          <p:nvPr>
            <p:ph idx="1"/>
          </p:nvPr>
        </p:nvSpPr>
        <p:spPr>
          <a:xfrm>
            <a:off x="152400" y="964007"/>
            <a:ext cx="8229600" cy="5546725"/>
          </a:xfrm>
        </p:spPr>
        <p:txBody>
          <a:bodyPr>
            <a:normAutofit fontScale="47500" lnSpcReduction="20000"/>
          </a:bodyPr>
          <a:lstStyle/>
          <a:p>
            <a:r>
              <a:rPr lang="en-US" sz="3400" b="0" dirty="0"/>
              <a:t>MOSA is an </a:t>
            </a:r>
            <a:r>
              <a:rPr lang="en-US" sz="3400" b="0" u="sng" dirty="0"/>
              <a:t>integrated business and technical strategy</a:t>
            </a:r>
            <a:r>
              <a:rPr lang="en-US" sz="3400" b="0" dirty="0"/>
              <a:t> that employs a </a:t>
            </a:r>
            <a:r>
              <a:rPr lang="en-US" sz="3400" b="0" u="sng" dirty="0"/>
              <a:t>modular design</a:t>
            </a:r>
            <a:r>
              <a:rPr lang="en-US" sz="3400" b="0" dirty="0"/>
              <a:t> with defined interfaces between modules and if available and suitable, uses </a:t>
            </a:r>
            <a:r>
              <a:rPr lang="en-US" sz="3400" b="0" u="sng" dirty="0"/>
              <a:t>open interfaces</a:t>
            </a:r>
            <a:r>
              <a:rPr lang="en-US" sz="3400" b="0" dirty="0"/>
              <a:t> that are defined by </a:t>
            </a:r>
            <a:r>
              <a:rPr lang="en-US" sz="3400" b="0" u="sng" dirty="0"/>
              <a:t>widely supported standards</a:t>
            </a:r>
            <a:r>
              <a:rPr lang="en-US" sz="3400" b="0" dirty="0"/>
              <a:t>.  Use of open interfaces can </a:t>
            </a:r>
            <a:r>
              <a:rPr lang="en-US" sz="3400" b="0" u="sng" dirty="0"/>
              <a:t>foster competition</a:t>
            </a:r>
            <a:r>
              <a:rPr lang="en-US" sz="3400" b="0" dirty="0"/>
              <a:t> and </a:t>
            </a:r>
            <a:r>
              <a:rPr lang="en-US" sz="3400" b="0" u="sng" dirty="0"/>
              <a:t>reduce system costs</a:t>
            </a:r>
            <a:r>
              <a:rPr lang="en-US" sz="3400" b="0" dirty="0"/>
              <a:t> for the acquirer. Use of standards for open interfaces also allows a </a:t>
            </a:r>
            <a:r>
              <a:rPr lang="en-US" sz="3400" b="0" u="sng" dirty="0"/>
              <a:t>standardized verification process</a:t>
            </a:r>
            <a:r>
              <a:rPr lang="en-US" sz="3400" b="0" dirty="0"/>
              <a:t> to ensure interfaces are correctly implemented across different platforms and among different developers. Contractors and suppliers stand to gain as well, largely from </a:t>
            </a:r>
            <a:r>
              <a:rPr lang="en-US" sz="3400" b="0" u="sng" dirty="0"/>
              <a:t>increased business opportunities</a:t>
            </a:r>
            <a:r>
              <a:rPr lang="en-US" sz="3400" b="0" dirty="0"/>
              <a:t> that a uniform MOSA application will provide.</a:t>
            </a:r>
          </a:p>
          <a:p>
            <a:pPr marL="0" indent="0">
              <a:buNone/>
            </a:pPr>
            <a:r>
              <a:rPr lang="en-US" sz="3400" b="0" dirty="0"/>
              <a:t> </a:t>
            </a:r>
          </a:p>
          <a:p>
            <a:r>
              <a:rPr lang="en-US" sz="3400" b="0" dirty="0"/>
              <a:t>A modular architecture defines the </a:t>
            </a:r>
            <a:r>
              <a:rPr lang="en-US" sz="3400" b="0" u="sng" dirty="0"/>
              <a:t>levels of design</a:t>
            </a:r>
            <a:r>
              <a:rPr lang="en-US" sz="3400" b="0" dirty="0"/>
              <a:t> where functionality is partitioned into discrete, self-contained units with well-defined interfaces.   The best modules typically are ones that have a </a:t>
            </a:r>
            <a:r>
              <a:rPr lang="en-US" sz="3400" b="0" u="sng" dirty="0"/>
              <a:t>high functional cohesion</a:t>
            </a:r>
            <a:r>
              <a:rPr lang="en-US" sz="3400" b="0" dirty="0"/>
              <a:t> within the module and a </a:t>
            </a:r>
            <a:r>
              <a:rPr lang="en-US" sz="3400" b="0" u="sng" dirty="0"/>
              <a:t>loose coupling</a:t>
            </a:r>
            <a:r>
              <a:rPr lang="en-US" sz="3400" b="0" dirty="0"/>
              <a:t> between modules at the interfaces.   This then permits substitution of similar modules from alternate sources with minimal impact on the overall system. Such an architecture allows for </a:t>
            </a:r>
            <a:r>
              <a:rPr lang="en-US" sz="3400" b="0" u="sng" dirty="0"/>
              <a:t>increased competition and innovation</a:t>
            </a:r>
            <a:r>
              <a:rPr lang="en-US" sz="3400" b="0" dirty="0"/>
              <a:t> and can provide </a:t>
            </a:r>
            <a:r>
              <a:rPr lang="en-US" sz="3400" b="0" u="sng" dirty="0"/>
              <a:t>cost savings</a:t>
            </a:r>
            <a:r>
              <a:rPr lang="en-US" sz="3400" b="0" dirty="0"/>
              <a:t>, </a:t>
            </a:r>
            <a:r>
              <a:rPr lang="en-US" sz="3400" b="0" u="sng" dirty="0"/>
              <a:t>faster deployment</a:t>
            </a:r>
            <a:r>
              <a:rPr lang="en-US" sz="3400" b="0" dirty="0"/>
              <a:t> of new capabilities and a well-defined path for </a:t>
            </a:r>
            <a:r>
              <a:rPr lang="en-US" sz="3400" b="0" u="sng" dirty="0"/>
              <a:t>system upgrades and technology refresh</a:t>
            </a:r>
            <a:r>
              <a:rPr lang="en-US" sz="3400" b="0" dirty="0"/>
              <a:t>.  </a:t>
            </a:r>
          </a:p>
          <a:p>
            <a:pPr marL="0" indent="0">
              <a:buNone/>
            </a:pPr>
            <a:r>
              <a:rPr lang="en-US" sz="3400" b="0" dirty="0"/>
              <a:t> </a:t>
            </a:r>
          </a:p>
          <a:p>
            <a:r>
              <a:rPr lang="en-US" sz="3400" b="0" dirty="0"/>
              <a:t>MOSA can also provide for  </a:t>
            </a:r>
            <a:r>
              <a:rPr lang="en-US" sz="3400" b="0" u="sng" dirty="0"/>
              <a:t>increased system interoperability</a:t>
            </a:r>
            <a:r>
              <a:rPr lang="en-US" sz="3400" b="0" dirty="0"/>
              <a:t>, and in so doing, facilitate </a:t>
            </a:r>
            <a:r>
              <a:rPr lang="en-US" sz="3400" b="0" u="sng" dirty="0"/>
              <a:t>Mission Engineering</a:t>
            </a:r>
            <a:r>
              <a:rPr lang="en-US" sz="3400" b="0" dirty="0"/>
              <a:t> and more capable Systems of Systems which more rapidly </a:t>
            </a:r>
            <a:r>
              <a:rPr lang="en-US" sz="3400" b="0" u="sng" dirty="0"/>
              <a:t>adapt to new threats and emerging technologies</a:t>
            </a:r>
            <a:r>
              <a:rPr lang="en-US" sz="3400" b="0" dirty="0"/>
              <a:t>.  These principles can be </a:t>
            </a:r>
            <a:r>
              <a:rPr lang="en-US" sz="3400" b="0" u="sng" dirty="0"/>
              <a:t>applied at all levels</a:t>
            </a:r>
            <a:r>
              <a:rPr lang="en-US" sz="3400" b="0" dirty="0"/>
              <a:t> of the systems, from a top level system of systems, mission level to lower level, sub tier components.  However, as identified in this white paper and the associated recommendations, it is vitally important that MOSA implementations be </a:t>
            </a:r>
            <a:r>
              <a:rPr lang="en-US" sz="3400" b="0" u="sng" dirty="0"/>
              <a:t>tailored for the specific level of system</a:t>
            </a:r>
            <a:r>
              <a:rPr lang="en-US" sz="3400" b="0" dirty="0"/>
              <a:t> interest in order to maximize the probability of successful outcomes</a:t>
            </a:r>
            <a:r>
              <a:rPr lang="en-US" sz="3400" b="0" dirty="0" smtClean="0"/>
              <a:t>.</a:t>
            </a:r>
            <a:endParaRPr lang="en-US" sz="3400" b="0"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23</a:t>
            </a:fld>
            <a:endParaRPr lang="en-US"/>
          </a:p>
        </p:txBody>
      </p:sp>
    </p:spTree>
    <p:extLst>
      <p:ext uri="{BB962C8B-B14F-4D97-AF65-F5344CB8AC3E}">
        <p14:creationId xmlns:p14="http://schemas.microsoft.com/office/powerpoint/2010/main" val="80870948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a:xfrm>
            <a:off x="457201" y="1847710"/>
            <a:ext cx="8229600" cy="3603111"/>
          </a:xfrm>
        </p:spPr>
        <p:txBody>
          <a:bodyPr>
            <a:normAutofit lnSpcReduction="10000"/>
          </a:bodyPr>
          <a:lstStyle/>
          <a:p>
            <a:r>
              <a:rPr lang="en-US" sz="2699" dirty="0" smtClean="0"/>
              <a:t>Introduction to </a:t>
            </a:r>
            <a:r>
              <a:rPr lang="en-US" sz="2699" dirty="0" smtClean="0"/>
              <a:t>National Defense Industrial Association (NDIA), Systems Engineering Division</a:t>
            </a:r>
          </a:p>
          <a:p>
            <a:r>
              <a:rPr lang="en-US" sz="2699" dirty="0" smtClean="0"/>
              <a:t>MOSA White Paper, Intended Audience</a:t>
            </a:r>
          </a:p>
          <a:p>
            <a:r>
              <a:rPr lang="en-US" sz="2699" dirty="0" smtClean="0"/>
              <a:t>MOSA Background &amp; Terminology</a:t>
            </a:r>
            <a:endParaRPr lang="en-US" sz="2699" dirty="0" smtClean="0"/>
          </a:p>
          <a:p>
            <a:r>
              <a:rPr lang="en-US" sz="2699" dirty="0" smtClean="0"/>
              <a:t>Premises for MOSA </a:t>
            </a:r>
            <a:r>
              <a:rPr lang="en-US" sz="2699" dirty="0" smtClean="0"/>
              <a:t>Success Today</a:t>
            </a:r>
            <a:endParaRPr lang="en-US" sz="2299" dirty="0" smtClean="0"/>
          </a:p>
          <a:p>
            <a:r>
              <a:rPr lang="en-US" sz="2699" dirty="0" smtClean="0"/>
              <a:t>Top </a:t>
            </a:r>
            <a:r>
              <a:rPr lang="en-US" sz="2699" dirty="0"/>
              <a:t>10 </a:t>
            </a:r>
            <a:r>
              <a:rPr lang="en-US" sz="2699" dirty="0" smtClean="0"/>
              <a:t>Recommendations on the Modular Open Systems Approach (MOSA)</a:t>
            </a:r>
            <a:endParaRPr lang="en-US" sz="2699" dirty="0"/>
          </a:p>
          <a:p>
            <a:endParaRPr lang="en-US" dirty="0"/>
          </a:p>
        </p:txBody>
      </p:sp>
      <p:sp>
        <p:nvSpPr>
          <p:cNvPr id="5" name="Slide Number Placeholder 4"/>
          <p:cNvSpPr>
            <a:spLocks noGrp="1"/>
          </p:cNvSpPr>
          <p:nvPr>
            <p:ph type="sldNum" sz="quarter" idx="12"/>
          </p:nvPr>
        </p:nvSpPr>
        <p:spPr/>
        <p:txBody>
          <a:bodyPr/>
          <a:lstStyle/>
          <a:p>
            <a:fld id="{924B41C4-1474-8D42-B330-D2828683839D}" type="slidenum">
              <a:rPr lang="en-US" smtClean="0"/>
              <a:t>3</a:t>
            </a:fld>
            <a:endParaRPr lang="en-US"/>
          </a:p>
        </p:txBody>
      </p:sp>
      <p:sp>
        <p:nvSpPr>
          <p:cNvPr id="6" name="Footer Placeholder 5">
            <a:extLst>
              <a:ext uri="{FF2B5EF4-FFF2-40B4-BE49-F238E27FC236}">
                <a16:creationId xmlns="" xmlns:a16="http://schemas.microsoft.com/office/drawing/2014/main" id="{DADB2864-CAFA-4055-8E94-69432A4E62A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33308363"/>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1" y="92075"/>
            <a:ext cx="8229600" cy="856804"/>
          </a:xfrm>
        </p:spPr>
        <p:txBody>
          <a:bodyPr>
            <a:normAutofit/>
          </a:bodyPr>
          <a:lstStyle/>
          <a:p>
            <a:r>
              <a:rPr lang="en-US" dirty="0"/>
              <a:t>NDIA Architecture Committee Overview</a:t>
            </a:r>
          </a:p>
        </p:txBody>
      </p:sp>
      <p:sp>
        <p:nvSpPr>
          <p:cNvPr id="3" name="Content Placeholder 2"/>
          <p:cNvSpPr>
            <a:spLocks noGrp="1"/>
          </p:cNvSpPr>
          <p:nvPr>
            <p:ph idx="1"/>
          </p:nvPr>
        </p:nvSpPr>
        <p:spPr>
          <a:xfrm>
            <a:off x="-65989" y="1142194"/>
            <a:ext cx="3312618" cy="5336639"/>
          </a:xfrm>
        </p:spPr>
        <p:txBody>
          <a:bodyPr>
            <a:normAutofit/>
          </a:bodyPr>
          <a:lstStyle/>
          <a:p>
            <a:r>
              <a:rPr lang="en-US" sz="1800" dirty="0">
                <a:solidFill>
                  <a:srgbClr val="414042"/>
                </a:solidFill>
              </a:rPr>
              <a:t>National Defense Industrial Association (NDIA)</a:t>
            </a:r>
          </a:p>
          <a:p>
            <a:pPr marL="457081" lvl="1" indent="0">
              <a:buNone/>
            </a:pPr>
            <a:r>
              <a:rPr lang="en-US" sz="1200" i="1" dirty="0">
                <a:solidFill>
                  <a:srgbClr val="414042"/>
                </a:solidFill>
              </a:rPr>
              <a:t>“Promotes the best policies, practices, products and technology to build a more responsive and collaborative community in support of defense and national security”</a:t>
            </a:r>
          </a:p>
          <a:p>
            <a:r>
              <a:rPr lang="en-US" sz="1800" dirty="0">
                <a:solidFill>
                  <a:srgbClr val="414042"/>
                </a:solidFill>
              </a:rPr>
              <a:t>NDIA SE Division - </a:t>
            </a:r>
            <a:r>
              <a:rPr lang="en-US" sz="1800" dirty="0" smtClean="0">
                <a:solidFill>
                  <a:srgbClr val="414042"/>
                </a:solidFill>
              </a:rPr>
              <a:t>Org </a:t>
            </a:r>
            <a:r>
              <a:rPr lang="en-US" sz="1800" dirty="0">
                <a:solidFill>
                  <a:srgbClr val="414042"/>
                </a:solidFill>
              </a:rPr>
              <a:t>C</a:t>
            </a:r>
            <a:r>
              <a:rPr lang="en-US" sz="1800" dirty="0" smtClean="0">
                <a:solidFill>
                  <a:srgbClr val="414042"/>
                </a:solidFill>
              </a:rPr>
              <a:t>hart</a:t>
            </a:r>
            <a:endParaRPr lang="en-US" sz="1800" dirty="0">
              <a:solidFill>
                <a:srgbClr val="414042"/>
              </a:solidFill>
            </a:endParaRPr>
          </a:p>
          <a:p>
            <a:r>
              <a:rPr lang="en-US" sz="1800" dirty="0">
                <a:solidFill>
                  <a:srgbClr val="414042"/>
                </a:solidFill>
              </a:rPr>
              <a:t>Architecture Committee</a:t>
            </a:r>
          </a:p>
          <a:p>
            <a:pPr lvl="1"/>
            <a:r>
              <a:rPr lang="en-US" sz="1400" dirty="0">
                <a:solidFill>
                  <a:srgbClr val="414042"/>
                </a:solidFill>
              </a:rPr>
              <a:t>Membership: 38 Industry; 14 Gov’t; 5 Academia </a:t>
            </a:r>
          </a:p>
          <a:p>
            <a:pPr lvl="1"/>
            <a:r>
              <a:rPr lang="en-US" sz="1400" dirty="0">
                <a:solidFill>
                  <a:srgbClr val="414042"/>
                </a:solidFill>
              </a:rPr>
              <a:t>Key focus on MOSA since 2017</a:t>
            </a:r>
          </a:p>
          <a:p>
            <a:pPr lvl="1"/>
            <a:r>
              <a:rPr lang="en-US" sz="1400" dirty="0">
                <a:solidFill>
                  <a:srgbClr val="414042"/>
                </a:solidFill>
              </a:rPr>
              <a:t>MOSA white paper </a:t>
            </a:r>
            <a:r>
              <a:rPr lang="en-US" sz="1400" dirty="0" smtClean="0">
                <a:solidFill>
                  <a:srgbClr val="414042"/>
                </a:solidFill>
              </a:rPr>
              <a:t>V2 complete</a:t>
            </a:r>
          </a:p>
          <a:p>
            <a:pPr lvl="1"/>
            <a:r>
              <a:rPr lang="en-US" sz="1400" dirty="0" smtClean="0">
                <a:solidFill>
                  <a:srgbClr val="414042"/>
                </a:solidFill>
              </a:rPr>
              <a:t>Current focus on metrics</a:t>
            </a:r>
            <a:endParaRPr lang="en-US" sz="1400" dirty="0">
              <a:solidFill>
                <a:srgbClr val="414042"/>
              </a:solidFill>
            </a:endParaRPr>
          </a:p>
          <a:p>
            <a:pPr lvl="1"/>
            <a:r>
              <a:rPr lang="en-US" sz="1400" dirty="0">
                <a:solidFill>
                  <a:srgbClr val="414042"/>
                </a:solidFill>
              </a:rPr>
              <a:t>This presentation captures key recommendations from the Committee’s work</a:t>
            </a:r>
          </a:p>
        </p:txBody>
      </p:sp>
      <p:sp>
        <p:nvSpPr>
          <p:cNvPr id="5" name="Slide Number Placeholder 4"/>
          <p:cNvSpPr>
            <a:spLocks noGrp="1"/>
          </p:cNvSpPr>
          <p:nvPr>
            <p:ph type="sldNum" sz="quarter" idx="12"/>
          </p:nvPr>
        </p:nvSpPr>
        <p:spPr/>
        <p:txBody>
          <a:bodyPr/>
          <a:lstStyle/>
          <a:p>
            <a:fld id="{924B41C4-1474-8D42-B330-D2828683839D}" type="slidenum">
              <a:rPr lang="en-US" smtClean="0"/>
              <a:t>4</a:t>
            </a:fld>
            <a:endParaRPr lang="en-US"/>
          </a:p>
        </p:txBody>
      </p:sp>
      <p:sp>
        <p:nvSpPr>
          <p:cNvPr id="6" name="Footer Placeholder 5">
            <a:extLst>
              <a:ext uri="{FF2B5EF4-FFF2-40B4-BE49-F238E27FC236}">
                <a16:creationId xmlns="" xmlns:a16="http://schemas.microsoft.com/office/drawing/2014/main" id="{BD0015A4-14EC-4DED-99B3-6F5BA0B86841}"/>
              </a:ext>
            </a:extLst>
          </p:cNvPr>
          <p:cNvSpPr>
            <a:spLocks noGrp="1"/>
          </p:cNvSpPr>
          <p:nvPr>
            <p:ph type="ftr" sz="quarter" idx="11"/>
          </p:nvPr>
        </p:nvSpPr>
        <p:spPr/>
        <p:txBody>
          <a:bodyPr/>
          <a:lstStyle/>
          <a:p>
            <a:endParaRPr lang="en-US"/>
          </a:p>
        </p:txBody>
      </p:sp>
      <p:pic>
        <p:nvPicPr>
          <p:cNvPr id="7" name="Picture 6">
            <a:extLst>
              <a:ext uri="{FF2B5EF4-FFF2-40B4-BE49-F238E27FC236}">
                <a16:creationId xmlns="" xmlns:a16="http://schemas.microsoft.com/office/drawing/2014/main" id="{652B6B06-8690-4EFF-A280-D829611D6FD3}"/>
              </a:ext>
            </a:extLst>
          </p:cNvPr>
          <p:cNvPicPr>
            <a:picLocks noChangeAspect="1"/>
          </p:cNvPicPr>
          <p:nvPr/>
        </p:nvPicPr>
        <p:blipFill>
          <a:blip r:embed="rId3"/>
          <a:stretch>
            <a:fillRect/>
          </a:stretch>
        </p:blipFill>
        <p:spPr>
          <a:xfrm>
            <a:off x="3034883" y="1329805"/>
            <a:ext cx="6113781" cy="4309610"/>
          </a:xfrm>
          <a:prstGeom prst="rect">
            <a:avLst/>
          </a:prstGeom>
        </p:spPr>
      </p:pic>
      <p:sp>
        <p:nvSpPr>
          <p:cNvPr id="8" name="Oval 7">
            <a:extLst>
              <a:ext uri="{FF2B5EF4-FFF2-40B4-BE49-F238E27FC236}">
                <a16:creationId xmlns="" xmlns:a16="http://schemas.microsoft.com/office/drawing/2014/main" id="{2A17F014-F1F0-40F1-BBA7-70A1A486D0BE}"/>
              </a:ext>
            </a:extLst>
          </p:cNvPr>
          <p:cNvSpPr/>
          <p:nvPr/>
        </p:nvSpPr>
        <p:spPr>
          <a:xfrm>
            <a:off x="3110845" y="3629320"/>
            <a:ext cx="1706252" cy="53732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898833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MOSA White Paper Intended Audience</a:t>
            </a:r>
          </a:p>
        </p:txBody>
      </p:sp>
      <p:sp>
        <p:nvSpPr>
          <p:cNvPr id="3" name="Content Placeholder 2"/>
          <p:cNvSpPr>
            <a:spLocks noGrp="1"/>
          </p:cNvSpPr>
          <p:nvPr>
            <p:ph idx="1"/>
          </p:nvPr>
        </p:nvSpPr>
        <p:spPr>
          <a:xfrm>
            <a:off x="152400" y="952500"/>
            <a:ext cx="8766517" cy="5410200"/>
          </a:xfrm>
          <a:noFill/>
        </p:spPr>
        <p:txBody>
          <a:bodyPr>
            <a:noAutofit/>
          </a:bodyPr>
          <a:lstStyle/>
          <a:p>
            <a:pPr>
              <a:buClrTx/>
            </a:pPr>
            <a:r>
              <a:rPr lang="en-US" sz="1800" dirty="0" smtClean="0"/>
              <a:t>Government – Those who determine guidance </a:t>
            </a:r>
            <a:r>
              <a:rPr lang="en-US" sz="1800" dirty="0"/>
              <a:t>for executing </a:t>
            </a:r>
            <a:r>
              <a:rPr lang="en-US" sz="1800" dirty="0" smtClean="0"/>
              <a:t>Contracts </a:t>
            </a:r>
            <a:r>
              <a:rPr lang="en-US" sz="1800" dirty="0"/>
              <a:t>and producing </a:t>
            </a:r>
            <a:r>
              <a:rPr lang="en-US" sz="1800" dirty="0" smtClean="0"/>
              <a:t>System Architectures realized by </a:t>
            </a:r>
            <a:r>
              <a:rPr lang="en-US" sz="1800" dirty="0"/>
              <a:t>those contracts </a:t>
            </a:r>
            <a:endParaRPr lang="en-US" sz="1800" dirty="0" smtClean="0"/>
          </a:p>
          <a:p>
            <a:pPr>
              <a:buClrTx/>
            </a:pPr>
            <a:r>
              <a:rPr lang="en-US" sz="1800" dirty="0" smtClean="0"/>
              <a:t>Prime Contractors/Suppliers </a:t>
            </a:r>
            <a:r>
              <a:rPr lang="en-US" sz="1800" dirty="0"/>
              <a:t>– </a:t>
            </a:r>
            <a:r>
              <a:rPr lang="en-US" sz="1800" dirty="0" smtClean="0"/>
              <a:t>Those who execute </a:t>
            </a:r>
            <a:r>
              <a:rPr lang="en-US" sz="1800" dirty="0"/>
              <a:t>the contracts</a:t>
            </a:r>
          </a:p>
          <a:p>
            <a:pPr lvl="1">
              <a:buClrTx/>
            </a:pPr>
            <a:r>
              <a:rPr lang="en-US" sz="1800" dirty="0"/>
              <a:t>Investment Strategy Considerations</a:t>
            </a:r>
          </a:p>
          <a:p>
            <a:pPr lvl="1">
              <a:buClrTx/>
            </a:pPr>
            <a:r>
              <a:rPr lang="en-US" sz="1800" dirty="0"/>
              <a:t>Subcontractor Impacts</a:t>
            </a:r>
          </a:p>
          <a:p>
            <a:pPr lvl="1">
              <a:buClrTx/>
            </a:pPr>
            <a:r>
              <a:rPr lang="en-US" sz="1800" dirty="0"/>
              <a:t>Intellectual Property Ramifications</a:t>
            </a:r>
          </a:p>
          <a:p>
            <a:pPr>
              <a:buClrTx/>
            </a:pPr>
            <a:r>
              <a:rPr lang="en-US" sz="1800" dirty="0"/>
              <a:t>Systems Engineers in Govt. who </a:t>
            </a:r>
            <a:r>
              <a:rPr lang="en-US" sz="1800" dirty="0" smtClean="0"/>
              <a:t>write </a:t>
            </a:r>
            <a:r>
              <a:rPr lang="en-US" sz="1800" dirty="0"/>
              <a:t>the RFP’s for acquisitions</a:t>
            </a:r>
          </a:p>
          <a:p>
            <a:pPr lvl="1">
              <a:buClrTx/>
            </a:pPr>
            <a:r>
              <a:rPr lang="en-US" sz="1800" dirty="0"/>
              <a:t>MOSA requirements</a:t>
            </a:r>
          </a:p>
          <a:p>
            <a:pPr lvl="1">
              <a:buClrTx/>
            </a:pPr>
            <a:r>
              <a:rPr lang="en-US" sz="1800" dirty="0"/>
              <a:t>RFP Guidance</a:t>
            </a:r>
          </a:p>
          <a:p>
            <a:pPr lvl="1">
              <a:buClrTx/>
            </a:pPr>
            <a:r>
              <a:rPr lang="en-US" sz="1800" dirty="0"/>
              <a:t>Evaluation criteria</a:t>
            </a:r>
          </a:p>
          <a:p>
            <a:pPr>
              <a:buClrTx/>
            </a:pPr>
            <a:r>
              <a:rPr lang="en-US" sz="1800" dirty="0" smtClean="0"/>
              <a:t>Systems Engineering Community</a:t>
            </a:r>
          </a:p>
          <a:p>
            <a:pPr lvl="1">
              <a:buClrTx/>
            </a:pPr>
            <a:r>
              <a:rPr lang="en-US" sz="1800" dirty="0" smtClean="0"/>
              <a:t>Modularity and Openness insights and awareness</a:t>
            </a:r>
          </a:p>
          <a:p>
            <a:pPr>
              <a:buClrTx/>
            </a:pPr>
            <a:r>
              <a:rPr lang="en-US" sz="1800" dirty="0" smtClean="0"/>
              <a:t>NDIA Systems Engineering Division, incl. Architecture Team, et. al.</a:t>
            </a:r>
            <a:endParaRPr lang="en-US" sz="1800" dirty="0"/>
          </a:p>
          <a:p>
            <a:pPr lvl="1">
              <a:buClrTx/>
            </a:pPr>
            <a:r>
              <a:rPr lang="en-US" sz="1800" dirty="0" smtClean="0"/>
              <a:t>Guidance to </a:t>
            </a:r>
            <a:r>
              <a:rPr lang="en-US" sz="1800" dirty="0"/>
              <a:t>help with developing the recommendations and changes needed in current policies and guidance</a:t>
            </a:r>
          </a:p>
          <a:p>
            <a:pPr lvl="1">
              <a:buClrTx/>
            </a:pPr>
            <a:r>
              <a:rPr lang="en-US" sz="1800" dirty="0" smtClean="0"/>
              <a:t>Policy recommendations and standards development</a:t>
            </a:r>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5</a:t>
            </a:fld>
            <a:endParaRPr lang="en-US"/>
          </a:p>
        </p:txBody>
      </p:sp>
      <p:sp>
        <p:nvSpPr>
          <p:cNvPr id="6" name="Footer Placeholder 5">
            <a:extLst>
              <a:ext uri="{FF2B5EF4-FFF2-40B4-BE49-F238E27FC236}">
                <a16:creationId xmlns="" xmlns:a16="http://schemas.microsoft.com/office/drawing/2014/main" id="{4B7141B0-E0C8-4A76-AB0D-FF9D5C63B7D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8486626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Background on MOSA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MOSA and Modularity/Open Systems Objectives Date Back Many Decades</a:t>
            </a:r>
          </a:p>
          <a:p>
            <a:r>
              <a:rPr lang="en-US" dirty="0" smtClean="0"/>
              <a:t>Slow, Inconsistent Adoption Over the Years</a:t>
            </a:r>
          </a:p>
          <a:p>
            <a:r>
              <a:rPr lang="en-US" dirty="0" smtClean="0"/>
              <a:t>Acquirers/DoD Objectives</a:t>
            </a:r>
            <a:endParaRPr lang="en-US" dirty="0" smtClean="0"/>
          </a:p>
          <a:p>
            <a:pPr lvl="1"/>
            <a:r>
              <a:rPr lang="en-US" dirty="0" smtClean="0"/>
              <a:t>Overcome Risks </a:t>
            </a:r>
            <a:r>
              <a:rPr lang="en-US" dirty="0" smtClean="0"/>
              <a:t>from Diminishing Supply Chain, Technology Obsolescence</a:t>
            </a:r>
          </a:p>
          <a:p>
            <a:pPr lvl="1"/>
            <a:r>
              <a:rPr lang="en-US" dirty="0" smtClean="0"/>
              <a:t>Experience Benefits </a:t>
            </a:r>
            <a:r>
              <a:rPr lang="en-US" dirty="0" smtClean="0"/>
              <a:t>from More Rapid, Competitive Upgrades of Systems </a:t>
            </a:r>
            <a:endParaRPr lang="en-US" dirty="0"/>
          </a:p>
          <a:p>
            <a:r>
              <a:rPr lang="en-US" dirty="0" smtClean="0"/>
              <a:t>Suppliers/Contractors Objectives</a:t>
            </a:r>
            <a:endParaRPr lang="en-US" dirty="0" smtClean="0"/>
          </a:p>
          <a:p>
            <a:pPr lvl="1"/>
            <a:r>
              <a:rPr lang="en-US" dirty="0" smtClean="0"/>
              <a:t>Overcome Risks </a:t>
            </a:r>
            <a:r>
              <a:rPr lang="en-US" dirty="0" smtClean="0"/>
              <a:t>to Existing Business Models, Including Proprietary Information</a:t>
            </a:r>
          </a:p>
          <a:p>
            <a:pPr lvl="1"/>
            <a:r>
              <a:rPr lang="en-US" dirty="0" smtClean="0"/>
              <a:t>Experience Benefits </a:t>
            </a:r>
            <a:r>
              <a:rPr lang="en-US" dirty="0" smtClean="0"/>
              <a:t>from </a:t>
            </a:r>
            <a:r>
              <a:rPr lang="en-US" dirty="0" smtClean="0"/>
              <a:t>Broader, More Enduring </a:t>
            </a:r>
            <a:r>
              <a:rPr lang="en-US" dirty="0" smtClean="0"/>
              <a:t>Business Base</a:t>
            </a:r>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6</a:t>
            </a:fld>
            <a:endParaRPr lang="en-US"/>
          </a:p>
        </p:txBody>
      </p:sp>
    </p:spTree>
    <p:extLst>
      <p:ext uri="{BB962C8B-B14F-4D97-AF65-F5344CB8AC3E}">
        <p14:creationId xmlns:p14="http://schemas.microsoft.com/office/powerpoint/2010/main" val="325431120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MOSA: In </a:t>
            </a:r>
            <a:r>
              <a:rPr lang="en-US" dirty="0" smtClean="0"/>
              <a:t>Simple Terms</a:t>
            </a:r>
            <a:endParaRPr lang="en-US" dirty="0"/>
          </a:p>
        </p:txBody>
      </p:sp>
      <p:sp>
        <p:nvSpPr>
          <p:cNvPr id="3" name="Content Placeholder 2"/>
          <p:cNvSpPr>
            <a:spLocks noGrp="1"/>
          </p:cNvSpPr>
          <p:nvPr>
            <p:ph idx="1"/>
          </p:nvPr>
        </p:nvSpPr>
        <p:spPr/>
        <p:txBody>
          <a:bodyPr/>
          <a:lstStyle/>
          <a:p>
            <a:r>
              <a:rPr lang="en-US" b="0" dirty="0" smtClean="0"/>
              <a:t>MOSA: Modular Open Systems Approach </a:t>
            </a:r>
            <a:r>
              <a:rPr lang="en-US" b="0" dirty="0"/>
              <a:t>is an </a:t>
            </a:r>
            <a:r>
              <a:rPr lang="en-US" b="0" u="sng" dirty="0"/>
              <a:t>integrated business and technical strategy</a:t>
            </a:r>
            <a:r>
              <a:rPr lang="en-US" b="0" dirty="0"/>
              <a:t> that employs a </a:t>
            </a:r>
            <a:r>
              <a:rPr lang="en-US" b="0" u="sng" dirty="0"/>
              <a:t>modular design</a:t>
            </a:r>
            <a:r>
              <a:rPr lang="en-US" b="0" dirty="0"/>
              <a:t> with defined </a:t>
            </a:r>
            <a:r>
              <a:rPr lang="en-US" b="0" u="sng" dirty="0"/>
              <a:t>interfaces between modules </a:t>
            </a:r>
            <a:r>
              <a:rPr lang="en-US" b="0" dirty="0"/>
              <a:t>and if available and suitable, uses </a:t>
            </a:r>
            <a:r>
              <a:rPr lang="en-US" b="0" u="sng" dirty="0"/>
              <a:t>open interfaces</a:t>
            </a:r>
            <a:r>
              <a:rPr lang="en-US" b="0" dirty="0"/>
              <a:t> that are defined by </a:t>
            </a:r>
            <a:r>
              <a:rPr lang="en-US" b="0" u="sng" dirty="0"/>
              <a:t>widely supported standards</a:t>
            </a:r>
            <a:r>
              <a:rPr lang="en-US" b="0" dirty="0"/>
              <a:t>.</a:t>
            </a:r>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7</a:t>
            </a:fld>
            <a:endParaRPr lang="en-US"/>
          </a:p>
        </p:txBody>
      </p:sp>
    </p:spTree>
    <p:extLst>
      <p:ext uri="{BB962C8B-B14F-4D97-AF65-F5344CB8AC3E}">
        <p14:creationId xmlns:p14="http://schemas.microsoft.com/office/powerpoint/2010/main" val="272444152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Government/Acquirer </a:t>
            </a:r>
            <a:r>
              <a:rPr lang="en-US" dirty="0" smtClean="0"/>
              <a:t>Goals for MOSA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Increased </a:t>
            </a:r>
            <a:r>
              <a:rPr lang="en-US" dirty="0"/>
              <a:t>interoperability between systems and ability to develop new missions through composition and reuse</a:t>
            </a:r>
          </a:p>
          <a:p>
            <a:pPr lvl="0"/>
            <a:r>
              <a:rPr lang="en-US" dirty="0"/>
              <a:t>Increased innovation and ability to quickly integrate new capabilities</a:t>
            </a:r>
          </a:p>
          <a:p>
            <a:pPr lvl="0"/>
            <a:r>
              <a:rPr lang="en-US" dirty="0"/>
              <a:t>Increased competition between suppliers due to open interfaces</a:t>
            </a:r>
          </a:p>
          <a:p>
            <a:pPr lvl="0"/>
            <a:r>
              <a:rPr lang="en-US" dirty="0"/>
              <a:t>Reduced cost and increased buying power</a:t>
            </a:r>
          </a:p>
          <a:p>
            <a:pPr lvl="0"/>
            <a:r>
              <a:rPr lang="en-US" dirty="0"/>
              <a:t>Faster and better defined technology refresh capabilities</a:t>
            </a:r>
          </a:p>
          <a:p>
            <a:pPr lvl="0"/>
            <a:r>
              <a:rPr lang="en-US" dirty="0"/>
              <a:t>Simplification of the acquisition process</a:t>
            </a:r>
          </a:p>
          <a:p>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8</a:t>
            </a:fld>
            <a:endParaRPr lang="en-US"/>
          </a:p>
        </p:txBody>
      </p:sp>
    </p:spTree>
    <p:extLst>
      <p:ext uri="{BB962C8B-B14F-4D97-AF65-F5344CB8AC3E}">
        <p14:creationId xmlns:p14="http://schemas.microsoft.com/office/powerpoint/2010/main" val="393078015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
            </a:r>
            <a:r>
              <a:rPr lang="en-US" dirty="0" smtClean="0"/>
              <a:t>efense Industrial Base Goals for MOSA</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More </a:t>
            </a:r>
            <a:r>
              <a:rPr lang="en-US" dirty="0"/>
              <a:t>competitive products through lower cost structures</a:t>
            </a:r>
          </a:p>
          <a:p>
            <a:pPr lvl="0"/>
            <a:r>
              <a:rPr lang="en-US" dirty="0"/>
              <a:t>Faster time to market, with less development time and costs</a:t>
            </a:r>
          </a:p>
          <a:p>
            <a:pPr lvl="0"/>
            <a:r>
              <a:rPr lang="en-US" dirty="0"/>
              <a:t>Increased competition within supply chain for lower costs</a:t>
            </a:r>
          </a:p>
          <a:p>
            <a:pPr lvl="0"/>
            <a:r>
              <a:rPr lang="en-US" dirty="0"/>
              <a:t>Increased interoperability providing greater market opportunities</a:t>
            </a:r>
          </a:p>
          <a:p>
            <a:pPr lvl="0"/>
            <a:r>
              <a:rPr lang="en-US" dirty="0"/>
              <a:t>Structured upgrade paths for quicker tech refresh and longer product life spans</a:t>
            </a:r>
          </a:p>
          <a:p>
            <a:pPr lvl="0"/>
            <a:r>
              <a:rPr lang="en-US" dirty="0"/>
              <a:t>Foundation for greater commonality across products, and larger lot buys for reduced costs through modularity</a:t>
            </a:r>
          </a:p>
          <a:p>
            <a:pPr lvl="0"/>
            <a:r>
              <a:rPr lang="en-US" dirty="0"/>
              <a:t>Incentive to innovate via an improved IP policy, by allowing access to and integration of critical supplier IP while still protecting supplier business interests and </a:t>
            </a:r>
            <a:r>
              <a:rPr lang="en-US" dirty="0" smtClean="0"/>
              <a:t>investments</a:t>
            </a:r>
            <a:endParaRPr lang="en-US" dirty="0"/>
          </a:p>
          <a:p>
            <a:endParaRPr lang="en-US" dirty="0"/>
          </a:p>
        </p:txBody>
      </p:sp>
      <p:sp>
        <p:nvSpPr>
          <p:cNvPr id="4" name="Date Placeholder 3"/>
          <p:cNvSpPr>
            <a:spLocks noGrp="1"/>
          </p:cNvSpPr>
          <p:nvPr>
            <p:ph type="dt" sz="half" idx="10"/>
          </p:nvPr>
        </p:nvSpPr>
        <p:spPr/>
        <p:txBody>
          <a:bodyPr/>
          <a:lstStyle/>
          <a:p>
            <a:fld id="{A325C21B-3258-4293-8AD7-7489A94AFFD4}" type="datetime1">
              <a:rPr lang="en-US" smtClean="0"/>
              <a:pPr/>
              <a:t>7/13/2020</a:t>
            </a:fld>
            <a:endParaRPr lang="en-US"/>
          </a:p>
        </p:txBody>
      </p:sp>
      <p:sp>
        <p:nvSpPr>
          <p:cNvPr id="5" name="Slide Number Placeholder 4"/>
          <p:cNvSpPr>
            <a:spLocks noGrp="1"/>
          </p:cNvSpPr>
          <p:nvPr>
            <p:ph type="sldNum" sz="quarter" idx="12"/>
          </p:nvPr>
        </p:nvSpPr>
        <p:spPr/>
        <p:txBody>
          <a:bodyPr/>
          <a:lstStyle/>
          <a:p>
            <a:fld id="{CD64BFC3-983F-4B0A-9A55-84A85105ADC0}" type="slidenum">
              <a:rPr lang="en-US" smtClean="0"/>
              <a:pPr/>
              <a:t>9</a:t>
            </a:fld>
            <a:endParaRPr lang="en-US"/>
          </a:p>
        </p:txBody>
      </p:sp>
    </p:spTree>
    <p:extLst>
      <p:ext uri="{BB962C8B-B14F-4D97-AF65-F5344CB8AC3E}">
        <p14:creationId xmlns:p14="http://schemas.microsoft.com/office/powerpoint/2010/main" val="636216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Shared Work" ma:contentTypeID="0x010100CC1FFF679FB849B4B0177F3E88EC2A6700A0B2FB50A94E1F4BA7A9FE4C28283BD8" ma:contentTypeVersion="1" ma:contentTypeDescription="Materials and documents that contain MITRE authored, sponsor authored, or collaborative content directly attributable to the work of this community" ma:contentTypeScope="" ma:versionID="556adcddb09c7d2b92aa2721ad7842d6">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390fe5c2e11dd500d22a2d88ee100d07" ns1:_="" ns2:_="">
    <xsd:import namespace="http://schemas.microsoft.com/sharepoint/v3"/>
    <xsd:import namespace="http://schemas.microsoft.com/sharepoint/v3/fields"/>
    <xsd:element name="properties">
      <xsd:complexType>
        <xsd:sequence>
          <xsd:element name="documentManagement">
            <xsd:complexType>
              <xsd:all>
                <xsd:element ref="ns2:_Contributor" minOccurs="0"/>
                <xsd:element ref="ns1:MITRE_x0020_Extranet_x0020_Sensitivity"/>
                <xsd:element ref="ns1:Extranet_x0020_Release_x0020_Statemen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Extranet_x0020_Sensitivity" ma:index="10" ma:displayName="Sensitivity" ma:default="Sensitive Information" ma:internalName="MITRE_x0020_Extranet_x0020_Sensitivity">
      <xsd:simpleType>
        <xsd:restriction base="dms:Choice">
          <xsd:enumeration value="Public Information"/>
          <xsd:enumeration value="Internal MITRE Information"/>
          <xsd:enumeration value="Sensitive Information"/>
        </xsd:restriction>
      </xsd:simpleType>
    </xsd:element>
    <xsd:element name="Extranet_x0020_Release_x0020_Statement" ma:index="11" ma:displayName="Release Statement" ma:default="For Limited External Release" ma:internalName="Extranet_x0020_Release_x0020_Statement">
      <xsd:simpleType>
        <xsd:union memberTypes="dms:Text">
          <xsd:simpleType>
            <xsd:restriction base="dms:Choice">
              <xsd:enumeration value="Approved for Public Release"/>
              <xsd:enumeration value="For Release to All Sponsors (All DOD, All FAA)"/>
              <xsd:enumeration value="For Limited External Release"/>
              <xsd:enumeration value="For Internal MITRE Use"/>
              <xsd:enumeration value="For Limited Internal MITRE Use"/>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xtranet_x0020_Release_x0020_Statement xmlns="http://schemas.microsoft.com/sharepoint/v3">For Limited External Release</Extranet_x0020_Release_x0020_Statement>
    <MITRE_x0020_Extranet_x0020_Sensitivity xmlns="http://schemas.microsoft.com/sharepoint/v3">Sensitive Information</MITRE_x0020_Extranet_x0020_Sensitivity>
    <_Contributor xmlns="http://schemas.microsoft.com/sharepoint/v3/fields" xsi:nil="true"/>
  </documentManagement>
</p:properties>
</file>

<file path=customXml/item3.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dXNlclNlbGVjdGVkIiAvPjxVc2VyTmFtZT5VU1xobXRiMDk2NTwvVXNlck5hbWU+PERhdGVUaW1lPjExLzEzLzIwMTggMTI6MjU6NDMgQU08L0RhdGVUaW1lPjxMYWJlbFN0cmluZz5UaGlzIGFydGlmYWN0IGhhcyBubyBjbGFzc2lmaWNhdGlvbi48L0xhYmVsU3RyaW5nPjwvaXRlbT48aXRlbT48c2lzbCBzaXNsVmVyc2lvbj0iMCIgcG9saWN5PSJjZGU1M2FjMS1iZjVmLTRhYWUtOWNmMS0wNzUwOWUyM2E0YjAiIG9yaWdpbj0idXNlclNlbGVjdGVkIj48ZWxlbWVudCB1aWQ9ImRlY2VjYmQ2LWRhM2ItNDZmZS04ZjAwLWY5ZDlkZWVhMmVlMSIgdmFsdWU9IiIgeG1sbnM9Imh0dHA6Ly93d3cuYm9sZG9uamFtZXMuY29tLzIwMDgvMDEvc2llL2ludGVybmFsL2xhYmVsIiAvPjxlbGVtZW50IHVpZD0iYmJiZjdiZjQtNGY0Zi00MTg5LTljNWUtNjUwMTVkZThhNmFkIiB2YWx1ZT0iIiB4bWxucz0iaHR0cDovL3d3dy5ib2xkb25qYW1lcy5jb20vMjAwOC8wMS9zaWUvaW50ZXJuYWwvbGFiZWwiIC8+PGVsZW1lbnQgdWlkPSJiYmE5NGM2NS1hYzNkLTRmMzQtYjJlMS04ZGUxMWVmNmYwMWMiIHZhbHVlPSIiIHhtbG5zPSJodHRwOi8vd3d3LmJvbGRvbmphbWVzLmNvbS8yMDA4LzAxL3NpZS9pbnRlcm5hbC9sYWJlbCIgLz48ZWxlbWVudCB1aWQ9ImJjMmI3YzAxLTZkYjEtNGU3ZC04OGQxLWZjNjE2NzRmODZmZCIgdmFsdWU9IiIgeG1sbnM9Imh0dHA6Ly93d3cuYm9sZG9uamFtZXMuY29tLzIwMDgvMDEvc2llL2ludGVybmFsL2xhYmVsIiAvPjxlbGVtZW50IHVpZD0iOTJlOTkzYTMtYWYzMi00YWZiLWFhMTktM2E0OWNkYjgyYzdhIiB2YWx1ZT0iIiB4bWxucz0iaHR0cDovL3d3dy5ib2xkb25qYW1lcy5jb20vMjAwOC8wMS9zaWUvaW50ZXJuYWwvbGFiZWwiIC8+PC9zaXNsPjxVc2VyTmFtZT5VU1xobXRiMDk2NTwvVXNlck5hbWU+PERhdGVUaW1lPjEvMjQvMjAxOSA1OjIyOjA5IFBNPC9EYXRlVGltZT48TGFiZWxTdHJpbmc+T3JpZ2luIEp1cmlzZGljdGlvbjogVVMgIHwgVW5yZXN0cmljdGVkIENvbnRlbnQgfCBObyBtYXJraW5nIGFwcGxpZWQgYnkgdGhlIHRvb2wgfCBPdGhlciBJbmZvcm1hdGlvbiAoTm90IFJlcXVpcmluZyBhbiBFeHBvcnQgQ29udHJvbCBNYXJraW5nKSB8IE5vIG1hcmtpbmcgYXBwbGllZCBieSB0aGUgdG9vbDwvTGFiZWxTdHJpbmc+PC9pdGVtPjwvbGFiZWxIaXN0b3J5Pg==</Value>
</WrappedLabelHistor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sisl xmlns:xsi="http://www.w3.org/2001/XMLSchema-instance" xmlns:xsd="http://www.w3.org/2001/XMLSchema" xmlns="http://www.boldonjames.com/2008/01/sie/internal/label" sislVersion="0" policy="cde53ac1-bf5f-4aae-9cf1-07509e23a4b0" origin="userSelected">
  <element uid="dececbd6-da3b-46fe-8f00-f9d9deea2ee1" value=""/>
  <element uid="bbbf7bf4-4f4f-4189-9c5e-65015de8a6ad" value=""/>
  <element uid="bba94c65-ac3d-4f34-b2e1-8de11ef6f01c" value=""/>
  <element uid="bc2b7c01-6db1-4e7d-88d1-fc61674f86fd" value=""/>
  <element uid="92e993a3-af32-4afb-aa19-3a49cdb82c7a" value=""/>
</sisl>
</file>

<file path=customXml/item6.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30F3F0A4-9A1C-43E4-908D-A238CB3A6C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717334-5A6C-4FA1-B6F9-B89E6B81D513}">
  <ds:schemaRefs>
    <ds:schemaRef ds:uri="http://purl.org/dc/dcmitype/"/>
    <ds:schemaRef ds:uri="http://purl.org/dc/elements/1.1/"/>
    <ds:schemaRef ds:uri="http://schemas.microsoft.com/office/2006/metadata/properties"/>
    <ds:schemaRef ds:uri="http://schemas.microsoft.com/sharepoint/v3/field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CECB5FD-80EE-4A7B-A3ED-471958B388F5}">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4BA0AF35-758A-48E2-BBDF-246565F71729}">
  <ds:schemaRefs>
    <ds:schemaRef ds:uri="http://schemas.microsoft.com/sharepoint/v3/contenttype/forms"/>
  </ds:schemaRefs>
</ds:datastoreItem>
</file>

<file path=customXml/itemProps5.xml><?xml version="1.0" encoding="utf-8"?>
<ds:datastoreItem xmlns:ds="http://schemas.openxmlformats.org/officeDocument/2006/customXml" ds:itemID="{DEEFC831-D1C5-49D3-B272-C052CF2CAB8C}">
  <ds:schemaRefs>
    <ds:schemaRef ds:uri="http://www.w3.org/2001/XMLSchema"/>
    <ds:schemaRef ds:uri="http://www.boldonjames.com/2008/01/sie/internal/label"/>
  </ds:schemaRefs>
</ds:datastoreItem>
</file>

<file path=customXml/itemProps6.xml><?xml version="1.0" encoding="utf-8"?>
<ds:datastoreItem xmlns:ds="http://schemas.openxmlformats.org/officeDocument/2006/customXml" ds:itemID="{EC5D8E3B-0077-4180-AF58-959EF8ABD1BF}">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22922</TotalTime>
  <Words>2099</Words>
  <Application>Microsoft Office PowerPoint</Application>
  <PresentationFormat>On-screen Show (4:3)</PresentationFormat>
  <Paragraphs>261</Paragraphs>
  <Slides>23</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Montserrat</vt:lpstr>
      <vt:lpstr>1_Office Theme</vt:lpstr>
      <vt:lpstr>Modular Open Systems Approach (MOSA) White Paper Recommendations Summary</vt:lpstr>
      <vt:lpstr>Your Presenter: Bob Scheurer</vt:lpstr>
      <vt:lpstr>Topics</vt:lpstr>
      <vt:lpstr>NDIA Architecture Committee Overview</vt:lpstr>
      <vt:lpstr>MOSA White Paper Intended Audience</vt:lpstr>
      <vt:lpstr>Brief Background on MOSA</vt:lpstr>
      <vt:lpstr>Today’s MOSA: In Simple Terms</vt:lpstr>
      <vt:lpstr>Government/Acquirer Goals for MOSA </vt:lpstr>
      <vt:lpstr>Defense Industrial Base Goals for MOSA</vt:lpstr>
      <vt:lpstr>PowerPoint Presentation</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Conclusions and Recommendations</vt:lpstr>
      <vt:lpstr>Summary</vt:lpstr>
      <vt:lpstr>Appendix</vt:lpstr>
      <vt:lpstr>MOSA in a Nutshell</vt:lpstr>
    </vt:vector>
  </TitlesOfParts>
  <Company>GTRI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MOSA White Paper Summary</dc:title>
  <dc:subject>[rtnipcontrolcode:unrestricted|rtnipcontrolcodevm:noipvm|rtnexportcontrolcountry:usa|rtnexportcontrolcode:otherinfo|rtnexportcontrolcodevm:nousecvm|]</dc:subject>
  <dc:creator>Thelin, Steve</dc:creator>
  <cp:keywords/>
  <cp:lastModifiedBy>Scheurer, Robert P</cp:lastModifiedBy>
  <cp:revision>233</cp:revision>
  <cp:lastPrinted>2019-05-22T17:15:42Z</cp:lastPrinted>
  <dcterms:created xsi:type="dcterms:W3CDTF">2018-02-27T21:38:12Z</dcterms:created>
  <dcterms:modified xsi:type="dcterms:W3CDTF">2020-07-13T21:48:19Z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0x010100CC1FFF679FB849B4B0177F3E88EC2A6700A0B2FB50A94E1F4BA7A9FE4C28283BD8</vt:lpwstr>
  </property>
  <property fmtid="{D5CDD505-2E9C-101B-9397-08002B2CF9AE}" pid="3" name="docIndexRef">
    <vt:lpwstr>ae0fd007-2bdb-4fa8-8d69-d6331c356472</vt:lpwstr>
  </property>
  <property fmtid="{D5CDD505-2E9C-101B-9397-08002B2CF9AE}" pid="4" name="bjSaver">
    <vt:lpwstr>2e4Yt/BhtVuR6Lthn4n0v0wtw6F5I0Ip</vt:lpwstr>
  </property>
  <property fmtid="{D5CDD505-2E9C-101B-9397-08002B2CF9AE}" pid="5" name="rtnipcontrolcode">
    <vt:lpwstr>unrestricted</vt:lpwstr>
  </property>
  <property fmtid="{D5CDD505-2E9C-101B-9397-08002B2CF9AE}" pid="6" name="rtnipcontrolcodevm">
    <vt:lpwstr>noipvm</vt:lpwstr>
  </property>
  <property fmtid="{D5CDD505-2E9C-101B-9397-08002B2CF9AE}" pid="7" name="rtnexportcontrolcountry">
    <vt:lpwstr>usa</vt:lpwstr>
  </property>
  <property fmtid="{D5CDD505-2E9C-101B-9397-08002B2CF9AE}" pid="8" name="rtnexportcontrolcode">
    <vt:lpwstr>otherinfo</vt:lpwstr>
  </property>
  <property fmtid="{D5CDD505-2E9C-101B-9397-08002B2CF9AE}" pid="9" name="rtnexportcontrolcodevm">
    <vt:lpwstr>nousecvm</vt:lpwstr>
  </property>
  <property fmtid="{D5CDD505-2E9C-101B-9397-08002B2CF9AE}" pid="10" name="bjDocumentLabelXML">
    <vt:lpwstr>&lt;?xml version="1.0" encoding="us-ascii"?&gt;&lt;sisl xmlns:xsi="http://www.w3.org/2001/XMLSchema-instance" xmlns:xsd="http://www.w3.org/2001/XMLSchema" sislVersion="0" policy="cde53ac1-bf5f-4aae-9cf1-07509e23a4b0" origin="userSelected" xmlns="http://www.boldonj</vt:lpwstr>
  </property>
  <property fmtid="{D5CDD505-2E9C-101B-9397-08002B2CF9AE}" pid="11" name="bjDocumentLabelXML-0">
    <vt:lpwstr>ames.com/2008/01/sie/internal/label"&gt;&lt;element uid="dececbd6-da3b-46fe-8f00-f9d9deea2ee1" value="" /&gt;&lt;element uid="bbbf7bf4-4f4f-4189-9c5e-65015de8a6ad" value="" /&gt;&lt;element uid="bba94c65-ac3d-4f34-b2e1-8de11ef6f01c" value="" /&gt;&lt;element uid="bc2b7c01-6db1-4</vt:lpwstr>
  </property>
  <property fmtid="{D5CDD505-2E9C-101B-9397-08002B2CF9AE}" pid="12" name="bjDocumentLabelXML-1">
    <vt:lpwstr>e7d-88d1-fc61674f86fd" value="" /&gt;&lt;element uid="92e993a3-af32-4afb-aa19-3a49cdb82c7a" value="" /&gt;&lt;/sisl&gt;</vt:lpwstr>
  </property>
  <property fmtid="{D5CDD505-2E9C-101B-9397-08002B2CF9AE}" pid="13" name="bjDocumentSecurityLabel">
    <vt:lpwstr>Origin Jurisdiction: US  | Unrestricted Content | No marking applied by the tool | Other Information (Not Requiring an Export Control Marking) | No marking applied by the tool</vt:lpwstr>
  </property>
  <property fmtid="{D5CDD505-2E9C-101B-9397-08002B2CF9AE}" pid="14" name="bjLabelHistoryID">
    <vt:lpwstr>{8CECB5FD-80EE-4A7B-A3ED-471958B388F5}</vt:lpwstr>
  </property>
  <property fmtid="{D5CDD505-2E9C-101B-9397-08002B2CF9AE}" pid="15" name="checkedProgramsCount">
    <vt:i4>0</vt:i4>
  </property>
  <property fmtid="{D5CDD505-2E9C-101B-9397-08002B2CF9AE}" pid="16" name="LM SIP Document Sensitivity">
    <vt:lpwstr/>
  </property>
  <property fmtid="{D5CDD505-2E9C-101B-9397-08002B2CF9AE}" pid="17" name="Document Author">
    <vt:lpwstr>ACCT04\emoshins</vt:lpwstr>
  </property>
  <property fmtid="{D5CDD505-2E9C-101B-9397-08002B2CF9AE}" pid="18" name="Document Sensitivity">
    <vt:lpwstr>1</vt:lpwstr>
  </property>
  <property fmtid="{D5CDD505-2E9C-101B-9397-08002B2CF9AE}" pid="19" name="ThirdParty">
    <vt:lpwstr/>
  </property>
  <property fmtid="{D5CDD505-2E9C-101B-9397-08002B2CF9AE}" pid="20" name="OCI Restriction">
    <vt:bool>false</vt:bool>
  </property>
  <property fmtid="{D5CDD505-2E9C-101B-9397-08002B2CF9AE}" pid="21" name="OCI Additional Info">
    <vt:lpwstr/>
  </property>
  <property fmtid="{D5CDD505-2E9C-101B-9397-08002B2CF9AE}" pid="22" name="Allow Header Overwrite">
    <vt:bool>true</vt:bool>
  </property>
  <property fmtid="{D5CDD505-2E9C-101B-9397-08002B2CF9AE}" pid="23" name="Allow Footer Overwrite">
    <vt:bool>true</vt:bool>
  </property>
  <property fmtid="{D5CDD505-2E9C-101B-9397-08002B2CF9AE}" pid="24" name="Multiple Selected">
    <vt:lpwstr>-1</vt:lpwstr>
  </property>
  <property fmtid="{D5CDD505-2E9C-101B-9397-08002B2CF9AE}" pid="25" name="SIPLongWording">
    <vt:lpwstr/>
  </property>
  <property fmtid="{D5CDD505-2E9C-101B-9397-08002B2CF9AE}" pid="26" name="ExpCountry">
    <vt:lpwstr/>
  </property>
</Properties>
</file>