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5"/>
  </p:notesMasterIdLst>
  <p:sldIdLst>
    <p:sldId id="256" r:id="rId2"/>
    <p:sldId id="276" r:id="rId3"/>
    <p:sldId id="257" r:id="rId4"/>
    <p:sldId id="258" r:id="rId5"/>
    <p:sldId id="261" r:id="rId6"/>
    <p:sldId id="260" r:id="rId7"/>
    <p:sldId id="262" r:id="rId8"/>
    <p:sldId id="277" r:id="rId9"/>
    <p:sldId id="278" r:id="rId10"/>
    <p:sldId id="259" r:id="rId11"/>
    <p:sldId id="263" r:id="rId12"/>
    <p:sldId id="265" r:id="rId13"/>
    <p:sldId id="266" r:id="rId14"/>
    <p:sldId id="269" r:id="rId15"/>
    <p:sldId id="268" r:id="rId16"/>
    <p:sldId id="270" r:id="rId17"/>
    <p:sldId id="271" r:id="rId18"/>
    <p:sldId id="272" r:id="rId19"/>
    <p:sldId id="274" r:id="rId20"/>
    <p:sldId id="273" r:id="rId21"/>
    <p:sldId id="275" r:id="rId22"/>
    <p:sldId id="264"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varScale="1">
        <p:scale>
          <a:sx n="74" d="100"/>
          <a:sy n="74" d="100"/>
        </p:scale>
        <p:origin x="456" y="72"/>
      </p:cViewPr>
      <p:guideLst/>
    </p:cSldViewPr>
  </p:slideViewPr>
  <p:outlineViewPr>
    <p:cViewPr>
      <p:scale>
        <a:sx n="33" d="100"/>
        <a:sy n="33" d="100"/>
      </p:scale>
      <p:origin x="0" y="-6756"/>
    </p:cViewPr>
  </p:outlin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9B815-88EA-46F6-B0CE-19A252B1DEFD}" type="doc">
      <dgm:prSet loTypeId="urn:microsoft.com/office/officeart/2005/8/layout/cycle7" loCatId="cycle" qsTypeId="urn:microsoft.com/office/officeart/2005/8/quickstyle/3d2" qsCatId="3D" csTypeId="urn:microsoft.com/office/officeart/2005/8/colors/colorful2" csCatId="colorful" phldr="1"/>
      <dgm:spPr/>
      <dgm:t>
        <a:bodyPr/>
        <a:lstStyle/>
        <a:p>
          <a:endParaRPr lang="en-US"/>
        </a:p>
      </dgm:t>
    </dgm:pt>
    <dgm:pt modelId="{9CAA4F96-E9C6-4A0C-92A5-D0091A6AB005}">
      <dgm:prSet phldrT="[Text]"/>
      <dgm:spPr/>
      <dgm:t>
        <a:bodyPr/>
        <a:lstStyle/>
        <a:p>
          <a:r>
            <a:rPr lang="en-US" dirty="0" smtClean="0"/>
            <a:t>Member Database</a:t>
          </a:r>
          <a:endParaRPr lang="en-US" dirty="0"/>
        </a:p>
      </dgm:t>
    </dgm:pt>
    <dgm:pt modelId="{551FFA4D-0FA8-496C-A9FE-4EEECA1BAAB2}" type="parTrans" cxnId="{6A67FB64-71D4-442B-A500-D24AC51D6F46}">
      <dgm:prSet/>
      <dgm:spPr/>
      <dgm:t>
        <a:bodyPr/>
        <a:lstStyle/>
        <a:p>
          <a:endParaRPr lang="en-US"/>
        </a:p>
      </dgm:t>
    </dgm:pt>
    <dgm:pt modelId="{E4DD4AA2-85E8-4A5F-86F7-9D8745B35FB4}" type="sibTrans" cxnId="{6A67FB64-71D4-442B-A500-D24AC51D6F46}">
      <dgm:prSet/>
      <dgm:spPr/>
      <dgm:t>
        <a:bodyPr/>
        <a:lstStyle/>
        <a:p>
          <a:endParaRPr lang="en-US"/>
        </a:p>
      </dgm:t>
    </dgm:pt>
    <dgm:pt modelId="{9E7208C7-3A03-4370-B9A0-E3A76FE8C605}">
      <dgm:prSet phldrT="[Text]"/>
      <dgm:spPr/>
      <dgm:t>
        <a:bodyPr/>
        <a:lstStyle/>
        <a:p>
          <a:r>
            <a:rPr lang="en-US" dirty="0" smtClean="0"/>
            <a:t>SharePoint 2013 (CONNECT)</a:t>
          </a:r>
          <a:endParaRPr lang="en-US" dirty="0"/>
        </a:p>
      </dgm:t>
    </dgm:pt>
    <dgm:pt modelId="{0A4CB890-E769-49B1-B7A6-965DF672CE98}" type="parTrans" cxnId="{306D31F7-FDD2-42D9-8B0F-A3DF03C3DF7D}">
      <dgm:prSet/>
      <dgm:spPr/>
      <dgm:t>
        <a:bodyPr/>
        <a:lstStyle/>
        <a:p>
          <a:endParaRPr lang="en-US"/>
        </a:p>
      </dgm:t>
    </dgm:pt>
    <dgm:pt modelId="{DF341543-46E9-458F-9A0E-9A618B59896A}" type="sibTrans" cxnId="{306D31F7-FDD2-42D9-8B0F-A3DF03C3DF7D}">
      <dgm:prSet/>
      <dgm:spPr/>
      <dgm:t>
        <a:bodyPr/>
        <a:lstStyle/>
        <a:p>
          <a:endParaRPr lang="en-US"/>
        </a:p>
      </dgm:t>
    </dgm:pt>
    <dgm:pt modelId="{B179E21F-0AE8-47BF-994C-DB3B060E0AB8}">
      <dgm:prSet phldrT="[Text]"/>
      <dgm:spPr/>
      <dgm:t>
        <a:bodyPr/>
        <a:lstStyle/>
        <a:p>
          <a:r>
            <a:rPr lang="en-US" dirty="0" smtClean="0"/>
            <a:t>Sitefinity (INCOSE.ORG)</a:t>
          </a:r>
          <a:endParaRPr lang="en-US" dirty="0"/>
        </a:p>
      </dgm:t>
    </dgm:pt>
    <dgm:pt modelId="{1CFBA3FA-E6D6-4342-B348-0B85977194E1}" type="parTrans" cxnId="{2F9F7C29-AFA4-41A1-A2C9-6ED60A58335F}">
      <dgm:prSet/>
      <dgm:spPr/>
      <dgm:t>
        <a:bodyPr/>
        <a:lstStyle/>
        <a:p>
          <a:endParaRPr lang="en-US"/>
        </a:p>
      </dgm:t>
    </dgm:pt>
    <dgm:pt modelId="{71DC8175-68E6-400A-9EDE-3D739EC8CCA6}" type="sibTrans" cxnId="{2F9F7C29-AFA4-41A1-A2C9-6ED60A58335F}">
      <dgm:prSet/>
      <dgm:spPr/>
      <dgm:t>
        <a:bodyPr/>
        <a:lstStyle/>
        <a:p>
          <a:endParaRPr lang="en-US"/>
        </a:p>
      </dgm:t>
    </dgm:pt>
    <dgm:pt modelId="{C3B6EED6-BEB9-4985-81FF-D73D0925223A}" type="pres">
      <dgm:prSet presAssocID="{69D9B815-88EA-46F6-B0CE-19A252B1DEFD}" presName="Name0" presStyleCnt="0">
        <dgm:presLayoutVars>
          <dgm:dir/>
          <dgm:resizeHandles val="exact"/>
        </dgm:presLayoutVars>
      </dgm:prSet>
      <dgm:spPr/>
      <dgm:t>
        <a:bodyPr/>
        <a:lstStyle/>
        <a:p>
          <a:endParaRPr lang="en-US"/>
        </a:p>
      </dgm:t>
    </dgm:pt>
    <dgm:pt modelId="{69756177-7914-457D-B9ED-AEF19A85844A}" type="pres">
      <dgm:prSet presAssocID="{9CAA4F96-E9C6-4A0C-92A5-D0091A6AB005}" presName="node" presStyleLbl="node1" presStyleIdx="0" presStyleCnt="3" custScaleX="132762" custScaleY="164337" custRadScaleRad="87253" custRadScaleInc="2207">
        <dgm:presLayoutVars>
          <dgm:bulletEnabled val="1"/>
        </dgm:presLayoutVars>
      </dgm:prSet>
      <dgm:spPr/>
      <dgm:t>
        <a:bodyPr/>
        <a:lstStyle/>
        <a:p>
          <a:endParaRPr lang="en-US"/>
        </a:p>
      </dgm:t>
    </dgm:pt>
    <dgm:pt modelId="{271E7CC7-7C7E-4601-9E04-7772A006D2FF}" type="pres">
      <dgm:prSet presAssocID="{E4DD4AA2-85E8-4A5F-86F7-9D8745B35FB4}" presName="sibTrans" presStyleLbl="sibTrans2D1" presStyleIdx="0" presStyleCnt="3"/>
      <dgm:spPr/>
      <dgm:t>
        <a:bodyPr/>
        <a:lstStyle/>
        <a:p>
          <a:endParaRPr lang="en-US"/>
        </a:p>
      </dgm:t>
    </dgm:pt>
    <dgm:pt modelId="{77010583-A577-4592-97E1-10478DEC725E}" type="pres">
      <dgm:prSet presAssocID="{E4DD4AA2-85E8-4A5F-86F7-9D8745B35FB4}" presName="connectorText" presStyleLbl="sibTrans2D1" presStyleIdx="0" presStyleCnt="3"/>
      <dgm:spPr/>
      <dgm:t>
        <a:bodyPr/>
        <a:lstStyle/>
        <a:p>
          <a:endParaRPr lang="en-US"/>
        </a:p>
      </dgm:t>
    </dgm:pt>
    <dgm:pt modelId="{AA5AEB7A-7A2E-49ED-922F-8C366C512E21}" type="pres">
      <dgm:prSet presAssocID="{B179E21F-0AE8-47BF-994C-DB3B060E0AB8}" presName="node" presStyleLbl="node1" presStyleIdx="1" presStyleCnt="3" custScaleX="131234" custScaleY="153255" custRadScaleRad="96214" custRadScaleInc="-5446">
        <dgm:presLayoutVars>
          <dgm:bulletEnabled val="1"/>
        </dgm:presLayoutVars>
      </dgm:prSet>
      <dgm:spPr/>
      <dgm:t>
        <a:bodyPr/>
        <a:lstStyle/>
        <a:p>
          <a:endParaRPr lang="en-US"/>
        </a:p>
      </dgm:t>
    </dgm:pt>
    <dgm:pt modelId="{A594FF04-AE1B-4CA6-8D88-81782C72A6CB}" type="pres">
      <dgm:prSet presAssocID="{71DC8175-68E6-400A-9EDE-3D739EC8CCA6}" presName="sibTrans" presStyleLbl="sibTrans2D1" presStyleIdx="1" presStyleCnt="3"/>
      <dgm:spPr/>
      <dgm:t>
        <a:bodyPr/>
        <a:lstStyle/>
        <a:p>
          <a:endParaRPr lang="en-US"/>
        </a:p>
      </dgm:t>
    </dgm:pt>
    <dgm:pt modelId="{03767787-1BC2-4C91-BC6E-7AD9D14E6BDB}" type="pres">
      <dgm:prSet presAssocID="{71DC8175-68E6-400A-9EDE-3D739EC8CCA6}" presName="connectorText" presStyleLbl="sibTrans2D1" presStyleIdx="1" presStyleCnt="3"/>
      <dgm:spPr/>
      <dgm:t>
        <a:bodyPr/>
        <a:lstStyle/>
        <a:p>
          <a:endParaRPr lang="en-US"/>
        </a:p>
      </dgm:t>
    </dgm:pt>
    <dgm:pt modelId="{B56C89DF-9314-4291-9EF8-0086FCD15EB4}" type="pres">
      <dgm:prSet presAssocID="{9E7208C7-3A03-4370-B9A0-E3A76FE8C605}" presName="node" presStyleLbl="node1" presStyleIdx="2" presStyleCnt="3" custScaleX="136417" custScaleY="165514" custRadScaleRad="96516" custRadScaleInc="6339">
        <dgm:presLayoutVars>
          <dgm:bulletEnabled val="1"/>
        </dgm:presLayoutVars>
      </dgm:prSet>
      <dgm:spPr/>
      <dgm:t>
        <a:bodyPr/>
        <a:lstStyle/>
        <a:p>
          <a:endParaRPr lang="en-US"/>
        </a:p>
      </dgm:t>
    </dgm:pt>
    <dgm:pt modelId="{44FBCB20-4362-45E4-9001-A9CA0C1B6286}" type="pres">
      <dgm:prSet presAssocID="{DF341543-46E9-458F-9A0E-9A618B59896A}" presName="sibTrans" presStyleLbl="sibTrans2D1" presStyleIdx="2" presStyleCnt="3"/>
      <dgm:spPr/>
      <dgm:t>
        <a:bodyPr/>
        <a:lstStyle/>
        <a:p>
          <a:endParaRPr lang="en-US"/>
        </a:p>
      </dgm:t>
    </dgm:pt>
    <dgm:pt modelId="{4F2EF195-6117-471C-953B-45BEFF3A189E}" type="pres">
      <dgm:prSet presAssocID="{DF341543-46E9-458F-9A0E-9A618B59896A}" presName="connectorText" presStyleLbl="sibTrans2D1" presStyleIdx="2" presStyleCnt="3"/>
      <dgm:spPr/>
      <dgm:t>
        <a:bodyPr/>
        <a:lstStyle/>
        <a:p>
          <a:endParaRPr lang="en-US"/>
        </a:p>
      </dgm:t>
    </dgm:pt>
  </dgm:ptLst>
  <dgm:cxnLst>
    <dgm:cxn modelId="{790BA384-6DB7-4716-A795-2F252556ADAD}" type="presOf" srcId="{E4DD4AA2-85E8-4A5F-86F7-9D8745B35FB4}" destId="{77010583-A577-4592-97E1-10478DEC725E}" srcOrd="1" destOrd="0" presId="urn:microsoft.com/office/officeart/2005/8/layout/cycle7"/>
    <dgm:cxn modelId="{294C13EE-7540-491D-8A0B-941F59AAB639}" type="presOf" srcId="{71DC8175-68E6-400A-9EDE-3D739EC8CCA6}" destId="{A594FF04-AE1B-4CA6-8D88-81782C72A6CB}" srcOrd="0" destOrd="0" presId="urn:microsoft.com/office/officeart/2005/8/layout/cycle7"/>
    <dgm:cxn modelId="{55CCA5F3-CF76-4CBF-96CA-977F83643E2D}" type="presOf" srcId="{DF341543-46E9-458F-9A0E-9A618B59896A}" destId="{4F2EF195-6117-471C-953B-45BEFF3A189E}" srcOrd="1" destOrd="0" presId="urn:microsoft.com/office/officeart/2005/8/layout/cycle7"/>
    <dgm:cxn modelId="{2F9F7C29-AFA4-41A1-A2C9-6ED60A58335F}" srcId="{69D9B815-88EA-46F6-B0CE-19A252B1DEFD}" destId="{B179E21F-0AE8-47BF-994C-DB3B060E0AB8}" srcOrd="1" destOrd="0" parTransId="{1CFBA3FA-E6D6-4342-B348-0B85977194E1}" sibTransId="{71DC8175-68E6-400A-9EDE-3D739EC8CCA6}"/>
    <dgm:cxn modelId="{7649115E-3101-49D8-AFFA-259980149DA6}" type="presOf" srcId="{9CAA4F96-E9C6-4A0C-92A5-D0091A6AB005}" destId="{69756177-7914-457D-B9ED-AEF19A85844A}" srcOrd="0" destOrd="0" presId="urn:microsoft.com/office/officeart/2005/8/layout/cycle7"/>
    <dgm:cxn modelId="{0A6FD176-0DBA-4D9A-8D09-6B0E3B828B99}" type="presOf" srcId="{69D9B815-88EA-46F6-B0CE-19A252B1DEFD}" destId="{C3B6EED6-BEB9-4985-81FF-D73D0925223A}" srcOrd="0" destOrd="0" presId="urn:microsoft.com/office/officeart/2005/8/layout/cycle7"/>
    <dgm:cxn modelId="{E1DC376A-DC5D-4CE7-88DD-D746B9F80406}" type="presOf" srcId="{B179E21F-0AE8-47BF-994C-DB3B060E0AB8}" destId="{AA5AEB7A-7A2E-49ED-922F-8C366C512E21}" srcOrd="0" destOrd="0" presId="urn:microsoft.com/office/officeart/2005/8/layout/cycle7"/>
    <dgm:cxn modelId="{6A67FB64-71D4-442B-A500-D24AC51D6F46}" srcId="{69D9B815-88EA-46F6-B0CE-19A252B1DEFD}" destId="{9CAA4F96-E9C6-4A0C-92A5-D0091A6AB005}" srcOrd="0" destOrd="0" parTransId="{551FFA4D-0FA8-496C-A9FE-4EEECA1BAAB2}" sibTransId="{E4DD4AA2-85E8-4A5F-86F7-9D8745B35FB4}"/>
    <dgm:cxn modelId="{79958B73-7314-441C-9F02-77756ED11F85}" type="presOf" srcId="{9E7208C7-3A03-4370-B9A0-E3A76FE8C605}" destId="{B56C89DF-9314-4291-9EF8-0086FCD15EB4}" srcOrd="0" destOrd="0" presId="urn:microsoft.com/office/officeart/2005/8/layout/cycle7"/>
    <dgm:cxn modelId="{306D31F7-FDD2-42D9-8B0F-A3DF03C3DF7D}" srcId="{69D9B815-88EA-46F6-B0CE-19A252B1DEFD}" destId="{9E7208C7-3A03-4370-B9A0-E3A76FE8C605}" srcOrd="2" destOrd="0" parTransId="{0A4CB890-E769-49B1-B7A6-965DF672CE98}" sibTransId="{DF341543-46E9-458F-9A0E-9A618B59896A}"/>
    <dgm:cxn modelId="{6C788F67-A30D-495E-83FF-C79E6E6D6FD0}" type="presOf" srcId="{E4DD4AA2-85E8-4A5F-86F7-9D8745B35FB4}" destId="{271E7CC7-7C7E-4601-9E04-7772A006D2FF}" srcOrd="0" destOrd="0" presId="urn:microsoft.com/office/officeart/2005/8/layout/cycle7"/>
    <dgm:cxn modelId="{04E93087-C1A4-4792-8A6A-E3E3EE193BFE}" type="presOf" srcId="{71DC8175-68E6-400A-9EDE-3D739EC8CCA6}" destId="{03767787-1BC2-4C91-BC6E-7AD9D14E6BDB}" srcOrd="1" destOrd="0" presId="urn:microsoft.com/office/officeart/2005/8/layout/cycle7"/>
    <dgm:cxn modelId="{389BBD47-5A08-47FE-90E5-9B7B2B9A36A9}" type="presOf" srcId="{DF341543-46E9-458F-9A0E-9A618B59896A}" destId="{44FBCB20-4362-45E4-9001-A9CA0C1B6286}" srcOrd="0" destOrd="0" presId="urn:microsoft.com/office/officeart/2005/8/layout/cycle7"/>
    <dgm:cxn modelId="{2C4631E2-099A-4102-BA71-25EE05872DA7}" type="presParOf" srcId="{C3B6EED6-BEB9-4985-81FF-D73D0925223A}" destId="{69756177-7914-457D-B9ED-AEF19A85844A}" srcOrd="0" destOrd="0" presId="urn:microsoft.com/office/officeart/2005/8/layout/cycle7"/>
    <dgm:cxn modelId="{5E0C5DC6-E3FB-4CA2-8976-3613CEB3D1E1}" type="presParOf" srcId="{C3B6EED6-BEB9-4985-81FF-D73D0925223A}" destId="{271E7CC7-7C7E-4601-9E04-7772A006D2FF}" srcOrd="1" destOrd="0" presId="urn:microsoft.com/office/officeart/2005/8/layout/cycle7"/>
    <dgm:cxn modelId="{41DEC6E5-96C6-4AB4-AB0D-30A498864F7E}" type="presParOf" srcId="{271E7CC7-7C7E-4601-9E04-7772A006D2FF}" destId="{77010583-A577-4592-97E1-10478DEC725E}" srcOrd="0" destOrd="0" presId="urn:microsoft.com/office/officeart/2005/8/layout/cycle7"/>
    <dgm:cxn modelId="{65EF65C4-0488-4044-9EFF-719067EBA501}" type="presParOf" srcId="{C3B6EED6-BEB9-4985-81FF-D73D0925223A}" destId="{AA5AEB7A-7A2E-49ED-922F-8C366C512E21}" srcOrd="2" destOrd="0" presId="urn:microsoft.com/office/officeart/2005/8/layout/cycle7"/>
    <dgm:cxn modelId="{3EFBD1E5-4E70-4F4E-A3E9-552A8E15B4EC}" type="presParOf" srcId="{C3B6EED6-BEB9-4985-81FF-D73D0925223A}" destId="{A594FF04-AE1B-4CA6-8D88-81782C72A6CB}" srcOrd="3" destOrd="0" presId="urn:microsoft.com/office/officeart/2005/8/layout/cycle7"/>
    <dgm:cxn modelId="{8CA35C9C-64C3-4C52-8CAB-6C1567098C4D}" type="presParOf" srcId="{A594FF04-AE1B-4CA6-8D88-81782C72A6CB}" destId="{03767787-1BC2-4C91-BC6E-7AD9D14E6BDB}" srcOrd="0" destOrd="0" presId="urn:microsoft.com/office/officeart/2005/8/layout/cycle7"/>
    <dgm:cxn modelId="{7D240D86-9A7B-4A85-B078-6A65C2D40785}" type="presParOf" srcId="{C3B6EED6-BEB9-4985-81FF-D73D0925223A}" destId="{B56C89DF-9314-4291-9EF8-0086FCD15EB4}" srcOrd="4" destOrd="0" presId="urn:microsoft.com/office/officeart/2005/8/layout/cycle7"/>
    <dgm:cxn modelId="{53ED2706-EC06-4F39-BF2F-0D07C1C1B4FC}" type="presParOf" srcId="{C3B6EED6-BEB9-4985-81FF-D73D0925223A}" destId="{44FBCB20-4362-45E4-9001-A9CA0C1B6286}" srcOrd="5" destOrd="0" presId="urn:microsoft.com/office/officeart/2005/8/layout/cycle7"/>
    <dgm:cxn modelId="{669AA9FB-0886-4A68-B893-80148C31FBB4}" type="presParOf" srcId="{44FBCB20-4362-45E4-9001-A9CA0C1B6286}" destId="{4F2EF195-6117-471C-953B-45BEFF3A189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56177-7914-457D-B9ED-AEF19A85844A}">
      <dsp:nvSpPr>
        <dsp:cNvPr id="0" name=""/>
        <dsp:cNvSpPr/>
      </dsp:nvSpPr>
      <dsp:spPr>
        <a:xfrm>
          <a:off x="3028213" y="-80714"/>
          <a:ext cx="2669263" cy="1652049"/>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Member Database</a:t>
          </a:r>
          <a:endParaRPr lang="en-US" sz="2800" kern="1200" dirty="0"/>
        </a:p>
      </dsp:txBody>
      <dsp:txXfrm>
        <a:off x="3076600" y="-32327"/>
        <a:ext cx="2572489" cy="1555275"/>
      </dsp:txXfrm>
    </dsp:sp>
    <dsp:sp modelId="{271E7CC7-7C7E-4601-9E04-7772A006D2FF}">
      <dsp:nvSpPr>
        <dsp:cNvPr id="0" name=""/>
        <dsp:cNvSpPr/>
      </dsp:nvSpPr>
      <dsp:spPr>
        <a:xfrm rot="3435601">
          <a:off x="4938559" y="1847649"/>
          <a:ext cx="492354" cy="351848"/>
        </a:xfrm>
        <a:prstGeom prst="leftRightArrow">
          <a:avLst>
            <a:gd name="adj1" fmla="val 60000"/>
            <a:gd name="adj2" fmla="val 5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044113" y="1918019"/>
        <a:ext cx="281246" cy="211108"/>
      </dsp:txXfrm>
    </dsp:sp>
    <dsp:sp modelId="{AA5AEB7A-7A2E-49ED-922F-8C366C512E21}">
      <dsp:nvSpPr>
        <dsp:cNvPr id="0" name=""/>
        <dsp:cNvSpPr/>
      </dsp:nvSpPr>
      <dsp:spPr>
        <a:xfrm>
          <a:off x="4651541" y="2475813"/>
          <a:ext cx="2638542" cy="1540644"/>
        </a:xfrm>
        <a:prstGeom prst="roundRect">
          <a:avLst>
            <a:gd name="adj" fmla="val 10000"/>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Sitefinity (INCOSE.ORG)</a:t>
          </a:r>
          <a:endParaRPr lang="en-US" sz="2800" kern="1200" dirty="0"/>
        </a:p>
      </dsp:txBody>
      <dsp:txXfrm>
        <a:off x="4696665" y="2520937"/>
        <a:ext cx="2548294" cy="1450396"/>
      </dsp:txXfrm>
    </dsp:sp>
    <dsp:sp modelId="{A594FF04-AE1B-4CA6-8D88-81782C72A6CB}">
      <dsp:nvSpPr>
        <dsp:cNvPr id="0" name=""/>
        <dsp:cNvSpPr/>
      </dsp:nvSpPr>
      <dsp:spPr>
        <a:xfrm rot="10813392">
          <a:off x="4097644" y="3063872"/>
          <a:ext cx="492354" cy="351848"/>
        </a:xfrm>
        <a:prstGeom prst="leftRightArrow">
          <a:avLst>
            <a:gd name="adj1" fmla="val 60000"/>
            <a:gd name="adj2" fmla="val 50000"/>
          </a:avLst>
        </a:prstGeom>
        <a:solidFill>
          <a:schemeClr val="accent2">
            <a:hueOff val="-1482143"/>
            <a:satOff val="7100"/>
            <a:lumOff val="6569"/>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203198" y="3134242"/>
        <a:ext cx="281246" cy="211108"/>
      </dsp:txXfrm>
    </dsp:sp>
    <dsp:sp modelId="{B56C89DF-9314-4291-9EF8-0086FCD15EB4}">
      <dsp:nvSpPr>
        <dsp:cNvPr id="0" name=""/>
        <dsp:cNvSpPr/>
      </dsp:nvSpPr>
      <dsp:spPr>
        <a:xfrm>
          <a:off x="1293352" y="2401314"/>
          <a:ext cx="2742750" cy="1663881"/>
        </a:xfrm>
        <a:prstGeom prst="roundRect">
          <a:avLst>
            <a:gd name="adj" fmla="val 10000"/>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SharePoint 2013 (CONNECT)</a:t>
          </a:r>
          <a:endParaRPr lang="en-US" sz="2800" kern="1200" dirty="0"/>
        </a:p>
      </dsp:txBody>
      <dsp:txXfrm>
        <a:off x="1342085" y="2450047"/>
        <a:ext cx="2645284" cy="1566415"/>
      </dsp:txXfrm>
    </dsp:sp>
    <dsp:sp modelId="{44FBCB20-4362-45E4-9001-A9CA0C1B6286}">
      <dsp:nvSpPr>
        <dsp:cNvPr id="0" name=""/>
        <dsp:cNvSpPr/>
      </dsp:nvSpPr>
      <dsp:spPr>
        <a:xfrm rot="18258902">
          <a:off x="3269628" y="1810400"/>
          <a:ext cx="492354" cy="351848"/>
        </a:xfrm>
        <a:prstGeom prst="leftRightArrow">
          <a:avLst>
            <a:gd name="adj1" fmla="val 60000"/>
            <a:gd name="adj2" fmla="val 50000"/>
          </a:avLst>
        </a:prstGeom>
        <a:solidFill>
          <a:schemeClr val="accent2">
            <a:hueOff val="-2964286"/>
            <a:satOff val="14200"/>
            <a:lumOff val="13137"/>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375182" y="1880770"/>
        <a:ext cx="281246" cy="21110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5CF1D-F7F4-40C0-8353-EB3C4EB25AFB}" type="datetimeFigureOut">
              <a:rPr lang="en-US" smtClean="0"/>
              <a:t>1/26/2015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B23CA-1905-47D9-981D-E8436D664E4C}" type="slidenum">
              <a:rPr lang="en-US" smtClean="0"/>
              <a:t>‹#›</a:t>
            </a:fld>
            <a:endParaRPr lang="en-US"/>
          </a:p>
        </p:txBody>
      </p:sp>
    </p:spTree>
    <p:extLst>
      <p:ext uri="{BB962C8B-B14F-4D97-AF65-F5344CB8AC3E}">
        <p14:creationId xmlns:p14="http://schemas.microsoft.com/office/powerpoint/2010/main" val="43025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B23CA-1905-47D9-981D-E8436D664E4C}" type="slidenum">
              <a:rPr lang="en-US" smtClean="0"/>
              <a:t>20</a:t>
            </a:fld>
            <a:endParaRPr lang="en-US"/>
          </a:p>
        </p:txBody>
      </p:sp>
    </p:spTree>
    <p:extLst>
      <p:ext uri="{BB962C8B-B14F-4D97-AF65-F5344CB8AC3E}">
        <p14:creationId xmlns:p14="http://schemas.microsoft.com/office/powerpoint/2010/main" val="218262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9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287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30870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275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7843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779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206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422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123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209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935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58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44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453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362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632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1/26/2015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50684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eta.incose.org/sitefinity" TargetMode="External"/><Relationship Id="rId2" Type="http://schemas.openxmlformats.org/officeDocument/2006/relationships/hyperlink" Target="http://beta.incos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slide" Target="slide1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beta.incose.org/ChaptersGroups/WorkingGroup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INCOSE.ORG MIGRATION</a:t>
            </a:r>
            <a:br>
              <a:rPr lang="en-US" dirty="0" smtClean="0"/>
            </a:br>
            <a:r>
              <a:rPr lang="en-US" dirty="0" smtClean="0"/>
              <a:t>Chapter Webmaster</a:t>
            </a:r>
            <a:br>
              <a:rPr lang="en-US" dirty="0" smtClean="0"/>
            </a:br>
            <a:r>
              <a:rPr lang="en-US" dirty="0" smtClean="0"/>
              <a:t>Training</a:t>
            </a:r>
            <a:endParaRPr lang="en-US" dirty="0"/>
          </a:p>
        </p:txBody>
      </p:sp>
      <p:sp>
        <p:nvSpPr>
          <p:cNvPr id="3" name="Subtitle 2"/>
          <p:cNvSpPr>
            <a:spLocks noGrp="1"/>
          </p:cNvSpPr>
          <p:nvPr>
            <p:ph type="subTitle" idx="1"/>
          </p:nvPr>
        </p:nvSpPr>
        <p:spPr/>
        <p:txBody>
          <a:bodyPr/>
          <a:lstStyle/>
          <a:p>
            <a:r>
              <a:rPr lang="en-US" dirty="0" smtClean="0"/>
              <a:t>Presented by Betty Morimoto</a:t>
            </a:r>
            <a:endParaRPr lang="en-US" dirty="0"/>
          </a:p>
        </p:txBody>
      </p:sp>
    </p:spTree>
    <p:extLst>
      <p:ext uri="{BB962C8B-B14F-4D97-AF65-F5344CB8AC3E}">
        <p14:creationId xmlns:p14="http://schemas.microsoft.com/office/powerpoint/2010/main" val="2175253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Facts to Consider Before Logging </a:t>
            </a:r>
            <a:r>
              <a:rPr lang="en-US" dirty="0" smtClean="0"/>
              <a:t>Into </a:t>
            </a:r>
            <a:r>
              <a:rPr lang="en-US" dirty="0" smtClean="0"/>
              <a:t>Sitefinity</a:t>
            </a:r>
            <a:endParaRPr lang="en-US" dirty="0"/>
          </a:p>
        </p:txBody>
      </p:sp>
      <p:sp>
        <p:nvSpPr>
          <p:cNvPr id="3" name="Content Placeholder 2"/>
          <p:cNvSpPr>
            <a:spLocks noGrp="1"/>
          </p:cNvSpPr>
          <p:nvPr>
            <p:ph idx="1"/>
          </p:nvPr>
        </p:nvSpPr>
        <p:spPr/>
        <p:txBody>
          <a:bodyPr/>
          <a:lstStyle/>
          <a:p>
            <a:r>
              <a:rPr lang="en-US" dirty="0" smtClean="0"/>
              <a:t>URL to view your site before Go Live: </a:t>
            </a:r>
            <a:r>
              <a:rPr lang="en-US" sz="2000" b="1" dirty="0" smtClean="0">
                <a:hlinkClick r:id="rId2"/>
              </a:rPr>
              <a:t>beta.incose.org</a:t>
            </a:r>
            <a:r>
              <a:rPr lang="en-US" dirty="0"/>
              <a:t> </a:t>
            </a:r>
            <a:r>
              <a:rPr lang="en-US" dirty="0" smtClean="0"/>
              <a:t>Backend </a:t>
            </a:r>
            <a:r>
              <a:rPr lang="en-US" dirty="0"/>
              <a:t>URL before Go Live: </a:t>
            </a:r>
            <a:r>
              <a:rPr lang="en-US" sz="2000" b="1" dirty="0" smtClean="0">
                <a:hlinkClick r:id="rId3"/>
              </a:rPr>
              <a:t>beta.incose.org/</a:t>
            </a:r>
            <a:r>
              <a:rPr lang="en-US" sz="2000" b="1" dirty="0" err="1" smtClean="0">
                <a:hlinkClick r:id="rId3"/>
              </a:rPr>
              <a:t>sitefinity</a:t>
            </a:r>
            <a:r>
              <a:rPr lang="en-US" b="1" dirty="0" smtClean="0"/>
              <a:t> </a:t>
            </a:r>
            <a:r>
              <a:rPr lang="en-US" dirty="0" smtClean="0"/>
              <a:t> After Go Live, the URL’s will change to incose.org and incose.org/</a:t>
            </a:r>
            <a:r>
              <a:rPr lang="en-US" dirty="0" err="1" smtClean="0"/>
              <a:t>sitefinity</a:t>
            </a:r>
            <a:r>
              <a:rPr lang="en-US" dirty="0" smtClean="0"/>
              <a:t>, no “beta.”</a:t>
            </a:r>
          </a:p>
          <a:p>
            <a:r>
              <a:rPr lang="en-US" dirty="0" smtClean="0"/>
              <a:t>It is </a:t>
            </a:r>
            <a:r>
              <a:rPr lang="en-US" b="1" dirty="0" smtClean="0">
                <a:solidFill>
                  <a:schemeClr val="accent5"/>
                </a:solidFill>
              </a:rPr>
              <a:t>STRONGLY</a:t>
            </a:r>
            <a:r>
              <a:rPr lang="en-US" dirty="0" smtClean="0">
                <a:solidFill>
                  <a:schemeClr val="accent5"/>
                </a:solidFill>
              </a:rPr>
              <a:t> </a:t>
            </a:r>
            <a:r>
              <a:rPr lang="en-US" dirty="0" smtClean="0"/>
              <a:t>recommended to use </a:t>
            </a:r>
            <a:r>
              <a:rPr lang="en-US" b="1" dirty="0">
                <a:solidFill>
                  <a:schemeClr val="accent5"/>
                </a:solidFill>
              </a:rPr>
              <a:t>G</a:t>
            </a:r>
            <a:r>
              <a:rPr lang="en-US" b="1" dirty="0" smtClean="0">
                <a:solidFill>
                  <a:schemeClr val="accent5"/>
                </a:solidFill>
              </a:rPr>
              <a:t>oogle Chrome</a:t>
            </a:r>
            <a:r>
              <a:rPr lang="en-US" dirty="0" smtClean="0"/>
              <a:t> when modifying pages in Sitefinity.  Pages can be viewed using any browser.</a:t>
            </a:r>
          </a:p>
          <a:p>
            <a:r>
              <a:rPr lang="en-US" dirty="0" smtClean="0"/>
              <a:t>INCOSE is licensed to have only </a:t>
            </a:r>
            <a:r>
              <a:rPr lang="en-US" b="1" dirty="0" smtClean="0">
                <a:solidFill>
                  <a:schemeClr val="accent5"/>
                </a:solidFill>
              </a:rPr>
              <a:t>10 concurrent users </a:t>
            </a:r>
            <a:r>
              <a:rPr lang="en-US" dirty="0" smtClean="0"/>
              <a:t>modifying pages in Sitefinity</a:t>
            </a:r>
            <a:r>
              <a:rPr lang="en-US" dirty="0"/>
              <a:t> </a:t>
            </a:r>
            <a:r>
              <a:rPr lang="en-US" dirty="0" smtClean="0"/>
              <a:t>at a time.  Due to this license limitation, it is critical that you </a:t>
            </a:r>
            <a:r>
              <a:rPr lang="en-US" b="1" dirty="0" smtClean="0">
                <a:solidFill>
                  <a:schemeClr val="accent5"/>
                </a:solidFill>
              </a:rPr>
              <a:t>LOG OUT when done</a:t>
            </a:r>
            <a:r>
              <a:rPr lang="en-US" dirty="0" smtClean="0"/>
              <a:t> so others are not locked out.</a:t>
            </a:r>
          </a:p>
          <a:p>
            <a:r>
              <a:rPr lang="en-US" dirty="0" smtClean="0"/>
              <a:t>Do not confuse your Sitefinity Admin login with your INCOSE member login.  </a:t>
            </a:r>
            <a:r>
              <a:rPr lang="en-US" b="1" dirty="0" smtClean="0">
                <a:solidFill>
                  <a:schemeClr val="accent5"/>
                </a:solidFill>
              </a:rPr>
              <a:t>You will have 2 different logins</a:t>
            </a:r>
            <a:r>
              <a:rPr lang="en-US" dirty="0" smtClean="0"/>
              <a:t>.  You should never be logged in to both in the same browser.  Log out of one before logging into the other.</a:t>
            </a:r>
          </a:p>
          <a:p>
            <a:endParaRPr lang="en-US" dirty="0"/>
          </a:p>
        </p:txBody>
      </p:sp>
    </p:spTree>
    <p:extLst>
      <p:ext uri="{BB962C8B-B14F-4D97-AF65-F5344CB8AC3E}">
        <p14:creationId xmlns:p14="http://schemas.microsoft.com/office/powerpoint/2010/main" val="278295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into Sitefinity’s Backend Admin Area for Chapter Site Webmasters</a:t>
            </a:r>
            <a:endParaRPr lang="en-US" dirty="0"/>
          </a:p>
        </p:txBody>
      </p:sp>
      <p:sp>
        <p:nvSpPr>
          <p:cNvPr id="3" name="Content Placeholder 2"/>
          <p:cNvSpPr>
            <a:spLocks noGrp="1"/>
          </p:cNvSpPr>
          <p:nvPr>
            <p:ph idx="1"/>
          </p:nvPr>
        </p:nvSpPr>
        <p:spPr/>
        <p:txBody>
          <a:bodyPr>
            <a:normAutofit lnSpcReduction="10000"/>
          </a:bodyPr>
          <a:lstStyle/>
          <a:p>
            <a:pPr>
              <a:buFont typeface="+mj-lt"/>
              <a:buAutoNum type="arabicPeriod"/>
            </a:pPr>
            <a:r>
              <a:rPr lang="en-US" dirty="0" smtClean="0"/>
              <a:t>Access your Chrome browser.</a:t>
            </a:r>
          </a:p>
          <a:p>
            <a:pPr>
              <a:buFont typeface="+mj-lt"/>
              <a:buAutoNum type="arabicPeriod"/>
            </a:pPr>
            <a:r>
              <a:rPr lang="en-US" dirty="0" smtClean="0"/>
              <a:t>Navigate to beta.incose.org and verify that you are not logged in. The orange Member Login button should appear in the Top Right corner.  </a:t>
            </a:r>
            <a:r>
              <a:rPr lang="en-US" dirty="0" smtClean="0"/>
              <a:t/>
            </a:r>
            <a:br>
              <a:rPr lang="en-US" dirty="0" smtClean="0"/>
            </a:br>
            <a:r>
              <a:rPr lang="en-US" b="1" dirty="0" smtClean="0">
                <a:solidFill>
                  <a:schemeClr val="accent5"/>
                </a:solidFill>
              </a:rPr>
              <a:t>DO </a:t>
            </a:r>
            <a:r>
              <a:rPr lang="en-US" b="1" dirty="0" smtClean="0">
                <a:solidFill>
                  <a:schemeClr val="accent5"/>
                </a:solidFill>
              </a:rPr>
              <a:t>NOT CLICK THE MEMBER LOGIN BUTTON.</a:t>
            </a:r>
          </a:p>
          <a:p>
            <a:pPr>
              <a:buFont typeface="+mj-lt"/>
              <a:buAutoNum type="arabicPeriod"/>
            </a:pPr>
            <a:r>
              <a:rPr lang="en-US" dirty="0" smtClean="0"/>
              <a:t>Type beta.incose.org</a:t>
            </a:r>
            <a:r>
              <a:rPr lang="en-US" b="1" dirty="0" smtClean="0">
                <a:solidFill>
                  <a:schemeClr val="accent5"/>
                </a:solidFill>
              </a:rPr>
              <a:t>/</a:t>
            </a:r>
            <a:r>
              <a:rPr lang="en-US" b="1" dirty="0" err="1" smtClean="0">
                <a:solidFill>
                  <a:schemeClr val="accent5"/>
                </a:solidFill>
              </a:rPr>
              <a:t>sitefinity</a:t>
            </a:r>
            <a:r>
              <a:rPr lang="en-US" dirty="0" smtClean="0"/>
              <a:t> in the Address Bar.  This will take you to the backend Admin login screen.</a:t>
            </a:r>
          </a:p>
          <a:p>
            <a:pPr>
              <a:buFont typeface="+mj-lt"/>
              <a:buAutoNum type="arabicPeriod"/>
            </a:pPr>
            <a:r>
              <a:rPr lang="en-US" dirty="0" smtClean="0"/>
              <a:t>Type the Administrator Username (Admin01 – Admin38) and password that was provided to you and click the Login button.</a:t>
            </a:r>
          </a:p>
          <a:p>
            <a:pPr>
              <a:buFont typeface="+mj-lt"/>
              <a:buAutoNum type="arabicPeriod"/>
            </a:pPr>
            <a:r>
              <a:rPr lang="en-US" dirty="0" smtClean="0"/>
              <a:t>The Sitefinity </a:t>
            </a:r>
            <a:r>
              <a:rPr lang="en-US" b="1" dirty="0" smtClean="0">
                <a:solidFill>
                  <a:schemeClr val="accent5"/>
                </a:solidFill>
              </a:rPr>
              <a:t>Dashboard</a:t>
            </a:r>
            <a:r>
              <a:rPr lang="en-US" dirty="0" smtClean="0">
                <a:solidFill>
                  <a:schemeClr val="accent5"/>
                </a:solidFill>
              </a:rPr>
              <a:t> </a:t>
            </a:r>
            <a:r>
              <a:rPr lang="en-US" dirty="0" smtClean="0"/>
              <a:t>will appear.  You will have the </a:t>
            </a:r>
            <a:r>
              <a:rPr lang="en-US" b="1" dirty="0" smtClean="0">
                <a:solidFill>
                  <a:schemeClr val="accent5"/>
                </a:solidFill>
              </a:rPr>
              <a:t>Pages</a:t>
            </a:r>
            <a:r>
              <a:rPr lang="en-US" dirty="0" smtClean="0">
                <a:solidFill>
                  <a:schemeClr val="accent5"/>
                </a:solidFill>
              </a:rPr>
              <a:t> </a:t>
            </a:r>
            <a:r>
              <a:rPr lang="en-US" dirty="0" smtClean="0"/>
              <a:t>and </a:t>
            </a:r>
            <a:r>
              <a:rPr lang="en-US" b="1" dirty="0" smtClean="0">
                <a:solidFill>
                  <a:schemeClr val="accent5"/>
                </a:solidFill>
              </a:rPr>
              <a:t>Content</a:t>
            </a:r>
            <a:r>
              <a:rPr lang="en-US" dirty="0" smtClean="0">
                <a:solidFill>
                  <a:schemeClr val="accent5"/>
                </a:solidFill>
              </a:rPr>
              <a:t> </a:t>
            </a:r>
            <a:r>
              <a:rPr lang="en-US" dirty="0" smtClean="0"/>
              <a:t>options to modify your Chapter pages.</a:t>
            </a:r>
          </a:p>
          <a:p>
            <a:pPr>
              <a:buFont typeface="+mj-lt"/>
              <a:buAutoNum type="arabicPeriod"/>
            </a:pPr>
            <a:r>
              <a:rPr lang="en-US" dirty="0" smtClean="0"/>
              <a:t>From the Content menu, the Types of Content recommended are </a:t>
            </a:r>
            <a:r>
              <a:rPr lang="en-US" b="1" dirty="0" smtClean="0">
                <a:solidFill>
                  <a:schemeClr val="accent5"/>
                </a:solidFill>
              </a:rPr>
              <a:t>News</a:t>
            </a:r>
            <a:r>
              <a:rPr lang="en-US" dirty="0" smtClean="0"/>
              <a:t>, </a:t>
            </a:r>
            <a:r>
              <a:rPr lang="en-US" b="1" dirty="0" smtClean="0">
                <a:solidFill>
                  <a:schemeClr val="accent5"/>
                </a:solidFill>
              </a:rPr>
              <a:t>Events</a:t>
            </a:r>
            <a:r>
              <a:rPr lang="en-US" dirty="0" smtClean="0"/>
              <a:t>, </a:t>
            </a:r>
            <a:r>
              <a:rPr lang="en-US" b="1" dirty="0" smtClean="0">
                <a:solidFill>
                  <a:schemeClr val="accent5"/>
                </a:solidFill>
              </a:rPr>
              <a:t>Images</a:t>
            </a:r>
            <a:r>
              <a:rPr lang="en-US" dirty="0" smtClean="0"/>
              <a:t>, and </a:t>
            </a:r>
            <a:r>
              <a:rPr lang="en-US" b="1" dirty="0" smtClean="0">
                <a:solidFill>
                  <a:schemeClr val="accent5"/>
                </a:solidFill>
              </a:rPr>
              <a:t>Documents &amp; Files</a:t>
            </a:r>
            <a:r>
              <a:rPr lang="en-US" dirty="0" smtClean="0"/>
              <a:t>.</a:t>
            </a:r>
            <a:endParaRPr lang="en-US" dirty="0"/>
          </a:p>
        </p:txBody>
      </p:sp>
      <p:pic>
        <p:nvPicPr>
          <p:cNvPr id="4" name="Picture 3"/>
          <p:cNvPicPr>
            <a:picLocks noChangeAspect="1"/>
          </p:cNvPicPr>
          <p:nvPr/>
        </p:nvPicPr>
        <p:blipFill>
          <a:blip r:embed="rId2"/>
          <a:stretch>
            <a:fillRect/>
          </a:stretch>
        </p:blipFill>
        <p:spPr>
          <a:xfrm>
            <a:off x="7397599" y="2807595"/>
            <a:ext cx="1863581" cy="512798"/>
          </a:xfrm>
          <a:prstGeom prst="rect">
            <a:avLst/>
          </a:prstGeom>
        </p:spPr>
      </p:pic>
      <p:pic>
        <p:nvPicPr>
          <p:cNvPr id="5" name="Picture 4"/>
          <p:cNvPicPr>
            <a:picLocks noChangeAspect="1"/>
          </p:cNvPicPr>
          <p:nvPr/>
        </p:nvPicPr>
        <p:blipFill>
          <a:blip r:embed="rId3"/>
          <a:stretch>
            <a:fillRect/>
          </a:stretch>
        </p:blipFill>
        <p:spPr>
          <a:xfrm>
            <a:off x="4183315" y="2160589"/>
            <a:ext cx="1162050" cy="323850"/>
          </a:xfrm>
          <a:prstGeom prst="rect">
            <a:avLst/>
          </a:prstGeom>
        </p:spPr>
      </p:pic>
      <p:pic>
        <p:nvPicPr>
          <p:cNvPr id="6" name="Picture 5"/>
          <p:cNvPicPr>
            <a:picLocks noChangeAspect="1"/>
          </p:cNvPicPr>
          <p:nvPr/>
        </p:nvPicPr>
        <p:blipFill>
          <a:blip r:embed="rId4"/>
          <a:stretch>
            <a:fillRect/>
          </a:stretch>
        </p:blipFill>
        <p:spPr>
          <a:xfrm>
            <a:off x="1167194" y="5889629"/>
            <a:ext cx="3527635" cy="886271"/>
          </a:xfrm>
          <a:prstGeom prst="rect">
            <a:avLst/>
          </a:prstGeom>
        </p:spPr>
      </p:pic>
      <p:pic>
        <p:nvPicPr>
          <p:cNvPr id="10" name="Picture 9"/>
          <p:cNvPicPr>
            <a:picLocks noChangeAspect="1"/>
          </p:cNvPicPr>
          <p:nvPr/>
        </p:nvPicPr>
        <p:blipFill>
          <a:blip r:embed="rId5"/>
          <a:stretch>
            <a:fillRect/>
          </a:stretch>
        </p:blipFill>
        <p:spPr>
          <a:xfrm>
            <a:off x="9435579" y="3728728"/>
            <a:ext cx="2506212" cy="3047026"/>
          </a:xfrm>
          <a:prstGeom prst="rect">
            <a:avLst/>
          </a:prstGeom>
        </p:spPr>
      </p:pic>
    </p:spTree>
    <p:extLst>
      <p:ext uri="{BB962C8B-B14F-4D97-AF65-F5344CB8AC3E}">
        <p14:creationId xmlns:p14="http://schemas.microsoft.com/office/powerpoint/2010/main" val="3787953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my Chapter Site Pages</a:t>
            </a:r>
            <a:br>
              <a:rPr lang="en-US" dirty="0" smtClean="0"/>
            </a:br>
            <a:r>
              <a:rPr lang="en-US" sz="2700" dirty="0" smtClean="0">
                <a:solidFill>
                  <a:schemeClr val="accent5"/>
                </a:solidFill>
              </a:rPr>
              <a:t>Pages &gt; Chapters &amp; Groups &gt; INCOSE Chapters &gt;</a:t>
            </a:r>
            <a:br>
              <a:rPr lang="en-US" sz="2700" dirty="0" smtClean="0">
                <a:solidFill>
                  <a:schemeClr val="accent5"/>
                </a:solidFill>
              </a:rPr>
            </a:br>
            <a:r>
              <a:rPr lang="en-US" sz="2700" dirty="0" smtClean="0">
                <a:solidFill>
                  <a:schemeClr val="accent5"/>
                </a:solidFill>
              </a:rPr>
              <a:t>All Chapter Sites &gt; “Your Chapter Name”</a:t>
            </a:r>
            <a:endParaRPr lang="en-US" sz="2700" dirty="0">
              <a:solidFill>
                <a:schemeClr val="accent5"/>
              </a:solidFill>
            </a:endParaRPr>
          </a:p>
        </p:txBody>
      </p:sp>
      <p:pic>
        <p:nvPicPr>
          <p:cNvPr id="7" name="Content Placeholder 6"/>
          <p:cNvPicPr>
            <a:picLocks noGrp="1" noChangeAspect="1"/>
          </p:cNvPicPr>
          <p:nvPr>
            <p:ph sz="half" idx="1"/>
          </p:nvPr>
        </p:nvPicPr>
        <p:blipFill>
          <a:blip r:embed="rId2"/>
          <a:stretch>
            <a:fillRect/>
          </a:stretch>
        </p:blipFill>
        <p:spPr>
          <a:xfrm>
            <a:off x="689060" y="1984784"/>
            <a:ext cx="4404286" cy="4229017"/>
          </a:xfrm>
          <a:prstGeom prst="rect">
            <a:avLst/>
          </a:prstGeom>
        </p:spPr>
      </p:pic>
      <p:sp>
        <p:nvSpPr>
          <p:cNvPr id="8" name="Content Placeholder 7"/>
          <p:cNvSpPr>
            <a:spLocks noGrp="1"/>
          </p:cNvSpPr>
          <p:nvPr>
            <p:ph sz="half" idx="2"/>
          </p:nvPr>
        </p:nvSpPr>
        <p:spPr>
          <a:xfrm>
            <a:off x="5199796" y="2156562"/>
            <a:ext cx="4074207" cy="3885463"/>
          </a:xfrm>
        </p:spPr>
        <p:txBody>
          <a:bodyPr>
            <a:normAutofit fontScale="85000" lnSpcReduction="20000"/>
          </a:bodyPr>
          <a:lstStyle/>
          <a:p>
            <a:r>
              <a:rPr lang="en-US" dirty="0" smtClean="0"/>
              <a:t>Click </a:t>
            </a:r>
            <a:r>
              <a:rPr lang="en-US" dirty="0" smtClean="0">
                <a:solidFill>
                  <a:schemeClr val="accent5"/>
                </a:solidFill>
              </a:rPr>
              <a:t>Pages</a:t>
            </a:r>
          </a:p>
          <a:p>
            <a:r>
              <a:rPr lang="en-US" dirty="0" smtClean="0"/>
              <a:t>Click the triangle to open </a:t>
            </a:r>
            <a:r>
              <a:rPr lang="en-US" dirty="0" smtClean="0">
                <a:solidFill>
                  <a:schemeClr val="accent5"/>
                </a:solidFill>
              </a:rPr>
              <a:t>Chapters &amp; Groups</a:t>
            </a:r>
          </a:p>
          <a:p>
            <a:r>
              <a:rPr lang="en-US" dirty="0" smtClean="0"/>
              <a:t>Click the triangle to open </a:t>
            </a:r>
            <a:r>
              <a:rPr lang="en-US" dirty="0" smtClean="0">
                <a:solidFill>
                  <a:schemeClr val="accent5"/>
                </a:solidFill>
              </a:rPr>
              <a:t>INCOSE Chapters</a:t>
            </a:r>
          </a:p>
          <a:p>
            <a:r>
              <a:rPr lang="en-US" dirty="0"/>
              <a:t>Click the triangle to </a:t>
            </a:r>
            <a:r>
              <a:rPr lang="en-US" dirty="0" smtClean="0"/>
              <a:t>open </a:t>
            </a:r>
            <a:r>
              <a:rPr lang="en-US" dirty="0" smtClean="0">
                <a:solidFill>
                  <a:schemeClr val="accent5"/>
                </a:solidFill>
              </a:rPr>
              <a:t>All Chapter Sites</a:t>
            </a:r>
          </a:p>
          <a:p>
            <a:r>
              <a:rPr lang="en-US" dirty="0" smtClean="0"/>
              <a:t>Scroll down the list and click </a:t>
            </a:r>
            <a:r>
              <a:rPr lang="en-US" dirty="0"/>
              <a:t>the triangle to </a:t>
            </a:r>
            <a:r>
              <a:rPr lang="en-US" dirty="0" smtClean="0"/>
              <a:t>open </a:t>
            </a:r>
            <a:r>
              <a:rPr lang="en-US" dirty="0" smtClean="0">
                <a:solidFill>
                  <a:schemeClr val="accent5"/>
                </a:solidFill>
              </a:rPr>
              <a:t>“Your Chapter Name”</a:t>
            </a:r>
          </a:p>
          <a:p>
            <a:r>
              <a:rPr lang="en-US" dirty="0" smtClean="0"/>
              <a:t>Click the link name </a:t>
            </a:r>
            <a:r>
              <a:rPr lang="en-US" dirty="0" smtClean="0">
                <a:solidFill>
                  <a:schemeClr val="accent5"/>
                </a:solidFill>
              </a:rPr>
              <a:t>Chapter Home</a:t>
            </a:r>
            <a:r>
              <a:rPr lang="en-US" dirty="0" smtClean="0"/>
              <a:t>, </a:t>
            </a:r>
            <a:r>
              <a:rPr lang="en-US" dirty="0" smtClean="0">
                <a:solidFill>
                  <a:schemeClr val="accent5"/>
                </a:solidFill>
              </a:rPr>
              <a:t>Chapter Events</a:t>
            </a:r>
            <a:r>
              <a:rPr lang="en-US" dirty="0" smtClean="0"/>
              <a:t>, </a:t>
            </a:r>
            <a:r>
              <a:rPr lang="en-US" dirty="0" smtClean="0">
                <a:solidFill>
                  <a:schemeClr val="accent5"/>
                </a:solidFill>
              </a:rPr>
              <a:t>Chapter News</a:t>
            </a:r>
            <a:r>
              <a:rPr lang="en-US" dirty="0" smtClean="0"/>
              <a:t>, </a:t>
            </a:r>
            <a:r>
              <a:rPr lang="en-US" dirty="0" smtClean="0">
                <a:solidFill>
                  <a:schemeClr val="accent5"/>
                </a:solidFill>
              </a:rPr>
              <a:t>Library and Resources</a:t>
            </a:r>
            <a:r>
              <a:rPr lang="en-US" dirty="0" smtClean="0"/>
              <a:t>, </a:t>
            </a:r>
            <a:r>
              <a:rPr lang="en-US" dirty="0" smtClean="0">
                <a:solidFill>
                  <a:schemeClr val="accent5"/>
                </a:solidFill>
              </a:rPr>
              <a:t>About This Chapter</a:t>
            </a:r>
          </a:p>
          <a:p>
            <a:r>
              <a:rPr lang="en-US" dirty="0" smtClean="0"/>
              <a:t>The </a:t>
            </a:r>
            <a:r>
              <a:rPr lang="en-US" dirty="0" smtClean="0">
                <a:solidFill>
                  <a:schemeClr val="accent5"/>
                </a:solidFill>
              </a:rPr>
              <a:t>Actions link </a:t>
            </a:r>
            <a:r>
              <a:rPr lang="en-US" dirty="0" smtClean="0"/>
              <a:t>to the right of the page name opens a menu with more options. Clicking the link is equivalent to </a:t>
            </a:r>
            <a:r>
              <a:rPr lang="en-US" dirty="0" smtClean="0">
                <a:solidFill>
                  <a:schemeClr val="accent5"/>
                </a:solidFill>
              </a:rPr>
              <a:t>Edit… Content</a:t>
            </a:r>
            <a:endParaRPr lang="en-US" dirty="0">
              <a:solidFill>
                <a:schemeClr val="accent5"/>
              </a:solidFill>
            </a:endParaRPr>
          </a:p>
        </p:txBody>
      </p:sp>
      <p:pic>
        <p:nvPicPr>
          <p:cNvPr id="10" name="Picture 9"/>
          <p:cNvPicPr>
            <a:picLocks noChangeAspect="1"/>
          </p:cNvPicPr>
          <p:nvPr/>
        </p:nvPicPr>
        <p:blipFill>
          <a:blip r:embed="rId3"/>
          <a:stretch>
            <a:fillRect/>
          </a:stretch>
        </p:blipFill>
        <p:spPr>
          <a:xfrm>
            <a:off x="6865426" y="5979585"/>
            <a:ext cx="1459343" cy="468431"/>
          </a:xfrm>
          <a:prstGeom prst="rect">
            <a:avLst/>
          </a:prstGeom>
        </p:spPr>
      </p:pic>
      <p:pic>
        <p:nvPicPr>
          <p:cNvPr id="11" name="Picture 10"/>
          <p:cNvPicPr>
            <a:picLocks noChangeAspect="1"/>
          </p:cNvPicPr>
          <p:nvPr/>
        </p:nvPicPr>
        <p:blipFill>
          <a:blip r:embed="rId4"/>
          <a:stretch>
            <a:fillRect/>
          </a:stretch>
        </p:blipFill>
        <p:spPr>
          <a:xfrm>
            <a:off x="9380453" y="609600"/>
            <a:ext cx="2219325" cy="5838825"/>
          </a:xfrm>
          <a:prstGeom prst="rect">
            <a:avLst/>
          </a:prstGeom>
        </p:spPr>
      </p:pic>
      <p:sp>
        <p:nvSpPr>
          <p:cNvPr id="13" name="Right Arrow 12">
            <a:hlinkClick r:id="" action="ppaction://hlinkshowjump?jump=lastslideviewed"/>
          </p:cNvPr>
          <p:cNvSpPr/>
          <p:nvPr/>
        </p:nvSpPr>
        <p:spPr>
          <a:xfrm>
            <a:off x="0" y="6448425"/>
            <a:ext cx="513561" cy="409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777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Before you begin editing a page upload your Images and Documents</a:t>
            </a:r>
            <a:endParaRPr lang="en-US" dirty="0"/>
          </a:p>
        </p:txBody>
      </p:sp>
      <p:sp>
        <p:nvSpPr>
          <p:cNvPr id="11" name="Content Placeholder 10"/>
          <p:cNvSpPr>
            <a:spLocks noGrp="1"/>
          </p:cNvSpPr>
          <p:nvPr>
            <p:ph sz="half" idx="1"/>
          </p:nvPr>
        </p:nvSpPr>
        <p:spPr/>
        <p:txBody>
          <a:bodyPr>
            <a:normAutofit/>
          </a:bodyPr>
          <a:lstStyle/>
          <a:p>
            <a:r>
              <a:rPr lang="en-US" dirty="0" smtClean="0"/>
              <a:t>Create your own Image Library to organize your images.</a:t>
            </a:r>
          </a:p>
          <a:p>
            <a:r>
              <a:rPr lang="en-US" dirty="0" smtClean="0"/>
              <a:t>Name your images so they can be easily searched for before uploading.  This makes it easier to insert on a page.</a:t>
            </a:r>
            <a:endParaRPr lang="en-US" dirty="0"/>
          </a:p>
        </p:txBody>
      </p:sp>
      <p:sp>
        <p:nvSpPr>
          <p:cNvPr id="12" name="Content Placeholder 11"/>
          <p:cNvSpPr>
            <a:spLocks noGrp="1"/>
          </p:cNvSpPr>
          <p:nvPr>
            <p:ph sz="half" idx="2"/>
          </p:nvPr>
        </p:nvSpPr>
        <p:spPr/>
        <p:txBody>
          <a:bodyPr>
            <a:normAutofit/>
          </a:bodyPr>
          <a:lstStyle/>
          <a:p>
            <a:r>
              <a:rPr lang="en-US" dirty="0" smtClean="0"/>
              <a:t>Click the </a:t>
            </a:r>
            <a:r>
              <a:rPr lang="en-US" b="1" dirty="0" smtClean="0">
                <a:solidFill>
                  <a:schemeClr val="accent5"/>
                </a:solidFill>
              </a:rPr>
              <a:t>Content</a:t>
            </a:r>
            <a:r>
              <a:rPr lang="en-US" dirty="0" smtClean="0"/>
              <a:t> menu</a:t>
            </a:r>
          </a:p>
          <a:p>
            <a:r>
              <a:rPr lang="en-US" dirty="0" smtClean="0"/>
              <a:t>Click the </a:t>
            </a:r>
            <a:r>
              <a:rPr lang="en-US" b="1" dirty="0" smtClean="0">
                <a:solidFill>
                  <a:schemeClr val="accent5"/>
                </a:solidFill>
              </a:rPr>
              <a:t>Images</a:t>
            </a:r>
            <a:r>
              <a:rPr lang="en-US" dirty="0" smtClean="0">
                <a:solidFill>
                  <a:schemeClr val="accent5"/>
                </a:solidFill>
              </a:rPr>
              <a:t> </a:t>
            </a:r>
            <a:r>
              <a:rPr lang="en-US" dirty="0" smtClean="0"/>
              <a:t>option from the list</a:t>
            </a:r>
          </a:p>
          <a:p>
            <a:r>
              <a:rPr lang="en-US" dirty="0" smtClean="0"/>
              <a:t>Click the </a:t>
            </a:r>
            <a:r>
              <a:rPr lang="en-US" b="1" dirty="0" smtClean="0">
                <a:solidFill>
                  <a:schemeClr val="accent5"/>
                </a:solidFill>
              </a:rPr>
              <a:t>Create an image library</a:t>
            </a:r>
            <a:r>
              <a:rPr lang="en-US" dirty="0" smtClean="0"/>
              <a:t> button</a:t>
            </a:r>
          </a:p>
          <a:p>
            <a:r>
              <a:rPr lang="en-US" dirty="0" smtClean="0"/>
              <a:t>Prefix the library name with your chapter name, “India Chapter” for example.</a:t>
            </a:r>
          </a:p>
          <a:p>
            <a:r>
              <a:rPr lang="en-US" dirty="0" smtClean="0"/>
              <a:t>If you want to upload your images, click the </a:t>
            </a:r>
            <a:r>
              <a:rPr lang="en-US" b="1" dirty="0" smtClean="0">
                <a:solidFill>
                  <a:schemeClr val="accent5"/>
                </a:solidFill>
              </a:rPr>
              <a:t>Create and go to upload images </a:t>
            </a:r>
            <a:r>
              <a:rPr lang="en-US" dirty="0" smtClean="0"/>
              <a:t>button.</a:t>
            </a:r>
          </a:p>
          <a:p>
            <a:endParaRPr lang="en-US" dirty="0"/>
          </a:p>
        </p:txBody>
      </p:sp>
      <p:pic>
        <p:nvPicPr>
          <p:cNvPr id="13" name="Picture 12"/>
          <p:cNvPicPr>
            <a:picLocks noChangeAspect="1"/>
          </p:cNvPicPr>
          <p:nvPr/>
        </p:nvPicPr>
        <p:blipFill>
          <a:blip r:embed="rId2"/>
          <a:stretch>
            <a:fillRect/>
          </a:stretch>
        </p:blipFill>
        <p:spPr>
          <a:xfrm>
            <a:off x="9072294" y="2790151"/>
            <a:ext cx="3095162" cy="512076"/>
          </a:xfrm>
          <a:prstGeom prst="rect">
            <a:avLst/>
          </a:prstGeom>
        </p:spPr>
      </p:pic>
      <p:pic>
        <p:nvPicPr>
          <p:cNvPr id="14" name="Picture 13"/>
          <p:cNvPicPr>
            <a:picLocks noChangeAspect="1"/>
          </p:cNvPicPr>
          <p:nvPr/>
        </p:nvPicPr>
        <p:blipFill>
          <a:blip r:embed="rId3"/>
          <a:stretch>
            <a:fillRect/>
          </a:stretch>
        </p:blipFill>
        <p:spPr>
          <a:xfrm>
            <a:off x="677334" y="4087671"/>
            <a:ext cx="4412636" cy="2633684"/>
          </a:xfrm>
          <a:prstGeom prst="rect">
            <a:avLst/>
          </a:prstGeom>
        </p:spPr>
      </p:pic>
      <p:pic>
        <p:nvPicPr>
          <p:cNvPr id="15" name="Picture 14"/>
          <p:cNvPicPr>
            <a:picLocks noChangeAspect="1"/>
          </p:cNvPicPr>
          <p:nvPr/>
        </p:nvPicPr>
        <p:blipFill>
          <a:blip r:embed="rId4"/>
          <a:stretch>
            <a:fillRect/>
          </a:stretch>
        </p:blipFill>
        <p:spPr>
          <a:xfrm>
            <a:off x="9043347" y="5404513"/>
            <a:ext cx="3095162" cy="428767"/>
          </a:xfrm>
          <a:prstGeom prst="rect">
            <a:avLst/>
          </a:prstGeom>
        </p:spPr>
      </p:pic>
    </p:spTree>
    <p:extLst>
      <p:ext uri="{BB962C8B-B14F-4D97-AF65-F5344CB8AC3E}">
        <p14:creationId xmlns:p14="http://schemas.microsoft.com/office/powerpoint/2010/main" val="3464116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Images to an Image Library</a:t>
            </a:r>
            <a:endParaRPr lang="en-US" dirty="0"/>
          </a:p>
        </p:txBody>
      </p:sp>
      <p:sp>
        <p:nvSpPr>
          <p:cNvPr id="3" name="Content Placeholder 2"/>
          <p:cNvSpPr>
            <a:spLocks noGrp="1"/>
          </p:cNvSpPr>
          <p:nvPr>
            <p:ph sz="half" idx="1"/>
          </p:nvPr>
        </p:nvSpPr>
        <p:spPr/>
        <p:txBody>
          <a:bodyPr/>
          <a:lstStyle/>
          <a:p>
            <a:r>
              <a:rPr lang="en-US" dirty="0" smtClean="0"/>
              <a:t>If you just logged in, click the </a:t>
            </a:r>
            <a:r>
              <a:rPr lang="en-US" b="1" dirty="0" smtClean="0">
                <a:solidFill>
                  <a:schemeClr val="accent5"/>
                </a:solidFill>
              </a:rPr>
              <a:t>Content</a:t>
            </a:r>
            <a:r>
              <a:rPr lang="en-US" dirty="0" smtClean="0"/>
              <a:t> menu</a:t>
            </a:r>
          </a:p>
          <a:p>
            <a:r>
              <a:rPr lang="en-US" dirty="0" smtClean="0"/>
              <a:t>Click </a:t>
            </a:r>
            <a:r>
              <a:rPr lang="en-US" b="1" dirty="0" smtClean="0">
                <a:solidFill>
                  <a:schemeClr val="accent5"/>
                </a:solidFill>
              </a:rPr>
              <a:t>Images</a:t>
            </a:r>
          </a:p>
          <a:p>
            <a:pPr marL="457200" lvl="1" indent="0" algn="ctr">
              <a:buNone/>
            </a:pPr>
            <a:r>
              <a:rPr lang="en-US" dirty="0" smtClean="0"/>
              <a:t>Or if you just created the library you will be in the Images screen</a:t>
            </a:r>
          </a:p>
          <a:p>
            <a:r>
              <a:rPr lang="en-US" dirty="0" smtClean="0"/>
              <a:t>Click the </a:t>
            </a:r>
            <a:r>
              <a:rPr lang="en-US" b="1" dirty="0" smtClean="0">
                <a:solidFill>
                  <a:schemeClr val="accent5"/>
                </a:solidFill>
              </a:rPr>
              <a:t>Upload Images </a:t>
            </a:r>
            <a:r>
              <a:rPr lang="en-US" dirty="0" smtClean="0"/>
              <a:t>button.</a:t>
            </a:r>
            <a:endParaRPr lang="en-US" dirty="0"/>
          </a:p>
        </p:txBody>
      </p:sp>
      <p:sp>
        <p:nvSpPr>
          <p:cNvPr id="4" name="Content Placeholder 3"/>
          <p:cNvSpPr>
            <a:spLocks noGrp="1"/>
          </p:cNvSpPr>
          <p:nvPr>
            <p:ph sz="half" idx="2"/>
          </p:nvPr>
        </p:nvSpPr>
        <p:spPr/>
        <p:txBody>
          <a:bodyPr/>
          <a:lstStyle/>
          <a:p>
            <a:r>
              <a:rPr lang="en-US" dirty="0" smtClean="0"/>
              <a:t>Click the blue link </a:t>
            </a:r>
            <a:r>
              <a:rPr lang="en-US" b="1" dirty="0" smtClean="0">
                <a:solidFill>
                  <a:schemeClr val="accent5"/>
                </a:solidFill>
              </a:rPr>
              <a:t>Select images</a:t>
            </a:r>
          </a:p>
          <a:p>
            <a:r>
              <a:rPr lang="en-US" dirty="0"/>
              <a:t>You </a:t>
            </a:r>
            <a:r>
              <a:rPr lang="en-US" dirty="0" smtClean="0"/>
              <a:t>can select multiple files by clicking the first file then holding down the [Ctrl] key and clicking to select the others, then click </a:t>
            </a:r>
            <a:r>
              <a:rPr lang="en-US" b="1" dirty="0" smtClean="0">
                <a:solidFill>
                  <a:schemeClr val="accent5"/>
                </a:solidFill>
              </a:rPr>
              <a:t>Open</a:t>
            </a:r>
          </a:p>
          <a:p>
            <a:r>
              <a:rPr lang="en-US" dirty="0" smtClean="0"/>
              <a:t>Select the appropriate library you wish to add the images</a:t>
            </a:r>
          </a:p>
          <a:p>
            <a:r>
              <a:rPr lang="en-US" dirty="0" smtClean="0"/>
              <a:t>Click the </a:t>
            </a:r>
            <a:r>
              <a:rPr lang="en-US" b="1" dirty="0" smtClean="0">
                <a:solidFill>
                  <a:schemeClr val="accent5"/>
                </a:solidFill>
              </a:rPr>
              <a:t>Upload and Publish </a:t>
            </a:r>
            <a:r>
              <a:rPr lang="en-US" dirty="0" smtClean="0"/>
              <a:t>button</a:t>
            </a:r>
          </a:p>
        </p:txBody>
      </p:sp>
      <p:pic>
        <p:nvPicPr>
          <p:cNvPr id="5" name="Picture 4"/>
          <p:cNvPicPr>
            <a:picLocks noChangeAspect="1"/>
          </p:cNvPicPr>
          <p:nvPr/>
        </p:nvPicPr>
        <p:blipFill>
          <a:blip r:embed="rId2"/>
          <a:stretch>
            <a:fillRect/>
          </a:stretch>
        </p:blipFill>
        <p:spPr>
          <a:xfrm>
            <a:off x="448733" y="4336789"/>
            <a:ext cx="4035368" cy="2145898"/>
          </a:xfrm>
          <a:prstGeom prst="rect">
            <a:avLst/>
          </a:prstGeom>
        </p:spPr>
      </p:pic>
      <p:pic>
        <p:nvPicPr>
          <p:cNvPr id="6" name="Picture 5"/>
          <p:cNvPicPr>
            <a:picLocks noChangeAspect="1"/>
          </p:cNvPicPr>
          <p:nvPr/>
        </p:nvPicPr>
        <p:blipFill>
          <a:blip r:embed="rId3"/>
          <a:stretch>
            <a:fillRect/>
          </a:stretch>
        </p:blipFill>
        <p:spPr>
          <a:xfrm>
            <a:off x="9146914" y="1307307"/>
            <a:ext cx="2714625" cy="1476375"/>
          </a:xfrm>
          <a:prstGeom prst="rect">
            <a:avLst/>
          </a:prstGeom>
        </p:spPr>
      </p:pic>
      <p:pic>
        <p:nvPicPr>
          <p:cNvPr id="9" name="Picture 8"/>
          <p:cNvPicPr>
            <a:picLocks noChangeAspect="1"/>
          </p:cNvPicPr>
          <p:nvPr/>
        </p:nvPicPr>
        <p:blipFill>
          <a:blip r:embed="rId4"/>
          <a:stretch>
            <a:fillRect/>
          </a:stretch>
        </p:blipFill>
        <p:spPr>
          <a:xfrm>
            <a:off x="9004046" y="4462214"/>
            <a:ext cx="2857493" cy="546515"/>
          </a:xfrm>
          <a:prstGeom prst="rect">
            <a:avLst/>
          </a:prstGeom>
        </p:spPr>
      </p:pic>
      <p:sp>
        <p:nvSpPr>
          <p:cNvPr id="10" name="Cloud Callout 9"/>
          <p:cNvSpPr/>
          <p:nvPr/>
        </p:nvSpPr>
        <p:spPr>
          <a:xfrm>
            <a:off x="4979726" y="5085307"/>
            <a:ext cx="5524500" cy="1488149"/>
          </a:xfrm>
          <a:prstGeom prst="cloud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Home Page Graphic Dimensions </a:t>
            </a:r>
            <a:r>
              <a:rPr lang="en-US" dirty="0"/>
              <a:t>s</a:t>
            </a:r>
            <a:r>
              <a:rPr lang="en-US" dirty="0" smtClean="0"/>
              <a:t>hould be 670x280.</a:t>
            </a:r>
            <a:endParaRPr lang="en-US" dirty="0"/>
          </a:p>
        </p:txBody>
      </p:sp>
    </p:spTree>
    <p:extLst>
      <p:ext uri="{BB962C8B-B14F-4D97-AF65-F5344CB8AC3E}">
        <p14:creationId xmlns:p14="http://schemas.microsoft.com/office/powerpoint/2010/main" val="29499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from Images, Chapter Document Libraries are already available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If you want to provide downloadable content for your members you can make it available in Sitefinity.  </a:t>
            </a:r>
            <a:r>
              <a:rPr lang="en-US" b="1" dirty="0" smtClean="0">
                <a:solidFill>
                  <a:schemeClr val="accent5"/>
                </a:solidFill>
              </a:rPr>
              <a:t>Remember, this is a public site so Member Only content should NOT be stored here</a:t>
            </a:r>
            <a:r>
              <a:rPr lang="en-US" dirty="0" smtClean="0"/>
              <a:t>, use your CONNECT Chapter site.</a:t>
            </a:r>
          </a:p>
          <a:p>
            <a:r>
              <a:rPr lang="en-US" dirty="0" smtClean="0"/>
              <a:t>It is not necessary to create a new Chapter Document Library.  Each Chapter has their own library already established in Sitefinity.</a:t>
            </a:r>
          </a:p>
          <a:p>
            <a:r>
              <a:rPr lang="en-US" dirty="0" smtClean="0"/>
              <a:t>Please store your content in your own library.</a:t>
            </a:r>
          </a:p>
        </p:txBody>
      </p:sp>
      <p:sp>
        <p:nvSpPr>
          <p:cNvPr id="4" name="Content Placeholder 3"/>
          <p:cNvSpPr>
            <a:spLocks noGrp="1"/>
          </p:cNvSpPr>
          <p:nvPr>
            <p:ph sz="half" idx="2"/>
          </p:nvPr>
        </p:nvSpPr>
        <p:spPr/>
        <p:txBody>
          <a:bodyPr>
            <a:normAutofit fontScale="92500" lnSpcReduction="20000"/>
          </a:bodyPr>
          <a:lstStyle/>
          <a:p>
            <a:r>
              <a:rPr lang="en-US" dirty="0" smtClean="0"/>
              <a:t>Click </a:t>
            </a:r>
            <a:r>
              <a:rPr lang="en-US" dirty="0"/>
              <a:t>the </a:t>
            </a:r>
            <a:r>
              <a:rPr lang="en-US" b="1" dirty="0">
                <a:solidFill>
                  <a:schemeClr val="accent5"/>
                </a:solidFill>
              </a:rPr>
              <a:t>Content</a:t>
            </a:r>
            <a:r>
              <a:rPr lang="en-US" dirty="0"/>
              <a:t> menu</a:t>
            </a:r>
          </a:p>
          <a:p>
            <a:r>
              <a:rPr lang="en-US" dirty="0"/>
              <a:t>Click </a:t>
            </a:r>
            <a:r>
              <a:rPr lang="en-US" b="1" dirty="0" smtClean="0">
                <a:solidFill>
                  <a:schemeClr val="accent5"/>
                </a:solidFill>
              </a:rPr>
              <a:t>Documents &amp; Files</a:t>
            </a:r>
            <a:endParaRPr lang="en-US" b="1" dirty="0">
              <a:solidFill>
                <a:schemeClr val="accent5"/>
              </a:solidFill>
            </a:endParaRPr>
          </a:p>
          <a:p>
            <a:r>
              <a:rPr lang="en-US" dirty="0" smtClean="0"/>
              <a:t>Click </a:t>
            </a:r>
            <a:r>
              <a:rPr lang="en-US" dirty="0"/>
              <a:t>the </a:t>
            </a:r>
            <a:r>
              <a:rPr lang="en-US" b="1" dirty="0">
                <a:solidFill>
                  <a:schemeClr val="accent5"/>
                </a:solidFill>
              </a:rPr>
              <a:t>Upload </a:t>
            </a:r>
            <a:r>
              <a:rPr lang="en-US" b="1" dirty="0" smtClean="0">
                <a:solidFill>
                  <a:schemeClr val="accent5"/>
                </a:solidFill>
              </a:rPr>
              <a:t>documents or other files </a:t>
            </a:r>
            <a:r>
              <a:rPr lang="en-US" dirty="0" smtClean="0"/>
              <a:t>button</a:t>
            </a:r>
          </a:p>
          <a:p>
            <a:r>
              <a:rPr lang="en-US" dirty="0" smtClean="0"/>
              <a:t>Click the blue link </a:t>
            </a:r>
            <a:r>
              <a:rPr lang="en-US" b="1" dirty="0" smtClean="0">
                <a:solidFill>
                  <a:schemeClr val="accent5"/>
                </a:solidFill>
              </a:rPr>
              <a:t>Select documents or other files</a:t>
            </a:r>
          </a:p>
          <a:p>
            <a:r>
              <a:rPr lang="en-US" dirty="0"/>
              <a:t>You can select multiple files by clicking the first file then holding down the [Ctrl] key and clicking to select the others, </a:t>
            </a:r>
            <a:r>
              <a:rPr lang="en-US" dirty="0" smtClean="0"/>
              <a:t>then click </a:t>
            </a:r>
            <a:r>
              <a:rPr lang="en-US" b="1" dirty="0">
                <a:solidFill>
                  <a:schemeClr val="accent5"/>
                </a:solidFill>
              </a:rPr>
              <a:t>Open</a:t>
            </a:r>
          </a:p>
          <a:p>
            <a:r>
              <a:rPr lang="en-US" dirty="0"/>
              <a:t>Select the appropriate library you wish to add the </a:t>
            </a:r>
            <a:r>
              <a:rPr lang="en-US" dirty="0" smtClean="0"/>
              <a:t>documents</a:t>
            </a:r>
            <a:endParaRPr lang="en-US" dirty="0"/>
          </a:p>
          <a:p>
            <a:r>
              <a:rPr lang="en-US" dirty="0"/>
              <a:t>Click the </a:t>
            </a:r>
            <a:r>
              <a:rPr lang="en-US" b="1" dirty="0">
                <a:solidFill>
                  <a:schemeClr val="accent5"/>
                </a:solidFill>
              </a:rPr>
              <a:t>Upload and Publish </a:t>
            </a:r>
            <a:r>
              <a:rPr lang="en-US" dirty="0" smtClean="0"/>
              <a:t>button</a:t>
            </a:r>
            <a:endParaRPr lang="en-US" dirty="0"/>
          </a:p>
          <a:p>
            <a:endParaRPr lang="en-US" dirty="0"/>
          </a:p>
        </p:txBody>
      </p:sp>
      <p:pic>
        <p:nvPicPr>
          <p:cNvPr id="5" name="Picture 4"/>
          <p:cNvPicPr>
            <a:picLocks noChangeAspect="1"/>
          </p:cNvPicPr>
          <p:nvPr/>
        </p:nvPicPr>
        <p:blipFill>
          <a:blip r:embed="rId2"/>
          <a:stretch>
            <a:fillRect/>
          </a:stretch>
        </p:blipFill>
        <p:spPr>
          <a:xfrm>
            <a:off x="8558052" y="1270000"/>
            <a:ext cx="3573443" cy="1442976"/>
          </a:xfrm>
          <a:prstGeom prst="rect">
            <a:avLst/>
          </a:prstGeom>
        </p:spPr>
      </p:pic>
      <p:pic>
        <p:nvPicPr>
          <p:cNvPr id="6" name="Picture 5"/>
          <p:cNvPicPr>
            <a:picLocks noChangeAspect="1"/>
          </p:cNvPicPr>
          <p:nvPr/>
        </p:nvPicPr>
        <p:blipFill>
          <a:blip r:embed="rId3"/>
          <a:stretch>
            <a:fillRect/>
          </a:stretch>
        </p:blipFill>
        <p:spPr>
          <a:xfrm>
            <a:off x="5239092" y="5783453"/>
            <a:ext cx="3885790" cy="1018326"/>
          </a:xfrm>
          <a:prstGeom prst="rect">
            <a:avLst/>
          </a:prstGeom>
        </p:spPr>
      </p:pic>
      <p:pic>
        <p:nvPicPr>
          <p:cNvPr id="7" name="Picture 6"/>
          <p:cNvPicPr>
            <a:picLocks noChangeAspect="1"/>
          </p:cNvPicPr>
          <p:nvPr/>
        </p:nvPicPr>
        <p:blipFill>
          <a:blip r:embed="rId4"/>
          <a:stretch>
            <a:fillRect/>
          </a:stretch>
        </p:blipFill>
        <p:spPr>
          <a:xfrm>
            <a:off x="9274002" y="6255264"/>
            <a:ext cx="2857493" cy="546515"/>
          </a:xfrm>
          <a:prstGeom prst="rect">
            <a:avLst/>
          </a:prstGeom>
        </p:spPr>
      </p:pic>
    </p:spTree>
    <p:extLst>
      <p:ext uri="{BB962C8B-B14F-4D97-AF65-F5344CB8AC3E}">
        <p14:creationId xmlns:p14="http://schemas.microsoft.com/office/powerpoint/2010/main" val="1686970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Chapter Specific News &amp; Events</a:t>
            </a:r>
            <a:endParaRPr lang="en-US" dirty="0"/>
          </a:p>
        </p:txBody>
      </p:sp>
      <p:sp>
        <p:nvSpPr>
          <p:cNvPr id="6" name="Text Placeholder 5"/>
          <p:cNvSpPr>
            <a:spLocks noGrp="1"/>
          </p:cNvSpPr>
          <p:nvPr>
            <p:ph type="body" idx="1"/>
          </p:nvPr>
        </p:nvSpPr>
        <p:spPr>
          <a:xfrm>
            <a:off x="675745" y="1411600"/>
            <a:ext cx="4185623" cy="576262"/>
          </a:xfrm>
        </p:spPr>
        <p:txBody>
          <a:bodyPr/>
          <a:lstStyle/>
          <a:p>
            <a:r>
              <a:rPr lang="en-US" b="1" dirty="0" smtClean="0">
                <a:solidFill>
                  <a:schemeClr val="accent5"/>
                </a:solidFill>
              </a:rPr>
              <a:t>Creating  a New News Item</a:t>
            </a:r>
            <a:endParaRPr lang="en-US" b="1" dirty="0">
              <a:solidFill>
                <a:schemeClr val="accent5"/>
              </a:solidFill>
            </a:endParaRPr>
          </a:p>
        </p:txBody>
      </p:sp>
      <p:sp>
        <p:nvSpPr>
          <p:cNvPr id="7" name="Content Placeholder 6"/>
          <p:cNvSpPr>
            <a:spLocks noGrp="1"/>
          </p:cNvSpPr>
          <p:nvPr>
            <p:ph sz="half" idx="2"/>
          </p:nvPr>
        </p:nvSpPr>
        <p:spPr>
          <a:xfrm>
            <a:off x="675745" y="1987863"/>
            <a:ext cx="4185623" cy="4053500"/>
          </a:xfrm>
        </p:spPr>
        <p:txBody>
          <a:bodyPr>
            <a:normAutofit lnSpcReduction="10000"/>
          </a:bodyPr>
          <a:lstStyle/>
          <a:p>
            <a:r>
              <a:rPr lang="en-US" dirty="0" smtClean="0"/>
              <a:t>Click the </a:t>
            </a:r>
            <a:r>
              <a:rPr lang="en-US" b="1" dirty="0" smtClean="0">
                <a:solidFill>
                  <a:schemeClr val="accent5"/>
                </a:solidFill>
              </a:rPr>
              <a:t>Content</a:t>
            </a:r>
            <a:r>
              <a:rPr lang="en-US" dirty="0" smtClean="0">
                <a:solidFill>
                  <a:schemeClr val="accent5"/>
                </a:solidFill>
              </a:rPr>
              <a:t> </a:t>
            </a:r>
            <a:r>
              <a:rPr lang="en-US" dirty="0" smtClean="0"/>
              <a:t>menu</a:t>
            </a:r>
          </a:p>
          <a:p>
            <a:r>
              <a:rPr lang="en-US" dirty="0" smtClean="0"/>
              <a:t>Click the </a:t>
            </a:r>
            <a:r>
              <a:rPr lang="en-US" b="1" dirty="0" smtClean="0">
                <a:solidFill>
                  <a:schemeClr val="accent5"/>
                </a:solidFill>
              </a:rPr>
              <a:t>News</a:t>
            </a:r>
            <a:r>
              <a:rPr lang="en-US" dirty="0" smtClean="0">
                <a:solidFill>
                  <a:schemeClr val="accent5"/>
                </a:solidFill>
              </a:rPr>
              <a:t> </a:t>
            </a:r>
            <a:r>
              <a:rPr lang="en-US" dirty="0" smtClean="0"/>
              <a:t>option</a:t>
            </a:r>
          </a:p>
          <a:p>
            <a:r>
              <a:rPr lang="en-US" dirty="0" smtClean="0"/>
              <a:t>Click the </a:t>
            </a:r>
            <a:r>
              <a:rPr lang="en-US" b="1" dirty="0" smtClean="0">
                <a:solidFill>
                  <a:schemeClr val="accent5"/>
                </a:solidFill>
              </a:rPr>
              <a:t>Create a news item </a:t>
            </a:r>
            <a:r>
              <a:rPr lang="en-US" dirty="0" smtClean="0"/>
              <a:t>button</a:t>
            </a:r>
          </a:p>
          <a:p>
            <a:r>
              <a:rPr lang="en-US" dirty="0" smtClean="0"/>
              <a:t>Specify the </a:t>
            </a:r>
            <a:r>
              <a:rPr lang="en-US" b="1" dirty="0" smtClean="0">
                <a:solidFill>
                  <a:schemeClr val="accent5"/>
                </a:solidFill>
              </a:rPr>
              <a:t>Title</a:t>
            </a:r>
            <a:r>
              <a:rPr lang="en-US" dirty="0" smtClean="0">
                <a:solidFill>
                  <a:schemeClr val="accent5"/>
                </a:solidFill>
              </a:rPr>
              <a:t> </a:t>
            </a:r>
            <a:r>
              <a:rPr lang="en-US" dirty="0" smtClean="0"/>
              <a:t>and other details</a:t>
            </a:r>
          </a:p>
          <a:p>
            <a:r>
              <a:rPr lang="en-US" dirty="0"/>
              <a:t>Select the </a:t>
            </a:r>
            <a:r>
              <a:rPr lang="en-US" b="1" dirty="0">
                <a:solidFill>
                  <a:schemeClr val="accent5"/>
                </a:solidFill>
              </a:rPr>
              <a:t>Category</a:t>
            </a:r>
            <a:r>
              <a:rPr lang="en-US" dirty="0"/>
              <a:t>, </a:t>
            </a:r>
            <a:r>
              <a:rPr lang="en-US" b="1" dirty="0">
                <a:solidFill>
                  <a:schemeClr val="accent5"/>
                </a:solidFill>
              </a:rPr>
              <a:t>Chapter</a:t>
            </a:r>
            <a:r>
              <a:rPr lang="en-US" dirty="0">
                <a:solidFill>
                  <a:schemeClr val="accent5"/>
                </a:solidFill>
              </a:rPr>
              <a:t> </a:t>
            </a:r>
            <a:r>
              <a:rPr lang="en-US" dirty="0"/>
              <a:t>and check your </a:t>
            </a:r>
            <a:r>
              <a:rPr lang="en-US" b="1" dirty="0">
                <a:solidFill>
                  <a:schemeClr val="accent5"/>
                </a:solidFill>
              </a:rPr>
              <a:t>Chapter </a:t>
            </a:r>
            <a:r>
              <a:rPr lang="en-US" b="1" dirty="0" smtClean="0">
                <a:solidFill>
                  <a:schemeClr val="accent5"/>
                </a:solidFill>
              </a:rPr>
              <a:t>Name</a:t>
            </a:r>
            <a:r>
              <a:rPr lang="en-US" dirty="0"/>
              <a:t>, click </a:t>
            </a:r>
            <a:r>
              <a:rPr lang="en-US" b="1" dirty="0">
                <a:solidFill>
                  <a:schemeClr val="accent5"/>
                </a:solidFill>
              </a:rPr>
              <a:t>Done</a:t>
            </a:r>
          </a:p>
          <a:p>
            <a:r>
              <a:rPr lang="en-US" dirty="0" smtClean="0"/>
              <a:t>Click </a:t>
            </a:r>
            <a:r>
              <a:rPr lang="en-US" b="1" dirty="0" smtClean="0">
                <a:solidFill>
                  <a:schemeClr val="accent5"/>
                </a:solidFill>
              </a:rPr>
              <a:t>More actions </a:t>
            </a:r>
            <a:r>
              <a:rPr lang="en-US" dirty="0" smtClean="0"/>
              <a:t>to publish on a different date</a:t>
            </a:r>
          </a:p>
          <a:p>
            <a:r>
              <a:rPr lang="en-US" dirty="0" smtClean="0"/>
              <a:t>News items, different from Events are usually sorted by Publish Date</a:t>
            </a:r>
            <a:endParaRPr lang="en-US" dirty="0"/>
          </a:p>
        </p:txBody>
      </p:sp>
      <p:sp>
        <p:nvSpPr>
          <p:cNvPr id="8" name="Text Placeholder 7"/>
          <p:cNvSpPr>
            <a:spLocks noGrp="1"/>
          </p:cNvSpPr>
          <p:nvPr>
            <p:ph type="body" sz="quarter" idx="3"/>
          </p:nvPr>
        </p:nvSpPr>
        <p:spPr>
          <a:xfrm>
            <a:off x="5088383" y="1411600"/>
            <a:ext cx="4185618" cy="576262"/>
          </a:xfrm>
        </p:spPr>
        <p:txBody>
          <a:bodyPr/>
          <a:lstStyle/>
          <a:p>
            <a:r>
              <a:rPr lang="en-US" b="1" dirty="0" smtClean="0">
                <a:solidFill>
                  <a:schemeClr val="accent5"/>
                </a:solidFill>
              </a:rPr>
              <a:t>Creating a New Event</a:t>
            </a:r>
            <a:endParaRPr lang="en-US" b="1" dirty="0">
              <a:solidFill>
                <a:schemeClr val="accent5"/>
              </a:solidFill>
            </a:endParaRPr>
          </a:p>
        </p:txBody>
      </p:sp>
      <p:sp>
        <p:nvSpPr>
          <p:cNvPr id="9" name="Content Placeholder 8"/>
          <p:cNvSpPr>
            <a:spLocks noGrp="1"/>
          </p:cNvSpPr>
          <p:nvPr>
            <p:ph sz="quarter" idx="4"/>
          </p:nvPr>
        </p:nvSpPr>
        <p:spPr>
          <a:xfrm>
            <a:off x="5088384" y="1987863"/>
            <a:ext cx="4185617" cy="4053500"/>
          </a:xfrm>
        </p:spPr>
        <p:txBody>
          <a:bodyPr>
            <a:normAutofit/>
          </a:bodyPr>
          <a:lstStyle/>
          <a:p>
            <a:r>
              <a:rPr lang="en-US" dirty="0" smtClean="0"/>
              <a:t>Click the </a:t>
            </a:r>
            <a:r>
              <a:rPr lang="en-US" b="1" dirty="0" smtClean="0">
                <a:solidFill>
                  <a:schemeClr val="accent5"/>
                </a:solidFill>
              </a:rPr>
              <a:t>Content</a:t>
            </a:r>
            <a:r>
              <a:rPr lang="en-US" dirty="0" smtClean="0">
                <a:solidFill>
                  <a:schemeClr val="accent5"/>
                </a:solidFill>
              </a:rPr>
              <a:t> </a:t>
            </a:r>
            <a:r>
              <a:rPr lang="en-US" dirty="0" smtClean="0"/>
              <a:t>menu</a:t>
            </a:r>
          </a:p>
          <a:p>
            <a:r>
              <a:rPr lang="en-US" dirty="0" smtClean="0"/>
              <a:t>Click the </a:t>
            </a:r>
            <a:r>
              <a:rPr lang="en-US" b="1" dirty="0" smtClean="0">
                <a:solidFill>
                  <a:schemeClr val="accent5"/>
                </a:solidFill>
              </a:rPr>
              <a:t>Event</a:t>
            </a:r>
            <a:r>
              <a:rPr lang="en-US" dirty="0" smtClean="0">
                <a:solidFill>
                  <a:schemeClr val="accent5"/>
                </a:solidFill>
              </a:rPr>
              <a:t> </a:t>
            </a:r>
            <a:r>
              <a:rPr lang="en-US" dirty="0" smtClean="0"/>
              <a:t>option</a:t>
            </a:r>
          </a:p>
          <a:p>
            <a:r>
              <a:rPr lang="en-US" dirty="0" smtClean="0"/>
              <a:t>Click the </a:t>
            </a:r>
            <a:r>
              <a:rPr lang="en-US" b="1" dirty="0" smtClean="0">
                <a:solidFill>
                  <a:schemeClr val="accent5"/>
                </a:solidFill>
              </a:rPr>
              <a:t>Create an event </a:t>
            </a:r>
            <a:r>
              <a:rPr lang="en-US" dirty="0" smtClean="0"/>
              <a:t>button</a:t>
            </a:r>
          </a:p>
          <a:p>
            <a:r>
              <a:rPr lang="en-US" dirty="0" smtClean="0"/>
              <a:t>Specify the </a:t>
            </a:r>
            <a:r>
              <a:rPr lang="en-US" b="1" dirty="0" smtClean="0">
                <a:solidFill>
                  <a:schemeClr val="accent5"/>
                </a:solidFill>
              </a:rPr>
              <a:t>Title</a:t>
            </a:r>
            <a:r>
              <a:rPr lang="en-US" dirty="0" smtClean="0">
                <a:solidFill>
                  <a:schemeClr val="accent5"/>
                </a:solidFill>
              </a:rPr>
              <a:t> </a:t>
            </a:r>
            <a:r>
              <a:rPr lang="en-US" dirty="0" smtClean="0"/>
              <a:t>and other details like the Start/End date, Location, and Time Zone</a:t>
            </a:r>
          </a:p>
          <a:p>
            <a:r>
              <a:rPr lang="en-US" dirty="0" smtClean="0"/>
              <a:t>Select the </a:t>
            </a:r>
            <a:r>
              <a:rPr lang="en-US" b="1" dirty="0" smtClean="0">
                <a:solidFill>
                  <a:schemeClr val="accent5"/>
                </a:solidFill>
              </a:rPr>
              <a:t>Category</a:t>
            </a:r>
            <a:r>
              <a:rPr lang="en-US" dirty="0" smtClean="0"/>
              <a:t>, </a:t>
            </a:r>
            <a:r>
              <a:rPr lang="en-US" b="1" dirty="0" smtClean="0">
                <a:solidFill>
                  <a:schemeClr val="accent5"/>
                </a:solidFill>
              </a:rPr>
              <a:t>Chapter</a:t>
            </a:r>
            <a:r>
              <a:rPr lang="en-US" dirty="0" smtClean="0">
                <a:solidFill>
                  <a:schemeClr val="accent5"/>
                </a:solidFill>
              </a:rPr>
              <a:t> </a:t>
            </a:r>
            <a:r>
              <a:rPr lang="en-US" dirty="0" smtClean="0"/>
              <a:t>and check your </a:t>
            </a:r>
            <a:r>
              <a:rPr lang="en-US" b="1" dirty="0" smtClean="0">
                <a:solidFill>
                  <a:schemeClr val="accent5"/>
                </a:solidFill>
              </a:rPr>
              <a:t>Chapter Name</a:t>
            </a:r>
            <a:r>
              <a:rPr lang="en-US" dirty="0" smtClean="0"/>
              <a:t>, click </a:t>
            </a:r>
            <a:r>
              <a:rPr lang="en-US" b="1" dirty="0" smtClean="0">
                <a:solidFill>
                  <a:schemeClr val="accent5"/>
                </a:solidFill>
              </a:rPr>
              <a:t>Done</a:t>
            </a:r>
          </a:p>
          <a:p>
            <a:r>
              <a:rPr lang="en-US" dirty="0" smtClean="0"/>
              <a:t>Click </a:t>
            </a:r>
            <a:r>
              <a:rPr lang="en-US" b="1" dirty="0" smtClean="0">
                <a:solidFill>
                  <a:schemeClr val="accent5"/>
                </a:solidFill>
              </a:rPr>
              <a:t>Publish</a:t>
            </a:r>
            <a:endParaRPr lang="en-US" b="1" dirty="0">
              <a:solidFill>
                <a:schemeClr val="accent5"/>
              </a:solidFill>
            </a:endParaRPr>
          </a:p>
        </p:txBody>
      </p:sp>
      <p:pic>
        <p:nvPicPr>
          <p:cNvPr id="10" name="Picture 9"/>
          <p:cNvPicPr>
            <a:picLocks noChangeAspect="1"/>
          </p:cNvPicPr>
          <p:nvPr/>
        </p:nvPicPr>
        <p:blipFill>
          <a:blip r:embed="rId2"/>
          <a:stretch>
            <a:fillRect/>
          </a:stretch>
        </p:blipFill>
        <p:spPr>
          <a:xfrm>
            <a:off x="9274001" y="2730300"/>
            <a:ext cx="1668145" cy="397704"/>
          </a:xfrm>
          <a:prstGeom prst="rect">
            <a:avLst/>
          </a:prstGeom>
        </p:spPr>
      </p:pic>
      <p:pic>
        <p:nvPicPr>
          <p:cNvPr id="11" name="Picture 10"/>
          <p:cNvPicPr>
            <a:picLocks noChangeAspect="1"/>
          </p:cNvPicPr>
          <p:nvPr/>
        </p:nvPicPr>
        <p:blipFill>
          <a:blip r:embed="rId3"/>
          <a:stretch>
            <a:fillRect/>
          </a:stretch>
        </p:blipFill>
        <p:spPr>
          <a:xfrm>
            <a:off x="3012390" y="3036370"/>
            <a:ext cx="1712501" cy="334627"/>
          </a:xfrm>
          <a:prstGeom prst="rect">
            <a:avLst/>
          </a:prstGeom>
        </p:spPr>
      </p:pic>
      <p:pic>
        <p:nvPicPr>
          <p:cNvPr id="12" name="Picture 11"/>
          <p:cNvPicPr>
            <a:picLocks noChangeAspect="1"/>
          </p:cNvPicPr>
          <p:nvPr/>
        </p:nvPicPr>
        <p:blipFill>
          <a:blip r:embed="rId4"/>
          <a:stretch>
            <a:fillRect/>
          </a:stretch>
        </p:blipFill>
        <p:spPr>
          <a:xfrm>
            <a:off x="9274001" y="3370997"/>
            <a:ext cx="2776972" cy="3361551"/>
          </a:xfrm>
          <a:prstGeom prst="rect">
            <a:avLst/>
          </a:prstGeom>
        </p:spPr>
      </p:pic>
      <p:pic>
        <p:nvPicPr>
          <p:cNvPr id="13" name="Picture 12"/>
          <p:cNvPicPr>
            <a:picLocks noChangeAspect="1"/>
          </p:cNvPicPr>
          <p:nvPr/>
        </p:nvPicPr>
        <p:blipFill>
          <a:blip r:embed="rId5"/>
          <a:stretch>
            <a:fillRect/>
          </a:stretch>
        </p:blipFill>
        <p:spPr>
          <a:xfrm>
            <a:off x="7002296" y="5500347"/>
            <a:ext cx="1322837" cy="440946"/>
          </a:xfrm>
          <a:prstGeom prst="rect">
            <a:avLst/>
          </a:prstGeom>
        </p:spPr>
      </p:pic>
      <p:pic>
        <p:nvPicPr>
          <p:cNvPr id="14" name="Picture 13"/>
          <p:cNvPicPr>
            <a:picLocks noChangeAspect="1"/>
          </p:cNvPicPr>
          <p:nvPr/>
        </p:nvPicPr>
        <p:blipFill>
          <a:blip r:embed="rId6"/>
          <a:stretch>
            <a:fillRect/>
          </a:stretch>
        </p:blipFill>
        <p:spPr>
          <a:xfrm>
            <a:off x="713463" y="6008648"/>
            <a:ext cx="2600325" cy="723900"/>
          </a:xfrm>
          <a:prstGeom prst="rect">
            <a:avLst/>
          </a:prstGeom>
        </p:spPr>
      </p:pic>
    </p:spTree>
    <p:extLst>
      <p:ext uri="{BB962C8B-B14F-4D97-AF65-F5344CB8AC3E}">
        <p14:creationId xmlns:p14="http://schemas.microsoft.com/office/powerpoint/2010/main" val="1567966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Categories for News and Events</a:t>
            </a:r>
            <a:endParaRPr lang="en-US" dirty="0"/>
          </a:p>
        </p:txBody>
      </p:sp>
      <p:sp>
        <p:nvSpPr>
          <p:cNvPr id="8" name="Content Placeholder 7"/>
          <p:cNvSpPr>
            <a:spLocks noGrp="1"/>
          </p:cNvSpPr>
          <p:nvPr>
            <p:ph idx="1"/>
          </p:nvPr>
        </p:nvSpPr>
        <p:spPr>
          <a:xfrm>
            <a:off x="677334" y="1514901"/>
            <a:ext cx="8596668" cy="4526461"/>
          </a:xfrm>
        </p:spPr>
        <p:txBody>
          <a:bodyPr>
            <a:noAutofit/>
          </a:bodyPr>
          <a:lstStyle/>
          <a:p>
            <a:r>
              <a:rPr lang="en-US" sz="2400" dirty="0" smtClean="0"/>
              <a:t>Using your Chapter Category for News and Events are optional</a:t>
            </a:r>
          </a:p>
          <a:p>
            <a:r>
              <a:rPr lang="en-US" sz="2400" dirty="0" smtClean="0"/>
              <a:t>Categories are used to filter the information displayed on your site.</a:t>
            </a:r>
          </a:p>
          <a:p>
            <a:r>
              <a:rPr lang="en-US" sz="2400" dirty="0" smtClean="0"/>
              <a:t>If you want your site to display Chapter Specific content, you can leverage Categories as filters</a:t>
            </a:r>
          </a:p>
          <a:p>
            <a:r>
              <a:rPr lang="en-US" sz="2400" dirty="0" smtClean="0"/>
              <a:t>By default, your Chapter Home Page, Chapter Events and Chapter News is NOT set to filter News and Events so it is your responsibility to configure your site to display Chapter Specific content, if desired</a:t>
            </a:r>
            <a:endParaRPr lang="en-US" sz="2400" dirty="0"/>
          </a:p>
        </p:txBody>
      </p:sp>
    </p:spTree>
    <p:extLst>
      <p:ext uri="{BB962C8B-B14F-4D97-AF65-F5344CB8AC3E}">
        <p14:creationId xmlns:p14="http://schemas.microsoft.com/office/powerpoint/2010/main" val="3302830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your Chapter Home, Chapter News and Chapter Events Pages</a:t>
            </a:r>
            <a:endParaRPr lang="en-US" dirty="0"/>
          </a:p>
        </p:txBody>
      </p:sp>
      <p:sp>
        <p:nvSpPr>
          <p:cNvPr id="5" name="Text Placeholder 4"/>
          <p:cNvSpPr>
            <a:spLocks noGrp="1"/>
          </p:cNvSpPr>
          <p:nvPr>
            <p:ph type="body" idx="1"/>
          </p:nvPr>
        </p:nvSpPr>
        <p:spPr>
          <a:xfrm>
            <a:off x="675745" y="1830568"/>
            <a:ext cx="4185623" cy="576262"/>
          </a:xfrm>
        </p:spPr>
        <p:txBody>
          <a:bodyPr/>
          <a:lstStyle/>
          <a:p>
            <a:r>
              <a:rPr lang="en-US" b="1" dirty="0" smtClean="0">
                <a:solidFill>
                  <a:schemeClr val="accent5"/>
                </a:solidFill>
              </a:rPr>
              <a:t>Chapter News</a:t>
            </a:r>
            <a:endParaRPr lang="en-US" b="1" dirty="0">
              <a:solidFill>
                <a:schemeClr val="accent5"/>
              </a:solidFill>
            </a:endParaRPr>
          </a:p>
        </p:txBody>
      </p:sp>
      <p:sp>
        <p:nvSpPr>
          <p:cNvPr id="6" name="Content Placeholder 5"/>
          <p:cNvSpPr>
            <a:spLocks noGrp="1"/>
          </p:cNvSpPr>
          <p:nvPr>
            <p:ph sz="half" idx="2"/>
          </p:nvPr>
        </p:nvSpPr>
        <p:spPr>
          <a:xfrm>
            <a:off x="675745" y="2538485"/>
            <a:ext cx="4185623" cy="3502878"/>
          </a:xfrm>
        </p:spPr>
        <p:txBody>
          <a:bodyPr/>
          <a:lstStyle/>
          <a:p>
            <a:r>
              <a:rPr lang="en-US" dirty="0" smtClean="0"/>
              <a:t>Click the </a:t>
            </a:r>
            <a:r>
              <a:rPr lang="en-US" b="1" dirty="0" smtClean="0">
                <a:solidFill>
                  <a:schemeClr val="accent5"/>
                </a:solidFill>
              </a:rPr>
              <a:t>Pages</a:t>
            </a:r>
            <a:r>
              <a:rPr lang="en-US" dirty="0" smtClean="0">
                <a:solidFill>
                  <a:schemeClr val="accent5"/>
                </a:solidFill>
              </a:rPr>
              <a:t> </a:t>
            </a:r>
            <a:r>
              <a:rPr lang="en-US" dirty="0" smtClean="0"/>
              <a:t>menu</a:t>
            </a:r>
          </a:p>
          <a:p>
            <a:r>
              <a:rPr lang="en-US" dirty="0" smtClean="0"/>
              <a:t>Navigate to your </a:t>
            </a:r>
            <a:r>
              <a:rPr lang="en-US" dirty="0"/>
              <a:t>Chapter Page</a:t>
            </a:r>
            <a:endParaRPr lang="en-US" b="1" dirty="0" smtClean="0">
              <a:solidFill>
                <a:schemeClr val="accent5"/>
              </a:solidFill>
            </a:endParaRPr>
          </a:p>
          <a:p>
            <a:r>
              <a:rPr lang="en-US" dirty="0" smtClean="0"/>
              <a:t>Find the </a:t>
            </a:r>
            <a:r>
              <a:rPr lang="en-US" b="1" dirty="0" smtClean="0">
                <a:solidFill>
                  <a:schemeClr val="accent5"/>
                </a:solidFill>
              </a:rPr>
              <a:t>News</a:t>
            </a:r>
            <a:r>
              <a:rPr lang="en-US" dirty="0" smtClean="0">
                <a:solidFill>
                  <a:schemeClr val="accent5"/>
                </a:solidFill>
              </a:rPr>
              <a:t> </a:t>
            </a:r>
            <a:r>
              <a:rPr lang="en-US" dirty="0" smtClean="0"/>
              <a:t>widget, blue bar and click </a:t>
            </a:r>
            <a:r>
              <a:rPr lang="en-US" b="1" dirty="0" smtClean="0">
                <a:solidFill>
                  <a:schemeClr val="accent5"/>
                </a:solidFill>
              </a:rPr>
              <a:t>Edit</a:t>
            </a:r>
            <a:br>
              <a:rPr lang="en-US" b="1" dirty="0" smtClean="0">
                <a:solidFill>
                  <a:schemeClr val="accent5"/>
                </a:solidFill>
              </a:rPr>
            </a:br>
            <a:endParaRPr lang="en-US" b="1" dirty="0" smtClean="0">
              <a:solidFill>
                <a:schemeClr val="accent5"/>
              </a:solidFill>
            </a:endParaRPr>
          </a:p>
          <a:p>
            <a:r>
              <a:rPr lang="en-US" dirty="0" smtClean="0"/>
              <a:t>Choose your chapter name from </a:t>
            </a:r>
            <a:r>
              <a:rPr lang="en-US" b="1" dirty="0" smtClean="0">
                <a:solidFill>
                  <a:schemeClr val="accent5"/>
                </a:solidFill>
              </a:rPr>
              <a:t>Selection of news by Categories</a:t>
            </a:r>
            <a:endParaRPr lang="en-US" b="1" dirty="0">
              <a:solidFill>
                <a:schemeClr val="accent5"/>
              </a:solidFill>
            </a:endParaRPr>
          </a:p>
        </p:txBody>
      </p:sp>
      <p:sp>
        <p:nvSpPr>
          <p:cNvPr id="7" name="Text Placeholder 6"/>
          <p:cNvSpPr>
            <a:spLocks noGrp="1"/>
          </p:cNvSpPr>
          <p:nvPr>
            <p:ph type="body" sz="quarter" idx="3"/>
          </p:nvPr>
        </p:nvSpPr>
        <p:spPr>
          <a:xfrm>
            <a:off x="5088383" y="1830568"/>
            <a:ext cx="4185618" cy="576262"/>
          </a:xfrm>
        </p:spPr>
        <p:txBody>
          <a:bodyPr/>
          <a:lstStyle/>
          <a:p>
            <a:r>
              <a:rPr lang="en-US" b="1" dirty="0" smtClean="0">
                <a:solidFill>
                  <a:schemeClr val="accent5"/>
                </a:solidFill>
              </a:rPr>
              <a:t>Chapter Events</a:t>
            </a:r>
            <a:endParaRPr lang="en-US" b="1" dirty="0">
              <a:solidFill>
                <a:schemeClr val="accent5"/>
              </a:solidFill>
            </a:endParaRPr>
          </a:p>
        </p:txBody>
      </p:sp>
      <p:sp>
        <p:nvSpPr>
          <p:cNvPr id="8" name="Content Placeholder 7"/>
          <p:cNvSpPr>
            <a:spLocks noGrp="1"/>
          </p:cNvSpPr>
          <p:nvPr>
            <p:ph sz="quarter" idx="4"/>
          </p:nvPr>
        </p:nvSpPr>
        <p:spPr>
          <a:xfrm>
            <a:off x="5088384" y="2406831"/>
            <a:ext cx="4185617" cy="3634532"/>
          </a:xfrm>
        </p:spPr>
        <p:txBody>
          <a:bodyPr>
            <a:normAutofit lnSpcReduction="10000"/>
          </a:bodyPr>
          <a:lstStyle/>
          <a:p>
            <a:r>
              <a:rPr lang="en-US" dirty="0"/>
              <a:t>Click the </a:t>
            </a:r>
            <a:r>
              <a:rPr lang="en-US" b="1" dirty="0">
                <a:solidFill>
                  <a:schemeClr val="accent5"/>
                </a:solidFill>
              </a:rPr>
              <a:t>Pages</a:t>
            </a:r>
            <a:r>
              <a:rPr lang="en-US" dirty="0">
                <a:solidFill>
                  <a:schemeClr val="accent5"/>
                </a:solidFill>
              </a:rPr>
              <a:t> </a:t>
            </a:r>
            <a:r>
              <a:rPr lang="en-US" dirty="0"/>
              <a:t>menu</a:t>
            </a:r>
          </a:p>
          <a:p>
            <a:r>
              <a:rPr lang="en-US" dirty="0"/>
              <a:t>Navigate to your Chapter </a:t>
            </a:r>
            <a:r>
              <a:rPr lang="en-US" dirty="0" smtClean="0"/>
              <a:t>Page</a:t>
            </a:r>
          </a:p>
          <a:p>
            <a:r>
              <a:rPr lang="en-US" dirty="0" smtClean="0"/>
              <a:t>Find the </a:t>
            </a:r>
            <a:r>
              <a:rPr lang="en-US" b="1" dirty="0" smtClean="0">
                <a:solidFill>
                  <a:schemeClr val="accent5"/>
                </a:solidFill>
              </a:rPr>
              <a:t>Events</a:t>
            </a:r>
            <a:r>
              <a:rPr lang="en-US" dirty="0" smtClean="0">
                <a:solidFill>
                  <a:schemeClr val="accent5"/>
                </a:solidFill>
              </a:rPr>
              <a:t> </a:t>
            </a:r>
            <a:r>
              <a:rPr lang="en-US" dirty="0" smtClean="0"/>
              <a:t>widget, blue bar and click </a:t>
            </a:r>
            <a:r>
              <a:rPr lang="en-US" b="1" dirty="0" smtClean="0">
                <a:solidFill>
                  <a:schemeClr val="accent5"/>
                </a:solidFill>
              </a:rPr>
              <a:t>Edit</a:t>
            </a:r>
            <a:br>
              <a:rPr lang="en-US" b="1" dirty="0" smtClean="0">
                <a:solidFill>
                  <a:schemeClr val="accent5"/>
                </a:solidFill>
              </a:rPr>
            </a:br>
            <a:endParaRPr lang="en-US" b="1" dirty="0" smtClean="0">
              <a:solidFill>
                <a:schemeClr val="accent5"/>
              </a:solidFill>
            </a:endParaRPr>
          </a:p>
          <a:p>
            <a:r>
              <a:rPr lang="en-US" dirty="0" smtClean="0"/>
              <a:t>Choose your chapter name from </a:t>
            </a:r>
            <a:r>
              <a:rPr lang="en-US" b="1" dirty="0" smtClean="0">
                <a:solidFill>
                  <a:schemeClr val="accent5"/>
                </a:solidFill>
              </a:rPr>
              <a:t>Narrow selection, Selection of events by Categories</a:t>
            </a:r>
          </a:p>
          <a:p>
            <a:r>
              <a:rPr lang="en-US" dirty="0" smtClean="0"/>
              <a:t>You may need to set the </a:t>
            </a:r>
            <a:r>
              <a:rPr lang="en-US" b="1" dirty="0" smtClean="0">
                <a:solidFill>
                  <a:schemeClr val="accent5"/>
                </a:solidFill>
              </a:rPr>
              <a:t>List Settings</a:t>
            </a:r>
            <a:r>
              <a:rPr lang="en-US" dirty="0" smtClean="0"/>
              <a:t> and </a:t>
            </a:r>
            <a:r>
              <a:rPr lang="en-US" b="1" dirty="0" smtClean="0">
                <a:solidFill>
                  <a:schemeClr val="accent5"/>
                </a:solidFill>
              </a:rPr>
              <a:t>Singe Item Settings </a:t>
            </a:r>
            <a:r>
              <a:rPr lang="en-US" dirty="0" smtClean="0"/>
              <a:t>on the Chapter News and Chapter Events pages</a:t>
            </a:r>
            <a:endParaRPr lang="en-US" b="1" dirty="0">
              <a:solidFill>
                <a:schemeClr val="accent5"/>
              </a:solidFill>
            </a:endParaRPr>
          </a:p>
        </p:txBody>
      </p:sp>
      <p:pic>
        <p:nvPicPr>
          <p:cNvPr id="9" name="Picture 8"/>
          <p:cNvPicPr>
            <a:picLocks noChangeAspect="1"/>
          </p:cNvPicPr>
          <p:nvPr/>
        </p:nvPicPr>
        <p:blipFill>
          <a:blip r:embed="rId2"/>
          <a:stretch>
            <a:fillRect/>
          </a:stretch>
        </p:blipFill>
        <p:spPr>
          <a:xfrm>
            <a:off x="5503317" y="3718178"/>
            <a:ext cx="3371584" cy="321716"/>
          </a:xfrm>
          <a:prstGeom prst="rect">
            <a:avLst/>
          </a:prstGeom>
        </p:spPr>
      </p:pic>
      <p:pic>
        <p:nvPicPr>
          <p:cNvPr id="10" name="Picture 9"/>
          <p:cNvPicPr>
            <a:picLocks noChangeAspect="1"/>
          </p:cNvPicPr>
          <p:nvPr/>
        </p:nvPicPr>
        <p:blipFill>
          <a:blip r:embed="rId3"/>
          <a:stretch>
            <a:fillRect/>
          </a:stretch>
        </p:blipFill>
        <p:spPr>
          <a:xfrm>
            <a:off x="1064562" y="3978235"/>
            <a:ext cx="3070709" cy="311689"/>
          </a:xfrm>
          <a:prstGeom prst="rect">
            <a:avLst/>
          </a:prstGeom>
        </p:spPr>
      </p:pic>
      <p:pic>
        <p:nvPicPr>
          <p:cNvPr id="11" name="Picture 10"/>
          <p:cNvPicPr>
            <a:picLocks noChangeAspect="1"/>
          </p:cNvPicPr>
          <p:nvPr/>
        </p:nvPicPr>
        <p:blipFill>
          <a:blip r:embed="rId4"/>
          <a:stretch>
            <a:fillRect/>
          </a:stretch>
        </p:blipFill>
        <p:spPr>
          <a:xfrm>
            <a:off x="1064562" y="5038573"/>
            <a:ext cx="2656431" cy="1648820"/>
          </a:xfrm>
          <a:prstGeom prst="rect">
            <a:avLst/>
          </a:prstGeom>
        </p:spPr>
      </p:pic>
      <p:pic>
        <p:nvPicPr>
          <p:cNvPr id="12" name="Picture 11"/>
          <p:cNvPicPr>
            <a:picLocks noChangeAspect="1"/>
          </p:cNvPicPr>
          <p:nvPr/>
        </p:nvPicPr>
        <p:blipFill>
          <a:blip r:embed="rId5"/>
          <a:stretch>
            <a:fillRect/>
          </a:stretch>
        </p:blipFill>
        <p:spPr>
          <a:xfrm>
            <a:off x="9101917" y="3459523"/>
            <a:ext cx="2860167" cy="3158101"/>
          </a:xfrm>
          <a:prstGeom prst="rect">
            <a:avLst/>
          </a:prstGeom>
        </p:spPr>
      </p:pic>
      <p:sp>
        <p:nvSpPr>
          <p:cNvPr id="13" name="Right Arrow 12">
            <a:hlinkClick r:id="rId6" action="ppaction://hlinksldjump"/>
          </p:cNvPr>
          <p:cNvSpPr/>
          <p:nvPr/>
        </p:nvSpPr>
        <p:spPr>
          <a:xfrm>
            <a:off x="4367284" y="2988860"/>
            <a:ext cx="368489" cy="327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hlinkClick r:id="rId6" action="ppaction://hlinksldjump"/>
          </p:cNvPr>
          <p:cNvSpPr/>
          <p:nvPr/>
        </p:nvSpPr>
        <p:spPr>
          <a:xfrm>
            <a:off x="8874901" y="2769404"/>
            <a:ext cx="368489" cy="327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639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Updating the Chapter Graphic</a:t>
            </a:r>
            <a:endParaRPr lang="en-US" dirty="0"/>
          </a:p>
        </p:txBody>
      </p:sp>
      <p:sp>
        <p:nvSpPr>
          <p:cNvPr id="8" name="Content Placeholder 7"/>
          <p:cNvSpPr>
            <a:spLocks noGrp="1"/>
          </p:cNvSpPr>
          <p:nvPr>
            <p:ph idx="1"/>
          </p:nvPr>
        </p:nvSpPr>
        <p:spPr>
          <a:xfrm>
            <a:off x="677334" y="1514901"/>
            <a:ext cx="8596668" cy="4526461"/>
          </a:xfrm>
        </p:spPr>
        <p:txBody>
          <a:bodyPr>
            <a:noAutofit/>
          </a:bodyPr>
          <a:lstStyle/>
          <a:p>
            <a:r>
              <a:rPr lang="en-US" sz="2000" dirty="0" smtClean="0"/>
              <a:t>The Dimensions for the Chapter Graphic should be </a:t>
            </a:r>
            <a:r>
              <a:rPr lang="en-US" sz="2000" b="1" dirty="0" smtClean="0">
                <a:solidFill>
                  <a:schemeClr val="accent5"/>
                </a:solidFill>
              </a:rPr>
              <a:t>670 x 280</a:t>
            </a:r>
          </a:p>
          <a:p>
            <a:r>
              <a:rPr lang="en-US" sz="2000" dirty="0" smtClean="0"/>
              <a:t>Click the </a:t>
            </a:r>
            <a:r>
              <a:rPr lang="en-US" sz="2000" b="1" dirty="0" smtClean="0">
                <a:solidFill>
                  <a:schemeClr val="accent5"/>
                </a:solidFill>
              </a:rPr>
              <a:t>Edit</a:t>
            </a:r>
            <a:r>
              <a:rPr lang="en-US" sz="2000" dirty="0" smtClean="0">
                <a:solidFill>
                  <a:schemeClr val="accent5"/>
                </a:solidFill>
              </a:rPr>
              <a:t> </a:t>
            </a:r>
            <a:r>
              <a:rPr lang="en-US" sz="2000" dirty="0" smtClean="0"/>
              <a:t>link to modify the Content Block</a:t>
            </a:r>
          </a:p>
          <a:p>
            <a:r>
              <a:rPr lang="en-US" sz="2000" dirty="0" smtClean="0"/>
              <a:t>Although you can delete the graphic and insert a new graphic, it may be faster to </a:t>
            </a:r>
            <a:r>
              <a:rPr lang="en-US" sz="2000" b="1" dirty="0" smtClean="0">
                <a:solidFill>
                  <a:schemeClr val="accent5"/>
                </a:solidFill>
              </a:rPr>
              <a:t>Right-Click</a:t>
            </a:r>
            <a:r>
              <a:rPr lang="en-US" sz="2000" dirty="0" smtClean="0"/>
              <a:t> the graphic and choose </a:t>
            </a:r>
            <a:r>
              <a:rPr lang="en-US" sz="2000" b="1" dirty="0" smtClean="0">
                <a:solidFill>
                  <a:schemeClr val="accent5"/>
                </a:solidFill>
              </a:rPr>
              <a:t>Properties</a:t>
            </a:r>
          </a:p>
          <a:p>
            <a:r>
              <a:rPr lang="en-US" sz="2000" dirty="0" smtClean="0"/>
              <a:t>Click the </a:t>
            </a:r>
            <a:r>
              <a:rPr lang="en-US" sz="2000" b="1" dirty="0" smtClean="0">
                <a:solidFill>
                  <a:schemeClr val="accent5"/>
                </a:solidFill>
              </a:rPr>
              <a:t>Change Image </a:t>
            </a:r>
            <a:r>
              <a:rPr lang="en-US" sz="2000" dirty="0" smtClean="0"/>
              <a:t>button and select the image you uploaded in your Chapter Image Library</a:t>
            </a:r>
          </a:p>
          <a:p>
            <a:r>
              <a:rPr lang="en-US" sz="2000" dirty="0" smtClean="0"/>
              <a:t>Modify the </a:t>
            </a:r>
            <a:r>
              <a:rPr lang="en-US" sz="2000" b="1" dirty="0" smtClean="0">
                <a:solidFill>
                  <a:schemeClr val="accent5"/>
                </a:solidFill>
              </a:rPr>
              <a:t>Title</a:t>
            </a:r>
            <a:r>
              <a:rPr lang="en-US" sz="2000" dirty="0" smtClean="0">
                <a:solidFill>
                  <a:schemeClr val="accent5"/>
                </a:solidFill>
              </a:rPr>
              <a:t> </a:t>
            </a:r>
            <a:r>
              <a:rPr lang="en-US" sz="2000" dirty="0" smtClean="0"/>
              <a:t>and </a:t>
            </a:r>
            <a:r>
              <a:rPr lang="en-US" sz="2000" b="1" dirty="0" smtClean="0">
                <a:solidFill>
                  <a:schemeClr val="accent5"/>
                </a:solidFill>
              </a:rPr>
              <a:t>Alternate Text </a:t>
            </a:r>
            <a:r>
              <a:rPr lang="en-US" sz="2000" dirty="0" smtClean="0"/>
              <a:t>with an appropriate phrase. Do not use words like Image or Logo</a:t>
            </a:r>
          </a:p>
          <a:p>
            <a:r>
              <a:rPr lang="en-US" sz="2000" dirty="0" smtClean="0"/>
              <a:t>Click </a:t>
            </a:r>
            <a:r>
              <a:rPr lang="en-US" sz="2000" b="1" dirty="0" smtClean="0">
                <a:solidFill>
                  <a:schemeClr val="accent5"/>
                </a:solidFill>
              </a:rPr>
              <a:t>Save</a:t>
            </a:r>
            <a:r>
              <a:rPr lang="en-US" sz="2000" dirty="0" smtClean="0">
                <a:solidFill>
                  <a:schemeClr val="accent5"/>
                </a:solidFill>
              </a:rPr>
              <a:t> </a:t>
            </a:r>
            <a:r>
              <a:rPr lang="en-US" sz="2000" dirty="0" smtClean="0"/>
              <a:t>to return to the Content Block and click Save again to return to the Page</a:t>
            </a:r>
          </a:p>
          <a:p>
            <a:endParaRPr lang="en-US" sz="2000" dirty="0" smtClean="0"/>
          </a:p>
          <a:p>
            <a:endParaRPr lang="en-US" sz="2000" dirty="0"/>
          </a:p>
        </p:txBody>
      </p:sp>
      <p:pic>
        <p:nvPicPr>
          <p:cNvPr id="10" name="Picture 9"/>
          <p:cNvPicPr>
            <a:picLocks noChangeAspect="1"/>
          </p:cNvPicPr>
          <p:nvPr/>
        </p:nvPicPr>
        <p:blipFill>
          <a:blip r:embed="rId2"/>
          <a:stretch>
            <a:fillRect/>
          </a:stretch>
        </p:blipFill>
        <p:spPr>
          <a:xfrm>
            <a:off x="8191091" y="5157717"/>
            <a:ext cx="3857836" cy="1476042"/>
          </a:xfrm>
          <a:prstGeom prst="rect">
            <a:avLst/>
          </a:prstGeom>
        </p:spPr>
      </p:pic>
      <p:pic>
        <p:nvPicPr>
          <p:cNvPr id="11" name="Picture 10"/>
          <p:cNvPicPr>
            <a:picLocks noChangeAspect="1"/>
          </p:cNvPicPr>
          <p:nvPr/>
        </p:nvPicPr>
        <p:blipFill>
          <a:blip r:embed="rId3"/>
          <a:stretch>
            <a:fillRect/>
          </a:stretch>
        </p:blipFill>
        <p:spPr>
          <a:xfrm>
            <a:off x="1050880" y="5362574"/>
            <a:ext cx="1384788" cy="428625"/>
          </a:xfrm>
          <a:prstGeom prst="rect">
            <a:avLst/>
          </a:prstGeom>
        </p:spPr>
      </p:pic>
      <p:pic>
        <p:nvPicPr>
          <p:cNvPr id="2" name="Picture 1"/>
          <p:cNvPicPr>
            <a:picLocks noChangeAspect="1"/>
          </p:cNvPicPr>
          <p:nvPr/>
        </p:nvPicPr>
        <p:blipFill>
          <a:blip r:embed="rId4"/>
          <a:stretch>
            <a:fillRect/>
          </a:stretch>
        </p:blipFill>
        <p:spPr>
          <a:xfrm>
            <a:off x="7723582" y="162423"/>
            <a:ext cx="4325345" cy="1231256"/>
          </a:xfrm>
          <a:prstGeom prst="rect">
            <a:avLst/>
          </a:prstGeom>
        </p:spPr>
      </p:pic>
    </p:spTree>
    <p:extLst>
      <p:ext uri="{BB962C8B-B14F-4D97-AF65-F5344CB8AC3E}">
        <p14:creationId xmlns:p14="http://schemas.microsoft.com/office/powerpoint/2010/main" val="3014587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677334" y="1514007"/>
            <a:ext cx="4184035" cy="4527354"/>
          </a:xfrm>
        </p:spPr>
        <p:txBody>
          <a:bodyPr>
            <a:noAutofit/>
          </a:bodyPr>
          <a:lstStyle/>
          <a:p>
            <a:r>
              <a:rPr lang="en-US" sz="1600" kern="1200" dirty="0" smtClean="0">
                <a:solidFill>
                  <a:schemeClr val="tx1">
                    <a:lumMod val="75000"/>
                    <a:lumOff val="25000"/>
                  </a:schemeClr>
                </a:solidFill>
                <a:effectLst/>
              </a:rPr>
              <a:t>Target Audience for this Training - </a:t>
            </a:r>
            <a:br>
              <a:rPr lang="en-US" sz="1600" kern="1200" dirty="0" smtClean="0">
                <a:solidFill>
                  <a:schemeClr val="tx1">
                    <a:lumMod val="75000"/>
                    <a:lumOff val="25000"/>
                  </a:schemeClr>
                </a:solidFill>
                <a:effectLst/>
              </a:rPr>
            </a:br>
            <a:r>
              <a:rPr lang="en-US" sz="1600" b="1" kern="1200" dirty="0" smtClean="0">
                <a:solidFill>
                  <a:schemeClr val="accent5"/>
                </a:solidFill>
                <a:effectLst/>
              </a:rPr>
              <a:t>Chapter Webmasters </a:t>
            </a:r>
          </a:p>
          <a:p>
            <a:r>
              <a:rPr lang="en-US" sz="1600" b="1" dirty="0" smtClean="0">
                <a:solidFill>
                  <a:schemeClr val="accent5"/>
                </a:solidFill>
              </a:rPr>
              <a:t>3 Technologies </a:t>
            </a:r>
            <a:r>
              <a:rPr lang="en-US" sz="1600" dirty="0" smtClean="0"/>
              <a:t>Migrated:</a:t>
            </a:r>
          </a:p>
          <a:p>
            <a:pPr lvl="1"/>
            <a:r>
              <a:rPr lang="en-US" sz="1400" dirty="0" smtClean="0"/>
              <a:t>Member Database</a:t>
            </a:r>
          </a:p>
          <a:p>
            <a:pPr lvl="1"/>
            <a:r>
              <a:rPr lang="en-US" sz="1400" dirty="0" smtClean="0"/>
              <a:t>Public Site (INCOSE.ORG)</a:t>
            </a:r>
          </a:p>
          <a:p>
            <a:pPr lvl="1"/>
            <a:r>
              <a:rPr lang="en-US" sz="1400" dirty="0" smtClean="0"/>
              <a:t>Member Only Intranet (CONNECT</a:t>
            </a:r>
            <a:r>
              <a:rPr lang="en-US" sz="1400" dirty="0" smtClean="0"/>
              <a:t>)</a:t>
            </a:r>
          </a:p>
          <a:p>
            <a:r>
              <a:rPr lang="en-US" b="1" dirty="0">
                <a:solidFill>
                  <a:schemeClr val="accent5"/>
                </a:solidFill>
              </a:rPr>
              <a:t>Chapter </a:t>
            </a:r>
            <a:r>
              <a:rPr lang="en-US" b="1" dirty="0" smtClean="0">
                <a:solidFill>
                  <a:schemeClr val="accent5"/>
                </a:solidFill>
              </a:rPr>
              <a:t>Areas </a:t>
            </a:r>
            <a:r>
              <a:rPr lang="en-US" dirty="0" smtClean="0"/>
              <a:t>in INCOSE.ORG and CONNECT</a:t>
            </a:r>
            <a:endParaRPr lang="en-US" dirty="0"/>
          </a:p>
          <a:p>
            <a:r>
              <a:rPr lang="en-US" sz="1600" b="1" dirty="0" smtClean="0">
                <a:solidFill>
                  <a:schemeClr val="accent5"/>
                </a:solidFill>
              </a:rPr>
              <a:t>Important </a:t>
            </a:r>
            <a:r>
              <a:rPr lang="en-US" sz="1600" b="1" dirty="0" smtClean="0">
                <a:solidFill>
                  <a:schemeClr val="accent5"/>
                </a:solidFill>
              </a:rPr>
              <a:t>Facts</a:t>
            </a:r>
          </a:p>
          <a:p>
            <a:pPr lvl="1"/>
            <a:r>
              <a:rPr lang="en-US" sz="1400" dirty="0" smtClean="0"/>
              <a:t>URLs, </a:t>
            </a:r>
            <a:r>
              <a:rPr lang="en-US" sz="1400" dirty="0" smtClean="0"/>
              <a:t>User Chrome, </a:t>
            </a:r>
            <a:r>
              <a:rPr lang="en-US" sz="1400" dirty="0" smtClean="0"/>
              <a:t>Only 10 concurrent licenses, You have 2 User Names &amp; Password</a:t>
            </a:r>
          </a:p>
          <a:p>
            <a:r>
              <a:rPr lang="en-US" sz="1600" dirty="0" smtClean="0"/>
              <a:t>Steps to </a:t>
            </a:r>
            <a:r>
              <a:rPr lang="en-US" sz="1600" b="1" dirty="0" smtClean="0">
                <a:solidFill>
                  <a:schemeClr val="accent5"/>
                </a:solidFill>
              </a:rPr>
              <a:t>Logging </a:t>
            </a:r>
            <a:r>
              <a:rPr lang="en-US" sz="1600" b="1" dirty="0">
                <a:solidFill>
                  <a:schemeClr val="accent5"/>
                </a:solidFill>
              </a:rPr>
              <a:t>into Sitefinity</a:t>
            </a:r>
            <a:r>
              <a:rPr lang="en-US" sz="1600" dirty="0"/>
              <a:t>’s Backend Admin Area </a:t>
            </a:r>
            <a:endParaRPr lang="en-US" sz="1600" dirty="0" smtClean="0"/>
          </a:p>
          <a:p>
            <a:r>
              <a:rPr lang="en-US" sz="1600" b="1" dirty="0" smtClean="0">
                <a:solidFill>
                  <a:schemeClr val="accent5"/>
                </a:solidFill>
              </a:rPr>
              <a:t>Finding </a:t>
            </a:r>
            <a:r>
              <a:rPr lang="en-US" sz="1600" b="1" dirty="0">
                <a:solidFill>
                  <a:schemeClr val="accent5"/>
                </a:solidFill>
              </a:rPr>
              <a:t>my Chapter Site </a:t>
            </a:r>
            <a:r>
              <a:rPr lang="en-US" sz="1600" b="1" dirty="0" smtClean="0">
                <a:solidFill>
                  <a:schemeClr val="accent5"/>
                </a:solidFill>
              </a:rPr>
              <a:t>Pages</a:t>
            </a:r>
            <a:endParaRPr lang="en-US" sz="1600" b="1" dirty="0">
              <a:solidFill>
                <a:schemeClr val="accent5"/>
              </a:solidFill>
            </a:endParaRPr>
          </a:p>
        </p:txBody>
      </p:sp>
      <p:sp>
        <p:nvSpPr>
          <p:cNvPr id="4" name="Content Placeholder 3"/>
          <p:cNvSpPr>
            <a:spLocks noGrp="1"/>
          </p:cNvSpPr>
          <p:nvPr>
            <p:ph sz="half" idx="2"/>
          </p:nvPr>
        </p:nvSpPr>
        <p:spPr>
          <a:xfrm>
            <a:off x="5089970" y="1514007"/>
            <a:ext cx="4184034" cy="4527355"/>
          </a:xfrm>
        </p:spPr>
        <p:txBody>
          <a:bodyPr>
            <a:normAutofit fontScale="92500" lnSpcReduction="10000"/>
          </a:bodyPr>
          <a:lstStyle/>
          <a:p>
            <a:r>
              <a:rPr lang="en-US" dirty="0" smtClean="0"/>
              <a:t>Create Chapter </a:t>
            </a:r>
            <a:r>
              <a:rPr lang="en-US" b="1" dirty="0">
                <a:solidFill>
                  <a:schemeClr val="accent5"/>
                </a:solidFill>
              </a:rPr>
              <a:t>Image </a:t>
            </a:r>
            <a:r>
              <a:rPr lang="en-US" b="1" dirty="0" smtClean="0">
                <a:solidFill>
                  <a:schemeClr val="accent5"/>
                </a:solidFill>
              </a:rPr>
              <a:t>Libraries</a:t>
            </a:r>
            <a:r>
              <a:rPr lang="en-US" dirty="0" smtClean="0"/>
              <a:t>, </a:t>
            </a:r>
            <a:r>
              <a:rPr lang="en-US" dirty="0"/>
              <a:t>not </a:t>
            </a:r>
            <a:r>
              <a:rPr lang="en-US" b="1" dirty="0">
                <a:solidFill>
                  <a:schemeClr val="accent5"/>
                </a:solidFill>
              </a:rPr>
              <a:t>Document Libraries</a:t>
            </a:r>
            <a:r>
              <a:rPr lang="en-US" dirty="0"/>
              <a:t>, Chapter Document Libraries are already </a:t>
            </a:r>
            <a:r>
              <a:rPr lang="en-US" dirty="0" smtClean="0"/>
              <a:t>available</a:t>
            </a:r>
            <a:endParaRPr lang="en-US" b="1" dirty="0" smtClean="0">
              <a:solidFill>
                <a:schemeClr val="accent5"/>
              </a:solidFill>
            </a:endParaRPr>
          </a:p>
          <a:p>
            <a:r>
              <a:rPr lang="en-US" b="1" dirty="0" smtClean="0">
                <a:solidFill>
                  <a:schemeClr val="accent5"/>
                </a:solidFill>
              </a:rPr>
              <a:t>Chapter </a:t>
            </a:r>
            <a:r>
              <a:rPr lang="en-US" b="1" dirty="0">
                <a:solidFill>
                  <a:schemeClr val="accent5"/>
                </a:solidFill>
              </a:rPr>
              <a:t>Specific </a:t>
            </a:r>
            <a:r>
              <a:rPr lang="en-US" dirty="0"/>
              <a:t>News &amp; Events Using </a:t>
            </a:r>
            <a:r>
              <a:rPr lang="en-US" b="1" dirty="0">
                <a:solidFill>
                  <a:schemeClr val="accent5"/>
                </a:solidFill>
              </a:rPr>
              <a:t>Categories</a:t>
            </a:r>
            <a:r>
              <a:rPr lang="en-US" dirty="0">
                <a:solidFill>
                  <a:schemeClr val="accent5"/>
                </a:solidFill>
              </a:rPr>
              <a:t> </a:t>
            </a:r>
            <a:r>
              <a:rPr lang="en-US" dirty="0"/>
              <a:t>for News and Events</a:t>
            </a:r>
          </a:p>
          <a:p>
            <a:r>
              <a:rPr lang="en-US" b="1" dirty="0">
                <a:solidFill>
                  <a:schemeClr val="accent5"/>
                </a:solidFill>
              </a:rPr>
              <a:t>Configure</a:t>
            </a:r>
            <a:r>
              <a:rPr lang="en-US" dirty="0">
                <a:solidFill>
                  <a:schemeClr val="accent5"/>
                </a:solidFill>
              </a:rPr>
              <a:t> </a:t>
            </a:r>
            <a:r>
              <a:rPr lang="en-US" dirty="0"/>
              <a:t>your Chapter Home, Chapter News and Chapter Events </a:t>
            </a:r>
            <a:r>
              <a:rPr lang="en-US" dirty="0" smtClean="0"/>
              <a:t>Pages </a:t>
            </a:r>
            <a:r>
              <a:rPr lang="en-US" b="1" dirty="0" smtClean="0">
                <a:solidFill>
                  <a:schemeClr val="accent5"/>
                </a:solidFill>
              </a:rPr>
              <a:t>Using Categories</a:t>
            </a:r>
            <a:endParaRPr lang="en-US" b="1" dirty="0">
              <a:solidFill>
                <a:schemeClr val="accent5"/>
              </a:solidFill>
            </a:endParaRPr>
          </a:p>
          <a:p>
            <a:r>
              <a:rPr lang="en-US" dirty="0" smtClean="0"/>
              <a:t>Updating Home Page </a:t>
            </a:r>
            <a:r>
              <a:rPr lang="en-US" dirty="0"/>
              <a:t>the </a:t>
            </a:r>
            <a:r>
              <a:rPr lang="en-US" b="1" dirty="0">
                <a:solidFill>
                  <a:schemeClr val="accent5"/>
                </a:solidFill>
              </a:rPr>
              <a:t>Chapter Graphic</a:t>
            </a:r>
          </a:p>
          <a:p>
            <a:r>
              <a:rPr lang="en-US" dirty="0"/>
              <a:t>Modifying </a:t>
            </a:r>
            <a:r>
              <a:rPr lang="en-US" b="1" dirty="0">
                <a:solidFill>
                  <a:schemeClr val="accent5"/>
                </a:solidFill>
              </a:rPr>
              <a:t>Content</a:t>
            </a:r>
            <a:r>
              <a:rPr lang="en-US" dirty="0">
                <a:solidFill>
                  <a:schemeClr val="accent5"/>
                </a:solidFill>
              </a:rPr>
              <a:t> </a:t>
            </a:r>
            <a:r>
              <a:rPr lang="en-US" dirty="0"/>
              <a:t>on the Chapter </a:t>
            </a:r>
            <a:r>
              <a:rPr lang="en-US" dirty="0" smtClean="0"/>
              <a:t>Page, helpful buttons </a:t>
            </a:r>
            <a:endParaRPr lang="en-US" dirty="0"/>
          </a:p>
          <a:p>
            <a:r>
              <a:rPr lang="en-US" dirty="0" smtClean="0"/>
              <a:t>After </a:t>
            </a:r>
            <a:r>
              <a:rPr lang="en-US" dirty="0"/>
              <a:t>you are done, before closing your browser, please </a:t>
            </a:r>
            <a:r>
              <a:rPr lang="en-US" b="1" dirty="0">
                <a:solidFill>
                  <a:schemeClr val="accent5"/>
                </a:solidFill>
              </a:rPr>
              <a:t>Logout</a:t>
            </a:r>
          </a:p>
        </p:txBody>
      </p:sp>
    </p:spTree>
    <p:extLst>
      <p:ext uri="{BB962C8B-B14F-4D97-AF65-F5344CB8AC3E}">
        <p14:creationId xmlns:p14="http://schemas.microsoft.com/office/powerpoint/2010/main" val="2619893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Modifying Content on the Chapter Page</a:t>
            </a:r>
            <a:endParaRPr lang="en-US" dirty="0"/>
          </a:p>
        </p:txBody>
      </p:sp>
      <p:sp>
        <p:nvSpPr>
          <p:cNvPr id="5" name="Content Placeholder 4"/>
          <p:cNvSpPr>
            <a:spLocks noGrp="1"/>
          </p:cNvSpPr>
          <p:nvPr>
            <p:ph sz="half" idx="1"/>
          </p:nvPr>
        </p:nvSpPr>
        <p:spPr>
          <a:xfrm>
            <a:off x="677334" y="1433015"/>
            <a:ext cx="4184035" cy="4608346"/>
          </a:xfrm>
        </p:spPr>
        <p:txBody>
          <a:bodyPr/>
          <a:lstStyle/>
          <a:p>
            <a:r>
              <a:rPr lang="en-US" dirty="0" smtClean="0"/>
              <a:t>Update your Chapter Name content block, click </a:t>
            </a:r>
            <a:r>
              <a:rPr lang="en-US" b="1" dirty="0" smtClean="0">
                <a:solidFill>
                  <a:schemeClr val="accent5"/>
                </a:solidFill>
              </a:rPr>
              <a:t>Edit</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Before clicking </a:t>
            </a:r>
            <a:r>
              <a:rPr lang="en-US" b="1" dirty="0" smtClean="0">
                <a:solidFill>
                  <a:schemeClr val="accent5"/>
                </a:solidFill>
              </a:rPr>
              <a:t>Save</a:t>
            </a:r>
            <a:r>
              <a:rPr lang="en-US" dirty="0" smtClean="0"/>
              <a:t>, it may be helpful to click </a:t>
            </a:r>
            <a:r>
              <a:rPr lang="en-US" b="1" dirty="0" smtClean="0">
                <a:solidFill>
                  <a:schemeClr val="accent5"/>
                </a:solidFill>
              </a:rPr>
              <a:t>HTML</a:t>
            </a:r>
            <a:r>
              <a:rPr lang="en-US" dirty="0" smtClean="0">
                <a:solidFill>
                  <a:schemeClr val="accent5"/>
                </a:solidFill>
              </a:rPr>
              <a:t> </a:t>
            </a:r>
            <a:r>
              <a:rPr lang="en-US" dirty="0" smtClean="0"/>
              <a:t>to review the code behind your text and verify that extra tags were not inserted by mistake</a:t>
            </a:r>
          </a:p>
          <a:p>
            <a:r>
              <a:rPr lang="en-US" dirty="0" smtClean="0"/>
              <a:t>Click </a:t>
            </a:r>
            <a:r>
              <a:rPr lang="en-US" b="1" dirty="0" smtClean="0">
                <a:solidFill>
                  <a:schemeClr val="accent5"/>
                </a:solidFill>
              </a:rPr>
              <a:t>Design</a:t>
            </a:r>
            <a:r>
              <a:rPr lang="en-US" dirty="0" smtClean="0">
                <a:solidFill>
                  <a:schemeClr val="accent5"/>
                </a:solidFill>
              </a:rPr>
              <a:t> </a:t>
            </a:r>
            <a:r>
              <a:rPr lang="en-US" dirty="0" smtClean="0"/>
              <a:t>to return, then click </a:t>
            </a:r>
            <a:r>
              <a:rPr lang="en-US" b="1" dirty="0" smtClean="0">
                <a:solidFill>
                  <a:schemeClr val="accent5"/>
                </a:solidFill>
              </a:rPr>
              <a:t>Save</a:t>
            </a:r>
            <a:endParaRPr lang="en-US" b="1" dirty="0">
              <a:solidFill>
                <a:schemeClr val="accent5"/>
              </a:solidFill>
            </a:endParaRPr>
          </a:p>
        </p:txBody>
      </p:sp>
      <p:sp>
        <p:nvSpPr>
          <p:cNvPr id="6" name="Content Placeholder 5"/>
          <p:cNvSpPr>
            <a:spLocks noGrp="1"/>
          </p:cNvSpPr>
          <p:nvPr>
            <p:ph sz="half" idx="2"/>
          </p:nvPr>
        </p:nvSpPr>
        <p:spPr>
          <a:xfrm>
            <a:off x="5089970" y="1433015"/>
            <a:ext cx="4184034" cy="4608347"/>
          </a:xfrm>
        </p:spPr>
        <p:txBody>
          <a:bodyPr/>
          <a:lstStyle/>
          <a:p>
            <a:r>
              <a:rPr lang="en-US" dirty="0" smtClean="0"/>
              <a:t>Click the </a:t>
            </a:r>
            <a:r>
              <a:rPr lang="en-US" b="1" dirty="0" smtClean="0">
                <a:solidFill>
                  <a:schemeClr val="accent5"/>
                </a:solidFill>
              </a:rPr>
              <a:t>More formatting options </a:t>
            </a:r>
            <a:r>
              <a:rPr lang="en-US" dirty="0" smtClean="0"/>
              <a:t>button</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Buttons such as Hyperlink Manager, Image Manager, Paste from Word, Document Manager, Format Stripper and Toggle Full Screen Mode can be very helpful</a:t>
            </a:r>
          </a:p>
          <a:p>
            <a:r>
              <a:rPr lang="en-US" dirty="0" smtClean="0"/>
              <a:t>Click </a:t>
            </a:r>
            <a:r>
              <a:rPr lang="en-US" b="1" dirty="0" smtClean="0">
                <a:solidFill>
                  <a:schemeClr val="accent5"/>
                </a:solidFill>
              </a:rPr>
              <a:t>Publish</a:t>
            </a:r>
            <a:r>
              <a:rPr lang="en-US" dirty="0" smtClean="0">
                <a:solidFill>
                  <a:schemeClr val="accent5"/>
                </a:solidFill>
              </a:rPr>
              <a:t> </a:t>
            </a:r>
            <a:r>
              <a:rPr lang="en-US" dirty="0" smtClean="0"/>
              <a:t>when you are done editing the page</a:t>
            </a:r>
            <a:endParaRPr lang="en-US" dirty="0"/>
          </a:p>
        </p:txBody>
      </p:sp>
      <p:pic>
        <p:nvPicPr>
          <p:cNvPr id="7" name="Picture 6"/>
          <p:cNvPicPr>
            <a:picLocks noChangeAspect="1"/>
          </p:cNvPicPr>
          <p:nvPr/>
        </p:nvPicPr>
        <p:blipFill>
          <a:blip r:embed="rId3"/>
          <a:stretch>
            <a:fillRect/>
          </a:stretch>
        </p:blipFill>
        <p:spPr>
          <a:xfrm>
            <a:off x="1069793" y="2132936"/>
            <a:ext cx="3311137" cy="688544"/>
          </a:xfrm>
          <a:prstGeom prst="rect">
            <a:avLst/>
          </a:prstGeom>
        </p:spPr>
      </p:pic>
      <p:pic>
        <p:nvPicPr>
          <p:cNvPr id="8" name="Picture 7"/>
          <p:cNvPicPr>
            <a:picLocks noChangeAspect="1"/>
          </p:cNvPicPr>
          <p:nvPr/>
        </p:nvPicPr>
        <p:blipFill>
          <a:blip r:embed="rId4"/>
          <a:stretch>
            <a:fillRect/>
          </a:stretch>
        </p:blipFill>
        <p:spPr>
          <a:xfrm>
            <a:off x="3214210" y="5063935"/>
            <a:ext cx="1166721" cy="500023"/>
          </a:xfrm>
          <a:prstGeom prst="rect">
            <a:avLst/>
          </a:prstGeom>
        </p:spPr>
      </p:pic>
      <p:pic>
        <p:nvPicPr>
          <p:cNvPr id="9" name="Picture 8"/>
          <p:cNvPicPr>
            <a:picLocks noChangeAspect="1"/>
          </p:cNvPicPr>
          <p:nvPr/>
        </p:nvPicPr>
        <p:blipFill>
          <a:blip r:embed="rId5"/>
          <a:stretch>
            <a:fillRect/>
          </a:stretch>
        </p:blipFill>
        <p:spPr>
          <a:xfrm>
            <a:off x="1069794" y="5072316"/>
            <a:ext cx="1915815" cy="483430"/>
          </a:xfrm>
          <a:prstGeom prst="rect">
            <a:avLst/>
          </a:prstGeom>
        </p:spPr>
      </p:pic>
      <p:pic>
        <p:nvPicPr>
          <p:cNvPr id="11" name="Picture 10"/>
          <p:cNvPicPr>
            <a:picLocks noChangeAspect="1"/>
          </p:cNvPicPr>
          <p:nvPr/>
        </p:nvPicPr>
        <p:blipFill>
          <a:blip r:embed="rId6"/>
          <a:stretch>
            <a:fillRect/>
          </a:stretch>
        </p:blipFill>
        <p:spPr>
          <a:xfrm>
            <a:off x="9391917" y="1433014"/>
            <a:ext cx="2714893" cy="497385"/>
          </a:xfrm>
          <a:prstGeom prst="rect">
            <a:avLst/>
          </a:prstGeom>
        </p:spPr>
      </p:pic>
      <p:pic>
        <p:nvPicPr>
          <p:cNvPr id="12" name="Picture 11"/>
          <p:cNvPicPr>
            <a:picLocks noChangeAspect="1"/>
          </p:cNvPicPr>
          <p:nvPr/>
        </p:nvPicPr>
        <p:blipFill>
          <a:blip r:embed="rId7"/>
          <a:stretch>
            <a:fillRect/>
          </a:stretch>
        </p:blipFill>
        <p:spPr>
          <a:xfrm>
            <a:off x="5444955" y="2043821"/>
            <a:ext cx="4057650" cy="866775"/>
          </a:xfrm>
          <a:prstGeom prst="rect">
            <a:avLst/>
          </a:prstGeom>
        </p:spPr>
      </p:pic>
      <p:pic>
        <p:nvPicPr>
          <p:cNvPr id="14" name="Picture 13"/>
          <p:cNvPicPr>
            <a:picLocks noChangeAspect="1"/>
          </p:cNvPicPr>
          <p:nvPr/>
        </p:nvPicPr>
        <p:blipFill>
          <a:blip r:embed="rId8"/>
          <a:stretch>
            <a:fillRect/>
          </a:stretch>
        </p:blipFill>
        <p:spPr>
          <a:xfrm>
            <a:off x="5444955" y="5049671"/>
            <a:ext cx="1456883" cy="506075"/>
          </a:xfrm>
          <a:prstGeom prst="rect">
            <a:avLst/>
          </a:prstGeom>
        </p:spPr>
      </p:pic>
    </p:spTree>
    <p:extLst>
      <p:ext uri="{BB962C8B-B14F-4D97-AF65-F5344CB8AC3E}">
        <p14:creationId xmlns:p14="http://schemas.microsoft.com/office/powerpoint/2010/main" val="1071840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Current Problem with Chapter Templates Soon to be Resolved</a:t>
            </a:r>
            <a:endParaRPr lang="en-US" dirty="0"/>
          </a:p>
        </p:txBody>
      </p:sp>
      <p:sp>
        <p:nvSpPr>
          <p:cNvPr id="6" name="Content Placeholder 5"/>
          <p:cNvSpPr>
            <a:spLocks noGrp="1"/>
          </p:cNvSpPr>
          <p:nvPr>
            <p:ph idx="1"/>
          </p:nvPr>
        </p:nvSpPr>
        <p:spPr/>
        <p:txBody>
          <a:bodyPr/>
          <a:lstStyle/>
          <a:p>
            <a:r>
              <a:rPr lang="en-US" dirty="0" smtClean="0"/>
              <a:t>There are some areas within the Chapter Templates that prompt to </a:t>
            </a:r>
            <a:r>
              <a:rPr lang="en-US" b="1" dirty="0" smtClean="0">
                <a:solidFill>
                  <a:schemeClr val="accent5"/>
                </a:solidFill>
              </a:rPr>
              <a:t>Drag widgets here</a:t>
            </a:r>
            <a:r>
              <a:rPr lang="en-US" dirty="0"/>
              <a:t> </a:t>
            </a:r>
            <a:r>
              <a:rPr lang="en-US" dirty="0" smtClean="0"/>
              <a:t>although your current Admin login does not allow you to modify the template.</a:t>
            </a:r>
          </a:p>
          <a:p>
            <a:r>
              <a:rPr lang="en-US" dirty="0" smtClean="0"/>
              <a:t>This is a problem we hope to resolve with all of the Chapter templates soon.  But for your immediate needs, please contact INCOSE Central directly with the URL of the page you are having problems with and we will be happy to fix the problem.</a:t>
            </a:r>
            <a:endParaRPr lang="en-US" dirty="0"/>
          </a:p>
        </p:txBody>
      </p:sp>
      <p:pic>
        <p:nvPicPr>
          <p:cNvPr id="7" name="Picture 6"/>
          <p:cNvPicPr>
            <a:picLocks noChangeAspect="1"/>
          </p:cNvPicPr>
          <p:nvPr/>
        </p:nvPicPr>
        <p:blipFill>
          <a:blip r:embed="rId2"/>
          <a:stretch>
            <a:fillRect/>
          </a:stretch>
        </p:blipFill>
        <p:spPr>
          <a:xfrm>
            <a:off x="852630" y="4458268"/>
            <a:ext cx="9612382" cy="1969828"/>
          </a:xfrm>
          <a:prstGeom prst="rect">
            <a:avLst/>
          </a:prstGeom>
        </p:spPr>
      </p:pic>
      <p:pic>
        <p:nvPicPr>
          <p:cNvPr id="8" name="Picture 7"/>
          <p:cNvPicPr>
            <a:picLocks noChangeAspect="1"/>
          </p:cNvPicPr>
          <p:nvPr/>
        </p:nvPicPr>
        <p:blipFill>
          <a:blip r:embed="rId3"/>
          <a:stretch>
            <a:fillRect/>
          </a:stretch>
        </p:blipFill>
        <p:spPr>
          <a:xfrm>
            <a:off x="8253764" y="4228079"/>
            <a:ext cx="3305175" cy="1314450"/>
          </a:xfrm>
          <a:prstGeom prst="rect">
            <a:avLst/>
          </a:prstGeom>
        </p:spPr>
      </p:pic>
    </p:spTree>
    <p:extLst>
      <p:ext uri="{BB962C8B-B14F-4D97-AF65-F5344CB8AC3E}">
        <p14:creationId xmlns:p14="http://schemas.microsoft.com/office/powerpoint/2010/main" val="183022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 are done, before closing your browser, please Logout</a:t>
            </a:r>
            <a:endParaRPr lang="en-US" dirty="0"/>
          </a:p>
        </p:txBody>
      </p:sp>
      <p:pic>
        <p:nvPicPr>
          <p:cNvPr id="6" name="Content Placeholder 5"/>
          <p:cNvPicPr>
            <a:picLocks noGrp="1" noChangeAspect="1"/>
          </p:cNvPicPr>
          <p:nvPr>
            <p:ph idx="1"/>
          </p:nvPr>
        </p:nvPicPr>
        <p:blipFill>
          <a:blip r:embed="rId2"/>
          <a:stretch>
            <a:fillRect/>
          </a:stretch>
        </p:blipFill>
        <p:spPr>
          <a:xfrm>
            <a:off x="832293" y="4937729"/>
            <a:ext cx="4143375" cy="1247775"/>
          </a:xfrm>
          <a:prstGeom prst="rect">
            <a:avLst/>
          </a:prstGeom>
        </p:spPr>
      </p:pic>
      <p:sp>
        <p:nvSpPr>
          <p:cNvPr id="8" name="Cloud Callout 7"/>
          <p:cNvSpPr/>
          <p:nvPr/>
        </p:nvSpPr>
        <p:spPr>
          <a:xfrm>
            <a:off x="3747371" y="1631060"/>
            <a:ext cx="7184486" cy="3930556"/>
          </a:xfrm>
          <a:prstGeom prst="cloudCallout">
            <a:avLst>
              <a:gd name="adj1" fmla="val -34037"/>
              <a:gd name="adj2" fmla="val 59286"/>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dirty="0" smtClean="0"/>
          </a:p>
          <a:p>
            <a:pPr algn="ctr"/>
            <a:endParaRPr lang="en-US" sz="2400" dirty="0"/>
          </a:p>
          <a:p>
            <a:pPr algn="ctr"/>
            <a:r>
              <a:rPr lang="en-US" sz="2400" dirty="0"/>
              <a:t>INCOSE is licensed to have only </a:t>
            </a:r>
            <a:r>
              <a:rPr lang="en-US" sz="2400" u="sng" dirty="0"/>
              <a:t>10 concurrent </a:t>
            </a:r>
            <a:r>
              <a:rPr lang="en-US" sz="2400" dirty="0"/>
              <a:t>users modifying pages in Sitefinity at a time.  Due to this license limitation, it is critical that you </a:t>
            </a:r>
            <a:r>
              <a:rPr lang="en-US" sz="2400" u="sng" dirty="0"/>
              <a:t>LOG OUT when done so others are not locked out</a:t>
            </a:r>
            <a:r>
              <a:rPr lang="en-US" sz="2400" dirty="0"/>
              <a:t>.</a:t>
            </a:r>
          </a:p>
          <a:p>
            <a:pPr algn="ctr"/>
            <a:endParaRPr lang="en-US" sz="2400" dirty="0"/>
          </a:p>
        </p:txBody>
      </p:sp>
    </p:spTree>
    <p:extLst>
      <p:ext uri="{BB962C8B-B14F-4D97-AF65-F5344CB8AC3E}">
        <p14:creationId xmlns:p14="http://schemas.microsoft.com/office/powerpoint/2010/main" val="9732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idx="1"/>
          </p:nvPr>
        </p:nvSpPr>
        <p:spPr/>
        <p:txBody>
          <a:bodyPr>
            <a:normAutofit/>
          </a:bodyPr>
          <a:lstStyle/>
          <a:p>
            <a:r>
              <a:rPr lang="en-US" sz="3200" dirty="0" smtClean="0"/>
              <a:t>I hope you are as excited about our new IT platform as I am!</a:t>
            </a:r>
          </a:p>
          <a:p>
            <a:r>
              <a:rPr lang="en-US" sz="3200" dirty="0" smtClean="0"/>
              <a:t>If you have any questions or concerns about what was covered in this session, please contact INCOSE Central directly or email </a:t>
            </a:r>
            <a:br>
              <a:rPr lang="en-US" sz="3200" dirty="0" smtClean="0"/>
            </a:br>
            <a:r>
              <a:rPr lang="en-US" sz="3200" b="1" dirty="0" smtClean="0">
                <a:solidFill>
                  <a:schemeClr val="accent5"/>
                </a:solidFill>
              </a:rPr>
              <a:t>IT-Eval@incose.org</a:t>
            </a:r>
            <a:endParaRPr lang="en-US" sz="3200" b="1" dirty="0">
              <a:solidFill>
                <a:schemeClr val="accent5"/>
              </a:solidFill>
            </a:endParaRPr>
          </a:p>
        </p:txBody>
      </p:sp>
    </p:spTree>
    <p:extLst>
      <p:ext uri="{BB962C8B-B14F-4D97-AF65-F5344CB8AC3E}">
        <p14:creationId xmlns:p14="http://schemas.microsoft.com/office/powerpoint/2010/main" val="521790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Target </a:t>
            </a:r>
            <a:r>
              <a:rPr lang="en-US" dirty="0"/>
              <a:t>A</a:t>
            </a:r>
            <a:r>
              <a:rPr lang="en-US" dirty="0" smtClean="0"/>
              <a:t>udience for this Training - </a:t>
            </a:r>
            <a:br>
              <a:rPr lang="en-US" dirty="0" smtClean="0"/>
            </a:br>
            <a:r>
              <a:rPr lang="en-US" dirty="0" smtClean="0"/>
              <a:t>Webmasters </a:t>
            </a:r>
            <a:r>
              <a:rPr lang="en-US" dirty="0"/>
              <a:t>of the following Chapter Sites</a:t>
            </a:r>
            <a:br>
              <a:rPr lang="en-US" dirty="0"/>
            </a:br>
            <a:r>
              <a:rPr lang="en-US" dirty="0" smtClean="0"/>
              <a:t/>
            </a:r>
            <a:br>
              <a:rPr lang="en-US" dirty="0" smtClean="0"/>
            </a:b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15849243"/>
              </p:ext>
            </p:extLst>
          </p:nvPr>
        </p:nvGraphicFramePr>
        <p:xfrm>
          <a:off x="677863" y="1725768"/>
          <a:ext cx="8596312" cy="4797270"/>
        </p:xfrm>
        <a:graphic>
          <a:graphicData uri="http://schemas.openxmlformats.org/drawingml/2006/table">
            <a:tbl>
              <a:tblPr firstRow="1" bandRow="1">
                <a:tableStyleId>{BC89EF96-8CEA-46FF-86C4-4CE0E7609802}</a:tableStyleId>
              </a:tblPr>
              <a:tblGrid>
                <a:gridCol w="2149078"/>
                <a:gridCol w="2149078"/>
                <a:gridCol w="2149078"/>
                <a:gridCol w="2149078"/>
              </a:tblGrid>
              <a:tr h="479727">
                <a:tc>
                  <a:txBody>
                    <a:bodyPr/>
                    <a:lstStyle/>
                    <a:p>
                      <a:pPr algn="ctr" fontAlgn="b"/>
                      <a:r>
                        <a:rPr lang="en-US" sz="1400" b="0" i="0" u="none" strike="noStrike" dirty="0">
                          <a:solidFill>
                            <a:srgbClr val="000000"/>
                          </a:solidFill>
                          <a:effectLst/>
                          <a:latin typeface="Calibri" panose="020F0502020204030204" pitchFamily="34" charset="0"/>
                        </a:rPr>
                        <a:t>Alamo</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Delaware </a:t>
                      </a:r>
                      <a:r>
                        <a:rPr lang="en-US" sz="1400" b="0" i="0" u="none" strike="noStrike" dirty="0" smtClean="0">
                          <a:solidFill>
                            <a:srgbClr val="000000"/>
                          </a:solidFill>
                          <a:effectLst/>
                          <a:latin typeface="Calibri" panose="020F0502020204030204" pitchFamily="34" charset="0"/>
                        </a:rPr>
                        <a:t>Valley</a:t>
                      </a:r>
                    </a:p>
                    <a:p>
                      <a:pPr algn="ctr" fontAlgn="b"/>
                      <a:r>
                        <a:rPr lang="en-US" sz="1400" b="0" i="0" u="none" strike="noStrike" dirty="0" smtClean="0">
                          <a:solidFill>
                            <a:srgbClr val="000000"/>
                          </a:solidFill>
                          <a:effectLst/>
                          <a:latin typeface="Calibri" panose="020F0502020204030204" pitchFamily="34" charset="0"/>
                        </a:rPr>
                        <a:t>(Philadelphia</a:t>
                      </a:r>
                      <a:r>
                        <a:rPr lang="en-US" sz="1400" b="0" i="0" u="none" strike="noStrike" dirty="0">
                          <a:solidFill>
                            <a:srgbClr val="000000"/>
                          </a:solidFill>
                          <a:effectLst/>
                          <a:latin typeface="Calibri" panose="020F0502020204030204" pitchFamily="34" charset="0"/>
                        </a:rPr>
                        <a:t>, PA; PA/NJ)</a:t>
                      </a:r>
                    </a:p>
                  </a:txBody>
                  <a:tcPr marL="9594" marR="9594" marT="9525" marB="0" anchor="ctr"/>
                </a:tc>
                <a:tc>
                  <a:txBody>
                    <a:bodyPr/>
                    <a:lstStyle/>
                    <a:p>
                      <a:pPr algn="ctr" fontAlgn="b"/>
                      <a:r>
                        <a:rPr lang="en-US" sz="1400" b="0" i="0" u="none" strike="noStrike">
                          <a:solidFill>
                            <a:srgbClr val="000000"/>
                          </a:solidFill>
                          <a:effectLst/>
                          <a:latin typeface="Calibri" panose="020F0502020204030204" pitchFamily="34" charset="0"/>
                        </a:rPr>
                        <a:t>Los Angeles</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Snake River</a:t>
                      </a:r>
                    </a:p>
                  </a:txBody>
                  <a:tcPr marL="9594" marR="9594" marT="9525" marB="0" anchor="ctr"/>
                </a:tc>
              </a:tr>
              <a:tr h="479727">
                <a:tc>
                  <a:txBody>
                    <a:bodyPr/>
                    <a:lstStyle/>
                    <a:p>
                      <a:pPr algn="ctr" fontAlgn="b"/>
                      <a:r>
                        <a:rPr lang="en-US" sz="1400" b="0" i="0" u="none" strike="noStrike">
                          <a:solidFill>
                            <a:srgbClr val="000000"/>
                          </a:solidFill>
                          <a:effectLst/>
                          <a:latin typeface="Calibri" panose="020F0502020204030204" pitchFamily="34" charset="0"/>
                        </a:rPr>
                        <a:t>Atlanta</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Emerald </a:t>
                      </a:r>
                      <a:r>
                        <a:rPr lang="en-US" sz="1400" b="0" i="0" u="none" strike="noStrike" dirty="0" smtClean="0">
                          <a:solidFill>
                            <a:srgbClr val="000000"/>
                          </a:solidFill>
                          <a:effectLst/>
                          <a:latin typeface="Calibri" panose="020F0502020204030204" pitchFamily="34" charset="0"/>
                        </a:rPr>
                        <a:t>Coast</a:t>
                      </a:r>
                    </a:p>
                    <a:p>
                      <a:pPr algn="ctr" fontAlgn="b"/>
                      <a:r>
                        <a:rPr lang="en-US" sz="1400" b="0" i="0" u="none" strike="noStrike" dirty="0" smtClean="0">
                          <a:solidFill>
                            <a:srgbClr val="000000"/>
                          </a:solidFill>
                          <a:effectLst/>
                          <a:latin typeface="Calibri" panose="020F0502020204030204" pitchFamily="34" charset="0"/>
                        </a:rPr>
                        <a:t>(Florida </a:t>
                      </a:r>
                      <a:r>
                        <a:rPr lang="en-US" sz="1400" b="0" i="0" u="none" strike="noStrike" dirty="0">
                          <a:solidFill>
                            <a:srgbClr val="000000"/>
                          </a:solidFill>
                          <a:effectLst/>
                          <a:latin typeface="Calibri" panose="020F0502020204030204" pitchFamily="34" charset="0"/>
                        </a:rPr>
                        <a:t>panhandle)</a:t>
                      </a:r>
                    </a:p>
                  </a:txBody>
                  <a:tcPr marL="9594" marR="9594"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Michigan</a:t>
                      </a:r>
                    </a:p>
                    <a:p>
                      <a:pPr algn="ctr" fontAlgn="b"/>
                      <a:r>
                        <a:rPr lang="en-US" sz="1400" b="0" i="0" u="none" strike="noStrike" dirty="0" smtClean="0">
                          <a:solidFill>
                            <a:srgbClr val="000000"/>
                          </a:solidFill>
                          <a:effectLst/>
                          <a:latin typeface="Calibri" panose="020F0502020204030204" pitchFamily="34" charset="0"/>
                        </a:rPr>
                        <a:t>(Detroit</a:t>
                      </a:r>
                      <a:r>
                        <a:rPr lang="en-US" sz="1400" b="0" i="0" u="none" strike="noStrike" dirty="0">
                          <a:solidFill>
                            <a:srgbClr val="000000"/>
                          </a:solidFill>
                          <a:effectLst/>
                          <a:latin typeface="Calibri" panose="020F0502020204030204" pitchFamily="34" charset="0"/>
                        </a:rPr>
                        <a:t>, MI)</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Southern </a:t>
                      </a:r>
                      <a:r>
                        <a:rPr lang="en-US" sz="1400" b="0" i="0" u="none" strike="noStrike" dirty="0" smtClean="0">
                          <a:solidFill>
                            <a:srgbClr val="000000"/>
                          </a:solidFill>
                          <a:effectLst/>
                          <a:latin typeface="Calibri" panose="020F0502020204030204" pitchFamily="34" charset="0"/>
                        </a:rPr>
                        <a:t>Arizona</a:t>
                      </a:r>
                    </a:p>
                    <a:p>
                      <a:pPr algn="ctr" fontAlgn="b"/>
                      <a:r>
                        <a:rPr lang="en-US" sz="1400" b="0" i="0" u="none" strike="noStrike" dirty="0" smtClean="0">
                          <a:solidFill>
                            <a:srgbClr val="000000"/>
                          </a:solidFill>
                          <a:effectLst/>
                          <a:latin typeface="Calibri" panose="020F0502020204030204" pitchFamily="34" charset="0"/>
                        </a:rPr>
                        <a:t>(AZ</a:t>
                      </a:r>
                      <a:r>
                        <a:rPr lang="en-US" sz="1400" b="0" i="0" u="none" strike="noStrike" dirty="0">
                          <a:solidFill>
                            <a:srgbClr val="000000"/>
                          </a:solidFill>
                          <a:effectLst/>
                          <a:latin typeface="Calibri" panose="020F0502020204030204" pitchFamily="34" charset="0"/>
                        </a:rPr>
                        <a:t>)</a:t>
                      </a:r>
                    </a:p>
                  </a:txBody>
                  <a:tcPr marL="9594" marR="9594" marT="9525" marB="0" anchor="ctr"/>
                </a:tc>
              </a:tr>
              <a:tr h="479727">
                <a:tc>
                  <a:txBody>
                    <a:bodyPr/>
                    <a:lstStyle/>
                    <a:p>
                      <a:pPr algn="ctr" fontAlgn="b"/>
                      <a:r>
                        <a:rPr lang="en-US" sz="1400" b="0" i="0" u="none" strike="noStrike">
                          <a:solidFill>
                            <a:srgbClr val="000000"/>
                          </a:solidFill>
                          <a:effectLst/>
                          <a:latin typeface="Calibri" panose="020F0502020204030204" pitchFamily="34" charset="0"/>
                        </a:rPr>
                        <a:t>Blues</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Enchantment </a:t>
                      </a:r>
                      <a:endParaRPr lang="en-US" sz="1400" b="0" i="0" u="none" strike="noStrike" dirty="0" smtClean="0">
                        <a:solidFill>
                          <a:srgbClr val="000000"/>
                        </a:solidFill>
                        <a:effectLst/>
                        <a:latin typeface="Calibri" panose="020F0502020204030204" pitchFamily="34" charset="0"/>
                      </a:endParaRP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Albuquerque, NM)</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Midwest </a:t>
                      </a:r>
                      <a:r>
                        <a:rPr lang="en-US" sz="1400" b="0" i="0" u="none" strike="noStrike" dirty="0" smtClean="0">
                          <a:solidFill>
                            <a:srgbClr val="000000"/>
                          </a:solidFill>
                          <a:effectLst/>
                          <a:latin typeface="Calibri" panose="020F0502020204030204" pitchFamily="34" charset="0"/>
                        </a:rPr>
                        <a:t>Gateway</a:t>
                      </a:r>
                    </a:p>
                    <a:p>
                      <a:pPr algn="ctr" fontAlgn="b"/>
                      <a:r>
                        <a:rPr lang="en-US" sz="1400" b="0" i="0" u="none" strike="noStrike" dirty="0" smtClean="0">
                          <a:solidFill>
                            <a:srgbClr val="000000"/>
                          </a:solidFill>
                          <a:effectLst/>
                          <a:latin typeface="Calibri" panose="020F0502020204030204" pitchFamily="34" charset="0"/>
                        </a:rPr>
                        <a:t>(St</a:t>
                      </a:r>
                      <a:r>
                        <a:rPr lang="en-US" sz="1400" b="0" i="0" u="none" strike="noStrike" dirty="0">
                          <a:solidFill>
                            <a:srgbClr val="000000"/>
                          </a:solidFill>
                          <a:effectLst/>
                          <a:latin typeface="Calibri" panose="020F0502020204030204" pitchFamily="34" charset="0"/>
                        </a:rPr>
                        <a:t>. Louis, MO)</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Southern </a:t>
                      </a:r>
                      <a:r>
                        <a:rPr lang="en-US" sz="1400" b="0" i="0" u="none" strike="noStrike" dirty="0" smtClean="0">
                          <a:solidFill>
                            <a:srgbClr val="000000"/>
                          </a:solidFill>
                          <a:effectLst/>
                          <a:latin typeface="Calibri" panose="020F0502020204030204" pitchFamily="34" charset="0"/>
                        </a:rPr>
                        <a:t>Maryland</a:t>
                      </a:r>
                    </a:p>
                    <a:p>
                      <a:pPr algn="ctr" fontAlgn="b"/>
                      <a:r>
                        <a:rPr lang="en-US" sz="1400" b="0" i="0" u="none" strike="noStrike" dirty="0" smtClean="0">
                          <a:solidFill>
                            <a:srgbClr val="000000"/>
                          </a:solidFill>
                          <a:effectLst/>
                          <a:latin typeface="Calibri" panose="020F0502020204030204" pitchFamily="34" charset="0"/>
                        </a:rPr>
                        <a:t>(Patuxent </a:t>
                      </a:r>
                      <a:r>
                        <a:rPr lang="en-US" sz="1400" b="0" i="0" u="none" strike="noStrike" dirty="0">
                          <a:solidFill>
                            <a:srgbClr val="000000"/>
                          </a:solidFill>
                          <a:effectLst/>
                          <a:latin typeface="Calibri" panose="020F0502020204030204" pitchFamily="34" charset="0"/>
                        </a:rPr>
                        <a:t>River, MD)</a:t>
                      </a:r>
                    </a:p>
                  </a:txBody>
                  <a:tcPr marL="9594" marR="9594" marT="9525" marB="0" anchor="ctr"/>
                </a:tc>
              </a:tr>
              <a:tr h="479727">
                <a:tc>
                  <a:txBody>
                    <a:bodyPr/>
                    <a:lstStyle/>
                    <a:p>
                      <a:pPr algn="ctr" fontAlgn="b"/>
                      <a:r>
                        <a:rPr lang="en-US" sz="1400" b="0" i="0" u="none" strike="noStrike">
                          <a:solidFill>
                            <a:srgbClr val="000000"/>
                          </a:solidFill>
                          <a:effectLst/>
                          <a:latin typeface="Calibri" panose="020F0502020204030204" pitchFamily="34" charset="0"/>
                        </a:rPr>
                        <a:t>Brasil</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Finger Lakes </a:t>
                      </a:r>
                      <a:endParaRPr lang="en-US" sz="1400" b="0" i="0" u="none" strike="noStrike" dirty="0" smtClean="0">
                        <a:solidFill>
                          <a:srgbClr val="000000"/>
                        </a:solidFill>
                        <a:effectLst/>
                        <a:latin typeface="Calibri" panose="020F0502020204030204" pitchFamily="34" charset="0"/>
                      </a:endParaRP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Rochester, NY and environs)</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New </a:t>
                      </a:r>
                      <a:r>
                        <a:rPr lang="en-US" sz="1400" b="0" i="0" u="none" strike="noStrike" dirty="0" smtClean="0">
                          <a:solidFill>
                            <a:srgbClr val="000000"/>
                          </a:solidFill>
                          <a:effectLst/>
                          <a:latin typeface="Calibri" panose="020F0502020204030204" pitchFamily="34" charset="0"/>
                        </a:rPr>
                        <a:t>England</a:t>
                      </a: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Boston, MA)</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Space </a:t>
                      </a:r>
                      <a:r>
                        <a:rPr lang="en-US" sz="1400" b="0" i="0" u="none" strike="noStrike" dirty="0" smtClean="0">
                          <a:solidFill>
                            <a:srgbClr val="000000"/>
                          </a:solidFill>
                          <a:effectLst/>
                          <a:latin typeface="Calibri" panose="020F0502020204030204" pitchFamily="34" charset="0"/>
                        </a:rPr>
                        <a:t>Coast</a:t>
                      </a: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Melbourne, FL)</a:t>
                      </a:r>
                    </a:p>
                  </a:txBody>
                  <a:tcPr marL="9594" marR="9594" marT="9525" marB="0" anchor="ctr"/>
                </a:tc>
              </a:tr>
              <a:tr h="479727">
                <a:tc>
                  <a:txBody>
                    <a:bodyPr/>
                    <a:lstStyle/>
                    <a:p>
                      <a:pPr algn="ctr" fontAlgn="b"/>
                      <a:r>
                        <a:rPr lang="en-US" sz="1400" b="0" i="0" u="none" strike="noStrike" dirty="0">
                          <a:solidFill>
                            <a:srgbClr val="000000"/>
                          </a:solidFill>
                          <a:effectLst/>
                          <a:latin typeface="Calibri" panose="020F0502020204030204" pitchFamily="34" charset="0"/>
                        </a:rPr>
                        <a:t>Central </a:t>
                      </a:r>
                      <a:r>
                        <a:rPr lang="en-US" sz="1400" b="0" i="0" u="none" strike="noStrike" dirty="0" smtClean="0">
                          <a:solidFill>
                            <a:srgbClr val="000000"/>
                          </a:solidFill>
                          <a:effectLst/>
                          <a:latin typeface="Calibri" panose="020F0502020204030204" pitchFamily="34" charset="0"/>
                        </a:rPr>
                        <a:t>Arizona</a:t>
                      </a:r>
                    </a:p>
                    <a:p>
                      <a:pPr algn="ctr" fontAlgn="b"/>
                      <a:r>
                        <a:rPr lang="en-US" sz="1400" b="0" i="0" u="none" strike="noStrike" dirty="0" smtClean="0">
                          <a:solidFill>
                            <a:srgbClr val="000000"/>
                          </a:solidFill>
                          <a:effectLst/>
                          <a:latin typeface="Calibri" panose="020F0502020204030204" pitchFamily="34" charset="0"/>
                        </a:rPr>
                        <a:t>(Phoenix</a:t>
                      </a:r>
                      <a:r>
                        <a:rPr lang="en-US" sz="1400" b="0" i="0" u="none" strike="noStrike" dirty="0">
                          <a:solidFill>
                            <a:srgbClr val="000000"/>
                          </a:solidFill>
                          <a:effectLst/>
                          <a:latin typeface="Calibri" panose="020F0502020204030204" pitchFamily="34" charset="0"/>
                        </a:rPr>
                        <a:t>, AZ)</a:t>
                      </a:r>
                    </a:p>
                  </a:txBody>
                  <a:tcPr marL="9594" marR="9594" marT="9525" marB="0" anchor="ctr"/>
                </a:tc>
                <a:tc>
                  <a:txBody>
                    <a:bodyPr/>
                    <a:lstStyle/>
                    <a:p>
                      <a:pPr algn="ctr" fontAlgn="b"/>
                      <a:r>
                        <a:rPr lang="en-US" sz="1400" b="0" i="0" u="none" strike="noStrike">
                          <a:solidFill>
                            <a:srgbClr val="000000"/>
                          </a:solidFill>
                          <a:effectLst/>
                          <a:latin typeface="Calibri" panose="020F0502020204030204" pitchFamily="34" charset="0"/>
                        </a:rPr>
                        <a:t>Great Plains</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North Star </a:t>
                      </a:r>
                      <a:endParaRPr lang="en-US" sz="1400" b="0" i="0" u="none" strike="noStrike" dirty="0" smtClean="0">
                        <a:solidFill>
                          <a:srgbClr val="000000"/>
                        </a:solidFill>
                        <a:effectLst/>
                        <a:latin typeface="Calibri" panose="020F0502020204030204" pitchFamily="34" charset="0"/>
                      </a:endParaRP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Twin Cities, MN)</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Swedish Chapter</a:t>
                      </a:r>
                    </a:p>
                  </a:txBody>
                  <a:tcPr marL="9594" marR="9594" marT="9525" marB="0" anchor="ctr"/>
                </a:tc>
              </a:tr>
              <a:tr h="479727">
                <a:tc>
                  <a:txBody>
                    <a:bodyPr/>
                    <a:lstStyle/>
                    <a:p>
                      <a:pPr algn="ctr" fontAlgn="b"/>
                      <a:r>
                        <a:rPr lang="en-US" sz="1400" b="0" i="0" u="none" strike="noStrike" dirty="0">
                          <a:solidFill>
                            <a:srgbClr val="000000"/>
                          </a:solidFill>
                          <a:effectLst/>
                          <a:latin typeface="Calibri" panose="020F0502020204030204" pitchFamily="34" charset="0"/>
                        </a:rPr>
                        <a:t>Central Savannah River </a:t>
                      </a:r>
                      <a:r>
                        <a:rPr lang="en-US" sz="1400" b="0" i="0" u="none" strike="noStrike" dirty="0" smtClean="0">
                          <a:solidFill>
                            <a:srgbClr val="000000"/>
                          </a:solidFill>
                          <a:effectLst/>
                          <a:latin typeface="Calibri" panose="020F0502020204030204" pitchFamily="34" charset="0"/>
                        </a:rPr>
                        <a:t>Area</a:t>
                      </a: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Aiken, SC)</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Hampton Roads </a:t>
                      </a:r>
                      <a:r>
                        <a:rPr lang="en-US" sz="1400" b="0" i="0" u="none" strike="noStrike" dirty="0" smtClean="0">
                          <a:solidFill>
                            <a:srgbClr val="000000"/>
                          </a:solidFill>
                          <a:effectLst/>
                          <a:latin typeface="Calibri" panose="020F0502020204030204" pitchFamily="34" charset="0"/>
                        </a:rPr>
                        <a:t>Area</a:t>
                      </a:r>
                    </a:p>
                    <a:p>
                      <a:pPr algn="ctr" fontAlgn="b"/>
                      <a:r>
                        <a:rPr lang="en-US" sz="1400" b="0" i="0" u="none" strike="noStrike" dirty="0" smtClean="0">
                          <a:solidFill>
                            <a:srgbClr val="000000"/>
                          </a:solidFill>
                          <a:effectLst/>
                          <a:latin typeface="Calibri" panose="020F0502020204030204" pitchFamily="34" charset="0"/>
                        </a:rPr>
                        <a:t>(Hampton </a:t>
                      </a:r>
                      <a:r>
                        <a:rPr lang="en-US" sz="1400" b="0" i="0" u="none" strike="noStrike" dirty="0">
                          <a:solidFill>
                            <a:srgbClr val="000000"/>
                          </a:solidFill>
                          <a:effectLst/>
                          <a:latin typeface="Calibri" panose="020F0502020204030204" pitchFamily="34" charset="0"/>
                        </a:rPr>
                        <a:t>Roads, VA)</a:t>
                      </a:r>
                    </a:p>
                  </a:txBody>
                  <a:tcPr marL="9594" marR="9594" marT="9525" marB="0" anchor="ctr"/>
                </a:tc>
                <a:tc>
                  <a:txBody>
                    <a:bodyPr/>
                    <a:lstStyle/>
                    <a:p>
                      <a:pPr algn="ctr" fontAlgn="b"/>
                      <a:r>
                        <a:rPr lang="en-US" sz="1400" b="0" i="0" u="none" strike="noStrike">
                          <a:solidFill>
                            <a:srgbClr val="000000"/>
                          </a:solidFill>
                          <a:effectLst/>
                          <a:latin typeface="Calibri" panose="020F0502020204030204" pitchFamily="34" charset="0"/>
                        </a:rPr>
                        <a:t>Norway</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Texas Gulf Coast</a:t>
                      </a:r>
                    </a:p>
                  </a:txBody>
                  <a:tcPr marL="9594" marR="9594" marT="9525" marB="0" anchor="ctr"/>
                </a:tc>
              </a:tr>
              <a:tr h="479727">
                <a:tc>
                  <a:txBody>
                    <a:bodyPr/>
                    <a:lstStyle/>
                    <a:p>
                      <a:pPr algn="ctr" fontAlgn="b"/>
                      <a:r>
                        <a:rPr lang="en-US" sz="1400" b="0" i="0" u="none" strike="noStrike" dirty="0">
                          <a:solidFill>
                            <a:srgbClr val="000000"/>
                          </a:solidFill>
                          <a:effectLst/>
                          <a:latin typeface="Calibri" panose="020F0502020204030204" pitchFamily="34" charset="0"/>
                        </a:rPr>
                        <a:t>Central </a:t>
                      </a:r>
                      <a:r>
                        <a:rPr lang="en-US" sz="1400" b="0" i="0" u="none" strike="noStrike" dirty="0" smtClean="0">
                          <a:solidFill>
                            <a:srgbClr val="000000"/>
                          </a:solidFill>
                          <a:effectLst/>
                          <a:latin typeface="Calibri" panose="020F0502020204030204" pitchFamily="34" charset="0"/>
                        </a:rPr>
                        <a:t>Virginia</a:t>
                      </a: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Fredericksburg, VA)</a:t>
                      </a:r>
                    </a:p>
                  </a:txBody>
                  <a:tcPr marL="9594" marR="9594"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Heartland</a:t>
                      </a: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Cedar Rapids, IA)</a:t>
                      </a:r>
                    </a:p>
                  </a:txBody>
                  <a:tcPr marL="9594" marR="9594"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Orlando</a:t>
                      </a: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Orlando, FL)</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Three Rivers </a:t>
                      </a:r>
                      <a:endParaRPr lang="en-US" sz="1400" b="0" i="0" u="none" strike="noStrike" dirty="0" smtClean="0">
                        <a:solidFill>
                          <a:srgbClr val="000000"/>
                        </a:solidFill>
                        <a:effectLst/>
                        <a:latin typeface="Calibri" panose="020F0502020204030204" pitchFamily="34" charset="0"/>
                      </a:endParaRP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Pittsburgh, PA)</a:t>
                      </a:r>
                    </a:p>
                  </a:txBody>
                  <a:tcPr marL="9594" marR="9594" marT="9525" marB="0" anchor="ctr"/>
                </a:tc>
              </a:tr>
              <a:tr h="479727">
                <a:tc>
                  <a:txBody>
                    <a:bodyPr/>
                    <a:lstStyle/>
                    <a:p>
                      <a:pPr algn="ctr" fontAlgn="b"/>
                      <a:r>
                        <a:rPr lang="en-US" sz="1400" b="0" i="0" u="none" strike="noStrike" dirty="0" smtClean="0">
                          <a:solidFill>
                            <a:srgbClr val="000000"/>
                          </a:solidFill>
                          <a:effectLst/>
                          <a:latin typeface="Calibri" panose="020F0502020204030204" pitchFamily="34" charset="0"/>
                        </a:rPr>
                        <a:t>Chesapeake</a:t>
                      </a: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Columbia, MD)</a:t>
                      </a:r>
                    </a:p>
                  </a:txBody>
                  <a:tcPr marL="9594" marR="9594"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Huntsville</a:t>
                      </a: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Huntsville, AL)</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San Francisco Bay </a:t>
                      </a:r>
                      <a:r>
                        <a:rPr lang="en-US" sz="1400" b="0" i="0" u="none" strike="noStrike" dirty="0" smtClean="0">
                          <a:solidFill>
                            <a:srgbClr val="000000"/>
                          </a:solidFill>
                          <a:effectLst/>
                          <a:latin typeface="Calibri" panose="020F0502020204030204" pitchFamily="34" charset="0"/>
                        </a:rPr>
                        <a:t>Area</a:t>
                      </a:r>
                    </a:p>
                    <a:p>
                      <a:pPr algn="ctr" fontAlgn="b"/>
                      <a:r>
                        <a:rPr lang="en-US" sz="1400" b="0" i="0" u="none" strike="noStrike" dirty="0" smtClean="0">
                          <a:solidFill>
                            <a:srgbClr val="000000"/>
                          </a:solidFill>
                          <a:effectLst/>
                          <a:latin typeface="Calibri" panose="020F0502020204030204" pitchFamily="34" charset="0"/>
                        </a:rPr>
                        <a:t>(Silicon </a:t>
                      </a:r>
                      <a:r>
                        <a:rPr lang="en-US" sz="1400" b="0" i="0" u="none" strike="noStrike" dirty="0">
                          <a:solidFill>
                            <a:srgbClr val="000000"/>
                          </a:solidFill>
                          <a:effectLst/>
                          <a:latin typeface="Calibri" panose="020F0502020204030204" pitchFamily="34" charset="0"/>
                        </a:rPr>
                        <a:t>Valley, CA)</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Wasatch</a:t>
                      </a:r>
                    </a:p>
                  </a:txBody>
                  <a:tcPr marL="9594" marR="9594" marT="9525" marB="0" anchor="ctr"/>
                </a:tc>
              </a:tr>
              <a:tr h="479727">
                <a:tc>
                  <a:txBody>
                    <a:bodyPr/>
                    <a:lstStyle/>
                    <a:p>
                      <a:pPr algn="ctr" fontAlgn="b"/>
                      <a:r>
                        <a:rPr lang="en-US" sz="1400" b="0" i="0" u="none" strike="noStrike" dirty="0" smtClean="0">
                          <a:solidFill>
                            <a:srgbClr val="000000"/>
                          </a:solidFill>
                          <a:effectLst/>
                          <a:latin typeface="Calibri" panose="020F0502020204030204" pitchFamily="34" charset="0"/>
                        </a:rPr>
                        <a:t>Chicagoland</a:t>
                      </a:r>
                    </a:p>
                    <a:p>
                      <a:pPr algn="ctr" fontAlgn="b"/>
                      <a:r>
                        <a:rPr lang="en-US" sz="1400" b="0" i="0" u="none" strike="noStrike" dirty="0" smtClean="0">
                          <a:solidFill>
                            <a:srgbClr val="000000"/>
                          </a:solidFill>
                          <a:effectLst/>
                          <a:latin typeface="Calibri" panose="020F0502020204030204" pitchFamily="34" charset="0"/>
                        </a:rPr>
                        <a:t>(Chicago</a:t>
                      </a:r>
                      <a:r>
                        <a:rPr lang="en-US" sz="1400" b="0" i="0" u="none" strike="noStrike" dirty="0">
                          <a:solidFill>
                            <a:srgbClr val="000000"/>
                          </a:solidFill>
                          <a:effectLst/>
                          <a:latin typeface="Calibri" panose="020F0502020204030204" pitchFamily="34" charset="0"/>
                        </a:rPr>
                        <a:t>, IL)</a:t>
                      </a:r>
                    </a:p>
                  </a:txBody>
                  <a:tcPr marL="9594" marR="9594" marT="9525" marB="0" anchor="ctr"/>
                </a:tc>
                <a:tc>
                  <a:txBody>
                    <a:bodyPr/>
                    <a:lstStyle/>
                    <a:p>
                      <a:pPr algn="ctr" fontAlgn="b"/>
                      <a:r>
                        <a:rPr lang="en-US" sz="1400" b="0" i="0" u="none" strike="noStrike">
                          <a:solidFill>
                            <a:srgbClr val="000000"/>
                          </a:solidFill>
                          <a:effectLst/>
                          <a:latin typeface="Calibri" panose="020F0502020204030204" pitchFamily="34" charset="0"/>
                        </a:rPr>
                        <a:t>India</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Seattle </a:t>
                      </a:r>
                      <a:r>
                        <a:rPr lang="en-US" sz="1400" b="0" i="0" u="none" strike="noStrike" dirty="0" smtClean="0">
                          <a:solidFill>
                            <a:srgbClr val="000000"/>
                          </a:solidFill>
                          <a:effectLst/>
                          <a:latin typeface="Calibri" panose="020F0502020204030204" pitchFamily="34" charset="0"/>
                        </a:rPr>
                        <a:t>Metropolitan</a:t>
                      </a:r>
                    </a:p>
                    <a:p>
                      <a:pPr algn="ctr" fontAlgn="b"/>
                      <a:r>
                        <a:rPr lang="en-US" sz="1400" b="0" i="0" u="none" strike="noStrike" dirty="0" smtClean="0">
                          <a:solidFill>
                            <a:srgbClr val="000000"/>
                          </a:solidFill>
                          <a:effectLst/>
                          <a:latin typeface="Calibri" panose="020F0502020204030204" pitchFamily="34" charset="0"/>
                        </a:rPr>
                        <a:t>(Seattle</a:t>
                      </a:r>
                      <a:r>
                        <a:rPr lang="en-US" sz="1400" b="0" i="0" u="none" strike="noStrike" dirty="0">
                          <a:solidFill>
                            <a:srgbClr val="000000"/>
                          </a:solidFill>
                          <a:effectLst/>
                          <a:latin typeface="Calibri" panose="020F0502020204030204" pitchFamily="34" charset="0"/>
                        </a:rPr>
                        <a:t>, WA)</a:t>
                      </a:r>
                    </a:p>
                  </a:txBody>
                  <a:tcPr marL="9594" marR="9594" marT="9525" marB="0" anchor="ctr"/>
                </a:tc>
                <a:tc>
                  <a:txBody>
                    <a:bodyPr/>
                    <a:lstStyle/>
                    <a:p>
                      <a:pPr algn="ctr" fontAlgn="b"/>
                      <a:r>
                        <a:rPr lang="en-US" sz="1400" b="0" i="0" u="none" strike="noStrike" dirty="0">
                          <a:solidFill>
                            <a:srgbClr val="000000"/>
                          </a:solidFill>
                          <a:effectLst/>
                          <a:latin typeface="Calibri" panose="020F0502020204030204" pitchFamily="34" charset="0"/>
                        </a:rPr>
                        <a:t>Wright </a:t>
                      </a:r>
                      <a:r>
                        <a:rPr lang="en-US" sz="1400" b="0" i="0" u="none" strike="noStrike" dirty="0" smtClean="0">
                          <a:solidFill>
                            <a:srgbClr val="000000"/>
                          </a:solidFill>
                          <a:effectLst/>
                          <a:latin typeface="Calibri" panose="020F0502020204030204" pitchFamily="34" charset="0"/>
                        </a:rPr>
                        <a:t>Brothers</a:t>
                      </a:r>
                    </a:p>
                    <a:p>
                      <a:pPr algn="ctr" fontAlgn="b"/>
                      <a:r>
                        <a:rPr lang="en-US" sz="1400" b="0" i="0" u="none" strike="noStrike" dirty="0" smtClean="0">
                          <a:solidFill>
                            <a:srgbClr val="000000"/>
                          </a:solidFill>
                          <a:effectLst/>
                          <a:latin typeface="Calibri" panose="020F0502020204030204" pitchFamily="34" charset="0"/>
                        </a:rPr>
                        <a:t>(</a:t>
                      </a:r>
                      <a:r>
                        <a:rPr lang="en-US" sz="1400" b="0" i="0" u="none" strike="noStrike" dirty="0">
                          <a:solidFill>
                            <a:srgbClr val="000000"/>
                          </a:solidFill>
                          <a:effectLst/>
                          <a:latin typeface="Calibri" panose="020F0502020204030204" pitchFamily="34" charset="0"/>
                        </a:rPr>
                        <a:t>Ohio</a:t>
                      </a:r>
                      <a:r>
                        <a:rPr lang="en-US" sz="1400" b="0" i="0" u="none" strike="noStrike" dirty="0" smtClean="0">
                          <a:solidFill>
                            <a:srgbClr val="000000"/>
                          </a:solidFill>
                          <a:effectLst/>
                          <a:latin typeface="Calibri" panose="020F0502020204030204" pitchFamily="34" charset="0"/>
                        </a:rPr>
                        <a:t>)</a:t>
                      </a:r>
                    </a:p>
                  </a:txBody>
                  <a:tcPr marL="9594" marR="9594" marT="9525" marB="0" anchor="ctr"/>
                </a:tc>
              </a:tr>
              <a:tr h="479727">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Cleveland-Northern Ohio</a:t>
                      </a:r>
                    </a:p>
                  </a:txBody>
                  <a:tcPr marL="9594" marR="9594"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Liberty</a:t>
                      </a:r>
                    </a:p>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(Whippany, NJ)</a:t>
                      </a:r>
                    </a:p>
                  </a:txBody>
                  <a:tcPr marL="9594" marR="9594"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Singapore</a:t>
                      </a:r>
                    </a:p>
                  </a:txBody>
                  <a:tcPr marL="9594" marR="9594" marT="9525" marB="0" anchor="ctr"/>
                </a:tc>
                <a:tc>
                  <a:txBody>
                    <a:bodyPr/>
                    <a:lstStyle/>
                    <a:p>
                      <a:pPr algn="ctr" fontAlgn="b"/>
                      <a:endParaRPr lang="en-US" sz="1400" b="0" i="0" u="none" strike="noStrike" dirty="0" smtClean="0">
                        <a:solidFill>
                          <a:srgbClr val="000000"/>
                        </a:solidFill>
                        <a:effectLst/>
                        <a:latin typeface="Calibri" panose="020F0502020204030204" pitchFamily="34" charset="0"/>
                      </a:endParaRPr>
                    </a:p>
                  </a:txBody>
                  <a:tcPr marL="9594" marR="9594" marT="9525" marB="0" anchor="ctr"/>
                </a:tc>
              </a:tr>
            </a:tbl>
          </a:graphicData>
        </a:graphic>
      </p:graphicFrame>
    </p:spTree>
    <p:extLst>
      <p:ext uri="{BB962C8B-B14F-4D97-AF65-F5344CB8AC3E}">
        <p14:creationId xmlns:p14="http://schemas.microsoft.com/office/powerpoint/2010/main" val="3303910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of Technology used for this Migration Effort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058780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Callout 4"/>
          <p:cNvSpPr/>
          <p:nvPr/>
        </p:nvSpPr>
        <p:spPr>
          <a:xfrm>
            <a:off x="6509982" y="1643797"/>
            <a:ext cx="4026089" cy="2846316"/>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Our f</a:t>
            </a:r>
            <a:r>
              <a:rPr lang="en-US" sz="2400" dirty="0" smtClean="0"/>
              <a:t>ocus </a:t>
            </a:r>
            <a:r>
              <a:rPr lang="en-US" sz="2400" dirty="0"/>
              <a:t>for this </a:t>
            </a:r>
            <a:r>
              <a:rPr lang="en-US" sz="2400" dirty="0" smtClean="0"/>
              <a:t>training </a:t>
            </a:r>
            <a:r>
              <a:rPr lang="en-US" sz="2400" dirty="0"/>
              <a:t>will be with Sitefinity, for </a:t>
            </a:r>
            <a:r>
              <a:rPr lang="en-US" sz="2400" dirty="0" smtClean="0"/>
              <a:t>modifying Chapter </a:t>
            </a:r>
            <a:r>
              <a:rPr lang="en-US" sz="2400" dirty="0"/>
              <a:t>Sites</a:t>
            </a:r>
          </a:p>
        </p:txBody>
      </p:sp>
    </p:spTree>
    <p:extLst>
      <p:ext uri="{BB962C8B-B14F-4D97-AF65-F5344CB8AC3E}">
        <p14:creationId xmlns:p14="http://schemas.microsoft.com/office/powerpoint/2010/main" val="1403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Sitefinity Website, beta.incose.org</a:t>
            </a:r>
            <a:br>
              <a:rPr lang="en-US" dirty="0" smtClean="0"/>
            </a:br>
            <a:r>
              <a:rPr lang="en-US" dirty="0" smtClean="0"/>
              <a:t>News / Events / Public Information</a:t>
            </a:r>
            <a:endParaRPr lang="en-US" dirty="0"/>
          </a:p>
        </p:txBody>
      </p:sp>
      <p:pic>
        <p:nvPicPr>
          <p:cNvPr id="4" name="Content Placeholder 3"/>
          <p:cNvPicPr>
            <a:picLocks noGrp="1" noChangeAspect="1"/>
          </p:cNvPicPr>
          <p:nvPr>
            <p:ph idx="1"/>
          </p:nvPr>
        </p:nvPicPr>
        <p:blipFill>
          <a:blip r:embed="rId2"/>
          <a:stretch>
            <a:fillRect/>
          </a:stretch>
        </p:blipFill>
        <p:spPr>
          <a:xfrm>
            <a:off x="677334" y="2119645"/>
            <a:ext cx="8794212" cy="4613469"/>
          </a:xfrm>
          <a:prstGeom prst="rect">
            <a:avLst/>
          </a:prstGeom>
        </p:spPr>
      </p:pic>
    </p:spTree>
    <p:extLst>
      <p:ext uri="{BB962C8B-B14F-4D97-AF65-F5344CB8AC3E}">
        <p14:creationId xmlns:p14="http://schemas.microsoft.com/office/powerpoint/2010/main" val="1943633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 </a:t>
            </a:r>
            <a:r>
              <a:rPr lang="en-US" dirty="0" err="1" smtClean="0"/>
              <a:t>Databse</a:t>
            </a:r>
            <a:r>
              <a:rPr lang="en-US" dirty="0"/>
              <a:t> </a:t>
            </a:r>
            <a:r>
              <a:rPr lang="en-US" dirty="0" smtClean="0"/>
              <a:t>(</a:t>
            </a:r>
            <a:r>
              <a:rPr lang="en-US" dirty="0" err="1" smtClean="0"/>
              <a:t>MemberSuite</a:t>
            </a:r>
            <a:r>
              <a:rPr lang="en-US" smtClean="0"/>
              <a:t>) </a:t>
            </a:r>
            <a:r>
              <a:rPr lang="en-US" dirty="0" smtClean="0"/>
              <a:t>Profile Page</a:t>
            </a:r>
            <a:br>
              <a:rPr lang="en-US" dirty="0" smtClean="0"/>
            </a:br>
            <a:r>
              <a:rPr lang="en-US" dirty="0" smtClean="0"/>
              <a:t>Renewal / Join WG / Shop / Products</a:t>
            </a:r>
            <a:endParaRPr lang="en-US" dirty="0"/>
          </a:p>
        </p:txBody>
      </p:sp>
      <p:pic>
        <p:nvPicPr>
          <p:cNvPr id="6" name="Content Placeholder 5"/>
          <p:cNvPicPr>
            <a:picLocks noGrp="1" noChangeAspect="1"/>
          </p:cNvPicPr>
          <p:nvPr>
            <p:ph idx="1"/>
          </p:nvPr>
        </p:nvPicPr>
        <p:blipFill>
          <a:blip r:embed="rId2"/>
          <a:stretch>
            <a:fillRect/>
          </a:stretch>
        </p:blipFill>
        <p:spPr>
          <a:xfrm>
            <a:off x="677863" y="2335397"/>
            <a:ext cx="8596312" cy="3531818"/>
          </a:xfrm>
          <a:prstGeom prst="rect">
            <a:avLst/>
          </a:prstGeom>
        </p:spPr>
      </p:pic>
    </p:spTree>
    <p:extLst>
      <p:ext uri="{BB962C8B-B14F-4D97-AF65-F5344CB8AC3E}">
        <p14:creationId xmlns:p14="http://schemas.microsoft.com/office/powerpoint/2010/main" val="68013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2013 – CONNECT Site</a:t>
            </a:r>
            <a:br>
              <a:rPr lang="en-US" dirty="0" smtClean="0"/>
            </a:br>
            <a:r>
              <a:rPr lang="en-US" dirty="0" smtClean="0"/>
              <a:t>Member Only Area / Collaboration</a:t>
            </a:r>
            <a:endParaRPr lang="en-US" dirty="0"/>
          </a:p>
        </p:txBody>
      </p:sp>
      <p:pic>
        <p:nvPicPr>
          <p:cNvPr id="4" name="Content Placeholder 3"/>
          <p:cNvPicPr>
            <a:picLocks noGrp="1" noChangeAspect="1"/>
          </p:cNvPicPr>
          <p:nvPr>
            <p:ph idx="1"/>
          </p:nvPr>
        </p:nvPicPr>
        <p:blipFill>
          <a:blip r:embed="rId2"/>
          <a:stretch>
            <a:fillRect/>
          </a:stretch>
        </p:blipFill>
        <p:spPr>
          <a:xfrm>
            <a:off x="677863" y="2573496"/>
            <a:ext cx="8596312" cy="3055621"/>
          </a:xfrm>
          <a:prstGeom prst="rect">
            <a:avLst/>
          </a:prstGeom>
        </p:spPr>
      </p:pic>
    </p:spTree>
    <p:extLst>
      <p:ext uri="{BB962C8B-B14F-4D97-AF65-F5344CB8AC3E}">
        <p14:creationId xmlns:p14="http://schemas.microsoft.com/office/powerpoint/2010/main" val="4156295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Area in INCOSE.ORG </a:t>
            </a:r>
            <a:br>
              <a:rPr lang="en-US" dirty="0" smtClean="0"/>
            </a:br>
            <a:r>
              <a:rPr lang="en-US" dirty="0" smtClean="0"/>
              <a:t>VS Chapter Area in CONNECT</a:t>
            </a:r>
            <a:endParaRPr lang="en-US" dirty="0"/>
          </a:p>
        </p:txBody>
      </p:sp>
      <p:sp>
        <p:nvSpPr>
          <p:cNvPr id="3" name="Content Placeholder 2"/>
          <p:cNvSpPr>
            <a:spLocks noGrp="1"/>
          </p:cNvSpPr>
          <p:nvPr>
            <p:ph idx="1"/>
          </p:nvPr>
        </p:nvSpPr>
        <p:spPr/>
        <p:txBody>
          <a:bodyPr/>
          <a:lstStyle/>
          <a:p>
            <a:r>
              <a:rPr lang="en-US" dirty="0" smtClean="0"/>
              <a:t>Chapters at Go Live will </a:t>
            </a:r>
            <a:r>
              <a:rPr lang="en-US" dirty="0"/>
              <a:t>have </a:t>
            </a:r>
            <a:r>
              <a:rPr lang="en-US" dirty="0" smtClean="0"/>
              <a:t>2 areas where they will have a web presence, a site on INCOSE.ORG and a site on CONNECT</a:t>
            </a:r>
          </a:p>
          <a:p>
            <a:r>
              <a:rPr lang="en-US" b="1" dirty="0" smtClean="0">
                <a:solidFill>
                  <a:schemeClr val="accent5"/>
                </a:solidFill>
              </a:rPr>
              <a:t>INCOSE.ORG</a:t>
            </a:r>
            <a:r>
              <a:rPr lang="en-US" dirty="0" smtClean="0"/>
              <a:t> is the site that is “Public Facing” and should contain content for not only INCOSE Members, but also for people who are interesting in Joining INCOSE and finding out more about your Chapter</a:t>
            </a:r>
          </a:p>
          <a:p>
            <a:r>
              <a:rPr lang="en-US" dirty="0" smtClean="0"/>
              <a:t>INCOSE.ORG before Go Live is called beta.incose.org and to make changes to this new site, access beta.incose.org/</a:t>
            </a:r>
            <a:r>
              <a:rPr lang="en-US" dirty="0" err="1" smtClean="0"/>
              <a:t>sitefinity</a:t>
            </a:r>
            <a:endParaRPr lang="en-US" dirty="0" smtClean="0"/>
          </a:p>
          <a:p>
            <a:r>
              <a:rPr lang="en-US" b="1" dirty="0" smtClean="0">
                <a:solidFill>
                  <a:schemeClr val="accent5"/>
                </a:solidFill>
              </a:rPr>
              <a:t>CONNECT</a:t>
            </a:r>
            <a:r>
              <a:rPr lang="en-US" dirty="0" smtClean="0"/>
              <a:t> is the INCOSE Intranet site, available for Collaboration of your Chapter Members and visible to other INCOSE Members that may be interested in joining your Chapters</a:t>
            </a:r>
          </a:p>
          <a:p>
            <a:endParaRPr lang="en-US" dirty="0"/>
          </a:p>
        </p:txBody>
      </p:sp>
    </p:spTree>
    <p:extLst>
      <p:ext uri="{BB962C8B-B14F-4D97-AF65-F5344CB8AC3E}">
        <p14:creationId xmlns:p14="http://schemas.microsoft.com/office/powerpoint/2010/main" val="2294796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my Working Group Pages?</a:t>
            </a:r>
            <a:endParaRPr lang="en-US" dirty="0"/>
          </a:p>
        </p:txBody>
      </p:sp>
      <p:sp>
        <p:nvSpPr>
          <p:cNvPr id="3" name="Content Placeholder 2"/>
          <p:cNvSpPr>
            <a:spLocks noGrp="1"/>
          </p:cNvSpPr>
          <p:nvPr>
            <p:ph idx="1"/>
          </p:nvPr>
        </p:nvSpPr>
        <p:spPr>
          <a:xfrm>
            <a:off x="677334" y="1532587"/>
            <a:ext cx="8596668" cy="4508776"/>
          </a:xfrm>
        </p:spPr>
        <p:txBody>
          <a:bodyPr>
            <a:normAutofit/>
          </a:bodyPr>
          <a:lstStyle/>
          <a:p>
            <a:r>
              <a:rPr lang="en-US" sz="2400" dirty="0" smtClean="0"/>
              <a:t>Unlike Chapters, Working Groups will be given a page, not an entire site as with Chapters on the new </a:t>
            </a:r>
            <a:r>
              <a:rPr lang="en-US" sz="2400" b="1" dirty="0" smtClean="0">
                <a:solidFill>
                  <a:schemeClr val="accent5"/>
                </a:solidFill>
              </a:rPr>
              <a:t>INCOSE.ORG</a:t>
            </a:r>
          </a:p>
          <a:p>
            <a:r>
              <a:rPr lang="en-US" sz="2400" dirty="0" smtClean="0"/>
              <a:t>Currently the Working Group Charters are displayed as downloadable PDF files rather than </a:t>
            </a:r>
            <a:r>
              <a:rPr lang="en-US" sz="2400" dirty="0"/>
              <a:t>web pages </a:t>
            </a:r>
            <a:r>
              <a:rPr lang="en-US" sz="2400" dirty="0">
                <a:hlinkClick r:id="rId2"/>
              </a:rPr>
              <a:t>http://</a:t>
            </a:r>
            <a:r>
              <a:rPr lang="en-US" sz="2400" dirty="0" smtClean="0">
                <a:hlinkClick r:id="rId2"/>
              </a:rPr>
              <a:t>beta.incose.org/ChaptersGroups/WorkingGroups</a:t>
            </a:r>
            <a:endParaRPr lang="en-US" sz="2400" dirty="0" smtClean="0"/>
          </a:p>
          <a:p>
            <a:r>
              <a:rPr lang="en-US" sz="2400" dirty="0" smtClean="0"/>
              <a:t>On </a:t>
            </a:r>
            <a:r>
              <a:rPr lang="en-US" sz="2400" b="1" dirty="0" smtClean="0">
                <a:solidFill>
                  <a:schemeClr val="accent5"/>
                </a:solidFill>
              </a:rPr>
              <a:t>CONNECT</a:t>
            </a:r>
            <a:r>
              <a:rPr lang="en-US" sz="2400" dirty="0" smtClean="0"/>
              <a:t>, is where each Working Group will be focusing their Web Presence for Collaboration purposes</a:t>
            </a:r>
          </a:p>
          <a:p>
            <a:r>
              <a:rPr lang="en-US" sz="2400" dirty="0" smtClean="0"/>
              <a:t>INCOSE.ORG, currently before Go Live is beta.incose.org</a:t>
            </a:r>
          </a:p>
          <a:p>
            <a:r>
              <a:rPr lang="en-US" sz="2400" dirty="0" smtClean="0"/>
              <a:t>This training will focus on the content on beta.incose.org</a:t>
            </a:r>
          </a:p>
          <a:p>
            <a:endParaRPr lang="en-US" sz="2400" dirty="0"/>
          </a:p>
        </p:txBody>
      </p:sp>
    </p:spTree>
    <p:extLst>
      <p:ext uri="{BB962C8B-B14F-4D97-AF65-F5344CB8AC3E}">
        <p14:creationId xmlns:p14="http://schemas.microsoft.com/office/powerpoint/2010/main" val="1900909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2007</TotalTime>
  <Words>1695</Words>
  <Application>Microsoft Office PowerPoint</Application>
  <PresentationFormat>Widescreen</PresentationFormat>
  <Paragraphs>210</Paragraphs>
  <Slides>23</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INCOSE.ORG MIGRATION Chapter Webmaster Training</vt:lpstr>
      <vt:lpstr>Agenda</vt:lpstr>
      <vt:lpstr>Target Audience for this Training -  Webmasters of the following Chapter Sites  </vt:lpstr>
      <vt:lpstr>Background of Technology used for this Migration Effort</vt:lpstr>
      <vt:lpstr>Sitefinity Website, beta.incose.org News / Events / Public Information</vt:lpstr>
      <vt:lpstr>Member Databse (MemberSuite) Profile Page Renewal / Join WG / Shop / Products</vt:lpstr>
      <vt:lpstr>SharePoint 2013 – CONNECT Site Member Only Area / Collaboration</vt:lpstr>
      <vt:lpstr>Chapter Area in INCOSE.ORG  VS Chapter Area in CONNECT</vt:lpstr>
      <vt:lpstr>Where are my Working Group Pages?</vt:lpstr>
      <vt:lpstr>Important Facts to Consider Before Logging Into Sitefinity</vt:lpstr>
      <vt:lpstr>Logging into Sitefinity’s Backend Admin Area for Chapter Site Webmasters</vt:lpstr>
      <vt:lpstr>Finding my Chapter Site Pages Pages &gt; Chapters &amp; Groups &gt; INCOSE Chapters &gt; All Chapter Sites &gt; “Your Chapter Name”</vt:lpstr>
      <vt:lpstr>Before you begin editing a page upload your Images and Documents</vt:lpstr>
      <vt:lpstr>Uploading Images to an Image Library</vt:lpstr>
      <vt:lpstr>Different from Images, Chapter Document Libraries are already available</vt:lpstr>
      <vt:lpstr>Creating Chapter Specific News &amp; Events</vt:lpstr>
      <vt:lpstr>Using Categories for News and Events</vt:lpstr>
      <vt:lpstr>Configure your Chapter Home, Chapter News and Chapter Events Pages</vt:lpstr>
      <vt:lpstr>Updating the Chapter Graphic</vt:lpstr>
      <vt:lpstr>Modifying Content on the Chapter Page</vt:lpstr>
      <vt:lpstr>Current Problem with Chapter Templates Soon to be Resolved</vt:lpstr>
      <vt:lpstr>After you are done, before closing your browser, please Logout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INCOSE.org MIGRATION Chapter Webmaster Training</dc:title>
  <dc:creator>Microsoft account</dc:creator>
  <cp:lastModifiedBy>Microsoft account</cp:lastModifiedBy>
  <cp:revision>71</cp:revision>
  <dcterms:created xsi:type="dcterms:W3CDTF">2015-01-24T02:44:30Z</dcterms:created>
  <dcterms:modified xsi:type="dcterms:W3CDTF">2015-01-27T07:30:55Z</dcterms:modified>
</cp:coreProperties>
</file>