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89" r:id="rId4"/>
  </p:sldMasterIdLst>
  <p:notesMasterIdLst>
    <p:notesMasterId r:id="rId54"/>
  </p:notesMasterIdLst>
  <p:handoutMasterIdLst>
    <p:handoutMasterId r:id="rId55"/>
  </p:handoutMasterIdLst>
  <p:sldIdLst>
    <p:sldId id="535" r:id="rId5"/>
    <p:sldId id="526" r:id="rId6"/>
    <p:sldId id="565" r:id="rId7"/>
    <p:sldId id="539" r:id="rId8"/>
    <p:sldId id="554" r:id="rId9"/>
    <p:sldId id="555" r:id="rId10"/>
    <p:sldId id="566" r:id="rId11"/>
    <p:sldId id="561" r:id="rId12"/>
    <p:sldId id="568" r:id="rId13"/>
    <p:sldId id="570" r:id="rId14"/>
    <p:sldId id="571" r:id="rId15"/>
    <p:sldId id="574" r:id="rId16"/>
    <p:sldId id="581" r:id="rId17"/>
    <p:sldId id="580" r:id="rId18"/>
    <p:sldId id="579" r:id="rId19"/>
    <p:sldId id="578" r:id="rId20"/>
    <p:sldId id="577" r:id="rId21"/>
    <p:sldId id="575" r:id="rId22"/>
    <p:sldId id="576" r:id="rId23"/>
    <p:sldId id="569" r:id="rId24"/>
    <p:sldId id="583" r:id="rId25"/>
    <p:sldId id="591" r:id="rId26"/>
    <p:sldId id="585" r:id="rId27"/>
    <p:sldId id="586" r:id="rId28"/>
    <p:sldId id="588" r:id="rId29"/>
    <p:sldId id="587" r:id="rId30"/>
    <p:sldId id="590" r:id="rId31"/>
    <p:sldId id="593" r:id="rId32"/>
    <p:sldId id="592" r:id="rId33"/>
    <p:sldId id="594" r:id="rId34"/>
    <p:sldId id="595" r:id="rId35"/>
    <p:sldId id="596" r:id="rId36"/>
    <p:sldId id="597" r:id="rId37"/>
    <p:sldId id="598" r:id="rId38"/>
    <p:sldId id="599" r:id="rId39"/>
    <p:sldId id="601" r:id="rId40"/>
    <p:sldId id="606" r:id="rId41"/>
    <p:sldId id="605" r:id="rId42"/>
    <p:sldId id="603" r:id="rId43"/>
    <p:sldId id="604" r:id="rId44"/>
    <p:sldId id="589" r:id="rId45"/>
    <p:sldId id="607" r:id="rId46"/>
    <p:sldId id="608" r:id="rId47"/>
    <p:sldId id="609" r:id="rId48"/>
    <p:sldId id="610" r:id="rId49"/>
    <p:sldId id="611" r:id="rId50"/>
    <p:sldId id="567" r:id="rId51"/>
    <p:sldId id="560" r:id="rId52"/>
    <p:sldId id="559"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ver page" id="{D4D86441-41F6-44AF-BDC5-169104FD4F45}">
          <p14:sldIdLst>
            <p14:sldId id="535"/>
            <p14:sldId id="526"/>
            <p14:sldId id="565"/>
            <p14:sldId id="539"/>
            <p14:sldId id="554"/>
            <p14:sldId id="555"/>
            <p14:sldId id="566"/>
            <p14:sldId id="561"/>
            <p14:sldId id="568"/>
            <p14:sldId id="570"/>
            <p14:sldId id="571"/>
            <p14:sldId id="574"/>
            <p14:sldId id="581"/>
            <p14:sldId id="580"/>
            <p14:sldId id="579"/>
            <p14:sldId id="578"/>
            <p14:sldId id="577"/>
            <p14:sldId id="575"/>
            <p14:sldId id="576"/>
            <p14:sldId id="569"/>
            <p14:sldId id="583"/>
            <p14:sldId id="591"/>
            <p14:sldId id="585"/>
            <p14:sldId id="586"/>
            <p14:sldId id="588"/>
            <p14:sldId id="587"/>
            <p14:sldId id="590"/>
            <p14:sldId id="593"/>
            <p14:sldId id="592"/>
            <p14:sldId id="594"/>
            <p14:sldId id="595"/>
            <p14:sldId id="596"/>
            <p14:sldId id="597"/>
            <p14:sldId id="598"/>
            <p14:sldId id="599"/>
            <p14:sldId id="601"/>
            <p14:sldId id="606"/>
            <p14:sldId id="605"/>
            <p14:sldId id="603"/>
            <p14:sldId id="604"/>
            <p14:sldId id="589"/>
            <p14:sldId id="607"/>
            <p14:sldId id="608"/>
            <p14:sldId id="609"/>
            <p14:sldId id="610"/>
            <p14:sldId id="611"/>
            <p14:sldId id="567"/>
            <p14:sldId id="560"/>
            <p14:sldId id="559"/>
          </p14:sldIdLst>
        </p14:section>
      </p14:sectionLst>
    </p:ext>
    <p:ext uri="{EFAFB233-063F-42B5-8137-9DF3F51BA10A}">
      <p15:sldGuideLst xmlns:p15="http://schemas.microsoft.com/office/powerpoint/2012/main">
        <p15:guide id="1" orient="horz" pos="2400" userDrawn="1">
          <p15:clr>
            <a:srgbClr val="A4A3A4"/>
          </p15:clr>
        </p15:guide>
        <p15:guide id="2" pos="1224"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6" name="Author" initials="A" lastIdx="461"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00"/>
    <a:srgbClr val="3C6D8E"/>
    <a:srgbClr val="0070C0"/>
    <a:srgbClr val="FFFFCC"/>
    <a:srgbClr val="CCFF99"/>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9D96430-8629-4632-AEF6-C1AFC4B9BED1}" v="1141" dt="2025-08-20T16:37:30.95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159" autoAdjust="0"/>
    <p:restoredTop sz="94660"/>
  </p:normalViewPr>
  <p:slideViewPr>
    <p:cSldViewPr snapToGrid="0">
      <p:cViewPr varScale="1">
        <p:scale>
          <a:sx n="79" d="100"/>
          <a:sy n="79" d="100"/>
        </p:scale>
        <p:origin x="1042" y="72"/>
      </p:cViewPr>
      <p:guideLst>
        <p:guide orient="horz" pos="2400"/>
        <p:guide pos="1224"/>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handoutMaster" Target="handoutMasters/handout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viewProps" Target="viewProps.xml"/><Relationship Id="rId5" Type="http://schemas.openxmlformats.org/officeDocument/2006/relationships/slide" Target="slides/slide1.xml"/><Relationship Id="rId61" Type="http://schemas.microsoft.com/office/2015/10/relationships/revisionInfo" Target="revisionInfo.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commentAuthors" Target="commentAuthor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presProps" Target="pres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F134F0E-9DE9-EA8D-5BA1-D8D087F6B7F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a:p>
            <a:endParaRPr lang="en-US" dirty="0"/>
          </a:p>
        </p:txBody>
      </p:sp>
      <p:sp>
        <p:nvSpPr>
          <p:cNvPr id="3" name="Date Placeholder 2">
            <a:extLst>
              <a:ext uri="{FF2B5EF4-FFF2-40B4-BE49-F238E27FC236}">
                <a16:creationId xmlns:a16="http://schemas.microsoft.com/office/drawing/2014/main" id="{290A97AA-582B-E691-99CB-1F887C4124C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DD6D3FE-CEB1-4200-AFA1-3542C24F659B}" type="datetimeFigureOut">
              <a:rPr lang="en-US" smtClean="0"/>
              <a:t>8/20/2025</a:t>
            </a:fld>
            <a:endParaRPr lang="en-US" dirty="0"/>
          </a:p>
        </p:txBody>
      </p:sp>
      <p:sp>
        <p:nvSpPr>
          <p:cNvPr id="4" name="Footer Placeholder 3">
            <a:extLst>
              <a:ext uri="{FF2B5EF4-FFF2-40B4-BE49-F238E27FC236}">
                <a16:creationId xmlns:a16="http://schemas.microsoft.com/office/drawing/2014/main" id="{70B446F8-8D45-D477-FA45-670B8D06FF4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a:p>
            <a:endParaRPr lang="en-US" dirty="0"/>
          </a:p>
        </p:txBody>
      </p:sp>
      <p:sp>
        <p:nvSpPr>
          <p:cNvPr id="5" name="Slide Number Placeholder 4">
            <a:extLst>
              <a:ext uri="{FF2B5EF4-FFF2-40B4-BE49-F238E27FC236}">
                <a16:creationId xmlns:a16="http://schemas.microsoft.com/office/drawing/2014/main" id="{F2AF7FEB-540A-BF15-9581-E644C849247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A0445E6-3CA7-4502-A66B-2B698127CC17}" type="slidenum">
              <a:rPr lang="en-US" smtClean="0"/>
              <a:t>‹#›</a:t>
            </a:fld>
            <a:endParaRPr lang="en-US" dirty="0"/>
          </a:p>
        </p:txBody>
      </p:sp>
    </p:spTree>
    <p:extLst>
      <p:ext uri="{BB962C8B-B14F-4D97-AF65-F5344CB8AC3E}">
        <p14:creationId xmlns:p14="http://schemas.microsoft.com/office/powerpoint/2010/main" val="1151104789"/>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8471EC-2628-46A7-B6C8-5F35BC1AF521}" type="datetimeFigureOut">
              <a:rPr lang="en-US" smtClean="0"/>
              <a:t>8/20/2025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779B68-DFD0-4268-9B99-BA30995F58B4}" type="slidenum">
              <a:rPr lang="en-US" smtClean="0"/>
              <a:t>‹#›</a:t>
            </a:fld>
            <a:endParaRPr lang="en-US" dirty="0"/>
          </a:p>
        </p:txBody>
      </p:sp>
    </p:spTree>
    <p:extLst>
      <p:ext uri="{BB962C8B-B14F-4D97-AF65-F5344CB8AC3E}">
        <p14:creationId xmlns:p14="http://schemas.microsoft.com/office/powerpoint/2010/main" val="1494869929"/>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2">
    <p:spTree>
      <p:nvGrpSpPr>
        <p:cNvPr id="1" name=""/>
        <p:cNvGrpSpPr/>
        <p:nvPr/>
      </p:nvGrpSpPr>
      <p:grpSpPr>
        <a:xfrm>
          <a:off x="0" y="0"/>
          <a:ext cx="0" cy="0"/>
          <a:chOff x="0" y="0"/>
          <a:chExt cx="0" cy="0"/>
        </a:xfrm>
      </p:grpSpPr>
      <p:sp>
        <p:nvSpPr>
          <p:cNvPr id="4" name="Title 1"/>
          <p:cNvSpPr>
            <a:spLocks noGrp="1"/>
          </p:cNvSpPr>
          <p:nvPr>
            <p:ph type="title"/>
          </p:nvPr>
        </p:nvSpPr>
        <p:spPr>
          <a:xfrm>
            <a:off x="604800" y="2954603"/>
            <a:ext cx="10984933" cy="615922"/>
          </a:xfrm>
          <a:prstGeom prst="rect">
            <a:avLst/>
          </a:prstGeom>
        </p:spPr>
        <p:txBody>
          <a:bodyPr anchor="ctr"/>
          <a:lstStyle>
            <a:lvl1pPr algn="ctr">
              <a:defRPr sz="3200" b="1" i="1" cap="none" baseline="0">
                <a:solidFill>
                  <a:schemeClr val="tx1"/>
                </a:solidFill>
                <a:latin typeface="Franklin Gothic Medium" pitchFamily="34" charset="0"/>
                <a:cs typeface="Tahoma" pitchFamily="34" charset="0"/>
              </a:defRPr>
            </a:lvl1pPr>
          </a:lstStyle>
          <a:p>
            <a:r>
              <a:rPr lang="en-US" dirty="0"/>
              <a:t>Click to edit Master title style</a:t>
            </a:r>
          </a:p>
        </p:txBody>
      </p:sp>
    </p:spTree>
    <p:extLst>
      <p:ext uri="{BB962C8B-B14F-4D97-AF65-F5344CB8AC3E}">
        <p14:creationId xmlns:p14="http://schemas.microsoft.com/office/powerpoint/2010/main" val="278032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Large/Single Line Text">
    <p:spTree>
      <p:nvGrpSpPr>
        <p:cNvPr id="1" name=""/>
        <p:cNvGrpSpPr/>
        <p:nvPr/>
      </p:nvGrpSpPr>
      <p:grpSpPr>
        <a:xfrm>
          <a:off x="0" y="0"/>
          <a:ext cx="0" cy="0"/>
          <a:chOff x="0" y="0"/>
          <a:chExt cx="0" cy="0"/>
        </a:xfrm>
      </p:grpSpPr>
      <p:sp>
        <p:nvSpPr>
          <p:cNvPr id="5" name="Title 1"/>
          <p:cNvSpPr>
            <a:spLocks noGrp="1"/>
          </p:cNvSpPr>
          <p:nvPr>
            <p:ph type="title"/>
          </p:nvPr>
        </p:nvSpPr>
        <p:spPr>
          <a:xfrm>
            <a:off x="604800" y="680139"/>
            <a:ext cx="10984933" cy="615922"/>
          </a:xfrm>
          <a:prstGeom prst="rect">
            <a:avLst/>
          </a:prstGeom>
        </p:spPr>
        <p:txBody>
          <a:bodyPr anchor="ctr"/>
          <a:lstStyle>
            <a:lvl1pPr algn="ctr">
              <a:lnSpc>
                <a:spcPct val="90000"/>
              </a:lnSpc>
              <a:defRPr sz="3200" b="1" i="1" cap="none" baseline="0">
                <a:solidFill>
                  <a:schemeClr val="tx1"/>
                </a:solidFill>
                <a:latin typeface="Franklin Gothic Medium" pitchFamily="34" charset="0"/>
                <a:cs typeface="Tahoma" pitchFamily="34" charset="0"/>
              </a:defRPr>
            </a:lvl1pPr>
          </a:lstStyle>
          <a:p>
            <a:r>
              <a:rPr lang="en-US" dirty="0"/>
              <a:t>Click to edit Master title style</a:t>
            </a:r>
          </a:p>
        </p:txBody>
      </p:sp>
    </p:spTree>
    <p:extLst>
      <p:ext uri="{BB962C8B-B14F-4D97-AF65-F5344CB8AC3E}">
        <p14:creationId xmlns:p14="http://schemas.microsoft.com/office/powerpoint/2010/main" val="188162080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arge/Single Line Text">
    <p:spTree>
      <p:nvGrpSpPr>
        <p:cNvPr id="1" name=""/>
        <p:cNvGrpSpPr/>
        <p:nvPr/>
      </p:nvGrpSpPr>
      <p:grpSpPr>
        <a:xfrm>
          <a:off x="0" y="0"/>
          <a:ext cx="0" cy="0"/>
          <a:chOff x="0" y="0"/>
          <a:chExt cx="0" cy="0"/>
        </a:xfrm>
      </p:grpSpPr>
      <p:sp>
        <p:nvSpPr>
          <p:cNvPr id="9" name="Text Placeholder 13"/>
          <p:cNvSpPr>
            <a:spLocks noGrp="1"/>
          </p:cNvSpPr>
          <p:nvPr>
            <p:ph idx="1"/>
          </p:nvPr>
        </p:nvSpPr>
        <p:spPr>
          <a:xfrm>
            <a:off x="604259" y="1390811"/>
            <a:ext cx="10984992" cy="4848624"/>
          </a:xfrm>
          <a:prstGeom prst="rect">
            <a:avLst/>
          </a:prstGeom>
        </p:spPr>
        <p:txBody>
          <a:bodyPr vert="horz" lIns="91440" tIns="45720" rIns="91440" bIns="45720" rtlCol="0">
            <a:normAutofit/>
          </a:bodyPr>
          <a:lstStyle>
            <a:lvl1pPr marL="284163" indent="-284163">
              <a:lnSpc>
                <a:spcPct val="90000"/>
              </a:lnSpc>
              <a:spcBef>
                <a:spcPts val="1800"/>
              </a:spcBef>
              <a:defRPr sz="2600" b="1" i="1">
                <a:latin typeface="Franklin Gothic Medium" pitchFamily="34" charset="0"/>
                <a:cs typeface="Tahoma" pitchFamily="34" charset="0"/>
              </a:defRPr>
            </a:lvl1pPr>
            <a:lvl2pPr marL="565150" indent="-285750">
              <a:lnSpc>
                <a:spcPct val="90000"/>
              </a:lnSpc>
              <a:spcBef>
                <a:spcPts val="300"/>
              </a:spcBef>
              <a:buFont typeface="Arial" pitchFamily="34" charset="0"/>
              <a:buChar char="-"/>
              <a:defRPr sz="2200" b="1" i="1">
                <a:latin typeface="Franklin Gothic Medium" pitchFamily="34" charset="0"/>
                <a:cs typeface="Tahoma" pitchFamily="34" charset="0"/>
              </a:defRPr>
            </a:lvl2pPr>
            <a:lvl3pPr marL="1082675" indent="-284163" defTabSz="914400">
              <a:lnSpc>
                <a:spcPct val="90000"/>
              </a:lnSpc>
              <a:spcBef>
                <a:spcPts val="300"/>
              </a:spcBef>
              <a:buFont typeface="Tahoma" pitchFamily="34" charset="0"/>
              <a:buChar char="▪"/>
              <a:defRPr sz="1800" b="1" i="1">
                <a:latin typeface="Franklin Gothic Medium" pitchFamily="34" charset="0"/>
                <a:cs typeface="Tahoma"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5" name="Title 1"/>
          <p:cNvSpPr>
            <a:spLocks noGrp="1"/>
          </p:cNvSpPr>
          <p:nvPr>
            <p:ph type="title"/>
          </p:nvPr>
        </p:nvSpPr>
        <p:spPr>
          <a:xfrm>
            <a:off x="604800" y="680139"/>
            <a:ext cx="10984933" cy="615922"/>
          </a:xfrm>
          <a:prstGeom prst="rect">
            <a:avLst/>
          </a:prstGeom>
        </p:spPr>
        <p:txBody>
          <a:bodyPr anchor="ctr"/>
          <a:lstStyle>
            <a:lvl1pPr algn="ctr">
              <a:lnSpc>
                <a:spcPct val="90000"/>
              </a:lnSpc>
              <a:defRPr sz="3200" b="1" i="1" cap="none" baseline="0">
                <a:solidFill>
                  <a:schemeClr val="tx1"/>
                </a:solidFill>
                <a:latin typeface="Franklin Gothic Medium" pitchFamily="34" charset="0"/>
                <a:cs typeface="Tahoma" pitchFamily="34" charset="0"/>
              </a:defRPr>
            </a:lvl1pPr>
          </a:lstStyle>
          <a:p>
            <a:r>
              <a:rPr lang="en-US" dirty="0"/>
              <a:t>Click to edit Master title style</a:t>
            </a:r>
          </a:p>
        </p:txBody>
      </p:sp>
    </p:spTree>
    <p:extLst>
      <p:ext uri="{BB962C8B-B14F-4D97-AF65-F5344CB8AC3E}">
        <p14:creationId xmlns:p14="http://schemas.microsoft.com/office/powerpoint/2010/main" val="33827742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14722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userDrawn="1">
  <p:cSld name="Title Slide">
    <p:bg>
      <p:bgPr>
        <a:solidFill>
          <a:schemeClr val="bg1"/>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5EB1597-8A37-4E2A-A356-9B0101BC4FFE}"/>
              </a:ext>
            </a:extLst>
          </p:cNvPr>
          <p:cNvSpPr txBox="1"/>
          <p:nvPr userDrawn="1"/>
        </p:nvSpPr>
        <p:spPr>
          <a:xfrm>
            <a:off x="7924291" y="1314282"/>
            <a:ext cx="4630140" cy="276999"/>
          </a:xfrm>
          <a:prstGeom prst="rect">
            <a:avLst/>
          </a:prstGeom>
          <a:noFill/>
        </p:spPr>
        <p:txBody>
          <a:bodyPr wrap="square" rtlCol="0">
            <a:spAutoFit/>
          </a:bodyPr>
          <a:lstStyle/>
          <a:p>
            <a:pPr algn="ctr"/>
            <a:r>
              <a:rPr lang="en-US" sz="1200" dirty="0">
                <a:latin typeface="Arial Black" panose="020B0A04020102020204" pitchFamily="34" charset="0"/>
              </a:rPr>
              <a:t>National Defense Industrial</a:t>
            </a:r>
            <a:r>
              <a:rPr lang="en-US" sz="1200" baseline="0" dirty="0">
                <a:latin typeface="Arial Black" panose="020B0A04020102020204" pitchFamily="34" charset="0"/>
              </a:rPr>
              <a:t> Association</a:t>
            </a:r>
            <a:endParaRPr lang="en-US" sz="1200" dirty="0">
              <a:latin typeface="Arial Black" panose="020B0A04020102020204" pitchFamily="34" charset="0"/>
            </a:endParaRPr>
          </a:p>
        </p:txBody>
      </p:sp>
      <p:pic>
        <p:nvPicPr>
          <p:cNvPr id="8" name="Picture 7">
            <a:extLst>
              <a:ext uri="{FF2B5EF4-FFF2-40B4-BE49-F238E27FC236}">
                <a16:creationId xmlns:a16="http://schemas.microsoft.com/office/drawing/2014/main" id="{2CA45E25-287A-4CDE-994F-0A4F67967F1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06017" y="464262"/>
            <a:ext cx="2359152" cy="793692"/>
          </a:xfrm>
          <a:prstGeom prst="rect">
            <a:avLst/>
          </a:prstGeom>
        </p:spPr>
      </p:pic>
      <p:pic>
        <p:nvPicPr>
          <p:cNvPr id="9" name="Picture 8">
            <a:extLst>
              <a:ext uri="{FF2B5EF4-FFF2-40B4-BE49-F238E27FC236}">
                <a16:creationId xmlns:a16="http://schemas.microsoft.com/office/drawing/2014/main" id="{77FE7DD2-EB16-493A-ADAB-C1BE3A7DC7BB}"/>
              </a:ext>
            </a:extLst>
          </p:cNvPr>
          <p:cNvPicPr>
            <a:picLocks noChangeAspect="1"/>
          </p:cNvPicPr>
          <p:nvPr userDrawn="1"/>
        </p:nvPicPr>
        <p:blipFill>
          <a:blip r:embed="rId3"/>
          <a:stretch>
            <a:fillRect/>
          </a:stretch>
        </p:blipFill>
        <p:spPr>
          <a:xfrm>
            <a:off x="635805" y="451115"/>
            <a:ext cx="1451439" cy="1143074"/>
          </a:xfrm>
          <a:prstGeom prst="rect">
            <a:avLst/>
          </a:prstGeom>
        </p:spPr>
      </p:pic>
      <p:sp>
        <p:nvSpPr>
          <p:cNvPr id="11" name="Title 1">
            <a:extLst>
              <a:ext uri="{FF2B5EF4-FFF2-40B4-BE49-F238E27FC236}">
                <a16:creationId xmlns:a16="http://schemas.microsoft.com/office/drawing/2014/main" id="{07B50D77-ADE4-4C1F-A4B8-F9FBA7E5B993}"/>
              </a:ext>
            </a:extLst>
          </p:cNvPr>
          <p:cNvSpPr txBox="1">
            <a:spLocks/>
          </p:cNvSpPr>
          <p:nvPr userDrawn="1"/>
        </p:nvSpPr>
        <p:spPr>
          <a:xfrm>
            <a:off x="604800" y="2954603"/>
            <a:ext cx="10984933" cy="615922"/>
          </a:xfrm>
          <a:prstGeom prst="rect">
            <a:avLst/>
          </a:prstGeom>
        </p:spPr>
        <p:txBody>
          <a:bodyPr anchor="ctr"/>
          <a:lstStyle>
            <a:lvl1pPr algn="ctr" rtl="0" fontAlgn="base">
              <a:spcBef>
                <a:spcPct val="0"/>
              </a:spcBef>
              <a:spcAft>
                <a:spcPct val="0"/>
              </a:spcAft>
              <a:defRPr sz="3200" b="1" i="1" kern="1200" cap="none" baseline="0">
                <a:solidFill>
                  <a:schemeClr val="tx1"/>
                </a:solidFill>
                <a:latin typeface="Franklin Gothic Medium" pitchFamily="34" charset="0"/>
                <a:ea typeface="+mj-ea"/>
                <a:cs typeface="Tahoma" pitchFamily="34" charset="0"/>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dirty="0"/>
              <a:t>Click to edit Master title style</a:t>
            </a:r>
          </a:p>
        </p:txBody>
      </p:sp>
    </p:spTree>
    <p:extLst>
      <p:ext uri="{BB962C8B-B14F-4D97-AF65-F5344CB8AC3E}">
        <p14:creationId xmlns:p14="http://schemas.microsoft.com/office/powerpoint/2010/main" val="301690999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8" name="Straight Connector 7"/>
          <p:cNvCxnSpPr/>
          <p:nvPr userDrawn="1"/>
        </p:nvCxnSpPr>
        <p:spPr>
          <a:xfrm>
            <a:off x="609600" y="560388"/>
            <a:ext cx="10972800" cy="0"/>
          </a:xfrm>
          <a:prstGeom prst="line">
            <a:avLst/>
          </a:prstGeom>
          <a:ln w="38100">
            <a:solidFill>
              <a:srgbClr val="A50021"/>
            </a:solidFill>
          </a:ln>
          <a:effectLst/>
          <a:scene3d>
            <a:camera prst="orthographicFront"/>
            <a:lightRig rig="threePt" dir="t"/>
          </a:scene3d>
          <a:sp3d>
            <a:bevelT/>
            <a:contourClr>
              <a:schemeClr val="tx1"/>
            </a:contourClr>
          </a:sp3d>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609600" y="6291263"/>
            <a:ext cx="10972800" cy="0"/>
          </a:xfrm>
          <a:prstGeom prst="line">
            <a:avLst/>
          </a:prstGeom>
          <a:ln w="38100">
            <a:solidFill>
              <a:srgbClr val="A50021"/>
            </a:solidFill>
          </a:ln>
          <a:effectLst/>
          <a:scene3d>
            <a:camera prst="orthographicFront"/>
            <a:lightRig rig="threePt" dir="t"/>
          </a:scene3d>
          <a:sp3d>
            <a:bevelT/>
            <a:bevelB/>
          </a:sp3d>
        </p:spPr>
        <p:style>
          <a:lnRef idx="1">
            <a:schemeClr val="accent1"/>
          </a:lnRef>
          <a:fillRef idx="0">
            <a:schemeClr val="accent1"/>
          </a:fillRef>
          <a:effectRef idx="0">
            <a:schemeClr val="accent1"/>
          </a:effectRef>
          <a:fontRef idx="minor">
            <a:schemeClr val="tx1"/>
          </a:fontRef>
        </p:style>
      </p:cxnSp>
      <p:sp>
        <p:nvSpPr>
          <p:cNvPr id="10" name="TextBox 9"/>
          <p:cNvSpPr txBox="1"/>
          <p:nvPr userDrawn="1"/>
        </p:nvSpPr>
        <p:spPr>
          <a:xfrm>
            <a:off x="482600" y="214313"/>
            <a:ext cx="4245521" cy="400110"/>
          </a:xfrm>
          <a:prstGeom prst="rect">
            <a:avLst/>
          </a:prstGeom>
          <a:noFill/>
        </p:spPr>
        <p:txBody>
          <a:bodyPr wrap="none">
            <a:spAutoFit/>
          </a:bodyPr>
          <a:lstStyle/>
          <a:p>
            <a:pPr fontAlgn="auto">
              <a:spcBef>
                <a:spcPts val="0"/>
              </a:spcBef>
              <a:spcAft>
                <a:spcPts val="0"/>
              </a:spcAft>
              <a:defRPr/>
            </a:pPr>
            <a:r>
              <a:rPr lang="en-US" sz="2000" b="1" i="1" cap="small" dirty="0">
                <a:latin typeface="Franklin Gothic Medium" pitchFamily="34" charset="0"/>
                <a:cs typeface="Tahoma" pitchFamily="34" charset="0"/>
              </a:rPr>
              <a:t>INCOSE Measurement Working Group</a:t>
            </a:r>
          </a:p>
        </p:txBody>
      </p:sp>
      <p:sp>
        <p:nvSpPr>
          <p:cNvPr id="11" name="TextBox 10"/>
          <p:cNvSpPr txBox="1"/>
          <p:nvPr userDrawn="1"/>
        </p:nvSpPr>
        <p:spPr>
          <a:xfrm>
            <a:off x="11045895" y="6344544"/>
            <a:ext cx="364202" cy="307777"/>
          </a:xfrm>
          <a:prstGeom prst="rect">
            <a:avLst/>
          </a:prstGeom>
          <a:noFill/>
        </p:spPr>
        <p:txBody>
          <a:bodyPr wrap="none" anchor="ctr">
            <a:spAutoFit/>
          </a:bodyPr>
          <a:lstStyle/>
          <a:p>
            <a:pPr fontAlgn="auto">
              <a:spcBef>
                <a:spcPts val="0"/>
              </a:spcBef>
              <a:spcAft>
                <a:spcPts val="0"/>
              </a:spcAft>
              <a:defRPr/>
            </a:pPr>
            <a:fld id="{E0E692AC-B344-436B-8EEB-F96972139BF3}" type="slidenum">
              <a:rPr lang="en-US" sz="1400" b="1" i="1" smtClean="0">
                <a:latin typeface="Franklin Gothic Medium" pitchFamily="34" charset="0"/>
              </a:rPr>
              <a:pPr fontAlgn="auto">
                <a:spcBef>
                  <a:spcPts val="0"/>
                </a:spcBef>
                <a:spcAft>
                  <a:spcPts val="0"/>
                </a:spcAft>
                <a:defRPr/>
              </a:pPr>
              <a:t>‹#›</a:t>
            </a:fld>
            <a:endParaRPr lang="en-US" sz="1400" b="1" i="1" dirty="0">
              <a:latin typeface="Franklin Gothic Medium" pitchFamily="34" charset="0"/>
              <a:cs typeface="+mn-cs"/>
            </a:endParaRPr>
          </a:p>
        </p:txBody>
      </p:sp>
      <p:sp>
        <p:nvSpPr>
          <p:cNvPr id="12" name="TextBox 11"/>
          <p:cNvSpPr txBox="1"/>
          <p:nvPr userDrawn="1"/>
        </p:nvSpPr>
        <p:spPr>
          <a:xfrm>
            <a:off x="482601" y="6344943"/>
            <a:ext cx="3298532" cy="307777"/>
          </a:xfrm>
          <a:prstGeom prst="rect">
            <a:avLst/>
          </a:prstGeom>
          <a:noFill/>
        </p:spPr>
        <p:txBody>
          <a:bodyPr wrap="none" rtlCol="0" anchor="ctr">
            <a:spAutoFit/>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1400" b="1" i="1" dirty="0">
                <a:latin typeface="Franklin Gothic Medium" pitchFamily="34" charset="0"/>
              </a:rPr>
              <a:t>Salvatore R. Bruno – INCOSE MWG Chair</a:t>
            </a:r>
          </a:p>
        </p:txBody>
      </p:sp>
      <p:sp>
        <p:nvSpPr>
          <p:cNvPr id="2" name="TextBox 1"/>
          <p:cNvSpPr txBox="1"/>
          <p:nvPr userDrawn="1"/>
        </p:nvSpPr>
        <p:spPr>
          <a:xfrm>
            <a:off x="5246630" y="6375322"/>
            <a:ext cx="1764907" cy="276999"/>
          </a:xfrm>
          <a:prstGeom prst="rect">
            <a:avLst/>
          </a:prstGeom>
          <a:noFill/>
        </p:spPr>
        <p:txBody>
          <a:bodyPr wrap="none" rtlCol="0">
            <a:spAutoFit/>
          </a:bodyPr>
          <a:lstStyle/>
          <a:p>
            <a:r>
              <a:rPr lang="en-US" sz="1200" b="0" i="0" u="none" strike="noStrike" kern="1200" baseline="0" dirty="0">
                <a:solidFill>
                  <a:schemeClr val="tx1"/>
                </a:solidFill>
                <a:latin typeface="+mn-lt"/>
                <a:ea typeface="+mn-ea"/>
                <a:cs typeface="+mn-cs"/>
              </a:rPr>
              <a:t>Unclassified Presentation</a:t>
            </a:r>
            <a:endParaRPr lang="en-US" sz="1200" dirty="0"/>
          </a:p>
        </p:txBody>
      </p:sp>
      <p:pic>
        <p:nvPicPr>
          <p:cNvPr id="3" name="Picture 29">
            <a:extLst>
              <a:ext uri="{FF2B5EF4-FFF2-40B4-BE49-F238E27FC236}">
                <a16:creationId xmlns:a16="http://schemas.microsoft.com/office/drawing/2014/main" id="{3EB96A47-1961-9478-DAFF-A63759192A80}"/>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10833385" y="6460"/>
            <a:ext cx="1343025"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0639019"/>
      </p:ext>
    </p:extLst>
  </p:cSld>
  <p:clrMap bg1="lt1" tx1="dk1" bg2="lt2" tx2="dk2" accent1="accent1" accent2="accent2" accent3="accent3" accent4="accent4" accent5="accent5" accent6="accent6" hlink="hlink" folHlink="folHlink"/>
  <p:sldLayoutIdLst>
    <p:sldLayoutId id="2147483690" r:id="rId1"/>
    <p:sldLayoutId id="2147483696" r:id="rId2"/>
    <p:sldLayoutId id="2147483691" r:id="rId3"/>
    <p:sldLayoutId id="2147483698" r:id="rId4"/>
    <p:sldLayoutId id="2147483697" r:id="rId5"/>
  </p:sldLayoutIdLst>
  <p:hf sldNum="0"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4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9.png"/></Relationships>
</file>

<file path=ppt/slides/_rels/slide4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9.png"/></Relationships>
</file>

<file path=ppt/slides/_rels/slide4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47.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3533" y="691599"/>
            <a:ext cx="10984933" cy="615922"/>
          </a:xfrm>
        </p:spPr>
        <p:txBody>
          <a:bodyPr>
            <a:normAutofit fontScale="90000"/>
          </a:bodyPr>
          <a:lstStyle/>
          <a:p>
            <a:r>
              <a:rPr lang="en-US" sz="3998" b="1" dirty="0">
                <a:solidFill>
                  <a:schemeClr val="tx1"/>
                </a:solidFill>
                <a:latin typeface="Calibri" panose="020F0502020204030204" pitchFamily="34" charset="0"/>
                <a:ea typeface="Calibri" panose="020F0502020204030204" pitchFamily="34" charset="0"/>
                <a:cs typeface="Times New Roman" panose="02020603050405020304" pitchFamily="18" charset="0"/>
              </a:rPr>
              <a:t>INCOSE Measurement Working Group</a:t>
            </a:r>
            <a:endParaRPr lang="en-US" sz="3998" dirty="0"/>
          </a:p>
        </p:txBody>
      </p:sp>
      <p:sp>
        <p:nvSpPr>
          <p:cNvPr id="2" name="Rectangle 1">
            <a:extLst>
              <a:ext uri="{FF2B5EF4-FFF2-40B4-BE49-F238E27FC236}">
                <a16:creationId xmlns:a16="http://schemas.microsoft.com/office/drawing/2014/main" id="{1BBC8D7E-39B8-3A22-8C3C-D38456918C8E}"/>
              </a:ext>
            </a:extLst>
          </p:cNvPr>
          <p:cNvSpPr/>
          <p:nvPr/>
        </p:nvSpPr>
        <p:spPr>
          <a:xfrm>
            <a:off x="4300959" y="1567239"/>
            <a:ext cx="3590085" cy="707886"/>
          </a:xfrm>
          <a:prstGeom prst="rect">
            <a:avLst/>
          </a:prstGeom>
          <a:noFill/>
        </p:spPr>
        <p:txBody>
          <a:bodyPr wrap="none" lIns="91440" tIns="45720" rIns="91440" bIns="45720">
            <a:spAutoFit/>
          </a:bodyPr>
          <a:lstStyle/>
          <a:p>
            <a:pPr algn="ctr"/>
            <a:r>
              <a:rPr lang="en-US" sz="40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August 20, 2025</a:t>
            </a:r>
          </a:p>
        </p:txBody>
      </p:sp>
      <p:sp>
        <p:nvSpPr>
          <p:cNvPr id="3" name="Title 3">
            <a:extLst>
              <a:ext uri="{FF2B5EF4-FFF2-40B4-BE49-F238E27FC236}">
                <a16:creationId xmlns:a16="http://schemas.microsoft.com/office/drawing/2014/main" id="{7E8C2CF6-0CAE-C57D-F0F2-0C34CDEFBD8F}"/>
              </a:ext>
            </a:extLst>
          </p:cNvPr>
          <p:cNvSpPr txBox="1">
            <a:spLocks/>
          </p:cNvSpPr>
          <p:nvPr/>
        </p:nvSpPr>
        <p:spPr>
          <a:xfrm>
            <a:off x="603533" y="2235189"/>
            <a:ext cx="10984933" cy="1794933"/>
          </a:xfrm>
          <a:prstGeom prst="rect">
            <a:avLst/>
          </a:prstGeom>
        </p:spPr>
        <p:txBody>
          <a:bodyPr anchor="ctr">
            <a:noAutofit/>
          </a:bodyPr>
          <a:lstStyle>
            <a:lvl1pPr algn="ctr" rtl="0" fontAlgn="base">
              <a:spcBef>
                <a:spcPct val="0"/>
              </a:spcBef>
              <a:spcAft>
                <a:spcPct val="0"/>
              </a:spcAft>
              <a:defRPr sz="3200" b="1" i="1" kern="1200" cap="none" baseline="0">
                <a:solidFill>
                  <a:schemeClr val="tx1"/>
                </a:solidFill>
                <a:latin typeface="Franklin Gothic Medium" pitchFamily="34" charset="0"/>
                <a:ea typeface="+mj-ea"/>
                <a:cs typeface="Tahoma" pitchFamily="34" charset="0"/>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5400"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Calibri" panose="020F0502020204030204" pitchFamily="34" charset="0"/>
                <a:ea typeface="Calibri" panose="020F0502020204030204" pitchFamily="34" charset="0"/>
                <a:cs typeface="Times New Roman" panose="02020603050405020304" pitchFamily="18" charset="0"/>
              </a:rPr>
              <a:t>The Measurement Working Group</a:t>
            </a:r>
            <a:endParaRPr lang="en-US" sz="5400" dirty="0"/>
          </a:p>
        </p:txBody>
      </p:sp>
      <p:pic>
        <p:nvPicPr>
          <p:cNvPr id="10" name="Picture 9">
            <a:extLst>
              <a:ext uri="{FF2B5EF4-FFF2-40B4-BE49-F238E27FC236}">
                <a16:creationId xmlns:a16="http://schemas.microsoft.com/office/drawing/2014/main" id="{3B6D0484-0529-056E-1082-EB2392C66F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6629" y="4091424"/>
            <a:ext cx="1886213" cy="2086266"/>
          </a:xfrm>
          <a:prstGeom prst="rect">
            <a:avLst/>
          </a:prstGeom>
        </p:spPr>
      </p:pic>
      <p:pic>
        <p:nvPicPr>
          <p:cNvPr id="14" name="Picture 13">
            <a:extLst>
              <a:ext uri="{FF2B5EF4-FFF2-40B4-BE49-F238E27FC236}">
                <a16:creationId xmlns:a16="http://schemas.microsoft.com/office/drawing/2014/main" id="{4A7594D3-1445-0A48-4408-07DE90AEE1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36722" y="4278488"/>
            <a:ext cx="2712116" cy="1899201"/>
          </a:xfrm>
          <a:prstGeom prst="rect">
            <a:avLst/>
          </a:prstGeom>
        </p:spPr>
      </p:pic>
      <p:sp>
        <p:nvSpPr>
          <p:cNvPr id="5" name="TextBox 4">
            <a:extLst>
              <a:ext uri="{FF2B5EF4-FFF2-40B4-BE49-F238E27FC236}">
                <a16:creationId xmlns:a16="http://schemas.microsoft.com/office/drawing/2014/main" id="{599051E6-DE98-16BE-8E46-433F53B4076E}"/>
              </a:ext>
            </a:extLst>
          </p:cNvPr>
          <p:cNvSpPr txBox="1"/>
          <p:nvPr/>
        </p:nvSpPr>
        <p:spPr>
          <a:xfrm>
            <a:off x="3002845" y="4933247"/>
            <a:ext cx="4379725" cy="1323439"/>
          </a:xfrm>
          <a:prstGeom prst="rect">
            <a:avLst/>
          </a:prstGeom>
          <a:noFill/>
        </p:spPr>
        <p:txBody>
          <a:bodyPr wrap="none" rtlCol="0">
            <a:spAutoFit/>
          </a:bodyPr>
          <a:lstStyle/>
          <a:p>
            <a:pPr marL="0" marR="0">
              <a:spcBef>
                <a:spcPts val="0"/>
              </a:spcBef>
              <a:spcAft>
                <a:spcPts val="0"/>
              </a:spcAft>
            </a:pPr>
            <a:r>
              <a:rPr lang="en-US" sz="1400" b="1" dirty="0">
                <a:solidFill>
                  <a:srgbClr val="0000FF"/>
                </a:solidFill>
                <a:effectLst/>
                <a:latin typeface="Arial" panose="020B0604020202020204" pitchFamily="34" charset="0"/>
                <a:ea typeface="Aptos" panose="020B0004020202020204" pitchFamily="34" charset="0"/>
                <a:cs typeface="Aptos" panose="020B0004020202020204" pitchFamily="34" charset="0"/>
              </a:rPr>
              <a:t>Salvatore R. Bruno</a:t>
            </a:r>
            <a:endParaRPr lang="en-US" sz="1400" dirty="0">
              <a:effectLst/>
              <a:latin typeface="Aptos" panose="020B0004020202020204" pitchFamily="34" charset="0"/>
              <a:ea typeface="Aptos" panose="020B0004020202020204" pitchFamily="34" charset="0"/>
              <a:cs typeface="Aptos" panose="020B0004020202020204" pitchFamily="34" charset="0"/>
            </a:endParaRPr>
          </a:p>
          <a:p>
            <a:pPr marL="0" marR="0">
              <a:spcBef>
                <a:spcPts val="0"/>
              </a:spcBef>
              <a:spcAft>
                <a:spcPts val="0"/>
              </a:spcAft>
            </a:pPr>
            <a:r>
              <a:rPr lang="en-US" sz="1100" b="1" dirty="0">
                <a:solidFill>
                  <a:srgbClr val="0000FF"/>
                </a:solidFill>
                <a:effectLst/>
                <a:latin typeface="Arial" panose="020B0604020202020204" pitchFamily="34" charset="0"/>
                <a:ea typeface="Aptos" panose="020B0004020202020204" pitchFamily="34" charset="0"/>
                <a:cs typeface="Aptos" panose="020B0004020202020204" pitchFamily="34" charset="0"/>
              </a:rPr>
              <a:t>Enterprise Operations Metrics and Analysis Principal Engineer</a:t>
            </a:r>
            <a:endParaRPr lang="en-US" sz="1100" dirty="0">
              <a:effectLst/>
              <a:latin typeface="Aptos" panose="020B0004020202020204" pitchFamily="34" charset="0"/>
              <a:ea typeface="Aptos" panose="020B0004020202020204" pitchFamily="34" charset="0"/>
              <a:cs typeface="Aptos" panose="020B0004020202020204" pitchFamily="34" charset="0"/>
            </a:endParaRPr>
          </a:p>
          <a:p>
            <a:pPr marL="0" marR="0">
              <a:spcBef>
                <a:spcPts val="0"/>
              </a:spcBef>
              <a:spcAft>
                <a:spcPts val="0"/>
              </a:spcAft>
            </a:pPr>
            <a:r>
              <a:rPr lang="en-US" sz="1100" b="1" dirty="0">
                <a:solidFill>
                  <a:srgbClr val="275317"/>
                </a:solidFill>
                <a:effectLst/>
                <a:latin typeface="Arial" panose="020B0604020202020204" pitchFamily="34" charset="0"/>
                <a:ea typeface="Aptos" panose="020B0004020202020204" pitchFamily="34" charset="0"/>
                <a:cs typeface="Aptos" panose="020B0004020202020204" pitchFamily="34" charset="0"/>
              </a:rPr>
              <a:t>Six Sigma Certified Green Belt</a:t>
            </a:r>
            <a:endParaRPr lang="en-US" sz="1100" dirty="0">
              <a:effectLst/>
              <a:latin typeface="Aptos" panose="020B0004020202020204" pitchFamily="34" charset="0"/>
              <a:ea typeface="Aptos" panose="020B0004020202020204" pitchFamily="34" charset="0"/>
              <a:cs typeface="Aptos" panose="020B0004020202020204" pitchFamily="34" charset="0"/>
            </a:endParaRPr>
          </a:p>
          <a:p>
            <a:pPr marL="0" marR="0">
              <a:spcBef>
                <a:spcPts val="0"/>
              </a:spcBef>
              <a:spcAft>
                <a:spcPts val="0"/>
              </a:spcAft>
            </a:pPr>
            <a:r>
              <a:rPr lang="en-US" sz="1100" b="1" dirty="0">
                <a:solidFill>
                  <a:srgbClr val="385623"/>
                </a:solidFill>
                <a:effectLst/>
                <a:latin typeface="Arial" panose="020B0604020202020204" pitchFamily="34" charset="0"/>
                <a:ea typeface="Aptos" panose="020B0004020202020204" pitchFamily="34" charset="0"/>
                <a:cs typeface="Aptos" panose="020B0004020202020204" pitchFamily="34" charset="0"/>
              </a:rPr>
              <a:t>Practical Software and Systems Measurement LM POC</a:t>
            </a:r>
            <a:endParaRPr lang="en-US" sz="1100" dirty="0">
              <a:effectLst/>
              <a:latin typeface="Aptos" panose="020B0004020202020204" pitchFamily="34" charset="0"/>
              <a:ea typeface="Aptos" panose="020B0004020202020204" pitchFamily="34" charset="0"/>
              <a:cs typeface="Aptos" panose="020B0004020202020204" pitchFamily="34" charset="0"/>
            </a:endParaRPr>
          </a:p>
          <a:p>
            <a:pPr marL="0" marR="0">
              <a:spcBef>
                <a:spcPts val="0"/>
              </a:spcBef>
              <a:spcAft>
                <a:spcPts val="0"/>
              </a:spcAft>
            </a:pPr>
            <a:r>
              <a:rPr lang="en-US" sz="1100" b="1" dirty="0">
                <a:solidFill>
                  <a:srgbClr val="385623"/>
                </a:solidFill>
                <a:effectLst/>
                <a:latin typeface="Arial" panose="020B0604020202020204" pitchFamily="34" charset="0"/>
                <a:ea typeface="Aptos" panose="020B0004020202020204" pitchFamily="34" charset="0"/>
                <a:cs typeface="Aptos" panose="020B0004020202020204" pitchFamily="34" charset="0"/>
              </a:rPr>
              <a:t>INCOSE Measurement Working Group Chair</a:t>
            </a:r>
            <a:endParaRPr lang="en-US" sz="1100" dirty="0">
              <a:effectLst/>
              <a:latin typeface="Aptos" panose="020B0004020202020204" pitchFamily="34" charset="0"/>
              <a:ea typeface="Aptos" panose="020B0004020202020204" pitchFamily="34" charset="0"/>
              <a:cs typeface="Aptos" panose="020B0004020202020204" pitchFamily="34" charset="0"/>
            </a:endParaRPr>
          </a:p>
          <a:p>
            <a:r>
              <a:rPr lang="en-US" sz="1100" b="1" dirty="0">
                <a:solidFill>
                  <a:srgbClr val="385623"/>
                </a:solidFill>
                <a:effectLst/>
                <a:latin typeface="Arial" panose="020B0604020202020204" pitchFamily="34" charset="0"/>
                <a:ea typeface="Aptos" panose="020B0004020202020204" pitchFamily="34" charset="0"/>
                <a:cs typeface="Aptos" panose="020B0004020202020204" pitchFamily="34" charset="0"/>
              </a:rPr>
              <a:t>INCITS Working Group 10 Representative</a:t>
            </a:r>
          </a:p>
          <a:p>
            <a:r>
              <a:rPr lang="en-US" sz="1100" b="1" dirty="0">
                <a:solidFill>
                  <a:srgbClr val="385623"/>
                </a:solidFill>
                <a:latin typeface="Arial" panose="020B0604020202020204" pitchFamily="34" charset="0"/>
                <a:ea typeface="Aptos" panose="020B0004020202020204" pitchFamily="34" charset="0"/>
                <a:cs typeface="Aptos" panose="020B0004020202020204" pitchFamily="34" charset="0"/>
              </a:rPr>
              <a:t>Boehm CSSE Member</a:t>
            </a:r>
            <a:endParaRPr lang="en-US" sz="1100" dirty="0">
              <a:effectLst/>
              <a:latin typeface="Aptos" panose="020B0004020202020204" pitchFamily="34" charset="0"/>
              <a:ea typeface="Aptos" panose="020B0004020202020204" pitchFamily="34" charset="0"/>
              <a:cs typeface="Aptos" panose="020B0004020202020204" pitchFamily="34" charset="0"/>
            </a:endParaRPr>
          </a:p>
        </p:txBody>
      </p:sp>
    </p:spTree>
    <p:extLst>
      <p:ext uri="{BB962C8B-B14F-4D97-AF65-F5344CB8AC3E}">
        <p14:creationId xmlns:p14="http://schemas.microsoft.com/office/powerpoint/2010/main" val="2401077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43B58B-06D1-4367-5B1D-6C3B0477FB68}"/>
            </a:ext>
          </a:extLst>
        </p:cNvPr>
        <p:cNvGrpSpPr/>
        <p:nvPr/>
      </p:nvGrpSpPr>
      <p:grpSpPr>
        <a:xfrm>
          <a:off x="0" y="0"/>
          <a:ext cx="0" cy="0"/>
          <a:chOff x="0" y="0"/>
          <a:chExt cx="0" cy="0"/>
        </a:xfrm>
      </p:grpSpPr>
      <p:sp>
        <p:nvSpPr>
          <p:cNvPr id="7" name="Title 3">
            <a:extLst>
              <a:ext uri="{FF2B5EF4-FFF2-40B4-BE49-F238E27FC236}">
                <a16:creationId xmlns:a16="http://schemas.microsoft.com/office/drawing/2014/main" id="{90EE852A-A018-B9BF-5AF7-5B9F68683AC3}"/>
              </a:ext>
            </a:extLst>
          </p:cNvPr>
          <p:cNvSpPr txBox="1">
            <a:spLocks/>
          </p:cNvSpPr>
          <p:nvPr/>
        </p:nvSpPr>
        <p:spPr>
          <a:xfrm>
            <a:off x="612984" y="722812"/>
            <a:ext cx="10984933" cy="615922"/>
          </a:xfrm>
          <a:prstGeom prst="rect">
            <a:avLst/>
          </a:prstGeom>
        </p:spPr>
        <p:txBody>
          <a:bodyPr anchor="ctr">
            <a:normAutofit fontScale="90000" lnSpcReduction="10000"/>
          </a:bodyPr>
          <a:lstStyle>
            <a:lvl1pPr algn="ctr" rtl="0" fontAlgn="base">
              <a:spcBef>
                <a:spcPct val="0"/>
              </a:spcBef>
              <a:spcAft>
                <a:spcPct val="0"/>
              </a:spcAft>
              <a:defRPr sz="3200" b="1" i="1" kern="1200" cap="none" baseline="0">
                <a:solidFill>
                  <a:schemeClr val="tx1"/>
                </a:solidFill>
                <a:latin typeface="Franklin Gothic Medium" pitchFamily="34" charset="0"/>
                <a:ea typeface="+mj-ea"/>
                <a:cs typeface="Tahoma" pitchFamily="34" charset="0"/>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3998" dirty="0">
                <a:latin typeface="Calibri" panose="020F0502020204030204" pitchFamily="34" charset="0"/>
                <a:ea typeface="Calibri" panose="020F0502020204030204" pitchFamily="34" charset="0"/>
                <a:cs typeface="Times New Roman" panose="02020603050405020304" pitchFamily="18" charset="0"/>
              </a:rPr>
              <a:t>Measurement Working Group Presentation</a:t>
            </a:r>
            <a:endParaRPr lang="en-US" sz="3998" dirty="0"/>
          </a:p>
        </p:txBody>
      </p:sp>
      <p:sp>
        <p:nvSpPr>
          <p:cNvPr id="2" name="Subtitle 4">
            <a:extLst>
              <a:ext uri="{FF2B5EF4-FFF2-40B4-BE49-F238E27FC236}">
                <a16:creationId xmlns:a16="http://schemas.microsoft.com/office/drawing/2014/main" id="{76A0B122-0C5B-FA7B-7EDD-C036FDE1496D}"/>
              </a:ext>
            </a:extLst>
          </p:cNvPr>
          <p:cNvSpPr txBox="1">
            <a:spLocks/>
          </p:cNvSpPr>
          <p:nvPr/>
        </p:nvSpPr>
        <p:spPr>
          <a:xfrm>
            <a:off x="635425" y="1533767"/>
            <a:ext cx="10940051" cy="4503476"/>
          </a:xfrm>
        </p:spPr>
        <p:txBody>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b="1" dirty="0">
                <a:solidFill>
                  <a:srgbClr val="0070C0"/>
                </a:solidFill>
              </a:rPr>
              <a:t>Measurement Tempo / Cadence / Business Rhythm</a:t>
            </a:r>
            <a:endParaRPr lang="en-US" sz="1200" b="1" dirty="0"/>
          </a:p>
          <a:p>
            <a:pPr algn="just">
              <a:buFont typeface="Wingdings" panose="05000000000000000000" pitchFamily="2" charset="2"/>
              <a:buChar char="Ø"/>
            </a:pPr>
            <a:r>
              <a:rPr lang="en-US" sz="2400" b="1" dirty="0"/>
              <a:t>On-Demand, Daily, Weekly, Monthly, Quarterly, Semi-Annual, and Annual</a:t>
            </a:r>
          </a:p>
          <a:p>
            <a:pPr algn="just">
              <a:buFont typeface="Wingdings" panose="05000000000000000000" pitchFamily="2" charset="2"/>
              <a:buChar char="Ø"/>
            </a:pPr>
            <a:r>
              <a:rPr lang="en-US" sz="2400" b="1" dirty="0"/>
              <a:t>Example:  The Monthly Cadence</a:t>
            </a:r>
          </a:p>
        </p:txBody>
      </p:sp>
      <p:pic>
        <p:nvPicPr>
          <p:cNvPr id="4" name="Picture 3" descr="Metrics Business Rhythm 205049o_253">
            <a:extLst>
              <a:ext uri="{FF2B5EF4-FFF2-40B4-BE49-F238E27FC236}">
                <a16:creationId xmlns:a16="http://schemas.microsoft.com/office/drawing/2014/main" id="{CB48B867-D2E8-F0B0-8548-886B2FAC65DC}"/>
              </a:ext>
            </a:extLst>
          </p:cNvPr>
          <p:cNvPicPr>
            <a:picLocks noChangeAspect="1" noChangeArrowheads="1"/>
          </p:cNvPicPr>
          <p:nvPr/>
        </p:nvPicPr>
        <p:blipFill>
          <a:blip r:embed="rId2" cstate="print"/>
          <a:srcRect/>
          <a:stretch>
            <a:fillRect/>
          </a:stretch>
        </p:blipFill>
        <p:spPr bwMode="auto">
          <a:xfrm>
            <a:off x="758757" y="3042893"/>
            <a:ext cx="4670918" cy="3092295"/>
          </a:xfrm>
          <a:prstGeom prst="rect">
            <a:avLst/>
          </a:prstGeom>
          <a:noFill/>
          <a:ln w="9525">
            <a:noFill/>
            <a:miter lim="800000"/>
            <a:headEnd/>
            <a:tailEnd/>
          </a:ln>
        </p:spPr>
      </p:pic>
      <p:sp>
        <p:nvSpPr>
          <p:cNvPr id="5" name="Text Box 4">
            <a:extLst>
              <a:ext uri="{FF2B5EF4-FFF2-40B4-BE49-F238E27FC236}">
                <a16:creationId xmlns:a16="http://schemas.microsoft.com/office/drawing/2014/main" id="{A3383549-A351-6D1E-A8A5-1868C2716D1B}"/>
              </a:ext>
            </a:extLst>
          </p:cNvPr>
          <p:cNvSpPr txBox="1">
            <a:spLocks noChangeArrowheads="1"/>
          </p:cNvSpPr>
          <p:nvPr/>
        </p:nvSpPr>
        <p:spPr bwMode="auto">
          <a:xfrm>
            <a:off x="5523823" y="3353043"/>
            <a:ext cx="4339650" cy="1723549"/>
          </a:xfrm>
          <a:prstGeom prst="rect">
            <a:avLst/>
          </a:prstGeom>
          <a:noFill/>
          <a:ln w="9525">
            <a:noFill/>
            <a:miter lim="800000"/>
            <a:headEnd/>
            <a:tailEnd/>
          </a:ln>
        </p:spPr>
        <p:txBody>
          <a:bodyPr wrap="none">
            <a:spAutoFit/>
          </a:bodyPr>
          <a:lstStyle/>
          <a:p>
            <a:r>
              <a:rPr lang="en-US" sz="1600" b="1" i="1" dirty="0">
                <a:solidFill>
                  <a:srgbClr val="404040"/>
                </a:solidFill>
                <a:latin typeface="Georgia" pitchFamily="18" charset="0"/>
              </a:rPr>
              <a:t>FW 1 – Data Collection and Storage</a:t>
            </a:r>
          </a:p>
          <a:p>
            <a:endParaRPr lang="en-US" sz="1200" b="1" i="1" dirty="0">
              <a:solidFill>
                <a:srgbClr val="404040"/>
              </a:solidFill>
              <a:latin typeface="Georgia" pitchFamily="18" charset="0"/>
            </a:endParaRPr>
          </a:p>
          <a:p>
            <a:r>
              <a:rPr lang="en-US" sz="1600" b="1" i="1" dirty="0">
                <a:solidFill>
                  <a:srgbClr val="404040"/>
                </a:solidFill>
                <a:latin typeface="Georgia" pitchFamily="18" charset="0"/>
              </a:rPr>
              <a:t>FW 2 – Analysis of Indicators</a:t>
            </a:r>
          </a:p>
          <a:p>
            <a:endParaRPr lang="en-US" sz="1600" b="1" i="1" dirty="0">
              <a:solidFill>
                <a:srgbClr val="404040"/>
              </a:solidFill>
              <a:latin typeface="Georgia" pitchFamily="18" charset="0"/>
            </a:endParaRPr>
          </a:p>
          <a:p>
            <a:r>
              <a:rPr lang="en-US" sz="1600" b="1" i="1" dirty="0">
                <a:solidFill>
                  <a:srgbClr val="404040"/>
                </a:solidFill>
                <a:latin typeface="Georgia" pitchFamily="18" charset="0"/>
              </a:rPr>
              <a:t>FW 3 – Management Review of Results</a:t>
            </a:r>
          </a:p>
          <a:p>
            <a:endParaRPr lang="en-US" sz="1200" b="1" i="1" dirty="0">
              <a:solidFill>
                <a:srgbClr val="404040"/>
              </a:solidFill>
              <a:latin typeface="Georgia" pitchFamily="18" charset="0"/>
            </a:endParaRPr>
          </a:p>
          <a:p>
            <a:r>
              <a:rPr lang="en-US" sz="1600" b="1" i="1" dirty="0">
                <a:solidFill>
                  <a:srgbClr val="404040"/>
                </a:solidFill>
                <a:latin typeface="Georgia" pitchFamily="18" charset="0"/>
              </a:rPr>
              <a:t>FW 4 – Action and Feedback</a:t>
            </a:r>
          </a:p>
        </p:txBody>
      </p:sp>
      <p:sp>
        <p:nvSpPr>
          <p:cNvPr id="6" name="Rectangle 5">
            <a:extLst>
              <a:ext uri="{FF2B5EF4-FFF2-40B4-BE49-F238E27FC236}">
                <a16:creationId xmlns:a16="http://schemas.microsoft.com/office/drawing/2014/main" id="{13E31EA3-71CF-38CE-2FC7-E6504D5653EC}"/>
              </a:ext>
            </a:extLst>
          </p:cNvPr>
          <p:cNvSpPr/>
          <p:nvPr/>
        </p:nvSpPr>
        <p:spPr>
          <a:xfrm>
            <a:off x="9739511" y="3465536"/>
            <a:ext cx="904415" cy="523220"/>
          </a:xfrm>
          <a:prstGeom prst="rect">
            <a:avLst/>
          </a:prstGeom>
          <a:noFill/>
        </p:spPr>
        <p:txBody>
          <a:bodyPr wrap="none">
            <a:spAutoFit/>
          </a:bodyPr>
          <a:lstStyle/>
          <a:p>
            <a:pPr algn="ctr">
              <a:defRPr/>
            </a:pP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rPr>
              <a:t>80%</a:t>
            </a:r>
          </a:p>
        </p:txBody>
      </p:sp>
      <p:sp>
        <p:nvSpPr>
          <p:cNvPr id="3" name="Left Brace 2">
            <a:extLst>
              <a:ext uri="{FF2B5EF4-FFF2-40B4-BE49-F238E27FC236}">
                <a16:creationId xmlns:a16="http://schemas.microsoft.com/office/drawing/2014/main" id="{76AB02D4-5B06-8AEF-5D44-DE84C1547139}"/>
              </a:ext>
            </a:extLst>
          </p:cNvPr>
          <p:cNvSpPr/>
          <p:nvPr/>
        </p:nvSpPr>
        <p:spPr>
          <a:xfrm>
            <a:off x="10643926" y="3370632"/>
            <a:ext cx="153772" cy="724711"/>
          </a:xfrm>
          <a:prstGeom prst="leftBrace">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a:p>
        </p:txBody>
      </p:sp>
      <p:sp>
        <p:nvSpPr>
          <p:cNvPr id="10" name="Rectangle 9">
            <a:extLst>
              <a:ext uri="{FF2B5EF4-FFF2-40B4-BE49-F238E27FC236}">
                <a16:creationId xmlns:a16="http://schemas.microsoft.com/office/drawing/2014/main" id="{226D1F43-2109-AFC1-064B-F68C223348E6}"/>
              </a:ext>
            </a:extLst>
          </p:cNvPr>
          <p:cNvSpPr/>
          <p:nvPr/>
        </p:nvSpPr>
        <p:spPr>
          <a:xfrm>
            <a:off x="10802699" y="3356389"/>
            <a:ext cx="697628" cy="400110"/>
          </a:xfrm>
          <a:prstGeom prst="rect">
            <a:avLst/>
          </a:prstGeom>
          <a:noFill/>
        </p:spPr>
        <p:txBody>
          <a:bodyPr wrap="none">
            <a:spAutoFit/>
          </a:bodyPr>
          <a:lstStyle/>
          <a:p>
            <a:pPr algn="ctr">
              <a:defRPr/>
            </a:pPr>
            <a:r>
              <a:rPr lang="en-US" sz="2000" b="1" dirty="0">
                <a:ln w="6600">
                  <a:solidFill>
                    <a:schemeClr val="accent2"/>
                  </a:solidFill>
                  <a:prstDash val="solid"/>
                </a:ln>
                <a:solidFill>
                  <a:srgbClr val="FFFFFF"/>
                </a:solidFill>
                <a:effectLst>
                  <a:outerShdw dist="38100" dir="2700000" algn="tl" rotWithShape="0">
                    <a:schemeClr val="accent2"/>
                  </a:outerShdw>
                </a:effectLst>
                <a:latin typeface="Arial" pitchFamily="34" charset="0"/>
              </a:rPr>
              <a:t>63%</a:t>
            </a:r>
          </a:p>
        </p:txBody>
      </p:sp>
      <p:sp>
        <p:nvSpPr>
          <p:cNvPr id="12" name="Rectangle 11">
            <a:extLst>
              <a:ext uri="{FF2B5EF4-FFF2-40B4-BE49-F238E27FC236}">
                <a16:creationId xmlns:a16="http://schemas.microsoft.com/office/drawing/2014/main" id="{51FD8417-F59C-E49E-F5F2-D22C06503378}"/>
              </a:ext>
            </a:extLst>
          </p:cNvPr>
          <p:cNvSpPr/>
          <p:nvPr/>
        </p:nvSpPr>
        <p:spPr>
          <a:xfrm>
            <a:off x="10809183" y="3742255"/>
            <a:ext cx="697628" cy="400110"/>
          </a:xfrm>
          <a:prstGeom prst="rect">
            <a:avLst/>
          </a:prstGeom>
          <a:noFill/>
        </p:spPr>
        <p:txBody>
          <a:bodyPr wrap="none">
            <a:spAutoFit/>
          </a:bodyPr>
          <a:lstStyle/>
          <a:p>
            <a:pPr algn="ctr">
              <a:defRPr/>
            </a:pPr>
            <a:r>
              <a:rPr lang="en-US" sz="2000" b="1" dirty="0">
                <a:ln w="6600">
                  <a:solidFill>
                    <a:schemeClr val="accent2"/>
                  </a:solidFill>
                  <a:prstDash val="solid"/>
                </a:ln>
                <a:solidFill>
                  <a:srgbClr val="FFFFFF"/>
                </a:solidFill>
                <a:effectLst>
                  <a:outerShdw dist="38100" dir="2700000" algn="tl" rotWithShape="0">
                    <a:schemeClr val="accent2"/>
                  </a:outerShdw>
                </a:effectLst>
                <a:latin typeface="Arial" pitchFamily="34" charset="0"/>
              </a:rPr>
              <a:t>17%</a:t>
            </a:r>
          </a:p>
        </p:txBody>
      </p:sp>
      <p:sp>
        <p:nvSpPr>
          <p:cNvPr id="8" name="Rectangle 7">
            <a:extLst>
              <a:ext uri="{FF2B5EF4-FFF2-40B4-BE49-F238E27FC236}">
                <a16:creationId xmlns:a16="http://schemas.microsoft.com/office/drawing/2014/main" id="{54D0E191-3617-5159-BD8E-9140875147CF}"/>
              </a:ext>
            </a:extLst>
          </p:cNvPr>
          <p:cNvSpPr/>
          <p:nvPr/>
        </p:nvSpPr>
        <p:spPr>
          <a:xfrm>
            <a:off x="9739511" y="4378314"/>
            <a:ext cx="904415" cy="523220"/>
          </a:xfrm>
          <a:prstGeom prst="rect">
            <a:avLst/>
          </a:prstGeom>
          <a:noFill/>
        </p:spPr>
        <p:txBody>
          <a:bodyPr wrap="none">
            <a:spAutoFit/>
          </a:bodyPr>
          <a:lstStyle/>
          <a:p>
            <a:pPr algn="ctr">
              <a:defRPr/>
            </a:pP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rPr>
              <a:t>20%</a:t>
            </a:r>
          </a:p>
        </p:txBody>
      </p:sp>
      <p:sp>
        <p:nvSpPr>
          <p:cNvPr id="9" name="Left Brace 8">
            <a:extLst>
              <a:ext uri="{FF2B5EF4-FFF2-40B4-BE49-F238E27FC236}">
                <a16:creationId xmlns:a16="http://schemas.microsoft.com/office/drawing/2014/main" id="{5CD80B7D-4214-6182-5186-ABABEE31CDC9}"/>
              </a:ext>
            </a:extLst>
          </p:cNvPr>
          <p:cNvSpPr/>
          <p:nvPr/>
        </p:nvSpPr>
        <p:spPr>
          <a:xfrm>
            <a:off x="10643926" y="4281792"/>
            <a:ext cx="153772" cy="724711"/>
          </a:xfrm>
          <a:prstGeom prst="leftBrace">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a:p>
        </p:txBody>
      </p:sp>
      <p:sp>
        <p:nvSpPr>
          <p:cNvPr id="11" name="Rectangle 10">
            <a:extLst>
              <a:ext uri="{FF2B5EF4-FFF2-40B4-BE49-F238E27FC236}">
                <a16:creationId xmlns:a16="http://schemas.microsoft.com/office/drawing/2014/main" id="{C307C570-F2E4-4D68-1F12-BA20562A374D}"/>
              </a:ext>
            </a:extLst>
          </p:cNvPr>
          <p:cNvSpPr/>
          <p:nvPr/>
        </p:nvSpPr>
        <p:spPr>
          <a:xfrm>
            <a:off x="10802699" y="4277797"/>
            <a:ext cx="697628" cy="400110"/>
          </a:xfrm>
          <a:prstGeom prst="rect">
            <a:avLst/>
          </a:prstGeom>
          <a:noFill/>
        </p:spPr>
        <p:txBody>
          <a:bodyPr wrap="none">
            <a:spAutoFit/>
          </a:bodyPr>
          <a:lstStyle/>
          <a:p>
            <a:pPr algn="ctr">
              <a:defRPr/>
            </a:pPr>
            <a:r>
              <a:rPr lang="en-US" sz="2000" b="1" dirty="0">
                <a:ln w="6600">
                  <a:solidFill>
                    <a:schemeClr val="accent2"/>
                  </a:solidFill>
                  <a:prstDash val="solid"/>
                </a:ln>
                <a:solidFill>
                  <a:srgbClr val="FFFFFF"/>
                </a:solidFill>
                <a:effectLst>
                  <a:outerShdw dist="38100" dir="2700000" algn="tl" rotWithShape="0">
                    <a:schemeClr val="accent2"/>
                  </a:outerShdw>
                </a:effectLst>
                <a:latin typeface="Arial" pitchFamily="34" charset="0"/>
              </a:rPr>
              <a:t>18%</a:t>
            </a:r>
          </a:p>
        </p:txBody>
      </p:sp>
      <p:sp>
        <p:nvSpPr>
          <p:cNvPr id="13" name="Rectangle 12">
            <a:extLst>
              <a:ext uri="{FF2B5EF4-FFF2-40B4-BE49-F238E27FC236}">
                <a16:creationId xmlns:a16="http://schemas.microsoft.com/office/drawing/2014/main" id="{91F30AEE-121A-4598-C31B-B7EABFD76239}"/>
              </a:ext>
            </a:extLst>
          </p:cNvPr>
          <p:cNvSpPr/>
          <p:nvPr/>
        </p:nvSpPr>
        <p:spPr>
          <a:xfrm>
            <a:off x="10809986" y="4655033"/>
            <a:ext cx="696024" cy="400110"/>
          </a:xfrm>
          <a:prstGeom prst="rect">
            <a:avLst/>
          </a:prstGeom>
          <a:noFill/>
        </p:spPr>
        <p:txBody>
          <a:bodyPr wrap="none">
            <a:spAutoFit/>
          </a:bodyPr>
          <a:lstStyle/>
          <a:p>
            <a:pPr algn="ctr">
              <a:defRPr/>
            </a:pPr>
            <a:r>
              <a:rPr lang="en-US" sz="2000" b="1" dirty="0">
                <a:ln w="6600">
                  <a:solidFill>
                    <a:schemeClr val="accent2"/>
                  </a:solidFill>
                  <a:prstDash val="solid"/>
                </a:ln>
                <a:solidFill>
                  <a:srgbClr val="FFFFFF"/>
                </a:solidFill>
                <a:effectLst>
                  <a:outerShdw dist="38100" dir="2700000" algn="tl" rotWithShape="0">
                    <a:schemeClr val="accent2"/>
                  </a:outerShdw>
                </a:effectLst>
                <a:latin typeface="Arial" pitchFamily="34" charset="0"/>
              </a:rPr>
              <a:t>  2%</a:t>
            </a:r>
          </a:p>
        </p:txBody>
      </p:sp>
      <p:sp>
        <p:nvSpPr>
          <p:cNvPr id="19" name="Rectangle 18">
            <a:extLst>
              <a:ext uri="{FF2B5EF4-FFF2-40B4-BE49-F238E27FC236}">
                <a16:creationId xmlns:a16="http://schemas.microsoft.com/office/drawing/2014/main" id="{BB149994-0BD2-32BC-A398-808CE02D3F3F}"/>
              </a:ext>
            </a:extLst>
          </p:cNvPr>
          <p:cNvSpPr/>
          <p:nvPr/>
        </p:nvSpPr>
        <p:spPr>
          <a:xfrm>
            <a:off x="11451209" y="3382323"/>
            <a:ext cx="697628" cy="400110"/>
          </a:xfrm>
          <a:prstGeom prst="rect">
            <a:avLst/>
          </a:prstGeom>
          <a:noFill/>
        </p:spPr>
        <p:txBody>
          <a:bodyPr wrap="none">
            <a:spAutoFit/>
            <a:scene3d>
              <a:camera prst="orthographicFront"/>
              <a:lightRig rig="harsh" dir="t"/>
            </a:scene3d>
            <a:sp3d extrusionH="57150" prstMaterial="matte">
              <a:bevelT w="63500" h="12700" prst="angle"/>
              <a:contourClr>
                <a:schemeClr val="bg1">
                  <a:lumMod val="65000"/>
                </a:schemeClr>
              </a:contourClr>
            </a:sp3d>
          </a:bodyPr>
          <a:lstStyle/>
          <a:p>
            <a:pPr algn="ctr">
              <a:defRPr/>
            </a:pPr>
            <a:r>
              <a:rPr lang="en-US" sz="2000" b="1" dirty="0">
                <a:ln/>
                <a:solidFill>
                  <a:schemeClr val="accent3"/>
                </a:solidFill>
                <a:latin typeface="Arial" pitchFamily="34" charset="0"/>
              </a:rPr>
              <a:t>15%</a:t>
            </a:r>
          </a:p>
        </p:txBody>
      </p:sp>
      <p:sp>
        <p:nvSpPr>
          <p:cNvPr id="20" name="Rectangle 19">
            <a:extLst>
              <a:ext uri="{FF2B5EF4-FFF2-40B4-BE49-F238E27FC236}">
                <a16:creationId xmlns:a16="http://schemas.microsoft.com/office/drawing/2014/main" id="{B8C35F23-06A5-C764-2366-0043DD58359C}"/>
              </a:ext>
            </a:extLst>
          </p:cNvPr>
          <p:cNvSpPr/>
          <p:nvPr/>
        </p:nvSpPr>
        <p:spPr>
          <a:xfrm>
            <a:off x="11457693" y="3768189"/>
            <a:ext cx="697628" cy="400110"/>
          </a:xfrm>
          <a:prstGeom prst="rect">
            <a:avLst/>
          </a:prstGeom>
          <a:noFill/>
        </p:spPr>
        <p:txBody>
          <a:bodyPr wrap="none">
            <a:spAutoFit/>
            <a:scene3d>
              <a:camera prst="orthographicFront"/>
              <a:lightRig rig="harsh" dir="t"/>
            </a:scene3d>
            <a:sp3d extrusionH="57150" prstMaterial="matte">
              <a:bevelT w="63500" h="12700" prst="angle"/>
              <a:contourClr>
                <a:schemeClr val="bg1">
                  <a:lumMod val="65000"/>
                </a:schemeClr>
              </a:contourClr>
            </a:sp3d>
          </a:bodyPr>
          <a:lstStyle/>
          <a:p>
            <a:pPr algn="ctr">
              <a:defRPr/>
            </a:pPr>
            <a:r>
              <a:rPr lang="en-US" sz="2000" b="1" dirty="0">
                <a:ln/>
                <a:solidFill>
                  <a:schemeClr val="accent3"/>
                </a:solidFill>
                <a:latin typeface="Arial" pitchFamily="34" charset="0"/>
              </a:rPr>
              <a:t>65%</a:t>
            </a:r>
          </a:p>
        </p:txBody>
      </p:sp>
      <p:sp>
        <p:nvSpPr>
          <p:cNvPr id="24" name="Rectangle 23">
            <a:extLst>
              <a:ext uri="{FF2B5EF4-FFF2-40B4-BE49-F238E27FC236}">
                <a16:creationId xmlns:a16="http://schemas.microsoft.com/office/drawing/2014/main" id="{24065478-A525-D0F3-7C90-272DDB8CC23A}"/>
              </a:ext>
            </a:extLst>
          </p:cNvPr>
          <p:cNvSpPr/>
          <p:nvPr/>
        </p:nvSpPr>
        <p:spPr>
          <a:xfrm>
            <a:off x="11451209" y="4303731"/>
            <a:ext cx="697628" cy="400110"/>
          </a:xfrm>
          <a:prstGeom prst="rect">
            <a:avLst/>
          </a:prstGeom>
          <a:noFill/>
        </p:spPr>
        <p:txBody>
          <a:bodyPr wrap="none">
            <a:spAutoFit/>
            <a:scene3d>
              <a:camera prst="orthographicFront"/>
              <a:lightRig rig="harsh" dir="t"/>
            </a:scene3d>
            <a:sp3d extrusionH="57150" prstMaterial="matte">
              <a:bevelT w="63500" h="12700" prst="angle"/>
              <a:contourClr>
                <a:schemeClr val="bg1">
                  <a:lumMod val="65000"/>
                </a:schemeClr>
              </a:contourClr>
            </a:sp3d>
          </a:bodyPr>
          <a:lstStyle/>
          <a:p>
            <a:pPr algn="ctr">
              <a:defRPr/>
            </a:pPr>
            <a:r>
              <a:rPr lang="en-US" sz="2000" b="1" dirty="0">
                <a:ln/>
                <a:solidFill>
                  <a:schemeClr val="accent3"/>
                </a:solidFill>
                <a:latin typeface="Arial" pitchFamily="34" charset="0"/>
              </a:rPr>
              <a:t>18%</a:t>
            </a:r>
          </a:p>
        </p:txBody>
      </p:sp>
      <p:sp>
        <p:nvSpPr>
          <p:cNvPr id="25" name="Rectangle 24">
            <a:extLst>
              <a:ext uri="{FF2B5EF4-FFF2-40B4-BE49-F238E27FC236}">
                <a16:creationId xmlns:a16="http://schemas.microsoft.com/office/drawing/2014/main" id="{A714EA3C-5363-B0B3-1EE8-E82FB3B1FBC9}"/>
              </a:ext>
            </a:extLst>
          </p:cNvPr>
          <p:cNvSpPr/>
          <p:nvPr/>
        </p:nvSpPr>
        <p:spPr>
          <a:xfrm>
            <a:off x="11458496" y="4680967"/>
            <a:ext cx="696024" cy="400110"/>
          </a:xfrm>
          <a:prstGeom prst="rect">
            <a:avLst/>
          </a:prstGeom>
          <a:noFill/>
        </p:spPr>
        <p:txBody>
          <a:bodyPr wrap="none">
            <a:spAutoFit/>
            <a:scene3d>
              <a:camera prst="orthographicFront"/>
              <a:lightRig rig="harsh" dir="t"/>
            </a:scene3d>
            <a:sp3d extrusionH="57150" prstMaterial="matte">
              <a:bevelT w="63500" h="12700" prst="angle"/>
              <a:contourClr>
                <a:schemeClr val="bg1">
                  <a:lumMod val="65000"/>
                </a:schemeClr>
              </a:contourClr>
            </a:sp3d>
          </a:bodyPr>
          <a:lstStyle/>
          <a:p>
            <a:pPr algn="ctr">
              <a:defRPr/>
            </a:pPr>
            <a:r>
              <a:rPr lang="en-US" sz="2000" b="1" dirty="0">
                <a:ln/>
                <a:solidFill>
                  <a:schemeClr val="accent3"/>
                </a:solidFill>
                <a:latin typeface="Arial" pitchFamily="34" charset="0"/>
              </a:rPr>
              <a:t>  2%</a:t>
            </a:r>
          </a:p>
        </p:txBody>
      </p:sp>
      <p:grpSp>
        <p:nvGrpSpPr>
          <p:cNvPr id="17" name="Group 16">
            <a:extLst>
              <a:ext uri="{FF2B5EF4-FFF2-40B4-BE49-F238E27FC236}">
                <a16:creationId xmlns:a16="http://schemas.microsoft.com/office/drawing/2014/main" id="{5FE30E75-48A1-C0E8-8C86-03BBF1CB59F1}"/>
              </a:ext>
            </a:extLst>
          </p:cNvPr>
          <p:cNvGrpSpPr/>
          <p:nvPr/>
        </p:nvGrpSpPr>
        <p:grpSpPr>
          <a:xfrm>
            <a:off x="10864170" y="3344694"/>
            <a:ext cx="602105" cy="1738009"/>
            <a:chOff x="10980906" y="3344694"/>
            <a:chExt cx="602105" cy="1738009"/>
          </a:xfrm>
        </p:grpSpPr>
        <p:cxnSp>
          <p:nvCxnSpPr>
            <p:cNvPr id="15" name="Straight Connector 14">
              <a:extLst>
                <a:ext uri="{FF2B5EF4-FFF2-40B4-BE49-F238E27FC236}">
                  <a16:creationId xmlns:a16="http://schemas.microsoft.com/office/drawing/2014/main" id="{8D6CC9C5-79BF-B3DB-DA68-EA94C7F2F5E2}"/>
                </a:ext>
              </a:extLst>
            </p:cNvPr>
            <p:cNvCxnSpPr>
              <a:cxnSpLocks/>
            </p:cNvCxnSpPr>
            <p:nvPr/>
          </p:nvCxnSpPr>
          <p:spPr>
            <a:xfrm flipH="1">
              <a:off x="10980906" y="3344694"/>
              <a:ext cx="602105" cy="173800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AEBF772-B2E2-6306-2953-F6E13449EB18}"/>
                </a:ext>
              </a:extLst>
            </p:cNvPr>
            <p:cNvCxnSpPr>
              <a:cxnSpLocks/>
            </p:cNvCxnSpPr>
            <p:nvPr/>
          </p:nvCxnSpPr>
          <p:spPr>
            <a:xfrm>
              <a:off x="10980906" y="3344694"/>
              <a:ext cx="602105" cy="173800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8" name="Rectangle 17">
            <a:extLst>
              <a:ext uri="{FF2B5EF4-FFF2-40B4-BE49-F238E27FC236}">
                <a16:creationId xmlns:a16="http://schemas.microsoft.com/office/drawing/2014/main" id="{54E4C165-C838-B235-7D02-C0B81F406FBE}"/>
              </a:ext>
            </a:extLst>
          </p:cNvPr>
          <p:cNvSpPr/>
          <p:nvPr/>
        </p:nvSpPr>
        <p:spPr>
          <a:xfrm rot="20407732">
            <a:off x="7860755" y="2906663"/>
            <a:ext cx="1717650" cy="461665"/>
          </a:xfrm>
          <a:prstGeom prst="rect">
            <a:avLst/>
          </a:prstGeom>
          <a:noFill/>
        </p:spPr>
        <p:txBody>
          <a:bodyPr wrap="none" lIns="91440" tIns="45720" rIns="91440" bIns="45720">
            <a:spAutoFit/>
          </a:bodyPr>
          <a:lstStyle/>
          <a:p>
            <a:pPr algn="ctr"/>
            <a:r>
              <a:rPr lang="en-US" sz="2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Automation</a:t>
            </a:r>
          </a:p>
        </p:txBody>
      </p:sp>
      <p:sp>
        <p:nvSpPr>
          <p:cNvPr id="21" name="TextBox 20">
            <a:extLst>
              <a:ext uri="{FF2B5EF4-FFF2-40B4-BE49-F238E27FC236}">
                <a16:creationId xmlns:a16="http://schemas.microsoft.com/office/drawing/2014/main" id="{E60F504D-3522-B39C-9292-5643059A9548}"/>
              </a:ext>
            </a:extLst>
          </p:cNvPr>
          <p:cNvSpPr txBox="1"/>
          <p:nvPr/>
        </p:nvSpPr>
        <p:spPr>
          <a:xfrm>
            <a:off x="6595354" y="5038923"/>
            <a:ext cx="4566507" cy="1200329"/>
          </a:xfrm>
          <a:prstGeom prst="rect">
            <a:avLst/>
          </a:prstGeom>
          <a:solidFill>
            <a:srgbClr val="FFFF00"/>
          </a:solidFill>
        </p:spPr>
        <p:txBody>
          <a:bodyPr wrap="none" rtlCol="0">
            <a:spAutoFit/>
          </a:bodyPr>
          <a:lstStyle/>
          <a:p>
            <a:r>
              <a:rPr lang="en-US" b="1" u="sng" dirty="0">
                <a:solidFill>
                  <a:srgbClr val="00B050"/>
                </a:solidFill>
              </a:rPr>
              <a:t>Improvements Maturity Areas</a:t>
            </a:r>
          </a:p>
          <a:p>
            <a:pPr marL="285750" indent="-285750">
              <a:buFont typeface="Arial" panose="020B0604020202020204" pitchFamily="34" charset="0"/>
              <a:buChar char="•"/>
            </a:pPr>
            <a:r>
              <a:rPr lang="en-US" dirty="0">
                <a:solidFill>
                  <a:srgbClr val="00B050"/>
                </a:solidFill>
              </a:rPr>
              <a:t>Data collection automation</a:t>
            </a:r>
          </a:p>
          <a:p>
            <a:pPr marL="285750" indent="-285750">
              <a:buFont typeface="Arial" panose="020B0604020202020204" pitchFamily="34" charset="0"/>
              <a:buChar char="•"/>
            </a:pPr>
            <a:r>
              <a:rPr lang="en-US" dirty="0">
                <a:solidFill>
                  <a:srgbClr val="00B050"/>
                </a:solidFill>
              </a:rPr>
              <a:t>Data Quality – Proper source data reporting</a:t>
            </a:r>
          </a:p>
          <a:p>
            <a:pPr marL="285750" indent="-285750">
              <a:buFont typeface="Arial" panose="020B0604020202020204" pitchFamily="34" charset="0"/>
              <a:buChar char="•"/>
            </a:pPr>
            <a:r>
              <a:rPr lang="en-US" dirty="0">
                <a:solidFill>
                  <a:srgbClr val="00B050"/>
                </a:solidFill>
              </a:rPr>
              <a:t>AI analysis assistance</a:t>
            </a:r>
          </a:p>
        </p:txBody>
      </p:sp>
    </p:spTree>
    <p:extLst>
      <p:ext uri="{BB962C8B-B14F-4D97-AF65-F5344CB8AC3E}">
        <p14:creationId xmlns:p14="http://schemas.microsoft.com/office/powerpoint/2010/main" val="11650006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EA6483-8E97-0873-76F6-8591B0B67F28}"/>
            </a:ext>
          </a:extLst>
        </p:cNvPr>
        <p:cNvGrpSpPr/>
        <p:nvPr/>
      </p:nvGrpSpPr>
      <p:grpSpPr>
        <a:xfrm>
          <a:off x="0" y="0"/>
          <a:ext cx="0" cy="0"/>
          <a:chOff x="0" y="0"/>
          <a:chExt cx="0" cy="0"/>
        </a:xfrm>
      </p:grpSpPr>
      <p:sp>
        <p:nvSpPr>
          <p:cNvPr id="7" name="Title 3">
            <a:extLst>
              <a:ext uri="{FF2B5EF4-FFF2-40B4-BE49-F238E27FC236}">
                <a16:creationId xmlns:a16="http://schemas.microsoft.com/office/drawing/2014/main" id="{213ED596-6072-D9CA-9457-3C6E4F82793F}"/>
              </a:ext>
            </a:extLst>
          </p:cNvPr>
          <p:cNvSpPr txBox="1">
            <a:spLocks/>
          </p:cNvSpPr>
          <p:nvPr/>
        </p:nvSpPr>
        <p:spPr>
          <a:xfrm>
            <a:off x="612984" y="722812"/>
            <a:ext cx="10984933" cy="615922"/>
          </a:xfrm>
          <a:prstGeom prst="rect">
            <a:avLst/>
          </a:prstGeom>
        </p:spPr>
        <p:txBody>
          <a:bodyPr anchor="ctr">
            <a:normAutofit fontScale="90000" lnSpcReduction="10000"/>
          </a:bodyPr>
          <a:lstStyle>
            <a:lvl1pPr algn="ctr" rtl="0" fontAlgn="base">
              <a:spcBef>
                <a:spcPct val="0"/>
              </a:spcBef>
              <a:spcAft>
                <a:spcPct val="0"/>
              </a:spcAft>
              <a:defRPr sz="3200" b="1" i="1" kern="1200" cap="none" baseline="0">
                <a:solidFill>
                  <a:schemeClr val="tx1"/>
                </a:solidFill>
                <a:latin typeface="Franklin Gothic Medium" pitchFamily="34" charset="0"/>
                <a:ea typeface="+mj-ea"/>
                <a:cs typeface="Tahoma" pitchFamily="34" charset="0"/>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3998" dirty="0">
                <a:latin typeface="Calibri" panose="020F0502020204030204" pitchFamily="34" charset="0"/>
                <a:ea typeface="Calibri" panose="020F0502020204030204" pitchFamily="34" charset="0"/>
                <a:cs typeface="Times New Roman" panose="02020603050405020304" pitchFamily="18" charset="0"/>
              </a:rPr>
              <a:t>Measurement Working Group Presentation</a:t>
            </a:r>
            <a:endParaRPr lang="en-US" sz="3998" dirty="0"/>
          </a:p>
        </p:txBody>
      </p:sp>
      <p:sp>
        <p:nvSpPr>
          <p:cNvPr id="2" name="Subtitle 4">
            <a:extLst>
              <a:ext uri="{FF2B5EF4-FFF2-40B4-BE49-F238E27FC236}">
                <a16:creationId xmlns:a16="http://schemas.microsoft.com/office/drawing/2014/main" id="{E091FFC1-A5D2-A9AC-3120-7C42C92CE9CB}"/>
              </a:ext>
            </a:extLst>
          </p:cNvPr>
          <p:cNvSpPr txBox="1">
            <a:spLocks/>
          </p:cNvSpPr>
          <p:nvPr/>
        </p:nvSpPr>
        <p:spPr>
          <a:xfrm>
            <a:off x="635425" y="1533767"/>
            <a:ext cx="10940051" cy="4503476"/>
          </a:xfrm>
        </p:spPr>
        <p:txBody>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b="1" dirty="0">
                <a:solidFill>
                  <a:srgbClr val="0070C0"/>
                </a:solidFill>
              </a:rPr>
              <a:t>Measurement Tempo / Cadence / Business Rhythm</a:t>
            </a:r>
            <a:endParaRPr lang="en-US" sz="1200" b="1" dirty="0"/>
          </a:p>
        </p:txBody>
      </p:sp>
      <p:pic>
        <p:nvPicPr>
          <p:cNvPr id="27" name="Picture 7">
            <a:extLst>
              <a:ext uri="{FF2B5EF4-FFF2-40B4-BE49-F238E27FC236}">
                <a16:creationId xmlns:a16="http://schemas.microsoft.com/office/drawing/2014/main" id="{5914910F-6659-3A2F-8313-FF5D7D2091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blackWhite">
          <a:xfrm>
            <a:off x="474385" y="2178197"/>
            <a:ext cx="4556125" cy="271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lgn="ctr">
                <a:solidFill>
                  <a:srgbClr val="000000"/>
                </a:solidFill>
                <a:miter lim="800000"/>
                <a:headEnd/>
                <a:tailEnd/>
              </a14:hiddenLine>
            </a:ext>
          </a:extLst>
        </p:spPr>
      </p:pic>
      <p:pic>
        <p:nvPicPr>
          <p:cNvPr id="28" name="Picture 5">
            <a:extLst>
              <a:ext uri="{FF2B5EF4-FFF2-40B4-BE49-F238E27FC236}">
                <a16:creationId xmlns:a16="http://schemas.microsoft.com/office/drawing/2014/main" id="{7119EE4D-D328-1723-58BD-9A624C7287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blackWhite">
          <a:xfrm>
            <a:off x="3770374" y="2902092"/>
            <a:ext cx="4586287" cy="270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lgn="ctr">
                <a:solidFill>
                  <a:srgbClr val="000000"/>
                </a:solidFill>
                <a:miter lim="800000"/>
                <a:headEnd/>
                <a:tailEnd/>
              </a14:hiddenLine>
            </a:ext>
          </a:extLst>
        </p:spPr>
      </p:pic>
      <p:pic>
        <p:nvPicPr>
          <p:cNvPr id="29" name="Picture 5">
            <a:extLst>
              <a:ext uri="{FF2B5EF4-FFF2-40B4-BE49-F238E27FC236}">
                <a16:creationId xmlns:a16="http://schemas.microsoft.com/office/drawing/2014/main" id="{6E149E79-CDF3-F3E0-681F-9E522D1328F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blackWhite">
          <a:xfrm>
            <a:off x="7119476" y="3609559"/>
            <a:ext cx="4565650" cy="269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lgn="ctr">
                <a:solidFill>
                  <a:srgbClr val="000000"/>
                </a:solidFill>
                <a:miter lim="800000"/>
                <a:headEnd/>
                <a:tailEnd/>
              </a14:hiddenLine>
            </a:ext>
          </a:extLst>
        </p:spPr>
      </p:pic>
      <p:sp>
        <p:nvSpPr>
          <p:cNvPr id="35" name="Rectangle 34">
            <a:extLst>
              <a:ext uri="{FF2B5EF4-FFF2-40B4-BE49-F238E27FC236}">
                <a16:creationId xmlns:a16="http://schemas.microsoft.com/office/drawing/2014/main" id="{B11FA9B8-5BB8-F5C5-7568-B90FE59C8A61}"/>
              </a:ext>
            </a:extLst>
          </p:cNvPr>
          <p:cNvSpPr/>
          <p:nvPr/>
        </p:nvSpPr>
        <p:spPr>
          <a:xfrm>
            <a:off x="374729" y="4758914"/>
            <a:ext cx="954107" cy="584775"/>
          </a:xfrm>
          <a:prstGeom prst="rect">
            <a:avLst/>
          </a:prstGeom>
          <a:noFill/>
        </p:spPr>
        <p:txBody>
          <a:bodyPr wrap="none" lIns="91440" tIns="45720" rIns="91440" bIns="45720">
            <a:spAutoFit/>
          </a:bodyPr>
          <a:lstStyle/>
          <a:p>
            <a:pPr algn="ctr"/>
            <a:r>
              <a:rPr lang="en-US" sz="32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FW1</a:t>
            </a:r>
          </a:p>
        </p:txBody>
      </p:sp>
      <p:sp>
        <p:nvSpPr>
          <p:cNvPr id="36" name="Rectangle 35">
            <a:extLst>
              <a:ext uri="{FF2B5EF4-FFF2-40B4-BE49-F238E27FC236}">
                <a16:creationId xmlns:a16="http://schemas.microsoft.com/office/drawing/2014/main" id="{9BAF4C4D-3EC8-1301-4DC3-C0C5152B558C}"/>
              </a:ext>
            </a:extLst>
          </p:cNvPr>
          <p:cNvSpPr/>
          <p:nvPr/>
        </p:nvSpPr>
        <p:spPr>
          <a:xfrm>
            <a:off x="3663359" y="5451423"/>
            <a:ext cx="954108" cy="584775"/>
          </a:xfrm>
          <a:prstGeom prst="rect">
            <a:avLst/>
          </a:prstGeom>
          <a:noFill/>
        </p:spPr>
        <p:txBody>
          <a:bodyPr wrap="none" lIns="91440" tIns="45720" rIns="91440" bIns="45720">
            <a:spAutoFit/>
          </a:bodyPr>
          <a:lstStyle/>
          <a:p>
            <a:pPr algn="ctr"/>
            <a:r>
              <a:rPr lang="en-US" sz="32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FW2</a:t>
            </a:r>
          </a:p>
        </p:txBody>
      </p:sp>
      <p:sp>
        <p:nvSpPr>
          <p:cNvPr id="37" name="Rectangle 36">
            <a:extLst>
              <a:ext uri="{FF2B5EF4-FFF2-40B4-BE49-F238E27FC236}">
                <a16:creationId xmlns:a16="http://schemas.microsoft.com/office/drawing/2014/main" id="{B5348D22-2174-6398-3CF7-DEDB051F249E}"/>
              </a:ext>
            </a:extLst>
          </p:cNvPr>
          <p:cNvSpPr/>
          <p:nvPr/>
        </p:nvSpPr>
        <p:spPr>
          <a:xfrm>
            <a:off x="7024627" y="6169870"/>
            <a:ext cx="954108" cy="584775"/>
          </a:xfrm>
          <a:prstGeom prst="rect">
            <a:avLst/>
          </a:prstGeom>
          <a:noFill/>
        </p:spPr>
        <p:txBody>
          <a:bodyPr wrap="none" lIns="91440" tIns="45720" rIns="91440" bIns="45720">
            <a:spAutoFit/>
          </a:bodyPr>
          <a:lstStyle/>
          <a:p>
            <a:pPr algn="ctr"/>
            <a:r>
              <a:rPr lang="en-US" sz="32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FW3</a:t>
            </a:r>
          </a:p>
        </p:txBody>
      </p:sp>
      <p:sp>
        <p:nvSpPr>
          <p:cNvPr id="39" name="Rectangle 38">
            <a:extLst>
              <a:ext uri="{FF2B5EF4-FFF2-40B4-BE49-F238E27FC236}">
                <a16:creationId xmlns:a16="http://schemas.microsoft.com/office/drawing/2014/main" id="{95F870C7-8A34-F728-C6BF-A7ABD541CAE5}"/>
              </a:ext>
            </a:extLst>
          </p:cNvPr>
          <p:cNvSpPr/>
          <p:nvPr/>
        </p:nvSpPr>
        <p:spPr>
          <a:xfrm>
            <a:off x="5224225" y="2331484"/>
            <a:ext cx="6108499" cy="523220"/>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r"/>
            <a:r>
              <a:rPr lang="en-US" sz="2800" b="1" dirty="0">
                <a:ln/>
                <a:solidFill>
                  <a:schemeClr val="accent3"/>
                </a:solidFill>
              </a:rPr>
              <a:t>Weekly Measurement Status Progress</a:t>
            </a:r>
          </a:p>
        </p:txBody>
      </p:sp>
    </p:spTree>
    <p:extLst>
      <p:ext uri="{BB962C8B-B14F-4D97-AF65-F5344CB8AC3E}">
        <p14:creationId xmlns:p14="http://schemas.microsoft.com/office/powerpoint/2010/main" val="19208417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D89ED3-0949-3B05-8CCB-DD47CD2CD60C}"/>
            </a:ext>
          </a:extLst>
        </p:cNvPr>
        <p:cNvGrpSpPr/>
        <p:nvPr/>
      </p:nvGrpSpPr>
      <p:grpSpPr>
        <a:xfrm>
          <a:off x="0" y="0"/>
          <a:ext cx="0" cy="0"/>
          <a:chOff x="0" y="0"/>
          <a:chExt cx="0" cy="0"/>
        </a:xfrm>
      </p:grpSpPr>
      <p:sp>
        <p:nvSpPr>
          <p:cNvPr id="7" name="Title 3">
            <a:extLst>
              <a:ext uri="{FF2B5EF4-FFF2-40B4-BE49-F238E27FC236}">
                <a16:creationId xmlns:a16="http://schemas.microsoft.com/office/drawing/2014/main" id="{7931A5D5-476C-F4C4-C6D5-582334DD310C}"/>
              </a:ext>
            </a:extLst>
          </p:cNvPr>
          <p:cNvSpPr txBox="1">
            <a:spLocks/>
          </p:cNvSpPr>
          <p:nvPr/>
        </p:nvSpPr>
        <p:spPr>
          <a:xfrm>
            <a:off x="612984" y="722812"/>
            <a:ext cx="10984933" cy="615922"/>
          </a:xfrm>
          <a:prstGeom prst="rect">
            <a:avLst/>
          </a:prstGeom>
        </p:spPr>
        <p:txBody>
          <a:bodyPr anchor="ctr">
            <a:normAutofit fontScale="90000" lnSpcReduction="10000"/>
          </a:bodyPr>
          <a:lstStyle>
            <a:lvl1pPr algn="ctr" rtl="0" fontAlgn="base">
              <a:spcBef>
                <a:spcPct val="0"/>
              </a:spcBef>
              <a:spcAft>
                <a:spcPct val="0"/>
              </a:spcAft>
              <a:defRPr sz="3200" b="1" i="1" kern="1200" cap="none" baseline="0">
                <a:solidFill>
                  <a:schemeClr val="tx1"/>
                </a:solidFill>
                <a:latin typeface="Franklin Gothic Medium" pitchFamily="34" charset="0"/>
                <a:ea typeface="+mj-ea"/>
                <a:cs typeface="Tahoma" pitchFamily="34" charset="0"/>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3998" dirty="0">
                <a:latin typeface="Calibri" panose="020F0502020204030204" pitchFamily="34" charset="0"/>
                <a:ea typeface="Calibri" panose="020F0502020204030204" pitchFamily="34" charset="0"/>
                <a:cs typeface="Times New Roman" panose="02020603050405020304" pitchFamily="18" charset="0"/>
              </a:rPr>
              <a:t>Measurement Working Group Presentation</a:t>
            </a:r>
            <a:endParaRPr lang="en-US" sz="3998" dirty="0"/>
          </a:p>
        </p:txBody>
      </p:sp>
      <p:sp>
        <p:nvSpPr>
          <p:cNvPr id="2" name="Subtitle 4">
            <a:extLst>
              <a:ext uri="{FF2B5EF4-FFF2-40B4-BE49-F238E27FC236}">
                <a16:creationId xmlns:a16="http://schemas.microsoft.com/office/drawing/2014/main" id="{897CEA34-A9A8-E6B0-1050-B2E503F433EB}"/>
              </a:ext>
            </a:extLst>
          </p:cNvPr>
          <p:cNvSpPr txBox="1">
            <a:spLocks/>
          </p:cNvSpPr>
          <p:nvPr/>
        </p:nvSpPr>
        <p:spPr>
          <a:xfrm>
            <a:off x="635425" y="1533767"/>
            <a:ext cx="10940051" cy="615922"/>
          </a:xfrm>
        </p:spPr>
        <p:txBody>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b="1" dirty="0">
                <a:solidFill>
                  <a:srgbClr val="0070C0"/>
                </a:solidFill>
              </a:rPr>
              <a:t>Measurement Tempo / Cadence / Business Rhythm</a:t>
            </a:r>
            <a:endParaRPr lang="en-US" sz="1200" b="1" dirty="0"/>
          </a:p>
        </p:txBody>
      </p:sp>
      <p:pic>
        <p:nvPicPr>
          <p:cNvPr id="36" name="Picture 2" descr="Metrics Business Rhythm 205049o_253">
            <a:extLst>
              <a:ext uri="{FF2B5EF4-FFF2-40B4-BE49-F238E27FC236}">
                <a16:creationId xmlns:a16="http://schemas.microsoft.com/office/drawing/2014/main" id="{FF45788A-FF0B-67EF-EEB2-2F23461B08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88804" y="2381659"/>
            <a:ext cx="56388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 name="Text Box 4">
            <a:extLst>
              <a:ext uri="{FF2B5EF4-FFF2-40B4-BE49-F238E27FC236}">
                <a16:creationId xmlns:a16="http://schemas.microsoft.com/office/drawing/2014/main" id="{8EB1CFAF-A7A8-547B-E12F-B5BB520F6FF5}"/>
              </a:ext>
            </a:extLst>
          </p:cNvPr>
          <p:cNvSpPr txBox="1">
            <a:spLocks noChangeArrowheads="1"/>
          </p:cNvSpPr>
          <p:nvPr/>
        </p:nvSpPr>
        <p:spPr bwMode="auto">
          <a:xfrm>
            <a:off x="66590" y="2438648"/>
            <a:ext cx="4339650" cy="3539430"/>
          </a:xfrm>
          <a:prstGeom prst="rect">
            <a:avLst/>
          </a:prstGeom>
          <a:noFill/>
          <a:ln w="9525">
            <a:noFill/>
            <a:miter lim="800000"/>
            <a:headEnd/>
            <a:tailEnd/>
          </a:ln>
        </p:spPr>
        <p:txBody>
          <a:bodyPr wrap="none">
            <a:spAutoFit/>
          </a:bodyPr>
          <a:lstStyle/>
          <a:p>
            <a:r>
              <a:rPr lang="en-US" sz="1600" b="1" i="1" dirty="0">
                <a:solidFill>
                  <a:srgbClr val="404040"/>
                </a:solidFill>
                <a:latin typeface="Georgia" pitchFamily="18" charset="0"/>
              </a:rPr>
              <a:t>FW 1 – Data Collection and Storage</a:t>
            </a:r>
          </a:p>
          <a:p>
            <a:endParaRPr lang="en-US" sz="1200" b="1" i="1" dirty="0">
              <a:solidFill>
                <a:srgbClr val="404040"/>
              </a:solidFill>
              <a:latin typeface="Georgia" pitchFamily="18" charset="0"/>
            </a:endParaRPr>
          </a:p>
          <a:p>
            <a:endParaRPr lang="en-US" sz="1200" b="1" i="1" dirty="0">
              <a:solidFill>
                <a:srgbClr val="404040"/>
              </a:solidFill>
              <a:latin typeface="Georgia" pitchFamily="18" charset="0"/>
            </a:endParaRPr>
          </a:p>
          <a:p>
            <a:endParaRPr lang="en-US" sz="1200" b="1" i="1" dirty="0">
              <a:solidFill>
                <a:srgbClr val="404040"/>
              </a:solidFill>
              <a:latin typeface="Georgia" pitchFamily="18" charset="0"/>
            </a:endParaRPr>
          </a:p>
          <a:p>
            <a:endParaRPr lang="en-US" sz="1200" b="1" i="1" dirty="0">
              <a:solidFill>
                <a:srgbClr val="404040"/>
              </a:solidFill>
              <a:latin typeface="Georgia" pitchFamily="18" charset="0"/>
            </a:endParaRPr>
          </a:p>
          <a:p>
            <a:r>
              <a:rPr lang="en-US" sz="1600" b="1" i="1" dirty="0">
                <a:solidFill>
                  <a:srgbClr val="404040"/>
                </a:solidFill>
                <a:latin typeface="Georgia" pitchFamily="18" charset="0"/>
              </a:rPr>
              <a:t>FW 2 – Analysis of Indicators</a:t>
            </a:r>
          </a:p>
          <a:p>
            <a:endParaRPr lang="en-US" sz="1600" b="1" i="1" dirty="0">
              <a:solidFill>
                <a:srgbClr val="404040"/>
              </a:solidFill>
              <a:latin typeface="Georgia" pitchFamily="18" charset="0"/>
            </a:endParaRPr>
          </a:p>
          <a:p>
            <a:endParaRPr lang="en-US" sz="1600" b="1" i="1" dirty="0">
              <a:solidFill>
                <a:srgbClr val="404040"/>
              </a:solidFill>
              <a:latin typeface="Georgia" pitchFamily="18" charset="0"/>
            </a:endParaRPr>
          </a:p>
          <a:p>
            <a:endParaRPr lang="en-US" sz="1600" b="1" i="1" dirty="0">
              <a:solidFill>
                <a:srgbClr val="404040"/>
              </a:solidFill>
              <a:latin typeface="Georgia" pitchFamily="18" charset="0"/>
            </a:endParaRPr>
          </a:p>
          <a:p>
            <a:endParaRPr lang="en-US" sz="1600" b="1" i="1" dirty="0">
              <a:solidFill>
                <a:srgbClr val="404040"/>
              </a:solidFill>
              <a:latin typeface="Georgia" pitchFamily="18" charset="0"/>
            </a:endParaRPr>
          </a:p>
          <a:p>
            <a:r>
              <a:rPr lang="en-US" sz="1600" b="1" i="1" dirty="0">
                <a:solidFill>
                  <a:srgbClr val="404040"/>
                </a:solidFill>
                <a:latin typeface="Georgia" pitchFamily="18" charset="0"/>
              </a:rPr>
              <a:t>FW 3 – Management Review of Results</a:t>
            </a:r>
          </a:p>
          <a:p>
            <a:endParaRPr lang="en-US" sz="1200" b="1" i="1" dirty="0">
              <a:solidFill>
                <a:srgbClr val="404040"/>
              </a:solidFill>
              <a:latin typeface="Georgia" pitchFamily="18" charset="0"/>
            </a:endParaRPr>
          </a:p>
          <a:p>
            <a:endParaRPr lang="en-US" sz="1200" b="1" i="1" dirty="0">
              <a:solidFill>
                <a:srgbClr val="404040"/>
              </a:solidFill>
              <a:latin typeface="Georgia" pitchFamily="18" charset="0"/>
            </a:endParaRPr>
          </a:p>
          <a:p>
            <a:endParaRPr lang="en-US" sz="1200" b="1" i="1" dirty="0">
              <a:solidFill>
                <a:srgbClr val="404040"/>
              </a:solidFill>
              <a:latin typeface="Georgia" pitchFamily="18" charset="0"/>
            </a:endParaRPr>
          </a:p>
          <a:p>
            <a:endParaRPr lang="en-US" sz="1200" b="1" i="1" dirty="0">
              <a:solidFill>
                <a:srgbClr val="404040"/>
              </a:solidFill>
              <a:latin typeface="Georgia" pitchFamily="18" charset="0"/>
            </a:endParaRPr>
          </a:p>
          <a:p>
            <a:r>
              <a:rPr lang="en-US" sz="1600" b="1" i="1" dirty="0">
                <a:solidFill>
                  <a:srgbClr val="404040"/>
                </a:solidFill>
                <a:latin typeface="Georgia" pitchFamily="18" charset="0"/>
              </a:rPr>
              <a:t>FW 4 – Action and Feedback</a:t>
            </a:r>
          </a:p>
        </p:txBody>
      </p:sp>
      <p:pic>
        <p:nvPicPr>
          <p:cNvPr id="3" name="Picture 7">
            <a:extLst>
              <a:ext uri="{FF2B5EF4-FFF2-40B4-BE49-F238E27FC236}">
                <a16:creationId xmlns:a16="http://schemas.microsoft.com/office/drawing/2014/main" id="{2ED24DE4-2A06-AB74-8DC2-3C00DA5429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blackWhite">
          <a:xfrm>
            <a:off x="184823" y="2752928"/>
            <a:ext cx="1074915" cy="64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lgn="ctr">
                <a:solidFill>
                  <a:srgbClr val="000000"/>
                </a:solidFill>
                <a:miter lim="800000"/>
                <a:headEnd/>
                <a:tailEnd/>
              </a14:hiddenLine>
            </a:ext>
          </a:extLst>
        </p:spPr>
      </p:pic>
      <p:pic>
        <p:nvPicPr>
          <p:cNvPr id="4" name="Picture 5">
            <a:extLst>
              <a:ext uri="{FF2B5EF4-FFF2-40B4-BE49-F238E27FC236}">
                <a16:creationId xmlns:a16="http://schemas.microsoft.com/office/drawing/2014/main" id="{471A045E-83DC-AE50-0EF5-7E1019F0D5B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blackWhite">
          <a:xfrm>
            <a:off x="346242" y="3750063"/>
            <a:ext cx="1085207" cy="64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lgn="ctr">
                <a:solidFill>
                  <a:srgbClr val="000000"/>
                </a:solidFill>
                <a:miter lim="800000"/>
                <a:headEnd/>
                <a:tailEnd/>
              </a14:hiddenLine>
            </a:ext>
          </a:extLst>
        </p:spPr>
      </p:pic>
      <p:pic>
        <p:nvPicPr>
          <p:cNvPr id="5" name="Picture 5">
            <a:extLst>
              <a:ext uri="{FF2B5EF4-FFF2-40B4-BE49-F238E27FC236}">
                <a16:creationId xmlns:a16="http://schemas.microsoft.com/office/drawing/2014/main" id="{221C1DAC-AE70-ED7F-8437-29E3768C15D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blackWhite">
          <a:xfrm>
            <a:off x="560250" y="4935014"/>
            <a:ext cx="1086061" cy="64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lgn="ctr">
                <a:solidFill>
                  <a:srgbClr val="000000"/>
                </a:solidFill>
                <a:miter lim="800000"/>
                <a:headEnd/>
                <a:tailEnd/>
              </a14:hiddenLine>
            </a:ext>
          </a:extLst>
        </p:spPr>
      </p:pic>
      <p:pic>
        <p:nvPicPr>
          <p:cNvPr id="6" name="Picture 2">
            <a:extLst>
              <a:ext uri="{FF2B5EF4-FFF2-40B4-BE49-F238E27FC236}">
                <a16:creationId xmlns:a16="http://schemas.microsoft.com/office/drawing/2014/main" id="{FDB98B89-D30B-A6F6-5E7F-C547DC1CEBA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62835" y="4935014"/>
            <a:ext cx="1094608" cy="64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pic>
      <p:pic>
        <p:nvPicPr>
          <p:cNvPr id="8" name="Picture 3">
            <a:extLst>
              <a:ext uri="{FF2B5EF4-FFF2-40B4-BE49-F238E27FC236}">
                <a16:creationId xmlns:a16="http://schemas.microsoft.com/office/drawing/2014/main" id="{8C3678F3-7013-395D-DF7A-6F1D7D9A3CF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62541" y="4933069"/>
            <a:ext cx="1014976" cy="64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pic>
    </p:spTree>
    <p:extLst>
      <p:ext uri="{BB962C8B-B14F-4D97-AF65-F5344CB8AC3E}">
        <p14:creationId xmlns:p14="http://schemas.microsoft.com/office/powerpoint/2010/main" val="4030959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CF0DFC-19D3-C052-C2EB-E258A41194EE}"/>
            </a:ext>
          </a:extLst>
        </p:cNvPr>
        <p:cNvGrpSpPr/>
        <p:nvPr/>
      </p:nvGrpSpPr>
      <p:grpSpPr>
        <a:xfrm>
          <a:off x="0" y="0"/>
          <a:ext cx="0" cy="0"/>
          <a:chOff x="0" y="0"/>
          <a:chExt cx="0" cy="0"/>
        </a:xfrm>
      </p:grpSpPr>
      <p:sp>
        <p:nvSpPr>
          <p:cNvPr id="7" name="Title 3">
            <a:extLst>
              <a:ext uri="{FF2B5EF4-FFF2-40B4-BE49-F238E27FC236}">
                <a16:creationId xmlns:a16="http://schemas.microsoft.com/office/drawing/2014/main" id="{5CF7C0EC-4E2C-3695-18BA-CCFEC239A598}"/>
              </a:ext>
            </a:extLst>
          </p:cNvPr>
          <p:cNvSpPr txBox="1">
            <a:spLocks/>
          </p:cNvSpPr>
          <p:nvPr/>
        </p:nvSpPr>
        <p:spPr>
          <a:xfrm>
            <a:off x="612984" y="722812"/>
            <a:ext cx="10984933" cy="615922"/>
          </a:xfrm>
          <a:prstGeom prst="rect">
            <a:avLst/>
          </a:prstGeom>
        </p:spPr>
        <p:txBody>
          <a:bodyPr anchor="ctr">
            <a:normAutofit fontScale="90000" lnSpcReduction="10000"/>
          </a:bodyPr>
          <a:lstStyle>
            <a:lvl1pPr algn="ctr" rtl="0" fontAlgn="base">
              <a:spcBef>
                <a:spcPct val="0"/>
              </a:spcBef>
              <a:spcAft>
                <a:spcPct val="0"/>
              </a:spcAft>
              <a:defRPr sz="3200" b="1" i="1" kern="1200" cap="none" baseline="0">
                <a:solidFill>
                  <a:schemeClr val="tx1"/>
                </a:solidFill>
                <a:latin typeface="Franklin Gothic Medium" pitchFamily="34" charset="0"/>
                <a:ea typeface="+mj-ea"/>
                <a:cs typeface="Tahoma" pitchFamily="34" charset="0"/>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3998" dirty="0">
                <a:latin typeface="Calibri" panose="020F0502020204030204" pitchFamily="34" charset="0"/>
                <a:ea typeface="Calibri" panose="020F0502020204030204" pitchFamily="34" charset="0"/>
                <a:cs typeface="Times New Roman" panose="02020603050405020304" pitchFamily="18" charset="0"/>
              </a:rPr>
              <a:t>Measurement Working Group Presentation</a:t>
            </a:r>
            <a:endParaRPr lang="en-US" sz="3998" dirty="0"/>
          </a:p>
        </p:txBody>
      </p:sp>
      <p:sp>
        <p:nvSpPr>
          <p:cNvPr id="2" name="Subtitle 4">
            <a:extLst>
              <a:ext uri="{FF2B5EF4-FFF2-40B4-BE49-F238E27FC236}">
                <a16:creationId xmlns:a16="http://schemas.microsoft.com/office/drawing/2014/main" id="{2EF148EA-1C0E-34FD-6F4D-9ACD8B246E2B}"/>
              </a:ext>
            </a:extLst>
          </p:cNvPr>
          <p:cNvSpPr txBox="1">
            <a:spLocks/>
          </p:cNvSpPr>
          <p:nvPr/>
        </p:nvSpPr>
        <p:spPr>
          <a:xfrm>
            <a:off x="635425" y="1533767"/>
            <a:ext cx="10940051" cy="615922"/>
          </a:xfrm>
        </p:spPr>
        <p:txBody>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b="1" dirty="0">
                <a:solidFill>
                  <a:srgbClr val="0070C0"/>
                </a:solidFill>
              </a:rPr>
              <a:t>Measurement Tempo / Cadence / Business Rhythm</a:t>
            </a:r>
            <a:endParaRPr lang="en-US" sz="1200" b="1" dirty="0"/>
          </a:p>
        </p:txBody>
      </p:sp>
      <p:pic>
        <p:nvPicPr>
          <p:cNvPr id="36" name="Picture 2" descr="Metrics Business Rhythm 205049o_253">
            <a:extLst>
              <a:ext uri="{FF2B5EF4-FFF2-40B4-BE49-F238E27FC236}">
                <a16:creationId xmlns:a16="http://schemas.microsoft.com/office/drawing/2014/main" id="{B9B9E2C6-99E4-03D2-34A0-6CB327B472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88804" y="2381659"/>
            <a:ext cx="56388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 name="Text Box 4">
            <a:extLst>
              <a:ext uri="{FF2B5EF4-FFF2-40B4-BE49-F238E27FC236}">
                <a16:creationId xmlns:a16="http://schemas.microsoft.com/office/drawing/2014/main" id="{F474B0B9-78B7-B3EB-66A6-993237F98484}"/>
              </a:ext>
            </a:extLst>
          </p:cNvPr>
          <p:cNvSpPr txBox="1">
            <a:spLocks noChangeArrowheads="1"/>
          </p:cNvSpPr>
          <p:nvPr/>
        </p:nvSpPr>
        <p:spPr bwMode="auto">
          <a:xfrm>
            <a:off x="66590" y="2438648"/>
            <a:ext cx="4339650" cy="3539430"/>
          </a:xfrm>
          <a:prstGeom prst="rect">
            <a:avLst/>
          </a:prstGeom>
          <a:noFill/>
          <a:ln w="9525">
            <a:noFill/>
            <a:miter lim="800000"/>
            <a:headEnd/>
            <a:tailEnd/>
          </a:ln>
        </p:spPr>
        <p:txBody>
          <a:bodyPr wrap="none">
            <a:spAutoFit/>
          </a:bodyPr>
          <a:lstStyle/>
          <a:p>
            <a:r>
              <a:rPr lang="en-US" sz="1600" b="1" i="1" dirty="0">
                <a:solidFill>
                  <a:srgbClr val="404040"/>
                </a:solidFill>
                <a:latin typeface="Georgia" pitchFamily="18" charset="0"/>
              </a:rPr>
              <a:t>FW 1 – Data Collection and Storage</a:t>
            </a:r>
          </a:p>
          <a:p>
            <a:endParaRPr lang="en-US" sz="1200" b="1" i="1" dirty="0">
              <a:solidFill>
                <a:srgbClr val="404040"/>
              </a:solidFill>
              <a:latin typeface="Georgia" pitchFamily="18" charset="0"/>
            </a:endParaRPr>
          </a:p>
          <a:p>
            <a:endParaRPr lang="en-US" sz="1200" b="1" i="1" dirty="0">
              <a:solidFill>
                <a:srgbClr val="404040"/>
              </a:solidFill>
              <a:latin typeface="Georgia" pitchFamily="18" charset="0"/>
            </a:endParaRPr>
          </a:p>
          <a:p>
            <a:endParaRPr lang="en-US" sz="1200" b="1" i="1" dirty="0">
              <a:solidFill>
                <a:srgbClr val="404040"/>
              </a:solidFill>
              <a:latin typeface="Georgia" pitchFamily="18" charset="0"/>
            </a:endParaRPr>
          </a:p>
          <a:p>
            <a:endParaRPr lang="en-US" sz="1200" b="1" i="1" dirty="0">
              <a:solidFill>
                <a:srgbClr val="404040"/>
              </a:solidFill>
              <a:latin typeface="Georgia" pitchFamily="18" charset="0"/>
            </a:endParaRPr>
          </a:p>
          <a:p>
            <a:r>
              <a:rPr lang="en-US" sz="1600" b="1" i="1" dirty="0">
                <a:solidFill>
                  <a:srgbClr val="404040"/>
                </a:solidFill>
                <a:latin typeface="Georgia" pitchFamily="18" charset="0"/>
              </a:rPr>
              <a:t>FW 2 – Analysis of Indicators</a:t>
            </a:r>
          </a:p>
          <a:p>
            <a:endParaRPr lang="en-US" sz="1600" b="1" i="1" dirty="0">
              <a:solidFill>
                <a:srgbClr val="404040"/>
              </a:solidFill>
              <a:latin typeface="Georgia" pitchFamily="18" charset="0"/>
            </a:endParaRPr>
          </a:p>
          <a:p>
            <a:endParaRPr lang="en-US" sz="1600" b="1" i="1" dirty="0">
              <a:solidFill>
                <a:srgbClr val="404040"/>
              </a:solidFill>
              <a:latin typeface="Georgia" pitchFamily="18" charset="0"/>
            </a:endParaRPr>
          </a:p>
          <a:p>
            <a:endParaRPr lang="en-US" sz="1600" b="1" i="1" dirty="0">
              <a:solidFill>
                <a:srgbClr val="404040"/>
              </a:solidFill>
              <a:latin typeface="Georgia" pitchFamily="18" charset="0"/>
            </a:endParaRPr>
          </a:p>
          <a:p>
            <a:endParaRPr lang="en-US" sz="1600" b="1" i="1" dirty="0">
              <a:solidFill>
                <a:srgbClr val="404040"/>
              </a:solidFill>
              <a:latin typeface="Georgia" pitchFamily="18" charset="0"/>
            </a:endParaRPr>
          </a:p>
          <a:p>
            <a:r>
              <a:rPr lang="en-US" sz="1600" b="1" i="1" dirty="0">
                <a:solidFill>
                  <a:srgbClr val="404040"/>
                </a:solidFill>
                <a:latin typeface="Georgia" pitchFamily="18" charset="0"/>
              </a:rPr>
              <a:t>FW 3 – Management Review of Results</a:t>
            </a:r>
          </a:p>
          <a:p>
            <a:endParaRPr lang="en-US" sz="1200" b="1" i="1" dirty="0">
              <a:solidFill>
                <a:srgbClr val="404040"/>
              </a:solidFill>
              <a:latin typeface="Georgia" pitchFamily="18" charset="0"/>
            </a:endParaRPr>
          </a:p>
          <a:p>
            <a:endParaRPr lang="en-US" sz="1200" b="1" i="1" dirty="0">
              <a:solidFill>
                <a:srgbClr val="404040"/>
              </a:solidFill>
              <a:latin typeface="Georgia" pitchFamily="18" charset="0"/>
            </a:endParaRPr>
          </a:p>
          <a:p>
            <a:endParaRPr lang="en-US" sz="1200" b="1" i="1" dirty="0">
              <a:solidFill>
                <a:srgbClr val="404040"/>
              </a:solidFill>
              <a:latin typeface="Georgia" pitchFamily="18" charset="0"/>
            </a:endParaRPr>
          </a:p>
          <a:p>
            <a:endParaRPr lang="en-US" sz="1200" b="1" i="1" dirty="0">
              <a:solidFill>
                <a:srgbClr val="404040"/>
              </a:solidFill>
              <a:latin typeface="Georgia" pitchFamily="18" charset="0"/>
            </a:endParaRPr>
          </a:p>
          <a:p>
            <a:r>
              <a:rPr lang="en-US" sz="1600" b="1" i="1" dirty="0">
                <a:solidFill>
                  <a:srgbClr val="404040"/>
                </a:solidFill>
                <a:latin typeface="Georgia" pitchFamily="18" charset="0"/>
              </a:rPr>
              <a:t>FW 4 – Action and Feedback</a:t>
            </a:r>
          </a:p>
        </p:txBody>
      </p:sp>
      <p:pic>
        <p:nvPicPr>
          <p:cNvPr id="3" name="Picture 7">
            <a:extLst>
              <a:ext uri="{FF2B5EF4-FFF2-40B4-BE49-F238E27FC236}">
                <a16:creationId xmlns:a16="http://schemas.microsoft.com/office/drawing/2014/main" id="{1FF830A2-207E-AE37-F9E6-51D8BEECE3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blackWhite">
          <a:xfrm>
            <a:off x="184823" y="2752928"/>
            <a:ext cx="1074915" cy="64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lgn="ctr">
                <a:solidFill>
                  <a:srgbClr val="000000"/>
                </a:solidFill>
                <a:miter lim="800000"/>
                <a:headEnd/>
                <a:tailEnd/>
              </a14:hiddenLine>
            </a:ext>
          </a:extLst>
        </p:spPr>
      </p:pic>
      <p:pic>
        <p:nvPicPr>
          <p:cNvPr id="4" name="Picture 5">
            <a:extLst>
              <a:ext uri="{FF2B5EF4-FFF2-40B4-BE49-F238E27FC236}">
                <a16:creationId xmlns:a16="http://schemas.microsoft.com/office/drawing/2014/main" id="{4C7B2443-208A-931A-05D3-3FEA91888DD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blackWhite">
          <a:xfrm>
            <a:off x="346242" y="3750063"/>
            <a:ext cx="1085207" cy="64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lgn="ctr">
                <a:solidFill>
                  <a:srgbClr val="000000"/>
                </a:solidFill>
                <a:miter lim="800000"/>
                <a:headEnd/>
                <a:tailEnd/>
              </a14:hiddenLine>
            </a:ext>
          </a:extLst>
        </p:spPr>
      </p:pic>
      <p:pic>
        <p:nvPicPr>
          <p:cNvPr id="5" name="Picture 5">
            <a:extLst>
              <a:ext uri="{FF2B5EF4-FFF2-40B4-BE49-F238E27FC236}">
                <a16:creationId xmlns:a16="http://schemas.microsoft.com/office/drawing/2014/main" id="{B19325D6-1E2C-DD40-BCA6-781B6A8064B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blackWhite">
          <a:xfrm>
            <a:off x="560250" y="4935014"/>
            <a:ext cx="1086061" cy="64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lgn="ctr">
                <a:solidFill>
                  <a:srgbClr val="000000"/>
                </a:solidFill>
                <a:miter lim="800000"/>
                <a:headEnd/>
                <a:tailEnd/>
              </a14:hiddenLine>
            </a:ext>
          </a:extLst>
        </p:spPr>
      </p:pic>
      <p:pic>
        <p:nvPicPr>
          <p:cNvPr id="6" name="Picture 2">
            <a:extLst>
              <a:ext uri="{FF2B5EF4-FFF2-40B4-BE49-F238E27FC236}">
                <a16:creationId xmlns:a16="http://schemas.microsoft.com/office/drawing/2014/main" id="{EDFED7AE-9CF2-DBB3-CB24-C613A5E11BB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62835" y="4935014"/>
            <a:ext cx="1094608" cy="64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pic>
      <p:pic>
        <p:nvPicPr>
          <p:cNvPr id="8" name="Picture 3">
            <a:extLst>
              <a:ext uri="{FF2B5EF4-FFF2-40B4-BE49-F238E27FC236}">
                <a16:creationId xmlns:a16="http://schemas.microsoft.com/office/drawing/2014/main" id="{BA76D510-9E2A-0C95-C49D-D5CBE6980AE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62541" y="4933069"/>
            <a:ext cx="1014976" cy="64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pic>
      <p:sp>
        <p:nvSpPr>
          <p:cNvPr id="9" name="Star: 7 Points 8">
            <a:extLst>
              <a:ext uri="{FF2B5EF4-FFF2-40B4-BE49-F238E27FC236}">
                <a16:creationId xmlns:a16="http://schemas.microsoft.com/office/drawing/2014/main" id="{8748A645-888A-6851-246F-A985C6E68FE9}"/>
              </a:ext>
            </a:extLst>
          </p:cNvPr>
          <p:cNvSpPr/>
          <p:nvPr/>
        </p:nvSpPr>
        <p:spPr>
          <a:xfrm>
            <a:off x="3062541" y="5466427"/>
            <a:ext cx="1164803" cy="800610"/>
          </a:xfrm>
          <a:prstGeom prst="star7">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1E06CB0A-263D-FB11-2039-E7943E2F28B6}"/>
              </a:ext>
            </a:extLst>
          </p:cNvPr>
          <p:cNvSpPr txBox="1"/>
          <p:nvPr/>
        </p:nvSpPr>
        <p:spPr>
          <a:xfrm rot="20289930">
            <a:off x="3302310" y="5711694"/>
            <a:ext cx="729046" cy="369332"/>
          </a:xfrm>
          <a:prstGeom prst="rect">
            <a:avLst/>
          </a:prstGeom>
          <a:noFill/>
        </p:spPr>
        <p:txBody>
          <a:bodyPr wrap="none" rtlCol="0">
            <a:spAutoFit/>
          </a:bodyPr>
          <a:lstStyle/>
          <a:p>
            <a:r>
              <a:rPr lang="en-US" b="1" dirty="0"/>
              <a:t>BAM!</a:t>
            </a:r>
            <a:endParaRPr lang="en-US" sz="2800" b="1" dirty="0"/>
          </a:p>
        </p:txBody>
      </p:sp>
    </p:spTree>
    <p:extLst>
      <p:ext uri="{BB962C8B-B14F-4D97-AF65-F5344CB8AC3E}">
        <p14:creationId xmlns:p14="http://schemas.microsoft.com/office/powerpoint/2010/main" val="35003482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0D75D1-A9E6-0DD2-3CB7-CB4ED038682C}"/>
            </a:ext>
          </a:extLst>
        </p:cNvPr>
        <p:cNvGrpSpPr/>
        <p:nvPr/>
      </p:nvGrpSpPr>
      <p:grpSpPr>
        <a:xfrm>
          <a:off x="0" y="0"/>
          <a:ext cx="0" cy="0"/>
          <a:chOff x="0" y="0"/>
          <a:chExt cx="0" cy="0"/>
        </a:xfrm>
      </p:grpSpPr>
      <p:sp>
        <p:nvSpPr>
          <p:cNvPr id="7" name="Title 3">
            <a:extLst>
              <a:ext uri="{FF2B5EF4-FFF2-40B4-BE49-F238E27FC236}">
                <a16:creationId xmlns:a16="http://schemas.microsoft.com/office/drawing/2014/main" id="{1E527143-DCFB-A99D-B11C-390B119858FE}"/>
              </a:ext>
            </a:extLst>
          </p:cNvPr>
          <p:cNvSpPr txBox="1">
            <a:spLocks/>
          </p:cNvSpPr>
          <p:nvPr/>
        </p:nvSpPr>
        <p:spPr>
          <a:xfrm>
            <a:off x="612984" y="722812"/>
            <a:ext cx="10984933" cy="615922"/>
          </a:xfrm>
          <a:prstGeom prst="rect">
            <a:avLst/>
          </a:prstGeom>
        </p:spPr>
        <p:txBody>
          <a:bodyPr anchor="ctr">
            <a:normAutofit fontScale="90000" lnSpcReduction="10000"/>
          </a:bodyPr>
          <a:lstStyle>
            <a:lvl1pPr algn="ctr" rtl="0" fontAlgn="base">
              <a:spcBef>
                <a:spcPct val="0"/>
              </a:spcBef>
              <a:spcAft>
                <a:spcPct val="0"/>
              </a:spcAft>
              <a:defRPr sz="3200" b="1" i="1" kern="1200" cap="none" baseline="0">
                <a:solidFill>
                  <a:schemeClr val="tx1"/>
                </a:solidFill>
                <a:latin typeface="Franklin Gothic Medium" pitchFamily="34" charset="0"/>
                <a:ea typeface="+mj-ea"/>
                <a:cs typeface="Tahoma" pitchFamily="34" charset="0"/>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3998" dirty="0">
                <a:latin typeface="Calibri" panose="020F0502020204030204" pitchFamily="34" charset="0"/>
                <a:ea typeface="Calibri" panose="020F0502020204030204" pitchFamily="34" charset="0"/>
                <a:cs typeface="Times New Roman" panose="02020603050405020304" pitchFamily="18" charset="0"/>
              </a:rPr>
              <a:t>Measurement Working Group Presentation</a:t>
            </a:r>
            <a:endParaRPr lang="en-US" sz="3998" dirty="0"/>
          </a:p>
        </p:txBody>
      </p:sp>
      <p:sp>
        <p:nvSpPr>
          <p:cNvPr id="2" name="Subtitle 4">
            <a:extLst>
              <a:ext uri="{FF2B5EF4-FFF2-40B4-BE49-F238E27FC236}">
                <a16:creationId xmlns:a16="http://schemas.microsoft.com/office/drawing/2014/main" id="{0ABCABC4-0BE8-7C8B-D341-914E98A0EFB0}"/>
              </a:ext>
            </a:extLst>
          </p:cNvPr>
          <p:cNvSpPr txBox="1">
            <a:spLocks/>
          </p:cNvSpPr>
          <p:nvPr/>
        </p:nvSpPr>
        <p:spPr>
          <a:xfrm>
            <a:off x="635425" y="1533767"/>
            <a:ext cx="10940051" cy="615922"/>
          </a:xfrm>
        </p:spPr>
        <p:txBody>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b="1" dirty="0">
                <a:solidFill>
                  <a:srgbClr val="0070C0"/>
                </a:solidFill>
              </a:rPr>
              <a:t>Measurement Tempo / Cadence / Business Rhythm</a:t>
            </a:r>
            <a:endParaRPr lang="en-US" sz="1200" b="1" dirty="0"/>
          </a:p>
        </p:txBody>
      </p:sp>
      <p:pic>
        <p:nvPicPr>
          <p:cNvPr id="36" name="Picture 2" descr="Metrics Business Rhythm 205049o_253">
            <a:extLst>
              <a:ext uri="{FF2B5EF4-FFF2-40B4-BE49-F238E27FC236}">
                <a16:creationId xmlns:a16="http://schemas.microsoft.com/office/drawing/2014/main" id="{2CBF9C68-1871-0299-6E43-90EEDA6B5A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88804" y="2381659"/>
            <a:ext cx="56388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Rectangle 6">
            <a:extLst>
              <a:ext uri="{FF2B5EF4-FFF2-40B4-BE49-F238E27FC236}">
                <a16:creationId xmlns:a16="http://schemas.microsoft.com/office/drawing/2014/main" id="{27CF40BA-244C-1143-8BA1-A50369B0E7EB}"/>
              </a:ext>
            </a:extLst>
          </p:cNvPr>
          <p:cNvSpPr>
            <a:spLocks noChangeArrowheads="1"/>
          </p:cNvSpPr>
          <p:nvPr/>
        </p:nvSpPr>
        <p:spPr bwMode="auto">
          <a:xfrm>
            <a:off x="7284404" y="5602697"/>
            <a:ext cx="3657600" cy="131762"/>
          </a:xfrm>
          <a:prstGeom prst="rect">
            <a:avLst/>
          </a:prstGeom>
          <a:solidFill>
            <a:srgbClr val="993300"/>
          </a:solidFill>
          <a:ln w="9525">
            <a:solidFill>
              <a:srgbClr val="993300"/>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a:p>
        </p:txBody>
      </p:sp>
      <p:sp>
        <p:nvSpPr>
          <p:cNvPr id="40" name="AutoShape 5">
            <a:extLst>
              <a:ext uri="{FF2B5EF4-FFF2-40B4-BE49-F238E27FC236}">
                <a16:creationId xmlns:a16="http://schemas.microsoft.com/office/drawing/2014/main" id="{67419E26-1161-5ACD-8C4B-3076D8CD2729}"/>
              </a:ext>
            </a:extLst>
          </p:cNvPr>
          <p:cNvSpPr>
            <a:spLocks noChangeArrowheads="1"/>
          </p:cNvSpPr>
          <p:nvPr/>
        </p:nvSpPr>
        <p:spPr bwMode="auto">
          <a:xfrm rot="5400000" flipH="1">
            <a:off x="10925336" y="5108190"/>
            <a:ext cx="609600" cy="642937"/>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3840 h 21600"/>
              <a:gd name="T14" fmla="*/ 18221 w 21600"/>
              <a:gd name="T15" fmla="*/ 8318 h 21600"/>
            </a:gdLst>
            <a:ahLst/>
            <a:cxnLst>
              <a:cxn ang="T8">
                <a:pos x="T0" y="T1"/>
              </a:cxn>
              <a:cxn ang="T9">
                <a:pos x="T2" y="T3"/>
              </a:cxn>
              <a:cxn ang="T10">
                <a:pos x="T4" y="T5"/>
              </a:cxn>
              <a:cxn ang="T11">
                <a:pos x="T6" y="T7"/>
              </a:cxn>
            </a:cxnLst>
            <a:rect l="T12" t="T13" r="T14" b="T15"/>
            <a:pathLst>
              <a:path w="21600" h="21600">
                <a:moveTo>
                  <a:pt x="21600" y="6079"/>
                </a:moveTo>
                <a:lnTo>
                  <a:pt x="12427" y="0"/>
                </a:lnTo>
                <a:lnTo>
                  <a:pt x="12427" y="3840"/>
                </a:lnTo>
                <a:cubicBezTo>
                  <a:pt x="5564" y="3840"/>
                  <a:pt x="0" y="7564"/>
                  <a:pt x="0" y="12158"/>
                </a:cubicBezTo>
                <a:lnTo>
                  <a:pt x="0" y="21600"/>
                </a:lnTo>
                <a:lnTo>
                  <a:pt x="4577" y="21600"/>
                </a:lnTo>
                <a:lnTo>
                  <a:pt x="4577" y="12158"/>
                </a:lnTo>
                <a:cubicBezTo>
                  <a:pt x="4577" y="10037"/>
                  <a:pt x="8092" y="8318"/>
                  <a:pt x="12427" y="8318"/>
                </a:cubicBezTo>
                <a:lnTo>
                  <a:pt x="12427" y="12158"/>
                </a:lnTo>
                <a:close/>
              </a:path>
            </a:pathLst>
          </a:custGeom>
          <a:solidFill>
            <a:srgbClr val="993300"/>
          </a:solidFill>
          <a:ln w="9525">
            <a:solidFill>
              <a:srgbClr val="993300"/>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a:p>
        </p:txBody>
      </p:sp>
      <p:sp>
        <p:nvSpPr>
          <p:cNvPr id="45" name="Text Box 18">
            <a:extLst>
              <a:ext uri="{FF2B5EF4-FFF2-40B4-BE49-F238E27FC236}">
                <a16:creationId xmlns:a16="http://schemas.microsoft.com/office/drawing/2014/main" id="{D28ACE62-C854-4E46-9944-132A8B8011B8}"/>
              </a:ext>
            </a:extLst>
          </p:cNvPr>
          <p:cNvSpPr txBox="1">
            <a:spLocks noChangeArrowheads="1"/>
          </p:cNvSpPr>
          <p:nvPr/>
        </p:nvSpPr>
        <p:spPr bwMode="auto">
          <a:xfrm>
            <a:off x="10865804" y="4540659"/>
            <a:ext cx="882650" cy="584200"/>
          </a:xfrm>
          <a:prstGeom prst="rect">
            <a:avLst/>
          </a:prstGeom>
          <a:gradFill rotWithShape="1">
            <a:gsLst>
              <a:gs pos="0">
                <a:srgbClr val="993300"/>
              </a:gs>
              <a:gs pos="100000">
                <a:schemeClr val="bg1"/>
              </a:gs>
            </a:gsLst>
            <a:lin ang="5400000" scaled="1"/>
          </a:gradFill>
          <a:ln w="9525">
            <a:solidFill>
              <a:srgbClr val="993300"/>
            </a:solidFill>
            <a:miter lim="800000"/>
            <a:headEnd/>
            <a:tailEnd/>
          </a:ln>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600" b="1" i="1">
                <a:solidFill>
                  <a:srgbClr val="0066FF"/>
                </a:solidFill>
                <a:latin typeface="Georgia" panose="02040502050405020303" pitchFamily="18" charset="0"/>
              </a:rPr>
              <a:t>Action</a:t>
            </a:r>
          </a:p>
          <a:p>
            <a:pPr algn="ctr" eaLnBrk="1" hangingPunct="1"/>
            <a:r>
              <a:rPr lang="en-US" altLang="en-US" sz="1600" b="1" i="1">
                <a:solidFill>
                  <a:srgbClr val="0066FF"/>
                </a:solidFill>
                <a:latin typeface="Georgia" panose="02040502050405020303" pitchFamily="18" charset="0"/>
              </a:rPr>
              <a:t>Items</a:t>
            </a:r>
          </a:p>
        </p:txBody>
      </p:sp>
      <p:sp>
        <p:nvSpPr>
          <p:cNvPr id="50" name="Text Box 4">
            <a:extLst>
              <a:ext uri="{FF2B5EF4-FFF2-40B4-BE49-F238E27FC236}">
                <a16:creationId xmlns:a16="http://schemas.microsoft.com/office/drawing/2014/main" id="{2C2065A5-F92A-934A-D100-695C58C37CF5}"/>
              </a:ext>
            </a:extLst>
          </p:cNvPr>
          <p:cNvSpPr txBox="1">
            <a:spLocks noChangeArrowheads="1"/>
          </p:cNvSpPr>
          <p:nvPr/>
        </p:nvSpPr>
        <p:spPr bwMode="auto">
          <a:xfrm>
            <a:off x="66590" y="2438648"/>
            <a:ext cx="4339650" cy="3539430"/>
          </a:xfrm>
          <a:prstGeom prst="rect">
            <a:avLst/>
          </a:prstGeom>
          <a:noFill/>
          <a:ln w="9525">
            <a:noFill/>
            <a:miter lim="800000"/>
            <a:headEnd/>
            <a:tailEnd/>
          </a:ln>
        </p:spPr>
        <p:txBody>
          <a:bodyPr wrap="none">
            <a:spAutoFit/>
          </a:bodyPr>
          <a:lstStyle/>
          <a:p>
            <a:r>
              <a:rPr lang="en-US" sz="1600" b="1" i="1" dirty="0">
                <a:solidFill>
                  <a:srgbClr val="404040"/>
                </a:solidFill>
                <a:latin typeface="Georgia" pitchFamily="18" charset="0"/>
              </a:rPr>
              <a:t>FW 1 – Data Collection and Storage</a:t>
            </a:r>
          </a:p>
          <a:p>
            <a:endParaRPr lang="en-US" sz="1200" b="1" i="1" dirty="0">
              <a:solidFill>
                <a:srgbClr val="404040"/>
              </a:solidFill>
              <a:latin typeface="Georgia" pitchFamily="18" charset="0"/>
            </a:endParaRPr>
          </a:p>
          <a:p>
            <a:endParaRPr lang="en-US" sz="1200" b="1" i="1" dirty="0">
              <a:solidFill>
                <a:srgbClr val="404040"/>
              </a:solidFill>
              <a:latin typeface="Georgia" pitchFamily="18" charset="0"/>
            </a:endParaRPr>
          </a:p>
          <a:p>
            <a:endParaRPr lang="en-US" sz="1200" b="1" i="1" dirty="0">
              <a:solidFill>
                <a:srgbClr val="404040"/>
              </a:solidFill>
              <a:latin typeface="Georgia" pitchFamily="18" charset="0"/>
            </a:endParaRPr>
          </a:p>
          <a:p>
            <a:endParaRPr lang="en-US" sz="1200" b="1" i="1" dirty="0">
              <a:solidFill>
                <a:srgbClr val="404040"/>
              </a:solidFill>
              <a:latin typeface="Georgia" pitchFamily="18" charset="0"/>
            </a:endParaRPr>
          </a:p>
          <a:p>
            <a:r>
              <a:rPr lang="en-US" sz="1600" b="1" i="1" dirty="0">
                <a:solidFill>
                  <a:srgbClr val="404040"/>
                </a:solidFill>
                <a:latin typeface="Georgia" pitchFamily="18" charset="0"/>
              </a:rPr>
              <a:t>FW 2 – Analysis of Indicators</a:t>
            </a:r>
          </a:p>
          <a:p>
            <a:endParaRPr lang="en-US" sz="1600" b="1" i="1" dirty="0">
              <a:solidFill>
                <a:srgbClr val="404040"/>
              </a:solidFill>
              <a:latin typeface="Georgia" pitchFamily="18" charset="0"/>
            </a:endParaRPr>
          </a:p>
          <a:p>
            <a:endParaRPr lang="en-US" sz="1600" b="1" i="1" dirty="0">
              <a:solidFill>
                <a:srgbClr val="404040"/>
              </a:solidFill>
              <a:latin typeface="Georgia" pitchFamily="18" charset="0"/>
            </a:endParaRPr>
          </a:p>
          <a:p>
            <a:endParaRPr lang="en-US" sz="1600" b="1" i="1" dirty="0">
              <a:solidFill>
                <a:srgbClr val="404040"/>
              </a:solidFill>
              <a:latin typeface="Georgia" pitchFamily="18" charset="0"/>
            </a:endParaRPr>
          </a:p>
          <a:p>
            <a:endParaRPr lang="en-US" sz="1600" b="1" i="1" dirty="0">
              <a:solidFill>
                <a:srgbClr val="404040"/>
              </a:solidFill>
              <a:latin typeface="Georgia" pitchFamily="18" charset="0"/>
            </a:endParaRPr>
          </a:p>
          <a:p>
            <a:r>
              <a:rPr lang="en-US" sz="1600" b="1" i="1" dirty="0">
                <a:solidFill>
                  <a:srgbClr val="404040"/>
                </a:solidFill>
                <a:latin typeface="Georgia" pitchFamily="18" charset="0"/>
              </a:rPr>
              <a:t>FW 3 – Management Review of Results</a:t>
            </a:r>
          </a:p>
          <a:p>
            <a:endParaRPr lang="en-US" sz="1200" b="1" i="1" dirty="0">
              <a:solidFill>
                <a:srgbClr val="404040"/>
              </a:solidFill>
              <a:latin typeface="Georgia" pitchFamily="18" charset="0"/>
            </a:endParaRPr>
          </a:p>
          <a:p>
            <a:endParaRPr lang="en-US" sz="1200" b="1" i="1" dirty="0">
              <a:solidFill>
                <a:srgbClr val="404040"/>
              </a:solidFill>
              <a:latin typeface="Georgia" pitchFamily="18" charset="0"/>
            </a:endParaRPr>
          </a:p>
          <a:p>
            <a:endParaRPr lang="en-US" sz="1200" b="1" i="1" dirty="0">
              <a:solidFill>
                <a:srgbClr val="404040"/>
              </a:solidFill>
              <a:latin typeface="Georgia" pitchFamily="18" charset="0"/>
            </a:endParaRPr>
          </a:p>
          <a:p>
            <a:endParaRPr lang="en-US" sz="1200" b="1" i="1" dirty="0">
              <a:solidFill>
                <a:srgbClr val="404040"/>
              </a:solidFill>
              <a:latin typeface="Georgia" pitchFamily="18" charset="0"/>
            </a:endParaRPr>
          </a:p>
          <a:p>
            <a:r>
              <a:rPr lang="en-US" sz="1600" b="1" i="1" dirty="0">
                <a:solidFill>
                  <a:srgbClr val="404040"/>
                </a:solidFill>
                <a:latin typeface="Georgia" pitchFamily="18" charset="0"/>
              </a:rPr>
              <a:t>FW 4 – Action and Feedback</a:t>
            </a:r>
          </a:p>
        </p:txBody>
      </p:sp>
      <p:pic>
        <p:nvPicPr>
          <p:cNvPr id="3" name="Picture 7">
            <a:extLst>
              <a:ext uri="{FF2B5EF4-FFF2-40B4-BE49-F238E27FC236}">
                <a16:creationId xmlns:a16="http://schemas.microsoft.com/office/drawing/2014/main" id="{B034175F-9E5D-B553-E959-FA9CF3917F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blackWhite">
          <a:xfrm>
            <a:off x="184823" y="2752928"/>
            <a:ext cx="1074915" cy="64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lgn="ctr">
                <a:solidFill>
                  <a:srgbClr val="000000"/>
                </a:solidFill>
                <a:miter lim="800000"/>
                <a:headEnd/>
                <a:tailEnd/>
              </a14:hiddenLine>
            </a:ext>
          </a:extLst>
        </p:spPr>
      </p:pic>
      <p:pic>
        <p:nvPicPr>
          <p:cNvPr id="4" name="Picture 5">
            <a:extLst>
              <a:ext uri="{FF2B5EF4-FFF2-40B4-BE49-F238E27FC236}">
                <a16:creationId xmlns:a16="http://schemas.microsoft.com/office/drawing/2014/main" id="{0C2E8E61-A88B-0165-6709-3E50BDCC26C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blackWhite">
          <a:xfrm>
            <a:off x="346242" y="3750063"/>
            <a:ext cx="1085207" cy="64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lgn="ctr">
                <a:solidFill>
                  <a:srgbClr val="000000"/>
                </a:solidFill>
                <a:miter lim="800000"/>
                <a:headEnd/>
                <a:tailEnd/>
              </a14:hiddenLine>
            </a:ext>
          </a:extLst>
        </p:spPr>
      </p:pic>
      <p:pic>
        <p:nvPicPr>
          <p:cNvPr id="5" name="Picture 5">
            <a:extLst>
              <a:ext uri="{FF2B5EF4-FFF2-40B4-BE49-F238E27FC236}">
                <a16:creationId xmlns:a16="http://schemas.microsoft.com/office/drawing/2014/main" id="{A8408E7B-A2DD-CC1E-0BC4-ED0BE9F6345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blackWhite">
          <a:xfrm>
            <a:off x="560250" y="4935014"/>
            <a:ext cx="1086061" cy="64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lgn="ctr">
                <a:solidFill>
                  <a:srgbClr val="000000"/>
                </a:solidFill>
                <a:miter lim="800000"/>
                <a:headEnd/>
                <a:tailEnd/>
              </a14:hiddenLine>
            </a:ext>
          </a:extLst>
        </p:spPr>
      </p:pic>
      <p:pic>
        <p:nvPicPr>
          <p:cNvPr id="6" name="Picture 2">
            <a:extLst>
              <a:ext uri="{FF2B5EF4-FFF2-40B4-BE49-F238E27FC236}">
                <a16:creationId xmlns:a16="http://schemas.microsoft.com/office/drawing/2014/main" id="{78C96B9E-18E1-159B-BA0B-8E5762599E1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62835" y="4935014"/>
            <a:ext cx="1094608" cy="64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pic>
      <p:pic>
        <p:nvPicPr>
          <p:cNvPr id="8" name="Picture 3">
            <a:extLst>
              <a:ext uri="{FF2B5EF4-FFF2-40B4-BE49-F238E27FC236}">
                <a16:creationId xmlns:a16="http://schemas.microsoft.com/office/drawing/2014/main" id="{6ED5AA99-28B3-2693-81A4-24B2F02E5F5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62541" y="4933069"/>
            <a:ext cx="1014976" cy="64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pic>
      <p:sp>
        <p:nvSpPr>
          <p:cNvPr id="9" name="Star: 7 Points 8">
            <a:extLst>
              <a:ext uri="{FF2B5EF4-FFF2-40B4-BE49-F238E27FC236}">
                <a16:creationId xmlns:a16="http://schemas.microsoft.com/office/drawing/2014/main" id="{A31CEEEE-BED9-9ECE-92D7-6E08EB76A3A3}"/>
              </a:ext>
            </a:extLst>
          </p:cNvPr>
          <p:cNvSpPr/>
          <p:nvPr/>
        </p:nvSpPr>
        <p:spPr>
          <a:xfrm>
            <a:off x="3062541" y="5466427"/>
            <a:ext cx="1164803" cy="800610"/>
          </a:xfrm>
          <a:prstGeom prst="star7">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8799C45-36C4-6D01-3D18-0CDC1E335649}"/>
              </a:ext>
            </a:extLst>
          </p:cNvPr>
          <p:cNvSpPr txBox="1"/>
          <p:nvPr/>
        </p:nvSpPr>
        <p:spPr>
          <a:xfrm rot="20289930">
            <a:off x="3302310" y="5711694"/>
            <a:ext cx="729046" cy="369332"/>
          </a:xfrm>
          <a:prstGeom prst="rect">
            <a:avLst/>
          </a:prstGeom>
          <a:noFill/>
        </p:spPr>
        <p:txBody>
          <a:bodyPr wrap="none" rtlCol="0">
            <a:spAutoFit/>
          </a:bodyPr>
          <a:lstStyle/>
          <a:p>
            <a:r>
              <a:rPr lang="en-US" b="1" dirty="0"/>
              <a:t>BAM!</a:t>
            </a:r>
            <a:endParaRPr lang="en-US" sz="2800" b="1" dirty="0"/>
          </a:p>
        </p:txBody>
      </p:sp>
    </p:spTree>
    <p:extLst>
      <p:ext uri="{BB962C8B-B14F-4D97-AF65-F5344CB8AC3E}">
        <p14:creationId xmlns:p14="http://schemas.microsoft.com/office/powerpoint/2010/main" val="11161493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622825-C4FA-871F-FF82-7E5590BA4701}"/>
            </a:ext>
          </a:extLst>
        </p:cNvPr>
        <p:cNvGrpSpPr/>
        <p:nvPr/>
      </p:nvGrpSpPr>
      <p:grpSpPr>
        <a:xfrm>
          <a:off x="0" y="0"/>
          <a:ext cx="0" cy="0"/>
          <a:chOff x="0" y="0"/>
          <a:chExt cx="0" cy="0"/>
        </a:xfrm>
      </p:grpSpPr>
      <p:sp>
        <p:nvSpPr>
          <p:cNvPr id="7" name="Title 3">
            <a:extLst>
              <a:ext uri="{FF2B5EF4-FFF2-40B4-BE49-F238E27FC236}">
                <a16:creationId xmlns:a16="http://schemas.microsoft.com/office/drawing/2014/main" id="{F9380F63-066C-DBCC-67E0-4A2776D8E659}"/>
              </a:ext>
            </a:extLst>
          </p:cNvPr>
          <p:cNvSpPr txBox="1">
            <a:spLocks/>
          </p:cNvSpPr>
          <p:nvPr/>
        </p:nvSpPr>
        <p:spPr>
          <a:xfrm>
            <a:off x="612984" y="722812"/>
            <a:ext cx="10984933" cy="615922"/>
          </a:xfrm>
          <a:prstGeom prst="rect">
            <a:avLst/>
          </a:prstGeom>
        </p:spPr>
        <p:txBody>
          <a:bodyPr anchor="ctr">
            <a:normAutofit fontScale="90000" lnSpcReduction="10000"/>
          </a:bodyPr>
          <a:lstStyle>
            <a:lvl1pPr algn="ctr" rtl="0" fontAlgn="base">
              <a:spcBef>
                <a:spcPct val="0"/>
              </a:spcBef>
              <a:spcAft>
                <a:spcPct val="0"/>
              </a:spcAft>
              <a:defRPr sz="3200" b="1" i="1" kern="1200" cap="none" baseline="0">
                <a:solidFill>
                  <a:schemeClr val="tx1"/>
                </a:solidFill>
                <a:latin typeface="Franklin Gothic Medium" pitchFamily="34" charset="0"/>
                <a:ea typeface="+mj-ea"/>
                <a:cs typeface="Tahoma" pitchFamily="34" charset="0"/>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3998" dirty="0">
                <a:latin typeface="Calibri" panose="020F0502020204030204" pitchFamily="34" charset="0"/>
                <a:ea typeface="Calibri" panose="020F0502020204030204" pitchFamily="34" charset="0"/>
                <a:cs typeface="Times New Roman" panose="02020603050405020304" pitchFamily="18" charset="0"/>
              </a:rPr>
              <a:t>Measurement Working Group Presentation</a:t>
            </a:r>
            <a:endParaRPr lang="en-US" sz="3998" dirty="0"/>
          </a:p>
        </p:txBody>
      </p:sp>
      <p:sp>
        <p:nvSpPr>
          <p:cNvPr id="2" name="Subtitle 4">
            <a:extLst>
              <a:ext uri="{FF2B5EF4-FFF2-40B4-BE49-F238E27FC236}">
                <a16:creationId xmlns:a16="http://schemas.microsoft.com/office/drawing/2014/main" id="{D2207A1D-EE97-7586-22D1-6F96F43848B3}"/>
              </a:ext>
            </a:extLst>
          </p:cNvPr>
          <p:cNvSpPr txBox="1">
            <a:spLocks/>
          </p:cNvSpPr>
          <p:nvPr/>
        </p:nvSpPr>
        <p:spPr>
          <a:xfrm>
            <a:off x="635425" y="1533767"/>
            <a:ext cx="10940051" cy="615922"/>
          </a:xfrm>
        </p:spPr>
        <p:txBody>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b="1" dirty="0">
                <a:solidFill>
                  <a:srgbClr val="0070C0"/>
                </a:solidFill>
              </a:rPr>
              <a:t>Measurement Tempo / Cadence / Business Rhythm</a:t>
            </a:r>
            <a:endParaRPr lang="en-US" sz="1200" b="1" dirty="0"/>
          </a:p>
        </p:txBody>
      </p:sp>
      <p:pic>
        <p:nvPicPr>
          <p:cNvPr id="36" name="Picture 2" descr="Metrics Business Rhythm 205049o_253">
            <a:extLst>
              <a:ext uri="{FF2B5EF4-FFF2-40B4-BE49-F238E27FC236}">
                <a16:creationId xmlns:a16="http://schemas.microsoft.com/office/drawing/2014/main" id="{BC157F41-9441-5497-9D58-CAF51FAFC1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88804" y="2381659"/>
            <a:ext cx="56388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Rectangle 6">
            <a:extLst>
              <a:ext uri="{FF2B5EF4-FFF2-40B4-BE49-F238E27FC236}">
                <a16:creationId xmlns:a16="http://schemas.microsoft.com/office/drawing/2014/main" id="{C96C0323-5D3F-2C32-BC09-397F4E19365B}"/>
              </a:ext>
            </a:extLst>
          </p:cNvPr>
          <p:cNvSpPr>
            <a:spLocks noChangeArrowheads="1"/>
          </p:cNvSpPr>
          <p:nvPr/>
        </p:nvSpPr>
        <p:spPr bwMode="auto">
          <a:xfrm>
            <a:off x="7284404" y="5602697"/>
            <a:ext cx="3657600" cy="131762"/>
          </a:xfrm>
          <a:prstGeom prst="rect">
            <a:avLst/>
          </a:prstGeom>
          <a:solidFill>
            <a:srgbClr val="993300"/>
          </a:solidFill>
          <a:ln w="9525">
            <a:solidFill>
              <a:srgbClr val="993300"/>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a:p>
        </p:txBody>
      </p:sp>
      <p:sp>
        <p:nvSpPr>
          <p:cNvPr id="39" name="AutoShape 9">
            <a:extLst>
              <a:ext uri="{FF2B5EF4-FFF2-40B4-BE49-F238E27FC236}">
                <a16:creationId xmlns:a16="http://schemas.microsoft.com/office/drawing/2014/main" id="{22D34A30-7D77-BDBF-9053-A8D1FE59F627}"/>
              </a:ext>
            </a:extLst>
          </p:cNvPr>
          <p:cNvSpPr>
            <a:spLocks noChangeArrowheads="1"/>
          </p:cNvSpPr>
          <p:nvPr/>
        </p:nvSpPr>
        <p:spPr bwMode="auto">
          <a:xfrm>
            <a:off x="10332404" y="4286659"/>
            <a:ext cx="304800" cy="1371600"/>
          </a:xfrm>
          <a:prstGeom prst="upArrow">
            <a:avLst>
              <a:gd name="adj1" fmla="val 42500"/>
              <a:gd name="adj2" fmla="val 78271"/>
            </a:avLst>
          </a:prstGeom>
          <a:solidFill>
            <a:srgbClr val="993300"/>
          </a:solidFill>
          <a:ln w="9525">
            <a:solidFill>
              <a:srgbClr val="993300"/>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a:p>
        </p:txBody>
      </p:sp>
      <p:sp>
        <p:nvSpPr>
          <p:cNvPr id="40" name="AutoShape 5">
            <a:extLst>
              <a:ext uri="{FF2B5EF4-FFF2-40B4-BE49-F238E27FC236}">
                <a16:creationId xmlns:a16="http://schemas.microsoft.com/office/drawing/2014/main" id="{1F772B2F-487D-E3EF-3A5B-B993302796EB}"/>
              </a:ext>
            </a:extLst>
          </p:cNvPr>
          <p:cNvSpPr>
            <a:spLocks noChangeArrowheads="1"/>
          </p:cNvSpPr>
          <p:nvPr/>
        </p:nvSpPr>
        <p:spPr bwMode="auto">
          <a:xfrm rot="5400000" flipH="1">
            <a:off x="10925336" y="5108190"/>
            <a:ext cx="609600" cy="642937"/>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3840 h 21600"/>
              <a:gd name="T14" fmla="*/ 18221 w 21600"/>
              <a:gd name="T15" fmla="*/ 8318 h 21600"/>
            </a:gdLst>
            <a:ahLst/>
            <a:cxnLst>
              <a:cxn ang="T8">
                <a:pos x="T0" y="T1"/>
              </a:cxn>
              <a:cxn ang="T9">
                <a:pos x="T2" y="T3"/>
              </a:cxn>
              <a:cxn ang="T10">
                <a:pos x="T4" y="T5"/>
              </a:cxn>
              <a:cxn ang="T11">
                <a:pos x="T6" y="T7"/>
              </a:cxn>
            </a:cxnLst>
            <a:rect l="T12" t="T13" r="T14" b="T15"/>
            <a:pathLst>
              <a:path w="21600" h="21600">
                <a:moveTo>
                  <a:pt x="21600" y="6079"/>
                </a:moveTo>
                <a:lnTo>
                  <a:pt x="12427" y="0"/>
                </a:lnTo>
                <a:lnTo>
                  <a:pt x="12427" y="3840"/>
                </a:lnTo>
                <a:cubicBezTo>
                  <a:pt x="5564" y="3840"/>
                  <a:pt x="0" y="7564"/>
                  <a:pt x="0" y="12158"/>
                </a:cubicBezTo>
                <a:lnTo>
                  <a:pt x="0" y="21600"/>
                </a:lnTo>
                <a:lnTo>
                  <a:pt x="4577" y="21600"/>
                </a:lnTo>
                <a:lnTo>
                  <a:pt x="4577" y="12158"/>
                </a:lnTo>
                <a:cubicBezTo>
                  <a:pt x="4577" y="10037"/>
                  <a:pt x="8092" y="8318"/>
                  <a:pt x="12427" y="8318"/>
                </a:cubicBezTo>
                <a:lnTo>
                  <a:pt x="12427" y="12158"/>
                </a:lnTo>
                <a:close/>
              </a:path>
            </a:pathLst>
          </a:custGeom>
          <a:solidFill>
            <a:srgbClr val="993300"/>
          </a:solidFill>
          <a:ln w="9525">
            <a:solidFill>
              <a:srgbClr val="993300"/>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a:p>
        </p:txBody>
      </p:sp>
      <p:sp>
        <p:nvSpPr>
          <p:cNvPr id="45" name="Text Box 18">
            <a:extLst>
              <a:ext uri="{FF2B5EF4-FFF2-40B4-BE49-F238E27FC236}">
                <a16:creationId xmlns:a16="http://schemas.microsoft.com/office/drawing/2014/main" id="{C95E3E0B-26A1-8FF5-ACBE-D44B0C8F42FA}"/>
              </a:ext>
            </a:extLst>
          </p:cNvPr>
          <p:cNvSpPr txBox="1">
            <a:spLocks noChangeArrowheads="1"/>
          </p:cNvSpPr>
          <p:nvPr/>
        </p:nvSpPr>
        <p:spPr bwMode="auto">
          <a:xfrm>
            <a:off x="10865804" y="4540659"/>
            <a:ext cx="882650" cy="584200"/>
          </a:xfrm>
          <a:prstGeom prst="rect">
            <a:avLst/>
          </a:prstGeom>
          <a:gradFill rotWithShape="1">
            <a:gsLst>
              <a:gs pos="0">
                <a:srgbClr val="993300"/>
              </a:gs>
              <a:gs pos="100000">
                <a:schemeClr val="bg1"/>
              </a:gs>
            </a:gsLst>
            <a:lin ang="5400000" scaled="1"/>
          </a:gradFill>
          <a:ln w="9525">
            <a:solidFill>
              <a:srgbClr val="993300"/>
            </a:solidFill>
            <a:miter lim="800000"/>
            <a:headEnd/>
            <a:tailEnd/>
          </a:ln>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600" b="1" i="1">
                <a:solidFill>
                  <a:srgbClr val="0066FF"/>
                </a:solidFill>
                <a:latin typeface="Georgia" panose="02040502050405020303" pitchFamily="18" charset="0"/>
              </a:rPr>
              <a:t>Action</a:t>
            </a:r>
          </a:p>
          <a:p>
            <a:pPr algn="ctr" eaLnBrk="1" hangingPunct="1"/>
            <a:r>
              <a:rPr lang="en-US" altLang="en-US" sz="1600" b="1" i="1">
                <a:solidFill>
                  <a:srgbClr val="0066FF"/>
                </a:solidFill>
                <a:latin typeface="Georgia" panose="02040502050405020303" pitchFamily="18" charset="0"/>
              </a:rPr>
              <a:t>Items</a:t>
            </a:r>
          </a:p>
        </p:txBody>
      </p:sp>
      <p:sp>
        <p:nvSpPr>
          <p:cNvPr id="47" name="Text Box 18">
            <a:extLst>
              <a:ext uri="{FF2B5EF4-FFF2-40B4-BE49-F238E27FC236}">
                <a16:creationId xmlns:a16="http://schemas.microsoft.com/office/drawing/2014/main" id="{7CDF7AF2-A9FF-9E54-8688-0E5B2680196A}"/>
              </a:ext>
            </a:extLst>
          </p:cNvPr>
          <p:cNvSpPr txBox="1">
            <a:spLocks noChangeArrowheads="1"/>
          </p:cNvSpPr>
          <p:nvPr/>
        </p:nvSpPr>
        <p:spPr bwMode="auto">
          <a:xfrm>
            <a:off x="10099042" y="3948522"/>
            <a:ext cx="766762" cy="338137"/>
          </a:xfrm>
          <a:prstGeom prst="rect">
            <a:avLst/>
          </a:prstGeom>
          <a:gradFill rotWithShape="1">
            <a:gsLst>
              <a:gs pos="0">
                <a:srgbClr val="993300"/>
              </a:gs>
              <a:gs pos="100000">
                <a:schemeClr val="bg1"/>
              </a:gs>
            </a:gsLst>
            <a:lin ang="5400000" scaled="1"/>
          </a:gradFill>
          <a:ln w="9525">
            <a:solidFill>
              <a:srgbClr val="993300"/>
            </a:solidFill>
            <a:miter lim="800000"/>
            <a:headEnd/>
            <a:tailEnd/>
          </a:ln>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600" b="1" i="1">
                <a:solidFill>
                  <a:srgbClr val="0066FF"/>
                </a:solidFill>
                <a:latin typeface="Georgia" panose="02040502050405020303" pitchFamily="18" charset="0"/>
              </a:rPr>
              <a:t>Risks</a:t>
            </a:r>
          </a:p>
        </p:txBody>
      </p:sp>
      <p:sp>
        <p:nvSpPr>
          <p:cNvPr id="50" name="Text Box 4">
            <a:extLst>
              <a:ext uri="{FF2B5EF4-FFF2-40B4-BE49-F238E27FC236}">
                <a16:creationId xmlns:a16="http://schemas.microsoft.com/office/drawing/2014/main" id="{E81375B5-27E7-81F6-5232-4473A532D5A2}"/>
              </a:ext>
            </a:extLst>
          </p:cNvPr>
          <p:cNvSpPr txBox="1">
            <a:spLocks noChangeArrowheads="1"/>
          </p:cNvSpPr>
          <p:nvPr/>
        </p:nvSpPr>
        <p:spPr bwMode="auto">
          <a:xfrm>
            <a:off x="66590" y="2438648"/>
            <a:ext cx="4339650" cy="3539430"/>
          </a:xfrm>
          <a:prstGeom prst="rect">
            <a:avLst/>
          </a:prstGeom>
          <a:noFill/>
          <a:ln w="9525">
            <a:noFill/>
            <a:miter lim="800000"/>
            <a:headEnd/>
            <a:tailEnd/>
          </a:ln>
        </p:spPr>
        <p:txBody>
          <a:bodyPr wrap="none">
            <a:spAutoFit/>
          </a:bodyPr>
          <a:lstStyle/>
          <a:p>
            <a:r>
              <a:rPr lang="en-US" sz="1600" b="1" i="1" dirty="0">
                <a:solidFill>
                  <a:srgbClr val="404040"/>
                </a:solidFill>
                <a:latin typeface="Georgia" pitchFamily="18" charset="0"/>
              </a:rPr>
              <a:t>FW 1 – Data Collection and Storage</a:t>
            </a:r>
          </a:p>
          <a:p>
            <a:endParaRPr lang="en-US" sz="1200" b="1" i="1" dirty="0">
              <a:solidFill>
                <a:srgbClr val="404040"/>
              </a:solidFill>
              <a:latin typeface="Georgia" pitchFamily="18" charset="0"/>
            </a:endParaRPr>
          </a:p>
          <a:p>
            <a:endParaRPr lang="en-US" sz="1200" b="1" i="1" dirty="0">
              <a:solidFill>
                <a:srgbClr val="404040"/>
              </a:solidFill>
              <a:latin typeface="Georgia" pitchFamily="18" charset="0"/>
            </a:endParaRPr>
          </a:p>
          <a:p>
            <a:endParaRPr lang="en-US" sz="1200" b="1" i="1" dirty="0">
              <a:solidFill>
                <a:srgbClr val="404040"/>
              </a:solidFill>
              <a:latin typeface="Georgia" pitchFamily="18" charset="0"/>
            </a:endParaRPr>
          </a:p>
          <a:p>
            <a:endParaRPr lang="en-US" sz="1200" b="1" i="1" dirty="0">
              <a:solidFill>
                <a:srgbClr val="404040"/>
              </a:solidFill>
              <a:latin typeface="Georgia" pitchFamily="18" charset="0"/>
            </a:endParaRPr>
          </a:p>
          <a:p>
            <a:r>
              <a:rPr lang="en-US" sz="1600" b="1" i="1" dirty="0">
                <a:solidFill>
                  <a:srgbClr val="404040"/>
                </a:solidFill>
                <a:latin typeface="Georgia" pitchFamily="18" charset="0"/>
              </a:rPr>
              <a:t>FW 2 – Analysis of Indicators</a:t>
            </a:r>
          </a:p>
          <a:p>
            <a:endParaRPr lang="en-US" sz="1600" b="1" i="1" dirty="0">
              <a:solidFill>
                <a:srgbClr val="404040"/>
              </a:solidFill>
              <a:latin typeface="Georgia" pitchFamily="18" charset="0"/>
            </a:endParaRPr>
          </a:p>
          <a:p>
            <a:endParaRPr lang="en-US" sz="1600" b="1" i="1" dirty="0">
              <a:solidFill>
                <a:srgbClr val="404040"/>
              </a:solidFill>
              <a:latin typeface="Georgia" pitchFamily="18" charset="0"/>
            </a:endParaRPr>
          </a:p>
          <a:p>
            <a:endParaRPr lang="en-US" sz="1600" b="1" i="1" dirty="0">
              <a:solidFill>
                <a:srgbClr val="404040"/>
              </a:solidFill>
              <a:latin typeface="Georgia" pitchFamily="18" charset="0"/>
            </a:endParaRPr>
          </a:p>
          <a:p>
            <a:endParaRPr lang="en-US" sz="1600" b="1" i="1" dirty="0">
              <a:solidFill>
                <a:srgbClr val="404040"/>
              </a:solidFill>
              <a:latin typeface="Georgia" pitchFamily="18" charset="0"/>
            </a:endParaRPr>
          </a:p>
          <a:p>
            <a:r>
              <a:rPr lang="en-US" sz="1600" b="1" i="1" dirty="0">
                <a:solidFill>
                  <a:srgbClr val="404040"/>
                </a:solidFill>
                <a:latin typeface="Georgia" pitchFamily="18" charset="0"/>
              </a:rPr>
              <a:t>FW 3 – Management Review of Results</a:t>
            </a:r>
          </a:p>
          <a:p>
            <a:endParaRPr lang="en-US" sz="1200" b="1" i="1" dirty="0">
              <a:solidFill>
                <a:srgbClr val="404040"/>
              </a:solidFill>
              <a:latin typeface="Georgia" pitchFamily="18" charset="0"/>
            </a:endParaRPr>
          </a:p>
          <a:p>
            <a:endParaRPr lang="en-US" sz="1200" b="1" i="1" dirty="0">
              <a:solidFill>
                <a:srgbClr val="404040"/>
              </a:solidFill>
              <a:latin typeface="Georgia" pitchFamily="18" charset="0"/>
            </a:endParaRPr>
          </a:p>
          <a:p>
            <a:endParaRPr lang="en-US" sz="1200" b="1" i="1" dirty="0">
              <a:solidFill>
                <a:srgbClr val="404040"/>
              </a:solidFill>
              <a:latin typeface="Georgia" pitchFamily="18" charset="0"/>
            </a:endParaRPr>
          </a:p>
          <a:p>
            <a:endParaRPr lang="en-US" sz="1200" b="1" i="1" dirty="0">
              <a:solidFill>
                <a:srgbClr val="404040"/>
              </a:solidFill>
              <a:latin typeface="Georgia" pitchFamily="18" charset="0"/>
            </a:endParaRPr>
          </a:p>
          <a:p>
            <a:r>
              <a:rPr lang="en-US" sz="1600" b="1" i="1" dirty="0">
                <a:solidFill>
                  <a:srgbClr val="404040"/>
                </a:solidFill>
                <a:latin typeface="Georgia" pitchFamily="18" charset="0"/>
              </a:rPr>
              <a:t>FW 4 – Action and Feedback</a:t>
            </a:r>
          </a:p>
        </p:txBody>
      </p:sp>
      <p:pic>
        <p:nvPicPr>
          <p:cNvPr id="3" name="Picture 7">
            <a:extLst>
              <a:ext uri="{FF2B5EF4-FFF2-40B4-BE49-F238E27FC236}">
                <a16:creationId xmlns:a16="http://schemas.microsoft.com/office/drawing/2014/main" id="{645D76F6-326C-BE10-279C-01CC27109D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blackWhite">
          <a:xfrm>
            <a:off x="184823" y="2752928"/>
            <a:ext cx="1074915" cy="64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lgn="ctr">
                <a:solidFill>
                  <a:srgbClr val="000000"/>
                </a:solidFill>
                <a:miter lim="800000"/>
                <a:headEnd/>
                <a:tailEnd/>
              </a14:hiddenLine>
            </a:ext>
          </a:extLst>
        </p:spPr>
      </p:pic>
      <p:pic>
        <p:nvPicPr>
          <p:cNvPr id="4" name="Picture 5">
            <a:extLst>
              <a:ext uri="{FF2B5EF4-FFF2-40B4-BE49-F238E27FC236}">
                <a16:creationId xmlns:a16="http://schemas.microsoft.com/office/drawing/2014/main" id="{6FA2546D-C5B5-4BB1-3FC9-C2F8DCA0DCB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blackWhite">
          <a:xfrm>
            <a:off x="346242" y="3750063"/>
            <a:ext cx="1085207" cy="64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lgn="ctr">
                <a:solidFill>
                  <a:srgbClr val="000000"/>
                </a:solidFill>
                <a:miter lim="800000"/>
                <a:headEnd/>
                <a:tailEnd/>
              </a14:hiddenLine>
            </a:ext>
          </a:extLst>
        </p:spPr>
      </p:pic>
      <p:pic>
        <p:nvPicPr>
          <p:cNvPr id="5" name="Picture 5">
            <a:extLst>
              <a:ext uri="{FF2B5EF4-FFF2-40B4-BE49-F238E27FC236}">
                <a16:creationId xmlns:a16="http://schemas.microsoft.com/office/drawing/2014/main" id="{E0582C31-A6A7-F8A1-E3FA-108F0A1457C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blackWhite">
          <a:xfrm>
            <a:off x="560250" y="4935014"/>
            <a:ext cx="1086061" cy="64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lgn="ctr">
                <a:solidFill>
                  <a:srgbClr val="000000"/>
                </a:solidFill>
                <a:miter lim="800000"/>
                <a:headEnd/>
                <a:tailEnd/>
              </a14:hiddenLine>
            </a:ext>
          </a:extLst>
        </p:spPr>
      </p:pic>
      <p:pic>
        <p:nvPicPr>
          <p:cNvPr id="6" name="Picture 2">
            <a:extLst>
              <a:ext uri="{FF2B5EF4-FFF2-40B4-BE49-F238E27FC236}">
                <a16:creationId xmlns:a16="http://schemas.microsoft.com/office/drawing/2014/main" id="{9755F217-5C8C-3BDC-78CC-B88B28B332E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62835" y="4935014"/>
            <a:ext cx="1094608" cy="64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pic>
      <p:pic>
        <p:nvPicPr>
          <p:cNvPr id="8" name="Picture 3">
            <a:extLst>
              <a:ext uri="{FF2B5EF4-FFF2-40B4-BE49-F238E27FC236}">
                <a16:creationId xmlns:a16="http://schemas.microsoft.com/office/drawing/2014/main" id="{1736AB6F-3A98-1EDF-67C2-30BF359D57E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62541" y="4933069"/>
            <a:ext cx="1014976" cy="64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pic>
      <p:sp>
        <p:nvSpPr>
          <p:cNvPr id="9" name="Star: 7 Points 8">
            <a:extLst>
              <a:ext uri="{FF2B5EF4-FFF2-40B4-BE49-F238E27FC236}">
                <a16:creationId xmlns:a16="http://schemas.microsoft.com/office/drawing/2014/main" id="{160F4B57-FCB6-8BF1-192F-56105508DC28}"/>
              </a:ext>
            </a:extLst>
          </p:cNvPr>
          <p:cNvSpPr/>
          <p:nvPr/>
        </p:nvSpPr>
        <p:spPr>
          <a:xfrm>
            <a:off x="3062541" y="5466427"/>
            <a:ext cx="1164803" cy="800610"/>
          </a:xfrm>
          <a:prstGeom prst="star7">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FF35B775-393A-8FFB-2B72-BD11EC5F25AA}"/>
              </a:ext>
            </a:extLst>
          </p:cNvPr>
          <p:cNvSpPr txBox="1"/>
          <p:nvPr/>
        </p:nvSpPr>
        <p:spPr>
          <a:xfrm rot="20289930">
            <a:off x="3302310" y="5711694"/>
            <a:ext cx="729046" cy="369332"/>
          </a:xfrm>
          <a:prstGeom prst="rect">
            <a:avLst/>
          </a:prstGeom>
          <a:noFill/>
        </p:spPr>
        <p:txBody>
          <a:bodyPr wrap="none" rtlCol="0">
            <a:spAutoFit/>
          </a:bodyPr>
          <a:lstStyle/>
          <a:p>
            <a:r>
              <a:rPr lang="en-US" b="1" dirty="0"/>
              <a:t>BAM!</a:t>
            </a:r>
            <a:endParaRPr lang="en-US" sz="2800" b="1" dirty="0"/>
          </a:p>
        </p:txBody>
      </p:sp>
    </p:spTree>
    <p:extLst>
      <p:ext uri="{BB962C8B-B14F-4D97-AF65-F5344CB8AC3E}">
        <p14:creationId xmlns:p14="http://schemas.microsoft.com/office/powerpoint/2010/main" val="28479967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D0EB55-FC04-6BBA-7439-6511F65D6982}"/>
            </a:ext>
          </a:extLst>
        </p:cNvPr>
        <p:cNvGrpSpPr/>
        <p:nvPr/>
      </p:nvGrpSpPr>
      <p:grpSpPr>
        <a:xfrm>
          <a:off x="0" y="0"/>
          <a:ext cx="0" cy="0"/>
          <a:chOff x="0" y="0"/>
          <a:chExt cx="0" cy="0"/>
        </a:xfrm>
      </p:grpSpPr>
      <p:sp>
        <p:nvSpPr>
          <p:cNvPr id="7" name="Title 3">
            <a:extLst>
              <a:ext uri="{FF2B5EF4-FFF2-40B4-BE49-F238E27FC236}">
                <a16:creationId xmlns:a16="http://schemas.microsoft.com/office/drawing/2014/main" id="{8915E589-DABB-178A-A1E5-4D93BE3C683C}"/>
              </a:ext>
            </a:extLst>
          </p:cNvPr>
          <p:cNvSpPr txBox="1">
            <a:spLocks/>
          </p:cNvSpPr>
          <p:nvPr/>
        </p:nvSpPr>
        <p:spPr>
          <a:xfrm>
            <a:off x="612984" y="722812"/>
            <a:ext cx="10984933" cy="615922"/>
          </a:xfrm>
          <a:prstGeom prst="rect">
            <a:avLst/>
          </a:prstGeom>
        </p:spPr>
        <p:txBody>
          <a:bodyPr anchor="ctr">
            <a:normAutofit fontScale="90000" lnSpcReduction="10000"/>
          </a:bodyPr>
          <a:lstStyle>
            <a:lvl1pPr algn="ctr" rtl="0" fontAlgn="base">
              <a:spcBef>
                <a:spcPct val="0"/>
              </a:spcBef>
              <a:spcAft>
                <a:spcPct val="0"/>
              </a:spcAft>
              <a:defRPr sz="3200" b="1" i="1" kern="1200" cap="none" baseline="0">
                <a:solidFill>
                  <a:schemeClr val="tx1"/>
                </a:solidFill>
                <a:latin typeface="Franklin Gothic Medium" pitchFamily="34" charset="0"/>
                <a:ea typeface="+mj-ea"/>
                <a:cs typeface="Tahoma" pitchFamily="34" charset="0"/>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3998" dirty="0">
                <a:latin typeface="Calibri" panose="020F0502020204030204" pitchFamily="34" charset="0"/>
                <a:ea typeface="Calibri" panose="020F0502020204030204" pitchFamily="34" charset="0"/>
                <a:cs typeface="Times New Roman" panose="02020603050405020304" pitchFamily="18" charset="0"/>
              </a:rPr>
              <a:t>Measurement Working Group Presentation</a:t>
            </a:r>
            <a:endParaRPr lang="en-US" sz="3998" dirty="0"/>
          </a:p>
        </p:txBody>
      </p:sp>
      <p:sp>
        <p:nvSpPr>
          <p:cNvPr id="2" name="Subtitle 4">
            <a:extLst>
              <a:ext uri="{FF2B5EF4-FFF2-40B4-BE49-F238E27FC236}">
                <a16:creationId xmlns:a16="http://schemas.microsoft.com/office/drawing/2014/main" id="{98FD11D5-D872-948D-8F03-E53843939727}"/>
              </a:ext>
            </a:extLst>
          </p:cNvPr>
          <p:cNvSpPr txBox="1">
            <a:spLocks/>
          </p:cNvSpPr>
          <p:nvPr/>
        </p:nvSpPr>
        <p:spPr>
          <a:xfrm>
            <a:off x="635425" y="1533767"/>
            <a:ext cx="10940051" cy="615922"/>
          </a:xfrm>
        </p:spPr>
        <p:txBody>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b="1" dirty="0">
                <a:solidFill>
                  <a:srgbClr val="0070C0"/>
                </a:solidFill>
              </a:rPr>
              <a:t>Measurement Tempo / Cadence / Business Rhythm</a:t>
            </a:r>
            <a:endParaRPr lang="en-US" sz="1200" b="1" dirty="0"/>
          </a:p>
        </p:txBody>
      </p:sp>
      <p:pic>
        <p:nvPicPr>
          <p:cNvPr id="36" name="Picture 2" descr="Metrics Business Rhythm 205049o_253">
            <a:extLst>
              <a:ext uri="{FF2B5EF4-FFF2-40B4-BE49-F238E27FC236}">
                <a16:creationId xmlns:a16="http://schemas.microsoft.com/office/drawing/2014/main" id="{CE380711-34B2-8532-5224-5805A61F04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88804" y="2381659"/>
            <a:ext cx="56388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Rectangle 6">
            <a:extLst>
              <a:ext uri="{FF2B5EF4-FFF2-40B4-BE49-F238E27FC236}">
                <a16:creationId xmlns:a16="http://schemas.microsoft.com/office/drawing/2014/main" id="{F134C6FF-3E67-C83D-83B4-47F5D79C86BD}"/>
              </a:ext>
            </a:extLst>
          </p:cNvPr>
          <p:cNvSpPr>
            <a:spLocks noChangeArrowheads="1"/>
          </p:cNvSpPr>
          <p:nvPr/>
        </p:nvSpPr>
        <p:spPr bwMode="auto">
          <a:xfrm>
            <a:off x="7284404" y="5602697"/>
            <a:ext cx="3657600" cy="131762"/>
          </a:xfrm>
          <a:prstGeom prst="rect">
            <a:avLst/>
          </a:prstGeom>
          <a:solidFill>
            <a:srgbClr val="993300"/>
          </a:solidFill>
          <a:ln w="9525">
            <a:solidFill>
              <a:srgbClr val="993300"/>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a:p>
        </p:txBody>
      </p:sp>
      <p:sp>
        <p:nvSpPr>
          <p:cNvPr id="39" name="AutoShape 9">
            <a:extLst>
              <a:ext uri="{FF2B5EF4-FFF2-40B4-BE49-F238E27FC236}">
                <a16:creationId xmlns:a16="http://schemas.microsoft.com/office/drawing/2014/main" id="{BD802348-3400-C938-AEA2-F86D2C480B17}"/>
              </a:ext>
            </a:extLst>
          </p:cNvPr>
          <p:cNvSpPr>
            <a:spLocks noChangeArrowheads="1"/>
          </p:cNvSpPr>
          <p:nvPr/>
        </p:nvSpPr>
        <p:spPr bwMode="auto">
          <a:xfrm>
            <a:off x="10332404" y="4286659"/>
            <a:ext cx="304800" cy="1371600"/>
          </a:xfrm>
          <a:prstGeom prst="upArrow">
            <a:avLst>
              <a:gd name="adj1" fmla="val 42500"/>
              <a:gd name="adj2" fmla="val 78271"/>
            </a:avLst>
          </a:prstGeom>
          <a:solidFill>
            <a:srgbClr val="993300"/>
          </a:solidFill>
          <a:ln w="9525">
            <a:solidFill>
              <a:srgbClr val="993300"/>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a:p>
        </p:txBody>
      </p:sp>
      <p:sp>
        <p:nvSpPr>
          <p:cNvPr id="40" name="AutoShape 5">
            <a:extLst>
              <a:ext uri="{FF2B5EF4-FFF2-40B4-BE49-F238E27FC236}">
                <a16:creationId xmlns:a16="http://schemas.microsoft.com/office/drawing/2014/main" id="{3FBEF030-0291-03E1-B1E1-D67748CD7200}"/>
              </a:ext>
            </a:extLst>
          </p:cNvPr>
          <p:cNvSpPr>
            <a:spLocks noChangeArrowheads="1"/>
          </p:cNvSpPr>
          <p:nvPr/>
        </p:nvSpPr>
        <p:spPr bwMode="auto">
          <a:xfrm rot="5400000" flipH="1">
            <a:off x="10925336" y="5108190"/>
            <a:ext cx="609600" cy="642937"/>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3840 h 21600"/>
              <a:gd name="T14" fmla="*/ 18221 w 21600"/>
              <a:gd name="T15" fmla="*/ 8318 h 21600"/>
            </a:gdLst>
            <a:ahLst/>
            <a:cxnLst>
              <a:cxn ang="T8">
                <a:pos x="T0" y="T1"/>
              </a:cxn>
              <a:cxn ang="T9">
                <a:pos x="T2" y="T3"/>
              </a:cxn>
              <a:cxn ang="T10">
                <a:pos x="T4" y="T5"/>
              </a:cxn>
              <a:cxn ang="T11">
                <a:pos x="T6" y="T7"/>
              </a:cxn>
            </a:cxnLst>
            <a:rect l="T12" t="T13" r="T14" b="T15"/>
            <a:pathLst>
              <a:path w="21600" h="21600">
                <a:moveTo>
                  <a:pt x="21600" y="6079"/>
                </a:moveTo>
                <a:lnTo>
                  <a:pt x="12427" y="0"/>
                </a:lnTo>
                <a:lnTo>
                  <a:pt x="12427" y="3840"/>
                </a:lnTo>
                <a:cubicBezTo>
                  <a:pt x="5564" y="3840"/>
                  <a:pt x="0" y="7564"/>
                  <a:pt x="0" y="12158"/>
                </a:cubicBezTo>
                <a:lnTo>
                  <a:pt x="0" y="21600"/>
                </a:lnTo>
                <a:lnTo>
                  <a:pt x="4577" y="21600"/>
                </a:lnTo>
                <a:lnTo>
                  <a:pt x="4577" y="12158"/>
                </a:lnTo>
                <a:cubicBezTo>
                  <a:pt x="4577" y="10037"/>
                  <a:pt x="8092" y="8318"/>
                  <a:pt x="12427" y="8318"/>
                </a:cubicBezTo>
                <a:lnTo>
                  <a:pt x="12427" y="12158"/>
                </a:lnTo>
                <a:close/>
              </a:path>
            </a:pathLst>
          </a:custGeom>
          <a:solidFill>
            <a:srgbClr val="993300"/>
          </a:solidFill>
          <a:ln w="9525">
            <a:solidFill>
              <a:srgbClr val="993300"/>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a:p>
        </p:txBody>
      </p:sp>
      <p:sp>
        <p:nvSpPr>
          <p:cNvPr id="42" name="AutoShape 5">
            <a:extLst>
              <a:ext uri="{FF2B5EF4-FFF2-40B4-BE49-F238E27FC236}">
                <a16:creationId xmlns:a16="http://schemas.microsoft.com/office/drawing/2014/main" id="{D4C58BE0-5D7B-3101-42A0-56F86D93479A}"/>
              </a:ext>
            </a:extLst>
          </p:cNvPr>
          <p:cNvSpPr>
            <a:spLocks noChangeArrowheads="1"/>
          </p:cNvSpPr>
          <p:nvPr/>
        </p:nvSpPr>
        <p:spPr bwMode="auto">
          <a:xfrm flipH="1">
            <a:off x="10865804" y="3981859"/>
            <a:ext cx="609600" cy="566738"/>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3840 h 21600"/>
              <a:gd name="T14" fmla="*/ 18221 w 21600"/>
              <a:gd name="T15" fmla="*/ 8318 h 21600"/>
            </a:gdLst>
            <a:ahLst/>
            <a:cxnLst>
              <a:cxn ang="T8">
                <a:pos x="T0" y="T1"/>
              </a:cxn>
              <a:cxn ang="T9">
                <a:pos x="T2" y="T3"/>
              </a:cxn>
              <a:cxn ang="T10">
                <a:pos x="T4" y="T5"/>
              </a:cxn>
              <a:cxn ang="T11">
                <a:pos x="T6" y="T7"/>
              </a:cxn>
            </a:cxnLst>
            <a:rect l="T12" t="T13" r="T14" b="T15"/>
            <a:pathLst>
              <a:path w="21600" h="21600">
                <a:moveTo>
                  <a:pt x="21600" y="6079"/>
                </a:moveTo>
                <a:lnTo>
                  <a:pt x="12427" y="0"/>
                </a:lnTo>
                <a:lnTo>
                  <a:pt x="12427" y="3840"/>
                </a:lnTo>
                <a:cubicBezTo>
                  <a:pt x="5564" y="3840"/>
                  <a:pt x="0" y="7564"/>
                  <a:pt x="0" y="12158"/>
                </a:cubicBezTo>
                <a:lnTo>
                  <a:pt x="0" y="21600"/>
                </a:lnTo>
                <a:lnTo>
                  <a:pt x="4577" y="21600"/>
                </a:lnTo>
                <a:lnTo>
                  <a:pt x="4577" y="12158"/>
                </a:lnTo>
                <a:cubicBezTo>
                  <a:pt x="4577" y="10037"/>
                  <a:pt x="8092" y="8318"/>
                  <a:pt x="12427" y="8318"/>
                </a:cubicBezTo>
                <a:lnTo>
                  <a:pt x="12427" y="12158"/>
                </a:lnTo>
                <a:close/>
              </a:path>
            </a:pathLst>
          </a:custGeom>
          <a:solidFill>
            <a:srgbClr val="993300"/>
          </a:solidFill>
          <a:ln w="9525">
            <a:solidFill>
              <a:srgbClr val="993300"/>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a:p>
        </p:txBody>
      </p:sp>
      <p:sp>
        <p:nvSpPr>
          <p:cNvPr id="45" name="Text Box 18">
            <a:extLst>
              <a:ext uri="{FF2B5EF4-FFF2-40B4-BE49-F238E27FC236}">
                <a16:creationId xmlns:a16="http://schemas.microsoft.com/office/drawing/2014/main" id="{32FA52FC-FFD7-1593-F7F5-E72B399A803B}"/>
              </a:ext>
            </a:extLst>
          </p:cNvPr>
          <p:cNvSpPr txBox="1">
            <a:spLocks noChangeArrowheads="1"/>
          </p:cNvSpPr>
          <p:nvPr/>
        </p:nvSpPr>
        <p:spPr bwMode="auto">
          <a:xfrm>
            <a:off x="10865804" y="4540659"/>
            <a:ext cx="882650" cy="584200"/>
          </a:xfrm>
          <a:prstGeom prst="rect">
            <a:avLst/>
          </a:prstGeom>
          <a:gradFill rotWithShape="1">
            <a:gsLst>
              <a:gs pos="0">
                <a:srgbClr val="993300"/>
              </a:gs>
              <a:gs pos="100000">
                <a:schemeClr val="bg1"/>
              </a:gs>
            </a:gsLst>
            <a:lin ang="5400000" scaled="1"/>
          </a:gradFill>
          <a:ln w="9525">
            <a:solidFill>
              <a:srgbClr val="993300"/>
            </a:solidFill>
            <a:miter lim="800000"/>
            <a:headEnd/>
            <a:tailEnd/>
          </a:ln>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600" b="1" i="1">
                <a:solidFill>
                  <a:srgbClr val="0066FF"/>
                </a:solidFill>
                <a:latin typeface="Georgia" panose="02040502050405020303" pitchFamily="18" charset="0"/>
              </a:rPr>
              <a:t>Action</a:t>
            </a:r>
          </a:p>
          <a:p>
            <a:pPr algn="ctr" eaLnBrk="1" hangingPunct="1"/>
            <a:r>
              <a:rPr lang="en-US" altLang="en-US" sz="1600" b="1" i="1">
                <a:solidFill>
                  <a:srgbClr val="0066FF"/>
                </a:solidFill>
                <a:latin typeface="Georgia" panose="02040502050405020303" pitchFamily="18" charset="0"/>
              </a:rPr>
              <a:t>Items</a:t>
            </a:r>
          </a:p>
        </p:txBody>
      </p:sp>
      <p:sp>
        <p:nvSpPr>
          <p:cNvPr id="47" name="Text Box 18">
            <a:extLst>
              <a:ext uri="{FF2B5EF4-FFF2-40B4-BE49-F238E27FC236}">
                <a16:creationId xmlns:a16="http://schemas.microsoft.com/office/drawing/2014/main" id="{4974F475-7CD9-81ED-9F13-67D564FC4929}"/>
              </a:ext>
            </a:extLst>
          </p:cNvPr>
          <p:cNvSpPr txBox="1">
            <a:spLocks noChangeArrowheads="1"/>
          </p:cNvSpPr>
          <p:nvPr/>
        </p:nvSpPr>
        <p:spPr bwMode="auto">
          <a:xfrm>
            <a:off x="10099042" y="3948522"/>
            <a:ext cx="766762" cy="338137"/>
          </a:xfrm>
          <a:prstGeom prst="rect">
            <a:avLst/>
          </a:prstGeom>
          <a:gradFill rotWithShape="1">
            <a:gsLst>
              <a:gs pos="0">
                <a:srgbClr val="993300"/>
              </a:gs>
              <a:gs pos="100000">
                <a:schemeClr val="bg1"/>
              </a:gs>
            </a:gsLst>
            <a:lin ang="5400000" scaled="1"/>
          </a:gradFill>
          <a:ln w="9525">
            <a:solidFill>
              <a:srgbClr val="993300"/>
            </a:solidFill>
            <a:miter lim="800000"/>
            <a:headEnd/>
            <a:tailEnd/>
          </a:ln>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600" b="1" i="1">
                <a:solidFill>
                  <a:srgbClr val="0066FF"/>
                </a:solidFill>
                <a:latin typeface="Georgia" panose="02040502050405020303" pitchFamily="18" charset="0"/>
              </a:rPr>
              <a:t>Risks</a:t>
            </a:r>
          </a:p>
        </p:txBody>
      </p:sp>
      <p:sp>
        <p:nvSpPr>
          <p:cNvPr id="50" name="Text Box 4">
            <a:extLst>
              <a:ext uri="{FF2B5EF4-FFF2-40B4-BE49-F238E27FC236}">
                <a16:creationId xmlns:a16="http://schemas.microsoft.com/office/drawing/2014/main" id="{7EB5583E-3717-03F4-B5C8-2C4F97DFF15D}"/>
              </a:ext>
            </a:extLst>
          </p:cNvPr>
          <p:cNvSpPr txBox="1">
            <a:spLocks noChangeArrowheads="1"/>
          </p:cNvSpPr>
          <p:nvPr/>
        </p:nvSpPr>
        <p:spPr bwMode="auto">
          <a:xfrm>
            <a:off x="66590" y="2438648"/>
            <a:ext cx="4339650" cy="3539430"/>
          </a:xfrm>
          <a:prstGeom prst="rect">
            <a:avLst/>
          </a:prstGeom>
          <a:noFill/>
          <a:ln w="9525">
            <a:noFill/>
            <a:miter lim="800000"/>
            <a:headEnd/>
            <a:tailEnd/>
          </a:ln>
        </p:spPr>
        <p:txBody>
          <a:bodyPr wrap="none">
            <a:spAutoFit/>
          </a:bodyPr>
          <a:lstStyle/>
          <a:p>
            <a:r>
              <a:rPr lang="en-US" sz="1600" b="1" i="1" dirty="0">
                <a:solidFill>
                  <a:srgbClr val="404040"/>
                </a:solidFill>
                <a:latin typeface="Georgia" pitchFamily="18" charset="0"/>
              </a:rPr>
              <a:t>FW 1 – Data Collection and Storage</a:t>
            </a:r>
          </a:p>
          <a:p>
            <a:endParaRPr lang="en-US" sz="1200" b="1" i="1" dirty="0">
              <a:solidFill>
                <a:srgbClr val="404040"/>
              </a:solidFill>
              <a:latin typeface="Georgia" pitchFamily="18" charset="0"/>
            </a:endParaRPr>
          </a:p>
          <a:p>
            <a:endParaRPr lang="en-US" sz="1200" b="1" i="1" dirty="0">
              <a:solidFill>
                <a:srgbClr val="404040"/>
              </a:solidFill>
              <a:latin typeface="Georgia" pitchFamily="18" charset="0"/>
            </a:endParaRPr>
          </a:p>
          <a:p>
            <a:endParaRPr lang="en-US" sz="1200" b="1" i="1" dirty="0">
              <a:solidFill>
                <a:srgbClr val="404040"/>
              </a:solidFill>
              <a:latin typeface="Georgia" pitchFamily="18" charset="0"/>
            </a:endParaRPr>
          </a:p>
          <a:p>
            <a:endParaRPr lang="en-US" sz="1200" b="1" i="1" dirty="0">
              <a:solidFill>
                <a:srgbClr val="404040"/>
              </a:solidFill>
              <a:latin typeface="Georgia" pitchFamily="18" charset="0"/>
            </a:endParaRPr>
          </a:p>
          <a:p>
            <a:r>
              <a:rPr lang="en-US" sz="1600" b="1" i="1" dirty="0">
                <a:solidFill>
                  <a:srgbClr val="404040"/>
                </a:solidFill>
                <a:latin typeface="Georgia" pitchFamily="18" charset="0"/>
              </a:rPr>
              <a:t>FW 2 – Analysis of Indicators</a:t>
            </a:r>
          </a:p>
          <a:p>
            <a:endParaRPr lang="en-US" sz="1600" b="1" i="1" dirty="0">
              <a:solidFill>
                <a:srgbClr val="404040"/>
              </a:solidFill>
              <a:latin typeface="Georgia" pitchFamily="18" charset="0"/>
            </a:endParaRPr>
          </a:p>
          <a:p>
            <a:endParaRPr lang="en-US" sz="1600" b="1" i="1" dirty="0">
              <a:solidFill>
                <a:srgbClr val="404040"/>
              </a:solidFill>
              <a:latin typeface="Georgia" pitchFamily="18" charset="0"/>
            </a:endParaRPr>
          </a:p>
          <a:p>
            <a:endParaRPr lang="en-US" sz="1600" b="1" i="1" dirty="0">
              <a:solidFill>
                <a:srgbClr val="404040"/>
              </a:solidFill>
              <a:latin typeface="Georgia" pitchFamily="18" charset="0"/>
            </a:endParaRPr>
          </a:p>
          <a:p>
            <a:endParaRPr lang="en-US" sz="1600" b="1" i="1" dirty="0">
              <a:solidFill>
                <a:srgbClr val="404040"/>
              </a:solidFill>
              <a:latin typeface="Georgia" pitchFamily="18" charset="0"/>
            </a:endParaRPr>
          </a:p>
          <a:p>
            <a:r>
              <a:rPr lang="en-US" sz="1600" b="1" i="1" dirty="0">
                <a:solidFill>
                  <a:srgbClr val="404040"/>
                </a:solidFill>
                <a:latin typeface="Georgia" pitchFamily="18" charset="0"/>
              </a:rPr>
              <a:t>FW 3 – Management Review of Results</a:t>
            </a:r>
          </a:p>
          <a:p>
            <a:endParaRPr lang="en-US" sz="1200" b="1" i="1" dirty="0">
              <a:solidFill>
                <a:srgbClr val="404040"/>
              </a:solidFill>
              <a:latin typeface="Georgia" pitchFamily="18" charset="0"/>
            </a:endParaRPr>
          </a:p>
          <a:p>
            <a:endParaRPr lang="en-US" sz="1200" b="1" i="1" dirty="0">
              <a:solidFill>
                <a:srgbClr val="404040"/>
              </a:solidFill>
              <a:latin typeface="Georgia" pitchFamily="18" charset="0"/>
            </a:endParaRPr>
          </a:p>
          <a:p>
            <a:endParaRPr lang="en-US" sz="1200" b="1" i="1" dirty="0">
              <a:solidFill>
                <a:srgbClr val="404040"/>
              </a:solidFill>
              <a:latin typeface="Georgia" pitchFamily="18" charset="0"/>
            </a:endParaRPr>
          </a:p>
          <a:p>
            <a:endParaRPr lang="en-US" sz="1200" b="1" i="1" dirty="0">
              <a:solidFill>
                <a:srgbClr val="404040"/>
              </a:solidFill>
              <a:latin typeface="Georgia" pitchFamily="18" charset="0"/>
            </a:endParaRPr>
          </a:p>
          <a:p>
            <a:r>
              <a:rPr lang="en-US" sz="1600" b="1" i="1" dirty="0">
                <a:solidFill>
                  <a:srgbClr val="404040"/>
                </a:solidFill>
                <a:latin typeface="Georgia" pitchFamily="18" charset="0"/>
              </a:rPr>
              <a:t>FW 4 – Action and Feedback</a:t>
            </a:r>
          </a:p>
        </p:txBody>
      </p:sp>
      <p:pic>
        <p:nvPicPr>
          <p:cNvPr id="3" name="Picture 7">
            <a:extLst>
              <a:ext uri="{FF2B5EF4-FFF2-40B4-BE49-F238E27FC236}">
                <a16:creationId xmlns:a16="http://schemas.microsoft.com/office/drawing/2014/main" id="{991BA377-F357-2DAF-1FAB-30832D9604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blackWhite">
          <a:xfrm>
            <a:off x="184823" y="2752928"/>
            <a:ext cx="1074915" cy="64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lgn="ctr">
                <a:solidFill>
                  <a:srgbClr val="000000"/>
                </a:solidFill>
                <a:miter lim="800000"/>
                <a:headEnd/>
                <a:tailEnd/>
              </a14:hiddenLine>
            </a:ext>
          </a:extLst>
        </p:spPr>
      </p:pic>
      <p:pic>
        <p:nvPicPr>
          <p:cNvPr id="4" name="Picture 5">
            <a:extLst>
              <a:ext uri="{FF2B5EF4-FFF2-40B4-BE49-F238E27FC236}">
                <a16:creationId xmlns:a16="http://schemas.microsoft.com/office/drawing/2014/main" id="{66364167-8CB7-6959-30C6-A05FB621A7C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blackWhite">
          <a:xfrm>
            <a:off x="346242" y="3750063"/>
            <a:ext cx="1085207" cy="64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lgn="ctr">
                <a:solidFill>
                  <a:srgbClr val="000000"/>
                </a:solidFill>
                <a:miter lim="800000"/>
                <a:headEnd/>
                <a:tailEnd/>
              </a14:hiddenLine>
            </a:ext>
          </a:extLst>
        </p:spPr>
      </p:pic>
      <p:pic>
        <p:nvPicPr>
          <p:cNvPr id="5" name="Picture 5">
            <a:extLst>
              <a:ext uri="{FF2B5EF4-FFF2-40B4-BE49-F238E27FC236}">
                <a16:creationId xmlns:a16="http://schemas.microsoft.com/office/drawing/2014/main" id="{358827D8-68C9-F19F-99C7-AEB38B114B0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blackWhite">
          <a:xfrm>
            <a:off x="560250" y="4935014"/>
            <a:ext cx="1086061" cy="64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lgn="ctr">
                <a:solidFill>
                  <a:srgbClr val="000000"/>
                </a:solidFill>
                <a:miter lim="800000"/>
                <a:headEnd/>
                <a:tailEnd/>
              </a14:hiddenLine>
            </a:ext>
          </a:extLst>
        </p:spPr>
      </p:pic>
      <p:pic>
        <p:nvPicPr>
          <p:cNvPr id="6" name="Picture 2">
            <a:extLst>
              <a:ext uri="{FF2B5EF4-FFF2-40B4-BE49-F238E27FC236}">
                <a16:creationId xmlns:a16="http://schemas.microsoft.com/office/drawing/2014/main" id="{AF2AE7A5-BA68-3A19-7DE5-81EB4F90818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62835" y="4935014"/>
            <a:ext cx="1094608" cy="64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pic>
      <p:pic>
        <p:nvPicPr>
          <p:cNvPr id="8" name="Picture 3">
            <a:extLst>
              <a:ext uri="{FF2B5EF4-FFF2-40B4-BE49-F238E27FC236}">
                <a16:creationId xmlns:a16="http://schemas.microsoft.com/office/drawing/2014/main" id="{1D1374D5-9051-F23F-5B32-B25EEE9A6E5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62541" y="4933069"/>
            <a:ext cx="1014976" cy="64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pic>
      <p:sp>
        <p:nvSpPr>
          <p:cNvPr id="9" name="Star: 7 Points 8">
            <a:extLst>
              <a:ext uri="{FF2B5EF4-FFF2-40B4-BE49-F238E27FC236}">
                <a16:creationId xmlns:a16="http://schemas.microsoft.com/office/drawing/2014/main" id="{51BACD92-688E-8C1D-362C-FF5BB2A597A6}"/>
              </a:ext>
            </a:extLst>
          </p:cNvPr>
          <p:cNvSpPr/>
          <p:nvPr/>
        </p:nvSpPr>
        <p:spPr>
          <a:xfrm>
            <a:off x="3062541" y="5466427"/>
            <a:ext cx="1164803" cy="800610"/>
          </a:xfrm>
          <a:prstGeom prst="star7">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54A5BBE5-2E43-8E79-850B-482B689501A6}"/>
              </a:ext>
            </a:extLst>
          </p:cNvPr>
          <p:cNvSpPr txBox="1"/>
          <p:nvPr/>
        </p:nvSpPr>
        <p:spPr>
          <a:xfrm rot="20289930">
            <a:off x="3302310" y="5711694"/>
            <a:ext cx="729046" cy="369332"/>
          </a:xfrm>
          <a:prstGeom prst="rect">
            <a:avLst/>
          </a:prstGeom>
          <a:noFill/>
        </p:spPr>
        <p:txBody>
          <a:bodyPr wrap="none" rtlCol="0">
            <a:spAutoFit/>
          </a:bodyPr>
          <a:lstStyle/>
          <a:p>
            <a:r>
              <a:rPr lang="en-US" b="1" dirty="0"/>
              <a:t>BAM!</a:t>
            </a:r>
            <a:endParaRPr lang="en-US" sz="2800" b="1" dirty="0"/>
          </a:p>
        </p:txBody>
      </p:sp>
    </p:spTree>
    <p:extLst>
      <p:ext uri="{BB962C8B-B14F-4D97-AF65-F5344CB8AC3E}">
        <p14:creationId xmlns:p14="http://schemas.microsoft.com/office/powerpoint/2010/main" val="26564783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FC246D-4ED3-73D3-589B-FF9FA68B875D}"/>
            </a:ext>
          </a:extLst>
        </p:cNvPr>
        <p:cNvGrpSpPr/>
        <p:nvPr/>
      </p:nvGrpSpPr>
      <p:grpSpPr>
        <a:xfrm>
          <a:off x="0" y="0"/>
          <a:ext cx="0" cy="0"/>
          <a:chOff x="0" y="0"/>
          <a:chExt cx="0" cy="0"/>
        </a:xfrm>
      </p:grpSpPr>
      <p:sp>
        <p:nvSpPr>
          <p:cNvPr id="7" name="Title 3">
            <a:extLst>
              <a:ext uri="{FF2B5EF4-FFF2-40B4-BE49-F238E27FC236}">
                <a16:creationId xmlns:a16="http://schemas.microsoft.com/office/drawing/2014/main" id="{1FBADEC1-56C4-9CC9-BF20-C315E76C99B7}"/>
              </a:ext>
            </a:extLst>
          </p:cNvPr>
          <p:cNvSpPr txBox="1">
            <a:spLocks/>
          </p:cNvSpPr>
          <p:nvPr/>
        </p:nvSpPr>
        <p:spPr>
          <a:xfrm>
            <a:off x="612984" y="722812"/>
            <a:ext cx="10984933" cy="615922"/>
          </a:xfrm>
          <a:prstGeom prst="rect">
            <a:avLst/>
          </a:prstGeom>
        </p:spPr>
        <p:txBody>
          <a:bodyPr anchor="ctr">
            <a:normAutofit fontScale="90000" lnSpcReduction="10000"/>
          </a:bodyPr>
          <a:lstStyle>
            <a:lvl1pPr algn="ctr" rtl="0" fontAlgn="base">
              <a:spcBef>
                <a:spcPct val="0"/>
              </a:spcBef>
              <a:spcAft>
                <a:spcPct val="0"/>
              </a:spcAft>
              <a:defRPr sz="3200" b="1" i="1" kern="1200" cap="none" baseline="0">
                <a:solidFill>
                  <a:schemeClr val="tx1"/>
                </a:solidFill>
                <a:latin typeface="Franklin Gothic Medium" pitchFamily="34" charset="0"/>
                <a:ea typeface="+mj-ea"/>
                <a:cs typeface="Tahoma" pitchFamily="34" charset="0"/>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3998" dirty="0">
                <a:latin typeface="Calibri" panose="020F0502020204030204" pitchFamily="34" charset="0"/>
                <a:ea typeface="Calibri" panose="020F0502020204030204" pitchFamily="34" charset="0"/>
                <a:cs typeface="Times New Roman" panose="02020603050405020304" pitchFamily="18" charset="0"/>
              </a:rPr>
              <a:t>Measurement Working Group Presentation</a:t>
            </a:r>
            <a:endParaRPr lang="en-US" sz="3998" dirty="0"/>
          </a:p>
        </p:txBody>
      </p:sp>
      <p:sp>
        <p:nvSpPr>
          <p:cNvPr id="2" name="Subtitle 4">
            <a:extLst>
              <a:ext uri="{FF2B5EF4-FFF2-40B4-BE49-F238E27FC236}">
                <a16:creationId xmlns:a16="http://schemas.microsoft.com/office/drawing/2014/main" id="{E81CEBC8-5A8D-1995-43BE-F4CF4FC9CCBC}"/>
              </a:ext>
            </a:extLst>
          </p:cNvPr>
          <p:cNvSpPr txBox="1">
            <a:spLocks/>
          </p:cNvSpPr>
          <p:nvPr/>
        </p:nvSpPr>
        <p:spPr>
          <a:xfrm>
            <a:off x="635425" y="1533767"/>
            <a:ext cx="10940051" cy="615922"/>
          </a:xfrm>
        </p:spPr>
        <p:txBody>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b="1" dirty="0">
                <a:solidFill>
                  <a:srgbClr val="0070C0"/>
                </a:solidFill>
              </a:rPr>
              <a:t>Measurement Tempo / Cadence / Business Rhythm</a:t>
            </a:r>
            <a:endParaRPr lang="en-US" sz="1200" b="1" dirty="0"/>
          </a:p>
        </p:txBody>
      </p:sp>
      <p:pic>
        <p:nvPicPr>
          <p:cNvPr id="36" name="Picture 2" descr="Metrics Business Rhythm 205049o_253">
            <a:extLst>
              <a:ext uri="{FF2B5EF4-FFF2-40B4-BE49-F238E27FC236}">
                <a16:creationId xmlns:a16="http://schemas.microsoft.com/office/drawing/2014/main" id="{90D37984-940A-8B3D-D045-1AFF99387E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88804" y="2381659"/>
            <a:ext cx="56388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Rectangle 6">
            <a:extLst>
              <a:ext uri="{FF2B5EF4-FFF2-40B4-BE49-F238E27FC236}">
                <a16:creationId xmlns:a16="http://schemas.microsoft.com/office/drawing/2014/main" id="{9BFB15E1-449F-928B-46AE-E79790928A01}"/>
              </a:ext>
            </a:extLst>
          </p:cNvPr>
          <p:cNvSpPr>
            <a:spLocks noChangeArrowheads="1"/>
          </p:cNvSpPr>
          <p:nvPr/>
        </p:nvSpPr>
        <p:spPr bwMode="auto">
          <a:xfrm>
            <a:off x="7284404" y="5602697"/>
            <a:ext cx="3657600" cy="131762"/>
          </a:xfrm>
          <a:prstGeom prst="rect">
            <a:avLst/>
          </a:prstGeom>
          <a:solidFill>
            <a:srgbClr val="993300"/>
          </a:solidFill>
          <a:ln w="9525">
            <a:solidFill>
              <a:srgbClr val="993300"/>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a:p>
        </p:txBody>
      </p:sp>
      <p:sp>
        <p:nvSpPr>
          <p:cNvPr id="39" name="AutoShape 9">
            <a:extLst>
              <a:ext uri="{FF2B5EF4-FFF2-40B4-BE49-F238E27FC236}">
                <a16:creationId xmlns:a16="http://schemas.microsoft.com/office/drawing/2014/main" id="{B840C8ED-0439-43E9-41CD-DFF5B1903274}"/>
              </a:ext>
            </a:extLst>
          </p:cNvPr>
          <p:cNvSpPr>
            <a:spLocks noChangeArrowheads="1"/>
          </p:cNvSpPr>
          <p:nvPr/>
        </p:nvSpPr>
        <p:spPr bwMode="auto">
          <a:xfrm>
            <a:off x="10332404" y="4286659"/>
            <a:ext cx="304800" cy="1371600"/>
          </a:xfrm>
          <a:prstGeom prst="upArrow">
            <a:avLst>
              <a:gd name="adj1" fmla="val 42500"/>
              <a:gd name="adj2" fmla="val 78271"/>
            </a:avLst>
          </a:prstGeom>
          <a:solidFill>
            <a:srgbClr val="993300"/>
          </a:solidFill>
          <a:ln w="9525">
            <a:solidFill>
              <a:srgbClr val="993300"/>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a:p>
        </p:txBody>
      </p:sp>
      <p:sp>
        <p:nvSpPr>
          <p:cNvPr id="40" name="AutoShape 5">
            <a:extLst>
              <a:ext uri="{FF2B5EF4-FFF2-40B4-BE49-F238E27FC236}">
                <a16:creationId xmlns:a16="http://schemas.microsoft.com/office/drawing/2014/main" id="{A4D055AF-5C47-53C0-FC37-1DD5A03B5D8E}"/>
              </a:ext>
            </a:extLst>
          </p:cNvPr>
          <p:cNvSpPr>
            <a:spLocks noChangeArrowheads="1"/>
          </p:cNvSpPr>
          <p:nvPr/>
        </p:nvSpPr>
        <p:spPr bwMode="auto">
          <a:xfrm rot="5400000" flipH="1">
            <a:off x="10925336" y="5108190"/>
            <a:ext cx="609600" cy="642937"/>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3840 h 21600"/>
              <a:gd name="T14" fmla="*/ 18221 w 21600"/>
              <a:gd name="T15" fmla="*/ 8318 h 21600"/>
            </a:gdLst>
            <a:ahLst/>
            <a:cxnLst>
              <a:cxn ang="T8">
                <a:pos x="T0" y="T1"/>
              </a:cxn>
              <a:cxn ang="T9">
                <a:pos x="T2" y="T3"/>
              </a:cxn>
              <a:cxn ang="T10">
                <a:pos x="T4" y="T5"/>
              </a:cxn>
              <a:cxn ang="T11">
                <a:pos x="T6" y="T7"/>
              </a:cxn>
            </a:cxnLst>
            <a:rect l="T12" t="T13" r="T14" b="T15"/>
            <a:pathLst>
              <a:path w="21600" h="21600">
                <a:moveTo>
                  <a:pt x="21600" y="6079"/>
                </a:moveTo>
                <a:lnTo>
                  <a:pt x="12427" y="0"/>
                </a:lnTo>
                <a:lnTo>
                  <a:pt x="12427" y="3840"/>
                </a:lnTo>
                <a:cubicBezTo>
                  <a:pt x="5564" y="3840"/>
                  <a:pt x="0" y="7564"/>
                  <a:pt x="0" y="12158"/>
                </a:cubicBezTo>
                <a:lnTo>
                  <a:pt x="0" y="21600"/>
                </a:lnTo>
                <a:lnTo>
                  <a:pt x="4577" y="21600"/>
                </a:lnTo>
                <a:lnTo>
                  <a:pt x="4577" y="12158"/>
                </a:lnTo>
                <a:cubicBezTo>
                  <a:pt x="4577" y="10037"/>
                  <a:pt x="8092" y="8318"/>
                  <a:pt x="12427" y="8318"/>
                </a:cubicBezTo>
                <a:lnTo>
                  <a:pt x="12427" y="12158"/>
                </a:lnTo>
                <a:close/>
              </a:path>
            </a:pathLst>
          </a:custGeom>
          <a:solidFill>
            <a:srgbClr val="993300"/>
          </a:solidFill>
          <a:ln w="9525">
            <a:solidFill>
              <a:srgbClr val="993300"/>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a:p>
        </p:txBody>
      </p:sp>
      <p:sp>
        <p:nvSpPr>
          <p:cNvPr id="41" name="AutoShape 9">
            <a:extLst>
              <a:ext uri="{FF2B5EF4-FFF2-40B4-BE49-F238E27FC236}">
                <a16:creationId xmlns:a16="http://schemas.microsoft.com/office/drawing/2014/main" id="{E810F11F-B28C-A146-49BD-E55A6F38E328}"/>
              </a:ext>
            </a:extLst>
          </p:cNvPr>
          <p:cNvSpPr>
            <a:spLocks noChangeArrowheads="1"/>
          </p:cNvSpPr>
          <p:nvPr/>
        </p:nvSpPr>
        <p:spPr bwMode="auto">
          <a:xfrm>
            <a:off x="9722804" y="3337334"/>
            <a:ext cx="304800" cy="2397125"/>
          </a:xfrm>
          <a:prstGeom prst="upArrow">
            <a:avLst>
              <a:gd name="adj1" fmla="val 42500"/>
              <a:gd name="adj2" fmla="val 78282"/>
            </a:avLst>
          </a:prstGeom>
          <a:solidFill>
            <a:srgbClr val="993300"/>
          </a:solidFill>
          <a:ln w="9525">
            <a:solidFill>
              <a:srgbClr val="993300"/>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a:p>
        </p:txBody>
      </p:sp>
      <p:sp>
        <p:nvSpPr>
          <p:cNvPr id="42" name="AutoShape 5">
            <a:extLst>
              <a:ext uri="{FF2B5EF4-FFF2-40B4-BE49-F238E27FC236}">
                <a16:creationId xmlns:a16="http://schemas.microsoft.com/office/drawing/2014/main" id="{FE9EE941-B384-9E77-8123-6A31A4AEBDC7}"/>
              </a:ext>
            </a:extLst>
          </p:cNvPr>
          <p:cNvSpPr>
            <a:spLocks noChangeArrowheads="1"/>
          </p:cNvSpPr>
          <p:nvPr/>
        </p:nvSpPr>
        <p:spPr bwMode="auto">
          <a:xfrm flipH="1">
            <a:off x="10865804" y="3981859"/>
            <a:ext cx="609600" cy="566738"/>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3840 h 21600"/>
              <a:gd name="T14" fmla="*/ 18221 w 21600"/>
              <a:gd name="T15" fmla="*/ 8318 h 21600"/>
            </a:gdLst>
            <a:ahLst/>
            <a:cxnLst>
              <a:cxn ang="T8">
                <a:pos x="T0" y="T1"/>
              </a:cxn>
              <a:cxn ang="T9">
                <a:pos x="T2" y="T3"/>
              </a:cxn>
              <a:cxn ang="T10">
                <a:pos x="T4" y="T5"/>
              </a:cxn>
              <a:cxn ang="T11">
                <a:pos x="T6" y="T7"/>
              </a:cxn>
            </a:cxnLst>
            <a:rect l="T12" t="T13" r="T14" b="T15"/>
            <a:pathLst>
              <a:path w="21600" h="21600">
                <a:moveTo>
                  <a:pt x="21600" y="6079"/>
                </a:moveTo>
                <a:lnTo>
                  <a:pt x="12427" y="0"/>
                </a:lnTo>
                <a:lnTo>
                  <a:pt x="12427" y="3840"/>
                </a:lnTo>
                <a:cubicBezTo>
                  <a:pt x="5564" y="3840"/>
                  <a:pt x="0" y="7564"/>
                  <a:pt x="0" y="12158"/>
                </a:cubicBezTo>
                <a:lnTo>
                  <a:pt x="0" y="21600"/>
                </a:lnTo>
                <a:lnTo>
                  <a:pt x="4577" y="21600"/>
                </a:lnTo>
                <a:lnTo>
                  <a:pt x="4577" y="12158"/>
                </a:lnTo>
                <a:cubicBezTo>
                  <a:pt x="4577" y="10037"/>
                  <a:pt x="8092" y="8318"/>
                  <a:pt x="12427" y="8318"/>
                </a:cubicBezTo>
                <a:lnTo>
                  <a:pt x="12427" y="12158"/>
                </a:lnTo>
                <a:close/>
              </a:path>
            </a:pathLst>
          </a:custGeom>
          <a:solidFill>
            <a:srgbClr val="993300"/>
          </a:solidFill>
          <a:ln w="9525">
            <a:solidFill>
              <a:srgbClr val="993300"/>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a:p>
        </p:txBody>
      </p:sp>
      <p:sp>
        <p:nvSpPr>
          <p:cNvPr id="43" name="AutoShape 5">
            <a:extLst>
              <a:ext uri="{FF2B5EF4-FFF2-40B4-BE49-F238E27FC236}">
                <a16:creationId xmlns:a16="http://schemas.microsoft.com/office/drawing/2014/main" id="{22A9200F-0314-A675-2788-EB4E2E9E3629}"/>
              </a:ext>
            </a:extLst>
          </p:cNvPr>
          <p:cNvSpPr>
            <a:spLocks noChangeArrowheads="1"/>
          </p:cNvSpPr>
          <p:nvPr/>
        </p:nvSpPr>
        <p:spPr bwMode="auto">
          <a:xfrm flipH="1">
            <a:off x="11094404" y="2991259"/>
            <a:ext cx="609600" cy="566738"/>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3840 h 21600"/>
              <a:gd name="T14" fmla="*/ 18221 w 21600"/>
              <a:gd name="T15" fmla="*/ 8318 h 21600"/>
            </a:gdLst>
            <a:ahLst/>
            <a:cxnLst>
              <a:cxn ang="T8">
                <a:pos x="T0" y="T1"/>
              </a:cxn>
              <a:cxn ang="T9">
                <a:pos x="T2" y="T3"/>
              </a:cxn>
              <a:cxn ang="T10">
                <a:pos x="T4" y="T5"/>
              </a:cxn>
              <a:cxn ang="T11">
                <a:pos x="T6" y="T7"/>
              </a:cxn>
            </a:cxnLst>
            <a:rect l="T12" t="T13" r="T14" b="T15"/>
            <a:pathLst>
              <a:path w="21600" h="21600">
                <a:moveTo>
                  <a:pt x="21600" y="6079"/>
                </a:moveTo>
                <a:lnTo>
                  <a:pt x="12427" y="0"/>
                </a:lnTo>
                <a:lnTo>
                  <a:pt x="12427" y="3840"/>
                </a:lnTo>
                <a:cubicBezTo>
                  <a:pt x="5564" y="3840"/>
                  <a:pt x="0" y="7564"/>
                  <a:pt x="0" y="12158"/>
                </a:cubicBezTo>
                <a:lnTo>
                  <a:pt x="0" y="21600"/>
                </a:lnTo>
                <a:lnTo>
                  <a:pt x="4577" y="21600"/>
                </a:lnTo>
                <a:lnTo>
                  <a:pt x="4577" y="12158"/>
                </a:lnTo>
                <a:cubicBezTo>
                  <a:pt x="4577" y="10037"/>
                  <a:pt x="8092" y="8318"/>
                  <a:pt x="12427" y="8318"/>
                </a:cubicBezTo>
                <a:lnTo>
                  <a:pt x="12427" y="12158"/>
                </a:lnTo>
                <a:close/>
              </a:path>
            </a:pathLst>
          </a:custGeom>
          <a:solidFill>
            <a:srgbClr val="993300"/>
          </a:solidFill>
          <a:ln w="9525">
            <a:solidFill>
              <a:srgbClr val="993300"/>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a:p>
        </p:txBody>
      </p:sp>
      <p:sp>
        <p:nvSpPr>
          <p:cNvPr id="44" name="Rectangle 6">
            <a:extLst>
              <a:ext uri="{FF2B5EF4-FFF2-40B4-BE49-F238E27FC236}">
                <a16:creationId xmlns:a16="http://schemas.microsoft.com/office/drawing/2014/main" id="{7CBE05A5-350F-ADFC-7DAC-3FA90C404DB1}"/>
              </a:ext>
            </a:extLst>
          </p:cNvPr>
          <p:cNvSpPr>
            <a:spLocks noChangeArrowheads="1"/>
          </p:cNvSpPr>
          <p:nvPr/>
        </p:nvSpPr>
        <p:spPr bwMode="auto">
          <a:xfrm rot="5400000">
            <a:off x="11066623" y="3954078"/>
            <a:ext cx="1143000" cy="131762"/>
          </a:xfrm>
          <a:prstGeom prst="rect">
            <a:avLst/>
          </a:prstGeom>
          <a:solidFill>
            <a:srgbClr val="993300"/>
          </a:solidFill>
          <a:ln w="9525">
            <a:solidFill>
              <a:srgbClr val="993300"/>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a:p>
        </p:txBody>
      </p:sp>
      <p:sp>
        <p:nvSpPr>
          <p:cNvPr id="45" name="Text Box 18">
            <a:extLst>
              <a:ext uri="{FF2B5EF4-FFF2-40B4-BE49-F238E27FC236}">
                <a16:creationId xmlns:a16="http://schemas.microsoft.com/office/drawing/2014/main" id="{17795EC3-B9DF-22C0-527A-CDA88F61A0D8}"/>
              </a:ext>
            </a:extLst>
          </p:cNvPr>
          <p:cNvSpPr txBox="1">
            <a:spLocks noChangeArrowheads="1"/>
          </p:cNvSpPr>
          <p:nvPr/>
        </p:nvSpPr>
        <p:spPr bwMode="auto">
          <a:xfrm>
            <a:off x="10865804" y="4540659"/>
            <a:ext cx="882650" cy="584200"/>
          </a:xfrm>
          <a:prstGeom prst="rect">
            <a:avLst/>
          </a:prstGeom>
          <a:gradFill rotWithShape="1">
            <a:gsLst>
              <a:gs pos="0">
                <a:srgbClr val="993300"/>
              </a:gs>
              <a:gs pos="100000">
                <a:schemeClr val="bg1"/>
              </a:gs>
            </a:gsLst>
            <a:lin ang="5400000" scaled="1"/>
          </a:gradFill>
          <a:ln w="9525">
            <a:solidFill>
              <a:srgbClr val="993300"/>
            </a:solidFill>
            <a:miter lim="800000"/>
            <a:headEnd/>
            <a:tailEnd/>
          </a:ln>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600" b="1" i="1">
                <a:solidFill>
                  <a:srgbClr val="0066FF"/>
                </a:solidFill>
                <a:latin typeface="Georgia" panose="02040502050405020303" pitchFamily="18" charset="0"/>
              </a:rPr>
              <a:t>Action</a:t>
            </a:r>
          </a:p>
          <a:p>
            <a:pPr algn="ctr" eaLnBrk="1" hangingPunct="1"/>
            <a:r>
              <a:rPr lang="en-US" altLang="en-US" sz="1600" b="1" i="1">
                <a:solidFill>
                  <a:srgbClr val="0066FF"/>
                </a:solidFill>
                <a:latin typeface="Georgia" panose="02040502050405020303" pitchFamily="18" charset="0"/>
              </a:rPr>
              <a:t>Items</a:t>
            </a:r>
          </a:p>
        </p:txBody>
      </p:sp>
      <p:sp>
        <p:nvSpPr>
          <p:cNvPr id="46" name="AutoShape 9">
            <a:extLst>
              <a:ext uri="{FF2B5EF4-FFF2-40B4-BE49-F238E27FC236}">
                <a16:creationId xmlns:a16="http://schemas.microsoft.com/office/drawing/2014/main" id="{C67BF026-6D11-AC57-9A1F-FB9835800B58}"/>
              </a:ext>
            </a:extLst>
          </p:cNvPr>
          <p:cNvSpPr>
            <a:spLocks noChangeArrowheads="1"/>
          </p:cNvSpPr>
          <p:nvPr/>
        </p:nvSpPr>
        <p:spPr bwMode="auto">
          <a:xfrm>
            <a:off x="10332404" y="3340509"/>
            <a:ext cx="304800" cy="762000"/>
          </a:xfrm>
          <a:prstGeom prst="upArrow">
            <a:avLst>
              <a:gd name="adj1" fmla="val 42500"/>
              <a:gd name="adj2" fmla="val 78275"/>
            </a:avLst>
          </a:prstGeom>
          <a:solidFill>
            <a:srgbClr val="993300"/>
          </a:solidFill>
          <a:ln w="9525">
            <a:solidFill>
              <a:srgbClr val="993300"/>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a:p>
        </p:txBody>
      </p:sp>
      <p:sp>
        <p:nvSpPr>
          <p:cNvPr id="47" name="Text Box 18">
            <a:extLst>
              <a:ext uri="{FF2B5EF4-FFF2-40B4-BE49-F238E27FC236}">
                <a16:creationId xmlns:a16="http://schemas.microsoft.com/office/drawing/2014/main" id="{CF0DE88D-52CB-7912-F71E-86BF4E894B0B}"/>
              </a:ext>
            </a:extLst>
          </p:cNvPr>
          <p:cNvSpPr txBox="1">
            <a:spLocks noChangeArrowheads="1"/>
          </p:cNvSpPr>
          <p:nvPr/>
        </p:nvSpPr>
        <p:spPr bwMode="auto">
          <a:xfrm>
            <a:off x="10099042" y="3948522"/>
            <a:ext cx="766762" cy="338137"/>
          </a:xfrm>
          <a:prstGeom prst="rect">
            <a:avLst/>
          </a:prstGeom>
          <a:gradFill rotWithShape="1">
            <a:gsLst>
              <a:gs pos="0">
                <a:srgbClr val="993300"/>
              </a:gs>
              <a:gs pos="100000">
                <a:schemeClr val="bg1"/>
              </a:gs>
            </a:gsLst>
            <a:lin ang="5400000" scaled="1"/>
          </a:gradFill>
          <a:ln w="9525">
            <a:solidFill>
              <a:srgbClr val="993300"/>
            </a:solidFill>
            <a:miter lim="800000"/>
            <a:headEnd/>
            <a:tailEnd/>
          </a:ln>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600" b="1" i="1">
                <a:solidFill>
                  <a:srgbClr val="0066FF"/>
                </a:solidFill>
                <a:latin typeface="Georgia" panose="02040502050405020303" pitchFamily="18" charset="0"/>
              </a:rPr>
              <a:t>Risks</a:t>
            </a:r>
          </a:p>
        </p:txBody>
      </p:sp>
      <p:sp>
        <p:nvSpPr>
          <p:cNvPr id="49" name="Text Box 7">
            <a:extLst>
              <a:ext uri="{FF2B5EF4-FFF2-40B4-BE49-F238E27FC236}">
                <a16:creationId xmlns:a16="http://schemas.microsoft.com/office/drawing/2014/main" id="{D80BA718-DD3C-ABEA-FCDB-EC2F00C5B222}"/>
              </a:ext>
            </a:extLst>
          </p:cNvPr>
          <p:cNvSpPr txBox="1">
            <a:spLocks noChangeArrowheads="1"/>
          </p:cNvSpPr>
          <p:nvPr/>
        </p:nvSpPr>
        <p:spPr bwMode="auto">
          <a:xfrm>
            <a:off x="9122729" y="2991259"/>
            <a:ext cx="1971675" cy="338138"/>
          </a:xfrm>
          <a:prstGeom prst="rect">
            <a:avLst/>
          </a:prstGeom>
          <a:gradFill rotWithShape="1">
            <a:gsLst>
              <a:gs pos="0">
                <a:srgbClr val="993300"/>
              </a:gs>
              <a:gs pos="100000">
                <a:schemeClr val="bg1"/>
              </a:gs>
            </a:gsLst>
            <a:lin ang="5400000" scaled="1"/>
          </a:gradFill>
          <a:ln w="9525">
            <a:solidFill>
              <a:srgbClr val="993300"/>
            </a:solidFill>
            <a:miter lim="800000"/>
            <a:headEnd/>
            <a:tailEnd/>
          </a:ln>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600" b="1" i="1">
                <a:solidFill>
                  <a:srgbClr val="0066FF"/>
                </a:solidFill>
                <a:latin typeface="Georgia" panose="02040502050405020303" pitchFamily="18" charset="0"/>
              </a:rPr>
              <a:t>Lessons Learned</a:t>
            </a:r>
          </a:p>
        </p:txBody>
      </p:sp>
      <p:sp>
        <p:nvSpPr>
          <p:cNvPr id="50" name="Text Box 4">
            <a:extLst>
              <a:ext uri="{FF2B5EF4-FFF2-40B4-BE49-F238E27FC236}">
                <a16:creationId xmlns:a16="http://schemas.microsoft.com/office/drawing/2014/main" id="{F11E4FD7-4E12-781E-C684-7DB7FE669677}"/>
              </a:ext>
            </a:extLst>
          </p:cNvPr>
          <p:cNvSpPr txBox="1">
            <a:spLocks noChangeArrowheads="1"/>
          </p:cNvSpPr>
          <p:nvPr/>
        </p:nvSpPr>
        <p:spPr bwMode="auto">
          <a:xfrm>
            <a:off x="66590" y="2438648"/>
            <a:ext cx="4339650" cy="3539430"/>
          </a:xfrm>
          <a:prstGeom prst="rect">
            <a:avLst/>
          </a:prstGeom>
          <a:noFill/>
          <a:ln w="9525">
            <a:noFill/>
            <a:miter lim="800000"/>
            <a:headEnd/>
            <a:tailEnd/>
          </a:ln>
        </p:spPr>
        <p:txBody>
          <a:bodyPr wrap="none">
            <a:spAutoFit/>
          </a:bodyPr>
          <a:lstStyle/>
          <a:p>
            <a:r>
              <a:rPr lang="en-US" sz="1600" b="1" i="1" dirty="0">
                <a:solidFill>
                  <a:srgbClr val="404040"/>
                </a:solidFill>
                <a:latin typeface="Georgia" pitchFamily="18" charset="0"/>
              </a:rPr>
              <a:t>FW 1 – Data Collection and Storage</a:t>
            </a:r>
          </a:p>
          <a:p>
            <a:endParaRPr lang="en-US" sz="1200" b="1" i="1" dirty="0">
              <a:solidFill>
                <a:srgbClr val="404040"/>
              </a:solidFill>
              <a:latin typeface="Georgia" pitchFamily="18" charset="0"/>
            </a:endParaRPr>
          </a:p>
          <a:p>
            <a:endParaRPr lang="en-US" sz="1200" b="1" i="1" dirty="0">
              <a:solidFill>
                <a:srgbClr val="404040"/>
              </a:solidFill>
              <a:latin typeface="Georgia" pitchFamily="18" charset="0"/>
            </a:endParaRPr>
          </a:p>
          <a:p>
            <a:endParaRPr lang="en-US" sz="1200" b="1" i="1" dirty="0">
              <a:solidFill>
                <a:srgbClr val="404040"/>
              </a:solidFill>
              <a:latin typeface="Georgia" pitchFamily="18" charset="0"/>
            </a:endParaRPr>
          </a:p>
          <a:p>
            <a:endParaRPr lang="en-US" sz="1200" b="1" i="1" dirty="0">
              <a:solidFill>
                <a:srgbClr val="404040"/>
              </a:solidFill>
              <a:latin typeface="Georgia" pitchFamily="18" charset="0"/>
            </a:endParaRPr>
          </a:p>
          <a:p>
            <a:r>
              <a:rPr lang="en-US" sz="1600" b="1" i="1" dirty="0">
                <a:solidFill>
                  <a:srgbClr val="404040"/>
                </a:solidFill>
                <a:latin typeface="Georgia" pitchFamily="18" charset="0"/>
              </a:rPr>
              <a:t>FW 2 – Analysis of Indicators</a:t>
            </a:r>
          </a:p>
          <a:p>
            <a:endParaRPr lang="en-US" sz="1600" b="1" i="1" dirty="0">
              <a:solidFill>
                <a:srgbClr val="404040"/>
              </a:solidFill>
              <a:latin typeface="Georgia" pitchFamily="18" charset="0"/>
            </a:endParaRPr>
          </a:p>
          <a:p>
            <a:endParaRPr lang="en-US" sz="1600" b="1" i="1" dirty="0">
              <a:solidFill>
                <a:srgbClr val="404040"/>
              </a:solidFill>
              <a:latin typeface="Georgia" pitchFamily="18" charset="0"/>
            </a:endParaRPr>
          </a:p>
          <a:p>
            <a:endParaRPr lang="en-US" sz="1600" b="1" i="1" dirty="0">
              <a:solidFill>
                <a:srgbClr val="404040"/>
              </a:solidFill>
              <a:latin typeface="Georgia" pitchFamily="18" charset="0"/>
            </a:endParaRPr>
          </a:p>
          <a:p>
            <a:endParaRPr lang="en-US" sz="1600" b="1" i="1" dirty="0">
              <a:solidFill>
                <a:srgbClr val="404040"/>
              </a:solidFill>
              <a:latin typeface="Georgia" pitchFamily="18" charset="0"/>
            </a:endParaRPr>
          </a:p>
          <a:p>
            <a:r>
              <a:rPr lang="en-US" sz="1600" b="1" i="1" dirty="0">
                <a:solidFill>
                  <a:srgbClr val="404040"/>
                </a:solidFill>
                <a:latin typeface="Georgia" pitchFamily="18" charset="0"/>
              </a:rPr>
              <a:t>FW 3 – Management Review of Results</a:t>
            </a:r>
          </a:p>
          <a:p>
            <a:endParaRPr lang="en-US" sz="1200" b="1" i="1" dirty="0">
              <a:solidFill>
                <a:srgbClr val="404040"/>
              </a:solidFill>
              <a:latin typeface="Georgia" pitchFamily="18" charset="0"/>
            </a:endParaRPr>
          </a:p>
          <a:p>
            <a:endParaRPr lang="en-US" sz="1200" b="1" i="1" dirty="0">
              <a:solidFill>
                <a:srgbClr val="404040"/>
              </a:solidFill>
              <a:latin typeface="Georgia" pitchFamily="18" charset="0"/>
            </a:endParaRPr>
          </a:p>
          <a:p>
            <a:endParaRPr lang="en-US" sz="1200" b="1" i="1" dirty="0">
              <a:solidFill>
                <a:srgbClr val="404040"/>
              </a:solidFill>
              <a:latin typeface="Georgia" pitchFamily="18" charset="0"/>
            </a:endParaRPr>
          </a:p>
          <a:p>
            <a:endParaRPr lang="en-US" sz="1200" b="1" i="1" dirty="0">
              <a:solidFill>
                <a:srgbClr val="404040"/>
              </a:solidFill>
              <a:latin typeface="Georgia" pitchFamily="18" charset="0"/>
            </a:endParaRPr>
          </a:p>
          <a:p>
            <a:r>
              <a:rPr lang="en-US" sz="1600" b="1" i="1" dirty="0">
                <a:solidFill>
                  <a:srgbClr val="404040"/>
                </a:solidFill>
                <a:latin typeface="Georgia" pitchFamily="18" charset="0"/>
              </a:rPr>
              <a:t>FW 4 – Action and Feedback</a:t>
            </a:r>
          </a:p>
        </p:txBody>
      </p:sp>
      <p:pic>
        <p:nvPicPr>
          <p:cNvPr id="3" name="Picture 7">
            <a:extLst>
              <a:ext uri="{FF2B5EF4-FFF2-40B4-BE49-F238E27FC236}">
                <a16:creationId xmlns:a16="http://schemas.microsoft.com/office/drawing/2014/main" id="{D3A89F71-29A6-514B-46BE-69D597B432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blackWhite">
          <a:xfrm>
            <a:off x="184823" y="2752928"/>
            <a:ext cx="1074915" cy="64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lgn="ctr">
                <a:solidFill>
                  <a:srgbClr val="000000"/>
                </a:solidFill>
                <a:miter lim="800000"/>
                <a:headEnd/>
                <a:tailEnd/>
              </a14:hiddenLine>
            </a:ext>
          </a:extLst>
        </p:spPr>
      </p:pic>
      <p:pic>
        <p:nvPicPr>
          <p:cNvPr id="4" name="Picture 5">
            <a:extLst>
              <a:ext uri="{FF2B5EF4-FFF2-40B4-BE49-F238E27FC236}">
                <a16:creationId xmlns:a16="http://schemas.microsoft.com/office/drawing/2014/main" id="{A48E939A-3C65-FFD4-B528-7849DA7E9E3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blackWhite">
          <a:xfrm>
            <a:off x="346242" y="3750063"/>
            <a:ext cx="1085207" cy="64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lgn="ctr">
                <a:solidFill>
                  <a:srgbClr val="000000"/>
                </a:solidFill>
                <a:miter lim="800000"/>
                <a:headEnd/>
                <a:tailEnd/>
              </a14:hiddenLine>
            </a:ext>
          </a:extLst>
        </p:spPr>
      </p:pic>
      <p:pic>
        <p:nvPicPr>
          <p:cNvPr id="5" name="Picture 5">
            <a:extLst>
              <a:ext uri="{FF2B5EF4-FFF2-40B4-BE49-F238E27FC236}">
                <a16:creationId xmlns:a16="http://schemas.microsoft.com/office/drawing/2014/main" id="{C08BA47C-86F8-1C11-43A3-B7F223DAE96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blackWhite">
          <a:xfrm>
            <a:off x="560250" y="4935014"/>
            <a:ext cx="1086061" cy="64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lgn="ctr">
                <a:solidFill>
                  <a:srgbClr val="000000"/>
                </a:solidFill>
                <a:miter lim="800000"/>
                <a:headEnd/>
                <a:tailEnd/>
              </a14:hiddenLine>
            </a:ext>
          </a:extLst>
        </p:spPr>
      </p:pic>
      <p:pic>
        <p:nvPicPr>
          <p:cNvPr id="6" name="Picture 2">
            <a:extLst>
              <a:ext uri="{FF2B5EF4-FFF2-40B4-BE49-F238E27FC236}">
                <a16:creationId xmlns:a16="http://schemas.microsoft.com/office/drawing/2014/main" id="{3F3FD507-8569-1D21-5EB9-E2D22C49D02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62835" y="4935014"/>
            <a:ext cx="1094608" cy="64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pic>
      <p:pic>
        <p:nvPicPr>
          <p:cNvPr id="8" name="Picture 3">
            <a:extLst>
              <a:ext uri="{FF2B5EF4-FFF2-40B4-BE49-F238E27FC236}">
                <a16:creationId xmlns:a16="http://schemas.microsoft.com/office/drawing/2014/main" id="{450A0662-77DE-65F2-B7CC-456FE97CBDF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62541" y="4933069"/>
            <a:ext cx="1014976" cy="64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pic>
      <p:sp>
        <p:nvSpPr>
          <p:cNvPr id="9" name="Star: 7 Points 8">
            <a:extLst>
              <a:ext uri="{FF2B5EF4-FFF2-40B4-BE49-F238E27FC236}">
                <a16:creationId xmlns:a16="http://schemas.microsoft.com/office/drawing/2014/main" id="{F40A63B3-8B01-C167-95C4-57018461FEF7}"/>
              </a:ext>
            </a:extLst>
          </p:cNvPr>
          <p:cNvSpPr/>
          <p:nvPr/>
        </p:nvSpPr>
        <p:spPr>
          <a:xfrm>
            <a:off x="3062541" y="5466427"/>
            <a:ext cx="1164803" cy="800610"/>
          </a:xfrm>
          <a:prstGeom prst="star7">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DB7B1BAC-765B-545D-0086-5A2796A07CF5}"/>
              </a:ext>
            </a:extLst>
          </p:cNvPr>
          <p:cNvSpPr txBox="1"/>
          <p:nvPr/>
        </p:nvSpPr>
        <p:spPr>
          <a:xfrm rot="20289930">
            <a:off x="3302310" y="5711694"/>
            <a:ext cx="729046" cy="369332"/>
          </a:xfrm>
          <a:prstGeom prst="rect">
            <a:avLst/>
          </a:prstGeom>
          <a:noFill/>
        </p:spPr>
        <p:txBody>
          <a:bodyPr wrap="none" rtlCol="0">
            <a:spAutoFit/>
          </a:bodyPr>
          <a:lstStyle/>
          <a:p>
            <a:r>
              <a:rPr lang="en-US" b="1" dirty="0"/>
              <a:t>BAM!</a:t>
            </a:r>
            <a:endParaRPr lang="en-US" sz="2800" b="1" dirty="0"/>
          </a:p>
        </p:txBody>
      </p:sp>
    </p:spTree>
    <p:extLst>
      <p:ext uri="{BB962C8B-B14F-4D97-AF65-F5344CB8AC3E}">
        <p14:creationId xmlns:p14="http://schemas.microsoft.com/office/powerpoint/2010/main" val="36830278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AF9644-6B16-4D12-6DF5-63CB903B72D4}"/>
            </a:ext>
          </a:extLst>
        </p:cNvPr>
        <p:cNvGrpSpPr/>
        <p:nvPr/>
      </p:nvGrpSpPr>
      <p:grpSpPr>
        <a:xfrm>
          <a:off x="0" y="0"/>
          <a:ext cx="0" cy="0"/>
          <a:chOff x="0" y="0"/>
          <a:chExt cx="0" cy="0"/>
        </a:xfrm>
      </p:grpSpPr>
      <p:sp>
        <p:nvSpPr>
          <p:cNvPr id="7" name="Title 3">
            <a:extLst>
              <a:ext uri="{FF2B5EF4-FFF2-40B4-BE49-F238E27FC236}">
                <a16:creationId xmlns:a16="http://schemas.microsoft.com/office/drawing/2014/main" id="{85B0BF44-0D30-0310-12B2-480A2935ACBC}"/>
              </a:ext>
            </a:extLst>
          </p:cNvPr>
          <p:cNvSpPr txBox="1">
            <a:spLocks/>
          </p:cNvSpPr>
          <p:nvPr/>
        </p:nvSpPr>
        <p:spPr>
          <a:xfrm>
            <a:off x="612984" y="722812"/>
            <a:ext cx="10984933" cy="615922"/>
          </a:xfrm>
          <a:prstGeom prst="rect">
            <a:avLst/>
          </a:prstGeom>
        </p:spPr>
        <p:txBody>
          <a:bodyPr anchor="ctr">
            <a:normAutofit fontScale="90000" lnSpcReduction="10000"/>
          </a:bodyPr>
          <a:lstStyle>
            <a:lvl1pPr algn="ctr" rtl="0" fontAlgn="base">
              <a:spcBef>
                <a:spcPct val="0"/>
              </a:spcBef>
              <a:spcAft>
                <a:spcPct val="0"/>
              </a:spcAft>
              <a:defRPr sz="3200" b="1" i="1" kern="1200" cap="none" baseline="0">
                <a:solidFill>
                  <a:schemeClr val="tx1"/>
                </a:solidFill>
                <a:latin typeface="Franklin Gothic Medium" pitchFamily="34" charset="0"/>
                <a:ea typeface="+mj-ea"/>
                <a:cs typeface="Tahoma" pitchFamily="34" charset="0"/>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3998" dirty="0">
                <a:latin typeface="Calibri" panose="020F0502020204030204" pitchFamily="34" charset="0"/>
                <a:ea typeface="Calibri" panose="020F0502020204030204" pitchFamily="34" charset="0"/>
                <a:cs typeface="Times New Roman" panose="02020603050405020304" pitchFamily="18" charset="0"/>
              </a:rPr>
              <a:t>Measurement Working Group Presentation</a:t>
            </a:r>
            <a:endParaRPr lang="en-US" sz="3998" dirty="0"/>
          </a:p>
        </p:txBody>
      </p:sp>
      <p:sp>
        <p:nvSpPr>
          <p:cNvPr id="2" name="Subtitle 4">
            <a:extLst>
              <a:ext uri="{FF2B5EF4-FFF2-40B4-BE49-F238E27FC236}">
                <a16:creationId xmlns:a16="http://schemas.microsoft.com/office/drawing/2014/main" id="{52F82147-F4CE-0A9C-35B3-ABFB05D36AD7}"/>
              </a:ext>
            </a:extLst>
          </p:cNvPr>
          <p:cNvSpPr txBox="1">
            <a:spLocks/>
          </p:cNvSpPr>
          <p:nvPr/>
        </p:nvSpPr>
        <p:spPr>
          <a:xfrm>
            <a:off x="635425" y="1533767"/>
            <a:ext cx="10940051" cy="615922"/>
          </a:xfrm>
        </p:spPr>
        <p:txBody>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b="1" dirty="0">
                <a:solidFill>
                  <a:srgbClr val="0070C0"/>
                </a:solidFill>
              </a:rPr>
              <a:t>Measurement Tempo / Cadence / Business Rhythm</a:t>
            </a:r>
            <a:endParaRPr lang="en-US" sz="1200" b="1" dirty="0"/>
          </a:p>
        </p:txBody>
      </p:sp>
      <p:pic>
        <p:nvPicPr>
          <p:cNvPr id="36" name="Picture 2" descr="Metrics Business Rhythm 205049o_253">
            <a:extLst>
              <a:ext uri="{FF2B5EF4-FFF2-40B4-BE49-F238E27FC236}">
                <a16:creationId xmlns:a16="http://schemas.microsoft.com/office/drawing/2014/main" id="{A6A34480-B5E3-BF0C-95C2-F734A6DD77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88804" y="2381659"/>
            <a:ext cx="56388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Text Box 8">
            <a:extLst>
              <a:ext uri="{FF2B5EF4-FFF2-40B4-BE49-F238E27FC236}">
                <a16:creationId xmlns:a16="http://schemas.microsoft.com/office/drawing/2014/main" id="{98C827E6-1798-32A8-E86F-F19328A059B4}"/>
              </a:ext>
            </a:extLst>
          </p:cNvPr>
          <p:cNvSpPr txBox="1">
            <a:spLocks noChangeArrowheads="1"/>
          </p:cNvSpPr>
          <p:nvPr/>
        </p:nvSpPr>
        <p:spPr bwMode="auto">
          <a:xfrm>
            <a:off x="9113204" y="2310222"/>
            <a:ext cx="2514600" cy="338137"/>
          </a:xfrm>
          <a:prstGeom prst="rect">
            <a:avLst/>
          </a:prstGeom>
          <a:gradFill rotWithShape="1">
            <a:gsLst>
              <a:gs pos="0">
                <a:srgbClr val="993300"/>
              </a:gs>
              <a:gs pos="100000">
                <a:schemeClr val="bg1"/>
              </a:gs>
            </a:gsLst>
            <a:lin ang="5400000" scaled="1"/>
          </a:gradFill>
          <a:ln w="9525">
            <a:solidFill>
              <a:srgbClr val="993300"/>
            </a:solidFill>
            <a:miter lim="800000"/>
            <a:headEnd/>
            <a:tailEnd/>
          </a:ln>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600" b="1" i="1">
                <a:solidFill>
                  <a:srgbClr val="0066FF"/>
                </a:solidFill>
                <a:latin typeface="Georgia" panose="02040502050405020303" pitchFamily="18" charset="0"/>
              </a:rPr>
              <a:t>Process Improvement</a:t>
            </a:r>
          </a:p>
        </p:txBody>
      </p:sp>
      <p:sp>
        <p:nvSpPr>
          <p:cNvPr id="38" name="Rectangle 6">
            <a:extLst>
              <a:ext uri="{FF2B5EF4-FFF2-40B4-BE49-F238E27FC236}">
                <a16:creationId xmlns:a16="http://schemas.microsoft.com/office/drawing/2014/main" id="{06D26A0D-E9A5-8592-24B3-6A66924E1F3B}"/>
              </a:ext>
            </a:extLst>
          </p:cNvPr>
          <p:cNvSpPr>
            <a:spLocks noChangeArrowheads="1"/>
          </p:cNvSpPr>
          <p:nvPr/>
        </p:nvSpPr>
        <p:spPr bwMode="auto">
          <a:xfrm>
            <a:off x="7284404" y="5602697"/>
            <a:ext cx="3657600" cy="131762"/>
          </a:xfrm>
          <a:prstGeom prst="rect">
            <a:avLst/>
          </a:prstGeom>
          <a:solidFill>
            <a:srgbClr val="993300"/>
          </a:solidFill>
          <a:ln w="9525">
            <a:solidFill>
              <a:srgbClr val="993300"/>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a:p>
        </p:txBody>
      </p:sp>
      <p:sp>
        <p:nvSpPr>
          <p:cNvPr id="39" name="AutoShape 9">
            <a:extLst>
              <a:ext uri="{FF2B5EF4-FFF2-40B4-BE49-F238E27FC236}">
                <a16:creationId xmlns:a16="http://schemas.microsoft.com/office/drawing/2014/main" id="{0FCBF6BB-5C32-72A6-F528-D48006173549}"/>
              </a:ext>
            </a:extLst>
          </p:cNvPr>
          <p:cNvSpPr>
            <a:spLocks noChangeArrowheads="1"/>
          </p:cNvSpPr>
          <p:nvPr/>
        </p:nvSpPr>
        <p:spPr bwMode="auto">
          <a:xfrm>
            <a:off x="10332404" y="4286659"/>
            <a:ext cx="304800" cy="1371600"/>
          </a:xfrm>
          <a:prstGeom prst="upArrow">
            <a:avLst>
              <a:gd name="adj1" fmla="val 42500"/>
              <a:gd name="adj2" fmla="val 78271"/>
            </a:avLst>
          </a:prstGeom>
          <a:solidFill>
            <a:srgbClr val="993300"/>
          </a:solidFill>
          <a:ln w="9525">
            <a:solidFill>
              <a:srgbClr val="993300"/>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a:p>
        </p:txBody>
      </p:sp>
      <p:sp>
        <p:nvSpPr>
          <p:cNvPr id="40" name="AutoShape 5">
            <a:extLst>
              <a:ext uri="{FF2B5EF4-FFF2-40B4-BE49-F238E27FC236}">
                <a16:creationId xmlns:a16="http://schemas.microsoft.com/office/drawing/2014/main" id="{C991B73F-56AC-ACE8-7D0F-B5B6FB93E8B4}"/>
              </a:ext>
            </a:extLst>
          </p:cNvPr>
          <p:cNvSpPr>
            <a:spLocks noChangeArrowheads="1"/>
          </p:cNvSpPr>
          <p:nvPr/>
        </p:nvSpPr>
        <p:spPr bwMode="auto">
          <a:xfrm rot="5400000" flipH="1">
            <a:off x="10925336" y="5108190"/>
            <a:ext cx="609600" cy="642937"/>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3840 h 21600"/>
              <a:gd name="T14" fmla="*/ 18221 w 21600"/>
              <a:gd name="T15" fmla="*/ 8318 h 21600"/>
            </a:gdLst>
            <a:ahLst/>
            <a:cxnLst>
              <a:cxn ang="T8">
                <a:pos x="T0" y="T1"/>
              </a:cxn>
              <a:cxn ang="T9">
                <a:pos x="T2" y="T3"/>
              </a:cxn>
              <a:cxn ang="T10">
                <a:pos x="T4" y="T5"/>
              </a:cxn>
              <a:cxn ang="T11">
                <a:pos x="T6" y="T7"/>
              </a:cxn>
            </a:cxnLst>
            <a:rect l="T12" t="T13" r="T14" b="T15"/>
            <a:pathLst>
              <a:path w="21600" h="21600">
                <a:moveTo>
                  <a:pt x="21600" y="6079"/>
                </a:moveTo>
                <a:lnTo>
                  <a:pt x="12427" y="0"/>
                </a:lnTo>
                <a:lnTo>
                  <a:pt x="12427" y="3840"/>
                </a:lnTo>
                <a:cubicBezTo>
                  <a:pt x="5564" y="3840"/>
                  <a:pt x="0" y="7564"/>
                  <a:pt x="0" y="12158"/>
                </a:cubicBezTo>
                <a:lnTo>
                  <a:pt x="0" y="21600"/>
                </a:lnTo>
                <a:lnTo>
                  <a:pt x="4577" y="21600"/>
                </a:lnTo>
                <a:lnTo>
                  <a:pt x="4577" y="12158"/>
                </a:lnTo>
                <a:cubicBezTo>
                  <a:pt x="4577" y="10037"/>
                  <a:pt x="8092" y="8318"/>
                  <a:pt x="12427" y="8318"/>
                </a:cubicBezTo>
                <a:lnTo>
                  <a:pt x="12427" y="12158"/>
                </a:lnTo>
                <a:close/>
              </a:path>
            </a:pathLst>
          </a:custGeom>
          <a:solidFill>
            <a:srgbClr val="993300"/>
          </a:solidFill>
          <a:ln w="9525">
            <a:solidFill>
              <a:srgbClr val="993300"/>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a:p>
        </p:txBody>
      </p:sp>
      <p:sp>
        <p:nvSpPr>
          <p:cNvPr id="41" name="AutoShape 9">
            <a:extLst>
              <a:ext uri="{FF2B5EF4-FFF2-40B4-BE49-F238E27FC236}">
                <a16:creationId xmlns:a16="http://schemas.microsoft.com/office/drawing/2014/main" id="{9E20879C-FE64-6107-1D24-2D6B77BC124C}"/>
              </a:ext>
            </a:extLst>
          </p:cNvPr>
          <p:cNvSpPr>
            <a:spLocks noChangeArrowheads="1"/>
          </p:cNvSpPr>
          <p:nvPr/>
        </p:nvSpPr>
        <p:spPr bwMode="auto">
          <a:xfrm>
            <a:off x="9722804" y="3337334"/>
            <a:ext cx="304800" cy="2397125"/>
          </a:xfrm>
          <a:prstGeom prst="upArrow">
            <a:avLst>
              <a:gd name="adj1" fmla="val 42500"/>
              <a:gd name="adj2" fmla="val 78282"/>
            </a:avLst>
          </a:prstGeom>
          <a:solidFill>
            <a:srgbClr val="993300"/>
          </a:solidFill>
          <a:ln w="9525">
            <a:solidFill>
              <a:srgbClr val="993300"/>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a:p>
        </p:txBody>
      </p:sp>
      <p:sp>
        <p:nvSpPr>
          <p:cNvPr id="42" name="AutoShape 5">
            <a:extLst>
              <a:ext uri="{FF2B5EF4-FFF2-40B4-BE49-F238E27FC236}">
                <a16:creationId xmlns:a16="http://schemas.microsoft.com/office/drawing/2014/main" id="{79F6D804-BF1C-6820-8BA3-4B4AF7558DE0}"/>
              </a:ext>
            </a:extLst>
          </p:cNvPr>
          <p:cNvSpPr>
            <a:spLocks noChangeArrowheads="1"/>
          </p:cNvSpPr>
          <p:nvPr/>
        </p:nvSpPr>
        <p:spPr bwMode="auto">
          <a:xfrm flipH="1">
            <a:off x="10865804" y="3981859"/>
            <a:ext cx="609600" cy="566738"/>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3840 h 21600"/>
              <a:gd name="T14" fmla="*/ 18221 w 21600"/>
              <a:gd name="T15" fmla="*/ 8318 h 21600"/>
            </a:gdLst>
            <a:ahLst/>
            <a:cxnLst>
              <a:cxn ang="T8">
                <a:pos x="T0" y="T1"/>
              </a:cxn>
              <a:cxn ang="T9">
                <a:pos x="T2" y="T3"/>
              </a:cxn>
              <a:cxn ang="T10">
                <a:pos x="T4" y="T5"/>
              </a:cxn>
              <a:cxn ang="T11">
                <a:pos x="T6" y="T7"/>
              </a:cxn>
            </a:cxnLst>
            <a:rect l="T12" t="T13" r="T14" b="T15"/>
            <a:pathLst>
              <a:path w="21600" h="21600">
                <a:moveTo>
                  <a:pt x="21600" y="6079"/>
                </a:moveTo>
                <a:lnTo>
                  <a:pt x="12427" y="0"/>
                </a:lnTo>
                <a:lnTo>
                  <a:pt x="12427" y="3840"/>
                </a:lnTo>
                <a:cubicBezTo>
                  <a:pt x="5564" y="3840"/>
                  <a:pt x="0" y="7564"/>
                  <a:pt x="0" y="12158"/>
                </a:cubicBezTo>
                <a:lnTo>
                  <a:pt x="0" y="21600"/>
                </a:lnTo>
                <a:lnTo>
                  <a:pt x="4577" y="21600"/>
                </a:lnTo>
                <a:lnTo>
                  <a:pt x="4577" y="12158"/>
                </a:lnTo>
                <a:cubicBezTo>
                  <a:pt x="4577" y="10037"/>
                  <a:pt x="8092" y="8318"/>
                  <a:pt x="12427" y="8318"/>
                </a:cubicBezTo>
                <a:lnTo>
                  <a:pt x="12427" y="12158"/>
                </a:lnTo>
                <a:close/>
              </a:path>
            </a:pathLst>
          </a:custGeom>
          <a:solidFill>
            <a:srgbClr val="993300"/>
          </a:solidFill>
          <a:ln w="9525">
            <a:solidFill>
              <a:srgbClr val="993300"/>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a:p>
        </p:txBody>
      </p:sp>
      <p:sp>
        <p:nvSpPr>
          <p:cNvPr id="43" name="AutoShape 5">
            <a:extLst>
              <a:ext uri="{FF2B5EF4-FFF2-40B4-BE49-F238E27FC236}">
                <a16:creationId xmlns:a16="http://schemas.microsoft.com/office/drawing/2014/main" id="{9679AC28-EE24-6895-98D7-75AD587C8B57}"/>
              </a:ext>
            </a:extLst>
          </p:cNvPr>
          <p:cNvSpPr>
            <a:spLocks noChangeArrowheads="1"/>
          </p:cNvSpPr>
          <p:nvPr/>
        </p:nvSpPr>
        <p:spPr bwMode="auto">
          <a:xfrm flipH="1">
            <a:off x="11094404" y="2991259"/>
            <a:ext cx="609600" cy="566738"/>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3840 h 21600"/>
              <a:gd name="T14" fmla="*/ 18221 w 21600"/>
              <a:gd name="T15" fmla="*/ 8318 h 21600"/>
            </a:gdLst>
            <a:ahLst/>
            <a:cxnLst>
              <a:cxn ang="T8">
                <a:pos x="T0" y="T1"/>
              </a:cxn>
              <a:cxn ang="T9">
                <a:pos x="T2" y="T3"/>
              </a:cxn>
              <a:cxn ang="T10">
                <a:pos x="T4" y="T5"/>
              </a:cxn>
              <a:cxn ang="T11">
                <a:pos x="T6" y="T7"/>
              </a:cxn>
            </a:cxnLst>
            <a:rect l="T12" t="T13" r="T14" b="T15"/>
            <a:pathLst>
              <a:path w="21600" h="21600">
                <a:moveTo>
                  <a:pt x="21600" y="6079"/>
                </a:moveTo>
                <a:lnTo>
                  <a:pt x="12427" y="0"/>
                </a:lnTo>
                <a:lnTo>
                  <a:pt x="12427" y="3840"/>
                </a:lnTo>
                <a:cubicBezTo>
                  <a:pt x="5564" y="3840"/>
                  <a:pt x="0" y="7564"/>
                  <a:pt x="0" y="12158"/>
                </a:cubicBezTo>
                <a:lnTo>
                  <a:pt x="0" y="21600"/>
                </a:lnTo>
                <a:lnTo>
                  <a:pt x="4577" y="21600"/>
                </a:lnTo>
                <a:lnTo>
                  <a:pt x="4577" y="12158"/>
                </a:lnTo>
                <a:cubicBezTo>
                  <a:pt x="4577" y="10037"/>
                  <a:pt x="8092" y="8318"/>
                  <a:pt x="12427" y="8318"/>
                </a:cubicBezTo>
                <a:lnTo>
                  <a:pt x="12427" y="12158"/>
                </a:lnTo>
                <a:close/>
              </a:path>
            </a:pathLst>
          </a:custGeom>
          <a:solidFill>
            <a:srgbClr val="993300"/>
          </a:solidFill>
          <a:ln w="9525">
            <a:solidFill>
              <a:srgbClr val="993300"/>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a:p>
        </p:txBody>
      </p:sp>
      <p:sp>
        <p:nvSpPr>
          <p:cNvPr id="44" name="Rectangle 6">
            <a:extLst>
              <a:ext uri="{FF2B5EF4-FFF2-40B4-BE49-F238E27FC236}">
                <a16:creationId xmlns:a16="http://schemas.microsoft.com/office/drawing/2014/main" id="{1AF73FC9-4114-7258-376F-B6443D98CC12}"/>
              </a:ext>
            </a:extLst>
          </p:cNvPr>
          <p:cNvSpPr>
            <a:spLocks noChangeArrowheads="1"/>
          </p:cNvSpPr>
          <p:nvPr/>
        </p:nvSpPr>
        <p:spPr bwMode="auto">
          <a:xfrm rot="5400000">
            <a:off x="11066623" y="3954078"/>
            <a:ext cx="1143000" cy="131762"/>
          </a:xfrm>
          <a:prstGeom prst="rect">
            <a:avLst/>
          </a:prstGeom>
          <a:solidFill>
            <a:srgbClr val="993300"/>
          </a:solidFill>
          <a:ln w="9525">
            <a:solidFill>
              <a:srgbClr val="993300"/>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a:p>
        </p:txBody>
      </p:sp>
      <p:sp>
        <p:nvSpPr>
          <p:cNvPr id="45" name="Text Box 18">
            <a:extLst>
              <a:ext uri="{FF2B5EF4-FFF2-40B4-BE49-F238E27FC236}">
                <a16:creationId xmlns:a16="http://schemas.microsoft.com/office/drawing/2014/main" id="{AD217311-3C9B-66E3-1C67-BE0FCE06D374}"/>
              </a:ext>
            </a:extLst>
          </p:cNvPr>
          <p:cNvSpPr txBox="1">
            <a:spLocks noChangeArrowheads="1"/>
          </p:cNvSpPr>
          <p:nvPr/>
        </p:nvSpPr>
        <p:spPr bwMode="auto">
          <a:xfrm>
            <a:off x="10865804" y="4540659"/>
            <a:ext cx="882650" cy="584200"/>
          </a:xfrm>
          <a:prstGeom prst="rect">
            <a:avLst/>
          </a:prstGeom>
          <a:gradFill rotWithShape="1">
            <a:gsLst>
              <a:gs pos="0">
                <a:srgbClr val="993300"/>
              </a:gs>
              <a:gs pos="100000">
                <a:schemeClr val="bg1"/>
              </a:gs>
            </a:gsLst>
            <a:lin ang="5400000" scaled="1"/>
          </a:gradFill>
          <a:ln w="9525">
            <a:solidFill>
              <a:srgbClr val="993300"/>
            </a:solidFill>
            <a:miter lim="800000"/>
            <a:headEnd/>
            <a:tailEnd/>
          </a:ln>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600" b="1" i="1">
                <a:solidFill>
                  <a:srgbClr val="0066FF"/>
                </a:solidFill>
                <a:latin typeface="Georgia" panose="02040502050405020303" pitchFamily="18" charset="0"/>
              </a:rPr>
              <a:t>Action</a:t>
            </a:r>
          </a:p>
          <a:p>
            <a:pPr algn="ctr" eaLnBrk="1" hangingPunct="1"/>
            <a:r>
              <a:rPr lang="en-US" altLang="en-US" sz="1600" b="1" i="1">
                <a:solidFill>
                  <a:srgbClr val="0066FF"/>
                </a:solidFill>
                <a:latin typeface="Georgia" panose="02040502050405020303" pitchFamily="18" charset="0"/>
              </a:rPr>
              <a:t>Items</a:t>
            </a:r>
          </a:p>
        </p:txBody>
      </p:sp>
      <p:sp>
        <p:nvSpPr>
          <p:cNvPr id="46" name="AutoShape 9">
            <a:extLst>
              <a:ext uri="{FF2B5EF4-FFF2-40B4-BE49-F238E27FC236}">
                <a16:creationId xmlns:a16="http://schemas.microsoft.com/office/drawing/2014/main" id="{CBE4A8CF-8E18-CC1E-2F5F-5F29BA36784C}"/>
              </a:ext>
            </a:extLst>
          </p:cNvPr>
          <p:cNvSpPr>
            <a:spLocks noChangeArrowheads="1"/>
          </p:cNvSpPr>
          <p:nvPr/>
        </p:nvSpPr>
        <p:spPr bwMode="auto">
          <a:xfrm>
            <a:off x="10332404" y="3340509"/>
            <a:ext cx="304800" cy="762000"/>
          </a:xfrm>
          <a:prstGeom prst="upArrow">
            <a:avLst>
              <a:gd name="adj1" fmla="val 42500"/>
              <a:gd name="adj2" fmla="val 78275"/>
            </a:avLst>
          </a:prstGeom>
          <a:solidFill>
            <a:srgbClr val="993300"/>
          </a:solidFill>
          <a:ln w="9525">
            <a:solidFill>
              <a:srgbClr val="993300"/>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a:p>
        </p:txBody>
      </p:sp>
      <p:sp>
        <p:nvSpPr>
          <p:cNvPr id="47" name="Text Box 18">
            <a:extLst>
              <a:ext uri="{FF2B5EF4-FFF2-40B4-BE49-F238E27FC236}">
                <a16:creationId xmlns:a16="http://schemas.microsoft.com/office/drawing/2014/main" id="{03957246-4388-73B5-902B-90BFB2F147E6}"/>
              </a:ext>
            </a:extLst>
          </p:cNvPr>
          <p:cNvSpPr txBox="1">
            <a:spLocks noChangeArrowheads="1"/>
          </p:cNvSpPr>
          <p:nvPr/>
        </p:nvSpPr>
        <p:spPr bwMode="auto">
          <a:xfrm>
            <a:off x="10099042" y="3948522"/>
            <a:ext cx="766762" cy="338137"/>
          </a:xfrm>
          <a:prstGeom prst="rect">
            <a:avLst/>
          </a:prstGeom>
          <a:gradFill rotWithShape="1">
            <a:gsLst>
              <a:gs pos="0">
                <a:srgbClr val="993300"/>
              </a:gs>
              <a:gs pos="100000">
                <a:schemeClr val="bg1"/>
              </a:gs>
            </a:gsLst>
            <a:lin ang="5400000" scaled="1"/>
          </a:gradFill>
          <a:ln w="9525">
            <a:solidFill>
              <a:srgbClr val="993300"/>
            </a:solidFill>
            <a:miter lim="800000"/>
            <a:headEnd/>
            <a:tailEnd/>
          </a:ln>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600" b="1" i="1">
                <a:solidFill>
                  <a:srgbClr val="0066FF"/>
                </a:solidFill>
                <a:latin typeface="Georgia" panose="02040502050405020303" pitchFamily="18" charset="0"/>
              </a:rPr>
              <a:t>Risks</a:t>
            </a:r>
          </a:p>
        </p:txBody>
      </p:sp>
      <p:sp>
        <p:nvSpPr>
          <p:cNvPr id="48" name="AutoShape 9">
            <a:extLst>
              <a:ext uri="{FF2B5EF4-FFF2-40B4-BE49-F238E27FC236}">
                <a16:creationId xmlns:a16="http://schemas.microsoft.com/office/drawing/2014/main" id="{052D0A03-F1E3-3183-B5E9-9B8FFE79DED2}"/>
              </a:ext>
            </a:extLst>
          </p:cNvPr>
          <p:cNvSpPr>
            <a:spLocks noChangeArrowheads="1"/>
          </p:cNvSpPr>
          <p:nvPr/>
        </p:nvSpPr>
        <p:spPr bwMode="auto">
          <a:xfrm>
            <a:off x="10332404" y="2642009"/>
            <a:ext cx="304800" cy="349250"/>
          </a:xfrm>
          <a:prstGeom prst="upArrow">
            <a:avLst>
              <a:gd name="adj1" fmla="val 42500"/>
              <a:gd name="adj2" fmla="val 78145"/>
            </a:avLst>
          </a:prstGeom>
          <a:solidFill>
            <a:srgbClr val="993300"/>
          </a:solidFill>
          <a:ln w="9525">
            <a:solidFill>
              <a:srgbClr val="993300"/>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a:p>
        </p:txBody>
      </p:sp>
      <p:sp>
        <p:nvSpPr>
          <p:cNvPr id="49" name="Text Box 7">
            <a:extLst>
              <a:ext uri="{FF2B5EF4-FFF2-40B4-BE49-F238E27FC236}">
                <a16:creationId xmlns:a16="http://schemas.microsoft.com/office/drawing/2014/main" id="{C062BD0A-C5A6-2539-BAD6-54FCDD1DD2A9}"/>
              </a:ext>
            </a:extLst>
          </p:cNvPr>
          <p:cNvSpPr txBox="1">
            <a:spLocks noChangeArrowheads="1"/>
          </p:cNvSpPr>
          <p:nvPr/>
        </p:nvSpPr>
        <p:spPr bwMode="auto">
          <a:xfrm>
            <a:off x="9122729" y="2991259"/>
            <a:ext cx="1971675" cy="338138"/>
          </a:xfrm>
          <a:prstGeom prst="rect">
            <a:avLst/>
          </a:prstGeom>
          <a:gradFill rotWithShape="1">
            <a:gsLst>
              <a:gs pos="0">
                <a:srgbClr val="993300"/>
              </a:gs>
              <a:gs pos="100000">
                <a:schemeClr val="bg1"/>
              </a:gs>
            </a:gsLst>
            <a:lin ang="5400000" scaled="1"/>
          </a:gradFill>
          <a:ln w="9525">
            <a:solidFill>
              <a:srgbClr val="993300"/>
            </a:solidFill>
            <a:miter lim="800000"/>
            <a:headEnd/>
            <a:tailEnd/>
          </a:ln>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600" b="1" i="1">
                <a:solidFill>
                  <a:srgbClr val="0066FF"/>
                </a:solidFill>
                <a:latin typeface="Georgia" panose="02040502050405020303" pitchFamily="18" charset="0"/>
              </a:rPr>
              <a:t>Lessons Learned</a:t>
            </a:r>
          </a:p>
        </p:txBody>
      </p:sp>
      <p:sp>
        <p:nvSpPr>
          <p:cNvPr id="50" name="Text Box 4">
            <a:extLst>
              <a:ext uri="{FF2B5EF4-FFF2-40B4-BE49-F238E27FC236}">
                <a16:creationId xmlns:a16="http://schemas.microsoft.com/office/drawing/2014/main" id="{9278529A-BB2F-B8F5-2525-C27A1A4AC33B}"/>
              </a:ext>
            </a:extLst>
          </p:cNvPr>
          <p:cNvSpPr txBox="1">
            <a:spLocks noChangeArrowheads="1"/>
          </p:cNvSpPr>
          <p:nvPr/>
        </p:nvSpPr>
        <p:spPr bwMode="auto">
          <a:xfrm>
            <a:off x="66590" y="2438648"/>
            <a:ext cx="4339650" cy="3539430"/>
          </a:xfrm>
          <a:prstGeom prst="rect">
            <a:avLst/>
          </a:prstGeom>
          <a:noFill/>
          <a:ln w="9525">
            <a:noFill/>
            <a:miter lim="800000"/>
            <a:headEnd/>
            <a:tailEnd/>
          </a:ln>
        </p:spPr>
        <p:txBody>
          <a:bodyPr wrap="none">
            <a:spAutoFit/>
          </a:bodyPr>
          <a:lstStyle/>
          <a:p>
            <a:r>
              <a:rPr lang="en-US" sz="1600" b="1" i="1" dirty="0">
                <a:solidFill>
                  <a:srgbClr val="404040"/>
                </a:solidFill>
                <a:latin typeface="Georgia" pitchFamily="18" charset="0"/>
              </a:rPr>
              <a:t>FW 1 – Data Collection and Storage</a:t>
            </a:r>
          </a:p>
          <a:p>
            <a:endParaRPr lang="en-US" sz="1200" b="1" i="1" dirty="0">
              <a:solidFill>
                <a:srgbClr val="404040"/>
              </a:solidFill>
              <a:latin typeface="Georgia" pitchFamily="18" charset="0"/>
            </a:endParaRPr>
          </a:p>
          <a:p>
            <a:endParaRPr lang="en-US" sz="1200" b="1" i="1" dirty="0">
              <a:solidFill>
                <a:srgbClr val="404040"/>
              </a:solidFill>
              <a:latin typeface="Georgia" pitchFamily="18" charset="0"/>
            </a:endParaRPr>
          </a:p>
          <a:p>
            <a:endParaRPr lang="en-US" sz="1200" b="1" i="1" dirty="0">
              <a:solidFill>
                <a:srgbClr val="404040"/>
              </a:solidFill>
              <a:latin typeface="Georgia" pitchFamily="18" charset="0"/>
            </a:endParaRPr>
          </a:p>
          <a:p>
            <a:endParaRPr lang="en-US" sz="1200" b="1" i="1" dirty="0">
              <a:solidFill>
                <a:srgbClr val="404040"/>
              </a:solidFill>
              <a:latin typeface="Georgia" pitchFamily="18" charset="0"/>
            </a:endParaRPr>
          </a:p>
          <a:p>
            <a:r>
              <a:rPr lang="en-US" sz="1600" b="1" i="1" dirty="0">
                <a:solidFill>
                  <a:srgbClr val="404040"/>
                </a:solidFill>
                <a:latin typeface="Georgia" pitchFamily="18" charset="0"/>
              </a:rPr>
              <a:t>FW 2 – Analysis of Indicators</a:t>
            </a:r>
          </a:p>
          <a:p>
            <a:endParaRPr lang="en-US" sz="1600" b="1" i="1" dirty="0">
              <a:solidFill>
                <a:srgbClr val="404040"/>
              </a:solidFill>
              <a:latin typeface="Georgia" pitchFamily="18" charset="0"/>
            </a:endParaRPr>
          </a:p>
          <a:p>
            <a:endParaRPr lang="en-US" sz="1600" b="1" i="1" dirty="0">
              <a:solidFill>
                <a:srgbClr val="404040"/>
              </a:solidFill>
              <a:latin typeface="Georgia" pitchFamily="18" charset="0"/>
            </a:endParaRPr>
          </a:p>
          <a:p>
            <a:endParaRPr lang="en-US" sz="1600" b="1" i="1" dirty="0">
              <a:solidFill>
                <a:srgbClr val="404040"/>
              </a:solidFill>
              <a:latin typeface="Georgia" pitchFamily="18" charset="0"/>
            </a:endParaRPr>
          </a:p>
          <a:p>
            <a:endParaRPr lang="en-US" sz="1600" b="1" i="1" dirty="0">
              <a:solidFill>
                <a:srgbClr val="404040"/>
              </a:solidFill>
              <a:latin typeface="Georgia" pitchFamily="18" charset="0"/>
            </a:endParaRPr>
          </a:p>
          <a:p>
            <a:r>
              <a:rPr lang="en-US" sz="1600" b="1" i="1" dirty="0">
                <a:solidFill>
                  <a:srgbClr val="404040"/>
                </a:solidFill>
                <a:latin typeface="Georgia" pitchFamily="18" charset="0"/>
              </a:rPr>
              <a:t>FW 3 – Management Review of Results</a:t>
            </a:r>
          </a:p>
          <a:p>
            <a:endParaRPr lang="en-US" sz="1200" b="1" i="1" dirty="0">
              <a:solidFill>
                <a:srgbClr val="404040"/>
              </a:solidFill>
              <a:latin typeface="Georgia" pitchFamily="18" charset="0"/>
            </a:endParaRPr>
          </a:p>
          <a:p>
            <a:endParaRPr lang="en-US" sz="1200" b="1" i="1" dirty="0">
              <a:solidFill>
                <a:srgbClr val="404040"/>
              </a:solidFill>
              <a:latin typeface="Georgia" pitchFamily="18" charset="0"/>
            </a:endParaRPr>
          </a:p>
          <a:p>
            <a:endParaRPr lang="en-US" sz="1200" b="1" i="1" dirty="0">
              <a:solidFill>
                <a:srgbClr val="404040"/>
              </a:solidFill>
              <a:latin typeface="Georgia" pitchFamily="18" charset="0"/>
            </a:endParaRPr>
          </a:p>
          <a:p>
            <a:endParaRPr lang="en-US" sz="1200" b="1" i="1" dirty="0">
              <a:solidFill>
                <a:srgbClr val="404040"/>
              </a:solidFill>
              <a:latin typeface="Georgia" pitchFamily="18" charset="0"/>
            </a:endParaRPr>
          </a:p>
          <a:p>
            <a:r>
              <a:rPr lang="en-US" sz="1600" b="1" i="1" dirty="0">
                <a:solidFill>
                  <a:srgbClr val="404040"/>
                </a:solidFill>
                <a:latin typeface="Georgia" pitchFamily="18" charset="0"/>
              </a:rPr>
              <a:t>FW 4 – Action and Feedback</a:t>
            </a:r>
          </a:p>
        </p:txBody>
      </p:sp>
      <p:pic>
        <p:nvPicPr>
          <p:cNvPr id="3" name="Picture 7">
            <a:extLst>
              <a:ext uri="{FF2B5EF4-FFF2-40B4-BE49-F238E27FC236}">
                <a16:creationId xmlns:a16="http://schemas.microsoft.com/office/drawing/2014/main" id="{741FE812-53DF-034B-EDD1-E9F3C13CA4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blackWhite">
          <a:xfrm>
            <a:off x="184823" y="2752928"/>
            <a:ext cx="1074915" cy="64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lgn="ctr">
                <a:solidFill>
                  <a:srgbClr val="000000"/>
                </a:solidFill>
                <a:miter lim="800000"/>
                <a:headEnd/>
                <a:tailEnd/>
              </a14:hiddenLine>
            </a:ext>
          </a:extLst>
        </p:spPr>
      </p:pic>
      <p:pic>
        <p:nvPicPr>
          <p:cNvPr id="4" name="Picture 5">
            <a:extLst>
              <a:ext uri="{FF2B5EF4-FFF2-40B4-BE49-F238E27FC236}">
                <a16:creationId xmlns:a16="http://schemas.microsoft.com/office/drawing/2014/main" id="{C594916B-F28F-14A1-647D-1B73DB42CC0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blackWhite">
          <a:xfrm>
            <a:off x="346242" y="3750063"/>
            <a:ext cx="1085207" cy="64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lgn="ctr">
                <a:solidFill>
                  <a:srgbClr val="000000"/>
                </a:solidFill>
                <a:miter lim="800000"/>
                <a:headEnd/>
                <a:tailEnd/>
              </a14:hiddenLine>
            </a:ext>
          </a:extLst>
        </p:spPr>
      </p:pic>
      <p:pic>
        <p:nvPicPr>
          <p:cNvPr id="5" name="Picture 5">
            <a:extLst>
              <a:ext uri="{FF2B5EF4-FFF2-40B4-BE49-F238E27FC236}">
                <a16:creationId xmlns:a16="http://schemas.microsoft.com/office/drawing/2014/main" id="{182A68E3-F8D6-EFA3-30D6-EF40D412469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blackWhite">
          <a:xfrm>
            <a:off x="560250" y="4935014"/>
            <a:ext cx="1086061" cy="64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lgn="ctr">
                <a:solidFill>
                  <a:srgbClr val="000000"/>
                </a:solidFill>
                <a:miter lim="800000"/>
                <a:headEnd/>
                <a:tailEnd/>
              </a14:hiddenLine>
            </a:ext>
          </a:extLst>
        </p:spPr>
      </p:pic>
      <p:pic>
        <p:nvPicPr>
          <p:cNvPr id="6" name="Picture 2">
            <a:extLst>
              <a:ext uri="{FF2B5EF4-FFF2-40B4-BE49-F238E27FC236}">
                <a16:creationId xmlns:a16="http://schemas.microsoft.com/office/drawing/2014/main" id="{6AA6462B-7BB9-5D15-914F-82B6BB1C26E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62835" y="4935014"/>
            <a:ext cx="1094608" cy="64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pic>
      <p:pic>
        <p:nvPicPr>
          <p:cNvPr id="8" name="Picture 3">
            <a:extLst>
              <a:ext uri="{FF2B5EF4-FFF2-40B4-BE49-F238E27FC236}">
                <a16:creationId xmlns:a16="http://schemas.microsoft.com/office/drawing/2014/main" id="{80704A9B-8DDC-1AC7-9B9E-E7A761C5465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62541" y="4933069"/>
            <a:ext cx="1014976" cy="64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pic>
      <p:sp>
        <p:nvSpPr>
          <p:cNvPr id="9" name="Star: 7 Points 8">
            <a:extLst>
              <a:ext uri="{FF2B5EF4-FFF2-40B4-BE49-F238E27FC236}">
                <a16:creationId xmlns:a16="http://schemas.microsoft.com/office/drawing/2014/main" id="{5D1FAFC8-D965-E621-56A0-8DE0C9AAB029}"/>
              </a:ext>
            </a:extLst>
          </p:cNvPr>
          <p:cNvSpPr/>
          <p:nvPr/>
        </p:nvSpPr>
        <p:spPr>
          <a:xfrm>
            <a:off x="3062541" y="5466427"/>
            <a:ext cx="1164803" cy="800610"/>
          </a:xfrm>
          <a:prstGeom prst="star7">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9BD8750-6000-36F7-5034-D6B1400895A0}"/>
              </a:ext>
            </a:extLst>
          </p:cNvPr>
          <p:cNvSpPr txBox="1"/>
          <p:nvPr/>
        </p:nvSpPr>
        <p:spPr>
          <a:xfrm rot="20289930">
            <a:off x="3302310" y="5711694"/>
            <a:ext cx="729046" cy="369332"/>
          </a:xfrm>
          <a:prstGeom prst="rect">
            <a:avLst/>
          </a:prstGeom>
          <a:noFill/>
        </p:spPr>
        <p:txBody>
          <a:bodyPr wrap="none" rtlCol="0">
            <a:spAutoFit/>
          </a:bodyPr>
          <a:lstStyle/>
          <a:p>
            <a:r>
              <a:rPr lang="en-US" b="1" dirty="0"/>
              <a:t>BAM!</a:t>
            </a:r>
            <a:endParaRPr lang="en-US" sz="2800" b="1" dirty="0"/>
          </a:p>
        </p:txBody>
      </p:sp>
    </p:spTree>
    <p:extLst>
      <p:ext uri="{BB962C8B-B14F-4D97-AF65-F5344CB8AC3E}">
        <p14:creationId xmlns:p14="http://schemas.microsoft.com/office/powerpoint/2010/main" val="33627012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26FED2-5154-33EC-2088-D4B8454F202F}"/>
            </a:ext>
          </a:extLst>
        </p:cNvPr>
        <p:cNvGrpSpPr/>
        <p:nvPr/>
      </p:nvGrpSpPr>
      <p:grpSpPr>
        <a:xfrm>
          <a:off x="0" y="0"/>
          <a:ext cx="0" cy="0"/>
          <a:chOff x="0" y="0"/>
          <a:chExt cx="0" cy="0"/>
        </a:xfrm>
      </p:grpSpPr>
      <p:sp>
        <p:nvSpPr>
          <p:cNvPr id="7" name="Title 3">
            <a:extLst>
              <a:ext uri="{FF2B5EF4-FFF2-40B4-BE49-F238E27FC236}">
                <a16:creationId xmlns:a16="http://schemas.microsoft.com/office/drawing/2014/main" id="{68ECE506-9363-6C04-8785-3A1FAC6D5B2B}"/>
              </a:ext>
            </a:extLst>
          </p:cNvPr>
          <p:cNvSpPr txBox="1">
            <a:spLocks/>
          </p:cNvSpPr>
          <p:nvPr/>
        </p:nvSpPr>
        <p:spPr>
          <a:xfrm>
            <a:off x="612984" y="722812"/>
            <a:ext cx="10984933" cy="615922"/>
          </a:xfrm>
          <a:prstGeom prst="rect">
            <a:avLst/>
          </a:prstGeom>
        </p:spPr>
        <p:txBody>
          <a:bodyPr anchor="ctr">
            <a:normAutofit fontScale="90000" lnSpcReduction="10000"/>
          </a:bodyPr>
          <a:lstStyle>
            <a:lvl1pPr algn="ctr" rtl="0" fontAlgn="base">
              <a:spcBef>
                <a:spcPct val="0"/>
              </a:spcBef>
              <a:spcAft>
                <a:spcPct val="0"/>
              </a:spcAft>
              <a:defRPr sz="3200" b="1" i="1" kern="1200" cap="none" baseline="0">
                <a:solidFill>
                  <a:schemeClr val="tx1"/>
                </a:solidFill>
                <a:latin typeface="Franklin Gothic Medium" pitchFamily="34" charset="0"/>
                <a:ea typeface="+mj-ea"/>
                <a:cs typeface="Tahoma" pitchFamily="34" charset="0"/>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3998" dirty="0">
                <a:latin typeface="Calibri" panose="020F0502020204030204" pitchFamily="34" charset="0"/>
                <a:ea typeface="Calibri" panose="020F0502020204030204" pitchFamily="34" charset="0"/>
                <a:cs typeface="Times New Roman" panose="02020603050405020304" pitchFamily="18" charset="0"/>
              </a:rPr>
              <a:t>Measurement Working Group Presentation</a:t>
            </a:r>
            <a:endParaRPr lang="en-US" sz="3998" dirty="0"/>
          </a:p>
        </p:txBody>
      </p:sp>
      <p:sp>
        <p:nvSpPr>
          <p:cNvPr id="2" name="Subtitle 4">
            <a:extLst>
              <a:ext uri="{FF2B5EF4-FFF2-40B4-BE49-F238E27FC236}">
                <a16:creationId xmlns:a16="http://schemas.microsoft.com/office/drawing/2014/main" id="{15703CEA-BBE2-4FD2-59ED-9BE4FEF95FAC}"/>
              </a:ext>
            </a:extLst>
          </p:cNvPr>
          <p:cNvSpPr txBox="1">
            <a:spLocks/>
          </p:cNvSpPr>
          <p:nvPr/>
        </p:nvSpPr>
        <p:spPr>
          <a:xfrm>
            <a:off x="635425" y="1533767"/>
            <a:ext cx="10940051" cy="615922"/>
          </a:xfrm>
        </p:spPr>
        <p:txBody>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b="1" dirty="0">
                <a:solidFill>
                  <a:srgbClr val="0070C0"/>
                </a:solidFill>
              </a:rPr>
              <a:t>Measurement Tempo / Cadence / Business Rhythm</a:t>
            </a:r>
            <a:endParaRPr lang="en-US" sz="1200" b="1" dirty="0"/>
          </a:p>
        </p:txBody>
      </p:sp>
      <p:pic>
        <p:nvPicPr>
          <p:cNvPr id="36" name="Picture 2" descr="Metrics Business Rhythm 205049o_253">
            <a:extLst>
              <a:ext uri="{FF2B5EF4-FFF2-40B4-BE49-F238E27FC236}">
                <a16:creationId xmlns:a16="http://schemas.microsoft.com/office/drawing/2014/main" id="{36D488CC-70C4-FFA7-F45F-575B094672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88804" y="2381659"/>
            <a:ext cx="56388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Text Box 8">
            <a:extLst>
              <a:ext uri="{FF2B5EF4-FFF2-40B4-BE49-F238E27FC236}">
                <a16:creationId xmlns:a16="http://schemas.microsoft.com/office/drawing/2014/main" id="{C3339F0E-5F62-605C-100B-1FF0E0CED780}"/>
              </a:ext>
            </a:extLst>
          </p:cNvPr>
          <p:cNvSpPr txBox="1">
            <a:spLocks noChangeArrowheads="1"/>
          </p:cNvSpPr>
          <p:nvPr/>
        </p:nvSpPr>
        <p:spPr bwMode="auto">
          <a:xfrm>
            <a:off x="9113204" y="2310222"/>
            <a:ext cx="2514600" cy="338137"/>
          </a:xfrm>
          <a:prstGeom prst="rect">
            <a:avLst/>
          </a:prstGeom>
          <a:gradFill rotWithShape="1">
            <a:gsLst>
              <a:gs pos="0">
                <a:srgbClr val="993300"/>
              </a:gs>
              <a:gs pos="100000">
                <a:schemeClr val="bg1"/>
              </a:gs>
            </a:gsLst>
            <a:lin ang="5400000" scaled="1"/>
          </a:gradFill>
          <a:ln w="9525">
            <a:solidFill>
              <a:srgbClr val="993300"/>
            </a:solidFill>
            <a:miter lim="800000"/>
            <a:headEnd/>
            <a:tailEnd/>
          </a:ln>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600" b="1" i="1">
                <a:solidFill>
                  <a:srgbClr val="0066FF"/>
                </a:solidFill>
                <a:latin typeface="Georgia" panose="02040502050405020303" pitchFamily="18" charset="0"/>
              </a:rPr>
              <a:t>Process Improvement</a:t>
            </a:r>
          </a:p>
        </p:txBody>
      </p:sp>
      <p:sp>
        <p:nvSpPr>
          <p:cNvPr id="38" name="Rectangle 6">
            <a:extLst>
              <a:ext uri="{FF2B5EF4-FFF2-40B4-BE49-F238E27FC236}">
                <a16:creationId xmlns:a16="http://schemas.microsoft.com/office/drawing/2014/main" id="{91E4DF64-6F08-D2F4-E41F-C058CEFE5B8E}"/>
              </a:ext>
            </a:extLst>
          </p:cNvPr>
          <p:cNvSpPr>
            <a:spLocks noChangeArrowheads="1"/>
          </p:cNvSpPr>
          <p:nvPr/>
        </p:nvSpPr>
        <p:spPr bwMode="auto">
          <a:xfrm>
            <a:off x="7284404" y="5602697"/>
            <a:ext cx="3657600" cy="131762"/>
          </a:xfrm>
          <a:prstGeom prst="rect">
            <a:avLst/>
          </a:prstGeom>
          <a:solidFill>
            <a:srgbClr val="993300"/>
          </a:solidFill>
          <a:ln w="9525">
            <a:solidFill>
              <a:srgbClr val="993300"/>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a:p>
        </p:txBody>
      </p:sp>
      <p:sp>
        <p:nvSpPr>
          <p:cNvPr id="39" name="AutoShape 9">
            <a:extLst>
              <a:ext uri="{FF2B5EF4-FFF2-40B4-BE49-F238E27FC236}">
                <a16:creationId xmlns:a16="http://schemas.microsoft.com/office/drawing/2014/main" id="{0979951F-6DED-6E8C-61EA-6C3609F33FFE}"/>
              </a:ext>
            </a:extLst>
          </p:cNvPr>
          <p:cNvSpPr>
            <a:spLocks noChangeArrowheads="1"/>
          </p:cNvSpPr>
          <p:nvPr/>
        </p:nvSpPr>
        <p:spPr bwMode="auto">
          <a:xfrm>
            <a:off x="10332404" y="4286659"/>
            <a:ext cx="304800" cy="1371600"/>
          </a:xfrm>
          <a:prstGeom prst="upArrow">
            <a:avLst>
              <a:gd name="adj1" fmla="val 42500"/>
              <a:gd name="adj2" fmla="val 78271"/>
            </a:avLst>
          </a:prstGeom>
          <a:solidFill>
            <a:srgbClr val="993300"/>
          </a:solidFill>
          <a:ln w="9525">
            <a:solidFill>
              <a:srgbClr val="993300"/>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a:p>
        </p:txBody>
      </p:sp>
      <p:sp>
        <p:nvSpPr>
          <p:cNvPr id="40" name="AutoShape 5">
            <a:extLst>
              <a:ext uri="{FF2B5EF4-FFF2-40B4-BE49-F238E27FC236}">
                <a16:creationId xmlns:a16="http://schemas.microsoft.com/office/drawing/2014/main" id="{2A139A61-3107-9F88-64DF-93D4E65FB0A2}"/>
              </a:ext>
            </a:extLst>
          </p:cNvPr>
          <p:cNvSpPr>
            <a:spLocks noChangeArrowheads="1"/>
          </p:cNvSpPr>
          <p:nvPr/>
        </p:nvSpPr>
        <p:spPr bwMode="auto">
          <a:xfrm rot="5400000" flipH="1">
            <a:off x="10925336" y="5108190"/>
            <a:ext cx="609600" cy="642937"/>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3840 h 21600"/>
              <a:gd name="T14" fmla="*/ 18221 w 21600"/>
              <a:gd name="T15" fmla="*/ 8318 h 21600"/>
            </a:gdLst>
            <a:ahLst/>
            <a:cxnLst>
              <a:cxn ang="T8">
                <a:pos x="T0" y="T1"/>
              </a:cxn>
              <a:cxn ang="T9">
                <a:pos x="T2" y="T3"/>
              </a:cxn>
              <a:cxn ang="T10">
                <a:pos x="T4" y="T5"/>
              </a:cxn>
              <a:cxn ang="T11">
                <a:pos x="T6" y="T7"/>
              </a:cxn>
            </a:cxnLst>
            <a:rect l="T12" t="T13" r="T14" b="T15"/>
            <a:pathLst>
              <a:path w="21600" h="21600">
                <a:moveTo>
                  <a:pt x="21600" y="6079"/>
                </a:moveTo>
                <a:lnTo>
                  <a:pt x="12427" y="0"/>
                </a:lnTo>
                <a:lnTo>
                  <a:pt x="12427" y="3840"/>
                </a:lnTo>
                <a:cubicBezTo>
                  <a:pt x="5564" y="3840"/>
                  <a:pt x="0" y="7564"/>
                  <a:pt x="0" y="12158"/>
                </a:cubicBezTo>
                <a:lnTo>
                  <a:pt x="0" y="21600"/>
                </a:lnTo>
                <a:lnTo>
                  <a:pt x="4577" y="21600"/>
                </a:lnTo>
                <a:lnTo>
                  <a:pt x="4577" y="12158"/>
                </a:lnTo>
                <a:cubicBezTo>
                  <a:pt x="4577" y="10037"/>
                  <a:pt x="8092" y="8318"/>
                  <a:pt x="12427" y="8318"/>
                </a:cubicBezTo>
                <a:lnTo>
                  <a:pt x="12427" y="12158"/>
                </a:lnTo>
                <a:close/>
              </a:path>
            </a:pathLst>
          </a:custGeom>
          <a:solidFill>
            <a:srgbClr val="993300"/>
          </a:solidFill>
          <a:ln w="9525">
            <a:solidFill>
              <a:srgbClr val="993300"/>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a:p>
        </p:txBody>
      </p:sp>
      <p:sp>
        <p:nvSpPr>
          <p:cNvPr id="41" name="AutoShape 9">
            <a:extLst>
              <a:ext uri="{FF2B5EF4-FFF2-40B4-BE49-F238E27FC236}">
                <a16:creationId xmlns:a16="http://schemas.microsoft.com/office/drawing/2014/main" id="{C166E3CE-DD2F-BC97-FA7E-1CADCDD02986}"/>
              </a:ext>
            </a:extLst>
          </p:cNvPr>
          <p:cNvSpPr>
            <a:spLocks noChangeArrowheads="1"/>
          </p:cNvSpPr>
          <p:nvPr/>
        </p:nvSpPr>
        <p:spPr bwMode="auto">
          <a:xfrm>
            <a:off x="9722804" y="3337334"/>
            <a:ext cx="304800" cy="2397125"/>
          </a:xfrm>
          <a:prstGeom prst="upArrow">
            <a:avLst>
              <a:gd name="adj1" fmla="val 42500"/>
              <a:gd name="adj2" fmla="val 78282"/>
            </a:avLst>
          </a:prstGeom>
          <a:solidFill>
            <a:srgbClr val="993300"/>
          </a:solidFill>
          <a:ln w="9525">
            <a:solidFill>
              <a:srgbClr val="993300"/>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a:p>
        </p:txBody>
      </p:sp>
      <p:sp>
        <p:nvSpPr>
          <p:cNvPr id="42" name="AutoShape 5">
            <a:extLst>
              <a:ext uri="{FF2B5EF4-FFF2-40B4-BE49-F238E27FC236}">
                <a16:creationId xmlns:a16="http://schemas.microsoft.com/office/drawing/2014/main" id="{DF4198C3-8EB5-74F7-4A5F-1F7F772BFB10}"/>
              </a:ext>
            </a:extLst>
          </p:cNvPr>
          <p:cNvSpPr>
            <a:spLocks noChangeArrowheads="1"/>
          </p:cNvSpPr>
          <p:nvPr/>
        </p:nvSpPr>
        <p:spPr bwMode="auto">
          <a:xfrm flipH="1">
            <a:off x="10865804" y="3981859"/>
            <a:ext cx="609600" cy="566738"/>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3840 h 21600"/>
              <a:gd name="T14" fmla="*/ 18221 w 21600"/>
              <a:gd name="T15" fmla="*/ 8318 h 21600"/>
            </a:gdLst>
            <a:ahLst/>
            <a:cxnLst>
              <a:cxn ang="T8">
                <a:pos x="T0" y="T1"/>
              </a:cxn>
              <a:cxn ang="T9">
                <a:pos x="T2" y="T3"/>
              </a:cxn>
              <a:cxn ang="T10">
                <a:pos x="T4" y="T5"/>
              </a:cxn>
              <a:cxn ang="T11">
                <a:pos x="T6" y="T7"/>
              </a:cxn>
            </a:cxnLst>
            <a:rect l="T12" t="T13" r="T14" b="T15"/>
            <a:pathLst>
              <a:path w="21600" h="21600">
                <a:moveTo>
                  <a:pt x="21600" y="6079"/>
                </a:moveTo>
                <a:lnTo>
                  <a:pt x="12427" y="0"/>
                </a:lnTo>
                <a:lnTo>
                  <a:pt x="12427" y="3840"/>
                </a:lnTo>
                <a:cubicBezTo>
                  <a:pt x="5564" y="3840"/>
                  <a:pt x="0" y="7564"/>
                  <a:pt x="0" y="12158"/>
                </a:cubicBezTo>
                <a:lnTo>
                  <a:pt x="0" y="21600"/>
                </a:lnTo>
                <a:lnTo>
                  <a:pt x="4577" y="21600"/>
                </a:lnTo>
                <a:lnTo>
                  <a:pt x="4577" y="12158"/>
                </a:lnTo>
                <a:cubicBezTo>
                  <a:pt x="4577" y="10037"/>
                  <a:pt x="8092" y="8318"/>
                  <a:pt x="12427" y="8318"/>
                </a:cubicBezTo>
                <a:lnTo>
                  <a:pt x="12427" y="12158"/>
                </a:lnTo>
                <a:close/>
              </a:path>
            </a:pathLst>
          </a:custGeom>
          <a:solidFill>
            <a:srgbClr val="993300"/>
          </a:solidFill>
          <a:ln w="9525">
            <a:solidFill>
              <a:srgbClr val="993300"/>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a:p>
        </p:txBody>
      </p:sp>
      <p:sp>
        <p:nvSpPr>
          <p:cNvPr id="43" name="AutoShape 5">
            <a:extLst>
              <a:ext uri="{FF2B5EF4-FFF2-40B4-BE49-F238E27FC236}">
                <a16:creationId xmlns:a16="http://schemas.microsoft.com/office/drawing/2014/main" id="{D0661C13-83F2-53B5-70EC-028C5C97E3E3}"/>
              </a:ext>
            </a:extLst>
          </p:cNvPr>
          <p:cNvSpPr>
            <a:spLocks noChangeArrowheads="1"/>
          </p:cNvSpPr>
          <p:nvPr/>
        </p:nvSpPr>
        <p:spPr bwMode="auto">
          <a:xfrm flipH="1">
            <a:off x="11094404" y="2991259"/>
            <a:ext cx="609600" cy="566738"/>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3840 h 21600"/>
              <a:gd name="T14" fmla="*/ 18221 w 21600"/>
              <a:gd name="T15" fmla="*/ 8318 h 21600"/>
            </a:gdLst>
            <a:ahLst/>
            <a:cxnLst>
              <a:cxn ang="T8">
                <a:pos x="T0" y="T1"/>
              </a:cxn>
              <a:cxn ang="T9">
                <a:pos x="T2" y="T3"/>
              </a:cxn>
              <a:cxn ang="T10">
                <a:pos x="T4" y="T5"/>
              </a:cxn>
              <a:cxn ang="T11">
                <a:pos x="T6" y="T7"/>
              </a:cxn>
            </a:cxnLst>
            <a:rect l="T12" t="T13" r="T14" b="T15"/>
            <a:pathLst>
              <a:path w="21600" h="21600">
                <a:moveTo>
                  <a:pt x="21600" y="6079"/>
                </a:moveTo>
                <a:lnTo>
                  <a:pt x="12427" y="0"/>
                </a:lnTo>
                <a:lnTo>
                  <a:pt x="12427" y="3840"/>
                </a:lnTo>
                <a:cubicBezTo>
                  <a:pt x="5564" y="3840"/>
                  <a:pt x="0" y="7564"/>
                  <a:pt x="0" y="12158"/>
                </a:cubicBezTo>
                <a:lnTo>
                  <a:pt x="0" y="21600"/>
                </a:lnTo>
                <a:lnTo>
                  <a:pt x="4577" y="21600"/>
                </a:lnTo>
                <a:lnTo>
                  <a:pt x="4577" y="12158"/>
                </a:lnTo>
                <a:cubicBezTo>
                  <a:pt x="4577" y="10037"/>
                  <a:pt x="8092" y="8318"/>
                  <a:pt x="12427" y="8318"/>
                </a:cubicBezTo>
                <a:lnTo>
                  <a:pt x="12427" y="12158"/>
                </a:lnTo>
                <a:close/>
              </a:path>
            </a:pathLst>
          </a:custGeom>
          <a:solidFill>
            <a:srgbClr val="993300"/>
          </a:solidFill>
          <a:ln w="9525">
            <a:solidFill>
              <a:srgbClr val="993300"/>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a:p>
        </p:txBody>
      </p:sp>
      <p:sp>
        <p:nvSpPr>
          <p:cNvPr id="44" name="Rectangle 6">
            <a:extLst>
              <a:ext uri="{FF2B5EF4-FFF2-40B4-BE49-F238E27FC236}">
                <a16:creationId xmlns:a16="http://schemas.microsoft.com/office/drawing/2014/main" id="{3B40CB13-4D1B-7AF6-9FD5-E8963F8684FC}"/>
              </a:ext>
            </a:extLst>
          </p:cNvPr>
          <p:cNvSpPr>
            <a:spLocks noChangeArrowheads="1"/>
          </p:cNvSpPr>
          <p:nvPr/>
        </p:nvSpPr>
        <p:spPr bwMode="auto">
          <a:xfrm rot="5400000">
            <a:off x="11066623" y="3954078"/>
            <a:ext cx="1143000" cy="131762"/>
          </a:xfrm>
          <a:prstGeom prst="rect">
            <a:avLst/>
          </a:prstGeom>
          <a:solidFill>
            <a:srgbClr val="993300"/>
          </a:solidFill>
          <a:ln w="9525">
            <a:solidFill>
              <a:srgbClr val="993300"/>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a:p>
        </p:txBody>
      </p:sp>
      <p:sp>
        <p:nvSpPr>
          <p:cNvPr id="45" name="Text Box 18">
            <a:extLst>
              <a:ext uri="{FF2B5EF4-FFF2-40B4-BE49-F238E27FC236}">
                <a16:creationId xmlns:a16="http://schemas.microsoft.com/office/drawing/2014/main" id="{23F66C87-2DDA-9933-C8B3-92DB51D21283}"/>
              </a:ext>
            </a:extLst>
          </p:cNvPr>
          <p:cNvSpPr txBox="1">
            <a:spLocks noChangeArrowheads="1"/>
          </p:cNvSpPr>
          <p:nvPr/>
        </p:nvSpPr>
        <p:spPr bwMode="auto">
          <a:xfrm>
            <a:off x="10865804" y="4540659"/>
            <a:ext cx="882650" cy="584200"/>
          </a:xfrm>
          <a:prstGeom prst="rect">
            <a:avLst/>
          </a:prstGeom>
          <a:gradFill rotWithShape="1">
            <a:gsLst>
              <a:gs pos="0">
                <a:srgbClr val="993300"/>
              </a:gs>
              <a:gs pos="100000">
                <a:schemeClr val="bg1"/>
              </a:gs>
            </a:gsLst>
            <a:lin ang="5400000" scaled="1"/>
          </a:gradFill>
          <a:ln w="9525">
            <a:solidFill>
              <a:srgbClr val="993300"/>
            </a:solidFill>
            <a:miter lim="800000"/>
            <a:headEnd/>
            <a:tailEnd/>
          </a:ln>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600" b="1" i="1">
                <a:solidFill>
                  <a:srgbClr val="0066FF"/>
                </a:solidFill>
                <a:latin typeface="Georgia" panose="02040502050405020303" pitchFamily="18" charset="0"/>
              </a:rPr>
              <a:t>Action</a:t>
            </a:r>
          </a:p>
          <a:p>
            <a:pPr algn="ctr" eaLnBrk="1" hangingPunct="1"/>
            <a:r>
              <a:rPr lang="en-US" altLang="en-US" sz="1600" b="1" i="1">
                <a:solidFill>
                  <a:srgbClr val="0066FF"/>
                </a:solidFill>
                <a:latin typeface="Georgia" panose="02040502050405020303" pitchFamily="18" charset="0"/>
              </a:rPr>
              <a:t>Items</a:t>
            </a:r>
          </a:p>
        </p:txBody>
      </p:sp>
      <p:sp>
        <p:nvSpPr>
          <p:cNvPr id="46" name="AutoShape 9">
            <a:extLst>
              <a:ext uri="{FF2B5EF4-FFF2-40B4-BE49-F238E27FC236}">
                <a16:creationId xmlns:a16="http://schemas.microsoft.com/office/drawing/2014/main" id="{56A4FE8B-8375-5F68-C898-8A57520C811A}"/>
              </a:ext>
            </a:extLst>
          </p:cNvPr>
          <p:cNvSpPr>
            <a:spLocks noChangeArrowheads="1"/>
          </p:cNvSpPr>
          <p:nvPr/>
        </p:nvSpPr>
        <p:spPr bwMode="auto">
          <a:xfrm>
            <a:off x="10332404" y="3340509"/>
            <a:ext cx="304800" cy="762000"/>
          </a:xfrm>
          <a:prstGeom prst="upArrow">
            <a:avLst>
              <a:gd name="adj1" fmla="val 42500"/>
              <a:gd name="adj2" fmla="val 78275"/>
            </a:avLst>
          </a:prstGeom>
          <a:solidFill>
            <a:srgbClr val="993300"/>
          </a:solidFill>
          <a:ln w="9525">
            <a:solidFill>
              <a:srgbClr val="993300"/>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a:p>
        </p:txBody>
      </p:sp>
      <p:sp>
        <p:nvSpPr>
          <p:cNvPr id="47" name="Text Box 18">
            <a:extLst>
              <a:ext uri="{FF2B5EF4-FFF2-40B4-BE49-F238E27FC236}">
                <a16:creationId xmlns:a16="http://schemas.microsoft.com/office/drawing/2014/main" id="{4D2F3148-CAAE-AA5A-CD5F-63CC7C3166CE}"/>
              </a:ext>
            </a:extLst>
          </p:cNvPr>
          <p:cNvSpPr txBox="1">
            <a:spLocks noChangeArrowheads="1"/>
          </p:cNvSpPr>
          <p:nvPr/>
        </p:nvSpPr>
        <p:spPr bwMode="auto">
          <a:xfrm>
            <a:off x="10099042" y="3948522"/>
            <a:ext cx="766762" cy="338137"/>
          </a:xfrm>
          <a:prstGeom prst="rect">
            <a:avLst/>
          </a:prstGeom>
          <a:gradFill rotWithShape="1">
            <a:gsLst>
              <a:gs pos="0">
                <a:srgbClr val="993300"/>
              </a:gs>
              <a:gs pos="100000">
                <a:schemeClr val="bg1"/>
              </a:gs>
            </a:gsLst>
            <a:lin ang="5400000" scaled="1"/>
          </a:gradFill>
          <a:ln w="9525">
            <a:solidFill>
              <a:srgbClr val="993300"/>
            </a:solidFill>
            <a:miter lim="800000"/>
            <a:headEnd/>
            <a:tailEnd/>
          </a:ln>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600" b="1" i="1">
                <a:solidFill>
                  <a:srgbClr val="0066FF"/>
                </a:solidFill>
                <a:latin typeface="Georgia" panose="02040502050405020303" pitchFamily="18" charset="0"/>
              </a:rPr>
              <a:t>Risks</a:t>
            </a:r>
          </a:p>
        </p:txBody>
      </p:sp>
      <p:sp>
        <p:nvSpPr>
          <p:cNvPr id="48" name="AutoShape 9">
            <a:extLst>
              <a:ext uri="{FF2B5EF4-FFF2-40B4-BE49-F238E27FC236}">
                <a16:creationId xmlns:a16="http://schemas.microsoft.com/office/drawing/2014/main" id="{28D16759-0D67-075B-9F5F-70BC94504223}"/>
              </a:ext>
            </a:extLst>
          </p:cNvPr>
          <p:cNvSpPr>
            <a:spLocks noChangeArrowheads="1"/>
          </p:cNvSpPr>
          <p:nvPr/>
        </p:nvSpPr>
        <p:spPr bwMode="auto">
          <a:xfrm>
            <a:off x="10332404" y="2642009"/>
            <a:ext cx="304800" cy="349250"/>
          </a:xfrm>
          <a:prstGeom prst="upArrow">
            <a:avLst>
              <a:gd name="adj1" fmla="val 42500"/>
              <a:gd name="adj2" fmla="val 78145"/>
            </a:avLst>
          </a:prstGeom>
          <a:solidFill>
            <a:srgbClr val="993300"/>
          </a:solidFill>
          <a:ln w="9525">
            <a:solidFill>
              <a:srgbClr val="993300"/>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a:p>
        </p:txBody>
      </p:sp>
      <p:sp>
        <p:nvSpPr>
          <p:cNvPr id="49" name="Text Box 7">
            <a:extLst>
              <a:ext uri="{FF2B5EF4-FFF2-40B4-BE49-F238E27FC236}">
                <a16:creationId xmlns:a16="http://schemas.microsoft.com/office/drawing/2014/main" id="{11030685-E9F4-0545-3646-F974F517E706}"/>
              </a:ext>
            </a:extLst>
          </p:cNvPr>
          <p:cNvSpPr txBox="1">
            <a:spLocks noChangeArrowheads="1"/>
          </p:cNvSpPr>
          <p:nvPr/>
        </p:nvSpPr>
        <p:spPr bwMode="auto">
          <a:xfrm>
            <a:off x="9122729" y="2991259"/>
            <a:ext cx="1971675" cy="338138"/>
          </a:xfrm>
          <a:prstGeom prst="rect">
            <a:avLst/>
          </a:prstGeom>
          <a:gradFill rotWithShape="1">
            <a:gsLst>
              <a:gs pos="0">
                <a:srgbClr val="993300"/>
              </a:gs>
              <a:gs pos="100000">
                <a:schemeClr val="bg1"/>
              </a:gs>
            </a:gsLst>
            <a:lin ang="5400000" scaled="1"/>
          </a:gradFill>
          <a:ln w="9525">
            <a:solidFill>
              <a:srgbClr val="993300"/>
            </a:solidFill>
            <a:miter lim="800000"/>
            <a:headEnd/>
            <a:tailEnd/>
          </a:ln>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600" b="1" i="1">
                <a:solidFill>
                  <a:srgbClr val="0066FF"/>
                </a:solidFill>
                <a:latin typeface="Georgia" panose="02040502050405020303" pitchFamily="18" charset="0"/>
              </a:rPr>
              <a:t>Lessons Learned</a:t>
            </a:r>
          </a:p>
        </p:txBody>
      </p:sp>
      <p:sp>
        <p:nvSpPr>
          <p:cNvPr id="50" name="Text Box 4">
            <a:extLst>
              <a:ext uri="{FF2B5EF4-FFF2-40B4-BE49-F238E27FC236}">
                <a16:creationId xmlns:a16="http://schemas.microsoft.com/office/drawing/2014/main" id="{9110AE9D-E874-2081-9810-2E30C8D11C28}"/>
              </a:ext>
            </a:extLst>
          </p:cNvPr>
          <p:cNvSpPr txBox="1">
            <a:spLocks noChangeArrowheads="1"/>
          </p:cNvSpPr>
          <p:nvPr/>
        </p:nvSpPr>
        <p:spPr bwMode="auto">
          <a:xfrm>
            <a:off x="66590" y="2438648"/>
            <a:ext cx="4339650" cy="3539430"/>
          </a:xfrm>
          <a:prstGeom prst="rect">
            <a:avLst/>
          </a:prstGeom>
          <a:noFill/>
          <a:ln w="9525">
            <a:noFill/>
            <a:miter lim="800000"/>
            <a:headEnd/>
            <a:tailEnd/>
          </a:ln>
        </p:spPr>
        <p:txBody>
          <a:bodyPr wrap="none">
            <a:spAutoFit/>
          </a:bodyPr>
          <a:lstStyle/>
          <a:p>
            <a:r>
              <a:rPr lang="en-US" sz="1600" b="1" i="1" dirty="0">
                <a:solidFill>
                  <a:srgbClr val="404040"/>
                </a:solidFill>
                <a:latin typeface="Georgia" pitchFamily="18" charset="0"/>
              </a:rPr>
              <a:t>FW 1 – Data Collection and Storage</a:t>
            </a:r>
          </a:p>
          <a:p>
            <a:endParaRPr lang="en-US" sz="1200" b="1" i="1" dirty="0">
              <a:solidFill>
                <a:srgbClr val="404040"/>
              </a:solidFill>
              <a:latin typeface="Georgia" pitchFamily="18" charset="0"/>
            </a:endParaRPr>
          </a:p>
          <a:p>
            <a:endParaRPr lang="en-US" sz="1200" b="1" i="1" dirty="0">
              <a:solidFill>
                <a:srgbClr val="404040"/>
              </a:solidFill>
              <a:latin typeface="Georgia" pitchFamily="18" charset="0"/>
            </a:endParaRPr>
          </a:p>
          <a:p>
            <a:endParaRPr lang="en-US" sz="1200" b="1" i="1" dirty="0">
              <a:solidFill>
                <a:srgbClr val="404040"/>
              </a:solidFill>
              <a:latin typeface="Georgia" pitchFamily="18" charset="0"/>
            </a:endParaRPr>
          </a:p>
          <a:p>
            <a:endParaRPr lang="en-US" sz="1200" b="1" i="1" dirty="0">
              <a:solidFill>
                <a:srgbClr val="404040"/>
              </a:solidFill>
              <a:latin typeface="Georgia" pitchFamily="18" charset="0"/>
            </a:endParaRPr>
          </a:p>
          <a:p>
            <a:r>
              <a:rPr lang="en-US" sz="1600" b="1" i="1" dirty="0">
                <a:solidFill>
                  <a:srgbClr val="404040"/>
                </a:solidFill>
                <a:latin typeface="Georgia" pitchFamily="18" charset="0"/>
              </a:rPr>
              <a:t>FW 2 – Analysis of Indicators</a:t>
            </a:r>
          </a:p>
          <a:p>
            <a:endParaRPr lang="en-US" sz="1600" b="1" i="1" dirty="0">
              <a:solidFill>
                <a:srgbClr val="404040"/>
              </a:solidFill>
              <a:latin typeface="Georgia" pitchFamily="18" charset="0"/>
            </a:endParaRPr>
          </a:p>
          <a:p>
            <a:endParaRPr lang="en-US" sz="1600" b="1" i="1" dirty="0">
              <a:solidFill>
                <a:srgbClr val="404040"/>
              </a:solidFill>
              <a:latin typeface="Georgia" pitchFamily="18" charset="0"/>
            </a:endParaRPr>
          </a:p>
          <a:p>
            <a:endParaRPr lang="en-US" sz="1600" b="1" i="1" dirty="0">
              <a:solidFill>
                <a:srgbClr val="404040"/>
              </a:solidFill>
              <a:latin typeface="Georgia" pitchFamily="18" charset="0"/>
            </a:endParaRPr>
          </a:p>
          <a:p>
            <a:endParaRPr lang="en-US" sz="1600" b="1" i="1" dirty="0">
              <a:solidFill>
                <a:srgbClr val="404040"/>
              </a:solidFill>
              <a:latin typeface="Georgia" pitchFamily="18" charset="0"/>
            </a:endParaRPr>
          </a:p>
          <a:p>
            <a:r>
              <a:rPr lang="en-US" sz="1600" b="1" i="1" dirty="0">
                <a:solidFill>
                  <a:srgbClr val="404040"/>
                </a:solidFill>
                <a:latin typeface="Georgia" pitchFamily="18" charset="0"/>
              </a:rPr>
              <a:t>FW 3 – Management Review of Results</a:t>
            </a:r>
          </a:p>
          <a:p>
            <a:endParaRPr lang="en-US" sz="1200" b="1" i="1" dirty="0">
              <a:solidFill>
                <a:srgbClr val="404040"/>
              </a:solidFill>
              <a:latin typeface="Georgia" pitchFamily="18" charset="0"/>
            </a:endParaRPr>
          </a:p>
          <a:p>
            <a:endParaRPr lang="en-US" sz="1200" b="1" i="1" dirty="0">
              <a:solidFill>
                <a:srgbClr val="404040"/>
              </a:solidFill>
              <a:latin typeface="Georgia" pitchFamily="18" charset="0"/>
            </a:endParaRPr>
          </a:p>
          <a:p>
            <a:endParaRPr lang="en-US" sz="1200" b="1" i="1" dirty="0">
              <a:solidFill>
                <a:srgbClr val="404040"/>
              </a:solidFill>
              <a:latin typeface="Georgia" pitchFamily="18" charset="0"/>
            </a:endParaRPr>
          </a:p>
          <a:p>
            <a:endParaRPr lang="en-US" sz="1200" b="1" i="1" dirty="0">
              <a:solidFill>
                <a:srgbClr val="404040"/>
              </a:solidFill>
              <a:latin typeface="Georgia" pitchFamily="18" charset="0"/>
            </a:endParaRPr>
          </a:p>
          <a:p>
            <a:r>
              <a:rPr lang="en-US" sz="1600" b="1" i="1" dirty="0">
                <a:solidFill>
                  <a:srgbClr val="404040"/>
                </a:solidFill>
                <a:latin typeface="Georgia" pitchFamily="18" charset="0"/>
              </a:rPr>
              <a:t>FW 4 – Action and Feedback</a:t>
            </a:r>
          </a:p>
        </p:txBody>
      </p:sp>
      <p:sp>
        <p:nvSpPr>
          <p:cNvPr id="51" name="Text Box 4">
            <a:extLst>
              <a:ext uri="{FF2B5EF4-FFF2-40B4-BE49-F238E27FC236}">
                <a16:creationId xmlns:a16="http://schemas.microsoft.com/office/drawing/2014/main" id="{EC349FD3-E59A-F46D-A9ED-2FF2FD8AE92E}"/>
              </a:ext>
            </a:extLst>
          </p:cNvPr>
          <p:cNvSpPr txBox="1">
            <a:spLocks noChangeArrowheads="1"/>
          </p:cNvSpPr>
          <p:nvPr/>
        </p:nvSpPr>
        <p:spPr bwMode="auto">
          <a:xfrm>
            <a:off x="2692951" y="3719110"/>
            <a:ext cx="1970088" cy="376237"/>
          </a:xfrm>
          <a:prstGeom prst="rect">
            <a:avLst/>
          </a:prstGeom>
          <a:gradFill rotWithShape="1">
            <a:gsLst>
              <a:gs pos="0">
                <a:srgbClr val="993300"/>
              </a:gs>
              <a:gs pos="100000">
                <a:schemeClr val="bg1"/>
              </a:gs>
            </a:gsLst>
            <a:lin ang="5400000" scaled="1"/>
          </a:gradFill>
          <a:ln w="9525">
            <a:solidFill>
              <a:srgbClr val="993300"/>
            </a:solidFill>
            <a:miter lim="800000"/>
            <a:headEnd/>
            <a:tailEnd/>
          </a:ln>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i="1" dirty="0">
                <a:solidFill>
                  <a:srgbClr val="0066FF"/>
                </a:solidFill>
                <a:latin typeface="Georgia" panose="02040502050405020303" pitchFamily="18" charset="0"/>
              </a:rPr>
              <a:t>CDRL Delivery</a:t>
            </a:r>
          </a:p>
        </p:txBody>
      </p:sp>
      <p:sp>
        <p:nvSpPr>
          <p:cNvPr id="52" name="AutoShape 5">
            <a:extLst>
              <a:ext uri="{FF2B5EF4-FFF2-40B4-BE49-F238E27FC236}">
                <a16:creationId xmlns:a16="http://schemas.microsoft.com/office/drawing/2014/main" id="{D8E485DE-3D0E-A837-6162-AE3675D43581}"/>
              </a:ext>
            </a:extLst>
          </p:cNvPr>
          <p:cNvSpPr>
            <a:spLocks noChangeArrowheads="1"/>
          </p:cNvSpPr>
          <p:nvPr/>
        </p:nvSpPr>
        <p:spPr bwMode="auto">
          <a:xfrm rot="16200000">
            <a:off x="3514483" y="4068950"/>
            <a:ext cx="609600" cy="642937"/>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3840 h 21600"/>
              <a:gd name="T14" fmla="*/ 18221 w 21600"/>
              <a:gd name="T15" fmla="*/ 8318 h 21600"/>
            </a:gdLst>
            <a:ahLst/>
            <a:cxnLst>
              <a:cxn ang="T8">
                <a:pos x="T0" y="T1"/>
              </a:cxn>
              <a:cxn ang="T9">
                <a:pos x="T2" y="T3"/>
              </a:cxn>
              <a:cxn ang="T10">
                <a:pos x="T4" y="T5"/>
              </a:cxn>
              <a:cxn ang="T11">
                <a:pos x="T6" y="T7"/>
              </a:cxn>
            </a:cxnLst>
            <a:rect l="T12" t="T13" r="T14" b="T15"/>
            <a:pathLst>
              <a:path w="21600" h="21600">
                <a:moveTo>
                  <a:pt x="21600" y="6079"/>
                </a:moveTo>
                <a:lnTo>
                  <a:pt x="12427" y="0"/>
                </a:lnTo>
                <a:lnTo>
                  <a:pt x="12427" y="3840"/>
                </a:lnTo>
                <a:cubicBezTo>
                  <a:pt x="5564" y="3840"/>
                  <a:pt x="0" y="7564"/>
                  <a:pt x="0" y="12158"/>
                </a:cubicBezTo>
                <a:lnTo>
                  <a:pt x="0" y="21600"/>
                </a:lnTo>
                <a:lnTo>
                  <a:pt x="4577" y="21600"/>
                </a:lnTo>
                <a:lnTo>
                  <a:pt x="4577" y="12158"/>
                </a:lnTo>
                <a:cubicBezTo>
                  <a:pt x="4577" y="10037"/>
                  <a:pt x="8092" y="8318"/>
                  <a:pt x="12427" y="8318"/>
                </a:cubicBezTo>
                <a:lnTo>
                  <a:pt x="12427" y="12158"/>
                </a:lnTo>
                <a:close/>
              </a:path>
            </a:pathLst>
          </a:custGeom>
          <a:solidFill>
            <a:srgbClr val="993300"/>
          </a:solidFill>
          <a:ln w="9525">
            <a:solidFill>
              <a:srgbClr val="993300"/>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a:p>
        </p:txBody>
      </p:sp>
      <p:sp>
        <p:nvSpPr>
          <p:cNvPr id="53" name="AutoShape 5">
            <a:extLst>
              <a:ext uri="{FF2B5EF4-FFF2-40B4-BE49-F238E27FC236}">
                <a16:creationId xmlns:a16="http://schemas.microsoft.com/office/drawing/2014/main" id="{8CC8EB66-C953-50AD-5960-2CD97A57F9F9}"/>
              </a:ext>
            </a:extLst>
          </p:cNvPr>
          <p:cNvSpPr>
            <a:spLocks noChangeArrowheads="1"/>
          </p:cNvSpPr>
          <p:nvPr/>
        </p:nvSpPr>
        <p:spPr bwMode="auto">
          <a:xfrm flipH="1">
            <a:off x="5913989" y="4431897"/>
            <a:ext cx="609600" cy="566738"/>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3840 h 21600"/>
              <a:gd name="T14" fmla="*/ 18221 w 21600"/>
              <a:gd name="T15" fmla="*/ 8318 h 21600"/>
            </a:gdLst>
            <a:ahLst/>
            <a:cxnLst>
              <a:cxn ang="T8">
                <a:pos x="T0" y="T1"/>
              </a:cxn>
              <a:cxn ang="T9">
                <a:pos x="T2" y="T3"/>
              </a:cxn>
              <a:cxn ang="T10">
                <a:pos x="T4" y="T5"/>
              </a:cxn>
              <a:cxn ang="T11">
                <a:pos x="T6" y="T7"/>
              </a:cxn>
            </a:cxnLst>
            <a:rect l="T12" t="T13" r="T14" b="T15"/>
            <a:pathLst>
              <a:path w="21600" h="21600">
                <a:moveTo>
                  <a:pt x="21600" y="6079"/>
                </a:moveTo>
                <a:lnTo>
                  <a:pt x="12427" y="0"/>
                </a:lnTo>
                <a:lnTo>
                  <a:pt x="12427" y="3840"/>
                </a:lnTo>
                <a:cubicBezTo>
                  <a:pt x="5564" y="3840"/>
                  <a:pt x="0" y="7564"/>
                  <a:pt x="0" y="12158"/>
                </a:cubicBezTo>
                <a:lnTo>
                  <a:pt x="0" y="21600"/>
                </a:lnTo>
                <a:lnTo>
                  <a:pt x="4577" y="21600"/>
                </a:lnTo>
                <a:lnTo>
                  <a:pt x="4577" y="12158"/>
                </a:lnTo>
                <a:cubicBezTo>
                  <a:pt x="4577" y="10037"/>
                  <a:pt x="8092" y="8318"/>
                  <a:pt x="12427" y="8318"/>
                </a:cubicBezTo>
                <a:lnTo>
                  <a:pt x="12427" y="12158"/>
                </a:lnTo>
                <a:close/>
              </a:path>
            </a:pathLst>
          </a:custGeom>
          <a:solidFill>
            <a:srgbClr val="993300"/>
          </a:solidFill>
          <a:ln w="9525">
            <a:solidFill>
              <a:srgbClr val="993300"/>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a:p>
        </p:txBody>
      </p:sp>
      <p:sp>
        <p:nvSpPr>
          <p:cNvPr id="54" name="Rectangle 6">
            <a:extLst>
              <a:ext uri="{FF2B5EF4-FFF2-40B4-BE49-F238E27FC236}">
                <a16:creationId xmlns:a16="http://schemas.microsoft.com/office/drawing/2014/main" id="{EFDFA405-8626-14E1-35AE-7EA359F279F0}"/>
              </a:ext>
            </a:extLst>
          </p:cNvPr>
          <p:cNvSpPr>
            <a:spLocks noChangeArrowheads="1"/>
          </p:cNvSpPr>
          <p:nvPr/>
        </p:nvSpPr>
        <p:spPr bwMode="auto">
          <a:xfrm>
            <a:off x="3940726" y="4576360"/>
            <a:ext cx="685800" cy="128587"/>
          </a:xfrm>
          <a:prstGeom prst="rect">
            <a:avLst/>
          </a:prstGeom>
          <a:solidFill>
            <a:srgbClr val="993300"/>
          </a:solidFill>
          <a:ln w="9525">
            <a:solidFill>
              <a:srgbClr val="993300"/>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a:p>
        </p:txBody>
      </p:sp>
      <p:pic>
        <p:nvPicPr>
          <p:cNvPr id="3" name="Picture 7">
            <a:extLst>
              <a:ext uri="{FF2B5EF4-FFF2-40B4-BE49-F238E27FC236}">
                <a16:creationId xmlns:a16="http://schemas.microsoft.com/office/drawing/2014/main" id="{78D26AB9-B91D-5AE9-1F57-36CF8EB8EF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blackWhite">
          <a:xfrm>
            <a:off x="184823" y="2752928"/>
            <a:ext cx="1074915" cy="64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lgn="ctr">
                <a:solidFill>
                  <a:srgbClr val="000000"/>
                </a:solidFill>
                <a:miter lim="800000"/>
                <a:headEnd/>
                <a:tailEnd/>
              </a14:hiddenLine>
            </a:ext>
          </a:extLst>
        </p:spPr>
      </p:pic>
      <p:pic>
        <p:nvPicPr>
          <p:cNvPr id="4" name="Picture 5">
            <a:extLst>
              <a:ext uri="{FF2B5EF4-FFF2-40B4-BE49-F238E27FC236}">
                <a16:creationId xmlns:a16="http://schemas.microsoft.com/office/drawing/2014/main" id="{4715F2C2-10D6-7924-E194-7193C733CA9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blackWhite">
          <a:xfrm>
            <a:off x="346242" y="3750063"/>
            <a:ext cx="1085207" cy="64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lgn="ctr">
                <a:solidFill>
                  <a:srgbClr val="000000"/>
                </a:solidFill>
                <a:miter lim="800000"/>
                <a:headEnd/>
                <a:tailEnd/>
              </a14:hiddenLine>
            </a:ext>
          </a:extLst>
        </p:spPr>
      </p:pic>
      <p:pic>
        <p:nvPicPr>
          <p:cNvPr id="5" name="Picture 5">
            <a:extLst>
              <a:ext uri="{FF2B5EF4-FFF2-40B4-BE49-F238E27FC236}">
                <a16:creationId xmlns:a16="http://schemas.microsoft.com/office/drawing/2014/main" id="{68F105A7-B7CF-785D-3007-8C2F4B2CBE9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blackWhite">
          <a:xfrm>
            <a:off x="560250" y="4935014"/>
            <a:ext cx="1086061" cy="64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lgn="ctr">
                <a:solidFill>
                  <a:srgbClr val="000000"/>
                </a:solidFill>
                <a:miter lim="800000"/>
                <a:headEnd/>
                <a:tailEnd/>
              </a14:hiddenLine>
            </a:ext>
          </a:extLst>
        </p:spPr>
      </p:pic>
      <p:pic>
        <p:nvPicPr>
          <p:cNvPr id="6" name="Picture 2">
            <a:extLst>
              <a:ext uri="{FF2B5EF4-FFF2-40B4-BE49-F238E27FC236}">
                <a16:creationId xmlns:a16="http://schemas.microsoft.com/office/drawing/2014/main" id="{8077A18D-3107-20C4-DB2D-FC71E0CDB97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62835" y="4935014"/>
            <a:ext cx="1094608" cy="64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pic>
      <p:pic>
        <p:nvPicPr>
          <p:cNvPr id="8" name="Picture 3">
            <a:extLst>
              <a:ext uri="{FF2B5EF4-FFF2-40B4-BE49-F238E27FC236}">
                <a16:creationId xmlns:a16="http://schemas.microsoft.com/office/drawing/2014/main" id="{33ED8E6B-6445-9726-A9D1-AB2E62B43DD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62541" y="4933069"/>
            <a:ext cx="1014976" cy="64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pic>
      <p:sp>
        <p:nvSpPr>
          <p:cNvPr id="9" name="Star: 7 Points 8">
            <a:extLst>
              <a:ext uri="{FF2B5EF4-FFF2-40B4-BE49-F238E27FC236}">
                <a16:creationId xmlns:a16="http://schemas.microsoft.com/office/drawing/2014/main" id="{46937FAE-CFC8-94CC-0A9D-7EF272BBA90F}"/>
              </a:ext>
            </a:extLst>
          </p:cNvPr>
          <p:cNvSpPr/>
          <p:nvPr/>
        </p:nvSpPr>
        <p:spPr>
          <a:xfrm>
            <a:off x="3062541" y="5466427"/>
            <a:ext cx="1164803" cy="800610"/>
          </a:xfrm>
          <a:prstGeom prst="star7">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F84D0739-13E0-BF2C-C8C6-704B61FB9C2E}"/>
              </a:ext>
            </a:extLst>
          </p:cNvPr>
          <p:cNvSpPr txBox="1"/>
          <p:nvPr/>
        </p:nvSpPr>
        <p:spPr>
          <a:xfrm rot="20289930">
            <a:off x="3302310" y="5711694"/>
            <a:ext cx="729046" cy="369332"/>
          </a:xfrm>
          <a:prstGeom prst="rect">
            <a:avLst/>
          </a:prstGeom>
          <a:noFill/>
        </p:spPr>
        <p:txBody>
          <a:bodyPr wrap="none" rtlCol="0">
            <a:spAutoFit/>
          </a:bodyPr>
          <a:lstStyle/>
          <a:p>
            <a:r>
              <a:rPr lang="en-US" b="1" dirty="0"/>
              <a:t>BAM!</a:t>
            </a:r>
            <a:endParaRPr lang="en-US" sz="2800" b="1" dirty="0"/>
          </a:p>
        </p:txBody>
      </p:sp>
    </p:spTree>
    <p:extLst>
      <p:ext uri="{BB962C8B-B14F-4D97-AF65-F5344CB8AC3E}">
        <p14:creationId xmlns:p14="http://schemas.microsoft.com/office/powerpoint/2010/main" val="32564339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a:extLst>
              <a:ext uri="{FF2B5EF4-FFF2-40B4-BE49-F238E27FC236}">
                <a16:creationId xmlns:a16="http://schemas.microsoft.com/office/drawing/2014/main" id="{DD71A3F1-C2C8-2DC9-16A5-267CC5577E67}"/>
              </a:ext>
            </a:extLst>
          </p:cNvPr>
          <p:cNvSpPr txBox="1">
            <a:spLocks/>
          </p:cNvSpPr>
          <p:nvPr/>
        </p:nvSpPr>
        <p:spPr>
          <a:xfrm>
            <a:off x="612984" y="722812"/>
            <a:ext cx="10984933" cy="615922"/>
          </a:xfrm>
          <a:prstGeom prst="rect">
            <a:avLst/>
          </a:prstGeom>
        </p:spPr>
        <p:txBody>
          <a:bodyPr anchor="ctr">
            <a:normAutofit fontScale="90000" lnSpcReduction="10000"/>
          </a:bodyPr>
          <a:lstStyle>
            <a:lvl1pPr algn="ctr" rtl="0" fontAlgn="base">
              <a:spcBef>
                <a:spcPct val="0"/>
              </a:spcBef>
              <a:spcAft>
                <a:spcPct val="0"/>
              </a:spcAft>
              <a:defRPr sz="3200" b="1" i="1" kern="1200" cap="none" baseline="0">
                <a:solidFill>
                  <a:schemeClr val="tx1"/>
                </a:solidFill>
                <a:latin typeface="Franklin Gothic Medium" pitchFamily="34" charset="0"/>
                <a:ea typeface="+mj-ea"/>
                <a:cs typeface="Tahoma" pitchFamily="34" charset="0"/>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3998" dirty="0">
                <a:latin typeface="Calibri" panose="020F0502020204030204" pitchFamily="34" charset="0"/>
                <a:ea typeface="Calibri" panose="020F0502020204030204" pitchFamily="34" charset="0"/>
                <a:cs typeface="Times New Roman" panose="02020603050405020304" pitchFamily="18" charset="0"/>
              </a:rPr>
              <a:t>Measurement Working Group Presentation</a:t>
            </a:r>
            <a:endParaRPr lang="en-US" sz="3998" dirty="0"/>
          </a:p>
        </p:txBody>
      </p:sp>
      <p:sp>
        <p:nvSpPr>
          <p:cNvPr id="5" name="Subtitle 4">
            <a:extLst>
              <a:ext uri="{FF2B5EF4-FFF2-40B4-BE49-F238E27FC236}">
                <a16:creationId xmlns:a16="http://schemas.microsoft.com/office/drawing/2014/main" id="{431C2F36-092A-611A-4D48-882E4797BCDA}"/>
              </a:ext>
            </a:extLst>
          </p:cNvPr>
          <p:cNvSpPr txBox="1">
            <a:spLocks/>
          </p:cNvSpPr>
          <p:nvPr/>
        </p:nvSpPr>
        <p:spPr>
          <a:xfrm>
            <a:off x="635425" y="1533767"/>
            <a:ext cx="10940051" cy="4503476"/>
          </a:xfrm>
        </p:spPr>
        <p:txBody>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charset="0"/>
              <a:buNone/>
            </a:pPr>
            <a:r>
              <a:rPr lang="en-US" b="1" dirty="0">
                <a:solidFill>
                  <a:srgbClr val="0070C0"/>
                </a:solidFill>
              </a:rPr>
              <a:t>Agenda</a:t>
            </a:r>
          </a:p>
          <a:p>
            <a:pPr marL="0" indent="0">
              <a:buFont typeface="Arial" charset="0"/>
              <a:buNone/>
            </a:pPr>
            <a:endParaRPr lang="en-US" sz="2400" b="1" i="1" dirty="0">
              <a:solidFill>
                <a:srgbClr val="C00000"/>
              </a:solidFill>
            </a:endParaRPr>
          </a:p>
          <a:p>
            <a:pPr algn="just">
              <a:buFont typeface="Wingdings" panose="05000000000000000000" pitchFamily="2" charset="2"/>
              <a:buChar char="Ø"/>
            </a:pPr>
            <a:r>
              <a:rPr lang="en-US" sz="2400" b="1" dirty="0">
                <a:solidFill>
                  <a:srgbClr val="0070C0"/>
                </a:solidFill>
              </a:rPr>
              <a:t>INCOSE Measurement Working Group Summary			  7 Minutes </a:t>
            </a:r>
          </a:p>
          <a:p>
            <a:pPr marL="0" indent="0" algn="just">
              <a:buNone/>
            </a:pPr>
            <a:endParaRPr lang="en-US" sz="2400" b="1" dirty="0">
              <a:solidFill>
                <a:srgbClr val="0070C0"/>
              </a:solidFill>
            </a:endParaRPr>
          </a:p>
          <a:p>
            <a:pPr algn="just">
              <a:buFont typeface="Wingdings" panose="05000000000000000000" pitchFamily="2" charset="2"/>
              <a:buChar char="Ø"/>
            </a:pPr>
            <a:r>
              <a:rPr lang="en-US" sz="2400" b="1" dirty="0">
                <a:solidFill>
                  <a:srgbClr val="0070C0"/>
                </a:solidFill>
              </a:rPr>
              <a:t>Measurement Fundamentals						19 Minutes</a:t>
            </a:r>
          </a:p>
          <a:p>
            <a:pPr marL="0" indent="0" algn="just">
              <a:buNone/>
            </a:pPr>
            <a:endParaRPr lang="en-US" sz="2400" b="1" dirty="0">
              <a:solidFill>
                <a:srgbClr val="0070C0"/>
              </a:solidFill>
            </a:endParaRPr>
          </a:p>
          <a:p>
            <a:pPr algn="just">
              <a:buFont typeface="Wingdings" panose="05000000000000000000" pitchFamily="2" charset="2"/>
              <a:buChar char="Ø"/>
            </a:pPr>
            <a:r>
              <a:rPr lang="en-US" sz="2400" b="1" dirty="0">
                <a:solidFill>
                  <a:srgbClr val="0070C0"/>
                </a:solidFill>
              </a:rPr>
              <a:t>The Measurement Domain Realm					13 Minutes</a:t>
            </a:r>
          </a:p>
          <a:p>
            <a:pPr marL="0" indent="0" algn="just">
              <a:buNone/>
            </a:pPr>
            <a:endParaRPr lang="en-US" sz="2400" b="1" dirty="0">
              <a:solidFill>
                <a:srgbClr val="0070C0"/>
              </a:solidFill>
            </a:endParaRPr>
          </a:p>
          <a:p>
            <a:pPr algn="just">
              <a:buFont typeface="Wingdings" panose="05000000000000000000" pitchFamily="2" charset="2"/>
              <a:buChar char="Ø"/>
            </a:pPr>
            <a:r>
              <a:rPr lang="en-US" sz="2400" b="1" dirty="0">
                <a:solidFill>
                  <a:srgbClr val="0070C0"/>
                </a:solidFill>
              </a:rPr>
              <a:t>Questions and Answers							  5 Minutes</a:t>
            </a:r>
          </a:p>
        </p:txBody>
      </p:sp>
    </p:spTree>
    <p:extLst>
      <p:ext uri="{BB962C8B-B14F-4D97-AF65-F5344CB8AC3E}">
        <p14:creationId xmlns:p14="http://schemas.microsoft.com/office/powerpoint/2010/main" val="35073441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C1DC02-B354-BE44-DB62-1814B7FEB7DC}"/>
            </a:ext>
          </a:extLst>
        </p:cNvPr>
        <p:cNvGrpSpPr/>
        <p:nvPr/>
      </p:nvGrpSpPr>
      <p:grpSpPr>
        <a:xfrm>
          <a:off x="0" y="0"/>
          <a:ext cx="0" cy="0"/>
          <a:chOff x="0" y="0"/>
          <a:chExt cx="0" cy="0"/>
        </a:xfrm>
      </p:grpSpPr>
      <p:sp>
        <p:nvSpPr>
          <p:cNvPr id="7" name="Title 3">
            <a:extLst>
              <a:ext uri="{FF2B5EF4-FFF2-40B4-BE49-F238E27FC236}">
                <a16:creationId xmlns:a16="http://schemas.microsoft.com/office/drawing/2014/main" id="{922AA7F7-EC0C-80F1-E2F6-FB039AEA77FD}"/>
              </a:ext>
            </a:extLst>
          </p:cNvPr>
          <p:cNvSpPr txBox="1">
            <a:spLocks/>
          </p:cNvSpPr>
          <p:nvPr/>
        </p:nvSpPr>
        <p:spPr>
          <a:xfrm>
            <a:off x="612984" y="722812"/>
            <a:ext cx="10984933" cy="615922"/>
          </a:xfrm>
          <a:prstGeom prst="rect">
            <a:avLst/>
          </a:prstGeom>
        </p:spPr>
        <p:txBody>
          <a:bodyPr anchor="ctr">
            <a:normAutofit fontScale="90000" lnSpcReduction="10000"/>
          </a:bodyPr>
          <a:lstStyle>
            <a:lvl1pPr algn="ctr" rtl="0" fontAlgn="base">
              <a:spcBef>
                <a:spcPct val="0"/>
              </a:spcBef>
              <a:spcAft>
                <a:spcPct val="0"/>
              </a:spcAft>
              <a:defRPr sz="3200" b="1" i="1" kern="1200" cap="none" baseline="0">
                <a:solidFill>
                  <a:schemeClr val="tx1"/>
                </a:solidFill>
                <a:latin typeface="Franklin Gothic Medium" pitchFamily="34" charset="0"/>
                <a:ea typeface="+mj-ea"/>
                <a:cs typeface="Tahoma" pitchFamily="34" charset="0"/>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3998" dirty="0">
                <a:latin typeface="Calibri" panose="020F0502020204030204" pitchFamily="34" charset="0"/>
                <a:ea typeface="Calibri" panose="020F0502020204030204" pitchFamily="34" charset="0"/>
                <a:cs typeface="Times New Roman" panose="02020603050405020304" pitchFamily="18" charset="0"/>
              </a:rPr>
              <a:t>Measurement Working Group Presentation</a:t>
            </a:r>
            <a:endParaRPr lang="en-US" sz="3998" dirty="0"/>
          </a:p>
        </p:txBody>
      </p:sp>
      <p:sp>
        <p:nvSpPr>
          <p:cNvPr id="2" name="Subtitle 4">
            <a:extLst>
              <a:ext uri="{FF2B5EF4-FFF2-40B4-BE49-F238E27FC236}">
                <a16:creationId xmlns:a16="http://schemas.microsoft.com/office/drawing/2014/main" id="{8DFB28BB-568C-EFA7-B59A-85DB4D08E8F8}"/>
              </a:ext>
            </a:extLst>
          </p:cNvPr>
          <p:cNvSpPr txBox="1">
            <a:spLocks/>
          </p:cNvSpPr>
          <p:nvPr/>
        </p:nvSpPr>
        <p:spPr>
          <a:xfrm>
            <a:off x="635425" y="1533767"/>
            <a:ext cx="10940051" cy="4503476"/>
          </a:xfrm>
        </p:spPr>
        <p:txBody>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3200" b="1" dirty="0">
                <a:solidFill>
                  <a:srgbClr val="0070C0"/>
                </a:solidFill>
              </a:rPr>
              <a:t>Measurement Attributes / Features </a:t>
            </a:r>
            <a:r>
              <a:rPr lang="en-US" b="1" dirty="0">
                <a:solidFill>
                  <a:srgbClr val="0070C0"/>
                </a:solidFill>
              </a:rPr>
              <a:t>/ Characteristics</a:t>
            </a:r>
            <a:endParaRPr lang="en-US" sz="1200" b="1" dirty="0"/>
          </a:p>
        </p:txBody>
      </p:sp>
      <p:grpSp>
        <p:nvGrpSpPr>
          <p:cNvPr id="4" name="Group 5">
            <a:extLst>
              <a:ext uri="{FF2B5EF4-FFF2-40B4-BE49-F238E27FC236}">
                <a16:creationId xmlns:a16="http://schemas.microsoft.com/office/drawing/2014/main" id="{447D3B1C-E491-C3F6-039A-D16B4951C8CD}"/>
              </a:ext>
            </a:extLst>
          </p:cNvPr>
          <p:cNvGrpSpPr>
            <a:grpSpLocks/>
          </p:cNvGrpSpPr>
          <p:nvPr/>
        </p:nvGrpSpPr>
        <p:grpSpPr bwMode="auto">
          <a:xfrm>
            <a:off x="184270" y="2020938"/>
            <a:ext cx="6294352" cy="4114800"/>
            <a:chOff x="192" y="912"/>
            <a:chExt cx="5280" cy="3170"/>
          </a:xfrm>
        </p:grpSpPr>
        <p:pic>
          <p:nvPicPr>
            <p:cNvPr id="5" name="Picture 6">
              <a:extLst>
                <a:ext uri="{FF2B5EF4-FFF2-40B4-BE49-F238E27FC236}">
                  <a16:creationId xmlns:a16="http://schemas.microsoft.com/office/drawing/2014/main" id="{9B344CF9-972C-BCE4-8572-D3089357EC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 y="912"/>
              <a:ext cx="5280" cy="3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7">
              <a:extLst>
                <a:ext uri="{FF2B5EF4-FFF2-40B4-BE49-F238E27FC236}">
                  <a16:creationId xmlns:a16="http://schemas.microsoft.com/office/drawing/2014/main" id="{80DCF0D8-7A5F-07DA-9B9A-E1709E704C0E}"/>
                </a:ext>
              </a:extLst>
            </p:cNvPr>
            <p:cNvSpPr>
              <a:spLocks noChangeArrowheads="1"/>
            </p:cNvSpPr>
            <p:nvPr/>
          </p:nvSpPr>
          <p:spPr bwMode="auto">
            <a:xfrm>
              <a:off x="192" y="912"/>
              <a:ext cx="5280" cy="316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pic>
        <p:nvPicPr>
          <p:cNvPr id="8" name="Picture 9">
            <a:extLst>
              <a:ext uri="{FF2B5EF4-FFF2-40B4-BE49-F238E27FC236}">
                <a16:creationId xmlns:a16="http://schemas.microsoft.com/office/drawing/2014/main" id="{C85BD58D-D0CC-EB6D-5500-E42E3C364F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95353" y="2020938"/>
            <a:ext cx="5431279" cy="411251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67963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1B3C23-3D5E-3BD1-61EE-D0945B88A8BB}"/>
            </a:ext>
          </a:extLst>
        </p:cNvPr>
        <p:cNvGrpSpPr/>
        <p:nvPr/>
      </p:nvGrpSpPr>
      <p:grpSpPr>
        <a:xfrm>
          <a:off x="0" y="0"/>
          <a:ext cx="0" cy="0"/>
          <a:chOff x="0" y="0"/>
          <a:chExt cx="0" cy="0"/>
        </a:xfrm>
      </p:grpSpPr>
      <p:sp>
        <p:nvSpPr>
          <p:cNvPr id="7" name="Title 3">
            <a:extLst>
              <a:ext uri="{FF2B5EF4-FFF2-40B4-BE49-F238E27FC236}">
                <a16:creationId xmlns:a16="http://schemas.microsoft.com/office/drawing/2014/main" id="{5F73B817-98B2-76A9-E722-3CACBAAF6839}"/>
              </a:ext>
            </a:extLst>
          </p:cNvPr>
          <p:cNvSpPr txBox="1">
            <a:spLocks/>
          </p:cNvSpPr>
          <p:nvPr/>
        </p:nvSpPr>
        <p:spPr>
          <a:xfrm>
            <a:off x="612984" y="722812"/>
            <a:ext cx="10984933" cy="615922"/>
          </a:xfrm>
          <a:prstGeom prst="rect">
            <a:avLst/>
          </a:prstGeom>
        </p:spPr>
        <p:txBody>
          <a:bodyPr anchor="ctr">
            <a:normAutofit fontScale="90000" lnSpcReduction="10000"/>
          </a:bodyPr>
          <a:lstStyle>
            <a:lvl1pPr algn="ctr" rtl="0" fontAlgn="base">
              <a:spcBef>
                <a:spcPct val="0"/>
              </a:spcBef>
              <a:spcAft>
                <a:spcPct val="0"/>
              </a:spcAft>
              <a:defRPr sz="3200" b="1" i="1" kern="1200" cap="none" baseline="0">
                <a:solidFill>
                  <a:schemeClr val="tx1"/>
                </a:solidFill>
                <a:latin typeface="Franklin Gothic Medium" pitchFamily="34" charset="0"/>
                <a:ea typeface="+mj-ea"/>
                <a:cs typeface="Tahoma" pitchFamily="34" charset="0"/>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3998" dirty="0">
                <a:latin typeface="Calibri" panose="020F0502020204030204" pitchFamily="34" charset="0"/>
                <a:ea typeface="Calibri" panose="020F0502020204030204" pitchFamily="34" charset="0"/>
                <a:cs typeface="Times New Roman" panose="02020603050405020304" pitchFamily="18" charset="0"/>
              </a:rPr>
              <a:t>Measurement Working Group Presentation</a:t>
            </a:r>
            <a:endParaRPr lang="en-US" sz="3998" dirty="0"/>
          </a:p>
        </p:txBody>
      </p:sp>
      <p:sp>
        <p:nvSpPr>
          <p:cNvPr id="2" name="Subtitle 4">
            <a:extLst>
              <a:ext uri="{FF2B5EF4-FFF2-40B4-BE49-F238E27FC236}">
                <a16:creationId xmlns:a16="http://schemas.microsoft.com/office/drawing/2014/main" id="{938976D2-0B81-5E67-06B3-F59F07997D05}"/>
              </a:ext>
            </a:extLst>
          </p:cNvPr>
          <p:cNvSpPr txBox="1">
            <a:spLocks/>
          </p:cNvSpPr>
          <p:nvPr/>
        </p:nvSpPr>
        <p:spPr>
          <a:xfrm>
            <a:off x="635425" y="1533767"/>
            <a:ext cx="10940051" cy="4503476"/>
          </a:xfrm>
        </p:spPr>
        <p:txBody>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charset="0"/>
              <a:buNone/>
            </a:pPr>
            <a:r>
              <a:rPr lang="en-US" sz="3200" b="1" dirty="0">
                <a:solidFill>
                  <a:srgbClr val="C00000"/>
                </a:solidFill>
              </a:rPr>
              <a:t>The Measurement Domain Realm</a:t>
            </a:r>
            <a:endParaRPr lang="en-US" b="1" dirty="0">
              <a:solidFill>
                <a:srgbClr val="C00000"/>
              </a:solidFill>
            </a:endParaRPr>
          </a:p>
          <a:p>
            <a:pPr marL="0" indent="0">
              <a:buFont typeface="Arial" charset="0"/>
              <a:buNone/>
            </a:pPr>
            <a:endParaRPr lang="en-US" sz="1200" b="1" dirty="0"/>
          </a:p>
        </p:txBody>
      </p:sp>
      <p:sp>
        <p:nvSpPr>
          <p:cNvPr id="10" name="Ribbon: Curved and Tilted Down 9">
            <a:extLst>
              <a:ext uri="{FF2B5EF4-FFF2-40B4-BE49-F238E27FC236}">
                <a16:creationId xmlns:a16="http://schemas.microsoft.com/office/drawing/2014/main" id="{1AC7A5EC-31C5-E27E-F207-09D6FBCED024}"/>
              </a:ext>
            </a:extLst>
          </p:cNvPr>
          <p:cNvSpPr/>
          <p:nvPr/>
        </p:nvSpPr>
        <p:spPr>
          <a:xfrm>
            <a:off x="3417992" y="4464110"/>
            <a:ext cx="5350213" cy="1671078"/>
          </a:xfrm>
          <a:prstGeom prst="ellipseRibbo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t>Metrics,</a:t>
            </a:r>
          </a:p>
          <a:p>
            <a:pPr algn="ctr"/>
            <a:r>
              <a:rPr lang="en-US" sz="2000" b="1" dirty="0"/>
              <a:t>Measures,</a:t>
            </a:r>
          </a:p>
          <a:p>
            <a:pPr algn="ctr"/>
            <a:r>
              <a:rPr lang="en-US" sz="2000" b="1" dirty="0"/>
              <a:t>Measurements,</a:t>
            </a:r>
          </a:p>
          <a:p>
            <a:pPr algn="ctr"/>
            <a:r>
              <a:rPr lang="en-US" sz="2000" b="1" dirty="0"/>
              <a:t>Indicators</a:t>
            </a:r>
          </a:p>
        </p:txBody>
      </p:sp>
    </p:spTree>
    <p:extLst>
      <p:ext uri="{BB962C8B-B14F-4D97-AF65-F5344CB8AC3E}">
        <p14:creationId xmlns:p14="http://schemas.microsoft.com/office/powerpoint/2010/main" val="20964579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5478CD-85A7-994F-A3F0-FEEC9BC5B3EA}"/>
            </a:ext>
          </a:extLst>
        </p:cNvPr>
        <p:cNvGrpSpPr/>
        <p:nvPr/>
      </p:nvGrpSpPr>
      <p:grpSpPr>
        <a:xfrm>
          <a:off x="0" y="0"/>
          <a:ext cx="0" cy="0"/>
          <a:chOff x="0" y="0"/>
          <a:chExt cx="0" cy="0"/>
        </a:xfrm>
      </p:grpSpPr>
      <p:sp>
        <p:nvSpPr>
          <p:cNvPr id="7" name="Title 3">
            <a:extLst>
              <a:ext uri="{FF2B5EF4-FFF2-40B4-BE49-F238E27FC236}">
                <a16:creationId xmlns:a16="http://schemas.microsoft.com/office/drawing/2014/main" id="{7E6D5C0C-F7DB-38DF-FBF5-5CCE58616A74}"/>
              </a:ext>
            </a:extLst>
          </p:cNvPr>
          <p:cNvSpPr txBox="1">
            <a:spLocks/>
          </p:cNvSpPr>
          <p:nvPr/>
        </p:nvSpPr>
        <p:spPr>
          <a:xfrm>
            <a:off x="612984" y="722812"/>
            <a:ext cx="10984933" cy="615922"/>
          </a:xfrm>
          <a:prstGeom prst="rect">
            <a:avLst/>
          </a:prstGeom>
        </p:spPr>
        <p:txBody>
          <a:bodyPr anchor="ctr">
            <a:normAutofit fontScale="90000" lnSpcReduction="10000"/>
          </a:bodyPr>
          <a:lstStyle>
            <a:lvl1pPr algn="ctr" rtl="0" fontAlgn="base">
              <a:spcBef>
                <a:spcPct val="0"/>
              </a:spcBef>
              <a:spcAft>
                <a:spcPct val="0"/>
              </a:spcAft>
              <a:defRPr sz="3200" b="1" i="1" kern="1200" cap="none" baseline="0">
                <a:solidFill>
                  <a:schemeClr val="tx1"/>
                </a:solidFill>
                <a:latin typeface="Franklin Gothic Medium" pitchFamily="34" charset="0"/>
                <a:ea typeface="+mj-ea"/>
                <a:cs typeface="Tahoma" pitchFamily="34" charset="0"/>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3998" dirty="0">
                <a:latin typeface="Calibri" panose="020F0502020204030204" pitchFamily="34" charset="0"/>
                <a:ea typeface="Calibri" panose="020F0502020204030204" pitchFamily="34" charset="0"/>
                <a:cs typeface="Times New Roman" panose="02020603050405020304" pitchFamily="18" charset="0"/>
              </a:rPr>
              <a:t>Measurement Working Group Presentation</a:t>
            </a:r>
            <a:endParaRPr lang="en-US" sz="3998" dirty="0"/>
          </a:p>
        </p:txBody>
      </p:sp>
      <p:sp>
        <p:nvSpPr>
          <p:cNvPr id="2" name="Subtitle 4">
            <a:extLst>
              <a:ext uri="{FF2B5EF4-FFF2-40B4-BE49-F238E27FC236}">
                <a16:creationId xmlns:a16="http://schemas.microsoft.com/office/drawing/2014/main" id="{1834C8EF-BF30-CD91-89B4-65C34CF30F2D}"/>
              </a:ext>
            </a:extLst>
          </p:cNvPr>
          <p:cNvSpPr txBox="1">
            <a:spLocks/>
          </p:cNvSpPr>
          <p:nvPr/>
        </p:nvSpPr>
        <p:spPr>
          <a:xfrm>
            <a:off x="635425" y="1533767"/>
            <a:ext cx="10940051" cy="4503476"/>
          </a:xfrm>
        </p:spPr>
        <p:txBody>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charset="0"/>
              <a:buNone/>
            </a:pPr>
            <a:r>
              <a:rPr lang="en-US" sz="3200" b="1" dirty="0">
                <a:solidFill>
                  <a:srgbClr val="C00000"/>
                </a:solidFill>
              </a:rPr>
              <a:t>The Measurement Domain Realm</a:t>
            </a:r>
            <a:endParaRPr lang="en-US" b="1" dirty="0">
              <a:solidFill>
                <a:srgbClr val="C00000"/>
              </a:solidFill>
            </a:endParaRPr>
          </a:p>
          <a:p>
            <a:pPr marL="0" indent="0">
              <a:buFont typeface="Arial" charset="0"/>
              <a:buNone/>
            </a:pPr>
            <a:endParaRPr lang="en-US" sz="1200" b="1" dirty="0"/>
          </a:p>
        </p:txBody>
      </p:sp>
      <p:sp>
        <p:nvSpPr>
          <p:cNvPr id="10" name="Ribbon: Curved and Tilted Down 9">
            <a:extLst>
              <a:ext uri="{FF2B5EF4-FFF2-40B4-BE49-F238E27FC236}">
                <a16:creationId xmlns:a16="http://schemas.microsoft.com/office/drawing/2014/main" id="{C3ADEC7C-DE68-D9BC-6882-DA8125239433}"/>
              </a:ext>
            </a:extLst>
          </p:cNvPr>
          <p:cNvSpPr/>
          <p:nvPr/>
        </p:nvSpPr>
        <p:spPr>
          <a:xfrm>
            <a:off x="3417992" y="4464110"/>
            <a:ext cx="5350213" cy="1671078"/>
          </a:xfrm>
          <a:prstGeom prst="ellipseRibbo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t>Metrics,</a:t>
            </a:r>
          </a:p>
          <a:p>
            <a:pPr algn="ctr"/>
            <a:r>
              <a:rPr lang="en-US" sz="2000" b="1" dirty="0"/>
              <a:t>Measures,</a:t>
            </a:r>
          </a:p>
          <a:p>
            <a:pPr algn="ctr"/>
            <a:r>
              <a:rPr lang="en-US" sz="2000" b="1" dirty="0"/>
              <a:t>Measurements,</a:t>
            </a:r>
          </a:p>
          <a:p>
            <a:pPr algn="ctr"/>
            <a:r>
              <a:rPr lang="en-US" sz="2000" b="1" dirty="0"/>
              <a:t>Indicators</a:t>
            </a:r>
          </a:p>
        </p:txBody>
      </p:sp>
      <p:sp>
        <p:nvSpPr>
          <p:cNvPr id="3" name="Rectangle 2">
            <a:extLst>
              <a:ext uri="{FF2B5EF4-FFF2-40B4-BE49-F238E27FC236}">
                <a16:creationId xmlns:a16="http://schemas.microsoft.com/office/drawing/2014/main" id="{2D7B2DCF-8C3A-6AA7-4D9E-469065A4C345}"/>
              </a:ext>
            </a:extLst>
          </p:cNvPr>
          <p:cNvSpPr/>
          <p:nvPr/>
        </p:nvSpPr>
        <p:spPr>
          <a:xfrm rot="20546308">
            <a:off x="4859385" y="2344764"/>
            <a:ext cx="7239802"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rgbClr val="FFFF00"/>
                </a:solidFill>
                <a:effectLst>
                  <a:outerShdw blurRad="12700" dist="38100" dir="2700000" algn="tl" rotWithShape="0">
                    <a:schemeClr val="bg1">
                      <a:lumMod val="50000"/>
                    </a:schemeClr>
                  </a:outerShdw>
                </a:effectLst>
                <a:highlight>
                  <a:srgbClr val="333300"/>
                </a:highlight>
              </a:rPr>
              <a:t>New Conceptional Study</a:t>
            </a:r>
          </a:p>
        </p:txBody>
      </p:sp>
    </p:spTree>
    <p:extLst>
      <p:ext uri="{BB962C8B-B14F-4D97-AF65-F5344CB8AC3E}">
        <p14:creationId xmlns:p14="http://schemas.microsoft.com/office/powerpoint/2010/main" val="3717048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916F9A-B8C9-D22E-6A18-40912DE7BECF}"/>
            </a:ext>
          </a:extLst>
        </p:cNvPr>
        <p:cNvGrpSpPr/>
        <p:nvPr/>
      </p:nvGrpSpPr>
      <p:grpSpPr>
        <a:xfrm>
          <a:off x="0" y="0"/>
          <a:ext cx="0" cy="0"/>
          <a:chOff x="0" y="0"/>
          <a:chExt cx="0" cy="0"/>
        </a:xfrm>
      </p:grpSpPr>
      <p:sp>
        <p:nvSpPr>
          <p:cNvPr id="7" name="Title 3">
            <a:extLst>
              <a:ext uri="{FF2B5EF4-FFF2-40B4-BE49-F238E27FC236}">
                <a16:creationId xmlns:a16="http://schemas.microsoft.com/office/drawing/2014/main" id="{55279CC2-07D1-A9D6-CC93-C0C0D44B14FB}"/>
              </a:ext>
            </a:extLst>
          </p:cNvPr>
          <p:cNvSpPr txBox="1">
            <a:spLocks/>
          </p:cNvSpPr>
          <p:nvPr/>
        </p:nvSpPr>
        <p:spPr>
          <a:xfrm>
            <a:off x="612984" y="722812"/>
            <a:ext cx="10984933" cy="615922"/>
          </a:xfrm>
          <a:prstGeom prst="rect">
            <a:avLst/>
          </a:prstGeom>
        </p:spPr>
        <p:txBody>
          <a:bodyPr anchor="ctr">
            <a:normAutofit fontScale="90000" lnSpcReduction="10000"/>
          </a:bodyPr>
          <a:lstStyle>
            <a:lvl1pPr algn="ctr" rtl="0" fontAlgn="base">
              <a:spcBef>
                <a:spcPct val="0"/>
              </a:spcBef>
              <a:spcAft>
                <a:spcPct val="0"/>
              </a:spcAft>
              <a:defRPr sz="3200" b="1" i="1" kern="1200" cap="none" baseline="0">
                <a:solidFill>
                  <a:schemeClr val="tx1"/>
                </a:solidFill>
                <a:latin typeface="Franklin Gothic Medium" pitchFamily="34" charset="0"/>
                <a:ea typeface="+mj-ea"/>
                <a:cs typeface="Tahoma" pitchFamily="34" charset="0"/>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3998" dirty="0">
                <a:latin typeface="Calibri" panose="020F0502020204030204" pitchFamily="34" charset="0"/>
                <a:ea typeface="Calibri" panose="020F0502020204030204" pitchFamily="34" charset="0"/>
                <a:cs typeface="Times New Roman" panose="02020603050405020304" pitchFamily="18" charset="0"/>
              </a:rPr>
              <a:t>Measurement Working Group Presentation</a:t>
            </a:r>
            <a:endParaRPr lang="en-US" sz="3998" dirty="0"/>
          </a:p>
        </p:txBody>
      </p:sp>
      <p:sp>
        <p:nvSpPr>
          <p:cNvPr id="2" name="Subtitle 4">
            <a:extLst>
              <a:ext uri="{FF2B5EF4-FFF2-40B4-BE49-F238E27FC236}">
                <a16:creationId xmlns:a16="http://schemas.microsoft.com/office/drawing/2014/main" id="{EA2B9627-BDB2-4A08-7B69-30FC96F7E553}"/>
              </a:ext>
            </a:extLst>
          </p:cNvPr>
          <p:cNvSpPr txBox="1">
            <a:spLocks/>
          </p:cNvSpPr>
          <p:nvPr/>
        </p:nvSpPr>
        <p:spPr>
          <a:xfrm>
            <a:off x="635425" y="1533767"/>
            <a:ext cx="10940051" cy="4503476"/>
          </a:xfrm>
        </p:spPr>
        <p:txBody>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charset="0"/>
              <a:buNone/>
            </a:pPr>
            <a:r>
              <a:rPr lang="en-US" sz="3200" b="1" dirty="0">
                <a:solidFill>
                  <a:srgbClr val="C00000"/>
                </a:solidFill>
              </a:rPr>
              <a:t>The Measurement Domain Realm</a:t>
            </a:r>
            <a:endParaRPr lang="en-US" b="1" dirty="0">
              <a:solidFill>
                <a:srgbClr val="C00000"/>
              </a:solidFill>
            </a:endParaRPr>
          </a:p>
          <a:p>
            <a:pPr marL="0" indent="0">
              <a:buFont typeface="Arial" charset="0"/>
              <a:buNone/>
            </a:pPr>
            <a:endParaRPr lang="en-US" sz="1200" b="1" dirty="0"/>
          </a:p>
        </p:txBody>
      </p:sp>
      <p:sp>
        <p:nvSpPr>
          <p:cNvPr id="10" name="Ribbon: Curved and Tilted Down 9">
            <a:extLst>
              <a:ext uri="{FF2B5EF4-FFF2-40B4-BE49-F238E27FC236}">
                <a16:creationId xmlns:a16="http://schemas.microsoft.com/office/drawing/2014/main" id="{16D9ABBC-C186-FCF8-A2DB-A25F8163475C}"/>
              </a:ext>
            </a:extLst>
          </p:cNvPr>
          <p:cNvSpPr/>
          <p:nvPr/>
        </p:nvSpPr>
        <p:spPr>
          <a:xfrm>
            <a:off x="3417992" y="4464110"/>
            <a:ext cx="5350213" cy="1671078"/>
          </a:xfrm>
          <a:prstGeom prst="ellipseRibbo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t>Metrics,</a:t>
            </a:r>
          </a:p>
          <a:p>
            <a:pPr algn="ctr"/>
            <a:r>
              <a:rPr lang="en-US" sz="2000" b="1" dirty="0"/>
              <a:t>Measures,</a:t>
            </a:r>
          </a:p>
          <a:p>
            <a:pPr algn="ctr"/>
            <a:r>
              <a:rPr lang="en-US" sz="2000" b="1" dirty="0"/>
              <a:t>Measurements,</a:t>
            </a:r>
          </a:p>
          <a:p>
            <a:pPr algn="ctr"/>
            <a:r>
              <a:rPr lang="en-US" sz="2000" b="1" dirty="0"/>
              <a:t>Indicators</a:t>
            </a:r>
          </a:p>
        </p:txBody>
      </p:sp>
      <p:sp>
        <p:nvSpPr>
          <p:cNvPr id="3" name="TextBox 2">
            <a:extLst>
              <a:ext uri="{FF2B5EF4-FFF2-40B4-BE49-F238E27FC236}">
                <a16:creationId xmlns:a16="http://schemas.microsoft.com/office/drawing/2014/main" id="{D8B13C53-65E8-5455-AC83-23CE8BD2EE5C}"/>
              </a:ext>
            </a:extLst>
          </p:cNvPr>
          <p:cNvSpPr txBox="1"/>
          <p:nvPr/>
        </p:nvSpPr>
        <p:spPr>
          <a:xfrm>
            <a:off x="1070042" y="2178994"/>
            <a:ext cx="9875520" cy="369332"/>
          </a:xfrm>
          <a:prstGeom prst="rect">
            <a:avLst/>
          </a:prstGeom>
          <a:noFill/>
        </p:spPr>
        <p:txBody>
          <a:bodyPr wrap="square" rtlCol="0">
            <a:spAutoFit/>
          </a:bodyPr>
          <a:lstStyle/>
          <a:p>
            <a:r>
              <a:rPr lang="en-US" b="1" dirty="0"/>
              <a:t>Generic Definition:  </a:t>
            </a:r>
            <a:r>
              <a:rPr lang="en-US" b="1" dirty="0">
                <a:highlight>
                  <a:srgbClr val="FFFF00"/>
                </a:highlight>
              </a:rPr>
              <a:t>A method to measure something.</a:t>
            </a:r>
          </a:p>
        </p:txBody>
      </p:sp>
    </p:spTree>
    <p:extLst>
      <p:ext uri="{BB962C8B-B14F-4D97-AF65-F5344CB8AC3E}">
        <p14:creationId xmlns:p14="http://schemas.microsoft.com/office/powerpoint/2010/main" val="5858047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E3AB5E-83E2-B2FE-694F-C1BB899E93C9}"/>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1F56BBEE-D045-0962-88AD-C034336DE561}"/>
              </a:ext>
            </a:extLst>
          </p:cNvPr>
          <p:cNvSpPr txBox="1"/>
          <p:nvPr/>
        </p:nvSpPr>
        <p:spPr>
          <a:xfrm>
            <a:off x="1070042" y="2178994"/>
            <a:ext cx="10233498" cy="1200329"/>
          </a:xfrm>
          <a:prstGeom prst="rect">
            <a:avLst/>
          </a:prstGeom>
          <a:noFill/>
        </p:spPr>
        <p:txBody>
          <a:bodyPr wrap="square" rtlCol="0">
            <a:spAutoFit/>
          </a:bodyPr>
          <a:lstStyle/>
          <a:p>
            <a:r>
              <a:rPr lang="en-US" b="1" dirty="0"/>
              <a:t>Generic Definition:  </a:t>
            </a:r>
            <a:r>
              <a:rPr lang="en-US" b="1" dirty="0">
                <a:highlight>
                  <a:srgbClr val="FFFF00"/>
                </a:highlight>
              </a:rPr>
              <a:t>A method to measure something.</a:t>
            </a:r>
          </a:p>
          <a:p>
            <a:endParaRPr lang="en-US" b="1" dirty="0"/>
          </a:p>
          <a:p>
            <a:r>
              <a:rPr lang="en-US" b="1" dirty="0"/>
              <a:t>Systems Engineering Definition:  </a:t>
            </a:r>
            <a:r>
              <a:rPr lang="en-US" b="1" dirty="0">
                <a:highlight>
                  <a:srgbClr val="FFFF00"/>
                </a:highlight>
              </a:rPr>
              <a:t>A set of quantifiable measurements used to track, monitor, and assess </a:t>
            </a:r>
            <a:r>
              <a:rPr lang="en-US" b="1" dirty="0"/>
              <a:t>			       </a:t>
            </a:r>
            <a:r>
              <a:rPr lang="en-US" b="1" dirty="0">
                <a:highlight>
                  <a:srgbClr val="FFFF00"/>
                </a:highlight>
              </a:rPr>
              <a:t>the performance of various business processes and activities.</a:t>
            </a:r>
          </a:p>
        </p:txBody>
      </p:sp>
      <p:sp>
        <p:nvSpPr>
          <p:cNvPr id="7" name="Title 3">
            <a:extLst>
              <a:ext uri="{FF2B5EF4-FFF2-40B4-BE49-F238E27FC236}">
                <a16:creationId xmlns:a16="http://schemas.microsoft.com/office/drawing/2014/main" id="{D95102A1-F269-B7D1-680C-DB945EEF8958}"/>
              </a:ext>
            </a:extLst>
          </p:cNvPr>
          <p:cNvSpPr txBox="1">
            <a:spLocks/>
          </p:cNvSpPr>
          <p:nvPr/>
        </p:nvSpPr>
        <p:spPr>
          <a:xfrm>
            <a:off x="612984" y="722812"/>
            <a:ext cx="10984933" cy="615922"/>
          </a:xfrm>
          <a:prstGeom prst="rect">
            <a:avLst/>
          </a:prstGeom>
        </p:spPr>
        <p:txBody>
          <a:bodyPr anchor="ctr">
            <a:normAutofit fontScale="90000" lnSpcReduction="10000"/>
          </a:bodyPr>
          <a:lstStyle>
            <a:lvl1pPr algn="ctr" rtl="0" fontAlgn="base">
              <a:spcBef>
                <a:spcPct val="0"/>
              </a:spcBef>
              <a:spcAft>
                <a:spcPct val="0"/>
              </a:spcAft>
              <a:defRPr sz="3200" b="1" i="1" kern="1200" cap="none" baseline="0">
                <a:solidFill>
                  <a:schemeClr val="tx1"/>
                </a:solidFill>
                <a:latin typeface="Franklin Gothic Medium" pitchFamily="34" charset="0"/>
                <a:ea typeface="+mj-ea"/>
                <a:cs typeface="Tahoma" pitchFamily="34" charset="0"/>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3998" dirty="0">
                <a:latin typeface="Calibri" panose="020F0502020204030204" pitchFamily="34" charset="0"/>
                <a:ea typeface="Calibri" panose="020F0502020204030204" pitchFamily="34" charset="0"/>
                <a:cs typeface="Times New Roman" panose="02020603050405020304" pitchFamily="18" charset="0"/>
              </a:rPr>
              <a:t>Measurement Working Group Presentation</a:t>
            </a:r>
            <a:endParaRPr lang="en-US" sz="3998" dirty="0"/>
          </a:p>
        </p:txBody>
      </p:sp>
      <p:sp>
        <p:nvSpPr>
          <p:cNvPr id="2" name="Subtitle 4">
            <a:extLst>
              <a:ext uri="{FF2B5EF4-FFF2-40B4-BE49-F238E27FC236}">
                <a16:creationId xmlns:a16="http://schemas.microsoft.com/office/drawing/2014/main" id="{91C5D7AC-E8BF-AF3F-971A-0F575E382E7B}"/>
              </a:ext>
            </a:extLst>
          </p:cNvPr>
          <p:cNvSpPr txBox="1">
            <a:spLocks/>
          </p:cNvSpPr>
          <p:nvPr/>
        </p:nvSpPr>
        <p:spPr>
          <a:xfrm>
            <a:off x="635425" y="1533767"/>
            <a:ext cx="10940051" cy="4503476"/>
          </a:xfrm>
        </p:spPr>
        <p:txBody>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charset="0"/>
              <a:buNone/>
            </a:pPr>
            <a:r>
              <a:rPr lang="en-US" sz="3200" b="1" dirty="0">
                <a:solidFill>
                  <a:srgbClr val="C00000"/>
                </a:solidFill>
              </a:rPr>
              <a:t>The Measurement Domain Realm</a:t>
            </a:r>
            <a:endParaRPr lang="en-US" b="1" dirty="0">
              <a:solidFill>
                <a:srgbClr val="C00000"/>
              </a:solidFill>
            </a:endParaRPr>
          </a:p>
          <a:p>
            <a:pPr marL="0" indent="0">
              <a:buFont typeface="Arial" charset="0"/>
              <a:buNone/>
            </a:pPr>
            <a:endParaRPr lang="en-US" sz="1200" b="1" dirty="0"/>
          </a:p>
        </p:txBody>
      </p:sp>
      <p:sp>
        <p:nvSpPr>
          <p:cNvPr id="10" name="Ribbon: Curved and Tilted Down 9">
            <a:extLst>
              <a:ext uri="{FF2B5EF4-FFF2-40B4-BE49-F238E27FC236}">
                <a16:creationId xmlns:a16="http://schemas.microsoft.com/office/drawing/2014/main" id="{7D729F29-1802-3E95-55DC-4168E0A51F3C}"/>
              </a:ext>
            </a:extLst>
          </p:cNvPr>
          <p:cNvSpPr/>
          <p:nvPr/>
        </p:nvSpPr>
        <p:spPr>
          <a:xfrm>
            <a:off x="3417992" y="4464110"/>
            <a:ext cx="5350213" cy="1671078"/>
          </a:xfrm>
          <a:prstGeom prst="ellipseRibbo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t>Metrics,</a:t>
            </a:r>
          </a:p>
          <a:p>
            <a:pPr algn="ctr"/>
            <a:r>
              <a:rPr lang="en-US" sz="2000" b="1" dirty="0"/>
              <a:t>Measures,</a:t>
            </a:r>
          </a:p>
          <a:p>
            <a:pPr algn="ctr"/>
            <a:r>
              <a:rPr lang="en-US" sz="2000" b="1" dirty="0"/>
              <a:t>Measurements,</a:t>
            </a:r>
          </a:p>
          <a:p>
            <a:pPr algn="ctr"/>
            <a:r>
              <a:rPr lang="en-US" sz="2000" b="1" dirty="0"/>
              <a:t>Indicators</a:t>
            </a:r>
          </a:p>
        </p:txBody>
      </p:sp>
    </p:spTree>
    <p:extLst>
      <p:ext uri="{BB962C8B-B14F-4D97-AF65-F5344CB8AC3E}">
        <p14:creationId xmlns:p14="http://schemas.microsoft.com/office/powerpoint/2010/main" val="25693219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5D59E9-CC30-4054-7D08-056FDB901725}"/>
            </a:ext>
          </a:extLst>
        </p:cNvPr>
        <p:cNvGrpSpPr/>
        <p:nvPr/>
      </p:nvGrpSpPr>
      <p:grpSpPr>
        <a:xfrm>
          <a:off x="0" y="0"/>
          <a:ext cx="0" cy="0"/>
          <a:chOff x="0" y="0"/>
          <a:chExt cx="0" cy="0"/>
        </a:xfrm>
      </p:grpSpPr>
      <p:grpSp>
        <p:nvGrpSpPr>
          <p:cNvPr id="13" name="Group 12">
            <a:extLst>
              <a:ext uri="{FF2B5EF4-FFF2-40B4-BE49-F238E27FC236}">
                <a16:creationId xmlns:a16="http://schemas.microsoft.com/office/drawing/2014/main" id="{DB92C296-6377-97B7-1D9F-F4BCF4D95EAF}"/>
              </a:ext>
            </a:extLst>
          </p:cNvPr>
          <p:cNvGrpSpPr/>
          <p:nvPr/>
        </p:nvGrpSpPr>
        <p:grpSpPr>
          <a:xfrm>
            <a:off x="6721841" y="2014223"/>
            <a:ext cx="5101967" cy="1654981"/>
            <a:chOff x="1196501" y="2636196"/>
            <a:chExt cx="5101967" cy="1654981"/>
          </a:xfrm>
        </p:grpSpPr>
        <p:pic>
          <p:nvPicPr>
            <p:cNvPr id="5" name="Picture 4">
              <a:extLst>
                <a:ext uri="{FF2B5EF4-FFF2-40B4-BE49-F238E27FC236}">
                  <a16:creationId xmlns:a16="http://schemas.microsoft.com/office/drawing/2014/main" id="{4150AC18-6637-24F0-8BBF-5C061C80F551}"/>
                </a:ext>
              </a:extLst>
            </p:cNvPr>
            <p:cNvPicPr>
              <a:picLocks noChangeAspect="1"/>
            </p:cNvPicPr>
            <p:nvPr/>
          </p:nvPicPr>
          <p:blipFill>
            <a:blip r:embed="rId2"/>
            <a:stretch>
              <a:fillRect/>
            </a:stretch>
          </p:blipFill>
          <p:spPr>
            <a:xfrm>
              <a:off x="1207867" y="2713700"/>
              <a:ext cx="5090601" cy="1577477"/>
            </a:xfrm>
            <a:prstGeom prst="rect">
              <a:avLst/>
            </a:prstGeom>
          </p:spPr>
        </p:pic>
        <p:sp>
          <p:nvSpPr>
            <p:cNvPr id="6" name="Rectangle 5">
              <a:extLst>
                <a:ext uri="{FF2B5EF4-FFF2-40B4-BE49-F238E27FC236}">
                  <a16:creationId xmlns:a16="http://schemas.microsoft.com/office/drawing/2014/main" id="{57E800B6-8A34-6127-6F8E-D48D09048408}"/>
                </a:ext>
              </a:extLst>
            </p:cNvPr>
            <p:cNvSpPr/>
            <p:nvPr/>
          </p:nvSpPr>
          <p:spPr>
            <a:xfrm>
              <a:off x="1207867" y="2713700"/>
              <a:ext cx="2168720" cy="36240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D7F5CD9-0B14-F77B-C326-022D684A3B52}"/>
                </a:ext>
              </a:extLst>
            </p:cNvPr>
            <p:cNvSpPr/>
            <p:nvPr/>
          </p:nvSpPr>
          <p:spPr>
            <a:xfrm rot="5400000">
              <a:off x="716438" y="3116259"/>
              <a:ext cx="1322532" cy="36240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itle 3">
            <a:extLst>
              <a:ext uri="{FF2B5EF4-FFF2-40B4-BE49-F238E27FC236}">
                <a16:creationId xmlns:a16="http://schemas.microsoft.com/office/drawing/2014/main" id="{7B8E3324-D883-50AB-D15A-D68327149BEC}"/>
              </a:ext>
            </a:extLst>
          </p:cNvPr>
          <p:cNvSpPr txBox="1">
            <a:spLocks/>
          </p:cNvSpPr>
          <p:nvPr/>
        </p:nvSpPr>
        <p:spPr>
          <a:xfrm>
            <a:off x="612984" y="722812"/>
            <a:ext cx="10984933" cy="615922"/>
          </a:xfrm>
          <a:prstGeom prst="rect">
            <a:avLst/>
          </a:prstGeom>
        </p:spPr>
        <p:txBody>
          <a:bodyPr anchor="ctr">
            <a:normAutofit fontScale="90000" lnSpcReduction="10000"/>
          </a:bodyPr>
          <a:lstStyle>
            <a:lvl1pPr algn="ctr" rtl="0" fontAlgn="base">
              <a:spcBef>
                <a:spcPct val="0"/>
              </a:spcBef>
              <a:spcAft>
                <a:spcPct val="0"/>
              </a:spcAft>
              <a:defRPr sz="3200" b="1" i="1" kern="1200" cap="none" baseline="0">
                <a:solidFill>
                  <a:schemeClr val="tx1"/>
                </a:solidFill>
                <a:latin typeface="Franklin Gothic Medium" pitchFamily="34" charset="0"/>
                <a:ea typeface="+mj-ea"/>
                <a:cs typeface="Tahoma" pitchFamily="34" charset="0"/>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3998" dirty="0">
                <a:latin typeface="Calibri" panose="020F0502020204030204" pitchFamily="34" charset="0"/>
                <a:ea typeface="Calibri" panose="020F0502020204030204" pitchFamily="34" charset="0"/>
                <a:cs typeface="Times New Roman" panose="02020603050405020304" pitchFamily="18" charset="0"/>
              </a:rPr>
              <a:t>Measurement Working Group Presentation</a:t>
            </a:r>
            <a:endParaRPr lang="en-US" sz="3998" dirty="0"/>
          </a:p>
        </p:txBody>
      </p:sp>
      <p:sp>
        <p:nvSpPr>
          <p:cNvPr id="2" name="Subtitle 4">
            <a:extLst>
              <a:ext uri="{FF2B5EF4-FFF2-40B4-BE49-F238E27FC236}">
                <a16:creationId xmlns:a16="http://schemas.microsoft.com/office/drawing/2014/main" id="{3AB6B8AC-EAF6-F5D3-389D-F132975DC146}"/>
              </a:ext>
            </a:extLst>
          </p:cNvPr>
          <p:cNvSpPr txBox="1">
            <a:spLocks/>
          </p:cNvSpPr>
          <p:nvPr/>
        </p:nvSpPr>
        <p:spPr>
          <a:xfrm>
            <a:off x="635425" y="1533767"/>
            <a:ext cx="10940051" cy="4503476"/>
          </a:xfrm>
        </p:spPr>
        <p:txBody>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charset="0"/>
              <a:buNone/>
            </a:pPr>
            <a:r>
              <a:rPr lang="en-US" sz="3200" b="1" dirty="0">
                <a:solidFill>
                  <a:srgbClr val="C00000"/>
                </a:solidFill>
              </a:rPr>
              <a:t>The Measurement Domain Realm</a:t>
            </a:r>
            <a:endParaRPr lang="en-US" b="1" dirty="0">
              <a:solidFill>
                <a:srgbClr val="C00000"/>
              </a:solidFill>
            </a:endParaRPr>
          </a:p>
          <a:p>
            <a:pPr marL="0" indent="0">
              <a:buFont typeface="Arial" charset="0"/>
              <a:buNone/>
            </a:pPr>
            <a:endParaRPr lang="en-US" sz="1200" b="1" dirty="0"/>
          </a:p>
        </p:txBody>
      </p:sp>
      <p:sp>
        <p:nvSpPr>
          <p:cNvPr id="10" name="Ribbon: Curved and Tilted Down 9">
            <a:extLst>
              <a:ext uri="{FF2B5EF4-FFF2-40B4-BE49-F238E27FC236}">
                <a16:creationId xmlns:a16="http://schemas.microsoft.com/office/drawing/2014/main" id="{5BCF0AD5-27FC-31C9-1807-3E271EB94609}"/>
              </a:ext>
            </a:extLst>
          </p:cNvPr>
          <p:cNvSpPr/>
          <p:nvPr/>
        </p:nvSpPr>
        <p:spPr>
          <a:xfrm>
            <a:off x="3417992" y="4464110"/>
            <a:ext cx="5350213" cy="1671078"/>
          </a:xfrm>
          <a:prstGeom prst="ellipseRibbo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t>Metrics,</a:t>
            </a:r>
          </a:p>
          <a:p>
            <a:pPr algn="ctr"/>
            <a:r>
              <a:rPr lang="en-US" sz="2000" b="1" dirty="0"/>
              <a:t>Measures,</a:t>
            </a:r>
          </a:p>
          <a:p>
            <a:pPr algn="ctr"/>
            <a:r>
              <a:rPr lang="en-US" sz="2000" b="1" dirty="0"/>
              <a:t>Measurements,</a:t>
            </a:r>
          </a:p>
          <a:p>
            <a:pPr algn="ctr"/>
            <a:r>
              <a:rPr lang="en-US" sz="2000" b="1" dirty="0"/>
              <a:t>Indicators</a:t>
            </a:r>
          </a:p>
        </p:txBody>
      </p:sp>
      <p:sp>
        <p:nvSpPr>
          <p:cNvPr id="14" name="TextBox 13">
            <a:extLst>
              <a:ext uri="{FF2B5EF4-FFF2-40B4-BE49-F238E27FC236}">
                <a16:creationId xmlns:a16="http://schemas.microsoft.com/office/drawing/2014/main" id="{B3347EFB-F0CE-76D6-34A6-418DD066F203}"/>
              </a:ext>
            </a:extLst>
          </p:cNvPr>
          <p:cNvSpPr txBox="1"/>
          <p:nvPr/>
        </p:nvSpPr>
        <p:spPr>
          <a:xfrm>
            <a:off x="1070042" y="2178994"/>
            <a:ext cx="10233498" cy="1200329"/>
          </a:xfrm>
          <a:prstGeom prst="rect">
            <a:avLst/>
          </a:prstGeom>
          <a:noFill/>
        </p:spPr>
        <p:txBody>
          <a:bodyPr wrap="square" rtlCol="0">
            <a:spAutoFit/>
          </a:bodyPr>
          <a:lstStyle/>
          <a:p>
            <a:r>
              <a:rPr lang="en-US" b="1" dirty="0"/>
              <a:t>Generic Definition:  </a:t>
            </a:r>
            <a:r>
              <a:rPr lang="en-US" b="1" dirty="0">
                <a:highlight>
                  <a:srgbClr val="FFFF00"/>
                </a:highlight>
              </a:rPr>
              <a:t>A method to measure something.</a:t>
            </a:r>
          </a:p>
          <a:p>
            <a:endParaRPr lang="en-US" b="1" dirty="0"/>
          </a:p>
          <a:p>
            <a:r>
              <a:rPr lang="en-US" b="1" dirty="0"/>
              <a:t>Systems Engineering Definition:  </a:t>
            </a:r>
            <a:r>
              <a:rPr lang="en-US" b="1" dirty="0">
                <a:highlight>
                  <a:srgbClr val="FFFF00"/>
                </a:highlight>
              </a:rPr>
              <a:t>A set of quantifiable measurements used to track, monitor, and assess </a:t>
            </a:r>
            <a:r>
              <a:rPr lang="en-US" b="1" dirty="0"/>
              <a:t>			       </a:t>
            </a:r>
            <a:r>
              <a:rPr lang="en-US" b="1" dirty="0">
                <a:highlight>
                  <a:srgbClr val="FFFF00"/>
                </a:highlight>
              </a:rPr>
              <a:t>the performance of various business processes and activities.</a:t>
            </a:r>
          </a:p>
        </p:txBody>
      </p:sp>
    </p:spTree>
    <p:extLst>
      <p:ext uri="{BB962C8B-B14F-4D97-AF65-F5344CB8AC3E}">
        <p14:creationId xmlns:p14="http://schemas.microsoft.com/office/powerpoint/2010/main" val="23688761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ACC9FD-7C09-3E3C-4E38-741151490C7E}"/>
            </a:ext>
          </a:extLst>
        </p:cNvPr>
        <p:cNvGrpSpPr/>
        <p:nvPr/>
      </p:nvGrpSpPr>
      <p:grpSpPr>
        <a:xfrm>
          <a:off x="0" y="0"/>
          <a:ext cx="0" cy="0"/>
          <a:chOff x="0" y="0"/>
          <a:chExt cx="0" cy="0"/>
        </a:xfrm>
      </p:grpSpPr>
      <p:grpSp>
        <p:nvGrpSpPr>
          <p:cNvPr id="4" name="Group 3">
            <a:extLst>
              <a:ext uri="{FF2B5EF4-FFF2-40B4-BE49-F238E27FC236}">
                <a16:creationId xmlns:a16="http://schemas.microsoft.com/office/drawing/2014/main" id="{E1DF950F-189A-55B8-445C-F50C094839D0}"/>
              </a:ext>
            </a:extLst>
          </p:cNvPr>
          <p:cNvGrpSpPr/>
          <p:nvPr/>
        </p:nvGrpSpPr>
        <p:grpSpPr>
          <a:xfrm>
            <a:off x="6721841" y="2014223"/>
            <a:ext cx="5101967" cy="1654981"/>
            <a:chOff x="1196501" y="2636196"/>
            <a:chExt cx="5101967" cy="1654981"/>
          </a:xfrm>
        </p:grpSpPr>
        <p:pic>
          <p:nvPicPr>
            <p:cNvPr id="5" name="Picture 4">
              <a:extLst>
                <a:ext uri="{FF2B5EF4-FFF2-40B4-BE49-F238E27FC236}">
                  <a16:creationId xmlns:a16="http://schemas.microsoft.com/office/drawing/2014/main" id="{36F0DF43-F493-E280-CCC8-76438A53EAA1}"/>
                </a:ext>
              </a:extLst>
            </p:cNvPr>
            <p:cNvPicPr>
              <a:picLocks noChangeAspect="1"/>
            </p:cNvPicPr>
            <p:nvPr/>
          </p:nvPicPr>
          <p:blipFill>
            <a:blip r:embed="rId2"/>
            <a:stretch>
              <a:fillRect/>
            </a:stretch>
          </p:blipFill>
          <p:spPr>
            <a:xfrm>
              <a:off x="1207867" y="2713700"/>
              <a:ext cx="5090601" cy="1577477"/>
            </a:xfrm>
            <a:prstGeom prst="rect">
              <a:avLst/>
            </a:prstGeom>
          </p:spPr>
        </p:pic>
        <p:sp>
          <p:nvSpPr>
            <p:cNvPr id="6" name="Rectangle 5">
              <a:extLst>
                <a:ext uri="{FF2B5EF4-FFF2-40B4-BE49-F238E27FC236}">
                  <a16:creationId xmlns:a16="http://schemas.microsoft.com/office/drawing/2014/main" id="{E5F07F7B-8C8B-9CDA-5DA0-74734681A902}"/>
                </a:ext>
              </a:extLst>
            </p:cNvPr>
            <p:cNvSpPr/>
            <p:nvPr/>
          </p:nvSpPr>
          <p:spPr>
            <a:xfrm>
              <a:off x="1207867" y="2713700"/>
              <a:ext cx="2168720" cy="36240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85CB8697-5280-B320-BE62-302E48AF0E84}"/>
                </a:ext>
              </a:extLst>
            </p:cNvPr>
            <p:cNvSpPr/>
            <p:nvPr/>
          </p:nvSpPr>
          <p:spPr>
            <a:xfrm rot="5400000">
              <a:off x="716438" y="3116259"/>
              <a:ext cx="1322532" cy="36240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itle 3">
            <a:extLst>
              <a:ext uri="{FF2B5EF4-FFF2-40B4-BE49-F238E27FC236}">
                <a16:creationId xmlns:a16="http://schemas.microsoft.com/office/drawing/2014/main" id="{AA8EB7EB-0AEB-4A6D-F463-590FEA5BECF8}"/>
              </a:ext>
            </a:extLst>
          </p:cNvPr>
          <p:cNvSpPr txBox="1">
            <a:spLocks/>
          </p:cNvSpPr>
          <p:nvPr/>
        </p:nvSpPr>
        <p:spPr>
          <a:xfrm>
            <a:off x="612984" y="722812"/>
            <a:ext cx="10984933" cy="615922"/>
          </a:xfrm>
          <a:prstGeom prst="rect">
            <a:avLst/>
          </a:prstGeom>
        </p:spPr>
        <p:txBody>
          <a:bodyPr anchor="ctr">
            <a:normAutofit fontScale="90000" lnSpcReduction="10000"/>
          </a:bodyPr>
          <a:lstStyle>
            <a:lvl1pPr algn="ctr" rtl="0" fontAlgn="base">
              <a:spcBef>
                <a:spcPct val="0"/>
              </a:spcBef>
              <a:spcAft>
                <a:spcPct val="0"/>
              </a:spcAft>
              <a:defRPr sz="3200" b="1" i="1" kern="1200" cap="none" baseline="0">
                <a:solidFill>
                  <a:schemeClr val="tx1"/>
                </a:solidFill>
                <a:latin typeface="Franklin Gothic Medium" pitchFamily="34" charset="0"/>
                <a:ea typeface="+mj-ea"/>
                <a:cs typeface="Tahoma" pitchFamily="34" charset="0"/>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3998" dirty="0">
                <a:latin typeface="Calibri" panose="020F0502020204030204" pitchFamily="34" charset="0"/>
                <a:ea typeface="Calibri" panose="020F0502020204030204" pitchFamily="34" charset="0"/>
                <a:cs typeface="Times New Roman" panose="02020603050405020304" pitchFamily="18" charset="0"/>
              </a:rPr>
              <a:t>Measurement Working Group Presentation</a:t>
            </a:r>
            <a:endParaRPr lang="en-US" sz="3998" dirty="0"/>
          </a:p>
        </p:txBody>
      </p:sp>
      <p:sp>
        <p:nvSpPr>
          <p:cNvPr id="2" name="Subtitle 4">
            <a:extLst>
              <a:ext uri="{FF2B5EF4-FFF2-40B4-BE49-F238E27FC236}">
                <a16:creationId xmlns:a16="http://schemas.microsoft.com/office/drawing/2014/main" id="{00040776-259F-2A23-A7BD-54B5281E0CD0}"/>
              </a:ext>
            </a:extLst>
          </p:cNvPr>
          <p:cNvSpPr txBox="1">
            <a:spLocks/>
          </p:cNvSpPr>
          <p:nvPr/>
        </p:nvSpPr>
        <p:spPr>
          <a:xfrm>
            <a:off x="635425" y="1533767"/>
            <a:ext cx="10940051" cy="4503476"/>
          </a:xfrm>
        </p:spPr>
        <p:txBody>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charset="0"/>
              <a:buNone/>
            </a:pPr>
            <a:r>
              <a:rPr lang="en-US" sz="3200" b="1" dirty="0">
                <a:solidFill>
                  <a:srgbClr val="C00000"/>
                </a:solidFill>
              </a:rPr>
              <a:t>The Measurement Domain Realm</a:t>
            </a:r>
            <a:endParaRPr lang="en-US" b="1" dirty="0">
              <a:solidFill>
                <a:srgbClr val="C00000"/>
              </a:solidFill>
            </a:endParaRPr>
          </a:p>
          <a:p>
            <a:pPr marL="0" indent="0">
              <a:buFont typeface="Arial" charset="0"/>
              <a:buNone/>
            </a:pPr>
            <a:endParaRPr lang="en-US" sz="1200" b="1" dirty="0"/>
          </a:p>
        </p:txBody>
      </p:sp>
      <p:sp>
        <p:nvSpPr>
          <p:cNvPr id="10" name="Ribbon: Curved and Tilted Down 9">
            <a:extLst>
              <a:ext uri="{FF2B5EF4-FFF2-40B4-BE49-F238E27FC236}">
                <a16:creationId xmlns:a16="http://schemas.microsoft.com/office/drawing/2014/main" id="{FF8E3A61-11B2-CEF7-2ECF-9A2D9BA4AE1C}"/>
              </a:ext>
            </a:extLst>
          </p:cNvPr>
          <p:cNvSpPr/>
          <p:nvPr/>
        </p:nvSpPr>
        <p:spPr>
          <a:xfrm>
            <a:off x="3417992" y="4464110"/>
            <a:ext cx="5350213" cy="1671078"/>
          </a:xfrm>
          <a:prstGeom prst="ellipseRibbo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t>Metrics,</a:t>
            </a:r>
          </a:p>
          <a:p>
            <a:pPr algn="ctr"/>
            <a:r>
              <a:rPr lang="en-US" sz="2000" b="1" dirty="0"/>
              <a:t>Measures,</a:t>
            </a:r>
          </a:p>
          <a:p>
            <a:pPr algn="ctr"/>
            <a:r>
              <a:rPr lang="en-US" sz="2000" b="1" dirty="0"/>
              <a:t>Measurements,</a:t>
            </a:r>
          </a:p>
          <a:p>
            <a:pPr algn="ctr"/>
            <a:r>
              <a:rPr lang="en-US" sz="2000" b="1" dirty="0"/>
              <a:t>Indicators</a:t>
            </a:r>
          </a:p>
        </p:txBody>
      </p:sp>
      <p:sp>
        <p:nvSpPr>
          <p:cNvPr id="3" name="TextBox 2">
            <a:extLst>
              <a:ext uri="{FF2B5EF4-FFF2-40B4-BE49-F238E27FC236}">
                <a16:creationId xmlns:a16="http://schemas.microsoft.com/office/drawing/2014/main" id="{CAE16463-ACAF-38DA-1004-6E8D5F138299}"/>
              </a:ext>
            </a:extLst>
          </p:cNvPr>
          <p:cNvSpPr txBox="1"/>
          <p:nvPr/>
        </p:nvSpPr>
        <p:spPr>
          <a:xfrm>
            <a:off x="1070042" y="2178994"/>
            <a:ext cx="10233498" cy="2031325"/>
          </a:xfrm>
          <a:prstGeom prst="rect">
            <a:avLst/>
          </a:prstGeom>
          <a:noFill/>
        </p:spPr>
        <p:txBody>
          <a:bodyPr wrap="square" rtlCol="0">
            <a:spAutoFit/>
          </a:bodyPr>
          <a:lstStyle/>
          <a:p>
            <a:r>
              <a:rPr lang="en-US" b="1" dirty="0"/>
              <a:t>Generic Definition:  </a:t>
            </a:r>
            <a:r>
              <a:rPr lang="en-US" b="1" dirty="0">
                <a:highlight>
                  <a:srgbClr val="FFFF00"/>
                </a:highlight>
              </a:rPr>
              <a:t>A method to measure something.</a:t>
            </a:r>
          </a:p>
          <a:p>
            <a:endParaRPr lang="en-US" b="1" dirty="0"/>
          </a:p>
          <a:p>
            <a:r>
              <a:rPr lang="en-US" b="1" dirty="0"/>
              <a:t>Systems Engineering Definition:  </a:t>
            </a:r>
            <a:r>
              <a:rPr lang="en-US" b="1" dirty="0">
                <a:highlight>
                  <a:srgbClr val="FFFF00"/>
                </a:highlight>
              </a:rPr>
              <a:t>A set of quantifiable measurements used to track, monitor, and assess </a:t>
            </a:r>
            <a:r>
              <a:rPr lang="en-US" b="1" dirty="0"/>
              <a:t>			       </a:t>
            </a:r>
            <a:r>
              <a:rPr lang="en-US" b="1" dirty="0">
                <a:highlight>
                  <a:srgbClr val="FFFF00"/>
                </a:highlight>
              </a:rPr>
              <a:t>the performance of various business processes and activities.</a:t>
            </a:r>
          </a:p>
          <a:p>
            <a:endParaRPr lang="en-US" b="1" dirty="0">
              <a:highlight>
                <a:srgbClr val="FFFF00"/>
              </a:highlight>
            </a:endParaRPr>
          </a:p>
          <a:p>
            <a:r>
              <a:rPr lang="en-US" b="1" dirty="0"/>
              <a:t>INCOSE MWG Definition:</a:t>
            </a:r>
            <a:r>
              <a:rPr lang="en-US" b="1" dirty="0">
                <a:highlight>
                  <a:srgbClr val="FFFF00"/>
                </a:highlight>
              </a:rPr>
              <a:t>  TBD (To Be Defined – or – To Be Determined)</a:t>
            </a:r>
          </a:p>
          <a:p>
            <a:r>
              <a:rPr lang="en-US" b="1" dirty="0"/>
              <a:t>		            </a:t>
            </a:r>
            <a:r>
              <a:rPr lang="en-US" b="1" dirty="0">
                <a:highlight>
                  <a:srgbClr val="FFFF00"/>
                </a:highlight>
              </a:rPr>
              <a:t>Base upon the current study of understanding the Measurement Domain Realm</a:t>
            </a:r>
          </a:p>
        </p:txBody>
      </p:sp>
    </p:spTree>
    <p:extLst>
      <p:ext uri="{BB962C8B-B14F-4D97-AF65-F5344CB8AC3E}">
        <p14:creationId xmlns:p14="http://schemas.microsoft.com/office/powerpoint/2010/main" val="24206699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99136F-8874-D2FF-A738-CEC104998814}"/>
            </a:ext>
          </a:extLst>
        </p:cNvPr>
        <p:cNvGrpSpPr/>
        <p:nvPr/>
      </p:nvGrpSpPr>
      <p:grpSpPr>
        <a:xfrm>
          <a:off x="0" y="0"/>
          <a:ext cx="0" cy="0"/>
          <a:chOff x="0" y="0"/>
          <a:chExt cx="0" cy="0"/>
        </a:xfrm>
      </p:grpSpPr>
      <p:sp>
        <p:nvSpPr>
          <p:cNvPr id="7" name="Title 3">
            <a:extLst>
              <a:ext uri="{FF2B5EF4-FFF2-40B4-BE49-F238E27FC236}">
                <a16:creationId xmlns:a16="http://schemas.microsoft.com/office/drawing/2014/main" id="{ABD353EC-FBA4-806E-5A3A-1EF9AC1C3E63}"/>
              </a:ext>
            </a:extLst>
          </p:cNvPr>
          <p:cNvSpPr txBox="1">
            <a:spLocks/>
          </p:cNvSpPr>
          <p:nvPr/>
        </p:nvSpPr>
        <p:spPr>
          <a:xfrm>
            <a:off x="612984" y="722812"/>
            <a:ext cx="10984933" cy="615922"/>
          </a:xfrm>
          <a:prstGeom prst="rect">
            <a:avLst/>
          </a:prstGeom>
        </p:spPr>
        <p:txBody>
          <a:bodyPr anchor="ctr">
            <a:normAutofit fontScale="90000" lnSpcReduction="10000"/>
          </a:bodyPr>
          <a:lstStyle>
            <a:lvl1pPr algn="ctr" rtl="0" fontAlgn="base">
              <a:spcBef>
                <a:spcPct val="0"/>
              </a:spcBef>
              <a:spcAft>
                <a:spcPct val="0"/>
              </a:spcAft>
              <a:defRPr sz="3200" b="1" i="1" kern="1200" cap="none" baseline="0">
                <a:solidFill>
                  <a:schemeClr val="tx1"/>
                </a:solidFill>
                <a:latin typeface="Franklin Gothic Medium" pitchFamily="34" charset="0"/>
                <a:ea typeface="+mj-ea"/>
                <a:cs typeface="Tahoma" pitchFamily="34" charset="0"/>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3998" dirty="0">
                <a:latin typeface="Calibri" panose="020F0502020204030204" pitchFamily="34" charset="0"/>
                <a:ea typeface="Calibri" panose="020F0502020204030204" pitchFamily="34" charset="0"/>
                <a:cs typeface="Times New Roman" panose="02020603050405020304" pitchFamily="18" charset="0"/>
              </a:rPr>
              <a:t>Measurement Working Group Presentation</a:t>
            </a:r>
            <a:endParaRPr lang="en-US" sz="3998" dirty="0"/>
          </a:p>
        </p:txBody>
      </p:sp>
      <p:sp>
        <p:nvSpPr>
          <p:cNvPr id="2" name="Subtitle 4">
            <a:extLst>
              <a:ext uri="{FF2B5EF4-FFF2-40B4-BE49-F238E27FC236}">
                <a16:creationId xmlns:a16="http://schemas.microsoft.com/office/drawing/2014/main" id="{75C02B91-058B-1397-2DD6-ED91F2D7D4DE}"/>
              </a:ext>
            </a:extLst>
          </p:cNvPr>
          <p:cNvSpPr txBox="1">
            <a:spLocks/>
          </p:cNvSpPr>
          <p:nvPr/>
        </p:nvSpPr>
        <p:spPr>
          <a:xfrm>
            <a:off x="635425" y="1533767"/>
            <a:ext cx="10940051" cy="4503476"/>
          </a:xfrm>
        </p:spPr>
        <p:txBody>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charset="0"/>
              <a:buNone/>
            </a:pPr>
            <a:r>
              <a:rPr lang="en-US" sz="3200" b="1" dirty="0">
                <a:solidFill>
                  <a:srgbClr val="C00000"/>
                </a:solidFill>
              </a:rPr>
              <a:t>The Measurement Domain Realm</a:t>
            </a:r>
            <a:endParaRPr lang="en-US" b="1" dirty="0">
              <a:solidFill>
                <a:srgbClr val="C00000"/>
              </a:solidFill>
            </a:endParaRPr>
          </a:p>
          <a:p>
            <a:pPr marL="0" indent="0">
              <a:buFont typeface="Arial" charset="0"/>
              <a:buNone/>
            </a:pPr>
            <a:endParaRPr lang="en-US" sz="1200" b="1" dirty="0"/>
          </a:p>
        </p:txBody>
      </p:sp>
      <p:sp>
        <p:nvSpPr>
          <p:cNvPr id="10" name="Ribbon: Curved and Tilted Down 9">
            <a:extLst>
              <a:ext uri="{FF2B5EF4-FFF2-40B4-BE49-F238E27FC236}">
                <a16:creationId xmlns:a16="http://schemas.microsoft.com/office/drawing/2014/main" id="{E8B381A1-D515-C3F5-EA90-5E8DFD18BE67}"/>
              </a:ext>
            </a:extLst>
          </p:cNvPr>
          <p:cNvSpPr/>
          <p:nvPr/>
        </p:nvSpPr>
        <p:spPr>
          <a:xfrm>
            <a:off x="3417992" y="4464110"/>
            <a:ext cx="5350213" cy="1671078"/>
          </a:xfrm>
          <a:prstGeom prst="ellipseRibbo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t>Metrics,</a:t>
            </a:r>
          </a:p>
          <a:p>
            <a:pPr algn="ctr"/>
            <a:r>
              <a:rPr lang="en-US" sz="2000" b="1" dirty="0"/>
              <a:t>Measures,</a:t>
            </a:r>
          </a:p>
          <a:p>
            <a:pPr algn="ctr"/>
            <a:r>
              <a:rPr lang="en-US" sz="2000" b="1" dirty="0"/>
              <a:t>Measurements,</a:t>
            </a:r>
          </a:p>
          <a:p>
            <a:pPr algn="ctr"/>
            <a:r>
              <a:rPr lang="en-US" sz="2000" b="1" dirty="0"/>
              <a:t>Indicators</a:t>
            </a:r>
          </a:p>
        </p:txBody>
      </p:sp>
      <p:pic>
        <p:nvPicPr>
          <p:cNvPr id="14" name="Picture 13">
            <a:extLst>
              <a:ext uri="{FF2B5EF4-FFF2-40B4-BE49-F238E27FC236}">
                <a16:creationId xmlns:a16="http://schemas.microsoft.com/office/drawing/2014/main" id="{92D29106-5C6C-9DD0-2B0F-E781D694019D}"/>
              </a:ext>
            </a:extLst>
          </p:cNvPr>
          <p:cNvPicPr>
            <a:picLocks noChangeAspect="1"/>
          </p:cNvPicPr>
          <p:nvPr/>
        </p:nvPicPr>
        <p:blipFill>
          <a:blip r:embed="rId2"/>
          <a:stretch>
            <a:fillRect/>
          </a:stretch>
        </p:blipFill>
        <p:spPr>
          <a:xfrm>
            <a:off x="739444" y="1767428"/>
            <a:ext cx="1819971" cy="1704049"/>
          </a:xfrm>
          <a:prstGeom prst="rect">
            <a:avLst/>
          </a:prstGeom>
        </p:spPr>
      </p:pic>
      <p:sp>
        <p:nvSpPr>
          <p:cNvPr id="4" name="TextBox 3">
            <a:extLst>
              <a:ext uri="{FF2B5EF4-FFF2-40B4-BE49-F238E27FC236}">
                <a16:creationId xmlns:a16="http://schemas.microsoft.com/office/drawing/2014/main" id="{A2D3737F-523A-DBAE-32AF-BC12E75FB81D}"/>
              </a:ext>
            </a:extLst>
          </p:cNvPr>
          <p:cNvSpPr txBox="1"/>
          <p:nvPr/>
        </p:nvSpPr>
        <p:spPr>
          <a:xfrm>
            <a:off x="48777" y="4357991"/>
            <a:ext cx="2913683" cy="369332"/>
          </a:xfrm>
          <a:prstGeom prst="rect">
            <a:avLst/>
          </a:prstGeom>
          <a:noFill/>
        </p:spPr>
        <p:txBody>
          <a:bodyPr wrap="none" rtlCol="0">
            <a:spAutoFit/>
          </a:bodyPr>
          <a:lstStyle/>
          <a:p>
            <a:pPr marL="285750" indent="-285750">
              <a:buFont typeface="Arial" panose="020B0604020202020204" pitchFamily="34" charset="0"/>
              <a:buChar char="•"/>
            </a:pPr>
            <a:r>
              <a:rPr lang="en-US" dirty="0"/>
              <a:t>They measure something!</a:t>
            </a:r>
          </a:p>
        </p:txBody>
      </p:sp>
    </p:spTree>
    <p:extLst>
      <p:ext uri="{BB962C8B-B14F-4D97-AF65-F5344CB8AC3E}">
        <p14:creationId xmlns:p14="http://schemas.microsoft.com/office/powerpoint/2010/main" val="42914121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635C2D-872C-7D6F-2F1C-428733DB4136}"/>
            </a:ext>
          </a:extLst>
        </p:cNvPr>
        <p:cNvGrpSpPr/>
        <p:nvPr/>
      </p:nvGrpSpPr>
      <p:grpSpPr>
        <a:xfrm>
          <a:off x="0" y="0"/>
          <a:ext cx="0" cy="0"/>
          <a:chOff x="0" y="0"/>
          <a:chExt cx="0" cy="0"/>
        </a:xfrm>
      </p:grpSpPr>
      <p:sp>
        <p:nvSpPr>
          <p:cNvPr id="7" name="Title 3">
            <a:extLst>
              <a:ext uri="{FF2B5EF4-FFF2-40B4-BE49-F238E27FC236}">
                <a16:creationId xmlns:a16="http://schemas.microsoft.com/office/drawing/2014/main" id="{780B3A43-BA54-3362-7EFE-590B67A87292}"/>
              </a:ext>
            </a:extLst>
          </p:cNvPr>
          <p:cNvSpPr txBox="1">
            <a:spLocks/>
          </p:cNvSpPr>
          <p:nvPr/>
        </p:nvSpPr>
        <p:spPr>
          <a:xfrm>
            <a:off x="612984" y="722812"/>
            <a:ext cx="10984933" cy="615922"/>
          </a:xfrm>
          <a:prstGeom prst="rect">
            <a:avLst/>
          </a:prstGeom>
        </p:spPr>
        <p:txBody>
          <a:bodyPr anchor="ctr">
            <a:normAutofit fontScale="90000" lnSpcReduction="10000"/>
          </a:bodyPr>
          <a:lstStyle>
            <a:lvl1pPr algn="ctr" rtl="0" fontAlgn="base">
              <a:spcBef>
                <a:spcPct val="0"/>
              </a:spcBef>
              <a:spcAft>
                <a:spcPct val="0"/>
              </a:spcAft>
              <a:defRPr sz="3200" b="1" i="1" kern="1200" cap="none" baseline="0">
                <a:solidFill>
                  <a:schemeClr val="tx1"/>
                </a:solidFill>
                <a:latin typeface="Franklin Gothic Medium" pitchFamily="34" charset="0"/>
                <a:ea typeface="+mj-ea"/>
                <a:cs typeface="Tahoma" pitchFamily="34" charset="0"/>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3998" dirty="0">
                <a:latin typeface="Calibri" panose="020F0502020204030204" pitchFamily="34" charset="0"/>
                <a:ea typeface="Calibri" panose="020F0502020204030204" pitchFamily="34" charset="0"/>
                <a:cs typeface="Times New Roman" panose="02020603050405020304" pitchFamily="18" charset="0"/>
              </a:rPr>
              <a:t>Measurement Working Group Presentation</a:t>
            </a:r>
            <a:endParaRPr lang="en-US" sz="3998" dirty="0"/>
          </a:p>
        </p:txBody>
      </p:sp>
      <p:sp>
        <p:nvSpPr>
          <p:cNvPr id="2" name="Subtitle 4">
            <a:extLst>
              <a:ext uri="{FF2B5EF4-FFF2-40B4-BE49-F238E27FC236}">
                <a16:creationId xmlns:a16="http://schemas.microsoft.com/office/drawing/2014/main" id="{3CB055BA-30A8-17CE-35DB-C95E35BE322F}"/>
              </a:ext>
            </a:extLst>
          </p:cNvPr>
          <p:cNvSpPr txBox="1">
            <a:spLocks/>
          </p:cNvSpPr>
          <p:nvPr/>
        </p:nvSpPr>
        <p:spPr>
          <a:xfrm>
            <a:off x="635425" y="1533767"/>
            <a:ext cx="10940051" cy="4503476"/>
          </a:xfrm>
        </p:spPr>
        <p:txBody>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charset="0"/>
              <a:buNone/>
            </a:pPr>
            <a:r>
              <a:rPr lang="en-US" sz="3200" b="1" dirty="0">
                <a:solidFill>
                  <a:srgbClr val="C00000"/>
                </a:solidFill>
              </a:rPr>
              <a:t>The Measurement Domain Realm</a:t>
            </a:r>
            <a:endParaRPr lang="en-US" b="1" dirty="0">
              <a:solidFill>
                <a:srgbClr val="C00000"/>
              </a:solidFill>
            </a:endParaRPr>
          </a:p>
          <a:p>
            <a:pPr marL="0" indent="0">
              <a:buFont typeface="Arial" charset="0"/>
              <a:buNone/>
            </a:pPr>
            <a:endParaRPr lang="en-US" sz="1200" b="1" dirty="0"/>
          </a:p>
        </p:txBody>
      </p:sp>
      <p:sp>
        <p:nvSpPr>
          <p:cNvPr id="10" name="Ribbon: Curved and Tilted Down 9">
            <a:extLst>
              <a:ext uri="{FF2B5EF4-FFF2-40B4-BE49-F238E27FC236}">
                <a16:creationId xmlns:a16="http://schemas.microsoft.com/office/drawing/2014/main" id="{B0FB01C7-3684-5F92-C8FE-CDBC696518AD}"/>
              </a:ext>
            </a:extLst>
          </p:cNvPr>
          <p:cNvSpPr/>
          <p:nvPr/>
        </p:nvSpPr>
        <p:spPr>
          <a:xfrm>
            <a:off x="3417992" y="4464110"/>
            <a:ext cx="5350213" cy="1671078"/>
          </a:xfrm>
          <a:prstGeom prst="ellipseRibbo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t>Metrics,</a:t>
            </a:r>
          </a:p>
          <a:p>
            <a:pPr algn="ctr"/>
            <a:r>
              <a:rPr lang="en-US" sz="2000" b="1" dirty="0"/>
              <a:t>Measures,</a:t>
            </a:r>
          </a:p>
          <a:p>
            <a:pPr algn="ctr"/>
            <a:r>
              <a:rPr lang="en-US" sz="2000" b="1" dirty="0"/>
              <a:t>Measurements,</a:t>
            </a:r>
          </a:p>
          <a:p>
            <a:pPr algn="ctr"/>
            <a:r>
              <a:rPr lang="en-US" sz="2000" b="1" dirty="0"/>
              <a:t>Indicators</a:t>
            </a:r>
          </a:p>
        </p:txBody>
      </p:sp>
      <p:pic>
        <p:nvPicPr>
          <p:cNvPr id="14" name="Picture 13">
            <a:extLst>
              <a:ext uri="{FF2B5EF4-FFF2-40B4-BE49-F238E27FC236}">
                <a16:creationId xmlns:a16="http://schemas.microsoft.com/office/drawing/2014/main" id="{2B5C44A9-791D-3E8A-41D1-4C1D68CA20C7}"/>
              </a:ext>
            </a:extLst>
          </p:cNvPr>
          <p:cNvPicPr>
            <a:picLocks noChangeAspect="1"/>
          </p:cNvPicPr>
          <p:nvPr/>
        </p:nvPicPr>
        <p:blipFill>
          <a:blip r:embed="rId2"/>
          <a:stretch>
            <a:fillRect/>
          </a:stretch>
        </p:blipFill>
        <p:spPr>
          <a:xfrm>
            <a:off x="739444" y="1767428"/>
            <a:ext cx="1819971" cy="1704049"/>
          </a:xfrm>
          <a:prstGeom prst="rect">
            <a:avLst/>
          </a:prstGeom>
        </p:spPr>
      </p:pic>
      <p:sp>
        <p:nvSpPr>
          <p:cNvPr id="5" name="Rectangle 4">
            <a:extLst>
              <a:ext uri="{FF2B5EF4-FFF2-40B4-BE49-F238E27FC236}">
                <a16:creationId xmlns:a16="http://schemas.microsoft.com/office/drawing/2014/main" id="{46CBE487-CAF4-D5DC-2D4A-E52ADEC5AEDF}"/>
              </a:ext>
            </a:extLst>
          </p:cNvPr>
          <p:cNvSpPr/>
          <p:nvPr/>
        </p:nvSpPr>
        <p:spPr>
          <a:xfrm>
            <a:off x="3349896" y="5544759"/>
            <a:ext cx="1371600" cy="2286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7D4B99A-05E7-12B1-81E0-A606AFECEDE3}"/>
              </a:ext>
            </a:extLst>
          </p:cNvPr>
          <p:cNvSpPr txBox="1"/>
          <p:nvPr/>
        </p:nvSpPr>
        <p:spPr>
          <a:xfrm>
            <a:off x="48777" y="4357991"/>
            <a:ext cx="4752711" cy="1477328"/>
          </a:xfrm>
          <a:prstGeom prst="rect">
            <a:avLst/>
          </a:prstGeom>
          <a:noFill/>
        </p:spPr>
        <p:txBody>
          <a:bodyPr wrap="none" rtlCol="0">
            <a:spAutoFit/>
          </a:bodyPr>
          <a:lstStyle/>
          <a:p>
            <a:pPr marL="285750" indent="-285750">
              <a:buFont typeface="Arial" panose="020B0604020202020204" pitchFamily="34" charset="0"/>
              <a:buChar char="•"/>
            </a:pPr>
            <a:r>
              <a:rPr lang="en-US" dirty="0"/>
              <a:t>They measure something!</a:t>
            </a:r>
          </a:p>
          <a:p>
            <a:pPr marL="285750" indent="-285750">
              <a:buFont typeface="Arial" panose="020B0604020202020204" pitchFamily="34" charset="0"/>
              <a:buChar char="•"/>
            </a:pPr>
            <a:r>
              <a:rPr lang="en-US" dirty="0"/>
              <a:t>They provide feedback on</a:t>
            </a:r>
          </a:p>
          <a:p>
            <a:pPr marL="742950" lvl="1" indent="-285750">
              <a:buFont typeface="Arial" panose="020B0604020202020204" pitchFamily="34" charset="0"/>
              <a:buChar char="•"/>
            </a:pPr>
            <a:r>
              <a:rPr lang="en-US" dirty="0"/>
              <a:t>Past Performance (lagging)</a:t>
            </a:r>
          </a:p>
          <a:p>
            <a:pPr marL="742950" lvl="1" indent="-285750">
              <a:buFont typeface="Arial" panose="020B0604020202020204" pitchFamily="34" charset="0"/>
              <a:buChar char="•"/>
            </a:pPr>
            <a:r>
              <a:rPr lang="en-US" dirty="0"/>
              <a:t>Expected Results (leading)</a:t>
            </a:r>
          </a:p>
          <a:p>
            <a:pPr marL="742950" lvl="1" indent="-285750">
              <a:buFont typeface="Arial" panose="020B0604020202020204" pitchFamily="34" charset="0"/>
              <a:buChar char="•"/>
            </a:pPr>
            <a:r>
              <a:rPr lang="en-US" dirty="0"/>
              <a:t>Anticipated future outcomes (predictive)</a:t>
            </a:r>
          </a:p>
        </p:txBody>
      </p:sp>
    </p:spTree>
    <p:extLst>
      <p:ext uri="{BB962C8B-B14F-4D97-AF65-F5344CB8AC3E}">
        <p14:creationId xmlns:p14="http://schemas.microsoft.com/office/powerpoint/2010/main" val="12326600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331F67-860A-CBEE-7F98-B66D129CCAB0}"/>
            </a:ext>
          </a:extLst>
        </p:cNvPr>
        <p:cNvGrpSpPr/>
        <p:nvPr/>
      </p:nvGrpSpPr>
      <p:grpSpPr>
        <a:xfrm>
          <a:off x="0" y="0"/>
          <a:ext cx="0" cy="0"/>
          <a:chOff x="0" y="0"/>
          <a:chExt cx="0" cy="0"/>
        </a:xfrm>
      </p:grpSpPr>
      <p:grpSp>
        <p:nvGrpSpPr>
          <p:cNvPr id="3" name="Group 2">
            <a:extLst>
              <a:ext uri="{FF2B5EF4-FFF2-40B4-BE49-F238E27FC236}">
                <a16:creationId xmlns:a16="http://schemas.microsoft.com/office/drawing/2014/main" id="{EF013C18-DD04-A094-62B0-518A89FCEDE2}"/>
              </a:ext>
            </a:extLst>
          </p:cNvPr>
          <p:cNvGrpSpPr/>
          <p:nvPr/>
        </p:nvGrpSpPr>
        <p:grpSpPr>
          <a:xfrm>
            <a:off x="53251" y="5615780"/>
            <a:ext cx="870324" cy="550484"/>
            <a:chOff x="92163" y="5499044"/>
            <a:chExt cx="870324" cy="550484"/>
          </a:xfrm>
        </p:grpSpPr>
        <p:sp>
          <p:nvSpPr>
            <p:cNvPr id="6" name="Explosion: 8 Points 5">
              <a:extLst>
                <a:ext uri="{FF2B5EF4-FFF2-40B4-BE49-F238E27FC236}">
                  <a16:creationId xmlns:a16="http://schemas.microsoft.com/office/drawing/2014/main" id="{3FB2D3DA-D176-FF62-40F9-67FC132E8765}"/>
                </a:ext>
              </a:extLst>
            </p:cNvPr>
            <p:cNvSpPr/>
            <p:nvPr/>
          </p:nvSpPr>
          <p:spPr>
            <a:xfrm rot="20852856">
              <a:off x="92163" y="5499044"/>
              <a:ext cx="870324" cy="550484"/>
            </a:xfrm>
            <a:prstGeom prst="irregularSeal1">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296A465-7DA5-7762-B1B7-AB4E9597DBBB}"/>
                </a:ext>
              </a:extLst>
            </p:cNvPr>
            <p:cNvSpPr txBox="1"/>
            <p:nvPr/>
          </p:nvSpPr>
          <p:spPr>
            <a:xfrm rot="20809125">
              <a:off x="257646" y="5617812"/>
              <a:ext cx="525208" cy="307777"/>
            </a:xfrm>
            <a:prstGeom prst="rect">
              <a:avLst/>
            </a:prstGeom>
            <a:noFill/>
          </p:spPr>
          <p:txBody>
            <a:bodyPr wrap="none" rtlCol="0">
              <a:spAutoFit/>
            </a:bodyPr>
            <a:lstStyle/>
            <a:p>
              <a:r>
                <a:rPr lang="en-US" sz="1400" b="1" dirty="0"/>
                <a:t>New</a:t>
              </a:r>
            </a:p>
          </p:txBody>
        </p:sp>
      </p:grpSp>
      <p:sp>
        <p:nvSpPr>
          <p:cNvPr id="7" name="Title 3">
            <a:extLst>
              <a:ext uri="{FF2B5EF4-FFF2-40B4-BE49-F238E27FC236}">
                <a16:creationId xmlns:a16="http://schemas.microsoft.com/office/drawing/2014/main" id="{B179847F-B214-3F6D-36AF-3669A1683F37}"/>
              </a:ext>
            </a:extLst>
          </p:cNvPr>
          <p:cNvSpPr txBox="1">
            <a:spLocks/>
          </p:cNvSpPr>
          <p:nvPr/>
        </p:nvSpPr>
        <p:spPr>
          <a:xfrm>
            <a:off x="612984" y="722812"/>
            <a:ext cx="10984933" cy="615922"/>
          </a:xfrm>
          <a:prstGeom prst="rect">
            <a:avLst/>
          </a:prstGeom>
        </p:spPr>
        <p:txBody>
          <a:bodyPr anchor="ctr">
            <a:normAutofit fontScale="90000" lnSpcReduction="10000"/>
          </a:bodyPr>
          <a:lstStyle>
            <a:lvl1pPr algn="ctr" rtl="0" fontAlgn="base">
              <a:spcBef>
                <a:spcPct val="0"/>
              </a:spcBef>
              <a:spcAft>
                <a:spcPct val="0"/>
              </a:spcAft>
              <a:defRPr sz="3200" b="1" i="1" kern="1200" cap="none" baseline="0">
                <a:solidFill>
                  <a:schemeClr val="tx1"/>
                </a:solidFill>
                <a:latin typeface="Franklin Gothic Medium" pitchFamily="34" charset="0"/>
                <a:ea typeface="+mj-ea"/>
                <a:cs typeface="Tahoma" pitchFamily="34" charset="0"/>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3998" dirty="0">
                <a:latin typeface="Calibri" panose="020F0502020204030204" pitchFamily="34" charset="0"/>
                <a:ea typeface="Calibri" panose="020F0502020204030204" pitchFamily="34" charset="0"/>
                <a:cs typeface="Times New Roman" panose="02020603050405020304" pitchFamily="18" charset="0"/>
              </a:rPr>
              <a:t>Measurement Working Group Presentation</a:t>
            </a:r>
            <a:endParaRPr lang="en-US" sz="3998" dirty="0"/>
          </a:p>
        </p:txBody>
      </p:sp>
      <p:sp>
        <p:nvSpPr>
          <p:cNvPr id="2" name="Subtitle 4">
            <a:extLst>
              <a:ext uri="{FF2B5EF4-FFF2-40B4-BE49-F238E27FC236}">
                <a16:creationId xmlns:a16="http://schemas.microsoft.com/office/drawing/2014/main" id="{B022BCF0-01A8-C1DC-E337-0DBCE26A3D30}"/>
              </a:ext>
            </a:extLst>
          </p:cNvPr>
          <p:cNvSpPr txBox="1">
            <a:spLocks/>
          </p:cNvSpPr>
          <p:nvPr/>
        </p:nvSpPr>
        <p:spPr>
          <a:xfrm>
            <a:off x="635425" y="1533767"/>
            <a:ext cx="10940051" cy="4503476"/>
          </a:xfrm>
        </p:spPr>
        <p:txBody>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charset="0"/>
              <a:buNone/>
            </a:pPr>
            <a:r>
              <a:rPr lang="en-US" sz="3200" b="1" dirty="0">
                <a:solidFill>
                  <a:srgbClr val="C00000"/>
                </a:solidFill>
              </a:rPr>
              <a:t>The Measurement Domain Realm</a:t>
            </a:r>
            <a:endParaRPr lang="en-US" b="1" dirty="0">
              <a:solidFill>
                <a:srgbClr val="C00000"/>
              </a:solidFill>
            </a:endParaRPr>
          </a:p>
          <a:p>
            <a:pPr marL="0" indent="0">
              <a:buFont typeface="Arial" charset="0"/>
              <a:buNone/>
            </a:pPr>
            <a:endParaRPr lang="en-US" sz="1200" b="1" dirty="0"/>
          </a:p>
        </p:txBody>
      </p:sp>
      <p:sp>
        <p:nvSpPr>
          <p:cNvPr id="10" name="Ribbon: Curved and Tilted Down 9">
            <a:extLst>
              <a:ext uri="{FF2B5EF4-FFF2-40B4-BE49-F238E27FC236}">
                <a16:creationId xmlns:a16="http://schemas.microsoft.com/office/drawing/2014/main" id="{D84ABD5A-4715-0C84-F1C7-0D2F0FAF7660}"/>
              </a:ext>
            </a:extLst>
          </p:cNvPr>
          <p:cNvSpPr/>
          <p:nvPr/>
        </p:nvSpPr>
        <p:spPr>
          <a:xfrm>
            <a:off x="3417992" y="4464110"/>
            <a:ext cx="5350213" cy="1671078"/>
          </a:xfrm>
          <a:prstGeom prst="ellipseRibbo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t>Metrics,</a:t>
            </a:r>
          </a:p>
          <a:p>
            <a:pPr algn="ctr"/>
            <a:r>
              <a:rPr lang="en-US" sz="2000" b="1" dirty="0"/>
              <a:t>Measures,</a:t>
            </a:r>
          </a:p>
          <a:p>
            <a:pPr algn="ctr"/>
            <a:r>
              <a:rPr lang="en-US" sz="2000" b="1" dirty="0"/>
              <a:t>Measurements,</a:t>
            </a:r>
          </a:p>
          <a:p>
            <a:pPr algn="ctr"/>
            <a:r>
              <a:rPr lang="en-US" sz="2000" b="1" dirty="0"/>
              <a:t>Indicators</a:t>
            </a:r>
          </a:p>
        </p:txBody>
      </p:sp>
      <p:pic>
        <p:nvPicPr>
          <p:cNvPr id="14" name="Picture 13">
            <a:extLst>
              <a:ext uri="{FF2B5EF4-FFF2-40B4-BE49-F238E27FC236}">
                <a16:creationId xmlns:a16="http://schemas.microsoft.com/office/drawing/2014/main" id="{2B4A2E72-FB25-0E8D-20A7-13F85F8B6C25}"/>
              </a:ext>
            </a:extLst>
          </p:cNvPr>
          <p:cNvPicPr>
            <a:picLocks noChangeAspect="1"/>
          </p:cNvPicPr>
          <p:nvPr/>
        </p:nvPicPr>
        <p:blipFill>
          <a:blip r:embed="rId2"/>
          <a:stretch>
            <a:fillRect/>
          </a:stretch>
        </p:blipFill>
        <p:spPr>
          <a:xfrm>
            <a:off x="739444" y="1767428"/>
            <a:ext cx="1819971" cy="1704049"/>
          </a:xfrm>
          <a:prstGeom prst="rect">
            <a:avLst/>
          </a:prstGeom>
        </p:spPr>
      </p:pic>
      <p:sp>
        <p:nvSpPr>
          <p:cNvPr id="5" name="Rectangle 4">
            <a:extLst>
              <a:ext uri="{FF2B5EF4-FFF2-40B4-BE49-F238E27FC236}">
                <a16:creationId xmlns:a16="http://schemas.microsoft.com/office/drawing/2014/main" id="{BD9F4C60-D1A8-E602-23D0-B1EFEABDDA6F}"/>
              </a:ext>
            </a:extLst>
          </p:cNvPr>
          <p:cNvSpPr/>
          <p:nvPr/>
        </p:nvSpPr>
        <p:spPr>
          <a:xfrm>
            <a:off x="3349896" y="5544759"/>
            <a:ext cx="1371600" cy="2286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8BA37EFA-42B9-3A26-9CE2-ED8A2B35153F}"/>
              </a:ext>
            </a:extLst>
          </p:cNvPr>
          <p:cNvSpPr txBox="1"/>
          <p:nvPr/>
        </p:nvSpPr>
        <p:spPr>
          <a:xfrm>
            <a:off x="48777" y="4357991"/>
            <a:ext cx="4801764" cy="1477328"/>
          </a:xfrm>
          <a:prstGeom prst="rect">
            <a:avLst/>
          </a:prstGeom>
          <a:noFill/>
        </p:spPr>
        <p:txBody>
          <a:bodyPr wrap="none" rtlCol="0">
            <a:spAutoFit/>
          </a:bodyPr>
          <a:lstStyle/>
          <a:p>
            <a:pPr marL="285750" indent="-285750">
              <a:buFont typeface="Arial" panose="020B0604020202020204" pitchFamily="34" charset="0"/>
              <a:buChar char="•"/>
            </a:pPr>
            <a:r>
              <a:rPr lang="en-US" dirty="0"/>
              <a:t>They measure something!</a:t>
            </a:r>
          </a:p>
          <a:p>
            <a:pPr marL="285750" indent="-285750">
              <a:buFont typeface="Arial" panose="020B0604020202020204" pitchFamily="34" charset="0"/>
              <a:buChar char="•"/>
            </a:pPr>
            <a:r>
              <a:rPr lang="en-US" dirty="0"/>
              <a:t>They provide feedback on</a:t>
            </a:r>
          </a:p>
          <a:p>
            <a:pPr marL="742950" lvl="1" indent="-285750">
              <a:buFont typeface="Arial" panose="020B0604020202020204" pitchFamily="34" charset="0"/>
              <a:buChar char="•"/>
            </a:pPr>
            <a:r>
              <a:rPr lang="en-US" dirty="0"/>
              <a:t>Past Performance (lagging)</a:t>
            </a:r>
          </a:p>
          <a:p>
            <a:pPr marL="742950" lvl="1" indent="-285750">
              <a:buFont typeface="Arial" panose="020B0604020202020204" pitchFamily="34" charset="0"/>
              <a:buChar char="•"/>
            </a:pPr>
            <a:r>
              <a:rPr lang="en-US" dirty="0"/>
              <a:t>Expected Results (leading)</a:t>
            </a:r>
          </a:p>
          <a:p>
            <a:pPr marL="742950" lvl="1" indent="-285750">
              <a:buFont typeface="Arial" panose="020B0604020202020204" pitchFamily="34" charset="0"/>
              <a:buChar char="•"/>
            </a:pPr>
            <a:r>
              <a:rPr lang="en-US" dirty="0"/>
              <a:t>Anticipated future outcomes (predictive)</a:t>
            </a:r>
          </a:p>
        </p:txBody>
      </p:sp>
    </p:spTree>
    <p:extLst>
      <p:ext uri="{BB962C8B-B14F-4D97-AF65-F5344CB8AC3E}">
        <p14:creationId xmlns:p14="http://schemas.microsoft.com/office/powerpoint/2010/main" val="20648658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66F904-82F5-6288-0365-3602BE67C8F5}"/>
            </a:ext>
          </a:extLst>
        </p:cNvPr>
        <p:cNvGrpSpPr/>
        <p:nvPr/>
      </p:nvGrpSpPr>
      <p:grpSpPr>
        <a:xfrm>
          <a:off x="0" y="0"/>
          <a:ext cx="0" cy="0"/>
          <a:chOff x="0" y="0"/>
          <a:chExt cx="0" cy="0"/>
        </a:xfrm>
      </p:grpSpPr>
      <p:sp>
        <p:nvSpPr>
          <p:cNvPr id="7" name="Title 3">
            <a:extLst>
              <a:ext uri="{FF2B5EF4-FFF2-40B4-BE49-F238E27FC236}">
                <a16:creationId xmlns:a16="http://schemas.microsoft.com/office/drawing/2014/main" id="{B207C422-F768-92EA-841F-C949E9DC5A0D}"/>
              </a:ext>
            </a:extLst>
          </p:cNvPr>
          <p:cNvSpPr txBox="1">
            <a:spLocks/>
          </p:cNvSpPr>
          <p:nvPr/>
        </p:nvSpPr>
        <p:spPr>
          <a:xfrm>
            <a:off x="612984" y="722812"/>
            <a:ext cx="10984933" cy="615922"/>
          </a:xfrm>
          <a:prstGeom prst="rect">
            <a:avLst/>
          </a:prstGeom>
        </p:spPr>
        <p:txBody>
          <a:bodyPr anchor="ctr">
            <a:normAutofit fontScale="90000" lnSpcReduction="10000"/>
          </a:bodyPr>
          <a:lstStyle>
            <a:lvl1pPr algn="ctr" rtl="0" fontAlgn="base">
              <a:spcBef>
                <a:spcPct val="0"/>
              </a:spcBef>
              <a:spcAft>
                <a:spcPct val="0"/>
              </a:spcAft>
              <a:defRPr sz="3200" b="1" i="1" kern="1200" cap="none" baseline="0">
                <a:solidFill>
                  <a:schemeClr val="tx1"/>
                </a:solidFill>
                <a:latin typeface="Franklin Gothic Medium" pitchFamily="34" charset="0"/>
                <a:ea typeface="+mj-ea"/>
                <a:cs typeface="Tahoma" pitchFamily="34" charset="0"/>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3998" dirty="0">
                <a:latin typeface="Calibri" panose="020F0502020204030204" pitchFamily="34" charset="0"/>
                <a:ea typeface="Calibri" panose="020F0502020204030204" pitchFamily="34" charset="0"/>
                <a:cs typeface="Times New Roman" panose="02020603050405020304" pitchFamily="18" charset="0"/>
              </a:rPr>
              <a:t>Measurement Working Group Presentation</a:t>
            </a:r>
            <a:endParaRPr lang="en-US" sz="3998" dirty="0"/>
          </a:p>
        </p:txBody>
      </p:sp>
      <p:sp>
        <p:nvSpPr>
          <p:cNvPr id="5" name="Subtitle 4">
            <a:extLst>
              <a:ext uri="{FF2B5EF4-FFF2-40B4-BE49-F238E27FC236}">
                <a16:creationId xmlns:a16="http://schemas.microsoft.com/office/drawing/2014/main" id="{2DEB009D-11A4-FA3C-8E83-ECDF09D4A82C}"/>
              </a:ext>
            </a:extLst>
          </p:cNvPr>
          <p:cNvSpPr txBox="1">
            <a:spLocks/>
          </p:cNvSpPr>
          <p:nvPr/>
        </p:nvSpPr>
        <p:spPr>
          <a:xfrm>
            <a:off x="635425" y="1533767"/>
            <a:ext cx="10940051" cy="4503476"/>
          </a:xfrm>
        </p:spPr>
        <p:txBody>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charset="0"/>
              <a:buNone/>
            </a:pPr>
            <a:r>
              <a:rPr lang="en-US" b="1" i="1" dirty="0">
                <a:solidFill>
                  <a:srgbClr val="C00000"/>
                </a:solidFill>
              </a:rPr>
              <a:t>Measurements Working Group Summary</a:t>
            </a:r>
            <a:endParaRPr lang="en-US" sz="2400" b="1" i="1" dirty="0">
              <a:solidFill>
                <a:srgbClr val="C00000"/>
              </a:solidFill>
            </a:endParaRPr>
          </a:p>
          <a:p>
            <a:pPr marL="0" indent="0" algn="just">
              <a:buNone/>
            </a:pPr>
            <a:endParaRPr lang="en-US" sz="2400" b="1" dirty="0">
              <a:solidFill>
                <a:srgbClr val="0070C0"/>
              </a:solidFill>
            </a:endParaRPr>
          </a:p>
          <a:p>
            <a:pPr algn="just">
              <a:buFont typeface="Wingdings" panose="05000000000000000000" pitchFamily="2" charset="2"/>
              <a:buChar char="Ø"/>
            </a:pPr>
            <a:r>
              <a:rPr lang="en-US" sz="2400" b="1" dirty="0">
                <a:solidFill>
                  <a:srgbClr val="0070C0"/>
                </a:solidFill>
              </a:rPr>
              <a:t>What does the Measurement Working Group do?</a:t>
            </a:r>
          </a:p>
          <a:p>
            <a:pPr marL="0" indent="0" algn="just">
              <a:buNone/>
            </a:pPr>
            <a:endParaRPr lang="en-US" sz="2400" b="1" dirty="0">
              <a:solidFill>
                <a:srgbClr val="0070C0"/>
              </a:solidFill>
            </a:endParaRPr>
          </a:p>
          <a:p>
            <a:pPr algn="just">
              <a:buFont typeface="Wingdings" panose="05000000000000000000" pitchFamily="2" charset="2"/>
              <a:buChar char="Ø"/>
            </a:pPr>
            <a:r>
              <a:rPr lang="en-US" sz="2400" b="1" dirty="0">
                <a:solidFill>
                  <a:srgbClr val="0070C0"/>
                </a:solidFill>
              </a:rPr>
              <a:t>Why is the Measurement Working Group Important?</a:t>
            </a:r>
          </a:p>
          <a:p>
            <a:pPr marL="0" indent="0" algn="just">
              <a:buNone/>
            </a:pPr>
            <a:endParaRPr lang="en-US" sz="2400" b="1" dirty="0">
              <a:solidFill>
                <a:srgbClr val="0070C0"/>
              </a:solidFill>
            </a:endParaRPr>
          </a:p>
          <a:p>
            <a:pPr algn="just">
              <a:buFont typeface="Wingdings" panose="05000000000000000000" pitchFamily="2" charset="2"/>
              <a:buChar char="Ø"/>
            </a:pPr>
            <a:r>
              <a:rPr lang="en-US" sz="2400" b="1" dirty="0">
                <a:solidFill>
                  <a:srgbClr val="0070C0"/>
                </a:solidFill>
              </a:rPr>
              <a:t>Any Obstacles, Challenges, or Issues Slowing Us Down?</a:t>
            </a:r>
          </a:p>
        </p:txBody>
      </p:sp>
    </p:spTree>
    <p:extLst>
      <p:ext uri="{BB962C8B-B14F-4D97-AF65-F5344CB8AC3E}">
        <p14:creationId xmlns:p14="http://schemas.microsoft.com/office/powerpoint/2010/main" val="4457656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E5D3DF-50D0-F385-6EC6-5532474B30CB}"/>
            </a:ext>
          </a:extLst>
        </p:cNvPr>
        <p:cNvGrpSpPr/>
        <p:nvPr/>
      </p:nvGrpSpPr>
      <p:grpSpPr>
        <a:xfrm>
          <a:off x="0" y="0"/>
          <a:ext cx="0" cy="0"/>
          <a:chOff x="0" y="0"/>
          <a:chExt cx="0" cy="0"/>
        </a:xfrm>
      </p:grpSpPr>
      <p:grpSp>
        <p:nvGrpSpPr>
          <p:cNvPr id="3" name="Group 2">
            <a:extLst>
              <a:ext uri="{FF2B5EF4-FFF2-40B4-BE49-F238E27FC236}">
                <a16:creationId xmlns:a16="http://schemas.microsoft.com/office/drawing/2014/main" id="{D6C476E5-8801-97AE-4369-474005265E16}"/>
              </a:ext>
            </a:extLst>
          </p:cNvPr>
          <p:cNvGrpSpPr/>
          <p:nvPr/>
        </p:nvGrpSpPr>
        <p:grpSpPr>
          <a:xfrm>
            <a:off x="53251" y="5615780"/>
            <a:ext cx="870324" cy="550484"/>
            <a:chOff x="92163" y="5499044"/>
            <a:chExt cx="870324" cy="550484"/>
          </a:xfrm>
        </p:grpSpPr>
        <p:sp>
          <p:nvSpPr>
            <p:cNvPr id="6" name="Explosion: 8 Points 5">
              <a:extLst>
                <a:ext uri="{FF2B5EF4-FFF2-40B4-BE49-F238E27FC236}">
                  <a16:creationId xmlns:a16="http://schemas.microsoft.com/office/drawing/2014/main" id="{484A1EB6-BF35-4C97-C0BD-6A2E6F0E894B}"/>
                </a:ext>
              </a:extLst>
            </p:cNvPr>
            <p:cNvSpPr/>
            <p:nvPr/>
          </p:nvSpPr>
          <p:spPr>
            <a:xfrm rot="20852856">
              <a:off x="92163" y="5499044"/>
              <a:ext cx="870324" cy="550484"/>
            </a:xfrm>
            <a:prstGeom prst="irregularSeal1">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4305B23B-4FE1-5C1F-8D7F-12785AB03720}"/>
                </a:ext>
              </a:extLst>
            </p:cNvPr>
            <p:cNvSpPr txBox="1"/>
            <p:nvPr/>
          </p:nvSpPr>
          <p:spPr>
            <a:xfrm rot="20809125">
              <a:off x="257646" y="5617812"/>
              <a:ext cx="525208" cy="307777"/>
            </a:xfrm>
            <a:prstGeom prst="rect">
              <a:avLst/>
            </a:prstGeom>
            <a:noFill/>
          </p:spPr>
          <p:txBody>
            <a:bodyPr wrap="none" rtlCol="0">
              <a:spAutoFit/>
            </a:bodyPr>
            <a:lstStyle/>
            <a:p>
              <a:r>
                <a:rPr lang="en-US" sz="1400" b="1" dirty="0"/>
                <a:t>New</a:t>
              </a:r>
            </a:p>
          </p:txBody>
        </p:sp>
      </p:grpSp>
      <p:sp>
        <p:nvSpPr>
          <p:cNvPr id="7" name="Title 3">
            <a:extLst>
              <a:ext uri="{FF2B5EF4-FFF2-40B4-BE49-F238E27FC236}">
                <a16:creationId xmlns:a16="http://schemas.microsoft.com/office/drawing/2014/main" id="{9E41B190-7432-1AA8-0197-D44A1AC0D45C}"/>
              </a:ext>
            </a:extLst>
          </p:cNvPr>
          <p:cNvSpPr txBox="1">
            <a:spLocks/>
          </p:cNvSpPr>
          <p:nvPr/>
        </p:nvSpPr>
        <p:spPr>
          <a:xfrm>
            <a:off x="612984" y="722812"/>
            <a:ext cx="10984933" cy="615922"/>
          </a:xfrm>
          <a:prstGeom prst="rect">
            <a:avLst/>
          </a:prstGeom>
        </p:spPr>
        <p:txBody>
          <a:bodyPr anchor="ctr">
            <a:normAutofit fontScale="90000" lnSpcReduction="10000"/>
          </a:bodyPr>
          <a:lstStyle>
            <a:lvl1pPr algn="ctr" rtl="0" fontAlgn="base">
              <a:spcBef>
                <a:spcPct val="0"/>
              </a:spcBef>
              <a:spcAft>
                <a:spcPct val="0"/>
              </a:spcAft>
              <a:defRPr sz="3200" b="1" i="1" kern="1200" cap="none" baseline="0">
                <a:solidFill>
                  <a:schemeClr val="tx1"/>
                </a:solidFill>
                <a:latin typeface="Franklin Gothic Medium" pitchFamily="34" charset="0"/>
                <a:ea typeface="+mj-ea"/>
                <a:cs typeface="Tahoma" pitchFamily="34" charset="0"/>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3998" dirty="0">
                <a:latin typeface="Calibri" panose="020F0502020204030204" pitchFamily="34" charset="0"/>
                <a:ea typeface="Calibri" panose="020F0502020204030204" pitchFamily="34" charset="0"/>
                <a:cs typeface="Times New Roman" panose="02020603050405020304" pitchFamily="18" charset="0"/>
              </a:rPr>
              <a:t>Measurement Working Group Presentation</a:t>
            </a:r>
            <a:endParaRPr lang="en-US" sz="3998" dirty="0"/>
          </a:p>
        </p:txBody>
      </p:sp>
      <p:sp>
        <p:nvSpPr>
          <p:cNvPr id="2" name="Subtitle 4">
            <a:extLst>
              <a:ext uri="{FF2B5EF4-FFF2-40B4-BE49-F238E27FC236}">
                <a16:creationId xmlns:a16="http://schemas.microsoft.com/office/drawing/2014/main" id="{2F74A682-D0AB-27E0-D94F-108236A7B4F4}"/>
              </a:ext>
            </a:extLst>
          </p:cNvPr>
          <p:cNvSpPr txBox="1">
            <a:spLocks/>
          </p:cNvSpPr>
          <p:nvPr/>
        </p:nvSpPr>
        <p:spPr>
          <a:xfrm>
            <a:off x="635425" y="1533767"/>
            <a:ext cx="10940051" cy="4503476"/>
          </a:xfrm>
        </p:spPr>
        <p:txBody>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charset="0"/>
              <a:buNone/>
            </a:pPr>
            <a:r>
              <a:rPr lang="en-US" sz="3200" b="1" dirty="0">
                <a:solidFill>
                  <a:srgbClr val="C00000"/>
                </a:solidFill>
              </a:rPr>
              <a:t>The Measurement Domain Realm</a:t>
            </a:r>
            <a:endParaRPr lang="en-US" b="1" dirty="0">
              <a:solidFill>
                <a:srgbClr val="C00000"/>
              </a:solidFill>
            </a:endParaRPr>
          </a:p>
          <a:p>
            <a:pPr marL="0" indent="0">
              <a:buFont typeface="Arial" charset="0"/>
              <a:buNone/>
            </a:pPr>
            <a:endParaRPr lang="en-US" sz="1200" b="1" dirty="0"/>
          </a:p>
        </p:txBody>
      </p:sp>
      <p:sp>
        <p:nvSpPr>
          <p:cNvPr id="10" name="Ribbon: Curved and Tilted Down 9">
            <a:extLst>
              <a:ext uri="{FF2B5EF4-FFF2-40B4-BE49-F238E27FC236}">
                <a16:creationId xmlns:a16="http://schemas.microsoft.com/office/drawing/2014/main" id="{3F208288-344B-0B5E-15A7-BB59391E1211}"/>
              </a:ext>
            </a:extLst>
          </p:cNvPr>
          <p:cNvSpPr/>
          <p:nvPr/>
        </p:nvSpPr>
        <p:spPr>
          <a:xfrm>
            <a:off x="3417992" y="4464110"/>
            <a:ext cx="5350213" cy="1671078"/>
          </a:xfrm>
          <a:prstGeom prst="ellipseRibbo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t>Metrics,</a:t>
            </a:r>
          </a:p>
          <a:p>
            <a:pPr algn="ctr"/>
            <a:r>
              <a:rPr lang="en-US" sz="2000" b="1" dirty="0"/>
              <a:t>Measures,</a:t>
            </a:r>
          </a:p>
          <a:p>
            <a:pPr algn="ctr"/>
            <a:r>
              <a:rPr lang="en-US" sz="2000" b="1" dirty="0"/>
              <a:t>Measurements,</a:t>
            </a:r>
          </a:p>
          <a:p>
            <a:pPr algn="ctr"/>
            <a:r>
              <a:rPr lang="en-US" sz="2000" b="1" dirty="0"/>
              <a:t>Indicators</a:t>
            </a:r>
          </a:p>
        </p:txBody>
      </p:sp>
      <p:pic>
        <p:nvPicPr>
          <p:cNvPr id="14" name="Picture 13">
            <a:extLst>
              <a:ext uri="{FF2B5EF4-FFF2-40B4-BE49-F238E27FC236}">
                <a16:creationId xmlns:a16="http://schemas.microsoft.com/office/drawing/2014/main" id="{4A75B965-A6AE-76A0-0E33-3C24A134394E}"/>
              </a:ext>
            </a:extLst>
          </p:cNvPr>
          <p:cNvPicPr>
            <a:picLocks noChangeAspect="1"/>
          </p:cNvPicPr>
          <p:nvPr/>
        </p:nvPicPr>
        <p:blipFill>
          <a:blip r:embed="rId2"/>
          <a:stretch>
            <a:fillRect/>
          </a:stretch>
        </p:blipFill>
        <p:spPr>
          <a:xfrm>
            <a:off x="739444" y="1767428"/>
            <a:ext cx="1819971" cy="1704049"/>
          </a:xfrm>
          <a:prstGeom prst="rect">
            <a:avLst/>
          </a:prstGeom>
        </p:spPr>
      </p:pic>
      <p:sp>
        <p:nvSpPr>
          <p:cNvPr id="5" name="Rectangle 4">
            <a:extLst>
              <a:ext uri="{FF2B5EF4-FFF2-40B4-BE49-F238E27FC236}">
                <a16:creationId xmlns:a16="http://schemas.microsoft.com/office/drawing/2014/main" id="{953599DE-640A-A3DB-7BE9-9F7901ACA542}"/>
              </a:ext>
            </a:extLst>
          </p:cNvPr>
          <p:cNvSpPr/>
          <p:nvPr/>
        </p:nvSpPr>
        <p:spPr>
          <a:xfrm>
            <a:off x="3349896" y="5544759"/>
            <a:ext cx="1371600" cy="2286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86B52B5F-E44D-88B4-FE50-E8D8625D6BC1}"/>
              </a:ext>
            </a:extLst>
          </p:cNvPr>
          <p:cNvSpPr txBox="1"/>
          <p:nvPr/>
        </p:nvSpPr>
        <p:spPr>
          <a:xfrm>
            <a:off x="48777" y="4357991"/>
            <a:ext cx="4752711" cy="1477328"/>
          </a:xfrm>
          <a:prstGeom prst="rect">
            <a:avLst/>
          </a:prstGeom>
          <a:noFill/>
        </p:spPr>
        <p:txBody>
          <a:bodyPr wrap="none" rtlCol="0">
            <a:spAutoFit/>
          </a:bodyPr>
          <a:lstStyle/>
          <a:p>
            <a:pPr marL="285750" indent="-285750">
              <a:buFont typeface="Arial" panose="020B0604020202020204" pitchFamily="34" charset="0"/>
              <a:buChar char="•"/>
            </a:pPr>
            <a:r>
              <a:rPr lang="en-US" dirty="0"/>
              <a:t>They measure something!</a:t>
            </a:r>
          </a:p>
          <a:p>
            <a:pPr marL="285750" indent="-285750">
              <a:buFont typeface="Arial" panose="020B0604020202020204" pitchFamily="34" charset="0"/>
              <a:buChar char="•"/>
            </a:pPr>
            <a:r>
              <a:rPr lang="en-US" dirty="0"/>
              <a:t>They provide feedback on</a:t>
            </a:r>
          </a:p>
          <a:p>
            <a:pPr marL="742950" lvl="1" indent="-285750">
              <a:buFont typeface="Arial" panose="020B0604020202020204" pitchFamily="34" charset="0"/>
              <a:buChar char="•"/>
            </a:pPr>
            <a:r>
              <a:rPr lang="en-US" dirty="0"/>
              <a:t>Past Performance (lagging)</a:t>
            </a:r>
          </a:p>
          <a:p>
            <a:pPr marL="742950" lvl="1" indent="-285750">
              <a:buFont typeface="Arial" panose="020B0604020202020204" pitchFamily="34" charset="0"/>
              <a:buChar char="•"/>
            </a:pPr>
            <a:r>
              <a:rPr lang="en-US" dirty="0"/>
              <a:t>Expected Results (leading)</a:t>
            </a:r>
          </a:p>
          <a:p>
            <a:pPr marL="742950" lvl="1" indent="-285750">
              <a:buFont typeface="Arial" panose="020B0604020202020204" pitchFamily="34" charset="0"/>
              <a:buChar char="•"/>
            </a:pPr>
            <a:r>
              <a:rPr lang="en-US" dirty="0"/>
              <a:t>Anticipated future outcomes (predictive)</a:t>
            </a:r>
          </a:p>
        </p:txBody>
      </p:sp>
      <p:sp>
        <p:nvSpPr>
          <p:cNvPr id="9" name="Arrow: Curved Down 8">
            <a:extLst>
              <a:ext uri="{FF2B5EF4-FFF2-40B4-BE49-F238E27FC236}">
                <a16:creationId xmlns:a16="http://schemas.microsoft.com/office/drawing/2014/main" id="{52BDF5C4-3F00-DE1B-54C6-8F740AD29CB3}"/>
              </a:ext>
            </a:extLst>
          </p:cNvPr>
          <p:cNvSpPr/>
          <p:nvPr/>
        </p:nvSpPr>
        <p:spPr>
          <a:xfrm rot="20069510">
            <a:off x="2147818" y="2330719"/>
            <a:ext cx="4138992" cy="1285463"/>
          </a:xfrm>
          <a:prstGeom prst="curvedDownArrow">
            <a:avLst>
              <a:gd name="adj1" fmla="val 29540"/>
              <a:gd name="adj2" fmla="val 50507"/>
              <a:gd name="adj3" fmla="val 36263"/>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TextBox 10">
            <a:extLst>
              <a:ext uri="{FF2B5EF4-FFF2-40B4-BE49-F238E27FC236}">
                <a16:creationId xmlns:a16="http://schemas.microsoft.com/office/drawing/2014/main" id="{348E798E-1787-51D1-79B3-13CE294D97E2}"/>
              </a:ext>
            </a:extLst>
          </p:cNvPr>
          <p:cNvSpPr txBox="1"/>
          <p:nvPr/>
        </p:nvSpPr>
        <p:spPr>
          <a:xfrm>
            <a:off x="3241246" y="2941135"/>
            <a:ext cx="1917897" cy="646331"/>
          </a:xfrm>
          <a:prstGeom prst="rect">
            <a:avLst/>
          </a:prstGeom>
          <a:noFill/>
        </p:spPr>
        <p:txBody>
          <a:bodyPr wrap="none" rtlCol="0">
            <a:spAutoFit/>
          </a:bodyPr>
          <a:lstStyle/>
          <a:p>
            <a:r>
              <a:rPr lang="en-US" b="1" dirty="0"/>
              <a:t>A comparison to</a:t>
            </a:r>
          </a:p>
          <a:p>
            <a:r>
              <a:rPr lang="en-US" b="1" dirty="0"/>
              <a:t>another standard!</a:t>
            </a:r>
          </a:p>
        </p:txBody>
      </p:sp>
    </p:spTree>
    <p:extLst>
      <p:ext uri="{BB962C8B-B14F-4D97-AF65-F5344CB8AC3E}">
        <p14:creationId xmlns:p14="http://schemas.microsoft.com/office/powerpoint/2010/main" val="13274388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4518A0-E2A6-C0B0-C3DC-0B1EA9774B7F}"/>
            </a:ext>
          </a:extLst>
        </p:cNvPr>
        <p:cNvGrpSpPr/>
        <p:nvPr/>
      </p:nvGrpSpPr>
      <p:grpSpPr>
        <a:xfrm>
          <a:off x="0" y="0"/>
          <a:ext cx="0" cy="0"/>
          <a:chOff x="0" y="0"/>
          <a:chExt cx="0" cy="0"/>
        </a:xfrm>
      </p:grpSpPr>
      <p:grpSp>
        <p:nvGrpSpPr>
          <p:cNvPr id="3" name="Group 2">
            <a:extLst>
              <a:ext uri="{FF2B5EF4-FFF2-40B4-BE49-F238E27FC236}">
                <a16:creationId xmlns:a16="http://schemas.microsoft.com/office/drawing/2014/main" id="{D3501686-1D10-F757-7DC7-81649BA7FBAA}"/>
              </a:ext>
            </a:extLst>
          </p:cNvPr>
          <p:cNvGrpSpPr/>
          <p:nvPr/>
        </p:nvGrpSpPr>
        <p:grpSpPr>
          <a:xfrm>
            <a:off x="53251" y="5615780"/>
            <a:ext cx="870324" cy="550484"/>
            <a:chOff x="92163" y="5499044"/>
            <a:chExt cx="870324" cy="550484"/>
          </a:xfrm>
        </p:grpSpPr>
        <p:sp>
          <p:nvSpPr>
            <p:cNvPr id="6" name="Explosion: 8 Points 5">
              <a:extLst>
                <a:ext uri="{FF2B5EF4-FFF2-40B4-BE49-F238E27FC236}">
                  <a16:creationId xmlns:a16="http://schemas.microsoft.com/office/drawing/2014/main" id="{061435FE-4A48-F198-10A2-9E70DC24CDC8}"/>
                </a:ext>
              </a:extLst>
            </p:cNvPr>
            <p:cNvSpPr/>
            <p:nvPr/>
          </p:nvSpPr>
          <p:spPr>
            <a:xfrm rot="20852856">
              <a:off x="92163" y="5499044"/>
              <a:ext cx="870324" cy="550484"/>
            </a:xfrm>
            <a:prstGeom prst="irregularSeal1">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705F9D17-803C-900E-8D0D-A770E7CBCB75}"/>
                </a:ext>
              </a:extLst>
            </p:cNvPr>
            <p:cNvSpPr txBox="1"/>
            <p:nvPr/>
          </p:nvSpPr>
          <p:spPr>
            <a:xfrm rot="20809125">
              <a:off x="257646" y="5617812"/>
              <a:ext cx="525208" cy="307777"/>
            </a:xfrm>
            <a:prstGeom prst="rect">
              <a:avLst/>
            </a:prstGeom>
            <a:noFill/>
          </p:spPr>
          <p:txBody>
            <a:bodyPr wrap="none" rtlCol="0">
              <a:spAutoFit/>
            </a:bodyPr>
            <a:lstStyle/>
            <a:p>
              <a:r>
                <a:rPr lang="en-US" sz="1400" b="1" dirty="0"/>
                <a:t>New</a:t>
              </a:r>
            </a:p>
          </p:txBody>
        </p:sp>
      </p:grpSp>
      <p:sp>
        <p:nvSpPr>
          <p:cNvPr id="7" name="Title 3">
            <a:extLst>
              <a:ext uri="{FF2B5EF4-FFF2-40B4-BE49-F238E27FC236}">
                <a16:creationId xmlns:a16="http://schemas.microsoft.com/office/drawing/2014/main" id="{90BC3C25-E38C-91AD-B288-63757A51798B}"/>
              </a:ext>
            </a:extLst>
          </p:cNvPr>
          <p:cNvSpPr txBox="1">
            <a:spLocks/>
          </p:cNvSpPr>
          <p:nvPr/>
        </p:nvSpPr>
        <p:spPr>
          <a:xfrm>
            <a:off x="612984" y="722812"/>
            <a:ext cx="10984933" cy="615922"/>
          </a:xfrm>
          <a:prstGeom prst="rect">
            <a:avLst/>
          </a:prstGeom>
        </p:spPr>
        <p:txBody>
          <a:bodyPr anchor="ctr">
            <a:normAutofit fontScale="90000" lnSpcReduction="10000"/>
          </a:bodyPr>
          <a:lstStyle>
            <a:lvl1pPr algn="ctr" rtl="0" fontAlgn="base">
              <a:spcBef>
                <a:spcPct val="0"/>
              </a:spcBef>
              <a:spcAft>
                <a:spcPct val="0"/>
              </a:spcAft>
              <a:defRPr sz="3200" b="1" i="1" kern="1200" cap="none" baseline="0">
                <a:solidFill>
                  <a:schemeClr val="tx1"/>
                </a:solidFill>
                <a:latin typeface="Franklin Gothic Medium" pitchFamily="34" charset="0"/>
                <a:ea typeface="+mj-ea"/>
                <a:cs typeface="Tahoma" pitchFamily="34" charset="0"/>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3998" dirty="0">
                <a:latin typeface="Calibri" panose="020F0502020204030204" pitchFamily="34" charset="0"/>
                <a:ea typeface="Calibri" panose="020F0502020204030204" pitchFamily="34" charset="0"/>
                <a:cs typeface="Times New Roman" panose="02020603050405020304" pitchFamily="18" charset="0"/>
              </a:rPr>
              <a:t>Measurement Working Group Presentation</a:t>
            </a:r>
            <a:endParaRPr lang="en-US" sz="3998" dirty="0"/>
          </a:p>
        </p:txBody>
      </p:sp>
      <p:sp>
        <p:nvSpPr>
          <p:cNvPr id="2" name="Subtitle 4">
            <a:extLst>
              <a:ext uri="{FF2B5EF4-FFF2-40B4-BE49-F238E27FC236}">
                <a16:creationId xmlns:a16="http://schemas.microsoft.com/office/drawing/2014/main" id="{0B0FC6A9-787A-73BE-90C0-38D45010C62C}"/>
              </a:ext>
            </a:extLst>
          </p:cNvPr>
          <p:cNvSpPr txBox="1">
            <a:spLocks/>
          </p:cNvSpPr>
          <p:nvPr/>
        </p:nvSpPr>
        <p:spPr>
          <a:xfrm>
            <a:off x="635425" y="1533767"/>
            <a:ext cx="10940051" cy="4503476"/>
          </a:xfrm>
        </p:spPr>
        <p:txBody>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charset="0"/>
              <a:buNone/>
            </a:pPr>
            <a:r>
              <a:rPr lang="en-US" sz="3200" b="1" dirty="0">
                <a:solidFill>
                  <a:srgbClr val="C00000"/>
                </a:solidFill>
              </a:rPr>
              <a:t>The Measurement Domain Realm</a:t>
            </a:r>
            <a:endParaRPr lang="en-US" b="1" dirty="0">
              <a:solidFill>
                <a:srgbClr val="C00000"/>
              </a:solidFill>
            </a:endParaRPr>
          </a:p>
          <a:p>
            <a:pPr marL="0" indent="0">
              <a:buFont typeface="Arial" charset="0"/>
              <a:buNone/>
            </a:pPr>
            <a:endParaRPr lang="en-US" sz="1200" b="1" dirty="0"/>
          </a:p>
        </p:txBody>
      </p:sp>
      <p:sp>
        <p:nvSpPr>
          <p:cNvPr id="10" name="Ribbon: Curved and Tilted Down 9">
            <a:extLst>
              <a:ext uri="{FF2B5EF4-FFF2-40B4-BE49-F238E27FC236}">
                <a16:creationId xmlns:a16="http://schemas.microsoft.com/office/drawing/2014/main" id="{00DF535E-26E1-859E-EFC3-24D4148C2601}"/>
              </a:ext>
            </a:extLst>
          </p:cNvPr>
          <p:cNvSpPr/>
          <p:nvPr/>
        </p:nvSpPr>
        <p:spPr>
          <a:xfrm>
            <a:off x="3417992" y="4464110"/>
            <a:ext cx="5350213" cy="1671078"/>
          </a:xfrm>
          <a:prstGeom prst="ellipseRibbo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t>Metrics,</a:t>
            </a:r>
          </a:p>
          <a:p>
            <a:pPr algn="ctr"/>
            <a:r>
              <a:rPr lang="en-US" sz="2000" b="1" dirty="0"/>
              <a:t>Measures,</a:t>
            </a:r>
          </a:p>
          <a:p>
            <a:pPr algn="ctr"/>
            <a:r>
              <a:rPr lang="en-US" sz="2000" b="1" dirty="0"/>
              <a:t>Measurements,</a:t>
            </a:r>
          </a:p>
          <a:p>
            <a:pPr algn="ctr"/>
            <a:r>
              <a:rPr lang="en-US" sz="2000" b="1" dirty="0"/>
              <a:t>Indicators</a:t>
            </a:r>
          </a:p>
        </p:txBody>
      </p:sp>
      <p:pic>
        <p:nvPicPr>
          <p:cNvPr id="14" name="Picture 13">
            <a:extLst>
              <a:ext uri="{FF2B5EF4-FFF2-40B4-BE49-F238E27FC236}">
                <a16:creationId xmlns:a16="http://schemas.microsoft.com/office/drawing/2014/main" id="{764BDD9C-3D20-9EB2-6E97-79E6AE796249}"/>
              </a:ext>
            </a:extLst>
          </p:cNvPr>
          <p:cNvPicPr>
            <a:picLocks noChangeAspect="1"/>
          </p:cNvPicPr>
          <p:nvPr/>
        </p:nvPicPr>
        <p:blipFill>
          <a:blip r:embed="rId2"/>
          <a:stretch>
            <a:fillRect/>
          </a:stretch>
        </p:blipFill>
        <p:spPr>
          <a:xfrm>
            <a:off x="739444" y="1767428"/>
            <a:ext cx="1819971" cy="1704049"/>
          </a:xfrm>
          <a:prstGeom prst="rect">
            <a:avLst/>
          </a:prstGeom>
        </p:spPr>
      </p:pic>
      <p:sp>
        <p:nvSpPr>
          <p:cNvPr id="5" name="Rectangle 4">
            <a:extLst>
              <a:ext uri="{FF2B5EF4-FFF2-40B4-BE49-F238E27FC236}">
                <a16:creationId xmlns:a16="http://schemas.microsoft.com/office/drawing/2014/main" id="{6588EA7C-A0D7-0597-2C0C-4A5DA7D192F6}"/>
              </a:ext>
            </a:extLst>
          </p:cNvPr>
          <p:cNvSpPr/>
          <p:nvPr/>
        </p:nvSpPr>
        <p:spPr>
          <a:xfrm>
            <a:off x="3349896" y="5544759"/>
            <a:ext cx="1371600" cy="2286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0180ED7C-F546-06BE-BFB7-9521C1BD3CC5}"/>
              </a:ext>
            </a:extLst>
          </p:cNvPr>
          <p:cNvSpPr txBox="1"/>
          <p:nvPr/>
        </p:nvSpPr>
        <p:spPr>
          <a:xfrm>
            <a:off x="48777" y="4357991"/>
            <a:ext cx="4752711" cy="1477328"/>
          </a:xfrm>
          <a:prstGeom prst="rect">
            <a:avLst/>
          </a:prstGeom>
          <a:noFill/>
        </p:spPr>
        <p:txBody>
          <a:bodyPr wrap="none" rtlCol="0">
            <a:spAutoFit/>
          </a:bodyPr>
          <a:lstStyle/>
          <a:p>
            <a:pPr marL="285750" indent="-285750">
              <a:buFont typeface="Arial" panose="020B0604020202020204" pitchFamily="34" charset="0"/>
              <a:buChar char="•"/>
            </a:pPr>
            <a:r>
              <a:rPr lang="en-US" dirty="0"/>
              <a:t>They measure something!</a:t>
            </a:r>
          </a:p>
          <a:p>
            <a:pPr marL="285750" indent="-285750">
              <a:buFont typeface="Arial" panose="020B0604020202020204" pitchFamily="34" charset="0"/>
              <a:buChar char="•"/>
            </a:pPr>
            <a:r>
              <a:rPr lang="en-US" dirty="0"/>
              <a:t>They provide feedback on</a:t>
            </a:r>
          </a:p>
          <a:p>
            <a:pPr marL="742950" lvl="1" indent="-285750">
              <a:buFont typeface="Arial" panose="020B0604020202020204" pitchFamily="34" charset="0"/>
              <a:buChar char="•"/>
            </a:pPr>
            <a:r>
              <a:rPr lang="en-US" dirty="0"/>
              <a:t>Past Performance (lagging)</a:t>
            </a:r>
          </a:p>
          <a:p>
            <a:pPr marL="742950" lvl="1" indent="-285750">
              <a:buFont typeface="Arial" panose="020B0604020202020204" pitchFamily="34" charset="0"/>
              <a:buChar char="•"/>
            </a:pPr>
            <a:r>
              <a:rPr lang="en-US" dirty="0"/>
              <a:t>Expected Results (leading)</a:t>
            </a:r>
          </a:p>
          <a:p>
            <a:pPr marL="742950" lvl="1" indent="-285750">
              <a:buFont typeface="Arial" panose="020B0604020202020204" pitchFamily="34" charset="0"/>
              <a:buChar char="•"/>
            </a:pPr>
            <a:r>
              <a:rPr lang="en-US" dirty="0"/>
              <a:t>Anticipated future outcomes (predictive)</a:t>
            </a:r>
          </a:p>
        </p:txBody>
      </p:sp>
      <p:sp>
        <p:nvSpPr>
          <p:cNvPr id="9" name="Arrow: Curved Down 8">
            <a:extLst>
              <a:ext uri="{FF2B5EF4-FFF2-40B4-BE49-F238E27FC236}">
                <a16:creationId xmlns:a16="http://schemas.microsoft.com/office/drawing/2014/main" id="{96AF1C7B-7CBC-797F-86B9-BB00E8EBA2DD}"/>
              </a:ext>
            </a:extLst>
          </p:cNvPr>
          <p:cNvSpPr/>
          <p:nvPr/>
        </p:nvSpPr>
        <p:spPr>
          <a:xfrm rot="20069510">
            <a:off x="2147818" y="2330719"/>
            <a:ext cx="4138992" cy="1285463"/>
          </a:xfrm>
          <a:prstGeom prst="curvedDownArrow">
            <a:avLst>
              <a:gd name="adj1" fmla="val 29540"/>
              <a:gd name="adj2" fmla="val 50507"/>
              <a:gd name="adj3" fmla="val 36263"/>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TextBox 10">
            <a:extLst>
              <a:ext uri="{FF2B5EF4-FFF2-40B4-BE49-F238E27FC236}">
                <a16:creationId xmlns:a16="http://schemas.microsoft.com/office/drawing/2014/main" id="{E6C5DBF8-C21B-FA2C-A395-B6495C32C20E}"/>
              </a:ext>
            </a:extLst>
          </p:cNvPr>
          <p:cNvSpPr txBox="1"/>
          <p:nvPr/>
        </p:nvSpPr>
        <p:spPr>
          <a:xfrm>
            <a:off x="3241246" y="2941135"/>
            <a:ext cx="1917897" cy="646331"/>
          </a:xfrm>
          <a:prstGeom prst="rect">
            <a:avLst/>
          </a:prstGeom>
          <a:noFill/>
        </p:spPr>
        <p:txBody>
          <a:bodyPr wrap="none" rtlCol="0">
            <a:spAutoFit/>
          </a:bodyPr>
          <a:lstStyle/>
          <a:p>
            <a:r>
              <a:rPr lang="en-US" b="1" dirty="0"/>
              <a:t>A comparison to</a:t>
            </a:r>
          </a:p>
          <a:p>
            <a:r>
              <a:rPr lang="en-US" b="1" dirty="0"/>
              <a:t>another standard!</a:t>
            </a:r>
          </a:p>
        </p:txBody>
      </p:sp>
      <p:sp>
        <p:nvSpPr>
          <p:cNvPr id="15" name="TextBox 14">
            <a:extLst>
              <a:ext uri="{FF2B5EF4-FFF2-40B4-BE49-F238E27FC236}">
                <a16:creationId xmlns:a16="http://schemas.microsoft.com/office/drawing/2014/main" id="{6F350140-A27E-18FB-2DB4-21117E1D5349}"/>
              </a:ext>
            </a:extLst>
          </p:cNvPr>
          <p:cNvSpPr txBox="1"/>
          <p:nvPr/>
        </p:nvSpPr>
        <p:spPr>
          <a:xfrm>
            <a:off x="8443609" y="2451370"/>
            <a:ext cx="2212337" cy="369332"/>
          </a:xfrm>
          <a:prstGeom prst="rect">
            <a:avLst/>
          </a:prstGeom>
          <a:noFill/>
        </p:spPr>
        <p:txBody>
          <a:bodyPr wrap="none" rtlCol="0">
            <a:spAutoFit/>
          </a:bodyPr>
          <a:lstStyle/>
          <a:p>
            <a:pPr marL="285750" indent="-285750">
              <a:buFont typeface="Wingdings" panose="05000000000000000000" pitchFamily="2" charset="2"/>
              <a:buChar char="q"/>
            </a:pPr>
            <a:r>
              <a:rPr lang="en-US" b="1" dirty="0"/>
              <a:t>Plan versus Actual</a:t>
            </a:r>
          </a:p>
        </p:txBody>
      </p:sp>
    </p:spTree>
    <p:extLst>
      <p:ext uri="{BB962C8B-B14F-4D97-AF65-F5344CB8AC3E}">
        <p14:creationId xmlns:p14="http://schemas.microsoft.com/office/powerpoint/2010/main" val="1469767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5170B2-7162-A8E1-773C-5D0B075E5318}"/>
            </a:ext>
          </a:extLst>
        </p:cNvPr>
        <p:cNvGrpSpPr/>
        <p:nvPr/>
      </p:nvGrpSpPr>
      <p:grpSpPr>
        <a:xfrm>
          <a:off x="0" y="0"/>
          <a:ext cx="0" cy="0"/>
          <a:chOff x="0" y="0"/>
          <a:chExt cx="0" cy="0"/>
        </a:xfrm>
      </p:grpSpPr>
      <p:grpSp>
        <p:nvGrpSpPr>
          <p:cNvPr id="3" name="Group 2">
            <a:extLst>
              <a:ext uri="{FF2B5EF4-FFF2-40B4-BE49-F238E27FC236}">
                <a16:creationId xmlns:a16="http://schemas.microsoft.com/office/drawing/2014/main" id="{0815C77B-46DC-81F3-E40B-DE3CE2B48F16}"/>
              </a:ext>
            </a:extLst>
          </p:cNvPr>
          <p:cNvGrpSpPr/>
          <p:nvPr/>
        </p:nvGrpSpPr>
        <p:grpSpPr>
          <a:xfrm>
            <a:off x="53251" y="5615780"/>
            <a:ext cx="870324" cy="550484"/>
            <a:chOff x="92163" y="5499044"/>
            <a:chExt cx="870324" cy="550484"/>
          </a:xfrm>
        </p:grpSpPr>
        <p:sp>
          <p:nvSpPr>
            <p:cNvPr id="6" name="Explosion: 8 Points 5">
              <a:extLst>
                <a:ext uri="{FF2B5EF4-FFF2-40B4-BE49-F238E27FC236}">
                  <a16:creationId xmlns:a16="http://schemas.microsoft.com/office/drawing/2014/main" id="{748CB390-5AB2-8F07-A51A-DC6F9BDCB3D6}"/>
                </a:ext>
              </a:extLst>
            </p:cNvPr>
            <p:cNvSpPr/>
            <p:nvPr/>
          </p:nvSpPr>
          <p:spPr>
            <a:xfrm rot="20852856">
              <a:off x="92163" y="5499044"/>
              <a:ext cx="870324" cy="550484"/>
            </a:xfrm>
            <a:prstGeom prst="irregularSeal1">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9CD007C3-8C80-ABF8-7D43-2C5498103C05}"/>
                </a:ext>
              </a:extLst>
            </p:cNvPr>
            <p:cNvSpPr txBox="1"/>
            <p:nvPr/>
          </p:nvSpPr>
          <p:spPr>
            <a:xfrm rot="20809125">
              <a:off x="257646" y="5617812"/>
              <a:ext cx="525208" cy="307777"/>
            </a:xfrm>
            <a:prstGeom prst="rect">
              <a:avLst/>
            </a:prstGeom>
            <a:noFill/>
          </p:spPr>
          <p:txBody>
            <a:bodyPr wrap="none" rtlCol="0">
              <a:spAutoFit/>
            </a:bodyPr>
            <a:lstStyle/>
            <a:p>
              <a:r>
                <a:rPr lang="en-US" sz="1400" b="1" dirty="0"/>
                <a:t>New</a:t>
              </a:r>
            </a:p>
          </p:txBody>
        </p:sp>
      </p:grpSp>
      <p:sp>
        <p:nvSpPr>
          <p:cNvPr id="7" name="Title 3">
            <a:extLst>
              <a:ext uri="{FF2B5EF4-FFF2-40B4-BE49-F238E27FC236}">
                <a16:creationId xmlns:a16="http://schemas.microsoft.com/office/drawing/2014/main" id="{9B10624F-8615-9899-F07F-5E52FBDE5E2D}"/>
              </a:ext>
            </a:extLst>
          </p:cNvPr>
          <p:cNvSpPr txBox="1">
            <a:spLocks/>
          </p:cNvSpPr>
          <p:nvPr/>
        </p:nvSpPr>
        <p:spPr>
          <a:xfrm>
            <a:off x="612984" y="722812"/>
            <a:ext cx="10984933" cy="615922"/>
          </a:xfrm>
          <a:prstGeom prst="rect">
            <a:avLst/>
          </a:prstGeom>
        </p:spPr>
        <p:txBody>
          <a:bodyPr anchor="ctr">
            <a:normAutofit fontScale="90000" lnSpcReduction="10000"/>
          </a:bodyPr>
          <a:lstStyle>
            <a:lvl1pPr algn="ctr" rtl="0" fontAlgn="base">
              <a:spcBef>
                <a:spcPct val="0"/>
              </a:spcBef>
              <a:spcAft>
                <a:spcPct val="0"/>
              </a:spcAft>
              <a:defRPr sz="3200" b="1" i="1" kern="1200" cap="none" baseline="0">
                <a:solidFill>
                  <a:schemeClr val="tx1"/>
                </a:solidFill>
                <a:latin typeface="Franklin Gothic Medium" pitchFamily="34" charset="0"/>
                <a:ea typeface="+mj-ea"/>
                <a:cs typeface="Tahoma" pitchFamily="34" charset="0"/>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3998" dirty="0">
                <a:latin typeface="Calibri" panose="020F0502020204030204" pitchFamily="34" charset="0"/>
                <a:ea typeface="Calibri" panose="020F0502020204030204" pitchFamily="34" charset="0"/>
                <a:cs typeface="Times New Roman" panose="02020603050405020304" pitchFamily="18" charset="0"/>
              </a:rPr>
              <a:t>Measurement Working Group Presentation</a:t>
            </a:r>
            <a:endParaRPr lang="en-US" sz="3998" dirty="0"/>
          </a:p>
        </p:txBody>
      </p:sp>
      <p:sp>
        <p:nvSpPr>
          <p:cNvPr id="2" name="Subtitle 4">
            <a:extLst>
              <a:ext uri="{FF2B5EF4-FFF2-40B4-BE49-F238E27FC236}">
                <a16:creationId xmlns:a16="http://schemas.microsoft.com/office/drawing/2014/main" id="{A1C38560-A813-5E39-8C84-BB149A2641F9}"/>
              </a:ext>
            </a:extLst>
          </p:cNvPr>
          <p:cNvSpPr txBox="1">
            <a:spLocks/>
          </p:cNvSpPr>
          <p:nvPr/>
        </p:nvSpPr>
        <p:spPr>
          <a:xfrm>
            <a:off x="635425" y="1533767"/>
            <a:ext cx="10940051" cy="4503476"/>
          </a:xfrm>
        </p:spPr>
        <p:txBody>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charset="0"/>
              <a:buNone/>
            </a:pPr>
            <a:r>
              <a:rPr lang="en-US" sz="3200" b="1" dirty="0">
                <a:solidFill>
                  <a:srgbClr val="C00000"/>
                </a:solidFill>
              </a:rPr>
              <a:t>The Measurement Domain Realm</a:t>
            </a:r>
            <a:endParaRPr lang="en-US" b="1" dirty="0">
              <a:solidFill>
                <a:srgbClr val="C00000"/>
              </a:solidFill>
            </a:endParaRPr>
          </a:p>
          <a:p>
            <a:pPr marL="0" indent="0">
              <a:buFont typeface="Arial" charset="0"/>
              <a:buNone/>
            </a:pPr>
            <a:endParaRPr lang="en-US" sz="1200" b="1" dirty="0"/>
          </a:p>
        </p:txBody>
      </p:sp>
      <p:sp>
        <p:nvSpPr>
          <p:cNvPr id="10" name="Ribbon: Curved and Tilted Down 9">
            <a:extLst>
              <a:ext uri="{FF2B5EF4-FFF2-40B4-BE49-F238E27FC236}">
                <a16:creationId xmlns:a16="http://schemas.microsoft.com/office/drawing/2014/main" id="{FE1458CC-E1A3-B213-1D3E-7D13353F1053}"/>
              </a:ext>
            </a:extLst>
          </p:cNvPr>
          <p:cNvSpPr/>
          <p:nvPr/>
        </p:nvSpPr>
        <p:spPr>
          <a:xfrm>
            <a:off x="3417992" y="4464110"/>
            <a:ext cx="5350213" cy="1671078"/>
          </a:xfrm>
          <a:prstGeom prst="ellipseRibbo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t>Metrics,</a:t>
            </a:r>
          </a:p>
          <a:p>
            <a:pPr algn="ctr"/>
            <a:r>
              <a:rPr lang="en-US" sz="2000" b="1" dirty="0"/>
              <a:t>Measures,</a:t>
            </a:r>
          </a:p>
          <a:p>
            <a:pPr algn="ctr"/>
            <a:r>
              <a:rPr lang="en-US" sz="2000" b="1" dirty="0"/>
              <a:t>Measurements,</a:t>
            </a:r>
          </a:p>
          <a:p>
            <a:pPr algn="ctr"/>
            <a:r>
              <a:rPr lang="en-US" sz="2000" b="1" dirty="0"/>
              <a:t>Indicators</a:t>
            </a:r>
          </a:p>
        </p:txBody>
      </p:sp>
      <p:pic>
        <p:nvPicPr>
          <p:cNvPr id="14" name="Picture 13">
            <a:extLst>
              <a:ext uri="{FF2B5EF4-FFF2-40B4-BE49-F238E27FC236}">
                <a16:creationId xmlns:a16="http://schemas.microsoft.com/office/drawing/2014/main" id="{99B4121A-7D88-3E80-3623-552583F6A1F6}"/>
              </a:ext>
            </a:extLst>
          </p:cNvPr>
          <p:cNvPicPr>
            <a:picLocks noChangeAspect="1"/>
          </p:cNvPicPr>
          <p:nvPr/>
        </p:nvPicPr>
        <p:blipFill>
          <a:blip r:embed="rId2"/>
          <a:stretch>
            <a:fillRect/>
          </a:stretch>
        </p:blipFill>
        <p:spPr>
          <a:xfrm>
            <a:off x="739444" y="1767428"/>
            <a:ext cx="1819971" cy="1704049"/>
          </a:xfrm>
          <a:prstGeom prst="rect">
            <a:avLst/>
          </a:prstGeom>
        </p:spPr>
      </p:pic>
      <p:sp>
        <p:nvSpPr>
          <p:cNvPr id="5" name="Rectangle 4">
            <a:extLst>
              <a:ext uri="{FF2B5EF4-FFF2-40B4-BE49-F238E27FC236}">
                <a16:creationId xmlns:a16="http://schemas.microsoft.com/office/drawing/2014/main" id="{FD4E7304-DE16-19B3-319A-108F2C31FF7B}"/>
              </a:ext>
            </a:extLst>
          </p:cNvPr>
          <p:cNvSpPr/>
          <p:nvPr/>
        </p:nvSpPr>
        <p:spPr>
          <a:xfrm>
            <a:off x="3349896" y="5544759"/>
            <a:ext cx="1371600" cy="2286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C26F53FE-9BE2-F714-C3CC-9BDC3175DC0B}"/>
              </a:ext>
            </a:extLst>
          </p:cNvPr>
          <p:cNvSpPr txBox="1"/>
          <p:nvPr/>
        </p:nvSpPr>
        <p:spPr>
          <a:xfrm>
            <a:off x="48777" y="4357991"/>
            <a:ext cx="4752711" cy="1477328"/>
          </a:xfrm>
          <a:prstGeom prst="rect">
            <a:avLst/>
          </a:prstGeom>
          <a:noFill/>
        </p:spPr>
        <p:txBody>
          <a:bodyPr wrap="none" rtlCol="0">
            <a:spAutoFit/>
          </a:bodyPr>
          <a:lstStyle/>
          <a:p>
            <a:pPr marL="285750" indent="-285750">
              <a:buFont typeface="Arial" panose="020B0604020202020204" pitchFamily="34" charset="0"/>
              <a:buChar char="•"/>
            </a:pPr>
            <a:r>
              <a:rPr lang="en-US" dirty="0"/>
              <a:t>They measure something!</a:t>
            </a:r>
          </a:p>
          <a:p>
            <a:pPr marL="285750" indent="-285750">
              <a:buFont typeface="Arial" panose="020B0604020202020204" pitchFamily="34" charset="0"/>
              <a:buChar char="•"/>
            </a:pPr>
            <a:r>
              <a:rPr lang="en-US" dirty="0"/>
              <a:t>They provide feedback on</a:t>
            </a:r>
          </a:p>
          <a:p>
            <a:pPr marL="742950" lvl="1" indent="-285750">
              <a:buFont typeface="Arial" panose="020B0604020202020204" pitchFamily="34" charset="0"/>
              <a:buChar char="•"/>
            </a:pPr>
            <a:r>
              <a:rPr lang="en-US" dirty="0"/>
              <a:t>Past Performance (lagging)</a:t>
            </a:r>
          </a:p>
          <a:p>
            <a:pPr marL="742950" lvl="1" indent="-285750">
              <a:buFont typeface="Arial" panose="020B0604020202020204" pitchFamily="34" charset="0"/>
              <a:buChar char="•"/>
            </a:pPr>
            <a:r>
              <a:rPr lang="en-US" dirty="0"/>
              <a:t>Expected Results (leading)</a:t>
            </a:r>
          </a:p>
          <a:p>
            <a:pPr marL="742950" lvl="1" indent="-285750">
              <a:buFont typeface="Arial" panose="020B0604020202020204" pitchFamily="34" charset="0"/>
              <a:buChar char="•"/>
            </a:pPr>
            <a:r>
              <a:rPr lang="en-US" dirty="0"/>
              <a:t>Anticipated future outcomes (predictive)</a:t>
            </a:r>
          </a:p>
        </p:txBody>
      </p:sp>
      <p:sp>
        <p:nvSpPr>
          <p:cNvPr id="9" name="Arrow: Curved Down 8">
            <a:extLst>
              <a:ext uri="{FF2B5EF4-FFF2-40B4-BE49-F238E27FC236}">
                <a16:creationId xmlns:a16="http://schemas.microsoft.com/office/drawing/2014/main" id="{7774353A-9AFF-8CB7-D439-5A3E9EA1E696}"/>
              </a:ext>
            </a:extLst>
          </p:cNvPr>
          <p:cNvSpPr/>
          <p:nvPr/>
        </p:nvSpPr>
        <p:spPr>
          <a:xfrm rot="20069510">
            <a:off x="2147818" y="2330719"/>
            <a:ext cx="4138992" cy="1285463"/>
          </a:xfrm>
          <a:prstGeom prst="curvedDownArrow">
            <a:avLst>
              <a:gd name="adj1" fmla="val 29540"/>
              <a:gd name="adj2" fmla="val 50507"/>
              <a:gd name="adj3" fmla="val 36263"/>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TextBox 10">
            <a:extLst>
              <a:ext uri="{FF2B5EF4-FFF2-40B4-BE49-F238E27FC236}">
                <a16:creationId xmlns:a16="http://schemas.microsoft.com/office/drawing/2014/main" id="{7D6AFE22-28A6-6925-40A2-CBADBDFBBA05}"/>
              </a:ext>
            </a:extLst>
          </p:cNvPr>
          <p:cNvSpPr txBox="1"/>
          <p:nvPr/>
        </p:nvSpPr>
        <p:spPr>
          <a:xfrm>
            <a:off x="3241246" y="2941135"/>
            <a:ext cx="1917897" cy="646331"/>
          </a:xfrm>
          <a:prstGeom prst="rect">
            <a:avLst/>
          </a:prstGeom>
          <a:noFill/>
        </p:spPr>
        <p:txBody>
          <a:bodyPr wrap="none" rtlCol="0">
            <a:spAutoFit/>
          </a:bodyPr>
          <a:lstStyle/>
          <a:p>
            <a:r>
              <a:rPr lang="en-US" b="1" dirty="0"/>
              <a:t>A comparison to</a:t>
            </a:r>
          </a:p>
          <a:p>
            <a:r>
              <a:rPr lang="en-US" b="1" dirty="0"/>
              <a:t>another standard!</a:t>
            </a:r>
          </a:p>
        </p:txBody>
      </p:sp>
      <p:sp>
        <p:nvSpPr>
          <p:cNvPr id="13" name="TextBox 12">
            <a:extLst>
              <a:ext uri="{FF2B5EF4-FFF2-40B4-BE49-F238E27FC236}">
                <a16:creationId xmlns:a16="http://schemas.microsoft.com/office/drawing/2014/main" id="{E1591433-9D2F-1901-9DC8-B2EA4D96D85A}"/>
              </a:ext>
            </a:extLst>
          </p:cNvPr>
          <p:cNvSpPr txBox="1"/>
          <p:nvPr/>
        </p:nvSpPr>
        <p:spPr>
          <a:xfrm>
            <a:off x="8443609" y="2451370"/>
            <a:ext cx="3304879" cy="646331"/>
          </a:xfrm>
          <a:prstGeom prst="rect">
            <a:avLst/>
          </a:prstGeom>
          <a:noFill/>
        </p:spPr>
        <p:txBody>
          <a:bodyPr wrap="none" rtlCol="0">
            <a:spAutoFit/>
          </a:bodyPr>
          <a:lstStyle/>
          <a:p>
            <a:pPr marL="285750" indent="-285750">
              <a:buFont typeface="Wingdings" panose="05000000000000000000" pitchFamily="2" charset="2"/>
              <a:buChar char="q"/>
            </a:pPr>
            <a:r>
              <a:rPr lang="en-US" b="1" dirty="0"/>
              <a:t>Plan versus Actual</a:t>
            </a:r>
          </a:p>
          <a:p>
            <a:pPr marL="285750" indent="-285750">
              <a:buFont typeface="Wingdings" panose="05000000000000000000" pitchFamily="2" charset="2"/>
              <a:buChar char="q"/>
            </a:pPr>
            <a:r>
              <a:rPr lang="en-US" b="1" dirty="0"/>
              <a:t>A Contractual Requirement(s)</a:t>
            </a:r>
          </a:p>
        </p:txBody>
      </p:sp>
    </p:spTree>
    <p:extLst>
      <p:ext uri="{BB962C8B-B14F-4D97-AF65-F5344CB8AC3E}">
        <p14:creationId xmlns:p14="http://schemas.microsoft.com/office/powerpoint/2010/main" val="6313877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7DB8D1-A5E1-DA66-E712-C1C6F110E87E}"/>
            </a:ext>
          </a:extLst>
        </p:cNvPr>
        <p:cNvGrpSpPr/>
        <p:nvPr/>
      </p:nvGrpSpPr>
      <p:grpSpPr>
        <a:xfrm>
          <a:off x="0" y="0"/>
          <a:ext cx="0" cy="0"/>
          <a:chOff x="0" y="0"/>
          <a:chExt cx="0" cy="0"/>
        </a:xfrm>
      </p:grpSpPr>
      <p:grpSp>
        <p:nvGrpSpPr>
          <p:cNvPr id="3" name="Group 2">
            <a:extLst>
              <a:ext uri="{FF2B5EF4-FFF2-40B4-BE49-F238E27FC236}">
                <a16:creationId xmlns:a16="http://schemas.microsoft.com/office/drawing/2014/main" id="{8701DC82-CC97-8967-3583-B5DF92CE1FDF}"/>
              </a:ext>
            </a:extLst>
          </p:cNvPr>
          <p:cNvGrpSpPr/>
          <p:nvPr/>
        </p:nvGrpSpPr>
        <p:grpSpPr>
          <a:xfrm>
            <a:off x="53251" y="5615780"/>
            <a:ext cx="870324" cy="550484"/>
            <a:chOff x="92163" y="5499044"/>
            <a:chExt cx="870324" cy="550484"/>
          </a:xfrm>
        </p:grpSpPr>
        <p:sp>
          <p:nvSpPr>
            <p:cNvPr id="6" name="Explosion: 8 Points 5">
              <a:extLst>
                <a:ext uri="{FF2B5EF4-FFF2-40B4-BE49-F238E27FC236}">
                  <a16:creationId xmlns:a16="http://schemas.microsoft.com/office/drawing/2014/main" id="{83897838-3F1B-9516-D7C9-2ACFC2B8BC2B}"/>
                </a:ext>
              </a:extLst>
            </p:cNvPr>
            <p:cNvSpPr/>
            <p:nvPr/>
          </p:nvSpPr>
          <p:spPr>
            <a:xfrm rot="20852856">
              <a:off x="92163" y="5499044"/>
              <a:ext cx="870324" cy="550484"/>
            </a:xfrm>
            <a:prstGeom prst="irregularSeal1">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64383F97-2FE5-E6FD-2C03-AC4FF9BE5398}"/>
                </a:ext>
              </a:extLst>
            </p:cNvPr>
            <p:cNvSpPr txBox="1"/>
            <p:nvPr/>
          </p:nvSpPr>
          <p:spPr>
            <a:xfrm rot="20809125">
              <a:off x="257646" y="5617812"/>
              <a:ext cx="525208" cy="307777"/>
            </a:xfrm>
            <a:prstGeom prst="rect">
              <a:avLst/>
            </a:prstGeom>
            <a:noFill/>
          </p:spPr>
          <p:txBody>
            <a:bodyPr wrap="none" rtlCol="0">
              <a:spAutoFit/>
            </a:bodyPr>
            <a:lstStyle/>
            <a:p>
              <a:r>
                <a:rPr lang="en-US" sz="1400" b="1" dirty="0"/>
                <a:t>New</a:t>
              </a:r>
            </a:p>
          </p:txBody>
        </p:sp>
      </p:grpSp>
      <p:sp>
        <p:nvSpPr>
          <p:cNvPr id="7" name="Title 3">
            <a:extLst>
              <a:ext uri="{FF2B5EF4-FFF2-40B4-BE49-F238E27FC236}">
                <a16:creationId xmlns:a16="http://schemas.microsoft.com/office/drawing/2014/main" id="{13C3A76E-F063-2612-5742-A02BB9903140}"/>
              </a:ext>
            </a:extLst>
          </p:cNvPr>
          <p:cNvSpPr txBox="1">
            <a:spLocks/>
          </p:cNvSpPr>
          <p:nvPr/>
        </p:nvSpPr>
        <p:spPr>
          <a:xfrm>
            <a:off x="612984" y="722812"/>
            <a:ext cx="10984933" cy="615922"/>
          </a:xfrm>
          <a:prstGeom prst="rect">
            <a:avLst/>
          </a:prstGeom>
        </p:spPr>
        <p:txBody>
          <a:bodyPr anchor="ctr">
            <a:normAutofit fontScale="90000" lnSpcReduction="10000"/>
          </a:bodyPr>
          <a:lstStyle>
            <a:lvl1pPr algn="ctr" rtl="0" fontAlgn="base">
              <a:spcBef>
                <a:spcPct val="0"/>
              </a:spcBef>
              <a:spcAft>
                <a:spcPct val="0"/>
              </a:spcAft>
              <a:defRPr sz="3200" b="1" i="1" kern="1200" cap="none" baseline="0">
                <a:solidFill>
                  <a:schemeClr val="tx1"/>
                </a:solidFill>
                <a:latin typeface="Franklin Gothic Medium" pitchFamily="34" charset="0"/>
                <a:ea typeface="+mj-ea"/>
                <a:cs typeface="Tahoma" pitchFamily="34" charset="0"/>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3998" dirty="0">
                <a:latin typeface="Calibri" panose="020F0502020204030204" pitchFamily="34" charset="0"/>
                <a:ea typeface="Calibri" panose="020F0502020204030204" pitchFamily="34" charset="0"/>
                <a:cs typeface="Times New Roman" panose="02020603050405020304" pitchFamily="18" charset="0"/>
              </a:rPr>
              <a:t>Measurement Working Group Presentation</a:t>
            </a:r>
            <a:endParaRPr lang="en-US" sz="3998" dirty="0"/>
          </a:p>
        </p:txBody>
      </p:sp>
      <p:sp>
        <p:nvSpPr>
          <p:cNvPr id="2" name="Subtitle 4">
            <a:extLst>
              <a:ext uri="{FF2B5EF4-FFF2-40B4-BE49-F238E27FC236}">
                <a16:creationId xmlns:a16="http://schemas.microsoft.com/office/drawing/2014/main" id="{5B135836-1C18-BC95-3B1B-A3E023B725A4}"/>
              </a:ext>
            </a:extLst>
          </p:cNvPr>
          <p:cNvSpPr txBox="1">
            <a:spLocks/>
          </p:cNvSpPr>
          <p:nvPr/>
        </p:nvSpPr>
        <p:spPr>
          <a:xfrm>
            <a:off x="635425" y="1533767"/>
            <a:ext cx="10940051" cy="4503476"/>
          </a:xfrm>
        </p:spPr>
        <p:txBody>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charset="0"/>
              <a:buNone/>
            </a:pPr>
            <a:r>
              <a:rPr lang="en-US" sz="3200" b="1" dirty="0">
                <a:solidFill>
                  <a:srgbClr val="C00000"/>
                </a:solidFill>
              </a:rPr>
              <a:t>The Measurement Domain Realm</a:t>
            </a:r>
            <a:endParaRPr lang="en-US" b="1" dirty="0">
              <a:solidFill>
                <a:srgbClr val="C00000"/>
              </a:solidFill>
            </a:endParaRPr>
          </a:p>
          <a:p>
            <a:pPr marL="0" indent="0">
              <a:buFont typeface="Arial" charset="0"/>
              <a:buNone/>
            </a:pPr>
            <a:endParaRPr lang="en-US" sz="1200" b="1" dirty="0"/>
          </a:p>
        </p:txBody>
      </p:sp>
      <p:sp>
        <p:nvSpPr>
          <p:cNvPr id="10" name="Ribbon: Curved and Tilted Down 9">
            <a:extLst>
              <a:ext uri="{FF2B5EF4-FFF2-40B4-BE49-F238E27FC236}">
                <a16:creationId xmlns:a16="http://schemas.microsoft.com/office/drawing/2014/main" id="{B007B40B-745F-C130-269A-38DA480C1FA2}"/>
              </a:ext>
            </a:extLst>
          </p:cNvPr>
          <p:cNvSpPr/>
          <p:nvPr/>
        </p:nvSpPr>
        <p:spPr>
          <a:xfrm>
            <a:off x="3417992" y="4464110"/>
            <a:ext cx="5350213" cy="1671078"/>
          </a:xfrm>
          <a:prstGeom prst="ellipseRibbo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t>Metrics,</a:t>
            </a:r>
          </a:p>
          <a:p>
            <a:pPr algn="ctr"/>
            <a:r>
              <a:rPr lang="en-US" sz="2000" b="1" dirty="0"/>
              <a:t>Measures,</a:t>
            </a:r>
          </a:p>
          <a:p>
            <a:pPr algn="ctr"/>
            <a:r>
              <a:rPr lang="en-US" sz="2000" b="1" dirty="0"/>
              <a:t>Measurements,</a:t>
            </a:r>
          </a:p>
          <a:p>
            <a:pPr algn="ctr"/>
            <a:r>
              <a:rPr lang="en-US" sz="2000" b="1" dirty="0"/>
              <a:t>Indicators</a:t>
            </a:r>
          </a:p>
        </p:txBody>
      </p:sp>
      <p:pic>
        <p:nvPicPr>
          <p:cNvPr id="14" name="Picture 13">
            <a:extLst>
              <a:ext uri="{FF2B5EF4-FFF2-40B4-BE49-F238E27FC236}">
                <a16:creationId xmlns:a16="http://schemas.microsoft.com/office/drawing/2014/main" id="{59468E87-7444-3F75-B064-D59250A48EB3}"/>
              </a:ext>
            </a:extLst>
          </p:cNvPr>
          <p:cNvPicPr>
            <a:picLocks noChangeAspect="1"/>
          </p:cNvPicPr>
          <p:nvPr/>
        </p:nvPicPr>
        <p:blipFill>
          <a:blip r:embed="rId2"/>
          <a:stretch>
            <a:fillRect/>
          </a:stretch>
        </p:blipFill>
        <p:spPr>
          <a:xfrm>
            <a:off x="739444" y="1767428"/>
            <a:ext cx="1819971" cy="1704049"/>
          </a:xfrm>
          <a:prstGeom prst="rect">
            <a:avLst/>
          </a:prstGeom>
        </p:spPr>
      </p:pic>
      <p:sp>
        <p:nvSpPr>
          <p:cNvPr id="5" name="Rectangle 4">
            <a:extLst>
              <a:ext uri="{FF2B5EF4-FFF2-40B4-BE49-F238E27FC236}">
                <a16:creationId xmlns:a16="http://schemas.microsoft.com/office/drawing/2014/main" id="{7D4FCB6B-80F0-4578-D140-C29330B012A9}"/>
              </a:ext>
            </a:extLst>
          </p:cNvPr>
          <p:cNvSpPr/>
          <p:nvPr/>
        </p:nvSpPr>
        <p:spPr>
          <a:xfrm>
            <a:off x="3349896" y="5544759"/>
            <a:ext cx="1371600" cy="2286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F2E42D9-AFB1-2A0F-EFD4-3D831D9DFC53}"/>
              </a:ext>
            </a:extLst>
          </p:cNvPr>
          <p:cNvSpPr txBox="1"/>
          <p:nvPr/>
        </p:nvSpPr>
        <p:spPr>
          <a:xfrm>
            <a:off x="48777" y="4357991"/>
            <a:ext cx="4752711" cy="1477328"/>
          </a:xfrm>
          <a:prstGeom prst="rect">
            <a:avLst/>
          </a:prstGeom>
          <a:noFill/>
        </p:spPr>
        <p:txBody>
          <a:bodyPr wrap="none" rtlCol="0">
            <a:spAutoFit/>
          </a:bodyPr>
          <a:lstStyle/>
          <a:p>
            <a:pPr marL="285750" indent="-285750">
              <a:buFont typeface="Arial" panose="020B0604020202020204" pitchFamily="34" charset="0"/>
              <a:buChar char="•"/>
            </a:pPr>
            <a:r>
              <a:rPr lang="en-US" dirty="0"/>
              <a:t>They measure something!</a:t>
            </a:r>
          </a:p>
          <a:p>
            <a:pPr marL="285750" indent="-285750">
              <a:buFont typeface="Arial" panose="020B0604020202020204" pitchFamily="34" charset="0"/>
              <a:buChar char="•"/>
            </a:pPr>
            <a:r>
              <a:rPr lang="en-US" dirty="0"/>
              <a:t>They provide feedback on</a:t>
            </a:r>
          </a:p>
          <a:p>
            <a:pPr marL="742950" lvl="1" indent="-285750">
              <a:buFont typeface="Arial" panose="020B0604020202020204" pitchFamily="34" charset="0"/>
              <a:buChar char="•"/>
            </a:pPr>
            <a:r>
              <a:rPr lang="en-US" dirty="0"/>
              <a:t>Past Performance (lagging)</a:t>
            </a:r>
          </a:p>
          <a:p>
            <a:pPr marL="742950" lvl="1" indent="-285750">
              <a:buFont typeface="Arial" panose="020B0604020202020204" pitchFamily="34" charset="0"/>
              <a:buChar char="•"/>
            </a:pPr>
            <a:r>
              <a:rPr lang="en-US" dirty="0"/>
              <a:t>Expected Results (leading)</a:t>
            </a:r>
          </a:p>
          <a:p>
            <a:pPr marL="742950" lvl="1" indent="-285750">
              <a:buFont typeface="Arial" panose="020B0604020202020204" pitchFamily="34" charset="0"/>
              <a:buChar char="•"/>
            </a:pPr>
            <a:r>
              <a:rPr lang="en-US" dirty="0"/>
              <a:t>Anticipated future outcomes (predictive)</a:t>
            </a:r>
          </a:p>
        </p:txBody>
      </p:sp>
      <p:sp>
        <p:nvSpPr>
          <p:cNvPr id="9" name="Arrow: Curved Down 8">
            <a:extLst>
              <a:ext uri="{FF2B5EF4-FFF2-40B4-BE49-F238E27FC236}">
                <a16:creationId xmlns:a16="http://schemas.microsoft.com/office/drawing/2014/main" id="{469F7758-826C-E610-0036-95F90FB654E0}"/>
              </a:ext>
            </a:extLst>
          </p:cNvPr>
          <p:cNvSpPr/>
          <p:nvPr/>
        </p:nvSpPr>
        <p:spPr>
          <a:xfrm rot="20069510">
            <a:off x="2147818" y="2330719"/>
            <a:ext cx="4138992" cy="1285463"/>
          </a:xfrm>
          <a:prstGeom prst="curvedDownArrow">
            <a:avLst>
              <a:gd name="adj1" fmla="val 29540"/>
              <a:gd name="adj2" fmla="val 50507"/>
              <a:gd name="adj3" fmla="val 36263"/>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TextBox 10">
            <a:extLst>
              <a:ext uri="{FF2B5EF4-FFF2-40B4-BE49-F238E27FC236}">
                <a16:creationId xmlns:a16="http://schemas.microsoft.com/office/drawing/2014/main" id="{6621EE0C-2A5A-17BF-1F84-B1571D759D57}"/>
              </a:ext>
            </a:extLst>
          </p:cNvPr>
          <p:cNvSpPr txBox="1"/>
          <p:nvPr/>
        </p:nvSpPr>
        <p:spPr>
          <a:xfrm>
            <a:off x="3241246" y="2941135"/>
            <a:ext cx="1917897" cy="646331"/>
          </a:xfrm>
          <a:prstGeom prst="rect">
            <a:avLst/>
          </a:prstGeom>
          <a:noFill/>
        </p:spPr>
        <p:txBody>
          <a:bodyPr wrap="none" rtlCol="0">
            <a:spAutoFit/>
          </a:bodyPr>
          <a:lstStyle/>
          <a:p>
            <a:r>
              <a:rPr lang="en-US" b="1" dirty="0"/>
              <a:t>A comparison to</a:t>
            </a:r>
          </a:p>
          <a:p>
            <a:r>
              <a:rPr lang="en-US" b="1" dirty="0"/>
              <a:t>another standard!</a:t>
            </a:r>
          </a:p>
        </p:txBody>
      </p:sp>
      <p:sp>
        <p:nvSpPr>
          <p:cNvPr id="13" name="TextBox 12">
            <a:extLst>
              <a:ext uri="{FF2B5EF4-FFF2-40B4-BE49-F238E27FC236}">
                <a16:creationId xmlns:a16="http://schemas.microsoft.com/office/drawing/2014/main" id="{80B86130-569C-15B8-04A8-3BBDA0A2181A}"/>
              </a:ext>
            </a:extLst>
          </p:cNvPr>
          <p:cNvSpPr txBox="1"/>
          <p:nvPr/>
        </p:nvSpPr>
        <p:spPr>
          <a:xfrm>
            <a:off x="8443609" y="2451370"/>
            <a:ext cx="3304879" cy="1477328"/>
          </a:xfrm>
          <a:prstGeom prst="rect">
            <a:avLst/>
          </a:prstGeom>
          <a:noFill/>
        </p:spPr>
        <p:txBody>
          <a:bodyPr wrap="none" rtlCol="0">
            <a:spAutoFit/>
          </a:bodyPr>
          <a:lstStyle/>
          <a:p>
            <a:pPr marL="285750" indent="-285750">
              <a:buFont typeface="Wingdings" panose="05000000000000000000" pitchFamily="2" charset="2"/>
              <a:buChar char="q"/>
            </a:pPr>
            <a:r>
              <a:rPr lang="en-US" b="1" dirty="0"/>
              <a:t>Plan versus Actual</a:t>
            </a:r>
          </a:p>
          <a:p>
            <a:pPr marL="285750" indent="-285750">
              <a:buFont typeface="Wingdings" panose="05000000000000000000" pitchFamily="2" charset="2"/>
              <a:buChar char="q"/>
            </a:pPr>
            <a:r>
              <a:rPr lang="en-US" b="1" dirty="0"/>
              <a:t>A Contractual Requirement(s)</a:t>
            </a:r>
          </a:p>
          <a:p>
            <a:pPr marL="742950" lvl="1" indent="-285750">
              <a:buFont typeface="Wingdings" panose="05000000000000000000" pitchFamily="2" charset="2"/>
              <a:buChar char="Ø"/>
            </a:pPr>
            <a:r>
              <a:rPr lang="en-US" b="1" dirty="0"/>
              <a:t>Cost</a:t>
            </a:r>
          </a:p>
          <a:p>
            <a:pPr marL="742950" lvl="1" indent="-285750">
              <a:buFont typeface="Wingdings" panose="05000000000000000000" pitchFamily="2" charset="2"/>
              <a:buChar char="Ø"/>
            </a:pPr>
            <a:r>
              <a:rPr lang="en-US" b="1" dirty="0"/>
              <a:t>Schedule</a:t>
            </a:r>
          </a:p>
          <a:p>
            <a:pPr marL="742950" lvl="1" indent="-285750">
              <a:buFont typeface="Wingdings" panose="05000000000000000000" pitchFamily="2" charset="2"/>
              <a:buChar char="Ø"/>
            </a:pPr>
            <a:r>
              <a:rPr lang="en-US" b="1" dirty="0"/>
              <a:t>Features/Capabilities</a:t>
            </a:r>
          </a:p>
        </p:txBody>
      </p:sp>
    </p:spTree>
    <p:extLst>
      <p:ext uri="{BB962C8B-B14F-4D97-AF65-F5344CB8AC3E}">
        <p14:creationId xmlns:p14="http://schemas.microsoft.com/office/powerpoint/2010/main" val="27903876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89B2BA-CB4A-45C1-DFFA-1E7C9B74AAB3}"/>
            </a:ext>
          </a:extLst>
        </p:cNvPr>
        <p:cNvGrpSpPr/>
        <p:nvPr/>
      </p:nvGrpSpPr>
      <p:grpSpPr>
        <a:xfrm>
          <a:off x="0" y="0"/>
          <a:ext cx="0" cy="0"/>
          <a:chOff x="0" y="0"/>
          <a:chExt cx="0" cy="0"/>
        </a:xfrm>
      </p:grpSpPr>
      <p:grpSp>
        <p:nvGrpSpPr>
          <p:cNvPr id="3" name="Group 2">
            <a:extLst>
              <a:ext uri="{FF2B5EF4-FFF2-40B4-BE49-F238E27FC236}">
                <a16:creationId xmlns:a16="http://schemas.microsoft.com/office/drawing/2014/main" id="{343475BB-945A-EAA2-84C5-7F44FD7F7282}"/>
              </a:ext>
            </a:extLst>
          </p:cNvPr>
          <p:cNvGrpSpPr/>
          <p:nvPr/>
        </p:nvGrpSpPr>
        <p:grpSpPr>
          <a:xfrm>
            <a:off x="53251" y="5615780"/>
            <a:ext cx="870324" cy="550484"/>
            <a:chOff x="92163" y="5499044"/>
            <a:chExt cx="870324" cy="550484"/>
          </a:xfrm>
        </p:grpSpPr>
        <p:sp>
          <p:nvSpPr>
            <p:cNvPr id="6" name="Explosion: 8 Points 5">
              <a:extLst>
                <a:ext uri="{FF2B5EF4-FFF2-40B4-BE49-F238E27FC236}">
                  <a16:creationId xmlns:a16="http://schemas.microsoft.com/office/drawing/2014/main" id="{DE9F0A37-AEAD-BC0F-878A-B42181E4EE71}"/>
                </a:ext>
              </a:extLst>
            </p:cNvPr>
            <p:cNvSpPr/>
            <p:nvPr/>
          </p:nvSpPr>
          <p:spPr>
            <a:xfrm rot="20852856">
              <a:off x="92163" y="5499044"/>
              <a:ext cx="870324" cy="550484"/>
            </a:xfrm>
            <a:prstGeom prst="irregularSeal1">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0E33FAD-4997-7E07-9D69-E1051467AABF}"/>
                </a:ext>
              </a:extLst>
            </p:cNvPr>
            <p:cNvSpPr txBox="1"/>
            <p:nvPr/>
          </p:nvSpPr>
          <p:spPr>
            <a:xfrm rot="20809125">
              <a:off x="257646" y="5617812"/>
              <a:ext cx="525208" cy="307777"/>
            </a:xfrm>
            <a:prstGeom prst="rect">
              <a:avLst/>
            </a:prstGeom>
            <a:noFill/>
          </p:spPr>
          <p:txBody>
            <a:bodyPr wrap="none" rtlCol="0">
              <a:spAutoFit/>
            </a:bodyPr>
            <a:lstStyle/>
            <a:p>
              <a:r>
                <a:rPr lang="en-US" sz="1400" b="1" dirty="0"/>
                <a:t>New</a:t>
              </a:r>
            </a:p>
          </p:txBody>
        </p:sp>
      </p:grpSp>
      <p:sp>
        <p:nvSpPr>
          <p:cNvPr id="7" name="Title 3">
            <a:extLst>
              <a:ext uri="{FF2B5EF4-FFF2-40B4-BE49-F238E27FC236}">
                <a16:creationId xmlns:a16="http://schemas.microsoft.com/office/drawing/2014/main" id="{A5AAA4C1-9657-6523-849F-6FDB52B8AC2D}"/>
              </a:ext>
            </a:extLst>
          </p:cNvPr>
          <p:cNvSpPr txBox="1">
            <a:spLocks/>
          </p:cNvSpPr>
          <p:nvPr/>
        </p:nvSpPr>
        <p:spPr>
          <a:xfrm>
            <a:off x="612984" y="722812"/>
            <a:ext cx="10984933" cy="615922"/>
          </a:xfrm>
          <a:prstGeom prst="rect">
            <a:avLst/>
          </a:prstGeom>
        </p:spPr>
        <p:txBody>
          <a:bodyPr anchor="ctr">
            <a:normAutofit fontScale="90000" lnSpcReduction="10000"/>
          </a:bodyPr>
          <a:lstStyle>
            <a:lvl1pPr algn="ctr" rtl="0" fontAlgn="base">
              <a:spcBef>
                <a:spcPct val="0"/>
              </a:spcBef>
              <a:spcAft>
                <a:spcPct val="0"/>
              </a:spcAft>
              <a:defRPr sz="3200" b="1" i="1" kern="1200" cap="none" baseline="0">
                <a:solidFill>
                  <a:schemeClr val="tx1"/>
                </a:solidFill>
                <a:latin typeface="Franklin Gothic Medium" pitchFamily="34" charset="0"/>
                <a:ea typeface="+mj-ea"/>
                <a:cs typeface="Tahoma" pitchFamily="34" charset="0"/>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3998" dirty="0">
                <a:latin typeface="Calibri" panose="020F0502020204030204" pitchFamily="34" charset="0"/>
                <a:ea typeface="Calibri" panose="020F0502020204030204" pitchFamily="34" charset="0"/>
                <a:cs typeface="Times New Roman" panose="02020603050405020304" pitchFamily="18" charset="0"/>
              </a:rPr>
              <a:t>Measurement Working Group Presentation</a:t>
            </a:r>
            <a:endParaRPr lang="en-US" sz="3998" dirty="0"/>
          </a:p>
        </p:txBody>
      </p:sp>
      <p:sp>
        <p:nvSpPr>
          <p:cNvPr id="2" name="Subtitle 4">
            <a:extLst>
              <a:ext uri="{FF2B5EF4-FFF2-40B4-BE49-F238E27FC236}">
                <a16:creationId xmlns:a16="http://schemas.microsoft.com/office/drawing/2014/main" id="{1BC0EF6B-D9D9-4DC3-199A-30031ADABA27}"/>
              </a:ext>
            </a:extLst>
          </p:cNvPr>
          <p:cNvSpPr txBox="1">
            <a:spLocks/>
          </p:cNvSpPr>
          <p:nvPr/>
        </p:nvSpPr>
        <p:spPr>
          <a:xfrm>
            <a:off x="635425" y="1533767"/>
            <a:ext cx="10940051" cy="4503476"/>
          </a:xfrm>
        </p:spPr>
        <p:txBody>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charset="0"/>
              <a:buNone/>
            </a:pPr>
            <a:r>
              <a:rPr lang="en-US" sz="3200" b="1" dirty="0">
                <a:solidFill>
                  <a:srgbClr val="C00000"/>
                </a:solidFill>
              </a:rPr>
              <a:t>The Measurement Domain Realm</a:t>
            </a:r>
            <a:endParaRPr lang="en-US" b="1" dirty="0">
              <a:solidFill>
                <a:srgbClr val="C00000"/>
              </a:solidFill>
            </a:endParaRPr>
          </a:p>
          <a:p>
            <a:pPr marL="0" indent="0">
              <a:buFont typeface="Arial" charset="0"/>
              <a:buNone/>
            </a:pPr>
            <a:endParaRPr lang="en-US" sz="1200" b="1" dirty="0"/>
          </a:p>
        </p:txBody>
      </p:sp>
      <p:sp>
        <p:nvSpPr>
          <p:cNvPr id="10" name="Ribbon: Curved and Tilted Down 9">
            <a:extLst>
              <a:ext uri="{FF2B5EF4-FFF2-40B4-BE49-F238E27FC236}">
                <a16:creationId xmlns:a16="http://schemas.microsoft.com/office/drawing/2014/main" id="{F72FD3F7-1AE2-6EF2-3F20-11B4E449B440}"/>
              </a:ext>
            </a:extLst>
          </p:cNvPr>
          <p:cNvSpPr/>
          <p:nvPr/>
        </p:nvSpPr>
        <p:spPr>
          <a:xfrm>
            <a:off x="3417992" y="4464110"/>
            <a:ext cx="5350213" cy="1671078"/>
          </a:xfrm>
          <a:prstGeom prst="ellipseRibbo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t>Metrics,</a:t>
            </a:r>
          </a:p>
          <a:p>
            <a:pPr algn="ctr"/>
            <a:r>
              <a:rPr lang="en-US" sz="2000" b="1" dirty="0"/>
              <a:t>Measures,</a:t>
            </a:r>
          </a:p>
          <a:p>
            <a:pPr algn="ctr"/>
            <a:r>
              <a:rPr lang="en-US" sz="2000" b="1" dirty="0"/>
              <a:t>Measurements,</a:t>
            </a:r>
          </a:p>
          <a:p>
            <a:pPr algn="ctr"/>
            <a:r>
              <a:rPr lang="en-US" sz="2000" b="1" dirty="0"/>
              <a:t>Indicators</a:t>
            </a:r>
          </a:p>
        </p:txBody>
      </p:sp>
      <p:pic>
        <p:nvPicPr>
          <p:cNvPr id="14" name="Picture 13">
            <a:extLst>
              <a:ext uri="{FF2B5EF4-FFF2-40B4-BE49-F238E27FC236}">
                <a16:creationId xmlns:a16="http://schemas.microsoft.com/office/drawing/2014/main" id="{BEE4662D-98EC-9114-82D9-118E77F4D163}"/>
              </a:ext>
            </a:extLst>
          </p:cNvPr>
          <p:cNvPicPr>
            <a:picLocks noChangeAspect="1"/>
          </p:cNvPicPr>
          <p:nvPr/>
        </p:nvPicPr>
        <p:blipFill>
          <a:blip r:embed="rId2"/>
          <a:stretch>
            <a:fillRect/>
          </a:stretch>
        </p:blipFill>
        <p:spPr>
          <a:xfrm>
            <a:off x="739444" y="1767428"/>
            <a:ext cx="1819971" cy="1704049"/>
          </a:xfrm>
          <a:prstGeom prst="rect">
            <a:avLst/>
          </a:prstGeom>
        </p:spPr>
      </p:pic>
      <p:sp>
        <p:nvSpPr>
          <p:cNvPr id="5" name="Rectangle 4">
            <a:extLst>
              <a:ext uri="{FF2B5EF4-FFF2-40B4-BE49-F238E27FC236}">
                <a16:creationId xmlns:a16="http://schemas.microsoft.com/office/drawing/2014/main" id="{349F1EF1-65FD-4D2A-9DBD-27DC8508FFE1}"/>
              </a:ext>
            </a:extLst>
          </p:cNvPr>
          <p:cNvSpPr/>
          <p:nvPr/>
        </p:nvSpPr>
        <p:spPr>
          <a:xfrm>
            <a:off x="3349896" y="5544759"/>
            <a:ext cx="1371600" cy="2286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CC476262-4ABD-37B6-F4F1-7C865ED5AAF5}"/>
              </a:ext>
            </a:extLst>
          </p:cNvPr>
          <p:cNvSpPr txBox="1"/>
          <p:nvPr/>
        </p:nvSpPr>
        <p:spPr>
          <a:xfrm>
            <a:off x="48777" y="4357991"/>
            <a:ext cx="4752711" cy="1477328"/>
          </a:xfrm>
          <a:prstGeom prst="rect">
            <a:avLst/>
          </a:prstGeom>
          <a:noFill/>
        </p:spPr>
        <p:txBody>
          <a:bodyPr wrap="none" rtlCol="0">
            <a:spAutoFit/>
          </a:bodyPr>
          <a:lstStyle/>
          <a:p>
            <a:pPr marL="285750" indent="-285750">
              <a:buFont typeface="Arial" panose="020B0604020202020204" pitchFamily="34" charset="0"/>
              <a:buChar char="•"/>
            </a:pPr>
            <a:r>
              <a:rPr lang="en-US" dirty="0"/>
              <a:t>They measure something!</a:t>
            </a:r>
          </a:p>
          <a:p>
            <a:pPr marL="285750" indent="-285750">
              <a:buFont typeface="Arial" panose="020B0604020202020204" pitchFamily="34" charset="0"/>
              <a:buChar char="•"/>
            </a:pPr>
            <a:r>
              <a:rPr lang="en-US" dirty="0"/>
              <a:t>They provide feedback on</a:t>
            </a:r>
          </a:p>
          <a:p>
            <a:pPr marL="742950" lvl="1" indent="-285750">
              <a:buFont typeface="Arial" panose="020B0604020202020204" pitchFamily="34" charset="0"/>
              <a:buChar char="•"/>
            </a:pPr>
            <a:r>
              <a:rPr lang="en-US" dirty="0"/>
              <a:t>Past Performance (lagging)</a:t>
            </a:r>
          </a:p>
          <a:p>
            <a:pPr marL="742950" lvl="1" indent="-285750">
              <a:buFont typeface="Arial" panose="020B0604020202020204" pitchFamily="34" charset="0"/>
              <a:buChar char="•"/>
            </a:pPr>
            <a:r>
              <a:rPr lang="en-US" dirty="0"/>
              <a:t>Expected Results (leading)</a:t>
            </a:r>
          </a:p>
          <a:p>
            <a:pPr marL="742950" lvl="1" indent="-285750">
              <a:buFont typeface="Arial" panose="020B0604020202020204" pitchFamily="34" charset="0"/>
              <a:buChar char="•"/>
            </a:pPr>
            <a:r>
              <a:rPr lang="en-US" dirty="0"/>
              <a:t>Anticipated future outcomes (predictive)</a:t>
            </a:r>
          </a:p>
        </p:txBody>
      </p:sp>
      <p:sp>
        <p:nvSpPr>
          <p:cNvPr id="9" name="Arrow: Curved Down 8">
            <a:extLst>
              <a:ext uri="{FF2B5EF4-FFF2-40B4-BE49-F238E27FC236}">
                <a16:creationId xmlns:a16="http://schemas.microsoft.com/office/drawing/2014/main" id="{C69DA647-3B4D-4BC8-6CFB-56E0AF794B98}"/>
              </a:ext>
            </a:extLst>
          </p:cNvPr>
          <p:cNvSpPr/>
          <p:nvPr/>
        </p:nvSpPr>
        <p:spPr>
          <a:xfrm rot="20069510">
            <a:off x="2147818" y="2330719"/>
            <a:ext cx="4138992" cy="1285463"/>
          </a:xfrm>
          <a:prstGeom prst="curvedDownArrow">
            <a:avLst>
              <a:gd name="adj1" fmla="val 29540"/>
              <a:gd name="adj2" fmla="val 50507"/>
              <a:gd name="adj3" fmla="val 36263"/>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TextBox 10">
            <a:extLst>
              <a:ext uri="{FF2B5EF4-FFF2-40B4-BE49-F238E27FC236}">
                <a16:creationId xmlns:a16="http://schemas.microsoft.com/office/drawing/2014/main" id="{29D9303B-F8A4-2261-B661-D1B615E4943B}"/>
              </a:ext>
            </a:extLst>
          </p:cNvPr>
          <p:cNvSpPr txBox="1"/>
          <p:nvPr/>
        </p:nvSpPr>
        <p:spPr>
          <a:xfrm>
            <a:off x="3241246" y="2941135"/>
            <a:ext cx="1917897" cy="646331"/>
          </a:xfrm>
          <a:prstGeom prst="rect">
            <a:avLst/>
          </a:prstGeom>
          <a:noFill/>
        </p:spPr>
        <p:txBody>
          <a:bodyPr wrap="none" rtlCol="0">
            <a:spAutoFit/>
          </a:bodyPr>
          <a:lstStyle/>
          <a:p>
            <a:r>
              <a:rPr lang="en-US" b="1" dirty="0"/>
              <a:t>A comparison to</a:t>
            </a:r>
          </a:p>
          <a:p>
            <a:r>
              <a:rPr lang="en-US" b="1" dirty="0"/>
              <a:t>another standard!</a:t>
            </a:r>
          </a:p>
        </p:txBody>
      </p:sp>
      <p:sp>
        <p:nvSpPr>
          <p:cNvPr id="13" name="TextBox 12">
            <a:extLst>
              <a:ext uri="{FF2B5EF4-FFF2-40B4-BE49-F238E27FC236}">
                <a16:creationId xmlns:a16="http://schemas.microsoft.com/office/drawing/2014/main" id="{80474F9F-E3CA-066B-9DE1-96EF963ED5C1}"/>
              </a:ext>
            </a:extLst>
          </p:cNvPr>
          <p:cNvSpPr txBox="1"/>
          <p:nvPr/>
        </p:nvSpPr>
        <p:spPr>
          <a:xfrm>
            <a:off x="8443609" y="2451370"/>
            <a:ext cx="3711401" cy="1754326"/>
          </a:xfrm>
          <a:prstGeom prst="rect">
            <a:avLst/>
          </a:prstGeom>
          <a:noFill/>
        </p:spPr>
        <p:txBody>
          <a:bodyPr wrap="none" rtlCol="0">
            <a:spAutoFit/>
          </a:bodyPr>
          <a:lstStyle/>
          <a:p>
            <a:pPr marL="285750" indent="-285750">
              <a:buFont typeface="Wingdings" panose="05000000000000000000" pitchFamily="2" charset="2"/>
              <a:buChar char="q"/>
            </a:pPr>
            <a:r>
              <a:rPr lang="en-US" b="1" dirty="0"/>
              <a:t>Plan versus Actual</a:t>
            </a:r>
          </a:p>
          <a:p>
            <a:pPr marL="285750" indent="-285750">
              <a:buFont typeface="Wingdings" panose="05000000000000000000" pitchFamily="2" charset="2"/>
              <a:buChar char="q"/>
            </a:pPr>
            <a:r>
              <a:rPr lang="en-US" b="1" dirty="0"/>
              <a:t>A Contractual Requirement(s)</a:t>
            </a:r>
          </a:p>
          <a:p>
            <a:pPr marL="742950" lvl="1" indent="-285750">
              <a:buFont typeface="Wingdings" panose="05000000000000000000" pitchFamily="2" charset="2"/>
              <a:buChar char="Ø"/>
            </a:pPr>
            <a:r>
              <a:rPr lang="en-US" b="1" dirty="0"/>
              <a:t>Cost</a:t>
            </a:r>
          </a:p>
          <a:p>
            <a:pPr marL="742950" lvl="1" indent="-285750">
              <a:buFont typeface="Wingdings" panose="05000000000000000000" pitchFamily="2" charset="2"/>
              <a:buChar char="Ø"/>
            </a:pPr>
            <a:r>
              <a:rPr lang="en-US" b="1" dirty="0"/>
              <a:t>Schedule</a:t>
            </a:r>
          </a:p>
          <a:p>
            <a:pPr marL="742950" lvl="1" indent="-285750">
              <a:buFont typeface="Wingdings" panose="05000000000000000000" pitchFamily="2" charset="2"/>
              <a:buChar char="Ø"/>
            </a:pPr>
            <a:r>
              <a:rPr lang="en-US" b="1" dirty="0"/>
              <a:t>Features/Capabilities</a:t>
            </a:r>
          </a:p>
          <a:p>
            <a:pPr marL="285750" indent="-285750">
              <a:buFont typeface="Wingdings" panose="05000000000000000000" pitchFamily="2" charset="2"/>
              <a:buChar char="q"/>
            </a:pPr>
            <a:r>
              <a:rPr lang="en-US" b="1" dirty="0"/>
              <a:t>Company Goal(s) and Objective(s)</a:t>
            </a:r>
          </a:p>
        </p:txBody>
      </p:sp>
    </p:spTree>
    <p:extLst>
      <p:ext uri="{BB962C8B-B14F-4D97-AF65-F5344CB8AC3E}">
        <p14:creationId xmlns:p14="http://schemas.microsoft.com/office/powerpoint/2010/main" val="2818128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E96C63-B5D2-9F3B-409B-B3A8AD9D9F33}"/>
            </a:ext>
          </a:extLst>
        </p:cNvPr>
        <p:cNvGrpSpPr/>
        <p:nvPr/>
      </p:nvGrpSpPr>
      <p:grpSpPr>
        <a:xfrm>
          <a:off x="0" y="0"/>
          <a:ext cx="0" cy="0"/>
          <a:chOff x="0" y="0"/>
          <a:chExt cx="0" cy="0"/>
        </a:xfrm>
      </p:grpSpPr>
      <p:grpSp>
        <p:nvGrpSpPr>
          <p:cNvPr id="3" name="Group 2">
            <a:extLst>
              <a:ext uri="{FF2B5EF4-FFF2-40B4-BE49-F238E27FC236}">
                <a16:creationId xmlns:a16="http://schemas.microsoft.com/office/drawing/2014/main" id="{546857AF-4B64-1FC2-6AE0-30F084B97BE4}"/>
              </a:ext>
            </a:extLst>
          </p:cNvPr>
          <p:cNvGrpSpPr/>
          <p:nvPr/>
        </p:nvGrpSpPr>
        <p:grpSpPr>
          <a:xfrm>
            <a:off x="53251" y="5615780"/>
            <a:ext cx="870324" cy="550484"/>
            <a:chOff x="92163" y="5499044"/>
            <a:chExt cx="870324" cy="550484"/>
          </a:xfrm>
        </p:grpSpPr>
        <p:sp>
          <p:nvSpPr>
            <p:cNvPr id="6" name="Explosion: 8 Points 5">
              <a:extLst>
                <a:ext uri="{FF2B5EF4-FFF2-40B4-BE49-F238E27FC236}">
                  <a16:creationId xmlns:a16="http://schemas.microsoft.com/office/drawing/2014/main" id="{FC7774FA-59DC-A78B-87AB-296F428CA0BE}"/>
                </a:ext>
              </a:extLst>
            </p:cNvPr>
            <p:cNvSpPr/>
            <p:nvPr/>
          </p:nvSpPr>
          <p:spPr>
            <a:xfrm rot="20852856">
              <a:off x="92163" y="5499044"/>
              <a:ext cx="870324" cy="550484"/>
            </a:xfrm>
            <a:prstGeom prst="irregularSeal1">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854BDCB3-C9D7-C052-DD1B-EB8C510A7D4C}"/>
                </a:ext>
              </a:extLst>
            </p:cNvPr>
            <p:cNvSpPr txBox="1"/>
            <p:nvPr/>
          </p:nvSpPr>
          <p:spPr>
            <a:xfrm rot="20809125">
              <a:off x="257646" y="5617812"/>
              <a:ext cx="525208" cy="307777"/>
            </a:xfrm>
            <a:prstGeom prst="rect">
              <a:avLst/>
            </a:prstGeom>
            <a:noFill/>
          </p:spPr>
          <p:txBody>
            <a:bodyPr wrap="none" rtlCol="0">
              <a:spAutoFit/>
            </a:bodyPr>
            <a:lstStyle/>
            <a:p>
              <a:r>
                <a:rPr lang="en-US" sz="1400" b="1" dirty="0"/>
                <a:t>New</a:t>
              </a:r>
            </a:p>
          </p:txBody>
        </p:sp>
      </p:grpSp>
      <p:sp>
        <p:nvSpPr>
          <p:cNvPr id="7" name="Title 3">
            <a:extLst>
              <a:ext uri="{FF2B5EF4-FFF2-40B4-BE49-F238E27FC236}">
                <a16:creationId xmlns:a16="http://schemas.microsoft.com/office/drawing/2014/main" id="{A0448F08-2139-2534-4E5F-BF459F3C6DC5}"/>
              </a:ext>
            </a:extLst>
          </p:cNvPr>
          <p:cNvSpPr txBox="1">
            <a:spLocks/>
          </p:cNvSpPr>
          <p:nvPr/>
        </p:nvSpPr>
        <p:spPr>
          <a:xfrm>
            <a:off x="612984" y="722812"/>
            <a:ext cx="10984933" cy="615922"/>
          </a:xfrm>
          <a:prstGeom prst="rect">
            <a:avLst/>
          </a:prstGeom>
        </p:spPr>
        <p:txBody>
          <a:bodyPr anchor="ctr">
            <a:normAutofit fontScale="90000" lnSpcReduction="10000"/>
          </a:bodyPr>
          <a:lstStyle>
            <a:lvl1pPr algn="ctr" rtl="0" fontAlgn="base">
              <a:spcBef>
                <a:spcPct val="0"/>
              </a:spcBef>
              <a:spcAft>
                <a:spcPct val="0"/>
              </a:spcAft>
              <a:defRPr sz="3200" b="1" i="1" kern="1200" cap="none" baseline="0">
                <a:solidFill>
                  <a:schemeClr val="tx1"/>
                </a:solidFill>
                <a:latin typeface="Franklin Gothic Medium" pitchFamily="34" charset="0"/>
                <a:ea typeface="+mj-ea"/>
                <a:cs typeface="Tahoma" pitchFamily="34" charset="0"/>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3998" dirty="0">
                <a:latin typeface="Calibri" panose="020F0502020204030204" pitchFamily="34" charset="0"/>
                <a:ea typeface="Calibri" panose="020F0502020204030204" pitchFamily="34" charset="0"/>
                <a:cs typeface="Times New Roman" panose="02020603050405020304" pitchFamily="18" charset="0"/>
              </a:rPr>
              <a:t>Measurement Working Group Presentation</a:t>
            </a:r>
            <a:endParaRPr lang="en-US" sz="3998" dirty="0"/>
          </a:p>
        </p:txBody>
      </p:sp>
      <p:sp>
        <p:nvSpPr>
          <p:cNvPr id="2" name="Subtitle 4">
            <a:extLst>
              <a:ext uri="{FF2B5EF4-FFF2-40B4-BE49-F238E27FC236}">
                <a16:creationId xmlns:a16="http://schemas.microsoft.com/office/drawing/2014/main" id="{27823312-A055-2900-04A9-8F74213A3D9D}"/>
              </a:ext>
            </a:extLst>
          </p:cNvPr>
          <p:cNvSpPr txBox="1">
            <a:spLocks/>
          </p:cNvSpPr>
          <p:nvPr/>
        </p:nvSpPr>
        <p:spPr>
          <a:xfrm>
            <a:off x="635425" y="1533767"/>
            <a:ext cx="10940051" cy="4503476"/>
          </a:xfrm>
        </p:spPr>
        <p:txBody>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charset="0"/>
              <a:buNone/>
            </a:pPr>
            <a:r>
              <a:rPr lang="en-US" sz="3200" b="1" dirty="0">
                <a:solidFill>
                  <a:srgbClr val="C00000"/>
                </a:solidFill>
              </a:rPr>
              <a:t>The Measurement Domain Realm</a:t>
            </a:r>
            <a:endParaRPr lang="en-US" b="1" dirty="0">
              <a:solidFill>
                <a:srgbClr val="C00000"/>
              </a:solidFill>
            </a:endParaRPr>
          </a:p>
          <a:p>
            <a:pPr marL="0" indent="0">
              <a:buFont typeface="Arial" charset="0"/>
              <a:buNone/>
            </a:pPr>
            <a:endParaRPr lang="en-US" sz="1200" b="1" dirty="0"/>
          </a:p>
        </p:txBody>
      </p:sp>
      <p:sp>
        <p:nvSpPr>
          <p:cNvPr id="10" name="Ribbon: Curved and Tilted Down 9">
            <a:extLst>
              <a:ext uri="{FF2B5EF4-FFF2-40B4-BE49-F238E27FC236}">
                <a16:creationId xmlns:a16="http://schemas.microsoft.com/office/drawing/2014/main" id="{DF3D3B89-A3D5-6D1C-E530-C8EA39A572E0}"/>
              </a:ext>
            </a:extLst>
          </p:cNvPr>
          <p:cNvSpPr/>
          <p:nvPr/>
        </p:nvSpPr>
        <p:spPr>
          <a:xfrm>
            <a:off x="3417992" y="4464110"/>
            <a:ext cx="5350213" cy="1671078"/>
          </a:xfrm>
          <a:prstGeom prst="ellipseRibbo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t>Metrics,</a:t>
            </a:r>
          </a:p>
          <a:p>
            <a:pPr algn="ctr"/>
            <a:r>
              <a:rPr lang="en-US" sz="2000" b="1" dirty="0"/>
              <a:t>Measures,</a:t>
            </a:r>
          </a:p>
          <a:p>
            <a:pPr algn="ctr"/>
            <a:r>
              <a:rPr lang="en-US" sz="2000" b="1" dirty="0"/>
              <a:t>Measurements,</a:t>
            </a:r>
          </a:p>
          <a:p>
            <a:pPr algn="ctr"/>
            <a:r>
              <a:rPr lang="en-US" sz="2000" b="1" dirty="0"/>
              <a:t>Indicators</a:t>
            </a:r>
          </a:p>
        </p:txBody>
      </p:sp>
      <p:pic>
        <p:nvPicPr>
          <p:cNvPr id="14" name="Picture 13">
            <a:extLst>
              <a:ext uri="{FF2B5EF4-FFF2-40B4-BE49-F238E27FC236}">
                <a16:creationId xmlns:a16="http://schemas.microsoft.com/office/drawing/2014/main" id="{68112776-3598-E74A-32C3-BC9CB73A614A}"/>
              </a:ext>
            </a:extLst>
          </p:cNvPr>
          <p:cNvPicPr>
            <a:picLocks noChangeAspect="1"/>
          </p:cNvPicPr>
          <p:nvPr/>
        </p:nvPicPr>
        <p:blipFill>
          <a:blip r:embed="rId2"/>
          <a:stretch>
            <a:fillRect/>
          </a:stretch>
        </p:blipFill>
        <p:spPr>
          <a:xfrm>
            <a:off x="739444" y="1767428"/>
            <a:ext cx="1819971" cy="1704049"/>
          </a:xfrm>
          <a:prstGeom prst="rect">
            <a:avLst/>
          </a:prstGeom>
        </p:spPr>
      </p:pic>
      <p:sp>
        <p:nvSpPr>
          <p:cNvPr id="5" name="Rectangle 4">
            <a:extLst>
              <a:ext uri="{FF2B5EF4-FFF2-40B4-BE49-F238E27FC236}">
                <a16:creationId xmlns:a16="http://schemas.microsoft.com/office/drawing/2014/main" id="{0FCD9FB1-FDEF-1996-9FB1-B6377F13D1C3}"/>
              </a:ext>
            </a:extLst>
          </p:cNvPr>
          <p:cNvSpPr/>
          <p:nvPr/>
        </p:nvSpPr>
        <p:spPr>
          <a:xfrm>
            <a:off x="3349896" y="5544759"/>
            <a:ext cx="1371600" cy="2286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CF6B997B-9FFF-8982-4786-7FA63ABFB9D6}"/>
              </a:ext>
            </a:extLst>
          </p:cNvPr>
          <p:cNvSpPr txBox="1"/>
          <p:nvPr/>
        </p:nvSpPr>
        <p:spPr>
          <a:xfrm>
            <a:off x="48777" y="4357991"/>
            <a:ext cx="4752711" cy="1477328"/>
          </a:xfrm>
          <a:prstGeom prst="rect">
            <a:avLst/>
          </a:prstGeom>
          <a:noFill/>
        </p:spPr>
        <p:txBody>
          <a:bodyPr wrap="none" rtlCol="0">
            <a:spAutoFit/>
          </a:bodyPr>
          <a:lstStyle/>
          <a:p>
            <a:pPr marL="285750" indent="-285750">
              <a:buFont typeface="Arial" panose="020B0604020202020204" pitchFamily="34" charset="0"/>
              <a:buChar char="•"/>
            </a:pPr>
            <a:r>
              <a:rPr lang="en-US" dirty="0"/>
              <a:t>They measure something!</a:t>
            </a:r>
          </a:p>
          <a:p>
            <a:pPr marL="285750" indent="-285750">
              <a:buFont typeface="Arial" panose="020B0604020202020204" pitchFamily="34" charset="0"/>
              <a:buChar char="•"/>
            </a:pPr>
            <a:r>
              <a:rPr lang="en-US" dirty="0"/>
              <a:t>They provide feedback on</a:t>
            </a:r>
          </a:p>
          <a:p>
            <a:pPr marL="742950" lvl="1" indent="-285750">
              <a:buFont typeface="Arial" panose="020B0604020202020204" pitchFamily="34" charset="0"/>
              <a:buChar char="•"/>
            </a:pPr>
            <a:r>
              <a:rPr lang="en-US" dirty="0"/>
              <a:t>Past Performance (lagging)</a:t>
            </a:r>
          </a:p>
          <a:p>
            <a:pPr marL="742950" lvl="1" indent="-285750">
              <a:buFont typeface="Arial" panose="020B0604020202020204" pitchFamily="34" charset="0"/>
              <a:buChar char="•"/>
            </a:pPr>
            <a:r>
              <a:rPr lang="en-US" dirty="0"/>
              <a:t>Expected Results (leading)</a:t>
            </a:r>
          </a:p>
          <a:p>
            <a:pPr marL="742950" lvl="1" indent="-285750">
              <a:buFont typeface="Arial" panose="020B0604020202020204" pitchFamily="34" charset="0"/>
              <a:buChar char="•"/>
            </a:pPr>
            <a:r>
              <a:rPr lang="en-US" dirty="0"/>
              <a:t>Anticipated future outcomes (predictive)</a:t>
            </a:r>
          </a:p>
        </p:txBody>
      </p:sp>
      <p:sp>
        <p:nvSpPr>
          <p:cNvPr id="9" name="Arrow: Curved Down 8">
            <a:extLst>
              <a:ext uri="{FF2B5EF4-FFF2-40B4-BE49-F238E27FC236}">
                <a16:creationId xmlns:a16="http://schemas.microsoft.com/office/drawing/2014/main" id="{FFFA84B7-CBC9-D81F-144E-E22AE60E9C3B}"/>
              </a:ext>
            </a:extLst>
          </p:cNvPr>
          <p:cNvSpPr/>
          <p:nvPr/>
        </p:nvSpPr>
        <p:spPr>
          <a:xfrm rot="20069510">
            <a:off x="2147818" y="2330719"/>
            <a:ext cx="4138992" cy="1285463"/>
          </a:xfrm>
          <a:prstGeom prst="curvedDownArrow">
            <a:avLst>
              <a:gd name="adj1" fmla="val 29540"/>
              <a:gd name="adj2" fmla="val 50507"/>
              <a:gd name="adj3" fmla="val 36263"/>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TextBox 10">
            <a:extLst>
              <a:ext uri="{FF2B5EF4-FFF2-40B4-BE49-F238E27FC236}">
                <a16:creationId xmlns:a16="http://schemas.microsoft.com/office/drawing/2014/main" id="{085AB7EE-CBB0-E4E5-34AC-658FF1F9D35A}"/>
              </a:ext>
            </a:extLst>
          </p:cNvPr>
          <p:cNvSpPr txBox="1"/>
          <p:nvPr/>
        </p:nvSpPr>
        <p:spPr>
          <a:xfrm>
            <a:off x="3241246" y="2941135"/>
            <a:ext cx="1917897" cy="646331"/>
          </a:xfrm>
          <a:prstGeom prst="rect">
            <a:avLst/>
          </a:prstGeom>
          <a:noFill/>
        </p:spPr>
        <p:txBody>
          <a:bodyPr wrap="none" rtlCol="0">
            <a:spAutoFit/>
          </a:bodyPr>
          <a:lstStyle/>
          <a:p>
            <a:r>
              <a:rPr lang="en-US" b="1" dirty="0"/>
              <a:t>A comparison to</a:t>
            </a:r>
          </a:p>
          <a:p>
            <a:r>
              <a:rPr lang="en-US" b="1" dirty="0"/>
              <a:t>another standard!</a:t>
            </a:r>
          </a:p>
        </p:txBody>
      </p:sp>
      <p:sp>
        <p:nvSpPr>
          <p:cNvPr id="13" name="TextBox 12">
            <a:extLst>
              <a:ext uri="{FF2B5EF4-FFF2-40B4-BE49-F238E27FC236}">
                <a16:creationId xmlns:a16="http://schemas.microsoft.com/office/drawing/2014/main" id="{0A8EC3A4-47B6-09E5-EB11-648B1EF4536C}"/>
              </a:ext>
            </a:extLst>
          </p:cNvPr>
          <p:cNvSpPr txBox="1"/>
          <p:nvPr/>
        </p:nvSpPr>
        <p:spPr>
          <a:xfrm>
            <a:off x="8443609" y="2451370"/>
            <a:ext cx="3711401" cy="1754326"/>
          </a:xfrm>
          <a:prstGeom prst="rect">
            <a:avLst/>
          </a:prstGeom>
          <a:noFill/>
        </p:spPr>
        <p:txBody>
          <a:bodyPr wrap="none" rtlCol="0">
            <a:spAutoFit/>
          </a:bodyPr>
          <a:lstStyle/>
          <a:p>
            <a:pPr marL="285750" indent="-285750">
              <a:buFont typeface="Wingdings" panose="05000000000000000000" pitchFamily="2" charset="2"/>
              <a:buChar char="q"/>
            </a:pPr>
            <a:r>
              <a:rPr lang="en-US" b="1" dirty="0"/>
              <a:t>Plan versus Actual</a:t>
            </a:r>
          </a:p>
          <a:p>
            <a:pPr marL="285750" indent="-285750">
              <a:buFont typeface="Wingdings" panose="05000000000000000000" pitchFamily="2" charset="2"/>
              <a:buChar char="q"/>
            </a:pPr>
            <a:r>
              <a:rPr lang="en-US" b="1" dirty="0"/>
              <a:t>A Contractual Requirement(s)</a:t>
            </a:r>
          </a:p>
          <a:p>
            <a:pPr marL="742950" lvl="1" indent="-285750">
              <a:buFont typeface="Wingdings" panose="05000000000000000000" pitchFamily="2" charset="2"/>
              <a:buChar char="Ø"/>
            </a:pPr>
            <a:r>
              <a:rPr lang="en-US" b="1" dirty="0"/>
              <a:t>Cost</a:t>
            </a:r>
          </a:p>
          <a:p>
            <a:pPr marL="742950" lvl="1" indent="-285750">
              <a:buFont typeface="Wingdings" panose="05000000000000000000" pitchFamily="2" charset="2"/>
              <a:buChar char="Ø"/>
            </a:pPr>
            <a:r>
              <a:rPr lang="en-US" b="1" dirty="0"/>
              <a:t>Schedule</a:t>
            </a:r>
          </a:p>
          <a:p>
            <a:pPr marL="742950" lvl="1" indent="-285750">
              <a:buFont typeface="Wingdings" panose="05000000000000000000" pitchFamily="2" charset="2"/>
              <a:buChar char="Ø"/>
            </a:pPr>
            <a:r>
              <a:rPr lang="en-US" b="1" dirty="0"/>
              <a:t>Features/Capabilities</a:t>
            </a:r>
          </a:p>
          <a:p>
            <a:pPr marL="285750" indent="-285750">
              <a:buFont typeface="Wingdings" panose="05000000000000000000" pitchFamily="2" charset="2"/>
              <a:buChar char="q"/>
            </a:pPr>
            <a:r>
              <a:rPr lang="en-US" b="1" dirty="0"/>
              <a:t>Company Goal(s) and Objective(s)</a:t>
            </a:r>
          </a:p>
        </p:txBody>
      </p:sp>
      <p:pic>
        <p:nvPicPr>
          <p:cNvPr id="16" name="Picture 15">
            <a:extLst>
              <a:ext uri="{FF2B5EF4-FFF2-40B4-BE49-F238E27FC236}">
                <a16:creationId xmlns:a16="http://schemas.microsoft.com/office/drawing/2014/main" id="{688DBBC7-79A0-4CBD-3AEB-568D68A2C620}"/>
              </a:ext>
            </a:extLst>
          </p:cNvPr>
          <p:cNvPicPr>
            <a:picLocks noChangeAspect="1"/>
          </p:cNvPicPr>
          <p:nvPr/>
        </p:nvPicPr>
        <p:blipFill>
          <a:blip r:embed="rId3"/>
          <a:stretch>
            <a:fillRect/>
          </a:stretch>
        </p:blipFill>
        <p:spPr>
          <a:xfrm>
            <a:off x="5272393" y="2852623"/>
            <a:ext cx="2248906" cy="1561741"/>
          </a:xfrm>
          <a:prstGeom prst="rect">
            <a:avLst/>
          </a:prstGeom>
        </p:spPr>
      </p:pic>
      <p:sp>
        <p:nvSpPr>
          <p:cNvPr id="15" name="Rectangle 14">
            <a:extLst>
              <a:ext uri="{FF2B5EF4-FFF2-40B4-BE49-F238E27FC236}">
                <a16:creationId xmlns:a16="http://schemas.microsoft.com/office/drawing/2014/main" id="{5D84ABC5-B80C-9CFC-F540-CCC4FD32A074}"/>
              </a:ext>
            </a:extLst>
          </p:cNvPr>
          <p:cNvSpPr/>
          <p:nvPr/>
        </p:nvSpPr>
        <p:spPr>
          <a:xfrm>
            <a:off x="6101715" y="2111299"/>
            <a:ext cx="2264851" cy="830997"/>
          </a:xfrm>
          <a:prstGeom prst="rect">
            <a:avLst/>
          </a:prstGeom>
          <a:noFill/>
        </p:spPr>
        <p:txBody>
          <a:bodyPr wrap="none" lIns="91440" tIns="45720" rIns="91440" bIns="45720">
            <a:spAutoFit/>
          </a:bodyPr>
          <a:lstStyle/>
          <a:p>
            <a:pPr algn="ctr"/>
            <a:r>
              <a:rPr lang="en-US" sz="2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Are We Meeting</a:t>
            </a:r>
          </a:p>
          <a:p>
            <a:pPr algn="ctr"/>
            <a:r>
              <a:rPr lang="en-US" sz="2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the Standards?</a:t>
            </a:r>
          </a:p>
        </p:txBody>
      </p:sp>
    </p:spTree>
    <p:extLst>
      <p:ext uri="{BB962C8B-B14F-4D97-AF65-F5344CB8AC3E}">
        <p14:creationId xmlns:p14="http://schemas.microsoft.com/office/powerpoint/2010/main" val="38775770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627ED4-AC75-17C4-15A7-1641782E4C79}"/>
            </a:ext>
          </a:extLst>
        </p:cNvPr>
        <p:cNvGrpSpPr/>
        <p:nvPr/>
      </p:nvGrpSpPr>
      <p:grpSpPr>
        <a:xfrm>
          <a:off x="0" y="0"/>
          <a:ext cx="0" cy="0"/>
          <a:chOff x="0" y="0"/>
          <a:chExt cx="0" cy="0"/>
        </a:xfrm>
      </p:grpSpPr>
      <p:grpSp>
        <p:nvGrpSpPr>
          <p:cNvPr id="3" name="Group 2">
            <a:extLst>
              <a:ext uri="{FF2B5EF4-FFF2-40B4-BE49-F238E27FC236}">
                <a16:creationId xmlns:a16="http://schemas.microsoft.com/office/drawing/2014/main" id="{873DFFAC-516F-5E64-4ED6-B4133C41B3EF}"/>
              </a:ext>
            </a:extLst>
          </p:cNvPr>
          <p:cNvGrpSpPr/>
          <p:nvPr/>
        </p:nvGrpSpPr>
        <p:grpSpPr>
          <a:xfrm>
            <a:off x="53251" y="5615780"/>
            <a:ext cx="870324" cy="550484"/>
            <a:chOff x="92163" y="5499044"/>
            <a:chExt cx="870324" cy="550484"/>
          </a:xfrm>
        </p:grpSpPr>
        <p:sp>
          <p:nvSpPr>
            <p:cNvPr id="6" name="Explosion: 8 Points 5">
              <a:extLst>
                <a:ext uri="{FF2B5EF4-FFF2-40B4-BE49-F238E27FC236}">
                  <a16:creationId xmlns:a16="http://schemas.microsoft.com/office/drawing/2014/main" id="{6DE5DB28-A0C8-41A0-EB43-6075EE9FF1A3}"/>
                </a:ext>
              </a:extLst>
            </p:cNvPr>
            <p:cNvSpPr/>
            <p:nvPr/>
          </p:nvSpPr>
          <p:spPr>
            <a:xfrm rot="20852856">
              <a:off x="92163" y="5499044"/>
              <a:ext cx="870324" cy="550484"/>
            </a:xfrm>
            <a:prstGeom prst="irregularSeal1">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EB0AE337-E600-680A-9ED2-49D2A12B5FC0}"/>
                </a:ext>
              </a:extLst>
            </p:cNvPr>
            <p:cNvSpPr txBox="1"/>
            <p:nvPr/>
          </p:nvSpPr>
          <p:spPr>
            <a:xfrm rot="20809125">
              <a:off x="257646" y="5617812"/>
              <a:ext cx="525208" cy="307777"/>
            </a:xfrm>
            <a:prstGeom prst="rect">
              <a:avLst/>
            </a:prstGeom>
            <a:noFill/>
          </p:spPr>
          <p:txBody>
            <a:bodyPr wrap="none" rtlCol="0">
              <a:spAutoFit/>
            </a:bodyPr>
            <a:lstStyle/>
            <a:p>
              <a:r>
                <a:rPr lang="en-US" sz="1400" b="1" dirty="0"/>
                <a:t>New</a:t>
              </a:r>
            </a:p>
          </p:txBody>
        </p:sp>
      </p:grpSp>
      <p:sp>
        <p:nvSpPr>
          <p:cNvPr id="7" name="Title 3">
            <a:extLst>
              <a:ext uri="{FF2B5EF4-FFF2-40B4-BE49-F238E27FC236}">
                <a16:creationId xmlns:a16="http://schemas.microsoft.com/office/drawing/2014/main" id="{1853B0BA-9F8C-EB43-795B-FA1FAE21C01C}"/>
              </a:ext>
            </a:extLst>
          </p:cNvPr>
          <p:cNvSpPr txBox="1">
            <a:spLocks/>
          </p:cNvSpPr>
          <p:nvPr/>
        </p:nvSpPr>
        <p:spPr>
          <a:xfrm>
            <a:off x="612984" y="722812"/>
            <a:ext cx="10984933" cy="615922"/>
          </a:xfrm>
          <a:prstGeom prst="rect">
            <a:avLst/>
          </a:prstGeom>
        </p:spPr>
        <p:txBody>
          <a:bodyPr anchor="ctr">
            <a:normAutofit fontScale="90000" lnSpcReduction="10000"/>
          </a:bodyPr>
          <a:lstStyle>
            <a:lvl1pPr algn="ctr" rtl="0" fontAlgn="base">
              <a:spcBef>
                <a:spcPct val="0"/>
              </a:spcBef>
              <a:spcAft>
                <a:spcPct val="0"/>
              </a:spcAft>
              <a:defRPr sz="3200" b="1" i="1" kern="1200" cap="none" baseline="0">
                <a:solidFill>
                  <a:schemeClr val="tx1"/>
                </a:solidFill>
                <a:latin typeface="Franklin Gothic Medium" pitchFamily="34" charset="0"/>
                <a:ea typeface="+mj-ea"/>
                <a:cs typeface="Tahoma" pitchFamily="34" charset="0"/>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3998" dirty="0">
                <a:latin typeface="Calibri" panose="020F0502020204030204" pitchFamily="34" charset="0"/>
                <a:ea typeface="Calibri" panose="020F0502020204030204" pitchFamily="34" charset="0"/>
                <a:cs typeface="Times New Roman" panose="02020603050405020304" pitchFamily="18" charset="0"/>
              </a:rPr>
              <a:t>Measurement Working Group Presentation</a:t>
            </a:r>
            <a:endParaRPr lang="en-US" sz="3998" dirty="0"/>
          </a:p>
        </p:txBody>
      </p:sp>
      <p:sp>
        <p:nvSpPr>
          <p:cNvPr id="2" name="Subtitle 4">
            <a:extLst>
              <a:ext uri="{FF2B5EF4-FFF2-40B4-BE49-F238E27FC236}">
                <a16:creationId xmlns:a16="http://schemas.microsoft.com/office/drawing/2014/main" id="{E53174CA-DB71-6FC8-5AD2-BAFED0084A4E}"/>
              </a:ext>
            </a:extLst>
          </p:cNvPr>
          <p:cNvSpPr txBox="1">
            <a:spLocks/>
          </p:cNvSpPr>
          <p:nvPr/>
        </p:nvSpPr>
        <p:spPr>
          <a:xfrm>
            <a:off x="635425" y="1533767"/>
            <a:ext cx="10940051" cy="4503476"/>
          </a:xfrm>
        </p:spPr>
        <p:txBody>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charset="0"/>
              <a:buNone/>
            </a:pPr>
            <a:r>
              <a:rPr lang="en-US" sz="3200" b="1" dirty="0">
                <a:solidFill>
                  <a:srgbClr val="C00000"/>
                </a:solidFill>
              </a:rPr>
              <a:t>The Measurement Domain Realm</a:t>
            </a:r>
            <a:endParaRPr lang="en-US" b="1" dirty="0">
              <a:solidFill>
                <a:srgbClr val="C00000"/>
              </a:solidFill>
            </a:endParaRPr>
          </a:p>
          <a:p>
            <a:pPr marL="0" indent="0">
              <a:buFont typeface="Arial" charset="0"/>
              <a:buNone/>
            </a:pPr>
            <a:endParaRPr lang="en-US" sz="1200" b="1" dirty="0"/>
          </a:p>
        </p:txBody>
      </p:sp>
      <p:sp>
        <p:nvSpPr>
          <p:cNvPr id="10" name="Ribbon: Curved and Tilted Down 9">
            <a:extLst>
              <a:ext uri="{FF2B5EF4-FFF2-40B4-BE49-F238E27FC236}">
                <a16:creationId xmlns:a16="http://schemas.microsoft.com/office/drawing/2014/main" id="{E6C5A6C4-00C8-24BF-DE02-7A15EC8911F3}"/>
              </a:ext>
            </a:extLst>
          </p:cNvPr>
          <p:cNvSpPr/>
          <p:nvPr/>
        </p:nvSpPr>
        <p:spPr>
          <a:xfrm>
            <a:off x="3417992" y="4464110"/>
            <a:ext cx="5350213" cy="1671078"/>
          </a:xfrm>
          <a:prstGeom prst="ellipseRibbo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t>Metrics,</a:t>
            </a:r>
          </a:p>
          <a:p>
            <a:pPr algn="ctr"/>
            <a:r>
              <a:rPr lang="en-US" sz="2000" b="1" dirty="0"/>
              <a:t>Measures,</a:t>
            </a:r>
          </a:p>
          <a:p>
            <a:pPr algn="ctr"/>
            <a:r>
              <a:rPr lang="en-US" sz="2000" b="1" dirty="0"/>
              <a:t>Measurements,</a:t>
            </a:r>
          </a:p>
          <a:p>
            <a:pPr algn="ctr"/>
            <a:r>
              <a:rPr lang="en-US" sz="2000" b="1" dirty="0"/>
              <a:t>Indicators</a:t>
            </a:r>
          </a:p>
        </p:txBody>
      </p:sp>
      <p:pic>
        <p:nvPicPr>
          <p:cNvPr id="14" name="Picture 13">
            <a:extLst>
              <a:ext uri="{FF2B5EF4-FFF2-40B4-BE49-F238E27FC236}">
                <a16:creationId xmlns:a16="http://schemas.microsoft.com/office/drawing/2014/main" id="{7E82B9D3-A7B2-8782-49A7-B831629550FB}"/>
              </a:ext>
            </a:extLst>
          </p:cNvPr>
          <p:cNvPicPr>
            <a:picLocks noChangeAspect="1"/>
          </p:cNvPicPr>
          <p:nvPr/>
        </p:nvPicPr>
        <p:blipFill>
          <a:blip r:embed="rId2"/>
          <a:stretch>
            <a:fillRect/>
          </a:stretch>
        </p:blipFill>
        <p:spPr>
          <a:xfrm>
            <a:off x="739444" y="1767428"/>
            <a:ext cx="1819971" cy="1704049"/>
          </a:xfrm>
          <a:prstGeom prst="rect">
            <a:avLst/>
          </a:prstGeom>
        </p:spPr>
      </p:pic>
      <p:sp>
        <p:nvSpPr>
          <p:cNvPr id="5" name="Rectangle 4">
            <a:extLst>
              <a:ext uri="{FF2B5EF4-FFF2-40B4-BE49-F238E27FC236}">
                <a16:creationId xmlns:a16="http://schemas.microsoft.com/office/drawing/2014/main" id="{25A49B76-25D9-78BC-E6E6-BB80BD96EBD9}"/>
              </a:ext>
            </a:extLst>
          </p:cNvPr>
          <p:cNvSpPr/>
          <p:nvPr/>
        </p:nvSpPr>
        <p:spPr>
          <a:xfrm>
            <a:off x="3349896" y="5544759"/>
            <a:ext cx="1371600" cy="2286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61D9F30C-3CA6-E0FD-3CDB-FB471693D10A}"/>
              </a:ext>
            </a:extLst>
          </p:cNvPr>
          <p:cNvSpPr txBox="1"/>
          <p:nvPr/>
        </p:nvSpPr>
        <p:spPr>
          <a:xfrm>
            <a:off x="48777" y="4357991"/>
            <a:ext cx="4752711" cy="1477328"/>
          </a:xfrm>
          <a:prstGeom prst="rect">
            <a:avLst/>
          </a:prstGeom>
          <a:noFill/>
        </p:spPr>
        <p:txBody>
          <a:bodyPr wrap="none" rtlCol="0">
            <a:spAutoFit/>
          </a:bodyPr>
          <a:lstStyle/>
          <a:p>
            <a:pPr marL="285750" indent="-285750">
              <a:buFont typeface="Arial" panose="020B0604020202020204" pitchFamily="34" charset="0"/>
              <a:buChar char="•"/>
            </a:pPr>
            <a:r>
              <a:rPr lang="en-US" dirty="0"/>
              <a:t>They measure something!</a:t>
            </a:r>
          </a:p>
          <a:p>
            <a:pPr marL="285750" indent="-285750">
              <a:buFont typeface="Arial" panose="020B0604020202020204" pitchFamily="34" charset="0"/>
              <a:buChar char="•"/>
            </a:pPr>
            <a:r>
              <a:rPr lang="en-US" dirty="0"/>
              <a:t>They provide feedback on</a:t>
            </a:r>
          </a:p>
          <a:p>
            <a:pPr marL="742950" lvl="1" indent="-285750">
              <a:buFont typeface="Arial" panose="020B0604020202020204" pitchFamily="34" charset="0"/>
              <a:buChar char="•"/>
            </a:pPr>
            <a:r>
              <a:rPr lang="en-US" dirty="0"/>
              <a:t>Past Performance (lagging)</a:t>
            </a:r>
          </a:p>
          <a:p>
            <a:pPr marL="742950" lvl="1" indent="-285750">
              <a:buFont typeface="Arial" panose="020B0604020202020204" pitchFamily="34" charset="0"/>
              <a:buChar char="•"/>
            </a:pPr>
            <a:r>
              <a:rPr lang="en-US" dirty="0"/>
              <a:t>Expected Results (leading)</a:t>
            </a:r>
          </a:p>
          <a:p>
            <a:pPr marL="742950" lvl="1" indent="-285750">
              <a:buFont typeface="Arial" panose="020B0604020202020204" pitchFamily="34" charset="0"/>
              <a:buChar char="•"/>
            </a:pPr>
            <a:r>
              <a:rPr lang="en-US" dirty="0"/>
              <a:t>Anticipated future outcomes (predictive)</a:t>
            </a:r>
          </a:p>
        </p:txBody>
      </p:sp>
      <p:sp>
        <p:nvSpPr>
          <p:cNvPr id="9" name="Arrow: Curved Down 8">
            <a:extLst>
              <a:ext uri="{FF2B5EF4-FFF2-40B4-BE49-F238E27FC236}">
                <a16:creationId xmlns:a16="http://schemas.microsoft.com/office/drawing/2014/main" id="{58D5E026-A0FD-F6EE-7F81-0D34B895B691}"/>
              </a:ext>
            </a:extLst>
          </p:cNvPr>
          <p:cNvSpPr/>
          <p:nvPr/>
        </p:nvSpPr>
        <p:spPr>
          <a:xfrm rot="20069510">
            <a:off x="2147818" y="2330719"/>
            <a:ext cx="4138992" cy="1285463"/>
          </a:xfrm>
          <a:prstGeom prst="curvedDownArrow">
            <a:avLst>
              <a:gd name="adj1" fmla="val 29540"/>
              <a:gd name="adj2" fmla="val 50507"/>
              <a:gd name="adj3" fmla="val 36263"/>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TextBox 10">
            <a:extLst>
              <a:ext uri="{FF2B5EF4-FFF2-40B4-BE49-F238E27FC236}">
                <a16:creationId xmlns:a16="http://schemas.microsoft.com/office/drawing/2014/main" id="{9DF01DF5-9953-4B34-9FFA-E5A66E9DCE2B}"/>
              </a:ext>
            </a:extLst>
          </p:cNvPr>
          <p:cNvSpPr txBox="1"/>
          <p:nvPr/>
        </p:nvSpPr>
        <p:spPr>
          <a:xfrm>
            <a:off x="3241246" y="2941135"/>
            <a:ext cx="1917897" cy="646331"/>
          </a:xfrm>
          <a:prstGeom prst="rect">
            <a:avLst/>
          </a:prstGeom>
          <a:noFill/>
        </p:spPr>
        <p:txBody>
          <a:bodyPr wrap="none" rtlCol="0">
            <a:spAutoFit/>
          </a:bodyPr>
          <a:lstStyle/>
          <a:p>
            <a:r>
              <a:rPr lang="en-US" b="1" dirty="0"/>
              <a:t>A comparison to</a:t>
            </a:r>
          </a:p>
          <a:p>
            <a:r>
              <a:rPr lang="en-US" b="1" dirty="0"/>
              <a:t>another standard!</a:t>
            </a:r>
          </a:p>
        </p:txBody>
      </p:sp>
      <p:sp>
        <p:nvSpPr>
          <p:cNvPr id="13" name="TextBox 12">
            <a:extLst>
              <a:ext uri="{FF2B5EF4-FFF2-40B4-BE49-F238E27FC236}">
                <a16:creationId xmlns:a16="http://schemas.microsoft.com/office/drawing/2014/main" id="{5E0FEE42-36E6-6F31-880F-C147743BB594}"/>
              </a:ext>
            </a:extLst>
          </p:cNvPr>
          <p:cNvSpPr txBox="1"/>
          <p:nvPr/>
        </p:nvSpPr>
        <p:spPr>
          <a:xfrm>
            <a:off x="8443609" y="2451370"/>
            <a:ext cx="3711401" cy="1754326"/>
          </a:xfrm>
          <a:prstGeom prst="rect">
            <a:avLst/>
          </a:prstGeom>
          <a:noFill/>
        </p:spPr>
        <p:txBody>
          <a:bodyPr wrap="none" rtlCol="0">
            <a:spAutoFit/>
          </a:bodyPr>
          <a:lstStyle/>
          <a:p>
            <a:pPr marL="285750" indent="-285750">
              <a:buFont typeface="Wingdings" panose="05000000000000000000" pitchFamily="2" charset="2"/>
              <a:buChar char="q"/>
            </a:pPr>
            <a:r>
              <a:rPr lang="en-US" b="1" dirty="0"/>
              <a:t>Plan versus Actual</a:t>
            </a:r>
          </a:p>
          <a:p>
            <a:pPr marL="285750" indent="-285750">
              <a:buFont typeface="Wingdings" panose="05000000000000000000" pitchFamily="2" charset="2"/>
              <a:buChar char="q"/>
            </a:pPr>
            <a:r>
              <a:rPr lang="en-US" b="1" dirty="0"/>
              <a:t>A Contractual Requirement(s)</a:t>
            </a:r>
          </a:p>
          <a:p>
            <a:pPr marL="742950" lvl="1" indent="-285750">
              <a:buFont typeface="Wingdings" panose="05000000000000000000" pitchFamily="2" charset="2"/>
              <a:buChar char="Ø"/>
            </a:pPr>
            <a:r>
              <a:rPr lang="en-US" b="1" dirty="0"/>
              <a:t>Cost</a:t>
            </a:r>
          </a:p>
          <a:p>
            <a:pPr marL="742950" lvl="1" indent="-285750">
              <a:buFont typeface="Wingdings" panose="05000000000000000000" pitchFamily="2" charset="2"/>
              <a:buChar char="Ø"/>
            </a:pPr>
            <a:r>
              <a:rPr lang="en-US" b="1" dirty="0"/>
              <a:t>Schedule</a:t>
            </a:r>
          </a:p>
          <a:p>
            <a:pPr marL="742950" lvl="1" indent="-285750">
              <a:buFont typeface="Wingdings" panose="05000000000000000000" pitchFamily="2" charset="2"/>
              <a:buChar char="Ø"/>
            </a:pPr>
            <a:r>
              <a:rPr lang="en-US" b="1" dirty="0"/>
              <a:t>Features/Capabilities</a:t>
            </a:r>
          </a:p>
          <a:p>
            <a:pPr marL="285750" indent="-285750">
              <a:buFont typeface="Wingdings" panose="05000000000000000000" pitchFamily="2" charset="2"/>
              <a:buChar char="q"/>
            </a:pPr>
            <a:r>
              <a:rPr lang="en-US" b="1" dirty="0"/>
              <a:t>Company Goal(s) and Objective(s)</a:t>
            </a:r>
          </a:p>
        </p:txBody>
      </p:sp>
      <p:pic>
        <p:nvPicPr>
          <p:cNvPr id="16" name="Picture 15">
            <a:extLst>
              <a:ext uri="{FF2B5EF4-FFF2-40B4-BE49-F238E27FC236}">
                <a16:creationId xmlns:a16="http://schemas.microsoft.com/office/drawing/2014/main" id="{043E077B-55DB-7076-D9A2-B9EA77E4F2A5}"/>
              </a:ext>
            </a:extLst>
          </p:cNvPr>
          <p:cNvPicPr>
            <a:picLocks noChangeAspect="1"/>
          </p:cNvPicPr>
          <p:nvPr/>
        </p:nvPicPr>
        <p:blipFill>
          <a:blip r:embed="rId3"/>
          <a:stretch>
            <a:fillRect/>
          </a:stretch>
        </p:blipFill>
        <p:spPr>
          <a:xfrm>
            <a:off x="5272393" y="2852623"/>
            <a:ext cx="2248906" cy="1561741"/>
          </a:xfrm>
          <a:prstGeom prst="rect">
            <a:avLst/>
          </a:prstGeom>
        </p:spPr>
      </p:pic>
      <p:sp>
        <p:nvSpPr>
          <p:cNvPr id="15" name="Rectangle 14">
            <a:extLst>
              <a:ext uri="{FF2B5EF4-FFF2-40B4-BE49-F238E27FC236}">
                <a16:creationId xmlns:a16="http://schemas.microsoft.com/office/drawing/2014/main" id="{77126ABD-3CED-CF09-4F53-73B80C80A432}"/>
              </a:ext>
            </a:extLst>
          </p:cNvPr>
          <p:cNvSpPr/>
          <p:nvPr/>
        </p:nvSpPr>
        <p:spPr>
          <a:xfrm>
            <a:off x="6101715" y="2111299"/>
            <a:ext cx="2264851" cy="830997"/>
          </a:xfrm>
          <a:prstGeom prst="rect">
            <a:avLst/>
          </a:prstGeom>
          <a:noFill/>
        </p:spPr>
        <p:txBody>
          <a:bodyPr wrap="none" lIns="91440" tIns="45720" rIns="91440" bIns="45720">
            <a:spAutoFit/>
          </a:bodyPr>
          <a:lstStyle/>
          <a:p>
            <a:pPr algn="ctr"/>
            <a:r>
              <a:rPr lang="en-US" sz="2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Are We Meeting</a:t>
            </a:r>
          </a:p>
          <a:p>
            <a:pPr algn="ctr"/>
            <a:r>
              <a:rPr lang="en-US" sz="2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the Standards?</a:t>
            </a:r>
          </a:p>
        </p:txBody>
      </p:sp>
      <p:sp>
        <p:nvSpPr>
          <p:cNvPr id="17" name="Arrow: Right 16">
            <a:extLst>
              <a:ext uri="{FF2B5EF4-FFF2-40B4-BE49-F238E27FC236}">
                <a16:creationId xmlns:a16="http://schemas.microsoft.com/office/drawing/2014/main" id="{65D8E7EB-5216-94AF-C5F2-615F0DB0DCE6}"/>
              </a:ext>
            </a:extLst>
          </p:cNvPr>
          <p:cNvSpPr/>
          <p:nvPr/>
        </p:nvSpPr>
        <p:spPr>
          <a:xfrm rot="20604407">
            <a:off x="8280634" y="2163620"/>
            <a:ext cx="1645920" cy="266642"/>
          </a:xfrm>
          <a:prstGeom prst="rightArrow">
            <a:avLst>
              <a:gd name="adj1" fmla="val 50000"/>
              <a:gd name="adj2" fmla="val 212348"/>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18" name="Rectangle 17">
            <a:extLst>
              <a:ext uri="{FF2B5EF4-FFF2-40B4-BE49-F238E27FC236}">
                <a16:creationId xmlns:a16="http://schemas.microsoft.com/office/drawing/2014/main" id="{7010017F-93D0-EE7C-D6A2-ED2189321BA2}"/>
              </a:ext>
            </a:extLst>
          </p:cNvPr>
          <p:cNvSpPr/>
          <p:nvPr/>
        </p:nvSpPr>
        <p:spPr>
          <a:xfrm>
            <a:off x="9515503" y="1656037"/>
            <a:ext cx="2262093" cy="707886"/>
          </a:xfrm>
          <a:prstGeom prst="rect">
            <a:avLst/>
          </a:prstGeom>
          <a:noFill/>
        </p:spPr>
        <p:txBody>
          <a:bodyPr wrap="none" lIns="91440" tIns="45720" rIns="91440" bIns="45720">
            <a:spAutoFit/>
          </a:bodyPr>
          <a:lstStyle/>
          <a:p>
            <a:pPr algn="ctr"/>
            <a:r>
              <a:rPr lang="en-US" sz="2000" b="1" dirty="0">
                <a:ln w="0"/>
                <a:effectLst>
                  <a:outerShdw blurRad="38100" dist="19050" dir="2700000" algn="tl" rotWithShape="0">
                    <a:schemeClr val="dk1">
                      <a:alpha val="40000"/>
                    </a:schemeClr>
                  </a:outerShdw>
                </a:effectLst>
                <a:highlight>
                  <a:srgbClr val="FFFF00"/>
                </a:highlight>
              </a:rPr>
              <a:t>System Engineering</a:t>
            </a:r>
          </a:p>
          <a:p>
            <a:pPr algn="ctr"/>
            <a:r>
              <a:rPr lang="en-US" sz="2000" b="1" dirty="0">
                <a:ln w="0"/>
                <a:effectLst>
                  <a:outerShdw blurRad="38100" dist="19050" dir="2700000" algn="tl" rotWithShape="0">
                    <a:schemeClr val="dk1">
                      <a:alpha val="40000"/>
                    </a:schemeClr>
                  </a:outerShdw>
                </a:effectLst>
                <a:highlight>
                  <a:srgbClr val="FFFF00"/>
                </a:highlight>
              </a:rPr>
              <a:t>Requirements</a:t>
            </a:r>
            <a:endParaRPr lang="en-US" sz="2000" b="1" cap="none" spc="0" dirty="0">
              <a:ln w="0"/>
              <a:solidFill>
                <a:schemeClr val="tx1"/>
              </a:solidFill>
              <a:effectLst>
                <a:outerShdw blurRad="38100" dist="19050" dir="2700000" algn="tl" rotWithShape="0">
                  <a:schemeClr val="dk1">
                    <a:alpha val="40000"/>
                  </a:schemeClr>
                </a:outerShdw>
              </a:effectLst>
              <a:highlight>
                <a:srgbClr val="FFFF00"/>
              </a:highlight>
            </a:endParaRPr>
          </a:p>
        </p:txBody>
      </p:sp>
    </p:spTree>
    <p:extLst>
      <p:ext uri="{BB962C8B-B14F-4D97-AF65-F5344CB8AC3E}">
        <p14:creationId xmlns:p14="http://schemas.microsoft.com/office/powerpoint/2010/main" val="22370399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EC696A-79E5-5CC2-85FA-0855611113AB}"/>
            </a:ext>
          </a:extLst>
        </p:cNvPr>
        <p:cNvGrpSpPr/>
        <p:nvPr/>
      </p:nvGrpSpPr>
      <p:grpSpPr>
        <a:xfrm>
          <a:off x="0" y="0"/>
          <a:ext cx="0" cy="0"/>
          <a:chOff x="0" y="0"/>
          <a:chExt cx="0" cy="0"/>
        </a:xfrm>
      </p:grpSpPr>
      <p:sp>
        <p:nvSpPr>
          <p:cNvPr id="7" name="Title 3">
            <a:extLst>
              <a:ext uri="{FF2B5EF4-FFF2-40B4-BE49-F238E27FC236}">
                <a16:creationId xmlns:a16="http://schemas.microsoft.com/office/drawing/2014/main" id="{693CE93A-4801-3452-5198-BAC042CDB3AD}"/>
              </a:ext>
            </a:extLst>
          </p:cNvPr>
          <p:cNvSpPr txBox="1">
            <a:spLocks/>
          </p:cNvSpPr>
          <p:nvPr/>
        </p:nvSpPr>
        <p:spPr>
          <a:xfrm>
            <a:off x="612984" y="722812"/>
            <a:ext cx="10984933" cy="615922"/>
          </a:xfrm>
          <a:prstGeom prst="rect">
            <a:avLst/>
          </a:prstGeom>
        </p:spPr>
        <p:txBody>
          <a:bodyPr anchor="ctr">
            <a:normAutofit fontScale="90000" lnSpcReduction="10000"/>
          </a:bodyPr>
          <a:lstStyle>
            <a:lvl1pPr algn="ctr" rtl="0" fontAlgn="base">
              <a:spcBef>
                <a:spcPct val="0"/>
              </a:spcBef>
              <a:spcAft>
                <a:spcPct val="0"/>
              </a:spcAft>
              <a:defRPr sz="3200" b="1" i="1" kern="1200" cap="none" baseline="0">
                <a:solidFill>
                  <a:schemeClr val="tx1"/>
                </a:solidFill>
                <a:latin typeface="Franklin Gothic Medium" pitchFamily="34" charset="0"/>
                <a:ea typeface="+mj-ea"/>
                <a:cs typeface="Tahoma" pitchFamily="34" charset="0"/>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3998" dirty="0">
                <a:latin typeface="Calibri" panose="020F0502020204030204" pitchFamily="34" charset="0"/>
                <a:ea typeface="Calibri" panose="020F0502020204030204" pitchFamily="34" charset="0"/>
                <a:cs typeface="Times New Roman" panose="02020603050405020304" pitchFamily="18" charset="0"/>
              </a:rPr>
              <a:t>Measurement Working Group Presentation</a:t>
            </a:r>
            <a:endParaRPr lang="en-US" sz="3998" dirty="0"/>
          </a:p>
        </p:txBody>
      </p:sp>
      <p:sp>
        <p:nvSpPr>
          <p:cNvPr id="2" name="Subtitle 4">
            <a:extLst>
              <a:ext uri="{FF2B5EF4-FFF2-40B4-BE49-F238E27FC236}">
                <a16:creationId xmlns:a16="http://schemas.microsoft.com/office/drawing/2014/main" id="{E2D448CF-4A00-08F3-526B-B726F861C15F}"/>
              </a:ext>
            </a:extLst>
          </p:cNvPr>
          <p:cNvSpPr txBox="1">
            <a:spLocks/>
          </p:cNvSpPr>
          <p:nvPr/>
        </p:nvSpPr>
        <p:spPr>
          <a:xfrm>
            <a:off x="635425" y="1533767"/>
            <a:ext cx="10940051" cy="4503476"/>
          </a:xfrm>
        </p:spPr>
        <p:txBody>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charset="0"/>
              <a:buNone/>
            </a:pPr>
            <a:r>
              <a:rPr lang="en-US" sz="3200" b="1" dirty="0">
                <a:solidFill>
                  <a:srgbClr val="C00000"/>
                </a:solidFill>
              </a:rPr>
              <a:t>The Measurement Domain Realm</a:t>
            </a:r>
            <a:endParaRPr lang="en-US" b="1" dirty="0">
              <a:solidFill>
                <a:srgbClr val="C00000"/>
              </a:solidFill>
            </a:endParaRPr>
          </a:p>
          <a:p>
            <a:pPr marL="0" indent="0">
              <a:buFont typeface="Arial" charset="0"/>
              <a:buNone/>
            </a:pPr>
            <a:endParaRPr lang="en-US" sz="1200" b="1" dirty="0"/>
          </a:p>
        </p:txBody>
      </p:sp>
      <p:sp>
        <p:nvSpPr>
          <p:cNvPr id="10" name="Ribbon: Curved and Tilted Down 9">
            <a:extLst>
              <a:ext uri="{FF2B5EF4-FFF2-40B4-BE49-F238E27FC236}">
                <a16:creationId xmlns:a16="http://schemas.microsoft.com/office/drawing/2014/main" id="{CF6C3FC8-F2BE-EE8F-17B1-77153BB408E9}"/>
              </a:ext>
            </a:extLst>
          </p:cNvPr>
          <p:cNvSpPr/>
          <p:nvPr/>
        </p:nvSpPr>
        <p:spPr>
          <a:xfrm>
            <a:off x="3417992" y="4464110"/>
            <a:ext cx="5350213" cy="1671078"/>
          </a:xfrm>
          <a:prstGeom prst="ellipseRibbo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t>Metrics,</a:t>
            </a:r>
          </a:p>
          <a:p>
            <a:pPr algn="ctr"/>
            <a:r>
              <a:rPr lang="en-US" sz="2000" b="1" dirty="0"/>
              <a:t>Measures,</a:t>
            </a:r>
          </a:p>
          <a:p>
            <a:pPr algn="ctr"/>
            <a:r>
              <a:rPr lang="en-US" sz="2000" b="1" dirty="0"/>
              <a:t>Measurements,</a:t>
            </a:r>
          </a:p>
          <a:p>
            <a:pPr algn="ctr"/>
            <a:r>
              <a:rPr lang="en-US" sz="2000" b="1" dirty="0"/>
              <a:t>Indicators</a:t>
            </a:r>
          </a:p>
        </p:txBody>
      </p:sp>
      <p:sp>
        <p:nvSpPr>
          <p:cNvPr id="3" name="TextBox 2">
            <a:extLst>
              <a:ext uri="{FF2B5EF4-FFF2-40B4-BE49-F238E27FC236}">
                <a16:creationId xmlns:a16="http://schemas.microsoft.com/office/drawing/2014/main" id="{42EC2389-7B26-00DA-B9F5-FA0A6D7D312F}"/>
              </a:ext>
            </a:extLst>
          </p:cNvPr>
          <p:cNvSpPr txBox="1"/>
          <p:nvPr/>
        </p:nvSpPr>
        <p:spPr>
          <a:xfrm>
            <a:off x="1070042" y="2178994"/>
            <a:ext cx="10233498" cy="2031325"/>
          </a:xfrm>
          <a:prstGeom prst="rect">
            <a:avLst/>
          </a:prstGeom>
          <a:noFill/>
        </p:spPr>
        <p:txBody>
          <a:bodyPr wrap="square" rtlCol="0">
            <a:spAutoFit/>
          </a:bodyPr>
          <a:lstStyle/>
          <a:p>
            <a:r>
              <a:rPr lang="en-US" b="1" dirty="0"/>
              <a:t>Generic Definition:  A method to measure something.</a:t>
            </a:r>
          </a:p>
          <a:p>
            <a:endParaRPr lang="en-US" b="1" dirty="0"/>
          </a:p>
          <a:p>
            <a:r>
              <a:rPr lang="en-US" b="1" dirty="0"/>
              <a:t>Systems Engineering Definition:  A set of quantifiable measurements used to track, monitor, and assess 			       the performance of various business processes and activities.</a:t>
            </a:r>
          </a:p>
          <a:p>
            <a:endParaRPr lang="en-US" b="1" dirty="0"/>
          </a:p>
          <a:p>
            <a:r>
              <a:rPr lang="en-US" b="1" dirty="0"/>
              <a:t>INCOSE MWG Definition:</a:t>
            </a:r>
            <a:r>
              <a:rPr lang="en-US" b="1" dirty="0">
                <a:highlight>
                  <a:srgbClr val="FFFF00"/>
                </a:highlight>
              </a:rPr>
              <a:t>  TBD (To Be Defined – or – To Be Determined)</a:t>
            </a:r>
          </a:p>
          <a:p>
            <a:r>
              <a:rPr lang="en-US" b="1" dirty="0"/>
              <a:t>		            </a:t>
            </a:r>
            <a:r>
              <a:rPr lang="en-US" b="1" dirty="0">
                <a:highlight>
                  <a:srgbClr val="FFFF00"/>
                </a:highlight>
              </a:rPr>
              <a:t>Base upon the current study of understanding the Measurement Domain Realm</a:t>
            </a:r>
          </a:p>
        </p:txBody>
      </p:sp>
    </p:spTree>
    <p:extLst>
      <p:ext uri="{BB962C8B-B14F-4D97-AF65-F5344CB8AC3E}">
        <p14:creationId xmlns:p14="http://schemas.microsoft.com/office/powerpoint/2010/main" val="32746690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155692-6AD1-DB8A-A04A-0F116345DA7D}"/>
            </a:ext>
          </a:extLst>
        </p:cNvPr>
        <p:cNvGrpSpPr/>
        <p:nvPr/>
      </p:nvGrpSpPr>
      <p:grpSpPr>
        <a:xfrm>
          <a:off x="0" y="0"/>
          <a:ext cx="0" cy="0"/>
          <a:chOff x="0" y="0"/>
          <a:chExt cx="0" cy="0"/>
        </a:xfrm>
      </p:grpSpPr>
      <p:sp>
        <p:nvSpPr>
          <p:cNvPr id="7" name="Title 3">
            <a:extLst>
              <a:ext uri="{FF2B5EF4-FFF2-40B4-BE49-F238E27FC236}">
                <a16:creationId xmlns:a16="http://schemas.microsoft.com/office/drawing/2014/main" id="{3A4E2002-C561-33B1-BC61-FC7F86828F9C}"/>
              </a:ext>
            </a:extLst>
          </p:cNvPr>
          <p:cNvSpPr txBox="1">
            <a:spLocks/>
          </p:cNvSpPr>
          <p:nvPr/>
        </p:nvSpPr>
        <p:spPr>
          <a:xfrm>
            <a:off x="612984" y="722812"/>
            <a:ext cx="10984933" cy="615922"/>
          </a:xfrm>
          <a:prstGeom prst="rect">
            <a:avLst/>
          </a:prstGeom>
        </p:spPr>
        <p:txBody>
          <a:bodyPr anchor="ctr">
            <a:normAutofit fontScale="90000" lnSpcReduction="10000"/>
          </a:bodyPr>
          <a:lstStyle>
            <a:lvl1pPr algn="ctr" rtl="0" fontAlgn="base">
              <a:spcBef>
                <a:spcPct val="0"/>
              </a:spcBef>
              <a:spcAft>
                <a:spcPct val="0"/>
              </a:spcAft>
              <a:defRPr sz="3200" b="1" i="1" kern="1200" cap="none" baseline="0">
                <a:solidFill>
                  <a:schemeClr val="tx1"/>
                </a:solidFill>
                <a:latin typeface="Franklin Gothic Medium" pitchFamily="34" charset="0"/>
                <a:ea typeface="+mj-ea"/>
                <a:cs typeface="Tahoma" pitchFamily="34" charset="0"/>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3998" dirty="0">
                <a:latin typeface="Calibri" panose="020F0502020204030204" pitchFamily="34" charset="0"/>
                <a:ea typeface="Calibri" panose="020F0502020204030204" pitchFamily="34" charset="0"/>
                <a:cs typeface="Times New Roman" panose="02020603050405020304" pitchFamily="18" charset="0"/>
              </a:rPr>
              <a:t>Measurement Working Group Presentation</a:t>
            </a:r>
            <a:endParaRPr lang="en-US" sz="3998" dirty="0"/>
          </a:p>
        </p:txBody>
      </p:sp>
      <p:sp>
        <p:nvSpPr>
          <p:cNvPr id="2" name="Subtitle 4">
            <a:extLst>
              <a:ext uri="{FF2B5EF4-FFF2-40B4-BE49-F238E27FC236}">
                <a16:creationId xmlns:a16="http://schemas.microsoft.com/office/drawing/2014/main" id="{B0910123-13E2-6EC8-B52B-43CBBC0555A7}"/>
              </a:ext>
            </a:extLst>
          </p:cNvPr>
          <p:cNvSpPr txBox="1">
            <a:spLocks/>
          </p:cNvSpPr>
          <p:nvPr/>
        </p:nvSpPr>
        <p:spPr>
          <a:xfrm>
            <a:off x="635425" y="1533767"/>
            <a:ext cx="10940051" cy="4503476"/>
          </a:xfrm>
        </p:spPr>
        <p:txBody>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charset="0"/>
              <a:buNone/>
            </a:pPr>
            <a:r>
              <a:rPr lang="en-US" sz="3200" b="1" dirty="0">
                <a:solidFill>
                  <a:srgbClr val="C00000"/>
                </a:solidFill>
              </a:rPr>
              <a:t>The Measurement Domain Realm</a:t>
            </a:r>
            <a:endParaRPr lang="en-US" b="1" dirty="0">
              <a:solidFill>
                <a:srgbClr val="C00000"/>
              </a:solidFill>
            </a:endParaRPr>
          </a:p>
          <a:p>
            <a:pPr marL="0" indent="0">
              <a:buFont typeface="Arial" charset="0"/>
              <a:buNone/>
            </a:pPr>
            <a:endParaRPr lang="en-US" sz="1200" b="1" dirty="0"/>
          </a:p>
        </p:txBody>
      </p:sp>
      <p:sp>
        <p:nvSpPr>
          <p:cNvPr id="10" name="Ribbon: Curved and Tilted Down 9">
            <a:extLst>
              <a:ext uri="{FF2B5EF4-FFF2-40B4-BE49-F238E27FC236}">
                <a16:creationId xmlns:a16="http://schemas.microsoft.com/office/drawing/2014/main" id="{B0694D5A-DE4C-473B-E274-9826A77AC523}"/>
              </a:ext>
            </a:extLst>
          </p:cNvPr>
          <p:cNvSpPr/>
          <p:nvPr/>
        </p:nvSpPr>
        <p:spPr>
          <a:xfrm>
            <a:off x="3417992" y="4464110"/>
            <a:ext cx="5350213" cy="1671078"/>
          </a:xfrm>
          <a:prstGeom prst="ellipseRibbo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t>Metrics,</a:t>
            </a:r>
          </a:p>
          <a:p>
            <a:pPr algn="ctr"/>
            <a:r>
              <a:rPr lang="en-US" sz="2000" b="1" dirty="0"/>
              <a:t>Measures,</a:t>
            </a:r>
          </a:p>
          <a:p>
            <a:pPr algn="ctr"/>
            <a:r>
              <a:rPr lang="en-US" sz="2000" b="1" dirty="0"/>
              <a:t>Measurements,</a:t>
            </a:r>
          </a:p>
          <a:p>
            <a:pPr algn="ctr"/>
            <a:r>
              <a:rPr lang="en-US" sz="2000" b="1" dirty="0"/>
              <a:t>Indicators</a:t>
            </a:r>
          </a:p>
        </p:txBody>
      </p:sp>
      <p:sp>
        <p:nvSpPr>
          <p:cNvPr id="3" name="TextBox 2">
            <a:extLst>
              <a:ext uri="{FF2B5EF4-FFF2-40B4-BE49-F238E27FC236}">
                <a16:creationId xmlns:a16="http://schemas.microsoft.com/office/drawing/2014/main" id="{022D2BEA-198D-7487-247E-313408AF13A9}"/>
              </a:ext>
            </a:extLst>
          </p:cNvPr>
          <p:cNvSpPr txBox="1"/>
          <p:nvPr/>
        </p:nvSpPr>
        <p:spPr>
          <a:xfrm>
            <a:off x="1070042" y="2178994"/>
            <a:ext cx="10233498" cy="2031325"/>
          </a:xfrm>
          <a:prstGeom prst="rect">
            <a:avLst/>
          </a:prstGeom>
          <a:noFill/>
        </p:spPr>
        <p:txBody>
          <a:bodyPr wrap="square" rtlCol="0">
            <a:spAutoFit/>
          </a:bodyPr>
          <a:lstStyle/>
          <a:p>
            <a:r>
              <a:rPr lang="en-US" b="1" dirty="0"/>
              <a:t>Generic Definition:  A method to measure something.</a:t>
            </a:r>
          </a:p>
          <a:p>
            <a:endParaRPr lang="en-US" b="1" dirty="0"/>
          </a:p>
          <a:p>
            <a:r>
              <a:rPr lang="en-US" b="1" dirty="0"/>
              <a:t>Systems Engineering Definition:  A set of quantifiable measurements used to track, monitor, and assess 			       the performance of various business processes and activities.</a:t>
            </a:r>
          </a:p>
          <a:p>
            <a:endParaRPr lang="en-US" b="1" dirty="0">
              <a:highlight>
                <a:srgbClr val="FFFF00"/>
              </a:highlight>
            </a:endParaRPr>
          </a:p>
          <a:p>
            <a:r>
              <a:rPr lang="en-US" b="1" dirty="0"/>
              <a:t>INCOSE MWG Definition:</a:t>
            </a:r>
            <a:r>
              <a:rPr lang="en-US" b="1" dirty="0">
                <a:highlight>
                  <a:srgbClr val="FFFF00"/>
                </a:highlight>
              </a:rPr>
              <a:t>  A method to measure the performance of a specific business or system </a:t>
            </a:r>
            <a:r>
              <a:rPr lang="en-US" b="1" dirty="0"/>
              <a:t>		            </a:t>
            </a:r>
            <a:r>
              <a:rPr lang="en-US" b="1" dirty="0">
                <a:highlight>
                  <a:srgbClr val="FFFF00"/>
                </a:highlight>
              </a:rPr>
              <a:t>engineering process or requirement is satisfying the intended goal or objective.</a:t>
            </a:r>
          </a:p>
        </p:txBody>
      </p:sp>
      <p:sp>
        <p:nvSpPr>
          <p:cNvPr id="9" name="Rectangle 8">
            <a:extLst>
              <a:ext uri="{FF2B5EF4-FFF2-40B4-BE49-F238E27FC236}">
                <a16:creationId xmlns:a16="http://schemas.microsoft.com/office/drawing/2014/main" id="{4C550AEA-64F7-8795-357D-097190121C89}"/>
              </a:ext>
            </a:extLst>
          </p:cNvPr>
          <p:cNvSpPr/>
          <p:nvPr/>
        </p:nvSpPr>
        <p:spPr>
          <a:xfrm>
            <a:off x="1428638" y="3733658"/>
            <a:ext cx="1624163" cy="523220"/>
          </a:xfrm>
          <a:prstGeom prst="rect">
            <a:avLst/>
          </a:prstGeom>
          <a:noFill/>
        </p:spPr>
        <p:txBody>
          <a:bodyPr wrap="none" lIns="91440" tIns="45720" rIns="91440" bIns="45720">
            <a:spAutoFit/>
          </a:bodyPr>
          <a:lstStyle/>
          <a:p>
            <a:pPr algn="ctr"/>
            <a:r>
              <a:rPr lang="en-US" sz="28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Unofficial</a:t>
            </a:r>
          </a:p>
        </p:txBody>
      </p:sp>
    </p:spTree>
    <p:extLst>
      <p:ext uri="{BB962C8B-B14F-4D97-AF65-F5344CB8AC3E}">
        <p14:creationId xmlns:p14="http://schemas.microsoft.com/office/powerpoint/2010/main" val="36572208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BBE6FD-7FAB-DC52-DAC5-E8CC9AC40C42}"/>
            </a:ext>
          </a:extLst>
        </p:cNvPr>
        <p:cNvGrpSpPr/>
        <p:nvPr/>
      </p:nvGrpSpPr>
      <p:grpSpPr>
        <a:xfrm>
          <a:off x="0" y="0"/>
          <a:ext cx="0" cy="0"/>
          <a:chOff x="0" y="0"/>
          <a:chExt cx="0" cy="0"/>
        </a:xfrm>
      </p:grpSpPr>
      <p:sp>
        <p:nvSpPr>
          <p:cNvPr id="7" name="Title 3">
            <a:extLst>
              <a:ext uri="{FF2B5EF4-FFF2-40B4-BE49-F238E27FC236}">
                <a16:creationId xmlns:a16="http://schemas.microsoft.com/office/drawing/2014/main" id="{05777586-8A4A-5705-F314-2BEB591FA460}"/>
              </a:ext>
            </a:extLst>
          </p:cNvPr>
          <p:cNvSpPr txBox="1">
            <a:spLocks/>
          </p:cNvSpPr>
          <p:nvPr/>
        </p:nvSpPr>
        <p:spPr>
          <a:xfrm>
            <a:off x="612984" y="722812"/>
            <a:ext cx="10984933" cy="615922"/>
          </a:xfrm>
          <a:prstGeom prst="rect">
            <a:avLst/>
          </a:prstGeom>
        </p:spPr>
        <p:txBody>
          <a:bodyPr anchor="ctr">
            <a:normAutofit fontScale="90000" lnSpcReduction="10000"/>
          </a:bodyPr>
          <a:lstStyle>
            <a:lvl1pPr algn="ctr" rtl="0" fontAlgn="base">
              <a:spcBef>
                <a:spcPct val="0"/>
              </a:spcBef>
              <a:spcAft>
                <a:spcPct val="0"/>
              </a:spcAft>
              <a:defRPr sz="3200" b="1" i="1" kern="1200" cap="none" baseline="0">
                <a:solidFill>
                  <a:schemeClr val="tx1"/>
                </a:solidFill>
                <a:latin typeface="Franklin Gothic Medium" pitchFamily="34" charset="0"/>
                <a:ea typeface="+mj-ea"/>
                <a:cs typeface="Tahoma" pitchFamily="34" charset="0"/>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3998" dirty="0">
                <a:latin typeface="Calibri" panose="020F0502020204030204" pitchFamily="34" charset="0"/>
                <a:ea typeface="Calibri" panose="020F0502020204030204" pitchFamily="34" charset="0"/>
                <a:cs typeface="Times New Roman" panose="02020603050405020304" pitchFamily="18" charset="0"/>
              </a:rPr>
              <a:t>Measurement Working Group Presentation</a:t>
            </a:r>
            <a:endParaRPr lang="en-US" sz="3998" dirty="0"/>
          </a:p>
        </p:txBody>
      </p:sp>
      <p:sp>
        <p:nvSpPr>
          <p:cNvPr id="2" name="Subtitle 4">
            <a:extLst>
              <a:ext uri="{FF2B5EF4-FFF2-40B4-BE49-F238E27FC236}">
                <a16:creationId xmlns:a16="http://schemas.microsoft.com/office/drawing/2014/main" id="{B647B64D-464B-E808-F20A-FE0691E0DEDE}"/>
              </a:ext>
            </a:extLst>
          </p:cNvPr>
          <p:cNvSpPr txBox="1">
            <a:spLocks/>
          </p:cNvSpPr>
          <p:nvPr/>
        </p:nvSpPr>
        <p:spPr>
          <a:xfrm>
            <a:off x="635425" y="1533767"/>
            <a:ext cx="10940051" cy="4503476"/>
          </a:xfrm>
        </p:spPr>
        <p:txBody>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charset="0"/>
              <a:buNone/>
            </a:pPr>
            <a:r>
              <a:rPr lang="en-US" sz="3200" b="1" dirty="0">
                <a:solidFill>
                  <a:srgbClr val="C00000"/>
                </a:solidFill>
              </a:rPr>
              <a:t>The Measurement Domain Realm</a:t>
            </a:r>
            <a:endParaRPr lang="en-US" b="1" dirty="0">
              <a:solidFill>
                <a:srgbClr val="C00000"/>
              </a:solidFill>
            </a:endParaRPr>
          </a:p>
          <a:p>
            <a:pPr marL="0" indent="0">
              <a:buFont typeface="Arial" charset="0"/>
              <a:buNone/>
            </a:pPr>
            <a:endParaRPr lang="en-US" sz="1200" b="1" dirty="0"/>
          </a:p>
        </p:txBody>
      </p:sp>
      <p:sp>
        <p:nvSpPr>
          <p:cNvPr id="10" name="Ribbon: Curved and Tilted Down 9">
            <a:extLst>
              <a:ext uri="{FF2B5EF4-FFF2-40B4-BE49-F238E27FC236}">
                <a16:creationId xmlns:a16="http://schemas.microsoft.com/office/drawing/2014/main" id="{2714B214-30C8-CF86-2B8E-08AB2E5CB9E1}"/>
              </a:ext>
            </a:extLst>
          </p:cNvPr>
          <p:cNvSpPr/>
          <p:nvPr/>
        </p:nvSpPr>
        <p:spPr>
          <a:xfrm>
            <a:off x="3417992" y="4464110"/>
            <a:ext cx="5350213" cy="1671078"/>
          </a:xfrm>
          <a:prstGeom prst="ellipseRibbo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t>Metrics,</a:t>
            </a:r>
          </a:p>
          <a:p>
            <a:pPr algn="ctr"/>
            <a:r>
              <a:rPr lang="en-US" sz="2000" b="1" dirty="0"/>
              <a:t>Measures,</a:t>
            </a:r>
          </a:p>
          <a:p>
            <a:pPr algn="ctr"/>
            <a:r>
              <a:rPr lang="en-US" sz="2000" b="1" dirty="0"/>
              <a:t>Measurements,</a:t>
            </a:r>
          </a:p>
          <a:p>
            <a:pPr algn="ctr"/>
            <a:r>
              <a:rPr lang="en-US" sz="2000" b="1" dirty="0"/>
              <a:t>Indicators</a:t>
            </a:r>
          </a:p>
        </p:txBody>
      </p:sp>
      <p:sp>
        <p:nvSpPr>
          <p:cNvPr id="3" name="TextBox 2">
            <a:extLst>
              <a:ext uri="{FF2B5EF4-FFF2-40B4-BE49-F238E27FC236}">
                <a16:creationId xmlns:a16="http://schemas.microsoft.com/office/drawing/2014/main" id="{F363D22B-FF32-3D1E-E8DD-AF84359431B2}"/>
              </a:ext>
            </a:extLst>
          </p:cNvPr>
          <p:cNvSpPr txBox="1"/>
          <p:nvPr/>
        </p:nvSpPr>
        <p:spPr>
          <a:xfrm>
            <a:off x="1070042" y="2178994"/>
            <a:ext cx="10233498" cy="2031325"/>
          </a:xfrm>
          <a:prstGeom prst="rect">
            <a:avLst/>
          </a:prstGeom>
          <a:noFill/>
        </p:spPr>
        <p:txBody>
          <a:bodyPr wrap="square" rtlCol="0">
            <a:spAutoFit/>
          </a:bodyPr>
          <a:lstStyle/>
          <a:p>
            <a:r>
              <a:rPr lang="en-US" b="1" dirty="0"/>
              <a:t>Generic Definition:  A method to measure something.</a:t>
            </a:r>
          </a:p>
          <a:p>
            <a:endParaRPr lang="en-US" b="1" dirty="0"/>
          </a:p>
          <a:p>
            <a:r>
              <a:rPr lang="en-US" b="1" dirty="0"/>
              <a:t>Systems Engineering Definition:  A set of quantifiable measurements used to track, monitor, and assess 			       the performance of various business processes and activities.</a:t>
            </a:r>
          </a:p>
          <a:p>
            <a:endParaRPr lang="en-US" b="1" dirty="0">
              <a:highlight>
                <a:srgbClr val="FFFF00"/>
              </a:highlight>
            </a:endParaRPr>
          </a:p>
          <a:p>
            <a:r>
              <a:rPr lang="en-US" b="1" dirty="0"/>
              <a:t>INCOSE MWG Definition:</a:t>
            </a:r>
            <a:r>
              <a:rPr lang="en-US" b="1" dirty="0">
                <a:highlight>
                  <a:srgbClr val="FFFF00"/>
                </a:highlight>
              </a:rPr>
              <a:t>  A method to measure the performance of a specific business or system </a:t>
            </a:r>
            <a:r>
              <a:rPr lang="en-US" b="1" dirty="0"/>
              <a:t>		            </a:t>
            </a:r>
            <a:r>
              <a:rPr lang="en-US" b="1" dirty="0">
                <a:highlight>
                  <a:srgbClr val="FFFF00"/>
                </a:highlight>
              </a:rPr>
              <a:t>engineering process or requirement is satisfying the intended goal or objective.</a:t>
            </a:r>
          </a:p>
        </p:txBody>
      </p:sp>
      <p:sp>
        <p:nvSpPr>
          <p:cNvPr id="9" name="Rectangle 8">
            <a:extLst>
              <a:ext uri="{FF2B5EF4-FFF2-40B4-BE49-F238E27FC236}">
                <a16:creationId xmlns:a16="http://schemas.microsoft.com/office/drawing/2014/main" id="{74639861-6021-79A9-5516-83EA535C57A3}"/>
              </a:ext>
            </a:extLst>
          </p:cNvPr>
          <p:cNvSpPr/>
          <p:nvPr/>
        </p:nvSpPr>
        <p:spPr>
          <a:xfrm>
            <a:off x="1428638" y="3733658"/>
            <a:ext cx="1624163" cy="523220"/>
          </a:xfrm>
          <a:prstGeom prst="rect">
            <a:avLst/>
          </a:prstGeom>
          <a:noFill/>
        </p:spPr>
        <p:txBody>
          <a:bodyPr wrap="none" lIns="91440" tIns="45720" rIns="91440" bIns="45720">
            <a:spAutoFit/>
          </a:bodyPr>
          <a:lstStyle/>
          <a:p>
            <a:pPr algn="ctr"/>
            <a:r>
              <a:rPr lang="en-US" sz="28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Unofficial</a:t>
            </a:r>
          </a:p>
        </p:txBody>
      </p:sp>
      <p:sp>
        <p:nvSpPr>
          <p:cNvPr id="4" name="TextBox 3">
            <a:extLst>
              <a:ext uri="{FF2B5EF4-FFF2-40B4-BE49-F238E27FC236}">
                <a16:creationId xmlns:a16="http://schemas.microsoft.com/office/drawing/2014/main" id="{21DC019C-5833-6339-6808-B618F9278113}"/>
              </a:ext>
            </a:extLst>
          </p:cNvPr>
          <p:cNvSpPr txBox="1"/>
          <p:nvPr/>
        </p:nvSpPr>
        <p:spPr>
          <a:xfrm>
            <a:off x="8852167" y="4237432"/>
            <a:ext cx="2979918" cy="1938992"/>
          </a:xfrm>
          <a:prstGeom prst="rect">
            <a:avLst/>
          </a:prstGeom>
          <a:noFill/>
        </p:spPr>
        <p:txBody>
          <a:bodyPr wrap="square" rtlCol="0">
            <a:spAutoFit/>
          </a:bodyPr>
          <a:lstStyle/>
          <a:p>
            <a:r>
              <a:rPr lang="en-US" sz="2000" b="1" dirty="0"/>
              <a:t>In order words, a metric (measure, measurement or indicator) provides feedback on how well (goodness) your specific item is compliant.</a:t>
            </a:r>
          </a:p>
        </p:txBody>
      </p:sp>
    </p:spTree>
    <p:extLst>
      <p:ext uri="{BB962C8B-B14F-4D97-AF65-F5344CB8AC3E}">
        <p14:creationId xmlns:p14="http://schemas.microsoft.com/office/powerpoint/2010/main" val="25236664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4">
            <a:extLst>
              <a:ext uri="{FF2B5EF4-FFF2-40B4-BE49-F238E27FC236}">
                <a16:creationId xmlns:a16="http://schemas.microsoft.com/office/drawing/2014/main" id="{268DA12E-4EF4-62C8-D1D6-234315D7A8AE}"/>
              </a:ext>
            </a:extLst>
          </p:cNvPr>
          <p:cNvSpPr txBox="1">
            <a:spLocks/>
          </p:cNvSpPr>
          <p:nvPr/>
        </p:nvSpPr>
        <p:spPr>
          <a:xfrm>
            <a:off x="635425" y="1533767"/>
            <a:ext cx="11477553" cy="4503476"/>
          </a:xfrm>
        </p:spPr>
        <p:txBody>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charset="0"/>
              <a:buNone/>
            </a:pPr>
            <a:r>
              <a:rPr lang="en-US" b="1" dirty="0">
                <a:solidFill>
                  <a:srgbClr val="0070C0"/>
                </a:solidFill>
              </a:rPr>
              <a:t>What does the Measurement Working Group Do?</a:t>
            </a:r>
          </a:p>
          <a:p>
            <a:pPr algn="just">
              <a:buFont typeface="Wingdings" panose="05000000000000000000" pitchFamily="2" charset="2"/>
              <a:buChar char="Ø"/>
            </a:pPr>
            <a:r>
              <a:rPr lang="en-US" sz="2400" b="1" dirty="0"/>
              <a:t>Promotes Measurement Monitoring and Tracking of System Engineering Activities:</a:t>
            </a:r>
          </a:p>
          <a:p>
            <a:pPr lvl="1" algn="just">
              <a:buFont typeface="Wingdings" panose="05000000000000000000" pitchFamily="2" charset="2"/>
              <a:buChar char="Ø"/>
            </a:pPr>
            <a:r>
              <a:rPr lang="en-US" sz="2000" b="1" dirty="0"/>
              <a:t>Performance Indicator reporting and analysis – metric types, thresholds, likely problem areas, …</a:t>
            </a:r>
          </a:p>
          <a:p>
            <a:pPr lvl="1" algn="just">
              <a:buFont typeface="Wingdings" panose="05000000000000000000" pitchFamily="2" charset="2"/>
              <a:buChar char="Ø"/>
            </a:pPr>
            <a:r>
              <a:rPr lang="en-US" sz="2000" b="1" dirty="0"/>
              <a:t>Measurement activities and practices – successful processes and procedures</a:t>
            </a:r>
          </a:p>
          <a:p>
            <a:pPr lvl="1" algn="just">
              <a:buFont typeface="Wingdings" panose="05000000000000000000" pitchFamily="2" charset="2"/>
              <a:buChar char="Ø"/>
            </a:pPr>
            <a:r>
              <a:rPr lang="en-US" sz="2000" b="1" dirty="0"/>
              <a:t>Tools, Templates and Techniques – the foundational elements to run a measure program</a:t>
            </a:r>
          </a:p>
          <a:p>
            <a:pPr algn="just">
              <a:buFont typeface="Wingdings" panose="05000000000000000000" pitchFamily="2" charset="2"/>
              <a:buChar char="Ø"/>
            </a:pPr>
            <a:r>
              <a:rPr lang="en-US" sz="2400" b="1" dirty="0"/>
              <a:t>Quarterly WG Meetings / Presentations</a:t>
            </a:r>
          </a:p>
          <a:p>
            <a:pPr algn="just">
              <a:buFont typeface="Wingdings" panose="05000000000000000000" pitchFamily="2" charset="2"/>
              <a:buChar char="Ø"/>
            </a:pPr>
            <a:r>
              <a:rPr lang="en-US" sz="2400" b="1" dirty="0"/>
              <a:t>Share and Educate on Measurement  Activities, Advancements, Studies, …</a:t>
            </a:r>
          </a:p>
          <a:p>
            <a:pPr algn="just">
              <a:buFont typeface="Wingdings" panose="05000000000000000000" pitchFamily="2" charset="2"/>
              <a:buChar char="Ø"/>
            </a:pPr>
            <a:r>
              <a:rPr lang="en-US" sz="2400" b="1" dirty="0"/>
              <a:t>Create documents, guidebooks, and publications</a:t>
            </a:r>
          </a:p>
          <a:p>
            <a:pPr lvl="1" algn="just">
              <a:buFont typeface="Wingdings" panose="05000000000000000000" pitchFamily="2" charset="2"/>
              <a:buChar char="Ø"/>
            </a:pPr>
            <a:r>
              <a:rPr lang="en-US" sz="2000" b="1" dirty="0"/>
              <a:t>Internal (within INCOSE)</a:t>
            </a:r>
          </a:p>
          <a:p>
            <a:pPr lvl="1" algn="just">
              <a:buFont typeface="Wingdings" panose="05000000000000000000" pitchFamily="2" charset="2"/>
              <a:buChar char="Ø"/>
            </a:pPr>
            <a:r>
              <a:rPr lang="en-US" sz="2000" b="1" dirty="0"/>
              <a:t>External (Joint venture/partnerships)</a:t>
            </a:r>
            <a:endParaRPr lang="en-US" sz="2400" b="1" dirty="0"/>
          </a:p>
          <a:p>
            <a:pPr algn="just">
              <a:buFont typeface="Wingdings" panose="05000000000000000000" pitchFamily="2" charset="2"/>
              <a:buChar char="Ø"/>
            </a:pPr>
            <a:endParaRPr lang="en-US" sz="2400" b="1" dirty="0"/>
          </a:p>
          <a:p>
            <a:pPr marL="0" indent="0" algn="just">
              <a:buNone/>
            </a:pPr>
            <a:endParaRPr lang="en-US" sz="2400" b="1" dirty="0"/>
          </a:p>
          <a:p>
            <a:pPr algn="just">
              <a:buFont typeface="Wingdings" panose="05000000000000000000" pitchFamily="2" charset="2"/>
              <a:buChar char="Ø"/>
            </a:pPr>
            <a:endParaRPr lang="en-US" sz="2400" b="1" dirty="0"/>
          </a:p>
        </p:txBody>
      </p:sp>
      <p:sp>
        <p:nvSpPr>
          <p:cNvPr id="7" name="Title 3">
            <a:extLst>
              <a:ext uri="{FF2B5EF4-FFF2-40B4-BE49-F238E27FC236}">
                <a16:creationId xmlns:a16="http://schemas.microsoft.com/office/drawing/2014/main" id="{DD71A3F1-C2C8-2DC9-16A5-267CC5577E67}"/>
              </a:ext>
            </a:extLst>
          </p:cNvPr>
          <p:cNvSpPr txBox="1">
            <a:spLocks/>
          </p:cNvSpPr>
          <p:nvPr/>
        </p:nvSpPr>
        <p:spPr>
          <a:xfrm>
            <a:off x="612984" y="722812"/>
            <a:ext cx="10984933" cy="615922"/>
          </a:xfrm>
          <a:prstGeom prst="rect">
            <a:avLst/>
          </a:prstGeom>
        </p:spPr>
        <p:txBody>
          <a:bodyPr anchor="ctr">
            <a:normAutofit fontScale="90000" lnSpcReduction="10000"/>
          </a:bodyPr>
          <a:lstStyle>
            <a:lvl1pPr algn="ctr" rtl="0" fontAlgn="base">
              <a:spcBef>
                <a:spcPct val="0"/>
              </a:spcBef>
              <a:spcAft>
                <a:spcPct val="0"/>
              </a:spcAft>
              <a:defRPr sz="3200" b="1" i="1" kern="1200" cap="none" baseline="0">
                <a:solidFill>
                  <a:schemeClr val="tx1"/>
                </a:solidFill>
                <a:latin typeface="Franklin Gothic Medium" pitchFamily="34" charset="0"/>
                <a:ea typeface="+mj-ea"/>
                <a:cs typeface="Tahoma" pitchFamily="34" charset="0"/>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3998" dirty="0">
                <a:latin typeface="Calibri" panose="020F0502020204030204" pitchFamily="34" charset="0"/>
                <a:ea typeface="Calibri" panose="020F0502020204030204" pitchFamily="34" charset="0"/>
                <a:cs typeface="Times New Roman" panose="02020603050405020304" pitchFamily="18" charset="0"/>
              </a:rPr>
              <a:t>Measurement Working Group Presentation</a:t>
            </a:r>
            <a:endParaRPr lang="en-US" sz="3998" dirty="0"/>
          </a:p>
        </p:txBody>
      </p:sp>
    </p:spTree>
    <p:extLst>
      <p:ext uri="{BB962C8B-B14F-4D97-AF65-F5344CB8AC3E}">
        <p14:creationId xmlns:p14="http://schemas.microsoft.com/office/powerpoint/2010/main" val="23515765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66F95E-1C98-F6FE-3FC5-DABEA06E1264}"/>
            </a:ext>
          </a:extLst>
        </p:cNvPr>
        <p:cNvGrpSpPr/>
        <p:nvPr/>
      </p:nvGrpSpPr>
      <p:grpSpPr>
        <a:xfrm>
          <a:off x="0" y="0"/>
          <a:ext cx="0" cy="0"/>
          <a:chOff x="0" y="0"/>
          <a:chExt cx="0" cy="0"/>
        </a:xfrm>
      </p:grpSpPr>
      <p:sp>
        <p:nvSpPr>
          <p:cNvPr id="7" name="Title 3">
            <a:extLst>
              <a:ext uri="{FF2B5EF4-FFF2-40B4-BE49-F238E27FC236}">
                <a16:creationId xmlns:a16="http://schemas.microsoft.com/office/drawing/2014/main" id="{C62A50A4-6B0A-D5DA-F78D-1F3B05D8832F}"/>
              </a:ext>
            </a:extLst>
          </p:cNvPr>
          <p:cNvSpPr txBox="1">
            <a:spLocks/>
          </p:cNvSpPr>
          <p:nvPr/>
        </p:nvSpPr>
        <p:spPr>
          <a:xfrm>
            <a:off x="612984" y="722812"/>
            <a:ext cx="10984933" cy="615922"/>
          </a:xfrm>
          <a:prstGeom prst="rect">
            <a:avLst/>
          </a:prstGeom>
        </p:spPr>
        <p:txBody>
          <a:bodyPr anchor="ctr">
            <a:normAutofit fontScale="90000" lnSpcReduction="10000"/>
          </a:bodyPr>
          <a:lstStyle>
            <a:lvl1pPr algn="ctr" rtl="0" fontAlgn="base">
              <a:spcBef>
                <a:spcPct val="0"/>
              </a:spcBef>
              <a:spcAft>
                <a:spcPct val="0"/>
              </a:spcAft>
              <a:defRPr sz="3200" b="1" i="1" kern="1200" cap="none" baseline="0">
                <a:solidFill>
                  <a:schemeClr val="tx1"/>
                </a:solidFill>
                <a:latin typeface="Franklin Gothic Medium" pitchFamily="34" charset="0"/>
                <a:ea typeface="+mj-ea"/>
                <a:cs typeface="Tahoma" pitchFamily="34" charset="0"/>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3998" dirty="0">
                <a:latin typeface="Calibri" panose="020F0502020204030204" pitchFamily="34" charset="0"/>
                <a:ea typeface="Calibri" panose="020F0502020204030204" pitchFamily="34" charset="0"/>
                <a:cs typeface="Times New Roman" panose="02020603050405020304" pitchFamily="18" charset="0"/>
              </a:rPr>
              <a:t>Measurement Working Group Presentation</a:t>
            </a:r>
            <a:endParaRPr lang="en-US" sz="3998" dirty="0"/>
          </a:p>
        </p:txBody>
      </p:sp>
      <p:sp>
        <p:nvSpPr>
          <p:cNvPr id="2" name="Subtitle 4">
            <a:extLst>
              <a:ext uri="{FF2B5EF4-FFF2-40B4-BE49-F238E27FC236}">
                <a16:creationId xmlns:a16="http://schemas.microsoft.com/office/drawing/2014/main" id="{693E5823-BD0B-4CBE-2A1B-A2485AEE36A3}"/>
              </a:ext>
            </a:extLst>
          </p:cNvPr>
          <p:cNvSpPr txBox="1">
            <a:spLocks/>
          </p:cNvSpPr>
          <p:nvPr/>
        </p:nvSpPr>
        <p:spPr>
          <a:xfrm>
            <a:off x="635425" y="1533767"/>
            <a:ext cx="10940051" cy="4503476"/>
          </a:xfrm>
        </p:spPr>
        <p:txBody>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charset="0"/>
              <a:buNone/>
            </a:pPr>
            <a:r>
              <a:rPr lang="en-US" sz="3200" b="1" dirty="0">
                <a:solidFill>
                  <a:srgbClr val="C00000"/>
                </a:solidFill>
              </a:rPr>
              <a:t>The Measurement Domain Realm</a:t>
            </a:r>
            <a:endParaRPr lang="en-US" b="1" dirty="0">
              <a:solidFill>
                <a:srgbClr val="C00000"/>
              </a:solidFill>
            </a:endParaRPr>
          </a:p>
          <a:p>
            <a:pPr marL="0" indent="0">
              <a:buFont typeface="Arial" charset="0"/>
              <a:buNone/>
            </a:pPr>
            <a:endParaRPr lang="en-US" sz="1200" b="1" dirty="0"/>
          </a:p>
        </p:txBody>
      </p:sp>
      <p:sp>
        <p:nvSpPr>
          <p:cNvPr id="10" name="Ribbon: Curved and Tilted Down 9">
            <a:extLst>
              <a:ext uri="{FF2B5EF4-FFF2-40B4-BE49-F238E27FC236}">
                <a16:creationId xmlns:a16="http://schemas.microsoft.com/office/drawing/2014/main" id="{073B23E2-AB8E-4B51-FD74-CBA535BFDCE3}"/>
              </a:ext>
            </a:extLst>
          </p:cNvPr>
          <p:cNvSpPr/>
          <p:nvPr/>
        </p:nvSpPr>
        <p:spPr>
          <a:xfrm>
            <a:off x="3417992" y="4464110"/>
            <a:ext cx="5350213" cy="1671078"/>
          </a:xfrm>
          <a:prstGeom prst="ellipseRibbo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t>Metrics,</a:t>
            </a:r>
          </a:p>
          <a:p>
            <a:pPr algn="ctr"/>
            <a:r>
              <a:rPr lang="en-US" sz="2000" b="1" dirty="0"/>
              <a:t>Measures,</a:t>
            </a:r>
          </a:p>
          <a:p>
            <a:pPr algn="ctr"/>
            <a:r>
              <a:rPr lang="en-US" sz="2000" b="1" dirty="0"/>
              <a:t>Measurements,</a:t>
            </a:r>
          </a:p>
          <a:p>
            <a:pPr algn="ctr"/>
            <a:r>
              <a:rPr lang="en-US" sz="2000" b="1" dirty="0"/>
              <a:t>Indicators</a:t>
            </a:r>
          </a:p>
        </p:txBody>
      </p:sp>
      <p:sp>
        <p:nvSpPr>
          <p:cNvPr id="3" name="TextBox 2">
            <a:extLst>
              <a:ext uri="{FF2B5EF4-FFF2-40B4-BE49-F238E27FC236}">
                <a16:creationId xmlns:a16="http://schemas.microsoft.com/office/drawing/2014/main" id="{6F3767E0-39B1-C987-2A41-41573C2D4C79}"/>
              </a:ext>
            </a:extLst>
          </p:cNvPr>
          <p:cNvSpPr txBox="1"/>
          <p:nvPr/>
        </p:nvSpPr>
        <p:spPr>
          <a:xfrm>
            <a:off x="1070042" y="2178994"/>
            <a:ext cx="10233498" cy="2031325"/>
          </a:xfrm>
          <a:prstGeom prst="rect">
            <a:avLst/>
          </a:prstGeom>
          <a:noFill/>
        </p:spPr>
        <p:txBody>
          <a:bodyPr wrap="square" rtlCol="0">
            <a:spAutoFit/>
          </a:bodyPr>
          <a:lstStyle/>
          <a:p>
            <a:r>
              <a:rPr lang="en-US" b="1" dirty="0"/>
              <a:t>Generic Definition:  A method to measure something.</a:t>
            </a:r>
          </a:p>
          <a:p>
            <a:endParaRPr lang="en-US" b="1" dirty="0"/>
          </a:p>
          <a:p>
            <a:r>
              <a:rPr lang="en-US" b="1" dirty="0"/>
              <a:t>Systems Engineering Definition:  A set of quantifiable measurements used to track, monitor, and assess 			       the performance of various business processes and activities.</a:t>
            </a:r>
          </a:p>
          <a:p>
            <a:endParaRPr lang="en-US" b="1" dirty="0">
              <a:highlight>
                <a:srgbClr val="FFFF00"/>
              </a:highlight>
            </a:endParaRPr>
          </a:p>
          <a:p>
            <a:r>
              <a:rPr lang="en-US" b="1" dirty="0"/>
              <a:t>INCOSE MWG Definition:</a:t>
            </a:r>
            <a:r>
              <a:rPr lang="en-US" b="1" dirty="0">
                <a:highlight>
                  <a:srgbClr val="FFFF00"/>
                </a:highlight>
              </a:rPr>
              <a:t>  A method to measure the performance of a specific business or system </a:t>
            </a:r>
            <a:r>
              <a:rPr lang="en-US" b="1" dirty="0"/>
              <a:t>		            </a:t>
            </a:r>
            <a:r>
              <a:rPr lang="en-US" b="1" dirty="0">
                <a:highlight>
                  <a:srgbClr val="FFFF00"/>
                </a:highlight>
              </a:rPr>
              <a:t>engineering process or requirement is satisfying the intended goal or objective.</a:t>
            </a:r>
          </a:p>
        </p:txBody>
      </p:sp>
      <p:sp>
        <p:nvSpPr>
          <p:cNvPr id="9" name="Rectangle 8">
            <a:extLst>
              <a:ext uri="{FF2B5EF4-FFF2-40B4-BE49-F238E27FC236}">
                <a16:creationId xmlns:a16="http://schemas.microsoft.com/office/drawing/2014/main" id="{53B6229A-EC9C-FD9B-F3B9-F296FA21A80B}"/>
              </a:ext>
            </a:extLst>
          </p:cNvPr>
          <p:cNvSpPr/>
          <p:nvPr/>
        </p:nvSpPr>
        <p:spPr>
          <a:xfrm>
            <a:off x="1428638" y="3733658"/>
            <a:ext cx="1624163" cy="523220"/>
          </a:xfrm>
          <a:prstGeom prst="rect">
            <a:avLst/>
          </a:prstGeom>
          <a:noFill/>
        </p:spPr>
        <p:txBody>
          <a:bodyPr wrap="none" lIns="91440" tIns="45720" rIns="91440" bIns="45720">
            <a:spAutoFit/>
          </a:bodyPr>
          <a:lstStyle/>
          <a:p>
            <a:pPr algn="ctr"/>
            <a:r>
              <a:rPr lang="en-US" sz="28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Unofficial</a:t>
            </a:r>
          </a:p>
        </p:txBody>
      </p:sp>
      <p:sp>
        <p:nvSpPr>
          <p:cNvPr id="4" name="TextBox 3">
            <a:extLst>
              <a:ext uri="{FF2B5EF4-FFF2-40B4-BE49-F238E27FC236}">
                <a16:creationId xmlns:a16="http://schemas.microsoft.com/office/drawing/2014/main" id="{B1280E06-3F9D-6269-66AD-9F80D6249A4A}"/>
              </a:ext>
            </a:extLst>
          </p:cNvPr>
          <p:cNvSpPr txBox="1"/>
          <p:nvPr/>
        </p:nvSpPr>
        <p:spPr>
          <a:xfrm>
            <a:off x="8852167" y="4237432"/>
            <a:ext cx="2979918" cy="1938992"/>
          </a:xfrm>
          <a:prstGeom prst="rect">
            <a:avLst/>
          </a:prstGeom>
          <a:noFill/>
        </p:spPr>
        <p:txBody>
          <a:bodyPr wrap="square" rtlCol="0">
            <a:spAutoFit/>
          </a:bodyPr>
          <a:lstStyle/>
          <a:p>
            <a:r>
              <a:rPr lang="en-US" sz="2000" b="1" dirty="0"/>
              <a:t>In order words, a metric (measure, measurement or indicator) provides feedback on how well (</a:t>
            </a:r>
            <a:r>
              <a:rPr lang="en-US" sz="2000" b="1" dirty="0">
                <a:highlight>
                  <a:srgbClr val="FFFF00"/>
                </a:highlight>
              </a:rPr>
              <a:t>QUALITY</a:t>
            </a:r>
            <a:r>
              <a:rPr lang="en-US" sz="2000" b="1" dirty="0"/>
              <a:t>) your specific item is compliant.</a:t>
            </a:r>
          </a:p>
        </p:txBody>
      </p:sp>
    </p:spTree>
    <p:extLst>
      <p:ext uri="{BB962C8B-B14F-4D97-AF65-F5344CB8AC3E}">
        <p14:creationId xmlns:p14="http://schemas.microsoft.com/office/powerpoint/2010/main" val="37715943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97D627-F146-8807-3C3E-349F7D7857A9}"/>
            </a:ext>
          </a:extLst>
        </p:cNvPr>
        <p:cNvGrpSpPr/>
        <p:nvPr/>
      </p:nvGrpSpPr>
      <p:grpSpPr>
        <a:xfrm>
          <a:off x="0" y="0"/>
          <a:ext cx="0" cy="0"/>
          <a:chOff x="0" y="0"/>
          <a:chExt cx="0" cy="0"/>
        </a:xfrm>
      </p:grpSpPr>
      <p:sp>
        <p:nvSpPr>
          <p:cNvPr id="7" name="Title 3">
            <a:extLst>
              <a:ext uri="{FF2B5EF4-FFF2-40B4-BE49-F238E27FC236}">
                <a16:creationId xmlns:a16="http://schemas.microsoft.com/office/drawing/2014/main" id="{81B20AA5-5688-34D9-5DF3-EBE59C3FAE77}"/>
              </a:ext>
            </a:extLst>
          </p:cNvPr>
          <p:cNvSpPr txBox="1">
            <a:spLocks/>
          </p:cNvSpPr>
          <p:nvPr/>
        </p:nvSpPr>
        <p:spPr>
          <a:xfrm>
            <a:off x="612984" y="722812"/>
            <a:ext cx="10984933" cy="615922"/>
          </a:xfrm>
          <a:prstGeom prst="rect">
            <a:avLst/>
          </a:prstGeom>
        </p:spPr>
        <p:txBody>
          <a:bodyPr anchor="ctr">
            <a:normAutofit fontScale="90000" lnSpcReduction="10000"/>
          </a:bodyPr>
          <a:lstStyle>
            <a:lvl1pPr algn="ctr" rtl="0" fontAlgn="base">
              <a:spcBef>
                <a:spcPct val="0"/>
              </a:spcBef>
              <a:spcAft>
                <a:spcPct val="0"/>
              </a:spcAft>
              <a:defRPr sz="3200" b="1" i="1" kern="1200" cap="none" baseline="0">
                <a:solidFill>
                  <a:schemeClr val="tx1"/>
                </a:solidFill>
                <a:latin typeface="Franklin Gothic Medium" pitchFamily="34" charset="0"/>
                <a:ea typeface="+mj-ea"/>
                <a:cs typeface="Tahoma" pitchFamily="34" charset="0"/>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3998" dirty="0">
                <a:latin typeface="Calibri" panose="020F0502020204030204" pitchFamily="34" charset="0"/>
                <a:ea typeface="Calibri" panose="020F0502020204030204" pitchFamily="34" charset="0"/>
                <a:cs typeface="Times New Roman" panose="02020603050405020304" pitchFamily="18" charset="0"/>
              </a:rPr>
              <a:t>Measurement Working Group Presentation</a:t>
            </a:r>
            <a:endParaRPr lang="en-US" sz="3998" dirty="0"/>
          </a:p>
        </p:txBody>
      </p:sp>
      <p:sp>
        <p:nvSpPr>
          <p:cNvPr id="2" name="Subtitle 4">
            <a:extLst>
              <a:ext uri="{FF2B5EF4-FFF2-40B4-BE49-F238E27FC236}">
                <a16:creationId xmlns:a16="http://schemas.microsoft.com/office/drawing/2014/main" id="{FAAA1F77-755B-F22F-1DFE-CDAC3A879C1B}"/>
              </a:ext>
            </a:extLst>
          </p:cNvPr>
          <p:cNvSpPr txBox="1">
            <a:spLocks/>
          </p:cNvSpPr>
          <p:nvPr/>
        </p:nvSpPr>
        <p:spPr>
          <a:xfrm>
            <a:off x="635425" y="1533767"/>
            <a:ext cx="10940051" cy="4503476"/>
          </a:xfrm>
        </p:spPr>
        <p:txBody>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charset="0"/>
              <a:buNone/>
            </a:pPr>
            <a:r>
              <a:rPr lang="en-US" sz="3200" b="1" dirty="0">
                <a:solidFill>
                  <a:srgbClr val="C00000"/>
                </a:solidFill>
              </a:rPr>
              <a:t>The Measurement Domain Realm</a:t>
            </a:r>
            <a:endParaRPr lang="en-US" b="1" dirty="0">
              <a:solidFill>
                <a:srgbClr val="C00000"/>
              </a:solidFill>
            </a:endParaRPr>
          </a:p>
          <a:p>
            <a:pPr marL="0" indent="0">
              <a:buFont typeface="Arial" charset="0"/>
              <a:buNone/>
            </a:pPr>
            <a:endParaRPr lang="en-US" sz="1200" b="1" dirty="0"/>
          </a:p>
        </p:txBody>
      </p:sp>
      <p:pic>
        <p:nvPicPr>
          <p:cNvPr id="3" name="Picture 3">
            <a:extLst>
              <a:ext uri="{FF2B5EF4-FFF2-40B4-BE49-F238E27FC236}">
                <a16:creationId xmlns:a16="http://schemas.microsoft.com/office/drawing/2014/main" id="{C568BF6E-46B8-BB3B-42AE-1EE3726531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28" y="3000570"/>
            <a:ext cx="12166740" cy="11823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a:extLst>
              <a:ext uri="{FF2B5EF4-FFF2-40B4-BE49-F238E27FC236}">
                <a16:creationId xmlns:a16="http://schemas.microsoft.com/office/drawing/2014/main" id="{C49C3DAD-3678-F47B-0089-FD872A22C468}"/>
              </a:ext>
            </a:extLst>
          </p:cNvPr>
          <p:cNvPicPr>
            <a:picLocks noChangeAspect="1"/>
          </p:cNvPicPr>
          <p:nvPr/>
        </p:nvPicPr>
        <p:blipFill>
          <a:blip r:embed="rId3"/>
          <a:stretch>
            <a:fillRect/>
          </a:stretch>
        </p:blipFill>
        <p:spPr>
          <a:xfrm>
            <a:off x="4696993" y="2083361"/>
            <a:ext cx="2792210" cy="1018120"/>
          </a:xfrm>
          <a:prstGeom prst="rect">
            <a:avLst/>
          </a:prstGeom>
        </p:spPr>
      </p:pic>
      <p:sp>
        <p:nvSpPr>
          <p:cNvPr id="10" name="Ribbon: Curved and Tilted Down 9">
            <a:extLst>
              <a:ext uri="{FF2B5EF4-FFF2-40B4-BE49-F238E27FC236}">
                <a16:creationId xmlns:a16="http://schemas.microsoft.com/office/drawing/2014/main" id="{3345128A-7F0C-3944-340D-A4404F9FB137}"/>
              </a:ext>
            </a:extLst>
          </p:cNvPr>
          <p:cNvSpPr/>
          <p:nvPr/>
        </p:nvSpPr>
        <p:spPr>
          <a:xfrm>
            <a:off x="3417992" y="4464110"/>
            <a:ext cx="5350213" cy="1671078"/>
          </a:xfrm>
          <a:prstGeom prst="ellipseRibbo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t>Metrics,</a:t>
            </a:r>
          </a:p>
          <a:p>
            <a:pPr algn="ctr"/>
            <a:r>
              <a:rPr lang="en-US" sz="2000" b="1" dirty="0"/>
              <a:t>Measures,</a:t>
            </a:r>
          </a:p>
          <a:p>
            <a:pPr algn="ctr"/>
            <a:r>
              <a:rPr lang="en-US" sz="2000" b="1" dirty="0"/>
              <a:t>Measurements,</a:t>
            </a:r>
          </a:p>
          <a:p>
            <a:pPr algn="ctr"/>
            <a:r>
              <a:rPr lang="en-US" sz="2000" b="1" dirty="0"/>
              <a:t>Indicators</a:t>
            </a:r>
          </a:p>
        </p:txBody>
      </p:sp>
    </p:spTree>
    <p:extLst>
      <p:ext uri="{BB962C8B-B14F-4D97-AF65-F5344CB8AC3E}">
        <p14:creationId xmlns:p14="http://schemas.microsoft.com/office/powerpoint/2010/main" val="132691537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C5CA39-5FBC-7DB8-D4E8-9223B823E267}"/>
            </a:ext>
          </a:extLst>
        </p:cNvPr>
        <p:cNvGrpSpPr/>
        <p:nvPr/>
      </p:nvGrpSpPr>
      <p:grpSpPr>
        <a:xfrm>
          <a:off x="0" y="0"/>
          <a:ext cx="0" cy="0"/>
          <a:chOff x="0" y="0"/>
          <a:chExt cx="0" cy="0"/>
        </a:xfrm>
      </p:grpSpPr>
      <p:sp>
        <p:nvSpPr>
          <p:cNvPr id="7" name="Title 3">
            <a:extLst>
              <a:ext uri="{FF2B5EF4-FFF2-40B4-BE49-F238E27FC236}">
                <a16:creationId xmlns:a16="http://schemas.microsoft.com/office/drawing/2014/main" id="{8E3564B4-E761-C9B3-0043-401DD1F711C3}"/>
              </a:ext>
            </a:extLst>
          </p:cNvPr>
          <p:cNvSpPr txBox="1">
            <a:spLocks/>
          </p:cNvSpPr>
          <p:nvPr/>
        </p:nvSpPr>
        <p:spPr>
          <a:xfrm>
            <a:off x="612984" y="722812"/>
            <a:ext cx="10984933" cy="615922"/>
          </a:xfrm>
          <a:prstGeom prst="rect">
            <a:avLst/>
          </a:prstGeom>
        </p:spPr>
        <p:txBody>
          <a:bodyPr anchor="ctr">
            <a:normAutofit fontScale="90000" lnSpcReduction="10000"/>
          </a:bodyPr>
          <a:lstStyle>
            <a:lvl1pPr algn="ctr" rtl="0" fontAlgn="base">
              <a:spcBef>
                <a:spcPct val="0"/>
              </a:spcBef>
              <a:spcAft>
                <a:spcPct val="0"/>
              </a:spcAft>
              <a:defRPr sz="3200" b="1" i="1" kern="1200" cap="none" baseline="0">
                <a:solidFill>
                  <a:schemeClr val="tx1"/>
                </a:solidFill>
                <a:latin typeface="Franklin Gothic Medium" pitchFamily="34" charset="0"/>
                <a:ea typeface="+mj-ea"/>
                <a:cs typeface="Tahoma" pitchFamily="34" charset="0"/>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3998" dirty="0">
                <a:latin typeface="Calibri" panose="020F0502020204030204" pitchFamily="34" charset="0"/>
                <a:ea typeface="Calibri" panose="020F0502020204030204" pitchFamily="34" charset="0"/>
                <a:cs typeface="Times New Roman" panose="02020603050405020304" pitchFamily="18" charset="0"/>
              </a:rPr>
              <a:t>Measurement Working Group Presentation</a:t>
            </a:r>
            <a:endParaRPr lang="en-US" sz="3998" dirty="0"/>
          </a:p>
        </p:txBody>
      </p:sp>
      <p:sp>
        <p:nvSpPr>
          <p:cNvPr id="2" name="Subtitle 4">
            <a:extLst>
              <a:ext uri="{FF2B5EF4-FFF2-40B4-BE49-F238E27FC236}">
                <a16:creationId xmlns:a16="http://schemas.microsoft.com/office/drawing/2014/main" id="{7BEDE801-FB14-1AE7-AD9B-293C2F913CAB}"/>
              </a:ext>
            </a:extLst>
          </p:cNvPr>
          <p:cNvSpPr txBox="1">
            <a:spLocks/>
          </p:cNvSpPr>
          <p:nvPr/>
        </p:nvSpPr>
        <p:spPr>
          <a:xfrm>
            <a:off x="635425" y="1533767"/>
            <a:ext cx="10940051" cy="4503476"/>
          </a:xfrm>
        </p:spPr>
        <p:txBody>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charset="0"/>
              <a:buNone/>
            </a:pPr>
            <a:r>
              <a:rPr lang="en-US" sz="3200" b="1" dirty="0">
                <a:solidFill>
                  <a:srgbClr val="C00000"/>
                </a:solidFill>
              </a:rPr>
              <a:t>The Measurement Domain Realm</a:t>
            </a:r>
            <a:endParaRPr lang="en-US" b="1" dirty="0">
              <a:solidFill>
                <a:srgbClr val="C00000"/>
              </a:solidFill>
            </a:endParaRPr>
          </a:p>
          <a:p>
            <a:pPr marL="0" indent="0">
              <a:buFont typeface="Arial" charset="0"/>
              <a:buNone/>
            </a:pPr>
            <a:endParaRPr lang="en-US" sz="1200" b="1" dirty="0"/>
          </a:p>
        </p:txBody>
      </p:sp>
      <p:pic>
        <p:nvPicPr>
          <p:cNvPr id="3" name="Picture 3">
            <a:extLst>
              <a:ext uri="{FF2B5EF4-FFF2-40B4-BE49-F238E27FC236}">
                <a16:creationId xmlns:a16="http://schemas.microsoft.com/office/drawing/2014/main" id="{0DBE0931-1B20-1A5D-9940-647905EC96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28" y="3000570"/>
            <a:ext cx="12166740" cy="11823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a:extLst>
              <a:ext uri="{FF2B5EF4-FFF2-40B4-BE49-F238E27FC236}">
                <a16:creationId xmlns:a16="http://schemas.microsoft.com/office/drawing/2014/main" id="{81ED6548-2532-D312-1BBD-58C5DCCE7B97}"/>
              </a:ext>
            </a:extLst>
          </p:cNvPr>
          <p:cNvPicPr>
            <a:picLocks noChangeAspect="1"/>
          </p:cNvPicPr>
          <p:nvPr/>
        </p:nvPicPr>
        <p:blipFill>
          <a:blip r:embed="rId3"/>
          <a:stretch>
            <a:fillRect/>
          </a:stretch>
        </p:blipFill>
        <p:spPr>
          <a:xfrm>
            <a:off x="4696993" y="2083361"/>
            <a:ext cx="2792210" cy="1018120"/>
          </a:xfrm>
          <a:prstGeom prst="rect">
            <a:avLst/>
          </a:prstGeom>
        </p:spPr>
      </p:pic>
      <p:sp>
        <p:nvSpPr>
          <p:cNvPr id="10" name="Ribbon: Curved and Tilted Down 9">
            <a:extLst>
              <a:ext uri="{FF2B5EF4-FFF2-40B4-BE49-F238E27FC236}">
                <a16:creationId xmlns:a16="http://schemas.microsoft.com/office/drawing/2014/main" id="{DBC577A9-4F73-3BEC-E899-5631BBAD7BA5}"/>
              </a:ext>
            </a:extLst>
          </p:cNvPr>
          <p:cNvSpPr/>
          <p:nvPr/>
        </p:nvSpPr>
        <p:spPr>
          <a:xfrm>
            <a:off x="3417992" y="4464110"/>
            <a:ext cx="5350213" cy="1671078"/>
          </a:xfrm>
          <a:prstGeom prst="ellipseRibbo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t>Metrics,</a:t>
            </a:r>
          </a:p>
          <a:p>
            <a:pPr algn="ctr"/>
            <a:r>
              <a:rPr lang="en-US" sz="2000" b="1" dirty="0"/>
              <a:t>Measures,</a:t>
            </a:r>
          </a:p>
          <a:p>
            <a:pPr algn="ctr"/>
            <a:r>
              <a:rPr lang="en-US" sz="2000" b="1" dirty="0"/>
              <a:t>Measurements,</a:t>
            </a:r>
          </a:p>
          <a:p>
            <a:pPr algn="ctr"/>
            <a:r>
              <a:rPr lang="en-US" sz="2000" b="1" dirty="0"/>
              <a:t>Indicators</a:t>
            </a:r>
          </a:p>
        </p:txBody>
      </p:sp>
      <p:pic>
        <p:nvPicPr>
          <p:cNvPr id="14" name="Picture 13">
            <a:extLst>
              <a:ext uri="{FF2B5EF4-FFF2-40B4-BE49-F238E27FC236}">
                <a16:creationId xmlns:a16="http://schemas.microsoft.com/office/drawing/2014/main" id="{DB464C8E-95E7-8836-2FBF-7E0500CC110A}"/>
              </a:ext>
            </a:extLst>
          </p:cNvPr>
          <p:cNvPicPr>
            <a:picLocks noChangeAspect="1"/>
          </p:cNvPicPr>
          <p:nvPr/>
        </p:nvPicPr>
        <p:blipFill>
          <a:blip r:embed="rId4"/>
          <a:stretch>
            <a:fillRect/>
          </a:stretch>
        </p:blipFill>
        <p:spPr>
          <a:xfrm>
            <a:off x="739444" y="1767428"/>
            <a:ext cx="1819971" cy="1704049"/>
          </a:xfrm>
          <a:prstGeom prst="rect">
            <a:avLst/>
          </a:prstGeom>
        </p:spPr>
      </p:pic>
    </p:spTree>
    <p:extLst>
      <p:ext uri="{BB962C8B-B14F-4D97-AF65-F5344CB8AC3E}">
        <p14:creationId xmlns:p14="http://schemas.microsoft.com/office/powerpoint/2010/main" val="193650516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FEFA3B-C8EE-2738-424C-8FCEE3CA0E1C}"/>
            </a:ext>
          </a:extLst>
        </p:cNvPr>
        <p:cNvGrpSpPr/>
        <p:nvPr/>
      </p:nvGrpSpPr>
      <p:grpSpPr>
        <a:xfrm>
          <a:off x="0" y="0"/>
          <a:ext cx="0" cy="0"/>
          <a:chOff x="0" y="0"/>
          <a:chExt cx="0" cy="0"/>
        </a:xfrm>
      </p:grpSpPr>
      <p:pic>
        <p:nvPicPr>
          <p:cNvPr id="12" name="Picture 11">
            <a:extLst>
              <a:ext uri="{FF2B5EF4-FFF2-40B4-BE49-F238E27FC236}">
                <a16:creationId xmlns:a16="http://schemas.microsoft.com/office/drawing/2014/main" id="{A8AD72FD-3DA6-1E33-4763-E19292EA6289}"/>
              </a:ext>
            </a:extLst>
          </p:cNvPr>
          <p:cNvPicPr>
            <a:picLocks noChangeAspect="1"/>
          </p:cNvPicPr>
          <p:nvPr/>
        </p:nvPicPr>
        <p:blipFill>
          <a:blip r:embed="rId2"/>
          <a:stretch>
            <a:fillRect/>
          </a:stretch>
        </p:blipFill>
        <p:spPr>
          <a:xfrm rot="1290495">
            <a:off x="8618695" y="4794148"/>
            <a:ext cx="2621088" cy="968402"/>
          </a:xfrm>
          <a:prstGeom prst="rect">
            <a:avLst/>
          </a:prstGeom>
        </p:spPr>
      </p:pic>
      <p:sp>
        <p:nvSpPr>
          <p:cNvPr id="7" name="Title 3">
            <a:extLst>
              <a:ext uri="{FF2B5EF4-FFF2-40B4-BE49-F238E27FC236}">
                <a16:creationId xmlns:a16="http://schemas.microsoft.com/office/drawing/2014/main" id="{4F83B4DE-1BB9-15CA-C9B8-8DF862328434}"/>
              </a:ext>
            </a:extLst>
          </p:cNvPr>
          <p:cNvSpPr txBox="1">
            <a:spLocks/>
          </p:cNvSpPr>
          <p:nvPr/>
        </p:nvSpPr>
        <p:spPr>
          <a:xfrm>
            <a:off x="612984" y="722812"/>
            <a:ext cx="10984933" cy="615922"/>
          </a:xfrm>
          <a:prstGeom prst="rect">
            <a:avLst/>
          </a:prstGeom>
        </p:spPr>
        <p:txBody>
          <a:bodyPr anchor="ctr">
            <a:normAutofit fontScale="90000" lnSpcReduction="10000"/>
          </a:bodyPr>
          <a:lstStyle>
            <a:lvl1pPr algn="ctr" rtl="0" fontAlgn="base">
              <a:spcBef>
                <a:spcPct val="0"/>
              </a:spcBef>
              <a:spcAft>
                <a:spcPct val="0"/>
              </a:spcAft>
              <a:defRPr sz="3200" b="1" i="1" kern="1200" cap="none" baseline="0">
                <a:solidFill>
                  <a:schemeClr val="tx1"/>
                </a:solidFill>
                <a:latin typeface="Franklin Gothic Medium" pitchFamily="34" charset="0"/>
                <a:ea typeface="+mj-ea"/>
                <a:cs typeface="Tahoma" pitchFamily="34" charset="0"/>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3998" dirty="0">
                <a:latin typeface="Calibri" panose="020F0502020204030204" pitchFamily="34" charset="0"/>
                <a:ea typeface="Calibri" panose="020F0502020204030204" pitchFamily="34" charset="0"/>
                <a:cs typeface="Times New Roman" panose="02020603050405020304" pitchFamily="18" charset="0"/>
              </a:rPr>
              <a:t>Measurement Working Group Presentation</a:t>
            </a:r>
            <a:endParaRPr lang="en-US" sz="3998" dirty="0"/>
          </a:p>
        </p:txBody>
      </p:sp>
      <p:sp>
        <p:nvSpPr>
          <p:cNvPr id="2" name="Subtitle 4">
            <a:extLst>
              <a:ext uri="{FF2B5EF4-FFF2-40B4-BE49-F238E27FC236}">
                <a16:creationId xmlns:a16="http://schemas.microsoft.com/office/drawing/2014/main" id="{0E89C0E2-EAD2-0C95-3BA0-2A69072CE345}"/>
              </a:ext>
            </a:extLst>
          </p:cNvPr>
          <p:cNvSpPr txBox="1">
            <a:spLocks/>
          </p:cNvSpPr>
          <p:nvPr/>
        </p:nvSpPr>
        <p:spPr>
          <a:xfrm>
            <a:off x="635425" y="1533767"/>
            <a:ext cx="10940051" cy="4503476"/>
          </a:xfrm>
        </p:spPr>
        <p:txBody>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charset="0"/>
              <a:buNone/>
            </a:pPr>
            <a:r>
              <a:rPr lang="en-US" sz="3200" b="1" dirty="0">
                <a:solidFill>
                  <a:srgbClr val="C00000"/>
                </a:solidFill>
              </a:rPr>
              <a:t>The Measurement Domain Realm</a:t>
            </a:r>
            <a:endParaRPr lang="en-US" b="1" dirty="0">
              <a:solidFill>
                <a:srgbClr val="C00000"/>
              </a:solidFill>
            </a:endParaRPr>
          </a:p>
          <a:p>
            <a:pPr marL="0" indent="0">
              <a:buFont typeface="Arial" charset="0"/>
              <a:buNone/>
            </a:pPr>
            <a:endParaRPr lang="en-US" sz="1200" b="1" dirty="0"/>
          </a:p>
        </p:txBody>
      </p:sp>
      <p:pic>
        <p:nvPicPr>
          <p:cNvPr id="3" name="Picture 3">
            <a:extLst>
              <a:ext uri="{FF2B5EF4-FFF2-40B4-BE49-F238E27FC236}">
                <a16:creationId xmlns:a16="http://schemas.microsoft.com/office/drawing/2014/main" id="{C188702F-5F75-9BA5-3BAC-24C2620264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28" y="3000570"/>
            <a:ext cx="12166740" cy="11823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a:extLst>
              <a:ext uri="{FF2B5EF4-FFF2-40B4-BE49-F238E27FC236}">
                <a16:creationId xmlns:a16="http://schemas.microsoft.com/office/drawing/2014/main" id="{3F54A514-76DD-E487-A708-CE5E134EBD94}"/>
              </a:ext>
            </a:extLst>
          </p:cNvPr>
          <p:cNvPicPr>
            <a:picLocks noChangeAspect="1"/>
          </p:cNvPicPr>
          <p:nvPr/>
        </p:nvPicPr>
        <p:blipFill>
          <a:blip r:embed="rId4"/>
          <a:stretch>
            <a:fillRect/>
          </a:stretch>
        </p:blipFill>
        <p:spPr>
          <a:xfrm>
            <a:off x="4696993" y="2083361"/>
            <a:ext cx="2792210" cy="1018120"/>
          </a:xfrm>
          <a:prstGeom prst="rect">
            <a:avLst/>
          </a:prstGeom>
        </p:spPr>
      </p:pic>
      <p:sp>
        <p:nvSpPr>
          <p:cNvPr id="10" name="Ribbon: Curved and Tilted Down 9">
            <a:extLst>
              <a:ext uri="{FF2B5EF4-FFF2-40B4-BE49-F238E27FC236}">
                <a16:creationId xmlns:a16="http://schemas.microsoft.com/office/drawing/2014/main" id="{FE926FB7-5DC3-6BD7-EEBE-A477645D1C58}"/>
              </a:ext>
            </a:extLst>
          </p:cNvPr>
          <p:cNvSpPr/>
          <p:nvPr/>
        </p:nvSpPr>
        <p:spPr>
          <a:xfrm>
            <a:off x="3417992" y="4464110"/>
            <a:ext cx="5350213" cy="1671078"/>
          </a:xfrm>
          <a:prstGeom prst="ellipseRibbo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t>Metrics,</a:t>
            </a:r>
          </a:p>
          <a:p>
            <a:pPr algn="ctr"/>
            <a:r>
              <a:rPr lang="en-US" sz="2000" b="1" dirty="0"/>
              <a:t>Measures,</a:t>
            </a:r>
          </a:p>
          <a:p>
            <a:pPr algn="ctr"/>
            <a:r>
              <a:rPr lang="en-US" sz="2000" b="1" dirty="0"/>
              <a:t>Measurements,</a:t>
            </a:r>
          </a:p>
          <a:p>
            <a:pPr algn="ctr"/>
            <a:r>
              <a:rPr lang="en-US" sz="2000" b="1" dirty="0"/>
              <a:t>Indicators</a:t>
            </a:r>
          </a:p>
        </p:txBody>
      </p:sp>
      <p:pic>
        <p:nvPicPr>
          <p:cNvPr id="14" name="Picture 13">
            <a:extLst>
              <a:ext uri="{FF2B5EF4-FFF2-40B4-BE49-F238E27FC236}">
                <a16:creationId xmlns:a16="http://schemas.microsoft.com/office/drawing/2014/main" id="{2717F0DD-A48D-8CE4-1AE1-86171A937C59}"/>
              </a:ext>
            </a:extLst>
          </p:cNvPr>
          <p:cNvPicPr>
            <a:picLocks noChangeAspect="1"/>
          </p:cNvPicPr>
          <p:nvPr/>
        </p:nvPicPr>
        <p:blipFill>
          <a:blip r:embed="rId5"/>
          <a:stretch>
            <a:fillRect/>
          </a:stretch>
        </p:blipFill>
        <p:spPr>
          <a:xfrm>
            <a:off x="739444" y="1767428"/>
            <a:ext cx="1819971" cy="1704049"/>
          </a:xfrm>
          <a:prstGeom prst="rect">
            <a:avLst/>
          </a:prstGeom>
        </p:spPr>
      </p:pic>
    </p:spTree>
    <p:extLst>
      <p:ext uri="{BB962C8B-B14F-4D97-AF65-F5344CB8AC3E}">
        <p14:creationId xmlns:p14="http://schemas.microsoft.com/office/powerpoint/2010/main" val="400303161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EFA08D-CF8E-F1BA-5E0A-1E146C3936F2}"/>
            </a:ext>
          </a:extLst>
        </p:cNvPr>
        <p:cNvGrpSpPr/>
        <p:nvPr/>
      </p:nvGrpSpPr>
      <p:grpSpPr>
        <a:xfrm>
          <a:off x="0" y="0"/>
          <a:ext cx="0" cy="0"/>
          <a:chOff x="0" y="0"/>
          <a:chExt cx="0" cy="0"/>
        </a:xfrm>
      </p:grpSpPr>
      <p:pic>
        <p:nvPicPr>
          <p:cNvPr id="12" name="Picture 11">
            <a:extLst>
              <a:ext uri="{FF2B5EF4-FFF2-40B4-BE49-F238E27FC236}">
                <a16:creationId xmlns:a16="http://schemas.microsoft.com/office/drawing/2014/main" id="{BE5E2F98-4B0B-6EBC-9744-59BAA3071662}"/>
              </a:ext>
            </a:extLst>
          </p:cNvPr>
          <p:cNvPicPr>
            <a:picLocks noChangeAspect="1"/>
          </p:cNvPicPr>
          <p:nvPr/>
        </p:nvPicPr>
        <p:blipFill>
          <a:blip r:embed="rId2"/>
          <a:stretch>
            <a:fillRect/>
          </a:stretch>
        </p:blipFill>
        <p:spPr>
          <a:xfrm rot="1290495">
            <a:off x="8618695" y="4794148"/>
            <a:ext cx="2621088" cy="968402"/>
          </a:xfrm>
          <a:prstGeom prst="rect">
            <a:avLst/>
          </a:prstGeom>
        </p:spPr>
      </p:pic>
      <p:sp>
        <p:nvSpPr>
          <p:cNvPr id="7" name="Title 3">
            <a:extLst>
              <a:ext uri="{FF2B5EF4-FFF2-40B4-BE49-F238E27FC236}">
                <a16:creationId xmlns:a16="http://schemas.microsoft.com/office/drawing/2014/main" id="{131D48DD-2756-FA12-1791-D3B323FD0EA1}"/>
              </a:ext>
            </a:extLst>
          </p:cNvPr>
          <p:cNvSpPr txBox="1">
            <a:spLocks/>
          </p:cNvSpPr>
          <p:nvPr/>
        </p:nvSpPr>
        <p:spPr>
          <a:xfrm>
            <a:off x="612984" y="722812"/>
            <a:ext cx="10984933" cy="615922"/>
          </a:xfrm>
          <a:prstGeom prst="rect">
            <a:avLst/>
          </a:prstGeom>
        </p:spPr>
        <p:txBody>
          <a:bodyPr anchor="ctr">
            <a:normAutofit fontScale="90000" lnSpcReduction="10000"/>
          </a:bodyPr>
          <a:lstStyle>
            <a:lvl1pPr algn="ctr" rtl="0" fontAlgn="base">
              <a:spcBef>
                <a:spcPct val="0"/>
              </a:spcBef>
              <a:spcAft>
                <a:spcPct val="0"/>
              </a:spcAft>
              <a:defRPr sz="3200" b="1" i="1" kern="1200" cap="none" baseline="0">
                <a:solidFill>
                  <a:schemeClr val="tx1"/>
                </a:solidFill>
                <a:latin typeface="Franklin Gothic Medium" pitchFamily="34" charset="0"/>
                <a:ea typeface="+mj-ea"/>
                <a:cs typeface="Tahoma" pitchFamily="34" charset="0"/>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3998" dirty="0">
                <a:latin typeface="Calibri" panose="020F0502020204030204" pitchFamily="34" charset="0"/>
                <a:ea typeface="Calibri" panose="020F0502020204030204" pitchFamily="34" charset="0"/>
                <a:cs typeface="Times New Roman" panose="02020603050405020304" pitchFamily="18" charset="0"/>
              </a:rPr>
              <a:t>Measurement Working Group Presentation</a:t>
            </a:r>
            <a:endParaRPr lang="en-US" sz="3998" dirty="0"/>
          </a:p>
        </p:txBody>
      </p:sp>
      <p:sp>
        <p:nvSpPr>
          <p:cNvPr id="2" name="Subtitle 4">
            <a:extLst>
              <a:ext uri="{FF2B5EF4-FFF2-40B4-BE49-F238E27FC236}">
                <a16:creationId xmlns:a16="http://schemas.microsoft.com/office/drawing/2014/main" id="{5EF5FCFB-5FE2-607A-7FFC-F4652B7A3BC2}"/>
              </a:ext>
            </a:extLst>
          </p:cNvPr>
          <p:cNvSpPr txBox="1">
            <a:spLocks/>
          </p:cNvSpPr>
          <p:nvPr/>
        </p:nvSpPr>
        <p:spPr>
          <a:xfrm>
            <a:off x="635425" y="1533767"/>
            <a:ext cx="10940051" cy="4503476"/>
          </a:xfrm>
        </p:spPr>
        <p:txBody>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charset="0"/>
              <a:buNone/>
            </a:pPr>
            <a:r>
              <a:rPr lang="en-US" sz="3200" b="1" dirty="0">
                <a:solidFill>
                  <a:srgbClr val="C00000"/>
                </a:solidFill>
              </a:rPr>
              <a:t>The Measurement Domain Realm</a:t>
            </a:r>
            <a:endParaRPr lang="en-US" b="1" dirty="0">
              <a:solidFill>
                <a:srgbClr val="C00000"/>
              </a:solidFill>
            </a:endParaRPr>
          </a:p>
          <a:p>
            <a:pPr marL="0" indent="0">
              <a:buFont typeface="Arial" charset="0"/>
              <a:buNone/>
            </a:pPr>
            <a:endParaRPr lang="en-US" sz="1200" b="1" dirty="0"/>
          </a:p>
        </p:txBody>
      </p:sp>
      <p:pic>
        <p:nvPicPr>
          <p:cNvPr id="3" name="Picture 3">
            <a:extLst>
              <a:ext uri="{FF2B5EF4-FFF2-40B4-BE49-F238E27FC236}">
                <a16:creationId xmlns:a16="http://schemas.microsoft.com/office/drawing/2014/main" id="{69A0B853-302C-6170-F514-F18AD8A95D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28" y="3000570"/>
            <a:ext cx="12166740" cy="11823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a:extLst>
              <a:ext uri="{FF2B5EF4-FFF2-40B4-BE49-F238E27FC236}">
                <a16:creationId xmlns:a16="http://schemas.microsoft.com/office/drawing/2014/main" id="{93F16B6D-67CD-690C-3EB3-903DE3014958}"/>
              </a:ext>
            </a:extLst>
          </p:cNvPr>
          <p:cNvPicPr>
            <a:picLocks noChangeAspect="1"/>
          </p:cNvPicPr>
          <p:nvPr/>
        </p:nvPicPr>
        <p:blipFill>
          <a:blip r:embed="rId4"/>
          <a:stretch>
            <a:fillRect/>
          </a:stretch>
        </p:blipFill>
        <p:spPr>
          <a:xfrm>
            <a:off x="4696993" y="2083361"/>
            <a:ext cx="2792210" cy="1018120"/>
          </a:xfrm>
          <a:prstGeom prst="rect">
            <a:avLst/>
          </a:prstGeom>
        </p:spPr>
      </p:pic>
      <p:sp>
        <p:nvSpPr>
          <p:cNvPr id="10" name="Ribbon: Curved and Tilted Down 9">
            <a:extLst>
              <a:ext uri="{FF2B5EF4-FFF2-40B4-BE49-F238E27FC236}">
                <a16:creationId xmlns:a16="http://schemas.microsoft.com/office/drawing/2014/main" id="{5059235D-47B5-F2A8-6E92-1F9C4C58E79F}"/>
              </a:ext>
            </a:extLst>
          </p:cNvPr>
          <p:cNvSpPr/>
          <p:nvPr/>
        </p:nvSpPr>
        <p:spPr>
          <a:xfrm>
            <a:off x="3417992" y="4464110"/>
            <a:ext cx="5350213" cy="1671078"/>
          </a:xfrm>
          <a:prstGeom prst="ellipseRibbo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t>Metrics,</a:t>
            </a:r>
          </a:p>
          <a:p>
            <a:pPr algn="ctr"/>
            <a:r>
              <a:rPr lang="en-US" sz="2000" b="1" dirty="0"/>
              <a:t>Measures,</a:t>
            </a:r>
          </a:p>
          <a:p>
            <a:pPr algn="ctr"/>
            <a:r>
              <a:rPr lang="en-US" sz="2000" b="1" dirty="0"/>
              <a:t>Measurements,</a:t>
            </a:r>
          </a:p>
          <a:p>
            <a:pPr algn="ctr"/>
            <a:r>
              <a:rPr lang="en-US" sz="2000" b="1" dirty="0"/>
              <a:t>Indicators</a:t>
            </a:r>
          </a:p>
        </p:txBody>
      </p:sp>
      <p:pic>
        <p:nvPicPr>
          <p:cNvPr id="14" name="Picture 13">
            <a:extLst>
              <a:ext uri="{FF2B5EF4-FFF2-40B4-BE49-F238E27FC236}">
                <a16:creationId xmlns:a16="http://schemas.microsoft.com/office/drawing/2014/main" id="{602A6043-002E-D04A-C1BB-4846F00E62F7}"/>
              </a:ext>
            </a:extLst>
          </p:cNvPr>
          <p:cNvPicPr>
            <a:picLocks noChangeAspect="1"/>
          </p:cNvPicPr>
          <p:nvPr/>
        </p:nvPicPr>
        <p:blipFill>
          <a:blip r:embed="rId5"/>
          <a:stretch>
            <a:fillRect/>
          </a:stretch>
        </p:blipFill>
        <p:spPr>
          <a:xfrm>
            <a:off x="739444" y="1767428"/>
            <a:ext cx="1819971" cy="1704049"/>
          </a:xfrm>
          <a:prstGeom prst="rect">
            <a:avLst/>
          </a:prstGeom>
        </p:spPr>
      </p:pic>
      <p:sp>
        <p:nvSpPr>
          <p:cNvPr id="4" name="Rectangle 3">
            <a:extLst>
              <a:ext uri="{FF2B5EF4-FFF2-40B4-BE49-F238E27FC236}">
                <a16:creationId xmlns:a16="http://schemas.microsoft.com/office/drawing/2014/main" id="{5C795FB4-C403-52C7-4034-C2967ADE15F9}"/>
              </a:ext>
            </a:extLst>
          </p:cNvPr>
          <p:cNvSpPr/>
          <p:nvPr/>
        </p:nvSpPr>
        <p:spPr>
          <a:xfrm rot="20513868">
            <a:off x="1853892" y="3505111"/>
            <a:ext cx="8478411" cy="923330"/>
          </a:xfrm>
          <a:prstGeom prst="rect">
            <a:avLst/>
          </a:prstGeom>
          <a:noFill/>
        </p:spPr>
        <p:txBody>
          <a:bodyPr wrap="none" lIns="91440" tIns="45720" rIns="91440" bIns="45720">
            <a:spAutoFit/>
          </a:bodyPr>
          <a:lstStyle/>
          <a:p>
            <a:pPr algn="ctr"/>
            <a:r>
              <a:rPr lang="en-US" sz="5400" b="1" dirty="0">
                <a:ln w="22225">
                  <a:solidFill>
                    <a:schemeClr val="accent2"/>
                  </a:solidFill>
                  <a:prstDash val="solid"/>
                </a:ln>
                <a:solidFill>
                  <a:schemeClr val="accent2">
                    <a:lumMod val="40000"/>
                    <a:lumOff val="60000"/>
                  </a:schemeClr>
                </a:solidFill>
                <a:highlight>
                  <a:srgbClr val="000080"/>
                </a:highlight>
              </a:rPr>
              <a:t>A completely Different Topic</a:t>
            </a:r>
            <a:endParaRPr lang="en-US"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highlight>
                <a:srgbClr val="000080"/>
              </a:highlight>
            </a:endParaRPr>
          </a:p>
        </p:txBody>
      </p:sp>
    </p:spTree>
    <p:extLst>
      <p:ext uri="{BB962C8B-B14F-4D97-AF65-F5344CB8AC3E}">
        <p14:creationId xmlns:p14="http://schemas.microsoft.com/office/powerpoint/2010/main" val="354581119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EC4B15-5C8B-47D3-D6E9-7916D87CF654}"/>
            </a:ext>
          </a:extLst>
        </p:cNvPr>
        <p:cNvGrpSpPr/>
        <p:nvPr/>
      </p:nvGrpSpPr>
      <p:grpSpPr>
        <a:xfrm>
          <a:off x="0" y="0"/>
          <a:ext cx="0" cy="0"/>
          <a:chOff x="0" y="0"/>
          <a:chExt cx="0" cy="0"/>
        </a:xfrm>
      </p:grpSpPr>
      <p:sp>
        <p:nvSpPr>
          <p:cNvPr id="7" name="Title 3">
            <a:extLst>
              <a:ext uri="{FF2B5EF4-FFF2-40B4-BE49-F238E27FC236}">
                <a16:creationId xmlns:a16="http://schemas.microsoft.com/office/drawing/2014/main" id="{B3E4DD58-D5D0-018D-4CAE-679D178102A0}"/>
              </a:ext>
            </a:extLst>
          </p:cNvPr>
          <p:cNvSpPr txBox="1">
            <a:spLocks/>
          </p:cNvSpPr>
          <p:nvPr/>
        </p:nvSpPr>
        <p:spPr>
          <a:xfrm>
            <a:off x="612984" y="722812"/>
            <a:ext cx="10984933" cy="615922"/>
          </a:xfrm>
          <a:prstGeom prst="rect">
            <a:avLst/>
          </a:prstGeom>
        </p:spPr>
        <p:txBody>
          <a:bodyPr anchor="ctr">
            <a:normAutofit fontScale="90000" lnSpcReduction="10000"/>
          </a:bodyPr>
          <a:lstStyle>
            <a:lvl1pPr algn="ctr" rtl="0" fontAlgn="base">
              <a:spcBef>
                <a:spcPct val="0"/>
              </a:spcBef>
              <a:spcAft>
                <a:spcPct val="0"/>
              </a:spcAft>
              <a:defRPr sz="3200" b="1" i="1" kern="1200" cap="none" baseline="0">
                <a:solidFill>
                  <a:schemeClr val="tx1"/>
                </a:solidFill>
                <a:latin typeface="Franklin Gothic Medium" pitchFamily="34" charset="0"/>
                <a:ea typeface="+mj-ea"/>
                <a:cs typeface="Tahoma" pitchFamily="34" charset="0"/>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3998" dirty="0">
                <a:latin typeface="Calibri" panose="020F0502020204030204" pitchFamily="34" charset="0"/>
                <a:ea typeface="Calibri" panose="020F0502020204030204" pitchFamily="34" charset="0"/>
                <a:cs typeface="Times New Roman" panose="02020603050405020304" pitchFamily="18" charset="0"/>
              </a:rPr>
              <a:t>Measurement Working Group Presentation</a:t>
            </a:r>
            <a:endParaRPr lang="en-US" sz="3998" dirty="0"/>
          </a:p>
        </p:txBody>
      </p:sp>
      <p:sp>
        <p:nvSpPr>
          <p:cNvPr id="2" name="Subtitle 4">
            <a:extLst>
              <a:ext uri="{FF2B5EF4-FFF2-40B4-BE49-F238E27FC236}">
                <a16:creationId xmlns:a16="http://schemas.microsoft.com/office/drawing/2014/main" id="{01C9EAFE-EBFE-9075-38A2-CCE3188232DF}"/>
              </a:ext>
            </a:extLst>
          </p:cNvPr>
          <p:cNvSpPr txBox="1">
            <a:spLocks/>
          </p:cNvSpPr>
          <p:nvPr/>
        </p:nvSpPr>
        <p:spPr>
          <a:xfrm>
            <a:off x="635425" y="1533767"/>
            <a:ext cx="10940051" cy="4503476"/>
          </a:xfrm>
        </p:spPr>
        <p:txBody>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charset="0"/>
              <a:buNone/>
            </a:pPr>
            <a:r>
              <a:rPr lang="en-US" sz="3200" b="1" dirty="0">
                <a:solidFill>
                  <a:srgbClr val="C00000"/>
                </a:solidFill>
              </a:rPr>
              <a:t>The Measurement Domain Realm</a:t>
            </a:r>
            <a:endParaRPr lang="en-US" b="1" dirty="0">
              <a:solidFill>
                <a:srgbClr val="C00000"/>
              </a:solidFill>
            </a:endParaRPr>
          </a:p>
          <a:p>
            <a:pPr marL="0" indent="0">
              <a:buFont typeface="Arial" charset="0"/>
              <a:buNone/>
            </a:pPr>
            <a:endParaRPr lang="en-US" sz="1200" b="1" dirty="0"/>
          </a:p>
        </p:txBody>
      </p:sp>
      <p:pic>
        <p:nvPicPr>
          <p:cNvPr id="3" name="Picture 3">
            <a:extLst>
              <a:ext uri="{FF2B5EF4-FFF2-40B4-BE49-F238E27FC236}">
                <a16:creationId xmlns:a16="http://schemas.microsoft.com/office/drawing/2014/main" id="{1B934D24-1AA9-4FE4-4224-932A1EAA1A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28" y="3000570"/>
            <a:ext cx="12166740" cy="11823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a:extLst>
              <a:ext uri="{FF2B5EF4-FFF2-40B4-BE49-F238E27FC236}">
                <a16:creationId xmlns:a16="http://schemas.microsoft.com/office/drawing/2014/main" id="{DE31E4A5-EDAF-859E-B1BF-3739DD995D61}"/>
              </a:ext>
            </a:extLst>
          </p:cNvPr>
          <p:cNvPicPr>
            <a:picLocks noChangeAspect="1"/>
          </p:cNvPicPr>
          <p:nvPr/>
        </p:nvPicPr>
        <p:blipFill>
          <a:blip r:embed="rId3"/>
          <a:stretch>
            <a:fillRect/>
          </a:stretch>
        </p:blipFill>
        <p:spPr>
          <a:xfrm>
            <a:off x="4696993" y="2083361"/>
            <a:ext cx="2792210" cy="1018120"/>
          </a:xfrm>
          <a:prstGeom prst="rect">
            <a:avLst/>
          </a:prstGeom>
        </p:spPr>
      </p:pic>
      <p:sp>
        <p:nvSpPr>
          <p:cNvPr id="5" name="Rectangle 4">
            <a:extLst>
              <a:ext uri="{FF2B5EF4-FFF2-40B4-BE49-F238E27FC236}">
                <a16:creationId xmlns:a16="http://schemas.microsoft.com/office/drawing/2014/main" id="{9002A1ED-D3DF-2B9E-E656-98E3D8CCBDF3}"/>
              </a:ext>
            </a:extLst>
          </p:cNvPr>
          <p:cNvSpPr/>
          <p:nvPr/>
        </p:nvSpPr>
        <p:spPr>
          <a:xfrm>
            <a:off x="1236448" y="4146733"/>
            <a:ext cx="1500786" cy="64314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panose="020B0604020202020204"/>
                <a:ea typeface="+mn-ea"/>
                <a:cs typeface="+mn-cs"/>
              </a:rPr>
              <a:t>People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panose="020B0604020202020204"/>
                <a:ea typeface="+mn-ea"/>
                <a:cs typeface="+mn-cs"/>
              </a:rPr>
              <a:t>Management</a:t>
            </a:r>
            <a:endParaRPr kumimoji="0" lang="en-US" sz="14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6" name="Rectangle 5">
            <a:extLst>
              <a:ext uri="{FF2B5EF4-FFF2-40B4-BE49-F238E27FC236}">
                <a16:creationId xmlns:a16="http://schemas.microsoft.com/office/drawing/2014/main" id="{C47460F1-19B4-A0E6-9BF9-2DB2227223E9}"/>
              </a:ext>
            </a:extLst>
          </p:cNvPr>
          <p:cNvSpPr/>
          <p:nvPr/>
        </p:nvSpPr>
        <p:spPr>
          <a:xfrm>
            <a:off x="4776659" y="4144377"/>
            <a:ext cx="2596835" cy="64314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panose="020B0604020202020204"/>
                <a:ea typeface="+mn-ea"/>
                <a:cs typeface="+mn-cs"/>
              </a:rPr>
              <a:t>Processes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panose="020B0604020202020204"/>
                <a:ea typeface="+mn-ea"/>
                <a:cs typeface="+mn-cs"/>
              </a:rPr>
              <a:t>Control – Data/Info - Improvement</a:t>
            </a:r>
            <a:endParaRPr kumimoji="0" lang="en-US" sz="14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8" name="Rectangle 7">
            <a:extLst>
              <a:ext uri="{FF2B5EF4-FFF2-40B4-BE49-F238E27FC236}">
                <a16:creationId xmlns:a16="http://schemas.microsoft.com/office/drawing/2014/main" id="{D2B9B818-51DB-E917-EAFD-E43F12B38A58}"/>
              </a:ext>
            </a:extLst>
          </p:cNvPr>
          <p:cNvSpPr/>
          <p:nvPr/>
        </p:nvSpPr>
        <p:spPr>
          <a:xfrm>
            <a:off x="9412919" y="4147621"/>
            <a:ext cx="1953515" cy="64314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panose="020B0604020202020204"/>
                <a:ea typeface="+mn-ea"/>
                <a:cs typeface="+mn-cs"/>
              </a:rPr>
              <a:t>Products/Services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panose="020B0604020202020204"/>
                <a:ea typeface="+mn-ea"/>
                <a:cs typeface="+mn-cs"/>
              </a:rPr>
              <a:t>Contractual Agreement</a:t>
            </a:r>
          </a:p>
        </p:txBody>
      </p:sp>
      <p:sp>
        <p:nvSpPr>
          <p:cNvPr id="11" name="Text Placeholder 5">
            <a:extLst>
              <a:ext uri="{FF2B5EF4-FFF2-40B4-BE49-F238E27FC236}">
                <a16:creationId xmlns:a16="http://schemas.microsoft.com/office/drawing/2014/main" id="{3C7DA0CD-4CBA-CCB7-CBBF-40287984CF4E}"/>
              </a:ext>
            </a:extLst>
          </p:cNvPr>
          <p:cNvSpPr txBox="1">
            <a:spLocks/>
          </p:cNvSpPr>
          <p:nvPr/>
        </p:nvSpPr>
        <p:spPr>
          <a:xfrm>
            <a:off x="590141" y="4943994"/>
            <a:ext cx="11430000" cy="1280160"/>
          </a:xfrm>
          <a:prstGeom prst="rect">
            <a:avLst/>
          </a:prstGeom>
        </p:spPr>
        <p:txBody>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buFont typeface="Arial" panose="020B0604020202020204" pitchFamily="34" charset="0"/>
              <a:buChar char="•"/>
            </a:pPr>
            <a:r>
              <a:rPr lang="en-US" sz="1600" dirty="0"/>
              <a:t>Management – Customer, Leadership, Strategy, Change, Evidence-based, Decision making, and Relationship</a:t>
            </a:r>
          </a:p>
          <a:p>
            <a:pPr>
              <a:spcBef>
                <a:spcPts val="0"/>
              </a:spcBef>
              <a:buFont typeface="Arial" panose="020B0604020202020204" pitchFamily="34" charset="0"/>
              <a:buChar char="•"/>
            </a:pPr>
            <a:r>
              <a:rPr lang="en-US" sz="1600" dirty="0"/>
              <a:t>Control – process control, control charts, acceptance sampling, and product quality control – three levels of minor, major and critical</a:t>
            </a:r>
          </a:p>
          <a:p>
            <a:pPr>
              <a:spcBef>
                <a:spcPts val="0"/>
              </a:spcBef>
              <a:buFont typeface="Arial" panose="020B0604020202020204" pitchFamily="34" charset="0"/>
              <a:buChar char="•"/>
            </a:pPr>
            <a:r>
              <a:rPr lang="en-US" sz="1600" dirty="0"/>
              <a:t>Improvement – tools/equipment, AeroCodes, feedback</a:t>
            </a:r>
          </a:p>
          <a:p>
            <a:pPr>
              <a:spcBef>
                <a:spcPts val="0"/>
              </a:spcBef>
              <a:buFont typeface="Arial" panose="020B0604020202020204" pitchFamily="34" charset="0"/>
              <a:buChar char="•"/>
            </a:pPr>
            <a:r>
              <a:rPr lang="en-US" sz="1600" dirty="0"/>
              <a:t>Data/Information – measures processes, results and structures</a:t>
            </a:r>
          </a:p>
          <a:p>
            <a:pPr>
              <a:spcBef>
                <a:spcPts val="0"/>
              </a:spcBef>
              <a:buFont typeface="Arial" panose="020B0604020202020204" pitchFamily="34" charset="0"/>
              <a:buChar char="•"/>
            </a:pPr>
            <a:r>
              <a:rPr lang="en-US" sz="1600" dirty="0"/>
              <a:t>Product – Performance, Features, Reliability, Consistency, Conformance, Durability, Serviceability, Aesthetics, Perceived Quality</a:t>
            </a:r>
          </a:p>
        </p:txBody>
      </p:sp>
    </p:spTree>
    <p:extLst>
      <p:ext uri="{BB962C8B-B14F-4D97-AF65-F5344CB8AC3E}">
        <p14:creationId xmlns:p14="http://schemas.microsoft.com/office/powerpoint/2010/main" val="404417380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FB9E4E-0440-1352-D8DC-13B2A532E61E}"/>
            </a:ext>
          </a:extLst>
        </p:cNvPr>
        <p:cNvGrpSpPr/>
        <p:nvPr/>
      </p:nvGrpSpPr>
      <p:grpSpPr>
        <a:xfrm>
          <a:off x="0" y="0"/>
          <a:ext cx="0" cy="0"/>
          <a:chOff x="0" y="0"/>
          <a:chExt cx="0" cy="0"/>
        </a:xfrm>
      </p:grpSpPr>
      <p:pic>
        <p:nvPicPr>
          <p:cNvPr id="22" name="Picture 21">
            <a:extLst>
              <a:ext uri="{FF2B5EF4-FFF2-40B4-BE49-F238E27FC236}">
                <a16:creationId xmlns:a16="http://schemas.microsoft.com/office/drawing/2014/main" id="{7958AB87-6F60-68E0-038B-11A957B73200}"/>
              </a:ext>
            </a:extLst>
          </p:cNvPr>
          <p:cNvPicPr>
            <a:picLocks noChangeAspect="1"/>
          </p:cNvPicPr>
          <p:nvPr/>
        </p:nvPicPr>
        <p:blipFill>
          <a:blip r:embed="rId2"/>
          <a:stretch>
            <a:fillRect/>
          </a:stretch>
        </p:blipFill>
        <p:spPr>
          <a:xfrm>
            <a:off x="725328" y="1304723"/>
            <a:ext cx="7698003" cy="4206240"/>
          </a:xfrm>
          <a:prstGeom prst="rect">
            <a:avLst/>
          </a:prstGeom>
        </p:spPr>
      </p:pic>
      <p:sp>
        <p:nvSpPr>
          <p:cNvPr id="7" name="Title 3">
            <a:extLst>
              <a:ext uri="{FF2B5EF4-FFF2-40B4-BE49-F238E27FC236}">
                <a16:creationId xmlns:a16="http://schemas.microsoft.com/office/drawing/2014/main" id="{B4A5D48E-B457-E253-A824-309B68BF1EF3}"/>
              </a:ext>
            </a:extLst>
          </p:cNvPr>
          <p:cNvSpPr txBox="1">
            <a:spLocks/>
          </p:cNvSpPr>
          <p:nvPr/>
        </p:nvSpPr>
        <p:spPr>
          <a:xfrm>
            <a:off x="612984" y="722812"/>
            <a:ext cx="10984933" cy="615922"/>
          </a:xfrm>
          <a:prstGeom prst="rect">
            <a:avLst/>
          </a:prstGeom>
        </p:spPr>
        <p:txBody>
          <a:bodyPr anchor="ctr">
            <a:normAutofit fontScale="90000" lnSpcReduction="10000"/>
          </a:bodyPr>
          <a:lstStyle>
            <a:lvl1pPr algn="ctr" rtl="0" fontAlgn="base">
              <a:spcBef>
                <a:spcPct val="0"/>
              </a:spcBef>
              <a:spcAft>
                <a:spcPct val="0"/>
              </a:spcAft>
              <a:defRPr sz="3200" b="1" i="1" kern="1200" cap="none" baseline="0">
                <a:solidFill>
                  <a:schemeClr val="tx1"/>
                </a:solidFill>
                <a:latin typeface="Franklin Gothic Medium" pitchFamily="34" charset="0"/>
                <a:ea typeface="+mj-ea"/>
                <a:cs typeface="Tahoma" pitchFamily="34" charset="0"/>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3998" dirty="0">
                <a:latin typeface="Calibri" panose="020F0502020204030204" pitchFamily="34" charset="0"/>
                <a:ea typeface="Calibri" panose="020F0502020204030204" pitchFamily="34" charset="0"/>
                <a:cs typeface="Times New Roman" panose="02020603050405020304" pitchFamily="18" charset="0"/>
              </a:rPr>
              <a:t>Measurement Working Group Presentation</a:t>
            </a:r>
            <a:endParaRPr lang="en-US" sz="3998" dirty="0"/>
          </a:p>
        </p:txBody>
      </p:sp>
      <p:pic>
        <p:nvPicPr>
          <p:cNvPr id="19" name="Picture 18">
            <a:extLst>
              <a:ext uri="{FF2B5EF4-FFF2-40B4-BE49-F238E27FC236}">
                <a16:creationId xmlns:a16="http://schemas.microsoft.com/office/drawing/2014/main" id="{A8889B2A-6CD3-E3A8-1DF8-884BEBA927B2}"/>
              </a:ext>
            </a:extLst>
          </p:cNvPr>
          <p:cNvPicPr>
            <a:picLocks noChangeAspect="1"/>
          </p:cNvPicPr>
          <p:nvPr/>
        </p:nvPicPr>
        <p:blipFill>
          <a:blip r:embed="rId3"/>
          <a:stretch>
            <a:fillRect/>
          </a:stretch>
        </p:blipFill>
        <p:spPr>
          <a:xfrm>
            <a:off x="10654286" y="4890513"/>
            <a:ext cx="1471612" cy="1433512"/>
          </a:xfrm>
          <a:prstGeom prst="rect">
            <a:avLst/>
          </a:prstGeom>
        </p:spPr>
      </p:pic>
      <p:pic>
        <p:nvPicPr>
          <p:cNvPr id="20" name="Picture 19">
            <a:extLst>
              <a:ext uri="{FF2B5EF4-FFF2-40B4-BE49-F238E27FC236}">
                <a16:creationId xmlns:a16="http://schemas.microsoft.com/office/drawing/2014/main" id="{576D336E-E5F9-7243-2BDB-9EAADA023DA9}"/>
              </a:ext>
            </a:extLst>
          </p:cNvPr>
          <p:cNvPicPr>
            <a:picLocks noChangeAspect="1"/>
          </p:cNvPicPr>
          <p:nvPr/>
        </p:nvPicPr>
        <p:blipFill>
          <a:blip r:embed="rId4"/>
          <a:stretch>
            <a:fillRect/>
          </a:stretch>
        </p:blipFill>
        <p:spPr>
          <a:xfrm>
            <a:off x="8497364" y="3801649"/>
            <a:ext cx="2228850" cy="1695450"/>
          </a:xfrm>
          <a:prstGeom prst="rect">
            <a:avLst/>
          </a:prstGeom>
        </p:spPr>
      </p:pic>
      <p:pic>
        <p:nvPicPr>
          <p:cNvPr id="21" name="Picture 20">
            <a:extLst>
              <a:ext uri="{FF2B5EF4-FFF2-40B4-BE49-F238E27FC236}">
                <a16:creationId xmlns:a16="http://schemas.microsoft.com/office/drawing/2014/main" id="{8B7D1E0A-6CBB-F3AD-1D4B-ABBB43B0234A}"/>
              </a:ext>
            </a:extLst>
          </p:cNvPr>
          <p:cNvPicPr>
            <a:picLocks noChangeAspect="1"/>
          </p:cNvPicPr>
          <p:nvPr/>
        </p:nvPicPr>
        <p:blipFill>
          <a:blip r:embed="rId5"/>
          <a:stretch>
            <a:fillRect/>
          </a:stretch>
        </p:blipFill>
        <p:spPr>
          <a:xfrm>
            <a:off x="3794800" y="1388122"/>
            <a:ext cx="4608662" cy="4087368"/>
          </a:xfrm>
          <a:prstGeom prst="rect">
            <a:avLst/>
          </a:prstGeom>
        </p:spPr>
      </p:pic>
      <p:sp>
        <p:nvSpPr>
          <p:cNvPr id="23" name="Text Placeholder 1">
            <a:extLst>
              <a:ext uri="{FF2B5EF4-FFF2-40B4-BE49-F238E27FC236}">
                <a16:creationId xmlns:a16="http://schemas.microsoft.com/office/drawing/2014/main" id="{31E033DB-B171-58A8-8916-F74B452F7A8D}"/>
              </a:ext>
            </a:extLst>
          </p:cNvPr>
          <p:cNvSpPr txBox="1">
            <a:spLocks/>
          </p:cNvSpPr>
          <p:nvPr/>
        </p:nvSpPr>
        <p:spPr>
          <a:xfrm>
            <a:off x="596709" y="1312990"/>
            <a:ext cx="4645447" cy="4205287"/>
          </a:xfrm>
          <a:prstGeom prst="rect">
            <a:avLst/>
          </a:prstGeom>
        </p:spPr>
        <p:txBody>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spcAft>
                <a:spcPts val="0"/>
              </a:spcAft>
              <a:buNone/>
            </a:pPr>
            <a:r>
              <a:rPr lang="en-US" sz="4400" dirty="0">
                <a:solidFill>
                  <a:schemeClr val="bg1"/>
                </a:solidFill>
              </a:rPr>
              <a:t>	</a:t>
            </a:r>
            <a:r>
              <a:rPr lang="en-US" sz="4400" dirty="0" err="1">
                <a:solidFill>
                  <a:schemeClr val="bg1"/>
                </a:solidFill>
              </a:rPr>
              <a:t>antifying</a:t>
            </a:r>
            <a:endParaRPr lang="en-US" sz="4400" dirty="0">
              <a:solidFill>
                <a:schemeClr val="bg1"/>
              </a:solidFill>
            </a:endParaRPr>
          </a:p>
          <a:p>
            <a:pPr marL="0" indent="0">
              <a:spcBef>
                <a:spcPts val="0"/>
              </a:spcBef>
              <a:spcAft>
                <a:spcPts val="0"/>
              </a:spcAft>
              <a:buNone/>
              <a:tabLst>
                <a:tab pos="461963" algn="l"/>
              </a:tabLst>
            </a:pPr>
            <a:r>
              <a:rPr lang="en-US" sz="4400" dirty="0">
                <a:solidFill>
                  <a:schemeClr val="bg1"/>
                </a:solidFill>
              </a:rPr>
              <a:t>	</a:t>
            </a:r>
            <a:r>
              <a:rPr lang="en-US" sz="4400" dirty="0" err="1">
                <a:solidFill>
                  <a:schemeClr val="bg1"/>
                </a:solidFill>
              </a:rPr>
              <a:t>nomalies</a:t>
            </a:r>
            <a:r>
              <a:rPr lang="en-US" sz="4400" dirty="0">
                <a:solidFill>
                  <a:schemeClr val="bg1"/>
                </a:solidFill>
              </a:rPr>
              <a:t> </a:t>
            </a:r>
          </a:p>
          <a:p>
            <a:pPr marL="0" indent="0">
              <a:spcBef>
                <a:spcPts val="0"/>
              </a:spcBef>
              <a:spcAft>
                <a:spcPts val="0"/>
              </a:spcAft>
              <a:buNone/>
              <a:tabLst>
                <a:tab pos="285750" algn="l"/>
              </a:tabLst>
            </a:pPr>
            <a:r>
              <a:rPr lang="en-US" dirty="0">
                <a:solidFill>
                  <a:schemeClr val="bg1"/>
                </a:solidFill>
              </a:rPr>
              <a:t>   </a:t>
            </a:r>
            <a:r>
              <a:rPr lang="en-US" sz="4400" dirty="0">
                <a:solidFill>
                  <a:schemeClr val="bg1"/>
                </a:solidFill>
              </a:rPr>
              <a:t>eft </a:t>
            </a:r>
          </a:p>
          <a:p>
            <a:pPr marL="0" indent="0">
              <a:spcBef>
                <a:spcPts val="0"/>
              </a:spcBef>
              <a:spcAft>
                <a:spcPts val="0"/>
              </a:spcAft>
              <a:buNone/>
              <a:tabLst>
                <a:tab pos="285750" algn="l"/>
              </a:tabLst>
            </a:pPr>
            <a:r>
              <a:rPr lang="en-US" sz="2800" dirty="0">
                <a:solidFill>
                  <a:schemeClr val="bg1"/>
                </a:solidFill>
              </a:rPr>
              <a:t>    </a:t>
            </a:r>
            <a:r>
              <a:rPr lang="en-US" sz="4400" dirty="0">
                <a:solidFill>
                  <a:schemeClr val="bg1"/>
                </a:solidFill>
              </a:rPr>
              <a:t>n</a:t>
            </a:r>
          </a:p>
          <a:p>
            <a:pPr marL="0" indent="0">
              <a:spcBef>
                <a:spcPts val="0"/>
              </a:spcBef>
              <a:spcAft>
                <a:spcPts val="0"/>
              </a:spcAft>
              <a:buNone/>
              <a:tabLst>
                <a:tab pos="341313" algn="l"/>
              </a:tabLst>
            </a:pPr>
            <a:r>
              <a:rPr lang="en-US" dirty="0">
                <a:solidFill>
                  <a:schemeClr val="bg1"/>
                </a:solidFill>
              </a:rPr>
              <a:t>    </a:t>
            </a:r>
            <a:r>
              <a:rPr lang="en-US" sz="4400" dirty="0">
                <a:solidFill>
                  <a:schemeClr val="bg1"/>
                </a:solidFill>
              </a:rPr>
              <a:t>he </a:t>
            </a:r>
          </a:p>
          <a:p>
            <a:pPr marL="0" indent="0">
              <a:spcBef>
                <a:spcPts val="0"/>
              </a:spcBef>
              <a:spcAft>
                <a:spcPts val="0"/>
              </a:spcAft>
              <a:buNone/>
              <a:tabLst>
                <a:tab pos="461963" algn="l"/>
              </a:tabLst>
            </a:pPr>
            <a:r>
              <a:rPr lang="en-US" sz="4400" dirty="0">
                <a:solidFill>
                  <a:schemeClr val="bg1"/>
                </a:solidFill>
              </a:rPr>
              <a:t>	</a:t>
            </a:r>
            <a:r>
              <a:rPr lang="en-US" sz="4400" dirty="0" err="1">
                <a:solidFill>
                  <a:schemeClr val="bg1"/>
                </a:solidFill>
              </a:rPr>
              <a:t>ard</a:t>
            </a:r>
            <a:endParaRPr lang="en-US" sz="4400" dirty="0">
              <a:solidFill>
                <a:schemeClr val="bg1"/>
              </a:solidFill>
            </a:endParaRPr>
          </a:p>
        </p:txBody>
      </p:sp>
      <p:pic>
        <p:nvPicPr>
          <p:cNvPr id="26" name="Picture 25">
            <a:extLst>
              <a:ext uri="{FF2B5EF4-FFF2-40B4-BE49-F238E27FC236}">
                <a16:creationId xmlns:a16="http://schemas.microsoft.com/office/drawing/2014/main" id="{9C6AD51D-DBF3-74C2-B889-81CD8A2220AB}"/>
              </a:ext>
            </a:extLst>
          </p:cNvPr>
          <p:cNvPicPr>
            <a:picLocks noChangeAspect="1"/>
          </p:cNvPicPr>
          <p:nvPr/>
        </p:nvPicPr>
        <p:blipFill>
          <a:blip r:embed="rId6"/>
          <a:stretch>
            <a:fillRect/>
          </a:stretch>
        </p:blipFill>
        <p:spPr>
          <a:xfrm>
            <a:off x="759996" y="1309852"/>
            <a:ext cx="962159" cy="4201111"/>
          </a:xfrm>
          <a:prstGeom prst="rect">
            <a:avLst/>
          </a:prstGeom>
        </p:spPr>
      </p:pic>
      <p:sp>
        <p:nvSpPr>
          <p:cNvPr id="29" name="Text Placeholder 3">
            <a:extLst>
              <a:ext uri="{FF2B5EF4-FFF2-40B4-BE49-F238E27FC236}">
                <a16:creationId xmlns:a16="http://schemas.microsoft.com/office/drawing/2014/main" id="{EFEC1C4F-FD39-057C-5181-13F7EA33A6C2}"/>
              </a:ext>
            </a:extLst>
          </p:cNvPr>
          <p:cNvSpPr txBox="1">
            <a:spLocks/>
          </p:cNvSpPr>
          <p:nvPr/>
        </p:nvSpPr>
        <p:spPr>
          <a:xfrm>
            <a:off x="8471971" y="1379143"/>
            <a:ext cx="3731045" cy="2410660"/>
          </a:xfrm>
          <a:prstGeom prst="rect">
            <a:avLst/>
          </a:prstGeom>
        </p:spPr>
        <p:txBody>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In Summary,</a:t>
            </a:r>
          </a:p>
          <a:p>
            <a:pPr marL="0" indent="0">
              <a:buNone/>
            </a:pPr>
            <a:r>
              <a:rPr lang="en-US" sz="2000" dirty="0"/>
              <a:t>Quality is simply the action to find and remove imperfections within the business operations of our company </a:t>
            </a:r>
            <a:r>
              <a:rPr lang="en-US" sz="2000" dirty="0">
                <a:solidFill>
                  <a:srgbClr val="C00000"/>
                </a:solidFill>
              </a:rPr>
              <a:t>and keeping them from reoccurring</a:t>
            </a:r>
            <a:r>
              <a:rPr lang="en-US" sz="2000" dirty="0"/>
              <a:t>.</a:t>
            </a:r>
          </a:p>
        </p:txBody>
      </p:sp>
    </p:spTree>
    <p:extLst>
      <p:ext uri="{BB962C8B-B14F-4D97-AF65-F5344CB8AC3E}">
        <p14:creationId xmlns:p14="http://schemas.microsoft.com/office/powerpoint/2010/main" val="16121867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663028-7B58-A536-5F70-D9AB171E0B73}"/>
            </a:ext>
          </a:extLst>
        </p:cNvPr>
        <p:cNvGrpSpPr/>
        <p:nvPr/>
      </p:nvGrpSpPr>
      <p:grpSpPr>
        <a:xfrm>
          <a:off x="0" y="0"/>
          <a:ext cx="0" cy="0"/>
          <a:chOff x="0" y="0"/>
          <a:chExt cx="0" cy="0"/>
        </a:xfrm>
      </p:grpSpPr>
      <p:sp>
        <p:nvSpPr>
          <p:cNvPr id="7" name="Title 3">
            <a:extLst>
              <a:ext uri="{FF2B5EF4-FFF2-40B4-BE49-F238E27FC236}">
                <a16:creationId xmlns:a16="http://schemas.microsoft.com/office/drawing/2014/main" id="{5C31A3A6-5CB3-E123-8B28-D140C0D5D467}"/>
              </a:ext>
            </a:extLst>
          </p:cNvPr>
          <p:cNvSpPr txBox="1">
            <a:spLocks/>
          </p:cNvSpPr>
          <p:nvPr/>
        </p:nvSpPr>
        <p:spPr>
          <a:xfrm>
            <a:off x="612984" y="722812"/>
            <a:ext cx="10984933" cy="615922"/>
          </a:xfrm>
          <a:prstGeom prst="rect">
            <a:avLst/>
          </a:prstGeom>
        </p:spPr>
        <p:txBody>
          <a:bodyPr anchor="ctr">
            <a:normAutofit fontScale="90000" lnSpcReduction="10000"/>
          </a:bodyPr>
          <a:lstStyle>
            <a:lvl1pPr algn="ctr" rtl="0" fontAlgn="base">
              <a:spcBef>
                <a:spcPct val="0"/>
              </a:spcBef>
              <a:spcAft>
                <a:spcPct val="0"/>
              </a:spcAft>
              <a:defRPr sz="3200" b="1" i="1" kern="1200" cap="none" baseline="0">
                <a:solidFill>
                  <a:schemeClr val="tx1"/>
                </a:solidFill>
                <a:latin typeface="Franklin Gothic Medium" pitchFamily="34" charset="0"/>
                <a:ea typeface="+mj-ea"/>
                <a:cs typeface="Tahoma" pitchFamily="34" charset="0"/>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3998" dirty="0">
                <a:latin typeface="Calibri" panose="020F0502020204030204" pitchFamily="34" charset="0"/>
                <a:ea typeface="Calibri" panose="020F0502020204030204" pitchFamily="34" charset="0"/>
                <a:cs typeface="Times New Roman" panose="02020603050405020304" pitchFamily="18" charset="0"/>
              </a:rPr>
              <a:t>Measurement Working Group Presentation</a:t>
            </a:r>
            <a:endParaRPr lang="en-US" sz="3998" dirty="0"/>
          </a:p>
        </p:txBody>
      </p:sp>
      <p:sp>
        <p:nvSpPr>
          <p:cNvPr id="5" name="Subtitle 4">
            <a:extLst>
              <a:ext uri="{FF2B5EF4-FFF2-40B4-BE49-F238E27FC236}">
                <a16:creationId xmlns:a16="http://schemas.microsoft.com/office/drawing/2014/main" id="{4F317503-173A-4CFD-8834-3F38603F4D57}"/>
              </a:ext>
            </a:extLst>
          </p:cNvPr>
          <p:cNvSpPr txBox="1">
            <a:spLocks/>
          </p:cNvSpPr>
          <p:nvPr/>
        </p:nvSpPr>
        <p:spPr>
          <a:xfrm>
            <a:off x="635425" y="1533767"/>
            <a:ext cx="10940051" cy="4503476"/>
          </a:xfrm>
        </p:spPr>
        <p:txBody>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charset="0"/>
              <a:buNone/>
            </a:pPr>
            <a:r>
              <a:rPr lang="en-US" b="1" i="1" dirty="0">
                <a:solidFill>
                  <a:srgbClr val="C00000"/>
                </a:solidFill>
              </a:rPr>
              <a:t>Questions and Answers</a:t>
            </a:r>
            <a:endParaRPr lang="en-US" sz="2400" b="1" i="1" dirty="0">
              <a:solidFill>
                <a:srgbClr val="C00000"/>
              </a:solidFill>
            </a:endParaRPr>
          </a:p>
          <a:p>
            <a:pPr marL="0" indent="0" algn="just">
              <a:buNone/>
            </a:pPr>
            <a:endParaRPr lang="en-US" sz="2400" b="1" dirty="0">
              <a:solidFill>
                <a:srgbClr val="0070C0"/>
              </a:solidFill>
            </a:endParaRPr>
          </a:p>
        </p:txBody>
      </p:sp>
      <p:pic>
        <p:nvPicPr>
          <p:cNvPr id="3" name="Graphic 2" descr="Questions with solid fill">
            <a:extLst>
              <a:ext uri="{FF2B5EF4-FFF2-40B4-BE49-F238E27FC236}">
                <a16:creationId xmlns:a16="http://schemas.microsoft.com/office/drawing/2014/main" id="{53CDA9F5-B3A1-380C-ED81-7DB4336EA3D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68824" y="2463921"/>
            <a:ext cx="3090153" cy="3090153"/>
          </a:xfrm>
          <a:prstGeom prst="rect">
            <a:avLst/>
          </a:prstGeom>
        </p:spPr>
      </p:pic>
      <p:pic>
        <p:nvPicPr>
          <p:cNvPr id="6" name="Picture 5">
            <a:extLst>
              <a:ext uri="{FF2B5EF4-FFF2-40B4-BE49-F238E27FC236}">
                <a16:creationId xmlns:a16="http://schemas.microsoft.com/office/drawing/2014/main" id="{1B6A1BC6-22C0-E139-DB11-7D17837A4AD4}"/>
              </a:ext>
            </a:extLst>
          </p:cNvPr>
          <p:cNvPicPr>
            <a:picLocks noChangeAspect="1"/>
          </p:cNvPicPr>
          <p:nvPr/>
        </p:nvPicPr>
        <p:blipFill>
          <a:blip r:embed="rId4"/>
          <a:stretch>
            <a:fillRect/>
          </a:stretch>
        </p:blipFill>
        <p:spPr>
          <a:xfrm>
            <a:off x="8033024" y="2329773"/>
            <a:ext cx="2823044" cy="3358449"/>
          </a:xfrm>
          <a:prstGeom prst="rect">
            <a:avLst/>
          </a:prstGeom>
        </p:spPr>
      </p:pic>
    </p:spTree>
    <p:extLst>
      <p:ext uri="{BB962C8B-B14F-4D97-AF65-F5344CB8AC3E}">
        <p14:creationId xmlns:p14="http://schemas.microsoft.com/office/powerpoint/2010/main" val="200057496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4F8EF92-CE1F-E43C-9875-1E85CD6233D2}"/>
              </a:ext>
            </a:extLst>
          </p:cNvPr>
          <p:cNvSpPr/>
          <p:nvPr/>
        </p:nvSpPr>
        <p:spPr>
          <a:xfrm>
            <a:off x="-1" y="963039"/>
            <a:ext cx="12192001" cy="5252936"/>
          </a:xfrm>
          <a:prstGeom prst="rect">
            <a:avLst/>
          </a:prstGeom>
          <a:solidFill>
            <a:srgbClr val="0034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E4259421-ECF3-8480-BE4F-6F23823D1690}"/>
              </a:ext>
            </a:extLst>
          </p:cNvPr>
          <p:cNvSpPr txBox="1"/>
          <p:nvPr/>
        </p:nvSpPr>
        <p:spPr>
          <a:xfrm>
            <a:off x="3394953" y="2986391"/>
            <a:ext cx="4883285" cy="1015663"/>
          </a:xfrm>
          <a:prstGeom prst="rect">
            <a:avLst/>
          </a:prstGeom>
          <a:noFill/>
        </p:spPr>
        <p:txBody>
          <a:bodyPr wrap="square" rtlCol="0">
            <a:spAutoFit/>
          </a:bodyPr>
          <a:lstStyle/>
          <a:p>
            <a:pPr algn="ctr"/>
            <a:r>
              <a:rPr lang="en-US" sz="6000" b="1" dirty="0">
                <a:solidFill>
                  <a:schemeClr val="bg1"/>
                </a:solidFill>
              </a:rPr>
              <a:t>BACK-UP</a:t>
            </a:r>
          </a:p>
        </p:txBody>
      </p:sp>
    </p:spTree>
    <p:extLst>
      <p:ext uri="{BB962C8B-B14F-4D97-AF65-F5344CB8AC3E}">
        <p14:creationId xmlns:p14="http://schemas.microsoft.com/office/powerpoint/2010/main" val="398687255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8FE52DC-E1CA-2CBF-0972-DC84D9021E7D}"/>
              </a:ext>
            </a:extLst>
          </p:cNvPr>
          <p:cNvSpPr/>
          <p:nvPr/>
        </p:nvSpPr>
        <p:spPr>
          <a:xfrm>
            <a:off x="626376" y="600781"/>
            <a:ext cx="10190922" cy="914400"/>
          </a:xfrm>
          <a:prstGeom prst="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1">
            <a:extLst>
              <a:ext uri="{FF2B5EF4-FFF2-40B4-BE49-F238E27FC236}">
                <a16:creationId xmlns:a16="http://schemas.microsoft.com/office/drawing/2014/main" id="{45640516-BF5C-BECF-3F8A-95A6B6B76FB9}"/>
              </a:ext>
            </a:extLst>
          </p:cNvPr>
          <p:cNvSpPr txBox="1">
            <a:spLocks noGrp="1"/>
          </p:cNvSpPr>
          <p:nvPr>
            <p:ph type="title"/>
          </p:nvPr>
        </p:nvSpPr>
        <p:spPr bwMode="auto">
          <a:xfrm>
            <a:off x="1699802" y="750006"/>
            <a:ext cx="8674860" cy="615950"/>
          </a:xfrm>
          <a:prstGeom prst="rect">
            <a:avLst/>
          </a:prstGeom>
          <a:solidFill>
            <a:schemeClr val="tx2"/>
          </a:solidFill>
          <a:ln>
            <a:noFill/>
          </a:ln>
          <a:effectLst/>
        </p:spPr>
        <p:txBody>
          <a:bodyPr vert="horz" wrap="square" lIns="88450" tIns="44225" rIns="88450" bIns="44225" numCol="1" anchor="ctr" anchorCtr="0" compatLnSpc="1">
            <a:prstTxWarp prst="textNoShape">
              <a:avLst/>
            </a:prstTxWarp>
          </a:bodyPr>
          <a:lstStyle>
            <a:lvl1pPr algn="l" defTabSz="944563" rtl="0" eaLnBrk="1" fontAlgn="base" hangingPunct="1">
              <a:spcBef>
                <a:spcPct val="0"/>
              </a:spcBef>
              <a:spcAft>
                <a:spcPct val="0"/>
              </a:spcAft>
              <a:defRPr sz="2400" b="1" i="1" kern="1200">
                <a:solidFill>
                  <a:schemeClr val="bg1"/>
                </a:solidFill>
                <a:latin typeface="Arial" pitchFamily="34" charset="0"/>
                <a:ea typeface="+mj-ea"/>
                <a:cs typeface="Arial" pitchFamily="34" charset="0"/>
              </a:defRPr>
            </a:lvl1pPr>
            <a:lvl2pPr algn="l" defTabSz="944563" rtl="0" eaLnBrk="1" fontAlgn="base" hangingPunct="1">
              <a:spcBef>
                <a:spcPct val="0"/>
              </a:spcBef>
              <a:spcAft>
                <a:spcPct val="0"/>
              </a:spcAft>
              <a:defRPr sz="2400" b="1" i="1">
                <a:solidFill>
                  <a:schemeClr val="bg1"/>
                </a:solidFill>
                <a:latin typeface="Arial" charset="0"/>
                <a:cs typeface="Arial" charset="0"/>
              </a:defRPr>
            </a:lvl2pPr>
            <a:lvl3pPr algn="l" defTabSz="944563" rtl="0" eaLnBrk="1" fontAlgn="base" hangingPunct="1">
              <a:spcBef>
                <a:spcPct val="0"/>
              </a:spcBef>
              <a:spcAft>
                <a:spcPct val="0"/>
              </a:spcAft>
              <a:defRPr sz="2400" b="1" i="1">
                <a:solidFill>
                  <a:schemeClr val="bg1"/>
                </a:solidFill>
                <a:latin typeface="Arial" charset="0"/>
                <a:cs typeface="Arial" charset="0"/>
              </a:defRPr>
            </a:lvl3pPr>
            <a:lvl4pPr algn="l" defTabSz="944563" rtl="0" eaLnBrk="1" fontAlgn="base" hangingPunct="1">
              <a:spcBef>
                <a:spcPct val="0"/>
              </a:spcBef>
              <a:spcAft>
                <a:spcPct val="0"/>
              </a:spcAft>
              <a:defRPr sz="2400" b="1" i="1">
                <a:solidFill>
                  <a:schemeClr val="bg1"/>
                </a:solidFill>
                <a:latin typeface="Arial" charset="0"/>
                <a:cs typeface="Arial" charset="0"/>
              </a:defRPr>
            </a:lvl4pPr>
            <a:lvl5pPr algn="l" defTabSz="944563" rtl="0" eaLnBrk="1" fontAlgn="base" hangingPunct="1">
              <a:spcBef>
                <a:spcPct val="0"/>
              </a:spcBef>
              <a:spcAft>
                <a:spcPct val="0"/>
              </a:spcAft>
              <a:defRPr sz="2400" b="1" i="1">
                <a:solidFill>
                  <a:schemeClr val="bg1"/>
                </a:solidFill>
                <a:latin typeface="Arial" charset="0"/>
                <a:cs typeface="Arial" charset="0"/>
              </a:defRPr>
            </a:lvl5pPr>
            <a:lvl6pPr marL="457200" algn="l" defTabSz="944563" rtl="0" eaLnBrk="1" fontAlgn="base" hangingPunct="1">
              <a:spcBef>
                <a:spcPct val="0"/>
              </a:spcBef>
              <a:spcAft>
                <a:spcPct val="0"/>
              </a:spcAft>
              <a:defRPr sz="2400" b="1" i="1">
                <a:solidFill>
                  <a:schemeClr val="bg1"/>
                </a:solidFill>
                <a:latin typeface="Arial" charset="0"/>
                <a:cs typeface="Arial" charset="0"/>
              </a:defRPr>
            </a:lvl6pPr>
            <a:lvl7pPr marL="914400" algn="l" defTabSz="944563" rtl="0" eaLnBrk="1" fontAlgn="base" hangingPunct="1">
              <a:spcBef>
                <a:spcPct val="0"/>
              </a:spcBef>
              <a:spcAft>
                <a:spcPct val="0"/>
              </a:spcAft>
              <a:defRPr sz="2400" b="1" i="1">
                <a:solidFill>
                  <a:schemeClr val="bg1"/>
                </a:solidFill>
                <a:latin typeface="Arial" charset="0"/>
                <a:cs typeface="Arial" charset="0"/>
              </a:defRPr>
            </a:lvl7pPr>
            <a:lvl8pPr marL="1371600" algn="l" defTabSz="944563" rtl="0" eaLnBrk="1" fontAlgn="base" hangingPunct="1">
              <a:spcBef>
                <a:spcPct val="0"/>
              </a:spcBef>
              <a:spcAft>
                <a:spcPct val="0"/>
              </a:spcAft>
              <a:defRPr sz="2400" b="1" i="1">
                <a:solidFill>
                  <a:schemeClr val="bg1"/>
                </a:solidFill>
                <a:latin typeface="Arial" charset="0"/>
                <a:cs typeface="Arial" charset="0"/>
              </a:defRPr>
            </a:lvl8pPr>
            <a:lvl9pPr marL="1828800" algn="l" defTabSz="944563" rtl="0" eaLnBrk="1" fontAlgn="base" hangingPunct="1">
              <a:spcBef>
                <a:spcPct val="0"/>
              </a:spcBef>
              <a:spcAft>
                <a:spcPct val="0"/>
              </a:spcAft>
              <a:defRPr sz="2400" b="1" i="1">
                <a:solidFill>
                  <a:schemeClr val="bg1"/>
                </a:solidFill>
                <a:latin typeface="Arial" charset="0"/>
                <a:cs typeface="Arial" charset="0"/>
              </a:defRPr>
            </a:lvl9pPr>
          </a:lstStyle>
          <a:p>
            <a:r>
              <a:rPr lang="en-US" altLang="en-US" sz="2800" dirty="0"/>
              <a:t>Salvatore R Bruno</a:t>
            </a:r>
            <a:endParaRPr lang="en-US" altLang="en-US" sz="1700" dirty="0"/>
          </a:p>
          <a:p>
            <a:r>
              <a:rPr lang="en-US" altLang="en-US" sz="1400" dirty="0"/>
              <a:t>LM Enterprise Operations – Measurement and Data Analysis Principal Engineer</a:t>
            </a:r>
          </a:p>
        </p:txBody>
      </p:sp>
      <p:pic>
        <p:nvPicPr>
          <p:cNvPr id="4" name="Picture 3">
            <a:extLst>
              <a:ext uri="{FF2B5EF4-FFF2-40B4-BE49-F238E27FC236}">
                <a16:creationId xmlns:a16="http://schemas.microsoft.com/office/drawing/2014/main" id="{C06D3E36-96B4-3A7A-DAAC-6AE25C3B8D73}"/>
              </a:ext>
            </a:extLst>
          </p:cNvPr>
          <p:cNvPicPr>
            <a:picLocks noChangeAspect="1"/>
          </p:cNvPicPr>
          <p:nvPr/>
        </p:nvPicPr>
        <p:blipFill>
          <a:blip r:embed="rId2"/>
          <a:stretch>
            <a:fillRect/>
          </a:stretch>
        </p:blipFill>
        <p:spPr>
          <a:xfrm>
            <a:off x="720676" y="646265"/>
            <a:ext cx="819397" cy="823433"/>
          </a:xfrm>
          <a:prstGeom prst="rect">
            <a:avLst/>
          </a:prstGeom>
        </p:spPr>
      </p:pic>
      <p:grpSp>
        <p:nvGrpSpPr>
          <p:cNvPr id="10" name="Group 9">
            <a:extLst>
              <a:ext uri="{FF2B5EF4-FFF2-40B4-BE49-F238E27FC236}">
                <a16:creationId xmlns:a16="http://schemas.microsoft.com/office/drawing/2014/main" id="{E1A2B7B9-96CA-0326-1CF3-A5F871A2245C}"/>
              </a:ext>
            </a:extLst>
          </p:cNvPr>
          <p:cNvGrpSpPr/>
          <p:nvPr/>
        </p:nvGrpSpPr>
        <p:grpSpPr>
          <a:xfrm>
            <a:off x="472052" y="1588850"/>
            <a:ext cx="10854591" cy="4718478"/>
            <a:chOff x="520692" y="1588850"/>
            <a:chExt cx="10854591" cy="4718478"/>
          </a:xfrm>
        </p:grpSpPr>
        <p:pic>
          <p:nvPicPr>
            <p:cNvPr id="6" name="Picture 5">
              <a:extLst>
                <a:ext uri="{FF2B5EF4-FFF2-40B4-BE49-F238E27FC236}">
                  <a16:creationId xmlns:a16="http://schemas.microsoft.com/office/drawing/2014/main" id="{894CA0E4-73E6-FE0E-10A9-5294D9334B3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588788" y="1653699"/>
              <a:ext cx="1170770" cy="1295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TextBox 21">
              <a:extLst>
                <a:ext uri="{FF2B5EF4-FFF2-40B4-BE49-F238E27FC236}">
                  <a16:creationId xmlns:a16="http://schemas.microsoft.com/office/drawing/2014/main" id="{926FBF43-8139-77FF-46CA-FFF0EB64C153}"/>
                </a:ext>
              </a:extLst>
            </p:cNvPr>
            <p:cNvSpPr txBox="1">
              <a:spLocks noChangeArrowheads="1"/>
            </p:cNvSpPr>
            <p:nvPr/>
          </p:nvSpPr>
          <p:spPr bwMode="auto">
            <a:xfrm>
              <a:off x="1816092" y="1588850"/>
              <a:ext cx="9559191" cy="138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8450" tIns="44225" rIns="88450" bIns="44225">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n-US" altLang="en-US" sz="1400" b="1" i="0" dirty="0"/>
                <a:t>Mr. Bruno brings a rich experience in largescale systems development, consulting, and executive level leadership of product development and information technology solutions for the government/defense, telecommunications, and shipping industries.  Prior to joining Lockheed Martin, he was a software engineer/analysis with Lawrence Livermore National Laboratory and technical applications project manager at Pacific Bell. He successful led and built consulting and professional services practices for Embarcadero Systems Corporation, InfoGain, Contra Costa County, and Idapta.</a:t>
              </a:r>
            </a:p>
          </p:txBody>
        </p:sp>
        <p:sp>
          <p:nvSpPr>
            <p:cNvPr id="8" name="TextBox 22">
              <a:extLst>
                <a:ext uri="{FF2B5EF4-FFF2-40B4-BE49-F238E27FC236}">
                  <a16:creationId xmlns:a16="http://schemas.microsoft.com/office/drawing/2014/main" id="{6A206B64-BAFB-C29F-D58F-E0EFE3F2FDD7}"/>
                </a:ext>
              </a:extLst>
            </p:cNvPr>
            <p:cNvSpPr txBox="1">
              <a:spLocks noChangeArrowheads="1"/>
            </p:cNvSpPr>
            <p:nvPr/>
          </p:nvSpPr>
          <p:spPr bwMode="auto">
            <a:xfrm>
              <a:off x="520692" y="2955583"/>
              <a:ext cx="10854591" cy="3351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8450" tIns="44225" rIns="88450" bIns="44225">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n-US" altLang="en-US" sz="1400" b="1" i="0" dirty="0"/>
                <a:t>At Lockheed Martin, Mr. Bruno is responsible for establishing standardize policies/procedures, processes, and definitions of performance measurement practices across the company’s business areas and ensures the successful reporting of enterprise, business areas, and program metrics. His scope of influence includes identifying innovative ideas, process improvement practices, quality initiatives, and tool automation.</a:t>
              </a:r>
            </a:p>
            <a:p>
              <a:pPr algn="just" eaLnBrk="1" hangingPunct="1"/>
              <a:endParaRPr lang="en-US" altLang="en-US" sz="800" b="1" i="0" dirty="0"/>
            </a:p>
            <a:p>
              <a:pPr algn="just" eaLnBrk="1" hangingPunct="1"/>
              <a:r>
                <a:rPr lang="en-US" altLang="en-US" sz="1400" b="1" i="0" dirty="0"/>
                <a:t>Mr. Bruno is a leading authority on the creation and use of indicators development and practices.  He’s the founder and host of the “Program Measurement Coordinators” Community of Practice, and has created performance measurement dashboards using Alteryx, SQL Server, Tableau, and Excel.  Mr. Bruno has invented and created new, innovative and meaningful indicators such as the Scalometer and Statoport, uses statistical analysis to identify problems and recommend process improvement changes, and initiates new measurement concepts like QPI (Quality Performance Index), expanding the color rating performance spectrum, promotes quality principles with human factors engineering designs into his solutions.</a:t>
              </a:r>
            </a:p>
            <a:p>
              <a:pPr algn="just" eaLnBrk="1" hangingPunct="1"/>
              <a:endParaRPr lang="en-US" altLang="en-US" sz="800" b="1" i="0" dirty="0"/>
            </a:p>
            <a:p>
              <a:pPr algn="just" eaLnBrk="1" hangingPunct="1"/>
              <a:r>
                <a:rPr lang="en-US" altLang="en-US" sz="1400" b="1" i="0" dirty="0"/>
                <a:t>Mr. Bruno has a MS in Systems Management from the University of Denver; a BS in Mathematics and Computer Science from California State University, East Bay. He is a LM Associate Fellow, certified six sigma green belt, INCOSE Measurement Working Group Chair, INCITS Measurement Working Group Lead, and was an adjunct professor for Golden Gate and Chapman Universities.</a:t>
              </a:r>
            </a:p>
          </p:txBody>
        </p:sp>
      </p:grpSp>
    </p:spTree>
    <p:extLst>
      <p:ext uri="{BB962C8B-B14F-4D97-AF65-F5344CB8AC3E}">
        <p14:creationId xmlns:p14="http://schemas.microsoft.com/office/powerpoint/2010/main" val="33151020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57D3B616-6368-9BFF-013F-8421DE5F41AC}"/>
              </a:ext>
            </a:extLst>
          </p:cNvPr>
          <p:cNvSpPr txBox="1">
            <a:spLocks/>
          </p:cNvSpPr>
          <p:nvPr/>
        </p:nvSpPr>
        <p:spPr>
          <a:xfrm>
            <a:off x="635424" y="1533767"/>
            <a:ext cx="11271231" cy="4503476"/>
          </a:xfrm>
        </p:spPr>
        <p:txBody>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charset="0"/>
              <a:buNone/>
            </a:pPr>
            <a:r>
              <a:rPr lang="en-US" sz="3200" b="1" dirty="0">
                <a:solidFill>
                  <a:srgbClr val="0070C0"/>
                </a:solidFill>
              </a:rPr>
              <a:t>Why is the Measurement Working Group Important?</a:t>
            </a:r>
            <a:endParaRPr lang="en-US" sz="1200" b="1" dirty="0">
              <a:solidFill>
                <a:srgbClr val="0070C0"/>
              </a:solidFill>
            </a:endParaRPr>
          </a:p>
          <a:p>
            <a:pPr algn="just">
              <a:buFont typeface="Wingdings" panose="05000000000000000000" pitchFamily="2" charset="2"/>
              <a:buChar char="Ø"/>
            </a:pPr>
            <a:r>
              <a:rPr lang="en-US" sz="2400" b="1" dirty="0"/>
              <a:t>Provides direct and indirect measurement expertise</a:t>
            </a:r>
          </a:p>
          <a:p>
            <a:pPr lvl="1" algn="just">
              <a:buFont typeface="Wingdings" panose="05000000000000000000" pitchFamily="2" charset="2"/>
              <a:buChar char="Ø"/>
              <a:tabLst>
                <a:tab pos="1716088" algn="l"/>
                <a:tab pos="2054225" algn="l"/>
              </a:tabLst>
            </a:pPr>
            <a:r>
              <a:rPr lang="en-US" sz="2000" b="1" dirty="0"/>
              <a:t>Direct 	–	Define and document tools, techniques, processes and indicators for those leading or 		responsible for a measurement reporting environment as well as those interested in 			knowing more about how a measures, metrics, and indicators should be used.</a:t>
            </a:r>
          </a:p>
          <a:p>
            <a:pPr lvl="1" algn="just">
              <a:buFont typeface="Wingdings" panose="05000000000000000000" pitchFamily="2" charset="2"/>
              <a:buChar char="Ø"/>
              <a:tabLst>
                <a:tab pos="1716088" algn="l"/>
                <a:tab pos="2054225" algn="l"/>
              </a:tabLst>
            </a:pPr>
            <a:r>
              <a:rPr lang="en-US" sz="2000" b="1" dirty="0"/>
              <a:t>Indirect	– 	Reference material, examples, consortium teams, event/activity calendar, and a user 		request board.</a:t>
            </a:r>
            <a:endParaRPr lang="en-US" sz="2000" b="1" dirty="0">
              <a:highlight>
                <a:srgbClr val="FFFF00"/>
              </a:highlight>
            </a:endParaRPr>
          </a:p>
          <a:p>
            <a:pPr algn="just">
              <a:buFont typeface="Wingdings" panose="05000000000000000000" pitchFamily="2" charset="2"/>
              <a:buChar char="Ø"/>
              <a:tabLst>
                <a:tab pos="1716088" algn="l"/>
                <a:tab pos="2054225" algn="l"/>
              </a:tabLst>
            </a:pPr>
            <a:r>
              <a:rPr lang="en-US" sz="2400" b="1" dirty="0"/>
              <a:t>Guide a company’s program measurement coordinator’s ability to perform their role</a:t>
            </a:r>
          </a:p>
          <a:p>
            <a:pPr algn="just">
              <a:buFont typeface="Wingdings" panose="05000000000000000000" pitchFamily="2" charset="2"/>
              <a:buChar char="Ø"/>
              <a:tabLst>
                <a:tab pos="1716088" algn="l"/>
                <a:tab pos="2054225" algn="l"/>
              </a:tabLst>
            </a:pPr>
            <a:r>
              <a:rPr lang="en-US" sz="2400" b="1" dirty="0"/>
              <a:t>Provide answers or recommendations to working group members metric questions</a:t>
            </a:r>
          </a:p>
        </p:txBody>
      </p:sp>
      <p:sp>
        <p:nvSpPr>
          <p:cNvPr id="7" name="Title 3">
            <a:extLst>
              <a:ext uri="{FF2B5EF4-FFF2-40B4-BE49-F238E27FC236}">
                <a16:creationId xmlns:a16="http://schemas.microsoft.com/office/drawing/2014/main" id="{DD71A3F1-C2C8-2DC9-16A5-267CC5577E67}"/>
              </a:ext>
            </a:extLst>
          </p:cNvPr>
          <p:cNvSpPr txBox="1">
            <a:spLocks/>
          </p:cNvSpPr>
          <p:nvPr/>
        </p:nvSpPr>
        <p:spPr>
          <a:xfrm>
            <a:off x="612984" y="722812"/>
            <a:ext cx="10984933" cy="615922"/>
          </a:xfrm>
          <a:prstGeom prst="rect">
            <a:avLst/>
          </a:prstGeom>
        </p:spPr>
        <p:txBody>
          <a:bodyPr anchor="ctr">
            <a:normAutofit fontScale="90000" lnSpcReduction="10000"/>
          </a:bodyPr>
          <a:lstStyle>
            <a:lvl1pPr algn="ctr" rtl="0" fontAlgn="base">
              <a:spcBef>
                <a:spcPct val="0"/>
              </a:spcBef>
              <a:spcAft>
                <a:spcPct val="0"/>
              </a:spcAft>
              <a:defRPr sz="3200" b="1" i="1" kern="1200" cap="none" baseline="0">
                <a:solidFill>
                  <a:schemeClr val="tx1"/>
                </a:solidFill>
                <a:latin typeface="Franklin Gothic Medium" pitchFamily="34" charset="0"/>
                <a:ea typeface="+mj-ea"/>
                <a:cs typeface="Tahoma" pitchFamily="34" charset="0"/>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3998" dirty="0">
                <a:latin typeface="Calibri" panose="020F0502020204030204" pitchFamily="34" charset="0"/>
                <a:ea typeface="Calibri" panose="020F0502020204030204" pitchFamily="34" charset="0"/>
                <a:cs typeface="Times New Roman" panose="02020603050405020304" pitchFamily="18" charset="0"/>
              </a:rPr>
              <a:t>Measurement Working Group Presentation</a:t>
            </a:r>
            <a:endParaRPr lang="en-US" sz="3998" dirty="0"/>
          </a:p>
        </p:txBody>
      </p:sp>
    </p:spTree>
    <p:extLst>
      <p:ext uri="{BB962C8B-B14F-4D97-AF65-F5344CB8AC3E}">
        <p14:creationId xmlns:p14="http://schemas.microsoft.com/office/powerpoint/2010/main" val="743436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a:extLst>
              <a:ext uri="{FF2B5EF4-FFF2-40B4-BE49-F238E27FC236}">
                <a16:creationId xmlns:a16="http://schemas.microsoft.com/office/drawing/2014/main" id="{DD71A3F1-C2C8-2DC9-16A5-267CC5577E67}"/>
              </a:ext>
            </a:extLst>
          </p:cNvPr>
          <p:cNvSpPr txBox="1">
            <a:spLocks/>
          </p:cNvSpPr>
          <p:nvPr/>
        </p:nvSpPr>
        <p:spPr>
          <a:xfrm>
            <a:off x="612984" y="722812"/>
            <a:ext cx="10984933" cy="615922"/>
          </a:xfrm>
          <a:prstGeom prst="rect">
            <a:avLst/>
          </a:prstGeom>
        </p:spPr>
        <p:txBody>
          <a:bodyPr anchor="ctr">
            <a:normAutofit fontScale="90000" lnSpcReduction="10000"/>
          </a:bodyPr>
          <a:lstStyle>
            <a:lvl1pPr algn="ctr" rtl="0" fontAlgn="base">
              <a:spcBef>
                <a:spcPct val="0"/>
              </a:spcBef>
              <a:spcAft>
                <a:spcPct val="0"/>
              </a:spcAft>
              <a:defRPr sz="3200" b="1" i="1" kern="1200" cap="none" baseline="0">
                <a:solidFill>
                  <a:schemeClr val="tx1"/>
                </a:solidFill>
                <a:latin typeface="Franklin Gothic Medium" pitchFamily="34" charset="0"/>
                <a:ea typeface="+mj-ea"/>
                <a:cs typeface="Tahoma" pitchFamily="34" charset="0"/>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3998" dirty="0">
                <a:latin typeface="Calibri" panose="020F0502020204030204" pitchFamily="34" charset="0"/>
                <a:ea typeface="Calibri" panose="020F0502020204030204" pitchFamily="34" charset="0"/>
                <a:cs typeface="Times New Roman" panose="02020603050405020304" pitchFamily="18" charset="0"/>
              </a:rPr>
              <a:t>Measurement Working Group Presentation</a:t>
            </a:r>
            <a:endParaRPr lang="en-US" sz="3998" dirty="0"/>
          </a:p>
        </p:txBody>
      </p:sp>
      <p:sp>
        <p:nvSpPr>
          <p:cNvPr id="2" name="Subtitle 4">
            <a:extLst>
              <a:ext uri="{FF2B5EF4-FFF2-40B4-BE49-F238E27FC236}">
                <a16:creationId xmlns:a16="http://schemas.microsoft.com/office/drawing/2014/main" id="{268DA12E-4EF4-62C8-D1D6-234315D7A8AE}"/>
              </a:ext>
            </a:extLst>
          </p:cNvPr>
          <p:cNvSpPr txBox="1">
            <a:spLocks/>
          </p:cNvSpPr>
          <p:nvPr/>
        </p:nvSpPr>
        <p:spPr>
          <a:xfrm>
            <a:off x="635425" y="1533767"/>
            <a:ext cx="10940051" cy="4503476"/>
          </a:xfrm>
        </p:spPr>
        <p:txBody>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charset="0"/>
              <a:buNone/>
            </a:pPr>
            <a:r>
              <a:rPr lang="en-US" sz="3200" b="1" dirty="0">
                <a:solidFill>
                  <a:srgbClr val="0070C0"/>
                </a:solidFill>
              </a:rPr>
              <a:t>Any Obstacles, Challenges, or Issues Slowing Us Down?</a:t>
            </a:r>
            <a:endParaRPr lang="en-US" sz="1200" b="1" dirty="0"/>
          </a:p>
          <a:p>
            <a:pPr algn="just">
              <a:buFont typeface="Wingdings" panose="05000000000000000000" pitchFamily="2" charset="2"/>
              <a:buChar char="Ø"/>
            </a:pPr>
            <a:r>
              <a:rPr lang="en-US" sz="2400" b="1" dirty="0"/>
              <a:t>Working Group Foundational Issues</a:t>
            </a:r>
          </a:p>
          <a:p>
            <a:pPr lvl="1" algn="just">
              <a:spcBef>
                <a:spcPts val="0"/>
              </a:spcBef>
              <a:buFont typeface="Courier New" panose="02070309020205020404" pitchFamily="49" charset="0"/>
              <a:buChar char="o"/>
            </a:pPr>
            <a:r>
              <a:rPr lang="en-US" sz="2000" b="1" dirty="0"/>
              <a:t>Working Group Storage / Repository Location</a:t>
            </a:r>
          </a:p>
          <a:p>
            <a:pPr lvl="1" algn="just">
              <a:spcBef>
                <a:spcPts val="0"/>
              </a:spcBef>
              <a:buFont typeface="Courier New" panose="02070309020205020404" pitchFamily="49" charset="0"/>
              <a:buChar char="o"/>
            </a:pPr>
            <a:r>
              <a:rPr lang="en-US" sz="2000" b="1" dirty="0"/>
              <a:t>Working Group Communication Protocol</a:t>
            </a:r>
          </a:p>
          <a:p>
            <a:pPr lvl="1" algn="just">
              <a:spcBef>
                <a:spcPts val="0"/>
              </a:spcBef>
              <a:buFont typeface="Courier New" panose="02070309020205020404" pitchFamily="49" charset="0"/>
              <a:buChar char="o"/>
            </a:pPr>
            <a:r>
              <a:rPr lang="en-US" sz="2000" b="1" dirty="0"/>
              <a:t>Working Group Membership</a:t>
            </a:r>
          </a:p>
          <a:p>
            <a:pPr lvl="2" algn="just">
              <a:spcBef>
                <a:spcPts val="0"/>
              </a:spcBef>
              <a:buFont typeface="Wingdings" panose="05000000000000000000" pitchFamily="2" charset="2"/>
              <a:buChar char="§"/>
            </a:pPr>
            <a:r>
              <a:rPr lang="en-US" sz="1600" b="1" dirty="0"/>
              <a:t>INCOSE Members</a:t>
            </a:r>
          </a:p>
          <a:p>
            <a:pPr lvl="2" algn="just">
              <a:buFont typeface="Wingdings" panose="05000000000000000000" pitchFamily="2" charset="2"/>
              <a:buChar char="§"/>
            </a:pPr>
            <a:r>
              <a:rPr lang="en-US" sz="1600" b="1" dirty="0"/>
              <a:t>Non-INCOSE Members</a:t>
            </a:r>
            <a:endParaRPr lang="en-US" sz="2400" b="1" dirty="0"/>
          </a:p>
          <a:p>
            <a:pPr algn="just">
              <a:buFont typeface="Wingdings" panose="05000000000000000000" pitchFamily="2" charset="2"/>
              <a:buChar char="Ø"/>
            </a:pPr>
            <a:r>
              <a:rPr lang="en-US" sz="2400" b="1" dirty="0"/>
              <a:t>Working Group Restart</a:t>
            </a:r>
          </a:p>
          <a:p>
            <a:pPr lvl="1" algn="just">
              <a:buFont typeface="Courier New" panose="02070309020205020404" pitchFamily="49" charset="0"/>
              <a:buChar char="o"/>
            </a:pPr>
            <a:r>
              <a:rPr lang="en-US" sz="2000" b="1" dirty="0"/>
              <a:t>Working Group became dormant in 2021</a:t>
            </a:r>
          </a:p>
          <a:p>
            <a:pPr lvl="1" algn="just">
              <a:spcBef>
                <a:spcPts val="0"/>
              </a:spcBef>
              <a:buFont typeface="Courier New" panose="02070309020205020404" pitchFamily="49" charset="0"/>
              <a:buChar char="o"/>
            </a:pPr>
            <a:r>
              <a:rPr lang="en-US" sz="2000" b="1" dirty="0"/>
              <a:t>Selection of new Chair occurred in April 2023</a:t>
            </a:r>
          </a:p>
          <a:p>
            <a:pPr lvl="1" algn="just">
              <a:spcBef>
                <a:spcPts val="0"/>
              </a:spcBef>
              <a:buFont typeface="Courier New" panose="02070309020205020404" pitchFamily="49" charset="0"/>
              <a:buChar char="o"/>
            </a:pPr>
            <a:r>
              <a:rPr lang="en-US" sz="2000" b="1" dirty="0"/>
              <a:t>Focus on DE Measurement Framework Guidance v2.0 from April 2023 to December 2025</a:t>
            </a:r>
          </a:p>
          <a:p>
            <a:pPr lvl="1" algn="just">
              <a:spcBef>
                <a:spcPts val="0"/>
              </a:spcBef>
              <a:spcAft>
                <a:spcPts val="600"/>
              </a:spcAft>
              <a:buFont typeface="Courier New" panose="02070309020205020404" pitchFamily="49" charset="0"/>
              <a:buChar char="o"/>
            </a:pPr>
            <a:r>
              <a:rPr lang="en-US" sz="2000" b="1" dirty="0"/>
              <a:t>INCOSE Digital Engineering Insight Article</a:t>
            </a:r>
          </a:p>
          <a:p>
            <a:pPr lvl="1" algn="just">
              <a:spcBef>
                <a:spcPts val="0"/>
              </a:spcBef>
              <a:buFont typeface="Courier New" panose="02070309020205020404" pitchFamily="49" charset="0"/>
              <a:buChar char="o"/>
            </a:pPr>
            <a:r>
              <a:rPr lang="en-US" sz="2000" b="1" dirty="0"/>
              <a:t>Addressing WG Obstacles, Challenges and Issues prior to restart in January 2026</a:t>
            </a:r>
          </a:p>
        </p:txBody>
      </p:sp>
      <p:cxnSp>
        <p:nvCxnSpPr>
          <p:cNvPr id="5" name="Straight Connector 4">
            <a:extLst>
              <a:ext uri="{FF2B5EF4-FFF2-40B4-BE49-F238E27FC236}">
                <a16:creationId xmlns:a16="http://schemas.microsoft.com/office/drawing/2014/main" id="{2E880866-558A-C8FE-AE6E-E194585BFF28}"/>
              </a:ext>
            </a:extLst>
          </p:cNvPr>
          <p:cNvCxnSpPr/>
          <p:nvPr/>
        </p:nvCxnSpPr>
        <p:spPr>
          <a:xfrm>
            <a:off x="165515" y="5700408"/>
            <a:ext cx="10768378" cy="77821"/>
          </a:xfrm>
          <a:prstGeom prst="line">
            <a:avLst/>
          </a:prstGeom>
          <a:ln w="38100"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6" name="Rectangle 5">
            <a:extLst>
              <a:ext uri="{FF2B5EF4-FFF2-40B4-BE49-F238E27FC236}">
                <a16:creationId xmlns:a16="http://schemas.microsoft.com/office/drawing/2014/main" id="{9D6E989C-2F3B-DE94-85D1-F18DD20C5125}"/>
              </a:ext>
            </a:extLst>
          </p:cNvPr>
          <p:cNvSpPr/>
          <p:nvPr/>
        </p:nvSpPr>
        <p:spPr>
          <a:xfrm>
            <a:off x="207472" y="4796138"/>
            <a:ext cx="1018227" cy="584775"/>
          </a:xfrm>
          <a:prstGeom prst="rect">
            <a:avLst/>
          </a:prstGeom>
          <a:noFill/>
        </p:spPr>
        <p:txBody>
          <a:bodyPr wrap="none" lIns="91440" tIns="45720" rIns="91440" bIns="45720">
            <a:spAutoFit/>
          </a:bodyPr>
          <a:lstStyle/>
          <a:p>
            <a:pPr algn="ctr"/>
            <a:r>
              <a:rPr lang="en-US" sz="32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2025</a:t>
            </a:r>
          </a:p>
        </p:txBody>
      </p:sp>
      <p:sp>
        <p:nvSpPr>
          <p:cNvPr id="8" name="Rectangle 7">
            <a:extLst>
              <a:ext uri="{FF2B5EF4-FFF2-40B4-BE49-F238E27FC236}">
                <a16:creationId xmlns:a16="http://schemas.microsoft.com/office/drawing/2014/main" id="{C133A3B7-A677-F5C7-CC9C-743DB70C1A90}"/>
              </a:ext>
            </a:extLst>
          </p:cNvPr>
          <p:cNvSpPr/>
          <p:nvPr/>
        </p:nvSpPr>
        <p:spPr>
          <a:xfrm>
            <a:off x="207472" y="5629477"/>
            <a:ext cx="1018228" cy="584775"/>
          </a:xfrm>
          <a:prstGeom prst="rect">
            <a:avLst/>
          </a:prstGeom>
          <a:noFill/>
        </p:spPr>
        <p:txBody>
          <a:bodyPr wrap="none" lIns="91440" tIns="45720" rIns="91440" bIns="45720">
            <a:spAutoFit/>
          </a:bodyPr>
          <a:lstStyle/>
          <a:p>
            <a:pPr algn="ctr"/>
            <a:r>
              <a:rPr lang="en-US" sz="32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2026</a:t>
            </a:r>
          </a:p>
        </p:txBody>
      </p:sp>
    </p:spTree>
    <p:extLst>
      <p:ext uri="{BB962C8B-B14F-4D97-AF65-F5344CB8AC3E}">
        <p14:creationId xmlns:p14="http://schemas.microsoft.com/office/powerpoint/2010/main" val="22038981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F17CBE-D9DD-104A-CCA5-7A1CF2DDB489}"/>
            </a:ext>
          </a:extLst>
        </p:cNvPr>
        <p:cNvGrpSpPr/>
        <p:nvPr/>
      </p:nvGrpSpPr>
      <p:grpSpPr>
        <a:xfrm>
          <a:off x="0" y="0"/>
          <a:ext cx="0" cy="0"/>
          <a:chOff x="0" y="0"/>
          <a:chExt cx="0" cy="0"/>
        </a:xfrm>
      </p:grpSpPr>
      <p:sp>
        <p:nvSpPr>
          <p:cNvPr id="7" name="Title 3">
            <a:extLst>
              <a:ext uri="{FF2B5EF4-FFF2-40B4-BE49-F238E27FC236}">
                <a16:creationId xmlns:a16="http://schemas.microsoft.com/office/drawing/2014/main" id="{E852D62E-1493-56B1-9D6B-C260A79E8B1E}"/>
              </a:ext>
            </a:extLst>
          </p:cNvPr>
          <p:cNvSpPr txBox="1">
            <a:spLocks/>
          </p:cNvSpPr>
          <p:nvPr/>
        </p:nvSpPr>
        <p:spPr>
          <a:xfrm>
            <a:off x="612984" y="722812"/>
            <a:ext cx="10984933" cy="615922"/>
          </a:xfrm>
          <a:prstGeom prst="rect">
            <a:avLst/>
          </a:prstGeom>
        </p:spPr>
        <p:txBody>
          <a:bodyPr anchor="ctr">
            <a:normAutofit fontScale="90000" lnSpcReduction="10000"/>
          </a:bodyPr>
          <a:lstStyle>
            <a:lvl1pPr algn="ctr" rtl="0" fontAlgn="base">
              <a:spcBef>
                <a:spcPct val="0"/>
              </a:spcBef>
              <a:spcAft>
                <a:spcPct val="0"/>
              </a:spcAft>
              <a:defRPr sz="3200" b="1" i="1" kern="1200" cap="none" baseline="0">
                <a:solidFill>
                  <a:schemeClr val="tx1"/>
                </a:solidFill>
                <a:latin typeface="Franklin Gothic Medium" pitchFamily="34" charset="0"/>
                <a:ea typeface="+mj-ea"/>
                <a:cs typeface="Tahoma" pitchFamily="34" charset="0"/>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3998" dirty="0">
                <a:latin typeface="Calibri" panose="020F0502020204030204" pitchFamily="34" charset="0"/>
                <a:ea typeface="Calibri" panose="020F0502020204030204" pitchFamily="34" charset="0"/>
                <a:cs typeface="Times New Roman" panose="02020603050405020304" pitchFamily="18" charset="0"/>
              </a:rPr>
              <a:t>Measurement Working Group Presentation</a:t>
            </a:r>
            <a:endParaRPr lang="en-US" sz="3998" dirty="0"/>
          </a:p>
        </p:txBody>
      </p:sp>
      <p:sp>
        <p:nvSpPr>
          <p:cNvPr id="5" name="Subtitle 4">
            <a:extLst>
              <a:ext uri="{FF2B5EF4-FFF2-40B4-BE49-F238E27FC236}">
                <a16:creationId xmlns:a16="http://schemas.microsoft.com/office/drawing/2014/main" id="{FA12AF98-14B4-282C-D4C4-2DA85FA2DEC6}"/>
              </a:ext>
            </a:extLst>
          </p:cNvPr>
          <p:cNvSpPr txBox="1">
            <a:spLocks/>
          </p:cNvSpPr>
          <p:nvPr/>
        </p:nvSpPr>
        <p:spPr>
          <a:xfrm>
            <a:off x="635425" y="1533767"/>
            <a:ext cx="10940051" cy="4503476"/>
          </a:xfrm>
        </p:spPr>
        <p:txBody>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charset="0"/>
              <a:buNone/>
            </a:pPr>
            <a:r>
              <a:rPr lang="en-US" b="1" i="1" dirty="0">
                <a:solidFill>
                  <a:srgbClr val="C00000"/>
                </a:solidFill>
              </a:rPr>
              <a:t>Measurement Fundamentals</a:t>
            </a:r>
            <a:endParaRPr lang="en-US" sz="2400" b="1" i="1" dirty="0">
              <a:solidFill>
                <a:srgbClr val="C00000"/>
              </a:solidFill>
            </a:endParaRPr>
          </a:p>
          <a:p>
            <a:pPr marL="0" indent="0" algn="just">
              <a:buNone/>
            </a:pPr>
            <a:endParaRPr lang="en-US" sz="2400" b="1" dirty="0">
              <a:solidFill>
                <a:srgbClr val="0070C0"/>
              </a:solidFill>
            </a:endParaRPr>
          </a:p>
          <a:p>
            <a:pPr algn="just">
              <a:buFont typeface="Wingdings" panose="05000000000000000000" pitchFamily="2" charset="2"/>
              <a:buChar char="Ø"/>
            </a:pPr>
            <a:r>
              <a:rPr lang="en-US" sz="2400" b="1" dirty="0">
                <a:solidFill>
                  <a:srgbClr val="0070C0"/>
                </a:solidFill>
              </a:rPr>
              <a:t>Measurement Activities</a:t>
            </a:r>
          </a:p>
          <a:p>
            <a:pPr marL="0" indent="0" algn="just">
              <a:buNone/>
            </a:pPr>
            <a:endParaRPr lang="en-US" sz="2400" b="1" dirty="0">
              <a:solidFill>
                <a:srgbClr val="0070C0"/>
              </a:solidFill>
            </a:endParaRPr>
          </a:p>
          <a:p>
            <a:pPr algn="just">
              <a:buFont typeface="Wingdings" panose="05000000000000000000" pitchFamily="2" charset="2"/>
              <a:buChar char="Ø"/>
            </a:pPr>
            <a:r>
              <a:rPr lang="en-US" sz="2400" b="1" dirty="0">
                <a:solidFill>
                  <a:srgbClr val="0070C0"/>
                </a:solidFill>
              </a:rPr>
              <a:t>Measurement Tempo / Cadence / Business Rhythm</a:t>
            </a:r>
          </a:p>
          <a:p>
            <a:pPr marL="0" indent="0" algn="just">
              <a:buNone/>
            </a:pPr>
            <a:endParaRPr lang="en-US" sz="2400" b="1" dirty="0">
              <a:solidFill>
                <a:srgbClr val="0070C0"/>
              </a:solidFill>
            </a:endParaRPr>
          </a:p>
          <a:p>
            <a:pPr algn="just">
              <a:buFont typeface="Wingdings" panose="05000000000000000000" pitchFamily="2" charset="2"/>
              <a:buChar char="Ø"/>
            </a:pPr>
            <a:r>
              <a:rPr lang="en-US" sz="2400" b="1" dirty="0">
                <a:solidFill>
                  <a:srgbClr val="0070C0"/>
                </a:solidFill>
              </a:rPr>
              <a:t>Measurement Attributes / Features / Characteristics</a:t>
            </a:r>
          </a:p>
        </p:txBody>
      </p:sp>
    </p:spTree>
    <p:extLst>
      <p:ext uri="{BB962C8B-B14F-4D97-AF65-F5344CB8AC3E}">
        <p14:creationId xmlns:p14="http://schemas.microsoft.com/office/powerpoint/2010/main" val="3041848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D37F1A-286F-9213-F171-A17479E07184}"/>
            </a:ext>
          </a:extLst>
        </p:cNvPr>
        <p:cNvGrpSpPr/>
        <p:nvPr/>
      </p:nvGrpSpPr>
      <p:grpSpPr>
        <a:xfrm>
          <a:off x="0" y="0"/>
          <a:ext cx="0" cy="0"/>
          <a:chOff x="0" y="0"/>
          <a:chExt cx="0" cy="0"/>
        </a:xfrm>
      </p:grpSpPr>
      <p:sp>
        <p:nvSpPr>
          <p:cNvPr id="7" name="Title 3">
            <a:extLst>
              <a:ext uri="{FF2B5EF4-FFF2-40B4-BE49-F238E27FC236}">
                <a16:creationId xmlns:a16="http://schemas.microsoft.com/office/drawing/2014/main" id="{9C445C34-9212-B81D-92A8-FD73B2627FA0}"/>
              </a:ext>
            </a:extLst>
          </p:cNvPr>
          <p:cNvSpPr txBox="1">
            <a:spLocks/>
          </p:cNvSpPr>
          <p:nvPr/>
        </p:nvSpPr>
        <p:spPr>
          <a:xfrm>
            <a:off x="612984" y="722812"/>
            <a:ext cx="10984933" cy="615922"/>
          </a:xfrm>
          <a:prstGeom prst="rect">
            <a:avLst/>
          </a:prstGeom>
        </p:spPr>
        <p:txBody>
          <a:bodyPr anchor="ctr">
            <a:normAutofit fontScale="90000" lnSpcReduction="10000"/>
          </a:bodyPr>
          <a:lstStyle>
            <a:lvl1pPr algn="ctr" rtl="0" fontAlgn="base">
              <a:spcBef>
                <a:spcPct val="0"/>
              </a:spcBef>
              <a:spcAft>
                <a:spcPct val="0"/>
              </a:spcAft>
              <a:defRPr sz="3200" b="1" i="1" kern="1200" cap="none" baseline="0">
                <a:solidFill>
                  <a:schemeClr val="tx1"/>
                </a:solidFill>
                <a:latin typeface="Franklin Gothic Medium" pitchFamily="34" charset="0"/>
                <a:ea typeface="+mj-ea"/>
                <a:cs typeface="Tahoma" pitchFamily="34" charset="0"/>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3998" dirty="0">
                <a:latin typeface="Calibri" panose="020F0502020204030204" pitchFamily="34" charset="0"/>
                <a:ea typeface="Calibri" panose="020F0502020204030204" pitchFamily="34" charset="0"/>
                <a:cs typeface="Times New Roman" panose="02020603050405020304" pitchFamily="18" charset="0"/>
              </a:rPr>
              <a:t>Measurement Working Group Presentation</a:t>
            </a:r>
            <a:endParaRPr lang="en-US" sz="3998" dirty="0"/>
          </a:p>
        </p:txBody>
      </p:sp>
      <p:sp>
        <p:nvSpPr>
          <p:cNvPr id="2" name="Subtitle 4">
            <a:extLst>
              <a:ext uri="{FF2B5EF4-FFF2-40B4-BE49-F238E27FC236}">
                <a16:creationId xmlns:a16="http://schemas.microsoft.com/office/drawing/2014/main" id="{82F2AF2E-8F42-26B1-B7DD-8B20DE3BB816}"/>
              </a:ext>
            </a:extLst>
          </p:cNvPr>
          <p:cNvSpPr txBox="1">
            <a:spLocks/>
          </p:cNvSpPr>
          <p:nvPr/>
        </p:nvSpPr>
        <p:spPr>
          <a:xfrm>
            <a:off x="635425" y="1533767"/>
            <a:ext cx="10940051" cy="4503476"/>
          </a:xfrm>
        </p:spPr>
        <p:txBody>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charset="0"/>
              <a:buNone/>
            </a:pPr>
            <a:r>
              <a:rPr lang="en-US" sz="3200" b="1" dirty="0">
                <a:solidFill>
                  <a:srgbClr val="0070C0"/>
                </a:solidFill>
              </a:rPr>
              <a:t>Measurement Activities</a:t>
            </a:r>
            <a:endParaRPr lang="en-US" sz="1200" b="1" dirty="0"/>
          </a:p>
          <a:p>
            <a:pPr algn="just">
              <a:buFont typeface="Wingdings" panose="05000000000000000000" pitchFamily="2" charset="2"/>
              <a:buChar char="Ø"/>
            </a:pPr>
            <a:r>
              <a:rPr lang="en-US" sz="2400" b="1" dirty="0"/>
              <a:t>Status Reporting</a:t>
            </a:r>
          </a:p>
          <a:p>
            <a:pPr lvl="1" algn="just">
              <a:buFont typeface="Courier New" panose="02070309020205020404" pitchFamily="49" charset="0"/>
              <a:buChar char="o"/>
            </a:pPr>
            <a:r>
              <a:rPr lang="en-US" sz="2000" b="1" dirty="0"/>
              <a:t>Ensuring a regular reoccurring reporting of business and programs/projects activities</a:t>
            </a:r>
          </a:p>
          <a:p>
            <a:pPr lvl="1" algn="just">
              <a:buFont typeface="Courier New" panose="02070309020205020404" pitchFamily="49" charset="0"/>
              <a:buChar char="o"/>
            </a:pPr>
            <a:r>
              <a:rPr lang="en-US" sz="2000" b="1" dirty="0"/>
              <a:t>Data Collection</a:t>
            </a:r>
          </a:p>
          <a:p>
            <a:pPr lvl="1" algn="just">
              <a:buFont typeface="Courier New" panose="02070309020205020404" pitchFamily="49" charset="0"/>
              <a:buChar char="o"/>
            </a:pPr>
            <a:r>
              <a:rPr lang="en-US" sz="2000" b="1" dirty="0"/>
              <a:t>Analysis</a:t>
            </a:r>
          </a:p>
          <a:p>
            <a:pPr lvl="1" algn="just">
              <a:buFont typeface="Courier New" panose="02070309020205020404" pitchFamily="49" charset="0"/>
              <a:buChar char="o"/>
            </a:pPr>
            <a:r>
              <a:rPr lang="en-US" sz="2000" b="1" dirty="0"/>
              <a:t>Status Dashboard Updates</a:t>
            </a:r>
          </a:p>
          <a:p>
            <a:pPr marL="0" indent="0" algn="just">
              <a:buNone/>
            </a:pPr>
            <a:endParaRPr lang="en-US" sz="2400" b="1" dirty="0"/>
          </a:p>
          <a:p>
            <a:pPr algn="just">
              <a:buFont typeface="Wingdings" panose="05000000000000000000" pitchFamily="2" charset="2"/>
              <a:buChar char="Ø"/>
            </a:pPr>
            <a:r>
              <a:rPr lang="en-US" sz="2400" b="1" dirty="0"/>
              <a:t>On Demand Analysis Research / Investigation</a:t>
            </a:r>
          </a:p>
          <a:p>
            <a:pPr marL="0" indent="0" algn="just">
              <a:buNone/>
            </a:pPr>
            <a:endParaRPr lang="en-US" sz="2400" b="1" dirty="0"/>
          </a:p>
          <a:p>
            <a:pPr algn="just">
              <a:buFont typeface="Wingdings" panose="05000000000000000000" pitchFamily="2" charset="2"/>
              <a:buChar char="Ø"/>
            </a:pPr>
            <a:r>
              <a:rPr lang="en-US" sz="2400" b="1" dirty="0"/>
              <a:t>Continuous Measurement Infrastructure Improvement</a:t>
            </a:r>
          </a:p>
        </p:txBody>
      </p:sp>
      <p:pic>
        <p:nvPicPr>
          <p:cNvPr id="8" name="Picture 7">
            <a:extLst>
              <a:ext uri="{FF2B5EF4-FFF2-40B4-BE49-F238E27FC236}">
                <a16:creationId xmlns:a16="http://schemas.microsoft.com/office/drawing/2014/main" id="{495EA595-7489-8B1D-E8F6-65BFA82AFB1C}"/>
              </a:ext>
            </a:extLst>
          </p:cNvPr>
          <p:cNvPicPr>
            <a:picLocks noChangeAspect="1"/>
          </p:cNvPicPr>
          <p:nvPr/>
        </p:nvPicPr>
        <p:blipFill>
          <a:blip r:embed="rId2"/>
          <a:stretch>
            <a:fillRect/>
          </a:stretch>
        </p:blipFill>
        <p:spPr>
          <a:xfrm>
            <a:off x="8210144" y="3213812"/>
            <a:ext cx="2752928" cy="2921376"/>
          </a:xfrm>
          <a:prstGeom prst="rect">
            <a:avLst/>
          </a:prstGeom>
        </p:spPr>
      </p:pic>
      <p:sp>
        <p:nvSpPr>
          <p:cNvPr id="3" name="Rectangle 2">
            <a:extLst>
              <a:ext uri="{FF2B5EF4-FFF2-40B4-BE49-F238E27FC236}">
                <a16:creationId xmlns:a16="http://schemas.microsoft.com/office/drawing/2014/main" id="{906B38A5-2E05-098B-FC93-3C61AB033FBE}"/>
              </a:ext>
            </a:extLst>
          </p:cNvPr>
          <p:cNvSpPr/>
          <p:nvPr/>
        </p:nvSpPr>
        <p:spPr>
          <a:xfrm rot="20734225">
            <a:off x="2658659" y="3021892"/>
            <a:ext cx="2205411" cy="461665"/>
          </a:xfrm>
          <a:prstGeom prst="rect">
            <a:avLst/>
          </a:prstGeom>
          <a:noFill/>
        </p:spPr>
        <p:txBody>
          <a:bodyPr wrap="none" lIns="91440" tIns="45720" rIns="91440" bIns="45720">
            <a:spAutoFit/>
          </a:bodyPr>
          <a:lstStyle/>
          <a:p>
            <a:pPr algn="ctr"/>
            <a:r>
              <a:rPr lang="en-US" sz="2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Monthly Tempo</a:t>
            </a:r>
          </a:p>
        </p:txBody>
      </p:sp>
    </p:spTree>
    <p:extLst>
      <p:ext uri="{BB962C8B-B14F-4D97-AF65-F5344CB8AC3E}">
        <p14:creationId xmlns:p14="http://schemas.microsoft.com/office/powerpoint/2010/main" val="35228398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D32EB0-10F6-AE43-6107-93010FD2D774}"/>
            </a:ext>
          </a:extLst>
        </p:cNvPr>
        <p:cNvGrpSpPr/>
        <p:nvPr/>
      </p:nvGrpSpPr>
      <p:grpSpPr>
        <a:xfrm>
          <a:off x="0" y="0"/>
          <a:ext cx="0" cy="0"/>
          <a:chOff x="0" y="0"/>
          <a:chExt cx="0" cy="0"/>
        </a:xfrm>
      </p:grpSpPr>
      <p:sp>
        <p:nvSpPr>
          <p:cNvPr id="7" name="Title 3">
            <a:extLst>
              <a:ext uri="{FF2B5EF4-FFF2-40B4-BE49-F238E27FC236}">
                <a16:creationId xmlns:a16="http://schemas.microsoft.com/office/drawing/2014/main" id="{3568239A-B12B-1566-A1F0-CF88D762B722}"/>
              </a:ext>
            </a:extLst>
          </p:cNvPr>
          <p:cNvSpPr txBox="1">
            <a:spLocks/>
          </p:cNvSpPr>
          <p:nvPr/>
        </p:nvSpPr>
        <p:spPr>
          <a:xfrm>
            <a:off x="612984" y="722812"/>
            <a:ext cx="10984933" cy="615922"/>
          </a:xfrm>
          <a:prstGeom prst="rect">
            <a:avLst/>
          </a:prstGeom>
        </p:spPr>
        <p:txBody>
          <a:bodyPr anchor="ctr">
            <a:normAutofit fontScale="90000" lnSpcReduction="10000"/>
          </a:bodyPr>
          <a:lstStyle>
            <a:lvl1pPr algn="ctr" rtl="0" fontAlgn="base">
              <a:spcBef>
                <a:spcPct val="0"/>
              </a:spcBef>
              <a:spcAft>
                <a:spcPct val="0"/>
              </a:spcAft>
              <a:defRPr sz="3200" b="1" i="1" kern="1200" cap="none" baseline="0">
                <a:solidFill>
                  <a:schemeClr val="tx1"/>
                </a:solidFill>
                <a:latin typeface="Franklin Gothic Medium" pitchFamily="34" charset="0"/>
                <a:ea typeface="+mj-ea"/>
                <a:cs typeface="Tahoma" pitchFamily="34" charset="0"/>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3998" dirty="0">
                <a:latin typeface="Calibri" panose="020F0502020204030204" pitchFamily="34" charset="0"/>
                <a:ea typeface="Calibri" panose="020F0502020204030204" pitchFamily="34" charset="0"/>
                <a:cs typeface="Times New Roman" panose="02020603050405020304" pitchFamily="18" charset="0"/>
              </a:rPr>
              <a:t>Measurement Working Group Presentation</a:t>
            </a:r>
            <a:endParaRPr lang="en-US" sz="3998" dirty="0"/>
          </a:p>
        </p:txBody>
      </p:sp>
      <p:sp>
        <p:nvSpPr>
          <p:cNvPr id="2" name="Subtitle 4">
            <a:extLst>
              <a:ext uri="{FF2B5EF4-FFF2-40B4-BE49-F238E27FC236}">
                <a16:creationId xmlns:a16="http://schemas.microsoft.com/office/drawing/2014/main" id="{55813AC8-2EB2-0A5F-539B-90F9677AE045}"/>
              </a:ext>
            </a:extLst>
          </p:cNvPr>
          <p:cNvSpPr txBox="1">
            <a:spLocks/>
          </p:cNvSpPr>
          <p:nvPr/>
        </p:nvSpPr>
        <p:spPr>
          <a:xfrm>
            <a:off x="635425" y="1533767"/>
            <a:ext cx="10940051" cy="4503476"/>
          </a:xfrm>
        </p:spPr>
        <p:txBody>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b="1" dirty="0">
                <a:solidFill>
                  <a:srgbClr val="0070C0"/>
                </a:solidFill>
              </a:rPr>
              <a:t>Measurement Tempo / Cadence / Business Rhythm</a:t>
            </a:r>
            <a:endParaRPr lang="en-US" sz="1200" b="1" dirty="0"/>
          </a:p>
          <a:p>
            <a:pPr algn="just">
              <a:buFont typeface="Wingdings" panose="05000000000000000000" pitchFamily="2" charset="2"/>
              <a:buChar char="Ø"/>
            </a:pPr>
            <a:r>
              <a:rPr lang="en-US" sz="2400" b="1" dirty="0"/>
              <a:t>On-Demand, Daily, Weekly, Monthly, Quarterly, Semi-Annual, and Annual</a:t>
            </a:r>
          </a:p>
          <a:p>
            <a:pPr algn="just">
              <a:buFont typeface="Wingdings" panose="05000000000000000000" pitchFamily="2" charset="2"/>
              <a:buChar char="Ø"/>
            </a:pPr>
            <a:r>
              <a:rPr lang="en-US" sz="2400" b="1" dirty="0"/>
              <a:t>Example:  The Monthly Cadence</a:t>
            </a:r>
          </a:p>
        </p:txBody>
      </p:sp>
      <p:pic>
        <p:nvPicPr>
          <p:cNvPr id="4" name="Picture 3" descr="Metrics Business Rhythm 205049o_253">
            <a:extLst>
              <a:ext uri="{FF2B5EF4-FFF2-40B4-BE49-F238E27FC236}">
                <a16:creationId xmlns:a16="http://schemas.microsoft.com/office/drawing/2014/main" id="{12188708-CC11-F2D9-F7BC-87F0B623AA39}"/>
              </a:ext>
            </a:extLst>
          </p:cNvPr>
          <p:cNvPicPr>
            <a:picLocks noChangeAspect="1" noChangeArrowheads="1"/>
          </p:cNvPicPr>
          <p:nvPr/>
        </p:nvPicPr>
        <p:blipFill>
          <a:blip r:embed="rId2" cstate="print"/>
          <a:srcRect/>
          <a:stretch>
            <a:fillRect/>
          </a:stretch>
        </p:blipFill>
        <p:spPr bwMode="auto">
          <a:xfrm>
            <a:off x="758757" y="3042893"/>
            <a:ext cx="4670918" cy="3092295"/>
          </a:xfrm>
          <a:prstGeom prst="rect">
            <a:avLst/>
          </a:prstGeom>
          <a:noFill/>
          <a:ln w="9525">
            <a:noFill/>
            <a:miter lim="800000"/>
            <a:headEnd/>
            <a:tailEnd/>
          </a:ln>
        </p:spPr>
      </p:pic>
      <p:sp>
        <p:nvSpPr>
          <p:cNvPr id="5" name="Text Box 4">
            <a:extLst>
              <a:ext uri="{FF2B5EF4-FFF2-40B4-BE49-F238E27FC236}">
                <a16:creationId xmlns:a16="http://schemas.microsoft.com/office/drawing/2014/main" id="{86D94C90-ED87-C1F4-81D0-5BE7140A7421}"/>
              </a:ext>
            </a:extLst>
          </p:cNvPr>
          <p:cNvSpPr txBox="1">
            <a:spLocks noChangeArrowheads="1"/>
          </p:cNvSpPr>
          <p:nvPr/>
        </p:nvSpPr>
        <p:spPr bwMode="auto">
          <a:xfrm>
            <a:off x="5523823" y="3353043"/>
            <a:ext cx="4339650" cy="1723549"/>
          </a:xfrm>
          <a:prstGeom prst="rect">
            <a:avLst/>
          </a:prstGeom>
          <a:noFill/>
          <a:ln w="9525">
            <a:noFill/>
            <a:miter lim="800000"/>
            <a:headEnd/>
            <a:tailEnd/>
          </a:ln>
        </p:spPr>
        <p:txBody>
          <a:bodyPr wrap="none">
            <a:spAutoFit/>
          </a:bodyPr>
          <a:lstStyle/>
          <a:p>
            <a:r>
              <a:rPr lang="en-US" sz="1600" b="1" i="1" dirty="0">
                <a:solidFill>
                  <a:srgbClr val="404040"/>
                </a:solidFill>
                <a:latin typeface="Georgia" pitchFamily="18" charset="0"/>
              </a:rPr>
              <a:t>FW 1 – Data Collection and Storage</a:t>
            </a:r>
          </a:p>
          <a:p>
            <a:endParaRPr lang="en-US" sz="1200" b="1" i="1" dirty="0">
              <a:solidFill>
                <a:srgbClr val="404040"/>
              </a:solidFill>
              <a:latin typeface="Georgia" pitchFamily="18" charset="0"/>
            </a:endParaRPr>
          </a:p>
          <a:p>
            <a:r>
              <a:rPr lang="en-US" sz="1600" b="1" i="1" dirty="0">
                <a:solidFill>
                  <a:srgbClr val="404040"/>
                </a:solidFill>
                <a:latin typeface="Georgia" pitchFamily="18" charset="0"/>
              </a:rPr>
              <a:t>FW 2 – Analysis of Indicators</a:t>
            </a:r>
          </a:p>
          <a:p>
            <a:endParaRPr lang="en-US" sz="1600" b="1" i="1" dirty="0">
              <a:solidFill>
                <a:srgbClr val="404040"/>
              </a:solidFill>
              <a:latin typeface="Georgia" pitchFamily="18" charset="0"/>
            </a:endParaRPr>
          </a:p>
          <a:p>
            <a:r>
              <a:rPr lang="en-US" sz="1600" b="1" i="1" dirty="0">
                <a:solidFill>
                  <a:srgbClr val="404040"/>
                </a:solidFill>
                <a:latin typeface="Georgia" pitchFamily="18" charset="0"/>
              </a:rPr>
              <a:t>FW 3 – Management Review of Results</a:t>
            </a:r>
          </a:p>
          <a:p>
            <a:endParaRPr lang="en-US" sz="1200" b="1" i="1" dirty="0">
              <a:solidFill>
                <a:srgbClr val="404040"/>
              </a:solidFill>
              <a:latin typeface="Georgia" pitchFamily="18" charset="0"/>
            </a:endParaRPr>
          </a:p>
          <a:p>
            <a:r>
              <a:rPr lang="en-US" sz="1600" b="1" i="1" dirty="0">
                <a:solidFill>
                  <a:srgbClr val="404040"/>
                </a:solidFill>
                <a:latin typeface="Georgia" pitchFamily="18" charset="0"/>
              </a:rPr>
              <a:t>FW 4 – Action and Feedback</a:t>
            </a:r>
          </a:p>
        </p:txBody>
      </p:sp>
      <p:sp>
        <p:nvSpPr>
          <p:cNvPr id="6" name="Rectangle 5">
            <a:extLst>
              <a:ext uri="{FF2B5EF4-FFF2-40B4-BE49-F238E27FC236}">
                <a16:creationId xmlns:a16="http://schemas.microsoft.com/office/drawing/2014/main" id="{7E0FF928-3497-C3A6-25F1-DB68A95C1CE4}"/>
              </a:ext>
            </a:extLst>
          </p:cNvPr>
          <p:cNvSpPr/>
          <p:nvPr/>
        </p:nvSpPr>
        <p:spPr>
          <a:xfrm>
            <a:off x="9739511" y="3465536"/>
            <a:ext cx="904415" cy="523220"/>
          </a:xfrm>
          <a:prstGeom prst="rect">
            <a:avLst/>
          </a:prstGeom>
          <a:noFill/>
        </p:spPr>
        <p:txBody>
          <a:bodyPr wrap="none">
            <a:spAutoFit/>
          </a:bodyPr>
          <a:lstStyle/>
          <a:p>
            <a:pPr algn="ctr">
              <a:defRPr/>
            </a:pP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rPr>
              <a:t>80%</a:t>
            </a:r>
          </a:p>
        </p:txBody>
      </p:sp>
      <p:sp>
        <p:nvSpPr>
          <p:cNvPr id="3" name="Left Brace 2">
            <a:extLst>
              <a:ext uri="{FF2B5EF4-FFF2-40B4-BE49-F238E27FC236}">
                <a16:creationId xmlns:a16="http://schemas.microsoft.com/office/drawing/2014/main" id="{1A26DDE9-B3C2-1B58-798A-E4EC7CDCA28E}"/>
              </a:ext>
            </a:extLst>
          </p:cNvPr>
          <p:cNvSpPr/>
          <p:nvPr/>
        </p:nvSpPr>
        <p:spPr>
          <a:xfrm>
            <a:off x="10643926" y="3370632"/>
            <a:ext cx="153772" cy="724711"/>
          </a:xfrm>
          <a:prstGeom prst="leftBrace">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a:p>
        </p:txBody>
      </p:sp>
      <p:sp>
        <p:nvSpPr>
          <p:cNvPr id="10" name="Rectangle 9">
            <a:extLst>
              <a:ext uri="{FF2B5EF4-FFF2-40B4-BE49-F238E27FC236}">
                <a16:creationId xmlns:a16="http://schemas.microsoft.com/office/drawing/2014/main" id="{CC8BE319-2785-ADEF-8A03-6BEBFEDAE1A1}"/>
              </a:ext>
            </a:extLst>
          </p:cNvPr>
          <p:cNvSpPr/>
          <p:nvPr/>
        </p:nvSpPr>
        <p:spPr>
          <a:xfrm>
            <a:off x="10802699" y="3356389"/>
            <a:ext cx="697628" cy="400110"/>
          </a:xfrm>
          <a:prstGeom prst="rect">
            <a:avLst/>
          </a:prstGeom>
          <a:noFill/>
        </p:spPr>
        <p:txBody>
          <a:bodyPr wrap="none">
            <a:spAutoFit/>
          </a:bodyPr>
          <a:lstStyle/>
          <a:p>
            <a:pPr algn="ctr">
              <a:defRPr/>
            </a:pPr>
            <a:r>
              <a:rPr lang="en-US" sz="2000" b="1" dirty="0">
                <a:ln w="6600">
                  <a:solidFill>
                    <a:schemeClr val="accent2"/>
                  </a:solidFill>
                  <a:prstDash val="solid"/>
                </a:ln>
                <a:solidFill>
                  <a:srgbClr val="FFFFFF"/>
                </a:solidFill>
                <a:effectLst>
                  <a:outerShdw dist="38100" dir="2700000" algn="tl" rotWithShape="0">
                    <a:schemeClr val="accent2"/>
                  </a:outerShdw>
                </a:effectLst>
                <a:latin typeface="Arial" pitchFamily="34" charset="0"/>
              </a:rPr>
              <a:t>63%</a:t>
            </a:r>
          </a:p>
        </p:txBody>
      </p:sp>
      <p:sp>
        <p:nvSpPr>
          <p:cNvPr id="12" name="Rectangle 11">
            <a:extLst>
              <a:ext uri="{FF2B5EF4-FFF2-40B4-BE49-F238E27FC236}">
                <a16:creationId xmlns:a16="http://schemas.microsoft.com/office/drawing/2014/main" id="{FCDC0F78-24DC-D5EE-EE46-9623166AB181}"/>
              </a:ext>
            </a:extLst>
          </p:cNvPr>
          <p:cNvSpPr/>
          <p:nvPr/>
        </p:nvSpPr>
        <p:spPr>
          <a:xfrm>
            <a:off x="10809183" y="3742255"/>
            <a:ext cx="697628" cy="400110"/>
          </a:xfrm>
          <a:prstGeom prst="rect">
            <a:avLst/>
          </a:prstGeom>
          <a:noFill/>
        </p:spPr>
        <p:txBody>
          <a:bodyPr wrap="none">
            <a:spAutoFit/>
          </a:bodyPr>
          <a:lstStyle/>
          <a:p>
            <a:pPr algn="ctr">
              <a:defRPr/>
            </a:pPr>
            <a:r>
              <a:rPr lang="en-US" sz="2000" b="1" dirty="0">
                <a:ln w="6600">
                  <a:solidFill>
                    <a:schemeClr val="accent2"/>
                  </a:solidFill>
                  <a:prstDash val="solid"/>
                </a:ln>
                <a:solidFill>
                  <a:srgbClr val="FFFFFF"/>
                </a:solidFill>
                <a:effectLst>
                  <a:outerShdw dist="38100" dir="2700000" algn="tl" rotWithShape="0">
                    <a:schemeClr val="accent2"/>
                  </a:outerShdw>
                </a:effectLst>
                <a:latin typeface="Arial" pitchFamily="34" charset="0"/>
              </a:rPr>
              <a:t>17%</a:t>
            </a:r>
          </a:p>
        </p:txBody>
      </p:sp>
      <p:sp>
        <p:nvSpPr>
          <p:cNvPr id="8" name="Rectangle 7">
            <a:extLst>
              <a:ext uri="{FF2B5EF4-FFF2-40B4-BE49-F238E27FC236}">
                <a16:creationId xmlns:a16="http://schemas.microsoft.com/office/drawing/2014/main" id="{1B0162AF-83ED-2A5F-C3D3-DB43419FAF61}"/>
              </a:ext>
            </a:extLst>
          </p:cNvPr>
          <p:cNvSpPr/>
          <p:nvPr/>
        </p:nvSpPr>
        <p:spPr>
          <a:xfrm>
            <a:off x="9739511" y="4378314"/>
            <a:ext cx="904415" cy="523220"/>
          </a:xfrm>
          <a:prstGeom prst="rect">
            <a:avLst/>
          </a:prstGeom>
          <a:noFill/>
        </p:spPr>
        <p:txBody>
          <a:bodyPr wrap="none">
            <a:spAutoFit/>
          </a:bodyPr>
          <a:lstStyle/>
          <a:p>
            <a:pPr algn="ctr">
              <a:defRPr/>
            </a:pP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rPr>
              <a:t>20%</a:t>
            </a:r>
          </a:p>
        </p:txBody>
      </p:sp>
      <p:sp>
        <p:nvSpPr>
          <p:cNvPr id="9" name="Left Brace 8">
            <a:extLst>
              <a:ext uri="{FF2B5EF4-FFF2-40B4-BE49-F238E27FC236}">
                <a16:creationId xmlns:a16="http://schemas.microsoft.com/office/drawing/2014/main" id="{66D6BCE6-37C2-018E-3460-DA192A5B9414}"/>
              </a:ext>
            </a:extLst>
          </p:cNvPr>
          <p:cNvSpPr/>
          <p:nvPr/>
        </p:nvSpPr>
        <p:spPr>
          <a:xfrm>
            <a:off x="10643926" y="4281792"/>
            <a:ext cx="153772" cy="724711"/>
          </a:xfrm>
          <a:prstGeom prst="leftBrace">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a:p>
        </p:txBody>
      </p:sp>
      <p:sp>
        <p:nvSpPr>
          <p:cNvPr id="11" name="Rectangle 10">
            <a:extLst>
              <a:ext uri="{FF2B5EF4-FFF2-40B4-BE49-F238E27FC236}">
                <a16:creationId xmlns:a16="http://schemas.microsoft.com/office/drawing/2014/main" id="{2FE50231-E75E-98F4-6934-E982205E8861}"/>
              </a:ext>
            </a:extLst>
          </p:cNvPr>
          <p:cNvSpPr/>
          <p:nvPr/>
        </p:nvSpPr>
        <p:spPr>
          <a:xfrm>
            <a:off x="10802699" y="4277797"/>
            <a:ext cx="697628" cy="400110"/>
          </a:xfrm>
          <a:prstGeom prst="rect">
            <a:avLst/>
          </a:prstGeom>
          <a:noFill/>
        </p:spPr>
        <p:txBody>
          <a:bodyPr wrap="none">
            <a:spAutoFit/>
          </a:bodyPr>
          <a:lstStyle/>
          <a:p>
            <a:pPr algn="ctr">
              <a:defRPr/>
            </a:pPr>
            <a:r>
              <a:rPr lang="en-US" sz="2000" b="1" dirty="0">
                <a:ln w="6600">
                  <a:solidFill>
                    <a:schemeClr val="accent2"/>
                  </a:solidFill>
                  <a:prstDash val="solid"/>
                </a:ln>
                <a:solidFill>
                  <a:srgbClr val="FFFFFF"/>
                </a:solidFill>
                <a:effectLst>
                  <a:outerShdw dist="38100" dir="2700000" algn="tl" rotWithShape="0">
                    <a:schemeClr val="accent2"/>
                  </a:outerShdw>
                </a:effectLst>
                <a:latin typeface="Arial" pitchFamily="34" charset="0"/>
              </a:rPr>
              <a:t>18%</a:t>
            </a:r>
          </a:p>
        </p:txBody>
      </p:sp>
      <p:sp>
        <p:nvSpPr>
          <p:cNvPr id="13" name="Rectangle 12">
            <a:extLst>
              <a:ext uri="{FF2B5EF4-FFF2-40B4-BE49-F238E27FC236}">
                <a16:creationId xmlns:a16="http://schemas.microsoft.com/office/drawing/2014/main" id="{40141DA4-39C5-9C77-6CA3-CC225E8C76EB}"/>
              </a:ext>
            </a:extLst>
          </p:cNvPr>
          <p:cNvSpPr/>
          <p:nvPr/>
        </p:nvSpPr>
        <p:spPr>
          <a:xfrm>
            <a:off x="10809986" y="4655033"/>
            <a:ext cx="696024" cy="400110"/>
          </a:xfrm>
          <a:prstGeom prst="rect">
            <a:avLst/>
          </a:prstGeom>
          <a:noFill/>
        </p:spPr>
        <p:txBody>
          <a:bodyPr wrap="none">
            <a:spAutoFit/>
          </a:bodyPr>
          <a:lstStyle/>
          <a:p>
            <a:pPr algn="ctr">
              <a:defRPr/>
            </a:pPr>
            <a:r>
              <a:rPr lang="en-US" sz="2000" b="1" dirty="0">
                <a:ln w="6600">
                  <a:solidFill>
                    <a:schemeClr val="accent2"/>
                  </a:solidFill>
                  <a:prstDash val="solid"/>
                </a:ln>
                <a:solidFill>
                  <a:srgbClr val="FFFFFF"/>
                </a:solidFill>
                <a:effectLst>
                  <a:outerShdw dist="38100" dir="2700000" algn="tl" rotWithShape="0">
                    <a:schemeClr val="accent2"/>
                  </a:outerShdw>
                </a:effectLst>
                <a:latin typeface="Arial" pitchFamily="34" charset="0"/>
              </a:rPr>
              <a:t>  2%</a:t>
            </a:r>
          </a:p>
        </p:txBody>
      </p:sp>
    </p:spTree>
    <p:extLst>
      <p:ext uri="{BB962C8B-B14F-4D97-AF65-F5344CB8AC3E}">
        <p14:creationId xmlns:p14="http://schemas.microsoft.com/office/powerpoint/2010/main" val="5346646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6E35254275E3548B16AB58A5AA7AA63" ma:contentTypeVersion="0" ma:contentTypeDescription="Create a new document." ma:contentTypeScope="" ma:versionID="e5380306676a6c5d4c2cbb30203ca959">
  <xsd:schema xmlns:xsd="http://www.w3.org/2001/XMLSchema" xmlns:xs="http://www.w3.org/2001/XMLSchema" xmlns:p="http://schemas.microsoft.com/office/2006/metadata/properties" targetNamespace="http://schemas.microsoft.com/office/2006/metadata/properties" ma:root="true" ma:fieldsID="067e30616eeadeb776f014c5fbcfd813">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C99E273-344C-4053-BFCC-69425E42901B}">
  <ds:schemaRefs>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http://www.w3.org/XML/1998/namespace"/>
  </ds:schemaRefs>
</ds:datastoreItem>
</file>

<file path=customXml/itemProps2.xml><?xml version="1.0" encoding="utf-8"?>
<ds:datastoreItem xmlns:ds="http://schemas.openxmlformats.org/officeDocument/2006/customXml" ds:itemID="{F6FB3B7C-725C-49CF-8130-EAC2A117C93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294DC05D-2422-4A90-AF60-F779DA79224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2761</Words>
  <Application>Microsoft Office PowerPoint</Application>
  <PresentationFormat>Widescreen</PresentationFormat>
  <Paragraphs>629</Paragraphs>
  <Slides>49</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Aptos</vt:lpstr>
      <vt:lpstr>Arial</vt:lpstr>
      <vt:lpstr>Arial Black</vt:lpstr>
      <vt:lpstr>Calibri</vt:lpstr>
      <vt:lpstr>Courier New</vt:lpstr>
      <vt:lpstr>Franklin Gothic Medium</vt:lpstr>
      <vt:lpstr>Georgia</vt:lpstr>
      <vt:lpstr>Tahoma</vt:lpstr>
      <vt:lpstr>Wingdings</vt:lpstr>
      <vt:lpstr>Office Theme</vt:lpstr>
      <vt:lpstr>INCOSE Measurement Working Group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Salvatore R Bruno LM Enterprise Operations – Measurement and Data Analysis Principal Engineer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Unrestricted</cp:keywords>
  <cp:lastModifiedBy/>
  <cp:revision>1</cp:revision>
  <dcterms:created xsi:type="dcterms:W3CDTF">2022-05-26T19:22:19Z</dcterms:created>
  <dcterms:modified xsi:type="dcterms:W3CDTF">2025-08-20T23:28:13Z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0x01010056E35254275E3548B16AB58A5AA7AA63</vt:lpwstr>
  </property>
  <property fmtid="{D5CDD505-2E9C-101B-9397-08002B2CF9AE}" pid="3" name="LM SIP Document Sensitivity">
    <vt:lpwstr/>
  </property>
  <property fmtid="{D5CDD505-2E9C-101B-9397-08002B2CF9AE}" pid="4" name="Document Author">
    <vt:lpwstr>ACCT01\brunos</vt:lpwstr>
  </property>
  <property fmtid="{D5CDD505-2E9C-101B-9397-08002B2CF9AE}" pid="5" name="Document Sensitivity">
    <vt:lpwstr>1</vt:lpwstr>
  </property>
  <property fmtid="{D5CDD505-2E9C-101B-9397-08002B2CF9AE}" pid="6" name="ThirdParty">
    <vt:lpwstr/>
  </property>
  <property fmtid="{D5CDD505-2E9C-101B-9397-08002B2CF9AE}" pid="7" name="OCI Restriction">
    <vt:bool>false</vt:bool>
  </property>
  <property fmtid="{D5CDD505-2E9C-101B-9397-08002B2CF9AE}" pid="8" name="OCI Additional Info">
    <vt:lpwstr/>
  </property>
  <property fmtid="{D5CDD505-2E9C-101B-9397-08002B2CF9AE}" pid="9" name="Allow Header Overwrite">
    <vt:bool>true</vt:bool>
  </property>
  <property fmtid="{D5CDD505-2E9C-101B-9397-08002B2CF9AE}" pid="10" name="Allow Footer Overwrite">
    <vt:bool>true</vt:bool>
  </property>
  <property fmtid="{D5CDD505-2E9C-101B-9397-08002B2CF9AE}" pid="11" name="Multiple Selected">
    <vt:lpwstr>-1</vt:lpwstr>
  </property>
  <property fmtid="{D5CDD505-2E9C-101B-9397-08002B2CF9AE}" pid="12" name="SIPLongWording">
    <vt:lpwstr>_x000d_
_x000d_
</vt:lpwstr>
  </property>
  <property fmtid="{D5CDD505-2E9C-101B-9397-08002B2CF9AE}" pid="13" name="ExpCountry">
    <vt:lpwstr/>
  </property>
  <property fmtid="{D5CDD505-2E9C-101B-9397-08002B2CF9AE}" pid="14" name="TextBoxAndDropdownValues">
    <vt:lpwstr/>
  </property>
  <property fmtid="{D5CDD505-2E9C-101B-9397-08002B2CF9AE}" pid="15" name="SecurityClassification">
    <vt:lpwstr/>
  </property>
  <property fmtid="{D5CDD505-2E9C-101B-9397-08002B2CF9AE}" pid="16" name="MSIP_Label_502bc7c3-f152-4da1-98bd-f7a1bebdf752_Enabled">
    <vt:lpwstr>true</vt:lpwstr>
  </property>
  <property fmtid="{D5CDD505-2E9C-101B-9397-08002B2CF9AE}" pid="17" name="MSIP_Label_502bc7c3-f152-4da1-98bd-f7a1bebdf752_SetDate">
    <vt:lpwstr>2023-06-28T16:34:50Z</vt:lpwstr>
  </property>
  <property fmtid="{D5CDD505-2E9C-101B-9397-08002B2CF9AE}" pid="18" name="MSIP_Label_502bc7c3-f152-4da1-98bd-f7a1bebdf752_Method">
    <vt:lpwstr>Privileged</vt:lpwstr>
  </property>
  <property fmtid="{D5CDD505-2E9C-101B-9397-08002B2CF9AE}" pid="19" name="MSIP_Label_502bc7c3-f152-4da1-98bd-f7a1bebdf752_Name">
    <vt:lpwstr>Unrestricted</vt:lpwstr>
  </property>
  <property fmtid="{D5CDD505-2E9C-101B-9397-08002B2CF9AE}" pid="20" name="MSIP_Label_502bc7c3-f152-4da1-98bd-f7a1bebdf752_SiteId">
    <vt:lpwstr>b18f006c-b0fc-467d-b23a-a35b5695b5dc</vt:lpwstr>
  </property>
  <property fmtid="{D5CDD505-2E9C-101B-9397-08002B2CF9AE}" pid="21" name="MSIP_Label_502bc7c3-f152-4da1-98bd-f7a1bebdf752_ActionId">
    <vt:lpwstr>aa57b768-403a-4502-9e54-5d5704da260a</vt:lpwstr>
  </property>
  <property fmtid="{D5CDD505-2E9C-101B-9397-08002B2CF9AE}" pid="22" name="MSIP_Label_502bc7c3-f152-4da1-98bd-f7a1bebdf752_ContentBits">
    <vt:lpwstr>0</vt:lpwstr>
  </property>
</Properties>
</file>