
<file path=[Content_Types].xml><?xml version="1.0" encoding="utf-8"?>
<Types xmlns="http://schemas.openxmlformats.org/package/2006/content-types">
  <Default Extension="jfif" ContentType="image/jpeg"/>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4"/>
  </p:sldMasterIdLst>
  <p:notesMasterIdLst>
    <p:notesMasterId r:id="rId97"/>
  </p:notesMasterIdLst>
  <p:handoutMasterIdLst>
    <p:handoutMasterId r:id="rId98"/>
  </p:handoutMasterIdLst>
  <p:sldIdLst>
    <p:sldId id="292" r:id="rId5"/>
    <p:sldId id="4024" r:id="rId6"/>
    <p:sldId id="6617" r:id="rId7"/>
    <p:sldId id="376" r:id="rId8"/>
    <p:sldId id="377" r:id="rId9"/>
    <p:sldId id="378" r:id="rId10"/>
    <p:sldId id="3968" r:id="rId11"/>
    <p:sldId id="1293" r:id="rId12"/>
    <p:sldId id="2522" r:id="rId13"/>
    <p:sldId id="380" r:id="rId14"/>
    <p:sldId id="381" r:id="rId15"/>
    <p:sldId id="4028" r:id="rId16"/>
    <p:sldId id="6604" r:id="rId17"/>
    <p:sldId id="4029" r:id="rId18"/>
    <p:sldId id="4025" r:id="rId19"/>
    <p:sldId id="4027" r:id="rId20"/>
    <p:sldId id="4026" r:id="rId21"/>
    <p:sldId id="6608" r:id="rId22"/>
    <p:sldId id="3995" r:id="rId23"/>
    <p:sldId id="3969" r:id="rId24"/>
    <p:sldId id="6613" r:id="rId25"/>
    <p:sldId id="363" r:id="rId26"/>
    <p:sldId id="374" r:id="rId27"/>
    <p:sldId id="6618" r:id="rId28"/>
    <p:sldId id="4014" r:id="rId29"/>
    <p:sldId id="412" r:id="rId30"/>
    <p:sldId id="3981" r:id="rId31"/>
    <p:sldId id="3992" r:id="rId32"/>
    <p:sldId id="3996" r:id="rId33"/>
    <p:sldId id="282" r:id="rId34"/>
    <p:sldId id="289" r:id="rId35"/>
    <p:sldId id="6605" r:id="rId36"/>
    <p:sldId id="6606" r:id="rId37"/>
    <p:sldId id="3988" r:id="rId38"/>
    <p:sldId id="278" r:id="rId39"/>
    <p:sldId id="275" r:id="rId40"/>
    <p:sldId id="6607" r:id="rId41"/>
    <p:sldId id="301" r:id="rId42"/>
    <p:sldId id="3977" r:id="rId43"/>
    <p:sldId id="416" r:id="rId44"/>
    <p:sldId id="3978" r:id="rId45"/>
    <p:sldId id="3979" r:id="rId46"/>
    <p:sldId id="3987" r:id="rId47"/>
    <p:sldId id="287" r:id="rId48"/>
    <p:sldId id="279" r:id="rId49"/>
    <p:sldId id="303" r:id="rId50"/>
    <p:sldId id="268" r:id="rId51"/>
    <p:sldId id="286" r:id="rId52"/>
    <p:sldId id="291" r:id="rId53"/>
    <p:sldId id="3986" r:id="rId54"/>
    <p:sldId id="3994" r:id="rId55"/>
    <p:sldId id="3991" r:id="rId56"/>
    <p:sldId id="272" r:id="rId57"/>
    <p:sldId id="302" r:id="rId58"/>
    <p:sldId id="6614" r:id="rId59"/>
    <p:sldId id="271" r:id="rId60"/>
    <p:sldId id="4019" r:id="rId61"/>
    <p:sldId id="280" r:id="rId62"/>
    <p:sldId id="4021" r:id="rId63"/>
    <p:sldId id="3982" r:id="rId64"/>
    <p:sldId id="3983" r:id="rId65"/>
    <p:sldId id="3980" r:id="rId66"/>
    <p:sldId id="3993" r:id="rId67"/>
    <p:sldId id="288" r:id="rId68"/>
    <p:sldId id="267" r:id="rId69"/>
    <p:sldId id="274" r:id="rId70"/>
    <p:sldId id="371" r:id="rId71"/>
    <p:sldId id="370" r:id="rId72"/>
    <p:sldId id="372" r:id="rId73"/>
    <p:sldId id="4023" r:id="rId74"/>
    <p:sldId id="277" r:id="rId75"/>
    <p:sldId id="382" r:id="rId76"/>
    <p:sldId id="6612" r:id="rId77"/>
    <p:sldId id="6615" r:id="rId78"/>
    <p:sldId id="6609" r:id="rId79"/>
    <p:sldId id="6610" r:id="rId80"/>
    <p:sldId id="6611" r:id="rId81"/>
    <p:sldId id="3997" r:id="rId82"/>
    <p:sldId id="6619" r:id="rId83"/>
    <p:sldId id="3975" r:id="rId84"/>
    <p:sldId id="3976" r:id="rId85"/>
    <p:sldId id="6616" r:id="rId86"/>
    <p:sldId id="3971" r:id="rId87"/>
    <p:sldId id="4007" r:id="rId88"/>
    <p:sldId id="4022" r:id="rId89"/>
    <p:sldId id="3999" r:id="rId90"/>
    <p:sldId id="4006" r:id="rId91"/>
    <p:sldId id="4004" r:id="rId92"/>
    <p:sldId id="4017" r:id="rId93"/>
    <p:sldId id="4018" r:id="rId94"/>
    <p:sldId id="4005" r:id="rId95"/>
    <p:sldId id="313" r:id="rId96"/>
  </p:sldIdLst>
  <p:sldSz cx="12198350" cy="6858000"/>
  <p:notesSz cx="6858000" cy="9144000"/>
  <p:defaultText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D31"/>
    <a:srgbClr val="809F71"/>
    <a:srgbClr val="719F8C"/>
    <a:srgbClr val="AABFA0"/>
    <a:srgbClr val="A0BFB2"/>
    <a:srgbClr val="FF5341"/>
    <a:srgbClr val="0071CE"/>
    <a:srgbClr val="2B6FAA"/>
    <a:srgbClr val="D09D00"/>
    <a:srgbClr val="981B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1003" autoAdjust="0"/>
    <p:restoredTop sz="96327" autoAdjust="0"/>
  </p:normalViewPr>
  <p:slideViewPr>
    <p:cSldViewPr snapToGrid="0" snapToObjects="1">
      <p:cViewPr>
        <p:scale>
          <a:sx n="60" d="100"/>
          <a:sy n="60" d="100"/>
        </p:scale>
        <p:origin x="680" y="116"/>
      </p:cViewPr>
      <p:guideLst>
        <p:guide orient="horz" pos="2160"/>
        <p:guide pos="384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33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Hause" userId="08561f2a-1772-4919-9afd-f082cb5dff48" providerId="ADAL" clId="{B37BD56C-936B-42F9-A061-EA8E8BFFB9A4}"/>
    <pc:docChg chg="modSld">
      <pc:chgData name="Matthew Hause" userId="08561f2a-1772-4919-9afd-f082cb5dff48" providerId="ADAL" clId="{B37BD56C-936B-42F9-A061-EA8E8BFFB9A4}" dt="2024-07-09T20:32:11.457" v="2" actId="729"/>
      <pc:docMkLst>
        <pc:docMk/>
      </pc:docMkLst>
      <pc:sldChg chg="mod modShow">
        <pc:chgData name="Matthew Hause" userId="08561f2a-1772-4919-9afd-f082cb5dff48" providerId="ADAL" clId="{B37BD56C-936B-42F9-A061-EA8E8BFFB9A4}" dt="2024-07-09T20:31:46.866" v="1" actId="729"/>
        <pc:sldMkLst>
          <pc:docMk/>
          <pc:sldMk cId="0" sldId="267"/>
        </pc:sldMkLst>
      </pc:sldChg>
      <pc:sldChg chg="mod modShow">
        <pc:chgData name="Matthew Hause" userId="08561f2a-1772-4919-9afd-f082cb5dff48" providerId="ADAL" clId="{B37BD56C-936B-42F9-A061-EA8E8BFFB9A4}" dt="2024-07-09T20:31:46.866" v="1" actId="729"/>
        <pc:sldMkLst>
          <pc:docMk/>
          <pc:sldMk cId="0" sldId="268"/>
        </pc:sldMkLst>
      </pc:sldChg>
      <pc:sldChg chg="mod modShow">
        <pc:chgData name="Matthew Hause" userId="08561f2a-1772-4919-9afd-f082cb5dff48" providerId="ADAL" clId="{B37BD56C-936B-42F9-A061-EA8E8BFFB9A4}" dt="2024-07-09T20:31:46.866" v="1" actId="729"/>
        <pc:sldMkLst>
          <pc:docMk/>
          <pc:sldMk cId="0" sldId="271"/>
        </pc:sldMkLst>
      </pc:sldChg>
      <pc:sldChg chg="mod modShow">
        <pc:chgData name="Matthew Hause" userId="08561f2a-1772-4919-9afd-f082cb5dff48" providerId="ADAL" clId="{B37BD56C-936B-42F9-A061-EA8E8BFFB9A4}" dt="2024-07-09T20:31:46.866" v="1" actId="729"/>
        <pc:sldMkLst>
          <pc:docMk/>
          <pc:sldMk cId="0" sldId="272"/>
        </pc:sldMkLst>
      </pc:sldChg>
      <pc:sldChg chg="mod modShow">
        <pc:chgData name="Matthew Hause" userId="08561f2a-1772-4919-9afd-f082cb5dff48" providerId="ADAL" clId="{B37BD56C-936B-42F9-A061-EA8E8BFFB9A4}" dt="2024-07-09T20:31:46.866" v="1" actId="729"/>
        <pc:sldMkLst>
          <pc:docMk/>
          <pc:sldMk cId="0" sldId="274"/>
        </pc:sldMkLst>
      </pc:sldChg>
      <pc:sldChg chg="mod modShow">
        <pc:chgData name="Matthew Hause" userId="08561f2a-1772-4919-9afd-f082cb5dff48" providerId="ADAL" clId="{B37BD56C-936B-42F9-A061-EA8E8BFFB9A4}" dt="2024-07-09T20:31:46.866" v="1" actId="729"/>
        <pc:sldMkLst>
          <pc:docMk/>
          <pc:sldMk cId="0" sldId="275"/>
        </pc:sldMkLst>
      </pc:sldChg>
      <pc:sldChg chg="mod modShow">
        <pc:chgData name="Matthew Hause" userId="08561f2a-1772-4919-9afd-f082cb5dff48" providerId="ADAL" clId="{B37BD56C-936B-42F9-A061-EA8E8BFFB9A4}" dt="2024-07-09T20:31:46.866" v="1" actId="729"/>
        <pc:sldMkLst>
          <pc:docMk/>
          <pc:sldMk cId="0" sldId="277"/>
        </pc:sldMkLst>
      </pc:sldChg>
      <pc:sldChg chg="mod modShow">
        <pc:chgData name="Matthew Hause" userId="08561f2a-1772-4919-9afd-f082cb5dff48" providerId="ADAL" clId="{B37BD56C-936B-42F9-A061-EA8E8BFFB9A4}" dt="2024-07-09T20:31:46.866" v="1" actId="729"/>
        <pc:sldMkLst>
          <pc:docMk/>
          <pc:sldMk cId="0" sldId="278"/>
        </pc:sldMkLst>
      </pc:sldChg>
      <pc:sldChg chg="mod modShow">
        <pc:chgData name="Matthew Hause" userId="08561f2a-1772-4919-9afd-f082cb5dff48" providerId="ADAL" clId="{B37BD56C-936B-42F9-A061-EA8E8BFFB9A4}" dt="2024-07-09T20:31:46.866" v="1" actId="729"/>
        <pc:sldMkLst>
          <pc:docMk/>
          <pc:sldMk cId="0" sldId="279"/>
        </pc:sldMkLst>
      </pc:sldChg>
      <pc:sldChg chg="mod modShow">
        <pc:chgData name="Matthew Hause" userId="08561f2a-1772-4919-9afd-f082cb5dff48" providerId="ADAL" clId="{B37BD56C-936B-42F9-A061-EA8E8BFFB9A4}" dt="2024-07-09T20:31:46.866" v="1" actId="729"/>
        <pc:sldMkLst>
          <pc:docMk/>
          <pc:sldMk cId="0" sldId="280"/>
        </pc:sldMkLst>
      </pc:sldChg>
      <pc:sldChg chg="mod modShow">
        <pc:chgData name="Matthew Hause" userId="08561f2a-1772-4919-9afd-f082cb5dff48" providerId="ADAL" clId="{B37BD56C-936B-42F9-A061-EA8E8BFFB9A4}" dt="2024-07-09T20:31:46.866" v="1" actId="729"/>
        <pc:sldMkLst>
          <pc:docMk/>
          <pc:sldMk cId="0" sldId="282"/>
        </pc:sldMkLst>
      </pc:sldChg>
      <pc:sldChg chg="mod modShow">
        <pc:chgData name="Matthew Hause" userId="08561f2a-1772-4919-9afd-f082cb5dff48" providerId="ADAL" clId="{B37BD56C-936B-42F9-A061-EA8E8BFFB9A4}" dt="2024-07-09T20:31:46.866" v="1" actId="729"/>
        <pc:sldMkLst>
          <pc:docMk/>
          <pc:sldMk cId="0" sldId="286"/>
        </pc:sldMkLst>
      </pc:sldChg>
      <pc:sldChg chg="mod modShow">
        <pc:chgData name="Matthew Hause" userId="08561f2a-1772-4919-9afd-f082cb5dff48" providerId="ADAL" clId="{B37BD56C-936B-42F9-A061-EA8E8BFFB9A4}" dt="2024-07-09T20:31:46.866" v="1" actId="729"/>
        <pc:sldMkLst>
          <pc:docMk/>
          <pc:sldMk cId="0" sldId="287"/>
        </pc:sldMkLst>
      </pc:sldChg>
      <pc:sldChg chg="mod modShow">
        <pc:chgData name="Matthew Hause" userId="08561f2a-1772-4919-9afd-f082cb5dff48" providerId="ADAL" clId="{B37BD56C-936B-42F9-A061-EA8E8BFFB9A4}" dt="2024-07-09T20:31:46.866" v="1" actId="729"/>
        <pc:sldMkLst>
          <pc:docMk/>
          <pc:sldMk cId="0" sldId="288"/>
        </pc:sldMkLst>
      </pc:sldChg>
      <pc:sldChg chg="mod modShow">
        <pc:chgData name="Matthew Hause" userId="08561f2a-1772-4919-9afd-f082cb5dff48" providerId="ADAL" clId="{B37BD56C-936B-42F9-A061-EA8E8BFFB9A4}" dt="2024-07-09T20:31:46.866" v="1" actId="729"/>
        <pc:sldMkLst>
          <pc:docMk/>
          <pc:sldMk cId="0" sldId="289"/>
        </pc:sldMkLst>
      </pc:sldChg>
      <pc:sldChg chg="mod modShow">
        <pc:chgData name="Matthew Hause" userId="08561f2a-1772-4919-9afd-f082cb5dff48" providerId="ADAL" clId="{B37BD56C-936B-42F9-A061-EA8E8BFFB9A4}" dt="2024-07-09T20:31:46.866" v="1" actId="729"/>
        <pc:sldMkLst>
          <pc:docMk/>
          <pc:sldMk cId="0" sldId="291"/>
        </pc:sldMkLst>
      </pc:sldChg>
      <pc:sldChg chg="mod modShow">
        <pc:chgData name="Matthew Hause" userId="08561f2a-1772-4919-9afd-f082cb5dff48" providerId="ADAL" clId="{B37BD56C-936B-42F9-A061-EA8E8BFFB9A4}" dt="2024-07-09T20:31:46.866" v="1" actId="729"/>
        <pc:sldMkLst>
          <pc:docMk/>
          <pc:sldMk cId="1492729987" sldId="292"/>
        </pc:sldMkLst>
      </pc:sldChg>
      <pc:sldChg chg="mod modShow">
        <pc:chgData name="Matthew Hause" userId="08561f2a-1772-4919-9afd-f082cb5dff48" providerId="ADAL" clId="{B37BD56C-936B-42F9-A061-EA8E8BFFB9A4}" dt="2024-07-09T20:31:46.866" v="1" actId="729"/>
        <pc:sldMkLst>
          <pc:docMk/>
          <pc:sldMk cId="0" sldId="301"/>
        </pc:sldMkLst>
      </pc:sldChg>
      <pc:sldChg chg="mod modShow">
        <pc:chgData name="Matthew Hause" userId="08561f2a-1772-4919-9afd-f082cb5dff48" providerId="ADAL" clId="{B37BD56C-936B-42F9-A061-EA8E8BFFB9A4}" dt="2024-07-09T20:31:46.866" v="1" actId="729"/>
        <pc:sldMkLst>
          <pc:docMk/>
          <pc:sldMk cId="0" sldId="302"/>
        </pc:sldMkLst>
      </pc:sldChg>
      <pc:sldChg chg="mod modShow">
        <pc:chgData name="Matthew Hause" userId="08561f2a-1772-4919-9afd-f082cb5dff48" providerId="ADAL" clId="{B37BD56C-936B-42F9-A061-EA8E8BFFB9A4}" dt="2024-07-09T20:31:46.866" v="1" actId="729"/>
        <pc:sldMkLst>
          <pc:docMk/>
          <pc:sldMk cId="0" sldId="303"/>
        </pc:sldMkLst>
      </pc:sldChg>
      <pc:sldChg chg="mod modShow">
        <pc:chgData name="Matthew Hause" userId="08561f2a-1772-4919-9afd-f082cb5dff48" providerId="ADAL" clId="{B37BD56C-936B-42F9-A061-EA8E8BFFB9A4}" dt="2024-07-09T20:31:46.866" v="1" actId="729"/>
        <pc:sldMkLst>
          <pc:docMk/>
          <pc:sldMk cId="2499126188" sldId="313"/>
        </pc:sldMkLst>
      </pc:sldChg>
      <pc:sldChg chg="mod modShow">
        <pc:chgData name="Matthew Hause" userId="08561f2a-1772-4919-9afd-f082cb5dff48" providerId="ADAL" clId="{B37BD56C-936B-42F9-A061-EA8E8BFFB9A4}" dt="2024-07-09T20:31:46.866" v="1" actId="729"/>
        <pc:sldMkLst>
          <pc:docMk/>
          <pc:sldMk cId="743730423" sldId="363"/>
        </pc:sldMkLst>
      </pc:sldChg>
      <pc:sldChg chg="mod modShow">
        <pc:chgData name="Matthew Hause" userId="08561f2a-1772-4919-9afd-f082cb5dff48" providerId="ADAL" clId="{B37BD56C-936B-42F9-A061-EA8E8BFFB9A4}" dt="2024-07-09T20:31:46.866" v="1" actId="729"/>
        <pc:sldMkLst>
          <pc:docMk/>
          <pc:sldMk cId="0" sldId="370"/>
        </pc:sldMkLst>
      </pc:sldChg>
      <pc:sldChg chg="mod modShow">
        <pc:chgData name="Matthew Hause" userId="08561f2a-1772-4919-9afd-f082cb5dff48" providerId="ADAL" clId="{B37BD56C-936B-42F9-A061-EA8E8BFFB9A4}" dt="2024-07-09T20:31:46.866" v="1" actId="729"/>
        <pc:sldMkLst>
          <pc:docMk/>
          <pc:sldMk cId="0" sldId="371"/>
        </pc:sldMkLst>
      </pc:sldChg>
      <pc:sldChg chg="mod modShow">
        <pc:chgData name="Matthew Hause" userId="08561f2a-1772-4919-9afd-f082cb5dff48" providerId="ADAL" clId="{B37BD56C-936B-42F9-A061-EA8E8BFFB9A4}" dt="2024-07-09T20:31:46.866" v="1" actId="729"/>
        <pc:sldMkLst>
          <pc:docMk/>
          <pc:sldMk cId="0" sldId="372"/>
        </pc:sldMkLst>
      </pc:sldChg>
      <pc:sldChg chg="mod modShow">
        <pc:chgData name="Matthew Hause" userId="08561f2a-1772-4919-9afd-f082cb5dff48" providerId="ADAL" clId="{B37BD56C-936B-42F9-A061-EA8E8BFFB9A4}" dt="2024-07-09T20:31:46.866" v="1" actId="729"/>
        <pc:sldMkLst>
          <pc:docMk/>
          <pc:sldMk cId="1305679542" sldId="374"/>
        </pc:sldMkLst>
      </pc:sldChg>
      <pc:sldChg chg="mod modShow">
        <pc:chgData name="Matthew Hause" userId="08561f2a-1772-4919-9afd-f082cb5dff48" providerId="ADAL" clId="{B37BD56C-936B-42F9-A061-EA8E8BFFB9A4}" dt="2024-07-09T20:31:46.866" v="1" actId="729"/>
        <pc:sldMkLst>
          <pc:docMk/>
          <pc:sldMk cId="3958948442" sldId="376"/>
        </pc:sldMkLst>
      </pc:sldChg>
      <pc:sldChg chg="mod modShow">
        <pc:chgData name="Matthew Hause" userId="08561f2a-1772-4919-9afd-f082cb5dff48" providerId="ADAL" clId="{B37BD56C-936B-42F9-A061-EA8E8BFFB9A4}" dt="2024-07-09T20:31:46.866" v="1" actId="729"/>
        <pc:sldMkLst>
          <pc:docMk/>
          <pc:sldMk cId="4075444251" sldId="377"/>
        </pc:sldMkLst>
      </pc:sldChg>
      <pc:sldChg chg="mod modShow">
        <pc:chgData name="Matthew Hause" userId="08561f2a-1772-4919-9afd-f082cb5dff48" providerId="ADAL" clId="{B37BD56C-936B-42F9-A061-EA8E8BFFB9A4}" dt="2024-07-09T20:31:46.866" v="1" actId="729"/>
        <pc:sldMkLst>
          <pc:docMk/>
          <pc:sldMk cId="3729397558" sldId="378"/>
        </pc:sldMkLst>
      </pc:sldChg>
      <pc:sldChg chg="mod modShow">
        <pc:chgData name="Matthew Hause" userId="08561f2a-1772-4919-9afd-f082cb5dff48" providerId="ADAL" clId="{B37BD56C-936B-42F9-A061-EA8E8BFFB9A4}" dt="2024-07-09T20:31:46.866" v="1" actId="729"/>
        <pc:sldMkLst>
          <pc:docMk/>
          <pc:sldMk cId="3190084419" sldId="380"/>
        </pc:sldMkLst>
      </pc:sldChg>
      <pc:sldChg chg="mod modShow">
        <pc:chgData name="Matthew Hause" userId="08561f2a-1772-4919-9afd-f082cb5dff48" providerId="ADAL" clId="{B37BD56C-936B-42F9-A061-EA8E8BFFB9A4}" dt="2024-07-09T20:31:46.866" v="1" actId="729"/>
        <pc:sldMkLst>
          <pc:docMk/>
          <pc:sldMk cId="2537618984" sldId="381"/>
        </pc:sldMkLst>
      </pc:sldChg>
      <pc:sldChg chg="mod modShow">
        <pc:chgData name="Matthew Hause" userId="08561f2a-1772-4919-9afd-f082cb5dff48" providerId="ADAL" clId="{B37BD56C-936B-42F9-A061-EA8E8BFFB9A4}" dt="2024-07-09T20:31:46.866" v="1" actId="729"/>
        <pc:sldMkLst>
          <pc:docMk/>
          <pc:sldMk cId="431587882" sldId="382"/>
        </pc:sldMkLst>
      </pc:sldChg>
      <pc:sldChg chg="mod modShow">
        <pc:chgData name="Matthew Hause" userId="08561f2a-1772-4919-9afd-f082cb5dff48" providerId="ADAL" clId="{B37BD56C-936B-42F9-A061-EA8E8BFFB9A4}" dt="2024-07-09T20:31:46.866" v="1" actId="729"/>
        <pc:sldMkLst>
          <pc:docMk/>
          <pc:sldMk cId="3334394449" sldId="412"/>
        </pc:sldMkLst>
      </pc:sldChg>
      <pc:sldChg chg="mod modShow">
        <pc:chgData name="Matthew Hause" userId="08561f2a-1772-4919-9afd-f082cb5dff48" providerId="ADAL" clId="{B37BD56C-936B-42F9-A061-EA8E8BFFB9A4}" dt="2024-07-09T20:31:46.866" v="1" actId="729"/>
        <pc:sldMkLst>
          <pc:docMk/>
          <pc:sldMk cId="1809955063" sldId="416"/>
        </pc:sldMkLst>
      </pc:sldChg>
      <pc:sldChg chg="mod modShow">
        <pc:chgData name="Matthew Hause" userId="08561f2a-1772-4919-9afd-f082cb5dff48" providerId="ADAL" clId="{B37BD56C-936B-42F9-A061-EA8E8BFFB9A4}" dt="2024-07-09T20:32:11.457" v="2" actId="729"/>
        <pc:sldMkLst>
          <pc:docMk/>
          <pc:sldMk cId="3283591121" sldId="1293"/>
        </pc:sldMkLst>
      </pc:sldChg>
      <pc:sldChg chg="mod modShow">
        <pc:chgData name="Matthew Hause" userId="08561f2a-1772-4919-9afd-f082cb5dff48" providerId="ADAL" clId="{B37BD56C-936B-42F9-A061-EA8E8BFFB9A4}" dt="2024-07-09T20:32:11.457" v="2" actId="729"/>
        <pc:sldMkLst>
          <pc:docMk/>
          <pc:sldMk cId="212208608" sldId="2522"/>
        </pc:sldMkLst>
      </pc:sldChg>
      <pc:sldChg chg="mod modShow">
        <pc:chgData name="Matthew Hause" userId="08561f2a-1772-4919-9afd-f082cb5dff48" providerId="ADAL" clId="{B37BD56C-936B-42F9-A061-EA8E8BFFB9A4}" dt="2024-07-09T20:31:46.866" v="1" actId="729"/>
        <pc:sldMkLst>
          <pc:docMk/>
          <pc:sldMk cId="2802190305" sldId="3968"/>
        </pc:sldMkLst>
      </pc:sldChg>
      <pc:sldChg chg="mod modShow">
        <pc:chgData name="Matthew Hause" userId="08561f2a-1772-4919-9afd-f082cb5dff48" providerId="ADAL" clId="{B37BD56C-936B-42F9-A061-EA8E8BFFB9A4}" dt="2024-07-09T20:31:46.866" v="1" actId="729"/>
        <pc:sldMkLst>
          <pc:docMk/>
          <pc:sldMk cId="1057021233" sldId="3969"/>
        </pc:sldMkLst>
      </pc:sldChg>
      <pc:sldChg chg="mod modShow">
        <pc:chgData name="Matthew Hause" userId="08561f2a-1772-4919-9afd-f082cb5dff48" providerId="ADAL" clId="{B37BD56C-936B-42F9-A061-EA8E8BFFB9A4}" dt="2024-07-09T20:31:46.866" v="1" actId="729"/>
        <pc:sldMkLst>
          <pc:docMk/>
          <pc:sldMk cId="2688009877" sldId="3971"/>
        </pc:sldMkLst>
      </pc:sldChg>
      <pc:sldChg chg="mod modShow">
        <pc:chgData name="Matthew Hause" userId="08561f2a-1772-4919-9afd-f082cb5dff48" providerId="ADAL" clId="{B37BD56C-936B-42F9-A061-EA8E8BFFB9A4}" dt="2024-07-09T20:31:46.866" v="1" actId="729"/>
        <pc:sldMkLst>
          <pc:docMk/>
          <pc:sldMk cId="768007751" sldId="3975"/>
        </pc:sldMkLst>
      </pc:sldChg>
      <pc:sldChg chg="mod modShow">
        <pc:chgData name="Matthew Hause" userId="08561f2a-1772-4919-9afd-f082cb5dff48" providerId="ADAL" clId="{B37BD56C-936B-42F9-A061-EA8E8BFFB9A4}" dt="2024-07-09T20:31:46.866" v="1" actId="729"/>
        <pc:sldMkLst>
          <pc:docMk/>
          <pc:sldMk cId="1326855292" sldId="3976"/>
        </pc:sldMkLst>
      </pc:sldChg>
      <pc:sldChg chg="mod modShow">
        <pc:chgData name="Matthew Hause" userId="08561f2a-1772-4919-9afd-f082cb5dff48" providerId="ADAL" clId="{B37BD56C-936B-42F9-A061-EA8E8BFFB9A4}" dt="2024-07-09T20:31:46.866" v="1" actId="729"/>
        <pc:sldMkLst>
          <pc:docMk/>
          <pc:sldMk cId="4001963475" sldId="3977"/>
        </pc:sldMkLst>
      </pc:sldChg>
      <pc:sldChg chg="mod modShow">
        <pc:chgData name="Matthew Hause" userId="08561f2a-1772-4919-9afd-f082cb5dff48" providerId="ADAL" clId="{B37BD56C-936B-42F9-A061-EA8E8BFFB9A4}" dt="2024-07-09T20:31:46.866" v="1" actId="729"/>
        <pc:sldMkLst>
          <pc:docMk/>
          <pc:sldMk cId="710590130" sldId="3978"/>
        </pc:sldMkLst>
      </pc:sldChg>
      <pc:sldChg chg="mod modShow">
        <pc:chgData name="Matthew Hause" userId="08561f2a-1772-4919-9afd-f082cb5dff48" providerId="ADAL" clId="{B37BD56C-936B-42F9-A061-EA8E8BFFB9A4}" dt="2024-07-09T20:31:46.866" v="1" actId="729"/>
        <pc:sldMkLst>
          <pc:docMk/>
          <pc:sldMk cId="317377050" sldId="3979"/>
        </pc:sldMkLst>
      </pc:sldChg>
      <pc:sldChg chg="mod modShow">
        <pc:chgData name="Matthew Hause" userId="08561f2a-1772-4919-9afd-f082cb5dff48" providerId="ADAL" clId="{B37BD56C-936B-42F9-A061-EA8E8BFFB9A4}" dt="2024-07-09T20:31:46.866" v="1" actId="729"/>
        <pc:sldMkLst>
          <pc:docMk/>
          <pc:sldMk cId="2297164307" sldId="3980"/>
        </pc:sldMkLst>
      </pc:sldChg>
      <pc:sldChg chg="mod modShow">
        <pc:chgData name="Matthew Hause" userId="08561f2a-1772-4919-9afd-f082cb5dff48" providerId="ADAL" clId="{B37BD56C-936B-42F9-A061-EA8E8BFFB9A4}" dt="2024-07-09T20:31:46.866" v="1" actId="729"/>
        <pc:sldMkLst>
          <pc:docMk/>
          <pc:sldMk cId="1435288351" sldId="3981"/>
        </pc:sldMkLst>
      </pc:sldChg>
      <pc:sldChg chg="mod modShow">
        <pc:chgData name="Matthew Hause" userId="08561f2a-1772-4919-9afd-f082cb5dff48" providerId="ADAL" clId="{B37BD56C-936B-42F9-A061-EA8E8BFFB9A4}" dt="2024-07-09T20:31:46.866" v="1" actId="729"/>
        <pc:sldMkLst>
          <pc:docMk/>
          <pc:sldMk cId="1650110963" sldId="3982"/>
        </pc:sldMkLst>
      </pc:sldChg>
      <pc:sldChg chg="mod modShow">
        <pc:chgData name="Matthew Hause" userId="08561f2a-1772-4919-9afd-f082cb5dff48" providerId="ADAL" clId="{B37BD56C-936B-42F9-A061-EA8E8BFFB9A4}" dt="2024-07-09T20:31:46.866" v="1" actId="729"/>
        <pc:sldMkLst>
          <pc:docMk/>
          <pc:sldMk cId="435722781" sldId="3983"/>
        </pc:sldMkLst>
      </pc:sldChg>
      <pc:sldChg chg="mod modShow">
        <pc:chgData name="Matthew Hause" userId="08561f2a-1772-4919-9afd-f082cb5dff48" providerId="ADAL" clId="{B37BD56C-936B-42F9-A061-EA8E8BFFB9A4}" dt="2024-07-09T20:31:46.866" v="1" actId="729"/>
        <pc:sldMkLst>
          <pc:docMk/>
          <pc:sldMk cId="3003450026" sldId="3986"/>
        </pc:sldMkLst>
      </pc:sldChg>
      <pc:sldChg chg="mod modShow">
        <pc:chgData name="Matthew Hause" userId="08561f2a-1772-4919-9afd-f082cb5dff48" providerId="ADAL" clId="{B37BD56C-936B-42F9-A061-EA8E8BFFB9A4}" dt="2024-07-09T20:31:46.866" v="1" actId="729"/>
        <pc:sldMkLst>
          <pc:docMk/>
          <pc:sldMk cId="2958785146" sldId="3987"/>
        </pc:sldMkLst>
      </pc:sldChg>
      <pc:sldChg chg="mod modShow">
        <pc:chgData name="Matthew Hause" userId="08561f2a-1772-4919-9afd-f082cb5dff48" providerId="ADAL" clId="{B37BD56C-936B-42F9-A061-EA8E8BFFB9A4}" dt="2024-07-09T20:31:46.866" v="1" actId="729"/>
        <pc:sldMkLst>
          <pc:docMk/>
          <pc:sldMk cId="2853214044" sldId="3988"/>
        </pc:sldMkLst>
      </pc:sldChg>
      <pc:sldChg chg="mod modShow">
        <pc:chgData name="Matthew Hause" userId="08561f2a-1772-4919-9afd-f082cb5dff48" providerId="ADAL" clId="{B37BD56C-936B-42F9-A061-EA8E8BFFB9A4}" dt="2024-07-09T20:31:46.866" v="1" actId="729"/>
        <pc:sldMkLst>
          <pc:docMk/>
          <pc:sldMk cId="276628118" sldId="3991"/>
        </pc:sldMkLst>
      </pc:sldChg>
      <pc:sldChg chg="mod modShow">
        <pc:chgData name="Matthew Hause" userId="08561f2a-1772-4919-9afd-f082cb5dff48" providerId="ADAL" clId="{B37BD56C-936B-42F9-A061-EA8E8BFFB9A4}" dt="2024-07-09T20:31:46.866" v="1" actId="729"/>
        <pc:sldMkLst>
          <pc:docMk/>
          <pc:sldMk cId="599682014" sldId="3992"/>
        </pc:sldMkLst>
      </pc:sldChg>
      <pc:sldChg chg="mod modShow">
        <pc:chgData name="Matthew Hause" userId="08561f2a-1772-4919-9afd-f082cb5dff48" providerId="ADAL" clId="{B37BD56C-936B-42F9-A061-EA8E8BFFB9A4}" dt="2024-07-09T20:31:46.866" v="1" actId="729"/>
        <pc:sldMkLst>
          <pc:docMk/>
          <pc:sldMk cId="3722846067" sldId="3993"/>
        </pc:sldMkLst>
      </pc:sldChg>
      <pc:sldChg chg="mod modShow">
        <pc:chgData name="Matthew Hause" userId="08561f2a-1772-4919-9afd-f082cb5dff48" providerId="ADAL" clId="{B37BD56C-936B-42F9-A061-EA8E8BFFB9A4}" dt="2024-07-09T20:31:46.866" v="1" actId="729"/>
        <pc:sldMkLst>
          <pc:docMk/>
          <pc:sldMk cId="3131431162" sldId="3994"/>
        </pc:sldMkLst>
      </pc:sldChg>
      <pc:sldChg chg="mod modShow">
        <pc:chgData name="Matthew Hause" userId="08561f2a-1772-4919-9afd-f082cb5dff48" providerId="ADAL" clId="{B37BD56C-936B-42F9-A061-EA8E8BFFB9A4}" dt="2024-07-09T20:31:46.866" v="1" actId="729"/>
        <pc:sldMkLst>
          <pc:docMk/>
          <pc:sldMk cId="2372328172" sldId="3995"/>
        </pc:sldMkLst>
      </pc:sldChg>
      <pc:sldChg chg="mod modShow">
        <pc:chgData name="Matthew Hause" userId="08561f2a-1772-4919-9afd-f082cb5dff48" providerId="ADAL" clId="{B37BD56C-936B-42F9-A061-EA8E8BFFB9A4}" dt="2024-07-09T20:31:46.866" v="1" actId="729"/>
        <pc:sldMkLst>
          <pc:docMk/>
          <pc:sldMk cId="193935905" sldId="3996"/>
        </pc:sldMkLst>
      </pc:sldChg>
      <pc:sldChg chg="mod modShow">
        <pc:chgData name="Matthew Hause" userId="08561f2a-1772-4919-9afd-f082cb5dff48" providerId="ADAL" clId="{B37BD56C-936B-42F9-A061-EA8E8BFFB9A4}" dt="2024-07-09T20:31:46.866" v="1" actId="729"/>
        <pc:sldMkLst>
          <pc:docMk/>
          <pc:sldMk cId="2053649012" sldId="3997"/>
        </pc:sldMkLst>
      </pc:sldChg>
      <pc:sldChg chg="mod modShow">
        <pc:chgData name="Matthew Hause" userId="08561f2a-1772-4919-9afd-f082cb5dff48" providerId="ADAL" clId="{B37BD56C-936B-42F9-A061-EA8E8BFFB9A4}" dt="2024-07-09T20:31:46.866" v="1" actId="729"/>
        <pc:sldMkLst>
          <pc:docMk/>
          <pc:sldMk cId="3435720938" sldId="3999"/>
        </pc:sldMkLst>
      </pc:sldChg>
      <pc:sldChg chg="mod modShow">
        <pc:chgData name="Matthew Hause" userId="08561f2a-1772-4919-9afd-f082cb5dff48" providerId="ADAL" clId="{B37BD56C-936B-42F9-A061-EA8E8BFFB9A4}" dt="2024-07-09T20:31:46.866" v="1" actId="729"/>
        <pc:sldMkLst>
          <pc:docMk/>
          <pc:sldMk cId="3161962600" sldId="4004"/>
        </pc:sldMkLst>
      </pc:sldChg>
      <pc:sldChg chg="mod modShow">
        <pc:chgData name="Matthew Hause" userId="08561f2a-1772-4919-9afd-f082cb5dff48" providerId="ADAL" clId="{B37BD56C-936B-42F9-A061-EA8E8BFFB9A4}" dt="2024-07-09T20:31:46.866" v="1" actId="729"/>
        <pc:sldMkLst>
          <pc:docMk/>
          <pc:sldMk cId="2171669561" sldId="4005"/>
        </pc:sldMkLst>
      </pc:sldChg>
      <pc:sldChg chg="mod modShow">
        <pc:chgData name="Matthew Hause" userId="08561f2a-1772-4919-9afd-f082cb5dff48" providerId="ADAL" clId="{B37BD56C-936B-42F9-A061-EA8E8BFFB9A4}" dt="2024-07-09T20:31:46.866" v="1" actId="729"/>
        <pc:sldMkLst>
          <pc:docMk/>
          <pc:sldMk cId="3703048165" sldId="4006"/>
        </pc:sldMkLst>
      </pc:sldChg>
      <pc:sldChg chg="mod modShow">
        <pc:chgData name="Matthew Hause" userId="08561f2a-1772-4919-9afd-f082cb5dff48" providerId="ADAL" clId="{B37BD56C-936B-42F9-A061-EA8E8BFFB9A4}" dt="2024-07-09T20:31:46.866" v="1" actId="729"/>
        <pc:sldMkLst>
          <pc:docMk/>
          <pc:sldMk cId="184658331" sldId="4007"/>
        </pc:sldMkLst>
      </pc:sldChg>
      <pc:sldChg chg="mod modShow">
        <pc:chgData name="Matthew Hause" userId="08561f2a-1772-4919-9afd-f082cb5dff48" providerId="ADAL" clId="{B37BD56C-936B-42F9-A061-EA8E8BFFB9A4}" dt="2024-07-09T20:31:46.866" v="1" actId="729"/>
        <pc:sldMkLst>
          <pc:docMk/>
          <pc:sldMk cId="4091200310" sldId="4014"/>
        </pc:sldMkLst>
      </pc:sldChg>
      <pc:sldChg chg="mod modShow">
        <pc:chgData name="Matthew Hause" userId="08561f2a-1772-4919-9afd-f082cb5dff48" providerId="ADAL" clId="{B37BD56C-936B-42F9-A061-EA8E8BFFB9A4}" dt="2024-07-09T20:31:46.866" v="1" actId="729"/>
        <pc:sldMkLst>
          <pc:docMk/>
          <pc:sldMk cId="1089960256" sldId="4017"/>
        </pc:sldMkLst>
      </pc:sldChg>
      <pc:sldChg chg="mod modShow">
        <pc:chgData name="Matthew Hause" userId="08561f2a-1772-4919-9afd-f082cb5dff48" providerId="ADAL" clId="{B37BD56C-936B-42F9-A061-EA8E8BFFB9A4}" dt="2024-07-09T20:31:46.866" v="1" actId="729"/>
        <pc:sldMkLst>
          <pc:docMk/>
          <pc:sldMk cId="867630840" sldId="4018"/>
        </pc:sldMkLst>
      </pc:sldChg>
      <pc:sldChg chg="mod modShow">
        <pc:chgData name="Matthew Hause" userId="08561f2a-1772-4919-9afd-f082cb5dff48" providerId="ADAL" clId="{B37BD56C-936B-42F9-A061-EA8E8BFFB9A4}" dt="2024-07-09T20:31:46.866" v="1" actId="729"/>
        <pc:sldMkLst>
          <pc:docMk/>
          <pc:sldMk cId="2497112278" sldId="4019"/>
        </pc:sldMkLst>
      </pc:sldChg>
      <pc:sldChg chg="mod modShow">
        <pc:chgData name="Matthew Hause" userId="08561f2a-1772-4919-9afd-f082cb5dff48" providerId="ADAL" clId="{B37BD56C-936B-42F9-A061-EA8E8BFFB9A4}" dt="2024-07-09T20:31:46.866" v="1" actId="729"/>
        <pc:sldMkLst>
          <pc:docMk/>
          <pc:sldMk cId="480779120" sldId="4021"/>
        </pc:sldMkLst>
      </pc:sldChg>
      <pc:sldChg chg="mod modShow">
        <pc:chgData name="Matthew Hause" userId="08561f2a-1772-4919-9afd-f082cb5dff48" providerId="ADAL" clId="{B37BD56C-936B-42F9-A061-EA8E8BFFB9A4}" dt="2024-07-09T20:31:46.866" v="1" actId="729"/>
        <pc:sldMkLst>
          <pc:docMk/>
          <pc:sldMk cId="1964969831" sldId="4022"/>
        </pc:sldMkLst>
      </pc:sldChg>
      <pc:sldChg chg="mod modShow">
        <pc:chgData name="Matthew Hause" userId="08561f2a-1772-4919-9afd-f082cb5dff48" providerId="ADAL" clId="{B37BD56C-936B-42F9-A061-EA8E8BFFB9A4}" dt="2024-07-09T20:31:46.866" v="1" actId="729"/>
        <pc:sldMkLst>
          <pc:docMk/>
          <pc:sldMk cId="2481325969" sldId="4023"/>
        </pc:sldMkLst>
      </pc:sldChg>
      <pc:sldChg chg="mod modShow">
        <pc:chgData name="Matthew Hause" userId="08561f2a-1772-4919-9afd-f082cb5dff48" providerId="ADAL" clId="{B37BD56C-936B-42F9-A061-EA8E8BFFB9A4}" dt="2024-07-09T20:31:46.866" v="1" actId="729"/>
        <pc:sldMkLst>
          <pc:docMk/>
          <pc:sldMk cId="1229337148" sldId="4024"/>
        </pc:sldMkLst>
      </pc:sldChg>
      <pc:sldChg chg="mod modShow">
        <pc:chgData name="Matthew Hause" userId="08561f2a-1772-4919-9afd-f082cb5dff48" providerId="ADAL" clId="{B37BD56C-936B-42F9-A061-EA8E8BFFB9A4}" dt="2024-07-09T20:31:46.866" v="1" actId="729"/>
        <pc:sldMkLst>
          <pc:docMk/>
          <pc:sldMk cId="2160641213" sldId="4025"/>
        </pc:sldMkLst>
      </pc:sldChg>
      <pc:sldChg chg="mod modShow">
        <pc:chgData name="Matthew Hause" userId="08561f2a-1772-4919-9afd-f082cb5dff48" providerId="ADAL" clId="{B37BD56C-936B-42F9-A061-EA8E8BFFB9A4}" dt="2024-07-09T20:31:46.866" v="1" actId="729"/>
        <pc:sldMkLst>
          <pc:docMk/>
          <pc:sldMk cId="4157693051" sldId="4026"/>
        </pc:sldMkLst>
      </pc:sldChg>
      <pc:sldChg chg="mod modShow">
        <pc:chgData name="Matthew Hause" userId="08561f2a-1772-4919-9afd-f082cb5dff48" providerId="ADAL" clId="{B37BD56C-936B-42F9-A061-EA8E8BFFB9A4}" dt="2024-07-09T20:31:46.866" v="1" actId="729"/>
        <pc:sldMkLst>
          <pc:docMk/>
          <pc:sldMk cId="3967916131" sldId="4027"/>
        </pc:sldMkLst>
      </pc:sldChg>
      <pc:sldChg chg="mod modShow">
        <pc:chgData name="Matthew Hause" userId="08561f2a-1772-4919-9afd-f082cb5dff48" providerId="ADAL" clId="{B37BD56C-936B-42F9-A061-EA8E8BFFB9A4}" dt="2024-07-09T20:31:46.866" v="1" actId="729"/>
        <pc:sldMkLst>
          <pc:docMk/>
          <pc:sldMk cId="383254842" sldId="4028"/>
        </pc:sldMkLst>
      </pc:sldChg>
      <pc:sldChg chg="mod modShow">
        <pc:chgData name="Matthew Hause" userId="08561f2a-1772-4919-9afd-f082cb5dff48" providerId="ADAL" clId="{B37BD56C-936B-42F9-A061-EA8E8BFFB9A4}" dt="2024-07-09T20:31:46.866" v="1" actId="729"/>
        <pc:sldMkLst>
          <pc:docMk/>
          <pc:sldMk cId="2700434787" sldId="4029"/>
        </pc:sldMkLst>
      </pc:sldChg>
      <pc:sldChg chg="mod modShow">
        <pc:chgData name="Matthew Hause" userId="08561f2a-1772-4919-9afd-f082cb5dff48" providerId="ADAL" clId="{B37BD56C-936B-42F9-A061-EA8E8BFFB9A4}" dt="2024-07-09T20:31:46.866" v="1" actId="729"/>
        <pc:sldMkLst>
          <pc:docMk/>
          <pc:sldMk cId="360813740" sldId="6604"/>
        </pc:sldMkLst>
      </pc:sldChg>
      <pc:sldChg chg="mod modShow">
        <pc:chgData name="Matthew Hause" userId="08561f2a-1772-4919-9afd-f082cb5dff48" providerId="ADAL" clId="{B37BD56C-936B-42F9-A061-EA8E8BFFB9A4}" dt="2024-07-09T20:31:46.866" v="1" actId="729"/>
        <pc:sldMkLst>
          <pc:docMk/>
          <pc:sldMk cId="3320809247" sldId="6605"/>
        </pc:sldMkLst>
      </pc:sldChg>
      <pc:sldChg chg="mod modShow">
        <pc:chgData name="Matthew Hause" userId="08561f2a-1772-4919-9afd-f082cb5dff48" providerId="ADAL" clId="{B37BD56C-936B-42F9-A061-EA8E8BFFB9A4}" dt="2024-07-09T20:31:46.866" v="1" actId="729"/>
        <pc:sldMkLst>
          <pc:docMk/>
          <pc:sldMk cId="816363858" sldId="6606"/>
        </pc:sldMkLst>
      </pc:sldChg>
      <pc:sldChg chg="mod modShow">
        <pc:chgData name="Matthew Hause" userId="08561f2a-1772-4919-9afd-f082cb5dff48" providerId="ADAL" clId="{B37BD56C-936B-42F9-A061-EA8E8BFFB9A4}" dt="2024-07-09T20:31:46.866" v="1" actId="729"/>
        <pc:sldMkLst>
          <pc:docMk/>
          <pc:sldMk cId="0" sldId="6607"/>
        </pc:sldMkLst>
      </pc:sldChg>
      <pc:sldChg chg="mod modShow">
        <pc:chgData name="Matthew Hause" userId="08561f2a-1772-4919-9afd-f082cb5dff48" providerId="ADAL" clId="{B37BD56C-936B-42F9-A061-EA8E8BFFB9A4}" dt="2024-07-09T20:31:46.866" v="1" actId="729"/>
        <pc:sldMkLst>
          <pc:docMk/>
          <pc:sldMk cId="1944385791" sldId="6608"/>
        </pc:sldMkLst>
      </pc:sldChg>
      <pc:sldChg chg="mod modShow">
        <pc:chgData name="Matthew Hause" userId="08561f2a-1772-4919-9afd-f082cb5dff48" providerId="ADAL" clId="{B37BD56C-936B-42F9-A061-EA8E8BFFB9A4}" dt="2024-07-09T20:31:46.866" v="1" actId="729"/>
        <pc:sldMkLst>
          <pc:docMk/>
          <pc:sldMk cId="3925545922" sldId="6609"/>
        </pc:sldMkLst>
      </pc:sldChg>
      <pc:sldChg chg="mod modShow">
        <pc:chgData name="Matthew Hause" userId="08561f2a-1772-4919-9afd-f082cb5dff48" providerId="ADAL" clId="{B37BD56C-936B-42F9-A061-EA8E8BFFB9A4}" dt="2024-07-09T20:31:46.866" v="1" actId="729"/>
        <pc:sldMkLst>
          <pc:docMk/>
          <pc:sldMk cId="3320979867" sldId="6610"/>
        </pc:sldMkLst>
      </pc:sldChg>
      <pc:sldChg chg="mod modShow">
        <pc:chgData name="Matthew Hause" userId="08561f2a-1772-4919-9afd-f082cb5dff48" providerId="ADAL" clId="{B37BD56C-936B-42F9-A061-EA8E8BFFB9A4}" dt="2024-07-09T20:31:46.866" v="1" actId="729"/>
        <pc:sldMkLst>
          <pc:docMk/>
          <pc:sldMk cId="2656972232" sldId="6611"/>
        </pc:sldMkLst>
      </pc:sldChg>
      <pc:sldChg chg="mod modShow">
        <pc:chgData name="Matthew Hause" userId="08561f2a-1772-4919-9afd-f082cb5dff48" providerId="ADAL" clId="{B37BD56C-936B-42F9-A061-EA8E8BFFB9A4}" dt="2024-07-09T20:31:46.866" v="1" actId="729"/>
        <pc:sldMkLst>
          <pc:docMk/>
          <pc:sldMk cId="3468945278" sldId="6612"/>
        </pc:sldMkLst>
      </pc:sldChg>
      <pc:sldChg chg="mod modShow">
        <pc:chgData name="Matthew Hause" userId="08561f2a-1772-4919-9afd-f082cb5dff48" providerId="ADAL" clId="{B37BD56C-936B-42F9-A061-EA8E8BFFB9A4}" dt="2024-07-09T20:31:46.866" v="1" actId="729"/>
        <pc:sldMkLst>
          <pc:docMk/>
          <pc:sldMk cId="1485370490" sldId="6613"/>
        </pc:sldMkLst>
      </pc:sldChg>
      <pc:sldChg chg="mod modShow">
        <pc:chgData name="Matthew Hause" userId="08561f2a-1772-4919-9afd-f082cb5dff48" providerId="ADAL" clId="{B37BD56C-936B-42F9-A061-EA8E8BFFB9A4}" dt="2024-07-09T20:31:46.866" v="1" actId="729"/>
        <pc:sldMkLst>
          <pc:docMk/>
          <pc:sldMk cId="0" sldId="6614"/>
        </pc:sldMkLst>
      </pc:sldChg>
      <pc:sldChg chg="mod modShow">
        <pc:chgData name="Matthew Hause" userId="08561f2a-1772-4919-9afd-f082cb5dff48" providerId="ADAL" clId="{B37BD56C-936B-42F9-A061-EA8E8BFFB9A4}" dt="2024-07-09T20:31:46.866" v="1" actId="729"/>
        <pc:sldMkLst>
          <pc:docMk/>
          <pc:sldMk cId="3230491324" sldId="6615"/>
        </pc:sldMkLst>
      </pc:sldChg>
      <pc:sldChg chg="mod modShow">
        <pc:chgData name="Matthew Hause" userId="08561f2a-1772-4919-9afd-f082cb5dff48" providerId="ADAL" clId="{B37BD56C-936B-42F9-A061-EA8E8BFFB9A4}" dt="2024-07-09T20:31:46.866" v="1" actId="729"/>
        <pc:sldMkLst>
          <pc:docMk/>
          <pc:sldMk cId="2123251382" sldId="6616"/>
        </pc:sldMkLst>
      </pc:sldChg>
      <pc:sldChg chg="mod modShow">
        <pc:chgData name="Matthew Hause" userId="08561f2a-1772-4919-9afd-f082cb5dff48" providerId="ADAL" clId="{B37BD56C-936B-42F9-A061-EA8E8BFFB9A4}" dt="2024-07-09T20:31:46.866" v="1" actId="729"/>
        <pc:sldMkLst>
          <pc:docMk/>
          <pc:sldMk cId="1724771128" sldId="6617"/>
        </pc:sldMkLst>
      </pc:sldChg>
      <pc:sldChg chg="mod modShow">
        <pc:chgData name="Matthew Hause" userId="08561f2a-1772-4919-9afd-f082cb5dff48" providerId="ADAL" clId="{B37BD56C-936B-42F9-A061-EA8E8BFFB9A4}" dt="2024-07-09T20:31:46.866" v="1" actId="729"/>
        <pc:sldMkLst>
          <pc:docMk/>
          <pc:sldMk cId="3678977867" sldId="6618"/>
        </pc:sldMkLst>
      </pc:sldChg>
      <pc:sldChg chg="mod modShow">
        <pc:chgData name="Matthew Hause" userId="08561f2a-1772-4919-9afd-f082cb5dff48" providerId="ADAL" clId="{B37BD56C-936B-42F9-A061-EA8E8BFFB9A4}" dt="2024-07-09T20:31:46.866" v="1" actId="729"/>
        <pc:sldMkLst>
          <pc:docMk/>
          <pc:sldMk cId="3585732067" sldId="66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4615DB-5487-1645-B10C-3E5FE51F2D84}" type="datetime1">
              <a:rPr lang="fr-FR" smtClean="0"/>
              <a:t>09/07/2024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4DC975-A23D-1043-8329-AE888A944FF5}" type="slidenum">
              <a:rPr lang="en-US" smtClean="0"/>
              <a:t>‹#›</a:t>
            </a:fld>
            <a:endParaRPr lang="en-US"/>
          </a:p>
        </p:txBody>
      </p:sp>
    </p:spTree>
    <p:extLst>
      <p:ext uri="{BB962C8B-B14F-4D97-AF65-F5344CB8AC3E}">
        <p14:creationId xmlns:p14="http://schemas.microsoft.com/office/powerpoint/2010/main" val="3117876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4EFBC-D821-BA44-9E84-202053B14561}" type="datetime1">
              <a:rPr lang="fr-FR" smtClean="0"/>
              <a:t>09/07/2024</a:t>
            </a:fld>
            <a:endParaRPr lang="en-US"/>
          </a:p>
        </p:txBody>
      </p:sp>
      <p:sp>
        <p:nvSpPr>
          <p:cNvPr id="4" name="Slide Image Placehold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B85D96-4FDB-7148-B18B-46402D7060DF}" type="slidenum">
              <a:rPr lang="en-US" smtClean="0"/>
              <a:t>‹#›</a:t>
            </a:fld>
            <a:endParaRPr lang="en-US"/>
          </a:p>
        </p:txBody>
      </p:sp>
    </p:spTree>
    <p:extLst>
      <p:ext uri="{BB962C8B-B14F-4D97-AF65-F5344CB8AC3E}">
        <p14:creationId xmlns:p14="http://schemas.microsoft.com/office/powerpoint/2010/main" val="2565197561"/>
      </p:ext>
    </p:extLst>
  </p:cSld>
  <p:clrMap bg1="lt1" tx1="dk1" bg2="lt2" tx2="dk2" accent1="accent1" accent2="accent2" accent3="accent3" accent4="accent4" accent5="accent5" accent6="accent6" hlink="hlink" folHlink="folHlink"/>
  <p:hf hdr="0" ftr="0" dt="0"/>
  <p:notesStyle>
    <a:lvl1pPr marL="0" algn="l" defTabSz="609768" rtl="0" eaLnBrk="1" latinLnBrk="0" hangingPunct="1">
      <a:defRPr sz="1600" kern="1200">
        <a:solidFill>
          <a:schemeClr val="tx1"/>
        </a:solidFill>
        <a:latin typeface="+mn-lt"/>
        <a:ea typeface="+mn-ea"/>
        <a:cs typeface="+mn-cs"/>
      </a:defRPr>
    </a:lvl1pPr>
    <a:lvl2pPr marL="609768" algn="l" defTabSz="609768" rtl="0" eaLnBrk="1" latinLnBrk="0" hangingPunct="1">
      <a:defRPr sz="1600" kern="1200">
        <a:solidFill>
          <a:schemeClr val="tx1"/>
        </a:solidFill>
        <a:latin typeface="+mn-lt"/>
        <a:ea typeface="+mn-ea"/>
        <a:cs typeface="+mn-cs"/>
      </a:defRPr>
    </a:lvl2pPr>
    <a:lvl3pPr marL="1219535" algn="l" defTabSz="609768" rtl="0" eaLnBrk="1" latinLnBrk="0" hangingPunct="1">
      <a:defRPr sz="1600" kern="1200">
        <a:solidFill>
          <a:schemeClr val="tx1"/>
        </a:solidFill>
        <a:latin typeface="+mn-lt"/>
        <a:ea typeface="+mn-ea"/>
        <a:cs typeface="+mn-cs"/>
      </a:defRPr>
    </a:lvl3pPr>
    <a:lvl4pPr marL="1829303" algn="l" defTabSz="609768" rtl="0" eaLnBrk="1" latinLnBrk="0" hangingPunct="1">
      <a:defRPr sz="1600" kern="1200">
        <a:solidFill>
          <a:schemeClr val="tx1"/>
        </a:solidFill>
        <a:latin typeface="+mn-lt"/>
        <a:ea typeface="+mn-ea"/>
        <a:cs typeface="+mn-cs"/>
      </a:defRPr>
    </a:lvl4pPr>
    <a:lvl5pPr marL="2439071" algn="l" defTabSz="609768" rtl="0" eaLnBrk="1" latinLnBrk="0" hangingPunct="1">
      <a:defRPr sz="1600" kern="1200">
        <a:solidFill>
          <a:schemeClr val="tx1"/>
        </a:solidFill>
        <a:latin typeface="+mn-lt"/>
        <a:ea typeface="+mn-ea"/>
        <a:cs typeface="+mn-cs"/>
      </a:defRPr>
    </a:lvl5pPr>
    <a:lvl6pPr marL="3048838" algn="l" defTabSz="609768" rtl="0" eaLnBrk="1" latinLnBrk="0" hangingPunct="1">
      <a:defRPr sz="1600" kern="1200">
        <a:solidFill>
          <a:schemeClr val="tx1"/>
        </a:solidFill>
        <a:latin typeface="+mn-lt"/>
        <a:ea typeface="+mn-ea"/>
        <a:cs typeface="+mn-cs"/>
      </a:defRPr>
    </a:lvl6pPr>
    <a:lvl7pPr marL="3658606" algn="l" defTabSz="609768" rtl="0" eaLnBrk="1" latinLnBrk="0" hangingPunct="1">
      <a:defRPr sz="1600" kern="1200">
        <a:solidFill>
          <a:schemeClr val="tx1"/>
        </a:solidFill>
        <a:latin typeface="+mn-lt"/>
        <a:ea typeface="+mn-ea"/>
        <a:cs typeface="+mn-cs"/>
      </a:defRPr>
    </a:lvl7pPr>
    <a:lvl8pPr marL="4268373" algn="l" defTabSz="609768" rtl="0" eaLnBrk="1" latinLnBrk="0" hangingPunct="1">
      <a:defRPr sz="1600" kern="1200">
        <a:solidFill>
          <a:schemeClr val="tx1"/>
        </a:solidFill>
        <a:latin typeface="+mn-lt"/>
        <a:ea typeface="+mn-ea"/>
        <a:cs typeface="+mn-cs"/>
      </a:defRPr>
    </a:lvl8pPr>
    <a:lvl9pPr marL="4878141" algn="l" defTabSz="60976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9CB85D96-4FDB-7148-B18B-46402D7060DF}" type="slidenum">
              <a:rPr lang="en-US" smtClean="0"/>
              <a:t>1</a:t>
            </a:fld>
            <a:endParaRPr lang="en-US"/>
          </a:p>
        </p:txBody>
      </p:sp>
    </p:spTree>
    <p:extLst>
      <p:ext uri="{BB962C8B-B14F-4D97-AF65-F5344CB8AC3E}">
        <p14:creationId xmlns:p14="http://schemas.microsoft.com/office/powerpoint/2010/main" val="115549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9A3323-57B5-4AF2-8D92-A2E3DCEACDF8}" type="slidenum">
              <a:rPr lang="en-US" smtClean="0"/>
              <a:t>15</a:t>
            </a:fld>
            <a:endParaRPr lang="en-US"/>
          </a:p>
        </p:txBody>
      </p:sp>
    </p:spTree>
    <p:extLst>
      <p:ext uri="{BB962C8B-B14F-4D97-AF65-F5344CB8AC3E}">
        <p14:creationId xmlns:p14="http://schemas.microsoft.com/office/powerpoint/2010/main" val="2114234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9A3323-57B5-4AF2-8D92-A2E3DCEACDF8}" type="slidenum">
              <a:rPr lang="en-US" smtClean="0"/>
              <a:t>31</a:t>
            </a:fld>
            <a:endParaRPr lang="en-US"/>
          </a:p>
        </p:txBody>
      </p:sp>
    </p:spTree>
    <p:extLst>
      <p:ext uri="{BB962C8B-B14F-4D97-AF65-F5344CB8AC3E}">
        <p14:creationId xmlns:p14="http://schemas.microsoft.com/office/powerpoint/2010/main" val="380187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9A3323-57B5-4AF2-8D92-A2E3DCEACDF8}" type="slidenum">
              <a:rPr lang="en-US" smtClean="0"/>
              <a:t>65</a:t>
            </a:fld>
            <a:endParaRPr lang="en-US"/>
          </a:p>
        </p:txBody>
      </p:sp>
    </p:spTree>
    <p:extLst>
      <p:ext uri="{BB962C8B-B14F-4D97-AF65-F5344CB8AC3E}">
        <p14:creationId xmlns:p14="http://schemas.microsoft.com/office/powerpoint/2010/main" val="2960864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9A3323-57B5-4AF2-8D92-A2E3DCEACDF8}" type="slidenum">
              <a:rPr lang="en-US" smtClean="0"/>
              <a:t>80</a:t>
            </a:fld>
            <a:endParaRPr lang="en-US"/>
          </a:p>
        </p:txBody>
      </p:sp>
    </p:spTree>
    <p:extLst>
      <p:ext uri="{BB962C8B-B14F-4D97-AF65-F5344CB8AC3E}">
        <p14:creationId xmlns:p14="http://schemas.microsoft.com/office/powerpoint/2010/main" val="179241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a:p>
        </p:txBody>
      </p:sp>
      <p:sp>
        <p:nvSpPr>
          <p:cNvPr id="4" name="Slide Number Placeholder 3"/>
          <p:cNvSpPr>
            <a:spLocks noGrp="1"/>
          </p:cNvSpPr>
          <p:nvPr>
            <p:ph type="sldNum" sz="quarter" idx="5"/>
          </p:nvPr>
        </p:nvSpPr>
        <p:spPr/>
        <p:txBody>
          <a:bodyPr/>
          <a:lstStyle/>
          <a:p>
            <a:fld id="{9CB85D96-4FDB-7148-B18B-46402D7060DF}" type="slidenum">
              <a:rPr lang="en-US" smtClean="0"/>
              <a:t>92</a:t>
            </a:fld>
            <a:endParaRPr lang="en-US"/>
          </a:p>
        </p:txBody>
      </p:sp>
    </p:spTree>
    <p:extLst>
      <p:ext uri="{BB962C8B-B14F-4D97-AF65-F5344CB8AC3E}">
        <p14:creationId xmlns:p14="http://schemas.microsoft.com/office/powerpoint/2010/main" val="2657080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Graphique 3">
            <a:extLst>
              <a:ext uri="{FF2B5EF4-FFF2-40B4-BE49-F238E27FC236}">
                <a16:creationId xmlns:a16="http://schemas.microsoft.com/office/drawing/2014/main" id="{BF7872CC-E536-8833-C471-4977DF06C438}"/>
              </a:ext>
            </a:extLst>
          </p:cNvPr>
          <p:cNvPicPr>
            <a:picLocks noChangeAspect="1"/>
          </p:cNvPicPr>
          <p:nvPr userDrawn="1"/>
        </p:nvPicPr>
        <p:blipFill>
          <a:blip r:embed="rId2"/>
          <a:srcRect/>
          <a:stretch/>
        </p:blipFill>
        <p:spPr>
          <a:xfrm>
            <a:off x="510555" y="571459"/>
            <a:ext cx="5087324" cy="1678110"/>
          </a:xfrm>
          <a:prstGeom prst="rect">
            <a:avLst/>
          </a:prstGeom>
          <a:noFill/>
        </p:spPr>
      </p:pic>
      <p:pic>
        <p:nvPicPr>
          <p:cNvPr id="5" name="Image 4">
            <a:extLst>
              <a:ext uri="{FF2B5EF4-FFF2-40B4-BE49-F238E27FC236}">
                <a16:creationId xmlns:a16="http://schemas.microsoft.com/office/drawing/2014/main" id="{1F6F03A3-562D-8F9F-4DDE-0455B9C2F198}"/>
              </a:ext>
            </a:extLst>
          </p:cNvPr>
          <p:cNvPicPr>
            <a:picLocks noChangeAspect="1"/>
          </p:cNvPicPr>
          <p:nvPr userDrawn="1"/>
        </p:nvPicPr>
        <p:blipFill>
          <a:blip r:embed="rId3"/>
          <a:srcRect t="9473" b="9473"/>
          <a:stretch/>
        </p:blipFill>
        <p:spPr>
          <a:xfrm>
            <a:off x="6048041" y="-127243"/>
            <a:ext cx="6345595" cy="2768159"/>
          </a:xfrm>
          <a:prstGeom prst="rect">
            <a:avLst/>
          </a:prstGeom>
        </p:spPr>
      </p:pic>
      <p:sp>
        <p:nvSpPr>
          <p:cNvPr id="17" name="Titre 1"/>
          <p:cNvSpPr>
            <a:spLocks noGrp="1"/>
          </p:cNvSpPr>
          <p:nvPr>
            <p:ph type="ctrTitle" hasCustomPrompt="1"/>
          </p:nvPr>
        </p:nvSpPr>
        <p:spPr>
          <a:xfrm>
            <a:off x="359777" y="4409344"/>
            <a:ext cx="11376530" cy="1123038"/>
          </a:xfrm>
          <a:noFill/>
          <a:ln>
            <a:noFill/>
          </a:ln>
        </p:spPr>
        <p:txBody>
          <a:bodyPr anchor="b"/>
          <a:lstStyle>
            <a:lvl1pPr algn="l">
              <a:defRPr sz="6000" baseline="0">
                <a:solidFill>
                  <a:srgbClr val="3F5D31"/>
                </a:solidFill>
                <a:latin typeface="Arial"/>
                <a:cs typeface="Arial"/>
              </a:defRPr>
            </a:lvl1pPr>
          </a:lstStyle>
          <a:p>
            <a:r>
              <a:rPr lang="en-US" dirty="0"/>
              <a:t>Presentation Title</a:t>
            </a:r>
            <a:endParaRPr lang="fr-FR" dirty="0"/>
          </a:p>
        </p:txBody>
      </p:sp>
      <p:sp>
        <p:nvSpPr>
          <p:cNvPr id="18" name="Sous-titre 2"/>
          <p:cNvSpPr>
            <a:spLocks noGrp="1"/>
          </p:cNvSpPr>
          <p:nvPr>
            <p:ph type="subTitle" idx="1" hasCustomPrompt="1"/>
          </p:nvPr>
        </p:nvSpPr>
        <p:spPr>
          <a:xfrm>
            <a:off x="359777" y="3527475"/>
            <a:ext cx="11376530" cy="867169"/>
          </a:xfrm>
        </p:spPr>
        <p:txBody>
          <a:bodyPr anchor="b"/>
          <a:lstStyle>
            <a:lvl1pPr marL="0" indent="0" algn="l">
              <a:buNone/>
              <a:defRPr sz="2400">
                <a:solidFill>
                  <a:schemeClr val="tx2"/>
                </a:solidFill>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fr-FR" dirty="0"/>
          </a:p>
        </p:txBody>
      </p:sp>
      <p:cxnSp>
        <p:nvCxnSpPr>
          <p:cNvPr id="20" name="Straight Connector 19"/>
          <p:cNvCxnSpPr/>
          <p:nvPr userDrawn="1"/>
        </p:nvCxnSpPr>
        <p:spPr>
          <a:xfrm>
            <a:off x="359777" y="5532382"/>
            <a:ext cx="3074092" cy="0"/>
          </a:xfrm>
          <a:prstGeom prst="line">
            <a:avLst/>
          </a:prstGeom>
          <a:ln w="76200" cmpd="sng">
            <a:solidFill>
              <a:srgbClr val="3F5D31"/>
            </a:solidFill>
          </a:ln>
        </p:spPr>
        <p:style>
          <a:lnRef idx="2">
            <a:schemeClr val="accent1"/>
          </a:lnRef>
          <a:fillRef idx="0">
            <a:schemeClr val="accent1"/>
          </a:fillRef>
          <a:effectRef idx="1">
            <a:schemeClr val="accent1"/>
          </a:effectRef>
          <a:fontRef idx="minor">
            <a:schemeClr val="tx1"/>
          </a:fontRef>
        </p:style>
      </p:cxnSp>
      <p:sp>
        <p:nvSpPr>
          <p:cNvPr id="7" name="Date Placeholder 3">
            <a:extLst>
              <a:ext uri="{FF2B5EF4-FFF2-40B4-BE49-F238E27FC236}">
                <a16:creationId xmlns:a16="http://schemas.microsoft.com/office/drawing/2014/main" id="{21436AFF-B751-2B31-A49B-1BCBA7AE53C6}"/>
              </a:ext>
            </a:extLst>
          </p:cNvPr>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2"/>
                </a:solidFill>
              </a:defRPr>
            </a:lvl1pPr>
          </a:lstStyle>
          <a:p>
            <a:r>
              <a:rPr lang="en-US"/>
              <a:t>2-6 July 2024</a:t>
            </a:r>
            <a:endParaRPr lang="en-US" dirty="0"/>
          </a:p>
        </p:txBody>
      </p:sp>
      <p:sp>
        <p:nvSpPr>
          <p:cNvPr id="8" name="Footer Placeholder 4">
            <a:extLst>
              <a:ext uri="{FF2B5EF4-FFF2-40B4-BE49-F238E27FC236}">
                <a16:creationId xmlns:a16="http://schemas.microsoft.com/office/drawing/2014/main" id="{D0B9E4FD-C960-E0DF-2C75-F31483304F7D}"/>
              </a:ext>
            </a:extLst>
          </p:cNvPr>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2"/>
                </a:solidFill>
              </a:defRPr>
            </a:lvl1pPr>
          </a:lstStyle>
          <a:p>
            <a:r>
              <a:rPr lang="en-US"/>
              <a:t>www.incose.org/symp2024 #INCOSEIS</a:t>
            </a:r>
            <a:endParaRPr lang="en-US" dirty="0"/>
          </a:p>
        </p:txBody>
      </p:sp>
      <p:sp>
        <p:nvSpPr>
          <p:cNvPr id="9" name="Slide Number Placeholder 5">
            <a:extLst>
              <a:ext uri="{FF2B5EF4-FFF2-40B4-BE49-F238E27FC236}">
                <a16:creationId xmlns:a16="http://schemas.microsoft.com/office/drawing/2014/main" id="{40978897-CD14-4959-4E45-FEB02B03C576}"/>
              </a:ext>
            </a:extLst>
          </p:cNvPr>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2"/>
                </a:solidFill>
              </a:defRPr>
            </a:lvl1pPr>
          </a:lstStyle>
          <a:p>
            <a:fld id="{924B41C4-1474-8D42-B330-D2828683839D}" type="slidenum">
              <a:rPr lang="en-US" smtClean="0"/>
              <a:pPr/>
              <a:t>‹#›</a:t>
            </a:fld>
            <a:endParaRPr lang="en-US" dirty="0"/>
          </a:p>
        </p:txBody>
      </p:sp>
    </p:spTree>
    <p:extLst>
      <p:ext uri="{BB962C8B-B14F-4D97-AF65-F5344CB8AC3E}">
        <p14:creationId xmlns:p14="http://schemas.microsoft.com/office/powerpoint/2010/main" val="1720547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3F5D31"/>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CCD022F-4833-B840-902D-A28E2B167433}"/>
              </a:ext>
            </a:extLst>
          </p:cNvPr>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2"/>
                </a:solidFill>
              </a:defRPr>
            </a:lvl1pPr>
          </a:lstStyle>
          <a:p>
            <a:r>
              <a:rPr lang="en-US"/>
              <a:t>2-6 July 2024</a:t>
            </a:r>
            <a:endParaRPr lang="en-US" dirty="0"/>
          </a:p>
        </p:txBody>
      </p:sp>
      <p:sp>
        <p:nvSpPr>
          <p:cNvPr id="8" name="Footer Placeholder 4">
            <a:extLst>
              <a:ext uri="{FF2B5EF4-FFF2-40B4-BE49-F238E27FC236}">
                <a16:creationId xmlns:a16="http://schemas.microsoft.com/office/drawing/2014/main" id="{0F66B9E5-E56D-BD5D-F814-BDAA51612488}"/>
              </a:ext>
            </a:extLst>
          </p:cNvPr>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2"/>
                </a:solidFill>
              </a:defRPr>
            </a:lvl1pPr>
          </a:lstStyle>
          <a:p>
            <a:r>
              <a:rPr lang="en-US"/>
              <a:t>www.incose.org/symp2024 #INCOSEIS</a:t>
            </a:r>
            <a:endParaRPr lang="en-US" dirty="0"/>
          </a:p>
        </p:txBody>
      </p:sp>
      <p:sp>
        <p:nvSpPr>
          <p:cNvPr id="9" name="Slide Number Placeholder 5">
            <a:extLst>
              <a:ext uri="{FF2B5EF4-FFF2-40B4-BE49-F238E27FC236}">
                <a16:creationId xmlns:a16="http://schemas.microsoft.com/office/drawing/2014/main" id="{B5AC6CAF-6DE0-FDF9-9528-B6BE67AFFCE8}"/>
              </a:ext>
            </a:extLst>
          </p:cNvPr>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2"/>
                </a:solidFill>
              </a:defRPr>
            </a:lvl1pPr>
          </a:lstStyle>
          <a:p>
            <a:fld id="{924B41C4-1474-8D42-B330-D2828683839D}" type="slidenum">
              <a:rPr lang="en-US" smtClean="0"/>
              <a:pPr/>
              <a:t>‹#›</a:t>
            </a:fld>
            <a:endParaRPr lang="en-US" dirty="0"/>
          </a:p>
        </p:txBody>
      </p:sp>
    </p:spTree>
    <p:extLst>
      <p:ext uri="{BB962C8B-B14F-4D97-AF65-F5344CB8AC3E}">
        <p14:creationId xmlns:p14="http://schemas.microsoft.com/office/powerpoint/2010/main" val="1760934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3804" y="274639"/>
            <a:ext cx="2744629" cy="5851525"/>
          </a:xfrm>
        </p:spPr>
        <p:txBody>
          <a:bodyPr vert="eaVert"/>
          <a:lstStyle>
            <a:lvl1pPr>
              <a:defRPr>
                <a:solidFill>
                  <a:srgbClr val="3F5D31"/>
                </a:solidFill>
                <a:latin typeface="+mj-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918" y="274639"/>
            <a:ext cx="803058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E87A211-0AA7-679A-A69A-F64C1441096B}"/>
              </a:ext>
            </a:extLst>
          </p:cNvPr>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2"/>
                </a:solidFill>
              </a:defRPr>
            </a:lvl1pPr>
          </a:lstStyle>
          <a:p>
            <a:r>
              <a:rPr lang="en-US"/>
              <a:t>2-6 July 2024</a:t>
            </a:r>
            <a:endParaRPr lang="en-US" dirty="0"/>
          </a:p>
        </p:txBody>
      </p:sp>
      <p:sp>
        <p:nvSpPr>
          <p:cNvPr id="8" name="Footer Placeholder 4">
            <a:extLst>
              <a:ext uri="{FF2B5EF4-FFF2-40B4-BE49-F238E27FC236}">
                <a16:creationId xmlns:a16="http://schemas.microsoft.com/office/drawing/2014/main" id="{2484257C-A72E-3882-4253-0605D90BC7EA}"/>
              </a:ext>
            </a:extLst>
          </p:cNvPr>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2"/>
                </a:solidFill>
              </a:defRPr>
            </a:lvl1pPr>
          </a:lstStyle>
          <a:p>
            <a:r>
              <a:rPr lang="en-US"/>
              <a:t>www.incose.org/symp2024 #INCOSEIS</a:t>
            </a:r>
            <a:endParaRPr lang="en-US" dirty="0"/>
          </a:p>
        </p:txBody>
      </p:sp>
      <p:sp>
        <p:nvSpPr>
          <p:cNvPr id="9" name="Slide Number Placeholder 5">
            <a:extLst>
              <a:ext uri="{FF2B5EF4-FFF2-40B4-BE49-F238E27FC236}">
                <a16:creationId xmlns:a16="http://schemas.microsoft.com/office/drawing/2014/main" id="{DA4CFC90-8DFD-9829-BB33-954C1FBD133E}"/>
              </a:ext>
            </a:extLst>
          </p:cNvPr>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2"/>
                </a:solidFill>
              </a:defRPr>
            </a:lvl1pPr>
          </a:lstStyle>
          <a:p>
            <a:fld id="{924B41C4-1474-8D42-B330-D2828683839D}" type="slidenum">
              <a:rPr lang="en-US" smtClean="0"/>
              <a:pPr/>
              <a:t>‹#›</a:t>
            </a:fld>
            <a:endParaRPr lang="en-US" dirty="0"/>
          </a:p>
        </p:txBody>
      </p:sp>
    </p:spTree>
    <p:extLst>
      <p:ext uri="{BB962C8B-B14F-4D97-AF65-F5344CB8AC3E}">
        <p14:creationId xmlns:p14="http://schemas.microsoft.com/office/powerpoint/2010/main" val="2295071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767AE59-3D7D-9F72-F9C2-B52F6E235F09}"/>
              </a:ext>
            </a:extLst>
          </p:cNvPr>
          <p:cNvSpPr>
            <a:spLocks noGrp="1"/>
          </p:cNvSpPr>
          <p:nvPr>
            <p:ph type="ftr" sz="quarter" idx="3"/>
          </p:nvPr>
        </p:nvSpPr>
        <p:spPr>
          <a:xfrm>
            <a:off x="4167770" y="4128687"/>
            <a:ext cx="3862811" cy="1137580"/>
          </a:xfrm>
          <a:prstGeom prst="rect">
            <a:avLst/>
          </a:prstGeom>
          <a:noFill/>
        </p:spPr>
        <p:txBody>
          <a:bodyPr vert="horz" lIns="121954" tIns="60977" rIns="121954" bIns="60977" rtlCol="0" anchor="ctr"/>
          <a:lstStyle>
            <a:lvl1pPr algn="ctr">
              <a:defRPr sz="2000">
                <a:solidFill>
                  <a:schemeClr val="tx2"/>
                </a:solidFill>
              </a:defRPr>
            </a:lvl1pPr>
          </a:lstStyle>
          <a:p>
            <a:r>
              <a:rPr lang="en-US" dirty="0" err="1"/>
              <a:t>www.incose.org</a:t>
            </a:r>
            <a:r>
              <a:rPr lang="en-US" dirty="0"/>
              <a:t>/symp2024 #INCOSEIS</a:t>
            </a:r>
          </a:p>
        </p:txBody>
      </p:sp>
      <p:pic>
        <p:nvPicPr>
          <p:cNvPr id="7" name="Graphique 6">
            <a:extLst>
              <a:ext uri="{FF2B5EF4-FFF2-40B4-BE49-F238E27FC236}">
                <a16:creationId xmlns:a16="http://schemas.microsoft.com/office/drawing/2014/main" id="{AA4E6887-D382-6DC3-D095-19557F1BC08B}"/>
              </a:ext>
            </a:extLst>
          </p:cNvPr>
          <p:cNvPicPr>
            <a:picLocks noChangeAspect="1"/>
          </p:cNvPicPr>
          <p:nvPr userDrawn="1"/>
        </p:nvPicPr>
        <p:blipFill>
          <a:blip r:embed="rId2"/>
          <a:srcRect/>
          <a:stretch/>
        </p:blipFill>
        <p:spPr>
          <a:xfrm>
            <a:off x="2586648" y="1918191"/>
            <a:ext cx="6449989" cy="2127600"/>
          </a:xfrm>
          <a:prstGeom prst="rect">
            <a:avLst/>
          </a:prstGeom>
        </p:spPr>
      </p:pic>
    </p:spTree>
    <p:extLst>
      <p:ext uri="{BB962C8B-B14F-4D97-AF65-F5344CB8AC3E}">
        <p14:creationId xmlns:p14="http://schemas.microsoft.com/office/powerpoint/2010/main" val="3084827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parato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9100" y="3127618"/>
            <a:ext cx="9405909" cy="602765"/>
          </a:xfrm>
          <a:solidFill>
            <a:schemeClr val="bg2"/>
          </a:solidFill>
          <a:ln>
            <a:solidFill>
              <a:schemeClr val="tx1"/>
            </a:solidFill>
          </a:ln>
          <a:effectLst>
            <a:outerShdw blurRad="50800" dist="38100" dir="2700000" algn="tl" rotWithShape="0">
              <a:prstClr val="black">
                <a:alpha val="40000"/>
              </a:prstClr>
            </a:outerShdw>
          </a:effectLst>
        </p:spPr>
        <p:txBody>
          <a:bodyPr/>
          <a:lstStyle>
            <a:lvl1pPr>
              <a:defRPr>
                <a:solidFill>
                  <a:schemeClr val="tx1"/>
                </a:solidFill>
              </a:defRPr>
            </a:lvl1pPr>
          </a:lstStyle>
          <a:p>
            <a:r>
              <a:rPr lang="en-US" dirty="0"/>
              <a:t>CLICK TO EDIT Separator STYLE</a:t>
            </a:r>
          </a:p>
        </p:txBody>
      </p:sp>
      <p:sp>
        <p:nvSpPr>
          <p:cNvPr id="3" name="Date Placeholder 2"/>
          <p:cNvSpPr>
            <a:spLocks noGrp="1"/>
          </p:cNvSpPr>
          <p:nvPr>
            <p:ph type="dt" sz="half" idx="10"/>
          </p:nvPr>
        </p:nvSpPr>
        <p:spPr/>
        <p:txBody>
          <a:bodyPr/>
          <a:lstStyle/>
          <a:p>
            <a:r>
              <a:rPr lang="en-US" dirty="0"/>
              <a:t>1/29/2021</a:t>
            </a:r>
          </a:p>
        </p:txBody>
      </p:sp>
      <p:sp>
        <p:nvSpPr>
          <p:cNvPr id="4" name="Footer Placeholder 3"/>
          <p:cNvSpPr>
            <a:spLocks noGrp="1"/>
          </p:cNvSpPr>
          <p:nvPr>
            <p:ph type="ftr" sz="quarter" idx="11"/>
          </p:nvPr>
        </p:nvSpPr>
        <p:spPr/>
        <p:txBody>
          <a:bodyPr/>
          <a:lstStyle/>
          <a:p>
            <a:r>
              <a:rPr lang="en-US" dirty="0"/>
              <a:t>© 2021-2024 SSI I</a:t>
            </a:r>
          </a:p>
        </p:txBody>
      </p:sp>
      <p:sp>
        <p:nvSpPr>
          <p:cNvPr id="5" name="Slide Number Placeholder 4"/>
          <p:cNvSpPr>
            <a:spLocks noGrp="1"/>
          </p:cNvSpPr>
          <p:nvPr>
            <p:ph type="sldNum" sz="quarter" idx="12"/>
          </p:nvPr>
        </p:nvSpPr>
        <p:spPr/>
        <p:txBody>
          <a:bodyPr/>
          <a:lstStyle/>
          <a:p>
            <a:fld id="{F641856B-A23D-4703-9B40-02F63E32CDA7}" type="slidenum">
              <a:rPr lang="en-US" smtClean="0"/>
              <a:t>‹#›</a:t>
            </a:fld>
            <a:endParaRPr lang="en-US"/>
          </a:p>
        </p:txBody>
      </p:sp>
    </p:spTree>
    <p:extLst>
      <p:ext uri="{BB962C8B-B14F-4D97-AF65-F5344CB8AC3E}">
        <p14:creationId xmlns:p14="http://schemas.microsoft.com/office/powerpoint/2010/main" val="302521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30" name="Titre 1"/>
          <p:cNvSpPr>
            <a:spLocks noGrp="1"/>
          </p:cNvSpPr>
          <p:nvPr>
            <p:ph type="ctrTitle" hasCustomPrompt="1"/>
          </p:nvPr>
        </p:nvSpPr>
        <p:spPr>
          <a:xfrm>
            <a:off x="359777" y="3975759"/>
            <a:ext cx="11376530" cy="1123038"/>
          </a:xfrm>
        </p:spPr>
        <p:txBody>
          <a:bodyPr anchor="b"/>
          <a:lstStyle>
            <a:lvl1pPr algn="l">
              <a:defRPr sz="6000" baseline="0">
                <a:solidFill>
                  <a:srgbClr val="3F5D31"/>
                </a:solidFill>
                <a:latin typeface="Arial"/>
                <a:cs typeface="Arial"/>
              </a:defRPr>
            </a:lvl1pPr>
          </a:lstStyle>
          <a:p>
            <a:r>
              <a:rPr lang="en-US" dirty="0"/>
              <a:t>Section Title</a:t>
            </a:r>
            <a:endParaRPr lang="fr-FR" dirty="0"/>
          </a:p>
        </p:txBody>
      </p:sp>
      <p:sp>
        <p:nvSpPr>
          <p:cNvPr id="31" name="Sous-titre 2"/>
          <p:cNvSpPr>
            <a:spLocks noGrp="1"/>
          </p:cNvSpPr>
          <p:nvPr>
            <p:ph type="subTitle" idx="1" hasCustomPrompt="1"/>
          </p:nvPr>
        </p:nvSpPr>
        <p:spPr>
          <a:xfrm>
            <a:off x="359777" y="3093890"/>
            <a:ext cx="11376530" cy="867169"/>
          </a:xfrm>
        </p:spPr>
        <p:txBody>
          <a:bodyPr anchor="b"/>
          <a:lstStyle>
            <a:lvl1pPr marL="0" indent="0" algn="l">
              <a:buNone/>
              <a:defRPr sz="2400">
                <a:latin typeface="Arial"/>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Section</a:t>
            </a:r>
            <a:endParaRPr lang="fr-FR" dirty="0"/>
          </a:p>
        </p:txBody>
      </p:sp>
      <p:cxnSp>
        <p:nvCxnSpPr>
          <p:cNvPr id="32" name="Straight Connector 31"/>
          <p:cNvCxnSpPr/>
          <p:nvPr userDrawn="1"/>
        </p:nvCxnSpPr>
        <p:spPr>
          <a:xfrm>
            <a:off x="359777" y="5098797"/>
            <a:ext cx="3074092" cy="0"/>
          </a:xfrm>
          <a:prstGeom prst="line">
            <a:avLst/>
          </a:prstGeom>
          <a:ln w="76200" cmpd="sng">
            <a:solidFill>
              <a:srgbClr val="3F5D31"/>
            </a:solidFill>
          </a:ln>
        </p:spPr>
        <p:style>
          <a:lnRef idx="2">
            <a:schemeClr val="accent1"/>
          </a:lnRef>
          <a:fillRef idx="0">
            <a:schemeClr val="accent1"/>
          </a:fillRef>
          <a:effectRef idx="1">
            <a:schemeClr val="accent1"/>
          </a:effectRef>
          <a:fontRef idx="minor">
            <a:schemeClr val="tx1"/>
          </a:fontRef>
        </p:style>
      </p:cxnSp>
      <p:pic>
        <p:nvPicPr>
          <p:cNvPr id="2" name="Picture 7" descr="logo-IS.png">
            <a:extLst>
              <a:ext uri="{FF2B5EF4-FFF2-40B4-BE49-F238E27FC236}">
                <a16:creationId xmlns:a16="http://schemas.microsoft.com/office/drawing/2014/main" id="{E50866E7-4162-7A98-3E26-93D90AD7C1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1789" y="165295"/>
            <a:ext cx="2033681" cy="1702191"/>
          </a:xfrm>
          <a:prstGeom prst="rect">
            <a:avLst/>
          </a:prstGeom>
        </p:spPr>
      </p:pic>
      <p:sp>
        <p:nvSpPr>
          <p:cNvPr id="3" name="Date Placeholder 3">
            <a:extLst>
              <a:ext uri="{FF2B5EF4-FFF2-40B4-BE49-F238E27FC236}">
                <a16:creationId xmlns:a16="http://schemas.microsoft.com/office/drawing/2014/main" id="{977D797C-D046-80F8-EC90-4E08BE277173}"/>
              </a:ext>
            </a:extLst>
          </p:cNvPr>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2"/>
                </a:solidFill>
              </a:defRPr>
            </a:lvl1pPr>
          </a:lstStyle>
          <a:p>
            <a:r>
              <a:rPr lang="en-US"/>
              <a:t>2-6 July 2024</a:t>
            </a:r>
            <a:endParaRPr lang="en-US" dirty="0"/>
          </a:p>
        </p:txBody>
      </p:sp>
      <p:sp>
        <p:nvSpPr>
          <p:cNvPr id="7" name="Footer Placeholder 4">
            <a:extLst>
              <a:ext uri="{FF2B5EF4-FFF2-40B4-BE49-F238E27FC236}">
                <a16:creationId xmlns:a16="http://schemas.microsoft.com/office/drawing/2014/main" id="{DD6B1FAB-0F8B-9952-3886-6BF7EB970086}"/>
              </a:ext>
            </a:extLst>
          </p:cNvPr>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2"/>
                </a:solidFill>
              </a:defRPr>
            </a:lvl1pPr>
          </a:lstStyle>
          <a:p>
            <a:r>
              <a:rPr lang="en-US"/>
              <a:t>www.incose.org/symp2024 #INCOSEIS</a:t>
            </a:r>
            <a:endParaRPr lang="en-US" dirty="0"/>
          </a:p>
        </p:txBody>
      </p:sp>
      <p:sp>
        <p:nvSpPr>
          <p:cNvPr id="8" name="Slide Number Placeholder 5">
            <a:extLst>
              <a:ext uri="{FF2B5EF4-FFF2-40B4-BE49-F238E27FC236}">
                <a16:creationId xmlns:a16="http://schemas.microsoft.com/office/drawing/2014/main" id="{31697720-FF28-EBCA-6E58-9305D8EC79DF}"/>
              </a:ext>
            </a:extLst>
          </p:cNvPr>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2"/>
                </a:solidFill>
              </a:defRPr>
            </a:lvl1pPr>
          </a:lstStyle>
          <a:p>
            <a:fld id="{924B41C4-1474-8D42-B330-D2828683839D}" type="slidenum">
              <a:rPr lang="en-US" smtClean="0"/>
              <a:pPr/>
              <a:t>‹#›</a:t>
            </a:fld>
            <a:endParaRPr lang="en-US" dirty="0"/>
          </a:p>
        </p:txBody>
      </p:sp>
    </p:spTree>
    <p:extLst>
      <p:ext uri="{BB962C8B-B14F-4D97-AF65-F5344CB8AC3E}">
        <p14:creationId xmlns:p14="http://schemas.microsoft.com/office/powerpoint/2010/main" val="3857002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solidFill>
                  <a:srgbClr val="3F5D31"/>
                </a:solidFill>
                <a:latin typeface="+mj-lt"/>
              </a:defRPr>
            </a:lvl1p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C37F5C37-BBA8-A164-A506-A11870B88F06}"/>
              </a:ext>
            </a:extLst>
          </p:cNvPr>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2"/>
                </a:solidFill>
              </a:defRPr>
            </a:lvl1pPr>
          </a:lstStyle>
          <a:p>
            <a:r>
              <a:rPr lang="en-US"/>
              <a:t>2-6 July 2024</a:t>
            </a:r>
            <a:endParaRPr lang="en-US" dirty="0"/>
          </a:p>
        </p:txBody>
      </p:sp>
      <p:sp>
        <p:nvSpPr>
          <p:cNvPr id="7" name="Footer Placeholder 4">
            <a:extLst>
              <a:ext uri="{FF2B5EF4-FFF2-40B4-BE49-F238E27FC236}">
                <a16:creationId xmlns:a16="http://schemas.microsoft.com/office/drawing/2014/main" id="{7CE73E83-95CC-AF26-B2FB-7EBBABB2B047}"/>
              </a:ext>
            </a:extLst>
          </p:cNvPr>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2"/>
                </a:solidFill>
              </a:defRPr>
            </a:lvl1pPr>
          </a:lstStyle>
          <a:p>
            <a:r>
              <a:rPr lang="en-US"/>
              <a:t>www.incose.org/symp2024 #INCOSEIS</a:t>
            </a:r>
            <a:endParaRPr lang="en-US" dirty="0"/>
          </a:p>
        </p:txBody>
      </p:sp>
      <p:sp>
        <p:nvSpPr>
          <p:cNvPr id="8" name="Slide Number Placeholder 5">
            <a:extLst>
              <a:ext uri="{FF2B5EF4-FFF2-40B4-BE49-F238E27FC236}">
                <a16:creationId xmlns:a16="http://schemas.microsoft.com/office/drawing/2014/main" id="{9B07CCF9-DED4-7F60-8C36-EE34081D1CFF}"/>
              </a:ext>
            </a:extLst>
          </p:cNvPr>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2"/>
                </a:solidFill>
              </a:defRPr>
            </a:lvl1pPr>
          </a:lstStyle>
          <a:p>
            <a:fld id="{924B41C4-1474-8D42-B330-D2828683839D}" type="slidenum">
              <a:rPr lang="en-US" smtClean="0"/>
              <a:pPr/>
              <a:t>‹#›</a:t>
            </a:fld>
            <a:endParaRPr lang="en-US" dirty="0"/>
          </a:p>
        </p:txBody>
      </p:sp>
    </p:spTree>
    <p:extLst>
      <p:ext uri="{BB962C8B-B14F-4D97-AF65-F5344CB8AC3E}">
        <p14:creationId xmlns:p14="http://schemas.microsoft.com/office/powerpoint/2010/main" val="372354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274639"/>
            <a:ext cx="10978515" cy="563561"/>
          </a:xfrm>
        </p:spPr>
        <p:txBody>
          <a:bodyPr>
            <a:normAutofit/>
          </a:bodyPr>
          <a:lstStyle>
            <a:lvl1pPr>
              <a:defRPr sz="4400">
                <a:solidFill>
                  <a:srgbClr val="3F5D31"/>
                </a:solidFill>
                <a:latin typeface="+mj-lt"/>
              </a:defRPr>
            </a:lvl1p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C37F5C37-BBA8-A164-A506-A11870B88F06}"/>
              </a:ext>
            </a:extLst>
          </p:cNvPr>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2"/>
                </a:solidFill>
              </a:defRPr>
            </a:lvl1pPr>
          </a:lstStyle>
          <a:p>
            <a:r>
              <a:rPr lang="en-US"/>
              <a:t>2-6 July 2024</a:t>
            </a:r>
            <a:endParaRPr lang="en-US" dirty="0"/>
          </a:p>
        </p:txBody>
      </p:sp>
      <p:sp>
        <p:nvSpPr>
          <p:cNvPr id="7" name="Footer Placeholder 4">
            <a:extLst>
              <a:ext uri="{FF2B5EF4-FFF2-40B4-BE49-F238E27FC236}">
                <a16:creationId xmlns:a16="http://schemas.microsoft.com/office/drawing/2014/main" id="{7CE73E83-95CC-AF26-B2FB-7EBBABB2B047}"/>
              </a:ext>
            </a:extLst>
          </p:cNvPr>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2"/>
                </a:solidFill>
              </a:defRPr>
            </a:lvl1pPr>
          </a:lstStyle>
          <a:p>
            <a:r>
              <a:rPr lang="en-US"/>
              <a:t>www.incose.org/symp2024 #INCOSEIS</a:t>
            </a:r>
            <a:endParaRPr lang="en-US" dirty="0"/>
          </a:p>
        </p:txBody>
      </p:sp>
      <p:sp>
        <p:nvSpPr>
          <p:cNvPr id="8" name="Slide Number Placeholder 5">
            <a:extLst>
              <a:ext uri="{FF2B5EF4-FFF2-40B4-BE49-F238E27FC236}">
                <a16:creationId xmlns:a16="http://schemas.microsoft.com/office/drawing/2014/main" id="{9B07CCF9-DED4-7F60-8C36-EE34081D1CFF}"/>
              </a:ext>
            </a:extLst>
          </p:cNvPr>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2"/>
                </a:solidFill>
              </a:defRPr>
            </a:lvl1pPr>
          </a:lstStyle>
          <a:p>
            <a:fld id="{924B41C4-1474-8D42-B330-D2828683839D}" type="slidenum">
              <a:rPr lang="en-US" smtClean="0"/>
              <a:pPr/>
              <a:t>‹#›</a:t>
            </a:fld>
            <a:endParaRPr lang="en-US" dirty="0"/>
          </a:p>
        </p:txBody>
      </p:sp>
      <p:sp>
        <p:nvSpPr>
          <p:cNvPr id="3" name="Content Placeholder 2">
            <a:extLst>
              <a:ext uri="{FF2B5EF4-FFF2-40B4-BE49-F238E27FC236}">
                <a16:creationId xmlns:a16="http://schemas.microsoft.com/office/drawing/2014/main" id="{5F343CAE-A579-915E-02F9-1749D14EBE6B}"/>
              </a:ext>
            </a:extLst>
          </p:cNvPr>
          <p:cNvSpPr>
            <a:spLocks noGrp="1"/>
          </p:cNvSpPr>
          <p:nvPr>
            <p:ph sz="half" idx="1"/>
          </p:nvPr>
        </p:nvSpPr>
        <p:spPr>
          <a:xfrm>
            <a:off x="609917" y="1028700"/>
            <a:ext cx="10978515" cy="5219699"/>
          </a:xfrm>
        </p:spPr>
        <p:txBody>
          <a:bodyPr/>
          <a:lstStyle>
            <a:lvl1pPr>
              <a:defRPr sz="3700">
                <a:solidFill>
                  <a:schemeClr val="tx2"/>
                </a:solidFill>
                <a:latin typeface="+mn-lt"/>
              </a:defRPr>
            </a:lvl1pPr>
            <a:lvl2pPr>
              <a:defRPr sz="3200">
                <a:solidFill>
                  <a:schemeClr val="tx2"/>
                </a:solidFill>
                <a:latin typeface="+mn-lt"/>
              </a:defRPr>
            </a:lvl2pPr>
            <a:lvl3pPr>
              <a:defRPr sz="2700">
                <a:solidFill>
                  <a:schemeClr val="tx2"/>
                </a:solidFill>
                <a:latin typeface="+mn-lt"/>
              </a:defRPr>
            </a:lvl3pPr>
            <a:lvl4pPr>
              <a:defRPr sz="2400">
                <a:solidFill>
                  <a:schemeClr val="tx2"/>
                </a:solidFill>
                <a:latin typeface="+mn-lt"/>
              </a:defRPr>
            </a:lvl4pPr>
            <a:lvl5pPr>
              <a:defRPr sz="2400">
                <a:solidFill>
                  <a:schemeClr val="tx2"/>
                </a:solidFill>
                <a:latin typeface="+mn-lt"/>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915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8050ACD-CCDD-C334-760B-356AAC826C1E}"/>
              </a:ext>
            </a:extLst>
          </p:cNvPr>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2"/>
                </a:solidFill>
              </a:defRPr>
            </a:lvl1pPr>
          </a:lstStyle>
          <a:p>
            <a:r>
              <a:rPr lang="en-US"/>
              <a:t>2-6 July 2024</a:t>
            </a:r>
            <a:endParaRPr lang="en-US" dirty="0"/>
          </a:p>
        </p:txBody>
      </p:sp>
      <p:sp>
        <p:nvSpPr>
          <p:cNvPr id="6" name="Footer Placeholder 4">
            <a:extLst>
              <a:ext uri="{FF2B5EF4-FFF2-40B4-BE49-F238E27FC236}">
                <a16:creationId xmlns:a16="http://schemas.microsoft.com/office/drawing/2014/main" id="{186CF7F3-BBE8-3E66-F7BB-853982998020}"/>
              </a:ext>
            </a:extLst>
          </p:cNvPr>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2"/>
                </a:solidFill>
              </a:defRPr>
            </a:lvl1pPr>
          </a:lstStyle>
          <a:p>
            <a:r>
              <a:rPr lang="en-US"/>
              <a:t>www.incose.org/symp2024 #INCOSEIS</a:t>
            </a:r>
            <a:endParaRPr lang="en-US" dirty="0"/>
          </a:p>
        </p:txBody>
      </p:sp>
      <p:sp>
        <p:nvSpPr>
          <p:cNvPr id="7" name="Slide Number Placeholder 5">
            <a:extLst>
              <a:ext uri="{FF2B5EF4-FFF2-40B4-BE49-F238E27FC236}">
                <a16:creationId xmlns:a16="http://schemas.microsoft.com/office/drawing/2014/main" id="{FCC15E13-F5E3-1B14-E7C2-31B8EC218D96}"/>
              </a:ext>
            </a:extLst>
          </p:cNvPr>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2"/>
                </a:solidFill>
              </a:defRPr>
            </a:lvl1pPr>
          </a:lstStyle>
          <a:p>
            <a:fld id="{924B41C4-1474-8D42-B330-D2828683839D}" type="slidenum">
              <a:rPr lang="en-US" smtClean="0"/>
              <a:pPr/>
              <a:t>‹#›</a:t>
            </a:fld>
            <a:endParaRPr lang="en-US" dirty="0"/>
          </a:p>
        </p:txBody>
      </p:sp>
    </p:spTree>
    <p:extLst>
      <p:ext uri="{BB962C8B-B14F-4D97-AF65-F5344CB8AC3E}">
        <p14:creationId xmlns:p14="http://schemas.microsoft.com/office/powerpoint/2010/main" val="330060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918" y="223839"/>
            <a:ext cx="10978515" cy="507997"/>
          </a:xfrm>
        </p:spPr>
        <p:txBody>
          <a:bodyPr>
            <a:normAutofit/>
          </a:bodyPr>
          <a:lstStyle>
            <a:lvl1pPr>
              <a:defRPr sz="4400">
                <a:solidFill>
                  <a:srgbClr val="3F5D31"/>
                </a:solidFill>
                <a:latin typeface="+mj-lt"/>
              </a:defRPr>
            </a:lvl1pPr>
          </a:lstStyle>
          <a:p>
            <a:r>
              <a:rPr lang="en-US"/>
              <a:t>Click to edit Master title style</a:t>
            </a:r>
            <a:endParaRPr lang="en-US" dirty="0"/>
          </a:p>
        </p:txBody>
      </p:sp>
      <p:sp>
        <p:nvSpPr>
          <p:cNvPr id="3" name="Content Placeholder 2"/>
          <p:cNvSpPr>
            <a:spLocks noGrp="1"/>
          </p:cNvSpPr>
          <p:nvPr>
            <p:ph sz="half" idx="1"/>
          </p:nvPr>
        </p:nvSpPr>
        <p:spPr>
          <a:xfrm>
            <a:off x="609917" y="962023"/>
            <a:ext cx="5387605" cy="5164141"/>
          </a:xfrm>
        </p:spPr>
        <p:txBody>
          <a:bodyPr/>
          <a:lstStyle>
            <a:lvl1pPr>
              <a:defRPr sz="3700">
                <a:solidFill>
                  <a:schemeClr val="tx2"/>
                </a:solidFill>
                <a:latin typeface="+mn-lt"/>
              </a:defRPr>
            </a:lvl1pPr>
            <a:lvl2pPr>
              <a:defRPr sz="3200">
                <a:solidFill>
                  <a:schemeClr val="tx2"/>
                </a:solidFill>
                <a:latin typeface="+mn-lt"/>
              </a:defRPr>
            </a:lvl2pPr>
            <a:lvl3pPr>
              <a:defRPr sz="2700">
                <a:solidFill>
                  <a:schemeClr val="tx2"/>
                </a:solidFill>
                <a:latin typeface="+mn-lt"/>
              </a:defRPr>
            </a:lvl3pPr>
            <a:lvl4pPr>
              <a:defRPr sz="2400">
                <a:solidFill>
                  <a:schemeClr val="tx2"/>
                </a:solidFill>
                <a:latin typeface="+mn-lt"/>
              </a:defRPr>
            </a:lvl4pPr>
            <a:lvl5pPr>
              <a:defRPr sz="2400">
                <a:solidFill>
                  <a:schemeClr val="tx2"/>
                </a:solidFill>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0828" y="962023"/>
            <a:ext cx="5387605" cy="5164141"/>
          </a:xfrm>
        </p:spPr>
        <p:txBody>
          <a:bodyPr/>
          <a:lstStyle>
            <a:lvl1pPr>
              <a:defRPr sz="3700">
                <a:solidFill>
                  <a:schemeClr val="tx2"/>
                </a:solidFill>
                <a:latin typeface="+mn-lt"/>
              </a:defRPr>
            </a:lvl1pPr>
            <a:lvl2pPr>
              <a:defRPr sz="3200">
                <a:solidFill>
                  <a:schemeClr val="tx2"/>
                </a:solidFill>
                <a:latin typeface="+mn-lt"/>
              </a:defRPr>
            </a:lvl2pPr>
            <a:lvl3pPr>
              <a:defRPr sz="2700">
                <a:solidFill>
                  <a:schemeClr val="tx2"/>
                </a:solidFill>
                <a:latin typeface="+mn-lt"/>
              </a:defRPr>
            </a:lvl3pPr>
            <a:lvl4pPr>
              <a:defRPr sz="2400">
                <a:solidFill>
                  <a:schemeClr val="tx2"/>
                </a:solidFill>
                <a:latin typeface="+mn-lt"/>
              </a:defRPr>
            </a:lvl4pPr>
            <a:lvl5pPr>
              <a:defRPr sz="2400">
                <a:solidFill>
                  <a:schemeClr val="tx2"/>
                </a:solidFill>
                <a:latin typeface="+mn-lt"/>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DC4A30FC-AAF4-AEB0-8C1B-08C33B288D09}"/>
              </a:ext>
            </a:extLst>
          </p:cNvPr>
          <p:cNvSpPr>
            <a:spLocks noGrp="1"/>
          </p:cNvSpPr>
          <p:nvPr>
            <p:ph type="dt" sz="half" idx="10"/>
          </p:nvPr>
        </p:nvSpPr>
        <p:spPr>
          <a:xfrm>
            <a:off x="609917" y="6356351"/>
            <a:ext cx="2846282" cy="365125"/>
          </a:xfrm>
          <a:prstGeom prst="rect">
            <a:avLst/>
          </a:prstGeom>
        </p:spPr>
        <p:txBody>
          <a:bodyPr vert="horz" lIns="121954" tIns="60977" rIns="121954" bIns="60977" rtlCol="0" anchor="ctr"/>
          <a:lstStyle>
            <a:lvl1pPr algn="l">
              <a:defRPr sz="1600">
                <a:solidFill>
                  <a:schemeClr val="tx2"/>
                </a:solidFill>
              </a:defRPr>
            </a:lvl1pPr>
          </a:lstStyle>
          <a:p>
            <a:r>
              <a:rPr lang="en-US"/>
              <a:t>2-6 July 2024</a:t>
            </a:r>
            <a:endParaRPr lang="en-US" dirty="0"/>
          </a:p>
        </p:txBody>
      </p:sp>
      <p:sp>
        <p:nvSpPr>
          <p:cNvPr id="9" name="Footer Placeholder 4">
            <a:extLst>
              <a:ext uri="{FF2B5EF4-FFF2-40B4-BE49-F238E27FC236}">
                <a16:creationId xmlns:a16="http://schemas.microsoft.com/office/drawing/2014/main" id="{32DD0FA2-CA4A-968F-BC51-E308E3DE1DFE}"/>
              </a:ext>
            </a:extLst>
          </p:cNvPr>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2"/>
                </a:solidFill>
              </a:defRPr>
            </a:lvl1pPr>
          </a:lstStyle>
          <a:p>
            <a:r>
              <a:rPr lang="en-US"/>
              <a:t>www.incose.org/symp2024 #INCOSEIS</a:t>
            </a:r>
            <a:endParaRPr lang="en-US" dirty="0"/>
          </a:p>
        </p:txBody>
      </p:sp>
      <p:sp>
        <p:nvSpPr>
          <p:cNvPr id="10" name="Slide Number Placeholder 5">
            <a:extLst>
              <a:ext uri="{FF2B5EF4-FFF2-40B4-BE49-F238E27FC236}">
                <a16:creationId xmlns:a16="http://schemas.microsoft.com/office/drawing/2014/main" id="{39C1A0E6-E652-7B95-7AA9-F8F8244888CA}"/>
              </a:ext>
            </a:extLst>
          </p:cNvPr>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2"/>
                </a:solidFill>
              </a:defRPr>
            </a:lvl1pPr>
          </a:lstStyle>
          <a:p>
            <a:fld id="{924B41C4-1474-8D42-B330-D2828683839D}" type="slidenum">
              <a:rPr lang="en-US" smtClean="0"/>
              <a:pPr/>
              <a:t>‹#›</a:t>
            </a:fld>
            <a:endParaRPr lang="en-US" dirty="0"/>
          </a:p>
        </p:txBody>
      </p:sp>
    </p:spTree>
    <p:extLst>
      <p:ext uri="{BB962C8B-B14F-4D97-AF65-F5344CB8AC3E}">
        <p14:creationId xmlns:p14="http://schemas.microsoft.com/office/powerpoint/2010/main" val="1531232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18" y="274639"/>
            <a:ext cx="10978515" cy="457198"/>
          </a:xfrm>
        </p:spPr>
        <p:txBody>
          <a:bodyPr>
            <a:normAutofit/>
          </a:bodyPr>
          <a:lstStyle>
            <a:lvl1pPr>
              <a:defRPr sz="4400">
                <a:solidFill>
                  <a:srgbClr val="3F5D31"/>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09918" y="962025"/>
            <a:ext cx="5389723" cy="1212851"/>
          </a:xfrm>
        </p:spPr>
        <p:txBody>
          <a:bodyPr anchor="b">
            <a:normAutofit/>
          </a:bodyPr>
          <a:lstStyle>
            <a:lvl1pPr marL="0" indent="0">
              <a:buNone/>
              <a:defRPr sz="2800" b="0">
                <a:solidFill>
                  <a:srgbClr val="3F5D31"/>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4" name="Content Placeholder 3"/>
          <p:cNvSpPr>
            <a:spLocks noGrp="1"/>
          </p:cNvSpPr>
          <p:nvPr>
            <p:ph sz="half" idx="2"/>
          </p:nvPr>
        </p:nvSpPr>
        <p:spPr>
          <a:xfrm>
            <a:off x="609918" y="2174875"/>
            <a:ext cx="5389723" cy="3951288"/>
          </a:xfrm>
        </p:spPr>
        <p:txBody>
          <a:bodyPr/>
          <a:lstStyle>
            <a:lvl1pPr>
              <a:defRPr sz="3200">
                <a:solidFill>
                  <a:schemeClr val="tx2"/>
                </a:solidFill>
                <a:latin typeface="+mn-lt"/>
              </a:defRPr>
            </a:lvl1pPr>
            <a:lvl2pPr>
              <a:defRPr sz="2700">
                <a:solidFill>
                  <a:schemeClr val="tx2"/>
                </a:solidFill>
                <a:latin typeface="+mn-lt"/>
              </a:defRPr>
            </a:lvl2pPr>
            <a:lvl3pPr>
              <a:defRPr sz="2400">
                <a:solidFill>
                  <a:schemeClr val="tx2"/>
                </a:solidFill>
                <a:latin typeface="+mn-lt"/>
              </a:defRPr>
            </a:lvl3pPr>
            <a:lvl4pPr>
              <a:defRPr sz="2100">
                <a:solidFill>
                  <a:schemeClr val="tx2"/>
                </a:solidFill>
                <a:latin typeface="+mn-lt"/>
              </a:defRPr>
            </a:lvl4pPr>
            <a:lvl5pPr>
              <a:defRPr sz="2100">
                <a:solidFill>
                  <a:schemeClr val="tx2"/>
                </a:solidFill>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594" y="962025"/>
            <a:ext cx="5391840" cy="1212851"/>
          </a:xfrm>
        </p:spPr>
        <p:txBody>
          <a:bodyPr anchor="b">
            <a:normAutofit/>
          </a:bodyPr>
          <a:lstStyle>
            <a:lvl1pPr marL="0" indent="0">
              <a:buNone/>
              <a:defRPr sz="2800" b="0">
                <a:solidFill>
                  <a:srgbClr val="3F5D31"/>
                </a:solidFill>
                <a:latin typeface="+mn-lt"/>
              </a:defRPr>
            </a:lvl1pPr>
            <a:lvl2pPr marL="609768" indent="0">
              <a:buNone/>
              <a:defRPr sz="2700" b="1"/>
            </a:lvl2pPr>
            <a:lvl3pPr marL="1219535" indent="0">
              <a:buNone/>
              <a:defRPr sz="2400" b="1"/>
            </a:lvl3pPr>
            <a:lvl4pPr marL="1829303" indent="0">
              <a:buNone/>
              <a:defRPr sz="2100" b="1"/>
            </a:lvl4pPr>
            <a:lvl5pPr marL="2439071" indent="0">
              <a:buNone/>
              <a:defRPr sz="2100" b="1"/>
            </a:lvl5pPr>
            <a:lvl6pPr marL="3048838" indent="0">
              <a:buNone/>
              <a:defRPr sz="2100" b="1"/>
            </a:lvl6pPr>
            <a:lvl7pPr marL="3658606" indent="0">
              <a:buNone/>
              <a:defRPr sz="2100" b="1"/>
            </a:lvl7pPr>
            <a:lvl8pPr marL="4268373" indent="0">
              <a:buNone/>
              <a:defRPr sz="2100" b="1"/>
            </a:lvl8pPr>
            <a:lvl9pPr marL="4878141"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6594" y="2174875"/>
            <a:ext cx="5391840" cy="3951288"/>
          </a:xfrm>
        </p:spPr>
        <p:txBody>
          <a:bodyPr/>
          <a:lstStyle>
            <a:lvl1pPr>
              <a:defRPr sz="3200">
                <a:solidFill>
                  <a:schemeClr val="tx2"/>
                </a:solidFill>
                <a:latin typeface="+mn-lt"/>
              </a:defRPr>
            </a:lvl1pPr>
            <a:lvl2pPr>
              <a:defRPr sz="2700">
                <a:solidFill>
                  <a:schemeClr val="tx2"/>
                </a:solidFill>
                <a:latin typeface="+mn-lt"/>
              </a:defRPr>
            </a:lvl2pPr>
            <a:lvl3pPr>
              <a:defRPr sz="2400">
                <a:solidFill>
                  <a:schemeClr val="tx2"/>
                </a:solidFill>
                <a:latin typeface="+mn-lt"/>
              </a:defRPr>
            </a:lvl3pPr>
            <a:lvl4pPr>
              <a:defRPr sz="2100">
                <a:solidFill>
                  <a:schemeClr val="tx2"/>
                </a:solidFill>
                <a:latin typeface="+mn-lt"/>
              </a:defRPr>
            </a:lvl4pPr>
            <a:lvl5pPr>
              <a:defRPr sz="2100">
                <a:solidFill>
                  <a:schemeClr val="tx2"/>
                </a:solidFill>
                <a:latin typeface="+mn-lt"/>
              </a:defRPr>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12BB9ED1-1BEB-3549-AD19-F82367E5BBC4}"/>
              </a:ext>
            </a:extLst>
          </p:cNvPr>
          <p:cNvSpPr>
            <a:spLocks noGrp="1"/>
          </p:cNvSpPr>
          <p:nvPr>
            <p:ph type="dt" sz="half" idx="10"/>
          </p:nvPr>
        </p:nvSpPr>
        <p:spPr>
          <a:xfrm>
            <a:off x="609917" y="6356351"/>
            <a:ext cx="2846282" cy="365125"/>
          </a:xfrm>
          <a:prstGeom prst="rect">
            <a:avLst/>
          </a:prstGeom>
        </p:spPr>
        <p:txBody>
          <a:bodyPr vert="horz" lIns="121954" tIns="60977" rIns="121954" bIns="60977" rtlCol="0" anchor="ctr"/>
          <a:lstStyle>
            <a:lvl1pPr algn="l">
              <a:defRPr sz="1600">
                <a:solidFill>
                  <a:schemeClr val="tx2"/>
                </a:solidFill>
              </a:defRPr>
            </a:lvl1pPr>
          </a:lstStyle>
          <a:p>
            <a:r>
              <a:rPr lang="en-US"/>
              <a:t>2-6 July 2024</a:t>
            </a:r>
            <a:endParaRPr lang="en-US" dirty="0"/>
          </a:p>
        </p:txBody>
      </p:sp>
      <p:sp>
        <p:nvSpPr>
          <p:cNvPr id="11" name="Footer Placeholder 4">
            <a:extLst>
              <a:ext uri="{FF2B5EF4-FFF2-40B4-BE49-F238E27FC236}">
                <a16:creationId xmlns:a16="http://schemas.microsoft.com/office/drawing/2014/main" id="{A76D59BD-447E-539D-C15E-FD607569FD7D}"/>
              </a:ext>
            </a:extLst>
          </p:cNvPr>
          <p:cNvSpPr>
            <a:spLocks noGrp="1"/>
          </p:cNvSpPr>
          <p:nvPr>
            <p:ph type="ftr" sz="quarter" idx="11"/>
          </p:nvPr>
        </p:nvSpPr>
        <p:spPr>
          <a:xfrm>
            <a:off x="4167770" y="6356351"/>
            <a:ext cx="3862811" cy="365125"/>
          </a:xfrm>
          <a:prstGeom prst="rect">
            <a:avLst/>
          </a:prstGeom>
        </p:spPr>
        <p:txBody>
          <a:bodyPr vert="horz" lIns="121954" tIns="60977" rIns="121954" bIns="60977" rtlCol="0" anchor="ctr"/>
          <a:lstStyle>
            <a:lvl1pPr algn="ctr">
              <a:defRPr sz="1600">
                <a:solidFill>
                  <a:schemeClr val="tx2"/>
                </a:solidFill>
              </a:defRPr>
            </a:lvl1pPr>
          </a:lstStyle>
          <a:p>
            <a:r>
              <a:rPr lang="en-US"/>
              <a:t>www.incose.org/symp2024 #INCOSEIS</a:t>
            </a:r>
            <a:endParaRPr lang="en-US" dirty="0"/>
          </a:p>
        </p:txBody>
      </p:sp>
      <p:sp>
        <p:nvSpPr>
          <p:cNvPr id="12" name="Slide Number Placeholder 5">
            <a:extLst>
              <a:ext uri="{FF2B5EF4-FFF2-40B4-BE49-F238E27FC236}">
                <a16:creationId xmlns:a16="http://schemas.microsoft.com/office/drawing/2014/main" id="{F32975FF-E8BF-18CD-1FC5-06B740D5E82C}"/>
              </a:ext>
            </a:extLst>
          </p:cNvPr>
          <p:cNvSpPr>
            <a:spLocks noGrp="1"/>
          </p:cNvSpPr>
          <p:nvPr>
            <p:ph type="sldNum" sz="quarter" idx="12"/>
          </p:nvPr>
        </p:nvSpPr>
        <p:spPr>
          <a:xfrm>
            <a:off x="8742151" y="6356351"/>
            <a:ext cx="2846282" cy="365125"/>
          </a:xfrm>
          <a:prstGeom prst="rect">
            <a:avLst/>
          </a:prstGeom>
        </p:spPr>
        <p:txBody>
          <a:bodyPr vert="horz" lIns="121954" tIns="60977" rIns="121954" bIns="60977" rtlCol="0" anchor="ctr"/>
          <a:lstStyle>
            <a:lvl1pPr algn="r">
              <a:defRPr sz="1600">
                <a:solidFill>
                  <a:schemeClr val="tx2"/>
                </a:solidFill>
              </a:defRPr>
            </a:lvl1pPr>
          </a:lstStyle>
          <a:p>
            <a:fld id="{924B41C4-1474-8D42-B330-D2828683839D}" type="slidenum">
              <a:rPr lang="en-US" smtClean="0"/>
              <a:pPr/>
              <a:t>‹#›</a:t>
            </a:fld>
            <a:endParaRPr lang="en-US" dirty="0"/>
          </a:p>
        </p:txBody>
      </p:sp>
    </p:spTree>
    <p:extLst>
      <p:ext uri="{BB962C8B-B14F-4D97-AF65-F5344CB8AC3E}">
        <p14:creationId xmlns:p14="http://schemas.microsoft.com/office/powerpoint/2010/main" val="145634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920" y="273049"/>
            <a:ext cx="4013173" cy="1162051"/>
          </a:xfrm>
        </p:spPr>
        <p:txBody>
          <a:bodyPr anchor="b"/>
          <a:lstStyle>
            <a:lvl1pPr algn="l">
              <a:defRPr sz="2700" b="0">
                <a:solidFill>
                  <a:srgbClr val="3F5D3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769216" y="273052"/>
            <a:ext cx="6819216" cy="5853113"/>
          </a:xfrm>
        </p:spPr>
        <p:txBody>
          <a:bodyPr/>
          <a:lstStyle>
            <a:lvl1pPr>
              <a:defRPr sz="4300">
                <a:latin typeface="+mn-lt"/>
              </a:defRPr>
            </a:lvl1pPr>
            <a:lvl2pPr>
              <a:defRPr sz="3700">
                <a:latin typeface="+mn-lt"/>
              </a:defRPr>
            </a:lvl2pPr>
            <a:lvl3pPr>
              <a:defRPr sz="3200">
                <a:latin typeface="+mn-lt"/>
              </a:defRPr>
            </a:lvl3pPr>
            <a:lvl4pPr>
              <a:defRPr sz="2700">
                <a:latin typeface="+mn-lt"/>
              </a:defRPr>
            </a:lvl4pPr>
            <a:lvl5pPr>
              <a:defRPr sz="2700">
                <a:latin typeface="+mn-lt"/>
              </a:defRPr>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920" y="1435102"/>
            <a:ext cx="4013173" cy="46910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8" name="Date Placeholder 3">
            <a:extLst>
              <a:ext uri="{FF2B5EF4-FFF2-40B4-BE49-F238E27FC236}">
                <a16:creationId xmlns:a16="http://schemas.microsoft.com/office/drawing/2014/main" id="{464431B2-13C8-77F6-B93E-E049DD4B35D8}"/>
              </a:ext>
            </a:extLst>
          </p:cNvPr>
          <p:cNvSpPr>
            <a:spLocks noGrp="1"/>
          </p:cNvSpPr>
          <p:nvPr>
            <p:ph type="dt" sz="half" idx="10"/>
          </p:nvPr>
        </p:nvSpPr>
        <p:spPr>
          <a:xfrm>
            <a:off x="609917" y="6356351"/>
            <a:ext cx="2846282" cy="365125"/>
          </a:xfrm>
          <a:prstGeom prst="rect">
            <a:avLst/>
          </a:prstGeom>
        </p:spPr>
        <p:txBody>
          <a:bodyPr vert="horz" lIns="121954" tIns="60977" rIns="121954" bIns="60977" rtlCol="0" anchor="ctr"/>
          <a:lstStyle>
            <a:lvl1pPr algn="l">
              <a:defRPr sz="1600">
                <a:solidFill>
                  <a:schemeClr val="tx2"/>
                </a:solidFill>
              </a:defRPr>
            </a:lvl1pPr>
          </a:lstStyle>
          <a:p>
            <a:r>
              <a:rPr lang="en-US"/>
              <a:t>2-6 July 2024</a:t>
            </a:r>
            <a:endParaRPr lang="en-US" dirty="0"/>
          </a:p>
        </p:txBody>
      </p:sp>
      <p:sp>
        <p:nvSpPr>
          <p:cNvPr id="9" name="Footer Placeholder 4">
            <a:extLst>
              <a:ext uri="{FF2B5EF4-FFF2-40B4-BE49-F238E27FC236}">
                <a16:creationId xmlns:a16="http://schemas.microsoft.com/office/drawing/2014/main" id="{C8D6A5F7-8420-ACA1-1440-D93C94B74B41}"/>
              </a:ext>
            </a:extLst>
          </p:cNvPr>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2"/>
                </a:solidFill>
              </a:defRPr>
            </a:lvl1pPr>
          </a:lstStyle>
          <a:p>
            <a:r>
              <a:rPr lang="en-US"/>
              <a:t>www.incose.org/symp2024 #INCOSEIS</a:t>
            </a:r>
            <a:endParaRPr lang="en-US" dirty="0"/>
          </a:p>
        </p:txBody>
      </p:sp>
      <p:sp>
        <p:nvSpPr>
          <p:cNvPr id="10" name="Slide Number Placeholder 5">
            <a:extLst>
              <a:ext uri="{FF2B5EF4-FFF2-40B4-BE49-F238E27FC236}">
                <a16:creationId xmlns:a16="http://schemas.microsoft.com/office/drawing/2014/main" id="{09E0974E-F13A-52E9-31A1-24C90FCB5BB1}"/>
              </a:ext>
            </a:extLst>
          </p:cNvPr>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2"/>
                </a:solidFill>
              </a:defRPr>
            </a:lvl1pPr>
          </a:lstStyle>
          <a:p>
            <a:fld id="{924B41C4-1474-8D42-B330-D2828683839D}" type="slidenum">
              <a:rPr lang="en-US" smtClean="0"/>
              <a:pPr/>
              <a:t>‹#›</a:t>
            </a:fld>
            <a:endParaRPr lang="en-US" dirty="0"/>
          </a:p>
        </p:txBody>
      </p:sp>
    </p:spTree>
    <p:extLst>
      <p:ext uri="{BB962C8B-B14F-4D97-AF65-F5344CB8AC3E}">
        <p14:creationId xmlns:p14="http://schemas.microsoft.com/office/powerpoint/2010/main" val="106356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962" y="4800600"/>
            <a:ext cx="7319010" cy="566739"/>
          </a:xfrm>
        </p:spPr>
        <p:txBody>
          <a:bodyPr anchor="b"/>
          <a:lstStyle>
            <a:lvl1pPr algn="l">
              <a:defRPr sz="2700" b="0">
                <a:solidFill>
                  <a:srgbClr val="3F5D31"/>
                </a:solidFill>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2390962" y="612775"/>
            <a:ext cx="7319010" cy="4114800"/>
          </a:xfrm>
        </p:spPr>
        <p:txBody>
          <a:bodyPr/>
          <a:lstStyle>
            <a:lvl1pPr marL="0" indent="0">
              <a:buNone/>
              <a:defRPr sz="4300"/>
            </a:lvl1pPr>
            <a:lvl2pPr marL="609768" indent="0">
              <a:buNone/>
              <a:defRPr sz="3700"/>
            </a:lvl2pPr>
            <a:lvl3pPr marL="1219535" indent="0">
              <a:buNone/>
              <a:defRPr sz="3200"/>
            </a:lvl3pPr>
            <a:lvl4pPr marL="1829303" indent="0">
              <a:buNone/>
              <a:defRPr sz="2700"/>
            </a:lvl4pPr>
            <a:lvl5pPr marL="2439071" indent="0">
              <a:buNone/>
              <a:defRPr sz="2700"/>
            </a:lvl5pPr>
            <a:lvl6pPr marL="3048838" indent="0">
              <a:buNone/>
              <a:defRPr sz="2700"/>
            </a:lvl6pPr>
            <a:lvl7pPr marL="3658606" indent="0">
              <a:buNone/>
              <a:defRPr sz="2700"/>
            </a:lvl7pPr>
            <a:lvl8pPr marL="4268373" indent="0">
              <a:buNone/>
              <a:defRPr sz="2700"/>
            </a:lvl8pPr>
            <a:lvl9pPr marL="4878141" indent="0">
              <a:buNone/>
              <a:defRPr sz="2700"/>
            </a:lvl9pPr>
          </a:lstStyle>
          <a:p>
            <a:r>
              <a:rPr lang="en-US"/>
              <a:t>Click icon to add picture</a:t>
            </a:r>
          </a:p>
        </p:txBody>
      </p:sp>
      <p:sp>
        <p:nvSpPr>
          <p:cNvPr id="4" name="Text Placeholder 3"/>
          <p:cNvSpPr>
            <a:spLocks noGrp="1"/>
          </p:cNvSpPr>
          <p:nvPr>
            <p:ph type="body" sz="half" idx="2"/>
          </p:nvPr>
        </p:nvSpPr>
        <p:spPr>
          <a:xfrm>
            <a:off x="2390962" y="5367338"/>
            <a:ext cx="7319010" cy="804863"/>
          </a:xfrm>
        </p:spPr>
        <p:txBody>
          <a:bodyPr/>
          <a:lstStyle>
            <a:lvl1pPr marL="0" indent="0">
              <a:buNone/>
              <a:defRPr sz="1900">
                <a:latin typeface="+mn-lt"/>
              </a:defRPr>
            </a:lvl1pPr>
            <a:lvl2pPr marL="609768" indent="0">
              <a:buNone/>
              <a:defRPr sz="1600"/>
            </a:lvl2pPr>
            <a:lvl3pPr marL="1219535" indent="0">
              <a:buNone/>
              <a:defRPr sz="1300"/>
            </a:lvl3pPr>
            <a:lvl4pPr marL="1829303" indent="0">
              <a:buNone/>
              <a:defRPr sz="1200"/>
            </a:lvl4pPr>
            <a:lvl5pPr marL="2439071" indent="0">
              <a:buNone/>
              <a:defRPr sz="1200"/>
            </a:lvl5pPr>
            <a:lvl6pPr marL="3048838" indent="0">
              <a:buNone/>
              <a:defRPr sz="1200"/>
            </a:lvl6pPr>
            <a:lvl7pPr marL="3658606" indent="0">
              <a:buNone/>
              <a:defRPr sz="1200"/>
            </a:lvl7pPr>
            <a:lvl8pPr marL="4268373" indent="0">
              <a:buNone/>
              <a:defRPr sz="1200"/>
            </a:lvl8pPr>
            <a:lvl9pPr marL="4878141" indent="0">
              <a:buNone/>
              <a:defRPr sz="1200"/>
            </a:lvl9pPr>
          </a:lstStyle>
          <a:p>
            <a:pPr lvl="0"/>
            <a:r>
              <a:rPr lang="en-US"/>
              <a:t>Click to edit Master text styles</a:t>
            </a:r>
          </a:p>
        </p:txBody>
      </p:sp>
      <p:sp>
        <p:nvSpPr>
          <p:cNvPr id="8" name="Date Placeholder 3">
            <a:extLst>
              <a:ext uri="{FF2B5EF4-FFF2-40B4-BE49-F238E27FC236}">
                <a16:creationId xmlns:a16="http://schemas.microsoft.com/office/drawing/2014/main" id="{FA47DF41-A709-7794-4C77-803ACF824019}"/>
              </a:ext>
            </a:extLst>
          </p:cNvPr>
          <p:cNvSpPr>
            <a:spLocks noGrp="1"/>
          </p:cNvSpPr>
          <p:nvPr>
            <p:ph type="dt" sz="half" idx="10"/>
          </p:nvPr>
        </p:nvSpPr>
        <p:spPr>
          <a:xfrm>
            <a:off x="609917" y="6356351"/>
            <a:ext cx="2846282" cy="365125"/>
          </a:xfrm>
          <a:prstGeom prst="rect">
            <a:avLst/>
          </a:prstGeom>
        </p:spPr>
        <p:txBody>
          <a:bodyPr vert="horz" lIns="121954" tIns="60977" rIns="121954" bIns="60977" rtlCol="0" anchor="ctr"/>
          <a:lstStyle>
            <a:lvl1pPr algn="l">
              <a:defRPr sz="1600">
                <a:solidFill>
                  <a:schemeClr val="tx2"/>
                </a:solidFill>
              </a:defRPr>
            </a:lvl1pPr>
          </a:lstStyle>
          <a:p>
            <a:r>
              <a:rPr lang="en-US"/>
              <a:t>2-6 July 2024</a:t>
            </a:r>
            <a:endParaRPr lang="en-US" dirty="0"/>
          </a:p>
        </p:txBody>
      </p:sp>
      <p:sp>
        <p:nvSpPr>
          <p:cNvPr id="9" name="Footer Placeholder 4">
            <a:extLst>
              <a:ext uri="{FF2B5EF4-FFF2-40B4-BE49-F238E27FC236}">
                <a16:creationId xmlns:a16="http://schemas.microsoft.com/office/drawing/2014/main" id="{FD63F5C9-CF77-05BA-3F78-06ACE76B27AC}"/>
              </a:ext>
            </a:extLst>
          </p:cNvPr>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2"/>
                </a:solidFill>
              </a:defRPr>
            </a:lvl1pPr>
          </a:lstStyle>
          <a:p>
            <a:r>
              <a:rPr lang="en-US"/>
              <a:t>www.incose.org/symp2024 #INCOSEIS</a:t>
            </a:r>
            <a:endParaRPr lang="en-US" dirty="0"/>
          </a:p>
        </p:txBody>
      </p:sp>
      <p:sp>
        <p:nvSpPr>
          <p:cNvPr id="10" name="Slide Number Placeholder 5">
            <a:extLst>
              <a:ext uri="{FF2B5EF4-FFF2-40B4-BE49-F238E27FC236}">
                <a16:creationId xmlns:a16="http://schemas.microsoft.com/office/drawing/2014/main" id="{13FE9E8B-5ECC-20E1-9C46-1B7FC0550866}"/>
              </a:ext>
            </a:extLst>
          </p:cNvPr>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2"/>
                </a:solidFill>
              </a:defRPr>
            </a:lvl1pPr>
          </a:lstStyle>
          <a:p>
            <a:fld id="{924B41C4-1474-8D42-B330-D2828683839D}" type="slidenum">
              <a:rPr lang="en-US" smtClean="0"/>
              <a:pPr/>
              <a:t>‹#›</a:t>
            </a:fld>
            <a:endParaRPr lang="en-US" dirty="0"/>
          </a:p>
        </p:txBody>
      </p:sp>
    </p:spTree>
    <p:extLst>
      <p:ext uri="{BB962C8B-B14F-4D97-AF65-F5344CB8AC3E}">
        <p14:creationId xmlns:p14="http://schemas.microsoft.com/office/powerpoint/2010/main" val="303062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74639"/>
            <a:ext cx="10978515"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918" y="1600201"/>
            <a:ext cx="10978515" cy="4525963"/>
          </a:xfrm>
          <a:prstGeom prst="rect">
            <a:avLst/>
          </a:prstGeom>
        </p:spPr>
        <p:txBody>
          <a:bodyPr vert="horz" lIns="121954" tIns="60977" rIns="121954" bIns="609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917" y="6356351"/>
            <a:ext cx="2846282" cy="365125"/>
          </a:xfrm>
          <a:prstGeom prst="rect">
            <a:avLst/>
          </a:prstGeom>
        </p:spPr>
        <p:txBody>
          <a:bodyPr vert="horz" lIns="121954" tIns="60977" rIns="121954" bIns="60977" rtlCol="0" anchor="ctr"/>
          <a:lstStyle>
            <a:lvl1pPr algn="l">
              <a:defRPr sz="1600">
                <a:solidFill>
                  <a:schemeClr val="tx2"/>
                </a:solidFill>
              </a:defRPr>
            </a:lvl1pPr>
          </a:lstStyle>
          <a:p>
            <a:r>
              <a:rPr lang="en-US"/>
              <a:t>2-6 July 2024</a:t>
            </a:r>
            <a:endParaRPr lang="en-US" dirty="0"/>
          </a:p>
        </p:txBody>
      </p:sp>
      <p:sp>
        <p:nvSpPr>
          <p:cNvPr id="5" name="Footer Placeholder 4"/>
          <p:cNvSpPr>
            <a:spLocks noGrp="1"/>
          </p:cNvSpPr>
          <p:nvPr>
            <p:ph type="ftr" sz="quarter" idx="3"/>
          </p:nvPr>
        </p:nvSpPr>
        <p:spPr>
          <a:xfrm>
            <a:off x="4167770" y="6356351"/>
            <a:ext cx="3862811" cy="365125"/>
          </a:xfrm>
          <a:prstGeom prst="rect">
            <a:avLst/>
          </a:prstGeom>
        </p:spPr>
        <p:txBody>
          <a:bodyPr vert="horz" lIns="121954" tIns="60977" rIns="121954" bIns="60977" rtlCol="0" anchor="ctr"/>
          <a:lstStyle>
            <a:lvl1pPr algn="ctr">
              <a:defRPr sz="1600">
                <a:solidFill>
                  <a:schemeClr val="tx2"/>
                </a:solidFill>
              </a:defRPr>
            </a:lvl1pPr>
          </a:lstStyle>
          <a:p>
            <a:r>
              <a:rPr lang="en-US"/>
              <a:t>www.incose.org/symp2024 #INCOSEIS</a:t>
            </a:r>
            <a:endParaRPr lang="en-US" dirty="0"/>
          </a:p>
        </p:txBody>
      </p:sp>
      <p:sp>
        <p:nvSpPr>
          <p:cNvPr id="6" name="Slide Number Placeholder 5"/>
          <p:cNvSpPr>
            <a:spLocks noGrp="1"/>
          </p:cNvSpPr>
          <p:nvPr>
            <p:ph type="sldNum" sz="quarter" idx="4"/>
          </p:nvPr>
        </p:nvSpPr>
        <p:spPr>
          <a:xfrm>
            <a:off x="8742151" y="6356351"/>
            <a:ext cx="2846282" cy="365125"/>
          </a:xfrm>
          <a:prstGeom prst="rect">
            <a:avLst/>
          </a:prstGeom>
        </p:spPr>
        <p:txBody>
          <a:bodyPr vert="horz" lIns="121954" tIns="60977" rIns="121954" bIns="60977" rtlCol="0" anchor="ctr"/>
          <a:lstStyle>
            <a:lvl1pPr algn="r">
              <a:defRPr sz="1600">
                <a:solidFill>
                  <a:schemeClr val="tx2"/>
                </a:solidFill>
              </a:defRPr>
            </a:lvl1pPr>
          </a:lstStyle>
          <a:p>
            <a:fld id="{924B41C4-1474-8D42-B330-D2828683839D}" type="slidenum">
              <a:rPr lang="en-US" smtClean="0"/>
              <a:pPr/>
              <a:t>‹#›</a:t>
            </a:fld>
            <a:endParaRPr lang="en-US" dirty="0"/>
          </a:p>
        </p:txBody>
      </p:sp>
    </p:spTree>
    <p:extLst>
      <p:ext uri="{BB962C8B-B14F-4D97-AF65-F5344CB8AC3E}">
        <p14:creationId xmlns:p14="http://schemas.microsoft.com/office/powerpoint/2010/main" val="277724494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77" r:id="rId4"/>
    <p:sldLayoutId id="2147483667" r:id="rId5"/>
    <p:sldLayoutId id="2147483675" r:id="rId6"/>
    <p:sldLayoutId id="2147483676" r:id="rId7"/>
    <p:sldLayoutId id="2147483668" r:id="rId8"/>
    <p:sldLayoutId id="2147483669" r:id="rId9"/>
    <p:sldLayoutId id="2147483670" r:id="rId10"/>
    <p:sldLayoutId id="2147483671" r:id="rId11"/>
    <p:sldLayoutId id="2147483672" r:id="rId12"/>
    <p:sldLayoutId id="2147483678" r:id="rId13"/>
  </p:sldLayoutIdLst>
  <p:hf hdr="0"/>
  <p:txStyles>
    <p:titleStyle>
      <a:lvl1pPr algn="l" defTabSz="609768" rtl="0" eaLnBrk="1" latinLnBrk="0" hangingPunct="1">
        <a:spcBef>
          <a:spcPct val="0"/>
        </a:spcBef>
        <a:buNone/>
        <a:defRPr sz="4400" kern="1200">
          <a:solidFill>
            <a:srgbClr val="3F5D31"/>
          </a:solidFill>
          <a:latin typeface="+mj-lt"/>
          <a:ea typeface="+mj-ea"/>
          <a:cs typeface="Arial"/>
        </a:defRPr>
      </a:lvl1pPr>
    </p:titleStyle>
    <p:bodyStyle>
      <a:lvl1pPr marL="457326" indent="-457326" algn="l" defTabSz="609768" rtl="0" eaLnBrk="1" latinLnBrk="0" hangingPunct="1">
        <a:spcBef>
          <a:spcPct val="20000"/>
        </a:spcBef>
        <a:buFont typeface="Arial"/>
        <a:buChar char="•"/>
        <a:defRPr sz="4300" kern="1200">
          <a:solidFill>
            <a:schemeClr val="tx2"/>
          </a:solidFill>
          <a:latin typeface="+mn-lt"/>
          <a:ea typeface="+mn-ea"/>
          <a:cs typeface="Arial"/>
        </a:defRPr>
      </a:lvl1pPr>
      <a:lvl2pPr marL="990872" indent="-381105" algn="l" defTabSz="609768" rtl="0" eaLnBrk="1" latinLnBrk="0" hangingPunct="1">
        <a:spcBef>
          <a:spcPct val="20000"/>
        </a:spcBef>
        <a:buFont typeface="Arial"/>
        <a:buChar char="–"/>
        <a:defRPr sz="3700" kern="1200">
          <a:solidFill>
            <a:schemeClr val="tx2"/>
          </a:solidFill>
          <a:latin typeface="+mn-lt"/>
          <a:ea typeface="+mn-ea"/>
          <a:cs typeface="Arial"/>
        </a:defRPr>
      </a:lvl2pPr>
      <a:lvl3pPr marL="1524419" indent="-304884" algn="l" defTabSz="609768" rtl="0" eaLnBrk="1" latinLnBrk="0" hangingPunct="1">
        <a:spcBef>
          <a:spcPct val="20000"/>
        </a:spcBef>
        <a:buFont typeface="Arial"/>
        <a:buChar char="•"/>
        <a:defRPr sz="3200" kern="1200">
          <a:solidFill>
            <a:schemeClr val="tx2"/>
          </a:solidFill>
          <a:latin typeface="+mn-lt"/>
          <a:ea typeface="+mn-ea"/>
          <a:cs typeface="Arial"/>
        </a:defRPr>
      </a:lvl3pPr>
      <a:lvl4pPr marL="2134187" indent="-304884" algn="l" defTabSz="609768" rtl="0" eaLnBrk="1" latinLnBrk="0" hangingPunct="1">
        <a:spcBef>
          <a:spcPct val="20000"/>
        </a:spcBef>
        <a:buFont typeface="Arial"/>
        <a:buChar char="–"/>
        <a:defRPr sz="2700" kern="1200">
          <a:solidFill>
            <a:schemeClr val="tx2"/>
          </a:solidFill>
          <a:latin typeface="+mn-lt"/>
          <a:ea typeface="+mn-ea"/>
          <a:cs typeface="Arial"/>
        </a:defRPr>
      </a:lvl4pPr>
      <a:lvl5pPr marL="2743954" indent="-304884" algn="l" defTabSz="609768" rtl="0" eaLnBrk="1" latinLnBrk="0" hangingPunct="1">
        <a:spcBef>
          <a:spcPct val="20000"/>
        </a:spcBef>
        <a:buFont typeface="Arial"/>
        <a:buChar char="»"/>
        <a:defRPr sz="2700" kern="1200">
          <a:solidFill>
            <a:schemeClr val="tx2"/>
          </a:solidFill>
          <a:latin typeface="+mn-lt"/>
          <a:ea typeface="+mn-ea"/>
          <a:cs typeface="Arial"/>
        </a:defRPr>
      </a:lvl5pPr>
      <a:lvl6pPr marL="3353722" indent="-304884" algn="l" defTabSz="609768" rtl="0" eaLnBrk="1" latinLnBrk="0" hangingPunct="1">
        <a:spcBef>
          <a:spcPct val="20000"/>
        </a:spcBef>
        <a:buFont typeface="Arial"/>
        <a:buChar char="•"/>
        <a:defRPr sz="2700" kern="1200">
          <a:solidFill>
            <a:schemeClr val="tx1"/>
          </a:solidFill>
          <a:latin typeface="+mn-lt"/>
          <a:ea typeface="+mn-ea"/>
          <a:cs typeface="+mn-cs"/>
        </a:defRPr>
      </a:lvl6pPr>
      <a:lvl7pPr marL="3963490" indent="-304884" algn="l" defTabSz="609768" rtl="0" eaLnBrk="1" latinLnBrk="0" hangingPunct="1">
        <a:spcBef>
          <a:spcPct val="20000"/>
        </a:spcBef>
        <a:buFont typeface="Arial"/>
        <a:buChar char="•"/>
        <a:defRPr sz="2700" kern="1200">
          <a:solidFill>
            <a:schemeClr val="tx1"/>
          </a:solidFill>
          <a:latin typeface="+mn-lt"/>
          <a:ea typeface="+mn-ea"/>
          <a:cs typeface="+mn-cs"/>
        </a:defRPr>
      </a:lvl7pPr>
      <a:lvl8pPr marL="4573257" indent="-304884" algn="l" defTabSz="609768" rtl="0" eaLnBrk="1" latinLnBrk="0" hangingPunct="1">
        <a:spcBef>
          <a:spcPct val="20000"/>
        </a:spcBef>
        <a:buFont typeface="Arial"/>
        <a:buChar char="•"/>
        <a:defRPr sz="2700" kern="1200">
          <a:solidFill>
            <a:schemeClr val="tx1"/>
          </a:solidFill>
          <a:latin typeface="+mn-lt"/>
          <a:ea typeface="+mn-ea"/>
          <a:cs typeface="+mn-cs"/>
        </a:defRPr>
      </a:lvl8pPr>
      <a:lvl9pPr marL="5183025" indent="-304884" algn="l" defTabSz="6097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768" rtl="0" eaLnBrk="1" latinLnBrk="0" hangingPunct="1">
        <a:defRPr sz="2400" kern="1200">
          <a:solidFill>
            <a:schemeClr val="tx1"/>
          </a:solidFill>
          <a:latin typeface="+mn-lt"/>
          <a:ea typeface="+mn-ea"/>
          <a:cs typeface="+mn-cs"/>
        </a:defRPr>
      </a:lvl1pPr>
      <a:lvl2pPr marL="609768" algn="l" defTabSz="609768" rtl="0" eaLnBrk="1" latinLnBrk="0" hangingPunct="1">
        <a:defRPr sz="2400" kern="1200">
          <a:solidFill>
            <a:schemeClr val="tx1"/>
          </a:solidFill>
          <a:latin typeface="+mn-lt"/>
          <a:ea typeface="+mn-ea"/>
          <a:cs typeface="+mn-cs"/>
        </a:defRPr>
      </a:lvl2pPr>
      <a:lvl3pPr marL="1219535" algn="l" defTabSz="609768" rtl="0" eaLnBrk="1" latinLnBrk="0" hangingPunct="1">
        <a:defRPr sz="2400" kern="1200">
          <a:solidFill>
            <a:schemeClr val="tx1"/>
          </a:solidFill>
          <a:latin typeface="+mn-lt"/>
          <a:ea typeface="+mn-ea"/>
          <a:cs typeface="+mn-cs"/>
        </a:defRPr>
      </a:lvl3pPr>
      <a:lvl4pPr marL="1829303" algn="l" defTabSz="609768" rtl="0" eaLnBrk="1" latinLnBrk="0" hangingPunct="1">
        <a:defRPr sz="2400" kern="1200">
          <a:solidFill>
            <a:schemeClr val="tx1"/>
          </a:solidFill>
          <a:latin typeface="+mn-lt"/>
          <a:ea typeface="+mn-ea"/>
          <a:cs typeface="+mn-cs"/>
        </a:defRPr>
      </a:lvl4pPr>
      <a:lvl5pPr marL="2439071" algn="l" defTabSz="609768" rtl="0" eaLnBrk="1" latinLnBrk="0" hangingPunct="1">
        <a:defRPr sz="2400" kern="1200">
          <a:solidFill>
            <a:schemeClr val="tx1"/>
          </a:solidFill>
          <a:latin typeface="+mn-lt"/>
          <a:ea typeface="+mn-ea"/>
          <a:cs typeface="+mn-cs"/>
        </a:defRPr>
      </a:lvl5pPr>
      <a:lvl6pPr marL="3048838" algn="l" defTabSz="609768" rtl="0" eaLnBrk="1" latinLnBrk="0" hangingPunct="1">
        <a:defRPr sz="2400" kern="1200">
          <a:solidFill>
            <a:schemeClr val="tx1"/>
          </a:solidFill>
          <a:latin typeface="+mn-lt"/>
          <a:ea typeface="+mn-ea"/>
          <a:cs typeface="+mn-cs"/>
        </a:defRPr>
      </a:lvl6pPr>
      <a:lvl7pPr marL="3658606" algn="l" defTabSz="609768" rtl="0" eaLnBrk="1" latinLnBrk="0" hangingPunct="1">
        <a:defRPr sz="2400" kern="1200">
          <a:solidFill>
            <a:schemeClr val="tx1"/>
          </a:solidFill>
          <a:latin typeface="+mn-lt"/>
          <a:ea typeface="+mn-ea"/>
          <a:cs typeface="+mn-cs"/>
        </a:defRPr>
      </a:lvl7pPr>
      <a:lvl8pPr marL="4268373" algn="l" defTabSz="609768" rtl="0" eaLnBrk="1" latinLnBrk="0" hangingPunct="1">
        <a:defRPr sz="2400" kern="1200">
          <a:solidFill>
            <a:schemeClr val="tx1"/>
          </a:solidFill>
          <a:latin typeface="+mn-lt"/>
          <a:ea typeface="+mn-ea"/>
          <a:cs typeface="+mn-cs"/>
        </a:defRPr>
      </a:lvl8pPr>
      <a:lvl9pPr marL="4878141" algn="l" defTabSz="6097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59.jfi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81D3-FC3E-0546-9BA5-716A2FAD8224}"/>
              </a:ext>
            </a:extLst>
          </p:cNvPr>
          <p:cNvSpPr>
            <a:spLocks noGrp="1"/>
          </p:cNvSpPr>
          <p:nvPr>
            <p:ph type="ctrTitle"/>
          </p:nvPr>
        </p:nvSpPr>
        <p:spPr/>
        <p:txBody>
          <a:bodyPr>
            <a:normAutofit fontScale="90000"/>
          </a:bodyPr>
          <a:lstStyle/>
          <a:p>
            <a:pPr marL="0" marR="0" lvl="0" indent="0" defTabSz="914400" rtl="0" eaLnBrk="1" fontAlgn="auto" latinLnBrk="0" hangingPunct="1">
              <a:lnSpc>
                <a:spcPct val="100000"/>
              </a:lnSpc>
              <a:spcBef>
                <a:spcPts val="0"/>
              </a:spcBef>
              <a:spcAft>
                <a:spcPts val="0"/>
              </a:spcAft>
              <a:tabLst/>
              <a:defRPr sz="1800" b="0" i="0" u="none" strike="noStrike" kern="0" cap="none" spc="0" baseline="0">
                <a:solidFill>
                  <a:srgbClr val="000000"/>
                </a:solidFill>
                <a:uFillTx/>
              </a:defRPr>
            </a:pPr>
            <a:r>
              <a:rPr lang="en-US" sz="6000" b="1" i="1" dirty="0">
                <a:solidFill>
                  <a:srgbClr val="C00000"/>
                </a:solidFill>
                <a:effectLst>
                  <a:outerShdw blurRad="38100" dist="38100" dir="2700000" algn="tl">
                    <a:srgbClr val="000000">
                      <a:alpha val="43137"/>
                    </a:srgbClr>
                  </a:outerShdw>
                </a:effectLst>
              </a:rPr>
              <a:t>Darth Vader's Secret Weapon: </a:t>
            </a:r>
            <a:br>
              <a:rPr lang="en-US" sz="6000" b="1" i="1" dirty="0">
                <a:solidFill>
                  <a:srgbClr val="C00000"/>
                </a:solidFill>
              </a:rPr>
            </a:br>
            <a:r>
              <a:rPr lang="en-US" sz="6000" dirty="0">
                <a:solidFill>
                  <a:srgbClr val="C00000"/>
                </a:solidFill>
              </a:rPr>
              <a:t>Implementing Mission Engineering with UAF</a:t>
            </a:r>
            <a:br>
              <a:rPr lang="en-US" sz="6000" dirty="0">
                <a:solidFill>
                  <a:srgbClr val="C00000"/>
                </a:solidFill>
              </a:rPr>
            </a:br>
            <a:endParaRPr lang="en-US" noProof="0" dirty="0">
              <a:solidFill>
                <a:srgbClr val="C00000"/>
              </a:solidFill>
            </a:endParaRPr>
          </a:p>
        </p:txBody>
      </p:sp>
      <p:sp>
        <p:nvSpPr>
          <p:cNvPr id="4" name="Footer Placeholder 3">
            <a:extLst>
              <a:ext uri="{FF2B5EF4-FFF2-40B4-BE49-F238E27FC236}">
                <a16:creationId xmlns:a16="http://schemas.microsoft.com/office/drawing/2014/main" id="{A2411BA4-67B4-9762-52BF-C1E592143F19}"/>
              </a:ext>
            </a:extLst>
          </p:cNvPr>
          <p:cNvSpPr>
            <a:spLocks noGrp="1"/>
          </p:cNvSpPr>
          <p:nvPr>
            <p:ph type="ftr" sz="quarter" idx="3"/>
          </p:nvPr>
        </p:nvSpPr>
        <p:spPr/>
        <p:txBody>
          <a:bodyPr/>
          <a:lstStyle/>
          <a:p>
            <a:r>
              <a:rPr lang="en-US"/>
              <a:t>www.incose.org/symp2024 #INCOSEIS</a:t>
            </a:r>
            <a:endParaRPr lang="en-US" dirty="0"/>
          </a:p>
        </p:txBody>
      </p:sp>
      <p:sp>
        <p:nvSpPr>
          <p:cNvPr id="5" name="Slide Number Placeholder 4">
            <a:extLst>
              <a:ext uri="{FF2B5EF4-FFF2-40B4-BE49-F238E27FC236}">
                <a16:creationId xmlns:a16="http://schemas.microsoft.com/office/drawing/2014/main" id="{97488B79-979E-5B5C-B300-F7551106632B}"/>
              </a:ext>
            </a:extLst>
          </p:cNvPr>
          <p:cNvSpPr>
            <a:spLocks noGrp="1"/>
          </p:cNvSpPr>
          <p:nvPr>
            <p:ph type="sldNum" sz="quarter" idx="4"/>
          </p:nvPr>
        </p:nvSpPr>
        <p:spPr/>
        <p:txBody>
          <a:bodyPr/>
          <a:lstStyle/>
          <a:p>
            <a:fld id="{924B41C4-1474-8D42-B330-D2828683839D}" type="slidenum">
              <a:rPr lang="en-US" smtClean="0"/>
              <a:pPr/>
              <a:t>1</a:t>
            </a:fld>
            <a:endParaRPr lang="en-US" dirty="0"/>
          </a:p>
        </p:txBody>
      </p:sp>
      <p:sp>
        <p:nvSpPr>
          <p:cNvPr id="6" name="Date Placeholder 5">
            <a:extLst>
              <a:ext uri="{FF2B5EF4-FFF2-40B4-BE49-F238E27FC236}">
                <a16:creationId xmlns:a16="http://schemas.microsoft.com/office/drawing/2014/main" id="{D518DC5B-860F-F53A-8756-151801C8C07C}"/>
              </a:ext>
            </a:extLst>
          </p:cNvPr>
          <p:cNvSpPr>
            <a:spLocks noGrp="1"/>
          </p:cNvSpPr>
          <p:nvPr>
            <p:ph type="dt" sz="half" idx="2"/>
          </p:nvPr>
        </p:nvSpPr>
        <p:spPr>
          <a:xfrm>
            <a:off x="609917" y="6356351"/>
            <a:ext cx="2846282" cy="365125"/>
          </a:xfrm>
        </p:spPr>
        <p:txBody>
          <a:bodyPr/>
          <a:lstStyle/>
          <a:p>
            <a:r>
              <a:rPr lang="en-US"/>
              <a:t>2-6 July 2024</a:t>
            </a:r>
            <a:endParaRPr lang="en-US" dirty="0"/>
          </a:p>
        </p:txBody>
      </p:sp>
      <p:sp>
        <p:nvSpPr>
          <p:cNvPr id="7" name="TextBox 16">
            <a:extLst>
              <a:ext uri="{FF2B5EF4-FFF2-40B4-BE49-F238E27FC236}">
                <a16:creationId xmlns:a16="http://schemas.microsoft.com/office/drawing/2014/main" id="{7AB70438-97FE-6964-AD41-815C6032204F}"/>
              </a:ext>
            </a:extLst>
          </p:cNvPr>
          <p:cNvSpPr txBox="1"/>
          <p:nvPr/>
        </p:nvSpPr>
        <p:spPr>
          <a:xfrm>
            <a:off x="6832600" y="4734693"/>
            <a:ext cx="4984433" cy="1323439"/>
          </a:xfrm>
          <a:prstGeom prst="rect">
            <a:avLst/>
          </a:prstGeom>
          <a:noFill/>
          <a:ln cap="flat">
            <a:noFill/>
          </a:ln>
        </p:spPr>
        <p:txBody>
          <a:bodyPr vert="horz" wrap="square" lIns="91440" tIns="45720" rIns="91440" bIns="45720" anchor="t" anchorCtr="0" compatLnSpc="1">
            <a:spAutoFit/>
          </a:bodyPr>
          <a:lstStyle/>
          <a:p>
            <a:r>
              <a:rPr kumimoji="0" lang="en-US" sz="2000" b="0" i="0" u="none" strike="noStrike" kern="1200" cap="none" spc="0" normalizeH="0" baseline="0" noProof="0" dirty="0">
                <a:ln>
                  <a:noFill/>
                </a:ln>
                <a:solidFill>
                  <a:srgbClr val="000000"/>
                </a:solidFill>
                <a:effectLst/>
                <a:uLnTx/>
                <a:uFillTx/>
                <a:latin typeface="Roboto Condensed" pitchFamily="2"/>
                <a:ea typeface="Roboto Condensed" pitchFamily="2"/>
                <a:cs typeface="Roboto Condensed" pitchFamily="2"/>
              </a:rPr>
              <a:t>Matt Gagliardi </a:t>
            </a:r>
            <a:r>
              <a:rPr lang="en-US" sz="2000" kern="0" dirty="0">
                <a:solidFill>
                  <a:srgbClr val="000000"/>
                </a:solidFill>
                <a:hlinkClick r:id="rId3">
                  <a:extLst>
                    <a:ext uri="{A12FA001-AC4F-418D-AE19-62706E023703}">
                      <ahyp:hlinkClr xmlns:ahyp="http://schemas.microsoft.com/office/drawing/2018/hyperlinkcolor" val="tx"/>
                    </a:ext>
                  </a:extLst>
                </a:hlinkClick>
              </a:rPr>
              <a:t>mgagliardi@systemxi.com</a:t>
            </a:r>
            <a:r>
              <a:rPr lang="en-US" sz="2000" kern="0" dirty="0">
                <a:solidFill>
                  <a:srgbClr val="000000"/>
                </a:solidFill>
              </a:rPr>
              <a:t>  </a:t>
            </a:r>
          </a:p>
          <a:p>
            <a:pPr marL="0" marR="0" lvl="0" indent="0"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000" b="0" i="0" u="none" strike="noStrike" kern="1200" cap="none" spc="0" normalizeH="0" baseline="0" noProof="0" dirty="0">
                <a:ln>
                  <a:noFill/>
                </a:ln>
                <a:solidFill>
                  <a:srgbClr val="000000"/>
                </a:solidFill>
                <a:effectLst/>
                <a:uLnTx/>
                <a:uFillTx/>
                <a:latin typeface="Roboto Condensed" pitchFamily="2"/>
                <a:ea typeface="Roboto Condensed" pitchFamily="2"/>
                <a:cs typeface="Roboto Condensed" pitchFamily="2"/>
              </a:rPr>
              <a:t>Matthew Hause </a:t>
            </a:r>
            <a:r>
              <a:rPr lang="en-US" sz="2000" kern="0" dirty="0">
                <a:solidFill>
                  <a:srgbClr val="000000"/>
                </a:solidFill>
                <a:hlinkClick r:id="rId4">
                  <a:extLst>
                    <a:ext uri="{A12FA001-AC4F-418D-AE19-62706E023703}">
                      <ahyp:hlinkClr xmlns:ahyp="http://schemas.microsoft.com/office/drawing/2018/hyperlinkcolor" val="tx"/>
                    </a:ext>
                  </a:extLst>
                </a:hlinkClick>
              </a:rPr>
              <a:t>mhause@systemxi.com</a:t>
            </a:r>
            <a:endParaRPr lang="en-US" sz="2000" kern="0" dirty="0">
              <a:solidFill>
                <a:srgbClr val="000000"/>
              </a:solidFill>
            </a:endParaRPr>
          </a:p>
          <a:p>
            <a:pPr marL="0" marR="0" lvl="0" indent="0"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000" b="0" i="0" u="none" strike="noStrike" kern="1200" cap="none" spc="0" normalizeH="0" baseline="0" noProof="0" dirty="0">
                <a:ln>
                  <a:noFill/>
                </a:ln>
                <a:solidFill>
                  <a:srgbClr val="000000"/>
                </a:solidFill>
                <a:effectLst/>
                <a:uLnTx/>
                <a:uFillTx/>
                <a:latin typeface="Roboto Condensed" pitchFamily="2"/>
                <a:ea typeface="Roboto Condensed" pitchFamily="2"/>
                <a:cs typeface="Roboto Condensed" pitchFamily="2"/>
              </a:rPr>
              <a:t>James N Martin </a:t>
            </a:r>
            <a:r>
              <a:rPr lang="en-US" sz="2000" dirty="0">
                <a:hlinkClick r:id="rId5">
                  <a:extLst>
                    <a:ext uri="{A12FA001-AC4F-418D-AE19-62706E023703}">
                      <ahyp:hlinkClr xmlns:ahyp="http://schemas.microsoft.com/office/drawing/2018/hyperlinkcolor" val="tx"/>
                    </a:ext>
                  </a:extLst>
                </a:hlinkClick>
              </a:rPr>
              <a:t>James.N.Martin@aero.org</a:t>
            </a:r>
            <a:r>
              <a:rPr lang="en-US" sz="2000" dirty="0"/>
              <a:t> </a:t>
            </a:r>
          </a:p>
          <a:p>
            <a:pPr marL="0" marR="0" lvl="0" indent="0"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000" b="0" i="0" u="none" strike="noStrike" kern="1200" cap="none" spc="0" normalizeH="0" baseline="0" noProof="0" dirty="0">
                <a:ln>
                  <a:noFill/>
                </a:ln>
                <a:solidFill>
                  <a:srgbClr val="000000"/>
                </a:solidFill>
                <a:effectLst/>
                <a:uLnTx/>
                <a:uFillTx/>
                <a:latin typeface="Roboto Condensed" pitchFamily="2"/>
                <a:ea typeface="Roboto Condensed" pitchFamily="2"/>
                <a:cs typeface="Roboto Condensed" pitchFamily="2"/>
              </a:rPr>
              <a:t>Mark A Phillips </a:t>
            </a:r>
            <a:r>
              <a:rPr lang="en-US" sz="2000" dirty="0">
                <a:hlinkClick r:id="rId6">
                  <a:extLst>
                    <a:ext uri="{A12FA001-AC4F-418D-AE19-62706E023703}">
                      <ahyp:hlinkClr xmlns:ahyp="http://schemas.microsoft.com/office/drawing/2018/hyperlinkcolor" val="tx"/>
                    </a:ext>
                  </a:extLst>
                </a:hlinkClick>
              </a:rPr>
              <a:t>mark.phillips@rtx.com</a:t>
            </a:r>
            <a:r>
              <a:rPr lang="en-US" sz="2000" dirty="0"/>
              <a:t> </a:t>
            </a:r>
          </a:p>
        </p:txBody>
      </p:sp>
    </p:spTree>
    <p:extLst>
      <p:ext uri="{BB962C8B-B14F-4D97-AF65-F5344CB8AC3E}">
        <p14:creationId xmlns:p14="http://schemas.microsoft.com/office/powerpoint/2010/main" val="1492729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E655-7629-72EF-D9C8-D3CA5668A8F9}"/>
              </a:ext>
            </a:extLst>
          </p:cNvPr>
          <p:cNvSpPr>
            <a:spLocks noGrp="1"/>
          </p:cNvSpPr>
          <p:nvPr>
            <p:ph type="title"/>
          </p:nvPr>
        </p:nvSpPr>
        <p:spPr>
          <a:xfrm>
            <a:off x="609918" y="198439"/>
            <a:ext cx="10978515" cy="563561"/>
          </a:xfrm>
        </p:spPr>
        <p:txBody>
          <a:bodyPr>
            <a:noAutofit/>
          </a:bodyPr>
          <a:lstStyle/>
          <a:p>
            <a:r>
              <a:rPr lang="en-US" sz="3600" dirty="0"/>
              <a:t>Mission Engineering and the UAF (1)</a:t>
            </a:r>
          </a:p>
        </p:txBody>
      </p:sp>
      <p:sp>
        <p:nvSpPr>
          <p:cNvPr id="3" name="Content Placeholder 2">
            <a:extLst>
              <a:ext uri="{FF2B5EF4-FFF2-40B4-BE49-F238E27FC236}">
                <a16:creationId xmlns:a16="http://schemas.microsoft.com/office/drawing/2014/main" id="{339CD9A1-BFEE-475A-AB26-C4754F48E0AE}"/>
              </a:ext>
            </a:extLst>
          </p:cNvPr>
          <p:cNvSpPr>
            <a:spLocks noGrp="1"/>
          </p:cNvSpPr>
          <p:nvPr>
            <p:ph idx="1"/>
          </p:nvPr>
        </p:nvSpPr>
        <p:spPr>
          <a:xfrm>
            <a:off x="228600" y="977900"/>
            <a:ext cx="11658600" cy="5880100"/>
          </a:xfrm>
        </p:spPr>
        <p:txBody>
          <a:bodyPr>
            <a:normAutofit lnSpcReduction="10000"/>
          </a:bodyPr>
          <a:lstStyle/>
          <a:p>
            <a:r>
              <a:rPr lang="en-US" sz="2400" dirty="0"/>
              <a:t> </a:t>
            </a:r>
            <a:r>
              <a:rPr lang="en-US" sz="2400" b="1" dirty="0"/>
              <a:t>Strategic Capability and Enterprise Concepts: </a:t>
            </a:r>
            <a:endParaRPr lang="en-US" sz="2400" dirty="0"/>
          </a:p>
          <a:p>
            <a:pPr lvl="1"/>
            <a:r>
              <a:rPr lang="en-US" sz="2200" dirty="0"/>
              <a:t>Defines the “why” and “what” and “when” before the “how”</a:t>
            </a:r>
          </a:p>
          <a:p>
            <a:pPr lvl="1"/>
            <a:r>
              <a:rPr lang="en-US" sz="2000" dirty="0"/>
              <a:t>For ME, these are used to define the mission goals, purpose, timescales, structure, architecture, quantitative metrics, and temporal and physical mission structures</a:t>
            </a:r>
          </a:p>
          <a:p>
            <a:r>
              <a:rPr lang="en-US" sz="2400" b="1" dirty="0"/>
              <a:t>Operational Logical Architecture: </a:t>
            </a:r>
          </a:p>
          <a:p>
            <a:pPr lvl="1"/>
            <a:r>
              <a:rPr lang="en-US" sz="2200" dirty="0"/>
              <a:t>Defines the enterprise architecture in a solution in-dependent form including behavior and structure</a:t>
            </a:r>
          </a:p>
          <a:p>
            <a:pPr lvl="1"/>
            <a:r>
              <a:rPr lang="en-US" sz="2400" dirty="0"/>
              <a:t>These views define all aspects of the Mission Thread</a:t>
            </a:r>
          </a:p>
          <a:p>
            <a:r>
              <a:rPr lang="en-US" sz="2400" b="1" dirty="0"/>
              <a:t>Security: </a:t>
            </a:r>
          </a:p>
          <a:p>
            <a:pPr lvl="1"/>
            <a:r>
              <a:rPr lang="en-US" sz="2200" dirty="0"/>
              <a:t>Identifying risk, its mitigation, and integrating security into the architecture</a:t>
            </a:r>
          </a:p>
          <a:p>
            <a:pPr lvl="1"/>
            <a:r>
              <a:rPr lang="en-US" sz="2000" dirty="0"/>
              <a:t>Mission risks and mitigation can be defined and quantified to increase mission success</a:t>
            </a:r>
          </a:p>
          <a:p>
            <a:r>
              <a:rPr lang="en-US" sz="2400" b="1" dirty="0"/>
              <a:t>Standards: </a:t>
            </a:r>
          </a:p>
          <a:p>
            <a:pPr lvl="1"/>
            <a:r>
              <a:rPr lang="en-US" sz="2200" dirty="0"/>
              <a:t>Definition of and compliance with standards in the architecture. Standards correspond to guidance, rules of engagement, doctrine, </a:t>
            </a:r>
            <a:r>
              <a:rPr lang="en-US" sz="2200" dirty="0" err="1"/>
              <a:t>etc</a:t>
            </a:r>
            <a:endParaRPr lang="en-US" sz="2200" dirty="0"/>
          </a:p>
          <a:p>
            <a:pPr lvl="1"/>
            <a:r>
              <a:rPr lang="en-US" sz="2000" dirty="0"/>
              <a:t>For specific elements of doctrine, the standard can be imported into the model, defined as types of requirements, and linked to model elements</a:t>
            </a:r>
          </a:p>
        </p:txBody>
      </p:sp>
      <p:sp>
        <p:nvSpPr>
          <p:cNvPr id="4" name="Footer Placeholder 4">
            <a:extLst>
              <a:ext uri="{FF2B5EF4-FFF2-40B4-BE49-F238E27FC236}">
                <a16:creationId xmlns:a16="http://schemas.microsoft.com/office/drawing/2014/main" id="{E6323EB0-4EFE-0F06-9080-BB8A9FFFD3EF}"/>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3190084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E655-7629-72EF-D9C8-D3CA5668A8F9}"/>
              </a:ext>
            </a:extLst>
          </p:cNvPr>
          <p:cNvSpPr>
            <a:spLocks noGrp="1"/>
          </p:cNvSpPr>
          <p:nvPr>
            <p:ph type="title"/>
          </p:nvPr>
        </p:nvSpPr>
        <p:spPr>
          <a:xfrm>
            <a:off x="609918" y="47157"/>
            <a:ext cx="10978515" cy="791043"/>
          </a:xfrm>
        </p:spPr>
        <p:txBody>
          <a:bodyPr>
            <a:normAutofit/>
          </a:bodyPr>
          <a:lstStyle/>
          <a:p>
            <a:r>
              <a:rPr lang="en-US" sz="3600" dirty="0"/>
              <a:t>Mission Engineering and the UAF (2)</a:t>
            </a:r>
          </a:p>
        </p:txBody>
      </p:sp>
      <p:sp>
        <p:nvSpPr>
          <p:cNvPr id="3" name="Content Placeholder 2">
            <a:extLst>
              <a:ext uri="{FF2B5EF4-FFF2-40B4-BE49-F238E27FC236}">
                <a16:creationId xmlns:a16="http://schemas.microsoft.com/office/drawing/2014/main" id="{339CD9A1-BFEE-475A-AB26-C4754F48E0AE}"/>
              </a:ext>
            </a:extLst>
          </p:cNvPr>
          <p:cNvSpPr>
            <a:spLocks noGrp="1"/>
          </p:cNvSpPr>
          <p:nvPr>
            <p:ph idx="1"/>
          </p:nvPr>
        </p:nvSpPr>
        <p:spPr>
          <a:xfrm>
            <a:off x="317500" y="990600"/>
            <a:ext cx="11569700" cy="5615876"/>
          </a:xfrm>
        </p:spPr>
        <p:txBody>
          <a:bodyPr>
            <a:normAutofit lnSpcReduction="10000"/>
          </a:bodyPr>
          <a:lstStyle/>
          <a:p>
            <a:r>
              <a:rPr lang="en-US" sz="2400" b="1" dirty="0"/>
              <a:t>Resources/Systems: </a:t>
            </a:r>
          </a:p>
          <a:p>
            <a:pPr lvl="1"/>
            <a:r>
              <a:rPr lang="en-US" sz="2200" dirty="0"/>
              <a:t>Systems, software, technologies, </a:t>
            </a:r>
            <a:r>
              <a:rPr lang="en-US" sz="2200" dirty="0" err="1"/>
              <a:t>etc</a:t>
            </a:r>
            <a:r>
              <a:rPr lang="en-US" sz="2200" dirty="0"/>
              <a:t> that will implement the solution by implementing the operational or logical elements</a:t>
            </a:r>
          </a:p>
          <a:p>
            <a:pPr lvl="1"/>
            <a:r>
              <a:rPr lang="en-US" sz="2000" dirty="0"/>
              <a:t>These views and elements form the Mission Engineering Thread (MET) that implements the Mission Thread (MT)</a:t>
            </a:r>
          </a:p>
          <a:p>
            <a:pPr lvl="1"/>
            <a:r>
              <a:rPr lang="en-US" sz="2000" dirty="0"/>
              <a:t>UAF also provides temporal concepts to show how the systems evolve over time as well as variations and trade off analysis between candidate solution architectures</a:t>
            </a:r>
          </a:p>
          <a:p>
            <a:pPr lvl="1"/>
            <a:endParaRPr lang="en-US" sz="1200" dirty="0"/>
          </a:p>
          <a:p>
            <a:r>
              <a:rPr lang="en-US" sz="2400" b="1" dirty="0"/>
              <a:t>Personnel/ Human Factors: </a:t>
            </a:r>
          </a:p>
          <a:p>
            <a:pPr lvl="1"/>
            <a:r>
              <a:rPr lang="en-US" sz="2200" dirty="0"/>
              <a:t>How people and systems interact, and their expected knowledge &amp; skills</a:t>
            </a:r>
          </a:p>
          <a:p>
            <a:pPr lvl="1"/>
            <a:r>
              <a:rPr lang="en-US" sz="2000" dirty="0"/>
              <a:t>These are the organizational structures, configurations, equipment, behavior, etc. pertaining to the MET</a:t>
            </a:r>
          </a:p>
          <a:p>
            <a:pPr lvl="1"/>
            <a:endParaRPr lang="en-US" sz="1200" dirty="0"/>
          </a:p>
          <a:p>
            <a:r>
              <a:rPr lang="en-US" sz="2400" b="1" dirty="0"/>
              <a:t>Built-in Traceability: </a:t>
            </a:r>
          </a:p>
          <a:p>
            <a:pPr lvl="1"/>
            <a:r>
              <a:rPr lang="en-US" sz="2200" dirty="0"/>
              <a:t>Between Multiple Views as well as Between Layers and Across Layers </a:t>
            </a:r>
          </a:p>
          <a:p>
            <a:pPr lvl="1"/>
            <a:r>
              <a:rPr lang="en-US" sz="2400" dirty="0"/>
              <a:t>These demonstrate that capability and mission goals have been met</a:t>
            </a:r>
          </a:p>
        </p:txBody>
      </p:sp>
      <p:sp>
        <p:nvSpPr>
          <p:cNvPr id="4" name="Footer Placeholder 4">
            <a:extLst>
              <a:ext uri="{FF2B5EF4-FFF2-40B4-BE49-F238E27FC236}">
                <a16:creationId xmlns:a16="http://schemas.microsoft.com/office/drawing/2014/main" id="{4D32A19C-72E9-578B-4B7B-48F87520BA31}"/>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253761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4538E7-1E15-C66C-B32F-6D7F9929C134}"/>
              </a:ext>
            </a:extLst>
          </p:cNvPr>
          <p:cNvPicPr>
            <a:picLocks noChangeAspect="1"/>
          </p:cNvPicPr>
          <p:nvPr/>
        </p:nvPicPr>
        <p:blipFill>
          <a:blip r:embed="rId2"/>
          <a:stretch>
            <a:fillRect/>
          </a:stretch>
        </p:blipFill>
        <p:spPr>
          <a:xfrm>
            <a:off x="3175" y="0"/>
            <a:ext cx="12192000" cy="6858000"/>
          </a:xfrm>
          <a:prstGeom prst="rect">
            <a:avLst/>
          </a:prstGeom>
        </p:spPr>
      </p:pic>
      <p:sp>
        <p:nvSpPr>
          <p:cNvPr id="2" name="Rectangle 1">
            <a:extLst>
              <a:ext uri="{FF2B5EF4-FFF2-40B4-BE49-F238E27FC236}">
                <a16:creationId xmlns:a16="http://schemas.microsoft.com/office/drawing/2014/main" id="{34794429-4AC9-0FBF-9D2A-151631DB8E6C}"/>
              </a:ext>
            </a:extLst>
          </p:cNvPr>
          <p:cNvSpPr/>
          <p:nvPr/>
        </p:nvSpPr>
        <p:spPr>
          <a:xfrm>
            <a:off x="3279775" y="609600"/>
            <a:ext cx="5562600" cy="5715000"/>
          </a:xfrm>
          <a:prstGeom prst="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54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295F3-A7F1-8176-B830-FE261E9AE2DB}"/>
              </a:ext>
            </a:extLst>
          </p:cNvPr>
          <p:cNvSpPr>
            <a:spLocks noGrp="1"/>
          </p:cNvSpPr>
          <p:nvPr>
            <p:ph type="title"/>
          </p:nvPr>
        </p:nvSpPr>
        <p:spPr>
          <a:xfrm>
            <a:off x="609918" y="160339"/>
            <a:ext cx="10978515" cy="563561"/>
          </a:xfrm>
        </p:spPr>
        <p:txBody>
          <a:bodyPr>
            <a:noAutofit/>
          </a:bodyPr>
          <a:lstStyle/>
          <a:p>
            <a:r>
              <a:rPr lang="en-US" sz="3600" dirty="0"/>
              <a:t>Mission Engineering Guide (MEG) 2020</a:t>
            </a:r>
          </a:p>
        </p:txBody>
      </p:sp>
      <p:sp>
        <p:nvSpPr>
          <p:cNvPr id="3" name="Content Placeholder 2">
            <a:extLst>
              <a:ext uri="{FF2B5EF4-FFF2-40B4-BE49-F238E27FC236}">
                <a16:creationId xmlns:a16="http://schemas.microsoft.com/office/drawing/2014/main" id="{0DA0D244-9707-BB43-6A24-BBA92DF8DA12}"/>
              </a:ext>
            </a:extLst>
          </p:cNvPr>
          <p:cNvSpPr>
            <a:spLocks noGrp="1"/>
          </p:cNvSpPr>
          <p:nvPr>
            <p:ph idx="1"/>
          </p:nvPr>
        </p:nvSpPr>
        <p:spPr>
          <a:xfrm>
            <a:off x="177800" y="1003300"/>
            <a:ext cx="10798175" cy="5778500"/>
          </a:xfrm>
        </p:spPr>
        <p:txBody>
          <a:bodyPr>
            <a:normAutofit fontScale="70000" lnSpcReduction="20000"/>
          </a:bodyPr>
          <a:lstStyle/>
          <a:p>
            <a:pPr>
              <a:lnSpc>
                <a:spcPct val="120000"/>
              </a:lnSpc>
              <a:spcBef>
                <a:spcPts val="600"/>
              </a:spcBef>
            </a:pPr>
            <a:r>
              <a:rPr lang="en-US" sz="2800" dirty="0"/>
              <a:t>The ME guide “describes the foundational elements and the overall methodology of Department of Defense (DoD) ME, including a set of ME terms and definitions that should be part of the common engineering parlance for studies and analyses, building upon already accepted sources and documentation from the stakeholder community in the Office of the Secretary of Defense (OSD), Joint Staff, Services, and Combatant Commands</a:t>
            </a:r>
          </a:p>
          <a:p>
            <a:pPr>
              <a:lnSpc>
                <a:spcPct val="120000"/>
              </a:lnSpc>
              <a:spcBef>
                <a:spcPts val="600"/>
              </a:spcBef>
            </a:pPr>
            <a:r>
              <a:rPr lang="en-US" sz="2800" dirty="0"/>
              <a:t>The guide:</a:t>
            </a:r>
          </a:p>
          <a:p>
            <a:pPr marL="576263" lvl="1">
              <a:lnSpc>
                <a:spcPct val="120000"/>
              </a:lnSpc>
              <a:spcBef>
                <a:spcPts val="600"/>
              </a:spcBef>
            </a:pPr>
            <a:r>
              <a:rPr lang="en-US" sz="2400" dirty="0"/>
              <a:t>Describes the main attributes of DoD ME and how to apply them to add technical and engineering rigor into the ME analysis process</a:t>
            </a:r>
          </a:p>
          <a:p>
            <a:pPr marL="576263" lvl="1">
              <a:lnSpc>
                <a:spcPct val="120000"/>
              </a:lnSpc>
              <a:spcBef>
                <a:spcPts val="600"/>
              </a:spcBef>
            </a:pPr>
            <a:r>
              <a:rPr lang="en-US" sz="2400" dirty="0"/>
              <a:t>Enables practitioners to formulate problems, and build understanding of the main principles in-volved in performing engineering analysis in a mission context</a:t>
            </a:r>
          </a:p>
          <a:p>
            <a:pPr marL="576263" lvl="1">
              <a:lnSpc>
                <a:spcPct val="120000"/>
              </a:lnSpc>
              <a:spcBef>
                <a:spcPts val="600"/>
              </a:spcBef>
            </a:pPr>
            <a:r>
              <a:rPr lang="en-US" sz="2400" dirty="0"/>
              <a:t>Provides users with insight as to how to document and portray results or conclusions in a set of products that help inform key decisions</a:t>
            </a:r>
          </a:p>
          <a:p>
            <a:pPr marL="576263" lvl="1">
              <a:lnSpc>
                <a:spcPct val="120000"/>
              </a:lnSpc>
              <a:spcBef>
                <a:spcPts val="600"/>
              </a:spcBef>
            </a:pPr>
            <a:r>
              <a:rPr lang="en-US" sz="2400" dirty="0"/>
              <a:t>For both novice and experienced practitioners across DoD and industry</a:t>
            </a:r>
          </a:p>
          <a:p>
            <a:pPr marL="576263" lvl="1">
              <a:lnSpc>
                <a:spcPct val="120000"/>
              </a:lnSpc>
              <a:spcBef>
                <a:spcPts val="600"/>
              </a:spcBef>
            </a:pPr>
            <a:r>
              <a:rPr lang="en-US" sz="2400" dirty="0"/>
              <a:t>A living document that will evolve in parallel with engineering best practices</a:t>
            </a:r>
          </a:p>
          <a:p>
            <a:pPr marL="576263" lvl="1">
              <a:lnSpc>
                <a:spcPct val="120000"/>
              </a:lnSpc>
              <a:spcBef>
                <a:spcPts val="600"/>
              </a:spcBef>
            </a:pPr>
            <a:r>
              <a:rPr lang="en-US" sz="2400" dirty="0"/>
              <a:t>Will mature the guide to include relevant information to conduct mission-focused analyses and studies in support of maturing new joint warfighting concepts, warfighter integration, and interoperability of systems of systems (SoS), as tools and infrastructure evolve to support ME (DoD, 2020)</a:t>
            </a:r>
          </a:p>
        </p:txBody>
      </p:sp>
      <p:sp>
        <p:nvSpPr>
          <p:cNvPr id="4" name="Footer Placeholder 4">
            <a:extLst>
              <a:ext uri="{FF2B5EF4-FFF2-40B4-BE49-F238E27FC236}">
                <a16:creationId xmlns:a16="http://schemas.microsoft.com/office/drawing/2014/main" id="{2D1555A2-07D6-03F7-EE6A-152E5D37160B}"/>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36081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10EC7-41B5-33E2-516A-0FBD2E4C49D9}"/>
              </a:ext>
            </a:extLst>
          </p:cNvPr>
          <p:cNvSpPr>
            <a:spLocks noGrp="1"/>
          </p:cNvSpPr>
          <p:nvPr>
            <p:ph type="title"/>
          </p:nvPr>
        </p:nvSpPr>
        <p:spPr/>
        <p:txBody>
          <a:bodyPr>
            <a:normAutofit fontScale="90000"/>
          </a:bodyPr>
          <a:lstStyle/>
          <a:p>
            <a:endParaRPr lang="en-US"/>
          </a:p>
        </p:txBody>
      </p:sp>
      <p:sp>
        <p:nvSpPr>
          <p:cNvPr id="5" name="Content Placeholder 4">
            <a:extLst>
              <a:ext uri="{FF2B5EF4-FFF2-40B4-BE49-F238E27FC236}">
                <a16:creationId xmlns:a16="http://schemas.microsoft.com/office/drawing/2014/main" id="{4333C007-0659-A047-6076-CDCC4ED9EA40}"/>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BAC38C52-FC6E-4821-B8B3-8AE6462ECBAC}"/>
              </a:ext>
            </a:extLst>
          </p:cNvPr>
          <p:cNvPicPr>
            <a:picLocks noChangeAspect="1"/>
          </p:cNvPicPr>
          <p:nvPr/>
        </p:nvPicPr>
        <p:blipFill>
          <a:blip r:embed="rId2"/>
          <a:stretch>
            <a:fillRect/>
          </a:stretch>
        </p:blipFill>
        <p:spPr>
          <a:xfrm>
            <a:off x="3175" y="0"/>
            <a:ext cx="12192000" cy="6858000"/>
          </a:xfrm>
          <a:prstGeom prst="rect">
            <a:avLst/>
          </a:prstGeom>
        </p:spPr>
      </p:pic>
      <p:sp>
        <p:nvSpPr>
          <p:cNvPr id="2" name="Rectangle 1">
            <a:extLst>
              <a:ext uri="{FF2B5EF4-FFF2-40B4-BE49-F238E27FC236}">
                <a16:creationId xmlns:a16="http://schemas.microsoft.com/office/drawing/2014/main" id="{FE6F956F-247F-D488-0585-CBC16C89E200}"/>
              </a:ext>
            </a:extLst>
          </p:cNvPr>
          <p:cNvSpPr/>
          <p:nvPr/>
        </p:nvSpPr>
        <p:spPr>
          <a:xfrm>
            <a:off x="2822575" y="367048"/>
            <a:ext cx="6400800" cy="6262352"/>
          </a:xfrm>
          <a:prstGeom prst="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43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galodon Do Do Do Do Do – The Mav, 50% OFF">
            <a:extLst>
              <a:ext uri="{FF2B5EF4-FFF2-40B4-BE49-F238E27FC236}">
                <a16:creationId xmlns:a16="http://schemas.microsoft.com/office/drawing/2014/main" id="{48428C43-FBC3-7302-8866-B5CF52BC0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1222513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641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g 2: The Trench | Watch the Movie on HBO | HBO.com">
            <a:extLst>
              <a:ext uri="{FF2B5EF4-FFF2-40B4-BE49-F238E27FC236}">
                <a16:creationId xmlns:a16="http://schemas.microsoft.com/office/drawing/2014/main" id="{55BCE9BE-A9C2-36BC-E43A-D1D19D26D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916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Meg 3 (2025) Jason Statham Movie - YouTube">
            <a:extLst>
              <a:ext uri="{FF2B5EF4-FFF2-40B4-BE49-F238E27FC236}">
                <a16:creationId xmlns:a16="http://schemas.microsoft.com/office/drawing/2014/main" id="{738A1F07-CF1E-30E6-5A62-66DC0CCF7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693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A778-FBEF-BAA6-49A2-CD53BBAA0D1A}"/>
              </a:ext>
            </a:extLst>
          </p:cNvPr>
          <p:cNvSpPr>
            <a:spLocks noGrp="1"/>
          </p:cNvSpPr>
          <p:nvPr>
            <p:ph type="title"/>
          </p:nvPr>
        </p:nvSpPr>
        <p:spPr>
          <a:xfrm>
            <a:off x="139700" y="236539"/>
            <a:ext cx="11887200" cy="563561"/>
          </a:xfrm>
        </p:spPr>
        <p:txBody>
          <a:bodyPr>
            <a:noAutofit/>
          </a:bodyPr>
          <a:lstStyle/>
          <a:p>
            <a:r>
              <a:rPr lang="en-US" sz="3600" dirty="0"/>
              <a:t>Mission Integration for the US Department of Defense</a:t>
            </a:r>
          </a:p>
        </p:txBody>
      </p:sp>
      <p:sp>
        <p:nvSpPr>
          <p:cNvPr id="3" name="Content Placeholder 2">
            <a:extLst>
              <a:ext uri="{FF2B5EF4-FFF2-40B4-BE49-F238E27FC236}">
                <a16:creationId xmlns:a16="http://schemas.microsoft.com/office/drawing/2014/main" id="{7C0EE51A-D16D-1D02-A387-8FBB9019C6AD}"/>
              </a:ext>
            </a:extLst>
          </p:cNvPr>
          <p:cNvSpPr>
            <a:spLocks noGrp="1"/>
          </p:cNvSpPr>
          <p:nvPr>
            <p:ph idx="1"/>
          </p:nvPr>
        </p:nvSpPr>
        <p:spPr>
          <a:xfrm>
            <a:off x="368300" y="1028700"/>
            <a:ext cx="11379199" cy="5448300"/>
          </a:xfrm>
        </p:spPr>
        <p:txBody>
          <a:bodyPr>
            <a:normAutofit/>
          </a:bodyPr>
          <a:lstStyle/>
          <a:p>
            <a:r>
              <a:rPr lang="en-US" sz="2800" dirty="0"/>
              <a:t>The Deputy Assistant Secretary of Defense for Mission Integration in the Office of the Under Secretary of Defense for Research and Engineering (OUSD R&amp;E) recently briefed the NDIA Systems and Mission Engineering conference on Mission Engineering (ME) research and development activities taking place within the Department of Defense</a:t>
            </a:r>
          </a:p>
          <a:p>
            <a:r>
              <a:rPr lang="en-US" sz="2800" dirty="0"/>
              <a:t>The Mission Integration Office is working with the branches of the armed forces, industry, and academia to determine best practice for ME. (Roman, Dahmann, 2022)</a:t>
            </a:r>
          </a:p>
          <a:p>
            <a:pPr lvl="1"/>
            <a:r>
              <a:rPr lang="en-US" sz="2600" dirty="0"/>
              <a:t>The current guidance from the OUSD (R&amp;E) Mission Integration office is to evaluate implementation of UAF for ME. </a:t>
            </a:r>
          </a:p>
          <a:p>
            <a:pPr lvl="1"/>
            <a:r>
              <a:rPr lang="en-US" sz="2600" dirty="0"/>
              <a:t>This presentation and the example model are assisting in that effort</a:t>
            </a:r>
          </a:p>
        </p:txBody>
      </p:sp>
      <p:sp>
        <p:nvSpPr>
          <p:cNvPr id="4" name="Footer Placeholder 4">
            <a:extLst>
              <a:ext uri="{FF2B5EF4-FFF2-40B4-BE49-F238E27FC236}">
                <a16:creationId xmlns:a16="http://schemas.microsoft.com/office/drawing/2014/main" id="{A0B79C5D-C24C-AFAF-12B0-5111DC2FE62F}"/>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1944385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5E0D-316C-6EB8-F9F8-547233B27225}"/>
              </a:ext>
            </a:extLst>
          </p:cNvPr>
          <p:cNvSpPr>
            <a:spLocks noGrp="1"/>
          </p:cNvSpPr>
          <p:nvPr>
            <p:ph type="title"/>
          </p:nvPr>
        </p:nvSpPr>
        <p:spPr/>
        <p:txBody>
          <a:bodyPr>
            <a:normAutofit/>
          </a:bodyPr>
          <a:lstStyle/>
          <a:p>
            <a:r>
              <a:rPr lang="en-US" sz="3600" dirty="0"/>
              <a:t>Mission Engineering Process</a:t>
            </a:r>
          </a:p>
        </p:txBody>
      </p:sp>
      <p:pic>
        <p:nvPicPr>
          <p:cNvPr id="5" name="Picture 4">
            <a:extLst>
              <a:ext uri="{FF2B5EF4-FFF2-40B4-BE49-F238E27FC236}">
                <a16:creationId xmlns:a16="http://schemas.microsoft.com/office/drawing/2014/main" id="{B3B24185-ACCF-05B6-493D-A0F4CE03F47B}"/>
              </a:ext>
            </a:extLst>
          </p:cNvPr>
          <p:cNvPicPr>
            <a:picLocks noChangeAspect="1"/>
          </p:cNvPicPr>
          <p:nvPr/>
        </p:nvPicPr>
        <p:blipFill>
          <a:blip r:embed="rId2"/>
          <a:stretch>
            <a:fillRect/>
          </a:stretch>
        </p:blipFill>
        <p:spPr>
          <a:xfrm rot="5400000">
            <a:off x="3584573" y="-1919549"/>
            <a:ext cx="5029204" cy="11306702"/>
          </a:xfrm>
          <a:prstGeom prst="rect">
            <a:avLst/>
          </a:prstGeom>
        </p:spPr>
      </p:pic>
    </p:spTree>
    <p:extLst>
      <p:ext uri="{BB962C8B-B14F-4D97-AF65-F5344CB8AC3E}">
        <p14:creationId xmlns:p14="http://schemas.microsoft.com/office/powerpoint/2010/main" val="237232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0B0704-BC74-0F70-3509-342F18CD38F8}"/>
              </a:ext>
            </a:extLst>
          </p:cNvPr>
          <p:cNvSpPr>
            <a:spLocks noGrp="1"/>
          </p:cNvSpPr>
          <p:nvPr>
            <p:ph type="ctrTitle" idx="4294967295"/>
          </p:nvPr>
        </p:nvSpPr>
        <p:spPr>
          <a:xfrm>
            <a:off x="660400" y="981075"/>
            <a:ext cx="11376025" cy="1122363"/>
          </a:xfrm>
        </p:spPr>
        <p:txBody>
          <a:bodyPr>
            <a:normAutofit fontScale="90000"/>
          </a:bodyPr>
          <a:lstStyle/>
          <a:p>
            <a:pPr algn="ctr"/>
            <a:r>
              <a:rPr lang="en-US" dirty="0">
                <a:solidFill>
                  <a:schemeClr val="tx1"/>
                </a:solidFill>
              </a:rPr>
              <a:t>This Presentation is all about:</a:t>
            </a:r>
            <a:br>
              <a:rPr lang="en-US" dirty="0">
                <a:solidFill>
                  <a:schemeClr val="tx1"/>
                </a:solidFill>
              </a:rPr>
            </a:br>
            <a:r>
              <a:rPr lang="en-US" sz="11500" dirty="0">
                <a:solidFill>
                  <a:schemeClr val="tx1"/>
                </a:solidFill>
              </a:rPr>
              <a:t>M.E.</a:t>
            </a:r>
            <a:endParaRPr lang="en-US" dirty="0">
              <a:solidFill>
                <a:schemeClr val="tx1"/>
              </a:solidFill>
            </a:endParaRPr>
          </a:p>
        </p:txBody>
      </p:sp>
      <p:sp>
        <p:nvSpPr>
          <p:cNvPr id="5" name="Subtitle 4">
            <a:extLst>
              <a:ext uri="{FF2B5EF4-FFF2-40B4-BE49-F238E27FC236}">
                <a16:creationId xmlns:a16="http://schemas.microsoft.com/office/drawing/2014/main" id="{E9FFD759-4581-F6A3-001B-3E6CB2308E53}"/>
              </a:ext>
            </a:extLst>
          </p:cNvPr>
          <p:cNvSpPr>
            <a:spLocks noGrp="1"/>
          </p:cNvSpPr>
          <p:nvPr>
            <p:ph type="subTitle" idx="4294967295"/>
          </p:nvPr>
        </p:nvSpPr>
        <p:spPr>
          <a:xfrm>
            <a:off x="660399" y="3209925"/>
            <a:ext cx="11376025" cy="866775"/>
          </a:xfrm>
        </p:spPr>
        <p:txBody>
          <a:bodyPr>
            <a:noAutofit/>
          </a:bodyPr>
          <a:lstStyle/>
          <a:p>
            <a:pPr marL="0" indent="0" algn="ctr">
              <a:buNone/>
            </a:pPr>
            <a:r>
              <a:rPr lang="en-US" sz="9600" b="1" dirty="0">
                <a:solidFill>
                  <a:schemeClr val="accent2"/>
                </a:solidFill>
                <a:effectLst>
                  <a:outerShdw blurRad="38100" dist="38100" dir="2700000" algn="tl">
                    <a:srgbClr val="000000">
                      <a:alpha val="43137"/>
                    </a:srgbClr>
                  </a:outerShdw>
                </a:effectLst>
              </a:rPr>
              <a:t>M</a:t>
            </a:r>
            <a:r>
              <a:rPr lang="en-US" sz="6600" b="1" dirty="0">
                <a:solidFill>
                  <a:schemeClr val="accent2"/>
                </a:solidFill>
                <a:effectLst>
                  <a:outerShdw blurRad="38100" dist="38100" dir="2700000" algn="tl">
                    <a:srgbClr val="000000">
                      <a:alpha val="43137"/>
                    </a:srgbClr>
                  </a:outerShdw>
                </a:effectLst>
              </a:rPr>
              <a:t>ission </a:t>
            </a:r>
            <a:r>
              <a:rPr lang="en-US" sz="9600" b="1" dirty="0">
                <a:solidFill>
                  <a:schemeClr val="accent2"/>
                </a:solidFill>
                <a:effectLst>
                  <a:outerShdw blurRad="38100" dist="38100" dir="2700000" algn="tl">
                    <a:srgbClr val="000000">
                      <a:alpha val="43137"/>
                    </a:srgbClr>
                  </a:outerShdw>
                </a:effectLst>
              </a:rPr>
              <a:t>E</a:t>
            </a:r>
            <a:r>
              <a:rPr lang="en-US" sz="6600" b="1" dirty="0">
                <a:solidFill>
                  <a:schemeClr val="accent2"/>
                </a:solidFill>
                <a:effectLst>
                  <a:outerShdw blurRad="38100" dist="38100" dir="2700000" algn="tl">
                    <a:srgbClr val="000000">
                      <a:alpha val="43137"/>
                    </a:srgbClr>
                  </a:outerShdw>
                </a:effectLst>
              </a:rPr>
              <a:t>ngineering</a:t>
            </a:r>
          </a:p>
        </p:txBody>
      </p:sp>
      <p:sp>
        <p:nvSpPr>
          <p:cNvPr id="2" name="Footer Placeholder 4">
            <a:extLst>
              <a:ext uri="{FF2B5EF4-FFF2-40B4-BE49-F238E27FC236}">
                <a16:creationId xmlns:a16="http://schemas.microsoft.com/office/drawing/2014/main" id="{6EB19AD9-0CD3-BEC1-0862-28408449E4DE}"/>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122933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EAE-577D-C1E7-E9D5-0272DDBCCB4A}"/>
              </a:ext>
            </a:extLst>
          </p:cNvPr>
          <p:cNvSpPr>
            <a:spLocks noGrp="1"/>
          </p:cNvSpPr>
          <p:nvPr>
            <p:ph type="title"/>
          </p:nvPr>
        </p:nvSpPr>
        <p:spPr/>
        <p:txBody>
          <a:bodyPr>
            <a:noAutofit/>
          </a:bodyPr>
          <a:lstStyle/>
          <a:p>
            <a:r>
              <a:rPr lang="en-US" sz="3600" dirty="0"/>
              <a:t>SR 71 Mission Profile Diagram</a:t>
            </a:r>
          </a:p>
        </p:txBody>
      </p:sp>
      <p:pic>
        <p:nvPicPr>
          <p:cNvPr id="5" name="Content Placeholder 4" descr="Diagram&#10;&#10;Description automatically generated">
            <a:extLst>
              <a:ext uri="{FF2B5EF4-FFF2-40B4-BE49-F238E27FC236}">
                <a16:creationId xmlns:a16="http://schemas.microsoft.com/office/drawing/2014/main" id="{7B1C7CB3-EF72-2C61-41FF-D96CAA50D9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375" y="977900"/>
            <a:ext cx="12039600" cy="5628576"/>
          </a:xfrm>
        </p:spPr>
      </p:pic>
    </p:spTree>
    <p:extLst>
      <p:ext uri="{BB962C8B-B14F-4D97-AF65-F5344CB8AC3E}">
        <p14:creationId xmlns:p14="http://schemas.microsoft.com/office/powerpoint/2010/main" val="1057021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0C0E1-7D8B-B331-54A6-20DF4A90141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315C503-4647-40A5-07D8-531E0C5BB365}"/>
              </a:ext>
            </a:extLst>
          </p:cNvPr>
          <p:cNvSpPr>
            <a:spLocks noGrp="1"/>
          </p:cNvSpPr>
          <p:nvPr>
            <p:ph type="subTitle" idx="1"/>
          </p:nvPr>
        </p:nvSpPr>
        <p:spPr/>
        <p:txBody>
          <a:bodyPr/>
          <a:lstStyle/>
          <a:p>
            <a:endParaRPr lang="en-US"/>
          </a:p>
        </p:txBody>
      </p:sp>
      <p:pic>
        <p:nvPicPr>
          <p:cNvPr id="1026" name="Picture 2" descr="Battle of Hoth">
            <a:extLst>
              <a:ext uri="{FF2B5EF4-FFF2-40B4-BE49-F238E27FC236}">
                <a16:creationId xmlns:a16="http://schemas.microsoft.com/office/drawing/2014/main" id="{C20A2F10-9373-DF0F-47BA-E40D1DF84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37049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488FF-5C5A-441F-81D4-EE9436BBD75B}"/>
              </a:ext>
            </a:extLst>
          </p:cNvPr>
          <p:cNvSpPr>
            <a:spLocks noGrp="1"/>
          </p:cNvSpPr>
          <p:nvPr>
            <p:ph type="title"/>
          </p:nvPr>
        </p:nvSpPr>
        <p:spPr/>
        <p:txBody>
          <a:bodyPr>
            <a:noAutofit/>
          </a:bodyPr>
          <a:lstStyle/>
          <a:p>
            <a:pPr algn="ctr"/>
            <a:r>
              <a:rPr lang="en-US" sz="3600" dirty="0"/>
              <a:t>A Long Time Ago in a Galaxy Far, Far, Away….</a:t>
            </a:r>
          </a:p>
        </p:txBody>
      </p:sp>
      <p:sp>
        <p:nvSpPr>
          <p:cNvPr id="3" name="Content Placeholder 2">
            <a:extLst>
              <a:ext uri="{FF2B5EF4-FFF2-40B4-BE49-F238E27FC236}">
                <a16:creationId xmlns:a16="http://schemas.microsoft.com/office/drawing/2014/main" id="{C3C6F0C4-A8D5-4927-84B6-28D9A975F98B}"/>
              </a:ext>
            </a:extLst>
          </p:cNvPr>
          <p:cNvSpPr>
            <a:spLocks noGrp="1"/>
          </p:cNvSpPr>
          <p:nvPr>
            <p:ph idx="1"/>
          </p:nvPr>
        </p:nvSpPr>
        <p:spPr>
          <a:xfrm>
            <a:off x="384517" y="1003300"/>
            <a:ext cx="11432050" cy="4899808"/>
          </a:xfrm>
        </p:spPr>
        <p:txBody>
          <a:bodyPr vert="horz" lIns="91440" tIns="45720" rIns="91440" bIns="45720" rtlCol="0">
            <a:normAutofit lnSpcReduction="10000"/>
          </a:bodyPr>
          <a:lstStyle/>
          <a:p>
            <a:pPr>
              <a:spcBef>
                <a:spcPts val="1800"/>
              </a:spcBef>
            </a:pPr>
            <a:r>
              <a:rPr lang="en-US" sz="3200" dirty="0">
                <a:latin typeface="Times New Roman" panose="02020603050405020304" pitchFamily="18" charset="0"/>
              </a:rPr>
              <a:t>The Battle of Hoth was a major battle fought in 3 ABY and was considered a major victory for the Galactic Empire and the single worst battlefield defeat suffered by the Rebel Alliance during the Galactic Civil War</a:t>
            </a:r>
          </a:p>
          <a:p>
            <a:pPr marL="914400" lvl="1" indent="-457200">
              <a:spcBef>
                <a:spcPts val="1800"/>
              </a:spcBef>
              <a:buFont typeface="Wingdings" panose="05000000000000000000" pitchFamily="2" charset="2"/>
              <a:buChar char="q"/>
            </a:pPr>
            <a:r>
              <a:rPr lang="en-US" sz="2800" dirty="0">
                <a:latin typeface="Times New Roman" panose="02020603050405020304" pitchFamily="18" charset="0"/>
              </a:rPr>
              <a:t>The battle was an Imperial invasion led by Darth Vader, aimed at destroying the Rebel Alliance's Echo Base hidden on the remote ice world Hoth and capturing Luke Skywalker</a:t>
            </a:r>
          </a:p>
          <a:p>
            <a:pPr marL="914400" lvl="1" indent="-457200">
              <a:spcBef>
                <a:spcPts val="1800"/>
              </a:spcBef>
              <a:buFont typeface="Wingdings" panose="05000000000000000000" pitchFamily="2" charset="2"/>
              <a:buChar char="q"/>
            </a:pPr>
            <a:r>
              <a:rPr lang="en-US" sz="2800" dirty="0">
                <a:latin typeface="Times New Roman" panose="02020603050405020304" pitchFamily="18" charset="0"/>
              </a:rPr>
              <a:t>The base's location was discovered when a Viper probe droid, deployed by Darth Vader's Death Squadron, landed on the planet - prompting the Rebels to begin an evacuation of Hoth</a:t>
            </a:r>
          </a:p>
          <a:p>
            <a:pPr>
              <a:spcBef>
                <a:spcPts val="1800"/>
              </a:spcBef>
            </a:pPr>
            <a:endParaRPr lang="en-US" sz="3200" dirty="0">
              <a:latin typeface="Times New Roman" panose="02020603050405020304" pitchFamily="18" charset="0"/>
            </a:endParaRPr>
          </a:p>
        </p:txBody>
      </p:sp>
      <p:sp>
        <p:nvSpPr>
          <p:cNvPr id="4" name="Footer Placeholder 4">
            <a:extLst>
              <a:ext uri="{FF2B5EF4-FFF2-40B4-BE49-F238E27FC236}">
                <a16:creationId xmlns:a16="http://schemas.microsoft.com/office/drawing/2014/main" id="{9EA85FF1-571C-1A42-0C7F-43B903D9FA88}"/>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
        <p:nvSpPr>
          <p:cNvPr id="6" name="TextBox 5">
            <a:extLst>
              <a:ext uri="{FF2B5EF4-FFF2-40B4-BE49-F238E27FC236}">
                <a16:creationId xmlns:a16="http://schemas.microsoft.com/office/drawing/2014/main" id="{39D9478C-4F9B-E5E5-9588-349FF825979B}"/>
              </a:ext>
            </a:extLst>
          </p:cNvPr>
          <p:cNvSpPr txBox="1"/>
          <p:nvPr/>
        </p:nvSpPr>
        <p:spPr>
          <a:xfrm>
            <a:off x="1277239" y="5818594"/>
            <a:ext cx="9832712" cy="830997"/>
          </a:xfrm>
          <a:prstGeom prst="rect">
            <a:avLst/>
          </a:prstGeom>
          <a:noFill/>
        </p:spPr>
        <p:txBody>
          <a:bodyPr wrap="square">
            <a:spAutoFit/>
          </a:bodyPr>
          <a:lstStyle/>
          <a:p>
            <a:r>
              <a:rPr lang="en-US" dirty="0">
                <a:hlinkClick r:id="rId2"/>
              </a:rPr>
              <a:t>https://starwars.fandom.com/wiki/Star_Wars:_Episode_V_The_Empire_Strikes_Back#The_Battle_of_Hoth</a:t>
            </a:r>
            <a:r>
              <a:rPr lang="en-US" dirty="0"/>
              <a:t> </a:t>
            </a:r>
          </a:p>
        </p:txBody>
      </p:sp>
    </p:spTree>
    <p:extLst>
      <p:ext uri="{BB962C8B-B14F-4D97-AF65-F5344CB8AC3E}">
        <p14:creationId xmlns:p14="http://schemas.microsoft.com/office/powerpoint/2010/main" val="743730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03E8-01B8-4A4F-F4CD-7A1CEA36D5B1}"/>
              </a:ext>
            </a:extLst>
          </p:cNvPr>
          <p:cNvSpPr>
            <a:spLocks noGrp="1"/>
          </p:cNvSpPr>
          <p:nvPr>
            <p:ph type="title"/>
          </p:nvPr>
        </p:nvSpPr>
        <p:spPr/>
        <p:txBody>
          <a:bodyPr>
            <a:noAutofit/>
          </a:bodyPr>
          <a:lstStyle/>
          <a:p>
            <a:pPr algn="ctr"/>
            <a:r>
              <a:rPr lang="en-US" sz="3600" dirty="0"/>
              <a:t>Why the Battle of </a:t>
            </a:r>
            <a:r>
              <a:rPr lang="en-US" sz="3600" dirty="0" err="1"/>
              <a:t>Hoth</a:t>
            </a:r>
            <a:r>
              <a:rPr lang="en-US" sz="3600" dirty="0"/>
              <a:t>?</a:t>
            </a:r>
          </a:p>
        </p:txBody>
      </p:sp>
      <p:sp>
        <p:nvSpPr>
          <p:cNvPr id="3" name="Content Placeholder 2">
            <a:extLst>
              <a:ext uri="{FF2B5EF4-FFF2-40B4-BE49-F238E27FC236}">
                <a16:creationId xmlns:a16="http://schemas.microsoft.com/office/drawing/2014/main" id="{D0E4E2A9-3686-EB1F-80AC-20A2F49D5217}"/>
              </a:ext>
            </a:extLst>
          </p:cNvPr>
          <p:cNvSpPr>
            <a:spLocks noGrp="1"/>
          </p:cNvSpPr>
          <p:nvPr>
            <p:ph idx="1"/>
          </p:nvPr>
        </p:nvSpPr>
        <p:spPr>
          <a:xfrm>
            <a:off x="609917" y="1028700"/>
            <a:ext cx="10978515" cy="5554661"/>
          </a:xfrm>
        </p:spPr>
        <p:txBody>
          <a:bodyPr>
            <a:normAutofit/>
          </a:bodyPr>
          <a:lstStyle/>
          <a:p>
            <a:pPr>
              <a:spcBef>
                <a:spcPts val="600"/>
              </a:spcBef>
            </a:pPr>
            <a:r>
              <a:rPr lang="en-US" sz="3200" dirty="0">
                <a:latin typeface="Times New Roman" panose="02020603050405020304" pitchFamily="18" charset="0"/>
                <a:ea typeface="Times New Roman" panose="02020603050405020304" pitchFamily="18" charset="0"/>
              </a:rPr>
              <a:t>The example used in this paper is the Battle of Hoth from the second Star Wars movie, “The Empire Strikes Back”</a:t>
            </a:r>
          </a:p>
          <a:p>
            <a:pPr marL="914400" lvl="1" indent="-457200">
              <a:spcBef>
                <a:spcPts val="600"/>
              </a:spcBef>
              <a:buFont typeface="Wingdings" panose="05000000000000000000" pitchFamily="2" charset="2"/>
              <a:buChar char="q"/>
            </a:pPr>
            <a:r>
              <a:rPr lang="en-US" sz="2800" dirty="0">
                <a:latin typeface="Times New Roman" panose="02020603050405020304" pitchFamily="18" charset="0"/>
                <a:ea typeface="Times New Roman" panose="02020603050405020304" pitchFamily="18" charset="0"/>
              </a:rPr>
              <a:t>We are using this as an example because it is well known, contains a rich source of systems, strategies, missions, and behavior as well as illustrates joint operations</a:t>
            </a:r>
          </a:p>
          <a:p>
            <a:pPr marL="914400" lvl="1" indent="-457200">
              <a:spcBef>
                <a:spcPts val="600"/>
              </a:spcBef>
              <a:buFont typeface="Wingdings" panose="05000000000000000000" pitchFamily="2" charset="2"/>
              <a:buChar char="q"/>
            </a:pPr>
            <a:r>
              <a:rPr lang="en-US" sz="2800" dirty="0">
                <a:latin typeface="Times New Roman" panose="02020603050405020304" pitchFamily="18" charset="0"/>
                <a:ea typeface="Times New Roman" panose="02020603050405020304" pitchFamily="18" charset="0"/>
              </a:rPr>
              <a:t>As it is based on a movie, there are no issues of classified materials or problems relating to the release of information</a:t>
            </a:r>
          </a:p>
          <a:p>
            <a:pPr marL="914400" lvl="1" indent="-457200">
              <a:spcBef>
                <a:spcPts val="600"/>
              </a:spcBef>
              <a:buFont typeface="Wingdings" panose="05000000000000000000" pitchFamily="2" charset="2"/>
              <a:buChar char="q"/>
            </a:pPr>
            <a:r>
              <a:rPr lang="en-US" sz="2800" dirty="0">
                <a:latin typeface="Times New Roman" panose="02020603050405020304" pitchFamily="18" charset="0"/>
                <a:ea typeface="Times New Roman" panose="02020603050405020304" pitchFamily="18" charset="0"/>
              </a:rPr>
              <a:t>The actual model created to describe the complete mission would be a large undertaking requiring several diagrams</a:t>
            </a:r>
          </a:p>
          <a:p>
            <a:pPr marL="914400" lvl="1" indent="-457200">
              <a:spcBef>
                <a:spcPts val="600"/>
              </a:spcBef>
              <a:buFont typeface="Wingdings" panose="05000000000000000000" pitchFamily="2" charset="2"/>
              <a:buChar char="q"/>
            </a:pPr>
            <a:r>
              <a:rPr lang="en-US" sz="2800" dirty="0">
                <a:latin typeface="Times New Roman" panose="02020603050405020304" pitchFamily="18" charset="0"/>
                <a:ea typeface="Times New Roman" panose="02020603050405020304" pitchFamily="18" charset="0"/>
              </a:rPr>
              <a:t>For reasons of space and time, we have limited this to a set of example diagrams to express the main concepts covered</a:t>
            </a:r>
            <a:endParaRPr lang="en-US" dirty="0"/>
          </a:p>
        </p:txBody>
      </p:sp>
      <p:sp>
        <p:nvSpPr>
          <p:cNvPr id="4" name="Footer Placeholder 4">
            <a:extLst>
              <a:ext uri="{FF2B5EF4-FFF2-40B4-BE49-F238E27FC236}">
                <a16:creationId xmlns:a16="http://schemas.microsoft.com/office/drawing/2014/main" id="{568837B3-4F0A-BBB5-B17C-85DF1ADA4B4E}"/>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1305679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87CD14-FFAE-4B73-BB2D-6EABCA4606E9}"/>
              </a:ext>
            </a:extLst>
          </p:cNvPr>
          <p:cNvPicPr>
            <a:picLocks noChangeAspect="1"/>
          </p:cNvPicPr>
          <p:nvPr/>
        </p:nvPicPr>
        <p:blipFill>
          <a:blip r:embed="rId2"/>
          <a:stretch>
            <a:fillRect/>
          </a:stretch>
        </p:blipFill>
        <p:spPr>
          <a:xfrm>
            <a:off x="863656" y="707587"/>
            <a:ext cx="9957969" cy="6108403"/>
          </a:xfrm>
          <a:prstGeom prst="rect">
            <a:avLst/>
          </a:prstGeom>
        </p:spPr>
      </p:pic>
      <p:sp>
        <p:nvSpPr>
          <p:cNvPr id="3" name="Title 2">
            <a:extLst>
              <a:ext uri="{FF2B5EF4-FFF2-40B4-BE49-F238E27FC236}">
                <a16:creationId xmlns:a16="http://schemas.microsoft.com/office/drawing/2014/main" id="{48834BD2-39E9-4094-820C-ACC859795D4D}"/>
              </a:ext>
            </a:extLst>
          </p:cNvPr>
          <p:cNvSpPr>
            <a:spLocks noGrp="1"/>
          </p:cNvSpPr>
          <p:nvPr>
            <p:ph type="title"/>
          </p:nvPr>
        </p:nvSpPr>
        <p:spPr>
          <a:xfrm>
            <a:off x="164458" y="1786"/>
            <a:ext cx="11170239" cy="784155"/>
          </a:xfrm>
        </p:spPr>
        <p:txBody>
          <a:bodyPr>
            <a:normAutofit/>
          </a:bodyPr>
          <a:lstStyle/>
          <a:p>
            <a:pPr algn="l"/>
            <a:r>
              <a:rPr lang="en-US" sz="3600" b="1" dirty="0"/>
              <a:t>Mission Engineering Views in UAF</a:t>
            </a:r>
          </a:p>
        </p:txBody>
      </p:sp>
      <p:sp>
        <p:nvSpPr>
          <p:cNvPr id="2" name="Rectangle: Rounded Corners 1">
            <a:extLst>
              <a:ext uri="{FF2B5EF4-FFF2-40B4-BE49-F238E27FC236}">
                <a16:creationId xmlns:a16="http://schemas.microsoft.com/office/drawing/2014/main" id="{CD2CC070-6C53-D542-6A6B-E688F21006B5}"/>
              </a:ext>
            </a:extLst>
          </p:cNvPr>
          <p:cNvSpPr/>
          <p:nvPr/>
        </p:nvSpPr>
        <p:spPr>
          <a:xfrm>
            <a:off x="2976602" y="2362756"/>
            <a:ext cx="3808017" cy="685443"/>
          </a:xfrm>
          <a:prstGeom prst="roundRect">
            <a:avLst/>
          </a:prstGeom>
          <a:solidFill>
            <a:srgbClr val="00B0F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63" rtl="0" eaLnBrk="1" fontAlgn="auto" latinLnBrk="0" hangingPunct="1">
              <a:lnSpc>
                <a:spcPct val="100000"/>
              </a:lnSpc>
              <a:spcBef>
                <a:spcPts val="0"/>
              </a:spcBef>
              <a:spcAft>
                <a:spcPts val="0"/>
              </a:spcAft>
              <a:buClrTx/>
              <a:buSzTx/>
              <a:buFontTx/>
              <a:buNone/>
              <a:tabLst/>
              <a:defRPr/>
            </a:pPr>
            <a:r>
              <a:rPr kumimoji="0" lang="en-US" sz="3198"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Mission Threads</a:t>
            </a:r>
          </a:p>
        </p:txBody>
      </p:sp>
      <p:sp>
        <p:nvSpPr>
          <p:cNvPr id="5" name="Rectangle: Rounded Corners 4">
            <a:extLst>
              <a:ext uri="{FF2B5EF4-FFF2-40B4-BE49-F238E27FC236}">
                <a16:creationId xmlns:a16="http://schemas.microsoft.com/office/drawing/2014/main" id="{1ABF51DF-529E-4D4E-DBD8-BE4A9A19124E}"/>
              </a:ext>
            </a:extLst>
          </p:cNvPr>
          <p:cNvSpPr/>
          <p:nvPr/>
        </p:nvSpPr>
        <p:spPr>
          <a:xfrm>
            <a:off x="1605717" y="4114444"/>
            <a:ext cx="5331223" cy="609283"/>
          </a:xfrm>
          <a:prstGeom prst="roundRect">
            <a:avLst/>
          </a:prstGeom>
          <a:solidFill>
            <a:srgbClr val="00B0F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63" rtl="0" eaLnBrk="1" fontAlgn="auto" latinLnBrk="0" hangingPunct="1">
              <a:lnSpc>
                <a:spcPct val="100000"/>
              </a:lnSpc>
              <a:spcBef>
                <a:spcPts val="0"/>
              </a:spcBef>
              <a:spcAft>
                <a:spcPts val="0"/>
              </a:spcAft>
              <a:buClrTx/>
              <a:buSzTx/>
              <a:buFontTx/>
              <a:buNone/>
              <a:tabLst/>
              <a:defRPr/>
            </a:pPr>
            <a:r>
              <a:rPr kumimoji="0" lang="en-US" sz="3198"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Mission Engineering Threads</a:t>
            </a:r>
          </a:p>
        </p:txBody>
      </p:sp>
      <p:sp>
        <p:nvSpPr>
          <p:cNvPr id="7" name="Rectangle: Rounded Corners 6">
            <a:extLst>
              <a:ext uri="{FF2B5EF4-FFF2-40B4-BE49-F238E27FC236}">
                <a16:creationId xmlns:a16="http://schemas.microsoft.com/office/drawing/2014/main" id="{0744C275-7E8A-D0E2-CF11-DCF94F18F192}"/>
              </a:ext>
            </a:extLst>
          </p:cNvPr>
          <p:cNvSpPr/>
          <p:nvPr/>
        </p:nvSpPr>
        <p:spPr>
          <a:xfrm>
            <a:off x="7459319" y="2743558"/>
            <a:ext cx="990084" cy="1675527"/>
          </a:xfrm>
          <a:prstGeom prst="roundRect">
            <a:avLst/>
          </a:prstGeom>
          <a:solidFill>
            <a:srgbClr val="00B0F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09463" rtl="0" eaLnBrk="1" fontAlgn="auto" latinLnBrk="0" hangingPunct="1">
              <a:lnSpc>
                <a:spcPct val="100000"/>
              </a:lnSpc>
              <a:spcBef>
                <a:spcPts val="0"/>
              </a:spcBef>
              <a:spcAft>
                <a:spcPts val="0"/>
              </a:spcAft>
              <a:buClrTx/>
              <a:buSzTx/>
              <a:buFontTx/>
              <a:buNone/>
              <a:tabLst/>
              <a:defRPr/>
            </a:pPr>
            <a:r>
              <a:rPr kumimoji="0" lang="en-US" sz="2399"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MOE’s &amp; MOP’s</a:t>
            </a:r>
          </a:p>
        </p:txBody>
      </p:sp>
      <p:sp>
        <p:nvSpPr>
          <p:cNvPr id="13" name="Rectangle: Rounded Corners 12">
            <a:extLst>
              <a:ext uri="{FF2B5EF4-FFF2-40B4-BE49-F238E27FC236}">
                <a16:creationId xmlns:a16="http://schemas.microsoft.com/office/drawing/2014/main" id="{5063B88C-473F-1A95-1D3B-6DDB089ECCA6}"/>
              </a:ext>
            </a:extLst>
          </p:cNvPr>
          <p:cNvSpPr/>
          <p:nvPr/>
        </p:nvSpPr>
        <p:spPr>
          <a:xfrm>
            <a:off x="1605716" y="1852185"/>
            <a:ext cx="2244696" cy="685443"/>
          </a:xfrm>
          <a:prstGeom prst="roundRect">
            <a:avLst/>
          </a:prstGeom>
          <a:solidFill>
            <a:srgbClr val="00B0F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463" rtl="0" eaLnBrk="1" fontAlgn="auto" latinLnBrk="0" hangingPunct="1">
              <a:lnSpc>
                <a:spcPct val="100000"/>
              </a:lnSpc>
              <a:spcBef>
                <a:spcPts val="0"/>
              </a:spcBef>
              <a:spcAft>
                <a:spcPts val="0"/>
              </a:spcAft>
              <a:buClrTx/>
              <a:buSzTx/>
              <a:buFontTx/>
              <a:buNone/>
              <a:tabLst/>
              <a:defRPr/>
            </a:pPr>
            <a:r>
              <a:rPr kumimoji="0" lang="en-US" sz="2399"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Capabilities &amp; Threats</a:t>
            </a:r>
          </a:p>
        </p:txBody>
      </p:sp>
    </p:spTree>
    <p:extLst>
      <p:ext uri="{BB962C8B-B14F-4D97-AF65-F5344CB8AC3E}">
        <p14:creationId xmlns:p14="http://schemas.microsoft.com/office/powerpoint/2010/main" val="3678977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5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50"/>
                                        <p:tgtEl>
                                          <p:spTgt spid="5"/>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BFADC-D61C-0336-EA88-289CE0C7427B}"/>
              </a:ext>
            </a:extLst>
          </p:cNvPr>
          <p:cNvSpPr>
            <a:spLocks noGrp="1"/>
          </p:cNvSpPr>
          <p:nvPr>
            <p:ph type="title"/>
          </p:nvPr>
        </p:nvSpPr>
        <p:spPr/>
        <p:txBody>
          <a:bodyPr>
            <a:normAutofit fontScale="90000"/>
          </a:bodyPr>
          <a:lstStyle/>
          <a:p>
            <a:r>
              <a:rPr lang="en-US" dirty="0"/>
              <a:t>Model Overview</a:t>
            </a:r>
          </a:p>
        </p:txBody>
      </p:sp>
      <p:sp>
        <p:nvSpPr>
          <p:cNvPr id="5" name="Footer Placeholder 4">
            <a:extLst>
              <a:ext uri="{FF2B5EF4-FFF2-40B4-BE49-F238E27FC236}">
                <a16:creationId xmlns:a16="http://schemas.microsoft.com/office/drawing/2014/main" id="{8A3A4744-F55C-C88A-FBF2-2F02B4DEDDD8}"/>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7" name="Picture 6">
            <a:extLst>
              <a:ext uri="{FF2B5EF4-FFF2-40B4-BE49-F238E27FC236}">
                <a16:creationId xmlns:a16="http://schemas.microsoft.com/office/drawing/2014/main" id="{2A3DF563-2C8A-641F-23B4-5AA06B80F178}"/>
              </a:ext>
            </a:extLst>
          </p:cNvPr>
          <p:cNvPicPr>
            <a:picLocks noChangeAspect="1"/>
          </p:cNvPicPr>
          <p:nvPr/>
        </p:nvPicPr>
        <p:blipFill>
          <a:blip r:embed="rId2"/>
          <a:stretch>
            <a:fillRect/>
          </a:stretch>
        </p:blipFill>
        <p:spPr>
          <a:xfrm>
            <a:off x="4775200" y="161456"/>
            <a:ext cx="7239421" cy="6491437"/>
          </a:xfrm>
          <a:prstGeom prst="rect">
            <a:avLst/>
          </a:prstGeom>
        </p:spPr>
      </p:pic>
    </p:spTree>
    <p:extLst>
      <p:ext uri="{BB962C8B-B14F-4D97-AF65-F5344CB8AC3E}">
        <p14:creationId xmlns:p14="http://schemas.microsoft.com/office/powerpoint/2010/main" val="4091200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0BAD-D338-4F31-9F20-2FE0FD932B24}"/>
              </a:ext>
            </a:extLst>
          </p:cNvPr>
          <p:cNvSpPr>
            <a:spLocks noGrp="1"/>
          </p:cNvSpPr>
          <p:nvPr>
            <p:ph type="title"/>
          </p:nvPr>
        </p:nvSpPr>
        <p:spPr>
          <a:xfrm>
            <a:off x="612776" y="177800"/>
            <a:ext cx="10972800" cy="617668"/>
          </a:xfrm>
        </p:spPr>
        <p:txBody>
          <a:bodyPr>
            <a:noAutofit/>
          </a:bodyPr>
          <a:lstStyle/>
          <a:p>
            <a:r>
              <a:rPr lang="en-US" sz="3600" dirty="0"/>
              <a:t>Definition of Concepts</a:t>
            </a:r>
          </a:p>
        </p:txBody>
      </p:sp>
      <p:graphicFrame>
        <p:nvGraphicFramePr>
          <p:cNvPr id="6" name="Content Placeholder 5">
            <a:extLst>
              <a:ext uri="{FF2B5EF4-FFF2-40B4-BE49-F238E27FC236}">
                <a16:creationId xmlns:a16="http://schemas.microsoft.com/office/drawing/2014/main" id="{EFE96C87-F7E0-4502-9313-CC1AF5D93CF9}"/>
              </a:ext>
            </a:extLst>
          </p:cNvPr>
          <p:cNvGraphicFramePr>
            <a:graphicFrameLocks noGrp="1"/>
          </p:cNvGraphicFramePr>
          <p:nvPr>
            <p:ph idx="1"/>
          </p:nvPr>
        </p:nvGraphicFramePr>
        <p:xfrm>
          <a:off x="1377236" y="1068030"/>
          <a:ext cx="9443881" cy="5676383"/>
        </p:xfrm>
        <a:graphic>
          <a:graphicData uri="http://schemas.openxmlformats.org/drawingml/2006/table">
            <a:tbl>
              <a:tblPr firstRow="1" firstCol="1" bandRow="1">
                <a:tableStyleId>{5C22544A-7EE6-4342-B048-85BDC9FD1C3A}</a:tableStyleId>
              </a:tblPr>
              <a:tblGrid>
                <a:gridCol w="2741772">
                  <a:extLst>
                    <a:ext uri="{9D8B030D-6E8A-4147-A177-3AD203B41FA5}">
                      <a16:colId xmlns:a16="http://schemas.microsoft.com/office/drawing/2014/main" val="484420813"/>
                    </a:ext>
                  </a:extLst>
                </a:gridCol>
                <a:gridCol w="6702109">
                  <a:extLst>
                    <a:ext uri="{9D8B030D-6E8A-4147-A177-3AD203B41FA5}">
                      <a16:colId xmlns:a16="http://schemas.microsoft.com/office/drawing/2014/main" val="4098662153"/>
                    </a:ext>
                  </a:extLst>
                </a:gridCol>
              </a:tblGrid>
              <a:tr h="491425">
                <a:tc>
                  <a:txBody>
                    <a:bodyPr/>
                    <a:lstStyle/>
                    <a:p>
                      <a:pPr marL="0" marR="0" algn="ctr">
                        <a:lnSpc>
                          <a:spcPct val="107000"/>
                        </a:lnSpc>
                        <a:spcBef>
                          <a:spcPts val="0"/>
                        </a:spcBef>
                        <a:spcAft>
                          <a:spcPts val="0"/>
                        </a:spcAft>
                      </a:pPr>
                      <a:r>
                        <a:rPr lang="en-US" sz="3200">
                          <a:effectLst/>
                        </a:rPr>
                        <a:t>Concept</a:t>
                      </a:r>
                      <a:endParaRPr lang="en-US" sz="2800">
                        <a:effectLst/>
                        <a:latin typeface="Times New Roman" panose="02020603050405020304" pitchFamily="18" charset="0"/>
                        <a:ea typeface="MS Mincho" panose="02020609040205080304" pitchFamily="49" charset="-128"/>
                      </a:endParaRPr>
                    </a:p>
                  </a:txBody>
                  <a:tcPr marL="68544" marR="68544" marT="0" marB="0"/>
                </a:tc>
                <a:tc>
                  <a:txBody>
                    <a:bodyPr/>
                    <a:lstStyle/>
                    <a:p>
                      <a:r>
                        <a:rPr lang="en-US" sz="3200" dirty="0">
                          <a:effectLst/>
                        </a:rPr>
                        <a:t>Definition</a:t>
                      </a:r>
                      <a:endParaRPr lang="en-US" dirty="0"/>
                    </a:p>
                  </a:txBody>
                  <a:tcPr marL="68544" marR="68544" marT="0" marB="0"/>
                </a:tc>
                <a:extLst>
                  <a:ext uri="{0D108BD9-81ED-4DB2-BD59-A6C34878D82A}">
                    <a16:rowId xmlns:a16="http://schemas.microsoft.com/office/drawing/2014/main" val="2199957577"/>
                  </a:ext>
                </a:extLst>
              </a:tr>
              <a:tr h="429989">
                <a:tc>
                  <a:txBody>
                    <a:bodyPr/>
                    <a:lstStyle/>
                    <a:p>
                      <a:pPr marL="0" marR="0" algn="just">
                        <a:lnSpc>
                          <a:spcPct val="107000"/>
                        </a:lnSpc>
                        <a:spcBef>
                          <a:spcPts val="0"/>
                        </a:spcBef>
                        <a:spcAft>
                          <a:spcPts val="0"/>
                        </a:spcAft>
                      </a:pPr>
                      <a:r>
                        <a:rPr lang="en-US" sz="2800" dirty="0">
                          <a:effectLst/>
                        </a:rPr>
                        <a:t>Driver*</a:t>
                      </a:r>
                      <a:endParaRPr lang="en-US" sz="2800" dirty="0">
                        <a:effectLst/>
                        <a:latin typeface="Times New Roman" panose="02020603050405020304" pitchFamily="18" charset="0"/>
                        <a:ea typeface="MS Mincho" panose="02020609040205080304" pitchFamily="49" charset="-128"/>
                      </a:endParaRPr>
                    </a:p>
                  </a:txBody>
                  <a:tcPr marL="68544" marR="68544" marT="0" marB="0"/>
                </a:tc>
                <a:tc>
                  <a:txBody>
                    <a:bodyPr/>
                    <a:lstStyle/>
                    <a:p>
                      <a:pPr marL="0" marR="0" algn="just">
                        <a:lnSpc>
                          <a:spcPct val="107000"/>
                        </a:lnSpc>
                        <a:spcBef>
                          <a:spcPts val="0"/>
                        </a:spcBef>
                        <a:spcAft>
                          <a:spcPts val="0"/>
                        </a:spcAft>
                      </a:pPr>
                      <a:r>
                        <a:rPr lang="en-US" sz="1800" dirty="0">
                          <a:effectLst/>
                        </a:rPr>
                        <a:t>Thing that forces us to work or act; that which urges you forward</a:t>
                      </a:r>
                      <a:endParaRPr lang="en-US" sz="2800" dirty="0">
                        <a:effectLst/>
                        <a:latin typeface="Times New Roman" panose="02020603050405020304" pitchFamily="18" charset="0"/>
                        <a:ea typeface="MS Mincho" panose="02020609040205080304" pitchFamily="49" charset="-128"/>
                      </a:endParaRPr>
                    </a:p>
                  </a:txBody>
                  <a:tcPr marL="68544" marR="68544" marT="0" marB="0"/>
                </a:tc>
                <a:extLst>
                  <a:ext uri="{0D108BD9-81ED-4DB2-BD59-A6C34878D82A}">
                    <a16:rowId xmlns:a16="http://schemas.microsoft.com/office/drawing/2014/main" val="186152281"/>
                  </a:ext>
                </a:extLst>
              </a:tr>
              <a:tr h="610840">
                <a:tc>
                  <a:txBody>
                    <a:bodyPr/>
                    <a:lstStyle/>
                    <a:p>
                      <a:pPr marL="0" marR="0" algn="just">
                        <a:lnSpc>
                          <a:spcPct val="107000"/>
                        </a:lnSpc>
                        <a:spcBef>
                          <a:spcPts val="0"/>
                        </a:spcBef>
                        <a:spcAft>
                          <a:spcPts val="0"/>
                        </a:spcAft>
                      </a:pPr>
                      <a:r>
                        <a:rPr lang="en-US" sz="2800" dirty="0">
                          <a:effectLst/>
                        </a:rPr>
                        <a:t>Challenge*</a:t>
                      </a:r>
                      <a:endParaRPr lang="en-US" sz="2800" dirty="0">
                        <a:effectLst/>
                        <a:latin typeface="Times New Roman" panose="02020603050405020304" pitchFamily="18" charset="0"/>
                        <a:ea typeface="MS Mincho" panose="02020609040205080304" pitchFamily="49" charset="-128"/>
                      </a:endParaRPr>
                    </a:p>
                  </a:txBody>
                  <a:tcPr marL="68544" marR="68544" marT="0" marB="0"/>
                </a:tc>
                <a:tc>
                  <a:txBody>
                    <a:bodyPr/>
                    <a:lstStyle/>
                    <a:p>
                      <a:pPr marL="0" marR="0" algn="just">
                        <a:lnSpc>
                          <a:spcPct val="107000"/>
                        </a:lnSpc>
                        <a:spcBef>
                          <a:spcPts val="0"/>
                        </a:spcBef>
                        <a:spcAft>
                          <a:spcPts val="0"/>
                        </a:spcAft>
                      </a:pPr>
                      <a:r>
                        <a:rPr lang="en-US" sz="1800" dirty="0">
                          <a:effectLst/>
                        </a:rPr>
                        <a:t>A demanding or stimulating situation; a call to engage in a contest or fight</a:t>
                      </a:r>
                      <a:endParaRPr lang="en-US" sz="2800" dirty="0">
                        <a:effectLst/>
                        <a:latin typeface="Times New Roman" panose="02020603050405020304" pitchFamily="18" charset="0"/>
                        <a:ea typeface="MS Mincho" panose="02020609040205080304" pitchFamily="49" charset="-128"/>
                      </a:endParaRPr>
                    </a:p>
                  </a:txBody>
                  <a:tcPr marL="68544" marR="68544" marT="0" marB="0"/>
                </a:tc>
                <a:extLst>
                  <a:ext uri="{0D108BD9-81ED-4DB2-BD59-A6C34878D82A}">
                    <a16:rowId xmlns:a16="http://schemas.microsoft.com/office/drawing/2014/main" val="190817649"/>
                  </a:ext>
                </a:extLst>
              </a:tr>
              <a:tr h="429989">
                <a:tc>
                  <a:txBody>
                    <a:bodyPr/>
                    <a:lstStyle/>
                    <a:p>
                      <a:pPr marL="0" marR="0" algn="just">
                        <a:lnSpc>
                          <a:spcPct val="107000"/>
                        </a:lnSpc>
                        <a:spcBef>
                          <a:spcPts val="0"/>
                        </a:spcBef>
                        <a:spcAft>
                          <a:spcPts val="0"/>
                        </a:spcAft>
                      </a:pPr>
                      <a:r>
                        <a:rPr lang="en-US" sz="2800" dirty="0">
                          <a:effectLst/>
                        </a:rPr>
                        <a:t>Enterprise State*</a:t>
                      </a:r>
                      <a:endParaRPr lang="en-US" sz="2800" dirty="0">
                        <a:effectLst/>
                        <a:latin typeface="Times New Roman" panose="02020603050405020304" pitchFamily="18" charset="0"/>
                        <a:ea typeface="MS Mincho" panose="02020609040205080304" pitchFamily="49" charset="-128"/>
                      </a:endParaRPr>
                    </a:p>
                  </a:txBody>
                  <a:tcPr marL="68544" marR="68544" marT="0" marB="0"/>
                </a:tc>
                <a:tc>
                  <a:txBody>
                    <a:bodyPr/>
                    <a:lstStyle/>
                    <a:p>
                      <a:pPr marL="0" marR="0" algn="just">
                        <a:lnSpc>
                          <a:spcPct val="107000"/>
                        </a:lnSpc>
                        <a:spcBef>
                          <a:spcPts val="0"/>
                        </a:spcBef>
                        <a:spcAft>
                          <a:spcPts val="0"/>
                        </a:spcAft>
                      </a:pPr>
                      <a:r>
                        <a:rPr lang="en-US" sz="1800" dirty="0">
                          <a:effectLst/>
                        </a:rPr>
                        <a:t>Condition with respect to circumstances or attributes</a:t>
                      </a:r>
                      <a:endParaRPr lang="en-US" sz="2800" dirty="0">
                        <a:effectLst/>
                        <a:latin typeface="Times New Roman" panose="02020603050405020304" pitchFamily="18" charset="0"/>
                        <a:ea typeface="MS Mincho" panose="02020609040205080304" pitchFamily="49" charset="-128"/>
                      </a:endParaRPr>
                    </a:p>
                  </a:txBody>
                  <a:tcPr marL="68544" marR="68544" marT="0" marB="0"/>
                </a:tc>
                <a:extLst>
                  <a:ext uri="{0D108BD9-81ED-4DB2-BD59-A6C34878D82A}">
                    <a16:rowId xmlns:a16="http://schemas.microsoft.com/office/drawing/2014/main" val="3441515988"/>
                  </a:ext>
                </a:extLst>
              </a:tr>
              <a:tr h="569743">
                <a:tc>
                  <a:txBody>
                    <a:bodyPr/>
                    <a:lstStyle/>
                    <a:p>
                      <a:pPr marL="0" marR="0" algn="just">
                        <a:lnSpc>
                          <a:spcPct val="107000"/>
                        </a:lnSpc>
                        <a:spcBef>
                          <a:spcPts val="0"/>
                        </a:spcBef>
                        <a:spcAft>
                          <a:spcPts val="0"/>
                        </a:spcAft>
                      </a:pPr>
                      <a:r>
                        <a:rPr lang="en-US" sz="2800">
                          <a:effectLst/>
                        </a:rPr>
                        <a:t>Capability</a:t>
                      </a:r>
                      <a:endParaRPr lang="en-US" sz="2800">
                        <a:effectLst/>
                        <a:latin typeface="Times New Roman" panose="02020603050405020304" pitchFamily="18" charset="0"/>
                        <a:ea typeface="MS Mincho" panose="02020609040205080304" pitchFamily="49" charset="-128"/>
                      </a:endParaRPr>
                    </a:p>
                  </a:txBody>
                  <a:tcPr marL="68544" marR="68544" marT="0" marB="0"/>
                </a:tc>
                <a:tc>
                  <a:txBody>
                    <a:bodyPr/>
                    <a:lstStyle/>
                    <a:p>
                      <a:pPr marL="0" marR="0" algn="just">
                        <a:lnSpc>
                          <a:spcPct val="107000"/>
                        </a:lnSpc>
                        <a:spcBef>
                          <a:spcPts val="0"/>
                        </a:spcBef>
                        <a:spcAft>
                          <a:spcPts val="0"/>
                        </a:spcAft>
                      </a:pPr>
                      <a:r>
                        <a:rPr lang="en-US" sz="1800" dirty="0">
                          <a:effectLst/>
                        </a:rPr>
                        <a:t>Ability to do something under particular conditions and environments, to achieve a desired effect.</a:t>
                      </a:r>
                      <a:endParaRPr lang="en-US" sz="2800" dirty="0">
                        <a:effectLst/>
                        <a:latin typeface="Times New Roman" panose="02020603050405020304" pitchFamily="18" charset="0"/>
                        <a:ea typeface="MS Mincho" panose="02020609040205080304" pitchFamily="49" charset="-128"/>
                      </a:endParaRPr>
                    </a:p>
                  </a:txBody>
                  <a:tcPr marL="68544" marR="68544" marT="0" marB="0"/>
                </a:tc>
                <a:extLst>
                  <a:ext uri="{0D108BD9-81ED-4DB2-BD59-A6C34878D82A}">
                    <a16:rowId xmlns:a16="http://schemas.microsoft.com/office/drawing/2014/main" val="418979489"/>
                  </a:ext>
                </a:extLst>
              </a:tr>
              <a:tr h="429989">
                <a:tc>
                  <a:txBody>
                    <a:bodyPr/>
                    <a:lstStyle/>
                    <a:p>
                      <a:pPr marL="0" marR="0" algn="just">
                        <a:lnSpc>
                          <a:spcPct val="107000"/>
                        </a:lnSpc>
                        <a:spcBef>
                          <a:spcPts val="0"/>
                        </a:spcBef>
                        <a:spcAft>
                          <a:spcPts val="0"/>
                        </a:spcAft>
                      </a:pPr>
                      <a:r>
                        <a:rPr lang="en-US" sz="2800" dirty="0">
                          <a:effectLst/>
                        </a:rPr>
                        <a:t>Opportunity*</a:t>
                      </a:r>
                      <a:endParaRPr lang="en-US" sz="2800" dirty="0">
                        <a:effectLst/>
                        <a:latin typeface="Times New Roman" panose="02020603050405020304" pitchFamily="18" charset="0"/>
                        <a:ea typeface="MS Mincho" panose="02020609040205080304" pitchFamily="49" charset="-128"/>
                      </a:endParaRPr>
                    </a:p>
                  </a:txBody>
                  <a:tcPr marL="68544" marR="68544" marT="0" marB="0"/>
                </a:tc>
                <a:tc>
                  <a:txBody>
                    <a:bodyPr/>
                    <a:lstStyle/>
                    <a:p>
                      <a:pPr marL="0" marR="0" algn="just">
                        <a:lnSpc>
                          <a:spcPct val="107000"/>
                        </a:lnSpc>
                        <a:spcBef>
                          <a:spcPts val="0"/>
                        </a:spcBef>
                        <a:spcAft>
                          <a:spcPts val="0"/>
                        </a:spcAft>
                      </a:pPr>
                      <a:r>
                        <a:rPr lang="en-US" sz="1800" dirty="0">
                          <a:effectLst/>
                        </a:rPr>
                        <a:t>A possibility due to a favorable combination of circumstances</a:t>
                      </a:r>
                      <a:endParaRPr lang="en-US" sz="2800" dirty="0">
                        <a:effectLst/>
                        <a:latin typeface="Times New Roman" panose="02020603050405020304" pitchFamily="18" charset="0"/>
                        <a:ea typeface="MS Mincho" panose="02020609040205080304" pitchFamily="49" charset="-128"/>
                      </a:endParaRPr>
                    </a:p>
                  </a:txBody>
                  <a:tcPr marL="68544" marR="68544" marT="0" marB="0"/>
                </a:tc>
                <a:extLst>
                  <a:ext uri="{0D108BD9-81ED-4DB2-BD59-A6C34878D82A}">
                    <a16:rowId xmlns:a16="http://schemas.microsoft.com/office/drawing/2014/main" val="1826354798"/>
                  </a:ext>
                </a:extLst>
              </a:tr>
              <a:tr h="429989">
                <a:tc>
                  <a:txBody>
                    <a:bodyPr/>
                    <a:lstStyle/>
                    <a:p>
                      <a:pPr marL="0" marR="0" algn="just">
                        <a:lnSpc>
                          <a:spcPct val="107000"/>
                        </a:lnSpc>
                        <a:spcBef>
                          <a:spcPts val="0"/>
                        </a:spcBef>
                        <a:spcAft>
                          <a:spcPts val="0"/>
                        </a:spcAft>
                      </a:pPr>
                      <a:r>
                        <a:rPr lang="en-US" sz="2800" dirty="0">
                          <a:effectLst/>
                        </a:rPr>
                        <a:t>Risk*</a:t>
                      </a:r>
                      <a:endParaRPr lang="en-US" sz="2800" dirty="0">
                        <a:effectLst/>
                        <a:latin typeface="Times New Roman" panose="02020603050405020304" pitchFamily="18" charset="0"/>
                        <a:ea typeface="MS Mincho" panose="02020609040205080304" pitchFamily="49" charset="-128"/>
                      </a:endParaRPr>
                    </a:p>
                  </a:txBody>
                  <a:tcPr marL="68544" marR="68544" marT="0" marB="0"/>
                </a:tc>
                <a:tc>
                  <a:txBody>
                    <a:bodyPr/>
                    <a:lstStyle/>
                    <a:p>
                      <a:pPr marL="0" marR="0" algn="just">
                        <a:lnSpc>
                          <a:spcPct val="107000"/>
                        </a:lnSpc>
                        <a:spcBef>
                          <a:spcPts val="0"/>
                        </a:spcBef>
                        <a:spcAft>
                          <a:spcPts val="0"/>
                        </a:spcAft>
                      </a:pPr>
                      <a:r>
                        <a:rPr lang="en-US" sz="1800" dirty="0">
                          <a:effectLst/>
                        </a:rPr>
                        <a:t>A source of danger; a possibility of incurring loss or misfortune</a:t>
                      </a:r>
                      <a:endParaRPr lang="en-US" sz="2800" dirty="0">
                        <a:effectLst/>
                        <a:latin typeface="Times New Roman" panose="02020603050405020304" pitchFamily="18" charset="0"/>
                        <a:ea typeface="MS Mincho" panose="02020609040205080304" pitchFamily="49" charset="-128"/>
                      </a:endParaRPr>
                    </a:p>
                  </a:txBody>
                  <a:tcPr marL="68544" marR="68544" marT="0" marB="0"/>
                </a:tc>
                <a:extLst>
                  <a:ext uri="{0D108BD9-81ED-4DB2-BD59-A6C34878D82A}">
                    <a16:rowId xmlns:a16="http://schemas.microsoft.com/office/drawing/2014/main" val="464703313"/>
                  </a:ext>
                </a:extLst>
              </a:tr>
              <a:tr h="610840">
                <a:tc>
                  <a:txBody>
                    <a:bodyPr/>
                    <a:lstStyle/>
                    <a:p>
                      <a:pPr marL="0" marR="0" algn="just">
                        <a:lnSpc>
                          <a:spcPct val="107000"/>
                        </a:lnSpc>
                        <a:spcBef>
                          <a:spcPts val="0"/>
                        </a:spcBef>
                        <a:spcAft>
                          <a:spcPts val="0"/>
                        </a:spcAft>
                      </a:pPr>
                      <a:r>
                        <a:rPr lang="en-US" sz="2800" dirty="0">
                          <a:effectLst/>
                        </a:rPr>
                        <a:t>Effect</a:t>
                      </a:r>
                      <a:endParaRPr lang="en-US" sz="2800" dirty="0">
                        <a:effectLst/>
                        <a:latin typeface="Times New Roman" panose="02020603050405020304" pitchFamily="18" charset="0"/>
                        <a:ea typeface="MS Mincho" panose="02020609040205080304" pitchFamily="49" charset="-128"/>
                      </a:endParaRPr>
                    </a:p>
                  </a:txBody>
                  <a:tcPr marL="68544" marR="68544" marT="0" marB="0"/>
                </a:tc>
                <a:tc>
                  <a:txBody>
                    <a:bodyPr/>
                    <a:lstStyle/>
                    <a:p>
                      <a:pPr marL="0" marR="0" algn="just">
                        <a:lnSpc>
                          <a:spcPct val="107000"/>
                        </a:lnSpc>
                        <a:spcBef>
                          <a:spcPts val="0"/>
                        </a:spcBef>
                        <a:spcAft>
                          <a:spcPts val="0"/>
                        </a:spcAft>
                      </a:pPr>
                      <a:r>
                        <a:rPr lang="en-US" sz="1800">
                          <a:effectLst/>
                        </a:rPr>
                        <a:t>A phenomenon that follows and is caused by some previous phenomenon</a:t>
                      </a:r>
                      <a:endParaRPr lang="en-US" sz="2800">
                        <a:effectLst/>
                        <a:latin typeface="Times New Roman" panose="02020603050405020304" pitchFamily="18" charset="0"/>
                        <a:ea typeface="MS Mincho" panose="02020609040205080304" pitchFamily="49" charset="-128"/>
                      </a:endParaRPr>
                    </a:p>
                  </a:txBody>
                  <a:tcPr marL="68544" marR="68544" marT="0" marB="0"/>
                </a:tc>
                <a:extLst>
                  <a:ext uri="{0D108BD9-81ED-4DB2-BD59-A6C34878D82A}">
                    <a16:rowId xmlns:a16="http://schemas.microsoft.com/office/drawing/2014/main" val="3223176536"/>
                  </a:ext>
                </a:extLst>
              </a:tr>
              <a:tr h="610840">
                <a:tc>
                  <a:txBody>
                    <a:bodyPr/>
                    <a:lstStyle/>
                    <a:p>
                      <a:pPr marL="0" marR="0" algn="just">
                        <a:lnSpc>
                          <a:spcPct val="107000"/>
                        </a:lnSpc>
                        <a:spcBef>
                          <a:spcPts val="0"/>
                        </a:spcBef>
                        <a:spcAft>
                          <a:spcPts val="0"/>
                        </a:spcAft>
                      </a:pPr>
                      <a:r>
                        <a:rPr lang="en-US" sz="2800" dirty="0">
                          <a:effectLst/>
                        </a:rPr>
                        <a:t>Outcome*</a:t>
                      </a:r>
                      <a:endParaRPr lang="en-US" sz="2800" dirty="0">
                        <a:effectLst/>
                        <a:latin typeface="Times New Roman" panose="02020603050405020304" pitchFamily="18" charset="0"/>
                        <a:ea typeface="MS Mincho" panose="02020609040205080304" pitchFamily="49" charset="-128"/>
                      </a:endParaRPr>
                    </a:p>
                  </a:txBody>
                  <a:tcPr marL="68544" marR="68544" marT="0" marB="0"/>
                </a:tc>
                <a:tc>
                  <a:txBody>
                    <a:bodyPr/>
                    <a:lstStyle/>
                    <a:p>
                      <a:pPr marL="0" marR="0" algn="just">
                        <a:lnSpc>
                          <a:spcPct val="107000"/>
                        </a:lnSpc>
                        <a:spcBef>
                          <a:spcPts val="0"/>
                        </a:spcBef>
                        <a:spcAft>
                          <a:spcPts val="0"/>
                        </a:spcAft>
                      </a:pPr>
                      <a:r>
                        <a:rPr lang="en-US" sz="1800" dirty="0">
                          <a:effectLst/>
                        </a:rPr>
                        <a:t>Something that happens or is produced as the final consequence or product</a:t>
                      </a:r>
                      <a:endParaRPr lang="en-US" sz="2800" dirty="0">
                        <a:effectLst/>
                        <a:latin typeface="Times New Roman" panose="02020603050405020304" pitchFamily="18" charset="0"/>
                        <a:ea typeface="MS Mincho" panose="02020609040205080304" pitchFamily="49" charset="-128"/>
                      </a:endParaRPr>
                    </a:p>
                  </a:txBody>
                  <a:tcPr marL="68544" marR="68544" marT="0" marB="0"/>
                </a:tc>
                <a:extLst>
                  <a:ext uri="{0D108BD9-81ED-4DB2-BD59-A6C34878D82A}">
                    <a16:rowId xmlns:a16="http://schemas.microsoft.com/office/drawing/2014/main" val="3808336934"/>
                  </a:ext>
                </a:extLst>
              </a:tr>
              <a:tr h="610840">
                <a:tc>
                  <a:txBody>
                    <a:bodyPr/>
                    <a:lstStyle/>
                    <a:p>
                      <a:pPr marL="0" marR="0" algn="just">
                        <a:lnSpc>
                          <a:spcPct val="107000"/>
                        </a:lnSpc>
                        <a:spcBef>
                          <a:spcPts val="0"/>
                        </a:spcBef>
                        <a:spcAft>
                          <a:spcPts val="0"/>
                        </a:spcAft>
                      </a:pPr>
                      <a:r>
                        <a:rPr lang="en-US" sz="2800" dirty="0">
                          <a:effectLst/>
                          <a:latin typeface="Roboto Condensed" panose="02000000000000000000" pitchFamily="2" charset="0"/>
                          <a:ea typeface="Roboto Condensed" panose="02000000000000000000" pitchFamily="2" charset="0"/>
                        </a:rPr>
                        <a:t>Concern</a:t>
                      </a:r>
                    </a:p>
                  </a:txBody>
                  <a:tcPr marL="68544" marR="68544" marT="0" marB="0"/>
                </a:tc>
                <a:tc>
                  <a:txBody>
                    <a:bodyPr/>
                    <a:lstStyle/>
                    <a:p>
                      <a:pPr marL="0" marR="0" algn="just">
                        <a:lnSpc>
                          <a:spcPct val="107000"/>
                        </a:lnSpc>
                        <a:spcBef>
                          <a:spcPts val="0"/>
                        </a:spcBef>
                        <a:spcAft>
                          <a:spcPts val="0"/>
                        </a:spcAft>
                      </a:pPr>
                      <a:r>
                        <a:rPr lang="en-US" sz="1800" dirty="0">
                          <a:effectLst/>
                          <a:latin typeface="+mn-lt"/>
                          <a:ea typeface="MS Mincho" panose="02020609040205080304" pitchFamily="49" charset="-128"/>
                        </a:rPr>
                        <a:t>A matter of relevance or importance to a stakeholder regarding an entity of interest.</a:t>
                      </a:r>
                    </a:p>
                  </a:txBody>
                  <a:tcPr marL="68544" marR="68544" marT="0" marB="0"/>
                </a:tc>
                <a:extLst>
                  <a:ext uri="{0D108BD9-81ED-4DB2-BD59-A6C34878D82A}">
                    <a16:rowId xmlns:a16="http://schemas.microsoft.com/office/drawing/2014/main" val="3795758689"/>
                  </a:ext>
                </a:extLst>
              </a:tr>
            </a:tbl>
          </a:graphicData>
        </a:graphic>
      </p:graphicFrame>
      <p:sp>
        <p:nvSpPr>
          <p:cNvPr id="4" name="Date Placeholder 3">
            <a:extLst>
              <a:ext uri="{FF2B5EF4-FFF2-40B4-BE49-F238E27FC236}">
                <a16:creationId xmlns:a16="http://schemas.microsoft.com/office/drawing/2014/main" id="{990CAC51-4450-4E84-B5CB-E75CA98F2880}"/>
              </a:ext>
            </a:extLst>
          </p:cNvPr>
          <p:cNvSpPr>
            <a:spLocks noGrp="1"/>
          </p:cNvSpPr>
          <p:nvPr>
            <p:ph type="dt" sz="half" idx="10"/>
          </p:nvPr>
        </p:nvSpPr>
        <p:spPr>
          <a:xfrm>
            <a:off x="381342" y="6606473"/>
            <a:ext cx="1133090" cy="20437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A22351-9B41-4E6B-91B9-799BA18E2169}" type="datetimeFigureOut">
              <a:rPr lang="en-US" smtClean="0"/>
              <a:pPr/>
              <a:t>7/9/2024</a:t>
            </a:fld>
            <a:endParaRPr lang="en-US" dirty="0"/>
          </a:p>
        </p:txBody>
      </p:sp>
      <p:sp>
        <p:nvSpPr>
          <p:cNvPr id="5" name="Slide Number Placeholder 4">
            <a:extLst>
              <a:ext uri="{FF2B5EF4-FFF2-40B4-BE49-F238E27FC236}">
                <a16:creationId xmlns:a16="http://schemas.microsoft.com/office/drawing/2014/main" id="{4C26B8A2-CB21-43C2-A06D-17DFC0DADF86}"/>
              </a:ext>
            </a:extLst>
          </p:cNvPr>
          <p:cNvSpPr>
            <a:spLocks noGrp="1"/>
          </p:cNvSpPr>
          <p:nvPr>
            <p:ph type="sldNum" sz="quarter" idx="12"/>
          </p:nvPr>
        </p:nvSpPr>
        <p:spPr>
          <a:xfrm>
            <a:off x="10677568" y="6606473"/>
            <a:ext cx="1135824" cy="20437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236139-546C-4126-912C-7A3BDA9893E3}" type="slidenum">
              <a:rPr lang="en-US" smtClean="0"/>
              <a:pPr/>
              <a:t>26</a:t>
            </a:fld>
            <a:endParaRPr lang="en-US"/>
          </a:p>
        </p:txBody>
      </p:sp>
      <p:sp>
        <p:nvSpPr>
          <p:cNvPr id="8" name="Footer Placeholder 4">
            <a:extLst>
              <a:ext uri="{FF2B5EF4-FFF2-40B4-BE49-F238E27FC236}">
                <a16:creationId xmlns:a16="http://schemas.microsoft.com/office/drawing/2014/main" id="{5694FA39-1692-8F5D-FD97-E293A0329D32}"/>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3334394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77733-A426-87F2-F8CA-8ADDE69FCC07}"/>
              </a:ext>
            </a:extLst>
          </p:cNvPr>
          <p:cNvSpPr>
            <a:spLocks noGrp="1"/>
          </p:cNvSpPr>
          <p:nvPr>
            <p:ph type="title"/>
          </p:nvPr>
        </p:nvSpPr>
        <p:spPr>
          <a:xfrm>
            <a:off x="609918" y="122239"/>
            <a:ext cx="10978515" cy="563561"/>
          </a:xfrm>
        </p:spPr>
        <p:txBody>
          <a:bodyPr>
            <a:normAutofit fontScale="90000"/>
          </a:bodyPr>
          <a:lstStyle/>
          <a:p>
            <a:r>
              <a:rPr lang="en-US" dirty="0"/>
              <a:t>Stakeholders, Concerns, Goals and Drivers</a:t>
            </a:r>
          </a:p>
        </p:txBody>
      </p:sp>
      <p:sp>
        <p:nvSpPr>
          <p:cNvPr id="4" name="Content Placeholder 5">
            <a:extLst>
              <a:ext uri="{FF2B5EF4-FFF2-40B4-BE49-F238E27FC236}">
                <a16:creationId xmlns:a16="http://schemas.microsoft.com/office/drawing/2014/main" id="{B5049B5E-9FBB-43C5-6376-917854711FC3}"/>
              </a:ext>
            </a:extLst>
          </p:cNvPr>
          <p:cNvSpPr>
            <a:spLocks noGrp="1"/>
          </p:cNvSpPr>
          <p:nvPr>
            <p:ph idx="1"/>
          </p:nvPr>
        </p:nvSpPr>
        <p:spPr>
          <a:xfrm>
            <a:off x="155918" y="750440"/>
            <a:ext cx="2895258" cy="5724168"/>
          </a:xfrm>
        </p:spPr>
        <p:txBody>
          <a:bodyPr vert="horz" lIns="91440" tIns="45720" rIns="91440" bIns="45720" rtlCol="0">
            <a:normAutofit fontScale="92500" lnSpcReduction="10000"/>
          </a:bodyPr>
          <a:lstStyle/>
          <a:p>
            <a:pPr>
              <a:spcBef>
                <a:spcPts val="1800"/>
              </a:spcBef>
            </a:pPr>
            <a:r>
              <a:rPr lang="en-US" sz="2400" dirty="0"/>
              <a:t>Stakeholders of the mission likely have enduring concerns that are independent of the mission but relate to its goals.</a:t>
            </a:r>
          </a:p>
          <a:p>
            <a:pPr>
              <a:spcBef>
                <a:spcPts val="1800"/>
              </a:spcBef>
            </a:pPr>
            <a:r>
              <a:rPr lang="en-US" sz="2400" dirty="0"/>
              <a:t>The Legion Commander (a post Admiral </a:t>
            </a:r>
            <a:r>
              <a:rPr lang="en-US" sz="2400" dirty="0" err="1"/>
              <a:t>Ozzel</a:t>
            </a:r>
            <a:r>
              <a:rPr lang="en-US" sz="2400" dirty="0"/>
              <a:t> fills), Darth </a:t>
            </a:r>
            <a:r>
              <a:rPr lang="en-US" sz="2400" dirty="0" err="1"/>
              <a:t>Sidius</a:t>
            </a:r>
            <a:r>
              <a:rPr lang="en-US" sz="2400" dirty="0"/>
              <a:t>, and Darth Vader have Concerns that relate directly to the mission goals, linking to Drivers.</a:t>
            </a:r>
          </a:p>
        </p:txBody>
      </p:sp>
      <p:sp>
        <p:nvSpPr>
          <p:cNvPr id="3" name="Footer Placeholder 4">
            <a:extLst>
              <a:ext uri="{FF2B5EF4-FFF2-40B4-BE49-F238E27FC236}">
                <a16:creationId xmlns:a16="http://schemas.microsoft.com/office/drawing/2014/main" id="{8C8AE869-11E2-FAB4-6952-DD91A9AC4E7E}"/>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7" name="Picture 6">
            <a:extLst>
              <a:ext uri="{FF2B5EF4-FFF2-40B4-BE49-F238E27FC236}">
                <a16:creationId xmlns:a16="http://schemas.microsoft.com/office/drawing/2014/main" id="{DDC25C43-20E9-713F-4219-B4254F6159DC}"/>
              </a:ext>
            </a:extLst>
          </p:cNvPr>
          <p:cNvPicPr>
            <a:picLocks noChangeAspect="1"/>
          </p:cNvPicPr>
          <p:nvPr/>
        </p:nvPicPr>
        <p:blipFill>
          <a:blip r:embed="rId2"/>
          <a:stretch>
            <a:fillRect/>
          </a:stretch>
        </p:blipFill>
        <p:spPr>
          <a:xfrm>
            <a:off x="2978096" y="750440"/>
            <a:ext cx="9102437" cy="5562600"/>
          </a:xfrm>
          <a:prstGeom prst="rect">
            <a:avLst/>
          </a:prstGeom>
        </p:spPr>
      </p:pic>
      <p:sp>
        <p:nvSpPr>
          <p:cNvPr id="5" name="Rectangle 4">
            <a:extLst>
              <a:ext uri="{FF2B5EF4-FFF2-40B4-BE49-F238E27FC236}">
                <a16:creationId xmlns:a16="http://schemas.microsoft.com/office/drawing/2014/main" id="{E60B8B1F-C1EB-399C-0EF9-27C2C6411B63}"/>
              </a:ext>
            </a:extLst>
          </p:cNvPr>
          <p:cNvSpPr/>
          <p:nvPr/>
        </p:nvSpPr>
        <p:spPr>
          <a:xfrm>
            <a:off x="10506031" y="1298024"/>
            <a:ext cx="1223412" cy="523220"/>
          </a:xfrm>
          <a:prstGeom prst="rect">
            <a:avLst/>
          </a:prstGeom>
          <a:noFill/>
        </p:spPr>
        <p:txBody>
          <a:bodyPr wrap="none" lIns="91440" tIns="45720" rIns="91440" bIns="45720">
            <a:spAutoFit/>
          </a:bodyPr>
          <a:lstStyle/>
          <a:p>
            <a:pPr algn="ctr"/>
            <a:r>
              <a:rPr lang="en-US" sz="2800" b="1" i="1" dirty="0">
                <a:ln w="22225">
                  <a:solidFill>
                    <a:schemeClr val="accent2"/>
                  </a:solidFill>
                  <a:prstDash val="solid"/>
                </a:ln>
                <a:solidFill>
                  <a:schemeClr val="accent2">
                    <a:lumMod val="40000"/>
                    <a:lumOff val="60000"/>
                  </a:schemeClr>
                </a:solidFill>
              </a:rPr>
              <a:t>Driver</a:t>
            </a:r>
          </a:p>
        </p:txBody>
      </p:sp>
      <p:sp>
        <p:nvSpPr>
          <p:cNvPr id="6" name="Rectangle 5">
            <a:extLst>
              <a:ext uri="{FF2B5EF4-FFF2-40B4-BE49-F238E27FC236}">
                <a16:creationId xmlns:a16="http://schemas.microsoft.com/office/drawing/2014/main" id="{09070F40-241E-239E-9706-CAD76A514A96}"/>
              </a:ext>
            </a:extLst>
          </p:cNvPr>
          <p:cNvSpPr/>
          <p:nvPr/>
        </p:nvSpPr>
        <p:spPr>
          <a:xfrm>
            <a:off x="7722626" y="1198194"/>
            <a:ext cx="1183337" cy="523220"/>
          </a:xfrm>
          <a:prstGeom prst="rect">
            <a:avLst/>
          </a:prstGeom>
          <a:noFill/>
        </p:spPr>
        <p:txBody>
          <a:bodyPr wrap="none" lIns="91440" tIns="45720" rIns="91440" bIns="45720">
            <a:spAutoFit/>
          </a:bodyPr>
          <a:lstStyle/>
          <a:p>
            <a:pPr algn="ctr"/>
            <a:r>
              <a:rPr lang="en-US" sz="2800" b="1" i="1" dirty="0">
                <a:ln w="22225">
                  <a:solidFill>
                    <a:schemeClr val="accent2"/>
                  </a:solidFill>
                  <a:prstDash val="solid"/>
                </a:ln>
                <a:solidFill>
                  <a:schemeClr val="accent2">
                    <a:lumMod val="40000"/>
                    <a:lumOff val="60000"/>
                  </a:schemeClr>
                </a:solidFill>
              </a:rPr>
              <a:t>Goals</a:t>
            </a:r>
          </a:p>
        </p:txBody>
      </p:sp>
      <p:sp>
        <p:nvSpPr>
          <p:cNvPr id="8" name="Rectangle 7">
            <a:extLst>
              <a:ext uri="{FF2B5EF4-FFF2-40B4-BE49-F238E27FC236}">
                <a16:creationId xmlns:a16="http://schemas.microsoft.com/office/drawing/2014/main" id="{D3BB0A7C-80E0-88E1-B18E-3E8B822B72DF}"/>
              </a:ext>
            </a:extLst>
          </p:cNvPr>
          <p:cNvSpPr/>
          <p:nvPr/>
        </p:nvSpPr>
        <p:spPr>
          <a:xfrm>
            <a:off x="5070986" y="2103755"/>
            <a:ext cx="1843774" cy="523220"/>
          </a:xfrm>
          <a:prstGeom prst="rect">
            <a:avLst/>
          </a:prstGeom>
          <a:noFill/>
        </p:spPr>
        <p:txBody>
          <a:bodyPr wrap="none" lIns="91440" tIns="45720" rIns="91440" bIns="45720">
            <a:spAutoFit/>
          </a:bodyPr>
          <a:lstStyle/>
          <a:p>
            <a:pPr algn="ctr"/>
            <a:r>
              <a:rPr lang="en-US" sz="2800" b="1" i="1" dirty="0">
                <a:ln w="22225">
                  <a:solidFill>
                    <a:schemeClr val="accent2"/>
                  </a:solidFill>
                  <a:prstDash val="solid"/>
                </a:ln>
                <a:solidFill>
                  <a:schemeClr val="accent2">
                    <a:lumMod val="40000"/>
                    <a:lumOff val="60000"/>
                  </a:schemeClr>
                </a:solidFill>
              </a:rPr>
              <a:t>Concerns</a:t>
            </a:r>
          </a:p>
        </p:txBody>
      </p:sp>
      <p:sp>
        <p:nvSpPr>
          <p:cNvPr id="9" name="Rectangle 8">
            <a:extLst>
              <a:ext uri="{FF2B5EF4-FFF2-40B4-BE49-F238E27FC236}">
                <a16:creationId xmlns:a16="http://schemas.microsoft.com/office/drawing/2014/main" id="{2A8A770E-C17A-3ED3-6DB5-A89E111CAEA6}"/>
              </a:ext>
            </a:extLst>
          </p:cNvPr>
          <p:cNvSpPr/>
          <p:nvPr/>
        </p:nvSpPr>
        <p:spPr>
          <a:xfrm>
            <a:off x="2978096" y="547258"/>
            <a:ext cx="2242922" cy="954107"/>
          </a:xfrm>
          <a:prstGeom prst="rect">
            <a:avLst/>
          </a:prstGeom>
          <a:noFill/>
        </p:spPr>
        <p:txBody>
          <a:bodyPr wrap="none" lIns="91440" tIns="45720" rIns="91440" bIns="45720">
            <a:spAutoFit/>
          </a:bodyPr>
          <a:lstStyle/>
          <a:p>
            <a:pPr algn="ctr"/>
            <a:r>
              <a:rPr lang="en-US" sz="2800" b="1" i="1" dirty="0">
                <a:ln w="22225">
                  <a:solidFill>
                    <a:schemeClr val="accent2"/>
                  </a:solidFill>
                  <a:prstDash val="solid"/>
                </a:ln>
                <a:solidFill>
                  <a:schemeClr val="accent2">
                    <a:lumMod val="40000"/>
                    <a:lumOff val="60000"/>
                  </a:schemeClr>
                </a:solidFill>
              </a:rPr>
              <a:t>Stakeholder</a:t>
            </a:r>
          </a:p>
          <a:p>
            <a:pPr algn="ctr"/>
            <a:r>
              <a:rPr lang="en-US" sz="2800" b="1" i="1" dirty="0">
                <a:ln w="22225">
                  <a:solidFill>
                    <a:schemeClr val="accent2"/>
                  </a:solidFill>
                  <a:prstDash val="solid"/>
                </a:ln>
                <a:solidFill>
                  <a:schemeClr val="accent2">
                    <a:lumMod val="40000"/>
                    <a:lumOff val="60000"/>
                  </a:schemeClr>
                </a:solidFill>
              </a:rPr>
              <a:t>Types</a:t>
            </a:r>
          </a:p>
        </p:txBody>
      </p:sp>
      <p:sp>
        <p:nvSpPr>
          <p:cNvPr id="10" name="Rectangle 9">
            <a:extLst>
              <a:ext uri="{FF2B5EF4-FFF2-40B4-BE49-F238E27FC236}">
                <a16:creationId xmlns:a16="http://schemas.microsoft.com/office/drawing/2014/main" id="{69BCE561-7F30-7AB5-DAB5-E2176915A447}"/>
              </a:ext>
            </a:extLst>
          </p:cNvPr>
          <p:cNvSpPr/>
          <p:nvPr/>
        </p:nvSpPr>
        <p:spPr>
          <a:xfrm>
            <a:off x="2963669" y="3337341"/>
            <a:ext cx="2271776" cy="954107"/>
          </a:xfrm>
          <a:prstGeom prst="rect">
            <a:avLst/>
          </a:prstGeom>
          <a:noFill/>
        </p:spPr>
        <p:txBody>
          <a:bodyPr wrap="none" lIns="91440" tIns="45720" rIns="91440" bIns="45720">
            <a:spAutoFit/>
          </a:bodyPr>
          <a:lstStyle/>
          <a:p>
            <a:pPr algn="ctr"/>
            <a:r>
              <a:rPr lang="en-US" sz="2800" b="1" i="1" dirty="0">
                <a:ln w="22225">
                  <a:solidFill>
                    <a:schemeClr val="accent2"/>
                  </a:solidFill>
                  <a:prstDash val="solid"/>
                </a:ln>
                <a:solidFill>
                  <a:schemeClr val="accent2">
                    <a:lumMod val="40000"/>
                    <a:lumOff val="60000"/>
                  </a:schemeClr>
                </a:solidFill>
              </a:rPr>
              <a:t>Stakeholder</a:t>
            </a:r>
          </a:p>
          <a:p>
            <a:pPr algn="ctr"/>
            <a:r>
              <a:rPr lang="en-US" sz="2800" b="1" i="1" dirty="0">
                <a:ln w="22225">
                  <a:solidFill>
                    <a:schemeClr val="accent2"/>
                  </a:solidFill>
                  <a:prstDash val="solid"/>
                </a:ln>
                <a:solidFill>
                  <a:schemeClr val="accent2">
                    <a:lumMod val="40000"/>
                    <a:lumOff val="60000"/>
                  </a:schemeClr>
                </a:solidFill>
              </a:rPr>
              <a:t>Individuals</a:t>
            </a:r>
          </a:p>
        </p:txBody>
      </p:sp>
    </p:spTree>
    <p:extLst>
      <p:ext uri="{BB962C8B-B14F-4D97-AF65-F5344CB8AC3E}">
        <p14:creationId xmlns:p14="http://schemas.microsoft.com/office/powerpoint/2010/main" val="1435288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64F6-82FC-9C1E-5E28-7BB00FFD5491}"/>
              </a:ext>
            </a:extLst>
          </p:cNvPr>
          <p:cNvSpPr>
            <a:spLocks noGrp="1"/>
          </p:cNvSpPr>
          <p:nvPr>
            <p:ph type="title"/>
          </p:nvPr>
        </p:nvSpPr>
        <p:spPr/>
        <p:txBody>
          <a:bodyPr>
            <a:normAutofit fontScale="90000"/>
          </a:bodyPr>
          <a:lstStyle/>
          <a:p>
            <a:r>
              <a:rPr lang="en-US" dirty="0"/>
              <a:t>Table of Concerns and Stakeholders</a:t>
            </a:r>
          </a:p>
        </p:txBody>
      </p:sp>
      <p:sp>
        <p:nvSpPr>
          <p:cNvPr id="3" name="Content Placeholder 2">
            <a:extLst>
              <a:ext uri="{FF2B5EF4-FFF2-40B4-BE49-F238E27FC236}">
                <a16:creationId xmlns:a16="http://schemas.microsoft.com/office/drawing/2014/main" id="{60EF6542-392B-20FD-11BC-CACC87B020E2}"/>
              </a:ext>
            </a:extLst>
          </p:cNvPr>
          <p:cNvSpPr>
            <a:spLocks noGrp="1"/>
          </p:cNvSpPr>
          <p:nvPr>
            <p:ph idx="1"/>
          </p:nvPr>
        </p:nvSpPr>
        <p:spPr/>
        <p:txBody>
          <a:bodyPr/>
          <a:lstStyle/>
          <a:p>
            <a:endParaRPr lang="en-US"/>
          </a:p>
        </p:txBody>
      </p:sp>
      <p:sp>
        <p:nvSpPr>
          <p:cNvPr id="6" name="Footer Placeholder 4">
            <a:extLst>
              <a:ext uri="{FF2B5EF4-FFF2-40B4-BE49-F238E27FC236}">
                <a16:creationId xmlns:a16="http://schemas.microsoft.com/office/drawing/2014/main" id="{93368D16-0E6C-FAD9-6E18-308992F35497}"/>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4" name="Picture -277985275.png" descr="-277985275.png">
            <a:extLst>
              <a:ext uri="{FF2B5EF4-FFF2-40B4-BE49-F238E27FC236}">
                <a16:creationId xmlns:a16="http://schemas.microsoft.com/office/drawing/2014/main" id="{874345E9-615A-DE6C-8952-72D7993410AD}"/>
              </a:ext>
            </a:extLst>
          </p:cNvPr>
          <p:cNvPicPr preferRelativeResize="0">
            <a:picLocks/>
          </p:cNvPicPr>
          <p:nvPr/>
        </p:nvPicPr>
        <p:blipFill>
          <a:blip r:embed="rId2" cstate="print"/>
          <a:stretch>
            <a:fillRect/>
          </a:stretch>
        </p:blipFill>
        <p:spPr>
          <a:xfrm>
            <a:off x="612776" y="1155074"/>
            <a:ext cx="11048999" cy="5385468"/>
          </a:xfrm>
          <a:prstGeom prst="rect">
            <a:avLst/>
          </a:prstGeom>
        </p:spPr>
      </p:pic>
    </p:spTree>
    <p:extLst>
      <p:ext uri="{BB962C8B-B14F-4D97-AF65-F5344CB8AC3E}">
        <p14:creationId xmlns:p14="http://schemas.microsoft.com/office/powerpoint/2010/main" val="599682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98D0-247C-5EFD-D987-E05DB35B06A8}"/>
              </a:ext>
            </a:extLst>
          </p:cNvPr>
          <p:cNvSpPr>
            <a:spLocks noGrp="1"/>
          </p:cNvSpPr>
          <p:nvPr>
            <p:ph type="title"/>
          </p:nvPr>
        </p:nvSpPr>
        <p:spPr>
          <a:xfrm>
            <a:off x="609918" y="185739"/>
            <a:ext cx="10978515" cy="563561"/>
          </a:xfrm>
        </p:spPr>
        <p:txBody>
          <a:bodyPr>
            <a:normAutofit fontScale="90000"/>
          </a:bodyPr>
          <a:lstStyle/>
          <a:p>
            <a:r>
              <a:rPr lang="en-US" dirty="0"/>
              <a:t>Mission Types, Levels, and Context</a:t>
            </a:r>
          </a:p>
        </p:txBody>
      </p:sp>
      <p:sp>
        <p:nvSpPr>
          <p:cNvPr id="3" name="Content Placeholder 2">
            <a:extLst>
              <a:ext uri="{FF2B5EF4-FFF2-40B4-BE49-F238E27FC236}">
                <a16:creationId xmlns:a16="http://schemas.microsoft.com/office/drawing/2014/main" id="{FDE97A25-53E5-80AD-0079-EC5260031EE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9B3D3EAE-3082-AEBD-F588-437A37A29104}"/>
              </a:ext>
            </a:extLst>
          </p:cNvPr>
          <p:cNvPicPr>
            <a:picLocks noChangeAspect="1"/>
          </p:cNvPicPr>
          <p:nvPr/>
        </p:nvPicPr>
        <p:blipFill>
          <a:blip r:embed="rId2"/>
          <a:stretch>
            <a:fillRect/>
          </a:stretch>
        </p:blipFill>
        <p:spPr>
          <a:xfrm>
            <a:off x="1527175" y="902840"/>
            <a:ext cx="8919688" cy="6031360"/>
          </a:xfrm>
          <a:prstGeom prst="rect">
            <a:avLst/>
          </a:prstGeom>
        </p:spPr>
      </p:pic>
      <p:sp>
        <p:nvSpPr>
          <p:cNvPr id="5" name="Footer Placeholder 4">
            <a:extLst>
              <a:ext uri="{FF2B5EF4-FFF2-40B4-BE49-F238E27FC236}">
                <a16:creationId xmlns:a16="http://schemas.microsoft.com/office/drawing/2014/main" id="{5AC42BBB-3416-AA55-5E99-933FB75F2668}"/>
              </a:ext>
            </a:extLst>
          </p:cNvPr>
          <p:cNvSpPr txBox="1"/>
          <p:nvPr/>
        </p:nvSpPr>
        <p:spPr>
          <a:xfrm>
            <a:off x="1991895" y="6606475"/>
            <a:ext cx="8221397" cy="191654"/>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19393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EEAE-577D-C1E7-E9D5-0272DDBCCB4A}"/>
              </a:ext>
            </a:extLst>
          </p:cNvPr>
          <p:cNvSpPr>
            <a:spLocks noGrp="1"/>
          </p:cNvSpPr>
          <p:nvPr>
            <p:ph type="title"/>
          </p:nvPr>
        </p:nvSpPr>
        <p:spPr/>
        <p:txBody>
          <a:bodyPr>
            <a:noAutofit/>
          </a:bodyPr>
          <a:lstStyle/>
          <a:p>
            <a:r>
              <a:rPr lang="en-US" sz="3600" dirty="0"/>
              <a:t>SR 71 Mission Profile Diagram</a:t>
            </a:r>
          </a:p>
        </p:txBody>
      </p:sp>
      <p:pic>
        <p:nvPicPr>
          <p:cNvPr id="5" name="Content Placeholder 4" descr="Diagram&#10;&#10;Description automatically generated">
            <a:extLst>
              <a:ext uri="{FF2B5EF4-FFF2-40B4-BE49-F238E27FC236}">
                <a16:creationId xmlns:a16="http://schemas.microsoft.com/office/drawing/2014/main" id="{7B1C7CB3-EF72-2C61-41FF-D96CAA50D9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375" y="977900"/>
            <a:ext cx="12039600" cy="5628576"/>
          </a:xfrm>
        </p:spPr>
      </p:pic>
    </p:spTree>
    <p:extLst>
      <p:ext uri="{BB962C8B-B14F-4D97-AF65-F5344CB8AC3E}">
        <p14:creationId xmlns:p14="http://schemas.microsoft.com/office/powerpoint/2010/main" val="1724771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C7F181-7B8A-E990-5267-8019364B0E70}"/>
              </a:ext>
            </a:extLst>
          </p:cNvPr>
          <p:cNvPicPr>
            <a:picLocks noChangeAspect="1"/>
          </p:cNvPicPr>
          <p:nvPr/>
        </p:nvPicPr>
        <p:blipFill>
          <a:blip r:embed="rId2"/>
          <a:stretch>
            <a:fillRect/>
          </a:stretch>
        </p:blipFill>
        <p:spPr>
          <a:xfrm>
            <a:off x="5024008" y="901701"/>
            <a:ext cx="7174342" cy="5960052"/>
          </a:xfrm>
          <a:prstGeom prst="rect">
            <a:avLst/>
          </a:prstGeom>
        </p:spPr>
      </p:pic>
      <p:sp>
        <p:nvSpPr>
          <p:cNvPr id="5" name="Title 4">
            <a:extLst>
              <a:ext uri="{FF2B5EF4-FFF2-40B4-BE49-F238E27FC236}">
                <a16:creationId xmlns:a16="http://schemas.microsoft.com/office/drawing/2014/main" id="{6E74CC78-47D3-0739-44B4-0D3887115034}"/>
              </a:ext>
            </a:extLst>
          </p:cNvPr>
          <p:cNvSpPr>
            <a:spLocks noGrp="1"/>
          </p:cNvSpPr>
          <p:nvPr>
            <p:ph type="title"/>
          </p:nvPr>
        </p:nvSpPr>
        <p:spPr>
          <a:xfrm>
            <a:off x="609918" y="185739"/>
            <a:ext cx="10978515" cy="563561"/>
          </a:xfrm>
        </p:spPr>
        <p:txBody>
          <a:bodyPr>
            <a:noAutofit/>
          </a:bodyPr>
          <a:lstStyle/>
          <a:p>
            <a:pPr algn="ctr"/>
            <a:r>
              <a:rPr lang="en-US" sz="3600" dirty="0"/>
              <a:t>Mission Modeling Profile Elements View</a:t>
            </a:r>
          </a:p>
        </p:txBody>
      </p:sp>
      <p:sp>
        <p:nvSpPr>
          <p:cNvPr id="6" name="Content Placeholder 5">
            <a:extLst>
              <a:ext uri="{FF2B5EF4-FFF2-40B4-BE49-F238E27FC236}">
                <a16:creationId xmlns:a16="http://schemas.microsoft.com/office/drawing/2014/main" id="{273A5CE9-A114-4F93-C917-C2EF31BC010F}"/>
              </a:ext>
            </a:extLst>
          </p:cNvPr>
          <p:cNvSpPr>
            <a:spLocks noGrp="1"/>
          </p:cNvSpPr>
          <p:nvPr>
            <p:ph idx="1"/>
          </p:nvPr>
        </p:nvSpPr>
        <p:spPr>
          <a:xfrm>
            <a:off x="155916" y="901700"/>
            <a:ext cx="4868091" cy="5956299"/>
          </a:xfrm>
        </p:spPr>
        <p:txBody>
          <a:bodyPr vert="horz" lIns="91440" tIns="45720" rIns="91440" bIns="45720" rtlCol="0">
            <a:normAutofit fontScale="92500"/>
          </a:bodyPr>
          <a:lstStyle/>
          <a:p>
            <a:pPr>
              <a:spcBef>
                <a:spcPts val="1800"/>
              </a:spcBef>
            </a:pPr>
            <a:r>
              <a:rPr lang="en-US" sz="2400" dirty="0"/>
              <a:t>We took a minimalist approach: only add what was necessary</a:t>
            </a:r>
          </a:p>
          <a:p>
            <a:pPr>
              <a:spcBef>
                <a:spcPts val="1800"/>
              </a:spcBef>
            </a:pPr>
            <a:r>
              <a:rPr lang="en-US" sz="2400" dirty="0"/>
              <a:t>Simple extensions to add some of the concepts to be implemented in UAF 1.3</a:t>
            </a:r>
          </a:p>
          <a:p>
            <a:pPr lvl="1"/>
            <a:r>
              <a:rPr lang="en-US" sz="2000" dirty="0"/>
              <a:t>Mission</a:t>
            </a:r>
          </a:p>
          <a:p>
            <a:pPr lvl="1"/>
            <a:r>
              <a:rPr lang="en-US" sz="2000" dirty="0"/>
              <a:t>Actual Mission</a:t>
            </a:r>
          </a:p>
          <a:p>
            <a:pPr lvl="1"/>
            <a:r>
              <a:rPr lang="en-US" sz="2000" dirty="0"/>
              <a:t>Mission Kind</a:t>
            </a:r>
          </a:p>
          <a:p>
            <a:pPr lvl="1"/>
            <a:r>
              <a:rPr lang="en-US" sz="2000" dirty="0"/>
              <a:t>Actual Mission Phase</a:t>
            </a:r>
          </a:p>
          <a:p>
            <a:pPr lvl="1"/>
            <a:r>
              <a:rPr lang="en-US" sz="2000" dirty="0"/>
              <a:t>Mission Thread</a:t>
            </a:r>
          </a:p>
          <a:p>
            <a:pPr lvl="1"/>
            <a:r>
              <a:rPr lang="en-US" sz="2000" dirty="0"/>
              <a:t>Mission Thread Action</a:t>
            </a:r>
          </a:p>
          <a:p>
            <a:pPr lvl="1"/>
            <a:r>
              <a:rPr lang="en-US" sz="2000" dirty="0"/>
              <a:t>Mission Task</a:t>
            </a:r>
          </a:p>
          <a:p>
            <a:pPr lvl="1"/>
            <a:r>
              <a:rPr lang="en-US" sz="2000" dirty="0"/>
              <a:t>Mission Engineering Thread</a:t>
            </a:r>
          </a:p>
          <a:p>
            <a:pPr lvl="1"/>
            <a:r>
              <a:rPr lang="en-US" sz="2000" dirty="0"/>
              <a:t>Extensions to the UAF diagrams.</a:t>
            </a:r>
          </a:p>
          <a:p>
            <a:r>
              <a:rPr lang="en-US" sz="2200" dirty="0"/>
              <a:t>Performance requirement is a standard SysML construct</a:t>
            </a:r>
          </a:p>
        </p:txBody>
      </p:sp>
      <p:sp>
        <p:nvSpPr>
          <p:cNvPr id="3" name="Footer Placeholder 4">
            <a:extLst>
              <a:ext uri="{FF2B5EF4-FFF2-40B4-BE49-F238E27FC236}">
                <a16:creationId xmlns:a16="http://schemas.microsoft.com/office/drawing/2014/main" id="{098D9372-994E-4D9B-77A4-F92EDB746D06}"/>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5AA7E4-94C0-F396-0C99-CCAF3CD891DA}"/>
              </a:ext>
            </a:extLst>
          </p:cNvPr>
          <p:cNvSpPr>
            <a:spLocks noGrp="1"/>
          </p:cNvSpPr>
          <p:nvPr>
            <p:ph type="title"/>
          </p:nvPr>
        </p:nvSpPr>
        <p:spPr>
          <a:xfrm>
            <a:off x="609918" y="122239"/>
            <a:ext cx="10978515" cy="563561"/>
          </a:xfrm>
        </p:spPr>
        <p:txBody>
          <a:bodyPr>
            <a:noAutofit/>
          </a:bodyPr>
          <a:lstStyle/>
          <a:p>
            <a:r>
              <a:rPr lang="en-US" sz="3600" dirty="0"/>
              <a:t>Planetary Invasion Missions for the Evil Empire</a:t>
            </a:r>
          </a:p>
        </p:txBody>
      </p:sp>
      <p:sp>
        <p:nvSpPr>
          <p:cNvPr id="6" name="Content Placeholder 5">
            <a:extLst>
              <a:ext uri="{FF2B5EF4-FFF2-40B4-BE49-F238E27FC236}">
                <a16:creationId xmlns:a16="http://schemas.microsoft.com/office/drawing/2014/main" id="{A4757DB0-32E6-A5A7-C450-0B5B06DC912E}"/>
              </a:ext>
            </a:extLst>
          </p:cNvPr>
          <p:cNvSpPr>
            <a:spLocks noGrp="1"/>
          </p:cNvSpPr>
          <p:nvPr>
            <p:ph idx="1"/>
          </p:nvPr>
        </p:nvSpPr>
        <p:spPr>
          <a:xfrm>
            <a:off x="137255" y="914400"/>
            <a:ext cx="5657120" cy="6057900"/>
          </a:xfrm>
        </p:spPr>
        <p:txBody>
          <a:bodyPr vert="horz" lIns="91440" tIns="45720" rIns="91440" bIns="45720" rtlCol="0">
            <a:normAutofit fontScale="92500" lnSpcReduction="10000"/>
          </a:bodyPr>
          <a:lstStyle/>
          <a:p>
            <a:pPr>
              <a:spcBef>
                <a:spcPts val="1800"/>
              </a:spcBef>
            </a:pPr>
            <a:r>
              <a:rPr lang="en-US" sz="2400" dirty="0"/>
              <a:t>The Empire Mission structure shown illustrates the complexity required to model missions</a:t>
            </a:r>
          </a:p>
          <a:p>
            <a:pPr>
              <a:spcBef>
                <a:spcPts val="1800"/>
              </a:spcBef>
            </a:pPr>
            <a:r>
              <a:rPr lang="en-US" sz="2400" dirty="0"/>
              <a:t>Empire doctrine proscribes that every military mission has two phases to it: Planning and Execution</a:t>
            </a:r>
          </a:p>
          <a:p>
            <a:pPr>
              <a:spcBef>
                <a:spcPts val="1800"/>
              </a:spcBef>
            </a:pPr>
            <a:r>
              <a:rPr lang="en-US" sz="2400" dirty="0"/>
              <a:t>A Planetary Invasion Mission is comprised of separate Scout, Landing, and Attack Missions, each with their own Planning and Execution Phases</a:t>
            </a:r>
          </a:p>
          <a:p>
            <a:pPr>
              <a:spcBef>
                <a:spcPts val="1800"/>
              </a:spcBef>
            </a:pPr>
            <a:r>
              <a:rPr lang="en-US" sz="2400" dirty="0"/>
              <a:t>These are all types of Invasion Missions. Each of these have a defined Mission Type</a:t>
            </a:r>
          </a:p>
          <a:p>
            <a:pPr>
              <a:spcBef>
                <a:spcPts val="1800"/>
              </a:spcBef>
            </a:pPr>
            <a:r>
              <a:rPr lang="en-US" sz="2400" dirty="0"/>
              <a:t>The Execution and Planning Phases both inherit Mission Tempo and Phase attributes</a:t>
            </a:r>
          </a:p>
        </p:txBody>
      </p:sp>
      <p:sp>
        <p:nvSpPr>
          <p:cNvPr id="3" name="Footer Placeholder 4">
            <a:extLst>
              <a:ext uri="{FF2B5EF4-FFF2-40B4-BE49-F238E27FC236}">
                <a16:creationId xmlns:a16="http://schemas.microsoft.com/office/drawing/2014/main" id="{3222284C-FF6B-C6CE-EB39-5CEA4E6B5A0E}"/>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7" name="Picture 6">
            <a:extLst>
              <a:ext uri="{FF2B5EF4-FFF2-40B4-BE49-F238E27FC236}">
                <a16:creationId xmlns:a16="http://schemas.microsoft.com/office/drawing/2014/main" id="{76754245-2A0F-1C57-242A-C0730B673989}"/>
              </a:ext>
            </a:extLst>
          </p:cNvPr>
          <p:cNvPicPr>
            <a:picLocks noChangeAspect="1"/>
          </p:cNvPicPr>
          <p:nvPr/>
        </p:nvPicPr>
        <p:blipFill>
          <a:blip r:embed="rId3"/>
          <a:stretch>
            <a:fillRect/>
          </a:stretch>
        </p:blipFill>
        <p:spPr>
          <a:xfrm>
            <a:off x="5632999" y="832797"/>
            <a:ext cx="6503972" cy="523839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0B73-A75D-2774-3DE4-9E5D45E1ECE4}"/>
              </a:ext>
            </a:extLst>
          </p:cNvPr>
          <p:cNvSpPr>
            <a:spLocks noGrp="1"/>
          </p:cNvSpPr>
          <p:nvPr>
            <p:ph type="title"/>
          </p:nvPr>
        </p:nvSpPr>
        <p:spPr/>
        <p:txBody>
          <a:bodyPr>
            <a:noAutofit/>
          </a:bodyPr>
          <a:lstStyle/>
          <a:p>
            <a:r>
              <a:rPr lang="en-US" sz="3600" dirty="0"/>
              <a:t>Vignettes and Scenarios</a:t>
            </a:r>
          </a:p>
        </p:txBody>
      </p:sp>
      <p:sp>
        <p:nvSpPr>
          <p:cNvPr id="3" name="Content Placeholder 2">
            <a:extLst>
              <a:ext uri="{FF2B5EF4-FFF2-40B4-BE49-F238E27FC236}">
                <a16:creationId xmlns:a16="http://schemas.microsoft.com/office/drawing/2014/main" id="{05D5413D-CC01-35D7-EC7F-5C0069326BC7}"/>
              </a:ext>
            </a:extLst>
          </p:cNvPr>
          <p:cNvSpPr>
            <a:spLocks noGrp="1"/>
          </p:cNvSpPr>
          <p:nvPr>
            <p:ph idx="1"/>
          </p:nvPr>
        </p:nvSpPr>
        <p:spPr>
          <a:xfrm>
            <a:off x="231775" y="3800669"/>
            <a:ext cx="11658258" cy="2981132"/>
          </a:xfrm>
        </p:spPr>
        <p:txBody>
          <a:bodyPr>
            <a:normAutofit fontScale="92500" lnSpcReduction="20000"/>
          </a:bodyPr>
          <a:lstStyle/>
          <a:p>
            <a:r>
              <a:rPr lang="en-US" sz="2400" b="1" dirty="0"/>
              <a:t>Scenario</a:t>
            </a:r>
            <a:r>
              <a:rPr lang="en-US" sz="2400" dirty="0"/>
              <a:t> – Description of the geographical location and time frame of the overall conflict. It should include information such as threat and friendly politico-military contexts and backgrounds, assumptions, constraints, limitations, strategic objectives, and other planning considerations. (ME Guide)</a:t>
            </a:r>
          </a:p>
          <a:p>
            <a:r>
              <a:rPr lang="en-US" sz="2400" b="1" dirty="0"/>
              <a:t>Vignette</a:t>
            </a:r>
            <a:r>
              <a:rPr lang="en-US" sz="2400" dirty="0"/>
              <a:t> – A narrow and specific ordered set of events, and behaviors and interactions for a specific set of systems to include blue capabilities and red threats within the operational environment. Vignettes can represent small, ideally self-contained parts of a scenario (ME Guide)</a:t>
            </a:r>
          </a:p>
          <a:p>
            <a:r>
              <a:rPr lang="en-US" sz="2400" dirty="0"/>
              <a:t>For the UAF, the actuals are the ones that contain the specific information – </a:t>
            </a:r>
            <a:r>
              <a:rPr lang="en-US" sz="2400" b="1" dirty="0"/>
              <a:t>Actual Mission Scenario </a:t>
            </a:r>
            <a:r>
              <a:rPr lang="en-US" sz="2400" dirty="0"/>
              <a:t>and </a:t>
            </a:r>
            <a:r>
              <a:rPr lang="en-US" sz="2400" b="1" dirty="0"/>
              <a:t>Actual Mission Vignette</a:t>
            </a:r>
          </a:p>
        </p:txBody>
      </p:sp>
      <p:sp>
        <p:nvSpPr>
          <p:cNvPr id="4" name="Footer Placeholder 4">
            <a:extLst>
              <a:ext uri="{FF2B5EF4-FFF2-40B4-BE49-F238E27FC236}">
                <a16:creationId xmlns:a16="http://schemas.microsoft.com/office/drawing/2014/main" id="{20229E8C-F04D-1B71-7F14-5E889ED31E76}"/>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7" name="Picture 6">
            <a:extLst>
              <a:ext uri="{FF2B5EF4-FFF2-40B4-BE49-F238E27FC236}">
                <a16:creationId xmlns:a16="http://schemas.microsoft.com/office/drawing/2014/main" id="{E05FB323-2B70-DFFC-B29A-0041ADB8D3BE}"/>
              </a:ext>
            </a:extLst>
          </p:cNvPr>
          <p:cNvPicPr>
            <a:picLocks noChangeAspect="1"/>
          </p:cNvPicPr>
          <p:nvPr/>
        </p:nvPicPr>
        <p:blipFill>
          <a:blip r:embed="rId2"/>
          <a:stretch>
            <a:fillRect/>
          </a:stretch>
        </p:blipFill>
        <p:spPr>
          <a:xfrm>
            <a:off x="1166931" y="944024"/>
            <a:ext cx="9864488" cy="2782692"/>
          </a:xfrm>
          <a:prstGeom prst="rect">
            <a:avLst/>
          </a:prstGeom>
        </p:spPr>
      </p:pic>
    </p:spTree>
    <p:extLst>
      <p:ext uri="{BB962C8B-B14F-4D97-AF65-F5344CB8AC3E}">
        <p14:creationId xmlns:p14="http://schemas.microsoft.com/office/powerpoint/2010/main" val="3320809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0BB7-33A5-FD96-FC81-2A72375464B1}"/>
              </a:ext>
            </a:extLst>
          </p:cNvPr>
          <p:cNvSpPr>
            <a:spLocks noGrp="1"/>
          </p:cNvSpPr>
          <p:nvPr>
            <p:ph type="title"/>
          </p:nvPr>
        </p:nvSpPr>
        <p:spPr>
          <a:xfrm>
            <a:off x="307976" y="83249"/>
            <a:ext cx="11734800" cy="563561"/>
          </a:xfrm>
        </p:spPr>
        <p:txBody>
          <a:bodyPr>
            <a:noAutofit/>
          </a:bodyPr>
          <a:lstStyle/>
          <a:p>
            <a:r>
              <a:rPr lang="en-US" sz="2800" dirty="0"/>
              <a:t>Vignettes and Scenarios Linked to Mission Types &amp; Mission Instances</a:t>
            </a:r>
          </a:p>
        </p:txBody>
      </p:sp>
      <p:sp>
        <p:nvSpPr>
          <p:cNvPr id="3" name="Content Placeholder 2">
            <a:extLst>
              <a:ext uri="{FF2B5EF4-FFF2-40B4-BE49-F238E27FC236}">
                <a16:creationId xmlns:a16="http://schemas.microsoft.com/office/drawing/2014/main" id="{9FDBC93A-2FFE-9E61-765C-9E5E3717B80D}"/>
              </a:ext>
            </a:extLst>
          </p:cNvPr>
          <p:cNvSpPr>
            <a:spLocks noGrp="1"/>
          </p:cNvSpPr>
          <p:nvPr>
            <p:ph idx="1"/>
          </p:nvPr>
        </p:nvSpPr>
        <p:spPr>
          <a:xfrm>
            <a:off x="307975" y="685800"/>
            <a:ext cx="5181600" cy="6125043"/>
          </a:xfrm>
        </p:spPr>
        <p:txBody>
          <a:bodyPr>
            <a:normAutofit fontScale="92500"/>
          </a:bodyPr>
          <a:lstStyle/>
          <a:p>
            <a:r>
              <a:rPr lang="en-US" sz="2400" dirty="0"/>
              <a:t>On the left are a default Mission Scenario and Vignette Definitions. These will be included in the profile as examples</a:t>
            </a:r>
          </a:p>
          <a:p>
            <a:r>
              <a:rPr lang="en-US" sz="2400" dirty="0"/>
              <a:t>These have been extended for the </a:t>
            </a:r>
            <a:r>
              <a:rPr lang="en-US" sz="2400" dirty="0" err="1"/>
              <a:t>Hoth</a:t>
            </a:r>
            <a:r>
              <a:rPr lang="en-US" sz="2400" dirty="0"/>
              <a:t> Battle</a:t>
            </a:r>
          </a:p>
          <a:p>
            <a:r>
              <a:rPr lang="en-US" sz="2400" dirty="0"/>
              <a:t>Along the bottom are a set of conditions that can be used throughout the model</a:t>
            </a:r>
          </a:p>
          <a:p>
            <a:r>
              <a:rPr lang="en-US" sz="2400" dirty="0"/>
              <a:t>These are used by the instances of scenario and vignette on the right.</a:t>
            </a:r>
          </a:p>
          <a:p>
            <a:r>
              <a:rPr lang="en-US" sz="2400" dirty="0"/>
              <a:t>These are then linked to the Mission definitions so that the Mission actuals can reference the Vignette and Scenario actuals</a:t>
            </a:r>
          </a:p>
        </p:txBody>
      </p:sp>
      <p:sp>
        <p:nvSpPr>
          <p:cNvPr id="4" name="Footer Placeholder 4">
            <a:extLst>
              <a:ext uri="{FF2B5EF4-FFF2-40B4-BE49-F238E27FC236}">
                <a16:creationId xmlns:a16="http://schemas.microsoft.com/office/drawing/2014/main" id="{CF7F5AC9-4B55-0470-F514-0A963478735C}"/>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7" name="Picture 6">
            <a:extLst>
              <a:ext uri="{FF2B5EF4-FFF2-40B4-BE49-F238E27FC236}">
                <a16:creationId xmlns:a16="http://schemas.microsoft.com/office/drawing/2014/main" id="{C74067DD-68A4-544D-C351-4EA69FA6404A}"/>
              </a:ext>
            </a:extLst>
          </p:cNvPr>
          <p:cNvPicPr>
            <a:picLocks noChangeAspect="1"/>
          </p:cNvPicPr>
          <p:nvPr/>
        </p:nvPicPr>
        <p:blipFill>
          <a:blip r:embed="rId2"/>
          <a:stretch>
            <a:fillRect/>
          </a:stretch>
        </p:blipFill>
        <p:spPr>
          <a:xfrm>
            <a:off x="5489575" y="685800"/>
            <a:ext cx="6553200" cy="5822166"/>
          </a:xfrm>
          <a:prstGeom prst="rect">
            <a:avLst/>
          </a:prstGeom>
        </p:spPr>
      </p:pic>
    </p:spTree>
    <p:extLst>
      <p:ext uri="{BB962C8B-B14F-4D97-AF65-F5344CB8AC3E}">
        <p14:creationId xmlns:p14="http://schemas.microsoft.com/office/powerpoint/2010/main" val="816363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4DEBB-AFAB-8B32-BFE6-1767CC16A87E}"/>
              </a:ext>
            </a:extLst>
          </p:cNvPr>
          <p:cNvSpPr>
            <a:spLocks noGrp="1"/>
          </p:cNvSpPr>
          <p:nvPr>
            <p:ph type="title"/>
          </p:nvPr>
        </p:nvSpPr>
        <p:spPr/>
        <p:txBody>
          <a:bodyPr>
            <a:noAutofit/>
          </a:bodyPr>
          <a:lstStyle/>
          <a:p>
            <a:r>
              <a:rPr lang="en-US" sz="3600" dirty="0"/>
              <a:t>Mission Modeling Profile Relationships</a:t>
            </a:r>
          </a:p>
        </p:txBody>
      </p:sp>
      <p:sp>
        <p:nvSpPr>
          <p:cNvPr id="3" name="Content Placeholder 2">
            <a:extLst>
              <a:ext uri="{FF2B5EF4-FFF2-40B4-BE49-F238E27FC236}">
                <a16:creationId xmlns:a16="http://schemas.microsoft.com/office/drawing/2014/main" id="{851C250F-32C3-60F4-CB65-5BAF5A6B5E08}"/>
              </a:ext>
            </a:extLst>
          </p:cNvPr>
          <p:cNvSpPr>
            <a:spLocks noGrp="1"/>
          </p:cNvSpPr>
          <p:nvPr>
            <p:ph idx="1"/>
          </p:nvPr>
        </p:nvSpPr>
        <p:spPr>
          <a:xfrm>
            <a:off x="231775" y="999459"/>
            <a:ext cx="5541704" cy="5811383"/>
          </a:xfrm>
        </p:spPr>
        <p:txBody>
          <a:bodyPr>
            <a:normAutofit/>
          </a:bodyPr>
          <a:lstStyle/>
          <a:p>
            <a:r>
              <a:rPr lang="en-US" sz="2400" dirty="0"/>
              <a:t>Relationships were added to allow traceability between functional and structural elements</a:t>
            </a:r>
          </a:p>
          <a:p>
            <a:r>
              <a:rPr lang="en-US" sz="2400" dirty="0"/>
              <a:t>Mission Threads map to Missions via the Process Defines Initiative relationship</a:t>
            </a:r>
          </a:p>
          <a:p>
            <a:r>
              <a:rPr lang="en-US" sz="2400" dirty="0"/>
              <a:t>Mission Engineering Thread maps to the Actual Mission via the Process Adapts to Actual Initiative</a:t>
            </a:r>
          </a:p>
          <a:p>
            <a:r>
              <a:rPr lang="en-US" sz="2400" dirty="0"/>
              <a:t>The Opposes Dependency provides a means of indicating elements in the model that conflict with one another such as opposing goals</a:t>
            </a:r>
          </a:p>
        </p:txBody>
      </p:sp>
      <p:sp>
        <p:nvSpPr>
          <p:cNvPr id="4" name="Footer Placeholder 4">
            <a:extLst>
              <a:ext uri="{FF2B5EF4-FFF2-40B4-BE49-F238E27FC236}">
                <a16:creationId xmlns:a16="http://schemas.microsoft.com/office/drawing/2014/main" id="{0D346A4C-14D4-9644-1B98-784A3B5F8C18}"/>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7" name="Picture 6">
            <a:extLst>
              <a:ext uri="{FF2B5EF4-FFF2-40B4-BE49-F238E27FC236}">
                <a16:creationId xmlns:a16="http://schemas.microsoft.com/office/drawing/2014/main" id="{F07C0DDF-73DA-3D71-89F0-AE6D938A692C}"/>
              </a:ext>
            </a:extLst>
          </p:cNvPr>
          <p:cNvPicPr>
            <a:picLocks noChangeAspect="1"/>
          </p:cNvPicPr>
          <p:nvPr/>
        </p:nvPicPr>
        <p:blipFill>
          <a:blip r:embed="rId2"/>
          <a:stretch>
            <a:fillRect/>
          </a:stretch>
        </p:blipFill>
        <p:spPr>
          <a:xfrm>
            <a:off x="5946776" y="999459"/>
            <a:ext cx="5943600" cy="5626434"/>
          </a:xfrm>
          <a:prstGeom prst="rect">
            <a:avLst/>
          </a:prstGeom>
        </p:spPr>
      </p:pic>
    </p:spTree>
    <p:extLst>
      <p:ext uri="{BB962C8B-B14F-4D97-AF65-F5344CB8AC3E}">
        <p14:creationId xmlns:p14="http://schemas.microsoft.com/office/powerpoint/2010/main" val="2853214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175" y="1447800"/>
            <a:ext cx="7848600" cy="3046988"/>
          </a:xfrm>
          <a:prstGeom prst="rect">
            <a:avLst/>
          </a:prstGeom>
          <a:noFill/>
        </p:spPr>
        <p:txBody>
          <a:bodyPr wrap="square" rtlCol="0">
            <a:spAutoFit/>
          </a:bodyPr>
          <a:lstStyle/>
          <a:p>
            <a:endParaRPr/>
          </a:p>
          <a:p>
            <a:endParaRPr/>
          </a:p>
          <a:p>
            <a:endParaRPr/>
          </a:p>
          <a:p>
            <a:endParaRPr/>
          </a:p>
          <a:p>
            <a:endParaRPr/>
          </a:p>
          <a:p>
            <a:endParaRPr/>
          </a:p>
          <a:p>
            <a:endParaRPr/>
          </a:p>
          <a:p>
            <a:endParaRPr/>
          </a:p>
        </p:txBody>
      </p:sp>
      <p:sp>
        <p:nvSpPr>
          <p:cNvPr id="5" name="Title 4">
            <a:extLst>
              <a:ext uri="{FF2B5EF4-FFF2-40B4-BE49-F238E27FC236}">
                <a16:creationId xmlns:a16="http://schemas.microsoft.com/office/drawing/2014/main" id="{22E707DA-2FCC-A43B-79A9-E5C3BA8EACCF}"/>
              </a:ext>
            </a:extLst>
          </p:cNvPr>
          <p:cNvSpPr>
            <a:spLocks noGrp="1"/>
          </p:cNvSpPr>
          <p:nvPr>
            <p:ph type="title"/>
          </p:nvPr>
        </p:nvSpPr>
        <p:spPr>
          <a:xfrm>
            <a:off x="609918" y="104517"/>
            <a:ext cx="10978515" cy="563561"/>
          </a:xfrm>
        </p:spPr>
        <p:txBody>
          <a:bodyPr>
            <a:noAutofit/>
          </a:bodyPr>
          <a:lstStyle/>
          <a:p>
            <a:r>
              <a:rPr lang="en-US" sz="3600" dirty="0"/>
              <a:t>Invasion Missions on the Planet </a:t>
            </a:r>
            <a:r>
              <a:rPr lang="en-US" sz="3600" dirty="0" err="1"/>
              <a:t>Hoth</a:t>
            </a:r>
            <a:endParaRPr lang="en-US" sz="3600" dirty="0"/>
          </a:p>
        </p:txBody>
      </p:sp>
      <p:sp>
        <p:nvSpPr>
          <p:cNvPr id="6" name="Content Placeholder 5">
            <a:extLst>
              <a:ext uri="{FF2B5EF4-FFF2-40B4-BE49-F238E27FC236}">
                <a16:creationId xmlns:a16="http://schemas.microsoft.com/office/drawing/2014/main" id="{1A3A5E84-6F25-B017-6C6E-77528B8A43F6}"/>
              </a:ext>
            </a:extLst>
          </p:cNvPr>
          <p:cNvSpPr>
            <a:spLocks noGrp="1"/>
          </p:cNvSpPr>
          <p:nvPr>
            <p:ph idx="1"/>
          </p:nvPr>
        </p:nvSpPr>
        <p:spPr>
          <a:xfrm>
            <a:off x="182697" y="848769"/>
            <a:ext cx="3782879" cy="6104924"/>
          </a:xfrm>
        </p:spPr>
        <p:txBody>
          <a:bodyPr vert="horz" lIns="91440" tIns="45720" rIns="91440" bIns="45720" rtlCol="0">
            <a:normAutofit fontScale="85000" lnSpcReduction="10000"/>
          </a:bodyPr>
          <a:lstStyle/>
          <a:p>
            <a:pPr>
              <a:spcBef>
                <a:spcPts val="1800"/>
              </a:spcBef>
            </a:pPr>
            <a:r>
              <a:rPr lang="en-US" sz="2400" dirty="0"/>
              <a:t>The </a:t>
            </a:r>
            <a:r>
              <a:rPr lang="en-US" sz="2400" dirty="0" err="1"/>
              <a:t>Hoth</a:t>
            </a:r>
            <a:r>
              <a:rPr lang="en-US" sz="2400" dirty="0"/>
              <a:t> Invasion is an instance of the Planetary Invasion Mission</a:t>
            </a:r>
          </a:p>
          <a:p>
            <a:pPr>
              <a:spcBef>
                <a:spcPts val="1800"/>
              </a:spcBef>
            </a:pPr>
            <a:r>
              <a:rPr lang="en-US" sz="2400" dirty="0"/>
              <a:t>This Actual Mission is made up of the Planning and Execution Phase as well as the Landing Mission, Attack Mission, and Scout mission</a:t>
            </a:r>
          </a:p>
          <a:p>
            <a:pPr>
              <a:spcBef>
                <a:spcPts val="1800"/>
              </a:spcBef>
            </a:pPr>
            <a:r>
              <a:rPr lang="en-US" sz="2400" dirty="0"/>
              <a:t>These Missions each have Planning and Execution Phases</a:t>
            </a:r>
          </a:p>
          <a:p>
            <a:pPr>
              <a:spcBef>
                <a:spcPts val="1800"/>
              </a:spcBef>
            </a:pPr>
            <a:r>
              <a:rPr lang="en-US" sz="2400" dirty="0"/>
              <a:t>The Execution phases all have Mission Engineering Threads mapped to them</a:t>
            </a:r>
          </a:p>
          <a:p>
            <a:pPr>
              <a:spcBef>
                <a:spcPts val="1800"/>
              </a:spcBef>
            </a:pPr>
            <a:r>
              <a:rPr lang="en-US" sz="2400" dirty="0"/>
              <a:t>The Hoth AMEP Execution Phase has defined goals as well as Operational and Resource Architecture</a:t>
            </a:r>
          </a:p>
          <a:p>
            <a:pPr>
              <a:spcBef>
                <a:spcPts val="1800"/>
              </a:spcBef>
            </a:pPr>
            <a:endParaRPr lang="en-US" sz="2400" dirty="0"/>
          </a:p>
        </p:txBody>
      </p:sp>
      <p:sp>
        <p:nvSpPr>
          <p:cNvPr id="3" name="Footer Placeholder 4">
            <a:extLst>
              <a:ext uri="{FF2B5EF4-FFF2-40B4-BE49-F238E27FC236}">
                <a16:creationId xmlns:a16="http://schemas.microsoft.com/office/drawing/2014/main" id="{1029D2B3-FC04-1414-C681-0A7872F4FDB6}"/>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7" name="Picture 6">
            <a:extLst>
              <a:ext uri="{FF2B5EF4-FFF2-40B4-BE49-F238E27FC236}">
                <a16:creationId xmlns:a16="http://schemas.microsoft.com/office/drawing/2014/main" id="{4E9766A5-3F22-6FF9-B9C5-5D9C7F027E60}"/>
              </a:ext>
            </a:extLst>
          </p:cNvPr>
          <p:cNvPicPr>
            <a:picLocks noChangeAspect="1"/>
          </p:cNvPicPr>
          <p:nvPr/>
        </p:nvPicPr>
        <p:blipFill>
          <a:blip r:embed="rId2"/>
          <a:stretch>
            <a:fillRect/>
          </a:stretch>
        </p:blipFill>
        <p:spPr>
          <a:xfrm>
            <a:off x="3889375" y="758066"/>
            <a:ext cx="8340090" cy="58674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175" y="1447800"/>
            <a:ext cx="7848600" cy="3046988"/>
          </a:xfrm>
          <a:prstGeom prst="rect">
            <a:avLst/>
          </a:prstGeom>
          <a:noFill/>
        </p:spPr>
        <p:txBody>
          <a:bodyPr wrap="square" rtlCol="0">
            <a:spAutoFit/>
          </a:bodyPr>
          <a:lstStyle/>
          <a:p>
            <a:endParaRPr/>
          </a:p>
          <a:p>
            <a:endParaRPr/>
          </a:p>
          <a:p>
            <a:endParaRPr/>
          </a:p>
          <a:p>
            <a:endParaRPr/>
          </a:p>
          <a:p>
            <a:endParaRPr/>
          </a:p>
          <a:p>
            <a:endParaRPr/>
          </a:p>
          <a:p>
            <a:endParaRPr/>
          </a:p>
          <a:p>
            <a:endParaRPr/>
          </a:p>
        </p:txBody>
      </p:sp>
      <p:sp>
        <p:nvSpPr>
          <p:cNvPr id="5" name="Title 4">
            <a:extLst>
              <a:ext uri="{FF2B5EF4-FFF2-40B4-BE49-F238E27FC236}">
                <a16:creationId xmlns:a16="http://schemas.microsoft.com/office/drawing/2014/main" id="{48D7DB23-B4DB-1128-054C-8BF95B88A96B}"/>
              </a:ext>
            </a:extLst>
          </p:cNvPr>
          <p:cNvSpPr>
            <a:spLocks noGrp="1"/>
          </p:cNvSpPr>
          <p:nvPr>
            <p:ph type="title"/>
          </p:nvPr>
        </p:nvSpPr>
        <p:spPr/>
        <p:txBody>
          <a:bodyPr>
            <a:normAutofit fontScale="90000"/>
          </a:bodyPr>
          <a:lstStyle/>
          <a:p>
            <a:r>
              <a:rPr lang="en-US" sz="3200" b="1" dirty="0" err="1"/>
              <a:t>Hoth</a:t>
            </a:r>
            <a:r>
              <a:rPr lang="en-US" sz="3200" b="1" dirty="0"/>
              <a:t> Battle Execution Phase – Specific Mission Goals</a:t>
            </a:r>
            <a:endParaRPr lang="en-US" sz="4800" b="1" dirty="0"/>
          </a:p>
        </p:txBody>
      </p:sp>
      <p:sp>
        <p:nvSpPr>
          <p:cNvPr id="6" name="Content Placeholder 5">
            <a:extLst>
              <a:ext uri="{FF2B5EF4-FFF2-40B4-BE49-F238E27FC236}">
                <a16:creationId xmlns:a16="http://schemas.microsoft.com/office/drawing/2014/main" id="{70474D7F-E600-211F-F742-43B3CEF19436}"/>
              </a:ext>
            </a:extLst>
          </p:cNvPr>
          <p:cNvSpPr>
            <a:spLocks noGrp="1"/>
          </p:cNvSpPr>
          <p:nvPr>
            <p:ph idx="1"/>
          </p:nvPr>
        </p:nvSpPr>
        <p:spPr>
          <a:xfrm>
            <a:off x="155917" y="1016255"/>
            <a:ext cx="4390500" cy="5724168"/>
          </a:xfrm>
        </p:spPr>
        <p:txBody>
          <a:bodyPr vert="horz" lIns="91440" tIns="45720" rIns="91440" bIns="45720" rtlCol="0">
            <a:normAutofit fontScale="77500" lnSpcReduction="20000"/>
          </a:bodyPr>
          <a:lstStyle/>
          <a:p>
            <a:pPr>
              <a:spcBef>
                <a:spcPts val="1800"/>
              </a:spcBef>
            </a:pPr>
            <a:r>
              <a:rPr lang="en-US" sz="2400" dirty="0"/>
              <a:t>Prior to planning the Mission Thread and Mission Engineering Thread, the Goals of the Mission are defined </a:t>
            </a:r>
          </a:p>
          <a:p>
            <a:pPr>
              <a:spcBef>
                <a:spcPts val="1800"/>
              </a:spcBef>
            </a:pPr>
            <a:r>
              <a:rPr lang="en-US" sz="2400" dirty="0"/>
              <a:t>These are to Destroy Rebel Defenses, Prevent Rebel Escape, and Capture Luke Skywalker</a:t>
            </a:r>
          </a:p>
          <a:p>
            <a:pPr>
              <a:spcBef>
                <a:spcPts val="1800"/>
              </a:spcBef>
            </a:pPr>
            <a:r>
              <a:rPr lang="en-US" sz="2400" dirty="0"/>
              <a:t>The constraint imposed by Capturing Luke Skywalker alive and unharmed is one of the causes that lead to Attack Mission failure</a:t>
            </a:r>
          </a:p>
          <a:p>
            <a:pPr>
              <a:spcBef>
                <a:spcPts val="1800"/>
              </a:spcBef>
            </a:pPr>
            <a:r>
              <a:rPr lang="en-US" sz="2400" dirty="0"/>
              <a:t>The Empire normally executes their missions with extreme violence. This constraint, prevented this hence the “Conflicts With” relationship</a:t>
            </a:r>
          </a:p>
          <a:p>
            <a:pPr>
              <a:spcBef>
                <a:spcPts val="1800"/>
              </a:spcBef>
            </a:pPr>
            <a:r>
              <a:rPr lang="en-US" sz="2400" dirty="0"/>
              <a:t>Objectives or sub-goals are also defined for each goal using the containment relationship</a:t>
            </a:r>
          </a:p>
        </p:txBody>
      </p:sp>
      <p:sp>
        <p:nvSpPr>
          <p:cNvPr id="3" name="Footer Placeholder 4">
            <a:extLst>
              <a:ext uri="{FF2B5EF4-FFF2-40B4-BE49-F238E27FC236}">
                <a16:creationId xmlns:a16="http://schemas.microsoft.com/office/drawing/2014/main" id="{E0CC2BC9-871D-E2E4-2BFD-0DE5141A7540}"/>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8" name="Picture 7">
            <a:extLst>
              <a:ext uri="{FF2B5EF4-FFF2-40B4-BE49-F238E27FC236}">
                <a16:creationId xmlns:a16="http://schemas.microsoft.com/office/drawing/2014/main" id="{DEF6E8EB-9AFB-A0FB-80B2-69B74E47311D}"/>
              </a:ext>
            </a:extLst>
          </p:cNvPr>
          <p:cNvPicPr>
            <a:picLocks noChangeAspect="1"/>
          </p:cNvPicPr>
          <p:nvPr/>
        </p:nvPicPr>
        <p:blipFill>
          <a:blip r:embed="rId2"/>
          <a:stretch>
            <a:fillRect/>
          </a:stretch>
        </p:blipFill>
        <p:spPr>
          <a:xfrm>
            <a:off x="4546417" y="1137052"/>
            <a:ext cx="7506901" cy="487034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175" y="1447800"/>
            <a:ext cx="7848600" cy="3046988"/>
          </a:xfrm>
          <a:prstGeom prst="rect">
            <a:avLst/>
          </a:prstGeom>
          <a:noFill/>
        </p:spPr>
        <p:txBody>
          <a:bodyPr wrap="square" rtlCol="0">
            <a:spAutoFit/>
          </a:bodyPr>
          <a:lstStyle/>
          <a:p>
            <a:endParaRPr/>
          </a:p>
          <a:p>
            <a:endParaRPr/>
          </a:p>
          <a:p>
            <a:endParaRPr/>
          </a:p>
          <a:p>
            <a:endParaRPr/>
          </a:p>
          <a:p>
            <a:endParaRPr/>
          </a:p>
          <a:p>
            <a:endParaRPr/>
          </a:p>
          <a:p>
            <a:endParaRPr/>
          </a:p>
          <a:p>
            <a:endParaRPr/>
          </a:p>
        </p:txBody>
      </p:sp>
      <p:sp>
        <p:nvSpPr>
          <p:cNvPr id="5" name="Title 4">
            <a:extLst>
              <a:ext uri="{FF2B5EF4-FFF2-40B4-BE49-F238E27FC236}">
                <a16:creationId xmlns:a16="http://schemas.microsoft.com/office/drawing/2014/main" id="{EE29CF0E-89A4-E737-A7AA-02BBB151A7A5}"/>
              </a:ext>
            </a:extLst>
          </p:cNvPr>
          <p:cNvSpPr>
            <a:spLocks noGrp="1"/>
          </p:cNvSpPr>
          <p:nvPr>
            <p:ph type="title"/>
          </p:nvPr>
        </p:nvSpPr>
        <p:spPr>
          <a:xfrm>
            <a:off x="231775" y="58618"/>
            <a:ext cx="11470957" cy="563561"/>
          </a:xfrm>
        </p:spPr>
        <p:txBody>
          <a:bodyPr>
            <a:normAutofit/>
          </a:bodyPr>
          <a:lstStyle/>
          <a:p>
            <a:r>
              <a:rPr lang="en-US" sz="2800" b="1" dirty="0"/>
              <a:t>Capability Map to Mission Phases</a:t>
            </a:r>
            <a:endParaRPr lang="en-US" b="1" dirty="0"/>
          </a:p>
        </p:txBody>
      </p:sp>
      <p:sp>
        <p:nvSpPr>
          <p:cNvPr id="6" name="Content Placeholder 5">
            <a:extLst>
              <a:ext uri="{FF2B5EF4-FFF2-40B4-BE49-F238E27FC236}">
                <a16:creationId xmlns:a16="http://schemas.microsoft.com/office/drawing/2014/main" id="{C2DD98E6-A94D-4885-0BA6-3CA9D1D083CF}"/>
              </a:ext>
            </a:extLst>
          </p:cNvPr>
          <p:cNvSpPr>
            <a:spLocks noGrp="1"/>
          </p:cNvSpPr>
          <p:nvPr>
            <p:ph idx="1"/>
          </p:nvPr>
        </p:nvSpPr>
        <p:spPr>
          <a:xfrm>
            <a:off x="231775" y="827852"/>
            <a:ext cx="4114800" cy="5646755"/>
          </a:xfrm>
        </p:spPr>
        <p:txBody>
          <a:bodyPr vert="horz" lIns="91440" tIns="45720" rIns="91440" bIns="45720" rtlCol="0">
            <a:normAutofit fontScale="92500" lnSpcReduction="20000"/>
          </a:bodyPr>
          <a:lstStyle/>
          <a:p>
            <a:pPr>
              <a:spcBef>
                <a:spcPts val="1800"/>
              </a:spcBef>
            </a:pPr>
            <a:r>
              <a:rPr lang="en-US" sz="2400" dirty="0"/>
              <a:t>The Planetary Attack capability hierarchy is shown on the left</a:t>
            </a:r>
          </a:p>
          <a:p>
            <a:pPr>
              <a:spcBef>
                <a:spcPts val="1800"/>
              </a:spcBef>
            </a:pPr>
            <a:r>
              <a:rPr lang="en-US" sz="2400" dirty="0"/>
              <a:t>This includes Ground Attack, Close Air Attack, etc.</a:t>
            </a:r>
          </a:p>
          <a:p>
            <a:pPr>
              <a:spcBef>
                <a:spcPts val="1800"/>
              </a:spcBef>
            </a:pPr>
            <a:r>
              <a:rPr lang="en-US" sz="2400" dirty="0"/>
              <a:t>Planetary Intelligence is shown on the right</a:t>
            </a:r>
          </a:p>
          <a:p>
            <a:pPr>
              <a:spcBef>
                <a:spcPts val="1800"/>
              </a:spcBef>
            </a:pPr>
            <a:r>
              <a:rPr lang="en-US" sz="2400" dirty="0"/>
              <a:t>Linking the mission to the highest-level capability reduces the coupling of the two structures</a:t>
            </a:r>
          </a:p>
          <a:p>
            <a:pPr>
              <a:spcBef>
                <a:spcPts val="1800"/>
              </a:spcBef>
            </a:pPr>
            <a:r>
              <a:rPr lang="en-US" sz="2400" dirty="0"/>
              <a:t>These capabilities along with the associated metrics will form the basis for trade-off analysis of the candidate architectures and systems</a:t>
            </a:r>
          </a:p>
          <a:p>
            <a:pPr>
              <a:spcBef>
                <a:spcPts val="1800"/>
              </a:spcBef>
            </a:pPr>
            <a:endParaRPr lang="en-US" sz="2400" dirty="0"/>
          </a:p>
          <a:p>
            <a:pPr>
              <a:spcBef>
                <a:spcPts val="1800"/>
              </a:spcBef>
            </a:pPr>
            <a:endParaRPr lang="en-US" sz="2400" dirty="0"/>
          </a:p>
        </p:txBody>
      </p:sp>
      <p:sp>
        <p:nvSpPr>
          <p:cNvPr id="3" name="Footer Placeholder 4">
            <a:extLst>
              <a:ext uri="{FF2B5EF4-FFF2-40B4-BE49-F238E27FC236}">
                <a16:creationId xmlns:a16="http://schemas.microsoft.com/office/drawing/2014/main" id="{DD555B81-D7D9-F370-1720-530BB6119049}"/>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2" name="Picture -1426074274.png" descr="-1426074274.png">
            <a:extLst>
              <a:ext uri="{FF2B5EF4-FFF2-40B4-BE49-F238E27FC236}">
                <a16:creationId xmlns:a16="http://schemas.microsoft.com/office/drawing/2014/main" id="{E6A21410-1E32-8D2E-667C-17CC30B8E72C}"/>
              </a:ext>
            </a:extLst>
          </p:cNvPr>
          <p:cNvPicPr preferRelativeResize="0">
            <a:picLocks/>
          </p:cNvPicPr>
          <p:nvPr/>
        </p:nvPicPr>
        <p:blipFill>
          <a:blip r:embed="rId2" cstate="print"/>
          <a:stretch>
            <a:fillRect/>
          </a:stretch>
        </p:blipFill>
        <p:spPr>
          <a:xfrm>
            <a:off x="4660901" y="709532"/>
            <a:ext cx="7458075" cy="569126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44751211.png" descr="1344751211.png">
            <a:extLst>
              <a:ext uri="{FF2B5EF4-FFF2-40B4-BE49-F238E27FC236}">
                <a16:creationId xmlns:a16="http://schemas.microsoft.com/office/drawing/2014/main" id="{CD2260F1-D216-7193-D240-B8424424466F}"/>
              </a:ext>
            </a:extLst>
          </p:cNvPr>
          <p:cNvPicPr preferRelativeResize="0">
            <a:picLocks/>
          </p:cNvPicPr>
          <p:nvPr/>
        </p:nvPicPr>
        <p:blipFill>
          <a:blip r:embed="rId2" cstate="print"/>
          <a:stretch>
            <a:fillRect/>
          </a:stretch>
        </p:blipFill>
        <p:spPr>
          <a:xfrm>
            <a:off x="155575" y="1219201"/>
            <a:ext cx="11658258" cy="5591643"/>
          </a:xfrm>
          <a:prstGeom prst="rect">
            <a:avLst/>
          </a:prstGeom>
        </p:spPr>
      </p:pic>
      <p:sp>
        <p:nvSpPr>
          <p:cNvPr id="4" name="TextBox 3"/>
          <p:cNvSpPr txBox="1"/>
          <p:nvPr/>
        </p:nvSpPr>
        <p:spPr>
          <a:xfrm>
            <a:off x="2289175" y="1447800"/>
            <a:ext cx="7848600" cy="3046988"/>
          </a:xfrm>
          <a:prstGeom prst="rect">
            <a:avLst/>
          </a:prstGeom>
          <a:noFill/>
        </p:spPr>
        <p:txBody>
          <a:bodyPr wrap="square" rtlCol="0">
            <a:spAutoFit/>
          </a:bodyPr>
          <a:lstStyle/>
          <a:p>
            <a:endParaRPr/>
          </a:p>
          <a:p>
            <a:endParaRPr/>
          </a:p>
          <a:p>
            <a:endParaRPr/>
          </a:p>
          <a:p>
            <a:endParaRPr/>
          </a:p>
          <a:p>
            <a:endParaRPr/>
          </a:p>
          <a:p>
            <a:endParaRPr/>
          </a:p>
          <a:p>
            <a:endParaRPr/>
          </a:p>
          <a:p>
            <a:endParaRPr/>
          </a:p>
        </p:txBody>
      </p:sp>
      <p:sp>
        <p:nvSpPr>
          <p:cNvPr id="5" name="Title 4">
            <a:extLst>
              <a:ext uri="{FF2B5EF4-FFF2-40B4-BE49-F238E27FC236}">
                <a16:creationId xmlns:a16="http://schemas.microsoft.com/office/drawing/2014/main" id="{1E22A68B-5975-3995-C130-A5D1111DDF6D}"/>
              </a:ext>
            </a:extLst>
          </p:cNvPr>
          <p:cNvSpPr>
            <a:spLocks noGrp="1"/>
          </p:cNvSpPr>
          <p:nvPr>
            <p:ph type="title"/>
          </p:nvPr>
        </p:nvSpPr>
        <p:spPr>
          <a:xfrm>
            <a:off x="384517" y="1"/>
            <a:ext cx="10296226" cy="569167"/>
          </a:xfrm>
        </p:spPr>
        <p:txBody>
          <a:bodyPr/>
          <a:lstStyle/>
          <a:p>
            <a:r>
              <a:rPr lang="en-US" sz="2800" b="1" dirty="0"/>
              <a:t>Strategic Actual Enterprise Phase Taxonomy Table</a:t>
            </a:r>
            <a:endParaRPr lang="en-US" b="1" dirty="0"/>
          </a:p>
        </p:txBody>
      </p:sp>
      <p:sp>
        <p:nvSpPr>
          <p:cNvPr id="6" name="Content Placeholder 5">
            <a:extLst>
              <a:ext uri="{FF2B5EF4-FFF2-40B4-BE49-F238E27FC236}">
                <a16:creationId xmlns:a16="http://schemas.microsoft.com/office/drawing/2014/main" id="{B8A37084-9443-356C-B357-35585DB1FF84}"/>
              </a:ext>
            </a:extLst>
          </p:cNvPr>
          <p:cNvSpPr>
            <a:spLocks noGrp="1"/>
          </p:cNvSpPr>
          <p:nvPr>
            <p:ph idx="1"/>
          </p:nvPr>
        </p:nvSpPr>
        <p:spPr>
          <a:xfrm>
            <a:off x="384517" y="750440"/>
            <a:ext cx="11263262" cy="5724168"/>
          </a:xfrm>
        </p:spPr>
        <p:txBody>
          <a:bodyPr>
            <a:normAutofit/>
          </a:bodyPr>
          <a:lstStyle/>
          <a:p>
            <a:r>
              <a:rPr lang="en-US" sz="2000" dirty="0"/>
              <a:t>Automatically generated table showing details of the Actual Missions and Phases</a:t>
            </a:r>
          </a:p>
        </p:txBody>
      </p:sp>
      <p:sp>
        <p:nvSpPr>
          <p:cNvPr id="3" name="Footer Placeholder 4">
            <a:extLst>
              <a:ext uri="{FF2B5EF4-FFF2-40B4-BE49-F238E27FC236}">
                <a16:creationId xmlns:a16="http://schemas.microsoft.com/office/drawing/2014/main" id="{623EF384-4D49-D6FC-37AD-1D59E05AFAAF}"/>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6979-1DD1-13F6-AA92-90E7E3FD2B36}"/>
              </a:ext>
            </a:extLst>
          </p:cNvPr>
          <p:cNvSpPr>
            <a:spLocks noGrp="1"/>
          </p:cNvSpPr>
          <p:nvPr>
            <p:ph type="title"/>
          </p:nvPr>
        </p:nvSpPr>
        <p:spPr/>
        <p:txBody>
          <a:bodyPr>
            <a:normAutofit fontScale="90000"/>
          </a:bodyPr>
          <a:lstStyle/>
          <a:p>
            <a:r>
              <a:rPr lang="en-US" dirty="0"/>
              <a:t>Challenges, Drivers, Opportunities, etc.</a:t>
            </a:r>
          </a:p>
        </p:txBody>
      </p:sp>
      <p:sp>
        <p:nvSpPr>
          <p:cNvPr id="3" name="Content Placeholder 2">
            <a:extLst>
              <a:ext uri="{FF2B5EF4-FFF2-40B4-BE49-F238E27FC236}">
                <a16:creationId xmlns:a16="http://schemas.microsoft.com/office/drawing/2014/main" id="{5CF4F819-CE96-3204-CC8C-462EA3FCFE20}"/>
              </a:ext>
            </a:extLst>
          </p:cNvPr>
          <p:cNvSpPr>
            <a:spLocks noGrp="1"/>
          </p:cNvSpPr>
          <p:nvPr>
            <p:ph idx="1"/>
          </p:nvPr>
        </p:nvSpPr>
        <p:spPr>
          <a:xfrm>
            <a:off x="609917" y="1028700"/>
            <a:ext cx="11149692" cy="5577775"/>
          </a:xfrm>
        </p:spPr>
        <p:txBody>
          <a:bodyPr>
            <a:normAutofit fontScale="92500" lnSpcReduction="10000"/>
          </a:bodyPr>
          <a:lstStyle/>
          <a:p>
            <a:r>
              <a:rPr lang="en-US" sz="2400" dirty="0"/>
              <a:t>Drivers, Challenges, and Opportunities were added to the UAF conceptual schema to allow these concepts to be incorporated into the enterprise architecture model used in the Strategic views. A summary of the key entities and their relationships is as follows:</a:t>
            </a:r>
          </a:p>
          <a:p>
            <a:pPr marL="914400" lvl="1" indent="-457200">
              <a:spcBef>
                <a:spcPts val="1200"/>
              </a:spcBef>
              <a:buFont typeface="+mj-lt"/>
              <a:buAutoNum type="arabicPeriod"/>
            </a:pPr>
            <a:r>
              <a:rPr lang="en-US" sz="2000" b="1" dirty="0">
                <a:solidFill>
                  <a:schemeClr val="accent1"/>
                </a:solidFill>
              </a:rPr>
              <a:t>Concerns</a:t>
            </a:r>
            <a:r>
              <a:rPr lang="en-US" sz="2000" dirty="0"/>
              <a:t> define a matter of relevance or importance to a </a:t>
            </a:r>
            <a:r>
              <a:rPr lang="en-US" sz="2000" b="1" dirty="0">
                <a:solidFill>
                  <a:schemeClr val="accent1"/>
                </a:solidFill>
              </a:rPr>
              <a:t>Stakeholder</a:t>
            </a:r>
            <a:r>
              <a:rPr lang="en-US" sz="2000" dirty="0"/>
              <a:t>.</a:t>
            </a:r>
          </a:p>
          <a:p>
            <a:pPr marL="914400" lvl="1" indent="-457200">
              <a:spcBef>
                <a:spcPts val="1200"/>
              </a:spcBef>
              <a:buFont typeface="+mj-lt"/>
              <a:buAutoNum type="arabicPeriod"/>
            </a:pPr>
            <a:r>
              <a:rPr lang="en-US" sz="2000" b="1" dirty="0">
                <a:solidFill>
                  <a:schemeClr val="accent1"/>
                </a:solidFill>
              </a:rPr>
              <a:t>Drivers</a:t>
            </a:r>
            <a:r>
              <a:rPr lang="en-US" sz="2000" dirty="0"/>
              <a:t> present </a:t>
            </a:r>
            <a:r>
              <a:rPr lang="en-US" sz="2000" b="1" dirty="0">
                <a:solidFill>
                  <a:schemeClr val="accent1"/>
                </a:solidFill>
              </a:rPr>
              <a:t>Challenges</a:t>
            </a:r>
            <a:r>
              <a:rPr lang="en-US" sz="2000" dirty="0"/>
              <a:t> to the </a:t>
            </a:r>
            <a:r>
              <a:rPr lang="en-US" sz="2000" b="1" dirty="0">
                <a:solidFill>
                  <a:schemeClr val="accent1"/>
                </a:solidFill>
              </a:rPr>
              <a:t>Enterprise</a:t>
            </a:r>
          </a:p>
          <a:p>
            <a:pPr marL="914400" lvl="1" indent="-457200">
              <a:spcBef>
                <a:spcPts val="1200"/>
              </a:spcBef>
              <a:buFont typeface="+mj-lt"/>
              <a:buAutoNum type="arabicPeriod"/>
            </a:pPr>
            <a:r>
              <a:rPr lang="en-US" sz="2000" b="1" dirty="0">
                <a:solidFill>
                  <a:schemeClr val="accent1"/>
                </a:solidFill>
              </a:rPr>
              <a:t>Challenges</a:t>
            </a:r>
            <a:r>
              <a:rPr lang="en-US" sz="2000" dirty="0"/>
              <a:t> are </a:t>
            </a:r>
            <a:r>
              <a:rPr lang="en-US" sz="2000" b="1" dirty="0">
                <a:solidFill>
                  <a:schemeClr val="accent1"/>
                </a:solidFill>
              </a:rPr>
              <a:t>Conditions</a:t>
            </a:r>
            <a:r>
              <a:rPr lang="en-US" sz="2000" dirty="0"/>
              <a:t> that can be addressed by </a:t>
            </a:r>
            <a:r>
              <a:rPr lang="en-US" sz="2000" b="1" dirty="0">
                <a:solidFill>
                  <a:schemeClr val="accent1"/>
                </a:solidFill>
              </a:rPr>
              <a:t>Opportunities</a:t>
            </a:r>
          </a:p>
          <a:p>
            <a:pPr marL="914400" lvl="1" indent="-457200">
              <a:spcBef>
                <a:spcPts val="1200"/>
              </a:spcBef>
              <a:buFont typeface="+mj-lt"/>
              <a:buAutoNum type="arabicPeriod"/>
            </a:pPr>
            <a:r>
              <a:rPr lang="en-US" sz="2000" dirty="0"/>
              <a:t>Each </a:t>
            </a:r>
            <a:r>
              <a:rPr lang="en-US" sz="2000" b="1" dirty="0">
                <a:solidFill>
                  <a:schemeClr val="accent1"/>
                </a:solidFill>
              </a:rPr>
              <a:t>Opportunity</a:t>
            </a:r>
            <a:r>
              <a:rPr lang="en-US" sz="2000" dirty="0"/>
              <a:t> can present the circumstances for new </a:t>
            </a:r>
            <a:r>
              <a:rPr lang="en-US" sz="2000" b="1" dirty="0">
                <a:solidFill>
                  <a:schemeClr val="accent1"/>
                </a:solidFill>
              </a:rPr>
              <a:t>Risks</a:t>
            </a:r>
            <a:r>
              <a:rPr lang="en-US" sz="2000" dirty="0"/>
              <a:t> to the </a:t>
            </a:r>
            <a:r>
              <a:rPr lang="en-US" sz="2000" b="1" dirty="0">
                <a:solidFill>
                  <a:schemeClr val="accent1"/>
                </a:solidFill>
              </a:rPr>
              <a:t>Enterprise</a:t>
            </a:r>
          </a:p>
          <a:p>
            <a:pPr marL="914400" lvl="1" indent="-457200">
              <a:spcBef>
                <a:spcPts val="1200"/>
              </a:spcBef>
              <a:buFont typeface="+mj-lt"/>
              <a:buAutoNum type="arabicPeriod"/>
            </a:pPr>
            <a:r>
              <a:rPr lang="en-US" sz="2000" dirty="0"/>
              <a:t>Existing or new </a:t>
            </a:r>
            <a:r>
              <a:rPr lang="en-US" sz="2000" b="1" dirty="0">
                <a:solidFill>
                  <a:schemeClr val="accent1"/>
                </a:solidFill>
              </a:rPr>
              <a:t>Capabilities</a:t>
            </a:r>
            <a:r>
              <a:rPr lang="en-US" sz="2000" dirty="0"/>
              <a:t> can help the Enterprise pursue these </a:t>
            </a:r>
            <a:r>
              <a:rPr lang="en-US" sz="2000" b="1" dirty="0">
                <a:solidFill>
                  <a:schemeClr val="accent1"/>
                </a:solidFill>
              </a:rPr>
              <a:t>Opportunities</a:t>
            </a:r>
          </a:p>
          <a:p>
            <a:pPr marL="914400" lvl="1" indent="-457200">
              <a:spcBef>
                <a:spcPts val="1200"/>
              </a:spcBef>
              <a:buFont typeface="+mj-lt"/>
              <a:buAutoNum type="arabicPeriod"/>
            </a:pPr>
            <a:r>
              <a:rPr lang="en-US" sz="2000" b="1" dirty="0">
                <a:solidFill>
                  <a:schemeClr val="accent1"/>
                </a:solidFill>
              </a:rPr>
              <a:t>Capabilities</a:t>
            </a:r>
            <a:r>
              <a:rPr lang="en-US" sz="2000" dirty="0"/>
              <a:t> can cause the appropriate desired </a:t>
            </a:r>
            <a:r>
              <a:rPr lang="en-US" sz="2000" b="1" dirty="0">
                <a:solidFill>
                  <a:schemeClr val="accent1"/>
                </a:solidFill>
              </a:rPr>
              <a:t>Effects</a:t>
            </a:r>
            <a:r>
              <a:rPr lang="en-US" sz="2000" dirty="0"/>
              <a:t> to occur</a:t>
            </a:r>
          </a:p>
          <a:p>
            <a:pPr marL="914400" lvl="1" indent="-457200">
              <a:spcBef>
                <a:spcPts val="1200"/>
              </a:spcBef>
              <a:buFont typeface="+mj-lt"/>
              <a:buAutoNum type="arabicPeriod"/>
            </a:pPr>
            <a:r>
              <a:rPr lang="en-US" sz="2000" b="1" dirty="0">
                <a:solidFill>
                  <a:schemeClr val="accent1"/>
                </a:solidFill>
              </a:rPr>
              <a:t>Operational Activities </a:t>
            </a:r>
            <a:r>
              <a:rPr lang="en-US" sz="2000" dirty="0"/>
              <a:t>and related enterprise </a:t>
            </a:r>
            <a:r>
              <a:rPr lang="en-US" sz="2000" b="1" dirty="0">
                <a:solidFill>
                  <a:schemeClr val="accent1"/>
                </a:solidFill>
              </a:rPr>
              <a:t>Services</a:t>
            </a:r>
            <a:r>
              <a:rPr lang="en-US" sz="2000" dirty="0"/>
              <a:t> map to the </a:t>
            </a:r>
            <a:r>
              <a:rPr lang="en-US" sz="2000" b="1" dirty="0">
                <a:solidFill>
                  <a:schemeClr val="accent1"/>
                </a:solidFill>
              </a:rPr>
              <a:t>Capabilities</a:t>
            </a:r>
          </a:p>
          <a:p>
            <a:pPr marL="914400" lvl="1" indent="-457200">
              <a:spcBef>
                <a:spcPts val="1200"/>
              </a:spcBef>
              <a:buFont typeface="+mj-lt"/>
              <a:buAutoNum type="arabicPeriod"/>
            </a:pPr>
            <a:r>
              <a:rPr lang="en-US" sz="2000" b="1" dirty="0">
                <a:solidFill>
                  <a:schemeClr val="accent1"/>
                </a:solidFill>
              </a:rPr>
              <a:t>Resources</a:t>
            </a:r>
            <a:r>
              <a:rPr lang="en-US" sz="2000" dirty="0"/>
              <a:t> and their functions implement the </a:t>
            </a:r>
            <a:r>
              <a:rPr lang="en-US" sz="2000" b="1" dirty="0">
                <a:solidFill>
                  <a:schemeClr val="accent1"/>
                </a:solidFill>
              </a:rPr>
              <a:t>Operational Activities</a:t>
            </a:r>
          </a:p>
          <a:p>
            <a:pPr marL="914400" lvl="1" indent="-457200">
              <a:spcBef>
                <a:spcPts val="1200"/>
              </a:spcBef>
              <a:buFont typeface="+mj-lt"/>
              <a:buAutoNum type="arabicPeriod"/>
            </a:pPr>
            <a:r>
              <a:rPr lang="en-US" sz="2000" b="1" dirty="0">
                <a:solidFill>
                  <a:schemeClr val="accent1"/>
                </a:solidFill>
              </a:rPr>
              <a:t>Outcomes</a:t>
            </a:r>
            <a:r>
              <a:rPr lang="en-US" sz="2000" dirty="0"/>
              <a:t> are the long-term results that are desired.</a:t>
            </a:r>
          </a:p>
          <a:p>
            <a:pPr marL="914400" lvl="1" indent="-457200">
              <a:spcBef>
                <a:spcPts val="1200"/>
              </a:spcBef>
              <a:buFont typeface="+mj-lt"/>
              <a:buAutoNum type="arabicPeriod"/>
            </a:pPr>
            <a:r>
              <a:rPr lang="en-US" sz="2000" b="1" dirty="0">
                <a:solidFill>
                  <a:schemeClr val="accent1"/>
                </a:solidFill>
              </a:rPr>
              <a:t>Effects</a:t>
            </a:r>
            <a:r>
              <a:rPr lang="en-US" sz="2000" dirty="0"/>
              <a:t> implemented by </a:t>
            </a:r>
            <a:r>
              <a:rPr lang="en-US" sz="2000" b="1" dirty="0">
                <a:solidFill>
                  <a:schemeClr val="accent1"/>
                </a:solidFill>
              </a:rPr>
              <a:t>Resources</a:t>
            </a:r>
            <a:r>
              <a:rPr lang="en-US" sz="2000" dirty="0"/>
              <a:t> will result in desired </a:t>
            </a:r>
            <a:r>
              <a:rPr lang="en-US" sz="2000" b="1" dirty="0">
                <a:solidFill>
                  <a:schemeClr val="accent1"/>
                </a:solidFill>
              </a:rPr>
              <a:t>Outcomes</a:t>
            </a:r>
            <a:r>
              <a:rPr lang="en-US" sz="2000" dirty="0"/>
              <a:t>.</a:t>
            </a:r>
          </a:p>
          <a:p>
            <a:endParaRPr lang="en-US" sz="2400" dirty="0"/>
          </a:p>
        </p:txBody>
      </p:sp>
      <p:sp>
        <p:nvSpPr>
          <p:cNvPr id="4" name="Footer Placeholder 4">
            <a:extLst>
              <a:ext uri="{FF2B5EF4-FFF2-40B4-BE49-F238E27FC236}">
                <a16:creationId xmlns:a16="http://schemas.microsoft.com/office/drawing/2014/main" id="{BD005C8A-7229-BF46-F7B0-F0D2FE7480EE}"/>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4001963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BF52-F090-9561-097E-660FC12D7176}"/>
              </a:ext>
            </a:extLst>
          </p:cNvPr>
          <p:cNvSpPr>
            <a:spLocks noGrp="1"/>
          </p:cNvSpPr>
          <p:nvPr>
            <p:ph type="title"/>
          </p:nvPr>
        </p:nvSpPr>
        <p:spPr/>
        <p:txBody>
          <a:bodyPr>
            <a:normAutofit fontScale="90000"/>
          </a:bodyPr>
          <a:lstStyle/>
          <a:p>
            <a:r>
              <a:rPr lang="en-US" sz="3200" dirty="0"/>
              <a:t>Introduction</a:t>
            </a:r>
          </a:p>
        </p:txBody>
      </p:sp>
      <p:sp>
        <p:nvSpPr>
          <p:cNvPr id="3" name="Content Placeholder 2">
            <a:extLst>
              <a:ext uri="{FF2B5EF4-FFF2-40B4-BE49-F238E27FC236}">
                <a16:creationId xmlns:a16="http://schemas.microsoft.com/office/drawing/2014/main" id="{59F69E60-6579-957C-CB99-C5181BE16910}"/>
              </a:ext>
            </a:extLst>
          </p:cNvPr>
          <p:cNvSpPr>
            <a:spLocks noGrp="1"/>
          </p:cNvSpPr>
          <p:nvPr>
            <p:ph sz="half" idx="1"/>
          </p:nvPr>
        </p:nvSpPr>
        <p:spPr>
          <a:xfrm>
            <a:off x="609917" y="1028700"/>
            <a:ext cx="10978515" cy="5410200"/>
          </a:xfrm>
        </p:spPr>
        <p:txBody>
          <a:bodyPr>
            <a:normAutofit fontScale="92500"/>
          </a:bodyPr>
          <a:lstStyle/>
          <a:p>
            <a:r>
              <a:rPr lang="en-US" sz="3200" dirty="0">
                <a:latin typeface="Calibri" panose="020F0502020204030204" pitchFamily="34" charset="0"/>
                <a:ea typeface="Times New Roman" panose="02020603050405020304" pitchFamily="18" charset="0"/>
                <a:cs typeface="Calibri" panose="020F0502020204030204" pitchFamily="34" charset="0"/>
              </a:rPr>
              <a:t>As a means of exploring how to identify potential capability gaps within its air, land, and seas forces, </a:t>
            </a:r>
          </a:p>
          <a:p>
            <a:pPr marL="1941513" lvl="1" indent="-566738">
              <a:buFont typeface="Wingdings" panose="05000000000000000000" pitchFamily="2" charset="2"/>
              <a:buChar char="ü"/>
            </a:pPr>
            <a:r>
              <a:rPr lang="en-US" sz="2800" dirty="0">
                <a:latin typeface="Calibri" panose="020F0502020204030204" pitchFamily="34" charset="0"/>
                <a:ea typeface="Times New Roman" panose="02020603050405020304" pitchFamily="18" charset="0"/>
                <a:cs typeface="Calibri" panose="020F0502020204030204" pitchFamily="34" charset="0"/>
              </a:rPr>
              <a:t>the U.S. Department of Defense developed the </a:t>
            </a:r>
            <a:br>
              <a:rPr lang="en-US" sz="2800" dirty="0">
                <a:latin typeface="Calibri" panose="020F0502020204030204" pitchFamily="34" charset="0"/>
                <a:ea typeface="Times New Roman" panose="02020603050405020304" pitchFamily="18" charset="0"/>
                <a:cs typeface="Calibri" panose="020F0502020204030204" pitchFamily="34" charset="0"/>
              </a:rPr>
            </a:br>
            <a:r>
              <a:rPr lang="en-US" sz="2800" dirty="0">
                <a:solidFill>
                  <a:srgbClr val="00B0F0"/>
                </a:solidFill>
                <a:latin typeface="Calibri" panose="020F0502020204030204" pitchFamily="34" charset="0"/>
                <a:ea typeface="Times New Roman" panose="02020603050405020304" pitchFamily="18" charset="0"/>
                <a:cs typeface="Calibri" panose="020F0502020204030204" pitchFamily="34" charset="0"/>
              </a:rPr>
              <a:t>Mission Engineering Guide </a:t>
            </a:r>
          </a:p>
          <a:p>
            <a:pPr marL="1941513" lvl="1" indent="-566738">
              <a:buFont typeface="Wingdings" panose="05000000000000000000" pitchFamily="2" charset="2"/>
              <a:buChar char="ü"/>
            </a:pPr>
            <a:r>
              <a:rPr lang="en-US" sz="2800" dirty="0">
                <a:latin typeface="Calibri" panose="020F0502020204030204" pitchFamily="34" charset="0"/>
                <a:ea typeface="Times New Roman" panose="02020603050405020304" pitchFamily="18" charset="0"/>
                <a:cs typeface="Calibri" panose="020F0502020204030204" pitchFamily="34" charset="0"/>
              </a:rPr>
              <a:t>to help define key terms and relationships between </a:t>
            </a:r>
            <a:br>
              <a:rPr lang="en-US" sz="2800" dirty="0">
                <a:latin typeface="Calibri" panose="020F0502020204030204" pitchFamily="34" charset="0"/>
                <a:ea typeface="Times New Roman" panose="02020603050405020304" pitchFamily="18" charset="0"/>
                <a:cs typeface="Calibri" panose="020F0502020204030204" pitchFamily="34" charset="0"/>
              </a:rPr>
            </a:br>
            <a:r>
              <a:rPr lang="en-US" sz="2800" dirty="0">
                <a:latin typeface="Calibri" panose="020F0502020204030204" pitchFamily="34" charset="0"/>
                <a:ea typeface="Times New Roman" panose="02020603050405020304" pitchFamily="18" charset="0"/>
                <a:cs typeface="Calibri" panose="020F0502020204030204" pitchFamily="34" charset="0"/>
              </a:rPr>
              <a:t>mission-related elements</a:t>
            </a:r>
          </a:p>
          <a:p>
            <a:endParaRPr lang="en-US" sz="3200" dirty="0">
              <a:latin typeface="Calibri" panose="020F0502020204030204" pitchFamily="34" charset="0"/>
              <a:ea typeface="Times New Roman" panose="02020603050405020304" pitchFamily="18" charset="0"/>
              <a:cs typeface="Calibri" panose="020F0502020204030204" pitchFamily="34" charset="0"/>
            </a:endParaRPr>
          </a:p>
          <a:p>
            <a:r>
              <a:rPr lang="en-US" sz="3200" dirty="0">
                <a:latin typeface="Calibri" panose="020F0502020204030204" pitchFamily="34" charset="0"/>
                <a:ea typeface="Times New Roman" panose="02020603050405020304" pitchFamily="18" charset="0"/>
                <a:cs typeface="Calibri" panose="020F0502020204030204" pitchFamily="34" charset="0"/>
              </a:rPr>
              <a:t>This presentation shows how UAF can be extended to leverage the concepts in the </a:t>
            </a:r>
            <a:r>
              <a:rPr lang="en-US" sz="3200" dirty="0">
                <a:solidFill>
                  <a:srgbClr val="00B0F0"/>
                </a:solidFill>
                <a:latin typeface="Calibri" panose="020F0502020204030204" pitchFamily="34" charset="0"/>
                <a:cs typeface="Calibri" panose="020F0502020204030204" pitchFamily="34" charset="0"/>
              </a:rPr>
              <a:t>Mission Engineering Guide </a:t>
            </a:r>
            <a:r>
              <a:rPr lang="en-US" sz="3200" dirty="0">
                <a:latin typeface="Calibri" panose="020F0502020204030204" pitchFamily="34" charset="0"/>
                <a:ea typeface="Times New Roman" panose="02020603050405020304" pitchFamily="18" charset="0"/>
                <a:cs typeface="Calibri" panose="020F0502020204030204" pitchFamily="34" charset="0"/>
              </a:rPr>
              <a:t>and </a:t>
            </a:r>
          </a:p>
          <a:p>
            <a:pPr lvl="1"/>
            <a:r>
              <a:rPr lang="en-US" sz="2800" dirty="0">
                <a:latin typeface="Calibri" panose="020F0502020204030204" pitchFamily="34" charset="0"/>
                <a:ea typeface="Times New Roman" panose="02020603050405020304" pitchFamily="18" charset="0"/>
                <a:cs typeface="Calibri" panose="020F0502020204030204" pitchFamily="34" charset="0"/>
              </a:rPr>
              <a:t>use them to model missions and the resources used to execute them, </a:t>
            </a:r>
          </a:p>
          <a:p>
            <a:pPr lvl="1"/>
            <a:r>
              <a:rPr lang="en-US" sz="2800" dirty="0">
                <a:latin typeface="Calibri" panose="020F0502020204030204" pitchFamily="34" charset="0"/>
                <a:ea typeface="Times New Roman" panose="02020603050405020304" pitchFamily="18" charset="0"/>
                <a:cs typeface="Calibri" panose="020F0502020204030204" pitchFamily="34" charset="0"/>
              </a:rPr>
              <a:t>while referencing a widely known Star Wars battle as an example</a:t>
            </a:r>
          </a:p>
        </p:txBody>
      </p:sp>
      <p:sp>
        <p:nvSpPr>
          <p:cNvPr id="4" name="Footer Placeholder 4">
            <a:extLst>
              <a:ext uri="{FF2B5EF4-FFF2-40B4-BE49-F238E27FC236}">
                <a16:creationId xmlns:a16="http://schemas.microsoft.com/office/drawing/2014/main" id="{2E81C63A-50AF-CC10-CFEF-BA3F13D37CA3}"/>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395894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500"/>
                                        <p:tgtEl>
                                          <p:spTgt spid="3">
                                            <p:txEl>
                                              <p:pRg st="4" end="4"/>
                                            </p:txEl>
                                          </p:spTgt>
                                        </p:tgtEl>
                                      </p:cBhvr>
                                    </p:animEffect>
                                  </p:childTnLst>
                                </p:cTn>
                              </p:par>
                            </p:childTnLst>
                          </p:cTn>
                        </p:par>
                        <p:par>
                          <p:cTn id="8" fill="hold">
                            <p:stCondLst>
                              <p:cond delay="1500"/>
                            </p:stCondLst>
                            <p:childTnLst>
                              <p:par>
                                <p:cTn id="9" presetID="22" presetClass="entr" presetSubtype="8" fill="hold" nodeType="afterEffect">
                                  <p:stCondLst>
                                    <p:cond delay="25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wipe(left)">
                                      <p:cBhvr>
                                        <p:cTn id="11" dur="1000"/>
                                        <p:tgtEl>
                                          <p:spTgt spid="3">
                                            <p:txEl>
                                              <p:pRg st="5" end="5"/>
                                            </p:txEl>
                                          </p:spTgt>
                                        </p:tgtEl>
                                      </p:cBhvr>
                                    </p:animEffect>
                                  </p:childTnLst>
                                </p:cTn>
                              </p:par>
                            </p:childTnLst>
                          </p:cTn>
                        </p:par>
                        <p:par>
                          <p:cTn id="12" fill="hold">
                            <p:stCondLst>
                              <p:cond delay="2750"/>
                            </p:stCondLst>
                            <p:childTnLst>
                              <p:par>
                                <p:cTn id="13" presetID="22" presetClass="entr" presetSubtype="8" fill="hold" nodeType="afterEffect">
                                  <p:stCondLst>
                                    <p:cond delay="25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left)">
                                      <p:cBhvr>
                                        <p:cTn id="1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145B-A1FE-43F8-8BE4-F4074CCD5693}"/>
              </a:ext>
            </a:extLst>
          </p:cNvPr>
          <p:cNvSpPr>
            <a:spLocks noGrp="1"/>
          </p:cNvSpPr>
          <p:nvPr>
            <p:ph type="title"/>
          </p:nvPr>
        </p:nvSpPr>
        <p:spPr/>
        <p:txBody>
          <a:bodyPr>
            <a:normAutofit fontScale="90000"/>
          </a:bodyPr>
          <a:lstStyle/>
          <a:p>
            <a:r>
              <a:rPr lang="en-US" dirty="0"/>
              <a:t>Strategic Motivation Diagram</a:t>
            </a:r>
          </a:p>
        </p:txBody>
      </p:sp>
      <p:sp>
        <p:nvSpPr>
          <p:cNvPr id="3" name="Content Placeholder 2">
            <a:extLst>
              <a:ext uri="{FF2B5EF4-FFF2-40B4-BE49-F238E27FC236}">
                <a16:creationId xmlns:a16="http://schemas.microsoft.com/office/drawing/2014/main" id="{F71A1F8F-252A-4939-A188-90DF2166D733}"/>
              </a:ext>
            </a:extLst>
          </p:cNvPr>
          <p:cNvSpPr>
            <a:spLocks noGrp="1"/>
          </p:cNvSpPr>
          <p:nvPr>
            <p:ph idx="1"/>
          </p:nvPr>
        </p:nvSpPr>
        <p:spPr>
          <a:xfrm>
            <a:off x="156641" y="828675"/>
            <a:ext cx="11733734" cy="1355512"/>
          </a:xfrm>
        </p:spPr>
        <p:txBody>
          <a:bodyPr>
            <a:normAutofit fontScale="85000" lnSpcReduction="20000"/>
          </a:bodyPr>
          <a:lstStyle/>
          <a:p>
            <a:r>
              <a:rPr lang="en-US" sz="2399" b="1" dirty="0"/>
              <a:t>Drivers</a:t>
            </a:r>
            <a:r>
              <a:rPr lang="en-US" sz="2399" dirty="0"/>
              <a:t> present </a:t>
            </a:r>
            <a:r>
              <a:rPr lang="en-US" sz="2399" b="1" dirty="0"/>
              <a:t>Challenges</a:t>
            </a:r>
            <a:r>
              <a:rPr lang="en-US" sz="2399" dirty="0"/>
              <a:t> to the </a:t>
            </a:r>
            <a:r>
              <a:rPr lang="en-US" sz="2399" b="1" dirty="0"/>
              <a:t>Enterprise</a:t>
            </a:r>
          </a:p>
          <a:p>
            <a:r>
              <a:rPr lang="en-US" sz="2399" b="1" dirty="0"/>
              <a:t>Challenges</a:t>
            </a:r>
            <a:r>
              <a:rPr lang="en-US" sz="2399" dirty="0"/>
              <a:t> are conditions that can be addressed by </a:t>
            </a:r>
            <a:r>
              <a:rPr lang="en-US" sz="2399" b="1" dirty="0"/>
              <a:t>Opportunities</a:t>
            </a:r>
          </a:p>
          <a:p>
            <a:r>
              <a:rPr lang="en-US" sz="2399" dirty="0"/>
              <a:t>Each </a:t>
            </a:r>
            <a:r>
              <a:rPr lang="en-US" sz="2399" b="1" dirty="0"/>
              <a:t>Opportunity</a:t>
            </a:r>
            <a:r>
              <a:rPr lang="en-US" sz="2399" dirty="0"/>
              <a:t> can present the circumstances for new </a:t>
            </a:r>
            <a:r>
              <a:rPr lang="en-US" sz="2399" b="1" dirty="0"/>
              <a:t>Risks</a:t>
            </a:r>
            <a:r>
              <a:rPr lang="en-US" sz="2399" dirty="0"/>
              <a:t> to the </a:t>
            </a:r>
            <a:r>
              <a:rPr lang="en-US" sz="2399" b="1" dirty="0"/>
              <a:t>Enterprise</a:t>
            </a:r>
          </a:p>
          <a:p>
            <a:r>
              <a:rPr lang="en-US" sz="2399" dirty="0"/>
              <a:t>Existing or new </a:t>
            </a:r>
            <a:r>
              <a:rPr lang="en-US" sz="2399" b="1" dirty="0"/>
              <a:t>Capabilities</a:t>
            </a:r>
            <a:r>
              <a:rPr lang="en-US" sz="2399" dirty="0"/>
              <a:t> can help the enterprise pursue these </a:t>
            </a:r>
            <a:r>
              <a:rPr lang="en-US" sz="2399" b="1" dirty="0"/>
              <a:t>Opportunities</a:t>
            </a:r>
          </a:p>
          <a:p>
            <a:endParaRPr lang="en-US" sz="2399" dirty="0"/>
          </a:p>
        </p:txBody>
      </p:sp>
      <p:sp>
        <p:nvSpPr>
          <p:cNvPr id="4" name="Date Placeholder 3">
            <a:extLst>
              <a:ext uri="{FF2B5EF4-FFF2-40B4-BE49-F238E27FC236}">
                <a16:creationId xmlns:a16="http://schemas.microsoft.com/office/drawing/2014/main" id="{EB5E152D-600D-457E-B51D-DF7AF9CF717A}"/>
              </a:ext>
            </a:extLst>
          </p:cNvPr>
          <p:cNvSpPr>
            <a:spLocks noGrp="1"/>
          </p:cNvSpPr>
          <p:nvPr>
            <p:ph type="dt" sz="half" idx="10"/>
          </p:nvPr>
        </p:nvSpPr>
        <p:spPr>
          <a:xfrm>
            <a:off x="381342" y="6606473"/>
            <a:ext cx="1133090" cy="20437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A22351-9B41-4E6B-91B9-799BA18E2169}" type="datetimeFigureOut">
              <a:rPr lang="en-US" smtClean="0"/>
              <a:pPr/>
              <a:t>7/9/2024</a:t>
            </a:fld>
            <a:endParaRPr lang="en-US" dirty="0"/>
          </a:p>
        </p:txBody>
      </p:sp>
      <p:sp>
        <p:nvSpPr>
          <p:cNvPr id="5" name="Slide Number Placeholder 4">
            <a:extLst>
              <a:ext uri="{FF2B5EF4-FFF2-40B4-BE49-F238E27FC236}">
                <a16:creationId xmlns:a16="http://schemas.microsoft.com/office/drawing/2014/main" id="{1323E359-51D6-4B94-A472-42850BA5BCE6}"/>
              </a:ext>
            </a:extLst>
          </p:cNvPr>
          <p:cNvSpPr>
            <a:spLocks noGrp="1"/>
          </p:cNvSpPr>
          <p:nvPr>
            <p:ph type="sldNum" sz="quarter" idx="12"/>
          </p:nvPr>
        </p:nvSpPr>
        <p:spPr>
          <a:xfrm>
            <a:off x="10677568" y="6606473"/>
            <a:ext cx="1135824" cy="20437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236139-546C-4126-912C-7A3BDA9893E3}" type="slidenum">
              <a:rPr lang="en-US" smtClean="0"/>
              <a:pPr/>
              <a:t>40</a:t>
            </a:fld>
            <a:endParaRPr lang="en-US"/>
          </a:p>
        </p:txBody>
      </p:sp>
      <p:sp>
        <p:nvSpPr>
          <p:cNvPr id="11" name="Footer Placeholder 4">
            <a:extLst>
              <a:ext uri="{FF2B5EF4-FFF2-40B4-BE49-F238E27FC236}">
                <a16:creationId xmlns:a16="http://schemas.microsoft.com/office/drawing/2014/main" id="{7A004EC3-FDF0-2032-9E6A-0DC1543AB21E}"/>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8" name="Picture 7">
            <a:extLst>
              <a:ext uri="{FF2B5EF4-FFF2-40B4-BE49-F238E27FC236}">
                <a16:creationId xmlns:a16="http://schemas.microsoft.com/office/drawing/2014/main" id="{17109E4E-3B31-6549-FA2E-1EEFE30302E3}"/>
              </a:ext>
            </a:extLst>
          </p:cNvPr>
          <p:cNvPicPr>
            <a:picLocks noChangeAspect="1"/>
          </p:cNvPicPr>
          <p:nvPr/>
        </p:nvPicPr>
        <p:blipFill>
          <a:blip r:embed="rId2"/>
          <a:stretch>
            <a:fillRect/>
          </a:stretch>
        </p:blipFill>
        <p:spPr>
          <a:xfrm>
            <a:off x="1358047" y="2209800"/>
            <a:ext cx="9465529" cy="4419600"/>
          </a:xfrm>
          <a:prstGeom prst="rect">
            <a:avLst/>
          </a:prstGeom>
        </p:spPr>
      </p:pic>
    </p:spTree>
    <p:extLst>
      <p:ext uri="{BB962C8B-B14F-4D97-AF65-F5344CB8AC3E}">
        <p14:creationId xmlns:p14="http://schemas.microsoft.com/office/powerpoint/2010/main" val="1809955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DEF8-4DB4-6A10-F6BA-E99B1DFF617C}"/>
              </a:ext>
            </a:extLst>
          </p:cNvPr>
          <p:cNvSpPr>
            <a:spLocks noGrp="1"/>
          </p:cNvSpPr>
          <p:nvPr>
            <p:ph type="title"/>
          </p:nvPr>
        </p:nvSpPr>
        <p:spPr>
          <a:xfrm>
            <a:off x="609918" y="189575"/>
            <a:ext cx="10978515" cy="563561"/>
          </a:xfrm>
        </p:spPr>
        <p:txBody>
          <a:bodyPr>
            <a:noAutofit/>
          </a:bodyPr>
          <a:lstStyle/>
          <a:p>
            <a:r>
              <a:rPr lang="en-US" sz="3600" dirty="0" err="1"/>
              <a:t>Hoth</a:t>
            </a:r>
            <a:r>
              <a:rPr lang="en-US" sz="3600" dirty="0"/>
              <a:t> Battle – Attack Strategy</a:t>
            </a:r>
          </a:p>
        </p:txBody>
      </p:sp>
      <p:sp>
        <p:nvSpPr>
          <p:cNvPr id="8" name="Footer Placeholder 4">
            <a:extLst>
              <a:ext uri="{FF2B5EF4-FFF2-40B4-BE49-F238E27FC236}">
                <a16:creationId xmlns:a16="http://schemas.microsoft.com/office/drawing/2014/main" id="{41FEB281-F05B-730D-EDBB-314DC0D55C90}"/>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
        <p:nvSpPr>
          <p:cNvPr id="4" name="Content Placeholder 5">
            <a:extLst>
              <a:ext uri="{FF2B5EF4-FFF2-40B4-BE49-F238E27FC236}">
                <a16:creationId xmlns:a16="http://schemas.microsoft.com/office/drawing/2014/main" id="{A088126A-5020-4113-0B91-CD38560C2A5B}"/>
              </a:ext>
            </a:extLst>
          </p:cNvPr>
          <p:cNvSpPr>
            <a:spLocks noGrp="1"/>
          </p:cNvSpPr>
          <p:nvPr>
            <p:ph idx="1"/>
          </p:nvPr>
        </p:nvSpPr>
        <p:spPr>
          <a:xfrm>
            <a:off x="244549" y="833447"/>
            <a:ext cx="11343883" cy="468760"/>
          </a:xfrm>
        </p:spPr>
        <p:txBody>
          <a:bodyPr vert="horz" lIns="91440" tIns="45720" rIns="91440" bIns="45720" rtlCol="0">
            <a:noAutofit/>
          </a:bodyPr>
          <a:lstStyle/>
          <a:p>
            <a:pPr marL="0" indent="0" algn="ctr">
              <a:spcBef>
                <a:spcPts val="1800"/>
              </a:spcBef>
              <a:buNone/>
            </a:pPr>
            <a:r>
              <a:rPr lang="en-US" sz="2400" b="1" i="1" dirty="0">
                <a:solidFill>
                  <a:srgbClr val="00B0F0"/>
                </a:solidFill>
              </a:rPr>
              <a:t>Key Strategic Relationships for </a:t>
            </a:r>
            <a:r>
              <a:rPr lang="en-US" sz="2400" b="1" i="1" dirty="0" err="1">
                <a:solidFill>
                  <a:srgbClr val="00B0F0"/>
                </a:solidFill>
              </a:rPr>
              <a:t>Hoth</a:t>
            </a:r>
            <a:r>
              <a:rPr lang="en-US" sz="2400" b="1" i="1" dirty="0">
                <a:solidFill>
                  <a:srgbClr val="00B0F0"/>
                </a:solidFill>
              </a:rPr>
              <a:t> Attack Mission Execution Phase</a:t>
            </a:r>
          </a:p>
        </p:txBody>
      </p:sp>
      <p:sp>
        <p:nvSpPr>
          <p:cNvPr id="3" name="Content Placeholder 2">
            <a:extLst>
              <a:ext uri="{FF2B5EF4-FFF2-40B4-BE49-F238E27FC236}">
                <a16:creationId xmlns:a16="http://schemas.microsoft.com/office/drawing/2014/main" id="{4BA7585E-866E-429D-D203-C19F92C54DC2}"/>
              </a:ext>
            </a:extLst>
          </p:cNvPr>
          <p:cNvSpPr txBox="1">
            <a:spLocks/>
          </p:cNvSpPr>
          <p:nvPr/>
        </p:nvSpPr>
        <p:spPr>
          <a:xfrm>
            <a:off x="79375" y="1447800"/>
            <a:ext cx="3046934" cy="51054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Drivers, Challenges, Opportunities, Goals and Risks are all shown here </a:t>
            </a:r>
          </a:p>
          <a:p>
            <a:r>
              <a:rPr lang="en-US" sz="2400" dirty="0"/>
              <a:t>The Operational and Resource elements are linked to the Capabilities to demonstrate how they will be realized</a:t>
            </a:r>
          </a:p>
          <a:p>
            <a:r>
              <a:rPr lang="en-US" sz="2400" dirty="0"/>
              <a:t>Several elements are linked to the Actual Mission Phase showing when they will be deployed</a:t>
            </a:r>
          </a:p>
        </p:txBody>
      </p:sp>
      <p:pic>
        <p:nvPicPr>
          <p:cNvPr id="7" name="Picture 6">
            <a:extLst>
              <a:ext uri="{FF2B5EF4-FFF2-40B4-BE49-F238E27FC236}">
                <a16:creationId xmlns:a16="http://schemas.microsoft.com/office/drawing/2014/main" id="{28DE3DDA-34C4-35D2-575D-38EA99732A22}"/>
              </a:ext>
            </a:extLst>
          </p:cNvPr>
          <p:cNvPicPr>
            <a:picLocks noChangeAspect="1"/>
          </p:cNvPicPr>
          <p:nvPr/>
        </p:nvPicPr>
        <p:blipFill>
          <a:blip r:embed="rId2"/>
          <a:stretch>
            <a:fillRect/>
          </a:stretch>
        </p:blipFill>
        <p:spPr>
          <a:xfrm>
            <a:off x="3413391" y="1447800"/>
            <a:ext cx="8513189" cy="5181600"/>
          </a:xfrm>
          <a:prstGeom prst="rect">
            <a:avLst/>
          </a:prstGeom>
        </p:spPr>
      </p:pic>
    </p:spTree>
    <p:extLst>
      <p:ext uri="{BB962C8B-B14F-4D97-AF65-F5344CB8AC3E}">
        <p14:creationId xmlns:p14="http://schemas.microsoft.com/office/powerpoint/2010/main" val="710590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ED57A-1E66-9CFA-4DFA-FD489A3A717D}"/>
              </a:ext>
            </a:extLst>
          </p:cNvPr>
          <p:cNvSpPr>
            <a:spLocks noGrp="1"/>
          </p:cNvSpPr>
          <p:nvPr>
            <p:ph type="title"/>
          </p:nvPr>
        </p:nvSpPr>
        <p:spPr>
          <a:xfrm>
            <a:off x="609918" y="136413"/>
            <a:ext cx="10978515" cy="563561"/>
          </a:xfrm>
        </p:spPr>
        <p:txBody>
          <a:bodyPr>
            <a:noAutofit/>
          </a:bodyPr>
          <a:lstStyle/>
          <a:p>
            <a:r>
              <a:rPr lang="en-US" sz="3600" dirty="0"/>
              <a:t>Strategy for the Scouting Phase of the Mission</a:t>
            </a:r>
          </a:p>
        </p:txBody>
      </p:sp>
      <p:sp>
        <p:nvSpPr>
          <p:cNvPr id="8" name="Footer Placeholder 4">
            <a:extLst>
              <a:ext uri="{FF2B5EF4-FFF2-40B4-BE49-F238E27FC236}">
                <a16:creationId xmlns:a16="http://schemas.microsoft.com/office/drawing/2014/main" id="{9D5B61BE-521B-59A6-0871-476D252CD732}"/>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
        <p:nvSpPr>
          <p:cNvPr id="4" name="Content Placeholder 5">
            <a:extLst>
              <a:ext uri="{FF2B5EF4-FFF2-40B4-BE49-F238E27FC236}">
                <a16:creationId xmlns:a16="http://schemas.microsoft.com/office/drawing/2014/main" id="{BC008BBC-4069-81A0-2DE0-33BB86E73955}"/>
              </a:ext>
            </a:extLst>
          </p:cNvPr>
          <p:cNvSpPr>
            <a:spLocks noGrp="1"/>
          </p:cNvSpPr>
          <p:nvPr>
            <p:ph idx="1"/>
          </p:nvPr>
        </p:nvSpPr>
        <p:spPr>
          <a:xfrm>
            <a:off x="984549" y="685800"/>
            <a:ext cx="10296226" cy="468760"/>
          </a:xfrm>
        </p:spPr>
        <p:txBody>
          <a:bodyPr vert="horz" lIns="91440" tIns="45720" rIns="91440" bIns="45720" rtlCol="0">
            <a:noAutofit/>
          </a:bodyPr>
          <a:lstStyle/>
          <a:p>
            <a:pPr marL="0" indent="0" algn="ctr">
              <a:spcBef>
                <a:spcPts val="1800"/>
              </a:spcBef>
              <a:buNone/>
            </a:pPr>
            <a:r>
              <a:rPr lang="en-US" sz="2400" b="1" i="1" dirty="0">
                <a:solidFill>
                  <a:srgbClr val="00B0F0"/>
                </a:solidFill>
              </a:rPr>
              <a:t>Key Strategic Relationships Relating to the Goal of Delivering Luke Skywalker</a:t>
            </a:r>
          </a:p>
        </p:txBody>
      </p:sp>
      <p:sp>
        <p:nvSpPr>
          <p:cNvPr id="3" name="Content Placeholder 2">
            <a:extLst>
              <a:ext uri="{FF2B5EF4-FFF2-40B4-BE49-F238E27FC236}">
                <a16:creationId xmlns:a16="http://schemas.microsoft.com/office/drawing/2014/main" id="{4F766369-1826-09C1-102D-693879C79AFE}"/>
              </a:ext>
            </a:extLst>
          </p:cNvPr>
          <p:cNvSpPr txBox="1">
            <a:spLocks/>
          </p:cNvSpPr>
          <p:nvPr/>
        </p:nvSpPr>
        <p:spPr>
          <a:xfrm>
            <a:off x="80440" y="1414665"/>
            <a:ext cx="3657600" cy="5396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complete set of elements for a single goal are shown here</a:t>
            </a:r>
          </a:p>
          <a:p>
            <a:r>
              <a:rPr lang="en-US" dirty="0"/>
              <a:t>Darth Vader has the concern of protecting his son, tracing to the goal of delivering him alive</a:t>
            </a:r>
          </a:p>
          <a:p>
            <a:r>
              <a:rPr lang="en-US" dirty="0"/>
              <a:t>Luke’s vulnerability enables the goal which is motivated by the challenge to tip the balance of the force</a:t>
            </a:r>
          </a:p>
          <a:p>
            <a:r>
              <a:rPr lang="en-US" dirty="0"/>
              <a:t>Jedi power threatening the Dark Side is presented by this challenge and motivated by the goal, impacted by the human intelligence capability, realized by spies and the Sith Lords</a:t>
            </a:r>
          </a:p>
        </p:txBody>
      </p:sp>
      <p:pic>
        <p:nvPicPr>
          <p:cNvPr id="5" name="Picture 699417301.png" descr="699417301.png">
            <a:extLst>
              <a:ext uri="{FF2B5EF4-FFF2-40B4-BE49-F238E27FC236}">
                <a16:creationId xmlns:a16="http://schemas.microsoft.com/office/drawing/2014/main" id="{0F40812F-BE3E-2FAE-2719-CB3610930683}"/>
              </a:ext>
            </a:extLst>
          </p:cNvPr>
          <p:cNvPicPr preferRelativeResize="0">
            <a:picLocks/>
          </p:cNvPicPr>
          <p:nvPr/>
        </p:nvPicPr>
        <p:blipFill>
          <a:blip r:embed="rId2" cstate="print"/>
          <a:stretch>
            <a:fillRect/>
          </a:stretch>
        </p:blipFill>
        <p:spPr>
          <a:xfrm>
            <a:off x="3661841" y="1210300"/>
            <a:ext cx="8457134" cy="5214733"/>
          </a:xfrm>
          <a:prstGeom prst="rect">
            <a:avLst/>
          </a:prstGeom>
        </p:spPr>
      </p:pic>
    </p:spTree>
    <p:extLst>
      <p:ext uri="{BB962C8B-B14F-4D97-AF65-F5344CB8AC3E}">
        <p14:creationId xmlns:p14="http://schemas.microsoft.com/office/powerpoint/2010/main" val="317377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E2A1-DB23-B5E6-062C-6AABA631174D}"/>
              </a:ext>
            </a:extLst>
          </p:cNvPr>
          <p:cNvSpPr>
            <a:spLocks noGrp="1"/>
          </p:cNvSpPr>
          <p:nvPr>
            <p:ph type="title"/>
          </p:nvPr>
        </p:nvSpPr>
        <p:spPr/>
        <p:txBody>
          <a:bodyPr>
            <a:normAutofit fontScale="90000"/>
          </a:bodyPr>
          <a:lstStyle/>
          <a:p>
            <a:r>
              <a:rPr lang="en-US" dirty="0"/>
              <a:t>Force Designation Elements</a:t>
            </a:r>
          </a:p>
        </p:txBody>
      </p:sp>
      <p:sp>
        <p:nvSpPr>
          <p:cNvPr id="3" name="Content Placeholder 2">
            <a:extLst>
              <a:ext uri="{FF2B5EF4-FFF2-40B4-BE49-F238E27FC236}">
                <a16:creationId xmlns:a16="http://schemas.microsoft.com/office/drawing/2014/main" id="{3095AF95-3739-A182-C8F4-063931BDAC67}"/>
              </a:ext>
            </a:extLst>
          </p:cNvPr>
          <p:cNvSpPr>
            <a:spLocks noGrp="1"/>
          </p:cNvSpPr>
          <p:nvPr>
            <p:ph idx="1"/>
          </p:nvPr>
        </p:nvSpPr>
        <p:spPr>
          <a:xfrm>
            <a:off x="155575" y="1066800"/>
            <a:ext cx="4419600" cy="5791200"/>
          </a:xfrm>
        </p:spPr>
        <p:txBody>
          <a:bodyPr>
            <a:normAutofit lnSpcReduction="10000"/>
          </a:bodyPr>
          <a:lstStyle/>
          <a:p>
            <a:r>
              <a:rPr lang="en-US" sz="1800" dirty="0"/>
              <a:t>Mission Engineering models require the identification of the different forces such as enemy, friendly, neutral, etc. </a:t>
            </a:r>
          </a:p>
          <a:p>
            <a:r>
              <a:rPr lang="en-US" sz="1800" dirty="0"/>
              <a:t>This can correspond to organizations, systems, posts, etc. </a:t>
            </a:r>
          </a:p>
          <a:p>
            <a:r>
              <a:rPr lang="en-US" sz="1800" dirty="0"/>
              <a:t>The tag definition (an enumeration) is defined on the </a:t>
            </a:r>
            <a:r>
              <a:rPr lang="en-US" sz="1800" dirty="0" err="1"/>
              <a:t>OpposableElement</a:t>
            </a:r>
            <a:r>
              <a:rPr lang="en-US" sz="1800" dirty="0"/>
              <a:t> stereotype, which is then inherited when creating new operational or resource elements. This allows for tracking these elements easily within the model, as well as allow for unique formatting (e.g., colors) that clearly identify them in diagrams.</a:t>
            </a:r>
          </a:p>
          <a:p>
            <a:r>
              <a:rPr lang="en-US" sz="1800" dirty="0"/>
              <a:t>The ME Profile defines 4 Force Designations within the enumeration, with one value being selected for a specific element’s tag.</a:t>
            </a:r>
          </a:p>
          <a:p>
            <a:r>
              <a:rPr lang="en-US" sz="1800" dirty="0"/>
              <a:t>Modelers can add additional Force Designation values by simply adding a new enumeration literal </a:t>
            </a:r>
          </a:p>
        </p:txBody>
      </p:sp>
      <p:sp>
        <p:nvSpPr>
          <p:cNvPr id="4" name="Footer Placeholder 4">
            <a:extLst>
              <a:ext uri="{FF2B5EF4-FFF2-40B4-BE49-F238E27FC236}">
                <a16:creationId xmlns:a16="http://schemas.microsoft.com/office/drawing/2014/main" id="{5FD6D96C-FA53-7E74-0F5B-9CFE023A757B}"/>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6" name="Picture 5">
            <a:extLst>
              <a:ext uri="{FF2B5EF4-FFF2-40B4-BE49-F238E27FC236}">
                <a16:creationId xmlns:a16="http://schemas.microsoft.com/office/drawing/2014/main" id="{60FED106-F5A8-C452-8194-124D6A4978AE}"/>
              </a:ext>
            </a:extLst>
          </p:cNvPr>
          <p:cNvPicPr>
            <a:picLocks noChangeAspect="1"/>
          </p:cNvPicPr>
          <p:nvPr/>
        </p:nvPicPr>
        <p:blipFill>
          <a:blip r:embed="rId2"/>
          <a:stretch>
            <a:fillRect/>
          </a:stretch>
        </p:blipFill>
        <p:spPr>
          <a:xfrm>
            <a:off x="4989257" y="838200"/>
            <a:ext cx="6938519" cy="3886200"/>
          </a:xfrm>
          <a:prstGeom prst="rect">
            <a:avLst/>
          </a:prstGeom>
        </p:spPr>
      </p:pic>
    </p:spTree>
    <p:extLst>
      <p:ext uri="{BB962C8B-B14F-4D97-AF65-F5344CB8AC3E}">
        <p14:creationId xmlns:p14="http://schemas.microsoft.com/office/powerpoint/2010/main" val="2958785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175" y="1447800"/>
            <a:ext cx="7848600" cy="3046988"/>
          </a:xfrm>
          <a:prstGeom prst="rect">
            <a:avLst/>
          </a:prstGeom>
          <a:noFill/>
        </p:spPr>
        <p:txBody>
          <a:bodyPr wrap="square" rtlCol="0">
            <a:spAutoFit/>
          </a:bodyPr>
          <a:lstStyle/>
          <a:p>
            <a:endParaRPr/>
          </a:p>
          <a:p>
            <a:endParaRPr/>
          </a:p>
          <a:p>
            <a:endParaRPr/>
          </a:p>
          <a:p>
            <a:endParaRPr/>
          </a:p>
          <a:p>
            <a:endParaRPr/>
          </a:p>
          <a:p>
            <a:endParaRPr/>
          </a:p>
          <a:p>
            <a:endParaRPr/>
          </a:p>
          <a:p>
            <a:endParaRPr/>
          </a:p>
        </p:txBody>
      </p:sp>
      <p:sp>
        <p:nvSpPr>
          <p:cNvPr id="5" name="Title 4">
            <a:extLst>
              <a:ext uri="{FF2B5EF4-FFF2-40B4-BE49-F238E27FC236}">
                <a16:creationId xmlns:a16="http://schemas.microsoft.com/office/drawing/2014/main" id="{CE4BB549-E61B-5A00-DC1A-4F637C422C58}"/>
              </a:ext>
            </a:extLst>
          </p:cNvPr>
          <p:cNvSpPr>
            <a:spLocks noGrp="1"/>
          </p:cNvSpPr>
          <p:nvPr>
            <p:ph type="title"/>
          </p:nvPr>
        </p:nvSpPr>
        <p:spPr>
          <a:xfrm>
            <a:off x="609918" y="136413"/>
            <a:ext cx="10978515" cy="563561"/>
          </a:xfrm>
        </p:spPr>
        <p:txBody>
          <a:bodyPr>
            <a:noAutofit/>
          </a:bodyPr>
          <a:lstStyle/>
          <a:p>
            <a:r>
              <a:rPr lang="en-US" sz="3600" dirty="0"/>
              <a:t>Operational Performer Types (</a:t>
            </a:r>
            <a:r>
              <a:rPr lang="en-US" sz="3600" dirty="0" err="1"/>
              <a:t>ie</a:t>
            </a:r>
            <a:r>
              <a:rPr lang="en-US" sz="3600" dirty="0"/>
              <a:t>, the Actors)</a:t>
            </a:r>
            <a:endParaRPr lang="en-US" sz="4800" dirty="0"/>
          </a:p>
        </p:txBody>
      </p:sp>
      <p:sp>
        <p:nvSpPr>
          <p:cNvPr id="6" name="Content Placeholder 5">
            <a:extLst>
              <a:ext uri="{FF2B5EF4-FFF2-40B4-BE49-F238E27FC236}">
                <a16:creationId xmlns:a16="http://schemas.microsoft.com/office/drawing/2014/main" id="{E02EE64E-ECB5-9891-C9AA-ED7B4B0BCBC6}"/>
              </a:ext>
            </a:extLst>
          </p:cNvPr>
          <p:cNvSpPr>
            <a:spLocks noGrp="1"/>
          </p:cNvSpPr>
          <p:nvPr>
            <p:ph idx="1"/>
          </p:nvPr>
        </p:nvSpPr>
        <p:spPr>
          <a:xfrm>
            <a:off x="155575" y="945111"/>
            <a:ext cx="5734340" cy="5763548"/>
          </a:xfrm>
        </p:spPr>
        <p:txBody>
          <a:bodyPr vert="horz" lIns="91440" tIns="45720" rIns="91440" bIns="45720" rtlCol="0">
            <a:normAutofit fontScale="55000" lnSpcReduction="20000"/>
          </a:bodyPr>
          <a:lstStyle/>
          <a:p>
            <a:pPr>
              <a:spcBef>
                <a:spcPts val="1800"/>
              </a:spcBef>
            </a:pPr>
            <a:r>
              <a:rPr lang="en-US" dirty="0"/>
              <a:t>Defines the Operational Architecture hierarchy of the context in which the Empire (Blue Force) and Rebel Forces (Red Forces) will engage</a:t>
            </a:r>
          </a:p>
          <a:p>
            <a:pPr>
              <a:spcBef>
                <a:spcPts val="1800"/>
              </a:spcBef>
            </a:pPr>
            <a:r>
              <a:rPr lang="en-US" dirty="0"/>
              <a:t>The previously defined Force Designator stereotypes are shown via colors and labels</a:t>
            </a:r>
          </a:p>
          <a:p>
            <a:pPr>
              <a:spcBef>
                <a:spcPts val="1800"/>
              </a:spcBef>
            </a:pPr>
            <a:r>
              <a:rPr lang="en-US" dirty="0"/>
              <a:t>The Empire forces are those which will be deployed as part of their attack strategy. These are the abstract elements, from which Resources will be chosen to implement them</a:t>
            </a:r>
          </a:p>
          <a:p>
            <a:pPr>
              <a:spcBef>
                <a:spcPts val="1800"/>
              </a:spcBef>
            </a:pPr>
            <a:r>
              <a:rPr lang="en-US" dirty="0"/>
              <a:t>The Rebel Forces are less clear. They have been discovered by reconnaissance systems. Additional attributes such as provenance, confidence level, etc. can be added as shown later</a:t>
            </a:r>
          </a:p>
          <a:p>
            <a:pPr>
              <a:spcBef>
                <a:spcPts val="1800"/>
              </a:spcBef>
            </a:pPr>
            <a:r>
              <a:rPr lang="en-US" dirty="0"/>
              <a:t>The Rebel Forces were able to escape as the Empire underestimated the strength of the ground forces cannon which destroyed one of their spaceships</a:t>
            </a:r>
          </a:p>
        </p:txBody>
      </p:sp>
      <p:sp>
        <p:nvSpPr>
          <p:cNvPr id="3" name="Footer Placeholder 4">
            <a:extLst>
              <a:ext uri="{FF2B5EF4-FFF2-40B4-BE49-F238E27FC236}">
                <a16:creationId xmlns:a16="http://schemas.microsoft.com/office/drawing/2014/main" id="{549F8C02-3C6E-5834-3BCA-EE3887A4389E}"/>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9" name="Picture 8">
            <a:extLst>
              <a:ext uri="{FF2B5EF4-FFF2-40B4-BE49-F238E27FC236}">
                <a16:creationId xmlns:a16="http://schemas.microsoft.com/office/drawing/2014/main" id="{A1D25B6A-304F-B0B8-EE06-C8B74E90AB57}"/>
              </a:ext>
            </a:extLst>
          </p:cNvPr>
          <p:cNvPicPr>
            <a:picLocks noChangeAspect="1"/>
          </p:cNvPicPr>
          <p:nvPr/>
        </p:nvPicPr>
        <p:blipFill>
          <a:blip r:embed="rId2"/>
          <a:stretch>
            <a:fillRect/>
          </a:stretch>
        </p:blipFill>
        <p:spPr>
          <a:xfrm>
            <a:off x="5870575" y="730361"/>
            <a:ext cx="6248400" cy="606714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175" y="1447800"/>
            <a:ext cx="7848600" cy="3046988"/>
          </a:xfrm>
          <a:prstGeom prst="rect">
            <a:avLst/>
          </a:prstGeom>
          <a:noFill/>
        </p:spPr>
        <p:txBody>
          <a:bodyPr wrap="square" rtlCol="0">
            <a:spAutoFit/>
          </a:bodyPr>
          <a:lstStyle/>
          <a:p>
            <a:endParaRPr/>
          </a:p>
          <a:p>
            <a:endParaRPr/>
          </a:p>
          <a:p>
            <a:endParaRPr/>
          </a:p>
          <a:p>
            <a:endParaRPr/>
          </a:p>
          <a:p>
            <a:endParaRPr/>
          </a:p>
          <a:p>
            <a:endParaRPr/>
          </a:p>
          <a:p>
            <a:endParaRPr/>
          </a:p>
          <a:p>
            <a:endParaRPr/>
          </a:p>
        </p:txBody>
      </p:sp>
      <p:sp>
        <p:nvSpPr>
          <p:cNvPr id="5" name="Title 4">
            <a:extLst>
              <a:ext uri="{FF2B5EF4-FFF2-40B4-BE49-F238E27FC236}">
                <a16:creationId xmlns:a16="http://schemas.microsoft.com/office/drawing/2014/main" id="{2779F461-91C3-A7D8-A490-48E6996279BC}"/>
              </a:ext>
            </a:extLst>
          </p:cNvPr>
          <p:cNvSpPr>
            <a:spLocks noGrp="1"/>
          </p:cNvSpPr>
          <p:nvPr>
            <p:ph type="title"/>
          </p:nvPr>
        </p:nvSpPr>
        <p:spPr>
          <a:xfrm>
            <a:off x="609918" y="200208"/>
            <a:ext cx="10978515" cy="563561"/>
          </a:xfrm>
        </p:spPr>
        <p:txBody>
          <a:bodyPr>
            <a:noAutofit/>
          </a:bodyPr>
          <a:lstStyle/>
          <a:p>
            <a:r>
              <a:rPr lang="en-US" sz="3200" dirty="0"/>
              <a:t>Logical Data Model</a:t>
            </a:r>
            <a:endParaRPr lang="en-US" dirty="0"/>
          </a:p>
        </p:txBody>
      </p:sp>
      <p:sp>
        <p:nvSpPr>
          <p:cNvPr id="6" name="Content Placeholder 5">
            <a:extLst>
              <a:ext uri="{FF2B5EF4-FFF2-40B4-BE49-F238E27FC236}">
                <a16:creationId xmlns:a16="http://schemas.microsoft.com/office/drawing/2014/main" id="{08FC232B-10C7-E2E9-6369-258DD0BB0B58}"/>
              </a:ext>
            </a:extLst>
          </p:cNvPr>
          <p:cNvSpPr>
            <a:spLocks noGrp="1"/>
          </p:cNvSpPr>
          <p:nvPr>
            <p:ph idx="1"/>
          </p:nvPr>
        </p:nvSpPr>
        <p:spPr>
          <a:xfrm>
            <a:off x="231775" y="1222744"/>
            <a:ext cx="3962058" cy="5251864"/>
          </a:xfrm>
        </p:spPr>
        <p:txBody>
          <a:bodyPr vert="horz" lIns="91440" tIns="45720" rIns="91440" bIns="45720" rtlCol="0">
            <a:normAutofit/>
          </a:bodyPr>
          <a:lstStyle/>
          <a:p>
            <a:pPr>
              <a:spcBef>
                <a:spcPts val="1800"/>
              </a:spcBef>
            </a:pPr>
            <a:r>
              <a:rPr lang="en-US" sz="2400" dirty="0"/>
              <a:t>Initial data model of the information interactions at the Operational level</a:t>
            </a:r>
          </a:p>
          <a:p>
            <a:pPr>
              <a:spcBef>
                <a:spcPts val="1800"/>
              </a:spcBef>
            </a:pPr>
            <a:r>
              <a:rPr lang="en-US" sz="2400" dirty="0"/>
              <a:t>These should be expanded to include attributes and other elements</a:t>
            </a:r>
          </a:p>
          <a:p>
            <a:pPr>
              <a:spcBef>
                <a:spcPts val="1800"/>
              </a:spcBef>
            </a:pPr>
            <a:r>
              <a:rPr lang="en-US" sz="2400" dirty="0"/>
              <a:t>This information is exchanged between activities and Operational Performers</a:t>
            </a:r>
          </a:p>
        </p:txBody>
      </p:sp>
      <p:sp>
        <p:nvSpPr>
          <p:cNvPr id="3" name="Footer Placeholder 4">
            <a:extLst>
              <a:ext uri="{FF2B5EF4-FFF2-40B4-BE49-F238E27FC236}">
                <a16:creationId xmlns:a16="http://schemas.microsoft.com/office/drawing/2014/main" id="{22A0AFA0-23C4-081A-03AE-473A10CC6F5B}"/>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2" name="Picture -1361559464.png" descr="-1361559464.png">
            <a:extLst>
              <a:ext uri="{FF2B5EF4-FFF2-40B4-BE49-F238E27FC236}">
                <a16:creationId xmlns:a16="http://schemas.microsoft.com/office/drawing/2014/main" id="{306A95F3-0A0A-0080-A634-9C1D5B36590E}"/>
              </a:ext>
            </a:extLst>
          </p:cNvPr>
          <p:cNvPicPr preferRelativeResize="0">
            <a:picLocks/>
          </p:cNvPicPr>
          <p:nvPr/>
        </p:nvPicPr>
        <p:blipFill>
          <a:blip r:embed="rId2" cstate="print"/>
          <a:stretch>
            <a:fillRect/>
          </a:stretch>
        </p:blipFill>
        <p:spPr>
          <a:xfrm>
            <a:off x="4041775" y="752476"/>
            <a:ext cx="8020050" cy="564832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175" y="1447800"/>
            <a:ext cx="7848600" cy="3046988"/>
          </a:xfrm>
          <a:prstGeom prst="rect">
            <a:avLst/>
          </a:prstGeom>
          <a:noFill/>
        </p:spPr>
        <p:txBody>
          <a:bodyPr wrap="square" rtlCol="0">
            <a:spAutoFit/>
          </a:bodyPr>
          <a:lstStyle/>
          <a:p>
            <a:endParaRPr/>
          </a:p>
          <a:p>
            <a:endParaRPr/>
          </a:p>
          <a:p>
            <a:endParaRPr/>
          </a:p>
          <a:p>
            <a:endParaRPr/>
          </a:p>
          <a:p>
            <a:endParaRPr/>
          </a:p>
          <a:p>
            <a:endParaRPr/>
          </a:p>
          <a:p>
            <a:endParaRPr/>
          </a:p>
          <a:p>
            <a:endParaRPr/>
          </a:p>
        </p:txBody>
      </p:sp>
      <p:sp>
        <p:nvSpPr>
          <p:cNvPr id="5" name="Title 4">
            <a:extLst>
              <a:ext uri="{FF2B5EF4-FFF2-40B4-BE49-F238E27FC236}">
                <a16:creationId xmlns:a16="http://schemas.microsoft.com/office/drawing/2014/main" id="{A108CF5F-06E0-0DEA-17F3-38B547996680}"/>
              </a:ext>
            </a:extLst>
          </p:cNvPr>
          <p:cNvSpPr>
            <a:spLocks noGrp="1"/>
          </p:cNvSpPr>
          <p:nvPr>
            <p:ph type="title"/>
          </p:nvPr>
        </p:nvSpPr>
        <p:spPr>
          <a:xfrm>
            <a:off x="609918" y="47157"/>
            <a:ext cx="10978515" cy="791043"/>
          </a:xfrm>
        </p:spPr>
        <p:txBody>
          <a:bodyPr>
            <a:normAutofit/>
          </a:bodyPr>
          <a:lstStyle/>
          <a:p>
            <a:r>
              <a:rPr lang="en-US" sz="3600" dirty="0"/>
              <a:t>Weapon Resources Taxonomy</a:t>
            </a:r>
            <a:endParaRPr lang="en-US" sz="5400" dirty="0"/>
          </a:p>
        </p:txBody>
      </p:sp>
      <p:sp>
        <p:nvSpPr>
          <p:cNvPr id="6" name="Content Placeholder 5">
            <a:extLst>
              <a:ext uri="{FF2B5EF4-FFF2-40B4-BE49-F238E27FC236}">
                <a16:creationId xmlns:a16="http://schemas.microsoft.com/office/drawing/2014/main" id="{1B6366FE-B954-2DCB-336D-DA3B1AFF366B}"/>
              </a:ext>
            </a:extLst>
          </p:cNvPr>
          <p:cNvSpPr>
            <a:spLocks noGrp="1"/>
          </p:cNvSpPr>
          <p:nvPr>
            <p:ph idx="1"/>
          </p:nvPr>
        </p:nvSpPr>
        <p:spPr>
          <a:xfrm>
            <a:off x="384518" y="967562"/>
            <a:ext cx="4114458" cy="5507045"/>
          </a:xfrm>
        </p:spPr>
        <p:txBody>
          <a:bodyPr vert="horz" lIns="91440" tIns="45720" rIns="91440" bIns="45720" rtlCol="0">
            <a:normAutofit/>
          </a:bodyPr>
          <a:lstStyle/>
          <a:p>
            <a:pPr>
              <a:spcBef>
                <a:spcPts val="1800"/>
              </a:spcBef>
            </a:pPr>
            <a:r>
              <a:rPr lang="en-US" sz="2400" dirty="0"/>
              <a:t>Defines the elements for physical interactions that will take place at both the Operational and Resource levels</a:t>
            </a:r>
          </a:p>
          <a:p>
            <a:pPr>
              <a:spcBef>
                <a:spcPts val="1800"/>
              </a:spcBef>
            </a:pPr>
            <a:r>
              <a:rPr lang="en-US" sz="2400" dirty="0"/>
              <a:t>Blaster weapons are directed energy weapons, so the transmitted elements are types of energy, a natural resource</a:t>
            </a:r>
          </a:p>
        </p:txBody>
      </p:sp>
      <p:sp>
        <p:nvSpPr>
          <p:cNvPr id="3" name="Footer Placeholder 4">
            <a:extLst>
              <a:ext uri="{FF2B5EF4-FFF2-40B4-BE49-F238E27FC236}">
                <a16:creationId xmlns:a16="http://schemas.microsoft.com/office/drawing/2014/main" id="{5433AD6C-A991-DB46-7D23-E69CC6C5C338}"/>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7" name="Picture 335705040.png" descr="335705040.png">
            <a:extLst>
              <a:ext uri="{FF2B5EF4-FFF2-40B4-BE49-F238E27FC236}">
                <a16:creationId xmlns:a16="http://schemas.microsoft.com/office/drawing/2014/main" id="{31150576-2D00-F83F-81CD-C8C0C0B5CE42}"/>
              </a:ext>
            </a:extLst>
          </p:cNvPr>
          <p:cNvPicPr preferRelativeResize="0">
            <a:picLocks/>
          </p:cNvPicPr>
          <p:nvPr/>
        </p:nvPicPr>
        <p:blipFill>
          <a:blip r:embed="rId2" cstate="print"/>
          <a:stretch>
            <a:fillRect/>
          </a:stretch>
        </p:blipFill>
        <p:spPr>
          <a:xfrm>
            <a:off x="4879976" y="838200"/>
            <a:ext cx="6829425" cy="51816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896A0E-F8A2-5558-39C7-CC0A9A6F1E5E}"/>
              </a:ext>
            </a:extLst>
          </p:cNvPr>
          <p:cNvSpPr>
            <a:spLocks noGrp="1"/>
          </p:cNvSpPr>
          <p:nvPr>
            <p:ph type="title"/>
          </p:nvPr>
        </p:nvSpPr>
        <p:spPr>
          <a:xfrm>
            <a:off x="609918" y="178942"/>
            <a:ext cx="10978515" cy="563561"/>
          </a:xfrm>
        </p:spPr>
        <p:txBody>
          <a:bodyPr>
            <a:noAutofit/>
          </a:bodyPr>
          <a:lstStyle/>
          <a:p>
            <a:r>
              <a:rPr lang="en-US" sz="3200" dirty="0"/>
              <a:t>Attack Mission Architecture with Red and Blue Forces</a:t>
            </a:r>
            <a:endParaRPr lang="en-US" dirty="0"/>
          </a:p>
        </p:txBody>
      </p:sp>
      <p:sp>
        <p:nvSpPr>
          <p:cNvPr id="6" name="Content Placeholder 5">
            <a:extLst>
              <a:ext uri="{FF2B5EF4-FFF2-40B4-BE49-F238E27FC236}">
                <a16:creationId xmlns:a16="http://schemas.microsoft.com/office/drawing/2014/main" id="{2A7CECAF-D739-2DE2-9910-5EC8F1D45243}"/>
              </a:ext>
            </a:extLst>
          </p:cNvPr>
          <p:cNvSpPr>
            <a:spLocks noGrp="1"/>
          </p:cNvSpPr>
          <p:nvPr>
            <p:ph idx="1"/>
          </p:nvPr>
        </p:nvSpPr>
        <p:spPr>
          <a:xfrm>
            <a:off x="74387" y="1050660"/>
            <a:ext cx="2679441" cy="5416044"/>
          </a:xfrm>
        </p:spPr>
        <p:txBody>
          <a:bodyPr vert="horz" lIns="91440" tIns="45720" rIns="91440" bIns="45720" rtlCol="0">
            <a:normAutofit fontScale="47500" lnSpcReduction="20000"/>
          </a:bodyPr>
          <a:lstStyle/>
          <a:p>
            <a:pPr>
              <a:spcBef>
                <a:spcPts val="1800"/>
              </a:spcBef>
            </a:pPr>
            <a:r>
              <a:rPr lang="en-US" dirty="0"/>
              <a:t>IBD version of the Operational Architecture</a:t>
            </a:r>
          </a:p>
          <a:p>
            <a:pPr>
              <a:spcBef>
                <a:spcPts val="1800"/>
              </a:spcBef>
            </a:pPr>
            <a:r>
              <a:rPr lang="en-US" dirty="0"/>
              <a:t>An abstract/solution independent expression of the proposed battle</a:t>
            </a:r>
          </a:p>
          <a:p>
            <a:pPr>
              <a:spcBef>
                <a:spcPts val="1800"/>
              </a:spcBef>
            </a:pPr>
            <a:r>
              <a:rPr lang="en-US" dirty="0"/>
              <a:t>Interactions include Information Exchanges between troops and commanders, weapons fire, sustained damage, scan data, etc.</a:t>
            </a:r>
          </a:p>
          <a:p>
            <a:pPr>
              <a:spcBef>
                <a:spcPts val="1800"/>
              </a:spcBef>
            </a:pPr>
            <a:r>
              <a:rPr lang="en-US" dirty="0"/>
              <a:t>Red/Blue designations are included, in this case for the Operational Roles</a:t>
            </a:r>
          </a:p>
        </p:txBody>
      </p:sp>
      <p:sp>
        <p:nvSpPr>
          <p:cNvPr id="3" name="Footer Placeholder 4">
            <a:extLst>
              <a:ext uri="{FF2B5EF4-FFF2-40B4-BE49-F238E27FC236}">
                <a16:creationId xmlns:a16="http://schemas.microsoft.com/office/drawing/2014/main" id="{685F06BE-953D-E1F6-06BD-DE3B4595CCA6}"/>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13" name="Picture 12">
            <a:extLst>
              <a:ext uri="{FF2B5EF4-FFF2-40B4-BE49-F238E27FC236}">
                <a16:creationId xmlns:a16="http://schemas.microsoft.com/office/drawing/2014/main" id="{0F690688-7AA6-4D24-E3E9-75027378D334}"/>
              </a:ext>
            </a:extLst>
          </p:cNvPr>
          <p:cNvPicPr>
            <a:picLocks noChangeAspect="1"/>
          </p:cNvPicPr>
          <p:nvPr/>
        </p:nvPicPr>
        <p:blipFill>
          <a:blip r:embed="rId2"/>
          <a:stretch>
            <a:fillRect/>
          </a:stretch>
        </p:blipFill>
        <p:spPr>
          <a:xfrm>
            <a:off x="2739541" y="1093382"/>
            <a:ext cx="9417535" cy="496914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175" y="1447800"/>
            <a:ext cx="7848600" cy="3046988"/>
          </a:xfrm>
          <a:prstGeom prst="rect">
            <a:avLst/>
          </a:prstGeom>
          <a:noFill/>
        </p:spPr>
        <p:txBody>
          <a:bodyPr wrap="square" rtlCol="0">
            <a:spAutoFit/>
          </a:bodyPr>
          <a:lstStyle/>
          <a:p>
            <a:endParaRPr/>
          </a:p>
          <a:p>
            <a:endParaRPr/>
          </a:p>
          <a:p>
            <a:endParaRPr/>
          </a:p>
          <a:p>
            <a:endParaRPr/>
          </a:p>
          <a:p>
            <a:endParaRPr/>
          </a:p>
          <a:p>
            <a:endParaRPr/>
          </a:p>
          <a:p>
            <a:endParaRPr/>
          </a:p>
          <a:p>
            <a:endParaRPr/>
          </a:p>
        </p:txBody>
      </p:sp>
      <p:sp>
        <p:nvSpPr>
          <p:cNvPr id="5" name="Title 4">
            <a:extLst>
              <a:ext uri="{FF2B5EF4-FFF2-40B4-BE49-F238E27FC236}">
                <a16:creationId xmlns:a16="http://schemas.microsoft.com/office/drawing/2014/main" id="{512E664A-C4EA-38EB-21CB-6F5B3B7D98C1}"/>
              </a:ext>
            </a:extLst>
          </p:cNvPr>
          <p:cNvSpPr>
            <a:spLocks noGrp="1"/>
          </p:cNvSpPr>
          <p:nvPr>
            <p:ph type="title"/>
          </p:nvPr>
        </p:nvSpPr>
        <p:spPr>
          <a:xfrm>
            <a:off x="609918" y="157676"/>
            <a:ext cx="10978515" cy="563561"/>
          </a:xfrm>
        </p:spPr>
        <p:txBody>
          <a:bodyPr>
            <a:noAutofit/>
          </a:bodyPr>
          <a:lstStyle/>
          <a:p>
            <a:r>
              <a:rPr lang="en-US" sz="3200" b="1" dirty="0"/>
              <a:t>Operational Performers to Capabilities Mapping Matrix</a:t>
            </a:r>
            <a:endParaRPr lang="en-US" b="1" dirty="0"/>
          </a:p>
        </p:txBody>
      </p:sp>
      <p:sp>
        <p:nvSpPr>
          <p:cNvPr id="6" name="Content Placeholder 5">
            <a:extLst>
              <a:ext uri="{FF2B5EF4-FFF2-40B4-BE49-F238E27FC236}">
                <a16:creationId xmlns:a16="http://schemas.microsoft.com/office/drawing/2014/main" id="{8AE070AC-671C-962A-8C95-DDC3B9886EC5}"/>
              </a:ext>
            </a:extLst>
          </p:cNvPr>
          <p:cNvSpPr>
            <a:spLocks noGrp="1"/>
          </p:cNvSpPr>
          <p:nvPr>
            <p:ph idx="1"/>
          </p:nvPr>
        </p:nvSpPr>
        <p:spPr>
          <a:xfrm>
            <a:off x="384519" y="750440"/>
            <a:ext cx="4571657" cy="5724168"/>
          </a:xfrm>
        </p:spPr>
        <p:txBody>
          <a:bodyPr vert="horz" lIns="91440" tIns="45720" rIns="91440" bIns="45720" rtlCol="0">
            <a:normAutofit/>
          </a:bodyPr>
          <a:lstStyle/>
          <a:p>
            <a:pPr>
              <a:spcBef>
                <a:spcPts val="1800"/>
              </a:spcBef>
            </a:pPr>
            <a:r>
              <a:rPr lang="en-US" sz="2400" dirty="0"/>
              <a:t>Automatically generated table</a:t>
            </a:r>
          </a:p>
          <a:p>
            <a:pPr>
              <a:spcBef>
                <a:spcPts val="1800"/>
              </a:spcBef>
            </a:pPr>
            <a:r>
              <a:rPr lang="en-US" sz="2400" dirty="0"/>
              <a:t>Traceability between the required Capabilities and the proposed Operational Performers. The Scout Forces and Air Transport Forces are not included in the Attack context</a:t>
            </a:r>
          </a:p>
          <a:p>
            <a:pPr>
              <a:spcBef>
                <a:spcPts val="1800"/>
              </a:spcBef>
            </a:pPr>
            <a:r>
              <a:rPr lang="en-US" sz="2400" dirty="0"/>
              <a:t>All required capabilities have been exhibited</a:t>
            </a:r>
          </a:p>
        </p:txBody>
      </p:sp>
      <p:sp>
        <p:nvSpPr>
          <p:cNvPr id="3" name="Footer Placeholder 4">
            <a:extLst>
              <a:ext uri="{FF2B5EF4-FFF2-40B4-BE49-F238E27FC236}">
                <a16:creationId xmlns:a16="http://schemas.microsoft.com/office/drawing/2014/main" id="{E3309336-7391-5319-8146-0DCFEE56DEB6}"/>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7" name="Picture 1186524252.png" descr="1186524252.png">
            <a:extLst>
              <a:ext uri="{FF2B5EF4-FFF2-40B4-BE49-F238E27FC236}">
                <a16:creationId xmlns:a16="http://schemas.microsoft.com/office/drawing/2014/main" id="{E87E1E5A-EB47-209E-36B7-4C515FF77A71}"/>
              </a:ext>
            </a:extLst>
          </p:cNvPr>
          <p:cNvPicPr preferRelativeResize="0">
            <a:picLocks/>
          </p:cNvPicPr>
          <p:nvPr/>
        </p:nvPicPr>
        <p:blipFill>
          <a:blip r:embed="rId2" cstate="print"/>
          <a:stretch>
            <a:fillRect/>
          </a:stretch>
        </p:blipFill>
        <p:spPr>
          <a:xfrm>
            <a:off x="4956175" y="1097530"/>
            <a:ext cx="7143750" cy="545744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175" y="1447800"/>
            <a:ext cx="7848600" cy="3046988"/>
          </a:xfrm>
          <a:prstGeom prst="rect">
            <a:avLst/>
          </a:prstGeom>
          <a:noFill/>
        </p:spPr>
        <p:txBody>
          <a:bodyPr wrap="square" rtlCol="0">
            <a:spAutoFit/>
          </a:bodyPr>
          <a:lstStyle/>
          <a:p>
            <a:endParaRPr/>
          </a:p>
          <a:p>
            <a:endParaRPr/>
          </a:p>
          <a:p>
            <a:endParaRPr/>
          </a:p>
          <a:p>
            <a:endParaRPr/>
          </a:p>
          <a:p>
            <a:endParaRPr/>
          </a:p>
          <a:p>
            <a:endParaRPr/>
          </a:p>
          <a:p>
            <a:endParaRPr/>
          </a:p>
          <a:p>
            <a:endParaRPr/>
          </a:p>
        </p:txBody>
      </p:sp>
      <p:pic>
        <p:nvPicPr>
          <p:cNvPr id="2" name="Picture 217963149.jpg" descr="217963149.jpg"/>
          <p:cNvPicPr preferRelativeResize="0">
            <a:picLocks/>
          </p:cNvPicPr>
          <p:nvPr/>
        </p:nvPicPr>
        <p:blipFill>
          <a:blip r:embed="rId2" cstate="print"/>
          <a:stretch>
            <a:fillRect/>
          </a:stretch>
        </p:blipFill>
        <p:spPr>
          <a:xfrm>
            <a:off x="236441" y="2378411"/>
            <a:ext cx="11831217" cy="4243873"/>
          </a:xfrm>
          <a:prstGeom prst="rect">
            <a:avLst/>
          </a:prstGeom>
        </p:spPr>
      </p:pic>
      <p:sp>
        <p:nvSpPr>
          <p:cNvPr id="5" name="Title 4">
            <a:extLst>
              <a:ext uri="{FF2B5EF4-FFF2-40B4-BE49-F238E27FC236}">
                <a16:creationId xmlns:a16="http://schemas.microsoft.com/office/drawing/2014/main" id="{07CEACE8-002E-29AE-52E0-6FF83373304E}"/>
              </a:ext>
            </a:extLst>
          </p:cNvPr>
          <p:cNvSpPr>
            <a:spLocks noGrp="1"/>
          </p:cNvSpPr>
          <p:nvPr>
            <p:ph type="title"/>
          </p:nvPr>
        </p:nvSpPr>
        <p:spPr>
          <a:xfrm>
            <a:off x="609918" y="136413"/>
            <a:ext cx="11457740" cy="563561"/>
          </a:xfrm>
        </p:spPr>
        <p:txBody>
          <a:bodyPr>
            <a:normAutofit fontScale="90000"/>
          </a:bodyPr>
          <a:lstStyle/>
          <a:p>
            <a:r>
              <a:rPr lang="en-US" sz="2800" b="1" dirty="0"/>
              <a:t>Planetary Invasion Processes – Mission Threads &amp; Tasks Decomposition </a:t>
            </a:r>
            <a:endParaRPr lang="en-US" b="1" dirty="0"/>
          </a:p>
        </p:txBody>
      </p:sp>
      <p:sp>
        <p:nvSpPr>
          <p:cNvPr id="6" name="Content Placeholder 5">
            <a:extLst>
              <a:ext uri="{FF2B5EF4-FFF2-40B4-BE49-F238E27FC236}">
                <a16:creationId xmlns:a16="http://schemas.microsoft.com/office/drawing/2014/main" id="{36B03AC0-F133-1C5E-BAA0-CA5B98702D32}"/>
              </a:ext>
            </a:extLst>
          </p:cNvPr>
          <p:cNvSpPr>
            <a:spLocks noGrp="1"/>
          </p:cNvSpPr>
          <p:nvPr>
            <p:ph idx="1"/>
          </p:nvPr>
        </p:nvSpPr>
        <p:spPr>
          <a:xfrm>
            <a:off x="384517" y="750440"/>
            <a:ext cx="11577393" cy="1627970"/>
          </a:xfrm>
        </p:spPr>
        <p:txBody>
          <a:bodyPr>
            <a:normAutofit fontScale="92500"/>
          </a:bodyPr>
          <a:lstStyle/>
          <a:p>
            <a:r>
              <a:rPr lang="en-US" sz="2400" dirty="0"/>
              <a:t>This is the functional hierarchy of the Execute Planetary Invasion Mission Thread</a:t>
            </a:r>
          </a:p>
          <a:p>
            <a:r>
              <a:rPr lang="en-US" sz="2400" dirty="0"/>
              <a:t>It is broken into Mission Threads of Scout Planet, Weaken Planetary Defenses, Attack Primary Objective and Deploy Attack Force</a:t>
            </a:r>
          </a:p>
          <a:p>
            <a:r>
              <a:rPr lang="en-US" sz="2400" dirty="0"/>
              <a:t>Each of these are further decomposed into Mission Tasks</a:t>
            </a:r>
          </a:p>
        </p:txBody>
      </p:sp>
      <p:sp>
        <p:nvSpPr>
          <p:cNvPr id="3" name="Footer Placeholder 4">
            <a:extLst>
              <a:ext uri="{FF2B5EF4-FFF2-40B4-BE49-F238E27FC236}">
                <a16:creationId xmlns:a16="http://schemas.microsoft.com/office/drawing/2014/main" id="{F79B499A-9B73-823C-15DB-3483DA51563A}"/>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A1F9-4505-42D8-DAAE-263D655C67C6}"/>
              </a:ext>
            </a:extLst>
          </p:cNvPr>
          <p:cNvSpPr>
            <a:spLocks noGrp="1"/>
          </p:cNvSpPr>
          <p:nvPr>
            <p:ph type="title"/>
          </p:nvPr>
        </p:nvSpPr>
        <p:spPr/>
        <p:txBody>
          <a:bodyPr>
            <a:noAutofit/>
          </a:bodyPr>
          <a:lstStyle/>
          <a:p>
            <a:pPr algn="ctr"/>
            <a:r>
              <a:rPr lang="en-US" sz="3600" dirty="0"/>
              <a:t>What is Mission Engineering?</a:t>
            </a:r>
          </a:p>
        </p:txBody>
      </p:sp>
      <p:sp>
        <p:nvSpPr>
          <p:cNvPr id="3" name="Content Placeholder 2">
            <a:extLst>
              <a:ext uri="{FF2B5EF4-FFF2-40B4-BE49-F238E27FC236}">
                <a16:creationId xmlns:a16="http://schemas.microsoft.com/office/drawing/2014/main" id="{B09A9C8C-9BC5-F79E-0E9D-7588789A3C8B}"/>
              </a:ext>
            </a:extLst>
          </p:cNvPr>
          <p:cNvSpPr>
            <a:spLocks noGrp="1"/>
          </p:cNvSpPr>
          <p:nvPr>
            <p:ph idx="1"/>
          </p:nvPr>
        </p:nvSpPr>
        <p:spPr>
          <a:xfrm>
            <a:off x="203200" y="1143000"/>
            <a:ext cx="11760200" cy="4842014"/>
          </a:xfrm>
        </p:spPr>
        <p:txBody>
          <a:bodyPr>
            <a:normAutofit fontScale="92500"/>
          </a:bodyPr>
          <a:lstStyle/>
          <a:p>
            <a:pPr>
              <a:spcBef>
                <a:spcPts val="1800"/>
              </a:spcBef>
            </a:pPr>
            <a:r>
              <a:rPr lang="en-US" sz="2800" dirty="0">
                <a:latin typeface="Calibri" panose="020F0502020204030204" pitchFamily="34" charset="0"/>
                <a:ea typeface="Times New Roman" panose="02020603050405020304" pitchFamily="18" charset="0"/>
                <a:cs typeface="Calibri" panose="020F0502020204030204" pitchFamily="34" charset="0"/>
              </a:rPr>
              <a:t>Mission Engineering (ME) is an interdisciplinary process encompassing the entire technical effort to </a:t>
            </a:r>
            <a:r>
              <a:rPr lang="en-US" sz="2800" u="sng" dirty="0">
                <a:latin typeface="Calibri" panose="020F0502020204030204" pitchFamily="34" charset="0"/>
                <a:ea typeface="Times New Roman" panose="02020603050405020304" pitchFamily="18" charset="0"/>
                <a:cs typeface="Calibri" panose="020F0502020204030204" pitchFamily="34" charset="0"/>
              </a:rPr>
              <a:t>analyze, design, and integrate current and emerging operational needs and capabilities </a:t>
            </a:r>
            <a:r>
              <a:rPr lang="en-US" sz="2800" dirty="0">
                <a:latin typeface="Calibri" panose="020F0502020204030204" pitchFamily="34" charset="0"/>
                <a:ea typeface="Times New Roman" panose="02020603050405020304" pitchFamily="18" charset="0"/>
                <a:cs typeface="Calibri" panose="020F0502020204030204" pitchFamily="34" charset="0"/>
              </a:rPr>
              <a:t>to </a:t>
            </a:r>
            <a:r>
              <a:rPr lang="en-US" sz="2800" b="1" i="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achieve desired mission outcomes</a:t>
            </a:r>
          </a:p>
          <a:p>
            <a:pPr>
              <a:spcBef>
                <a:spcPts val="1800"/>
              </a:spcBef>
            </a:pPr>
            <a:r>
              <a:rPr lang="en-US" sz="2800" dirty="0">
                <a:latin typeface="Calibri" panose="020F0502020204030204" pitchFamily="34" charset="0"/>
                <a:ea typeface="Times New Roman" panose="02020603050405020304" pitchFamily="18" charset="0"/>
                <a:cs typeface="Calibri" panose="020F0502020204030204" pitchFamily="34" charset="0"/>
              </a:rPr>
              <a:t>ME is a top-down approach that delivers engineering results to identify enhanced capabilities, technologies, system interdependencies, and architectures to guide development, prototypes, experiments, and SoS to </a:t>
            </a:r>
            <a:r>
              <a:rPr lang="en-US" sz="2800" b="1" i="1" dirty="0">
                <a:solidFill>
                  <a:schemeClr val="accent2"/>
                </a:solidFill>
                <a:latin typeface="Calibri" panose="020F0502020204030204" pitchFamily="34" charset="0"/>
                <a:cs typeface="Calibri" panose="020F0502020204030204" pitchFamily="34" charset="0"/>
              </a:rPr>
              <a:t>achieve reference missions </a:t>
            </a:r>
            <a:r>
              <a:rPr lang="en-US" sz="2800" dirty="0">
                <a:latin typeface="Calibri" panose="020F0502020204030204" pitchFamily="34" charset="0"/>
                <a:ea typeface="Times New Roman" panose="02020603050405020304" pitchFamily="18" charset="0"/>
                <a:cs typeface="Calibri" panose="020F0502020204030204" pitchFamily="34" charset="0"/>
              </a:rPr>
              <a:t>and </a:t>
            </a:r>
            <a:r>
              <a:rPr lang="en-US" sz="2800" b="1" i="1" dirty="0">
                <a:solidFill>
                  <a:schemeClr val="accent2"/>
                </a:solidFill>
                <a:latin typeface="Calibri" panose="020F0502020204030204" pitchFamily="34" charset="0"/>
                <a:cs typeface="Calibri" panose="020F0502020204030204" pitchFamily="34" charset="0"/>
              </a:rPr>
              <a:t>close mission capability gaps</a:t>
            </a:r>
          </a:p>
          <a:p>
            <a:pPr>
              <a:spcBef>
                <a:spcPts val="1800"/>
              </a:spcBef>
            </a:pPr>
            <a:r>
              <a:rPr lang="en-US" sz="2800" dirty="0">
                <a:latin typeface="Calibri" panose="020F0502020204030204" pitchFamily="34" charset="0"/>
                <a:ea typeface="Times New Roman" panose="02020603050405020304" pitchFamily="18" charset="0"/>
                <a:cs typeface="Calibri" panose="020F0502020204030204" pitchFamily="34" charset="0"/>
              </a:rPr>
              <a:t>ME uses Systems and Systems of Systems (SoS’s) in an operational mission context to inform stakeholders about building the right things, not just building things right, by </a:t>
            </a:r>
            <a:r>
              <a:rPr lang="en-US" sz="2800" b="1" i="1" dirty="0">
                <a:solidFill>
                  <a:schemeClr val="accent2"/>
                </a:solidFill>
                <a:latin typeface="Calibri" panose="020F0502020204030204" pitchFamily="34" charset="0"/>
                <a:cs typeface="Calibri" panose="020F0502020204030204" pitchFamily="34" charset="0"/>
              </a:rPr>
              <a:t>guiding capability maturation </a:t>
            </a:r>
            <a:r>
              <a:rPr lang="en-US" sz="2800" dirty="0">
                <a:latin typeface="Calibri" panose="020F0502020204030204" pitchFamily="34" charset="0"/>
                <a:ea typeface="Times New Roman" panose="02020603050405020304" pitchFamily="18" charset="0"/>
                <a:cs typeface="Calibri" panose="020F0502020204030204" pitchFamily="34" charset="0"/>
              </a:rPr>
              <a:t>to address </a:t>
            </a:r>
            <a:r>
              <a:rPr lang="en-US" sz="2800" b="1" i="1" dirty="0">
                <a:solidFill>
                  <a:schemeClr val="accent2"/>
                </a:solidFill>
                <a:latin typeface="Calibri" panose="020F0502020204030204" pitchFamily="34" charset="0"/>
                <a:cs typeface="Calibri" panose="020F0502020204030204" pitchFamily="34" charset="0"/>
              </a:rPr>
              <a:t>warfighter mission needs</a:t>
            </a:r>
          </a:p>
        </p:txBody>
      </p:sp>
      <p:sp>
        <p:nvSpPr>
          <p:cNvPr id="5" name="TextBox 4">
            <a:extLst>
              <a:ext uri="{FF2B5EF4-FFF2-40B4-BE49-F238E27FC236}">
                <a16:creationId xmlns:a16="http://schemas.microsoft.com/office/drawing/2014/main" id="{B1D491D7-F848-2DD0-1E8C-BF34D076E22C}"/>
              </a:ext>
            </a:extLst>
          </p:cNvPr>
          <p:cNvSpPr txBox="1"/>
          <p:nvPr/>
        </p:nvSpPr>
        <p:spPr>
          <a:xfrm>
            <a:off x="765175" y="5985014"/>
            <a:ext cx="10363200" cy="707886"/>
          </a:xfrm>
          <a:prstGeom prst="rect">
            <a:avLst/>
          </a:prstGeom>
          <a:noFill/>
        </p:spPr>
        <p:txBody>
          <a:bodyPr wrap="square">
            <a:spAutoFit/>
          </a:bodyPr>
          <a:lstStyle/>
          <a:p>
            <a:r>
              <a:rPr lang="en-US" sz="2000" dirty="0">
                <a:solidFill>
                  <a:schemeClr val="accent1"/>
                </a:solidFill>
                <a:latin typeface="Times New Roman" panose="02020603050405020304" pitchFamily="18" charset="0"/>
                <a:ea typeface="Times New Roman" panose="02020603050405020304" pitchFamily="18" charset="0"/>
              </a:rPr>
              <a:t>Mission Engineering Guide. </a:t>
            </a:r>
            <a:br>
              <a:rPr lang="en-US" sz="2000" dirty="0">
                <a:solidFill>
                  <a:schemeClr val="accent1"/>
                </a:solidFill>
                <a:latin typeface="Times New Roman" panose="02020603050405020304" pitchFamily="18" charset="0"/>
                <a:ea typeface="Times New Roman" panose="02020603050405020304" pitchFamily="18" charset="0"/>
              </a:rPr>
            </a:br>
            <a:r>
              <a:rPr lang="en-US" sz="2000" dirty="0">
                <a:solidFill>
                  <a:schemeClr val="accent1"/>
                </a:solidFill>
                <a:latin typeface="Times New Roman" panose="02020603050405020304" pitchFamily="18" charset="0"/>
                <a:ea typeface="Times New Roman" panose="02020603050405020304" pitchFamily="18" charset="0"/>
              </a:rPr>
              <a:t>Available online at </a:t>
            </a:r>
            <a:r>
              <a:rPr lang="en-US" sz="2000" u="sng" dirty="0">
                <a:solidFill>
                  <a:schemeClr val="accent1"/>
                </a:solidFill>
                <a:latin typeface="Times New Roman" panose="02020603050405020304" pitchFamily="18" charset="0"/>
                <a:ea typeface="Times New Roman" panose="02020603050405020304" pitchFamily="18" charset="0"/>
              </a:rPr>
              <a:t>https://ac.cto.mil/wp-content/uploads/2020/12/MEG-v40_20201130_shm.pdf</a:t>
            </a:r>
            <a:endParaRPr lang="en-US" sz="2000" dirty="0">
              <a:solidFill>
                <a:schemeClr val="accent1"/>
              </a:solidFill>
            </a:endParaRPr>
          </a:p>
        </p:txBody>
      </p:sp>
      <p:sp>
        <p:nvSpPr>
          <p:cNvPr id="6" name="Footer Placeholder 4">
            <a:extLst>
              <a:ext uri="{FF2B5EF4-FFF2-40B4-BE49-F238E27FC236}">
                <a16:creationId xmlns:a16="http://schemas.microsoft.com/office/drawing/2014/main" id="{01A307E4-38CA-9A93-4B47-0535336C5F1F}"/>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40754442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F75D8-87E1-8BDA-A05A-37B7EDD2B242}"/>
              </a:ext>
            </a:extLst>
          </p:cNvPr>
          <p:cNvSpPr>
            <a:spLocks noGrp="1"/>
          </p:cNvSpPr>
          <p:nvPr>
            <p:ph type="title"/>
          </p:nvPr>
        </p:nvSpPr>
        <p:spPr/>
        <p:txBody>
          <a:bodyPr>
            <a:noAutofit/>
          </a:bodyPr>
          <a:lstStyle/>
          <a:p>
            <a:r>
              <a:rPr lang="en-US" sz="3600" dirty="0"/>
              <a:t>Linking Mission Tasks to Mission Objectives</a:t>
            </a:r>
          </a:p>
        </p:txBody>
      </p:sp>
      <p:sp>
        <p:nvSpPr>
          <p:cNvPr id="4" name="Content Placeholder 5">
            <a:extLst>
              <a:ext uri="{FF2B5EF4-FFF2-40B4-BE49-F238E27FC236}">
                <a16:creationId xmlns:a16="http://schemas.microsoft.com/office/drawing/2014/main" id="{76F99ECA-1EB4-C7A4-4F5E-92EC6FAEA78D}"/>
              </a:ext>
            </a:extLst>
          </p:cNvPr>
          <p:cNvSpPr>
            <a:spLocks noGrp="1"/>
          </p:cNvSpPr>
          <p:nvPr>
            <p:ph idx="1"/>
          </p:nvPr>
        </p:nvSpPr>
        <p:spPr>
          <a:xfrm>
            <a:off x="155575" y="1084520"/>
            <a:ext cx="3733800" cy="5390087"/>
          </a:xfrm>
        </p:spPr>
        <p:txBody>
          <a:bodyPr vert="horz" lIns="91440" tIns="45720" rIns="91440" bIns="45720" rtlCol="0">
            <a:normAutofit lnSpcReduction="10000"/>
          </a:bodyPr>
          <a:lstStyle/>
          <a:p>
            <a:pPr>
              <a:spcBef>
                <a:spcPts val="1800"/>
              </a:spcBef>
            </a:pPr>
            <a:r>
              <a:rPr lang="en-US" sz="2400" dirty="0"/>
              <a:t>Not only is it beneficial to show how your structural elements support your Goals/Objectives (via Capabilities), but it also helps to show how your Mission Threads/Tasks support them</a:t>
            </a:r>
          </a:p>
          <a:p>
            <a:pPr>
              <a:spcBef>
                <a:spcPts val="1800"/>
              </a:spcBef>
            </a:pPr>
            <a:r>
              <a:rPr lang="en-US" sz="2400" dirty="0"/>
              <a:t>Can also be done for Mission Engineering Threads and Functions </a:t>
            </a:r>
          </a:p>
        </p:txBody>
      </p:sp>
      <p:sp>
        <p:nvSpPr>
          <p:cNvPr id="3" name="Footer Placeholder 4">
            <a:extLst>
              <a:ext uri="{FF2B5EF4-FFF2-40B4-BE49-F238E27FC236}">
                <a16:creationId xmlns:a16="http://schemas.microsoft.com/office/drawing/2014/main" id="{6B79E439-01DE-2E65-75F3-6896BC1F19D3}"/>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6" name="Picture 1241842847.png" descr="1241842847.png">
            <a:extLst>
              <a:ext uri="{FF2B5EF4-FFF2-40B4-BE49-F238E27FC236}">
                <a16:creationId xmlns:a16="http://schemas.microsoft.com/office/drawing/2014/main" id="{1198C77A-A468-38D9-E5BF-6F0D076B30DE}"/>
              </a:ext>
            </a:extLst>
          </p:cNvPr>
          <p:cNvPicPr preferRelativeResize="0">
            <a:picLocks/>
          </p:cNvPicPr>
          <p:nvPr/>
        </p:nvPicPr>
        <p:blipFill>
          <a:blip r:embed="rId2" cstate="print"/>
          <a:stretch>
            <a:fillRect/>
          </a:stretch>
        </p:blipFill>
        <p:spPr>
          <a:xfrm>
            <a:off x="3889375" y="993393"/>
            <a:ext cx="8221397" cy="5589968"/>
          </a:xfrm>
          <a:prstGeom prst="rect">
            <a:avLst/>
          </a:prstGeom>
        </p:spPr>
      </p:pic>
    </p:spTree>
    <p:extLst>
      <p:ext uri="{BB962C8B-B14F-4D97-AF65-F5344CB8AC3E}">
        <p14:creationId xmlns:p14="http://schemas.microsoft.com/office/powerpoint/2010/main" val="30034500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FB89A-0F2E-A232-5362-3D99214659C9}"/>
              </a:ext>
            </a:extLst>
          </p:cNvPr>
          <p:cNvSpPr>
            <a:spLocks noGrp="1"/>
          </p:cNvSpPr>
          <p:nvPr>
            <p:ph type="title"/>
          </p:nvPr>
        </p:nvSpPr>
        <p:spPr/>
        <p:txBody>
          <a:bodyPr>
            <a:noAutofit/>
          </a:bodyPr>
          <a:lstStyle/>
          <a:p>
            <a:r>
              <a:rPr lang="en-US" sz="3600" dirty="0"/>
              <a:t>SysML Requirements Traceability Table</a:t>
            </a:r>
          </a:p>
        </p:txBody>
      </p:sp>
      <p:sp>
        <p:nvSpPr>
          <p:cNvPr id="3" name="Content Placeholder 2">
            <a:extLst>
              <a:ext uri="{FF2B5EF4-FFF2-40B4-BE49-F238E27FC236}">
                <a16:creationId xmlns:a16="http://schemas.microsoft.com/office/drawing/2014/main" id="{9019C8E6-5876-C510-0F48-65BDB52121F4}"/>
              </a:ext>
            </a:extLst>
          </p:cNvPr>
          <p:cNvSpPr>
            <a:spLocks noGrp="1"/>
          </p:cNvSpPr>
          <p:nvPr>
            <p:ph idx="1"/>
          </p:nvPr>
        </p:nvSpPr>
        <p:spPr>
          <a:xfrm>
            <a:off x="180753" y="943636"/>
            <a:ext cx="11407679" cy="5219699"/>
          </a:xfrm>
        </p:spPr>
        <p:txBody>
          <a:bodyPr>
            <a:normAutofit/>
          </a:bodyPr>
          <a:lstStyle/>
          <a:p>
            <a:r>
              <a:rPr lang="en-US" sz="1800" dirty="0"/>
              <a:t>Goals and Objectives as well as other UAF elements are types of SysML Requirements</a:t>
            </a:r>
          </a:p>
          <a:p>
            <a:r>
              <a:rPr lang="en-US" sz="1800" dirty="0"/>
              <a:t>As such, SysML requirements traceability elements can be used</a:t>
            </a:r>
          </a:p>
          <a:p>
            <a:r>
              <a:rPr lang="en-US" sz="1800" dirty="0"/>
              <a:t>These include functional and structural elements</a:t>
            </a:r>
          </a:p>
        </p:txBody>
      </p:sp>
      <p:sp>
        <p:nvSpPr>
          <p:cNvPr id="6" name="Footer Placeholder 4">
            <a:extLst>
              <a:ext uri="{FF2B5EF4-FFF2-40B4-BE49-F238E27FC236}">
                <a16:creationId xmlns:a16="http://schemas.microsoft.com/office/drawing/2014/main" id="{5C2D0774-12D5-B964-AE44-03DED9380B4C}"/>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4" name="Picture 704248700.png" descr="704248700.png">
            <a:extLst>
              <a:ext uri="{FF2B5EF4-FFF2-40B4-BE49-F238E27FC236}">
                <a16:creationId xmlns:a16="http://schemas.microsoft.com/office/drawing/2014/main" id="{2CE32426-DD64-7A13-867E-696D4EF16D0C}"/>
              </a:ext>
            </a:extLst>
          </p:cNvPr>
          <p:cNvPicPr preferRelativeResize="0">
            <a:picLocks/>
          </p:cNvPicPr>
          <p:nvPr/>
        </p:nvPicPr>
        <p:blipFill>
          <a:blip r:embed="rId2" cstate="print"/>
          <a:stretch>
            <a:fillRect/>
          </a:stretch>
        </p:blipFill>
        <p:spPr>
          <a:xfrm>
            <a:off x="765175" y="2066264"/>
            <a:ext cx="10668000" cy="4572000"/>
          </a:xfrm>
          <a:prstGeom prst="rect">
            <a:avLst/>
          </a:prstGeom>
        </p:spPr>
      </p:pic>
    </p:spTree>
    <p:extLst>
      <p:ext uri="{BB962C8B-B14F-4D97-AF65-F5344CB8AC3E}">
        <p14:creationId xmlns:p14="http://schemas.microsoft.com/office/powerpoint/2010/main" val="3131431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BFFB-51E4-CBE8-0EF7-250CB17CFC93}"/>
              </a:ext>
            </a:extLst>
          </p:cNvPr>
          <p:cNvSpPr>
            <a:spLocks noGrp="1"/>
          </p:cNvSpPr>
          <p:nvPr>
            <p:ph type="title"/>
          </p:nvPr>
        </p:nvSpPr>
        <p:spPr>
          <a:xfrm>
            <a:off x="609918" y="168309"/>
            <a:ext cx="10978515" cy="563561"/>
          </a:xfrm>
        </p:spPr>
        <p:txBody>
          <a:bodyPr>
            <a:noAutofit/>
          </a:bodyPr>
          <a:lstStyle/>
          <a:p>
            <a:r>
              <a:rPr lang="en-US" sz="3600" dirty="0"/>
              <a:t>Mission Elements to Support Doctrine </a:t>
            </a:r>
          </a:p>
        </p:txBody>
      </p:sp>
      <p:sp>
        <p:nvSpPr>
          <p:cNvPr id="3" name="Content Placeholder 2">
            <a:extLst>
              <a:ext uri="{FF2B5EF4-FFF2-40B4-BE49-F238E27FC236}">
                <a16:creationId xmlns:a16="http://schemas.microsoft.com/office/drawing/2014/main" id="{723DBC04-FD4D-CA11-4C1B-C83787D0D705}"/>
              </a:ext>
            </a:extLst>
          </p:cNvPr>
          <p:cNvSpPr>
            <a:spLocks noGrp="1"/>
          </p:cNvSpPr>
          <p:nvPr>
            <p:ph idx="1"/>
          </p:nvPr>
        </p:nvSpPr>
        <p:spPr>
          <a:xfrm>
            <a:off x="384517" y="984358"/>
            <a:ext cx="4419258" cy="5724168"/>
          </a:xfrm>
        </p:spPr>
        <p:txBody>
          <a:bodyPr>
            <a:normAutofit lnSpcReduction="10000"/>
          </a:bodyPr>
          <a:lstStyle/>
          <a:p>
            <a:r>
              <a:rPr lang="en-US" sz="2800" dirty="0"/>
              <a:t>Note that conformance/ compliance to doctrine is an important aspect when modeling mission engineering</a:t>
            </a:r>
          </a:p>
          <a:p>
            <a:r>
              <a:rPr lang="en-US" sz="2800" dirty="0"/>
              <a:t>At times, each step in a sequence may need to demonstrate which element of doctrine is being supported</a:t>
            </a:r>
          </a:p>
          <a:p>
            <a:r>
              <a:rPr lang="en-US" sz="2800" dirty="0"/>
              <a:t>This is an extension to the SysML Standard element</a:t>
            </a:r>
          </a:p>
        </p:txBody>
      </p:sp>
      <p:sp>
        <p:nvSpPr>
          <p:cNvPr id="4" name="Footer Placeholder 4">
            <a:extLst>
              <a:ext uri="{FF2B5EF4-FFF2-40B4-BE49-F238E27FC236}">
                <a16:creationId xmlns:a16="http://schemas.microsoft.com/office/drawing/2014/main" id="{3E047D7C-EFC5-77DB-6ADF-567B35E1FDBA}"/>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6" name="Picture 5">
            <a:extLst>
              <a:ext uri="{FF2B5EF4-FFF2-40B4-BE49-F238E27FC236}">
                <a16:creationId xmlns:a16="http://schemas.microsoft.com/office/drawing/2014/main" id="{B76B1141-AA32-C8A8-3E0C-0EE9E2F98177}"/>
              </a:ext>
            </a:extLst>
          </p:cNvPr>
          <p:cNvPicPr>
            <a:picLocks noChangeAspect="1"/>
          </p:cNvPicPr>
          <p:nvPr/>
        </p:nvPicPr>
        <p:blipFill>
          <a:blip r:embed="rId2"/>
          <a:stretch>
            <a:fillRect/>
          </a:stretch>
        </p:blipFill>
        <p:spPr>
          <a:xfrm>
            <a:off x="5260975" y="1186375"/>
            <a:ext cx="6717460" cy="4139682"/>
          </a:xfrm>
          <a:prstGeom prst="rect">
            <a:avLst/>
          </a:prstGeom>
        </p:spPr>
      </p:pic>
    </p:spTree>
    <p:extLst>
      <p:ext uri="{BB962C8B-B14F-4D97-AF65-F5344CB8AC3E}">
        <p14:creationId xmlns:p14="http://schemas.microsoft.com/office/powerpoint/2010/main" val="276628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175" y="1447800"/>
            <a:ext cx="7848600" cy="3046988"/>
          </a:xfrm>
          <a:prstGeom prst="rect">
            <a:avLst/>
          </a:prstGeom>
          <a:noFill/>
        </p:spPr>
        <p:txBody>
          <a:bodyPr wrap="square" rtlCol="0">
            <a:spAutoFit/>
          </a:bodyPr>
          <a:lstStyle/>
          <a:p>
            <a:endParaRPr/>
          </a:p>
          <a:p>
            <a:endParaRPr/>
          </a:p>
          <a:p>
            <a:endParaRPr/>
          </a:p>
          <a:p>
            <a:endParaRPr/>
          </a:p>
          <a:p>
            <a:endParaRPr/>
          </a:p>
          <a:p>
            <a:endParaRPr/>
          </a:p>
          <a:p>
            <a:endParaRPr/>
          </a:p>
          <a:p>
            <a:endParaRPr/>
          </a:p>
        </p:txBody>
      </p:sp>
      <p:sp>
        <p:nvSpPr>
          <p:cNvPr id="5" name="Title 4">
            <a:extLst>
              <a:ext uri="{FF2B5EF4-FFF2-40B4-BE49-F238E27FC236}">
                <a16:creationId xmlns:a16="http://schemas.microsoft.com/office/drawing/2014/main" id="{3D10EF7F-1A26-11A4-8927-247F95ED5D69}"/>
              </a:ext>
            </a:extLst>
          </p:cNvPr>
          <p:cNvSpPr>
            <a:spLocks noGrp="1"/>
          </p:cNvSpPr>
          <p:nvPr>
            <p:ph type="title"/>
          </p:nvPr>
        </p:nvSpPr>
        <p:spPr>
          <a:xfrm>
            <a:off x="609918" y="133701"/>
            <a:ext cx="10978515" cy="563561"/>
          </a:xfrm>
        </p:spPr>
        <p:txBody>
          <a:bodyPr>
            <a:noAutofit/>
          </a:bodyPr>
          <a:lstStyle/>
          <a:p>
            <a:r>
              <a:rPr lang="en-US" sz="3600" dirty="0"/>
              <a:t>The Empire’s Operational Actors and Behaviors</a:t>
            </a:r>
          </a:p>
        </p:txBody>
      </p:sp>
      <p:sp>
        <p:nvSpPr>
          <p:cNvPr id="6" name="Content Placeholder 5">
            <a:extLst>
              <a:ext uri="{FF2B5EF4-FFF2-40B4-BE49-F238E27FC236}">
                <a16:creationId xmlns:a16="http://schemas.microsoft.com/office/drawing/2014/main" id="{D3AA91B1-1469-1934-5F97-D1D91D8EA825}"/>
              </a:ext>
            </a:extLst>
          </p:cNvPr>
          <p:cNvSpPr>
            <a:spLocks noGrp="1"/>
          </p:cNvSpPr>
          <p:nvPr>
            <p:ph idx="1"/>
          </p:nvPr>
        </p:nvSpPr>
        <p:spPr>
          <a:xfrm>
            <a:off x="155917" y="1037519"/>
            <a:ext cx="4571658" cy="5724168"/>
          </a:xfrm>
        </p:spPr>
        <p:txBody>
          <a:bodyPr vert="horz" lIns="91440" tIns="45720" rIns="91440" bIns="45720" rtlCol="0">
            <a:normAutofit fontScale="85000" lnSpcReduction="20000"/>
          </a:bodyPr>
          <a:lstStyle/>
          <a:p>
            <a:pPr>
              <a:spcBef>
                <a:spcPts val="1800"/>
              </a:spcBef>
            </a:pPr>
            <a:r>
              <a:rPr lang="en-US" sz="2400" dirty="0"/>
              <a:t>The Empire forces are those which will be deployed as part of their attack strategy. These are the abstract elements, from which Resources will be chosen to implement them</a:t>
            </a:r>
          </a:p>
          <a:p>
            <a:pPr>
              <a:spcBef>
                <a:spcPts val="1800"/>
              </a:spcBef>
            </a:pPr>
            <a:r>
              <a:rPr lang="en-US" sz="2400" dirty="0"/>
              <a:t>These are designated as Blue Force</a:t>
            </a:r>
          </a:p>
          <a:p>
            <a:pPr>
              <a:spcBef>
                <a:spcPts val="1800"/>
              </a:spcBef>
            </a:pPr>
            <a:r>
              <a:rPr lang="en-US" sz="2400" dirty="0"/>
              <a:t>Each has a set of Operational Activities that they can perform</a:t>
            </a:r>
          </a:p>
          <a:p>
            <a:pPr>
              <a:spcBef>
                <a:spcPts val="1800"/>
              </a:spcBef>
            </a:pPr>
            <a:r>
              <a:rPr lang="en-US" sz="2400" dirty="0"/>
              <a:t>If MBSE is already established in an organization, these would be part of a library and reused</a:t>
            </a:r>
          </a:p>
          <a:p>
            <a:pPr>
              <a:spcBef>
                <a:spcPts val="1800"/>
              </a:spcBef>
            </a:pPr>
            <a:r>
              <a:rPr lang="en-US" sz="2400" dirty="0"/>
              <a:t>For a new installation, these would form the basis of the library to be populated as further missions are defined</a:t>
            </a:r>
          </a:p>
          <a:p>
            <a:pPr>
              <a:spcBef>
                <a:spcPts val="600"/>
              </a:spcBef>
            </a:pPr>
            <a:r>
              <a:rPr lang="en-US" sz="2400" dirty="0"/>
              <a:t>These activities are referenced by the Mission Tasks</a:t>
            </a:r>
          </a:p>
        </p:txBody>
      </p:sp>
      <p:sp>
        <p:nvSpPr>
          <p:cNvPr id="3" name="Footer Placeholder 4">
            <a:extLst>
              <a:ext uri="{FF2B5EF4-FFF2-40B4-BE49-F238E27FC236}">
                <a16:creationId xmlns:a16="http://schemas.microsoft.com/office/drawing/2014/main" id="{9984B29C-C9B2-50EE-EFDE-7FCABFA253A9}"/>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2" name="Picture 1221141806.png" descr="1221141806.png">
            <a:extLst>
              <a:ext uri="{FF2B5EF4-FFF2-40B4-BE49-F238E27FC236}">
                <a16:creationId xmlns:a16="http://schemas.microsoft.com/office/drawing/2014/main" id="{801F2F9A-E6C7-809E-11AB-1F42FF5A40D9}"/>
              </a:ext>
            </a:extLst>
          </p:cNvPr>
          <p:cNvPicPr preferRelativeResize="0">
            <a:picLocks/>
          </p:cNvPicPr>
          <p:nvPr/>
        </p:nvPicPr>
        <p:blipFill>
          <a:blip r:embed="rId2" cstate="print"/>
          <a:stretch>
            <a:fillRect/>
          </a:stretch>
        </p:blipFill>
        <p:spPr>
          <a:xfrm>
            <a:off x="4727576" y="838200"/>
            <a:ext cx="7362825" cy="54864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C48F7A-8619-DEAB-E8BB-96BFF8F9D008}"/>
              </a:ext>
            </a:extLst>
          </p:cNvPr>
          <p:cNvSpPr>
            <a:spLocks noGrp="1"/>
          </p:cNvSpPr>
          <p:nvPr>
            <p:ph type="title"/>
          </p:nvPr>
        </p:nvSpPr>
        <p:spPr/>
        <p:txBody>
          <a:bodyPr>
            <a:noAutofit/>
          </a:bodyPr>
          <a:lstStyle/>
          <a:p>
            <a:r>
              <a:rPr lang="en-US" sz="3600" dirty="0"/>
              <a:t>Strategic Traceability</a:t>
            </a:r>
          </a:p>
        </p:txBody>
      </p:sp>
      <p:sp>
        <p:nvSpPr>
          <p:cNvPr id="6" name="Content Placeholder 5">
            <a:extLst>
              <a:ext uri="{FF2B5EF4-FFF2-40B4-BE49-F238E27FC236}">
                <a16:creationId xmlns:a16="http://schemas.microsoft.com/office/drawing/2014/main" id="{F3789280-A72F-205B-6C04-06E4A01B467A}"/>
              </a:ext>
            </a:extLst>
          </p:cNvPr>
          <p:cNvSpPr>
            <a:spLocks noGrp="1"/>
          </p:cNvSpPr>
          <p:nvPr>
            <p:ph idx="1"/>
          </p:nvPr>
        </p:nvSpPr>
        <p:spPr>
          <a:xfrm>
            <a:off x="384517" y="931197"/>
            <a:ext cx="5486059" cy="5724168"/>
          </a:xfrm>
        </p:spPr>
        <p:txBody>
          <a:bodyPr vert="horz" lIns="91440" tIns="45720" rIns="91440" bIns="45720" rtlCol="0">
            <a:normAutofit lnSpcReduction="10000"/>
          </a:bodyPr>
          <a:lstStyle/>
          <a:p>
            <a:pPr>
              <a:spcBef>
                <a:spcPts val="1800"/>
              </a:spcBef>
            </a:pPr>
            <a:r>
              <a:rPr lang="en-US" sz="2400" dirty="0"/>
              <a:t>Traceability table showing the Actual Missions, Mission Threads, Mission Tasks and operational activities that exhibit the required capabilities</a:t>
            </a:r>
          </a:p>
          <a:p>
            <a:pPr>
              <a:spcBef>
                <a:spcPts val="1800"/>
              </a:spcBef>
            </a:pPr>
            <a:r>
              <a:rPr lang="en-US" sz="2400" dirty="0"/>
              <a:t>The scope has been focused on the Planetary Attack capability and its owned capabilities</a:t>
            </a:r>
          </a:p>
          <a:p>
            <a:pPr>
              <a:spcBef>
                <a:spcPts val="1800"/>
              </a:spcBef>
            </a:pPr>
            <a:r>
              <a:rPr lang="en-US" sz="2400" dirty="0"/>
              <a:t>This helps to validate the Mission thread against the required capabilities</a:t>
            </a:r>
          </a:p>
          <a:p>
            <a:pPr>
              <a:spcBef>
                <a:spcPts val="1800"/>
              </a:spcBef>
            </a:pPr>
            <a:r>
              <a:rPr lang="en-US" sz="2400" dirty="0"/>
              <a:t>Measurements could be added to determine the required and provided measures for trade-off analysis</a:t>
            </a:r>
          </a:p>
        </p:txBody>
      </p:sp>
      <p:sp>
        <p:nvSpPr>
          <p:cNvPr id="3" name="Footer Placeholder 4">
            <a:extLst>
              <a:ext uri="{FF2B5EF4-FFF2-40B4-BE49-F238E27FC236}">
                <a16:creationId xmlns:a16="http://schemas.microsoft.com/office/drawing/2014/main" id="{B9391DBC-826C-7FB2-1406-CB5FCE68E26F}"/>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2" name="Picture -1708278816.png" descr="-1708278816.png">
            <a:extLst>
              <a:ext uri="{FF2B5EF4-FFF2-40B4-BE49-F238E27FC236}">
                <a16:creationId xmlns:a16="http://schemas.microsoft.com/office/drawing/2014/main" id="{3F56DE02-69A5-B6FB-377E-5B1AB3003552}"/>
              </a:ext>
            </a:extLst>
          </p:cNvPr>
          <p:cNvPicPr preferRelativeResize="0">
            <a:picLocks/>
          </p:cNvPicPr>
          <p:nvPr/>
        </p:nvPicPr>
        <p:blipFill>
          <a:blip r:embed="rId2" cstate="print"/>
          <a:stretch>
            <a:fillRect/>
          </a:stretch>
        </p:blipFill>
        <p:spPr>
          <a:xfrm>
            <a:off x="6022975" y="734632"/>
            <a:ext cx="6018660" cy="5871843"/>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175" y="1447800"/>
            <a:ext cx="7848600" cy="3046988"/>
          </a:xfrm>
          <a:prstGeom prst="rect">
            <a:avLst/>
          </a:prstGeom>
          <a:noFill/>
        </p:spPr>
        <p:txBody>
          <a:bodyPr wrap="square" rtlCol="0">
            <a:spAutoFit/>
          </a:bodyPr>
          <a:lstStyle/>
          <a:p>
            <a:endParaRPr/>
          </a:p>
          <a:p>
            <a:endParaRPr/>
          </a:p>
          <a:p>
            <a:endParaRPr/>
          </a:p>
          <a:p>
            <a:endParaRPr/>
          </a:p>
          <a:p>
            <a:endParaRPr/>
          </a:p>
          <a:p>
            <a:endParaRPr/>
          </a:p>
          <a:p>
            <a:endParaRPr/>
          </a:p>
          <a:p>
            <a:endParaRPr/>
          </a:p>
        </p:txBody>
      </p:sp>
      <p:sp>
        <p:nvSpPr>
          <p:cNvPr id="5" name="Title 4">
            <a:extLst>
              <a:ext uri="{FF2B5EF4-FFF2-40B4-BE49-F238E27FC236}">
                <a16:creationId xmlns:a16="http://schemas.microsoft.com/office/drawing/2014/main" id="{31AAF6CF-B599-B857-F430-740B8CA0BF23}"/>
              </a:ext>
            </a:extLst>
          </p:cNvPr>
          <p:cNvSpPr>
            <a:spLocks noGrp="1"/>
          </p:cNvSpPr>
          <p:nvPr>
            <p:ph type="title"/>
          </p:nvPr>
        </p:nvSpPr>
        <p:spPr>
          <a:xfrm>
            <a:off x="609918" y="179643"/>
            <a:ext cx="10978515" cy="563561"/>
          </a:xfrm>
        </p:spPr>
        <p:txBody>
          <a:bodyPr>
            <a:noAutofit/>
          </a:bodyPr>
          <a:lstStyle/>
          <a:p>
            <a:r>
              <a:rPr lang="en-US" sz="3600" dirty="0"/>
              <a:t>Rebel Force’s Operational Actors and Behaviors</a:t>
            </a:r>
          </a:p>
        </p:txBody>
      </p:sp>
      <p:sp>
        <p:nvSpPr>
          <p:cNvPr id="6" name="Content Placeholder 5">
            <a:extLst>
              <a:ext uri="{FF2B5EF4-FFF2-40B4-BE49-F238E27FC236}">
                <a16:creationId xmlns:a16="http://schemas.microsoft.com/office/drawing/2014/main" id="{82EA96EE-AFB7-37E6-30E9-3691748292EF}"/>
              </a:ext>
            </a:extLst>
          </p:cNvPr>
          <p:cNvSpPr>
            <a:spLocks noGrp="1"/>
          </p:cNvSpPr>
          <p:nvPr>
            <p:ph idx="1"/>
          </p:nvPr>
        </p:nvSpPr>
        <p:spPr>
          <a:xfrm>
            <a:off x="197904" y="835503"/>
            <a:ext cx="3590112" cy="5724168"/>
          </a:xfrm>
        </p:spPr>
        <p:txBody>
          <a:bodyPr vert="horz" lIns="91440" tIns="45720" rIns="91440" bIns="45720" rtlCol="0">
            <a:normAutofit/>
          </a:bodyPr>
          <a:lstStyle/>
          <a:p>
            <a:pPr>
              <a:spcBef>
                <a:spcPts val="1800"/>
              </a:spcBef>
            </a:pPr>
            <a:r>
              <a:rPr lang="en-US" sz="2400" dirty="0"/>
              <a:t>Once again, these are the Rebel Force elements that have been discovered as well as their perceived functionality</a:t>
            </a:r>
          </a:p>
          <a:p>
            <a:pPr>
              <a:spcBef>
                <a:spcPts val="1800"/>
              </a:spcBef>
            </a:pPr>
            <a:r>
              <a:rPr lang="en-US" sz="2400" dirty="0"/>
              <a:t>The Operational Performers have been designated as Red Force</a:t>
            </a:r>
          </a:p>
          <a:p>
            <a:pPr>
              <a:spcBef>
                <a:spcPts val="1800"/>
              </a:spcBef>
            </a:pPr>
            <a:endParaRPr lang="en-US" sz="2400" dirty="0"/>
          </a:p>
        </p:txBody>
      </p:sp>
      <p:sp>
        <p:nvSpPr>
          <p:cNvPr id="3" name="Footer Placeholder 4">
            <a:extLst>
              <a:ext uri="{FF2B5EF4-FFF2-40B4-BE49-F238E27FC236}">
                <a16:creationId xmlns:a16="http://schemas.microsoft.com/office/drawing/2014/main" id="{0CEEFA36-85C0-25F8-3F67-02833EAE0BA9}"/>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2" name="Picture 1820274161.png" descr="1820274161.png">
            <a:extLst>
              <a:ext uri="{FF2B5EF4-FFF2-40B4-BE49-F238E27FC236}">
                <a16:creationId xmlns:a16="http://schemas.microsoft.com/office/drawing/2014/main" id="{F57272D5-41E8-6D72-DFCF-D1D2E7A8FFC9}"/>
              </a:ext>
            </a:extLst>
          </p:cNvPr>
          <p:cNvPicPr preferRelativeResize="0">
            <a:picLocks/>
          </p:cNvPicPr>
          <p:nvPr/>
        </p:nvPicPr>
        <p:blipFill>
          <a:blip r:embed="rId2" cstate="print"/>
          <a:stretch>
            <a:fillRect/>
          </a:stretch>
        </p:blipFill>
        <p:spPr>
          <a:xfrm>
            <a:off x="3736976" y="798177"/>
            <a:ext cx="8372475" cy="5829454"/>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175" y="1447800"/>
            <a:ext cx="7848600" cy="3046988"/>
          </a:xfrm>
          <a:prstGeom prst="rect">
            <a:avLst/>
          </a:prstGeom>
          <a:noFill/>
        </p:spPr>
        <p:txBody>
          <a:bodyPr wrap="square" rtlCol="0">
            <a:spAutoFit/>
          </a:bodyPr>
          <a:lstStyle/>
          <a:p>
            <a:endParaRPr/>
          </a:p>
          <a:p>
            <a:endParaRPr/>
          </a:p>
          <a:p>
            <a:endParaRPr/>
          </a:p>
          <a:p>
            <a:endParaRPr/>
          </a:p>
          <a:p>
            <a:endParaRPr/>
          </a:p>
          <a:p>
            <a:endParaRPr/>
          </a:p>
          <a:p>
            <a:endParaRPr/>
          </a:p>
          <a:p>
            <a:endParaRPr/>
          </a:p>
        </p:txBody>
      </p:sp>
      <p:sp>
        <p:nvSpPr>
          <p:cNvPr id="5" name="Title 4">
            <a:extLst>
              <a:ext uri="{FF2B5EF4-FFF2-40B4-BE49-F238E27FC236}">
                <a16:creationId xmlns:a16="http://schemas.microsoft.com/office/drawing/2014/main" id="{015F7FA1-D298-4E03-2D58-911D154E5094}"/>
              </a:ext>
            </a:extLst>
          </p:cNvPr>
          <p:cNvSpPr>
            <a:spLocks noGrp="1"/>
          </p:cNvSpPr>
          <p:nvPr>
            <p:ph type="title"/>
          </p:nvPr>
        </p:nvSpPr>
        <p:spPr>
          <a:xfrm>
            <a:off x="609918" y="200208"/>
            <a:ext cx="10978515" cy="563561"/>
          </a:xfrm>
        </p:spPr>
        <p:txBody>
          <a:bodyPr>
            <a:noAutofit/>
          </a:bodyPr>
          <a:lstStyle/>
          <a:p>
            <a:r>
              <a:rPr lang="en-US" sz="3200" b="1" dirty="0"/>
              <a:t>“Destroy Defense Forces” Mission Thread</a:t>
            </a:r>
          </a:p>
        </p:txBody>
      </p:sp>
      <p:sp>
        <p:nvSpPr>
          <p:cNvPr id="6" name="Content Placeholder 5">
            <a:extLst>
              <a:ext uri="{FF2B5EF4-FFF2-40B4-BE49-F238E27FC236}">
                <a16:creationId xmlns:a16="http://schemas.microsoft.com/office/drawing/2014/main" id="{E31718A1-A488-03BE-56D8-A423F4FE9408}"/>
              </a:ext>
            </a:extLst>
          </p:cNvPr>
          <p:cNvSpPr>
            <a:spLocks noGrp="1"/>
          </p:cNvSpPr>
          <p:nvPr>
            <p:ph idx="1"/>
          </p:nvPr>
        </p:nvSpPr>
        <p:spPr>
          <a:xfrm>
            <a:off x="105336" y="955880"/>
            <a:ext cx="3481009" cy="5724168"/>
          </a:xfrm>
        </p:spPr>
        <p:txBody>
          <a:bodyPr vert="horz" lIns="91440" tIns="45720" rIns="91440" bIns="45720" rtlCol="0">
            <a:normAutofit fontScale="47500" lnSpcReduction="20000"/>
          </a:bodyPr>
          <a:lstStyle/>
          <a:p>
            <a:pPr>
              <a:spcBef>
                <a:spcPts val="1800"/>
              </a:spcBef>
            </a:pPr>
            <a:r>
              <a:rPr lang="en-US" dirty="0"/>
              <a:t>This is an abbreviated view of the Mission Thread. Details have been excluded to ensure that the diagram is legible</a:t>
            </a:r>
          </a:p>
          <a:p>
            <a:pPr>
              <a:spcBef>
                <a:spcPts val="1800"/>
              </a:spcBef>
            </a:pPr>
            <a:r>
              <a:rPr lang="en-US" dirty="0"/>
              <a:t>Note the interactions between the rebel and Empire Forces</a:t>
            </a:r>
          </a:p>
          <a:p>
            <a:pPr>
              <a:spcBef>
                <a:spcPts val="1800"/>
              </a:spcBef>
            </a:pPr>
            <a:r>
              <a:rPr lang="en-US" dirty="0"/>
              <a:t>The Ground Attack Forces Fire Weapons and the Rebel Forces Incur Damage and Emit a Visual Signature. The Signature is detected and analyzed by the Assess Damage and Scan for Rebel Defense Forces activities </a:t>
            </a:r>
          </a:p>
          <a:p>
            <a:pPr>
              <a:spcBef>
                <a:spcPts val="1800"/>
              </a:spcBef>
            </a:pPr>
            <a:r>
              <a:rPr lang="en-US" dirty="0"/>
              <a:t>Counter attacks as well as other Rebel offensive activities should also be defined</a:t>
            </a:r>
          </a:p>
        </p:txBody>
      </p:sp>
      <p:sp>
        <p:nvSpPr>
          <p:cNvPr id="3" name="Footer Placeholder 4">
            <a:extLst>
              <a:ext uri="{FF2B5EF4-FFF2-40B4-BE49-F238E27FC236}">
                <a16:creationId xmlns:a16="http://schemas.microsoft.com/office/drawing/2014/main" id="{2427E9A6-9163-BDDF-6459-3DE6AC966832}"/>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7" name="Picture 940485257.png" descr="940485257.png">
            <a:extLst>
              <a:ext uri="{FF2B5EF4-FFF2-40B4-BE49-F238E27FC236}">
                <a16:creationId xmlns:a16="http://schemas.microsoft.com/office/drawing/2014/main" id="{B7A480C9-643F-E95B-9250-3CE62BD25235}"/>
              </a:ext>
            </a:extLst>
          </p:cNvPr>
          <p:cNvPicPr preferRelativeResize="0">
            <a:picLocks/>
          </p:cNvPicPr>
          <p:nvPr/>
        </p:nvPicPr>
        <p:blipFill>
          <a:blip r:embed="rId2" cstate="print"/>
          <a:stretch>
            <a:fillRect/>
          </a:stretch>
        </p:blipFill>
        <p:spPr>
          <a:xfrm>
            <a:off x="3584576" y="849554"/>
            <a:ext cx="8509092" cy="5916412"/>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FA09C-A5BB-E801-0445-008002301734}"/>
              </a:ext>
            </a:extLst>
          </p:cNvPr>
          <p:cNvSpPr>
            <a:spLocks noGrp="1"/>
          </p:cNvSpPr>
          <p:nvPr>
            <p:ph type="title"/>
          </p:nvPr>
        </p:nvSpPr>
        <p:spPr>
          <a:xfrm>
            <a:off x="609918" y="125779"/>
            <a:ext cx="10978515" cy="563561"/>
          </a:xfrm>
        </p:spPr>
        <p:txBody>
          <a:bodyPr>
            <a:noAutofit/>
          </a:bodyPr>
          <a:lstStyle/>
          <a:p>
            <a:r>
              <a:rPr lang="en-US" sz="3600" dirty="0"/>
              <a:t>Operational Connectivity Table</a:t>
            </a:r>
          </a:p>
        </p:txBody>
      </p:sp>
      <p:sp>
        <p:nvSpPr>
          <p:cNvPr id="3" name="Content Placeholder 2">
            <a:extLst>
              <a:ext uri="{FF2B5EF4-FFF2-40B4-BE49-F238E27FC236}">
                <a16:creationId xmlns:a16="http://schemas.microsoft.com/office/drawing/2014/main" id="{1D59E434-6C90-ED03-CD3E-EEE37A7CBE52}"/>
              </a:ext>
            </a:extLst>
          </p:cNvPr>
          <p:cNvSpPr>
            <a:spLocks noGrp="1"/>
          </p:cNvSpPr>
          <p:nvPr>
            <p:ph idx="1"/>
          </p:nvPr>
        </p:nvSpPr>
        <p:spPr/>
        <p:txBody>
          <a:bodyPr/>
          <a:lstStyle/>
          <a:p>
            <a:endParaRPr lang="en-US"/>
          </a:p>
        </p:txBody>
      </p:sp>
      <p:pic>
        <p:nvPicPr>
          <p:cNvPr id="4" name="Picture 394486401.png" descr="394486401.png">
            <a:extLst>
              <a:ext uri="{FF2B5EF4-FFF2-40B4-BE49-F238E27FC236}">
                <a16:creationId xmlns:a16="http://schemas.microsoft.com/office/drawing/2014/main" id="{238079D8-927F-3725-4715-9912B7DCEDF9}"/>
              </a:ext>
            </a:extLst>
          </p:cNvPr>
          <p:cNvPicPr preferRelativeResize="0">
            <a:picLocks/>
          </p:cNvPicPr>
          <p:nvPr/>
        </p:nvPicPr>
        <p:blipFill>
          <a:blip r:embed="rId2" cstate="print"/>
          <a:stretch>
            <a:fillRect/>
          </a:stretch>
        </p:blipFill>
        <p:spPr>
          <a:xfrm>
            <a:off x="198915" y="825798"/>
            <a:ext cx="11691460" cy="5802760"/>
          </a:xfrm>
          <a:prstGeom prst="rect">
            <a:avLst/>
          </a:prstGeom>
        </p:spPr>
      </p:pic>
      <p:sp>
        <p:nvSpPr>
          <p:cNvPr id="5" name="Footer Placeholder 4">
            <a:extLst>
              <a:ext uri="{FF2B5EF4-FFF2-40B4-BE49-F238E27FC236}">
                <a16:creationId xmlns:a16="http://schemas.microsoft.com/office/drawing/2014/main" id="{BD7BFB22-39E7-9327-B555-15A47CCF8D8E}"/>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2497112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1B7A-5CCA-8364-79C6-2EB0FFAF8678}"/>
              </a:ext>
            </a:extLst>
          </p:cNvPr>
          <p:cNvSpPr>
            <a:spLocks noGrp="1"/>
          </p:cNvSpPr>
          <p:nvPr>
            <p:ph type="title"/>
          </p:nvPr>
        </p:nvSpPr>
        <p:spPr>
          <a:xfrm>
            <a:off x="609918" y="147044"/>
            <a:ext cx="10978515" cy="563561"/>
          </a:xfrm>
        </p:spPr>
        <p:txBody>
          <a:bodyPr>
            <a:noAutofit/>
          </a:bodyPr>
          <a:lstStyle/>
          <a:p>
            <a:r>
              <a:rPr lang="en-US" sz="3600" dirty="0"/>
              <a:t>Logical Data Model Usage</a:t>
            </a:r>
          </a:p>
        </p:txBody>
      </p:sp>
      <p:sp>
        <p:nvSpPr>
          <p:cNvPr id="6" name="Content Placeholder 5">
            <a:extLst>
              <a:ext uri="{FF2B5EF4-FFF2-40B4-BE49-F238E27FC236}">
                <a16:creationId xmlns:a16="http://schemas.microsoft.com/office/drawing/2014/main" id="{BC74DE32-ABAC-033B-81E3-B8FA80F14A93}"/>
              </a:ext>
            </a:extLst>
          </p:cNvPr>
          <p:cNvSpPr>
            <a:spLocks noGrp="1"/>
          </p:cNvSpPr>
          <p:nvPr>
            <p:ph idx="1"/>
          </p:nvPr>
        </p:nvSpPr>
        <p:spPr>
          <a:xfrm>
            <a:off x="263215" y="941828"/>
            <a:ext cx="3168961" cy="5724168"/>
          </a:xfrm>
        </p:spPr>
        <p:txBody>
          <a:bodyPr vert="horz" lIns="91440" tIns="45720" rIns="91440" bIns="45720" rtlCol="0">
            <a:normAutofit fontScale="92500"/>
          </a:bodyPr>
          <a:lstStyle/>
          <a:p>
            <a:pPr>
              <a:spcBef>
                <a:spcPts val="1800"/>
              </a:spcBef>
            </a:pPr>
            <a:r>
              <a:rPr lang="en-US" sz="2400" dirty="0"/>
              <a:t>The previous table showed a summary of the interactions</a:t>
            </a:r>
          </a:p>
          <a:p>
            <a:pPr>
              <a:spcBef>
                <a:spcPts val="1800"/>
              </a:spcBef>
            </a:pPr>
            <a:r>
              <a:rPr lang="en-US" sz="2400" dirty="0"/>
              <a:t>This summary table shows the Information Elements and their relationships </a:t>
            </a:r>
          </a:p>
          <a:p>
            <a:pPr>
              <a:spcBef>
                <a:spcPts val="1800"/>
              </a:spcBef>
            </a:pPr>
            <a:r>
              <a:rPr lang="en-US" sz="2400" dirty="0"/>
              <a:t>Many do not appear on activity diagrams, indicating that the behavioral model is not yet complete</a:t>
            </a:r>
          </a:p>
        </p:txBody>
      </p:sp>
      <p:sp>
        <p:nvSpPr>
          <p:cNvPr id="3" name="Footer Placeholder 4">
            <a:extLst>
              <a:ext uri="{FF2B5EF4-FFF2-40B4-BE49-F238E27FC236}">
                <a16:creationId xmlns:a16="http://schemas.microsoft.com/office/drawing/2014/main" id="{33A43DE3-0F7D-5390-3431-73206F2992F3}"/>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2" name="Picture 1804515232.png" descr="1804515232.png">
            <a:extLst>
              <a:ext uri="{FF2B5EF4-FFF2-40B4-BE49-F238E27FC236}">
                <a16:creationId xmlns:a16="http://schemas.microsoft.com/office/drawing/2014/main" id="{598F5374-C33C-91E0-40D2-8E4D6CC342BD}"/>
              </a:ext>
            </a:extLst>
          </p:cNvPr>
          <p:cNvPicPr preferRelativeResize="0">
            <a:picLocks/>
          </p:cNvPicPr>
          <p:nvPr/>
        </p:nvPicPr>
        <p:blipFill>
          <a:blip r:embed="rId2" cstate="print"/>
          <a:stretch>
            <a:fillRect/>
          </a:stretch>
        </p:blipFill>
        <p:spPr>
          <a:xfrm>
            <a:off x="3355976" y="889591"/>
            <a:ext cx="8714495" cy="5724168"/>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33E7-B310-3B69-7CF1-023B9380DB25}"/>
              </a:ext>
            </a:extLst>
          </p:cNvPr>
          <p:cNvSpPr>
            <a:spLocks noGrp="1"/>
          </p:cNvSpPr>
          <p:nvPr>
            <p:ph type="title"/>
          </p:nvPr>
        </p:nvSpPr>
        <p:spPr/>
        <p:txBody>
          <a:bodyPr>
            <a:noAutofit/>
          </a:bodyPr>
          <a:lstStyle/>
          <a:p>
            <a:r>
              <a:rPr lang="en-US" sz="3600" dirty="0"/>
              <a:t>Strategic Motivation Diagram for Scouting Mission</a:t>
            </a:r>
          </a:p>
        </p:txBody>
      </p:sp>
      <p:sp>
        <p:nvSpPr>
          <p:cNvPr id="3" name="Content Placeholder 2">
            <a:extLst>
              <a:ext uri="{FF2B5EF4-FFF2-40B4-BE49-F238E27FC236}">
                <a16:creationId xmlns:a16="http://schemas.microsoft.com/office/drawing/2014/main" id="{AEB1E88C-30F1-D180-D293-37F87E2AE8A2}"/>
              </a:ext>
            </a:extLst>
          </p:cNvPr>
          <p:cNvSpPr>
            <a:spLocks noGrp="1"/>
          </p:cNvSpPr>
          <p:nvPr>
            <p:ph idx="1"/>
          </p:nvPr>
        </p:nvSpPr>
        <p:spPr/>
        <p:txBody>
          <a:bodyPr>
            <a:normAutofit/>
          </a:bodyPr>
          <a:lstStyle/>
          <a:p>
            <a:r>
              <a:rPr lang="en-US" sz="2400" dirty="0"/>
              <a:t>Defines the goals and motivation behind the mission</a:t>
            </a:r>
          </a:p>
          <a:p>
            <a:r>
              <a:rPr lang="en-US" sz="2400" dirty="0"/>
              <a:t>Also shows the systems and capabilities linked to the phase </a:t>
            </a:r>
          </a:p>
        </p:txBody>
      </p:sp>
      <p:sp>
        <p:nvSpPr>
          <p:cNvPr id="5" name="Footer Placeholder 4">
            <a:extLst>
              <a:ext uri="{FF2B5EF4-FFF2-40B4-BE49-F238E27FC236}">
                <a16:creationId xmlns:a16="http://schemas.microsoft.com/office/drawing/2014/main" id="{AFA27026-F70A-A8C3-91B5-6B4A9E798E72}"/>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7" name="Picture 6">
            <a:extLst>
              <a:ext uri="{FF2B5EF4-FFF2-40B4-BE49-F238E27FC236}">
                <a16:creationId xmlns:a16="http://schemas.microsoft.com/office/drawing/2014/main" id="{BBF89B24-B92D-A6E3-DD17-3CE58F92BCA6}"/>
              </a:ext>
            </a:extLst>
          </p:cNvPr>
          <p:cNvPicPr>
            <a:picLocks noChangeAspect="1"/>
          </p:cNvPicPr>
          <p:nvPr/>
        </p:nvPicPr>
        <p:blipFill>
          <a:blip r:embed="rId2"/>
          <a:stretch>
            <a:fillRect/>
          </a:stretch>
        </p:blipFill>
        <p:spPr>
          <a:xfrm>
            <a:off x="231775" y="2133601"/>
            <a:ext cx="11734800" cy="3571461"/>
          </a:xfrm>
          <a:prstGeom prst="rect">
            <a:avLst/>
          </a:prstGeom>
        </p:spPr>
      </p:pic>
    </p:spTree>
    <p:extLst>
      <p:ext uri="{BB962C8B-B14F-4D97-AF65-F5344CB8AC3E}">
        <p14:creationId xmlns:p14="http://schemas.microsoft.com/office/powerpoint/2010/main" val="48077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CAA5E-24B8-52EB-44DA-FC9CD6B3076D}"/>
              </a:ext>
            </a:extLst>
          </p:cNvPr>
          <p:cNvSpPr>
            <a:spLocks noGrp="1"/>
          </p:cNvSpPr>
          <p:nvPr>
            <p:ph type="title"/>
          </p:nvPr>
        </p:nvSpPr>
        <p:spPr/>
        <p:txBody>
          <a:bodyPr>
            <a:normAutofit fontScale="90000"/>
          </a:bodyPr>
          <a:lstStyle/>
          <a:p>
            <a:r>
              <a:rPr lang="en-US" sz="3200" dirty="0"/>
              <a:t>Mission Engineering Terms</a:t>
            </a:r>
          </a:p>
        </p:txBody>
      </p:sp>
      <p:sp>
        <p:nvSpPr>
          <p:cNvPr id="3" name="Content Placeholder 2">
            <a:extLst>
              <a:ext uri="{FF2B5EF4-FFF2-40B4-BE49-F238E27FC236}">
                <a16:creationId xmlns:a16="http://schemas.microsoft.com/office/drawing/2014/main" id="{1C47DDB5-8951-28AA-0C35-89C45D2C2A9E}"/>
              </a:ext>
            </a:extLst>
          </p:cNvPr>
          <p:cNvSpPr>
            <a:spLocks noGrp="1"/>
          </p:cNvSpPr>
          <p:nvPr>
            <p:ph idx="1"/>
          </p:nvPr>
        </p:nvSpPr>
        <p:spPr>
          <a:xfrm>
            <a:off x="384517" y="1295400"/>
            <a:ext cx="11432050" cy="5179208"/>
          </a:xfrm>
        </p:spPr>
        <p:txBody>
          <a:bodyPr>
            <a:normAutofit/>
          </a:bodyPr>
          <a:lstStyle/>
          <a:p>
            <a:pPr marL="342900" indent="-342900">
              <a:spcBef>
                <a:spcPts val="3600"/>
              </a:spcBef>
              <a:buFont typeface="Symbol" panose="05050102010706020507" pitchFamily="18" charset="2"/>
              <a:buChar char=""/>
            </a:pPr>
            <a:r>
              <a:rPr lang="en-US" sz="2800" b="1" dirty="0">
                <a:latin typeface="Calibri" panose="020F0502020204030204" pitchFamily="34" charset="0"/>
                <a:ea typeface="Times New Roman" panose="02020603050405020304" pitchFamily="18" charset="0"/>
                <a:cs typeface="Calibri" panose="020F0502020204030204" pitchFamily="34" charset="0"/>
              </a:rPr>
              <a:t>Mission:  </a:t>
            </a:r>
            <a:r>
              <a:rPr lang="en-US" sz="2800" dirty="0">
                <a:latin typeface="Calibri" panose="020F0502020204030204" pitchFamily="34" charset="0"/>
                <a:ea typeface="Times New Roman" panose="02020603050405020304" pitchFamily="18" charset="0"/>
                <a:cs typeface="Calibri" panose="020F0502020204030204" pitchFamily="34" charset="0"/>
              </a:rPr>
              <a:t>The task, together with the purpose, that clearly indicates the action to be taken and the reason behind the mission. More simply, a mission is a duty assigned to an individual or unit</a:t>
            </a:r>
          </a:p>
          <a:p>
            <a:pPr marL="342900" indent="-342900">
              <a:spcBef>
                <a:spcPts val="3600"/>
              </a:spcBef>
              <a:buFont typeface="Symbol" panose="05050102010706020507" pitchFamily="18" charset="2"/>
              <a:buChar char=""/>
            </a:pPr>
            <a:r>
              <a:rPr lang="en-US" sz="2800" b="1" dirty="0">
                <a:latin typeface="Calibri" panose="020F0502020204030204" pitchFamily="34" charset="0"/>
                <a:ea typeface="Times New Roman" panose="02020603050405020304" pitchFamily="18" charset="0"/>
                <a:cs typeface="Calibri" panose="020F0502020204030204" pitchFamily="34" charset="0"/>
              </a:rPr>
              <a:t>Mission Thread (MT):  </a:t>
            </a:r>
            <a:r>
              <a:rPr lang="en-US" sz="2800" dirty="0">
                <a:latin typeface="Calibri" panose="020F0502020204030204" pitchFamily="34" charset="0"/>
                <a:ea typeface="Times New Roman" panose="02020603050405020304" pitchFamily="18" charset="0"/>
                <a:cs typeface="Calibri" panose="020F0502020204030204" pitchFamily="34" charset="0"/>
              </a:rPr>
              <a:t>A sequence of end-to-end mission tasks, activities, and events presented as a series of steps to achieve a mission</a:t>
            </a:r>
          </a:p>
          <a:p>
            <a:pPr marL="342900" indent="-342900">
              <a:spcBef>
                <a:spcPts val="3600"/>
              </a:spcBef>
              <a:buFont typeface="Symbol" panose="05050102010706020507" pitchFamily="18" charset="2"/>
              <a:buChar char=""/>
            </a:pPr>
            <a:r>
              <a:rPr lang="en-US" sz="2800" b="1" dirty="0">
                <a:latin typeface="Calibri" panose="020F0502020204030204" pitchFamily="34" charset="0"/>
                <a:ea typeface="Times New Roman" panose="02020603050405020304" pitchFamily="18" charset="0"/>
                <a:cs typeface="Calibri" panose="020F0502020204030204" pitchFamily="34" charset="0"/>
              </a:rPr>
              <a:t>Mission Engineering Thread (MET):  </a:t>
            </a:r>
            <a:r>
              <a:rPr lang="en-US" sz="2800" dirty="0">
                <a:latin typeface="Calibri" panose="020F0502020204030204" pitchFamily="34" charset="0"/>
                <a:ea typeface="Times New Roman" panose="02020603050405020304" pitchFamily="18" charset="0"/>
                <a:cs typeface="Calibri" panose="020F0502020204030204" pitchFamily="34" charset="0"/>
              </a:rPr>
              <a:t>Mission threads that include the details of the capabilities, technologies, systems and organizations required to execute the mission</a:t>
            </a:r>
          </a:p>
        </p:txBody>
      </p:sp>
      <p:sp>
        <p:nvSpPr>
          <p:cNvPr id="4" name="Footer Placeholder 4">
            <a:extLst>
              <a:ext uri="{FF2B5EF4-FFF2-40B4-BE49-F238E27FC236}">
                <a16:creationId xmlns:a16="http://schemas.microsoft.com/office/drawing/2014/main" id="{ECDB7C05-973F-72EF-8539-EEE072ADB73F}"/>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37293975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DAA6B-A49E-EF5A-545A-D474018CF968}"/>
              </a:ext>
            </a:extLst>
          </p:cNvPr>
          <p:cNvSpPr>
            <a:spLocks noGrp="1"/>
          </p:cNvSpPr>
          <p:nvPr>
            <p:ph type="title"/>
          </p:nvPr>
        </p:nvSpPr>
        <p:spPr>
          <a:xfrm>
            <a:off x="609918" y="168311"/>
            <a:ext cx="10978515" cy="563561"/>
          </a:xfrm>
        </p:spPr>
        <p:txBody>
          <a:bodyPr>
            <a:noAutofit/>
          </a:bodyPr>
          <a:lstStyle/>
          <a:p>
            <a:r>
              <a:rPr lang="en-US" sz="3600" dirty="0"/>
              <a:t>Hoth Scout Mission Goals</a:t>
            </a:r>
          </a:p>
        </p:txBody>
      </p:sp>
      <p:sp>
        <p:nvSpPr>
          <p:cNvPr id="4" name="Content Placeholder 5">
            <a:extLst>
              <a:ext uri="{FF2B5EF4-FFF2-40B4-BE49-F238E27FC236}">
                <a16:creationId xmlns:a16="http://schemas.microsoft.com/office/drawing/2014/main" id="{5C1FFA9D-F5CD-78A8-D0CC-66CDF04F0718}"/>
              </a:ext>
            </a:extLst>
          </p:cNvPr>
          <p:cNvSpPr>
            <a:spLocks noGrp="1"/>
          </p:cNvSpPr>
          <p:nvPr>
            <p:ph idx="1"/>
          </p:nvPr>
        </p:nvSpPr>
        <p:spPr>
          <a:xfrm>
            <a:off x="155918" y="750440"/>
            <a:ext cx="3504858" cy="5724168"/>
          </a:xfrm>
        </p:spPr>
        <p:txBody>
          <a:bodyPr vert="horz" lIns="91440" tIns="45720" rIns="91440" bIns="45720" rtlCol="0">
            <a:normAutofit/>
          </a:bodyPr>
          <a:lstStyle/>
          <a:p>
            <a:pPr>
              <a:spcBef>
                <a:spcPts val="1800"/>
              </a:spcBef>
            </a:pPr>
            <a:r>
              <a:rPr lang="en-US" sz="2400" dirty="0"/>
              <a:t>The Scout Mission involves finding the Rebel base and determining its defensive capabilities</a:t>
            </a:r>
          </a:p>
          <a:p>
            <a:pPr>
              <a:spcBef>
                <a:spcPts val="1800"/>
              </a:spcBef>
            </a:pPr>
            <a:r>
              <a:rPr lang="en-US" sz="2400" dirty="0"/>
              <a:t>Like the Attack Mission, the Scout Mission also has its own Goals, and Objectives that support the Goals</a:t>
            </a:r>
          </a:p>
          <a:p>
            <a:pPr>
              <a:spcBef>
                <a:spcPts val="1800"/>
              </a:spcBef>
            </a:pPr>
            <a:r>
              <a:rPr lang="en-US" sz="2400" dirty="0"/>
              <a:t>Effect definitions are also shown</a:t>
            </a:r>
          </a:p>
        </p:txBody>
      </p:sp>
      <p:sp>
        <p:nvSpPr>
          <p:cNvPr id="3" name="Footer Placeholder 4">
            <a:extLst>
              <a:ext uri="{FF2B5EF4-FFF2-40B4-BE49-F238E27FC236}">
                <a16:creationId xmlns:a16="http://schemas.microsoft.com/office/drawing/2014/main" id="{19D2101A-3AD1-22A2-8492-964D9E56A18D}"/>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7" name="Picture -1222924168.png" descr="-1222924168.png">
            <a:extLst>
              <a:ext uri="{FF2B5EF4-FFF2-40B4-BE49-F238E27FC236}">
                <a16:creationId xmlns:a16="http://schemas.microsoft.com/office/drawing/2014/main" id="{5A6557ED-0FC7-7476-8D04-BBDF8FAF40F3}"/>
              </a:ext>
            </a:extLst>
          </p:cNvPr>
          <p:cNvPicPr preferRelativeResize="0">
            <a:picLocks/>
          </p:cNvPicPr>
          <p:nvPr/>
        </p:nvPicPr>
        <p:blipFill>
          <a:blip r:embed="rId2" cstate="print"/>
          <a:stretch>
            <a:fillRect/>
          </a:stretch>
        </p:blipFill>
        <p:spPr>
          <a:xfrm>
            <a:off x="3736976" y="1066800"/>
            <a:ext cx="8335937" cy="4953000"/>
          </a:xfrm>
          <a:prstGeom prst="rect">
            <a:avLst/>
          </a:prstGeom>
        </p:spPr>
      </p:pic>
    </p:spTree>
    <p:extLst>
      <p:ext uri="{BB962C8B-B14F-4D97-AF65-F5344CB8AC3E}">
        <p14:creationId xmlns:p14="http://schemas.microsoft.com/office/powerpoint/2010/main" val="16501109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2EDD7-5787-7133-E0D2-2121E4C80862}"/>
              </a:ext>
            </a:extLst>
          </p:cNvPr>
          <p:cNvSpPr>
            <a:spLocks noGrp="1"/>
          </p:cNvSpPr>
          <p:nvPr>
            <p:ph type="title"/>
          </p:nvPr>
        </p:nvSpPr>
        <p:spPr>
          <a:xfrm>
            <a:off x="609918" y="168312"/>
            <a:ext cx="10978515" cy="563561"/>
          </a:xfrm>
        </p:spPr>
        <p:txBody>
          <a:bodyPr>
            <a:noAutofit/>
          </a:bodyPr>
          <a:lstStyle/>
          <a:p>
            <a:r>
              <a:rPr lang="en-US" sz="3600" dirty="0"/>
              <a:t>Planetary Intelligence Capabilities</a:t>
            </a:r>
          </a:p>
        </p:txBody>
      </p:sp>
      <p:sp>
        <p:nvSpPr>
          <p:cNvPr id="4" name="Content Placeholder 5">
            <a:extLst>
              <a:ext uri="{FF2B5EF4-FFF2-40B4-BE49-F238E27FC236}">
                <a16:creationId xmlns:a16="http://schemas.microsoft.com/office/drawing/2014/main" id="{9454038B-FBCE-B85B-F399-F4C82F7C4240}"/>
              </a:ext>
            </a:extLst>
          </p:cNvPr>
          <p:cNvSpPr>
            <a:spLocks noGrp="1"/>
          </p:cNvSpPr>
          <p:nvPr>
            <p:ph idx="1"/>
          </p:nvPr>
        </p:nvSpPr>
        <p:spPr>
          <a:xfrm>
            <a:off x="155917" y="1020726"/>
            <a:ext cx="3885858" cy="5453882"/>
          </a:xfrm>
        </p:spPr>
        <p:txBody>
          <a:bodyPr vert="horz" lIns="91440" tIns="45720" rIns="91440" bIns="45720" rtlCol="0">
            <a:normAutofit fontScale="92500" lnSpcReduction="20000"/>
          </a:bodyPr>
          <a:lstStyle/>
          <a:p>
            <a:pPr>
              <a:spcBef>
                <a:spcPts val="1800"/>
              </a:spcBef>
            </a:pPr>
            <a:r>
              <a:rPr lang="en-US" sz="2400" dirty="0"/>
              <a:t>It is important to understand how your Architecture (Operational and Resource) provides the needed Capabilities for the mission</a:t>
            </a:r>
          </a:p>
          <a:p>
            <a:pPr>
              <a:spcBef>
                <a:spcPts val="1800"/>
              </a:spcBef>
            </a:pPr>
            <a:r>
              <a:rPr lang="en-US" sz="2400" dirty="0"/>
              <a:t>In the example shown here, the elements of the Resource Architecture for the Scout Mission are traced to the Capabilities they provide</a:t>
            </a:r>
          </a:p>
          <a:p>
            <a:pPr>
              <a:spcBef>
                <a:spcPts val="1800"/>
              </a:spcBef>
            </a:pPr>
            <a:r>
              <a:rPr lang="en-US" sz="2400" dirty="0"/>
              <a:t>Any Capability the Mission requires that is not Exhibited by at least one Resource element would suggest a high risk of Mission failure</a:t>
            </a:r>
          </a:p>
        </p:txBody>
      </p:sp>
      <p:sp>
        <p:nvSpPr>
          <p:cNvPr id="3" name="Footer Placeholder 4">
            <a:extLst>
              <a:ext uri="{FF2B5EF4-FFF2-40B4-BE49-F238E27FC236}">
                <a16:creationId xmlns:a16="http://schemas.microsoft.com/office/drawing/2014/main" id="{4055465E-5FC5-2CA4-8488-EFAD49370A18}"/>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6" name="Picture -1632512357.png" descr="-1632512357.png">
            <a:extLst>
              <a:ext uri="{FF2B5EF4-FFF2-40B4-BE49-F238E27FC236}">
                <a16:creationId xmlns:a16="http://schemas.microsoft.com/office/drawing/2014/main" id="{1999C5E2-10CD-27CE-EB2E-3F0DB4FAF2B2}"/>
              </a:ext>
            </a:extLst>
          </p:cNvPr>
          <p:cNvPicPr preferRelativeResize="0">
            <a:picLocks/>
          </p:cNvPicPr>
          <p:nvPr/>
        </p:nvPicPr>
        <p:blipFill>
          <a:blip r:embed="rId2" cstate="print"/>
          <a:stretch>
            <a:fillRect/>
          </a:stretch>
        </p:blipFill>
        <p:spPr>
          <a:xfrm>
            <a:off x="3965575" y="914400"/>
            <a:ext cx="8041298" cy="5105400"/>
          </a:xfrm>
          <a:prstGeom prst="rect">
            <a:avLst/>
          </a:prstGeom>
        </p:spPr>
      </p:pic>
    </p:spTree>
    <p:extLst>
      <p:ext uri="{BB962C8B-B14F-4D97-AF65-F5344CB8AC3E}">
        <p14:creationId xmlns:p14="http://schemas.microsoft.com/office/powerpoint/2010/main" val="4357227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6D92F-16F1-5E47-079E-81818C9C2724}"/>
              </a:ext>
            </a:extLst>
          </p:cNvPr>
          <p:cNvSpPr>
            <a:spLocks noGrp="1"/>
          </p:cNvSpPr>
          <p:nvPr>
            <p:ph type="title"/>
          </p:nvPr>
        </p:nvSpPr>
        <p:spPr>
          <a:xfrm>
            <a:off x="609918" y="147049"/>
            <a:ext cx="10978515" cy="563561"/>
          </a:xfrm>
        </p:spPr>
        <p:txBody>
          <a:bodyPr>
            <a:noAutofit/>
          </a:bodyPr>
          <a:lstStyle/>
          <a:p>
            <a:r>
              <a:rPr lang="en-US" sz="3600" dirty="0"/>
              <a:t>Effects, Goals and Outcomes for </a:t>
            </a:r>
            <a:r>
              <a:rPr lang="en-US" sz="3600" dirty="0" err="1"/>
              <a:t>Hoth</a:t>
            </a:r>
            <a:r>
              <a:rPr lang="en-US" sz="3600" dirty="0"/>
              <a:t> Scout Mission</a:t>
            </a:r>
          </a:p>
        </p:txBody>
      </p:sp>
      <p:sp>
        <p:nvSpPr>
          <p:cNvPr id="3" name="Content Placeholder 2">
            <a:extLst>
              <a:ext uri="{FF2B5EF4-FFF2-40B4-BE49-F238E27FC236}">
                <a16:creationId xmlns:a16="http://schemas.microsoft.com/office/drawing/2014/main" id="{577541C6-E912-7072-C04D-6A20015A6C4C}"/>
              </a:ext>
            </a:extLst>
          </p:cNvPr>
          <p:cNvSpPr>
            <a:spLocks noGrp="1"/>
          </p:cNvSpPr>
          <p:nvPr>
            <p:ph idx="1"/>
          </p:nvPr>
        </p:nvSpPr>
        <p:spPr>
          <a:xfrm>
            <a:off x="79375" y="1137684"/>
            <a:ext cx="3200058" cy="5468791"/>
          </a:xfrm>
        </p:spPr>
        <p:txBody>
          <a:bodyPr>
            <a:normAutofit fontScale="85000" lnSpcReduction="10000"/>
          </a:bodyPr>
          <a:lstStyle/>
          <a:p>
            <a:r>
              <a:rPr lang="en-US" sz="2400" dirty="0"/>
              <a:t>Shows how the Goals, Objectives, Effects and Outcomes are all linked</a:t>
            </a:r>
          </a:p>
          <a:p>
            <a:r>
              <a:rPr lang="en-US" sz="2400" dirty="0"/>
              <a:t>Capabilities desire Actual Effects and Outcomes, and Actual Resources achieve them</a:t>
            </a:r>
          </a:p>
          <a:p>
            <a:r>
              <a:rPr lang="en-US" sz="2400" dirty="0"/>
              <a:t>These Actual Effects and Outcomes satisfy the Goals and Objectives and are shown in a sequence</a:t>
            </a:r>
          </a:p>
          <a:p>
            <a:r>
              <a:rPr lang="en-US" sz="2400" dirty="0"/>
              <a:t>The final Goal of Identify Rebel Base Location is finally satisfied</a:t>
            </a:r>
          </a:p>
        </p:txBody>
      </p:sp>
      <p:sp>
        <p:nvSpPr>
          <p:cNvPr id="4" name="Footer Placeholder 4">
            <a:extLst>
              <a:ext uri="{FF2B5EF4-FFF2-40B4-BE49-F238E27FC236}">
                <a16:creationId xmlns:a16="http://schemas.microsoft.com/office/drawing/2014/main" id="{6F5390DB-EA84-5DC6-1108-79180E539F4D}"/>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6" name="Picture -209359507.png" descr="-209359507.png">
            <a:extLst>
              <a:ext uri="{FF2B5EF4-FFF2-40B4-BE49-F238E27FC236}">
                <a16:creationId xmlns:a16="http://schemas.microsoft.com/office/drawing/2014/main" id="{D7CD3BA9-D062-15EF-9AA5-F8200C826582}"/>
              </a:ext>
            </a:extLst>
          </p:cNvPr>
          <p:cNvPicPr preferRelativeResize="0">
            <a:picLocks/>
          </p:cNvPicPr>
          <p:nvPr/>
        </p:nvPicPr>
        <p:blipFill>
          <a:blip r:embed="rId2" cstate="print"/>
          <a:stretch>
            <a:fillRect/>
          </a:stretch>
        </p:blipFill>
        <p:spPr>
          <a:xfrm>
            <a:off x="3279776" y="898454"/>
            <a:ext cx="8839199" cy="5638800"/>
          </a:xfrm>
          <a:prstGeom prst="rect">
            <a:avLst/>
          </a:prstGeom>
        </p:spPr>
      </p:pic>
    </p:spTree>
    <p:extLst>
      <p:ext uri="{BB962C8B-B14F-4D97-AF65-F5344CB8AC3E}">
        <p14:creationId xmlns:p14="http://schemas.microsoft.com/office/powerpoint/2010/main" val="22971643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D5A51-E597-40E2-7073-D33B0BB832B2}"/>
              </a:ext>
            </a:extLst>
          </p:cNvPr>
          <p:cNvSpPr>
            <a:spLocks noGrp="1"/>
          </p:cNvSpPr>
          <p:nvPr>
            <p:ph type="title"/>
          </p:nvPr>
        </p:nvSpPr>
        <p:spPr>
          <a:xfrm>
            <a:off x="609918" y="83250"/>
            <a:ext cx="10978515" cy="563561"/>
          </a:xfrm>
        </p:spPr>
        <p:txBody>
          <a:bodyPr>
            <a:noAutofit/>
          </a:bodyPr>
          <a:lstStyle/>
          <a:p>
            <a:r>
              <a:rPr lang="en-US" sz="3600" dirty="0"/>
              <a:t>Strategic Capability Table</a:t>
            </a:r>
          </a:p>
        </p:txBody>
      </p:sp>
      <p:sp>
        <p:nvSpPr>
          <p:cNvPr id="3" name="Content Placeholder 2">
            <a:extLst>
              <a:ext uri="{FF2B5EF4-FFF2-40B4-BE49-F238E27FC236}">
                <a16:creationId xmlns:a16="http://schemas.microsoft.com/office/drawing/2014/main" id="{54EA6368-21CA-B690-9C51-735AEDADCD49}"/>
              </a:ext>
            </a:extLst>
          </p:cNvPr>
          <p:cNvSpPr>
            <a:spLocks noGrp="1"/>
          </p:cNvSpPr>
          <p:nvPr>
            <p:ph idx="1"/>
          </p:nvPr>
        </p:nvSpPr>
        <p:spPr>
          <a:xfrm>
            <a:off x="384517" y="797442"/>
            <a:ext cx="11432050" cy="1593114"/>
          </a:xfrm>
        </p:spPr>
        <p:txBody>
          <a:bodyPr>
            <a:normAutofit/>
          </a:bodyPr>
          <a:lstStyle/>
          <a:p>
            <a:r>
              <a:rPr lang="en-US" sz="2400" dirty="0"/>
              <a:t>Traceability tables demonstrate relationships in the model that can be difficult to trace on diagrams</a:t>
            </a:r>
          </a:p>
          <a:p>
            <a:r>
              <a:rPr lang="en-US" sz="2400" dirty="0"/>
              <a:t>Capabilities trace to desired effects and other model elements</a:t>
            </a:r>
          </a:p>
        </p:txBody>
      </p:sp>
      <p:sp>
        <p:nvSpPr>
          <p:cNvPr id="6" name="Footer Placeholder 4">
            <a:extLst>
              <a:ext uri="{FF2B5EF4-FFF2-40B4-BE49-F238E27FC236}">
                <a16:creationId xmlns:a16="http://schemas.microsoft.com/office/drawing/2014/main" id="{81559466-31A8-52DF-D1D1-96F20A49F8B6}"/>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4" name="Picture -424506790.png" descr="-424506790.png">
            <a:extLst>
              <a:ext uri="{FF2B5EF4-FFF2-40B4-BE49-F238E27FC236}">
                <a16:creationId xmlns:a16="http://schemas.microsoft.com/office/drawing/2014/main" id="{C1D4FFD9-4AEE-C5BC-9AF1-C4FC7A1D9332}"/>
              </a:ext>
            </a:extLst>
          </p:cNvPr>
          <p:cNvPicPr preferRelativeResize="0">
            <a:picLocks/>
          </p:cNvPicPr>
          <p:nvPr/>
        </p:nvPicPr>
        <p:blipFill>
          <a:blip r:embed="rId2" cstate="print"/>
          <a:stretch>
            <a:fillRect/>
          </a:stretch>
        </p:blipFill>
        <p:spPr>
          <a:xfrm>
            <a:off x="155576" y="2209800"/>
            <a:ext cx="11734799" cy="4355028"/>
          </a:xfrm>
          <a:prstGeom prst="rect">
            <a:avLst/>
          </a:prstGeom>
        </p:spPr>
      </p:pic>
    </p:spTree>
    <p:extLst>
      <p:ext uri="{BB962C8B-B14F-4D97-AF65-F5344CB8AC3E}">
        <p14:creationId xmlns:p14="http://schemas.microsoft.com/office/powerpoint/2010/main" val="3722846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175" y="1447800"/>
            <a:ext cx="7848600" cy="3046988"/>
          </a:xfrm>
          <a:prstGeom prst="rect">
            <a:avLst/>
          </a:prstGeom>
          <a:noFill/>
        </p:spPr>
        <p:txBody>
          <a:bodyPr wrap="square" rtlCol="0">
            <a:spAutoFit/>
          </a:bodyPr>
          <a:lstStyle/>
          <a:p>
            <a:endParaRPr/>
          </a:p>
          <a:p>
            <a:endParaRPr/>
          </a:p>
          <a:p>
            <a:endParaRPr/>
          </a:p>
          <a:p>
            <a:endParaRPr/>
          </a:p>
          <a:p>
            <a:endParaRPr/>
          </a:p>
          <a:p>
            <a:endParaRPr/>
          </a:p>
          <a:p>
            <a:endParaRPr/>
          </a:p>
          <a:p>
            <a:endParaRPr/>
          </a:p>
        </p:txBody>
      </p:sp>
      <p:sp>
        <p:nvSpPr>
          <p:cNvPr id="5" name="Title 4">
            <a:extLst>
              <a:ext uri="{FF2B5EF4-FFF2-40B4-BE49-F238E27FC236}">
                <a16:creationId xmlns:a16="http://schemas.microsoft.com/office/drawing/2014/main" id="{9E89723C-7BFE-9B59-2002-038DEC31E6A3}"/>
              </a:ext>
            </a:extLst>
          </p:cNvPr>
          <p:cNvSpPr>
            <a:spLocks noGrp="1"/>
          </p:cNvSpPr>
          <p:nvPr>
            <p:ph type="title"/>
          </p:nvPr>
        </p:nvSpPr>
        <p:spPr>
          <a:xfrm>
            <a:off x="384517" y="0"/>
            <a:ext cx="10296226" cy="731995"/>
          </a:xfrm>
        </p:spPr>
        <p:txBody>
          <a:bodyPr>
            <a:normAutofit/>
          </a:bodyPr>
          <a:lstStyle/>
          <a:p>
            <a:r>
              <a:rPr lang="en-US" sz="3600" dirty="0"/>
              <a:t>Personnel Taxonomy &amp; Structure</a:t>
            </a:r>
            <a:endParaRPr lang="en-US" sz="4800" dirty="0"/>
          </a:p>
        </p:txBody>
      </p:sp>
      <p:sp>
        <p:nvSpPr>
          <p:cNvPr id="6" name="Content Placeholder 5">
            <a:extLst>
              <a:ext uri="{FF2B5EF4-FFF2-40B4-BE49-F238E27FC236}">
                <a16:creationId xmlns:a16="http://schemas.microsoft.com/office/drawing/2014/main" id="{07942F3C-1AD7-7178-EE39-FA723083A26B}"/>
              </a:ext>
            </a:extLst>
          </p:cNvPr>
          <p:cNvSpPr>
            <a:spLocks noGrp="1"/>
          </p:cNvSpPr>
          <p:nvPr>
            <p:ph idx="1"/>
          </p:nvPr>
        </p:nvSpPr>
        <p:spPr>
          <a:xfrm>
            <a:off x="307976" y="946298"/>
            <a:ext cx="5224655" cy="5792042"/>
          </a:xfrm>
        </p:spPr>
        <p:txBody>
          <a:bodyPr vert="horz" lIns="91440" tIns="45720" rIns="91440" bIns="45720" rtlCol="0">
            <a:normAutofit fontScale="92500" lnSpcReduction="20000"/>
          </a:bodyPr>
          <a:lstStyle/>
          <a:p>
            <a:pPr>
              <a:spcBef>
                <a:spcPts val="1800"/>
              </a:spcBef>
            </a:pPr>
            <a:r>
              <a:rPr lang="en-US" sz="2400" dirty="0"/>
              <a:t>Details the command hierarchy of the generic/standard organizations and posts</a:t>
            </a:r>
          </a:p>
          <a:p>
            <a:pPr>
              <a:spcBef>
                <a:spcPts val="1800"/>
              </a:spcBef>
            </a:pPr>
            <a:r>
              <a:rPr lang="en-US" sz="2400" dirty="0"/>
              <a:t>These posts and organizations are reused in subsequent diagrams/slides showing different configurations</a:t>
            </a:r>
          </a:p>
          <a:p>
            <a:pPr>
              <a:spcBef>
                <a:spcPts val="1800"/>
              </a:spcBef>
            </a:pPr>
            <a:r>
              <a:rPr lang="en-US" sz="2400" dirty="0"/>
              <a:t>Instead of showing composition, a Commands relationship is shown. This keeps its elements loosely coupled</a:t>
            </a:r>
          </a:p>
          <a:p>
            <a:pPr>
              <a:spcBef>
                <a:spcPts val="1800"/>
              </a:spcBef>
            </a:pPr>
            <a:r>
              <a:rPr lang="en-US" sz="2400" dirty="0"/>
              <a:t>These can then be inherited from and reused in other structures without overly constraining them</a:t>
            </a:r>
          </a:p>
          <a:p>
            <a:pPr>
              <a:spcBef>
                <a:spcPts val="1800"/>
              </a:spcBef>
            </a:pPr>
            <a:r>
              <a:rPr lang="en-US" sz="2400" dirty="0"/>
              <a:t>Competencies, equipment, and executed functions can also be shown</a:t>
            </a:r>
          </a:p>
        </p:txBody>
      </p:sp>
      <p:sp>
        <p:nvSpPr>
          <p:cNvPr id="3" name="Footer Placeholder 4">
            <a:extLst>
              <a:ext uri="{FF2B5EF4-FFF2-40B4-BE49-F238E27FC236}">
                <a16:creationId xmlns:a16="http://schemas.microsoft.com/office/drawing/2014/main" id="{339870A3-02DF-230F-8514-C786FC429198}"/>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7" name="Picture -633100544.png" descr="-633100544.png">
            <a:extLst>
              <a:ext uri="{FF2B5EF4-FFF2-40B4-BE49-F238E27FC236}">
                <a16:creationId xmlns:a16="http://schemas.microsoft.com/office/drawing/2014/main" id="{74AE52EB-7333-3F68-702B-5B6D57C93431}"/>
              </a:ext>
            </a:extLst>
          </p:cNvPr>
          <p:cNvPicPr preferRelativeResize="0">
            <a:picLocks/>
          </p:cNvPicPr>
          <p:nvPr/>
        </p:nvPicPr>
        <p:blipFill>
          <a:blip r:embed="rId2" cstate="print"/>
          <a:stretch>
            <a:fillRect/>
          </a:stretch>
        </p:blipFill>
        <p:spPr>
          <a:xfrm>
            <a:off x="5532631" y="731996"/>
            <a:ext cx="6495731" cy="5874479"/>
          </a:xfrm>
          <a:prstGeom prst="rect">
            <a:avLst/>
          </a:prstGeom>
        </p:spPr>
      </p:pic>
      <p:sp>
        <p:nvSpPr>
          <p:cNvPr id="2" name="Rectangle 1">
            <a:extLst>
              <a:ext uri="{FF2B5EF4-FFF2-40B4-BE49-F238E27FC236}">
                <a16:creationId xmlns:a16="http://schemas.microsoft.com/office/drawing/2014/main" id="{553AE9E5-8A1E-A209-2A67-9F5F5DDDF61E}"/>
              </a:ext>
            </a:extLst>
          </p:cNvPr>
          <p:cNvSpPr/>
          <p:nvPr/>
        </p:nvSpPr>
        <p:spPr>
          <a:xfrm>
            <a:off x="8922714" y="2188596"/>
            <a:ext cx="2581156" cy="523220"/>
          </a:xfrm>
          <a:prstGeom prst="rect">
            <a:avLst/>
          </a:prstGeom>
          <a:noFill/>
        </p:spPr>
        <p:txBody>
          <a:bodyPr wrap="none" lIns="91440" tIns="45720" rIns="91440" bIns="45720">
            <a:spAutoFit/>
          </a:bodyPr>
          <a:lstStyle/>
          <a:p>
            <a:pPr algn="ctr"/>
            <a:r>
              <a:rPr lang="en-US" sz="2800" b="1" i="1" dirty="0">
                <a:ln w="22225">
                  <a:solidFill>
                    <a:schemeClr val="accent2"/>
                  </a:solidFill>
                  <a:prstDash val="solid"/>
                </a:ln>
                <a:solidFill>
                  <a:schemeClr val="accent2">
                    <a:lumMod val="40000"/>
                    <a:lumOff val="60000"/>
                  </a:schemeClr>
                </a:solidFill>
              </a:rPr>
              <a:t>Organizations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175" y="1447800"/>
            <a:ext cx="7848600" cy="3046988"/>
          </a:xfrm>
          <a:prstGeom prst="rect">
            <a:avLst/>
          </a:prstGeom>
          <a:noFill/>
        </p:spPr>
        <p:txBody>
          <a:bodyPr wrap="square" rtlCol="0">
            <a:spAutoFit/>
          </a:bodyPr>
          <a:lstStyle/>
          <a:p>
            <a:endParaRPr/>
          </a:p>
          <a:p>
            <a:endParaRPr/>
          </a:p>
          <a:p>
            <a:endParaRPr/>
          </a:p>
          <a:p>
            <a:endParaRPr/>
          </a:p>
          <a:p>
            <a:endParaRPr/>
          </a:p>
          <a:p>
            <a:endParaRPr/>
          </a:p>
          <a:p>
            <a:endParaRPr/>
          </a:p>
          <a:p>
            <a:endParaRPr/>
          </a:p>
        </p:txBody>
      </p:sp>
      <p:sp>
        <p:nvSpPr>
          <p:cNvPr id="5" name="Title 4">
            <a:extLst>
              <a:ext uri="{FF2B5EF4-FFF2-40B4-BE49-F238E27FC236}">
                <a16:creationId xmlns:a16="http://schemas.microsoft.com/office/drawing/2014/main" id="{06EE5F86-0B20-F8D3-51E9-A634E7BA8DCD}"/>
              </a:ext>
            </a:extLst>
          </p:cNvPr>
          <p:cNvSpPr>
            <a:spLocks noGrp="1"/>
          </p:cNvSpPr>
          <p:nvPr>
            <p:ph type="title"/>
          </p:nvPr>
        </p:nvSpPr>
        <p:spPr>
          <a:xfrm>
            <a:off x="609918" y="119001"/>
            <a:ext cx="10978515" cy="563561"/>
          </a:xfrm>
        </p:spPr>
        <p:txBody>
          <a:bodyPr>
            <a:noAutofit/>
          </a:bodyPr>
          <a:lstStyle/>
          <a:p>
            <a:r>
              <a:rPr lang="en-US" sz="3600" dirty="0"/>
              <a:t>AT-AT PLT Org Taxonomy</a:t>
            </a:r>
            <a:endParaRPr lang="en-US" sz="4800" dirty="0"/>
          </a:p>
        </p:txBody>
      </p:sp>
      <p:sp>
        <p:nvSpPr>
          <p:cNvPr id="6" name="Content Placeholder 5">
            <a:extLst>
              <a:ext uri="{FF2B5EF4-FFF2-40B4-BE49-F238E27FC236}">
                <a16:creationId xmlns:a16="http://schemas.microsoft.com/office/drawing/2014/main" id="{3555012C-0CC9-AE4D-7AFB-47C96448CBFC}"/>
              </a:ext>
            </a:extLst>
          </p:cNvPr>
          <p:cNvSpPr>
            <a:spLocks noGrp="1"/>
          </p:cNvSpPr>
          <p:nvPr>
            <p:ph idx="1"/>
          </p:nvPr>
        </p:nvSpPr>
        <p:spPr>
          <a:xfrm>
            <a:off x="176521" y="750440"/>
            <a:ext cx="4932054" cy="5724168"/>
          </a:xfrm>
        </p:spPr>
        <p:txBody>
          <a:bodyPr vert="horz" lIns="91440" tIns="45720" rIns="91440" bIns="45720" rtlCol="0">
            <a:normAutofit lnSpcReduction="10000"/>
          </a:bodyPr>
          <a:lstStyle/>
          <a:p>
            <a:pPr>
              <a:spcBef>
                <a:spcPts val="1800"/>
              </a:spcBef>
            </a:pPr>
            <a:r>
              <a:rPr lang="en-US" sz="2400" dirty="0"/>
              <a:t>Similar structure to the previous slide for the AT-AT platoon reusing the previously defined structure</a:t>
            </a:r>
          </a:p>
          <a:p>
            <a:pPr>
              <a:spcBef>
                <a:spcPts val="1800"/>
              </a:spcBef>
            </a:pPr>
            <a:r>
              <a:rPr lang="en-US" sz="2400" dirty="0"/>
              <a:t>Specific Posts and Organizations are inherited from the standard/generic ones defined earlier</a:t>
            </a:r>
          </a:p>
          <a:p>
            <a:pPr>
              <a:spcBef>
                <a:spcPts val="1800"/>
              </a:spcBef>
            </a:pPr>
            <a:r>
              <a:rPr lang="en-US" sz="2400" dirty="0"/>
              <a:t>Elements are inherited to take advantage of equipment and competencies, etc. and ensure uniformity to Empire structures</a:t>
            </a:r>
          </a:p>
          <a:p>
            <a:pPr>
              <a:spcBef>
                <a:spcPts val="1800"/>
              </a:spcBef>
            </a:pPr>
            <a:r>
              <a:rPr lang="en-US" sz="2400" dirty="0"/>
              <a:t>These will be combined with equipment to form capability configurations</a:t>
            </a:r>
          </a:p>
        </p:txBody>
      </p:sp>
      <p:sp>
        <p:nvSpPr>
          <p:cNvPr id="3" name="Footer Placeholder 4">
            <a:extLst>
              <a:ext uri="{FF2B5EF4-FFF2-40B4-BE49-F238E27FC236}">
                <a16:creationId xmlns:a16="http://schemas.microsoft.com/office/drawing/2014/main" id="{220C4B20-5BDF-C98D-E891-DA63495F3330}"/>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9" name="Picture 8">
            <a:extLst>
              <a:ext uri="{FF2B5EF4-FFF2-40B4-BE49-F238E27FC236}">
                <a16:creationId xmlns:a16="http://schemas.microsoft.com/office/drawing/2014/main" id="{79ED306F-C53A-DA40-7C63-1657D2DC6E99}"/>
              </a:ext>
            </a:extLst>
          </p:cNvPr>
          <p:cNvPicPr>
            <a:picLocks noChangeAspect="1"/>
          </p:cNvPicPr>
          <p:nvPr/>
        </p:nvPicPr>
        <p:blipFill>
          <a:blip r:embed="rId3"/>
          <a:stretch>
            <a:fillRect/>
          </a:stretch>
        </p:blipFill>
        <p:spPr>
          <a:xfrm>
            <a:off x="5337176" y="750441"/>
            <a:ext cx="6682429" cy="5856305"/>
          </a:xfrm>
          <a:prstGeom prst="rect">
            <a:avLst/>
          </a:prstGeom>
        </p:spPr>
      </p:pic>
      <p:sp>
        <p:nvSpPr>
          <p:cNvPr id="2" name="Rectangle 1">
            <a:extLst>
              <a:ext uri="{FF2B5EF4-FFF2-40B4-BE49-F238E27FC236}">
                <a16:creationId xmlns:a16="http://schemas.microsoft.com/office/drawing/2014/main" id="{17E9C3B8-58BC-2BF2-BAE9-E0CF20F3B99B}"/>
              </a:ext>
            </a:extLst>
          </p:cNvPr>
          <p:cNvSpPr/>
          <p:nvPr/>
        </p:nvSpPr>
        <p:spPr>
          <a:xfrm>
            <a:off x="5556991" y="4233178"/>
            <a:ext cx="1664238" cy="523220"/>
          </a:xfrm>
          <a:prstGeom prst="rect">
            <a:avLst/>
          </a:prstGeom>
          <a:noFill/>
        </p:spPr>
        <p:txBody>
          <a:bodyPr wrap="none" lIns="91440" tIns="45720" rIns="91440" bIns="45720">
            <a:spAutoFit/>
          </a:bodyPr>
          <a:lstStyle/>
          <a:p>
            <a:pPr algn="ctr"/>
            <a:r>
              <a:rPr lang="en-US" sz="2800" b="1" i="1" dirty="0">
                <a:ln w="22225">
                  <a:solidFill>
                    <a:schemeClr val="accent2"/>
                  </a:solidFill>
                  <a:prstDash val="solid"/>
                </a:ln>
                <a:solidFill>
                  <a:schemeClr val="accent2">
                    <a:lumMod val="40000"/>
                    <a:lumOff val="60000"/>
                  </a:schemeClr>
                </a:solidFill>
              </a:rPr>
              <a:t>Systems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175" y="1447800"/>
            <a:ext cx="7848600" cy="3046988"/>
          </a:xfrm>
          <a:prstGeom prst="rect">
            <a:avLst/>
          </a:prstGeom>
          <a:noFill/>
        </p:spPr>
        <p:txBody>
          <a:bodyPr wrap="square" rtlCol="0">
            <a:spAutoFit/>
          </a:bodyPr>
          <a:lstStyle/>
          <a:p>
            <a:endParaRPr/>
          </a:p>
          <a:p>
            <a:endParaRPr/>
          </a:p>
          <a:p>
            <a:endParaRPr/>
          </a:p>
          <a:p>
            <a:endParaRPr/>
          </a:p>
          <a:p>
            <a:endParaRPr/>
          </a:p>
          <a:p>
            <a:endParaRPr/>
          </a:p>
          <a:p>
            <a:endParaRPr/>
          </a:p>
          <a:p>
            <a:endParaRPr/>
          </a:p>
        </p:txBody>
      </p:sp>
      <p:sp>
        <p:nvSpPr>
          <p:cNvPr id="5" name="Title 4">
            <a:extLst>
              <a:ext uri="{FF2B5EF4-FFF2-40B4-BE49-F238E27FC236}">
                <a16:creationId xmlns:a16="http://schemas.microsoft.com/office/drawing/2014/main" id="{8C3B854E-0215-D3A0-64B3-05E2F9A866D2}"/>
              </a:ext>
            </a:extLst>
          </p:cNvPr>
          <p:cNvSpPr>
            <a:spLocks noGrp="1"/>
          </p:cNvSpPr>
          <p:nvPr>
            <p:ph type="title"/>
          </p:nvPr>
        </p:nvSpPr>
        <p:spPr>
          <a:xfrm>
            <a:off x="609918" y="93881"/>
            <a:ext cx="10978515" cy="563561"/>
          </a:xfrm>
        </p:spPr>
        <p:txBody>
          <a:bodyPr>
            <a:noAutofit/>
          </a:bodyPr>
          <a:lstStyle/>
          <a:p>
            <a:r>
              <a:rPr lang="en-US" sz="3600" dirty="0"/>
              <a:t>Heavy Mechanized Platoon Structure</a:t>
            </a:r>
          </a:p>
        </p:txBody>
      </p:sp>
      <p:sp>
        <p:nvSpPr>
          <p:cNvPr id="6" name="Content Placeholder 5">
            <a:extLst>
              <a:ext uri="{FF2B5EF4-FFF2-40B4-BE49-F238E27FC236}">
                <a16:creationId xmlns:a16="http://schemas.microsoft.com/office/drawing/2014/main" id="{EA38E418-90E2-A485-F806-D5091D31DDCA}"/>
              </a:ext>
            </a:extLst>
          </p:cNvPr>
          <p:cNvSpPr>
            <a:spLocks noGrp="1"/>
          </p:cNvSpPr>
          <p:nvPr>
            <p:ph idx="1"/>
          </p:nvPr>
        </p:nvSpPr>
        <p:spPr>
          <a:xfrm>
            <a:off x="384518" y="750440"/>
            <a:ext cx="5257457" cy="5724168"/>
          </a:xfrm>
        </p:spPr>
        <p:txBody>
          <a:bodyPr vert="horz" lIns="91440" tIns="45720" rIns="91440" bIns="45720" rtlCol="0">
            <a:normAutofit/>
          </a:bodyPr>
          <a:lstStyle/>
          <a:p>
            <a:pPr>
              <a:spcBef>
                <a:spcPts val="1800"/>
              </a:spcBef>
            </a:pPr>
            <a:r>
              <a:rPr lang="en-US" sz="2400" dirty="0"/>
              <a:t>Heavy Mechanized Platoon Structure combines the systems on the left with the organizations on the right, which were defined earlier</a:t>
            </a:r>
          </a:p>
          <a:p>
            <a:pPr>
              <a:spcBef>
                <a:spcPts val="1800"/>
              </a:spcBef>
            </a:pPr>
            <a:r>
              <a:rPr lang="en-US" sz="2400" dirty="0"/>
              <a:t>These can be deployed into battle and the functionality of the capability configurations as well as the organizations can be combined and documented</a:t>
            </a:r>
          </a:p>
          <a:p>
            <a:pPr>
              <a:spcBef>
                <a:spcPts val="1800"/>
              </a:spcBef>
            </a:pPr>
            <a:endParaRPr lang="en-US" sz="2400" dirty="0"/>
          </a:p>
        </p:txBody>
      </p:sp>
      <p:sp>
        <p:nvSpPr>
          <p:cNvPr id="3" name="Footer Placeholder 4">
            <a:extLst>
              <a:ext uri="{FF2B5EF4-FFF2-40B4-BE49-F238E27FC236}">
                <a16:creationId xmlns:a16="http://schemas.microsoft.com/office/drawing/2014/main" id="{DE8320B9-2CB7-51EE-B438-1A4C378D6DB2}"/>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9" name="Picture 8">
            <a:extLst>
              <a:ext uri="{FF2B5EF4-FFF2-40B4-BE49-F238E27FC236}">
                <a16:creationId xmlns:a16="http://schemas.microsoft.com/office/drawing/2014/main" id="{ED0A18BB-4E18-8291-1CE9-A859F0E8DBF4}"/>
              </a:ext>
            </a:extLst>
          </p:cNvPr>
          <p:cNvPicPr>
            <a:picLocks noChangeAspect="1"/>
          </p:cNvPicPr>
          <p:nvPr/>
        </p:nvPicPr>
        <p:blipFill>
          <a:blip r:embed="rId2"/>
          <a:stretch>
            <a:fillRect/>
          </a:stretch>
        </p:blipFill>
        <p:spPr>
          <a:xfrm>
            <a:off x="5870575" y="750441"/>
            <a:ext cx="6047792" cy="5829675"/>
          </a:xfrm>
          <a:prstGeom prst="rect">
            <a:avLst/>
          </a:prstGeom>
        </p:spPr>
      </p:pic>
      <p:sp>
        <p:nvSpPr>
          <p:cNvPr id="2" name="Rectangle 1">
            <a:extLst>
              <a:ext uri="{FF2B5EF4-FFF2-40B4-BE49-F238E27FC236}">
                <a16:creationId xmlns:a16="http://schemas.microsoft.com/office/drawing/2014/main" id="{9A37FA03-6149-023E-A089-E1D88071D531}"/>
              </a:ext>
            </a:extLst>
          </p:cNvPr>
          <p:cNvSpPr/>
          <p:nvPr/>
        </p:nvSpPr>
        <p:spPr>
          <a:xfrm>
            <a:off x="6173207" y="1557475"/>
            <a:ext cx="1664238" cy="523220"/>
          </a:xfrm>
          <a:prstGeom prst="rect">
            <a:avLst/>
          </a:prstGeom>
          <a:noFill/>
        </p:spPr>
        <p:txBody>
          <a:bodyPr wrap="none" lIns="91440" tIns="45720" rIns="91440" bIns="45720">
            <a:spAutoFit/>
          </a:bodyPr>
          <a:lstStyle/>
          <a:p>
            <a:pPr algn="ctr"/>
            <a:r>
              <a:rPr lang="en-US" sz="2800" b="1" i="1" dirty="0">
                <a:ln w="22225">
                  <a:solidFill>
                    <a:schemeClr val="accent2"/>
                  </a:solidFill>
                  <a:prstDash val="solid"/>
                </a:ln>
                <a:solidFill>
                  <a:schemeClr val="accent2">
                    <a:lumMod val="40000"/>
                    <a:lumOff val="60000"/>
                  </a:schemeClr>
                </a:solidFill>
              </a:rPr>
              <a:t>Systems</a:t>
            </a:r>
          </a:p>
        </p:txBody>
      </p:sp>
      <p:sp>
        <p:nvSpPr>
          <p:cNvPr id="7" name="Rectangle 6">
            <a:extLst>
              <a:ext uri="{FF2B5EF4-FFF2-40B4-BE49-F238E27FC236}">
                <a16:creationId xmlns:a16="http://schemas.microsoft.com/office/drawing/2014/main" id="{03FD1ED6-3D42-DF86-B383-4FF68D5CE93F}"/>
              </a:ext>
            </a:extLst>
          </p:cNvPr>
          <p:cNvSpPr/>
          <p:nvPr/>
        </p:nvSpPr>
        <p:spPr>
          <a:xfrm>
            <a:off x="9615939" y="862522"/>
            <a:ext cx="2680542" cy="523220"/>
          </a:xfrm>
          <a:prstGeom prst="rect">
            <a:avLst/>
          </a:prstGeom>
          <a:noFill/>
        </p:spPr>
        <p:txBody>
          <a:bodyPr wrap="none" lIns="91440" tIns="45720" rIns="91440" bIns="45720">
            <a:spAutoFit/>
          </a:bodyPr>
          <a:lstStyle/>
          <a:p>
            <a:pPr algn="ctr"/>
            <a:r>
              <a:rPr lang="en-US" sz="2800" b="1" i="1" dirty="0">
                <a:ln w="22225">
                  <a:solidFill>
                    <a:schemeClr val="accent2"/>
                  </a:solidFill>
                  <a:prstDash val="solid"/>
                </a:ln>
                <a:solidFill>
                  <a:schemeClr val="accent2">
                    <a:lumMod val="40000"/>
                    <a:lumOff val="60000"/>
                  </a:schemeClr>
                </a:solidFill>
              </a:rPr>
              <a:t>Organizations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9F9DDB-12A8-14FF-E10F-DA65F5D82E7D}"/>
              </a:ext>
            </a:extLst>
          </p:cNvPr>
          <p:cNvSpPr>
            <a:spLocks noGrp="1"/>
          </p:cNvSpPr>
          <p:nvPr>
            <p:ph type="title"/>
          </p:nvPr>
        </p:nvSpPr>
        <p:spPr>
          <a:xfrm>
            <a:off x="609918" y="83250"/>
            <a:ext cx="10978515" cy="563561"/>
          </a:xfrm>
        </p:spPr>
        <p:txBody>
          <a:bodyPr>
            <a:noAutofit/>
          </a:bodyPr>
          <a:lstStyle/>
          <a:p>
            <a:r>
              <a:rPr lang="en-US" sz="3200" dirty="0"/>
              <a:t>Mission Engineering Thread (System Functions)</a:t>
            </a:r>
          </a:p>
        </p:txBody>
      </p:sp>
      <p:sp>
        <p:nvSpPr>
          <p:cNvPr id="6" name="Content Placeholder 5">
            <a:extLst>
              <a:ext uri="{FF2B5EF4-FFF2-40B4-BE49-F238E27FC236}">
                <a16:creationId xmlns:a16="http://schemas.microsoft.com/office/drawing/2014/main" id="{22794561-C556-383F-7B7F-FE338182A503}"/>
              </a:ext>
            </a:extLst>
          </p:cNvPr>
          <p:cNvSpPr>
            <a:spLocks noGrp="1"/>
          </p:cNvSpPr>
          <p:nvPr>
            <p:ph idx="1"/>
          </p:nvPr>
        </p:nvSpPr>
        <p:spPr>
          <a:xfrm>
            <a:off x="1146176" y="1524000"/>
            <a:ext cx="4473687" cy="5155904"/>
          </a:xfrm>
        </p:spPr>
        <p:txBody>
          <a:bodyPr vert="horz" lIns="91440" tIns="45720" rIns="91440" bIns="45720" rtlCol="0">
            <a:normAutofit/>
          </a:bodyPr>
          <a:lstStyle/>
          <a:p>
            <a:pPr>
              <a:spcBef>
                <a:spcPts val="1800"/>
              </a:spcBef>
            </a:pPr>
            <a:r>
              <a:rPr lang="en-US" sz="2400" dirty="0"/>
              <a:t>The Mission Engineering Thread detailing the various steps of Execute Hoth Planetary Invasion</a:t>
            </a:r>
          </a:p>
          <a:p>
            <a:pPr>
              <a:spcBef>
                <a:spcPts val="1800"/>
              </a:spcBef>
            </a:pPr>
            <a:endParaRPr lang="en-US" sz="2400" dirty="0"/>
          </a:p>
          <a:p>
            <a:pPr>
              <a:spcBef>
                <a:spcPts val="1800"/>
              </a:spcBef>
            </a:pPr>
            <a:r>
              <a:rPr lang="en-US" sz="2400" dirty="0"/>
              <a:t>The functions could either be part of the Mission Engineering Thread, or be Functions performed by the Resources, now that we have identified some of these Resources</a:t>
            </a:r>
          </a:p>
        </p:txBody>
      </p:sp>
      <p:sp>
        <p:nvSpPr>
          <p:cNvPr id="3" name="Footer Placeholder 4">
            <a:extLst>
              <a:ext uri="{FF2B5EF4-FFF2-40B4-BE49-F238E27FC236}">
                <a16:creationId xmlns:a16="http://schemas.microsoft.com/office/drawing/2014/main" id="{3827A068-CC47-0CBB-9B6F-4272C931388C}"/>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4" name="Picture -1378606162.png" descr="-1378606162.png">
            <a:extLst>
              <a:ext uri="{FF2B5EF4-FFF2-40B4-BE49-F238E27FC236}">
                <a16:creationId xmlns:a16="http://schemas.microsoft.com/office/drawing/2014/main" id="{8B07ACEB-5E5A-A651-0134-5765A49AAB0E}"/>
              </a:ext>
            </a:extLst>
          </p:cNvPr>
          <p:cNvPicPr preferRelativeResize="0">
            <a:picLocks/>
          </p:cNvPicPr>
          <p:nvPr/>
        </p:nvPicPr>
        <p:blipFill>
          <a:blip r:embed="rId2" cstate="print"/>
          <a:stretch>
            <a:fillRect/>
          </a:stretch>
        </p:blipFill>
        <p:spPr>
          <a:xfrm>
            <a:off x="6784975" y="660548"/>
            <a:ext cx="3352800" cy="6121252"/>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24E984-6342-046F-8BD4-C9285411543F}"/>
              </a:ext>
            </a:extLst>
          </p:cNvPr>
          <p:cNvSpPr>
            <a:spLocks noGrp="1"/>
          </p:cNvSpPr>
          <p:nvPr>
            <p:ph type="title"/>
          </p:nvPr>
        </p:nvSpPr>
        <p:spPr>
          <a:xfrm>
            <a:off x="609918" y="64688"/>
            <a:ext cx="10978515" cy="563561"/>
          </a:xfrm>
        </p:spPr>
        <p:txBody>
          <a:bodyPr>
            <a:normAutofit/>
          </a:bodyPr>
          <a:lstStyle/>
          <a:p>
            <a:r>
              <a:rPr lang="en-US" sz="2800" dirty="0"/>
              <a:t>Mapping the Mission Thread to the Missions Engineering Thread</a:t>
            </a:r>
            <a:endParaRPr lang="en-US" dirty="0"/>
          </a:p>
        </p:txBody>
      </p:sp>
      <p:sp>
        <p:nvSpPr>
          <p:cNvPr id="6" name="Content Placeholder 5">
            <a:extLst>
              <a:ext uri="{FF2B5EF4-FFF2-40B4-BE49-F238E27FC236}">
                <a16:creationId xmlns:a16="http://schemas.microsoft.com/office/drawing/2014/main" id="{AF87458E-2E95-C4EB-3623-136154B60E0A}"/>
              </a:ext>
            </a:extLst>
          </p:cNvPr>
          <p:cNvSpPr>
            <a:spLocks noGrp="1"/>
          </p:cNvSpPr>
          <p:nvPr>
            <p:ph idx="1"/>
          </p:nvPr>
        </p:nvSpPr>
        <p:spPr>
          <a:xfrm>
            <a:off x="169729" y="750440"/>
            <a:ext cx="6050318" cy="6049960"/>
          </a:xfrm>
        </p:spPr>
        <p:txBody>
          <a:bodyPr vert="horz" lIns="91440" tIns="45720" rIns="91440" bIns="45720" rtlCol="0">
            <a:normAutofit fontScale="85000" lnSpcReduction="10000"/>
          </a:bodyPr>
          <a:lstStyle/>
          <a:p>
            <a:pPr>
              <a:spcBef>
                <a:spcPts val="1800"/>
              </a:spcBef>
            </a:pPr>
            <a:r>
              <a:rPr lang="en-US" sz="2400" dirty="0"/>
              <a:t>Diagrammatic mapping between the Operational and Resource behaviors of all types</a:t>
            </a:r>
          </a:p>
          <a:p>
            <a:pPr>
              <a:spcBef>
                <a:spcPts val="1800"/>
              </a:spcBef>
            </a:pPr>
            <a:r>
              <a:rPr lang="en-US" sz="2400" dirty="0"/>
              <a:t>These include the Mission Threads, Mission Tasks and Operational Activities as well as the Mission Engineering Threads and Functions</a:t>
            </a:r>
          </a:p>
          <a:p>
            <a:pPr>
              <a:spcBef>
                <a:spcPts val="1800"/>
              </a:spcBef>
            </a:pPr>
            <a:r>
              <a:rPr lang="en-US" sz="2400" dirty="0"/>
              <a:t>Weaken Planetary Defenses does NOT have an implementation, which is why the rebels were able to shoot the Spacecraft out of the sky</a:t>
            </a:r>
          </a:p>
          <a:p>
            <a:pPr>
              <a:spcBef>
                <a:spcPts val="1800"/>
              </a:spcBef>
            </a:pPr>
            <a:r>
              <a:rPr lang="en-US" sz="2400" dirty="0"/>
              <a:t>This mapping is essential to ensure a fully implemented battle plan</a:t>
            </a:r>
          </a:p>
          <a:p>
            <a:pPr>
              <a:spcBef>
                <a:spcPts val="1800"/>
              </a:spcBef>
            </a:pPr>
            <a:r>
              <a:rPr lang="en-US" sz="2400" dirty="0"/>
              <a:t>Other relationships could also be helpful within each domain. For example:</a:t>
            </a:r>
          </a:p>
          <a:p>
            <a:pPr lvl="1"/>
            <a:r>
              <a:rPr lang="en-US" sz="2000" dirty="0"/>
              <a:t>Offensive Actions and Defensive responses from both sides</a:t>
            </a:r>
          </a:p>
          <a:p>
            <a:pPr lvl="1"/>
            <a:r>
              <a:rPr lang="en-US" sz="2000" dirty="0"/>
              <a:t>Offensive and defensive systems</a:t>
            </a:r>
          </a:p>
          <a:p>
            <a:pPr lvl="1"/>
            <a:r>
              <a:rPr lang="en-US" sz="2000" dirty="0"/>
              <a:t>Etc.</a:t>
            </a:r>
          </a:p>
        </p:txBody>
      </p:sp>
      <p:sp>
        <p:nvSpPr>
          <p:cNvPr id="3" name="Footer Placeholder 4">
            <a:extLst>
              <a:ext uri="{FF2B5EF4-FFF2-40B4-BE49-F238E27FC236}">
                <a16:creationId xmlns:a16="http://schemas.microsoft.com/office/drawing/2014/main" id="{36DB1B30-8A1B-1ED9-63F9-8D3E47FE3C80}"/>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2" name="Picture -1050599061.png" descr="-1050599061.png">
            <a:extLst>
              <a:ext uri="{FF2B5EF4-FFF2-40B4-BE49-F238E27FC236}">
                <a16:creationId xmlns:a16="http://schemas.microsoft.com/office/drawing/2014/main" id="{C1F0AE1A-8151-630D-B07A-F72C930EC5FC}"/>
              </a:ext>
            </a:extLst>
          </p:cNvPr>
          <p:cNvPicPr preferRelativeResize="0">
            <a:picLocks/>
          </p:cNvPicPr>
          <p:nvPr/>
        </p:nvPicPr>
        <p:blipFill>
          <a:blip r:embed="rId2" cstate="print"/>
          <a:stretch>
            <a:fillRect/>
          </a:stretch>
        </p:blipFill>
        <p:spPr>
          <a:xfrm>
            <a:off x="6609541" y="731996"/>
            <a:ext cx="5486400" cy="5821204"/>
          </a:xfrm>
          <a:prstGeom prst="rect">
            <a:avLst/>
          </a:prstGeom>
        </p:spPr>
      </p:pic>
      <p:sp>
        <p:nvSpPr>
          <p:cNvPr id="4" name="Rectangle 3">
            <a:extLst>
              <a:ext uri="{FF2B5EF4-FFF2-40B4-BE49-F238E27FC236}">
                <a16:creationId xmlns:a16="http://schemas.microsoft.com/office/drawing/2014/main" id="{DD598788-C4FC-28CF-B90E-98BB6A96D451}"/>
              </a:ext>
            </a:extLst>
          </p:cNvPr>
          <p:cNvSpPr/>
          <p:nvPr/>
        </p:nvSpPr>
        <p:spPr>
          <a:xfrm>
            <a:off x="5333132" y="1009281"/>
            <a:ext cx="2450415" cy="1384995"/>
          </a:xfrm>
          <a:prstGeom prst="rect">
            <a:avLst/>
          </a:prstGeom>
          <a:noFill/>
        </p:spPr>
        <p:txBody>
          <a:bodyPr wrap="square" lIns="91440" tIns="45720" rIns="91440" bIns="45720">
            <a:spAutoFit/>
          </a:bodyPr>
          <a:lstStyle/>
          <a:p>
            <a:pPr algn="ctr"/>
            <a:r>
              <a:rPr lang="en-US" sz="2800" b="1" i="1" dirty="0">
                <a:ln w="22225">
                  <a:solidFill>
                    <a:schemeClr val="accent2"/>
                  </a:solidFill>
                  <a:prstDash val="solid"/>
                </a:ln>
                <a:solidFill>
                  <a:schemeClr val="accent2">
                    <a:lumMod val="40000"/>
                    <a:lumOff val="60000"/>
                  </a:schemeClr>
                </a:solidFill>
              </a:rPr>
              <a:t>Mission Engineering Threads</a:t>
            </a:r>
          </a:p>
        </p:txBody>
      </p:sp>
      <p:sp>
        <p:nvSpPr>
          <p:cNvPr id="7" name="Rectangle 6">
            <a:extLst>
              <a:ext uri="{FF2B5EF4-FFF2-40B4-BE49-F238E27FC236}">
                <a16:creationId xmlns:a16="http://schemas.microsoft.com/office/drawing/2014/main" id="{9C074331-9C02-3ACD-8318-1E7618C1D22D}"/>
              </a:ext>
            </a:extLst>
          </p:cNvPr>
          <p:cNvSpPr/>
          <p:nvPr/>
        </p:nvSpPr>
        <p:spPr>
          <a:xfrm>
            <a:off x="9176369" y="3690575"/>
            <a:ext cx="3021981" cy="523220"/>
          </a:xfrm>
          <a:prstGeom prst="rect">
            <a:avLst/>
          </a:prstGeom>
          <a:noFill/>
        </p:spPr>
        <p:txBody>
          <a:bodyPr wrap="none" lIns="91440" tIns="45720" rIns="91440" bIns="45720">
            <a:spAutoFit/>
          </a:bodyPr>
          <a:lstStyle/>
          <a:p>
            <a:pPr algn="ctr"/>
            <a:r>
              <a:rPr lang="en-US" sz="2800" b="1" i="1" dirty="0">
                <a:ln w="22225">
                  <a:solidFill>
                    <a:schemeClr val="accent2"/>
                  </a:solidFill>
                  <a:prstDash val="solid"/>
                </a:ln>
                <a:solidFill>
                  <a:schemeClr val="accent2">
                    <a:lumMod val="40000"/>
                    <a:lumOff val="60000"/>
                  </a:schemeClr>
                </a:solidFill>
              </a:rPr>
              <a:t>Mission Threads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175" y="1447800"/>
            <a:ext cx="7848600" cy="3046988"/>
          </a:xfrm>
          <a:prstGeom prst="rect">
            <a:avLst/>
          </a:prstGeom>
          <a:noFill/>
        </p:spPr>
        <p:txBody>
          <a:bodyPr wrap="square" rtlCol="0">
            <a:spAutoFit/>
          </a:bodyPr>
          <a:lstStyle/>
          <a:p>
            <a:endParaRPr/>
          </a:p>
          <a:p>
            <a:endParaRPr/>
          </a:p>
          <a:p>
            <a:endParaRPr/>
          </a:p>
          <a:p>
            <a:endParaRPr/>
          </a:p>
          <a:p>
            <a:endParaRPr/>
          </a:p>
          <a:p>
            <a:endParaRPr/>
          </a:p>
          <a:p>
            <a:endParaRPr/>
          </a:p>
          <a:p>
            <a:endParaRPr/>
          </a:p>
        </p:txBody>
      </p:sp>
      <p:sp>
        <p:nvSpPr>
          <p:cNvPr id="5" name="Title 4">
            <a:extLst>
              <a:ext uri="{FF2B5EF4-FFF2-40B4-BE49-F238E27FC236}">
                <a16:creationId xmlns:a16="http://schemas.microsoft.com/office/drawing/2014/main" id="{68748C5B-EB2B-32D9-79DB-94CC21A8DC3B}"/>
              </a:ext>
            </a:extLst>
          </p:cNvPr>
          <p:cNvSpPr>
            <a:spLocks noGrp="1"/>
          </p:cNvSpPr>
          <p:nvPr>
            <p:ph type="title"/>
          </p:nvPr>
        </p:nvSpPr>
        <p:spPr>
          <a:xfrm>
            <a:off x="609918" y="77247"/>
            <a:ext cx="10978515" cy="563561"/>
          </a:xfrm>
        </p:spPr>
        <p:txBody>
          <a:bodyPr>
            <a:noAutofit/>
          </a:bodyPr>
          <a:lstStyle/>
          <a:p>
            <a:r>
              <a:rPr lang="en-US" sz="3600" dirty="0"/>
              <a:t>Resources Traceability</a:t>
            </a:r>
            <a:endParaRPr lang="en-US" sz="4800" dirty="0"/>
          </a:p>
        </p:txBody>
      </p:sp>
      <p:sp>
        <p:nvSpPr>
          <p:cNvPr id="6" name="Content Placeholder 5">
            <a:extLst>
              <a:ext uri="{FF2B5EF4-FFF2-40B4-BE49-F238E27FC236}">
                <a16:creationId xmlns:a16="http://schemas.microsoft.com/office/drawing/2014/main" id="{D3995494-5C41-2839-2F31-44D7212C77AC}"/>
              </a:ext>
            </a:extLst>
          </p:cNvPr>
          <p:cNvSpPr>
            <a:spLocks noGrp="1"/>
          </p:cNvSpPr>
          <p:nvPr>
            <p:ph idx="1"/>
          </p:nvPr>
        </p:nvSpPr>
        <p:spPr>
          <a:xfrm>
            <a:off x="231776" y="956930"/>
            <a:ext cx="3885857" cy="5517678"/>
          </a:xfrm>
        </p:spPr>
        <p:txBody>
          <a:bodyPr vert="horz" lIns="91440" tIns="45720" rIns="91440" bIns="45720" rtlCol="0">
            <a:normAutofit/>
          </a:bodyPr>
          <a:lstStyle/>
          <a:p>
            <a:pPr>
              <a:spcBef>
                <a:spcPts val="1800"/>
              </a:spcBef>
            </a:pPr>
            <a:r>
              <a:rPr lang="en-US" sz="2400" dirty="0"/>
              <a:t>Traceability table generated to map the Operational behaviors to the Resource behaviors</a:t>
            </a:r>
          </a:p>
          <a:p>
            <a:pPr>
              <a:spcBef>
                <a:spcPts val="1800"/>
              </a:spcBef>
            </a:pPr>
            <a:r>
              <a:rPr lang="en-US" sz="2400" dirty="0"/>
              <a:t>Structural tables can also be generated</a:t>
            </a:r>
          </a:p>
          <a:p>
            <a:pPr>
              <a:spcBef>
                <a:spcPts val="1800"/>
              </a:spcBef>
            </a:pPr>
            <a:r>
              <a:rPr lang="en-US" sz="2400" dirty="0"/>
              <a:t>This matrix could be used to spot holes in the defensive or offensive capabilities</a:t>
            </a:r>
          </a:p>
          <a:p>
            <a:pPr lvl="1"/>
            <a:endParaRPr lang="en-US" sz="2000" dirty="0"/>
          </a:p>
          <a:p>
            <a:pPr>
              <a:spcBef>
                <a:spcPts val="1800"/>
              </a:spcBef>
            </a:pPr>
            <a:endParaRPr lang="en-US" sz="2400" dirty="0"/>
          </a:p>
        </p:txBody>
      </p:sp>
      <p:sp>
        <p:nvSpPr>
          <p:cNvPr id="3" name="Footer Placeholder 4">
            <a:extLst>
              <a:ext uri="{FF2B5EF4-FFF2-40B4-BE49-F238E27FC236}">
                <a16:creationId xmlns:a16="http://schemas.microsoft.com/office/drawing/2014/main" id="{6DD6B36B-60DD-B4E6-0064-36B5A4358697}"/>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2" name="Picture -1555900641.png" descr="-1555900641.png">
            <a:extLst>
              <a:ext uri="{FF2B5EF4-FFF2-40B4-BE49-F238E27FC236}">
                <a16:creationId xmlns:a16="http://schemas.microsoft.com/office/drawing/2014/main" id="{3A978AC5-9A4C-76C3-9C98-16B28EFB3A70}"/>
              </a:ext>
            </a:extLst>
          </p:cNvPr>
          <p:cNvPicPr preferRelativeResize="0">
            <a:picLocks/>
          </p:cNvPicPr>
          <p:nvPr/>
        </p:nvPicPr>
        <p:blipFill>
          <a:blip r:embed="rId2" cstate="print"/>
          <a:stretch>
            <a:fillRect/>
          </a:stretch>
        </p:blipFill>
        <p:spPr>
          <a:xfrm>
            <a:off x="4117633" y="750440"/>
            <a:ext cx="7978329" cy="58027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87CD14-FFAE-4B73-BB2D-6EABCA4606E9}"/>
              </a:ext>
            </a:extLst>
          </p:cNvPr>
          <p:cNvPicPr>
            <a:picLocks noChangeAspect="1"/>
          </p:cNvPicPr>
          <p:nvPr/>
        </p:nvPicPr>
        <p:blipFill>
          <a:blip r:embed="rId2"/>
          <a:stretch>
            <a:fillRect/>
          </a:stretch>
        </p:blipFill>
        <p:spPr>
          <a:xfrm>
            <a:off x="863656" y="707587"/>
            <a:ext cx="9957969" cy="6108403"/>
          </a:xfrm>
          <a:prstGeom prst="rect">
            <a:avLst/>
          </a:prstGeom>
        </p:spPr>
      </p:pic>
      <p:sp>
        <p:nvSpPr>
          <p:cNvPr id="3" name="Title 2">
            <a:extLst>
              <a:ext uri="{FF2B5EF4-FFF2-40B4-BE49-F238E27FC236}">
                <a16:creationId xmlns:a16="http://schemas.microsoft.com/office/drawing/2014/main" id="{48834BD2-39E9-4094-820C-ACC859795D4D}"/>
              </a:ext>
            </a:extLst>
          </p:cNvPr>
          <p:cNvSpPr>
            <a:spLocks noGrp="1"/>
          </p:cNvSpPr>
          <p:nvPr>
            <p:ph type="title"/>
          </p:nvPr>
        </p:nvSpPr>
        <p:spPr>
          <a:xfrm>
            <a:off x="164458" y="1786"/>
            <a:ext cx="11170239" cy="784155"/>
          </a:xfrm>
        </p:spPr>
        <p:txBody>
          <a:bodyPr>
            <a:normAutofit/>
          </a:bodyPr>
          <a:lstStyle/>
          <a:p>
            <a:pPr algn="l"/>
            <a:r>
              <a:rPr lang="en-US" sz="3600" b="1" dirty="0"/>
              <a:t>Mission Engineering Views in UAF</a:t>
            </a:r>
          </a:p>
        </p:txBody>
      </p:sp>
      <p:sp>
        <p:nvSpPr>
          <p:cNvPr id="2" name="Rectangle: Rounded Corners 1">
            <a:extLst>
              <a:ext uri="{FF2B5EF4-FFF2-40B4-BE49-F238E27FC236}">
                <a16:creationId xmlns:a16="http://schemas.microsoft.com/office/drawing/2014/main" id="{CD2CC070-6C53-D542-6A6B-E688F21006B5}"/>
              </a:ext>
            </a:extLst>
          </p:cNvPr>
          <p:cNvSpPr/>
          <p:nvPr/>
        </p:nvSpPr>
        <p:spPr>
          <a:xfrm>
            <a:off x="2976602" y="2362756"/>
            <a:ext cx="3808017" cy="685443"/>
          </a:xfrm>
          <a:prstGeom prst="roundRect">
            <a:avLst/>
          </a:prstGeom>
          <a:solidFill>
            <a:srgbClr val="00B0F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63"/>
            <a:r>
              <a:rPr lang="en-US" sz="3198" b="1" i="1" dirty="0">
                <a:solidFill>
                  <a:prstClr val="white"/>
                </a:solidFill>
                <a:effectLst>
                  <a:outerShdw blurRad="38100" dist="38100" dir="2700000" algn="tl">
                    <a:srgbClr val="000000">
                      <a:alpha val="43137"/>
                    </a:srgbClr>
                  </a:outerShdw>
                </a:effectLst>
                <a:latin typeface="Calibri"/>
              </a:rPr>
              <a:t>Mission Threads</a:t>
            </a:r>
          </a:p>
        </p:txBody>
      </p:sp>
      <p:sp>
        <p:nvSpPr>
          <p:cNvPr id="5" name="Rectangle: Rounded Corners 4">
            <a:extLst>
              <a:ext uri="{FF2B5EF4-FFF2-40B4-BE49-F238E27FC236}">
                <a16:creationId xmlns:a16="http://schemas.microsoft.com/office/drawing/2014/main" id="{1ABF51DF-529E-4D4E-DBD8-BE4A9A19124E}"/>
              </a:ext>
            </a:extLst>
          </p:cNvPr>
          <p:cNvSpPr/>
          <p:nvPr/>
        </p:nvSpPr>
        <p:spPr>
          <a:xfrm>
            <a:off x="1605717" y="4114444"/>
            <a:ext cx="5331223" cy="609283"/>
          </a:xfrm>
          <a:prstGeom prst="roundRect">
            <a:avLst/>
          </a:prstGeom>
          <a:solidFill>
            <a:srgbClr val="00B0F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63"/>
            <a:r>
              <a:rPr lang="en-US" sz="3198" b="1" i="1" dirty="0">
                <a:solidFill>
                  <a:prstClr val="white"/>
                </a:solidFill>
                <a:effectLst>
                  <a:outerShdw blurRad="38100" dist="38100" dir="2700000" algn="tl">
                    <a:srgbClr val="000000">
                      <a:alpha val="43137"/>
                    </a:srgbClr>
                  </a:outerShdw>
                </a:effectLst>
                <a:latin typeface="Calibri"/>
              </a:rPr>
              <a:t>Mission Engineering Threads</a:t>
            </a:r>
          </a:p>
        </p:txBody>
      </p:sp>
      <p:sp>
        <p:nvSpPr>
          <p:cNvPr id="7" name="Rectangle: Rounded Corners 6">
            <a:extLst>
              <a:ext uri="{FF2B5EF4-FFF2-40B4-BE49-F238E27FC236}">
                <a16:creationId xmlns:a16="http://schemas.microsoft.com/office/drawing/2014/main" id="{0744C275-7E8A-D0E2-CF11-DCF94F18F192}"/>
              </a:ext>
            </a:extLst>
          </p:cNvPr>
          <p:cNvSpPr/>
          <p:nvPr/>
        </p:nvSpPr>
        <p:spPr>
          <a:xfrm>
            <a:off x="7459319" y="2743558"/>
            <a:ext cx="990084" cy="1675527"/>
          </a:xfrm>
          <a:prstGeom prst="roundRect">
            <a:avLst/>
          </a:prstGeom>
          <a:solidFill>
            <a:srgbClr val="00B0F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09463"/>
            <a:r>
              <a:rPr lang="en-US" sz="2399" b="1" i="1" dirty="0">
                <a:solidFill>
                  <a:prstClr val="white"/>
                </a:solidFill>
                <a:effectLst>
                  <a:outerShdw blurRad="38100" dist="38100" dir="2700000" algn="tl">
                    <a:srgbClr val="000000">
                      <a:alpha val="43137"/>
                    </a:srgbClr>
                  </a:outerShdw>
                </a:effectLst>
                <a:latin typeface="Calibri"/>
              </a:rPr>
              <a:t>MOE’s &amp; MOP’s</a:t>
            </a:r>
          </a:p>
        </p:txBody>
      </p:sp>
      <p:sp>
        <p:nvSpPr>
          <p:cNvPr id="8" name="Arrow: Left 7">
            <a:extLst>
              <a:ext uri="{FF2B5EF4-FFF2-40B4-BE49-F238E27FC236}">
                <a16:creationId xmlns:a16="http://schemas.microsoft.com/office/drawing/2014/main" id="{7DB14F2F-2D98-920E-5FDF-696714E0CB50}"/>
              </a:ext>
            </a:extLst>
          </p:cNvPr>
          <p:cNvSpPr/>
          <p:nvPr/>
        </p:nvSpPr>
        <p:spPr>
          <a:xfrm>
            <a:off x="9453325" y="2895879"/>
            <a:ext cx="2589451" cy="784155"/>
          </a:xfrm>
          <a:prstGeom prst="leftArrow">
            <a:avLst/>
          </a:prstGeom>
          <a:solidFill>
            <a:schemeClr val="accent6"/>
          </a:solidFill>
          <a:ln>
            <a:solidFill>
              <a:schemeClr val="accent6">
                <a:lumMod val="75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63"/>
            <a:r>
              <a:rPr lang="en-US" sz="2399" b="1" i="1" dirty="0">
                <a:solidFill>
                  <a:prstClr val="white"/>
                </a:solidFill>
                <a:effectLst>
                  <a:outerShdw blurRad="38100" dist="38100" dir="2700000" algn="tl">
                    <a:srgbClr val="000000">
                      <a:alpha val="43137"/>
                    </a:srgbClr>
                  </a:outerShdw>
                </a:effectLst>
                <a:latin typeface="Calibri"/>
              </a:rPr>
              <a:t>Services</a:t>
            </a:r>
          </a:p>
        </p:txBody>
      </p:sp>
      <p:sp>
        <p:nvSpPr>
          <p:cNvPr id="10" name="Arrow: Left 9">
            <a:extLst>
              <a:ext uri="{FF2B5EF4-FFF2-40B4-BE49-F238E27FC236}">
                <a16:creationId xmlns:a16="http://schemas.microsoft.com/office/drawing/2014/main" id="{ED968FD8-2DDF-91C0-B51C-067A043E9192}"/>
              </a:ext>
            </a:extLst>
          </p:cNvPr>
          <p:cNvSpPr/>
          <p:nvPr/>
        </p:nvSpPr>
        <p:spPr>
          <a:xfrm>
            <a:off x="8881200" y="3467336"/>
            <a:ext cx="2589451" cy="784155"/>
          </a:xfrm>
          <a:prstGeom prst="leftArrow">
            <a:avLst/>
          </a:prstGeom>
          <a:solidFill>
            <a:schemeClr val="accent6"/>
          </a:solidFill>
          <a:ln>
            <a:solidFill>
              <a:schemeClr val="accent6">
                <a:lumMod val="75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63"/>
            <a:r>
              <a:rPr lang="en-US" sz="2399" b="1" i="1" dirty="0">
                <a:solidFill>
                  <a:prstClr val="white"/>
                </a:solidFill>
                <a:effectLst>
                  <a:outerShdw blurRad="38100" dist="38100" dir="2700000" algn="tl">
                    <a:srgbClr val="000000">
                      <a:alpha val="43137"/>
                    </a:srgbClr>
                  </a:outerShdw>
                </a:effectLst>
                <a:latin typeface="Calibri"/>
              </a:rPr>
              <a:t>Personnel</a:t>
            </a:r>
          </a:p>
        </p:txBody>
      </p:sp>
      <p:sp>
        <p:nvSpPr>
          <p:cNvPr id="11" name="Arrow: Left 10">
            <a:extLst>
              <a:ext uri="{FF2B5EF4-FFF2-40B4-BE49-F238E27FC236}">
                <a16:creationId xmlns:a16="http://schemas.microsoft.com/office/drawing/2014/main" id="{F7F07078-636E-817F-72A9-3D7E5BA8149C}"/>
              </a:ext>
            </a:extLst>
          </p:cNvPr>
          <p:cNvSpPr/>
          <p:nvPr/>
        </p:nvSpPr>
        <p:spPr>
          <a:xfrm>
            <a:off x="9453325" y="4579061"/>
            <a:ext cx="2589451" cy="784155"/>
          </a:xfrm>
          <a:prstGeom prst="leftArrow">
            <a:avLst/>
          </a:prstGeom>
          <a:solidFill>
            <a:schemeClr val="accent6"/>
          </a:solidFill>
          <a:ln>
            <a:solidFill>
              <a:schemeClr val="accent6">
                <a:lumMod val="75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63"/>
            <a:r>
              <a:rPr lang="en-US" sz="2399" b="1" i="1" dirty="0">
                <a:solidFill>
                  <a:prstClr val="white"/>
                </a:solidFill>
                <a:effectLst>
                  <a:outerShdw blurRad="38100" dist="38100" dir="2700000" algn="tl">
                    <a:srgbClr val="000000">
                      <a:alpha val="43137"/>
                    </a:srgbClr>
                  </a:outerShdw>
                </a:effectLst>
                <a:latin typeface="Calibri"/>
              </a:rPr>
              <a:t>Security</a:t>
            </a:r>
          </a:p>
        </p:txBody>
      </p:sp>
      <p:sp>
        <p:nvSpPr>
          <p:cNvPr id="12" name="Arrow: Left 11">
            <a:extLst>
              <a:ext uri="{FF2B5EF4-FFF2-40B4-BE49-F238E27FC236}">
                <a16:creationId xmlns:a16="http://schemas.microsoft.com/office/drawing/2014/main" id="{59F5DBC7-21DA-A1AC-35E9-2F96F620CD23}"/>
              </a:ext>
            </a:extLst>
          </p:cNvPr>
          <p:cNvSpPr/>
          <p:nvPr/>
        </p:nvSpPr>
        <p:spPr>
          <a:xfrm>
            <a:off x="8859453" y="5169943"/>
            <a:ext cx="2589451" cy="784155"/>
          </a:xfrm>
          <a:prstGeom prst="leftArrow">
            <a:avLst/>
          </a:prstGeom>
          <a:solidFill>
            <a:schemeClr val="accent6"/>
          </a:solidFill>
          <a:ln>
            <a:solidFill>
              <a:schemeClr val="accent6">
                <a:lumMod val="75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63"/>
            <a:r>
              <a:rPr lang="en-US" sz="2399" b="1" i="1" dirty="0">
                <a:solidFill>
                  <a:prstClr val="white"/>
                </a:solidFill>
                <a:effectLst>
                  <a:outerShdw blurRad="38100" dist="38100" dir="2700000" algn="tl">
                    <a:srgbClr val="000000">
                      <a:alpha val="43137"/>
                    </a:srgbClr>
                  </a:outerShdw>
                </a:effectLst>
                <a:latin typeface="Calibri"/>
              </a:rPr>
              <a:t>Projects</a:t>
            </a:r>
          </a:p>
        </p:txBody>
      </p:sp>
      <p:sp>
        <p:nvSpPr>
          <p:cNvPr id="13" name="Rectangle: Rounded Corners 12">
            <a:extLst>
              <a:ext uri="{FF2B5EF4-FFF2-40B4-BE49-F238E27FC236}">
                <a16:creationId xmlns:a16="http://schemas.microsoft.com/office/drawing/2014/main" id="{5063B88C-473F-1A95-1D3B-6DDB089ECCA6}"/>
              </a:ext>
            </a:extLst>
          </p:cNvPr>
          <p:cNvSpPr/>
          <p:nvPr/>
        </p:nvSpPr>
        <p:spPr>
          <a:xfrm>
            <a:off x="1605716" y="1852185"/>
            <a:ext cx="2244696" cy="685443"/>
          </a:xfrm>
          <a:prstGeom prst="roundRect">
            <a:avLst/>
          </a:prstGeom>
          <a:solidFill>
            <a:srgbClr val="00B0F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63"/>
            <a:r>
              <a:rPr lang="en-US" sz="2399" b="1" i="1" dirty="0">
                <a:solidFill>
                  <a:prstClr val="white"/>
                </a:solidFill>
                <a:effectLst>
                  <a:outerShdw blurRad="38100" dist="38100" dir="2700000" algn="tl">
                    <a:srgbClr val="000000">
                      <a:alpha val="43137"/>
                    </a:srgbClr>
                  </a:outerShdw>
                </a:effectLst>
                <a:latin typeface="Calibri"/>
              </a:rPr>
              <a:t>Capabilities &amp; Threats</a:t>
            </a:r>
          </a:p>
        </p:txBody>
      </p:sp>
      <p:sp>
        <p:nvSpPr>
          <p:cNvPr id="14" name="Arrow: Left 13">
            <a:extLst>
              <a:ext uri="{FF2B5EF4-FFF2-40B4-BE49-F238E27FC236}">
                <a16:creationId xmlns:a16="http://schemas.microsoft.com/office/drawing/2014/main" id="{0375602C-6AA3-7A0A-8325-FEE0F629CFEE}"/>
              </a:ext>
            </a:extLst>
          </p:cNvPr>
          <p:cNvSpPr/>
          <p:nvPr/>
        </p:nvSpPr>
        <p:spPr>
          <a:xfrm rot="18688754">
            <a:off x="9407417" y="824811"/>
            <a:ext cx="2169647" cy="784155"/>
          </a:xfrm>
          <a:prstGeom prst="leftArrow">
            <a:avLst/>
          </a:prstGeom>
          <a:solidFill>
            <a:schemeClr val="accent6"/>
          </a:solidFill>
          <a:ln>
            <a:solidFill>
              <a:schemeClr val="accent6">
                <a:lumMod val="75000"/>
              </a:schemeClr>
            </a:solidFill>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463"/>
            <a:r>
              <a:rPr lang="en-US" sz="2399" b="1" i="1" dirty="0">
                <a:solidFill>
                  <a:prstClr val="white"/>
                </a:solidFill>
                <a:effectLst>
                  <a:outerShdw blurRad="38100" dist="38100" dir="2700000" algn="tl">
                    <a:srgbClr val="000000">
                      <a:alpha val="43137"/>
                    </a:srgbClr>
                  </a:outerShdw>
                </a:effectLst>
                <a:latin typeface="Calibri"/>
              </a:rPr>
              <a:t>Roadmaps</a:t>
            </a:r>
          </a:p>
        </p:txBody>
      </p:sp>
    </p:spTree>
    <p:extLst>
      <p:ext uri="{BB962C8B-B14F-4D97-AF65-F5344CB8AC3E}">
        <p14:creationId xmlns:p14="http://schemas.microsoft.com/office/powerpoint/2010/main" val="2802190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5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50"/>
                                        <p:tgtEl>
                                          <p:spTgt spid="5"/>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2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250"/>
                                        <p:tgtEl>
                                          <p:spTgt spid="8"/>
                                        </p:tgtEl>
                                      </p:cBhvr>
                                    </p:animEffect>
                                  </p:childTnLst>
                                </p:cTn>
                              </p:par>
                            </p:childTnLst>
                          </p:cTn>
                        </p:par>
                        <p:par>
                          <p:cTn id="25" fill="hold">
                            <p:stCondLst>
                              <p:cond delay="250"/>
                            </p:stCondLst>
                            <p:childTnLst>
                              <p:par>
                                <p:cTn id="26" presetID="22" presetClass="entr" presetSubtype="2"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250"/>
                                        <p:tgtEl>
                                          <p:spTgt spid="10"/>
                                        </p:tgtEl>
                                      </p:cBhvr>
                                    </p:animEffect>
                                  </p:childTnLst>
                                </p:cTn>
                              </p:par>
                            </p:childTnLst>
                          </p:cTn>
                        </p:par>
                        <p:par>
                          <p:cTn id="29" fill="hold">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250"/>
                                        <p:tgtEl>
                                          <p:spTgt spid="11"/>
                                        </p:tgtEl>
                                      </p:cBhvr>
                                    </p:animEffect>
                                  </p:childTnLst>
                                </p:cTn>
                              </p:par>
                            </p:childTnLst>
                          </p:cTn>
                        </p:par>
                        <p:par>
                          <p:cTn id="33" fill="hold">
                            <p:stCondLst>
                              <p:cond delay="750"/>
                            </p:stCondLst>
                            <p:childTnLst>
                              <p:par>
                                <p:cTn id="34" presetID="22" presetClass="entr" presetSubtype="2"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right)">
                                      <p:cBhvr>
                                        <p:cTn id="36" dur="25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10" grpId="0" animBg="1"/>
      <p:bldP spid="11" grpId="0" animBg="1"/>
      <p:bldP spid="12" grpId="0" animBg="1"/>
      <p:bldP spid="13" grpId="0" animBg="1"/>
      <p:bldP spid="1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C3BAA-D5E7-DB31-6582-454526D35E4F}"/>
              </a:ext>
            </a:extLst>
          </p:cNvPr>
          <p:cNvSpPr>
            <a:spLocks noGrp="1"/>
          </p:cNvSpPr>
          <p:nvPr>
            <p:ph type="title"/>
          </p:nvPr>
        </p:nvSpPr>
        <p:spPr>
          <a:xfrm>
            <a:off x="384518" y="1"/>
            <a:ext cx="4962659" cy="602765"/>
          </a:xfrm>
        </p:spPr>
        <p:txBody>
          <a:bodyPr>
            <a:noAutofit/>
          </a:bodyPr>
          <a:lstStyle/>
          <a:p>
            <a:r>
              <a:rPr lang="en-US" sz="2800" dirty="0"/>
              <a:t>Resource Function Table</a:t>
            </a:r>
          </a:p>
        </p:txBody>
      </p:sp>
      <p:sp>
        <p:nvSpPr>
          <p:cNvPr id="3" name="Content Placeholder 2">
            <a:extLst>
              <a:ext uri="{FF2B5EF4-FFF2-40B4-BE49-F238E27FC236}">
                <a16:creationId xmlns:a16="http://schemas.microsoft.com/office/drawing/2014/main" id="{CAA48782-4684-0BB2-CC73-DBC08B7FAB6F}"/>
              </a:ext>
            </a:extLst>
          </p:cNvPr>
          <p:cNvSpPr>
            <a:spLocks noGrp="1"/>
          </p:cNvSpPr>
          <p:nvPr>
            <p:ph idx="1"/>
          </p:nvPr>
        </p:nvSpPr>
        <p:spPr>
          <a:xfrm>
            <a:off x="384517" y="750440"/>
            <a:ext cx="3885858" cy="5724168"/>
          </a:xfrm>
        </p:spPr>
        <p:txBody>
          <a:bodyPr>
            <a:normAutofit/>
          </a:bodyPr>
          <a:lstStyle/>
          <a:p>
            <a:r>
              <a:rPr lang="en-US" sz="2400" dirty="0"/>
              <a:t>Traceability from Resource Functions to Operational Activities, Capabilities, Goals, and other elements</a:t>
            </a:r>
          </a:p>
        </p:txBody>
      </p:sp>
      <p:pic>
        <p:nvPicPr>
          <p:cNvPr id="5" name="Picture 4">
            <a:extLst>
              <a:ext uri="{FF2B5EF4-FFF2-40B4-BE49-F238E27FC236}">
                <a16:creationId xmlns:a16="http://schemas.microsoft.com/office/drawing/2014/main" id="{C37B8AA4-8FAE-485B-576B-CDD7D45F2642}"/>
              </a:ext>
            </a:extLst>
          </p:cNvPr>
          <p:cNvPicPr>
            <a:picLocks noChangeAspect="1"/>
          </p:cNvPicPr>
          <p:nvPr/>
        </p:nvPicPr>
        <p:blipFill>
          <a:blip r:embed="rId2"/>
          <a:stretch>
            <a:fillRect/>
          </a:stretch>
        </p:blipFill>
        <p:spPr>
          <a:xfrm>
            <a:off x="4651376" y="76200"/>
            <a:ext cx="6029368" cy="6781800"/>
          </a:xfrm>
          <a:prstGeom prst="rect">
            <a:avLst/>
          </a:prstGeom>
        </p:spPr>
      </p:pic>
      <p:sp>
        <p:nvSpPr>
          <p:cNvPr id="6" name="Footer Placeholder 4">
            <a:extLst>
              <a:ext uri="{FF2B5EF4-FFF2-40B4-BE49-F238E27FC236}">
                <a16:creationId xmlns:a16="http://schemas.microsoft.com/office/drawing/2014/main" id="{FF99890B-D33A-E44B-EDBE-3B215D867A78}"/>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24813259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175" y="1447800"/>
            <a:ext cx="7848600" cy="3046988"/>
          </a:xfrm>
          <a:prstGeom prst="rect">
            <a:avLst/>
          </a:prstGeom>
          <a:noFill/>
        </p:spPr>
        <p:txBody>
          <a:bodyPr wrap="square" rtlCol="0">
            <a:spAutoFit/>
          </a:bodyPr>
          <a:lstStyle/>
          <a:p>
            <a:endParaRPr/>
          </a:p>
          <a:p>
            <a:endParaRPr/>
          </a:p>
          <a:p>
            <a:endParaRPr/>
          </a:p>
          <a:p>
            <a:endParaRPr/>
          </a:p>
          <a:p>
            <a:endParaRPr/>
          </a:p>
          <a:p>
            <a:endParaRPr/>
          </a:p>
          <a:p>
            <a:endParaRPr/>
          </a:p>
          <a:p>
            <a:endParaRPr/>
          </a:p>
        </p:txBody>
      </p:sp>
      <p:sp>
        <p:nvSpPr>
          <p:cNvPr id="5" name="Title 4">
            <a:extLst>
              <a:ext uri="{FF2B5EF4-FFF2-40B4-BE49-F238E27FC236}">
                <a16:creationId xmlns:a16="http://schemas.microsoft.com/office/drawing/2014/main" id="{1577C650-8C82-C3FE-8B8A-D1308E80B1E8}"/>
              </a:ext>
            </a:extLst>
          </p:cNvPr>
          <p:cNvSpPr>
            <a:spLocks noGrp="1"/>
          </p:cNvSpPr>
          <p:nvPr>
            <p:ph type="title"/>
          </p:nvPr>
        </p:nvSpPr>
        <p:spPr>
          <a:xfrm>
            <a:off x="609918" y="164120"/>
            <a:ext cx="10978515" cy="563561"/>
          </a:xfrm>
        </p:spPr>
        <p:txBody>
          <a:bodyPr>
            <a:noAutofit/>
          </a:bodyPr>
          <a:lstStyle/>
          <a:p>
            <a:r>
              <a:rPr lang="en-US" sz="3600" dirty="0" err="1"/>
              <a:t>Hoth</a:t>
            </a:r>
            <a:r>
              <a:rPr lang="en-US" sz="3600" dirty="0"/>
              <a:t> Attack Mission Structure</a:t>
            </a:r>
            <a:endParaRPr lang="en-US" sz="4800" dirty="0"/>
          </a:p>
        </p:txBody>
      </p:sp>
      <p:sp>
        <p:nvSpPr>
          <p:cNvPr id="6" name="Content Placeholder 5">
            <a:extLst>
              <a:ext uri="{FF2B5EF4-FFF2-40B4-BE49-F238E27FC236}">
                <a16:creationId xmlns:a16="http://schemas.microsoft.com/office/drawing/2014/main" id="{B2081AE3-87CA-8707-D62F-8F464E7C3A5A}"/>
              </a:ext>
            </a:extLst>
          </p:cNvPr>
          <p:cNvSpPr>
            <a:spLocks noGrp="1"/>
          </p:cNvSpPr>
          <p:nvPr>
            <p:ph idx="1"/>
          </p:nvPr>
        </p:nvSpPr>
        <p:spPr>
          <a:xfrm>
            <a:off x="146407" y="888666"/>
            <a:ext cx="4200169" cy="5856034"/>
          </a:xfrm>
        </p:spPr>
        <p:txBody>
          <a:bodyPr vert="horz" lIns="91440" tIns="45720" rIns="91440" bIns="45720" rtlCol="0">
            <a:normAutofit fontScale="92500" lnSpcReduction="20000"/>
          </a:bodyPr>
          <a:lstStyle/>
          <a:p>
            <a:pPr>
              <a:spcBef>
                <a:spcPts val="1800"/>
              </a:spcBef>
            </a:pPr>
            <a:r>
              <a:rPr lang="en-US" sz="2400" dirty="0"/>
              <a:t>Finally, the Structure of the Resource Architecture using the previously defined Organizations and Capability Configurations is created</a:t>
            </a:r>
          </a:p>
          <a:p>
            <a:pPr>
              <a:spcBef>
                <a:spcPts val="1800"/>
              </a:spcBef>
            </a:pPr>
            <a:r>
              <a:rPr lang="en-US" sz="2400" dirty="0"/>
              <a:t>The Intelligence Info shows information regarding the Rebel Forces</a:t>
            </a:r>
          </a:p>
          <a:p>
            <a:pPr>
              <a:spcBef>
                <a:spcPts val="1800"/>
              </a:spcBef>
            </a:pPr>
            <a:r>
              <a:rPr lang="en-US" sz="2400" dirty="0"/>
              <a:t>Given the multiplicity of the resources (8 Fighter Squadrons, 8 Light Mechanized Platoons, etc.) as well as all the posts and equipment in each one, this represents a massive scale</a:t>
            </a:r>
          </a:p>
          <a:p>
            <a:pPr>
              <a:spcBef>
                <a:spcPts val="1800"/>
              </a:spcBef>
            </a:pPr>
            <a:r>
              <a:rPr lang="en-US" sz="2400" dirty="0"/>
              <a:t>This is shown on the following slide</a:t>
            </a:r>
          </a:p>
        </p:txBody>
      </p:sp>
      <p:sp>
        <p:nvSpPr>
          <p:cNvPr id="3" name="Footer Placeholder 4">
            <a:extLst>
              <a:ext uri="{FF2B5EF4-FFF2-40B4-BE49-F238E27FC236}">
                <a16:creationId xmlns:a16="http://schemas.microsoft.com/office/drawing/2014/main" id="{384C29B7-3FDE-D162-F02B-90F40FF700A8}"/>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2" name="Picture 1848611884.png" descr="1848611884.png">
            <a:extLst>
              <a:ext uri="{FF2B5EF4-FFF2-40B4-BE49-F238E27FC236}">
                <a16:creationId xmlns:a16="http://schemas.microsoft.com/office/drawing/2014/main" id="{97F42E1D-A88F-492F-7426-60A5E5F6D8A2}"/>
              </a:ext>
            </a:extLst>
          </p:cNvPr>
          <p:cNvPicPr preferRelativeResize="0">
            <a:picLocks/>
          </p:cNvPicPr>
          <p:nvPr/>
        </p:nvPicPr>
        <p:blipFill>
          <a:blip r:embed="rId2" cstate="print"/>
          <a:stretch>
            <a:fillRect/>
          </a:stretch>
        </p:blipFill>
        <p:spPr>
          <a:xfrm>
            <a:off x="4346576" y="941830"/>
            <a:ext cx="7705369" cy="534556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28407-798E-CCB8-9809-D9ECF812A377}"/>
              </a:ext>
            </a:extLst>
          </p:cNvPr>
          <p:cNvSpPr>
            <a:spLocks noGrp="1"/>
          </p:cNvSpPr>
          <p:nvPr>
            <p:ph type="title"/>
          </p:nvPr>
        </p:nvSpPr>
        <p:spPr>
          <a:xfrm>
            <a:off x="609918" y="101611"/>
            <a:ext cx="10978515" cy="563561"/>
          </a:xfrm>
        </p:spPr>
        <p:txBody>
          <a:bodyPr>
            <a:noAutofit/>
          </a:bodyPr>
          <a:lstStyle/>
          <a:p>
            <a:r>
              <a:rPr lang="en-US" sz="3600" dirty="0" err="1"/>
              <a:t>Hoth</a:t>
            </a:r>
            <a:r>
              <a:rPr lang="en-US" sz="3600" dirty="0"/>
              <a:t> Attack Mission Architecture</a:t>
            </a:r>
          </a:p>
        </p:txBody>
      </p:sp>
      <p:sp>
        <p:nvSpPr>
          <p:cNvPr id="3" name="Content Placeholder 2">
            <a:extLst>
              <a:ext uri="{FF2B5EF4-FFF2-40B4-BE49-F238E27FC236}">
                <a16:creationId xmlns:a16="http://schemas.microsoft.com/office/drawing/2014/main" id="{68B46CCD-AF20-4978-3498-324DDA386CF2}"/>
              </a:ext>
            </a:extLst>
          </p:cNvPr>
          <p:cNvSpPr>
            <a:spLocks noGrp="1"/>
          </p:cNvSpPr>
          <p:nvPr>
            <p:ph idx="1"/>
          </p:nvPr>
        </p:nvSpPr>
        <p:spPr>
          <a:xfrm>
            <a:off x="180458" y="967582"/>
            <a:ext cx="5156718" cy="5788808"/>
          </a:xfrm>
        </p:spPr>
        <p:txBody>
          <a:bodyPr vert="horz" lIns="91440" tIns="45720" rIns="91440" bIns="45720" rtlCol="0">
            <a:normAutofit fontScale="92500" lnSpcReduction="10000"/>
          </a:bodyPr>
          <a:lstStyle/>
          <a:p>
            <a:pPr>
              <a:spcBef>
                <a:spcPts val="1800"/>
              </a:spcBef>
            </a:pPr>
            <a:r>
              <a:rPr lang="en-US" sz="2400" dirty="0"/>
              <a:t>This diagram illustrates the complexity of the structures defined so far</a:t>
            </a:r>
          </a:p>
          <a:p>
            <a:pPr>
              <a:spcBef>
                <a:spcPts val="1800"/>
              </a:spcBef>
            </a:pPr>
            <a:r>
              <a:rPr lang="en-US" sz="2400" dirty="0"/>
              <a:t>Showing the detailed interactions would quickly lead to quite complex diagrams</a:t>
            </a:r>
          </a:p>
          <a:p>
            <a:pPr>
              <a:spcBef>
                <a:spcPts val="1800"/>
              </a:spcBef>
            </a:pPr>
            <a:r>
              <a:rPr lang="en-US" sz="2400" dirty="0"/>
              <a:t>It would also be difficult to show interactions between lower-level elements as they are within deep structures</a:t>
            </a:r>
          </a:p>
          <a:p>
            <a:pPr>
              <a:spcBef>
                <a:spcPts val="1800"/>
              </a:spcBef>
            </a:pPr>
            <a:r>
              <a:rPr lang="en-US" sz="2400" dirty="0"/>
              <a:t>Strategies will need to be devised on the best way to model this</a:t>
            </a:r>
          </a:p>
          <a:p>
            <a:pPr>
              <a:spcBef>
                <a:spcPts val="1800"/>
              </a:spcBef>
            </a:pPr>
            <a:r>
              <a:rPr lang="en-US" sz="2400" dirty="0"/>
              <a:t>This may involve defining the lower levels together to form the Mission Engineering Threads</a:t>
            </a:r>
          </a:p>
        </p:txBody>
      </p:sp>
      <p:sp>
        <p:nvSpPr>
          <p:cNvPr id="6" name="Footer Placeholder 4">
            <a:extLst>
              <a:ext uri="{FF2B5EF4-FFF2-40B4-BE49-F238E27FC236}">
                <a16:creationId xmlns:a16="http://schemas.microsoft.com/office/drawing/2014/main" id="{D7AE5A6D-C085-4C37-C3A3-FE22069E0377}"/>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4" name="Picture -1200187512.png" descr="-1200187512.png">
            <a:extLst>
              <a:ext uri="{FF2B5EF4-FFF2-40B4-BE49-F238E27FC236}">
                <a16:creationId xmlns:a16="http://schemas.microsoft.com/office/drawing/2014/main" id="{7C783FB3-BE1A-E184-6223-B67F9F429EB8}"/>
              </a:ext>
            </a:extLst>
          </p:cNvPr>
          <p:cNvPicPr preferRelativeResize="0">
            <a:picLocks/>
          </p:cNvPicPr>
          <p:nvPr/>
        </p:nvPicPr>
        <p:blipFill>
          <a:blip r:embed="rId2" cstate="print"/>
          <a:stretch>
            <a:fillRect/>
          </a:stretch>
        </p:blipFill>
        <p:spPr>
          <a:xfrm>
            <a:off x="5413375" y="685800"/>
            <a:ext cx="6665906" cy="5788808"/>
          </a:xfrm>
          <a:prstGeom prst="rect">
            <a:avLst/>
          </a:prstGeom>
        </p:spPr>
      </p:pic>
    </p:spTree>
    <p:extLst>
      <p:ext uri="{BB962C8B-B14F-4D97-AF65-F5344CB8AC3E}">
        <p14:creationId xmlns:p14="http://schemas.microsoft.com/office/powerpoint/2010/main" val="4315878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D683E4-09B5-09A5-9916-BB8E6BB8C521}"/>
              </a:ext>
            </a:extLst>
          </p:cNvPr>
          <p:cNvSpPr>
            <a:spLocks noGrp="1"/>
          </p:cNvSpPr>
          <p:nvPr>
            <p:ph type="title"/>
          </p:nvPr>
        </p:nvSpPr>
        <p:spPr>
          <a:xfrm>
            <a:off x="1193963" y="1743740"/>
            <a:ext cx="9401013" cy="1986643"/>
          </a:xfrm>
        </p:spPr>
        <p:txBody>
          <a:bodyPr>
            <a:normAutofit/>
          </a:bodyPr>
          <a:lstStyle/>
          <a:p>
            <a:r>
              <a:rPr lang="en-US" dirty="0"/>
              <a:t>Integrating SysML, Product Line Engineering (PLE), and UAF</a:t>
            </a:r>
          </a:p>
        </p:txBody>
      </p:sp>
      <p:sp>
        <p:nvSpPr>
          <p:cNvPr id="5" name="Footer Placeholder 4">
            <a:extLst>
              <a:ext uri="{FF2B5EF4-FFF2-40B4-BE49-F238E27FC236}">
                <a16:creationId xmlns:a16="http://schemas.microsoft.com/office/drawing/2014/main" id="{B915102C-515C-2C53-2B5F-CF9B4205C1DD}"/>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34689452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5E89-20B2-1727-A29E-F1A6F114AE36}"/>
              </a:ext>
            </a:extLst>
          </p:cNvPr>
          <p:cNvSpPr>
            <a:spLocks noGrp="1"/>
          </p:cNvSpPr>
          <p:nvPr>
            <p:ph type="title"/>
          </p:nvPr>
        </p:nvSpPr>
        <p:spPr/>
        <p:txBody>
          <a:bodyPr>
            <a:normAutofit fontScale="90000"/>
          </a:bodyPr>
          <a:lstStyle/>
          <a:p>
            <a:endParaRPr lang="en-US"/>
          </a:p>
        </p:txBody>
      </p:sp>
      <p:pic>
        <p:nvPicPr>
          <p:cNvPr id="5" name="Content Placeholder 4" descr="A picture containing text, outdoor">
            <a:extLst>
              <a:ext uri="{FF2B5EF4-FFF2-40B4-BE49-F238E27FC236}">
                <a16:creationId xmlns:a16="http://schemas.microsoft.com/office/drawing/2014/main" id="{1E564B59-B7DF-BAEF-AB53-7FFCBEAA96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6" y="0"/>
            <a:ext cx="12191999" cy="6870540"/>
          </a:xfrm>
        </p:spPr>
      </p:pic>
    </p:spTree>
    <p:extLst>
      <p:ext uri="{BB962C8B-B14F-4D97-AF65-F5344CB8AC3E}">
        <p14:creationId xmlns:p14="http://schemas.microsoft.com/office/powerpoint/2010/main" val="323049132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CE35C-BB16-0DEC-2341-D2F9564FF57B}"/>
              </a:ext>
            </a:extLst>
          </p:cNvPr>
          <p:cNvSpPr>
            <a:spLocks noGrp="1"/>
          </p:cNvSpPr>
          <p:nvPr>
            <p:ph type="title"/>
          </p:nvPr>
        </p:nvSpPr>
        <p:spPr>
          <a:xfrm>
            <a:off x="686117" y="63278"/>
            <a:ext cx="10978515" cy="563561"/>
          </a:xfrm>
        </p:spPr>
        <p:txBody>
          <a:bodyPr>
            <a:noAutofit/>
          </a:bodyPr>
          <a:lstStyle/>
          <a:p>
            <a:r>
              <a:rPr lang="en-US" sz="3600" dirty="0"/>
              <a:t>Defining the Product Line Model</a:t>
            </a:r>
          </a:p>
        </p:txBody>
      </p:sp>
      <p:sp>
        <p:nvSpPr>
          <p:cNvPr id="3" name="Content Placeholder 2">
            <a:extLst>
              <a:ext uri="{FF2B5EF4-FFF2-40B4-BE49-F238E27FC236}">
                <a16:creationId xmlns:a16="http://schemas.microsoft.com/office/drawing/2014/main" id="{A305CD47-D687-9B01-C5F6-2761617094FE}"/>
              </a:ext>
            </a:extLst>
          </p:cNvPr>
          <p:cNvSpPr>
            <a:spLocks noGrp="1"/>
          </p:cNvSpPr>
          <p:nvPr>
            <p:ph idx="1"/>
          </p:nvPr>
        </p:nvSpPr>
        <p:spPr>
          <a:xfrm>
            <a:off x="79375" y="1119772"/>
            <a:ext cx="3894724" cy="5509628"/>
          </a:xfrm>
        </p:spPr>
        <p:txBody>
          <a:bodyPr>
            <a:normAutofit fontScale="77500" lnSpcReduction="20000"/>
          </a:bodyPr>
          <a:lstStyle/>
          <a:p>
            <a:r>
              <a:rPr lang="en-US" sz="2400" dirty="0"/>
              <a:t> </a:t>
            </a:r>
            <a:r>
              <a:rPr lang="en-US" sz="2200" dirty="0"/>
              <a:t>A detailed model Product Line Model (150%) of the AT-AT has been created in SysML with PLE features</a:t>
            </a:r>
          </a:p>
          <a:p>
            <a:r>
              <a:rPr lang="en-US" sz="2200" dirty="0"/>
              <a:t>It contains a generic AT-AT and other configuration elements for various missions and climates</a:t>
            </a:r>
          </a:p>
          <a:p>
            <a:r>
              <a:rPr lang="en-US" sz="2200" dirty="0"/>
              <a:t>A Root Feature Group defines what options (attributes) will be used to define different system variants</a:t>
            </a:r>
          </a:p>
          <a:p>
            <a:r>
              <a:rPr lang="en-US" sz="2200" dirty="0"/>
              <a:t>Note that options can be defined in many ways, but operationally based attributes (e.g. environment) will make the resulting system fit your UAF model better</a:t>
            </a:r>
          </a:p>
          <a:p>
            <a:r>
              <a:rPr lang="en-US" sz="2200" dirty="0"/>
              <a:t>Variation Points (little blue circles) define what system elements, behaviors, or attributes are valid based on option selection(s)</a:t>
            </a:r>
          </a:p>
        </p:txBody>
      </p:sp>
      <p:pic>
        <p:nvPicPr>
          <p:cNvPr id="4" name="Picture 3">
            <a:extLst>
              <a:ext uri="{FF2B5EF4-FFF2-40B4-BE49-F238E27FC236}">
                <a16:creationId xmlns:a16="http://schemas.microsoft.com/office/drawing/2014/main" id="{026F7B7B-4BCB-9CAC-82A2-16B6DF615C42}"/>
              </a:ext>
            </a:extLst>
          </p:cNvPr>
          <p:cNvPicPr>
            <a:picLocks noChangeAspect="1"/>
          </p:cNvPicPr>
          <p:nvPr/>
        </p:nvPicPr>
        <p:blipFill>
          <a:blip r:embed="rId2"/>
          <a:stretch>
            <a:fillRect/>
          </a:stretch>
        </p:blipFill>
        <p:spPr>
          <a:xfrm>
            <a:off x="3965575" y="1066799"/>
            <a:ext cx="2743200" cy="2278380"/>
          </a:xfrm>
          <a:prstGeom prst="rect">
            <a:avLst/>
          </a:prstGeom>
        </p:spPr>
      </p:pic>
      <p:pic>
        <p:nvPicPr>
          <p:cNvPr id="5" name="Picture 4">
            <a:extLst>
              <a:ext uri="{FF2B5EF4-FFF2-40B4-BE49-F238E27FC236}">
                <a16:creationId xmlns:a16="http://schemas.microsoft.com/office/drawing/2014/main" id="{27854F6F-30FC-8043-26F5-8CCABF674660}"/>
              </a:ext>
            </a:extLst>
          </p:cNvPr>
          <p:cNvPicPr>
            <a:picLocks noChangeAspect="1"/>
          </p:cNvPicPr>
          <p:nvPr/>
        </p:nvPicPr>
        <p:blipFill>
          <a:blip r:embed="rId3"/>
          <a:stretch>
            <a:fillRect/>
          </a:stretch>
        </p:blipFill>
        <p:spPr>
          <a:xfrm>
            <a:off x="6784975" y="1066800"/>
            <a:ext cx="5334000" cy="5452322"/>
          </a:xfrm>
          <a:prstGeom prst="rect">
            <a:avLst/>
          </a:prstGeom>
        </p:spPr>
      </p:pic>
      <p:sp>
        <p:nvSpPr>
          <p:cNvPr id="6" name="TextBox 5">
            <a:extLst>
              <a:ext uri="{FF2B5EF4-FFF2-40B4-BE49-F238E27FC236}">
                <a16:creationId xmlns:a16="http://schemas.microsoft.com/office/drawing/2014/main" id="{5E8E7B41-636D-B7AF-6E37-E36EDA02329C}"/>
              </a:ext>
            </a:extLst>
          </p:cNvPr>
          <p:cNvSpPr txBox="1"/>
          <p:nvPr/>
        </p:nvSpPr>
        <p:spPr>
          <a:xfrm>
            <a:off x="4350837" y="750440"/>
            <a:ext cx="1824538" cy="369332"/>
          </a:xfrm>
          <a:prstGeom prst="rect">
            <a:avLst/>
          </a:prstGeom>
          <a:noFill/>
        </p:spPr>
        <p:txBody>
          <a:bodyPr wrap="none" rtlCol="0">
            <a:spAutoFit/>
          </a:bodyPr>
          <a:lstStyle/>
          <a:p>
            <a:pPr defTabSz="914400">
              <a:defRPr/>
            </a:pPr>
            <a:r>
              <a:rPr lang="en-US" sz="1800" dirty="0">
                <a:solidFill>
                  <a:prstClr val="black"/>
                </a:solidFill>
                <a:latin typeface="Roboto Condensed"/>
              </a:rPr>
              <a:t>Options Definition</a:t>
            </a:r>
          </a:p>
        </p:txBody>
      </p:sp>
      <p:sp>
        <p:nvSpPr>
          <p:cNvPr id="7" name="TextBox 6">
            <a:extLst>
              <a:ext uri="{FF2B5EF4-FFF2-40B4-BE49-F238E27FC236}">
                <a16:creationId xmlns:a16="http://schemas.microsoft.com/office/drawing/2014/main" id="{D4C5256E-8AAA-A46C-6C59-0125159B6FE7}"/>
              </a:ext>
            </a:extLst>
          </p:cNvPr>
          <p:cNvSpPr txBox="1"/>
          <p:nvPr/>
        </p:nvSpPr>
        <p:spPr>
          <a:xfrm>
            <a:off x="6708776" y="650116"/>
            <a:ext cx="5405647" cy="369332"/>
          </a:xfrm>
          <a:prstGeom prst="rect">
            <a:avLst/>
          </a:prstGeom>
          <a:noFill/>
        </p:spPr>
        <p:txBody>
          <a:bodyPr wrap="none" rtlCol="0">
            <a:spAutoFit/>
          </a:bodyPr>
          <a:lstStyle/>
          <a:p>
            <a:pPr defTabSz="914400">
              <a:defRPr/>
            </a:pPr>
            <a:r>
              <a:rPr lang="en-US" sz="1800" dirty="0">
                <a:solidFill>
                  <a:prstClr val="black"/>
                </a:solidFill>
                <a:latin typeface="Roboto Condensed"/>
              </a:rPr>
              <a:t>System Architecture (150%) with Feature Variation Points</a:t>
            </a:r>
          </a:p>
        </p:txBody>
      </p:sp>
      <p:sp>
        <p:nvSpPr>
          <p:cNvPr id="8" name="TextBox 7">
            <a:extLst>
              <a:ext uri="{FF2B5EF4-FFF2-40B4-BE49-F238E27FC236}">
                <a16:creationId xmlns:a16="http://schemas.microsoft.com/office/drawing/2014/main" id="{0382AE2C-BF2A-91E5-2C80-1F83EE547909}"/>
              </a:ext>
            </a:extLst>
          </p:cNvPr>
          <p:cNvSpPr txBox="1"/>
          <p:nvPr/>
        </p:nvSpPr>
        <p:spPr>
          <a:xfrm>
            <a:off x="4350837" y="5761655"/>
            <a:ext cx="2743200" cy="738664"/>
          </a:xfrm>
          <a:prstGeom prst="rect">
            <a:avLst/>
          </a:prstGeom>
          <a:solidFill>
            <a:schemeClr val="bg1"/>
          </a:solidFill>
          <a:ln>
            <a:solidFill>
              <a:schemeClr val="accent1"/>
            </a:solidFill>
          </a:ln>
        </p:spPr>
        <p:txBody>
          <a:bodyPr wrap="square" rtlCol="0">
            <a:spAutoFit/>
          </a:bodyPr>
          <a:lstStyle/>
          <a:p>
            <a:pPr algn="ctr" defTabSz="914400">
              <a:defRPr/>
            </a:pPr>
            <a:r>
              <a:rPr lang="en-US" sz="1400" dirty="0">
                <a:solidFill>
                  <a:srgbClr val="0070C0"/>
                </a:solidFill>
                <a:latin typeface="Roboto Condensed"/>
              </a:rPr>
              <a:t>Blue Circles denote variation points of the design that depend on Options selections</a:t>
            </a:r>
          </a:p>
        </p:txBody>
      </p:sp>
      <p:cxnSp>
        <p:nvCxnSpPr>
          <p:cNvPr id="10" name="Straight Arrow Connector 9">
            <a:extLst>
              <a:ext uri="{FF2B5EF4-FFF2-40B4-BE49-F238E27FC236}">
                <a16:creationId xmlns:a16="http://schemas.microsoft.com/office/drawing/2014/main" id="{D8E42402-7528-DAC4-3B85-C757302DCDD9}"/>
              </a:ext>
            </a:extLst>
          </p:cNvPr>
          <p:cNvCxnSpPr>
            <a:cxnSpLocks/>
          </p:cNvCxnSpPr>
          <p:nvPr/>
        </p:nvCxnSpPr>
        <p:spPr>
          <a:xfrm flipV="1">
            <a:off x="7013719" y="4800601"/>
            <a:ext cx="457056" cy="961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E49BE5B-89A7-5BCB-B66A-D270B3188AA9}"/>
              </a:ext>
            </a:extLst>
          </p:cNvPr>
          <p:cNvCxnSpPr>
            <a:cxnSpLocks/>
          </p:cNvCxnSpPr>
          <p:nvPr/>
        </p:nvCxnSpPr>
        <p:spPr>
          <a:xfrm flipV="1">
            <a:off x="7094037" y="5943601"/>
            <a:ext cx="2895600" cy="187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6DF1050-9FBC-6232-E2F6-CBD2DFBE823C}"/>
              </a:ext>
            </a:extLst>
          </p:cNvPr>
          <p:cNvSpPr txBox="1"/>
          <p:nvPr/>
        </p:nvSpPr>
        <p:spPr>
          <a:xfrm>
            <a:off x="4196841" y="3694094"/>
            <a:ext cx="2207135" cy="954107"/>
          </a:xfrm>
          <a:prstGeom prst="rect">
            <a:avLst/>
          </a:prstGeom>
          <a:solidFill>
            <a:schemeClr val="bg1"/>
          </a:solidFill>
          <a:ln>
            <a:solidFill>
              <a:srgbClr val="00B050"/>
            </a:solidFill>
          </a:ln>
        </p:spPr>
        <p:txBody>
          <a:bodyPr wrap="square" rtlCol="0">
            <a:spAutoFit/>
          </a:bodyPr>
          <a:lstStyle/>
          <a:p>
            <a:pPr algn="ctr" defTabSz="914400">
              <a:defRPr/>
            </a:pPr>
            <a:r>
              <a:rPr lang="en-US" sz="1400" dirty="0">
                <a:solidFill>
                  <a:srgbClr val="00B050"/>
                </a:solidFill>
                <a:latin typeface="Roboto Condensed"/>
              </a:rPr>
              <a:t>Note the Heat Dissipation Unit and the De-Icing Blocks for desert and arctic climates respectively</a:t>
            </a:r>
          </a:p>
        </p:txBody>
      </p:sp>
      <p:cxnSp>
        <p:nvCxnSpPr>
          <p:cNvPr id="16" name="Straight Arrow Connector 15">
            <a:extLst>
              <a:ext uri="{FF2B5EF4-FFF2-40B4-BE49-F238E27FC236}">
                <a16:creationId xmlns:a16="http://schemas.microsoft.com/office/drawing/2014/main" id="{08C94939-3C10-E2DA-7B43-857CC7A7D68D}"/>
              </a:ext>
            </a:extLst>
          </p:cNvPr>
          <p:cNvCxnSpPr>
            <a:cxnSpLocks/>
            <a:stCxn id="15" idx="3"/>
          </p:cNvCxnSpPr>
          <p:nvPr/>
        </p:nvCxnSpPr>
        <p:spPr>
          <a:xfrm flipV="1">
            <a:off x="6403975" y="3886201"/>
            <a:ext cx="838200" cy="284947"/>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A246E4C-00FE-F6F7-D1A3-125CCD28A273}"/>
              </a:ext>
            </a:extLst>
          </p:cNvPr>
          <p:cNvCxnSpPr>
            <a:cxnSpLocks/>
            <a:stCxn id="15" idx="3"/>
          </p:cNvCxnSpPr>
          <p:nvPr/>
        </p:nvCxnSpPr>
        <p:spPr>
          <a:xfrm>
            <a:off x="6403975" y="4171148"/>
            <a:ext cx="1143000" cy="62945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FAC1495C-0C0E-7ABB-8C51-7D4CEECC4BB8}"/>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39255459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27E6A-3003-E925-F775-EC29100B6E67}"/>
              </a:ext>
            </a:extLst>
          </p:cNvPr>
          <p:cNvSpPr>
            <a:spLocks noGrp="1"/>
          </p:cNvSpPr>
          <p:nvPr>
            <p:ph type="title"/>
          </p:nvPr>
        </p:nvSpPr>
        <p:spPr>
          <a:xfrm>
            <a:off x="609918" y="106080"/>
            <a:ext cx="10978515" cy="563561"/>
          </a:xfrm>
        </p:spPr>
        <p:txBody>
          <a:bodyPr>
            <a:noAutofit/>
          </a:bodyPr>
          <a:lstStyle/>
          <a:p>
            <a:r>
              <a:rPr lang="en-US" sz="3600" dirty="0"/>
              <a:t>Generating the Model Variant</a:t>
            </a:r>
          </a:p>
        </p:txBody>
      </p:sp>
      <p:pic>
        <p:nvPicPr>
          <p:cNvPr id="4" name="Picture -697328087.png" descr="-697328087.png">
            <a:extLst>
              <a:ext uri="{FF2B5EF4-FFF2-40B4-BE49-F238E27FC236}">
                <a16:creationId xmlns:a16="http://schemas.microsoft.com/office/drawing/2014/main" id="{97795A14-DD0D-3E60-DF30-E894AD3F1AC9}"/>
              </a:ext>
            </a:extLst>
          </p:cNvPr>
          <p:cNvPicPr preferRelativeResize="0">
            <a:picLocks/>
          </p:cNvPicPr>
          <p:nvPr/>
        </p:nvPicPr>
        <p:blipFill>
          <a:blip r:embed="rId2" cstate="print"/>
          <a:stretch>
            <a:fillRect/>
          </a:stretch>
        </p:blipFill>
        <p:spPr>
          <a:xfrm>
            <a:off x="7463063" y="990600"/>
            <a:ext cx="4554462" cy="5681664"/>
          </a:xfrm>
          <a:prstGeom prst="rect">
            <a:avLst/>
          </a:prstGeom>
        </p:spPr>
      </p:pic>
      <p:sp>
        <p:nvSpPr>
          <p:cNvPr id="5" name="Footer Placeholder 4">
            <a:extLst>
              <a:ext uri="{FF2B5EF4-FFF2-40B4-BE49-F238E27FC236}">
                <a16:creationId xmlns:a16="http://schemas.microsoft.com/office/drawing/2014/main" id="{386DA7D3-637C-0C86-68D8-08E9AD3D138B}"/>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2023 SSI</a:t>
            </a:r>
          </a:p>
        </p:txBody>
      </p:sp>
      <p:sp>
        <p:nvSpPr>
          <p:cNvPr id="7" name="Content Placeholder 6">
            <a:extLst>
              <a:ext uri="{FF2B5EF4-FFF2-40B4-BE49-F238E27FC236}">
                <a16:creationId xmlns:a16="http://schemas.microsoft.com/office/drawing/2014/main" id="{C0C19F84-316C-1766-F1EF-D88F2F75E4F1}"/>
              </a:ext>
            </a:extLst>
          </p:cNvPr>
          <p:cNvSpPr>
            <a:spLocks noGrp="1"/>
          </p:cNvSpPr>
          <p:nvPr>
            <p:ph idx="1"/>
          </p:nvPr>
        </p:nvSpPr>
        <p:spPr>
          <a:xfrm>
            <a:off x="79375" y="1244009"/>
            <a:ext cx="2895600" cy="5426998"/>
          </a:xfrm>
        </p:spPr>
        <p:txBody>
          <a:bodyPr>
            <a:normAutofit fontScale="77500" lnSpcReduction="20000"/>
          </a:bodyPr>
          <a:lstStyle/>
          <a:p>
            <a:r>
              <a:rPr lang="en-US" sz="2400" dirty="0"/>
              <a:t>The figure on the left shows the Product Line model</a:t>
            </a:r>
          </a:p>
          <a:p>
            <a:r>
              <a:rPr lang="en-US" sz="2400" dirty="0"/>
              <a:t>Elements with variation points are highlighted</a:t>
            </a:r>
          </a:p>
          <a:p>
            <a:r>
              <a:rPr lang="en-US" sz="2400" dirty="0"/>
              <a:t>Red elements are not valid, based on option selections, green elements are</a:t>
            </a:r>
          </a:p>
          <a:p>
            <a:r>
              <a:rPr lang="en-US" sz="2400" dirty="0"/>
              <a:t>The right figure shows the resulting generated Arctic AT-AT system with only the valid elements</a:t>
            </a:r>
          </a:p>
          <a:p>
            <a:r>
              <a:rPr lang="en-US" sz="2400" dirty="0"/>
              <a:t>Different variants can be generated and integrated with the mission model </a:t>
            </a:r>
            <a:br>
              <a:rPr lang="en-US" sz="2400" dirty="0"/>
            </a:br>
            <a:r>
              <a:rPr lang="en-US" sz="2400" dirty="0"/>
              <a:t>(Next Slide)</a:t>
            </a:r>
          </a:p>
        </p:txBody>
      </p:sp>
      <p:pic>
        <p:nvPicPr>
          <p:cNvPr id="8" name="Picture 7">
            <a:extLst>
              <a:ext uri="{FF2B5EF4-FFF2-40B4-BE49-F238E27FC236}">
                <a16:creationId xmlns:a16="http://schemas.microsoft.com/office/drawing/2014/main" id="{4CBD2DD5-109F-054C-5604-6BEC64ECEBF8}"/>
              </a:ext>
            </a:extLst>
          </p:cNvPr>
          <p:cNvPicPr>
            <a:picLocks noChangeAspect="1"/>
          </p:cNvPicPr>
          <p:nvPr/>
        </p:nvPicPr>
        <p:blipFill>
          <a:blip r:embed="rId3"/>
          <a:stretch>
            <a:fillRect/>
          </a:stretch>
        </p:blipFill>
        <p:spPr>
          <a:xfrm>
            <a:off x="2974975" y="1019684"/>
            <a:ext cx="4419600" cy="5623496"/>
          </a:xfrm>
          <a:prstGeom prst="rect">
            <a:avLst/>
          </a:prstGeom>
        </p:spPr>
      </p:pic>
      <p:sp>
        <p:nvSpPr>
          <p:cNvPr id="9" name="TextBox 8">
            <a:extLst>
              <a:ext uri="{FF2B5EF4-FFF2-40B4-BE49-F238E27FC236}">
                <a16:creationId xmlns:a16="http://schemas.microsoft.com/office/drawing/2014/main" id="{DC476D7D-4DA8-E561-6158-3953B3E5E4E5}"/>
              </a:ext>
            </a:extLst>
          </p:cNvPr>
          <p:cNvSpPr txBox="1"/>
          <p:nvPr/>
        </p:nvSpPr>
        <p:spPr>
          <a:xfrm>
            <a:off x="7931895" y="697468"/>
            <a:ext cx="3501280" cy="369332"/>
          </a:xfrm>
          <a:prstGeom prst="rect">
            <a:avLst/>
          </a:prstGeom>
          <a:noFill/>
        </p:spPr>
        <p:txBody>
          <a:bodyPr wrap="none" rtlCol="0">
            <a:spAutoFit/>
          </a:bodyPr>
          <a:lstStyle/>
          <a:p>
            <a:pPr defTabSz="914400">
              <a:defRPr/>
            </a:pPr>
            <a:r>
              <a:rPr lang="en-US" sz="1800" dirty="0">
                <a:solidFill>
                  <a:prstClr val="black"/>
                </a:solidFill>
                <a:latin typeface="Roboto Condensed"/>
              </a:rPr>
              <a:t>Generated Arctic AT-AT Architecture</a:t>
            </a:r>
          </a:p>
        </p:txBody>
      </p:sp>
      <p:sp>
        <p:nvSpPr>
          <p:cNvPr id="10" name="TextBox 9">
            <a:extLst>
              <a:ext uri="{FF2B5EF4-FFF2-40B4-BE49-F238E27FC236}">
                <a16:creationId xmlns:a16="http://schemas.microsoft.com/office/drawing/2014/main" id="{C6986B0E-B757-5D8A-112C-24A27CA241AB}"/>
              </a:ext>
            </a:extLst>
          </p:cNvPr>
          <p:cNvSpPr txBox="1"/>
          <p:nvPr/>
        </p:nvSpPr>
        <p:spPr>
          <a:xfrm>
            <a:off x="3051176" y="685800"/>
            <a:ext cx="4240263" cy="369332"/>
          </a:xfrm>
          <a:prstGeom prst="rect">
            <a:avLst/>
          </a:prstGeom>
          <a:noFill/>
        </p:spPr>
        <p:txBody>
          <a:bodyPr wrap="none" rtlCol="0">
            <a:spAutoFit/>
          </a:bodyPr>
          <a:lstStyle/>
          <a:p>
            <a:pPr defTabSz="914400">
              <a:defRPr/>
            </a:pPr>
            <a:r>
              <a:rPr lang="en-US" sz="1800" dirty="0">
                <a:solidFill>
                  <a:prstClr val="black"/>
                </a:solidFill>
                <a:latin typeface="Roboto Condensed"/>
              </a:rPr>
              <a:t>AT-AT Architecture with Highlighted Choices</a:t>
            </a:r>
          </a:p>
        </p:txBody>
      </p:sp>
    </p:spTree>
    <p:extLst>
      <p:ext uri="{BB962C8B-B14F-4D97-AF65-F5344CB8AC3E}">
        <p14:creationId xmlns:p14="http://schemas.microsoft.com/office/powerpoint/2010/main" val="33209798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A6D4-1B08-F822-0D70-21491C7A77AB}"/>
              </a:ext>
            </a:extLst>
          </p:cNvPr>
          <p:cNvSpPr>
            <a:spLocks noGrp="1"/>
          </p:cNvSpPr>
          <p:nvPr>
            <p:ph type="title"/>
          </p:nvPr>
        </p:nvSpPr>
        <p:spPr/>
        <p:txBody>
          <a:bodyPr>
            <a:noAutofit/>
          </a:bodyPr>
          <a:lstStyle/>
          <a:p>
            <a:r>
              <a:rPr lang="en-US" sz="3600" dirty="0"/>
              <a:t>AT-AT Systems and Measures</a:t>
            </a:r>
          </a:p>
        </p:txBody>
      </p:sp>
      <p:sp>
        <p:nvSpPr>
          <p:cNvPr id="3" name="Content Placeholder 2">
            <a:extLst>
              <a:ext uri="{FF2B5EF4-FFF2-40B4-BE49-F238E27FC236}">
                <a16:creationId xmlns:a16="http://schemas.microsoft.com/office/drawing/2014/main" id="{C0580B8D-D0BA-ED0D-D70B-59F7F515AF3E}"/>
              </a:ext>
            </a:extLst>
          </p:cNvPr>
          <p:cNvSpPr>
            <a:spLocks noGrp="1"/>
          </p:cNvSpPr>
          <p:nvPr>
            <p:ph idx="1"/>
          </p:nvPr>
        </p:nvSpPr>
        <p:spPr>
          <a:xfrm>
            <a:off x="231775" y="1307804"/>
            <a:ext cx="4114800" cy="5166803"/>
          </a:xfrm>
        </p:spPr>
        <p:txBody>
          <a:bodyPr>
            <a:normAutofit fontScale="92500" lnSpcReduction="10000"/>
          </a:bodyPr>
          <a:lstStyle/>
          <a:p>
            <a:r>
              <a:rPr lang="en-US" sz="2400" dirty="0"/>
              <a:t>The figure shows two variations of the reused model: the left where the SysML parts are maintained, and the right where they are redefined to UAF elements</a:t>
            </a:r>
          </a:p>
          <a:p>
            <a:r>
              <a:rPr lang="en-US" sz="2400" dirty="0"/>
              <a:t>Note that for readability not all elements are shown</a:t>
            </a:r>
          </a:p>
          <a:p>
            <a:r>
              <a:rPr lang="en-US" sz="2400" dirty="0"/>
              <a:t>Because UAF limits interactions and connection to UAF-UAF elements, ports need to be redefined</a:t>
            </a:r>
          </a:p>
          <a:p>
            <a:r>
              <a:rPr lang="en-US" sz="2400" dirty="0"/>
              <a:t>SysML can show both UAF and SysML connections</a:t>
            </a:r>
          </a:p>
          <a:p>
            <a:endParaRPr lang="en-US" sz="2400" dirty="0"/>
          </a:p>
        </p:txBody>
      </p:sp>
      <p:pic>
        <p:nvPicPr>
          <p:cNvPr id="4" name="Picture -1505175711.png" descr="-1505175711.png">
            <a:extLst>
              <a:ext uri="{FF2B5EF4-FFF2-40B4-BE49-F238E27FC236}">
                <a16:creationId xmlns:a16="http://schemas.microsoft.com/office/drawing/2014/main" id="{B05112EC-9119-46EB-C8CF-59238204814F}"/>
              </a:ext>
            </a:extLst>
          </p:cNvPr>
          <p:cNvPicPr preferRelativeResize="0">
            <a:picLocks/>
          </p:cNvPicPr>
          <p:nvPr/>
        </p:nvPicPr>
        <p:blipFill>
          <a:blip r:embed="rId2" cstate="print"/>
          <a:stretch>
            <a:fillRect/>
          </a:stretch>
        </p:blipFill>
        <p:spPr>
          <a:xfrm>
            <a:off x="4422776" y="1031358"/>
            <a:ext cx="7592259" cy="5800102"/>
          </a:xfrm>
          <a:prstGeom prst="rect">
            <a:avLst/>
          </a:prstGeom>
        </p:spPr>
      </p:pic>
      <p:sp>
        <p:nvSpPr>
          <p:cNvPr id="5" name="Footer Placeholder 4">
            <a:extLst>
              <a:ext uri="{FF2B5EF4-FFF2-40B4-BE49-F238E27FC236}">
                <a16:creationId xmlns:a16="http://schemas.microsoft.com/office/drawing/2014/main" id="{13CD0929-15B5-1CC1-E127-B439984A1DC1}"/>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2023 SSI</a:t>
            </a:r>
          </a:p>
        </p:txBody>
      </p:sp>
      <p:sp>
        <p:nvSpPr>
          <p:cNvPr id="6" name="Rectangle 5">
            <a:extLst>
              <a:ext uri="{FF2B5EF4-FFF2-40B4-BE49-F238E27FC236}">
                <a16:creationId xmlns:a16="http://schemas.microsoft.com/office/drawing/2014/main" id="{0DEE0AB2-E753-B75D-7075-513916CE994B}"/>
              </a:ext>
            </a:extLst>
          </p:cNvPr>
          <p:cNvSpPr/>
          <p:nvPr/>
        </p:nvSpPr>
        <p:spPr>
          <a:xfrm>
            <a:off x="8827585" y="601950"/>
            <a:ext cx="3370765" cy="954107"/>
          </a:xfrm>
          <a:prstGeom prst="rect">
            <a:avLst/>
          </a:prstGeom>
          <a:noFill/>
        </p:spPr>
        <p:txBody>
          <a:bodyPr wrap="square" lIns="91440" tIns="45720" rIns="91440" bIns="45720">
            <a:spAutoFit/>
          </a:bodyPr>
          <a:lstStyle/>
          <a:p>
            <a:pPr algn="ctr"/>
            <a:r>
              <a:rPr lang="en-US" sz="2800" b="1" i="1" dirty="0">
                <a:ln w="22225">
                  <a:solidFill>
                    <a:schemeClr val="accent2"/>
                  </a:solidFill>
                  <a:prstDash val="solid"/>
                </a:ln>
                <a:solidFill>
                  <a:schemeClr val="accent2">
                    <a:lumMod val="40000"/>
                    <a:lumOff val="60000"/>
                  </a:schemeClr>
                </a:solidFill>
              </a:rPr>
              <a:t>UAF Mission Level Model of the AT-AT</a:t>
            </a:r>
          </a:p>
        </p:txBody>
      </p:sp>
      <p:sp>
        <p:nvSpPr>
          <p:cNvPr id="7" name="Rectangle 6">
            <a:extLst>
              <a:ext uri="{FF2B5EF4-FFF2-40B4-BE49-F238E27FC236}">
                <a16:creationId xmlns:a16="http://schemas.microsoft.com/office/drawing/2014/main" id="{907DAA97-C52D-BED0-3B45-F8F46ABF927A}"/>
              </a:ext>
            </a:extLst>
          </p:cNvPr>
          <p:cNvSpPr/>
          <p:nvPr/>
        </p:nvSpPr>
        <p:spPr>
          <a:xfrm>
            <a:off x="4096570" y="5229989"/>
            <a:ext cx="2772063" cy="1384995"/>
          </a:xfrm>
          <a:prstGeom prst="rect">
            <a:avLst/>
          </a:prstGeom>
          <a:noFill/>
        </p:spPr>
        <p:txBody>
          <a:bodyPr wrap="square" lIns="91440" tIns="45720" rIns="91440" bIns="45720">
            <a:spAutoFit/>
          </a:bodyPr>
          <a:lstStyle/>
          <a:p>
            <a:pPr algn="ctr"/>
            <a:r>
              <a:rPr lang="en-US" sz="2800" b="1" i="1" dirty="0">
                <a:ln w="22225">
                  <a:solidFill>
                    <a:schemeClr val="accent2"/>
                  </a:solidFill>
                  <a:prstDash val="solid"/>
                </a:ln>
                <a:solidFill>
                  <a:schemeClr val="accent2">
                    <a:lumMod val="40000"/>
                    <a:lumOff val="60000"/>
                  </a:schemeClr>
                </a:solidFill>
              </a:rPr>
              <a:t>SysML </a:t>
            </a:r>
            <a:br>
              <a:rPr lang="en-US" sz="2800" b="1" i="1" dirty="0">
                <a:ln w="22225">
                  <a:solidFill>
                    <a:schemeClr val="accent2"/>
                  </a:solidFill>
                  <a:prstDash val="solid"/>
                </a:ln>
                <a:solidFill>
                  <a:schemeClr val="accent2">
                    <a:lumMod val="40000"/>
                    <a:lumOff val="60000"/>
                  </a:schemeClr>
                </a:solidFill>
              </a:rPr>
            </a:br>
            <a:r>
              <a:rPr lang="en-US" sz="2800" b="1" i="1" dirty="0">
                <a:ln w="22225">
                  <a:solidFill>
                    <a:schemeClr val="accent2"/>
                  </a:solidFill>
                  <a:prstDash val="solid"/>
                </a:ln>
                <a:solidFill>
                  <a:schemeClr val="accent2">
                    <a:lumMod val="40000"/>
                    <a:lumOff val="60000"/>
                  </a:schemeClr>
                </a:solidFill>
              </a:rPr>
              <a:t>Model of </a:t>
            </a:r>
            <a:br>
              <a:rPr lang="en-US" sz="2800" b="1" i="1" dirty="0">
                <a:ln w="22225">
                  <a:solidFill>
                    <a:schemeClr val="accent2"/>
                  </a:solidFill>
                  <a:prstDash val="solid"/>
                </a:ln>
                <a:solidFill>
                  <a:schemeClr val="accent2">
                    <a:lumMod val="40000"/>
                    <a:lumOff val="60000"/>
                  </a:schemeClr>
                </a:solidFill>
              </a:rPr>
            </a:br>
            <a:r>
              <a:rPr lang="en-US" sz="2800" b="1" i="1" dirty="0">
                <a:ln w="22225">
                  <a:solidFill>
                    <a:schemeClr val="accent2"/>
                  </a:solidFill>
                  <a:prstDash val="solid"/>
                </a:ln>
                <a:solidFill>
                  <a:schemeClr val="accent2">
                    <a:lumMod val="40000"/>
                    <a:lumOff val="60000"/>
                  </a:schemeClr>
                </a:solidFill>
              </a:rPr>
              <a:t>AT-AT Systems</a:t>
            </a:r>
          </a:p>
        </p:txBody>
      </p:sp>
    </p:spTree>
    <p:extLst>
      <p:ext uri="{BB962C8B-B14F-4D97-AF65-F5344CB8AC3E}">
        <p14:creationId xmlns:p14="http://schemas.microsoft.com/office/powerpoint/2010/main" val="26569722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4084-0878-09A2-F29C-E0E601179C2D}"/>
              </a:ext>
            </a:extLst>
          </p:cNvPr>
          <p:cNvSpPr>
            <a:spLocks noGrp="1"/>
          </p:cNvSpPr>
          <p:nvPr>
            <p:ph type="title"/>
          </p:nvPr>
        </p:nvSpPr>
        <p:spPr>
          <a:xfrm>
            <a:off x="609918" y="210841"/>
            <a:ext cx="10978515" cy="563561"/>
          </a:xfrm>
        </p:spPr>
        <p:txBody>
          <a:bodyPr>
            <a:noAutofit/>
          </a:bodyPr>
          <a:lstStyle/>
          <a:p>
            <a:r>
              <a:rPr lang="en-US" sz="3600" dirty="0"/>
              <a:t>Measuring Mission Success Using UAF Parametrics</a:t>
            </a:r>
          </a:p>
        </p:txBody>
      </p:sp>
      <p:sp>
        <p:nvSpPr>
          <p:cNvPr id="3" name="Content Placeholder 2">
            <a:extLst>
              <a:ext uri="{FF2B5EF4-FFF2-40B4-BE49-F238E27FC236}">
                <a16:creationId xmlns:a16="http://schemas.microsoft.com/office/drawing/2014/main" id="{2CB5114A-A9C2-409E-FD7E-129DE2816457}"/>
              </a:ext>
            </a:extLst>
          </p:cNvPr>
          <p:cNvSpPr>
            <a:spLocks noGrp="1"/>
          </p:cNvSpPr>
          <p:nvPr>
            <p:ph idx="1"/>
          </p:nvPr>
        </p:nvSpPr>
        <p:spPr>
          <a:xfrm>
            <a:off x="231775" y="878034"/>
            <a:ext cx="5028858" cy="5955160"/>
          </a:xfrm>
        </p:spPr>
        <p:txBody>
          <a:bodyPr>
            <a:normAutofit fontScale="85000" lnSpcReduction="10000"/>
          </a:bodyPr>
          <a:lstStyle/>
          <a:p>
            <a:r>
              <a:rPr lang="en-US" sz="2400" dirty="0"/>
              <a:t>The example parametric diagram makes use of both UAF and SysML measurements/ value properties</a:t>
            </a:r>
          </a:p>
          <a:p>
            <a:r>
              <a:rPr lang="en-US" sz="2400" dirty="0"/>
              <a:t>These include: </a:t>
            </a:r>
          </a:p>
          <a:p>
            <a:pPr lvl="1"/>
            <a:r>
              <a:rPr lang="en-US" sz="2000" dirty="0"/>
              <a:t>Measures of Performance (MOP)</a:t>
            </a:r>
          </a:p>
          <a:p>
            <a:pPr lvl="1"/>
            <a:r>
              <a:rPr lang="en-US" sz="2000" dirty="0"/>
              <a:t>Measures of Success (MOS)</a:t>
            </a:r>
          </a:p>
          <a:p>
            <a:pPr lvl="1"/>
            <a:r>
              <a:rPr lang="en-US" sz="2000" dirty="0"/>
              <a:t>Measures of Suitability (</a:t>
            </a:r>
            <a:r>
              <a:rPr lang="en-US" sz="2000" dirty="0" err="1"/>
              <a:t>MOSu</a:t>
            </a:r>
            <a:r>
              <a:rPr lang="en-US" sz="2000" dirty="0"/>
              <a:t>)</a:t>
            </a:r>
          </a:p>
          <a:p>
            <a:pPr lvl="1"/>
            <a:r>
              <a:rPr lang="en-US" sz="2000" dirty="0"/>
              <a:t>Measure of Effectiveness (MOE)</a:t>
            </a:r>
          </a:p>
          <a:p>
            <a:r>
              <a:rPr lang="en-US" sz="2400" dirty="0"/>
              <a:t>The measurements are:</a:t>
            </a:r>
          </a:p>
          <a:p>
            <a:pPr lvl="1"/>
            <a:r>
              <a:rPr lang="en-US" sz="2000" dirty="0"/>
              <a:t>Max Range = MOP</a:t>
            </a:r>
          </a:p>
          <a:p>
            <a:pPr lvl="1"/>
            <a:r>
              <a:rPr lang="en-US" sz="2000" dirty="0"/>
              <a:t>Fuel Burn Rate = MOP</a:t>
            </a:r>
          </a:p>
          <a:p>
            <a:pPr lvl="1"/>
            <a:r>
              <a:rPr lang="en-US" sz="2000" dirty="0"/>
              <a:t>Max Weapon Load Out = </a:t>
            </a:r>
            <a:r>
              <a:rPr lang="en-US" sz="2000" dirty="0" err="1"/>
              <a:t>MOSu</a:t>
            </a:r>
            <a:endParaRPr lang="en-US" sz="2000" dirty="0"/>
          </a:p>
          <a:p>
            <a:pPr lvl="1"/>
            <a:r>
              <a:rPr lang="en-US" sz="2000" dirty="0"/>
              <a:t>Cost Per Kill = MOE</a:t>
            </a:r>
          </a:p>
          <a:p>
            <a:pPr lvl="1"/>
            <a:r>
              <a:rPr lang="en-US" sz="2000" dirty="0" err="1"/>
              <a:t>CostE</a:t>
            </a:r>
            <a:r>
              <a:rPr lang="en-US" sz="2000" dirty="0"/>
              <a:t> -&gt; Probability of Success = MOS</a:t>
            </a:r>
          </a:p>
          <a:p>
            <a:pPr lvl="1"/>
            <a:r>
              <a:rPr lang="en-US" sz="2000" dirty="0"/>
              <a:t>Attrition = MOE</a:t>
            </a:r>
          </a:p>
          <a:p>
            <a:pPr lvl="1"/>
            <a:r>
              <a:rPr lang="en-US" sz="2000" dirty="0"/>
              <a:t>The objective function calculates probability of success</a:t>
            </a:r>
          </a:p>
          <a:p>
            <a:r>
              <a:rPr lang="en-US" sz="2400" dirty="0"/>
              <a:t>Note that the diagram simply illustrates the concept and is not a detailed example</a:t>
            </a:r>
          </a:p>
        </p:txBody>
      </p:sp>
      <p:pic>
        <p:nvPicPr>
          <p:cNvPr id="5" name="Picture 1668505433.png" descr="1668505433.png">
            <a:extLst>
              <a:ext uri="{FF2B5EF4-FFF2-40B4-BE49-F238E27FC236}">
                <a16:creationId xmlns:a16="http://schemas.microsoft.com/office/drawing/2014/main" id="{A831113F-C823-1525-1A14-15AEF496815E}"/>
              </a:ext>
            </a:extLst>
          </p:cNvPr>
          <p:cNvPicPr preferRelativeResize="0">
            <a:picLocks/>
          </p:cNvPicPr>
          <p:nvPr/>
        </p:nvPicPr>
        <p:blipFill>
          <a:blip r:embed="rId2" cstate="print"/>
          <a:stretch>
            <a:fillRect/>
          </a:stretch>
        </p:blipFill>
        <p:spPr>
          <a:xfrm>
            <a:off x="5108575" y="1263222"/>
            <a:ext cx="6915150" cy="4375579"/>
          </a:xfrm>
          <a:prstGeom prst="rect">
            <a:avLst/>
          </a:prstGeom>
        </p:spPr>
      </p:pic>
      <p:sp>
        <p:nvSpPr>
          <p:cNvPr id="6" name="Footer Placeholder 4">
            <a:extLst>
              <a:ext uri="{FF2B5EF4-FFF2-40B4-BE49-F238E27FC236}">
                <a16:creationId xmlns:a16="http://schemas.microsoft.com/office/drawing/2014/main" id="{3C7D31AD-8B7F-D277-30A7-60A6A76BAD10}"/>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20536490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0C0E1-7D8B-B331-54A6-20DF4A90141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315C503-4647-40A5-07D8-531E0C5BB365}"/>
              </a:ext>
            </a:extLst>
          </p:cNvPr>
          <p:cNvSpPr>
            <a:spLocks noGrp="1"/>
          </p:cNvSpPr>
          <p:nvPr>
            <p:ph type="subTitle" idx="1"/>
          </p:nvPr>
        </p:nvSpPr>
        <p:spPr/>
        <p:txBody>
          <a:bodyPr/>
          <a:lstStyle/>
          <a:p>
            <a:endParaRPr lang="en-US"/>
          </a:p>
        </p:txBody>
      </p:sp>
      <p:pic>
        <p:nvPicPr>
          <p:cNvPr id="1026" name="Picture 2" descr="Battle of Hoth">
            <a:extLst>
              <a:ext uri="{FF2B5EF4-FFF2-40B4-BE49-F238E27FC236}">
                <a16:creationId xmlns:a16="http://schemas.microsoft.com/office/drawing/2014/main" id="{C20A2F10-9373-DF0F-47BA-E40D1DF84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73206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Title 90"/>
          <p:cNvSpPr>
            <a:spLocks noGrp="1"/>
          </p:cNvSpPr>
          <p:nvPr>
            <p:ph type="title" idx="4294967295"/>
          </p:nvPr>
        </p:nvSpPr>
        <p:spPr bwMode="auto">
          <a:xfrm>
            <a:off x="267335" y="152400"/>
            <a:ext cx="9184640" cy="609600"/>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p>
            <a:pPr eaLnBrk="1" hangingPunct="1"/>
            <a:r>
              <a:rPr lang="en-US" sz="2400" b="1">
                <a:latin typeface="Arial" pitchFamily="34" charset="0"/>
                <a:cs typeface="Arial" pitchFamily="34" charset="0"/>
              </a:rPr>
              <a:t>Different Groupings and Patterns Revealed at Different Scales</a:t>
            </a:r>
          </a:p>
        </p:txBody>
      </p:sp>
      <p:sp>
        <p:nvSpPr>
          <p:cNvPr id="66564" name="Rectangle 2"/>
          <p:cNvSpPr>
            <a:spLocks noChangeArrowheads="1"/>
          </p:cNvSpPr>
          <p:nvPr/>
        </p:nvSpPr>
        <p:spPr bwMode="auto">
          <a:xfrm>
            <a:off x="1230386" y="1658938"/>
            <a:ext cx="2327274" cy="850900"/>
          </a:xfrm>
          <a:prstGeom prst="rect">
            <a:avLst/>
          </a:prstGeom>
          <a:solidFill>
            <a:srgbClr val="FFFFCC"/>
          </a:solidFill>
          <a:ln w="12700">
            <a:solidFill>
              <a:schemeClr val="tx1"/>
            </a:solidFill>
            <a:miter lim="800000"/>
            <a:headEnd type="none" w="sm" len="sm"/>
            <a:tailEnd type="none" w="sm" len="sm"/>
          </a:ln>
        </p:spPr>
        <p:txBody>
          <a:bodyPr wrap="none" anchor="ctr"/>
          <a:lstStyle/>
          <a:p>
            <a:pPr algn="ctr" defTabSz="914400" eaLnBrk="0" hangingPunct="0">
              <a:defRPr/>
            </a:pPr>
            <a:r>
              <a:rPr lang="en-US" sz="1600" b="1">
                <a:solidFill>
                  <a:prstClr val="black"/>
                </a:solidFill>
                <a:latin typeface="Arial" pitchFamily="34" charset="0"/>
                <a:cs typeface="Arial" pitchFamily="34" charset="0"/>
              </a:rPr>
              <a:t>Enterprise</a:t>
            </a:r>
            <a:r>
              <a:rPr lang="en-US" sz="1100" b="1">
                <a:solidFill>
                  <a:prstClr val="black"/>
                </a:solidFill>
                <a:latin typeface="Arial" pitchFamily="34" charset="0"/>
                <a:cs typeface="Arial" pitchFamily="34" charset="0"/>
              </a:rPr>
              <a:t> </a:t>
            </a:r>
          </a:p>
          <a:p>
            <a:pPr algn="ctr" defTabSz="914400" eaLnBrk="0" hangingPunct="0">
              <a:defRPr/>
            </a:pPr>
            <a:r>
              <a:rPr lang="en-US" sz="1600" b="1">
                <a:solidFill>
                  <a:prstClr val="black"/>
                </a:solidFill>
                <a:latin typeface="Arial" pitchFamily="34" charset="0"/>
                <a:cs typeface="Arial" pitchFamily="34" charset="0"/>
              </a:rPr>
              <a:t>Systems Engineering</a:t>
            </a:r>
          </a:p>
        </p:txBody>
      </p:sp>
      <p:sp>
        <p:nvSpPr>
          <p:cNvPr id="66565" name="Rectangle 3"/>
          <p:cNvSpPr>
            <a:spLocks noChangeArrowheads="1"/>
          </p:cNvSpPr>
          <p:nvPr/>
        </p:nvSpPr>
        <p:spPr bwMode="auto">
          <a:xfrm>
            <a:off x="1230386" y="3378200"/>
            <a:ext cx="2327274" cy="850900"/>
          </a:xfrm>
          <a:prstGeom prst="rect">
            <a:avLst/>
          </a:prstGeom>
          <a:solidFill>
            <a:srgbClr val="FFFFCC"/>
          </a:solidFill>
          <a:ln w="12700">
            <a:solidFill>
              <a:schemeClr val="tx1"/>
            </a:solidFill>
            <a:miter lim="800000"/>
            <a:headEnd type="none" w="sm" len="sm"/>
            <a:tailEnd type="none" w="sm" len="sm"/>
          </a:ln>
          <a:effectLst>
            <a:glow rad="228600">
              <a:schemeClr val="accent5">
                <a:satMod val="175000"/>
                <a:alpha val="40000"/>
              </a:schemeClr>
            </a:glow>
          </a:effectLst>
        </p:spPr>
        <p:txBody>
          <a:bodyPr wrap="none" anchor="ctr"/>
          <a:lstStyle/>
          <a:p>
            <a:pPr algn="ctr" defTabSz="914400" eaLnBrk="0" hangingPunct="0">
              <a:defRPr/>
            </a:pPr>
            <a:r>
              <a:rPr lang="en-US" sz="1600" b="1">
                <a:solidFill>
                  <a:prstClr val="black"/>
                </a:solidFill>
                <a:latin typeface="Arial" pitchFamily="34" charset="0"/>
                <a:cs typeface="Arial" pitchFamily="34" charset="0"/>
              </a:rPr>
              <a:t>System</a:t>
            </a:r>
            <a:r>
              <a:rPr lang="en-US" sz="1100" b="1">
                <a:solidFill>
                  <a:prstClr val="black"/>
                </a:solidFill>
                <a:latin typeface="Arial" pitchFamily="34" charset="0"/>
                <a:cs typeface="Arial" pitchFamily="34" charset="0"/>
              </a:rPr>
              <a:t> </a:t>
            </a:r>
            <a:r>
              <a:rPr lang="en-US" sz="1600" b="1">
                <a:solidFill>
                  <a:prstClr val="black"/>
                </a:solidFill>
                <a:latin typeface="Arial" pitchFamily="34" charset="0"/>
                <a:cs typeface="Arial" pitchFamily="34" charset="0"/>
              </a:rPr>
              <a:t>of</a:t>
            </a:r>
            <a:r>
              <a:rPr lang="en-US" sz="1100" b="1">
                <a:solidFill>
                  <a:prstClr val="black"/>
                </a:solidFill>
                <a:latin typeface="Arial" pitchFamily="34" charset="0"/>
                <a:cs typeface="Arial" pitchFamily="34" charset="0"/>
              </a:rPr>
              <a:t> </a:t>
            </a:r>
            <a:r>
              <a:rPr lang="en-US" sz="1600" b="1">
                <a:solidFill>
                  <a:prstClr val="black"/>
                </a:solidFill>
                <a:latin typeface="Arial" pitchFamily="34" charset="0"/>
                <a:cs typeface="Arial" pitchFamily="34" charset="0"/>
              </a:rPr>
              <a:t>Systems</a:t>
            </a:r>
            <a:endParaRPr lang="en-US" sz="1100" b="1">
              <a:solidFill>
                <a:prstClr val="black"/>
              </a:solidFill>
              <a:latin typeface="Arial" pitchFamily="34" charset="0"/>
              <a:cs typeface="Arial" pitchFamily="34" charset="0"/>
            </a:endParaRPr>
          </a:p>
          <a:p>
            <a:pPr algn="ctr" defTabSz="914400" eaLnBrk="0" hangingPunct="0">
              <a:defRPr/>
            </a:pPr>
            <a:r>
              <a:rPr lang="en-US" sz="1600" b="1">
                <a:solidFill>
                  <a:prstClr val="black"/>
                </a:solidFill>
                <a:latin typeface="Arial" pitchFamily="34" charset="0"/>
                <a:cs typeface="Arial" pitchFamily="34" charset="0"/>
              </a:rPr>
              <a:t>Engineering</a:t>
            </a:r>
          </a:p>
        </p:txBody>
      </p:sp>
      <p:sp>
        <p:nvSpPr>
          <p:cNvPr id="66566" name="Rectangle 4"/>
          <p:cNvSpPr>
            <a:spLocks noChangeArrowheads="1"/>
          </p:cNvSpPr>
          <p:nvPr/>
        </p:nvSpPr>
        <p:spPr bwMode="auto">
          <a:xfrm>
            <a:off x="1230386" y="5016500"/>
            <a:ext cx="2327274" cy="850900"/>
          </a:xfrm>
          <a:prstGeom prst="rect">
            <a:avLst/>
          </a:prstGeom>
          <a:solidFill>
            <a:srgbClr val="FFFFCC"/>
          </a:solidFill>
          <a:ln w="12700">
            <a:solidFill>
              <a:schemeClr val="tx1"/>
            </a:solidFill>
            <a:miter lim="800000"/>
            <a:headEnd type="none" w="sm" len="sm"/>
            <a:tailEnd type="none" w="sm" len="sm"/>
          </a:ln>
        </p:spPr>
        <p:txBody>
          <a:bodyPr wrap="none" anchor="ctr"/>
          <a:lstStyle/>
          <a:p>
            <a:pPr algn="ctr" defTabSz="914400" eaLnBrk="0" hangingPunct="0">
              <a:defRPr/>
            </a:pPr>
            <a:r>
              <a:rPr lang="en-US" sz="1600" b="1">
                <a:solidFill>
                  <a:prstClr val="black"/>
                </a:solidFill>
                <a:latin typeface="Arial" pitchFamily="34" charset="0"/>
                <a:cs typeface="Arial" pitchFamily="34" charset="0"/>
              </a:rPr>
              <a:t>Systems</a:t>
            </a:r>
            <a:endParaRPr lang="en-US" sz="1100" b="1">
              <a:solidFill>
                <a:prstClr val="black"/>
              </a:solidFill>
              <a:latin typeface="Arial" pitchFamily="34" charset="0"/>
              <a:cs typeface="Arial" pitchFamily="34" charset="0"/>
            </a:endParaRPr>
          </a:p>
          <a:p>
            <a:pPr algn="ctr" defTabSz="914400" eaLnBrk="0" hangingPunct="0">
              <a:defRPr/>
            </a:pPr>
            <a:r>
              <a:rPr lang="en-US" sz="1600" b="1">
                <a:solidFill>
                  <a:prstClr val="black"/>
                </a:solidFill>
                <a:latin typeface="Arial" pitchFamily="34" charset="0"/>
                <a:cs typeface="Arial" pitchFamily="34" charset="0"/>
              </a:rPr>
              <a:t>Engineering</a:t>
            </a:r>
          </a:p>
        </p:txBody>
      </p:sp>
      <p:grpSp>
        <p:nvGrpSpPr>
          <p:cNvPr id="2" name="Group 5"/>
          <p:cNvGrpSpPr>
            <a:grpSpLocks/>
          </p:cNvGrpSpPr>
          <p:nvPr/>
        </p:nvGrpSpPr>
        <p:grpSpPr bwMode="auto">
          <a:xfrm>
            <a:off x="1906660" y="2611438"/>
            <a:ext cx="965200" cy="2324100"/>
            <a:chOff x="2320" y="1827"/>
            <a:chExt cx="608" cy="1464"/>
          </a:xfrm>
        </p:grpSpPr>
        <p:sp>
          <p:nvSpPr>
            <p:cNvPr id="66646" name="AutoShape 6"/>
            <p:cNvSpPr>
              <a:spLocks noChangeArrowheads="1"/>
            </p:cNvSpPr>
            <p:nvPr/>
          </p:nvSpPr>
          <p:spPr bwMode="auto">
            <a:xfrm>
              <a:off x="2320" y="1827"/>
              <a:ext cx="136" cy="392"/>
            </a:xfrm>
            <a:prstGeom prst="upArrow">
              <a:avLst>
                <a:gd name="adj1" fmla="val 50000"/>
                <a:gd name="adj2" fmla="val 72059"/>
              </a:avLst>
            </a:prstGeom>
            <a:solidFill>
              <a:srgbClr val="0C2D83"/>
            </a:solidFill>
            <a:ln w="12700">
              <a:solidFill>
                <a:schemeClr val="tx1"/>
              </a:solidFill>
              <a:miter lim="800000"/>
              <a:headEnd type="none" w="sm" len="sm"/>
              <a:tailEnd type="none" w="sm" len="sm"/>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sp>
          <p:nvSpPr>
            <p:cNvPr id="66647" name="AutoShape 7"/>
            <p:cNvSpPr>
              <a:spLocks noChangeArrowheads="1"/>
            </p:cNvSpPr>
            <p:nvPr/>
          </p:nvSpPr>
          <p:spPr bwMode="auto">
            <a:xfrm>
              <a:off x="2328" y="2891"/>
              <a:ext cx="136" cy="392"/>
            </a:xfrm>
            <a:prstGeom prst="upArrow">
              <a:avLst>
                <a:gd name="adj1" fmla="val 50000"/>
                <a:gd name="adj2" fmla="val 72059"/>
              </a:avLst>
            </a:prstGeom>
            <a:solidFill>
              <a:srgbClr val="0C2D83"/>
            </a:solidFill>
            <a:ln w="12700">
              <a:solidFill>
                <a:schemeClr val="tx1"/>
              </a:solidFill>
              <a:miter lim="800000"/>
              <a:headEnd type="none" w="sm" len="sm"/>
              <a:tailEnd type="none" w="sm" len="sm"/>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sp>
          <p:nvSpPr>
            <p:cNvPr id="66648" name="AutoShape 8"/>
            <p:cNvSpPr>
              <a:spLocks noChangeArrowheads="1"/>
            </p:cNvSpPr>
            <p:nvPr/>
          </p:nvSpPr>
          <p:spPr bwMode="auto">
            <a:xfrm flipV="1">
              <a:off x="2792" y="1835"/>
              <a:ext cx="136" cy="392"/>
            </a:xfrm>
            <a:prstGeom prst="upArrow">
              <a:avLst>
                <a:gd name="adj1" fmla="val 50000"/>
                <a:gd name="adj2" fmla="val 72059"/>
              </a:avLst>
            </a:prstGeom>
            <a:solidFill>
              <a:srgbClr val="0C2D83"/>
            </a:solidFill>
            <a:ln w="12700">
              <a:solidFill>
                <a:schemeClr val="tx1"/>
              </a:solidFill>
              <a:miter lim="800000"/>
              <a:headEnd type="none" w="sm" len="sm"/>
              <a:tailEnd type="none" w="sm" len="sm"/>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sp>
          <p:nvSpPr>
            <p:cNvPr id="66649" name="AutoShape 9"/>
            <p:cNvSpPr>
              <a:spLocks noChangeArrowheads="1"/>
            </p:cNvSpPr>
            <p:nvPr/>
          </p:nvSpPr>
          <p:spPr bwMode="auto">
            <a:xfrm flipV="1">
              <a:off x="2776" y="2899"/>
              <a:ext cx="136" cy="392"/>
            </a:xfrm>
            <a:prstGeom prst="upArrow">
              <a:avLst>
                <a:gd name="adj1" fmla="val 50000"/>
                <a:gd name="adj2" fmla="val 72059"/>
              </a:avLst>
            </a:prstGeom>
            <a:solidFill>
              <a:srgbClr val="0C2D83"/>
            </a:solidFill>
            <a:ln w="12700">
              <a:solidFill>
                <a:schemeClr val="tx1"/>
              </a:solidFill>
              <a:miter lim="800000"/>
              <a:headEnd type="none" w="sm" len="sm"/>
              <a:tailEnd type="none" w="sm" len="sm"/>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grpSp>
      <p:sp>
        <p:nvSpPr>
          <p:cNvPr id="131082" name="Cloud"/>
          <p:cNvSpPr>
            <a:spLocks noChangeAspect="1" noEditPoints="1" noChangeArrowheads="1"/>
          </p:cNvSpPr>
          <p:nvPr/>
        </p:nvSpPr>
        <p:spPr bwMode="auto">
          <a:xfrm>
            <a:off x="6485924" y="1735140"/>
            <a:ext cx="1063625" cy="7143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lgn="ctr" defTabSz="914400">
              <a:defRPr/>
            </a:pPr>
            <a:endParaRPr lang="en-US" sz="1600">
              <a:solidFill>
                <a:prstClr val="black"/>
              </a:solidFill>
              <a:latin typeface="Arial" pitchFamily="34" charset="0"/>
              <a:cs typeface="Arial" pitchFamily="34" charset="0"/>
            </a:endParaRPr>
          </a:p>
        </p:txBody>
      </p:sp>
      <p:sp>
        <p:nvSpPr>
          <p:cNvPr id="66569" name="Text Box 11"/>
          <p:cNvSpPr txBox="1">
            <a:spLocks noChangeArrowheads="1"/>
          </p:cNvSpPr>
          <p:nvPr/>
        </p:nvSpPr>
        <p:spPr bwMode="auto">
          <a:xfrm>
            <a:off x="8385175" y="4859338"/>
            <a:ext cx="2514600" cy="738664"/>
          </a:xfrm>
          <a:prstGeom prst="rect">
            <a:avLst/>
          </a:prstGeom>
          <a:noFill/>
          <a:ln w="12700">
            <a:noFill/>
            <a:miter lim="800000"/>
            <a:headEnd/>
            <a:tailEnd/>
          </a:ln>
        </p:spPr>
        <p:txBody>
          <a:bodyPr>
            <a:spAutoFit/>
          </a:bodyPr>
          <a:lstStyle/>
          <a:p>
            <a:pPr defTabSz="914400">
              <a:defRPr/>
            </a:pPr>
            <a:r>
              <a:rPr lang="en-US" sz="1400" b="1">
                <a:solidFill>
                  <a:srgbClr val="FF0000"/>
                </a:solidFill>
                <a:latin typeface="Arial" pitchFamily="34" charset="0"/>
                <a:cs typeface="Arial" pitchFamily="34" charset="0"/>
              </a:rPr>
              <a:t>Functional</a:t>
            </a:r>
            <a:r>
              <a:rPr lang="en-US" sz="1400" b="1">
                <a:solidFill>
                  <a:prstClr val="black"/>
                </a:solidFill>
                <a:latin typeface="Arial" pitchFamily="34" charset="0"/>
                <a:cs typeface="Arial" pitchFamily="34" charset="0"/>
              </a:rPr>
              <a:t> Descriptions</a:t>
            </a:r>
          </a:p>
          <a:p>
            <a:pPr defTabSz="914400">
              <a:defRPr/>
            </a:pPr>
            <a:r>
              <a:rPr lang="en-US" sz="1400" b="1">
                <a:solidFill>
                  <a:prstClr val="black"/>
                </a:solidFill>
                <a:latin typeface="Arial" pitchFamily="34" charset="0"/>
                <a:cs typeface="Arial" pitchFamily="34" charset="0"/>
              </a:rPr>
              <a:t>Detailed Specifications </a:t>
            </a:r>
          </a:p>
          <a:p>
            <a:pPr defTabSz="914400">
              <a:defRPr/>
            </a:pPr>
            <a:r>
              <a:rPr lang="en-US" sz="1400" b="1">
                <a:solidFill>
                  <a:prstClr val="black"/>
                </a:solidFill>
                <a:latin typeface="Arial" pitchFamily="34" charset="0"/>
                <a:cs typeface="Arial" pitchFamily="34" charset="0"/>
              </a:rPr>
              <a:t>Detailed Requirements</a:t>
            </a:r>
            <a:endParaRPr lang="en-US" sz="1600">
              <a:solidFill>
                <a:prstClr val="black"/>
              </a:solidFill>
              <a:latin typeface="Arial" pitchFamily="34" charset="0"/>
              <a:cs typeface="Arial" pitchFamily="34" charset="0"/>
            </a:endParaRPr>
          </a:p>
        </p:txBody>
      </p:sp>
      <p:sp>
        <p:nvSpPr>
          <p:cNvPr id="66570" name="Text Box 12"/>
          <p:cNvSpPr txBox="1">
            <a:spLocks noChangeArrowheads="1"/>
          </p:cNvSpPr>
          <p:nvPr/>
        </p:nvSpPr>
        <p:spPr bwMode="auto">
          <a:xfrm>
            <a:off x="4230937" y="1811338"/>
            <a:ext cx="1447832" cy="523220"/>
          </a:xfrm>
          <a:prstGeom prst="rect">
            <a:avLst/>
          </a:prstGeom>
          <a:noFill/>
          <a:ln w="12700">
            <a:noFill/>
            <a:miter lim="800000"/>
            <a:headEnd/>
            <a:tailEnd/>
          </a:ln>
        </p:spPr>
        <p:txBody>
          <a:bodyPr wrap="none">
            <a:spAutoFit/>
          </a:bodyPr>
          <a:lstStyle/>
          <a:p>
            <a:pPr algn="ctr" defTabSz="914400">
              <a:defRPr/>
            </a:pPr>
            <a:r>
              <a:rPr lang="en-US" sz="1400" b="1">
                <a:solidFill>
                  <a:prstClr val="black"/>
                </a:solidFill>
                <a:latin typeface="Arial" pitchFamily="34" charset="0"/>
                <a:cs typeface="Arial" pitchFamily="34" charset="0"/>
              </a:rPr>
              <a:t> Enterprise &amp;</a:t>
            </a:r>
          </a:p>
          <a:p>
            <a:pPr algn="ctr" defTabSz="914400">
              <a:defRPr/>
            </a:pPr>
            <a:r>
              <a:rPr lang="en-US" sz="1400" b="1">
                <a:solidFill>
                  <a:prstClr val="black"/>
                </a:solidFill>
                <a:latin typeface="Arial" pitchFamily="34" charset="0"/>
                <a:cs typeface="Arial" pitchFamily="34" charset="0"/>
              </a:rPr>
              <a:t>Sub-enterprise</a:t>
            </a:r>
            <a:endParaRPr lang="en-US" sz="1600">
              <a:solidFill>
                <a:prstClr val="black"/>
              </a:solidFill>
              <a:latin typeface="Arial" pitchFamily="34" charset="0"/>
              <a:cs typeface="Arial" pitchFamily="34" charset="0"/>
            </a:endParaRPr>
          </a:p>
        </p:txBody>
      </p:sp>
      <p:sp>
        <p:nvSpPr>
          <p:cNvPr id="66571" name="Text Box 13"/>
          <p:cNvSpPr txBox="1">
            <a:spLocks noChangeArrowheads="1"/>
          </p:cNvSpPr>
          <p:nvPr/>
        </p:nvSpPr>
        <p:spPr bwMode="auto">
          <a:xfrm>
            <a:off x="4041775" y="3348038"/>
            <a:ext cx="1827744" cy="738664"/>
          </a:xfrm>
          <a:prstGeom prst="rect">
            <a:avLst/>
          </a:prstGeom>
          <a:noFill/>
          <a:ln w="12700" algn="ctr">
            <a:noFill/>
            <a:miter lim="800000"/>
            <a:headEnd/>
            <a:tailEnd/>
          </a:ln>
        </p:spPr>
        <p:txBody>
          <a:bodyPr wrap="none">
            <a:spAutoFit/>
          </a:bodyPr>
          <a:lstStyle/>
          <a:p>
            <a:pPr algn="ctr" defTabSz="914400">
              <a:defRPr/>
            </a:pPr>
            <a:r>
              <a:rPr lang="en-US" sz="1400" b="1">
                <a:solidFill>
                  <a:prstClr val="black"/>
                </a:solidFill>
                <a:latin typeface="Arial" pitchFamily="34" charset="0"/>
                <a:cs typeface="Arial" pitchFamily="34" charset="0"/>
              </a:rPr>
              <a:t>Tens of</a:t>
            </a:r>
          </a:p>
          <a:p>
            <a:pPr algn="ctr" defTabSz="914400">
              <a:defRPr/>
            </a:pPr>
            <a:r>
              <a:rPr lang="en-US" sz="1400" b="1">
                <a:solidFill>
                  <a:prstClr val="black"/>
                </a:solidFill>
                <a:latin typeface="Arial" pitchFamily="34" charset="0"/>
                <a:cs typeface="Arial" pitchFamily="34" charset="0"/>
              </a:rPr>
              <a:t>System of Systems</a:t>
            </a:r>
          </a:p>
          <a:p>
            <a:pPr algn="ctr" defTabSz="914400">
              <a:defRPr/>
            </a:pPr>
            <a:r>
              <a:rPr lang="en-US" sz="1400" b="1">
                <a:solidFill>
                  <a:prstClr val="black"/>
                </a:solidFill>
                <a:latin typeface="Arial" pitchFamily="34" charset="0"/>
                <a:cs typeface="Arial" pitchFamily="34" charset="0"/>
              </a:rPr>
              <a:t>(Mission Strings)</a:t>
            </a:r>
          </a:p>
        </p:txBody>
      </p:sp>
      <p:sp>
        <p:nvSpPr>
          <p:cNvPr id="66572" name="Text Box 14"/>
          <p:cNvSpPr txBox="1">
            <a:spLocks noChangeArrowheads="1"/>
          </p:cNvSpPr>
          <p:nvPr/>
        </p:nvSpPr>
        <p:spPr bwMode="auto">
          <a:xfrm>
            <a:off x="4169834" y="5024438"/>
            <a:ext cx="1568450" cy="738664"/>
          </a:xfrm>
          <a:prstGeom prst="rect">
            <a:avLst/>
          </a:prstGeom>
          <a:noFill/>
          <a:ln w="12700" algn="ctr">
            <a:noFill/>
            <a:miter lim="800000"/>
            <a:headEnd/>
            <a:tailEnd/>
          </a:ln>
        </p:spPr>
        <p:txBody>
          <a:bodyPr>
            <a:spAutoFit/>
          </a:bodyPr>
          <a:lstStyle/>
          <a:p>
            <a:pPr algn="ctr" defTabSz="914400">
              <a:defRPr/>
            </a:pPr>
            <a:r>
              <a:rPr lang="en-US" sz="1400" b="1">
                <a:solidFill>
                  <a:prstClr val="black"/>
                </a:solidFill>
                <a:latin typeface="Arial" pitchFamily="34" charset="0"/>
                <a:cs typeface="Arial" pitchFamily="34" charset="0"/>
              </a:rPr>
              <a:t>Hundreds of Independent</a:t>
            </a:r>
          </a:p>
          <a:p>
            <a:pPr algn="ctr" defTabSz="914400">
              <a:defRPr/>
            </a:pPr>
            <a:r>
              <a:rPr lang="en-US" sz="1400" b="1">
                <a:solidFill>
                  <a:prstClr val="black"/>
                </a:solidFill>
                <a:latin typeface="Arial" pitchFamily="34" charset="0"/>
                <a:cs typeface="Arial" pitchFamily="34" charset="0"/>
              </a:rPr>
              <a:t>Systems </a:t>
            </a:r>
          </a:p>
        </p:txBody>
      </p:sp>
      <p:grpSp>
        <p:nvGrpSpPr>
          <p:cNvPr id="3" name="Group 15"/>
          <p:cNvGrpSpPr>
            <a:grpSpLocks/>
          </p:cNvGrpSpPr>
          <p:nvPr/>
        </p:nvGrpSpPr>
        <p:grpSpPr bwMode="auto">
          <a:xfrm>
            <a:off x="6168424" y="4340227"/>
            <a:ext cx="1590676" cy="1438275"/>
            <a:chOff x="3231" y="2601"/>
            <a:chExt cx="1002" cy="906"/>
          </a:xfrm>
        </p:grpSpPr>
        <p:sp>
          <p:nvSpPr>
            <p:cNvPr id="66601" name="Text Box 16"/>
            <p:cNvSpPr txBox="1">
              <a:spLocks noChangeArrowheads="1"/>
            </p:cNvSpPr>
            <p:nvPr/>
          </p:nvSpPr>
          <p:spPr bwMode="auto">
            <a:xfrm>
              <a:off x="3231" y="2601"/>
              <a:ext cx="310" cy="291"/>
            </a:xfrm>
            <a:prstGeom prst="rect">
              <a:avLst/>
            </a:prstGeom>
            <a:noFill/>
            <a:ln w="12700">
              <a:noFill/>
              <a:miter lim="800000"/>
              <a:headEnd/>
              <a:tailEnd/>
            </a:ln>
          </p:spPr>
          <p:txBody>
            <a:bodyPr wrap="none">
              <a:spAutoFit/>
            </a:bodyPr>
            <a:lstStyle/>
            <a:p>
              <a:pPr algn="ctr" defTabSz="914400">
                <a:defRPr/>
              </a:pPr>
              <a:r>
                <a:rPr lang="en-US" b="1">
                  <a:solidFill>
                    <a:prstClr val="black"/>
                  </a:solidFill>
                  <a:latin typeface="Arial" pitchFamily="34" charset="0"/>
                  <a:cs typeface="Arial" pitchFamily="34" charset="0"/>
                </a:rPr>
                <a:t>…</a:t>
              </a:r>
            </a:p>
          </p:txBody>
        </p:sp>
        <p:grpSp>
          <p:nvGrpSpPr>
            <p:cNvPr id="4" name="Group 17"/>
            <p:cNvGrpSpPr>
              <a:grpSpLocks/>
            </p:cNvGrpSpPr>
            <p:nvPr/>
          </p:nvGrpSpPr>
          <p:grpSpPr bwMode="auto">
            <a:xfrm>
              <a:off x="3284" y="2928"/>
              <a:ext cx="240" cy="96"/>
              <a:chOff x="4080" y="3648"/>
              <a:chExt cx="240" cy="96"/>
            </a:xfrm>
          </p:grpSpPr>
          <p:sp>
            <p:nvSpPr>
              <p:cNvPr id="66644" name="Line 18"/>
              <p:cNvSpPr>
                <a:spLocks noChangeShapeType="1"/>
              </p:cNvSpPr>
              <p:nvPr/>
            </p:nvSpPr>
            <p:spPr bwMode="auto">
              <a:xfrm>
                <a:off x="4080" y="3696"/>
                <a:ext cx="240" cy="0"/>
              </a:xfrm>
              <a:prstGeom prst="line">
                <a:avLst/>
              </a:prstGeom>
              <a:noFill/>
              <a:ln w="12700">
                <a:solidFill>
                  <a:schemeClr val="tx1"/>
                </a:solidFill>
                <a:round/>
                <a:headEnd/>
                <a:tailEnd/>
              </a:ln>
            </p:spPr>
            <p:txBody>
              <a:bodyPr/>
              <a:lstStyle/>
              <a:p>
                <a:pPr algn="ctr" defTabSz="914400">
                  <a:defRPr/>
                </a:pPr>
                <a:endParaRPr lang="en-US" sz="1600">
                  <a:solidFill>
                    <a:prstClr val="black"/>
                  </a:solidFill>
                  <a:latin typeface="Arial" pitchFamily="34" charset="0"/>
                  <a:cs typeface="Arial" pitchFamily="34" charset="0"/>
                </a:endParaRPr>
              </a:p>
            </p:txBody>
          </p:sp>
          <p:sp>
            <p:nvSpPr>
              <p:cNvPr id="66645" name="Rectangle 19"/>
              <p:cNvSpPr>
                <a:spLocks noChangeArrowheads="1"/>
              </p:cNvSpPr>
              <p:nvPr/>
            </p:nvSpPr>
            <p:spPr bwMode="auto">
              <a:xfrm>
                <a:off x="4148" y="36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grpSp>
        <p:grpSp>
          <p:nvGrpSpPr>
            <p:cNvPr id="5" name="Group 20"/>
            <p:cNvGrpSpPr>
              <a:grpSpLocks/>
            </p:cNvGrpSpPr>
            <p:nvPr/>
          </p:nvGrpSpPr>
          <p:grpSpPr bwMode="auto">
            <a:xfrm>
              <a:off x="3380" y="3024"/>
              <a:ext cx="240" cy="96"/>
              <a:chOff x="4080" y="3648"/>
              <a:chExt cx="240" cy="96"/>
            </a:xfrm>
          </p:grpSpPr>
          <p:sp>
            <p:nvSpPr>
              <p:cNvPr id="66642" name="Line 21"/>
              <p:cNvSpPr>
                <a:spLocks noChangeShapeType="1"/>
              </p:cNvSpPr>
              <p:nvPr/>
            </p:nvSpPr>
            <p:spPr bwMode="auto">
              <a:xfrm>
                <a:off x="4080" y="3696"/>
                <a:ext cx="240" cy="0"/>
              </a:xfrm>
              <a:prstGeom prst="line">
                <a:avLst/>
              </a:prstGeom>
              <a:noFill/>
              <a:ln w="12700">
                <a:solidFill>
                  <a:schemeClr val="tx1"/>
                </a:solidFill>
                <a:round/>
                <a:headEnd/>
                <a:tailEnd/>
              </a:ln>
            </p:spPr>
            <p:txBody>
              <a:bodyPr/>
              <a:lstStyle/>
              <a:p>
                <a:pPr algn="ctr" defTabSz="914400">
                  <a:defRPr/>
                </a:pPr>
                <a:endParaRPr lang="en-US" sz="1600">
                  <a:solidFill>
                    <a:prstClr val="black"/>
                  </a:solidFill>
                  <a:latin typeface="Arial" pitchFamily="34" charset="0"/>
                  <a:cs typeface="Arial" pitchFamily="34" charset="0"/>
                </a:endParaRPr>
              </a:p>
            </p:txBody>
          </p:sp>
          <p:sp>
            <p:nvSpPr>
              <p:cNvPr id="66643" name="Rectangle 22"/>
              <p:cNvSpPr>
                <a:spLocks noChangeArrowheads="1"/>
              </p:cNvSpPr>
              <p:nvPr/>
            </p:nvSpPr>
            <p:spPr bwMode="auto">
              <a:xfrm>
                <a:off x="4148" y="36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grpSp>
        <p:grpSp>
          <p:nvGrpSpPr>
            <p:cNvPr id="6" name="Group 23"/>
            <p:cNvGrpSpPr>
              <a:grpSpLocks/>
            </p:cNvGrpSpPr>
            <p:nvPr/>
          </p:nvGrpSpPr>
          <p:grpSpPr bwMode="auto">
            <a:xfrm>
              <a:off x="3476" y="2880"/>
              <a:ext cx="240" cy="96"/>
              <a:chOff x="4080" y="3648"/>
              <a:chExt cx="240" cy="96"/>
            </a:xfrm>
          </p:grpSpPr>
          <p:sp>
            <p:nvSpPr>
              <p:cNvPr id="66640" name="Line 24"/>
              <p:cNvSpPr>
                <a:spLocks noChangeShapeType="1"/>
              </p:cNvSpPr>
              <p:nvPr/>
            </p:nvSpPr>
            <p:spPr bwMode="auto">
              <a:xfrm>
                <a:off x="4080" y="3696"/>
                <a:ext cx="240" cy="0"/>
              </a:xfrm>
              <a:prstGeom prst="line">
                <a:avLst/>
              </a:prstGeom>
              <a:noFill/>
              <a:ln w="12700">
                <a:solidFill>
                  <a:schemeClr val="tx1"/>
                </a:solidFill>
                <a:round/>
                <a:headEnd/>
                <a:tailEnd/>
              </a:ln>
            </p:spPr>
            <p:txBody>
              <a:bodyPr/>
              <a:lstStyle/>
              <a:p>
                <a:pPr algn="ctr" defTabSz="914400">
                  <a:defRPr/>
                </a:pPr>
                <a:endParaRPr lang="en-US" sz="1600">
                  <a:solidFill>
                    <a:prstClr val="black"/>
                  </a:solidFill>
                  <a:latin typeface="Arial" pitchFamily="34" charset="0"/>
                  <a:cs typeface="Arial" pitchFamily="34" charset="0"/>
                </a:endParaRPr>
              </a:p>
            </p:txBody>
          </p:sp>
          <p:sp>
            <p:nvSpPr>
              <p:cNvPr id="66641" name="Rectangle 25"/>
              <p:cNvSpPr>
                <a:spLocks noChangeArrowheads="1"/>
              </p:cNvSpPr>
              <p:nvPr/>
            </p:nvSpPr>
            <p:spPr bwMode="auto">
              <a:xfrm>
                <a:off x="4148" y="36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grpSp>
        <p:grpSp>
          <p:nvGrpSpPr>
            <p:cNvPr id="7" name="Group 26"/>
            <p:cNvGrpSpPr>
              <a:grpSpLocks/>
            </p:cNvGrpSpPr>
            <p:nvPr/>
          </p:nvGrpSpPr>
          <p:grpSpPr bwMode="auto">
            <a:xfrm>
              <a:off x="3572" y="2976"/>
              <a:ext cx="240" cy="96"/>
              <a:chOff x="4080" y="3648"/>
              <a:chExt cx="240" cy="96"/>
            </a:xfrm>
          </p:grpSpPr>
          <p:sp>
            <p:nvSpPr>
              <p:cNvPr id="66638" name="Line 27"/>
              <p:cNvSpPr>
                <a:spLocks noChangeShapeType="1"/>
              </p:cNvSpPr>
              <p:nvPr/>
            </p:nvSpPr>
            <p:spPr bwMode="auto">
              <a:xfrm>
                <a:off x="4080" y="3696"/>
                <a:ext cx="240" cy="0"/>
              </a:xfrm>
              <a:prstGeom prst="line">
                <a:avLst/>
              </a:prstGeom>
              <a:noFill/>
              <a:ln w="12700">
                <a:solidFill>
                  <a:schemeClr val="tx1"/>
                </a:solidFill>
                <a:round/>
                <a:headEnd/>
                <a:tailEnd/>
              </a:ln>
            </p:spPr>
            <p:txBody>
              <a:bodyPr/>
              <a:lstStyle/>
              <a:p>
                <a:pPr algn="ctr" defTabSz="914400">
                  <a:defRPr/>
                </a:pPr>
                <a:endParaRPr lang="en-US" sz="1600">
                  <a:solidFill>
                    <a:prstClr val="black"/>
                  </a:solidFill>
                  <a:latin typeface="Arial" pitchFamily="34" charset="0"/>
                  <a:cs typeface="Arial" pitchFamily="34" charset="0"/>
                </a:endParaRPr>
              </a:p>
            </p:txBody>
          </p:sp>
          <p:sp>
            <p:nvSpPr>
              <p:cNvPr id="66639" name="Rectangle 28"/>
              <p:cNvSpPr>
                <a:spLocks noChangeArrowheads="1"/>
              </p:cNvSpPr>
              <p:nvPr/>
            </p:nvSpPr>
            <p:spPr bwMode="auto">
              <a:xfrm>
                <a:off x="4148" y="36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grpSp>
        <p:grpSp>
          <p:nvGrpSpPr>
            <p:cNvPr id="8" name="Group 29"/>
            <p:cNvGrpSpPr>
              <a:grpSpLocks/>
            </p:cNvGrpSpPr>
            <p:nvPr/>
          </p:nvGrpSpPr>
          <p:grpSpPr bwMode="auto">
            <a:xfrm>
              <a:off x="3668" y="2832"/>
              <a:ext cx="240" cy="96"/>
              <a:chOff x="4080" y="3648"/>
              <a:chExt cx="240" cy="96"/>
            </a:xfrm>
          </p:grpSpPr>
          <p:sp>
            <p:nvSpPr>
              <p:cNvPr id="66636" name="Line 30"/>
              <p:cNvSpPr>
                <a:spLocks noChangeShapeType="1"/>
              </p:cNvSpPr>
              <p:nvPr/>
            </p:nvSpPr>
            <p:spPr bwMode="auto">
              <a:xfrm>
                <a:off x="4080" y="3696"/>
                <a:ext cx="240" cy="0"/>
              </a:xfrm>
              <a:prstGeom prst="line">
                <a:avLst/>
              </a:prstGeom>
              <a:noFill/>
              <a:ln w="12700">
                <a:solidFill>
                  <a:schemeClr val="tx1"/>
                </a:solidFill>
                <a:round/>
                <a:headEnd/>
                <a:tailEnd/>
              </a:ln>
            </p:spPr>
            <p:txBody>
              <a:bodyPr/>
              <a:lstStyle/>
              <a:p>
                <a:pPr algn="ctr" defTabSz="914400">
                  <a:defRPr/>
                </a:pPr>
                <a:endParaRPr lang="en-US" sz="1600">
                  <a:solidFill>
                    <a:prstClr val="black"/>
                  </a:solidFill>
                  <a:latin typeface="Arial" pitchFamily="34" charset="0"/>
                  <a:cs typeface="Arial" pitchFamily="34" charset="0"/>
                </a:endParaRPr>
              </a:p>
            </p:txBody>
          </p:sp>
          <p:sp>
            <p:nvSpPr>
              <p:cNvPr id="66637" name="Rectangle 31"/>
              <p:cNvSpPr>
                <a:spLocks noChangeArrowheads="1"/>
              </p:cNvSpPr>
              <p:nvPr/>
            </p:nvSpPr>
            <p:spPr bwMode="auto">
              <a:xfrm>
                <a:off x="4148" y="36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grpSp>
        <p:grpSp>
          <p:nvGrpSpPr>
            <p:cNvPr id="9" name="Group 32"/>
            <p:cNvGrpSpPr>
              <a:grpSpLocks/>
            </p:cNvGrpSpPr>
            <p:nvPr/>
          </p:nvGrpSpPr>
          <p:grpSpPr bwMode="auto">
            <a:xfrm>
              <a:off x="3764" y="2928"/>
              <a:ext cx="240" cy="96"/>
              <a:chOff x="4080" y="3648"/>
              <a:chExt cx="240" cy="96"/>
            </a:xfrm>
          </p:grpSpPr>
          <p:sp>
            <p:nvSpPr>
              <p:cNvPr id="66634" name="Line 33"/>
              <p:cNvSpPr>
                <a:spLocks noChangeShapeType="1"/>
              </p:cNvSpPr>
              <p:nvPr/>
            </p:nvSpPr>
            <p:spPr bwMode="auto">
              <a:xfrm>
                <a:off x="4080" y="3696"/>
                <a:ext cx="240" cy="0"/>
              </a:xfrm>
              <a:prstGeom prst="line">
                <a:avLst/>
              </a:prstGeom>
              <a:noFill/>
              <a:ln w="12700">
                <a:solidFill>
                  <a:schemeClr val="tx1"/>
                </a:solidFill>
                <a:round/>
                <a:headEnd/>
                <a:tailEnd/>
              </a:ln>
            </p:spPr>
            <p:txBody>
              <a:bodyPr/>
              <a:lstStyle/>
              <a:p>
                <a:pPr algn="ctr" defTabSz="914400">
                  <a:defRPr/>
                </a:pPr>
                <a:endParaRPr lang="en-US" sz="1600">
                  <a:solidFill>
                    <a:prstClr val="black"/>
                  </a:solidFill>
                  <a:latin typeface="Arial" pitchFamily="34" charset="0"/>
                  <a:cs typeface="Arial" pitchFamily="34" charset="0"/>
                </a:endParaRPr>
              </a:p>
            </p:txBody>
          </p:sp>
          <p:sp>
            <p:nvSpPr>
              <p:cNvPr id="66635" name="Rectangle 34"/>
              <p:cNvSpPr>
                <a:spLocks noChangeArrowheads="1"/>
              </p:cNvSpPr>
              <p:nvPr/>
            </p:nvSpPr>
            <p:spPr bwMode="auto">
              <a:xfrm>
                <a:off x="4148" y="36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grpSp>
        <p:grpSp>
          <p:nvGrpSpPr>
            <p:cNvPr id="10" name="Group 35"/>
            <p:cNvGrpSpPr>
              <a:grpSpLocks/>
            </p:cNvGrpSpPr>
            <p:nvPr/>
          </p:nvGrpSpPr>
          <p:grpSpPr bwMode="auto">
            <a:xfrm>
              <a:off x="3860" y="3024"/>
              <a:ext cx="240" cy="96"/>
              <a:chOff x="4080" y="3648"/>
              <a:chExt cx="240" cy="96"/>
            </a:xfrm>
          </p:grpSpPr>
          <p:sp>
            <p:nvSpPr>
              <p:cNvPr id="66632" name="Line 36"/>
              <p:cNvSpPr>
                <a:spLocks noChangeShapeType="1"/>
              </p:cNvSpPr>
              <p:nvPr/>
            </p:nvSpPr>
            <p:spPr bwMode="auto">
              <a:xfrm>
                <a:off x="4080" y="3696"/>
                <a:ext cx="240" cy="0"/>
              </a:xfrm>
              <a:prstGeom prst="line">
                <a:avLst/>
              </a:prstGeom>
              <a:noFill/>
              <a:ln w="12700">
                <a:solidFill>
                  <a:schemeClr val="tx1"/>
                </a:solidFill>
                <a:round/>
                <a:headEnd/>
                <a:tailEnd/>
              </a:ln>
            </p:spPr>
            <p:txBody>
              <a:bodyPr/>
              <a:lstStyle/>
              <a:p>
                <a:pPr algn="ctr" defTabSz="914400">
                  <a:defRPr/>
                </a:pPr>
                <a:endParaRPr lang="en-US" sz="1600">
                  <a:solidFill>
                    <a:prstClr val="black"/>
                  </a:solidFill>
                  <a:latin typeface="Arial" pitchFamily="34" charset="0"/>
                  <a:cs typeface="Arial" pitchFamily="34" charset="0"/>
                </a:endParaRPr>
              </a:p>
            </p:txBody>
          </p:sp>
          <p:sp>
            <p:nvSpPr>
              <p:cNvPr id="66633" name="Rectangle 37"/>
              <p:cNvSpPr>
                <a:spLocks noChangeArrowheads="1"/>
              </p:cNvSpPr>
              <p:nvPr/>
            </p:nvSpPr>
            <p:spPr bwMode="auto">
              <a:xfrm>
                <a:off x="4148" y="36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grpSp>
        <p:grpSp>
          <p:nvGrpSpPr>
            <p:cNvPr id="11" name="Group 38"/>
            <p:cNvGrpSpPr>
              <a:grpSpLocks/>
            </p:cNvGrpSpPr>
            <p:nvPr/>
          </p:nvGrpSpPr>
          <p:grpSpPr bwMode="auto">
            <a:xfrm>
              <a:off x="3284" y="3216"/>
              <a:ext cx="240" cy="96"/>
              <a:chOff x="4080" y="3648"/>
              <a:chExt cx="240" cy="96"/>
            </a:xfrm>
          </p:grpSpPr>
          <p:sp>
            <p:nvSpPr>
              <p:cNvPr id="66630" name="Line 39"/>
              <p:cNvSpPr>
                <a:spLocks noChangeShapeType="1"/>
              </p:cNvSpPr>
              <p:nvPr/>
            </p:nvSpPr>
            <p:spPr bwMode="auto">
              <a:xfrm>
                <a:off x="4080" y="3696"/>
                <a:ext cx="240" cy="0"/>
              </a:xfrm>
              <a:prstGeom prst="line">
                <a:avLst/>
              </a:prstGeom>
              <a:noFill/>
              <a:ln w="12700">
                <a:solidFill>
                  <a:schemeClr val="tx1"/>
                </a:solidFill>
                <a:round/>
                <a:headEnd/>
                <a:tailEnd/>
              </a:ln>
            </p:spPr>
            <p:txBody>
              <a:bodyPr/>
              <a:lstStyle/>
              <a:p>
                <a:pPr algn="ctr" defTabSz="914400">
                  <a:defRPr/>
                </a:pPr>
                <a:endParaRPr lang="en-US" sz="1600">
                  <a:solidFill>
                    <a:prstClr val="black"/>
                  </a:solidFill>
                  <a:latin typeface="Arial" pitchFamily="34" charset="0"/>
                  <a:cs typeface="Arial" pitchFamily="34" charset="0"/>
                </a:endParaRPr>
              </a:p>
            </p:txBody>
          </p:sp>
          <p:sp>
            <p:nvSpPr>
              <p:cNvPr id="66631" name="Rectangle 40"/>
              <p:cNvSpPr>
                <a:spLocks noChangeArrowheads="1"/>
              </p:cNvSpPr>
              <p:nvPr/>
            </p:nvSpPr>
            <p:spPr bwMode="auto">
              <a:xfrm>
                <a:off x="4148" y="36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grpSp>
        <p:grpSp>
          <p:nvGrpSpPr>
            <p:cNvPr id="12" name="Group 41"/>
            <p:cNvGrpSpPr>
              <a:grpSpLocks/>
            </p:cNvGrpSpPr>
            <p:nvPr/>
          </p:nvGrpSpPr>
          <p:grpSpPr bwMode="auto">
            <a:xfrm>
              <a:off x="3380" y="3312"/>
              <a:ext cx="240" cy="96"/>
              <a:chOff x="4080" y="3648"/>
              <a:chExt cx="240" cy="96"/>
            </a:xfrm>
          </p:grpSpPr>
          <p:sp>
            <p:nvSpPr>
              <p:cNvPr id="66628" name="Line 42"/>
              <p:cNvSpPr>
                <a:spLocks noChangeShapeType="1"/>
              </p:cNvSpPr>
              <p:nvPr/>
            </p:nvSpPr>
            <p:spPr bwMode="auto">
              <a:xfrm>
                <a:off x="4080" y="3696"/>
                <a:ext cx="240" cy="0"/>
              </a:xfrm>
              <a:prstGeom prst="line">
                <a:avLst/>
              </a:prstGeom>
              <a:noFill/>
              <a:ln w="12700">
                <a:solidFill>
                  <a:schemeClr val="tx1"/>
                </a:solidFill>
                <a:round/>
                <a:headEnd/>
                <a:tailEnd/>
              </a:ln>
            </p:spPr>
            <p:txBody>
              <a:bodyPr/>
              <a:lstStyle/>
              <a:p>
                <a:pPr algn="ctr" defTabSz="914400">
                  <a:defRPr/>
                </a:pPr>
                <a:endParaRPr lang="en-US" sz="1600">
                  <a:solidFill>
                    <a:prstClr val="black"/>
                  </a:solidFill>
                  <a:latin typeface="Arial" pitchFamily="34" charset="0"/>
                  <a:cs typeface="Arial" pitchFamily="34" charset="0"/>
                </a:endParaRPr>
              </a:p>
            </p:txBody>
          </p:sp>
          <p:sp>
            <p:nvSpPr>
              <p:cNvPr id="66629" name="Rectangle 43"/>
              <p:cNvSpPr>
                <a:spLocks noChangeArrowheads="1"/>
              </p:cNvSpPr>
              <p:nvPr/>
            </p:nvSpPr>
            <p:spPr bwMode="auto">
              <a:xfrm>
                <a:off x="4148" y="36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grpSp>
        <p:grpSp>
          <p:nvGrpSpPr>
            <p:cNvPr id="13" name="Group 44"/>
            <p:cNvGrpSpPr>
              <a:grpSpLocks/>
            </p:cNvGrpSpPr>
            <p:nvPr/>
          </p:nvGrpSpPr>
          <p:grpSpPr bwMode="auto">
            <a:xfrm>
              <a:off x="3476" y="3168"/>
              <a:ext cx="240" cy="96"/>
              <a:chOff x="4080" y="3648"/>
              <a:chExt cx="240" cy="96"/>
            </a:xfrm>
          </p:grpSpPr>
          <p:sp>
            <p:nvSpPr>
              <p:cNvPr id="66626" name="Line 45"/>
              <p:cNvSpPr>
                <a:spLocks noChangeShapeType="1"/>
              </p:cNvSpPr>
              <p:nvPr/>
            </p:nvSpPr>
            <p:spPr bwMode="auto">
              <a:xfrm>
                <a:off x="4080" y="3696"/>
                <a:ext cx="240" cy="0"/>
              </a:xfrm>
              <a:prstGeom prst="line">
                <a:avLst/>
              </a:prstGeom>
              <a:noFill/>
              <a:ln w="12700">
                <a:solidFill>
                  <a:schemeClr val="tx1"/>
                </a:solidFill>
                <a:round/>
                <a:headEnd/>
                <a:tailEnd/>
              </a:ln>
            </p:spPr>
            <p:txBody>
              <a:bodyPr/>
              <a:lstStyle/>
              <a:p>
                <a:pPr algn="ctr" defTabSz="914400">
                  <a:defRPr/>
                </a:pPr>
                <a:endParaRPr lang="en-US" sz="1600">
                  <a:solidFill>
                    <a:prstClr val="black"/>
                  </a:solidFill>
                  <a:latin typeface="Arial" pitchFamily="34" charset="0"/>
                  <a:cs typeface="Arial" pitchFamily="34" charset="0"/>
                </a:endParaRPr>
              </a:p>
            </p:txBody>
          </p:sp>
          <p:sp>
            <p:nvSpPr>
              <p:cNvPr id="66627" name="Rectangle 46"/>
              <p:cNvSpPr>
                <a:spLocks noChangeArrowheads="1"/>
              </p:cNvSpPr>
              <p:nvPr/>
            </p:nvSpPr>
            <p:spPr bwMode="auto">
              <a:xfrm>
                <a:off x="4148" y="36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grpSp>
        <p:grpSp>
          <p:nvGrpSpPr>
            <p:cNvPr id="14" name="Group 47"/>
            <p:cNvGrpSpPr>
              <a:grpSpLocks/>
            </p:cNvGrpSpPr>
            <p:nvPr/>
          </p:nvGrpSpPr>
          <p:grpSpPr bwMode="auto">
            <a:xfrm>
              <a:off x="3572" y="3264"/>
              <a:ext cx="240" cy="96"/>
              <a:chOff x="4080" y="3648"/>
              <a:chExt cx="240" cy="96"/>
            </a:xfrm>
          </p:grpSpPr>
          <p:sp>
            <p:nvSpPr>
              <p:cNvPr id="66624" name="Line 48"/>
              <p:cNvSpPr>
                <a:spLocks noChangeShapeType="1"/>
              </p:cNvSpPr>
              <p:nvPr/>
            </p:nvSpPr>
            <p:spPr bwMode="auto">
              <a:xfrm>
                <a:off x="4080" y="3696"/>
                <a:ext cx="240" cy="0"/>
              </a:xfrm>
              <a:prstGeom prst="line">
                <a:avLst/>
              </a:prstGeom>
              <a:noFill/>
              <a:ln w="12700">
                <a:solidFill>
                  <a:schemeClr val="tx1"/>
                </a:solidFill>
                <a:round/>
                <a:headEnd/>
                <a:tailEnd/>
              </a:ln>
            </p:spPr>
            <p:txBody>
              <a:bodyPr/>
              <a:lstStyle/>
              <a:p>
                <a:pPr algn="ctr" defTabSz="914400">
                  <a:defRPr/>
                </a:pPr>
                <a:endParaRPr lang="en-US" sz="1600">
                  <a:solidFill>
                    <a:prstClr val="black"/>
                  </a:solidFill>
                  <a:latin typeface="Arial" pitchFamily="34" charset="0"/>
                  <a:cs typeface="Arial" pitchFamily="34" charset="0"/>
                </a:endParaRPr>
              </a:p>
            </p:txBody>
          </p:sp>
          <p:sp>
            <p:nvSpPr>
              <p:cNvPr id="66625" name="Rectangle 49"/>
              <p:cNvSpPr>
                <a:spLocks noChangeArrowheads="1"/>
              </p:cNvSpPr>
              <p:nvPr/>
            </p:nvSpPr>
            <p:spPr bwMode="auto">
              <a:xfrm>
                <a:off x="4148" y="36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grpSp>
        <p:grpSp>
          <p:nvGrpSpPr>
            <p:cNvPr id="15" name="Group 50"/>
            <p:cNvGrpSpPr>
              <a:grpSpLocks/>
            </p:cNvGrpSpPr>
            <p:nvPr/>
          </p:nvGrpSpPr>
          <p:grpSpPr bwMode="auto">
            <a:xfrm>
              <a:off x="3668" y="3120"/>
              <a:ext cx="240" cy="96"/>
              <a:chOff x="4080" y="3648"/>
              <a:chExt cx="240" cy="96"/>
            </a:xfrm>
          </p:grpSpPr>
          <p:sp>
            <p:nvSpPr>
              <p:cNvPr id="66622" name="Line 51"/>
              <p:cNvSpPr>
                <a:spLocks noChangeShapeType="1"/>
              </p:cNvSpPr>
              <p:nvPr/>
            </p:nvSpPr>
            <p:spPr bwMode="auto">
              <a:xfrm>
                <a:off x="4080" y="3696"/>
                <a:ext cx="240" cy="0"/>
              </a:xfrm>
              <a:prstGeom prst="line">
                <a:avLst/>
              </a:prstGeom>
              <a:noFill/>
              <a:ln w="12700">
                <a:solidFill>
                  <a:schemeClr val="tx1"/>
                </a:solidFill>
                <a:round/>
                <a:headEnd/>
                <a:tailEnd/>
              </a:ln>
            </p:spPr>
            <p:txBody>
              <a:bodyPr/>
              <a:lstStyle/>
              <a:p>
                <a:pPr algn="ctr" defTabSz="914400">
                  <a:defRPr/>
                </a:pPr>
                <a:endParaRPr lang="en-US" sz="1600">
                  <a:solidFill>
                    <a:prstClr val="black"/>
                  </a:solidFill>
                  <a:latin typeface="Arial" pitchFamily="34" charset="0"/>
                  <a:cs typeface="Arial" pitchFamily="34" charset="0"/>
                </a:endParaRPr>
              </a:p>
            </p:txBody>
          </p:sp>
          <p:sp>
            <p:nvSpPr>
              <p:cNvPr id="66623" name="Rectangle 52"/>
              <p:cNvSpPr>
                <a:spLocks noChangeArrowheads="1"/>
              </p:cNvSpPr>
              <p:nvPr/>
            </p:nvSpPr>
            <p:spPr bwMode="auto">
              <a:xfrm>
                <a:off x="4148" y="36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grpSp>
        <p:grpSp>
          <p:nvGrpSpPr>
            <p:cNvPr id="16" name="Group 53"/>
            <p:cNvGrpSpPr>
              <a:grpSpLocks/>
            </p:cNvGrpSpPr>
            <p:nvPr/>
          </p:nvGrpSpPr>
          <p:grpSpPr bwMode="auto">
            <a:xfrm>
              <a:off x="3764" y="3216"/>
              <a:ext cx="240" cy="96"/>
              <a:chOff x="4080" y="3648"/>
              <a:chExt cx="240" cy="96"/>
            </a:xfrm>
          </p:grpSpPr>
          <p:sp>
            <p:nvSpPr>
              <p:cNvPr id="66620" name="Line 54"/>
              <p:cNvSpPr>
                <a:spLocks noChangeShapeType="1"/>
              </p:cNvSpPr>
              <p:nvPr/>
            </p:nvSpPr>
            <p:spPr bwMode="auto">
              <a:xfrm>
                <a:off x="4080" y="3696"/>
                <a:ext cx="240" cy="0"/>
              </a:xfrm>
              <a:prstGeom prst="line">
                <a:avLst/>
              </a:prstGeom>
              <a:noFill/>
              <a:ln w="12700">
                <a:solidFill>
                  <a:schemeClr val="tx1"/>
                </a:solidFill>
                <a:round/>
                <a:headEnd/>
                <a:tailEnd/>
              </a:ln>
            </p:spPr>
            <p:txBody>
              <a:bodyPr/>
              <a:lstStyle/>
              <a:p>
                <a:pPr algn="ctr" defTabSz="914400">
                  <a:defRPr/>
                </a:pPr>
                <a:endParaRPr lang="en-US" sz="1600">
                  <a:solidFill>
                    <a:prstClr val="black"/>
                  </a:solidFill>
                  <a:latin typeface="Arial" pitchFamily="34" charset="0"/>
                  <a:cs typeface="Arial" pitchFamily="34" charset="0"/>
                </a:endParaRPr>
              </a:p>
            </p:txBody>
          </p:sp>
          <p:sp>
            <p:nvSpPr>
              <p:cNvPr id="66621" name="Rectangle 55"/>
              <p:cNvSpPr>
                <a:spLocks noChangeArrowheads="1"/>
              </p:cNvSpPr>
              <p:nvPr/>
            </p:nvSpPr>
            <p:spPr bwMode="auto">
              <a:xfrm>
                <a:off x="4148" y="36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grpSp>
        <p:grpSp>
          <p:nvGrpSpPr>
            <p:cNvPr id="17" name="Group 56"/>
            <p:cNvGrpSpPr>
              <a:grpSpLocks/>
            </p:cNvGrpSpPr>
            <p:nvPr/>
          </p:nvGrpSpPr>
          <p:grpSpPr bwMode="auto">
            <a:xfrm>
              <a:off x="3860" y="3312"/>
              <a:ext cx="240" cy="96"/>
              <a:chOff x="4080" y="3648"/>
              <a:chExt cx="240" cy="96"/>
            </a:xfrm>
          </p:grpSpPr>
          <p:sp>
            <p:nvSpPr>
              <p:cNvPr id="66618" name="Line 57"/>
              <p:cNvSpPr>
                <a:spLocks noChangeShapeType="1"/>
              </p:cNvSpPr>
              <p:nvPr/>
            </p:nvSpPr>
            <p:spPr bwMode="auto">
              <a:xfrm>
                <a:off x="4080" y="3696"/>
                <a:ext cx="240" cy="0"/>
              </a:xfrm>
              <a:prstGeom prst="line">
                <a:avLst/>
              </a:prstGeom>
              <a:noFill/>
              <a:ln w="12700">
                <a:solidFill>
                  <a:schemeClr val="tx1"/>
                </a:solidFill>
                <a:round/>
                <a:headEnd/>
                <a:tailEnd/>
              </a:ln>
            </p:spPr>
            <p:txBody>
              <a:bodyPr/>
              <a:lstStyle/>
              <a:p>
                <a:pPr algn="ctr" defTabSz="914400">
                  <a:defRPr/>
                </a:pPr>
                <a:endParaRPr lang="en-US" sz="1600">
                  <a:solidFill>
                    <a:prstClr val="black"/>
                  </a:solidFill>
                  <a:latin typeface="Arial" pitchFamily="34" charset="0"/>
                  <a:cs typeface="Arial" pitchFamily="34" charset="0"/>
                </a:endParaRPr>
              </a:p>
            </p:txBody>
          </p:sp>
          <p:sp>
            <p:nvSpPr>
              <p:cNvPr id="66619" name="Rectangle 58"/>
              <p:cNvSpPr>
                <a:spLocks noChangeArrowheads="1"/>
              </p:cNvSpPr>
              <p:nvPr/>
            </p:nvSpPr>
            <p:spPr bwMode="auto">
              <a:xfrm>
                <a:off x="4148" y="36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grpSp>
        <p:sp>
          <p:nvSpPr>
            <p:cNvPr id="66616" name="Text Box 59"/>
            <p:cNvSpPr txBox="1">
              <a:spLocks noChangeArrowheads="1"/>
            </p:cNvSpPr>
            <p:nvPr/>
          </p:nvSpPr>
          <p:spPr bwMode="auto">
            <a:xfrm>
              <a:off x="3923" y="2976"/>
              <a:ext cx="310" cy="291"/>
            </a:xfrm>
            <a:prstGeom prst="rect">
              <a:avLst/>
            </a:prstGeom>
            <a:noFill/>
            <a:ln w="12700">
              <a:noFill/>
              <a:miter lim="800000"/>
              <a:headEnd/>
              <a:tailEnd/>
            </a:ln>
          </p:spPr>
          <p:txBody>
            <a:bodyPr wrap="none">
              <a:spAutoFit/>
            </a:bodyPr>
            <a:lstStyle/>
            <a:p>
              <a:pPr algn="ctr" defTabSz="914400">
                <a:defRPr/>
              </a:pPr>
              <a:r>
                <a:rPr lang="en-US" b="1">
                  <a:solidFill>
                    <a:prstClr val="black"/>
                  </a:solidFill>
                  <a:latin typeface="Arial" pitchFamily="34" charset="0"/>
                  <a:cs typeface="Arial" pitchFamily="34" charset="0"/>
                </a:rPr>
                <a:t>…</a:t>
              </a:r>
            </a:p>
          </p:txBody>
        </p:sp>
        <p:sp>
          <p:nvSpPr>
            <p:cNvPr id="66617" name="Text Box 60"/>
            <p:cNvSpPr txBox="1">
              <a:spLocks noChangeArrowheads="1"/>
            </p:cNvSpPr>
            <p:nvPr/>
          </p:nvSpPr>
          <p:spPr bwMode="auto">
            <a:xfrm>
              <a:off x="3535" y="3216"/>
              <a:ext cx="310" cy="291"/>
            </a:xfrm>
            <a:prstGeom prst="rect">
              <a:avLst/>
            </a:prstGeom>
            <a:noFill/>
            <a:ln w="12700">
              <a:noFill/>
              <a:miter lim="800000"/>
              <a:headEnd/>
              <a:tailEnd/>
            </a:ln>
          </p:spPr>
          <p:txBody>
            <a:bodyPr wrap="none">
              <a:spAutoFit/>
            </a:bodyPr>
            <a:lstStyle/>
            <a:p>
              <a:pPr algn="ctr" defTabSz="914400">
                <a:defRPr/>
              </a:pPr>
              <a:r>
                <a:rPr lang="en-US" b="1">
                  <a:solidFill>
                    <a:prstClr val="black"/>
                  </a:solidFill>
                  <a:latin typeface="Arial" pitchFamily="34" charset="0"/>
                  <a:cs typeface="Arial" pitchFamily="34" charset="0"/>
                </a:rPr>
                <a:t>…</a:t>
              </a:r>
            </a:p>
          </p:txBody>
        </p:sp>
      </p:grpSp>
      <p:sp>
        <p:nvSpPr>
          <p:cNvPr id="66574" name="Text Box 61"/>
          <p:cNvSpPr txBox="1">
            <a:spLocks noChangeArrowheads="1"/>
          </p:cNvSpPr>
          <p:nvPr/>
        </p:nvSpPr>
        <p:spPr bwMode="auto">
          <a:xfrm>
            <a:off x="8385175" y="1430338"/>
            <a:ext cx="2819400" cy="1446550"/>
          </a:xfrm>
          <a:prstGeom prst="rect">
            <a:avLst/>
          </a:prstGeom>
          <a:noFill/>
          <a:ln w="12700">
            <a:noFill/>
            <a:miter lim="800000"/>
            <a:headEnd/>
            <a:tailEnd/>
          </a:ln>
        </p:spPr>
        <p:txBody>
          <a:bodyPr>
            <a:spAutoFit/>
          </a:bodyPr>
          <a:lstStyle/>
          <a:p>
            <a:pPr marL="344488" indent="-344488" defTabSz="914400">
              <a:defRPr/>
            </a:pPr>
            <a:r>
              <a:rPr lang="en-US" sz="1400" b="1">
                <a:solidFill>
                  <a:prstClr val="black"/>
                </a:solidFill>
                <a:latin typeface="Arial" pitchFamily="34" charset="0"/>
                <a:cs typeface="Arial" pitchFamily="34" charset="0"/>
              </a:rPr>
              <a:t>Broad Descriptions </a:t>
            </a:r>
          </a:p>
          <a:p>
            <a:pPr marL="344488" indent="-344488" defTabSz="914400">
              <a:defRPr/>
            </a:pPr>
            <a:r>
              <a:rPr lang="en-US" sz="1400" b="1">
                <a:solidFill>
                  <a:prstClr val="black"/>
                </a:solidFill>
                <a:latin typeface="Arial" pitchFamily="34" charset="0"/>
                <a:cs typeface="Arial" pitchFamily="34" charset="0"/>
              </a:rPr>
              <a:t>Net-centric </a:t>
            </a:r>
          </a:p>
          <a:p>
            <a:pPr marL="344488" indent="-344488" defTabSz="914400">
              <a:defRPr/>
            </a:pPr>
            <a:r>
              <a:rPr lang="en-US" sz="1400" b="1">
                <a:solidFill>
                  <a:srgbClr val="FF0000"/>
                </a:solidFill>
                <a:latin typeface="Arial" pitchFamily="34" charset="0"/>
                <a:cs typeface="Arial" pitchFamily="34" charset="0"/>
              </a:rPr>
              <a:t>Capabilities-based </a:t>
            </a:r>
            <a:r>
              <a:rPr lang="en-US" sz="1400" b="1">
                <a:solidFill>
                  <a:prstClr val="black"/>
                </a:solidFill>
                <a:latin typeface="Arial" pitchFamily="34" charset="0"/>
                <a:cs typeface="Arial" pitchFamily="34" charset="0"/>
              </a:rPr>
              <a:t>Effects</a:t>
            </a:r>
          </a:p>
          <a:p>
            <a:pPr marL="344488" indent="-344488" defTabSz="914400">
              <a:defRPr/>
            </a:pPr>
            <a:r>
              <a:rPr lang="en-US" sz="1400" b="1">
                <a:solidFill>
                  <a:prstClr val="black"/>
                </a:solidFill>
                <a:latin typeface="Arial" pitchFamily="34" charset="0"/>
                <a:cs typeface="Arial" pitchFamily="34" charset="0"/>
              </a:rPr>
              <a:t>Evolutionary Development</a:t>
            </a:r>
          </a:p>
          <a:p>
            <a:pPr marL="344488" indent="-344488" defTabSz="914400">
              <a:defRPr/>
            </a:pPr>
            <a:r>
              <a:rPr lang="en-US" sz="1400" b="1">
                <a:solidFill>
                  <a:prstClr val="black"/>
                </a:solidFill>
                <a:latin typeface="Arial" pitchFamily="34" charset="0"/>
                <a:cs typeface="Arial" pitchFamily="34" charset="0"/>
              </a:rPr>
              <a:t>Emergent Behavior</a:t>
            </a:r>
          </a:p>
          <a:p>
            <a:pPr marL="344488" indent="-344488" defTabSz="914400">
              <a:defRPr/>
            </a:pPr>
            <a:endParaRPr lang="en-US" sz="1600">
              <a:solidFill>
                <a:prstClr val="black"/>
              </a:solidFill>
              <a:latin typeface="Arial" pitchFamily="34" charset="0"/>
              <a:cs typeface="Arial" pitchFamily="34" charset="0"/>
            </a:endParaRPr>
          </a:p>
        </p:txBody>
      </p:sp>
      <p:grpSp>
        <p:nvGrpSpPr>
          <p:cNvPr id="18" name="Group 62"/>
          <p:cNvGrpSpPr>
            <a:grpSpLocks/>
          </p:cNvGrpSpPr>
          <p:nvPr/>
        </p:nvGrpSpPr>
        <p:grpSpPr bwMode="auto">
          <a:xfrm>
            <a:off x="6636734" y="3335338"/>
            <a:ext cx="762000" cy="838200"/>
            <a:chOff x="3526" y="1968"/>
            <a:chExt cx="480" cy="528"/>
          </a:xfrm>
        </p:grpSpPr>
        <p:grpSp>
          <p:nvGrpSpPr>
            <p:cNvPr id="19" name="Group 63"/>
            <p:cNvGrpSpPr>
              <a:grpSpLocks/>
            </p:cNvGrpSpPr>
            <p:nvPr/>
          </p:nvGrpSpPr>
          <p:grpSpPr bwMode="auto">
            <a:xfrm>
              <a:off x="3526" y="1968"/>
              <a:ext cx="480" cy="96"/>
              <a:chOff x="3504" y="2448"/>
              <a:chExt cx="480" cy="96"/>
            </a:xfrm>
          </p:grpSpPr>
          <p:sp>
            <p:nvSpPr>
              <p:cNvPr id="66597" name="Line 64"/>
              <p:cNvSpPr>
                <a:spLocks noChangeShapeType="1"/>
              </p:cNvSpPr>
              <p:nvPr/>
            </p:nvSpPr>
            <p:spPr bwMode="auto">
              <a:xfrm>
                <a:off x="3504" y="2496"/>
                <a:ext cx="480" cy="0"/>
              </a:xfrm>
              <a:prstGeom prst="line">
                <a:avLst/>
              </a:prstGeom>
              <a:noFill/>
              <a:ln w="12700">
                <a:solidFill>
                  <a:schemeClr val="tx1"/>
                </a:solidFill>
                <a:round/>
                <a:headEnd/>
                <a:tailEnd/>
              </a:ln>
            </p:spPr>
            <p:txBody>
              <a:bodyPr/>
              <a:lstStyle/>
              <a:p>
                <a:pPr algn="ctr" defTabSz="914400">
                  <a:defRPr/>
                </a:pPr>
                <a:endParaRPr lang="en-US" sz="1600">
                  <a:solidFill>
                    <a:prstClr val="black"/>
                  </a:solidFill>
                  <a:latin typeface="Arial" pitchFamily="34" charset="0"/>
                  <a:cs typeface="Arial" pitchFamily="34" charset="0"/>
                </a:endParaRPr>
              </a:p>
            </p:txBody>
          </p:sp>
          <p:sp>
            <p:nvSpPr>
              <p:cNvPr id="66598" name="Rectangle 65"/>
              <p:cNvSpPr>
                <a:spLocks noChangeArrowheads="1"/>
              </p:cNvSpPr>
              <p:nvPr/>
            </p:nvSpPr>
            <p:spPr bwMode="auto">
              <a:xfrm>
                <a:off x="3552" y="24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sp>
            <p:nvSpPr>
              <p:cNvPr id="66599" name="Rectangle 66"/>
              <p:cNvSpPr>
                <a:spLocks noChangeArrowheads="1"/>
              </p:cNvSpPr>
              <p:nvPr/>
            </p:nvSpPr>
            <p:spPr bwMode="auto">
              <a:xfrm>
                <a:off x="3696" y="24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sp>
            <p:nvSpPr>
              <p:cNvPr id="66600" name="Rectangle 67"/>
              <p:cNvSpPr>
                <a:spLocks noChangeArrowheads="1"/>
              </p:cNvSpPr>
              <p:nvPr/>
            </p:nvSpPr>
            <p:spPr bwMode="auto">
              <a:xfrm>
                <a:off x="3840" y="24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grpSp>
        <p:sp>
          <p:nvSpPr>
            <p:cNvPr id="66586" name="Text Box 68"/>
            <p:cNvSpPr txBox="1">
              <a:spLocks noChangeArrowheads="1"/>
            </p:cNvSpPr>
            <p:nvPr/>
          </p:nvSpPr>
          <p:spPr bwMode="auto">
            <a:xfrm>
              <a:off x="3611" y="2073"/>
              <a:ext cx="310" cy="291"/>
            </a:xfrm>
            <a:prstGeom prst="rect">
              <a:avLst/>
            </a:prstGeom>
            <a:noFill/>
            <a:ln w="12700">
              <a:noFill/>
              <a:miter lim="800000"/>
              <a:headEnd/>
              <a:tailEnd/>
            </a:ln>
          </p:spPr>
          <p:txBody>
            <a:bodyPr wrap="none">
              <a:spAutoFit/>
            </a:bodyPr>
            <a:lstStyle/>
            <a:p>
              <a:pPr algn="ctr" defTabSz="914400">
                <a:defRPr/>
              </a:pPr>
              <a:r>
                <a:rPr lang="en-US" b="1">
                  <a:solidFill>
                    <a:prstClr val="black"/>
                  </a:solidFill>
                  <a:latin typeface="Arial" pitchFamily="34" charset="0"/>
                  <a:cs typeface="Arial" pitchFamily="34" charset="0"/>
                </a:rPr>
                <a:t>…</a:t>
              </a:r>
            </a:p>
          </p:txBody>
        </p:sp>
        <p:grpSp>
          <p:nvGrpSpPr>
            <p:cNvPr id="20" name="Group 69"/>
            <p:cNvGrpSpPr>
              <a:grpSpLocks/>
            </p:cNvGrpSpPr>
            <p:nvPr/>
          </p:nvGrpSpPr>
          <p:grpSpPr bwMode="auto">
            <a:xfrm>
              <a:off x="3526" y="2112"/>
              <a:ext cx="480" cy="96"/>
              <a:chOff x="3504" y="2448"/>
              <a:chExt cx="480" cy="96"/>
            </a:xfrm>
          </p:grpSpPr>
          <p:sp>
            <p:nvSpPr>
              <p:cNvPr id="66593" name="Line 70"/>
              <p:cNvSpPr>
                <a:spLocks noChangeShapeType="1"/>
              </p:cNvSpPr>
              <p:nvPr/>
            </p:nvSpPr>
            <p:spPr bwMode="auto">
              <a:xfrm>
                <a:off x="3504" y="2496"/>
                <a:ext cx="480" cy="0"/>
              </a:xfrm>
              <a:prstGeom prst="line">
                <a:avLst/>
              </a:prstGeom>
              <a:noFill/>
              <a:ln w="12700">
                <a:solidFill>
                  <a:schemeClr val="tx1"/>
                </a:solidFill>
                <a:round/>
                <a:headEnd/>
                <a:tailEnd/>
              </a:ln>
            </p:spPr>
            <p:txBody>
              <a:bodyPr/>
              <a:lstStyle/>
              <a:p>
                <a:pPr algn="ctr" defTabSz="914400">
                  <a:defRPr/>
                </a:pPr>
                <a:endParaRPr lang="en-US" sz="1600">
                  <a:solidFill>
                    <a:prstClr val="black"/>
                  </a:solidFill>
                  <a:latin typeface="Arial" pitchFamily="34" charset="0"/>
                  <a:cs typeface="Arial" pitchFamily="34" charset="0"/>
                </a:endParaRPr>
              </a:p>
            </p:txBody>
          </p:sp>
          <p:sp>
            <p:nvSpPr>
              <p:cNvPr id="66594" name="Rectangle 71"/>
              <p:cNvSpPr>
                <a:spLocks noChangeArrowheads="1"/>
              </p:cNvSpPr>
              <p:nvPr/>
            </p:nvSpPr>
            <p:spPr bwMode="auto">
              <a:xfrm>
                <a:off x="3552" y="24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sp>
            <p:nvSpPr>
              <p:cNvPr id="66595" name="Rectangle 72"/>
              <p:cNvSpPr>
                <a:spLocks noChangeArrowheads="1"/>
              </p:cNvSpPr>
              <p:nvPr/>
            </p:nvSpPr>
            <p:spPr bwMode="auto">
              <a:xfrm>
                <a:off x="3696" y="24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sp>
            <p:nvSpPr>
              <p:cNvPr id="66596" name="Rectangle 73"/>
              <p:cNvSpPr>
                <a:spLocks noChangeArrowheads="1"/>
              </p:cNvSpPr>
              <p:nvPr/>
            </p:nvSpPr>
            <p:spPr bwMode="auto">
              <a:xfrm>
                <a:off x="3840" y="24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grpSp>
        <p:grpSp>
          <p:nvGrpSpPr>
            <p:cNvPr id="21" name="Group 74"/>
            <p:cNvGrpSpPr>
              <a:grpSpLocks/>
            </p:cNvGrpSpPr>
            <p:nvPr/>
          </p:nvGrpSpPr>
          <p:grpSpPr bwMode="auto">
            <a:xfrm>
              <a:off x="3526" y="2400"/>
              <a:ext cx="480" cy="96"/>
              <a:chOff x="3504" y="2448"/>
              <a:chExt cx="480" cy="96"/>
            </a:xfrm>
          </p:grpSpPr>
          <p:sp>
            <p:nvSpPr>
              <p:cNvPr id="66589" name="Line 75"/>
              <p:cNvSpPr>
                <a:spLocks noChangeShapeType="1"/>
              </p:cNvSpPr>
              <p:nvPr/>
            </p:nvSpPr>
            <p:spPr bwMode="auto">
              <a:xfrm>
                <a:off x="3504" y="2496"/>
                <a:ext cx="480" cy="0"/>
              </a:xfrm>
              <a:prstGeom prst="line">
                <a:avLst/>
              </a:prstGeom>
              <a:noFill/>
              <a:ln w="12700">
                <a:solidFill>
                  <a:schemeClr val="tx1"/>
                </a:solidFill>
                <a:round/>
                <a:headEnd/>
                <a:tailEnd/>
              </a:ln>
            </p:spPr>
            <p:txBody>
              <a:bodyPr/>
              <a:lstStyle/>
              <a:p>
                <a:pPr algn="ctr" defTabSz="914400">
                  <a:defRPr/>
                </a:pPr>
                <a:endParaRPr lang="en-US" sz="1600">
                  <a:solidFill>
                    <a:prstClr val="black"/>
                  </a:solidFill>
                  <a:latin typeface="Arial" pitchFamily="34" charset="0"/>
                  <a:cs typeface="Arial" pitchFamily="34" charset="0"/>
                </a:endParaRPr>
              </a:p>
            </p:txBody>
          </p:sp>
          <p:sp>
            <p:nvSpPr>
              <p:cNvPr id="66590" name="Rectangle 76"/>
              <p:cNvSpPr>
                <a:spLocks noChangeArrowheads="1"/>
              </p:cNvSpPr>
              <p:nvPr/>
            </p:nvSpPr>
            <p:spPr bwMode="auto">
              <a:xfrm>
                <a:off x="3552" y="24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sp>
            <p:nvSpPr>
              <p:cNvPr id="66591" name="Rectangle 77"/>
              <p:cNvSpPr>
                <a:spLocks noChangeArrowheads="1"/>
              </p:cNvSpPr>
              <p:nvPr/>
            </p:nvSpPr>
            <p:spPr bwMode="auto">
              <a:xfrm>
                <a:off x="3696" y="24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sp>
            <p:nvSpPr>
              <p:cNvPr id="66592" name="Rectangle 78"/>
              <p:cNvSpPr>
                <a:spLocks noChangeArrowheads="1"/>
              </p:cNvSpPr>
              <p:nvPr/>
            </p:nvSpPr>
            <p:spPr bwMode="auto">
              <a:xfrm>
                <a:off x="3840" y="2448"/>
                <a:ext cx="96" cy="96"/>
              </a:xfrm>
              <a:prstGeom prst="rect">
                <a:avLst/>
              </a:prstGeom>
              <a:solidFill>
                <a:schemeClr val="accent1"/>
              </a:solidFill>
              <a:ln w="12700">
                <a:solidFill>
                  <a:schemeClr val="tx1"/>
                </a:solidFill>
                <a:miter lim="800000"/>
                <a:headEnd/>
                <a:tailEnd/>
              </a:ln>
            </p:spPr>
            <p:txBody>
              <a:bodyPr wrap="none" anchor="ctr"/>
              <a:lstStyle/>
              <a:p>
                <a:pPr algn="ctr" defTabSz="914400">
                  <a:defRPr/>
                </a:pPr>
                <a:endParaRPr lang="en-US" sz="1600">
                  <a:solidFill>
                    <a:prstClr val="black"/>
                  </a:solidFill>
                  <a:latin typeface="Arial" pitchFamily="34" charset="0"/>
                  <a:cs typeface="Arial" pitchFamily="34" charset="0"/>
                </a:endParaRPr>
              </a:p>
            </p:txBody>
          </p:sp>
        </p:grpSp>
      </p:grpSp>
      <p:sp>
        <p:nvSpPr>
          <p:cNvPr id="66576" name="Text Box 79"/>
          <p:cNvSpPr txBox="1">
            <a:spLocks noChangeArrowheads="1"/>
          </p:cNvSpPr>
          <p:nvPr/>
        </p:nvSpPr>
        <p:spPr bwMode="auto">
          <a:xfrm>
            <a:off x="8408990" y="3286126"/>
            <a:ext cx="2661920" cy="954107"/>
          </a:xfrm>
          <a:prstGeom prst="rect">
            <a:avLst/>
          </a:prstGeom>
          <a:solidFill>
            <a:schemeClr val="bg1"/>
          </a:solidFill>
          <a:ln w="12700">
            <a:noFill/>
            <a:miter lim="800000"/>
            <a:headEnd/>
            <a:tailEnd/>
          </a:ln>
          <a:effectLst>
            <a:glow rad="228600">
              <a:schemeClr val="accent5">
                <a:satMod val="175000"/>
                <a:alpha val="40000"/>
              </a:schemeClr>
            </a:glow>
          </a:effectLst>
        </p:spPr>
        <p:txBody>
          <a:bodyPr wrap="square">
            <a:spAutoFit/>
          </a:bodyPr>
          <a:lstStyle/>
          <a:p>
            <a:pPr marL="344488" indent="-344488" defTabSz="914400">
              <a:defRPr/>
            </a:pPr>
            <a:r>
              <a:rPr lang="en-US" sz="1400" b="1" dirty="0">
                <a:solidFill>
                  <a:prstClr val="black"/>
                </a:solidFill>
                <a:latin typeface="Arial" pitchFamily="34" charset="0"/>
                <a:cs typeface="Arial" pitchFamily="34" charset="0"/>
              </a:rPr>
              <a:t>Mission Descriptions </a:t>
            </a:r>
          </a:p>
          <a:p>
            <a:pPr marL="344488" indent="-344488" defTabSz="914400">
              <a:defRPr/>
            </a:pPr>
            <a:r>
              <a:rPr lang="en-US" sz="1400" b="1" dirty="0">
                <a:solidFill>
                  <a:srgbClr val="FF0000"/>
                </a:solidFill>
                <a:latin typeface="Arial" pitchFamily="34" charset="0"/>
                <a:cs typeface="Arial" pitchFamily="34" charset="0"/>
              </a:rPr>
              <a:t>Mission-based</a:t>
            </a:r>
            <a:r>
              <a:rPr lang="en-US" sz="1400" b="1" dirty="0">
                <a:solidFill>
                  <a:prstClr val="black"/>
                </a:solidFill>
                <a:latin typeface="Arial" pitchFamily="34" charset="0"/>
                <a:cs typeface="Arial" pitchFamily="34" charset="0"/>
              </a:rPr>
              <a:t> Execution</a:t>
            </a:r>
          </a:p>
          <a:p>
            <a:pPr marL="344488" indent="-344488" defTabSz="914400">
              <a:defRPr/>
            </a:pPr>
            <a:r>
              <a:rPr lang="en-US" sz="1400" b="1" dirty="0">
                <a:solidFill>
                  <a:prstClr val="black"/>
                </a:solidFill>
                <a:latin typeface="Arial" pitchFamily="34" charset="0"/>
                <a:cs typeface="Arial" pitchFamily="34" charset="0"/>
              </a:rPr>
              <a:t>Composition and Structure of Systems and SOS’s</a:t>
            </a:r>
            <a:endParaRPr lang="en-US" sz="1600" dirty="0">
              <a:solidFill>
                <a:prstClr val="black"/>
              </a:solidFill>
              <a:latin typeface="Arial" pitchFamily="34" charset="0"/>
              <a:cs typeface="Arial" pitchFamily="34" charset="0"/>
            </a:endParaRPr>
          </a:p>
        </p:txBody>
      </p:sp>
      <p:sp>
        <p:nvSpPr>
          <p:cNvPr id="66577" name="Text Box 80"/>
          <p:cNvSpPr txBox="1">
            <a:spLocks noChangeArrowheads="1"/>
          </p:cNvSpPr>
          <p:nvPr/>
        </p:nvSpPr>
        <p:spPr bwMode="auto">
          <a:xfrm>
            <a:off x="2808853" y="4446590"/>
            <a:ext cx="1178528" cy="307777"/>
          </a:xfrm>
          <a:prstGeom prst="rect">
            <a:avLst/>
          </a:prstGeom>
          <a:noFill/>
          <a:ln w="9525">
            <a:noFill/>
            <a:miter lim="800000"/>
            <a:headEnd/>
            <a:tailEnd/>
          </a:ln>
        </p:spPr>
        <p:txBody>
          <a:bodyPr wrap="none">
            <a:spAutoFit/>
          </a:bodyPr>
          <a:lstStyle/>
          <a:p>
            <a:pPr algn="ctr" defTabSz="914400" eaLnBrk="0" hangingPunct="0">
              <a:defRPr/>
            </a:pPr>
            <a:r>
              <a:rPr lang="en-US" sz="1400" b="1">
                <a:solidFill>
                  <a:prstClr val="black"/>
                </a:solidFill>
                <a:latin typeface="Arial" pitchFamily="34" charset="0"/>
                <a:cs typeface="Arial" pitchFamily="34" charset="0"/>
              </a:rPr>
              <a:t>Constraints</a:t>
            </a:r>
          </a:p>
        </p:txBody>
      </p:sp>
      <p:sp>
        <p:nvSpPr>
          <p:cNvPr id="66578" name="Text Box 81"/>
          <p:cNvSpPr txBox="1">
            <a:spLocks noChangeArrowheads="1"/>
          </p:cNvSpPr>
          <p:nvPr/>
        </p:nvSpPr>
        <p:spPr bwMode="auto">
          <a:xfrm>
            <a:off x="2824728" y="2725740"/>
            <a:ext cx="1178528" cy="307777"/>
          </a:xfrm>
          <a:prstGeom prst="rect">
            <a:avLst/>
          </a:prstGeom>
          <a:noFill/>
          <a:ln w="9525">
            <a:noFill/>
            <a:miter lim="800000"/>
            <a:headEnd/>
            <a:tailEnd/>
          </a:ln>
        </p:spPr>
        <p:txBody>
          <a:bodyPr wrap="none">
            <a:spAutoFit/>
          </a:bodyPr>
          <a:lstStyle/>
          <a:p>
            <a:pPr algn="ctr" defTabSz="914400" eaLnBrk="0" hangingPunct="0">
              <a:defRPr/>
            </a:pPr>
            <a:r>
              <a:rPr lang="en-US" sz="1400" b="1">
                <a:solidFill>
                  <a:prstClr val="black"/>
                </a:solidFill>
                <a:latin typeface="Arial" pitchFamily="34" charset="0"/>
                <a:cs typeface="Arial" pitchFamily="34" charset="0"/>
              </a:rPr>
              <a:t>Constraints</a:t>
            </a:r>
          </a:p>
        </p:txBody>
      </p:sp>
      <p:sp>
        <p:nvSpPr>
          <p:cNvPr id="66579" name="Text Box 82"/>
          <p:cNvSpPr txBox="1">
            <a:spLocks noChangeArrowheads="1"/>
          </p:cNvSpPr>
          <p:nvPr/>
        </p:nvSpPr>
        <p:spPr bwMode="auto">
          <a:xfrm>
            <a:off x="733150" y="2725740"/>
            <a:ext cx="1188146" cy="307777"/>
          </a:xfrm>
          <a:prstGeom prst="rect">
            <a:avLst/>
          </a:prstGeom>
          <a:noFill/>
          <a:ln w="9525">
            <a:noFill/>
            <a:miter lim="800000"/>
            <a:headEnd/>
            <a:tailEnd/>
          </a:ln>
        </p:spPr>
        <p:txBody>
          <a:bodyPr wrap="none">
            <a:spAutoFit/>
          </a:bodyPr>
          <a:lstStyle/>
          <a:p>
            <a:pPr algn="ctr" defTabSz="914400" eaLnBrk="0" hangingPunct="0">
              <a:defRPr/>
            </a:pPr>
            <a:r>
              <a:rPr lang="en-US" sz="1400" b="1">
                <a:solidFill>
                  <a:prstClr val="black"/>
                </a:solidFill>
                <a:latin typeface="Arial" pitchFamily="34" charset="0"/>
                <a:cs typeface="Arial" pitchFamily="34" charset="0"/>
              </a:rPr>
              <a:t>Capabilities</a:t>
            </a:r>
          </a:p>
        </p:txBody>
      </p:sp>
      <p:sp>
        <p:nvSpPr>
          <p:cNvPr id="66580" name="Text Box 83"/>
          <p:cNvSpPr txBox="1">
            <a:spLocks noChangeArrowheads="1"/>
          </p:cNvSpPr>
          <p:nvPr/>
        </p:nvSpPr>
        <p:spPr bwMode="auto">
          <a:xfrm>
            <a:off x="612776" y="4478340"/>
            <a:ext cx="1295547" cy="307777"/>
          </a:xfrm>
          <a:prstGeom prst="rect">
            <a:avLst/>
          </a:prstGeom>
          <a:noFill/>
          <a:ln w="9525">
            <a:noFill/>
            <a:miter lim="800000"/>
            <a:headEnd/>
            <a:tailEnd/>
          </a:ln>
        </p:spPr>
        <p:txBody>
          <a:bodyPr wrap="none">
            <a:spAutoFit/>
          </a:bodyPr>
          <a:lstStyle/>
          <a:p>
            <a:pPr algn="ctr" defTabSz="914400" eaLnBrk="0" hangingPunct="0">
              <a:defRPr/>
            </a:pPr>
            <a:r>
              <a:rPr lang="en-US" sz="1400" b="1">
                <a:solidFill>
                  <a:prstClr val="black"/>
                </a:solidFill>
                <a:latin typeface="Arial" pitchFamily="34" charset="0"/>
                <a:cs typeface="Arial" pitchFamily="34" charset="0"/>
              </a:rPr>
              <a:t>Functionality</a:t>
            </a:r>
          </a:p>
        </p:txBody>
      </p:sp>
      <p:sp>
        <p:nvSpPr>
          <p:cNvPr id="66581" name="Text Box 84"/>
          <p:cNvSpPr txBox="1">
            <a:spLocks noChangeArrowheads="1"/>
          </p:cNvSpPr>
          <p:nvPr/>
        </p:nvSpPr>
        <p:spPr bwMode="auto">
          <a:xfrm>
            <a:off x="1785003" y="974726"/>
            <a:ext cx="1160895" cy="461665"/>
          </a:xfrm>
          <a:prstGeom prst="rect">
            <a:avLst/>
          </a:prstGeom>
          <a:noFill/>
          <a:ln w="12700">
            <a:noFill/>
            <a:miter lim="800000"/>
            <a:headEnd/>
            <a:tailEnd/>
          </a:ln>
        </p:spPr>
        <p:txBody>
          <a:bodyPr wrap="none">
            <a:spAutoFit/>
          </a:bodyPr>
          <a:lstStyle/>
          <a:p>
            <a:pPr algn="ctr" defTabSz="914400">
              <a:defRPr/>
            </a:pPr>
            <a:r>
              <a:rPr lang="en-US" b="1" u="sng">
                <a:solidFill>
                  <a:srgbClr val="3333FF"/>
                </a:solidFill>
                <a:latin typeface="Arial" pitchFamily="34" charset="0"/>
                <a:cs typeface="Arial" pitchFamily="34" charset="0"/>
              </a:rPr>
              <a:t>Scales</a:t>
            </a:r>
          </a:p>
        </p:txBody>
      </p:sp>
      <p:sp>
        <p:nvSpPr>
          <p:cNvPr id="66582" name="Text Box 85"/>
          <p:cNvSpPr txBox="1">
            <a:spLocks noChangeArrowheads="1"/>
          </p:cNvSpPr>
          <p:nvPr/>
        </p:nvSpPr>
        <p:spPr bwMode="auto">
          <a:xfrm>
            <a:off x="4086660" y="974726"/>
            <a:ext cx="1737976" cy="461665"/>
          </a:xfrm>
          <a:prstGeom prst="rect">
            <a:avLst/>
          </a:prstGeom>
          <a:noFill/>
          <a:ln w="12700">
            <a:noFill/>
            <a:miter lim="800000"/>
            <a:headEnd/>
            <a:tailEnd/>
          </a:ln>
        </p:spPr>
        <p:txBody>
          <a:bodyPr wrap="none">
            <a:spAutoFit/>
          </a:bodyPr>
          <a:lstStyle/>
          <a:p>
            <a:pPr algn="ctr" defTabSz="914400">
              <a:defRPr/>
            </a:pPr>
            <a:r>
              <a:rPr lang="en-US" b="1" u="sng">
                <a:solidFill>
                  <a:srgbClr val="3333FF"/>
                </a:solidFill>
                <a:latin typeface="Arial" pitchFamily="34" charset="0"/>
                <a:cs typeface="Arial" pitchFamily="34" charset="0"/>
              </a:rPr>
              <a:t>Groupings</a:t>
            </a:r>
          </a:p>
        </p:txBody>
      </p:sp>
      <p:sp>
        <p:nvSpPr>
          <p:cNvPr id="66583" name="Text Box 86"/>
          <p:cNvSpPr txBox="1">
            <a:spLocks noChangeArrowheads="1"/>
          </p:cNvSpPr>
          <p:nvPr/>
        </p:nvSpPr>
        <p:spPr bwMode="auto">
          <a:xfrm>
            <a:off x="8330661" y="974726"/>
            <a:ext cx="2048959" cy="461665"/>
          </a:xfrm>
          <a:prstGeom prst="rect">
            <a:avLst/>
          </a:prstGeom>
          <a:noFill/>
          <a:ln w="12700">
            <a:noFill/>
            <a:miter lim="800000"/>
            <a:headEnd/>
            <a:tailEnd/>
          </a:ln>
        </p:spPr>
        <p:txBody>
          <a:bodyPr wrap="none">
            <a:spAutoFit/>
          </a:bodyPr>
          <a:lstStyle/>
          <a:p>
            <a:pPr algn="ctr" defTabSz="914400">
              <a:defRPr/>
            </a:pPr>
            <a:r>
              <a:rPr lang="en-US" b="1" u="sng">
                <a:solidFill>
                  <a:srgbClr val="3333FF"/>
                </a:solidFill>
                <a:latin typeface="Arial" pitchFamily="34" charset="0"/>
                <a:cs typeface="Arial" pitchFamily="34" charset="0"/>
              </a:rPr>
              <a:t>Descriptions</a:t>
            </a:r>
          </a:p>
        </p:txBody>
      </p:sp>
      <p:sp>
        <p:nvSpPr>
          <p:cNvPr id="66584" name="Text Box 87"/>
          <p:cNvSpPr txBox="1">
            <a:spLocks noChangeArrowheads="1"/>
          </p:cNvSpPr>
          <p:nvPr/>
        </p:nvSpPr>
        <p:spPr bwMode="auto">
          <a:xfrm>
            <a:off x="6309047" y="974726"/>
            <a:ext cx="1417376" cy="461665"/>
          </a:xfrm>
          <a:prstGeom prst="rect">
            <a:avLst/>
          </a:prstGeom>
          <a:noFill/>
          <a:ln w="12700">
            <a:noFill/>
            <a:miter lim="800000"/>
            <a:headEnd/>
            <a:tailEnd/>
          </a:ln>
        </p:spPr>
        <p:txBody>
          <a:bodyPr wrap="none">
            <a:spAutoFit/>
          </a:bodyPr>
          <a:lstStyle/>
          <a:p>
            <a:pPr algn="ctr" defTabSz="914400">
              <a:defRPr/>
            </a:pPr>
            <a:r>
              <a:rPr lang="en-US" b="1" u="sng">
                <a:solidFill>
                  <a:srgbClr val="3333FF"/>
                </a:solidFill>
                <a:latin typeface="Arial" pitchFamily="34" charset="0"/>
                <a:cs typeface="Arial" pitchFamily="34" charset="0"/>
              </a:rPr>
              <a:t>Patterns</a:t>
            </a:r>
          </a:p>
        </p:txBody>
      </p:sp>
      <p:sp>
        <p:nvSpPr>
          <p:cNvPr id="90" name="Rectangle 89"/>
          <p:cNvSpPr/>
          <p:nvPr/>
        </p:nvSpPr>
        <p:spPr>
          <a:xfrm>
            <a:off x="2517775" y="6324602"/>
            <a:ext cx="7162800" cy="428623"/>
          </a:xfrm>
          <a:prstGeom prst="rect">
            <a:avLst/>
          </a:prstGeom>
          <a:ln>
            <a:solidFill>
              <a:schemeClr val="accent3">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400">
              <a:defRPr/>
            </a:pPr>
            <a:r>
              <a:rPr lang="en-US" sz="1050">
                <a:solidFill>
                  <a:srgbClr val="9BBB59">
                    <a:lumMod val="60000"/>
                    <a:lumOff val="40000"/>
                  </a:srgbClr>
                </a:solidFill>
                <a:latin typeface="Arial" pitchFamily="34" charset="0"/>
                <a:cs typeface="Arial" pitchFamily="34" charset="0"/>
              </a:rPr>
              <a:t>Source:  DeRosa, Joseph K. 2005., “Enterprise Systems Engineering,” Air Force Association, Industry Day, </a:t>
            </a:r>
            <a:br>
              <a:rPr lang="en-US" sz="1050">
                <a:solidFill>
                  <a:srgbClr val="9BBB59">
                    <a:lumMod val="60000"/>
                    <a:lumOff val="40000"/>
                  </a:srgbClr>
                </a:solidFill>
                <a:latin typeface="Arial" pitchFamily="34" charset="0"/>
                <a:cs typeface="Arial" pitchFamily="34" charset="0"/>
              </a:rPr>
            </a:br>
            <a:r>
              <a:rPr lang="en-US" sz="1050">
                <a:solidFill>
                  <a:srgbClr val="9BBB59">
                    <a:lumMod val="60000"/>
                    <a:lumOff val="40000"/>
                  </a:srgbClr>
                </a:solidFill>
                <a:latin typeface="Arial" pitchFamily="34" charset="0"/>
                <a:cs typeface="Arial" pitchFamily="34" charset="0"/>
              </a:rPr>
              <a:t>Day 1, Danvers, MA, 4 August 2005, https://www.paulrevereafa.org/IndustryDay/05/presentations/index.asp</a:t>
            </a:r>
          </a:p>
        </p:txBody>
      </p:sp>
    </p:spTree>
    <p:extLst>
      <p:ext uri="{BB962C8B-B14F-4D97-AF65-F5344CB8AC3E}">
        <p14:creationId xmlns:p14="http://schemas.microsoft.com/office/powerpoint/2010/main" val="3283591121"/>
      </p:ext>
    </p:extLst>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CB13-5D5E-8C42-52B3-C400A9AAB29F}"/>
              </a:ext>
            </a:extLst>
          </p:cNvPr>
          <p:cNvSpPr>
            <a:spLocks noGrp="1"/>
          </p:cNvSpPr>
          <p:nvPr>
            <p:ph type="title"/>
          </p:nvPr>
        </p:nvSpPr>
        <p:spPr>
          <a:xfrm>
            <a:off x="609918" y="47157"/>
            <a:ext cx="10978515" cy="815274"/>
          </a:xfrm>
        </p:spPr>
        <p:txBody>
          <a:bodyPr>
            <a:normAutofit/>
          </a:bodyPr>
          <a:lstStyle/>
          <a:p>
            <a:r>
              <a:rPr lang="en-US" sz="3600" dirty="0"/>
              <a:t>Conclusions and Future Work (1)</a:t>
            </a:r>
          </a:p>
        </p:txBody>
      </p:sp>
      <p:sp>
        <p:nvSpPr>
          <p:cNvPr id="3" name="Content Placeholder 2">
            <a:extLst>
              <a:ext uri="{FF2B5EF4-FFF2-40B4-BE49-F238E27FC236}">
                <a16:creationId xmlns:a16="http://schemas.microsoft.com/office/drawing/2014/main" id="{98EC9A3C-DD0F-6055-68A6-6A069A3733D8}"/>
              </a:ext>
            </a:extLst>
          </p:cNvPr>
          <p:cNvSpPr>
            <a:spLocks noGrp="1"/>
          </p:cNvSpPr>
          <p:nvPr>
            <p:ph idx="4294967295"/>
          </p:nvPr>
        </p:nvSpPr>
        <p:spPr>
          <a:xfrm>
            <a:off x="381342" y="862431"/>
            <a:ext cx="11421485" cy="5948411"/>
          </a:xfrm>
        </p:spPr>
        <p:txBody>
          <a:bodyPr>
            <a:normAutofit lnSpcReduction="10000"/>
          </a:bodyPr>
          <a:lstStyle/>
          <a:p>
            <a:r>
              <a:rPr lang="en-US" sz="2800" dirty="0">
                <a:latin typeface="Arial Narrow" panose="020B0606020202030204" pitchFamily="34" charset="0"/>
              </a:rPr>
              <a:t>This model was built as a proof of concept for UAF support for Mission Engineering</a:t>
            </a:r>
          </a:p>
          <a:p>
            <a:r>
              <a:rPr lang="en-US" sz="2800" dirty="0">
                <a:latin typeface="Arial Narrow" panose="020B0606020202030204" pitchFamily="34" charset="0"/>
              </a:rPr>
              <a:t>The current UAF metamodel and future extensions (UAF 1.3/2.0) will address most Mission Engineering concepts</a:t>
            </a:r>
          </a:p>
          <a:p>
            <a:r>
              <a:rPr lang="en-US" sz="2800" dirty="0">
                <a:latin typeface="Arial Narrow" panose="020B0606020202030204" pitchFamily="34" charset="0"/>
              </a:rPr>
              <a:t>Standardization of MBSE concepts in a profile is beneficial</a:t>
            </a:r>
          </a:p>
          <a:p>
            <a:pPr lvl="1"/>
            <a:r>
              <a:rPr lang="en-US" sz="2800" dirty="0">
                <a:latin typeface="Arial Narrow" panose="020B0606020202030204" pitchFamily="34" charset="0"/>
              </a:rPr>
              <a:t>Reduces learning curve, miscommunication, confusion, etc. </a:t>
            </a:r>
          </a:p>
          <a:p>
            <a:r>
              <a:rPr lang="en-US" sz="2800" dirty="0">
                <a:latin typeface="Arial Narrow" panose="020B0606020202030204" pitchFamily="34" charset="0"/>
              </a:rPr>
              <a:t>Examples of model-based standardizations</a:t>
            </a:r>
          </a:p>
          <a:p>
            <a:pPr lvl="1"/>
            <a:r>
              <a:rPr lang="en-US" sz="2800" dirty="0">
                <a:latin typeface="Arial Narrow" panose="020B0606020202030204" pitchFamily="34" charset="0"/>
              </a:rPr>
              <a:t>UML was created to standardize SW engineering</a:t>
            </a:r>
          </a:p>
          <a:p>
            <a:pPr lvl="1"/>
            <a:r>
              <a:rPr lang="en-US" sz="2800" dirty="0">
                <a:latin typeface="Arial Narrow" panose="020B0606020202030204" pitchFamily="34" charset="0"/>
              </a:rPr>
              <a:t>SysML to extend UML for systems engineering</a:t>
            </a:r>
          </a:p>
          <a:p>
            <a:pPr lvl="1"/>
            <a:r>
              <a:rPr lang="en-US" sz="2800" dirty="0">
                <a:latin typeface="Arial Narrow" panose="020B0606020202030204" pitchFamily="34" charset="0"/>
              </a:rPr>
              <a:t>UPDM/UAF to extend SysML/UML for DoDAF/MODAF/NAF </a:t>
            </a:r>
          </a:p>
          <a:p>
            <a:pPr lvl="1"/>
            <a:r>
              <a:rPr lang="en-US" sz="2800" dirty="0">
                <a:latin typeface="Arial Narrow" panose="020B0606020202030204" pitchFamily="34" charset="0"/>
              </a:rPr>
              <a:t>RAAML for safety and security in SysML model evaluation</a:t>
            </a:r>
          </a:p>
          <a:p>
            <a:r>
              <a:rPr lang="en-US" sz="2800" dirty="0">
                <a:latin typeface="Arial Narrow" panose="020B0606020202030204" pitchFamily="34" charset="0"/>
              </a:rPr>
              <a:t>SysML provides many Mission Engineering concepts but needs extensions</a:t>
            </a:r>
          </a:p>
          <a:p>
            <a:r>
              <a:rPr lang="en-US" sz="2800" dirty="0">
                <a:latin typeface="Arial Narrow" panose="020B0606020202030204" pitchFamily="34" charset="0"/>
              </a:rPr>
              <a:t>The approach taken in this presentation provides these extensions</a:t>
            </a:r>
          </a:p>
        </p:txBody>
      </p:sp>
      <p:sp>
        <p:nvSpPr>
          <p:cNvPr id="4" name="Date Placeholder 3">
            <a:extLst>
              <a:ext uri="{FF2B5EF4-FFF2-40B4-BE49-F238E27FC236}">
                <a16:creationId xmlns:a16="http://schemas.microsoft.com/office/drawing/2014/main" id="{964A022D-57F6-B5D5-B765-48D01B89F7DD}"/>
              </a:ext>
            </a:extLst>
          </p:cNvPr>
          <p:cNvSpPr>
            <a:spLocks noGrp="1"/>
          </p:cNvSpPr>
          <p:nvPr>
            <p:ph type="dt" sz="half" idx="10"/>
          </p:nvPr>
        </p:nvSpPr>
        <p:spPr>
          <a:xfrm>
            <a:off x="381342" y="6606473"/>
            <a:ext cx="1133090" cy="20437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A22351-9B41-4E6B-91B9-799BA18E2169}" type="datetimeFigureOut">
              <a:rPr lang="en-US" smtClean="0"/>
              <a:pPr/>
              <a:t>7/9/2024</a:t>
            </a:fld>
            <a:endParaRPr lang="en-US" dirty="0"/>
          </a:p>
        </p:txBody>
      </p:sp>
      <p:sp>
        <p:nvSpPr>
          <p:cNvPr id="5" name="Slide Number Placeholder 4">
            <a:extLst>
              <a:ext uri="{FF2B5EF4-FFF2-40B4-BE49-F238E27FC236}">
                <a16:creationId xmlns:a16="http://schemas.microsoft.com/office/drawing/2014/main" id="{90AB949A-930D-4660-529F-A45D45690A67}"/>
              </a:ext>
            </a:extLst>
          </p:cNvPr>
          <p:cNvSpPr>
            <a:spLocks noGrp="1"/>
          </p:cNvSpPr>
          <p:nvPr>
            <p:ph type="sldNum" sz="quarter" idx="11"/>
          </p:nvPr>
        </p:nvSpPr>
        <p:spPr>
          <a:xfrm>
            <a:off x="1988717" y="6606473"/>
            <a:ext cx="8221400" cy="204370"/>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2021-2024 SSI I</a:t>
            </a:r>
            <a:endParaRPr lang="en-US" dirty="0"/>
          </a:p>
        </p:txBody>
      </p:sp>
      <p:sp>
        <p:nvSpPr>
          <p:cNvPr id="6" name="Footer Placeholder 4">
            <a:extLst>
              <a:ext uri="{FF2B5EF4-FFF2-40B4-BE49-F238E27FC236}">
                <a16:creationId xmlns:a16="http://schemas.microsoft.com/office/drawing/2014/main" id="{41B64C2A-C1AD-DFCD-AD9B-A3CA13FB63D0}"/>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7680077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CB13-5D5E-8C42-52B3-C400A9AAB29F}"/>
              </a:ext>
            </a:extLst>
          </p:cNvPr>
          <p:cNvSpPr>
            <a:spLocks noGrp="1"/>
          </p:cNvSpPr>
          <p:nvPr>
            <p:ph type="title"/>
          </p:nvPr>
        </p:nvSpPr>
        <p:spPr>
          <a:xfrm>
            <a:off x="609918" y="200208"/>
            <a:ext cx="10978515" cy="639761"/>
          </a:xfrm>
        </p:spPr>
        <p:txBody>
          <a:bodyPr>
            <a:noAutofit/>
          </a:bodyPr>
          <a:lstStyle/>
          <a:p>
            <a:r>
              <a:rPr lang="en-US" sz="3600" dirty="0"/>
              <a:t>Conclusions and Future Work (2)</a:t>
            </a:r>
          </a:p>
        </p:txBody>
      </p:sp>
      <p:sp>
        <p:nvSpPr>
          <p:cNvPr id="3" name="Content Placeholder 2">
            <a:extLst>
              <a:ext uri="{FF2B5EF4-FFF2-40B4-BE49-F238E27FC236}">
                <a16:creationId xmlns:a16="http://schemas.microsoft.com/office/drawing/2014/main" id="{98EC9A3C-DD0F-6055-68A6-6A069A3733D8}"/>
              </a:ext>
            </a:extLst>
          </p:cNvPr>
          <p:cNvSpPr>
            <a:spLocks noGrp="1"/>
          </p:cNvSpPr>
          <p:nvPr>
            <p:ph idx="4294967295"/>
          </p:nvPr>
        </p:nvSpPr>
        <p:spPr>
          <a:xfrm>
            <a:off x="381342" y="914400"/>
            <a:ext cx="11622815" cy="5845626"/>
          </a:xfrm>
        </p:spPr>
        <p:txBody>
          <a:bodyPr>
            <a:normAutofit/>
          </a:bodyPr>
          <a:lstStyle/>
          <a:p>
            <a:r>
              <a:rPr lang="en-US" sz="2400" dirty="0">
                <a:latin typeface="Arial Narrow" panose="020B0606020202030204" pitchFamily="34" charset="0"/>
              </a:rPr>
              <a:t>We will continue to build the model and examine the issues of resource architecture complexity, scale, and detail</a:t>
            </a:r>
          </a:p>
          <a:p>
            <a:r>
              <a:rPr lang="en-US" sz="2400" dirty="0">
                <a:latin typeface="Arial Narrow" panose="020B0606020202030204" pitchFamily="34" charset="0"/>
              </a:rPr>
              <a:t>We need to build behavioral models at both the detailed and high levels. </a:t>
            </a:r>
          </a:p>
          <a:p>
            <a:pPr lvl="1"/>
            <a:r>
              <a:rPr lang="en-US" sz="2400" dirty="0">
                <a:latin typeface="Arial Narrow" panose="020B0606020202030204" pitchFamily="34" charset="0"/>
              </a:rPr>
              <a:t>Reuse will be an essential part of this effort – libraries, patterns, GRAs, etc. </a:t>
            </a:r>
          </a:p>
          <a:p>
            <a:r>
              <a:rPr lang="en-US" sz="2400" dirty="0">
                <a:latin typeface="Arial Narrow" panose="020B0606020202030204" pitchFamily="34" charset="0"/>
              </a:rPr>
              <a:t>Add state machines and sequence diagrams</a:t>
            </a:r>
          </a:p>
          <a:p>
            <a:r>
              <a:rPr lang="en-US" sz="2400" dirty="0">
                <a:latin typeface="Arial Narrow" panose="020B0606020202030204" pitchFamily="34" charset="0"/>
              </a:rPr>
              <a:t>We are socializing the model so that people can build on this to ensure that the UAF Mission Engineering extensions are fit for purpose</a:t>
            </a:r>
          </a:p>
          <a:p>
            <a:r>
              <a:rPr lang="en-US" sz="2400" dirty="0"/>
              <a:t>We will release these profile extensions to bridge the gap until the next UAF release</a:t>
            </a:r>
          </a:p>
          <a:p>
            <a:pPr lvl="1"/>
            <a:r>
              <a:rPr lang="en-US" sz="2400" dirty="0"/>
              <a:t> Next expected version will be UAF 1.3 specifically to support Mission Engineering</a:t>
            </a:r>
          </a:p>
          <a:p>
            <a:pPr lvl="1"/>
            <a:r>
              <a:rPr lang="en-US" sz="2400" dirty="0">
                <a:latin typeface="Arial Narrow" panose="020B0606020202030204" pitchFamily="34" charset="0"/>
              </a:rPr>
              <a:t>This version will also include a </a:t>
            </a:r>
            <a:r>
              <a:rPr lang="en-US" sz="2400" b="1" i="1" u="sng" dirty="0">
                <a:latin typeface="Arial Narrow" panose="020B0606020202030204" pitchFamily="34" charset="0"/>
              </a:rPr>
              <a:t>NEW </a:t>
            </a:r>
            <a:r>
              <a:rPr lang="en-US" sz="2400" dirty="0">
                <a:latin typeface="Arial Narrow" panose="020B0606020202030204" pitchFamily="34" charset="0"/>
              </a:rPr>
              <a:t>ME Guide for UAF</a:t>
            </a:r>
            <a:endParaRPr lang="en-US" sz="2400" b="1" i="1" u="sng" dirty="0">
              <a:latin typeface="Arial Narrow" panose="020B0606020202030204" pitchFamily="34" charset="0"/>
            </a:endParaRPr>
          </a:p>
          <a:p>
            <a:r>
              <a:rPr lang="en-US" sz="2400" dirty="0">
                <a:latin typeface="Arial Narrow" panose="020B0606020202030204" pitchFamily="34" charset="0"/>
              </a:rPr>
              <a:t>Finally, we encourage any and all comments to help us achieve our goals</a:t>
            </a:r>
          </a:p>
        </p:txBody>
      </p:sp>
      <p:sp>
        <p:nvSpPr>
          <p:cNvPr id="4" name="Date Placeholder 3">
            <a:extLst>
              <a:ext uri="{FF2B5EF4-FFF2-40B4-BE49-F238E27FC236}">
                <a16:creationId xmlns:a16="http://schemas.microsoft.com/office/drawing/2014/main" id="{964A022D-57F6-B5D5-B765-48D01B89F7DD}"/>
              </a:ext>
            </a:extLst>
          </p:cNvPr>
          <p:cNvSpPr>
            <a:spLocks noGrp="1"/>
          </p:cNvSpPr>
          <p:nvPr>
            <p:ph type="dt" sz="half" idx="10"/>
          </p:nvPr>
        </p:nvSpPr>
        <p:spPr>
          <a:xfrm>
            <a:off x="381342" y="6606473"/>
            <a:ext cx="1133090" cy="20437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A22351-9B41-4E6B-91B9-799BA18E2169}" type="datetimeFigureOut">
              <a:rPr lang="en-US" smtClean="0"/>
              <a:pPr/>
              <a:t>7/9/2024</a:t>
            </a:fld>
            <a:endParaRPr lang="en-US" dirty="0"/>
          </a:p>
        </p:txBody>
      </p:sp>
      <p:sp>
        <p:nvSpPr>
          <p:cNvPr id="5" name="Slide Number Placeholder 4">
            <a:extLst>
              <a:ext uri="{FF2B5EF4-FFF2-40B4-BE49-F238E27FC236}">
                <a16:creationId xmlns:a16="http://schemas.microsoft.com/office/drawing/2014/main" id="{90AB949A-930D-4660-529F-A45D45690A67}"/>
              </a:ext>
            </a:extLst>
          </p:cNvPr>
          <p:cNvSpPr>
            <a:spLocks noGrp="1"/>
          </p:cNvSpPr>
          <p:nvPr>
            <p:ph type="sldNum" sz="quarter" idx="11"/>
          </p:nvPr>
        </p:nvSpPr>
        <p:spPr>
          <a:xfrm>
            <a:off x="1988717" y="6606473"/>
            <a:ext cx="8221400" cy="204370"/>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7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2021-2024 SSI I</a:t>
            </a:r>
            <a:endParaRPr lang="en-US" dirty="0"/>
          </a:p>
        </p:txBody>
      </p:sp>
      <p:sp>
        <p:nvSpPr>
          <p:cNvPr id="6" name="Footer Placeholder 4">
            <a:extLst>
              <a:ext uri="{FF2B5EF4-FFF2-40B4-BE49-F238E27FC236}">
                <a16:creationId xmlns:a16="http://schemas.microsoft.com/office/drawing/2014/main" id="{427FA59E-356B-6B25-D8C9-B6492E38747E}"/>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13268552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914400">
              <a:defRPr/>
            </a:pPr>
            <a:r>
              <a:rPr lang="en-US" sz="900" dirty="0">
                <a:solidFill>
                  <a:prstClr val="black">
                    <a:tint val="75000"/>
                  </a:prstClr>
                </a:solidFill>
                <a:latin typeface="Roboto Condensed"/>
              </a:rPr>
              <a:t>January 2021</a:t>
            </a:r>
          </a:p>
        </p:txBody>
      </p:sp>
      <p:sp>
        <p:nvSpPr>
          <p:cNvPr id="6" name="Slide Number Placeholder 5"/>
          <p:cNvSpPr>
            <a:spLocks noGrp="1"/>
          </p:cNvSpPr>
          <p:nvPr>
            <p:ph type="sldNum" sz="quarter" idx="12"/>
          </p:nvPr>
        </p:nvSpPr>
        <p:spPr/>
        <p:txBody>
          <a:bodyPr/>
          <a:lstStyle/>
          <a:p>
            <a:pPr defTabSz="914400">
              <a:defRPr/>
            </a:pPr>
            <a:fld id="{645F99FD-F828-4D3B-90FA-4E98097D6AD5}" type="slidenum">
              <a:rPr lang="en-US" sz="900" dirty="0">
                <a:solidFill>
                  <a:prstClr val="black">
                    <a:tint val="75000"/>
                  </a:prstClr>
                </a:solidFill>
                <a:latin typeface="Roboto Condensed"/>
              </a:rPr>
              <a:pPr defTabSz="914400">
                <a:defRPr/>
              </a:pPr>
              <a:t>82</a:t>
            </a:fld>
            <a:endParaRPr lang="en-US" sz="900" dirty="0">
              <a:solidFill>
                <a:prstClr val="black">
                  <a:tint val="75000"/>
                </a:prstClr>
              </a:solidFill>
              <a:latin typeface="Roboto Condensed"/>
            </a:endParaRPr>
          </a:p>
        </p:txBody>
      </p:sp>
      <p:sp>
        <p:nvSpPr>
          <p:cNvPr id="10" name="Content Placeholder 4"/>
          <p:cNvSpPr txBox="1">
            <a:spLocks/>
          </p:cNvSpPr>
          <p:nvPr/>
        </p:nvSpPr>
        <p:spPr bwMode="auto">
          <a:xfrm>
            <a:off x="172858" y="2852282"/>
            <a:ext cx="11821213"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68" tIns="45684" rIns="91368" bIns="45684" numCol="1" anchor="t" anchorCtr="0" compatLnSpc="1">
            <a:prstTxWarp prst="textNoShape">
              <a:avLst/>
            </a:prstTxWarp>
          </a:bodyPr>
          <a:lstStyle>
            <a:lvl1pPr marL="347663" indent="-347663" algn="l" defTabSz="917575" rtl="0" eaLnBrk="0" fontAlgn="base" hangingPunct="0">
              <a:spcBef>
                <a:spcPct val="20000"/>
              </a:spcBef>
              <a:spcAft>
                <a:spcPct val="0"/>
              </a:spcAft>
              <a:defRPr sz="2600" b="1">
                <a:solidFill>
                  <a:schemeClr val="tx1">
                    <a:lumMod val="65000"/>
                    <a:lumOff val="35000"/>
                  </a:schemeClr>
                </a:solidFill>
                <a:latin typeface="Trebuchet MS" pitchFamily="34" charset="0"/>
                <a:ea typeface="+mn-ea"/>
                <a:cs typeface="+mn-cs"/>
              </a:defRPr>
            </a:lvl1pPr>
            <a:lvl2pPr marL="736600" indent="-277813" algn="l" defTabSz="917575" rtl="0" eaLnBrk="0" fontAlgn="base" hangingPunct="0">
              <a:spcBef>
                <a:spcPct val="20000"/>
              </a:spcBef>
              <a:spcAft>
                <a:spcPct val="0"/>
              </a:spcAft>
              <a:buClr>
                <a:srgbClr val="828386"/>
              </a:buClr>
              <a:buFont typeface="Wingdings" charset="2"/>
              <a:buChar char="§"/>
              <a:defRPr sz="2000">
                <a:solidFill>
                  <a:schemeClr val="tx1">
                    <a:lumMod val="65000"/>
                    <a:lumOff val="35000"/>
                  </a:schemeClr>
                </a:solidFill>
                <a:latin typeface="Trebuchet MS" pitchFamily="34" charset="0"/>
              </a:defRPr>
            </a:lvl2pPr>
            <a:lvl3pPr marL="1139825" indent="-222250" algn="l" defTabSz="917575" rtl="0" eaLnBrk="0" fontAlgn="base" hangingPunct="0">
              <a:spcBef>
                <a:spcPct val="20000"/>
              </a:spcBef>
              <a:spcAft>
                <a:spcPct val="0"/>
              </a:spcAft>
              <a:buChar char="•"/>
              <a:defRPr>
                <a:solidFill>
                  <a:schemeClr val="tx1">
                    <a:lumMod val="65000"/>
                    <a:lumOff val="35000"/>
                  </a:schemeClr>
                </a:solidFill>
                <a:latin typeface="Trebuchet MS" pitchFamily="34" charset="0"/>
              </a:defRPr>
            </a:lvl3pPr>
            <a:lvl4pPr marL="1597025" indent="-222250" algn="l" defTabSz="917575" rtl="0" eaLnBrk="0" fontAlgn="base" hangingPunct="0">
              <a:spcBef>
                <a:spcPct val="20000"/>
              </a:spcBef>
              <a:spcAft>
                <a:spcPct val="0"/>
              </a:spcAft>
              <a:buChar char="–"/>
              <a:defRPr>
                <a:solidFill>
                  <a:schemeClr val="tx1">
                    <a:lumMod val="65000"/>
                    <a:lumOff val="35000"/>
                  </a:schemeClr>
                </a:solidFill>
                <a:latin typeface="Trebuchet MS" pitchFamily="34" charset="0"/>
              </a:defRPr>
            </a:lvl4pPr>
            <a:lvl5pPr marL="2055813" indent="-222250" algn="l" defTabSz="917575" rtl="0" eaLnBrk="0" fontAlgn="base" hangingPunct="0">
              <a:spcBef>
                <a:spcPct val="20000"/>
              </a:spcBef>
              <a:spcAft>
                <a:spcPct val="0"/>
              </a:spcAft>
              <a:buChar char="»"/>
              <a:defRPr>
                <a:solidFill>
                  <a:schemeClr val="tx1">
                    <a:lumMod val="65000"/>
                    <a:lumOff val="35000"/>
                  </a:schemeClr>
                </a:solidFill>
                <a:latin typeface="Trebuchet MS" pitchFamily="34" charset="0"/>
              </a:defRPr>
            </a:lvl5pPr>
            <a:lvl6pPr marL="2513013" indent="-222250" algn="l" defTabSz="917575" rtl="0" eaLnBrk="1" fontAlgn="base" hangingPunct="1">
              <a:spcBef>
                <a:spcPct val="20000"/>
              </a:spcBef>
              <a:spcAft>
                <a:spcPct val="0"/>
              </a:spcAft>
              <a:buChar char="»"/>
              <a:defRPr>
                <a:solidFill>
                  <a:schemeClr val="tx1"/>
                </a:solidFill>
                <a:latin typeface="+mn-lt"/>
              </a:defRPr>
            </a:lvl6pPr>
            <a:lvl7pPr marL="2970213" indent="-222250" algn="l" defTabSz="917575" rtl="0" eaLnBrk="1" fontAlgn="base" hangingPunct="1">
              <a:spcBef>
                <a:spcPct val="20000"/>
              </a:spcBef>
              <a:spcAft>
                <a:spcPct val="0"/>
              </a:spcAft>
              <a:buChar char="»"/>
              <a:defRPr>
                <a:solidFill>
                  <a:schemeClr val="tx1"/>
                </a:solidFill>
                <a:latin typeface="+mn-lt"/>
              </a:defRPr>
            </a:lvl7pPr>
            <a:lvl8pPr marL="3427413" indent="-222250" algn="l" defTabSz="917575" rtl="0" eaLnBrk="1" fontAlgn="base" hangingPunct="1">
              <a:spcBef>
                <a:spcPct val="20000"/>
              </a:spcBef>
              <a:spcAft>
                <a:spcPct val="0"/>
              </a:spcAft>
              <a:buChar char="»"/>
              <a:defRPr>
                <a:solidFill>
                  <a:schemeClr val="tx1"/>
                </a:solidFill>
                <a:latin typeface="+mn-lt"/>
              </a:defRPr>
            </a:lvl8pPr>
            <a:lvl9pPr marL="3884613" indent="-222250" algn="l" defTabSz="917575" rtl="0" eaLnBrk="1" fontAlgn="base" hangingPunct="1">
              <a:spcBef>
                <a:spcPct val="20000"/>
              </a:spcBef>
              <a:spcAft>
                <a:spcPct val="0"/>
              </a:spcAft>
              <a:buChar char="»"/>
              <a:defRPr>
                <a:solidFill>
                  <a:schemeClr val="tx1"/>
                </a:solidFill>
                <a:latin typeface="+mn-lt"/>
              </a:defRPr>
            </a:lvl9pPr>
          </a:lstStyle>
          <a:p>
            <a:pPr algn="ctr" eaLnBrk="1" hangingPunct="1">
              <a:defRPr/>
            </a:pPr>
            <a:r>
              <a:rPr lang="en-US" sz="4400" kern="0" dirty="0">
                <a:solidFill>
                  <a:srgbClr val="000000">
                    <a:lumMod val="65000"/>
                    <a:lumOff val="35000"/>
                  </a:srgbClr>
                </a:solidFill>
                <a:ea typeface=""/>
                <a:cs typeface=""/>
              </a:rPr>
              <a:t>Questions?</a:t>
            </a:r>
          </a:p>
          <a:p>
            <a:pPr algn="ctr" eaLnBrk="1" hangingPunct="1">
              <a:defRPr/>
            </a:pPr>
            <a:endParaRPr lang="en-US" sz="2400" kern="0" dirty="0">
              <a:solidFill>
                <a:srgbClr val="000000">
                  <a:lumMod val="65000"/>
                  <a:lumOff val="35000"/>
                </a:srgbClr>
              </a:solidFill>
              <a:ea typeface=""/>
              <a:cs typeface=""/>
            </a:endParaRPr>
          </a:p>
        </p:txBody>
      </p:sp>
      <p:sp>
        <p:nvSpPr>
          <p:cNvPr id="8" name="Footer Placeholder 4">
            <a:extLst>
              <a:ext uri="{FF2B5EF4-FFF2-40B4-BE49-F238E27FC236}">
                <a16:creationId xmlns:a16="http://schemas.microsoft.com/office/drawing/2014/main" id="{DA726ACB-4621-484C-816C-B959EC33BC83}"/>
              </a:ext>
            </a:extLst>
          </p:cNvPr>
          <p:cNvSpPr>
            <a:spLocks noGrp="1"/>
          </p:cNvSpPr>
          <p:nvPr>
            <p:ph type="ftr" sz="quarter" idx="11"/>
          </p:nvPr>
        </p:nvSpPr>
        <p:spPr>
          <a:xfrm>
            <a:off x="1991892" y="6606473"/>
            <a:ext cx="8221400" cy="204370"/>
          </a:xfrm>
        </p:spPr>
        <p:txBody>
          <a:bodyPr/>
          <a:lstStyle/>
          <a:p>
            <a:pPr defTabSz="914400">
              <a:defRPr/>
            </a:pPr>
            <a:r>
              <a:rPr lang="en-US" sz="900" dirty="0">
                <a:solidFill>
                  <a:prstClr val="black">
                    <a:tint val="75000"/>
                  </a:prstClr>
                </a:solidFill>
                <a:latin typeface="Roboto Condensed"/>
              </a:rPr>
              <a:t>© 2021-2024 SSI</a:t>
            </a:r>
          </a:p>
        </p:txBody>
      </p:sp>
    </p:spTree>
    <p:extLst>
      <p:ext uri="{BB962C8B-B14F-4D97-AF65-F5344CB8AC3E}">
        <p14:creationId xmlns:p14="http://schemas.microsoft.com/office/powerpoint/2010/main" val="21232513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6000D-9E07-0CB8-3CA5-0BD8702D27A5}"/>
              </a:ext>
            </a:extLst>
          </p:cNvPr>
          <p:cNvSpPr>
            <a:spLocks noGrp="1"/>
          </p:cNvSpPr>
          <p:nvPr>
            <p:ph type="title"/>
          </p:nvPr>
        </p:nvSpPr>
        <p:spPr/>
        <p:txBody>
          <a:bodyPr>
            <a:normAutofit fontScale="90000"/>
          </a:bodyPr>
          <a:lstStyle/>
          <a:p>
            <a:r>
              <a:rPr lang="en-US" sz="3200" dirty="0"/>
              <a:t>References</a:t>
            </a:r>
          </a:p>
        </p:txBody>
      </p:sp>
      <p:sp>
        <p:nvSpPr>
          <p:cNvPr id="3" name="Content Placeholder 2">
            <a:extLst>
              <a:ext uri="{FF2B5EF4-FFF2-40B4-BE49-F238E27FC236}">
                <a16:creationId xmlns:a16="http://schemas.microsoft.com/office/drawing/2014/main" id="{43C58367-9981-FC85-E0A7-4A7CFF1DE9DC}"/>
              </a:ext>
            </a:extLst>
          </p:cNvPr>
          <p:cNvSpPr>
            <a:spLocks noGrp="1"/>
          </p:cNvSpPr>
          <p:nvPr>
            <p:ph idx="1"/>
          </p:nvPr>
        </p:nvSpPr>
        <p:spPr>
          <a:xfrm>
            <a:off x="255180" y="914400"/>
            <a:ext cx="11717079" cy="5896442"/>
          </a:xfrm>
        </p:spPr>
        <p:txBody>
          <a:bodyPr>
            <a:normAutofit fontScale="47500" lnSpcReduction="20000"/>
          </a:bodyPr>
          <a:lstStyle/>
          <a:p>
            <a:r>
              <a:rPr lang="en-US" dirty="0"/>
              <a:t>Martin James, Kyle Alvarez 2023. “Using the Unified Architecture Framework in Support of Mission Engineering Activities”, INCOSE Symposium</a:t>
            </a:r>
          </a:p>
          <a:p>
            <a:r>
              <a:rPr lang="en-US" dirty="0"/>
              <a:t>Martin James 2023. “Leveraging UAF for Mission Engineering,” UAF Summit, Mar 22, 2023.</a:t>
            </a:r>
          </a:p>
          <a:p>
            <a:r>
              <a:rPr lang="en-US" dirty="0"/>
              <a:t>DoD Joint Publication 3-0 (Joint Operations), Available online at https://irp.fas.org/doddir/dod/jp3_0.pdf , Accessed March 2023</a:t>
            </a:r>
          </a:p>
          <a:p>
            <a:r>
              <a:rPr lang="en-US" dirty="0"/>
              <a:t>Defense Acquisition University, Defense Acquisition Guidebook, Chapter 3, “Systems Engineering,” current edition.</a:t>
            </a:r>
          </a:p>
          <a:p>
            <a:r>
              <a:rPr lang="en-US" dirty="0"/>
              <a:t>Public Law 114-328, “National Defense Authorization Act for Fiscal Year 2017,” December 23, 2016, Section 855</a:t>
            </a:r>
          </a:p>
          <a:p>
            <a:r>
              <a:rPr lang="en-US" dirty="0"/>
              <a:t>DoD OSD Mission Engineering Guide (MEG), Available online at https://ac.cto.mil/wp-content/uploads/2020/12/MEG-v40_20201130_shm.pdf Accessed March 2023.</a:t>
            </a:r>
          </a:p>
          <a:p>
            <a:r>
              <a:rPr lang="en-US" dirty="0"/>
              <a:t>OMG, 2022, Unified Architecture Framework Specification Version 1.1. (2022). Retrieved 31 January 2022, from https://www.omg.org/spec/UAF/1.1/About-UAF/ </a:t>
            </a:r>
          </a:p>
          <a:p>
            <a:r>
              <a:rPr lang="en-US" dirty="0"/>
              <a:t>Object Management Group (OMG), 2019. OMG2012-06-01.OMG Systems Modeling Language (OMG SysML™), V1.6, http://www.omg.org/spec/SysML/1.6/PDF/. </a:t>
            </a:r>
          </a:p>
          <a:p>
            <a:r>
              <a:rPr lang="en-US" dirty="0"/>
              <a:t>Battle of </a:t>
            </a:r>
            <a:r>
              <a:rPr lang="en-US" dirty="0" err="1"/>
              <a:t>Hoth</a:t>
            </a:r>
            <a:r>
              <a:rPr lang="en-US" dirty="0"/>
              <a:t>, Reference information Available online from https://starwars.fandom.com/wiki/Star_Wars:_Episode_V_The_Empire_Strikes_Back#The_Battle_of_Hoth </a:t>
            </a:r>
          </a:p>
          <a:p>
            <a:r>
              <a:rPr lang="en-US" dirty="0"/>
              <a:t>Roman &amp; </a:t>
            </a:r>
            <a:r>
              <a:rPr lang="en-US" dirty="0" err="1"/>
              <a:t>Dahmann</a:t>
            </a:r>
            <a:r>
              <a:rPr lang="en-US" dirty="0"/>
              <a:t>, “Applying Mission Engineering to the U.S. Department of Defense Rapid Defense Experimentation Reserve”, Presented at the NDIA Systems &amp; Mission Engineering conference, Orlando, FL, November 2022</a:t>
            </a:r>
          </a:p>
          <a:p>
            <a:r>
              <a:rPr lang="en-US" dirty="0"/>
              <a:t>Gagliardi, Hause, Martin &amp; Phillips, 2024, Darth Vader's Secret Weapon: Implementing Mission Engineering with UAF, to be presented at the 34</a:t>
            </a:r>
            <a:r>
              <a:rPr lang="en-US" baseline="30000" dirty="0"/>
              <a:t>th</a:t>
            </a:r>
            <a:r>
              <a:rPr lang="en-US" dirty="0"/>
              <a:t> INCOSE International Symposium, Dublin, Ireland, July 2024</a:t>
            </a:r>
          </a:p>
          <a:p>
            <a:endParaRPr lang="en-US" dirty="0"/>
          </a:p>
        </p:txBody>
      </p:sp>
      <p:sp>
        <p:nvSpPr>
          <p:cNvPr id="4" name="Footer Placeholder 4">
            <a:extLst>
              <a:ext uri="{FF2B5EF4-FFF2-40B4-BE49-F238E27FC236}">
                <a16:creationId xmlns:a16="http://schemas.microsoft.com/office/drawing/2014/main" id="{B7B2EC5B-C92B-01A2-D15E-08AEB3F438DA}"/>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26880098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6D6D8C-267D-3D12-4A42-4F749E3A74F7}"/>
              </a:ext>
            </a:extLst>
          </p:cNvPr>
          <p:cNvSpPr>
            <a:spLocks noGrp="1"/>
          </p:cNvSpPr>
          <p:nvPr>
            <p:ph type="ctrTitle"/>
          </p:nvPr>
        </p:nvSpPr>
        <p:spPr/>
        <p:txBody>
          <a:bodyPr/>
          <a:lstStyle/>
          <a:p>
            <a:r>
              <a:rPr lang="en-US" dirty="0">
                <a:solidFill>
                  <a:schemeClr val="tx1"/>
                </a:solidFill>
              </a:rPr>
              <a:t>Example Profile Slides</a:t>
            </a:r>
          </a:p>
        </p:txBody>
      </p:sp>
      <p:sp>
        <p:nvSpPr>
          <p:cNvPr id="6" name="Subtitle 5">
            <a:extLst>
              <a:ext uri="{FF2B5EF4-FFF2-40B4-BE49-F238E27FC236}">
                <a16:creationId xmlns:a16="http://schemas.microsoft.com/office/drawing/2014/main" id="{0D11F93D-31E5-B0AF-6D6A-49FEDF0B34C7}"/>
              </a:ext>
            </a:extLst>
          </p:cNvPr>
          <p:cNvSpPr>
            <a:spLocks noGrp="1"/>
          </p:cNvSpPr>
          <p:nvPr>
            <p:ph type="subTitle" idx="1"/>
          </p:nvPr>
        </p:nvSpPr>
        <p:spPr/>
        <p:txBody>
          <a:bodyPr/>
          <a:lstStyle/>
          <a:p>
            <a:endParaRPr lang="en-US" dirty="0"/>
          </a:p>
        </p:txBody>
      </p:sp>
      <p:sp>
        <p:nvSpPr>
          <p:cNvPr id="4" name="Footer Placeholder 4">
            <a:extLst>
              <a:ext uri="{FF2B5EF4-FFF2-40B4-BE49-F238E27FC236}">
                <a16:creationId xmlns:a16="http://schemas.microsoft.com/office/drawing/2014/main" id="{8414A303-9ACC-B5F2-677D-E702445517D8}"/>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1846583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55B1E-4460-ACAA-3959-E1E28365D6A7}"/>
              </a:ext>
            </a:extLst>
          </p:cNvPr>
          <p:cNvSpPr>
            <a:spLocks noGrp="1"/>
          </p:cNvSpPr>
          <p:nvPr>
            <p:ph type="title"/>
          </p:nvPr>
        </p:nvSpPr>
        <p:spPr/>
        <p:txBody>
          <a:bodyPr>
            <a:normAutofit fontScale="90000"/>
          </a:bodyPr>
          <a:lstStyle/>
          <a:p>
            <a:r>
              <a:rPr lang="en-US" dirty="0"/>
              <a:t>Mission Engineering Profile Overview</a:t>
            </a:r>
          </a:p>
        </p:txBody>
      </p:sp>
      <p:sp>
        <p:nvSpPr>
          <p:cNvPr id="5" name="Footer Placeholder 4">
            <a:extLst>
              <a:ext uri="{FF2B5EF4-FFF2-40B4-BE49-F238E27FC236}">
                <a16:creationId xmlns:a16="http://schemas.microsoft.com/office/drawing/2014/main" id="{40AAC851-338B-204E-3E98-FC996BE7BA6F}"/>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7" name="Picture 6">
            <a:extLst>
              <a:ext uri="{FF2B5EF4-FFF2-40B4-BE49-F238E27FC236}">
                <a16:creationId xmlns:a16="http://schemas.microsoft.com/office/drawing/2014/main" id="{B54EB9A5-68ED-437C-E08F-0480F1445CD8}"/>
              </a:ext>
            </a:extLst>
          </p:cNvPr>
          <p:cNvPicPr>
            <a:picLocks noChangeAspect="1"/>
          </p:cNvPicPr>
          <p:nvPr/>
        </p:nvPicPr>
        <p:blipFill>
          <a:blip r:embed="rId2"/>
          <a:stretch>
            <a:fillRect/>
          </a:stretch>
        </p:blipFill>
        <p:spPr>
          <a:xfrm>
            <a:off x="650875" y="631341"/>
            <a:ext cx="10896600" cy="6031091"/>
          </a:xfrm>
          <a:prstGeom prst="rect">
            <a:avLst/>
          </a:prstGeom>
        </p:spPr>
      </p:pic>
    </p:spTree>
    <p:extLst>
      <p:ext uri="{BB962C8B-B14F-4D97-AF65-F5344CB8AC3E}">
        <p14:creationId xmlns:p14="http://schemas.microsoft.com/office/powerpoint/2010/main" val="19649698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A35C-6204-B793-02D7-D8896C72A1E9}"/>
              </a:ext>
            </a:extLst>
          </p:cNvPr>
          <p:cNvSpPr>
            <a:spLocks noGrp="1"/>
          </p:cNvSpPr>
          <p:nvPr>
            <p:ph type="title"/>
          </p:nvPr>
        </p:nvSpPr>
        <p:spPr/>
        <p:txBody>
          <a:bodyPr>
            <a:normAutofit fontScale="90000"/>
          </a:bodyPr>
          <a:lstStyle/>
          <a:p>
            <a:r>
              <a:rPr lang="en-US" dirty="0"/>
              <a:t>Mission Elements Examples</a:t>
            </a:r>
          </a:p>
        </p:txBody>
      </p:sp>
      <p:sp>
        <p:nvSpPr>
          <p:cNvPr id="5" name="Footer Placeholder 4">
            <a:extLst>
              <a:ext uri="{FF2B5EF4-FFF2-40B4-BE49-F238E27FC236}">
                <a16:creationId xmlns:a16="http://schemas.microsoft.com/office/drawing/2014/main" id="{83BBE3A3-81FA-902C-9EE1-4206A751FD9B}"/>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7" name="Picture 6">
            <a:extLst>
              <a:ext uri="{FF2B5EF4-FFF2-40B4-BE49-F238E27FC236}">
                <a16:creationId xmlns:a16="http://schemas.microsoft.com/office/drawing/2014/main" id="{9F54D3A3-FC41-09C2-5EF0-5BFBE7FAC68D}"/>
              </a:ext>
            </a:extLst>
          </p:cNvPr>
          <p:cNvPicPr>
            <a:picLocks noChangeAspect="1"/>
          </p:cNvPicPr>
          <p:nvPr/>
        </p:nvPicPr>
        <p:blipFill>
          <a:blip r:embed="rId2"/>
          <a:stretch>
            <a:fillRect/>
          </a:stretch>
        </p:blipFill>
        <p:spPr>
          <a:xfrm>
            <a:off x="460375" y="602765"/>
            <a:ext cx="11506200" cy="5986184"/>
          </a:xfrm>
          <a:prstGeom prst="rect">
            <a:avLst/>
          </a:prstGeom>
        </p:spPr>
      </p:pic>
    </p:spTree>
    <p:extLst>
      <p:ext uri="{BB962C8B-B14F-4D97-AF65-F5344CB8AC3E}">
        <p14:creationId xmlns:p14="http://schemas.microsoft.com/office/powerpoint/2010/main" val="34357209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590D-A400-47F1-03DA-C323745EA04F}"/>
              </a:ext>
            </a:extLst>
          </p:cNvPr>
          <p:cNvSpPr>
            <a:spLocks noGrp="1"/>
          </p:cNvSpPr>
          <p:nvPr>
            <p:ph type="title"/>
          </p:nvPr>
        </p:nvSpPr>
        <p:spPr/>
        <p:txBody>
          <a:bodyPr>
            <a:normAutofit fontScale="90000"/>
          </a:bodyPr>
          <a:lstStyle/>
          <a:p>
            <a:r>
              <a:rPr lang="en-US" dirty="0"/>
              <a:t>Scenario And Vignette Definitions</a:t>
            </a:r>
          </a:p>
        </p:txBody>
      </p:sp>
      <p:pic>
        <p:nvPicPr>
          <p:cNvPr id="4" name="Picture -498427161.png" descr="-498427161.png">
            <a:extLst>
              <a:ext uri="{FF2B5EF4-FFF2-40B4-BE49-F238E27FC236}">
                <a16:creationId xmlns:a16="http://schemas.microsoft.com/office/drawing/2014/main" id="{1F5F5A5A-C980-B9B5-BE6E-FE522CB4C4C1}"/>
              </a:ext>
            </a:extLst>
          </p:cNvPr>
          <p:cNvPicPr preferRelativeResize="0">
            <a:picLocks/>
          </p:cNvPicPr>
          <p:nvPr/>
        </p:nvPicPr>
        <p:blipFill>
          <a:blip r:embed="rId2" cstate="print"/>
          <a:stretch>
            <a:fillRect/>
          </a:stretch>
        </p:blipFill>
        <p:spPr>
          <a:xfrm>
            <a:off x="307976" y="914400"/>
            <a:ext cx="11582399" cy="5334000"/>
          </a:xfrm>
          <a:prstGeom prst="rect">
            <a:avLst/>
          </a:prstGeom>
        </p:spPr>
      </p:pic>
      <p:sp>
        <p:nvSpPr>
          <p:cNvPr id="5" name="Footer Placeholder 4">
            <a:extLst>
              <a:ext uri="{FF2B5EF4-FFF2-40B4-BE49-F238E27FC236}">
                <a16:creationId xmlns:a16="http://schemas.microsoft.com/office/drawing/2014/main" id="{DBDBB3BD-40BE-98BB-CD32-71C386A44026}"/>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37030481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15CE-0CE1-3747-2F6E-098B83E30654}"/>
              </a:ext>
            </a:extLst>
          </p:cNvPr>
          <p:cNvSpPr>
            <a:spLocks noGrp="1"/>
          </p:cNvSpPr>
          <p:nvPr>
            <p:ph type="title"/>
          </p:nvPr>
        </p:nvSpPr>
        <p:spPr/>
        <p:txBody>
          <a:bodyPr>
            <a:normAutofit fontScale="90000"/>
          </a:bodyPr>
          <a:lstStyle/>
          <a:p>
            <a:r>
              <a:rPr lang="en-US" dirty="0"/>
              <a:t>Missions and Measurements</a:t>
            </a:r>
          </a:p>
        </p:txBody>
      </p:sp>
      <p:sp>
        <p:nvSpPr>
          <p:cNvPr id="5" name="Footer Placeholder 4">
            <a:extLst>
              <a:ext uri="{FF2B5EF4-FFF2-40B4-BE49-F238E27FC236}">
                <a16:creationId xmlns:a16="http://schemas.microsoft.com/office/drawing/2014/main" id="{D2C240A7-254A-076F-B59D-FA12A7F285B5}"/>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7" name="Picture 6">
            <a:extLst>
              <a:ext uri="{FF2B5EF4-FFF2-40B4-BE49-F238E27FC236}">
                <a16:creationId xmlns:a16="http://schemas.microsoft.com/office/drawing/2014/main" id="{93287412-3C75-B77A-83E1-B80879069186}"/>
              </a:ext>
            </a:extLst>
          </p:cNvPr>
          <p:cNvPicPr>
            <a:picLocks noChangeAspect="1"/>
          </p:cNvPicPr>
          <p:nvPr/>
        </p:nvPicPr>
        <p:blipFill>
          <a:blip r:embed="rId2"/>
          <a:stretch>
            <a:fillRect/>
          </a:stretch>
        </p:blipFill>
        <p:spPr>
          <a:xfrm>
            <a:off x="612775" y="602765"/>
            <a:ext cx="11430000" cy="6079934"/>
          </a:xfrm>
          <a:prstGeom prst="rect">
            <a:avLst/>
          </a:prstGeom>
        </p:spPr>
      </p:pic>
    </p:spTree>
    <p:extLst>
      <p:ext uri="{BB962C8B-B14F-4D97-AF65-F5344CB8AC3E}">
        <p14:creationId xmlns:p14="http://schemas.microsoft.com/office/powerpoint/2010/main" val="31619626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644B5-8F5A-8A6B-0DC3-98DF2B5209F8}"/>
              </a:ext>
            </a:extLst>
          </p:cNvPr>
          <p:cNvSpPr>
            <a:spLocks noGrp="1"/>
          </p:cNvSpPr>
          <p:nvPr>
            <p:ph type="title"/>
          </p:nvPr>
        </p:nvSpPr>
        <p:spPr/>
        <p:txBody>
          <a:bodyPr>
            <a:normAutofit fontScale="90000"/>
          </a:bodyPr>
          <a:lstStyle/>
          <a:p>
            <a:r>
              <a:rPr lang="en-US" dirty="0"/>
              <a:t>Missions and Measurements of Success</a:t>
            </a:r>
          </a:p>
        </p:txBody>
      </p:sp>
      <p:sp>
        <p:nvSpPr>
          <p:cNvPr id="3" name="Content Placeholder 2">
            <a:extLst>
              <a:ext uri="{FF2B5EF4-FFF2-40B4-BE49-F238E27FC236}">
                <a16:creationId xmlns:a16="http://schemas.microsoft.com/office/drawing/2014/main" id="{A8ACF573-72DB-3E0F-61F2-D938571C4432}"/>
              </a:ext>
            </a:extLst>
          </p:cNvPr>
          <p:cNvSpPr>
            <a:spLocks noGrp="1"/>
          </p:cNvSpPr>
          <p:nvPr>
            <p:ph idx="1"/>
          </p:nvPr>
        </p:nvSpPr>
        <p:spPr/>
        <p:txBody>
          <a:bodyPr/>
          <a:lstStyle/>
          <a:p>
            <a:endParaRPr lang="en-US"/>
          </a:p>
        </p:txBody>
      </p:sp>
      <p:pic>
        <p:nvPicPr>
          <p:cNvPr id="4" name="Picture -993110658.png" descr="-993110658.png">
            <a:extLst>
              <a:ext uri="{FF2B5EF4-FFF2-40B4-BE49-F238E27FC236}">
                <a16:creationId xmlns:a16="http://schemas.microsoft.com/office/drawing/2014/main" id="{80F9EAB2-E649-16B2-9A9D-1884573EC066}"/>
              </a:ext>
            </a:extLst>
          </p:cNvPr>
          <p:cNvPicPr preferRelativeResize="0">
            <a:picLocks/>
          </p:cNvPicPr>
          <p:nvPr/>
        </p:nvPicPr>
        <p:blipFill>
          <a:blip r:embed="rId2" cstate="print"/>
          <a:stretch>
            <a:fillRect/>
          </a:stretch>
        </p:blipFill>
        <p:spPr>
          <a:xfrm>
            <a:off x="381784" y="838200"/>
            <a:ext cx="11432050" cy="5636408"/>
          </a:xfrm>
          <a:prstGeom prst="rect">
            <a:avLst/>
          </a:prstGeom>
        </p:spPr>
      </p:pic>
      <p:sp>
        <p:nvSpPr>
          <p:cNvPr id="5" name="Footer Placeholder 4">
            <a:extLst>
              <a:ext uri="{FF2B5EF4-FFF2-40B4-BE49-F238E27FC236}">
                <a16:creationId xmlns:a16="http://schemas.microsoft.com/office/drawing/2014/main" id="{81BC4504-4895-1B0B-D9DB-2CF5EEE121BD}"/>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spTree>
    <p:extLst>
      <p:ext uri="{BB962C8B-B14F-4D97-AF65-F5344CB8AC3E}">
        <p14:creationId xmlns:p14="http://schemas.microsoft.com/office/powerpoint/2010/main" val="108996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 name="Rectangle: Rounded Corners 65">
            <a:extLst>
              <a:ext uri="{FF2B5EF4-FFF2-40B4-BE49-F238E27FC236}">
                <a16:creationId xmlns:a16="http://schemas.microsoft.com/office/drawing/2014/main" id="{C5B6EEEC-ED0E-DBBD-EB14-FF5EF3D9D6F7}"/>
              </a:ext>
            </a:extLst>
          </p:cNvPr>
          <p:cNvSpPr/>
          <p:nvPr/>
        </p:nvSpPr>
        <p:spPr>
          <a:xfrm>
            <a:off x="2060577" y="660975"/>
            <a:ext cx="6598245" cy="5536050"/>
          </a:xfrm>
          <a:prstGeom prst="roundRect">
            <a:avLst>
              <a:gd name="adj" fmla="val 12480"/>
            </a:avLst>
          </a:prstGeom>
          <a:solidFill>
            <a:srgbClr val="FFC72C">
              <a:lumMod val="20000"/>
              <a:lumOff val="80000"/>
            </a:srgbClr>
          </a:solidFill>
          <a:ln w="19050" cap="flat" cmpd="sng" algn="ctr">
            <a:solidFill>
              <a:srgbClr val="FFC72C">
                <a:lumMod val="75000"/>
              </a:srgbClr>
            </a:solidFill>
            <a:prstDash val="solid"/>
          </a:ln>
          <a:effectLst>
            <a:outerShdw blurRad="50800" dist="38100" dir="2700000" algn="tl" rotWithShape="0">
              <a:prstClr val="black">
                <a:alpha val="40000"/>
              </a:prstClr>
            </a:outerShdw>
          </a:effectLst>
        </p:spPr>
        <p:txBody>
          <a:bodyPr rtlCol="0" anchor="ctr"/>
          <a:lstStyle/>
          <a:p>
            <a:pPr algn="ctr" defTabSz="914400">
              <a:defRPr/>
            </a:pPr>
            <a:endParaRPr lang="en-US" sz="1800" kern="0" err="1">
              <a:solidFill>
                <a:srgbClr val="000000"/>
              </a:solidFill>
              <a:latin typeface="Arial"/>
            </a:endParaRPr>
          </a:p>
        </p:txBody>
      </p:sp>
      <p:sp>
        <p:nvSpPr>
          <p:cNvPr id="67" name="Rectangle 66">
            <a:extLst>
              <a:ext uri="{FF2B5EF4-FFF2-40B4-BE49-F238E27FC236}">
                <a16:creationId xmlns:a16="http://schemas.microsoft.com/office/drawing/2014/main" id="{DE40B11B-49E6-26CE-ABF1-FCF5C142BB2D}"/>
              </a:ext>
            </a:extLst>
          </p:cNvPr>
          <p:cNvSpPr/>
          <p:nvPr/>
        </p:nvSpPr>
        <p:spPr>
          <a:xfrm>
            <a:off x="4651375" y="914400"/>
            <a:ext cx="1836828" cy="609600"/>
          </a:xfrm>
          <a:prstGeom prst="rect">
            <a:avLst/>
          </a:prstGeom>
          <a:solidFill>
            <a:srgbClr val="4F868E">
              <a:lumMod val="20000"/>
              <a:lumOff val="80000"/>
            </a:srgbClr>
          </a:solidFill>
          <a:ln w="25400" cap="flat" cmpd="sng" algn="ctr">
            <a:solidFill>
              <a:srgbClr val="5E8AB4">
                <a:shade val="50000"/>
              </a:srgbClr>
            </a:solidFill>
            <a:prstDash val="solid"/>
          </a:ln>
          <a:effectLst/>
        </p:spPr>
        <p:txBody>
          <a:bodyPr lIns="91440" rtlCol="0" anchor="ctr"/>
          <a:lstStyle/>
          <a:p>
            <a:pPr algn="ctr" defTabSz="914400">
              <a:defRPr/>
            </a:pPr>
            <a:r>
              <a:rPr lang="en-US" sz="1400" kern="0">
                <a:solidFill>
                  <a:srgbClr val="1F497D"/>
                </a:solidFill>
                <a:latin typeface="Arial"/>
              </a:rPr>
              <a:t>Strategic Technical Planning</a:t>
            </a:r>
          </a:p>
        </p:txBody>
      </p:sp>
      <p:sp>
        <p:nvSpPr>
          <p:cNvPr id="69" name="Rectangle 68">
            <a:extLst>
              <a:ext uri="{FF2B5EF4-FFF2-40B4-BE49-F238E27FC236}">
                <a16:creationId xmlns:a16="http://schemas.microsoft.com/office/drawing/2014/main" id="{4B97329A-E145-106D-3584-BECFE4E56CCC}"/>
              </a:ext>
            </a:extLst>
          </p:cNvPr>
          <p:cNvSpPr/>
          <p:nvPr/>
        </p:nvSpPr>
        <p:spPr>
          <a:xfrm>
            <a:off x="2657339" y="2006025"/>
            <a:ext cx="1841637" cy="609600"/>
          </a:xfrm>
          <a:prstGeom prst="rect">
            <a:avLst/>
          </a:prstGeom>
          <a:solidFill>
            <a:srgbClr val="4F868E">
              <a:lumMod val="20000"/>
              <a:lumOff val="80000"/>
            </a:srgbClr>
          </a:solidFill>
          <a:ln w="25400" cap="flat" cmpd="sng" algn="ctr">
            <a:solidFill>
              <a:srgbClr val="5E8AB4">
                <a:shade val="50000"/>
              </a:srgbClr>
            </a:solidFill>
            <a:prstDash val="solid"/>
          </a:ln>
          <a:effectLst/>
        </p:spPr>
        <p:txBody>
          <a:bodyPr lIns="91440" rtlCol="0" anchor="ctr"/>
          <a:lstStyle/>
          <a:p>
            <a:pPr algn="ctr" defTabSz="914400">
              <a:defRPr/>
            </a:pPr>
            <a:r>
              <a:rPr lang="en-US" sz="1400" kern="0">
                <a:solidFill>
                  <a:srgbClr val="1F497D"/>
                </a:solidFill>
                <a:latin typeface="Arial"/>
              </a:rPr>
              <a:t>Capability-Based Planning Analysis</a:t>
            </a:r>
          </a:p>
        </p:txBody>
      </p:sp>
      <p:sp>
        <p:nvSpPr>
          <p:cNvPr id="71" name="Rectangle 70">
            <a:extLst>
              <a:ext uri="{FF2B5EF4-FFF2-40B4-BE49-F238E27FC236}">
                <a16:creationId xmlns:a16="http://schemas.microsoft.com/office/drawing/2014/main" id="{B7B65B7B-90CF-9292-9128-5217947F3307}"/>
              </a:ext>
            </a:extLst>
          </p:cNvPr>
          <p:cNvSpPr/>
          <p:nvPr/>
        </p:nvSpPr>
        <p:spPr>
          <a:xfrm>
            <a:off x="6210823" y="2006025"/>
            <a:ext cx="1905000" cy="609600"/>
          </a:xfrm>
          <a:prstGeom prst="rect">
            <a:avLst/>
          </a:prstGeom>
          <a:solidFill>
            <a:srgbClr val="4F868E">
              <a:lumMod val="20000"/>
              <a:lumOff val="80000"/>
            </a:srgbClr>
          </a:solidFill>
          <a:ln w="25400" cap="flat" cmpd="sng" algn="ctr">
            <a:solidFill>
              <a:srgbClr val="5E8AB4">
                <a:shade val="50000"/>
              </a:srgbClr>
            </a:solidFill>
            <a:prstDash val="solid"/>
          </a:ln>
          <a:effectLst/>
        </p:spPr>
        <p:txBody>
          <a:bodyPr lIns="91440" rtlCol="0" anchor="ctr"/>
          <a:lstStyle/>
          <a:p>
            <a:pPr algn="ctr" defTabSz="914400">
              <a:defRPr/>
            </a:pPr>
            <a:r>
              <a:rPr lang="en-US" sz="1400" kern="0" dirty="0">
                <a:solidFill>
                  <a:srgbClr val="1F497D"/>
                </a:solidFill>
                <a:latin typeface="Arial"/>
              </a:rPr>
              <a:t>Technology &amp; Standards Planning</a:t>
            </a:r>
          </a:p>
        </p:txBody>
      </p:sp>
      <p:sp>
        <p:nvSpPr>
          <p:cNvPr id="73" name="Rectangle 72">
            <a:extLst>
              <a:ext uri="{FF2B5EF4-FFF2-40B4-BE49-F238E27FC236}">
                <a16:creationId xmlns:a16="http://schemas.microsoft.com/office/drawing/2014/main" id="{1F28B360-AF47-9CA1-0E6D-245B150BAC9A}"/>
              </a:ext>
            </a:extLst>
          </p:cNvPr>
          <p:cNvSpPr/>
          <p:nvPr/>
        </p:nvSpPr>
        <p:spPr>
          <a:xfrm>
            <a:off x="2702949" y="4749225"/>
            <a:ext cx="1757926" cy="762000"/>
          </a:xfrm>
          <a:prstGeom prst="rect">
            <a:avLst/>
          </a:prstGeom>
          <a:solidFill>
            <a:srgbClr val="4F868E">
              <a:lumMod val="20000"/>
              <a:lumOff val="80000"/>
            </a:srgbClr>
          </a:solidFill>
          <a:ln w="25400" cap="flat" cmpd="sng" algn="ctr">
            <a:solidFill>
              <a:srgbClr val="5E8AB4">
                <a:shade val="50000"/>
              </a:srgbClr>
            </a:solidFill>
            <a:prstDash val="solid"/>
          </a:ln>
          <a:effectLst/>
        </p:spPr>
        <p:txBody>
          <a:bodyPr lIns="91440" rtlCol="0" anchor="ctr"/>
          <a:lstStyle/>
          <a:p>
            <a:pPr algn="ctr" defTabSz="914400">
              <a:defRPr/>
            </a:pPr>
            <a:r>
              <a:rPr lang="en-US" sz="1400" kern="0">
                <a:solidFill>
                  <a:srgbClr val="1F497D"/>
                </a:solidFill>
                <a:latin typeface="Arial"/>
              </a:rPr>
              <a:t>Enterprise Evaluation &amp; Assessment</a:t>
            </a:r>
          </a:p>
        </p:txBody>
      </p:sp>
      <p:sp>
        <p:nvSpPr>
          <p:cNvPr id="75" name="Rectangle 74">
            <a:extLst>
              <a:ext uri="{FF2B5EF4-FFF2-40B4-BE49-F238E27FC236}">
                <a16:creationId xmlns:a16="http://schemas.microsoft.com/office/drawing/2014/main" id="{4CB0EDE3-3ABC-85AC-8F8B-F8A34390E424}"/>
              </a:ext>
            </a:extLst>
          </p:cNvPr>
          <p:cNvSpPr/>
          <p:nvPr/>
        </p:nvSpPr>
        <p:spPr>
          <a:xfrm>
            <a:off x="6210823" y="4749225"/>
            <a:ext cx="1905000" cy="762000"/>
          </a:xfrm>
          <a:prstGeom prst="rect">
            <a:avLst/>
          </a:prstGeom>
          <a:solidFill>
            <a:srgbClr val="4F868E">
              <a:lumMod val="20000"/>
              <a:lumOff val="80000"/>
            </a:srgbClr>
          </a:solidFill>
          <a:ln w="25400" cap="flat" cmpd="sng" algn="ctr">
            <a:solidFill>
              <a:srgbClr val="5E8AB4">
                <a:shade val="50000"/>
              </a:srgbClr>
            </a:solidFill>
            <a:prstDash val="solid"/>
          </a:ln>
          <a:effectLst/>
        </p:spPr>
        <p:txBody>
          <a:bodyPr lIns="91440" rtlCol="0" anchor="ctr"/>
          <a:lstStyle/>
          <a:p>
            <a:pPr algn="ctr" defTabSz="914400">
              <a:defRPr/>
            </a:pPr>
            <a:r>
              <a:rPr lang="en-US" sz="1400" kern="0">
                <a:solidFill>
                  <a:srgbClr val="1F497D"/>
                </a:solidFill>
                <a:latin typeface="Arial"/>
              </a:rPr>
              <a:t>Opportunity &amp; Risk Assessment &amp; Management</a:t>
            </a:r>
          </a:p>
        </p:txBody>
      </p:sp>
      <p:sp>
        <p:nvSpPr>
          <p:cNvPr id="77" name="Rectangle 76">
            <a:extLst>
              <a:ext uri="{FF2B5EF4-FFF2-40B4-BE49-F238E27FC236}">
                <a16:creationId xmlns:a16="http://schemas.microsoft.com/office/drawing/2014/main" id="{53D23DED-B590-3B19-922C-65FEBDDD027F}"/>
              </a:ext>
            </a:extLst>
          </p:cNvPr>
          <p:cNvSpPr/>
          <p:nvPr/>
        </p:nvSpPr>
        <p:spPr>
          <a:xfrm>
            <a:off x="2657339" y="3377625"/>
            <a:ext cx="1841637" cy="762000"/>
          </a:xfrm>
          <a:prstGeom prst="rect">
            <a:avLst/>
          </a:prstGeom>
          <a:solidFill>
            <a:srgbClr val="4F868E">
              <a:lumMod val="20000"/>
              <a:lumOff val="80000"/>
            </a:srgbClr>
          </a:solidFill>
          <a:ln w="25400" cap="flat" cmpd="sng" algn="ctr">
            <a:solidFill>
              <a:srgbClr val="5E8AB4">
                <a:shade val="50000"/>
              </a:srgbClr>
            </a:solidFill>
            <a:prstDash val="solid"/>
          </a:ln>
          <a:effectLst>
            <a:glow rad="228600">
              <a:schemeClr val="accent2">
                <a:satMod val="175000"/>
                <a:alpha val="40000"/>
              </a:schemeClr>
            </a:glow>
          </a:effectLst>
        </p:spPr>
        <p:txBody>
          <a:bodyPr lIns="91440" rtlCol="0" anchor="ctr"/>
          <a:lstStyle/>
          <a:p>
            <a:pPr algn="ctr" defTabSz="914400">
              <a:defRPr/>
            </a:pPr>
            <a:r>
              <a:rPr lang="en-US" sz="1400" kern="0">
                <a:solidFill>
                  <a:srgbClr val="1F497D"/>
                </a:solidFill>
                <a:latin typeface="Arial"/>
              </a:rPr>
              <a:t>Enterprise Architecture &amp; Conceptual Design</a:t>
            </a:r>
          </a:p>
        </p:txBody>
      </p:sp>
      <p:sp>
        <p:nvSpPr>
          <p:cNvPr id="79" name="Rectangle 78">
            <a:extLst>
              <a:ext uri="{FF2B5EF4-FFF2-40B4-BE49-F238E27FC236}">
                <a16:creationId xmlns:a16="http://schemas.microsoft.com/office/drawing/2014/main" id="{0457B2FA-8A7F-7562-8AF2-3E787BB64B23}"/>
              </a:ext>
            </a:extLst>
          </p:cNvPr>
          <p:cNvSpPr/>
          <p:nvPr/>
        </p:nvSpPr>
        <p:spPr>
          <a:xfrm>
            <a:off x="6210823" y="3377625"/>
            <a:ext cx="1905000" cy="762000"/>
          </a:xfrm>
          <a:prstGeom prst="rect">
            <a:avLst/>
          </a:prstGeom>
          <a:solidFill>
            <a:srgbClr val="4F868E">
              <a:lumMod val="20000"/>
              <a:lumOff val="80000"/>
            </a:srgbClr>
          </a:solidFill>
          <a:ln w="25400" cap="flat" cmpd="sng" algn="ctr">
            <a:solidFill>
              <a:srgbClr val="5E8AB4">
                <a:shade val="50000"/>
              </a:srgbClr>
            </a:solidFill>
            <a:prstDash val="solid"/>
          </a:ln>
          <a:effectLst/>
        </p:spPr>
        <p:txBody>
          <a:bodyPr lIns="91440" rtlCol="0" anchor="ctr"/>
          <a:lstStyle/>
          <a:p>
            <a:pPr algn="ctr" defTabSz="914400">
              <a:defRPr/>
            </a:pPr>
            <a:r>
              <a:rPr lang="en-US" sz="1400" kern="0">
                <a:solidFill>
                  <a:srgbClr val="1F497D"/>
                </a:solidFill>
                <a:latin typeface="Arial"/>
              </a:rPr>
              <a:t>Enterprise Requirements Definition &amp; Mgmt</a:t>
            </a:r>
          </a:p>
        </p:txBody>
      </p:sp>
      <p:cxnSp>
        <p:nvCxnSpPr>
          <p:cNvPr id="80" name="Shape 11">
            <a:extLst>
              <a:ext uri="{FF2B5EF4-FFF2-40B4-BE49-F238E27FC236}">
                <a16:creationId xmlns:a16="http://schemas.microsoft.com/office/drawing/2014/main" id="{65B6A231-1857-5D36-0BA1-46E84AD95F7B}"/>
              </a:ext>
            </a:extLst>
          </p:cNvPr>
          <p:cNvCxnSpPr>
            <a:cxnSpLocks/>
            <a:stCxn id="67" idx="2"/>
            <a:endCxn id="71" idx="1"/>
          </p:cNvCxnSpPr>
          <p:nvPr/>
        </p:nvCxnSpPr>
        <p:spPr>
          <a:xfrm rot="16200000" flipH="1">
            <a:off x="5496895" y="1596895"/>
            <a:ext cx="786825" cy="641034"/>
          </a:xfrm>
          <a:prstGeom prst="bentConnector2">
            <a:avLst/>
          </a:prstGeom>
          <a:noFill/>
          <a:ln w="9525" cap="flat" cmpd="sng" algn="ctr">
            <a:solidFill>
              <a:srgbClr val="5E8AB4">
                <a:shade val="95000"/>
                <a:satMod val="105000"/>
              </a:srgbClr>
            </a:solidFill>
            <a:prstDash val="solid"/>
            <a:tailEnd type="arrow"/>
          </a:ln>
          <a:effectLst/>
        </p:spPr>
      </p:cxnSp>
      <p:cxnSp>
        <p:nvCxnSpPr>
          <p:cNvPr id="81" name="Shape 13">
            <a:extLst>
              <a:ext uri="{FF2B5EF4-FFF2-40B4-BE49-F238E27FC236}">
                <a16:creationId xmlns:a16="http://schemas.microsoft.com/office/drawing/2014/main" id="{8A7A2DD5-FA3F-5A3A-5893-F402E2357917}"/>
              </a:ext>
            </a:extLst>
          </p:cNvPr>
          <p:cNvCxnSpPr>
            <a:cxnSpLocks/>
            <a:stCxn id="67" idx="2"/>
            <a:endCxn id="69" idx="3"/>
          </p:cNvCxnSpPr>
          <p:nvPr/>
        </p:nvCxnSpPr>
        <p:spPr>
          <a:xfrm rot="5400000">
            <a:off x="4640971" y="1382005"/>
            <a:ext cx="786825" cy="1070814"/>
          </a:xfrm>
          <a:prstGeom prst="bentConnector2">
            <a:avLst/>
          </a:prstGeom>
          <a:noFill/>
          <a:ln w="9525" cap="flat" cmpd="sng" algn="ctr">
            <a:solidFill>
              <a:srgbClr val="5E8AB4">
                <a:shade val="95000"/>
                <a:satMod val="105000"/>
              </a:srgbClr>
            </a:solidFill>
            <a:prstDash val="solid"/>
            <a:tailEnd type="arrow"/>
          </a:ln>
          <a:effectLst/>
        </p:spPr>
      </p:cxnSp>
      <p:cxnSp>
        <p:nvCxnSpPr>
          <p:cNvPr id="83" name="Straight Arrow Connector 82">
            <a:extLst>
              <a:ext uri="{FF2B5EF4-FFF2-40B4-BE49-F238E27FC236}">
                <a16:creationId xmlns:a16="http://schemas.microsoft.com/office/drawing/2014/main" id="{7EDA9779-B593-FA4F-7394-F09FEA70776F}"/>
              </a:ext>
            </a:extLst>
          </p:cNvPr>
          <p:cNvCxnSpPr>
            <a:cxnSpLocks/>
            <a:stCxn id="69" idx="2"/>
            <a:endCxn id="77" idx="0"/>
          </p:cNvCxnSpPr>
          <p:nvPr/>
        </p:nvCxnSpPr>
        <p:spPr>
          <a:xfrm>
            <a:off x="3578157" y="2615625"/>
            <a:ext cx="0" cy="762000"/>
          </a:xfrm>
          <a:prstGeom prst="straightConnector1">
            <a:avLst/>
          </a:prstGeom>
          <a:noFill/>
          <a:ln w="9525" cap="flat" cmpd="sng" algn="ctr">
            <a:solidFill>
              <a:srgbClr val="5E8AB4">
                <a:shade val="95000"/>
                <a:satMod val="105000"/>
              </a:srgbClr>
            </a:solidFill>
            <a:prstDash val="solid"/>
            <a:tailEnd type="arrow"/>
          </a:ln>
          <a:effectLst/>
        </p:spPr>
      </p:cxnSp>
      <p:cxnSp>
        <p:nvCxnSpPr>
          <p:cNvPr id="85" name="Straight Arrow Connector 84">
            <a:extLst>
              <a:ext uri="{FF2B5EF4-FFF2-40B4-BE49-F238E27FC236}">
                <a16:creationId xmlns:a16="http://schemas.microsoft.com/office/drawing/2014/main" id="{2001ADF8-7E71-F19C-7CDE-18B40E14FEBB}"/>
              </a:ext>
            </a:extLst>
          </p:cNvPr>
          <p:cNvCxnSpPr>
            <a:cxnSpLocks/>
            <a:stCxn id="77" idx="2"/>
            <a:endCxn id="73" idx="0"/>
          </p:cNvCxnSpPr>
          <p:nvPr/>
        </p:nvCxnSpPr>
        <p:spPr>
          <a:xfrm>
            <a:off x="3578158" y="4139625"/>
            <a:ext cx="3755" cy="609600"/>
          </a:xfrm>
          <a:prstGeom prst="straightConnector1">
            <a:avLst/>
          </a:prstGeom>
          <a:noFill/>
          <a:ln w="9525" cap="flat" cmpd="sng" algn="ctr">
            <a:solidFill>
              <a:srgbClr val="5E8AB4">
                <a:shade val="95000"/>
                <a:satMod val="105000"/>
              </a:srgbClr>
            </a:solidFill>
            <a:prstDash val="solid"/>
            <a:tailEnd type="arrow"/>
          </a:ln>
          <a:effectLst/>
        </p:spPr>
      </p:cxnSp>
      <p:cxnSp>
        <p:nvCxnSpPr>
          <p:cNvPr id="86" name="Straight Arrow Connector 85">
            <a:extLst>
              <a:ext uri="{FF2B5EF4-FFF2-40B4-BE49-F238E27FC236}">
                <a16:creationId xmlns:a16="http://schemas.microsoft.com/office/drawing/2014/main" id="{9EF8A1E8-C863-8F16-EAE5-EC3206974D56}"/>
              </a:ext>
            </a:extLst>
          </p:cNvPr>
          <p:cNvCxnSpPr>
            <a:cxnSpLocks/>
            <a:stCxn id="73" idx="3"/>
            <a:endCxn id="75" idx="1"/>
          </p:cNvCxnSpPr>
          <p:nvPr/>
        </p:nvCxnSpPr>
        <p:spPr>
          <a:xfrm>
            <a:off x="4460875" y="5130225"/>
            <a:ext cx="1749948" cy="0"/>
          </a:xfrm>
          <a:prstGeom prst="straightConnector1">
            <a:avLst/>
          </a:prstGeom>
          <a:noFill/>
          <a:ln w="9525" cap="flat" cmpd="sng" algn="ctr">
            <a:solidFill>
              <a:srgbClr val="5E8AB4">
                <a:shade val="95000"/>
                <a:satMod val="105000"/>
              </a:srgbClr>
            </a:solidFill>
            <a:prstDash val="solid"/>
            <a:tailEnd type="arrow"/>
          </a:ln>
          <a:effectLst/>
        </p:spPr>
      </p:cxnSp>
      <p:cxnSp>
        <p:nvCxnSpPr>
          <p:cNvPr id="87" name="Straight Arrow Connector 86">
            <a:extLst>
              <a:ext uri="{FF2B5EF4-FFF2-40B4-BE49-F238E27FC236}">
                <a16:creationId xmlns:a16="http://schemas.microsoft.com/office/drawing/2014/main" id="{1A9ABADB-2B4B-0386-65A2-8ACBF395F533}"/>
              </a:ext>
            </a:extLst>
          </p:cNvPr>
          <p:cNvCxnSpPr>
            <a:cxnSpLocks/>
            <a:stCxn id="79" idx="2"/>
            <a:endCxn id="75" idx="0"/>
          </p:cNvCxnSpPr>
          <p:nvPr/>
        </p:nvCxnSpPr>
        <p:spPr>
          <a:xfrm>
            <a:off x="7163323" y="4139625"/>
            <a:ext cx="0" cy="609600"/>
          </a:xfrm>
          <a:prstGeom prst="straightConnector1">
            <a:avLst/>
          </a:prstGeom>
          <a:noFill/>
          <a:ln w="9525" cap="flat" cmpd="sng" algn="ctr">
            <a:solidFill>
              <a:srgbClr val="5E8AB4">
                <a:shade val="95000"/>
                <a:satMod val="105000"/>
              </a:srgbClr>
            </a:solidFill>
            <a:prstDash val="solid"/>
            <a:tailEnd type="arrow"/>
          </a:ln>
          <a:effectLst/>
        </p:spPr>
      </p:cxnSp>
      <p:cxnSp>
        <p:nvCxnSpPr>
          <p:cNvPr id="89" name="Straight Arrow Connector 88">
            <a:extLst>
              <a:ext uri="{FF2B5EF4-FFF2-40B4-BE49-F238E27FC236}">
                <a16:creationId xmlns:a16="http://schemas.microsoft.com/office/drawing/2014/main" id="{21BBE044-CE04-F9D4-9E3E-BA4BABCF16F5}"/>
              </a:ext>
            </a:extLst>
          </p:cNvPr>
          <p:cNvCxnSpPr>
            <a:cxnSpLocks/>
            <a:stCxn id="71" idx="2"/>
            <a:endCxn id="79" idx="0"/>
          </p:cNvCxnSpPr>
          <p:nvPr/>
        </p:nvCxnSpPr>
        <p:spPr>
          <a:xfrm>
            <a:off x="7163323" y="2615625"/>
            <a:ext cx="0" cy="762000"/>
          </a:xfrm>
          <a:prstGeom prst="straightConnector1">
            <a:avLst/>
          </a:prstGeom>
          <a:noFill/>
          <a:ln w="9525" cap="flat" cmpd="sng" algn="ctr">
            <a:solidFill>
              <a:srgbClr val="5E8AB4">
                <a:shade val="95000"/>
                <a:satMod val="105000"/>
              </a:srgbClr>
            </a:solidFill>
            <a:prstDash val="solid"/>
            <a:tailEnd type="arrow"/>
          </a:ln>
          <a:effectLst/>
        </p:spPr>
      </p:cxnSp>
      <p:cxnSp>
        <p:nvCxnSpPr>
          <p:cNvPr id="90" name="Straight Arrow Connector 89">
            <a:extLst>
              <a:ext uri="{FF2B5EF4-FFF2-40B4-BE49-F238E27FC236}">
                <a16:creationId xmlns:a16="http://schemas.microsoft.com/office/drawing/2014/main" id="{15FC6D0F-56A3-17EF-952D-759512F22A7F}"/>
              </a:ext>
            </a:extLst>
          </p:cNvPr>
          <p:cNvCxnSpPr>
            <a:cxnSpLocks/>
            <a:stCxn id="77" idx="3"/>
            <a:endCxn id="79" idx="1"/>
          </p:cNvCxnSpPr>
          <p:nvPr/>
        </p:nvCxnSpPr>
        <p:spPr>
          <a:xfrm>
            <a:off x="4498975" y="3758625"/>
            <a:ext cx="1711848" cy="0"/>
          </a:xfrm>
          <a:prstGeom prst="straightConnector1">
            <a:avLst/>
          </a:prstGeom>
          <a:noFill/>
          <a:ln w="9525" cap="flat" cmpd="sng" algn="ctr">
            <a:solidFill>
              <a:srgbClr val="5E8AB4">
                <a:shade val="95000"/>
                <a:satMod val="105000"/>
              </a:srgbClr>
            </a:solidFill>
            <a:prstDash val="solid"/>
            <a:tailEnd type="arrow"/>
          </a:ln>
          <a:effectLst/>
        </p:spPr>
      </p:cxnSp>
      <p:cxnSp>
        <p:nvCxnSpPr>
          <p:cNvPr id="91" name="Straight Arrow Connector 90">
            <a:extLst>
              <a:ext uri="{FF2B5EF4-FFF2-40B4-BE49-F238E27FC236}">
                <a16:creationId xmlns:a16="http://schemas.microsoft.com/office/drawing/2014/main" id="{B9E09B91-EDCA-30F9-FD62-385BB9A87BDE}"/>
              </a:ext>
            </a:extLst>
          </p:cNvPr>
          <p:cNvCxnSpPr/>
          <p:nvPr/>
        </p:nvCxnSpPr>
        <p:spPr>
          <a:xfrm flipV="1">
            <a:off x="4041775" y="4215825"/>
            <a:ext cx="0" cy="457200"/>
          </a:xfrm>
          <a:prstGeom prst="straightConnector1">
            <a:avLst/>
          </a:prstGeom>
          <a:noFill/>
          <a:ln w="9525" cap="flat" cmpd="sng" algn="ctr">
            <a:solidFill>
              <a:srgbClr val="5E8AB4">
                <a:shade val="95000"/>
                <a:satMod val="105000"/>
              </a:srgbClr>
            </a:solidFill>
            <a:prstDash val="solid"/>
            <a:tailEnd type="arrow"/>
          </a:ln>
          <a:effectLst/>
        </p:spPr>
      </p:cxnSp>
      <p:cxnSp>
        <p:nvCxnSpPr>
          <p:cNvPr id="92" name="Straight Arrow Connector 91">
            <a:extLst>
              <a:ext uri="{FF2B5EF4-FFF2-40B4-BE49-F238E27FC236}">
                <a16:creationId xmlns:a16="http://schemas.microsoft.com/office/drawing/2014/main" id="{D3244151-2F52-6B6D-2B71-E79B463B3417}"/>
              </a:ext>
            </a:extLst>
          </p:cNvPr>
          <p:cNvCxnSpPr/>
          <p:nvPr/>
        </p:nvCxnSpPr>
        <p:spPr>
          <a:xfrm flipV="1">
            <a:off x="4041775" y="2691825"/>
            <a:ext cx="0" cy="609600"/>
          </a:xfrm>
          <a:prstGeom prst="straightConnector1">
            <a:avLst/>
          </a:prstGeom>
          <a:noFill/>
          <a:ln w="9525" cap="flat" cmpd="sng" algn="ctr">
            <a:solidFill>
              <a:srgbClr val="5E8AB4">
                <a:shade val="95000"/>
                <a:satMod val="105000"/>
              </a:srgbClr>
            </a:solidFill>
            <a:prstDash val="solid"/>
            <a:tailEnd type="arrow"/>
          </a:ln>
          <a:effectLst/>
        </p:spPr>
      </p:cxnSp>
      <p:cxnSp>
        <p:nvCxnSpPr>
          <p:cNvPr id="93" name="Elbow Connector 87">
            <a:extLst>
              <a:ext uri="{FF2B5EF4-FFF2-40B4-BE49-F238E27FC236}">
                <a16:creationId xmlns:a16="http://schemas.microsoft.com/office/drawing/2014/main" id="{5BB89DCE-566B-7ACA-FE19-2ECB3492B840}"/>
              </a:ext>
            </a:extLst>
          </p:cNvPr>
          <p:cNvCxnSpPr>
            <a:cxnSpLocks/>
          </p:cNvCxnSpPr>
          <p:nvPr/>
        </p:nvCxnSpPr>
        <p:spPr>
          <a:xfrm rot="10800000" flipV="1">
            <a:off x="4498979" y="2468941"/>
            <a:ext cx="1711845" cy="1061082"/>
          </a:xfrm>
          <a:prstGeom prst="bentConnector3">
            <a:avLst>
              <a:gd name="adj1" fmla="val 59764"/>
            </a:avLst>
          </a:prstGeom>
          <a:noFill/>
          <a:ln w="9525" cap="flat" cmpd="sng" algn="ctr">
            <a:solidFill>
              <a:srgbClr val="5E8AB4">
                <a:shade val="95000"/>
                <a:satMod val="105000"/>
              </a:srgbClr>
            </a:solidFill>
            <a:prstDash val="solid"/>
            <a:tailEnd type="arrow"/>
          </a:ln>
          <a:effectLst/>
        </p:spPr>
      </p:cxnSp>
      <p:cxnSp>
        <p:nvCxnSpPr>
          <p:cNvPr id="102" name="Shape 93">
            <a:extLst>
              <a:ext uri="{FF2B5EF4-FFF2-40B4-BE49-F238E27FC236}">
                <a16:creationId xmlns:a16="http://schemas.microsoft.com/office/drawing/2014/main" id="{34D36244-FD1B-8B3A-5736-D370FC8C2EC9}"/>
              </a:ext>
            </a:extLst>
          </p:cNvPr>
          <p:cNvCxnSpPr>
            <a:cxnSpLocks/>
            <a:stCxn id="73" idx="2"/>
            <a:endCxn id="126" idx="1"/>
          </p:cNvCxnSpPr>
          <p:nvPr/>
        </p:nvCxnSpPr>
        <p:spPr>
          <a:xfrm rot="16200000" flipH="1">
            <a:off x="6053536" y="3039601"/>
            <a:ext cx="469614" cy="5412863"/>
          </a:xfrm>
          <a:prstGeom prst="bentConnector2">
            <a:avLst/>
          </a:prstGeom>
          <a:noFill/>
          <a:ln w="9525" cap="flat" cmpd="sng" algn="ctr">
            <a:solidFill>
              <a:srgbClr val="5E8AB4">
                <a:shade val="95000"/>
                <a:satMod val="105000"/>
              </a:srgbClr>
            </a:solidFill>
            <a:prstDash val="solid"/>
            <a:tailEnd type="arrow"/>
          </a:ln>
          <a:effectLst/>
        </p:spPr>
      </p:cxnSp>
      <p:sp>
        <p:nvSpPr>
          <p:cNvPr id="103" name="TextBox 102">
            <a:extLst>
              <a:ext uri="{FF2B5EF4-FFF2-40B4-BE49-F238E27FC236}">
                <a16:creationId xmlns:a16="http://schemas.microsoft.com/office/drawing/2014/main" id="{C456B65E-7090-6EFF-9DFA-40E5ABBAD6DD}"/>
              </a:ext>
            </a:extLst>
          </p:cNvPr>
          <p:cNvSpPr txBox="1"/>
          <p:nvPr/>
        </p:nvSpPr>
        <p:spPr>
          <a:xfrm>
            <a:off x="5569789" y="1519537"/>
            <a:ext cx="1717433" cy="461665"/>
          </a:xfrm>
          <a:prstGeom prst="rect">
            <a:avLst/>
          </a:prstGeom>
          <a:noFill/>
        </p:spPr>
        <p:txBody>
          <a:bodyPr wrap="square" rtlCol="0">
            <a:spAutoFit/>
          </a:bodyPr>
          <a:lstStyle/>
          <a:p>
            <a:pPr defTabSz="914400">
              <a:defRPr/>
            </a:pPr>
            <a:r>
              <a:rPr lang="en-US" sz="1200" kern="0" dirty="0">
                <a:solidFill>
                  <a:srgbClr val="1F497D"/>
                </a:solidFill>
                <a:latin typeface="Calibri"/>
              </a:rPr>
              <a:t>Goals &amp; Objectives,</a:t>
            </a:r>
          </a:p>
          <a:p>
            <a:pPr defTabSz="914400">
              <a:defRPr/>
            </a:pPr>
            <a:r>
              <a:rPr lang="en-US" sz="1200" kern="0" dirty="0">
                <a:solidFill>
                  <a:srgbClr val="1F497D"/>
                </a:solidFill>
                <a:latin typeface="Calibri"/>
              </a:rPr>
              <a:t>Scenarios &amp; Strategies</a:t>
            </a:r>
          </a:p>
        </p:txBody>
      </p:sp>
      <p:sp>
        <p:nvSpPr>
          <p:cNvPr id="104" name="TextBox 103">
            <a:extLst>
              <a:ext uri="{FF2B5EF4-FFF2-40B4-BE49-F238E27FC236}">
                <a16:creationId xmlns:a16="http://schemas.microsoft.com/office/drawing/2014/main" id="{A1E19C4E-3CA6-E5E4-FB6F-18ED9376FCDA}"/>
              </a:ext>
            </a:extLst>
          </p:cNvPr>
          <p:cNvSpPr txBox="1"/>
          <p:nvPr/>
        </p:nvSpPr>
        <p:spPr>
          <a:xfrm>
            <a:off x="2212975" y="2691827"/>
            <a:ext cx="1396472" cy="461665"/>
          </a:xfrm>
          <a:prstGeom prst="rect">
            <a:avLst/>
          </a:prstGeom>
          <a:noFill/>
        </p:spPr>
        <p:txBody>
          <a:bodyPr wrap="none" lIns="0" rtlCol="0">
            <a:spAutoFit/>
          </a:bodyPr>
          <a:lstStyle/>
          <a:p>
            <a:pPr algn="r" defTabSz="914400">
              <a:defRPr/>
            </a:pPr>
            <a:r>
              <a:rPr lang="en-US" sz="1200" kern="0" dirty="0">
                <a:solidFill>
                  <a:srgbClr val="1F497D"/>
                </a:solidFill>
                <a:latin typeface="Calibri"/>
              </a:rPr>
              <a:t>Capability Gaps,</a:t>
            </a:r>
          </a:p>
          <a:p>
            <a:pPr algn="r" defTabSz="914400">
              <a:defRPr/>
            </a:pPr>
            <a:r>
              <a:rPr lang="en-US" sz="1200" kern="0" dirty="0">
                <a:solidFill>
                  <a:srgbClr val="1F497D"/>
                </a:solidFill>
                <a:latin typeface="Calibri"/>
              </a:rPr>
              <a:t>Capability Roadmaps</a:t>
            </a:r>
          </a:p>
        </p:txBody>
      </p:sp>
      <p:sp>
        <p:nvSpPr>
          <p:cNvPr id="105" name="TextBox 104">
            <a:extLst>
              <a:ext uri="{FF2B5EF4-FFF2-40B4-BE49-F238E27FC236}">
                <a16:creationId xmlns:a16="http://schemas.microsoft.com/office/drawing/2014/main" id="{D4ADCDA8-EC61-E81F-0F8A-DBEE05F07D52}"/>
              </a:ext>
            </a:extLst>
          </p:cNvPr>
          <p:cNvSpPr txBox="1"/>
          <p:nvPr/>
        </p:nvSpPr>
        <p:spPr>
          <a:xfrm>
            <a:off x="2651621" y="4144092"/>
            <a:ext cx="957826" cy="461665"/>
          </a:xfrm>
          <a:prstGeom prst="rect">
            <a:avLst/>
          </a:prstGeom>
          <a:noFill/>
        </p:spPr>
        <p:txBody>
          <a:bodyPr wrap="none" rtlCol="0">
            <a:spAutoFit/>
          </a:bodyPr>
          <a:lstStyle/>
          <a:p>
            <a:pPr algn="r" defTabSz="914400">
              <a:defRPr/>
            </a:pPr>
            <a:r>
              <a:rPr lang="en-US" sz="1200" kern="0">
                <a:solidFill>
                  <a:srgbClr val="1F497D"/>
                </a:solidFill>
                <a:latin typeface="Calibri"/>
              </a:rPr>
              <a:t>Architecture</a:t>
            </a:r>
          </a:p>
          <a:p>
            <a:pPr algn="r" defTabSz="914400">
              <a:defRPr/>
            </a:pPr>
            <a:r>
              <a:rPr lang="en-US" sz="1200" kern="0">
                <a:solidFill>
                  <a:srgbClr val="1F497D"/>
                </a:solidFill>
                <a:latin typeface="Calibri"/>
              </a:rPr>
              <a:t>Definitions</a:t>
            </a:r>
          </a:p>
        </p:txBody>
      </p:sp>
      <p:sp>
        <p:nvSpPr>
          <p:cNvPr id="106" name="TextBox 105">
            <a:extLst>
              <a:ext uri="{FF2B5EF4-FFF2-40B4-BE49-F238E27FC236}">
                <a16:creationId xmlns:a16="http://schemas.microsoft.com/office/drawing/2014/main" id="{E81C8642-5BB6-C868-766C-7A3985C1ADB8}"/>
              </a:ext>
            </a:extLst>
          </p:cNvPr>
          <p:cNvSpPr txBox="1"/>
          <p:nvPr/>
        </p:nvSpPr>
        <p:spPr>
          <a:xfrm>
            <a:off x="4498975" y="3754162"/>
            <a:ext cx="1828800" cy="276999"/>
          </a:xfrm>
          <a:prstGeom prst="rect">
            <a:avLst/>
          </a:prstGeom>
          <a:noFill/>
        </p:spPr>
        <p:txBody>
          <a:bodyPr wrap="square" rtlCol="0">
            <a:spAutoFit/>
          </a:bodyPr>
          <a:lstStyle/>
          <a:p>
            <a:pPr algn="ctr" defTabSz="914400">
              <a:defRPr/>
            </a:pPr>
            <a:r>
              <a:rPr lang="en-US" sz="1200" kern="0">
                <a:solidFill>
                  <a:srgbClr val="1F497D"/>
                </a:solidFill>
                <a:latin typeface="Calibri"/>
              </a:rPr>
              <a:t>Architecture Definitions</a:t>
            </a:r>
          </a:p>
        </p:txBody>
      </p:sp>
      <p:sp>
        <p:nvSpPr>
          <p:cNvPr id="108" name="TextBox 107">
            <a:extLst>
              <a:ext uri="{FF2B5EF4-FFF2-40B4-BE49-F238E27FC236}">
                <a16:creationId xmlns:a16="http://schemas.microsoft.com/office/drawing/2014/main" id="{1BD0AF26-8F10-771D-9C52-791ADA881BE9}"/>
              </a:ext>
            </a:extLst>
          </p:cNvPr>
          <p:cNvSpPr txBox="1"/>
          <p:nvPr/>
        </p:nvSpPr>
        <p:spPr>
          <a:xfrm>
            <a:off x="4041775" y="4215827"/>
            <a:ext cx="986360" cy="461665"/>
          </a:xfrm>
          <a:prstGeom prst="rect">
            <a:avLst/>
          </a:prstGeom>
          <a:noFill/>
        </p:spPr>
        <p:txBody>
          <a:bodyPr wrap="none" rtlCol="0">
            <a:spAutoFit/>
          </a:bodyPr>
          <a:lstStyle/>
          <a:p>
            <a:pPr defTabSz="914400">
              <a:defRPr/>
            </a:pPr>
            <a:r>
              <a:rPr lang="en-US" sz="1200" kern="0">
                <a:solidFill>
                  <a:srgbClr val="1F497D"/>
                </a:solidFill>
                <a:latin typeface="Calibri"/>
              </a:rPr>
              <a:t>Architecture</a:t>
            </a:r>
          </a:p>
          <a:p>
            <a:pPr defTabSz="914400">
              <a:defRPr/>
            </a:pPr>
            <a:r>
              <a:rPr lang="en-US" sz="1200" kern="0">
                <a:solidFill>
                  <a:srgbClr val="1F497D"/>
                </a:solidFill>
                <a:latin typeface="Calibri"/>
              </a:rPr>
              <a:t>Assessments</a:t>
            </a:r>
          </a:p>
        </p:txBody>
      </p:sp>
      <p:sp>
        <p:nvSpPr>
          <p:cNvPr id="110" name="TextBox 109">
            <a:extLst>
              <a:ext uri="{FF2B5EF4-FFF2-40B4-BE49-F238E27FC236}">
                <a16:creationId xmlns:a16="http://schemas.microsoft.com/office/drawing/2014/main" id="{647DA0C5-69FA-0843-2D39-15E195780173}"/>
              </a:ext>
            </a:extLst>
          </p:cNvPr>
          <p:cNvSpPr txBox="1"/>
          <p:nvPr/>
        </p:nvSpPr>
        <p:spPr>
          <a:xfrm>
            <a:off x="4575175" y="5130227"/>
            <a:ext cx="1600200" cy="276999"/>
          </a:xfrm>
          <a:prstGeom prst="rect">
            <a:avLst/>
          </a:prstGeom>
          <a:noFill/>
        </p:spPr>
        <p:txBody>
          <a:bodyPr wrap="square" rtlCol="0">
            <a:spAutoFit/>
          </a:bodyPr>
          <a:lstStyle/>
          <a:p>
            <a:pPr algn="ctr" defTabSz="914400">
              <a:defRPr/>
            </a:pPr>
            <a:r>
              <a:rPr lang="en-US" sz="1200" kern="0">
                <a:solidFill>
                  <a:srgbClr val="1F497D"/>
                </a:solidFill>
                <a:latin typeface="Calibri"/>
              </a:rPr>
              <a:t>Opportunities &amp; Risks</a:t>
            </a:r>
          </a:p>
        </p:txBody>
      </p:sp>
      <p:sp>
        <p:nvSpPr>
          <p:cNvPr id="111" name="TextBox 110">
            <a:extLst>
              <a:ext uri="{FF2B5EF4-FFF2-40B4-BE49-F238E27FC236}">
                <a16:creationId xmlns:a16="http://schemas.microsoft.com/office/drawing/2014/main" id="{2781E2FF-58B3-5FE3-6A6E-5D1F395E9FC9}"/>
              </a:ext>
            </a:extLst>
          </p:cNvPr>
          <p:cNvSpPr txBox="1"/>
          <p:nvPr/>
        </p:nvSpPr>
        <p:spPr>
          <a:xfrm>
            <a:off x="7280275" y="5511227"/>
            <a:ext cx="1988145" cy="461665"/>
          </a:xfrm>
          <a:prstGeom prst="rect">
            <a:avLst/>
          </a:prstGeom>
          <a:noFill/>
        </p:spPr>
        <p:txBody>
          <a:bodyPr wrap="square" rtlCol="0">
            <a:spAutoFit/>
          </a:bodyPr>
          <a:lstStyle/>
          <a:p>
            <a:pPr defTabSz="914400">
              <a:defRPr/>
            </a:pPr>
            <a:r>
              <a:rPr lang="en-US" sz="1200" kern="0" dirty="0">
                <a:solidFill>
                  <a:srgbClr val="1F497D"/>
                </a:solidFill>
                <a:latin typeface="Calibri"/>
              </a:rPr>
              <a:t>Exploitation Plans,</a:t>
            </a:r>
          </a:p>
          <a:p>
            <a:pPr defTabSz="914400">
              <a:defRPr/>
            </a:pPr>
            <a:r>
              <a:rPr lang="en-US" sz="1200" kern="0" dirty="0">
                <a:solidFill>
                  <a:srgbClr val="1F497D"/>
                </a:solidFill>
                <a:latin typeface="Calibri"/>
              </a:rPr>
              <a:t>Mitigation Plans</a:t>
            </a:r>
          </a:p>
        </p:txBody>
      </p:sp>
      <p:sp>
        <p:nvSpPr>
          <p:cNvPr id="112" name="TextBox 111">
            <a:extLst>
              <a:ext uri="{FF2B5EF4-FFF2-40B4-BE49-F238E27FC236}">
                <a16:creationId xmlns:a16="http://schemas.microsoft.com/office/drawing/2014/main" id="{36917FC5-19CF-8758-D403-C2825232337C}"/>
              </a:ext>
            </a:extLst>
          </p:cNvPr>
          <p:cNvSpPr txBox="1"/>
          <p:nvPr/>
        </p:nvSpPr>
        <p:spPr>
          <a:xfrm>
            <a:off x="4041777" y="2872028"/>
            <a:ext cx="836063" cy="276999"/>
          </a:xfrm>
          <a:prstGeom prst="rect">
            <a:avLst/>
          </a:prstGeom>
          <a:noFill/>
        </p:spPr>
        <p:txBody>
          <a:bodyPr wrap="none" rtlCol="0">
            <a:spAutoFit/>
          </a:bodyPr>
          <a:lstStyle/>
          <a:p>
            <a:pPr defTabSz="914400">
              <a:defRPr/>
            </a:pPr>
            <a:r>
              <a:rPr lang="en-US" sz="1200" kern="0">
                <a:solidFill>
                  <a:srgbClr val="1F497D"/>
                </a:solidFill>
                <a:latin typeface="Calibri"/>
              </a:rPr>
              <a:t>Gap Fillers</a:t>
            </a:r>
          </a:p>
        </p:txBody>
      </p:sp>
      <p:cxnSp>
        <p:nvCxnSpPr>
          <p:cNvPr id="113" name="Elbow Connector 108">
            <a:extLst>
              <a:ext uri="{FF2B5EF4-FFF2-40B4-BE49-F238E27FC236}">
                <a16:creationId xmlns:a16="http://schemas.microsoft.com/office/drawing/2014/main" id="{E4DB2519-F5F3-9BD1-B7BD-248DBE483EDE}"/>
              </a:ext>
            </a:extLst>
          </p:cNvPr>
          <p:cNvCxnSpPr>
            <a:cxnSpLocks/>
            <a:stCxn id="75" idx="2"/>
            <a:endCxn id="126" idx="1"/>
          </p:cNvCxnSpPr>
          <p:nvPr/>
        </p:nvCxnSpPr>
        <p:spPr>
          <a:xfrm rot="16200000" flipH="1">
            <a:off x="7844242" y="4830306"/>
            <a:ext cx="469614" cy="1831452"/>
          </a:xfrm>
          <a:prstGeom prst="bentConnector2">
            <a:avLst/>
          </a:prstGeom>
          <a:noFill/>
          <a:ln w="9525" cap="flat" cmpd="sng" algn="ctr">
            <a:solidFill>
              <a:srgbClr val="5E8AB4">
                <a:shade val="95000"/>
                <a:satMod val="105000"/>
              </a:srgbClr>
            </a:solidFill>
            <a:prstDash val="solid"/>
            <a:tailEnd type="arrow"/>
          </a:ln>
          <a:effectLst/>
        </p:spPr>
      </p:cxnSp>
      <p:sp>
        <p:nvSpPr>
          <p:cNvPr id="114" name="TextBox 113">
            <a:extLst>
              <a:ext uri="{FF2B5EF4-FFF2-40B4-BE49-F238E27FC236}">
                <a16:creationId xmlns:a16="http://schemas.microsoft.com/office/drawing/2014/main" id="{7E0638AF-CE9E-C6C9-38C2-5E2561AC40C4}"/>
              </a:ext>
            </a:extLst>
          </p:cNvPr>
          <p:cNvSpPr txBox="1"/>
          <p:nvPr/>
        </p:nvSpPr>
        <p:spPr>
          <a:xfrm>
            <a:off x="5184775" y="2700658"/>
            <a:ext cx="1577740" cy="646331"/>
          </a:xfrm>
          <a:prstGeom prst="rect">
            <a:avLst/>
          </a:prstGeom>
          <a:noFill/>
        </p:spPr>
        <p:txBody>
          <a:bodyPr wrap="square" rtlCol="0">
            <a:spAutoFit/>
          </a:bodyPr>
          <a:lstStyle/>
          <a:p>
            <a:pPr defTabSz="914400">
              <a:defRPr/>
            </a:pPr>
            <a:r>
              <a:rPr lang="en-US" sz="1200" kern="0" dirty="0">
                <a:solidFill>
                  <a:srgbClr val="1F497D"/>
                </a:solidFill>
                <a:latin typeface="Calibri"/>
              </a:rPr>
              <a:t>Technology Gaps,</a:t>
            </a:r>
          </a:p>
          <a:p>
            <a:pPr defTabSz="914400">
              <a:defRPr/>
            </a:pPr>
            <a:r>
              <a:rPr lang="en-US" sz="1200" kern="0" dirty="0">
                <a:solidFill>
                  <a:srgbClr val="1F497D"/>
                </a:solidFill>
                <a:latin typeface="Calibri"/>
              </a:rPr>
              <a:t>Technology Roadmaps</a:t>
            </a:r>
          </a:p>
        </p:txBody>
      </p:sp>
      <p:sp>
        <p:nvSpPr>
          <p:cNvPr id="115" name="TextBox 114">
            <a:extLst>
              <a:ext uri="{FF2B5EF4-FFF2-40B4-BE49-F238E27FC236}">
                <a16:creationId xmlns:a16="http://schemas.microsoft.com/office/drawing/2014/main" id="{BF9D5D53-70BF-E954-BD85-A7099B80C63F}"/>
              </a:ext>
            </a:extLst>
          </p:cNvPr>
          <p:cNvSpPr txBox="1"/>
          <p:nvPr/>
        </p:nvSpPr>
        <p:spPr>
          <a:xfrm>
            <a:off x="7165977" y="2696292"/>
            <a:ext cx="1492845" cy="461665"/>
          </a:xfrm>
          <a:prstGeom prst="rect">
            <a:avLst/>
          </a:prstGeom>
          <a:noFill/>
        </p:spPr>
        <p:txBody>
          <a:bodyPr wrap="none" rtlCol="0">
            <a:spAutoFit/>
          </a:bodyPr>
          <a:lstStyle/>
          <a:p>
            <a:pPr defTabSz="914400">
              <a:defRPr/>
            </a:pPr>
            <a:r>
              <a:rPr lang="en-US" sz="1200" kern="0" dirty="0">
                <a:solidFill>
                  <a:srgbClr val="1F497D"/>
                </a:solidFill>
                <a:latin typeface="Calibri"/>
              </a:rPr>
              <a:t>Technology Specs,</a:t>
            </a:r>
          </a:p>
          <a:p>
            <a:pPr defTabSz="914400">
              <a:defRPr/>
            </a:pPr>
            <a:r>
              <a:rPr lang="en-US" sz="1200" kern="0" dirty="0">
                <a:solidFill>
                  <a:srgbClr val="1F497D"/>
                </a:solidFill>
                <a:latin typeface="Calibri"/>
              </a:rPr>
              <a:t>Standards Roadmaps</a:t>
            </a:r>
          </a:p>
        </p:txBody>
      </p:sp>
      <p:sp>
        <p:nvSpPr>
          <p:cNvPr id="116" name="TextBox 115">
            <a:extLst>
              <a:ext uri="{FF2B5EF4-FFF2-40B4-BE49-F238E27FC236}">
                <a16:creationId xmlns:a16="http://schemas.microsoft.com/office/drawing/2014/main" id="{ADD18CC5-8C2A-12C3-2B43-8E89F9FE6529}"/>
              </a:ext>
            </a:extLst>
          </p:cNvPr>
          <p:cNvSpPr txBox="1"/>
          <p:nvPr/>
        </p:nvSpPr>
        <p:spPr>
          <a:xfrm>
            <a:off x="7165975" y="4144090"/>
            <a:ext cx="1066800" cy="457200"/>
          </a:xfrm>
          <a:prstGeom prst="rect">
            <a:avLst/>
          </a:prstGeom>
          <a:noFill/>
        </p:spPr>
        <p:txBody>
          <a:bodyPr wrap="square" rtlCol="0">
            <a:spAutoFit/>
          </a:bodyPr>
          <a:lstStyle/>
          <a:p>
            <a:pPr defTabSz="914400">
              <a:defRPr/>
            </a:pPr>
            <a:r>
              <a:rPr lang="en-US" sz="1200" kern="0" dirty="0">
                <a:solidFill>
                  <a:srgbClr val="1F497D"/>
                </a:solidFill>
                <a:latin typeface="Calibri"/>
              </a:rPr>
              <a:t>Opportunities &amp; Risks</a:t>
            </a:r>
          </a:p>
        </p:txBody>
      </p:sp>
      <p:sp>
        <p:nvSpPr>
          <p:cNvPr id="117" name="TextBox 116">
            <a:extLst>
              <a:ext uri="{FF2B5EF4-FFF2-40B4-BE49-F238E27FC236}">
                <a16:creationId xmlns:a16="http://schemas.microsoft.com/office/drawing/2014/main" id="{5695112B-A908-A6FB-FD7E-7E18949B6683}"/>
              </a:ext>
            </a:extLst>
          </p:cNvPr>
          <p:cNvSpPr txBox="1"/>
          <p:nvPr/>
        </p:nvSpPr>
        <p:spPr>
          <a:xfrm>
            <a:off x="1527175" y="24827"/>
            <a:ext cx="2111920" cy="584775"/>
          </a:xfrm>
          <a:prstGeom prst="rect">
            <a:avLst/>
          </a:prstGeom>
          <a:noFill/>
        </p:spPr>
        <p:txBody>
          <a:bodyPr wrap="square" lIns="0" rIns="0" rtlCol="0">
            <a:spAutoFit/>
          </a:bodyPr>
          <a:lstStyle/>
          <a:p>
            <a:pPr algn="ctr" defTabSz="914400">
              <a:defRPr/>
            </a:pPr>
            <a:r>
              <a:rPr lang="en-US" sz="1600" b="1" kern="0">
                <a:solidFill>
                  <a:srgbClr val="00B0F0"/>
                </a:solidFill>
                <a:latin typeface="Calibri"/>
              </a:rPr>
              <a:t>Enterprise Strategic Planning</a:t>
            </a:r>
          </a:p>
        </p:txBody>
      </p:sp>
      <p:sp>
        <p:nvSpPr>
          <p:cNvPr id="118" name="TextBox 117">
            <a:extLst>
              <a:ext uri="{FF2B5EF4-FFF2-40B4-BE49-F238E27FC236}">
                <a16:creationId xmlns:a16="http://schemas.microsoft.com/office/drawing/2014/main" id="{AD818E45-D243-F79F-DD05-3199CAD8A16B}"/>
              </a:ext>
            </a:extLst>
          </p:cNvPr>
          <p:cNvSpPr txBox="1"/>
          <p:nvPr/>
        </p:nvSpPr>
        <p:spPr>
          <a:xfrm>
            <a:off x="9157027" y="3453827"/>
            <a:ext cx="1277471" cy="584775"/>
          </a:xfrm>
          <a:prstGeom prst="rect">
            <a:avLst/>
          </a:prstGeom>
          <a:noFill/>
        </p:spPr>
        <p:txBody>
          <a:bodyPr wrap="square" rtlCol="0">
            <a:spAutoFit/>
          </a:bodyPr>
          <a:lstStyle/>
          <a:p>
            <a:pPr algn="ctr" defTabSz="914400">
              <a:defRPr/>
            </a:pPr>
            <a:r>
              <a:rPr lang="en-US" sz="1600" b="1" kern="0">
                <a:solidFill>
                  <a:srgbClr val="00B0F0"/>
                </a:solidFill>
                <a:latin typeface="Calibri"/>
              </a:rPr>
              <a:t>Programs &amp; Projects</a:t>
            </a:r>
          </a:p>
        </p:txBody>
      </p:sp>
      <p:cxnSp>
        <p:nvCxnSpPr>
          <p:cNvPr id="120" name="Straight Arrow Connector 119">
            <a:extLst>
              <a:ext uri="{FF2B5EF4-FFF2-40B4-BE49-F238E27FC236}">
                <a16:creationId xmlns:a16="http://schemas.microsoft.com/office/drawing/2014/main" id="{7F2E2044-6678-F93B-2425-4D3B5E8FFEB0}"/>
              </a:ext>
            </a:extLst>
          </p:cNvPr>
          <p:cNvCxnSpPr>
            <a:cxnSpLocks/>
            <a:stCxn id="79" idx="3"/>
            <a:endCxn id="118" idx="1"/>
          </p:cNvCxnSpPr>
          <p:nvPr/>
        </p:nvCxnSpPr>
        <p:spPr>
          <a:xfrm flipV="1">
            <a:off x="8115824" y="3746215"/>
            <a:ext cx="1041203" cy="12411"/>
          </a:xfrm>
          <a:prstGeom prst="straightConnector1">
            <a:avLst/>
          </a:prstGeom>
          <a:noFill/>
          <a:ln w="9525" cap="flat" cmpd="sng" algn="ctr">
            <a:solidFill>
              <a:srgbClr val="5E8AB4">
                <a:shade val="95000"/>
                <a:satMod val="105000"/>
              </a:srgbClr>
            </a:solidFill>
            <a:prstDash val="solid"/>
            <a:tailEnd type="arrow"/>
          </a:ln>
          <a:effectLst/>
        </p:spPr>
      </p:cxnSp>
      <p:cxnSp>
        <p:nvCxnSpPr>
          <p:cNvPr id="123" name="Shape 135">
            <a:extLst>
              <a:ext uri="{FF2B5EF4-FFF2-40B4-BE49-F238E27FC236}">
                <a16:creationId xmlns:a16="http://schemas.microsoft.com/office/drawing/2014/main" id="{3FFB90E1-85B1-819D-A3A9-0027E5E2C5CB}"/>
              </a:ext>
            </a:extLst>
          </p:cNvPr>
          <p:cNvCxnSpPr>
            <a:cxnSpLocks/>
            <a:stCxn id="118" idx="2"/>
            <a:endCxn id="75" idx="3"/>
          </p:cNvCxnSpPr>
          <p:nvPr/>
        </p:nvCxnSpPr>
        <p:spPr>
          <a:xfrm rot="5400000">
            <a:off x="8409981" y="3744445"/>
            <a:ext cx="1091624" cy="1679939"/>
          </a:xfrm>
          <a:prstGeom prst="bentConnector2">
            <a:avLst/>
          </a:prstGeom>
          <a:noFill/>
          <a:ln w="9525" cap="flat" cmpd="sng" algn="ctr">
            <a:solidFill>
              <a:srgbClr val="5E8AB4">
                <a:shade val="95000"/>
                <a:satMod val="105000"/>
              </a:srgbClr>
            </a:solidFill>
            <a:prstDash val="solid"/>
            <a:tailEnd type="arrow"/>
          </a:ln>
          <a:effectLst/>
        </p:spPr>
      </p:cxnSp>
      <p:sp>
        <p:nvSpPr>
          <p:cNvPr id="126" name="TextBox 125">
            <a:extLst>
              <a:ext uri="{FF2B5EF4-FFF2-40B4-BE49-F238E27FC236}">
                <a16:creationId xmlns:a16="http://schemas.microsoft.com/office/drawing/2014/main" id="{DF97CAB6-C33B-9C9D-315E-6D72C4806162}"/>
              </a:ext>
            </a:extLst>
          </p:cNvPr>
          <p:cNvSpPr txBox="1"/>
          <p:nvPr/>
        </p:nvSpPr>
        <p:spPr>
          <a:xfrm>
            <a:off x="8994775" y="5688452"/>
            <a:ext cx="1447800" cy="584775"/>
          </a:xfrm>
          <a:prstGeom prst="rect">
            <a:avLst/>
          </a:prstGeom>
          <a:noFill/>
        </p:spPr>
        <p:txBody>
          <a:bodyPr wrap="square" rtlCol="0">
            <a:spAutoFit/>
          </a:bodyPr>
          <a:lstStyle/>
          <a:p>
            <a:pPr algn="ctr" defTabSz="914400">
              <a:defRPr/>
            </a:pPr>
            <a:r>
              <a:rPr lang="en-US" sz="1600" b="1" kern="0">
                <a:solidFill>
                  <a:srgbClr val="00B0F0"/>
                </a:solidFill>
                <a:latin typeface="Calibri"/>
              </a:rPr>
              <a:t>Portfolio Management</a:t>
            </a:r>
          </a:p>
        </p:txBody>
      </p:sp>
      <p:sp>
        <p:nvSpPr>
          <p:cNvPr id="127" name="TextBox 126">
            <a:extLst>
              <a:ext uri="{FF2B5EF4-FFF2-40B4-BE49-F238E27FC236}">
                <a16:creationId xmlns:a16="http://schemas.microsoft.com/office/drawing/2014/main" id="{5ED6598D-A296-C424-0A1D-48D3B368D391}"/>
              </a:ext>
            </a:extLst>
          </p:cNvPr>
          <p:cNvSpPr txBox="1"/>
          <p:nvPr/>
        </p:nvSpPr>
        <p:spPr>
          <a:xfrm>
            <a:off x="3629620" y="5511227"/>
            <a:ext cx="986360" cy="461665"/>
          </a:xfrm>
          <a:prstGeom prst="rect">
            <a:avLst/>
          </a:prstGeom>
          <a:noFill/>
        </p:spPr>
        <p:txBody>
          <a:bodyPr wrap="none" rtlCol="0">
            <a:spAutoFit/>
          </a:bodyPr>
          <a:lstStyle/>
          <a:p>
            <a:pPr defTabSz="914400">
              <a:defRPr/>
            </a:pPr>
            <a:r>
              <a:rPr lang="en-US" sz="1200" kern="0">
                <a:solidFill>
                  <a:srgbClr val="1F497D"/>
                </a:solidFill>
                <a:latin typeface="Calibri"/>
              </a:rPr>
              <a:t>Architecture</a:t>
            </a:r>
          </a:p>
          <a:p>
            <a:pPr defTabSz="914400">
              <a:defRPr/>
            </a:pPr>
            <a:r>
              <a:rPr lang="en-US" sz="1200" kern="0">
                <a:solidFill>
                  <a:srgbClr val="1F497D"/>
                </a:solidFill>
                <a:latin typeface="Calibri"/>
              </a:rPr>
              <a:t>Assessments</a:t>
            </a:r>
          </a:p>
        </p:txBody>
      </p:sp>
      <p:cxnSp>
        <p:nvCxnSpPr>
          <p:cNvPr id="128" name="Shape 155">
            <a:extLst>
              <a:ext uri="{FF2B5EF4-FFF2-40B4-BE49-F238E27FC236}">
                <a16:creationId xmlns:a16="http://schemas.microsoft.com/office/drawing/2014/main" id="{E0D8CDCD-1A68-6AAF-1AA4-DDB7D7764D96}"/>
              </a:ext>
            </a:extLst>
          </p:cNvPr>
          <p:cNvCxnSpPr>
            <a:cxnSpLocks/>
            <a:stCxn id="126" idx="2"/>
          </p:cNvCxnSpPr>
          <p:nvPr/>
        </p:nvCxnSpPr>
        <p:spPr>
          <a:xfrm rot="5400000">
            <a:off x="8132502" y="4979442"/>
            <a:ext cx="292388" cy="2879959"/>
          </a:xfrm>
          <a:prstGeom prst="bentConnector2">
            <a:avLst/>
          </a:prstGeom>
          <a:noFill/>
          <a:ln w="9525" cap="flat" cmpd="sng" algn="ctr">
            <a:solidFill>
              <a:srgbClr val="5E8AB4">
                <a:shade val="95000"/>
                <a:satMod val="105000"/>
              </a:srgbClr>
            </a:solidFill>
            <a:prstDash val="solid"/>
            <a:tailEnd type="arrow"/>
          </a:ln>
          <a:effectLst/>
        </p:spPr>
      </p:cxnSp>
      <p:cxnSp>
        <p:nvCxnSpPr>
          <p:cNvPr id="130" name="Elbow Connector 163">
            <a:extLst>
              <a:ext uri="{FF2B5EF4-FFF2-40B4-BE49-F238E27FC236}">
                <a16:creationId xmlns:a16="http://schemas.microsoft.com/office/drawing/2014/main" id="{A9B57D50-1FF6-8B89-BE52-2E50756743FF}"/>
              </a:ext>
            </a:extLst>
          </p:cNvPr>
          <p:cNvCxnSpPr>
            <a:cxnSpLocks/>
            <a:stCxn id="77" idx="1"/>
            <a:endCxn id="163" idx="1"/>
          </p:cNvCxnSpPr>
          <p:nvPr/>
        </p:nvCxnSpPr>
        <p:spPr>
          <a:xfrm rot="10800000" flipH="1" flipV="1">
            <a:off x="2657338" y="3758625"/>
            <a:ext cx="2245538" cy="2806989"/>
          </a:xfrm>
          <a:prstGeom prst="bentConnector3">
            <a:avLst>
              <a:gd name="adj1" fmla="val -10180"/>
            </a:avLst>
          </a:prstGeom>
          <a:noFill/>
          <a:ln w="9525" cap="flat" cmpd="sng" algn="ctr">
            <a:solidFill>
              <a:srgbClr val="5E8AB4">
                <a:shade val="95000"/>
                <a:satMod val="105000"/>
              </a:srgbClr>
            </a:solidFill>
            <a:prstDash val="solid"/>
            <a:tailEnd type="arrow"/>
          </a:ln>
          <a:effectLst/>
        </p:spPr>
      </p:cxnSp>
      <p:sp>
        <p:nvSpPr>
          <p:cNvPr id="131" name="TextBox 130">
            <a:extLst>
              <a:ext uri="{FF2B5EF4-FFF2-40B4-BE49-F238E27FC236}">
                <a16:creationId xmlns:a16="http://schemas.microsoft.com/office/drawing/2014/main" id="{AEE30E4A-9AF8-9964-8F80-F4380FF9565C}"/>
              </a:ext>
            </a:extLst>
          </p:cNvPr>
          <p:cNvSpPr txBox="1"/>
          <p:nvPr/>
        </p:nvSpPr>
        <p:spPr>
          <a:xfrm>
            <a:off x="7750690" y="6578027"/>
            <a:ext cx="1929887" cy="276999"/>
          </a:xfrm>
          <a:prstGeom prst="rect">
            <a:avLst/>
          </a:prstGeom>
          <a:noFill/>
        </p:spPr>
        <p:txBody>
          <a:bodyPr wrap="none" rtlCol="0">
            <a:spAutoFit/>
          </a:bodyPr>
          <a:lstStyle/>
          <a:p>
            <a:pPr algn="r" defTabSz="914400">
              <a:defRPr/>
            </a:pPr>
            <a:r>
              <a:rPr lang="en-US" sz="1200" kern="0">
                <a:solidFill>
                  <a:srgbClr val="1F497D"/>
                </a:solidFill>
                <a:latin typeface="Calibri"/>
              </a:rPr>
              <a:t>Portfolio Recommendations</a:t>
            </a:r>
          </a:p>
        </p:txBody>
      </p:sp>
      <p:sp>
        <p:nvSpPr>
          <p:cNvPr id="132" name="TextBox 131">
            <a:extLst>
              <a:ext uri="{FF2B5EF4-FFF2-40B4-BE49-F238E27FC236}">
                <a16:creationId xmlns:a16="http://schemas.microsoft.com/office/drawing/2014/main" id="{AFF94D16-D89B-D345-74E9-9368984D1DF8}"/>
              </a:ext>
            </a:extLst>
          </p:cNvPr>
          <p:cNvSpPr txBox="1"/>
          <p:nvPr/>
        </p:nvSpPr>
        <p:spPr>
          <a:xfrm>
            <a:off x="2623193" y="6578027"/>
            <a:ext cx="1647182" cy="276999"/>
          </a:xfrm>
          <a:prstGeom prst="rect">
            <a:avLst/>
          </a:prstGeom>
          <a:noFill/>
        </p:spPr>
        <p:txBody>
          <a:bodyPr wrap="none" rtlCol="0">
            <a:spAutoFit/>
          </a:bodyPr>
          <a:lstStyle/>
          <a:p>
            <a:pPr defTabSz="914400">
              <a:defRPr/>
            </a:pPr>
            <a:r>
              <a:rPr lang="en-US" sz="1200" kern="0" dirty="0">
                <a:solidFill>
                  <a:srgbClr val="1F497D"/>
                </a:solidFill>
                <a:latin typeface="Calibri"/>
              </a:rPr>
              <a:t>Architecture Objectives</a:t>
            </a:r>
          </a:p>
        </p:txBody>
      </p:sp>
      <p:sp>
        <p:nvSpPr>
          <p:cNvPr id="133" name="TextBox 132">
            <a:extLst>
              <a:ext uri="{FF2B5EF4-FFF2-40B4-BE49-F238E27FC236}">
                <a16:creationId xmlns:a16="http://schemas.microsoft.com/office/drawing/2014/main" id="{0D224C32-331B-8EC8-DDAB-08568FFBAE19}"/>
              </a:ext>
            </a:extLst>
          </p:cNvPr>
          <p:cNvSpPr txBox="1"/>
          <p:nvPr/>
        </p:nvSpPr>
        <p:spPr>
          <a:xfrm>
            <a:off x="8665987" y="4686837"/>
            <a:ext cx="1066800" cy="457200"/>
          </a:xfrm>
          <a:prstGeom prst="rect">
            <a:avLst/>
          </a:prstGeom>
          <a:noFill/>
        </p:spPr>
        <p:txBody>
          <a:bodyPr wrap="square" rtlCol="0">
            <a:spAutoFit/>
          </a:bodyPr>
          <a:lstStyle/>
          <a:p>
            <a:pPr algn="r" defTabSz="914400">
              <a:defRPr/>
            </a:pPr>
            <a:r>
              <a:rPr lang="en-US" sz="1200" kern="0">
                <a:solidFill>
                  <a:srgbClr val="1F497D"/>
                </a:solidFill>
                <a:latin typeface="Calibri"/>
              </a:rPr>
              <a:t>Opportunities &amp; Risks</a:t>
            </a:r>
          </a:p>
        </p:txBody>
      </p:sp>
      <p:sp>
        <p:nvSpPr>
          <p:cNvPr id="134" name="TextBox 133">
            <a:extLst>
              <a:ext uri="{FF2B5EF4-FFF2-40B4-BE49-F238E27FC236}">
                <a16:creationId xmlns:a16="http://schemas.microsoft.com/office/drawing/2014/main" id="{6B6AD5FC-B30D-F0A8-BB8F-DF8EA6F097B9}"/>
              </a:ext>
            </a:extLst>
          </p:cNvPr>
          <p:cNvSpPr txBox="1"/>
          <p:nvPr/>
        </p:nvSpPr>
        <p:spPr>
          <a:xfrm>
            <a:off x="9070975" y="1447802"/>
            <a:ext cx="1447800" cy="584775"/>
          </a:xfrm>
          <a:prstGeom prst="rect">
            <a:avLst/>
          </a:prstGeom>
          <a:noFill/>
        </p:spPr>
        <p:txBody>
          <a:bodyPr wrap="square" lIns="0" rIns="0" rtlCol="0">
            <a:spAutoFit/>
          </a:bodyPr>
          <a:lstStyle/>
          <a:p>
            <a:pPr algn="ctr" defTabSz="914400">
              <a:defRPr/>
            </a:pPr>
            <a:r>
              <a:rPr lang="en-US" sz="1600" b="1" kern="0">
                <a:solidFill>
                  <a:srgbClr val="00B0F0"/>
                </a:solidFill>
                <a:latin typeface="Calibri"/>
              </a:rPr>
              <a:t>Performance Management</a:t>
            </a:r>
          </a:p>
        </p:txBody>
      </p:sp>
      <p:cxnSp>
        <p:nvCxnSpPr>
          <p:cNvPr id="135" name="Shape 182">
            <a:extLst>
              <a:ext uri="{FF2B5EF4-FFF2-40B4-BE49-F238E27FC236}">
                <a16:creationId xmlns:a16="http://schemas.microsoft.com/office/drawing/2014/main" id="{486E8DD0-CB5C-F77B-06A1-A1B3E31AC0F5}"/>
              </a:ext>
            </a:extLst>
          </p:cNvPr>
          <p:cNvCxnSpPr>
            <a:cxnSpLocks/>
            <a:stCxn id="117" idx="3"/>
            <a:endCxn id="67" idx="0"/>
          </p:cNvCxnSpPr>
          <p:nvPr/>
        </p:nvCxnSpPr>
        <p:spPr>
          <a:xfrm>
            <a:off x="3639095" y="317214"/>
            <a:ext cx="1930694" cy="597186"/>
          </a:xfrm>
          <a:prstGeom prst="bentConnector2">
            <a:avLst/>
          </a:prstGeom>
          <a:noFill/>
          <a:ln w="9525" cap="flat" cmpd="sng" algn="ctr">
            <a:solidFill>
              <a:srgbClr val="5E8AB4">
                <a:shade val="95000"/>
                <a:satMod val="105000"/>
              </a:srgbClr>
            </a:solidFill>
            <a:prstDash val="solid"/>
            <a:tailEnd type="arrow"/>
          </a:ln>
          <a:effectLst/>
        </p:spPr>
      </p:cxnSp>
      <p:cxnSp>
        <p:nvCxnSpPr>
          <p:cNvPr id="137" name="Straight Arrow Connector 136">
            <a:extLst>
              <a:ext uri="{FF2B5EF4-FFF2-40B4-BE49-F238E27FC236}">
                <a16:creationId xmlns:a16="http://schemas.microsoft.com/office/drawing/2014/main" id="{6C2778E9-6B03-CC44-9097-22E22BBF5B83}"/>
              </a:ext>
            </a:extLst>
          </p:cNvPr>
          <p:cNvCxnSpPr>
            <a:cxnSpLocks/>
            <a:stCxn id="118" idx="0"/>
            <a:endCxn id="134" idx="2"/>
          </p:cNvCxnSpPr>
          <p:nvPr/>
        </p:nvCxnSpPr>
        <p:spPr>
          <a:xfrm flipH="1" flipV="1">
            <a:off x="9794875" y="2032575"/>
            <a:ext cx="886" cy="1421250"/>
          </a:xfrm>
          <a:prstGeom prst="straightConnector1">
            <a:avLst/>
          </a:prstGeom>
          <a:noFill/>
          <a:ln w="9525" cap="flat" cmpd="sng" algn="ctr">
            <a:solidFill>
              <a:srgbClr val="5E8AB4">
                <a:shade val="95000"/>
                <a:satMod val="105000"/>
              </a:srgbClr>
            </a:solidFill>
            <a:prstDash val="solid"/>
            <a:tailEnd type="arrow"/>
          </a:ln>
          <a:effectLst/>
        </p:spPr>
      </p:cxnSp>
      <p:sp>
        <p:nvSpPr>
          <p:cNvPr id="138" name="TextBox 137">
            <a:extLst>
              <a:ext uri="{FF2B5EF4-FFF2-40B4-BE49-F238E27FC236}">
                <a16:creationId xmlns:a16="http://schemas.microsoft.com/office/drawing/2014/main" id="{6C73B74F-5EAB-42F3-CBD7-886563779D1A}"/>
              </a:ext>
            </a:extLst>
          </p:cNvPr>
          <p:cNvSpPr txBox="1"/>
          <p:nvPr/>
        </p:nvSpPr>
        <p:spPr>
          <a:xfrm>
            <a:off x="8994775" y="2468942"/>
            <a:ext cx="762000" cy="461665"/>
          </a:xfrm>
          <a:prstGeom prst="rect">
            <a:avLst/>
          </a:prstGeom>
          <a:noFill/>
        </p:spPr>
        <p:txBody>
          <a:bodyPr wrap="square" rIns="91440" rtlCol="0">
            <a:spAutoFit/>
          </a:bodyPr>
          <a:lstStyle/>
          <a:p>
            <a:pPr algn="r" defTabSz="914400">
              <a:defRPr/>
            </a:pPr>
            <a:r>
              <a:rPr lang="en-US" sz="1200" kern="0">
                <a:solidFill>
                  <a:srgbClr val="1F497D"/>
                </a:solidFill>
                <a:latin typeface="Calibri"/>
              </a:rPr>
              <a:t>Metrics, </a:t>
            </a:r>
          </a:p>
          <a:p>
            <a:pPr algn="r" defTabSz="914400">
              <a:defRPr/>
            </a:pPr>
            <a:r>
              <a:rPr lang="en-US" sz="1200" kern="0">
                <a:solidFill>
                  <a:srgbClr val="1F497D"/>
                </a:solidFill>
                <a:latin typeface="Calibri"/>
              </a:rPr>
              <a:t>Plans</a:t>
            </a:r>
          </a:p>
        </p:txBody>
      </p:sp>
      <p:sp>
        <p:nvSpPr>
          <p:cNvPr id="140" name="TextBox 139">
            <a:extLst>
              <a:ext uri="{FF2B5EF4-FFF2-40B4-BE49-F238E27FC236}">
                <a16:creationId xmlns:a16="http://schemas.microsoft.com/office/drawing/2014/main" id="{6138AA12-4A5B-E447-6A13-2DDC287129C9}"/>
              </a:ext>
            </a:extLst>
          </p:cNvPr>
          <p:cNvSpPr txBox="1"/>
          <p:nvPr/>
        </p:nvSpPr>
        <p:spPr>
          <a:xfrm>
            <a:off x="8613775" y="766467"/>
            <a:ext cx="1174156" cy="461665"/>
          </a:xfrm>
          <a:prstGeom prst="rect">
            <a:avLst/>
          </a:prstGeom>
          <a:noFill/>
        </p:spPr>
        <p:txBody>
          <a:bodyPr wrap="square" rtlCol="0">
            <a:spAutoFit/>
          </a:bodyPr>
          <a:lstStyle/>
          <a:p>
            <a:pPr algn="r" defTabSz="914400">
              <a:defRPr/>
            </a:pPr>
            <a:r>
              <a:rPr lang="en-US" sz="1200" kern="0">
                <a:solidFill>
                  <a:srgbClr val="1F497D"/>
                </a:solidFill>
                <a:latin typeface="Calibri"/>
              </a:rPr>
              <a:t>Performance Assessments</a:t>
            </a:r>
          </a:p>
        </p:txBody>
      </p:sp>
      <p:sp>
        <p:nvSpPr>
          <p:cNvPr id="141" name="Title 1">
            <a:extLst>
              <a:ext uri="{FF2B5EF4-FFF2-40B4-BE49-F238E27FC236}">
                <a16:creationId xmlns:a16="http://schemas.microsoft.com/office/drawing/2014/main" id="{EC38F1B6-45DF-8A75-B9FF-1D447CAA2A01}"/>
              </a:ext>
            </a:extLst>
          </p:cNvPr>
          <p:cNvSpPr txBox="1">
            <a:spLocks/>
          </p:cNvSpPr>
          <p:nvPr/>
        </p:nvSpPr>
        <p:spPr>
          <a:xfrm>
            <a:off x="2101327" y="812825"/>
            <a:ext cx="2473848" cy="803819"/>
          </a:xfrm>
          <a:prstGeom prst="rect">
            <a:avLst/>
          </a:prstGeom>
        </p:spPr>
        <p:txBody>
          <a:bodyPr/>
          <a:lstStyle>
            <a:lvl1pPr algn="l" defTabSz="457200" rtl="0" eaLnBrk="1" latinLnBrk="0" hangingPunct="1">
              <a:spcBef>
                <a:spcPct val="0"/>
              </a:spcBef>
              <a:buNone/>
              <a:defRPr sz="2600" kern="1200">
                <a:solidFill>
                  <a:schemeClr val="tx1"/>
                </a:solidFill>
                <a:latin typeface="Arial"/>
                <a:ea typeface="+mj-ea"/>
                <a:cs typeface="Arial"/>
              </a:defRPr>
            </a:lvl1pPr>
          </a:lstStyle>
          <a:p>
            <a:pPr algn="ctr">
              <a:defRPr/>
            </a:pPr>
            <a:r>
              <a:rPr lang="en-US" sz="2400" b="1" i="1" dirty="0">
                <a:solidFill>
                  <a:srgbClr val="FF8F1C">
                    <a:lumMod val="75000"/>
                  </a:srgbClr>
                </a:solidFill>
              </a:rPr>
              <a:t>Enterprise SE Processes</a:t>
            </a:r>
          </a:p>
        </p:txBody>
      </p:sp>
      <p:cxnSp>
        <p:nvCxnSpPr>
          <p:cNvPr id="142" name="Shape 182">
            <a:extLst>
              <a:ext uri="{FF2B5EF4-FFF2-40B4-BE49-F238E27FC236}">
                <a16:creationId xmlns:a16="http://schemas.microsoft.com/office/drawing/2014/main" id="{198B17F0-7D27-27BA-C469-48CB3034A6DE}"/>
              </a:ext>
            </a:extLst>
          </p:cNvPr>
          <p:cNvCxnSpPr>
            <a:cxnSpLocks/>
            <a:stCxn id="134" idx="0"/>
            <a:endCxn id="67" idx="3"/>
          </p:cNvCxnSpPr>
          <p:nvPr/>
        </p:nvCxnSpPr>
        <p:spPr>
          <a:xfrm rot="16200000" flipV="1">
            <a:off x="8027240" y="-319835"/>
            <a:ext cx="228601" cy="3306672"/>
          </a:xfrm>
          <a:prstGeom prst="bentConnector2">
            <a:avLst/>
          </a:prstGeom>
          <a:noFill/>
          <a:ln w="9525" cap="flat" cmpd="sng" algn="ctr">
            <a:solidFill>
              <a:srgbClr val="5E8AB4">
                <a:shade val="95000"/>
                <a:satMod val="105000"/>
              </a:srgbClr>
            </a:solidFill>
            <a:prstDash val="solid"/>
            <a:tailEnd type="arrow"/>
          </a:ln>
          <a:effectLst/>
        </p:spPr>
      </p:cxnSp>
      <p:sp>
        <p:nvSpPr>
          <p:cNvPr id="163" name="TextBox 162">
            <a:extLst>
              <a:ext uri="{FF2B5EF4-FFF2-40B4-BE49-F238E27FC236}">
                <a16:creationId xmlns:a16="http://schemas.microsoft.com/office/drawing/2014/main" id="{78167FE4-9935-A426-0255-3696AC18267C}"/>
              </a:ext>
            </a:extLst>
          </p:cNvPr>
          <p:cNvSpPr txBox="1"/>
          <p:nvPr/>
        </p:nvSpPr>
        <p:spPr>
          <a:xfrm>
            <a:off x="4902876" y="6273227"/>
            <a:ext cx="1935840" cy="584775"/>
          </a:xfrm>
          <a:prstGeom prst="rect">
            <a:avLst/>
          </a:prstGeom>
          <a:noFill/>
        </p:spPr>
        <p:txBody>
          <a:bodyPr wrap="square" rtlCol="0">
            <a:spAutoFit/>
          </a:bodyPr>
          <a:lstStyle/>
          <a:p>
            <a:pPr algn="ctr" defTabSz="914400">
              <a:defRPr/>
            </a:pPr>
            <a:r>
              <a:rPr lang="en-US" sz="1600" b="1" dirty="0">
                <a:solidFill>
                  <a:srgbClr val="00B0F0"/>
                </a:solidFill>
                <a:latin typeface="Calibri"/>
              </a:rPr>
              <a:t>Resource Allocation &amp; Budgeting</a:t>
            </a:r>
          </a:p>
        </p:txBody>
      </p:sp>
    </p:spTree>
    <p:extLst>
      <p:ext uri="{BB962C8B-B14F-4D97-AF65-F5344CB8AC3E}">
        <p14:creationId xmlns:p14="http://schemas.microsoft.com/office/powerpoint/2010/main" val="2122086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57E8-3802-B951-9810-6BFD87DD1A8C}"/>
              </a:ext>
            </a:extLst>
          </p:cNvPr>
          <p:cNvSpPr>
            <a:spLocks noGrp="1"/>
          </p:cNvSpPr>
          <p:nvPr>
            <p:ph type="title"/>
          </p:nvPr>
        </p:nvSpPr>
        <p:spPr/>
        <p:txBody>
          <a:bodyPr>
            <a:normAutofit fontScale="90000"/>
          </a:bodyPr>
          <a:lstStyle/>
          <a:p>
            <a:r>
              <a:rPr lang="en-US" dirty="0"/>
              <a:t>Mission Definitions and Actual Missions</a:t>
            </a:r>
          </a:p>
        </p:txBody>
      </p:sp>
      <p:sp>
        <p:nvSpPr>
          <p:cNvPr id="5" name="Footer Placeholder 4">
            <a:extLst>
              <a:ext uri="{FF2B5EF4-FFF2-40B4-BE49-F238E27FC236}">
                <a16:creationId xmlns:a16="http://schemas.microsoft.com/office/drawing/2014/main" id="{920AA464-2F1B-2E3C-CA5C-59A59684689F}"/>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7" name="Picture 6">
            <a:extLst>
              <a:ext uri="{FF2B5EF4-FFF2-40B4-BE49-F238E27FC236}">
                <a16:creationId xmlns:a16="http://schemas.microsoft.com/office/drawing/2014/main" id="{03ED5BB4-8D50-29EE-2CD3-F5965D98FE8A}"/>
              </a:ext>
            </a:extLst>
          </p:cNvPr>
          <p:cNvPicPr>
            <a:picLocks noChangeAspect="1"/>
          </p:cNvPicPr>
          <p:nvPr/>
        </p:nvPicPr>
        <p:blipFill>
          <a:blip r:embed="rId2"/>
          <a:stretch>
            <a:fillRect/>
          </a:stretch>
        </p:blipFill>
        <p:spPr>
          <a:xfrm>
            <a:off x="3175" y="1083767"/>
            <a:ext cx="12192000" cy="4690467"/>
          </a:xfrm>
          <a:prstGeom prst="rect">
            <a:avLst/>
          </a:prstGeom>
        </p:spPr>
      </p:pic>
    </p:spTree>
    <p:extLst>
      <p:ext uri="{BB962C8B-B14F-4D97-AF65-F5344CB8AC3E}">
        <p14:creationId xmlns:p14="http://schemas.microsoft.com/office/powerpoint/2010/main" val="8676308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42CFE-041E-D3DB-4F7F-23DF3F8A88DA}"/>
              </a:ext>
            </a:extLst>
          </p:cNvPr>
          <p:cNvSpPr>
            <a:spLocks noGrp="1"/>
          </p:cNvSpPr>
          <p:nvPr>
            <p:ph type="title"/>
          </p:nvPr>
        </p:nvSpPr>
        <p:spPr/>
        <p:txBody>
          <a:bodyPr>
            <a:normAutofit fontScale="90000"/>
          </a:bodyPr>
          <a:lstStyle/>
          <a:p>
            <a:r>
              <a:rPr lang="en-US" dirty="0"/>
              <a:t>Detailed Mission Structure</a:t>
            </a:r>
          </a:p>
        </p:txBody>
      </p:sp>
      <p:sp>
        <p:nvSpPr>
          <p:cNvPr id="5" name="Footer Placeholder 4">
            <a:extLst>
              <a:ext uri="{FF2B5EF4-FFF2-40B4-BE49-F238E27FC236}">
                <a16:creationId xmlns:a16="http://schemas.microsoft.com/office/drawing/2014/main" id="{9559D19D-B981-9B3E-D887-AEBAFED13F3C}"/>
              </a:ext>
            </a:extLst>
          </p:cNvPr>
          <p:cNvSpPr txBox="1"/>
          <p:nvPr/>
        </p:nvSpPr>
        <p:spPr>
          <a:xfrm>
            <a:off x="1991895" y="6606475"/>
            <a:ext cx="8221397" cy="204368"/>
          </a:xfrm>
          <a:prstGeom prst="rect">
            <a:avLst/>
          </a:prstGeom>
          <a:noFill/>
          <a:ln cap="flat">
            <a:noFill/>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lang="en-US" sz="900" dirty="0">
                <a:solidFill>
                  <a:srgbClr val="898989"/>
                </a:solidFill>
                <a:latin typeface="Roboto Condensed"/>
              </a:rPr>
              <a:t>© 2024 SSI, Aerospace, RTX</a:t>
            </a:r>
          </a:p>
        </p:txBody>
      </p:sp>
      <p:pic>
        <p:nvPicPr>
          <p:cNvPr id="7" name="Picture 6">
            <a:extLst>
              <a:ext uri="{FF2B5EF4-FFF2-40B4-BE49-F238E27FC236}">
                <a16:creationId xmlns:a16="http://schemas.microsoft.com/office/drawing/2014/main" id="{BB351030-BC7F-D831-8981-AFDC11E2376A}"/>
              </a:ext>
            </a:extLst>
          </p:cNvPr>
          <p:cNvPicPr>
            <a:picLocks noChangeAspect="1"/>
          </p:cNvPicPr>
          <p:nvPr/>
        </p:nvPicPr>
        <p:blipFill>
          <a:blip r:embed="rId2"/>
          <a:stretch>
            <a:fillRect/>
          </a:stretch>
        </p:blipFill>
        <p:spPr>
          <a:xfrm>
            <a:off x="3127375" y="690562"/>
            <a:ext cx="5685752" cy="6172200"/>
          </a:xfrm>
          <a:prstGeom prst="rect">
            <a:avLst/>
          </a:prstGeom>
        </p:spPr>
      </p:pic>
    </p:spTree>
    <p:extLst>
      <p:ext uri="{BB962C8B-B14F-4D97-AF65-F5344CB8AC3E}">
        <p14:creationId xmlns:p14="http://schemas.microsoft.com/office/powerpoint/2010/main" val="21716695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3">
            <a:extLst>
              <a:ext uri="{FF2B5EF4-FFF2-40B4-BE49-F238E27FC236}">
                <a16:creationId xmlns:a16="http://schemas.microsoft.com/office/drawing/2014/main" id="{2F57E140-9749-2DA1-AC67-4F4FC713A5D1}"/>
              </a:ext>
            </a:extLst>
          </p:cNvPr>
          <p:cNvSpPr>
            <a:spLocks noGrp="1"/>
          </p:cNvSpPr>
          <p:nvPr>
            <p:ph type="ftr" sz="quarter" idx="3"/>
          </p:nvPr>
        </p:nvSpPr>
        <p:spPr>
          <a:xfrm>
            <a:off x="3871312" y="4246197"/>
            <a:ext cx="4455725" cy="365125"/>
          </a:xfrm>
        </p:spPr>
        <p:txBody>
          <a:bodyPr/>
          <a:lstStyle/>
          <a:p>
            <a:r>
              <a:rPr lang="en-US" sz="2400"/>
              <a:t>www.incose.org/symp2024 #INCOSEIS</a:t>
            </a:r>
            <a:endParaRPr lang="en-US" sz="2400" dirty="0"/>
          </a:p>
        </p:txBody>
      </p:sp>
    </p:spTree>
    <p:extLst>
      <p:ext uri="{BB962C8B-B14F-4D97-AF65-F5344CB8AC3E}">
        <p14:creationId xmlns:p14="http://schemas.microsoft.com/office/powerpoint/2010/main" val="2499126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IS2024 Slide Light">
  <a:themeElements>
    <a:clrScheme name="INCOSE">
      <a:dk1>
        <a:srgbClr val="2B70AC"/>
      </a:dk1>
      <a:lt1>
        <a:srgbClr val="FFFFFF"/>
      </a:lt1>
      <a:dk2>
        <a:srgbClr val="0E2434"/>
      </a:dk2>
      <a:lt2>
        <a:srgbClr val="FECB38"/>
      </a:lt2>
      <a:accent1>
        <a:srgbClr val="799056"/>
      </a:accent1>
      <a:accent2>
        <a:srgbClr val="E65341"/>
      </a:accent2>
      <a:accent3>
        <a:srgbClr val="4B80C1"/>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99999"/>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S2024_slide.potx" id="{E9F34B71-54A7-4408-B28F-5AB154F362E0}" vid="{2C58E6D8-7804-4D02-A4E3-944AC1D271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75B886E119504DA04062BA9F8D61C7" ma:contentTypeVersion="3" ma:contentTypeDescription="Create a new document." ma:contentTypeScope="" ma:versionID="d62c06ec90a28997c80234454d235d68">
  <xsd:schema xmlns:xsd="http://www.w3.org/2001/XMLSchema" xmlns:xs="http://www.w3.org/2001/XMLSchema" xmlns:p="http://schemas.microsoft.com/office/2006/metadata/properties" xmlns:ns2="426e618d-9c2f-467d-9623-335c5e2ded9c" targetNamespace="http://schemas.microsoft.com/office/2006/metadata/properties" ma:root="true" ma:fieldsID="886a220d9e6a9a130b4021b2d377bab5" ns2:_="">
    <xsd:import namespace="426e618d-9c2f-467d-9623-335c5e2ded9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6e618d-9c2f-467d-9623-335c5e2ded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F9092A-2C04-443C-9760-6F48B51D0D5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31C56E5-0483-4BE8-BD81-F821E73909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6e618d-9c2f-467d-9623-335c5e2ded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941F12-73F1-4721-B003-51D00C589D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Hoth Mission Engineering Slides 2024 07 04</Template>
  <TotalTime>204</TotalTime>
  <Words>6118</Words>
  <Application>Microsoft Office PowerPoint</Application>
  <PresentationFormat>Custom</PresentationFormat>
  <Paragraphs>705</Paragraphs>
  <Slides>92</Slides>
  <Notes>6</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92</vt:i4>
      </vt:variant>
    </vt:vector>
  </HeadingPairs>
  <TitlesOfParts>
    <vt:vector size="101" baseType="lpstr">
      <vt:lpstr>Arial</vt:lpstr>
      <vt:lpstr>Arial Narrow</vt:lpstr>
      <vt:lpstr>Calibri</vt:lpstr>
      <vt:lpstr>Roboto Condensed</vt:lpstr>
      <vt:lpstr>Symbol</vt:lpstr>
      <vt:lpstr>Times New Roman</vt:lpstr>
      <vt:lpstr>Trebuchet MS</vt:lpstr>
      <vt:lpstr>Wingdings</vt:lpstr>
      <vt:lpstr>IS2024 Slide Light</vt:lpstr>
      <vt:lpstr>Darth Vader's Secret Weapon:  Implementing Mission Engineering with UAF </vt:lpstr>
      <vt:lpstr>This Presentation is all about: M.E.</vt:lpstr>
      <vt:lpstr>SR 71 Mission Profile Diagram</vt:lpstr>
      <vt:lpstr>Introduction</vt:lpstr>
      <vt:lpstr>What is Mission Engineering?</vt:lpstr>
      <vt:lpstr>Mission Engineering Terms</vt:lpstr>
      <vt:lpstr>Mission Engineering Views in UAF</vt:lpstr>
      <vt:lpstr>Different Groupings and Patterns Revealed at Different Scales</vt:lpstr>
      <vt:lpstr>PowerPoint Presentation</vt:lpstr>
      <vt:lpstr>Mission Engineering and the UAF (1)</vt:lpstr>
      <vt:lpstr>Mission Engineering and the UAF (2)</vt:lpstr>
      <vt:lpstr>PowerPoint Presentation</vt:lpstr>
      <vt:lpstr>Mission Engineering Guide (MEG) 2020</vt:lpstr>
      <vt:lpstr>PowerPoint Presentation</vt:lpstr>
      <vt:lpstr>PowerPoint Presentation</vt:lpstr>
      <vt:lpstr>PowerPoint Presentation</vt:lpstr>
      <vt:lpstr>PowerPoint Presentation</vt:lpstr>
      <vt:lpstr>Mission Integration for the US Department of Defense</vt:lpstr>
      <vt:lpstr>Mission Engineering Process</vt:lpstr>
      <vt:lpstr>SR 71 Mission Profile Diagram</vt:lpstr>
      <vt:lpstr>PowerPoint Presentation</vt:lpstr>
      <vt:lpstr>A Long Time Ago in a Galaxy Far, Far, Away….</vt:lpstr>
      <vt:lpstr>Why the Battle of Hoth?</vt:lpstr>
      <vt:lpstr>Mission Engineering Views in UAF</vt:lpstr>
      <vt:lpstr>Model Overview</vt:lpstr>
      <vt:lpstr>Definition of Concepts</vt:lpstr>
      <vt:lpstr>Stakeholders, Concerns, Goals and Drivers</vt:lpstr>
      <vt:lpstr>Table of Concerns and Stakeholders</vt:lpstr>
      <vt:lpstr>Mission Types, Levels, and Context</vt:lpstr>
      <vt:lpstr>Mission Modeling Profile Elements View</vt:lpstr>
      <vt:lpstr>Planetary Invasion Missions for the Evil Empire</vt:lpstr>
      <vt:lpstr>Vignettes and Scenarios</vt:lpstr>
      <vt:lpstr>Vignettes and Scenarios Linked to Mission Types &amp; Mission Instances</vt:lpstr>
      <vt:lpstr>Mission Modeling Profile Relationships</vt:lpstr>
      <vt:lpstr>Invasion Missions on the Planet Hoth</vt:lpstr>
      <vt:lpstr>Hoth Battle Execution Phase – Specific Mission Goals</vt:lpstr>
      <vt:lpstr>Capability Map to Mission Phases</vt:lpstr>
      <vt:lpstr>Strategic Actual Enterprise Phase Taxonomy Table</vt:lpstr>
      <vt:lpstr>Challenges, Drivers, Opportunities, etc.</vt:lpstr>
      <vt:lpstr>Strategic Motivation Diagram</vt:lpstr>
      <vt:lpstr>Hoth Battle – Attack Strategy</vt:lpstr>
      <vt:lpstr>Strategy for the Scouting Phase of the Mission</vt:lpstr>
      <vt:lpstr>Force Designation Elements</vt:lpstr>
      <vt:lpstr>Operational Performer Types (ie, the Actors)</vt:lpstr>
      <vt:lpstr>Logical Data Model</vt:lpstr>
      <vt:lpstr>Weapon Resources Taxonomy</vt:lpstr>
      <vt:lpstr>Attack Mission Architecture with Red and Blue Forces</vt:lpstr>
      <vt:lpstr>Operational Performers to Capabilities Mapping Matrix</vt:lpstr>
      <vt:lpstr>Planetary Invasion Processes – Mission Threads &amp; Tasks Decomposition </vt:lpstr>
      <vt:lpstr>Linking Mission Tasks to Mission Objectives</vt:lpstr>
      <vt:lpstr>SysML Requirements Traceability Table</vt:lpstr>
      <vt:lpstr>Mission Elements to Support Doctrine </vt:lpstr>
      <vt:lpstr>The Empire’s Operational Actors and Behaviors</vt:lpstr>
      <vt:lpstr>Strategic Traceability</vt:lpstr>
      <vt:lpstr>Rebel Force’s Operational Actors and Behaviors</vt:lpstr>
      <vt:lpstr>“Destroy Defense Forces” Mission Thread</vt:lpstr>
      <vt:lpstr>Operational Connectivity Table</vt:lpstr>
      <vt:lpstr>Logical Data Model Usage</vt:lpstr>
      <vt:lpstr>Strategic Motivation Diagram for Scouting Mission</vt:lpstr>
      <vt:lpstr>Hoth Scout Mission Goals</vt:lpstr>
      <vt:lpstr>Planetary Intelligence Capabilities</vt:lpstr>
      <vt:lpstr>Effects, Goals and Outcomes for Hoth Scout Mission</vt:lpstr>
      <vt:lpstr>Strategic Capability Table</vt:lpstr>
      <vt:lpstr>Personnel Taxonomy &amp; Structure</vt:lpstr>
      <vt:lpstr>AT-AT PLT Org Taxonomy</vt:lpstr>
      <vt:lpstr>Heavy Mechanized Platoon Structure</vt:lpstr>
      <vt:lpstr>Mission Engineering Thread (System Functions)</vt:lpstr>
      <vt:lpstr>Mapping the Mission Thread to the Missions Engineering Thread</vt:lpstr>
      <vt:lpstr>Resources Traceability</vt:lpstr>
      <vt:lpstr>Resource Function Table</vt:lpstr>
      <vt:lpstr>Hoth Attack Mission Structure</vt:lpstr>
      <vt:lpstr>Hoth Attack Mission Architecture</vt:lpstr>
      <vt:lpstr>Integrating SysML, Product Line Engineering (PLE), and UAF</vt:lpstr>
      <vt:lpstr>PowerPoint Presentation</vt:lpstr>
      <vt:lpstr>Defining the Product Line Model</vt:lpstr>
      <vt:lpstr>Generating the Model Variant</vt:lpstr>
      <vt:lpstr>AT-AT Systems and Measures</vt:lpstr>
      <vt:lpstr>Measuring Mission Success Using UAF Parametrics</vt:lpstr>
      <vt:lpstr>PowerPoint Presentation</vt:lpstr>
      <vt:lpstr>Conclusions and Future Work (1)</vt:lpstr>
      <vt:lpstr>Conclusions and Future Work (2)</vt:lpstr>
      <vt:lpstr>PowerPoint Presentation</vt:lpstr>
      <vt:lpstr>References</vt:lpstr>
      <vt:lpstr>Example Profile Slides</vt:lpstr>
      <vt:lpstr>Mission Engineering Profile Overview</vt:lpstr>
      <vt:lpstr>Mission Elements Examples</vt:lpstr>
      <vt:lpstr>Scenario And Vignette Definitions</vt:lpstr>
      <vt:lpstr>Missions and Measurements</vt:lpstr>
      <vt:lpstr>Missions and Measurements of Success</vt:lpstr>
      <vt:lpstr>Mission Definitions and Actual Missions</vt:lpstr>
      <vt:lpstr>Detailed Mission Structure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Darth Vader's Secret Weapon:  Implementing Mission Engineering with UAF </dc:title>
  <dc:subject/>
  <dc:creator>Matthew Hause</dc:creator>
  <cp:keywords/>
  <dc:description/>
  <cp:lastModifiedBy>Matthew Hause</cp:lastModifiedBy>
  <cp:revision>3</cp:revision>
  <dcterms:created xsi:type="dcterms:W3CDTF">2024-07-04T10:38:01Z</dcterms:created>
  <dcterms:modified xsi:type="dcterms:W3CDTF">2024-07-09T20:32:20Z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0x010100A375B886E119504DA04062BA9F8D61C7</vt:lpwstr>
  </property>
</Properties>
</file>