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3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revisionInfo.xml" ContentType="application/vnd.ms-powerpoint.revisioninfo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3"/>
  </p:sldMasterIdLst>
  <p:notesMasterIdLst>
    <p:notesMasterId r:id="rId35"/>
  </p:notesMasterIdLst>
  <p:sldIdLst>
    <p:sldId id="261" r:id="rId4"/>
    <p:sldId id="1101" r:id="rId5"/>
    <p:sldId id="1102" r:id="rId6"/>
    <p:sldId id="1103" r:id="rId7"/>
    <p:sldId id="1100" r:id="rId8"/>
    <p:sldId id="1104" r:id="rId9"/>
    <p:sldId id="1105" r:id="rId10"/>
    <p:sldId id="1106" r:id="rId11"/>
    <p:sldId id="1097" r:id="rId12"/>
    <p:sldId id="1107" r:id="rId13"/>
    <p:sldId id="1114" r:id="rId14"/>
    <p:sldId id="1108" r:id="rId15"/>
    <p:sldId id="1109" r:id="rId16"/>
    <p:sldId id="1115" r:id="rId17"/>
    <p:sldId id="1116" r:id="rId18"/>
    <p:sldId id="1110" r:id="rId19"/>
    <p:sldId id="1111" r:id="rId20"/>
    <p:sldId id="1112" r:id="rId21"/>
    <p:sldId id="1113" r:id="rId22"/>
    <p:sldId id="1098" r:id="rId23"/>
    <p:sldId id="1117" r:id="rId24"/>
    <p:sldId id="1118" r:id="rId25"/>
    <p:sldId id="1124" r:id="rId26"/>
    <p:sldId id="1125" r:id="rId27"/>
    <p:sldId id="1126" r:id="rId28"/>
    <p:sldId id="1120" r:id="rId29"/>
    <p:sldId id="1121" r:id="rId30"/>
    <p:sldId id="1127" r:id="rId31"/>
    <p:sldId id="1122" r:id="rId32"/>
    <p:sldId id="1123" r:id="rId33"/>
    <p:sldId id="1099" r:id="rId34"/>
  </p:sldIdLst>
  <p:sldSz cx="9601200" cy="7315200"/>
  <p:notesSz cx="9601200" cy="7315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16C0B1-F0C8-426C-BA4C-A0F22B16673E}" v="982" dt="2025-07-15T11:58:59.22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52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customXml" Target="../customXml/item4.xml"/><Relationship Id="rId7" Type="http://schemas.openxmlformats.org/officeDocument/2006/relationships/slide" Target="slides/slide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Relationship Id="rId43" Type="http://schemas.openxmlformats.org/officeDocument/2006/relationships/customXml" Target="../customXml/item5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7C1EF-BD07-481E-ACCA-6DFE1870B091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81350" y="914400"/>
            <a:ext cx="32385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438" y="3521075"/>
            <a:ext cx="7680325" cy="2879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56B38C-CA9A-49EB-966A-8727C8064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2126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47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0B8C1-5718-FEB0-EAEE-6520AFAE8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ABE66C-ED2D-267E-435D-1DC7B8C91F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9F37D8-2C01-AFFE-E720-F4315D0C08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35303DC9-5459-B08A-B742-134AC7B5F09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BE7B3-8498-827E-94D1-058575372D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C3DE9-0C90-41CA-BC56-899B2CE4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82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E3996-7269-8C3D-70AC-471B08A15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A9F950-8BEC-37A5-A1FC-9640B10972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1127DD-D3A5-FED8-F48D-52C9B1F2AB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EEB61A9-17E1-102D-4B8D-F8E381D7552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E51B4-D5C5-257B-8E21-16ABEE83A9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CC77E-79FB-2B60-7736-58DCE459B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23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C8A4A-7E68-AB90-6C91-057C96BBA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A9CA46-64D2-5AA1-77BD-7A57335CCB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E846AC-E538-C1BB-9E7B-84D3F33A48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forms of system elements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E571A1F8-1972-58AB-41EA-2E9F3A7326B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4F45C-AF2C-62F3-7B94-BBEEC8F0FD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A1081-E5D0-96A2-2F43-EB18580280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38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18FEA-FCDF-36B9-6367-9233BB29B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BA899D-8EC7-76D0-71A5-F533B81223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92A116-4A52-F7FE-8721-9DEE08D2E3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forms of system elements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994A19F-90D4-180A-C562-DB9234FE087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BCE98-E84E-0AAA-54B6-ED02AC3F57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A6528-EA20-5704-269A-9DDF6934EE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17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5649D-105B-A6D1-5BD1-B7008906E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7C4249-B056-988F-1BB1-D708EF384B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D509C5-030C-86EE-C04E-68C73BCD42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forms of system elements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39F7BF97-E2CB-F659-21D2-72FCA191BDD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D1C2F-A537-90D4-6FEA-DC489690EA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8F69E-44C8-F6AF-F9C7-D32B71B527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151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09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31DB4-B088-8FD3-4540-D2CC8523A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341612-136B-484C-B08C-159CF3FCE2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AF51AD-762B-6062-091C-279317CC6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F4AC28E8-521E-0B8D-3400-3EAB4E14B3D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DCA08-8C7F-1280-8539-8E67F126488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6F834-9BC0-F968-4F4D-D8E9DFBCEC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9929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89E06-BA5F-51B0-BCCB-A3FFF715A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C2289E-8672-6443-D70E-356C8B7727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4A2EA5-09AB-DE24-EF70-C85AE2235D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F0544293-753A-0006-FE24-4684E7078EE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9EF8F-DFAC-B5A5-90D8-116EADB16D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B07F1-0EC6-04F8-18D0-716C6C9FD0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843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7E15C-15BA-21D8-695E-BDB238710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2B9E5E-A506-DDCC-54E4-9162CEB267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9C8E25-1687-0934-EBB2-4AD61F2DF7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62C02B5-F58A-5BB9-B0F7-284E4118FA1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5DE4F-74F2-5767-B6B6-182AF2DF1A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2D172-64FF-90A6-0D1C-3EB179038C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287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3EEBE-CC9F-E415-8D7E-40856D737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5C7FCA-C9CA-6961-75CD-6A3489E1BE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83E7BA-9295-FD6C-5B0C-948FB6D94E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55A92E56-5B5C-AE20-C55B-12D1BCE5B54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37127-AEF1-B6F1-7EC9-096D56044B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536CC-E36B-0179-917C-DFE2F46B89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41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304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1434C-5622-6970-220C-F5974F7FB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884B8B-12FE-2488-20E0-40E95068CC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7C0B24-1E2C-A615-B9A4-82F95C7BFF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A0613390-A7F1-FEB1-A597-7CD5BD2C4CC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246C5-2E02-BC27-0C53-50717052ED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E3526-5466-8028-1960-C744CB4736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847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FAED8-35C9-99EA-697C-2A8B367F9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1A81E2-EB95-9519-C174-09E39B42C9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BF62D8-C570-7392-853B-D896868DE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C7972DF1-9FFE-5672-3268-43618291EA7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72CCF-5686-0AA3-92DA-DF7E15E702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D0B5-F14F-6C89-D3C0-FE7585C828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313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2142E-AA51-5100-A936-FCA5AE0E5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6CC413-AE83-1453-64D7-45B24674E6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5314B7-92EF-1EA1-0571-9CDB0F0E6A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forms of system elements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79DDE1A-2C5A-A44E-3326-860CD4CACD5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CFFE4-C8F5-C859-6436-8E9E2FDBD8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FB09F-6AD7-61DB-BE64-459F27855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892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91191-AB7F-4CE5-0F52-C5CE919F1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8F2201-0D70-15DA-C14F-07E5340D7F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06C155-C1C1-0F23-8DA0-A17E17F745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Four forms of </a:t>
            </a:r>
            <a:r>
              <a:rPr lang="en-US" dirty="0" err="1"/>
              <a:t>system</a:t>
            </a:r>
            <a:r>
              <a:rPr lang="en-US" sz="2400" dirty="0" err="1"/>
              <a:t>Example</a:t>
            </a:r>
            <a:r>
              <a:rPr lang="en-US" sz="2400" dirty="0"/>
              <a:t> Verification 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Verification of stakeholder requirement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550" dirty="0"/>
              <a:t>Correctly represents customer need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550" dirty="0"/>
              <a:t>Satisfies good requirement characteristics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Verification of a system requirement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550" dirty="0"/>
              <a:t>Correctly represents source requirement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550" dirty="0"/>
              <a:t>Satisfies good requirement characteristics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Verification of a model or simulation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550" dirty="0"/>
              <a:t>Verify model/sim meets requirement with intended purpose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550" dirty="0"/>
              <a:t>Verify model/sim against syntactic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550" dirty="0"/>
              <a:t>Verify correct application (patterns/heuristics)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Verification of system architecture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Verification of the system 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Verification of a realized system</a:t>
            </a:r>
          </a:p>
          <a:p>
            <a:r>
              <a:rPr lang="en-US" dirty="0"/>
              <a:t> elements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70B552F-F563-9C94-1ACE-4FAA9087008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83074-BC25-622A-18CD-C4EFF027BC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BDF08-0106-A10E-37B3-3D7FFB7D3A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865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498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133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2A187-5761-C2E2-47E0-7D3B03075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5ECE46-2BAA-FC78-AFE3-DFFEDB6E56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C54E66-A387-20E0-A4B8-1DD5EF30C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251EB1DF-34CA-C36A-ACA5-E4061147437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277BA-CF39-E29F-1245-79B083847B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F02B3-F24F-001B-6B10-05CBC9AA0F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740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5E4EF-09FB-4E0B-3C64-2BEC808A2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A6E7E3-325B-996D-820C-A042762BC3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B83121-DD92-C869-1330-60464E1EC3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51800E43-1BCB-5FF0-123F-8D9682B070D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0BF8D-5033-3196-9309-79E5C438B4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08E9B-A5F8-D2AA-FEA6-EEE7F1E20C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28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51470-427C-58DE-E92C-49807E68F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C10E13-FF28-2987-D62F-5FF2A9B999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297556-C67D-9F65-158D-3E4551FB2B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7093B045-6B7B-4FB9-A32D-8A23275F43E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BA3E5-095A-AF93-B967-B3EA8AD694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DC73B-52A6-7F46-C7FA-3FD2F0542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198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5701D-FA90-3314-0DB5-9BD456B2E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CC5484-E2B9-BF33-F7B6-4254F46B1A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28CFD6-082A-D9B1-56D4-1348A22C63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4572FE2-3F97-64CE-8A2E-7F8F8C64CB4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54312-5310-8498-E5E8-FB5C1F5772C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BEF3E-5898-17A6-6E6D-FF3D18DB8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52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forms of system elements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3407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53565-462B-CF3C-7231-48B45D5FE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AD10B4-4500-E1BA-2DDE-3ED970F5B9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E63872-A390-8855-4FA3-38CBEEAD35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FC3AFA8C-F69D-3E32-E62E-417A501427C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47A63-ED02-468E-F417-40E96C3BAC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05596-15F1-4DC5-7CCD-151C869E53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108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26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FFB6D-6907-AA16-736E-E19877FA6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E2B848-A617-CCA2-D41C-06E726253B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A3E6AD-C37B-B74C-DA00-392760F8AB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Four forms of system elements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D5837AD-1336-AE96-E644-2C92A937C7A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6ADB2-DFCA-D2A7-FEA2-760F18B8D9D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DA169-CCB9-63FE-3E41-8F0FA9795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77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14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16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CA294-21CE-1F29-7DB9-31A86F465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98F291-C524-9ABD-4951-58C6262EF9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05A6D5-337F-6F47-F0F5-1E51F12960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AB169048-FEF2-BD42-D11B-61001EA22CD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F0288-9E5B-3428-115D-C96AF58C06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DFA21-0387-5D1B-3960-03C54176D9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48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6055D-3300-572E-C9EA-58ECC2A37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B31DA0-309B-4EAA-E781-41E991548D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D0F40A-8B10-21E1-8B8B-2F115282A2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F550D2E4-20DC-D728-C78A-8E1EBA5010B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69833-7DFF-CFD1-2962-235C63C417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0E740-1755-76F0-E9E8-36285E8105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98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869C4-3E96-6C40-9F35-978F6CD51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FC4504-6262-BFD5-9AC6-736C80F133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4E98DD-824B-8A34-7CF2-F0171BF70F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5C585D67-14EA-4579-A5EF-4B2AE9F439E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6EC34-23A5-EC1C-71B2-10927FF1F5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7B641-755A-5D4A-4150-0219DE3520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56B38C-CA9A-49EB-966A-8727C80648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64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0090" y="2267712"/>
            <a:ext cx="816102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2B6EA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40180" y="4096512"/>
            <a:ext cx="672084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0060" y="6950325"/>
            <a:ext cx="815340" cy="18466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8B671-24CE-43EC-BB76-C4D07CEDDBC9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41605">
              <a:lnSpc>
                <a:spcPts val="147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2B6EA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655821" y="6752554"/>
            <a:ext cx="6289558" cy="307777"/>
          </a:xfrm>
        </p:spPr>
        <p:txBody>
          <a:bodyPr lIns="0" tIns="0" rIns="0" bIns="0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0060" y="6950325"/>
            <a:ext cx="815340" cy="18466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451CC-8E8D-4CBB-B45C-EC8B1BC0EB78}" type="datetime1">
              <a:rPr lang="en-US" smtClean="0"/>
              <a:t>8/24/2025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41605">
              <a:lnSpc>
                <a:spcPts val="147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04" userDrawn="1">
          <p15:clr>
            <a:srgbClr val="FBAE40"/>
          </p15:clr>
        </p15:guide>
        <p15:guide id="2" pos="302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2B6EA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0060" y="1682496"/>
            <a:ext cx="4176522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44618" y="1682496"/>
            <a:ext cx="4176522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1655821" y="6752554"/>
            <a:ext cx="6289558" cy="307777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80060" y="6950325"/>
            <a:ext cx="815340" cy="18466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5252F-BFE7-4A7B-9C1D-DAC658403AB1}" type="datetime1">
              <a:rPr lang="en-US" smtClean="0"/>
              <a:t>8/24/2025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41605">
              <a:lnSpc>
                <a:spcPts val="147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2B6EA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1655821" y="6752554"/>
            <a:ext cx="6289558" cy="461665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80060" y="6950325"/>
            <a:ext cx="815340" cy="18466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C789E-51A7-4163-950B-642366209DD9}" type="datetime1">
              <a:rPr lang="en-US" smtClean="0"/>
              <a:t>8/24/2025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41605">
              <a:lnSpc>
                <a:spcPts val="147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1655821" y="6752554"/>
            <a:ext cx="6289558" cy="307777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41605">
              <a:lnSpc>
                <a:spcPts val="147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6418" y="6332218"/>
            <a:ext cx="1244320" cy="8800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6527" y="1293706"/>
            <a:ext cx="8709688" cy="14359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80060" y="1345692"/>
            <a:ext cx="8641080" cy="0"/>
          </a:xfrm>
          <a:custGeom>
            <a:avLst/>
            <a:gdLst/>
            <a:ahLst/>
            <a:cxnLst/>
            <a:rect l="l" t="t" r="r" b="b"/>
            <a:pathLst>
              <a:path w="8641080">
                <a:moveTo>
                  <a:pt x="0" y="0"/>
                </a:moveTo>
                <a:lnTo>
                  <a:pt x="8641080" y="0"/>
                </a:lnTo>
              </a:path>
            </a:pathLst>
          </a:custGeom>
          <a:ln w="76200">
            <a:solidFill>
              <a:srgbClr val="2B6EA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1031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2B6EA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5015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655821" y="6752554"/>
            <a:ext cx="628955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19388" y="6976891"/>
            <a:ext cx="354456" cy="204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41605">
              <a:lnSpc>
                <a:spcPts val="147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04" userDrawn="1">
          <p15:clr>
            <a:srgbClr val="F26B43"/>
          </p15:clr>
        </p15:guide>
        <p15:guide id="2" pos="30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pSs7VGRg8gppLlEPYjR0CMp-9OfFmdCr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fn_xHFx_clA&amp;list=PLpSs7VGRg8gppLlEPYjR0CMp-9OfFmdCr&amp;index=10" TargetMode="External"/><Relationship Id="rId5" Type="http://schemas.openxmlformats.org/officeDocument/2006/relationships/hyperlink" Target="https://www.youtube.com/watch?v=nwan3w7WKXo&amp;list=PLpSs7VGRg8gppLlEPYjR0CMp-9OfFmdCr&amp;index=10" TargetMode="External"/><Relationship Id="rId4" Type="http://schemas.openxmlformats.org/officeDocument/2006/relationships/hyperlink" Target="https://www.youtube.com/watch?v=Db46c4OPU-k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9936" y="4489534"/>
            <a:ext cx="9052560" cy="144145"/>
            <a:chOff x="249936" y="4489534"/>
            <a:chExt cx="9052560" cy="144145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9936" y="4489534"/>
              <a:ext cx="9052560" cy="14359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83464" y="4541519"/>
              <a:ext cx="8983980" cy="0"/>
            </a:xfrm>
            <a:custGeom>
              <a:avLst/>
              <a:gdLst/>
              <a:ahLst/>
              <a:cxnLst/>
              <a:rect l="l" t="t" r="r" b="b"/>
              <a:pathLst>
                <a:path w="8983980">
                  <a:moveTo>
                    <a:pt x="0" y="0"/>
                  </a:moveTo>
                  <a:lnTo>
                    <a:pt x="8983471" y="0"/>
                  </a:lnTo>
                </a:path>
              </a:pathLst>
            </a:custGeom>
            <a:ln w="76200">
              <a:solidFill>
                <a:srgbClr val="2B6E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9417" y="345947"/>
            <a:ext cx="2488640" cy="175864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35582" y="2265679"/>
            <a:ext cx="6129655" cy="21832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ctr">
              <a:lnSpc>
                <a:spcPct val="100400"/>
              </a:lnSpc>
              <a:spcBef>
                <a:spcPts val="105"/>
              </a:spcBef>
            </a:pPr>
            <a:r>
              <a:rPr sz="4700" b="1" dirty="0">
                <a:solidFill>
                  <a:srgbClr val="333399"/>
                </a:solidFill>
                <a:latin typeface="Arial"/>
                <a:cs typeface="Arial"/>
              </a:rPr>
              <a:t>Chapter</a:t>
            </a:r>
            <a:r>
              <a:rPr sz="4700" b="1" spc="-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lang="en-US" sz="4700" b="1" spc="-50" dirty="0">
                <a:solidFill>
                  <a:srgbClr val="333399"/>
                </a:solidFill>
              </a:rPr>
              <a:t>2.3.5.7</a:t>
            </a:r>
            <a:br>
              <a:rPr lang="en-US" sz="4700" b="1" spc="-50" dirty="0">
                <a:solidFill>
                  <a:srgbClr val="333399"/>
                </a:solidFill>
              </a:rPr>
            </a:br>
            <a:r>
              <a:rPr lang="en-US" sz="4700" b="1" dirty="0">
                <a:solidFill>
                  <a:srgbClr val="333399"/>
                </a:solidFill>
                <a:latin typeface="Arial"/>
                <a:cs typeface="Arial"/>
              </a:rPr>
              <a:t>Implementation Process</a:t>
            </a:r>
            <a:endParaRPr sz="4700" dirty="0">
              <a:latin typeface="Arial"/>
              <a:cs typeface="Arial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1A602B-AC5E-6AB4-394C-EB736A8B761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</a:t>
            </a:fld>
            <a:endParaRPr lang="en-US" spc="-25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86CDF95-91EA-83A1-81A8-0E207845D36F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6B5FB-950B-CD60-AE24-5F6D5547C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5BB55-F8A3-15FA-EAD0-80F365863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Purpose and Description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1D97DC-218B-A232-6C38-94A98780A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521681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Per 15288: Synthesize a set of system elements into a realized system that satisfies system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Combine </a:t>
            </a:r>
            <a:r>
              <a:rPr lang="en-US" sz="2800" dirty="0" err="1"/>
              <a:t>SoI</a:t>
            </a:r>
            <a:r>
              <a:rPr lang="en-US" sz="2800" dirty="0"/>
              <a:t> elements (HW, SW, Op Resources)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950" dirty="0"/>
              <a:t>Verify Correctness of static and dynamic system aspects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Address integration issues thru modeling, analysis, sim, prototype, testing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Integration process interaction with system definition processes avoids integration issues during realization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507885-916D-15F2-721A-A9E64E0B026F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5670D5-589E-0379-AE0F-D932EB3A930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10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281840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E45F9-C9C8-C4CD-1FE5-4C2FDBEDD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9F260-46DC-BC94-A53B-C21F97E91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Description (cont’d)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EA6D2E-A486-C89B-CA93-F36C2BEA7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34932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This process is Integrated with Verification and Validation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Includes assessment of integration maturity of elements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During Integration, verification is invoked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950" dirty="0"/>
              <a:t>Check interfaces, behavior, interactions, boundaries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5CE41-5E9B-1ADC-F5C8-17C4BFB6F46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58CEB-37C7-C4AA-4C23-D21BDF2E0E2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11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383737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2F2A7-6727-47FF-AC2B-1DA2DFB69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3EDDD-FA64-7247-8994-E49F8C54C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1015663"/>
          </a:xfrm>
        </p:spPr>
        <p:txBody>
          <a:bodyPr/>
          <a:lstStyle/>
          <a:p>
            <a:r>
              <a:rPr lang="en-US" dirty="0"/>
              <a:t>Elaboration: Occurs Throughout Project and Various Aggregations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1D6A1-9061-7F2F-BA58-3F2813F7B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270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Starts at Initial Needs and lasts thru utilization and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Focus of integration evolves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Emphasis shifts as product/system progresses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Proactive mitigate risks and avoid integration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Concept of an “Aggregate”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Integration based on aggregate of several elements, interfaces, and behaviors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A Set of Verification actions can be taken for different aggregate configurations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Take form of simulators, emulators, stubs, harnesses, measuring devices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3A21C8-3130-0A5B-7436-A5C529FDD5CD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FE5431-AAF9-E7BD-8F86-0B2285E16EC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12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2082254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71F1A-C0F3-49B0-7B48-4A11E895C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F756-1BC9-C822-2485-EC3CE6EA3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Elaboration: Strategy and Approaches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46B55-7F05-0CD5-DE65-7FE24B38E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82439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50" dirty="0"/>
              <a:t>Integration Strategy Plan: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700" dirty="0"/>
              <a:t>Defines actions to be taken to mitigate integration risks and configuration of expected aggregates of evolving system elements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700" dirty="0"/>
              <a:t>Defines sequence of aggregates to carry out efficient verification and validation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50" dirty="0"/>
              <a:t>Plan developed in coordination with verification and validation strategy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50" dirty="0"/>
              <a:t>Approach: dependent on type of system element, delivery time, order of delivery of system elements, risk, 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50" dirty="0"/>
              <a:t>Approach: Should consider context of system of interest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8716C-DCEF-A0EC-892D-5A479B81AE55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2DDB4B-E92A-18D5-68B4-F8387D5C74A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13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744701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211D3-A1DE-38DE-CEB0-EBC1FB0A3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E148-5255-2A9D-9AEB-3B37D5E92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Elaboration: Approaches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B95BD-FE66-7D3E-6D4E-A650F59B1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98598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Global (big bang) integration – </a:t>
            </a:r>
            <a:r>
              <a:rPr lang="en-US" sz="1800" dirty="0"/>
              <a:t>bring it all together, all at once.  Any issues are difficult to find/resolve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Bottom-up integration – </a:t>
            </a:r>
            <a:r>
              <a:rPr lang="en-US" sz="1800" dirty="0"/>
              <a:t>reverse decomposition, find problems at lower levels, system problems not discovered </a:t>
            </a:r>
            <a:r>
              <a:rPr lang="en-US" sz="1800" dirty="0" err="1"/>
              <a:t>til</a:t>
            </a:r>
            <a:r>
              <a:rPr lang="en-US" sz="1800" dirty="0"/>
              <a:t> later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Top-down – </a:t>
            </a:r>
            <a:r>
              <a:rPr lang="en-US" sz="1800" dirty="0"/>
              <a:t>intent is to reflect overall system performance with peripheral elements simulated an integrated later.  Detect system level issues with external interfaces early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Incremental – </a:t>
            </a:r>
            <a:r>
              <a:rPr lang="en-US" sz="1800" dirty="0"/>
              <a:t>small number of system elements are added to an already integrated increment of system elements.  Evolutionary/agile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Subset – </a:t>
            </a:r>
            <a:r>
              <a:rPr lang="en-US" sz="1800" dirty="0"/>
              <a:t>assembly by subsets and then subsets are assembled, functional chains or threads to perform specific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Criterion-driven – </a:t>
            </a:r>
            <a:r>
              <a:rPr lang="en-US" sz="1800" dirty="0"/>
              <a:t>most critical system elements compared to selected criterion are first integrated.  Generally related to risk.  Early integration and verification of intensively critical system elements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Integration “with the stream” - </a:t>
            </a:r>
            <a:r>
              <a:rPr lang="en-US" sz="1800" dirty="0"/>
              <a:t>delivered system elements are assembled as available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Model based –</a:t>
            </a:r>
            <a:r>
              <a:rPr lang="en-US" sz="1800" dirty="0"/>
              <a:t> modeled physically or functionally and integrated in model environment.  Actual elements can be inserted as developed.</a:t>
            </a:r>
            <a:endParaRPr lang="en-US" sz="18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3A508-2677-E2F5-5396-E6AC5DD29A8C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DAFFB-C942-31CB-95A8-919E60A2943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14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938492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F8F1A-0D1D-A4B9-F10A-0D65DA56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Elaboration: Horizontal and Vertical Integration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FD3B9-0EC3-49F8-7BE7-848A10B32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371640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Why: Need to address multiple perspectives across lifecycle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Horizontal: activities performed across elements that appear in a common hierarchy level of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Structural, behavioral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Vertical: activities performed to help ensure system elements at a given level are consistent with and satisfy expectations of the system or higher-level system elements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Integration viewed as horizontal traceability among parallel elements and vertical traceability between system hierarchy levels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9DE785-1920-C6D9-9E7B-C1159CFBFA1C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CC90D6-E588-AB04-D772-897EF4A8010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15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2240762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2DADB-169D-0DBF-6582-2AE551724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B4233-CC61-A446-F8AE-C5E90C8B9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Input / Process / Output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7113EF-D19C-5519-7A2A-BC26EFFCE982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78E32-94A9-BB02-33E6-7955CDEB55F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16</a:t>
            </a:fld>
            <a:endParaRPr lang="en-US" spc="-2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FEAD24-EA81-1E8C-E4DB-EFB8A3E3F0C8}"/>
              </a:ext>
            </a:extLst>
          </p:cNvPr>
          <p:cNvSpPr txBox="1"/>
          <p:nvPr/>
        </p:nvSpPr>
        <p:spPr>
          <a:xfrm>
            <a:off x="533400" y="5334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aware of mapping of inputs from previous technical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aware of how outputs feed future technical processes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E8FC98-88D5-7EA7-8322-8ECF655A4C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485987"/>
            <a:ext cx="8229600" cy="3848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42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F9E41-8D00-9079-9377-369CA8101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2078-1451-B2E8-808C-B8606B884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Prepare for Integration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7716F4-F6D4-A101-0325-61590A18C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30887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Establish checkpoints for correct implementation of interfaces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Establish the strategy/approach for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Identify risk mitigation approaches and sequences for aggregating elements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Identify system constraints and objectives necessary for successful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Plan for necessary enabling systems or services, such as integration facilities, training systems or simulators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Ensure enabling system or service access and materials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F48292-4786-3094-4300-6DAA7A035A18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8377AF-6FDD-BF0E-7200-578702968D9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17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1939717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C3E4B-E9CC-0E6C-C1E1-764D458AC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95880-1E0C-24DE-EF55-D296F596D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Perform Integration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3CFB5E-7E76-FA34-DBF4-7FF2F7A8E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43198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Execute until system is complete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Manage interface availability as scheduled and track conformance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Address conformance or availability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Integrate elements IAW sequences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Check interfaces, selected functions, and critical quality characteristics at different integration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CBBFEC-D534-36C3-2C83-81083AEB8B0F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6F272-C1AE-8A23-EF39-98670B9F087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18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930504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A2F69-4368-3FF9-C2AC-A6A7843FF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11AC9-7F57-129E-792B-81F7EE575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Manage Integration Results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E7EE18-CA25-073A-4B7E-287554069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332398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Capture results, including anomalies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Capture root causes and corrective actions, record any lessons learned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Maintain bidirectional traceability of the integrated system elements and the strategy, plans, and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Give CM information items, work products and artifacts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775CFE-8CF4-F2E1-D2AE-5FB4F8E755EE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7B280-53F3-68F8-5482-2FE6A7FF650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19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419403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88483-07F3-FF08-5CE1-FEF80B4E8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Purpose and Description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EF146B-A45B-3FE5-DF30-B0820F325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76284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Per 15288: Realize a specified system element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Uses technical content from previous technical processes to realize elements of a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950" dirty="0"/>
              <a:t>Concepts, requirements, architecture,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Follow requirements allocated to element to fabricate, code, or build each individual element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Element requirements are verified and stakeholder requirements are validated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Process is iterative and recursive for resolving discrepancies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947A17-4A09-EAC1-EFB5-C4D906785D7A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459BD-1AF3-96AA-F4BE-03207C5B7C6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50045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B347D-6DDE-0670-2624-1456BC2CA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0D48B8D6-2E83-4C4B-A20F-2DFBB1AE8081}"/>
              </a:ext>
            </a:extLst>
          </p:cNvPr>
          <p:cNvGrpSpPr/>
          <p:nvPr/>
        </p:nvGrpSpPr>
        <p:grpSpPr>
          <a:xfrm>
            <a:off x="249936" y="4489534"/>
            <a:ext cx="9052560" cy="144145"/>
            <a:chOff x="249936" y="4489534"/>
            <a:chExt cx="9052560" cy="144145"/>
          </a:xfrm>
        </p:grpSpPr>
        <p:pic>
          <p:nvPicPr>
            <p:cNvPr id="3" name="object 3">
              <a:extLst>
                <a:ext uri="{FF2B5EF4-FFF2-40B4-BE49-F238E27FC236}">
                  <a16:creationId xmlns:a16="http://schemas.microsoft.com/office/drawing/2014/main" id="{B4F3AEEF-F1C0-26E3-7B29-C3D49B6552B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9936" y="4489534"/>
              <a:ext cx="9052560" cy="143594"/>
            </a:xfrm>
            <a:prstGeom prst="rect">
              <a:avLst/>
            </a:prstGeom>
          </p:spPr>
        </p:pic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B974C2DC-0B52-88F9-45FE-3F6959B2B7E5}"/>
                </a:ext>
              </a:extLst>
            </p:cNvPr>
            <p:cNvSpPr/>
            <p:nvPr/>
          </p:nvSpPr>
          <p:spPr>
            <a:xfrm>
              <a:off x="283464" y="4541519"/>
              <a:ext cx="8983980" cy="0"/>
            </a:xfrm>
            <a:custGeom>
              <a:avLst/>
              <a:gdLst/>
              <a:ahLst/>
              <a:cxnLst/>
              <a:rect l="l" t="t" r="r" b="b"/>
              <a:pathLst>
                <a:path w="8983980">
                  <a:moveTo>
                    <a:pt x="0" y="0"/>
                  </a:moveTo>
                  <a:lnTo>
                    <a:pt x="8983471" y="0"/>
                  </a:lnTo>
                </a:path>
              </a:pathLst>
            </a:custGeom>
            <a:ln w="76200">
              <a:solidFill>
                <a:srgbClr val="2B6E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>
            <a:extLst>
              <a:ext uri="{FF2B5EF4-FFF2-40B4-BE49-F238E27FC236}">
                <a16:creationId xmlns:a16="http://schemas.microsoft.com/office/drawing/2014/main" id="{AEB63E00-6AF0-E4E9-3F0E-42A0E0760335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9417" y="345947"/>
            <a:ext cx="2488640" cy="175864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FFF211D-3F86-C3CC-7911-2DE1A0E618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35582" y="2265679"/>
            <a:ext cx="6129655" cy="14600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ctr">
              <a:lnSpc>
                <a:spcPct val="100400"/>
              </a:lnSpc>
              <a:spcBef>
                <a:spcPts val="105"/>
              </a:spcBef>
            </a:pPr>
            <a:r>
              <a:rPr sz="4700" b="1" dirty="0">
                <a:solidFill>
                  <a:srgbClr val="333399"/>
                </a:solidFill>
                <a:latin typeface="Arial"/>
                <a:cs typeface="Arial"/>
              </a:rPr>
              <a:t>Chapter</a:t>
            </a:r>
            <a:r>
              <a:rPr sz="4700" b="1" spc="-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lang="en-US" sz="4700" b="1" spc="-50" dirty="0">
                <a:solidFill>
                  <a:srgbClr val="333399"/>
                </a:solidFill>
              </a:rPr>
              <a:t>2.3.5.9</a:t>
            </a:r>
            <a:br>
              <a:rPr lang="en-US" sz="4700" b="1" spc="-50" dirty="0">
                <a:solidFill>
                  <a:srgbClr val="333399"/>
                </a:solidFill>
              </a:rPr>
            </a:br>
            <a:r>
              <a:rPr lang="en-US" sz="4700" b="1" dirty="0">
                <a:solidFill>
                  <a:srgbClr val="333399"/>
                </a:solidFill>
                <a:latin typeface="Arial"/>
                <a:cs typeface="Arial"/>
              </a:rPr>
              <a:t>Verification Process</a:t>
            </a:r>
            <a:endParaRPr sz="4700" dirty="0">
              <a:latin typeface="Arial"/>
              <a:cs typeface="Arial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D8C0BA-8535-006E-7626-06199FC2230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20</a:t>
            </a:fld>
            <a:endParaRPr lang="en-US" spc="-25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C323250-D76F-581A-5584-44969BC7B8C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93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92A2B-6827-90C5-3CC3-E04781107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710C-204E-777F-B854-EBB64D74F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53998"/>
          </a:xfrm>
        </p:spPr>
        <p:txBody>
          <a:bodyPr/>
          <a:lstStyle/>
          <a:p>
            <a:r>
              <a:rPr lang="en-US" dirty="0"/>
              <a:t>Purpose and Description: </a:t>
            </a:r>
            <a:r>
              <a:rPr lang="en-US" sz="3600" dirty="0"/>
              <a:t>Was entity built right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7FFEC3-74DB-9F95-67E4-72C89421E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528606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Per 15288: provide objective evidence that a system, system element or artifact fulfills its specified requirements and characteristics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Applied to any engineering artifact, entity, or information contributing to realization of </a:t>
            </a:r>
            <a:r>
              <a:rPr lang="en-US" sz="2800" dirty="0" err="1"/>
              <a:t>SoI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Objective evidence to confirm: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950" dirty="0"/>
              <a:t>Artifact/entity is made “right” to characteristics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950" dirty="0"/>
              <a:t>No anomalies (error/defect/fault) introduced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950" dirty="0"/>
              <a:t>Verification strategy yields appropriate evidence that if anomaly was introduced, it would be detected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05A2FF-C011-4C00-D4C9-7F4EF6C9F40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 dirty="0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ACE1A8-9B6C-62A6-CCB6-6DACB707F63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21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4023919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4E7AC-44FF-D04B-15E5-29570D922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4E8E-CFAE-A8C8-1824-472149481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4240C-EA62-3C0E-64D2-12298DEB1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10881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Refer to INCOSE Needs Requirements Manual and </a:t>
            </a:r>
            <a:r>
              <a:rPr lang="en-US" sz="2400" dirty="0" err="1"/>
              <a:t>GtVV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Verification Planning: Begin when requirements are being defined. Define success criteria, method and strategy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Reduction of Verification Activities and Risk: Use risk-based approach when reducing verification activities due to cost/schedule.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Try to avoid blindly removing 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Keep opportunities available if funding/schedule permits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Notion of a Verification Action: Describes entity to be verified, the requirement/specification, expected result, verification strategy and method, level of integration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ACE0D0-A101-D503-F4BF-AD77B217D16A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89D970-C415-3680-E704-B74426552D0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22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682827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71BF6-793B-29CA-2133-F9979ABD4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9866D-BA2A-DDF3-EFD0-2601430CF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Elaboration: Example Verification Actions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5815B-2666-DA61-605F-57EDB3FC3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9936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Verification of stakeholder requirement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Correctly represents customer need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Satisfies good requirement characteristics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Verification of a system requirement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Correctly represents source requirement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Satisfies good requirement characteristics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Verification of a model or simulation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Verify model/sim meets requirement with intended purpose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Verify model/sim against syntactic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Verify correct application (patterns/heuristics)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Verification of system architecture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950" dirty="0" err="1"/>
              <a:t>SoI</a:t>
            </a:r>
            <a:r>
              <a:rPr lang="en-US" sz="1950" dirty="0"/>
              <a:t> when realized, will pass system verification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950" dirty="0"/>
              <a:t>Correct application of patterns and heuristics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Verification of the system 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950" dirty="0" err="1"/>
              <a:t>SoI</a:t>
            </a:r>
            <a:r>
              <a:rPr lang="en-US" sz="1950" dirty="0"/>
              <a:t> design and associated characteristics meets its system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Verification of a realized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950" dirty="0"/>
              <a:t>System or elements meets requirements to an acceptable degree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4E2034-D2EB-A4A5-CB68-7835F93632C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 dirty="0"/>
              <a:t>© 2023 John Wiley &amp; Sons, Inc. May not be copied, scanned, or duplicated, in whole or in part, except for use as permitted by license on a password-protected website for instructional use.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09504-CE5B-48C7-A7C2-11F37E0B63F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23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1819677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6C4CC-A207-2DB8-1D83-3AE0571FE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Elaboration: Verification Per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9846C-F712-0DCB-7923-6B1BA0CBB35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F06BBB-3D8D-1C5F-899B-D0F44ED4CD3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24</a:t>
            </a:fld>
            <a:endParaRPr lang="en-US" spc="-25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C4838D-F1B8-2D5E-4C96-DD0DCAA04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225" y="1447800"/>
            <a:ext cx="7772400" cy="5013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3098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A8BBF-785E-AA0A-B4AE-CBD84F125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3A90F-3CA5-3662-EF81-CD33AFFB0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06265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Verification Methods: Inspection, Analysis, Demonstration, 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Early Verification and MBSE: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Conduct verification earlier in life cycle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Resist substitute verification of realized system with verification results obtained using models/sims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Managing Projects System Verification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Management of budget and schedule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Know time, status, anomalies and non-compliances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64AC65-3C73-3404-EEE5-B122FE35F94F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822CC9-B921-AF7F-4E75-EF4FB4382D4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25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0131120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48A43-582A-7E62-8BD9-CEE0E166E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0020E-F396-A66E-2717-E70F0CF6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Input / Process / Output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E27E24-E047-C475-A62A-D41EC37E048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7518C-3743-C324-25EC-EC0BF44A3FA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26</a:t>
            </a:fld>
            <a:endParaRPr lang="en-US" spc="-2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9CA384-AF33-B775-FB0D-6230B1F99063}"/>
              </a:ext>
            </a:extLst>
          </p:cNvPr>
          <p:cNvSpPr txBox="1"/>
          <p:nvPr/>
        </p:nvSpPr>
        <p:spPr>
          <a:xfrm>
            <a:off x="533400" y="5334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aware of mapping of inputs from previous technical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aware of how outputs feed future technical processes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75F3688-7369-89C5-949E-3D152E728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127161"/>
            <a:ext cx="8153400" cy="4206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6423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CB497-086F-6D6F-F8DA-73A33F3DB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FD2F5-4166-41B8-24B2-E0ED62B9B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Prepare for Verification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665D28-ADBD-8051-6060-B109A01C4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523989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Define scope and verification 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Entities to be verified and stakeholder inputs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Specified requirements against which entity will be verified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Capture constraints that could impact effectiveness of verification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For each verification action, select on or more method and success criteria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Establish the strategy/approach for verification, including trade offs between scope and constraints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Verification Activities and procedures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A283EA-1516-CA09-73F6-17302E04D67F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A924CF-64C0-C2CC-C57A-4CF0BFE5AF6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27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7952640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2C719-D3B7-322C-38C0-9A5FE6765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27AFB-16F0-FEA9-DE86-B9D4E0813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Prepare for Verification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6796E-8B85-E56A-E8D5-E2225AC28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25853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Identify constraints and objectives from verification strategy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Plan for the necessary enabling systems or services needed through life cycle for verification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Ensure enabling system or service access needed to support verification</a:t>
            </a:r>
            <a:endParaRPr lang="en-US" sz="255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CE10C3-63A1-F57C-C0F8-CBDFA96F8DA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9B463-C952-C46A-41A9-D0AF2B0787A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28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8617683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F9E90-AD1E-22B6-F22E-8EFAA4C52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EE273-B73F-FD18-D76A-86C3E0745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Perform Verification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D38AB0-A772-21EC-6FAD-A09C2EC9E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301621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Define procedures for verification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Execution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Schedule execution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Ensure readiness to conduct verification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8715B1-594F-2E2B-D717-EDA9893035D3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17BB92-1030-32A0-7CCE-582F50DC5F3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29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561766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BB769-FB1C-3CF1-4D9F-857A92ADF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Elaboration: Four Forms of System Elements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EA846-8FF9-24AE-A265-288847148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332398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Hardware – output includes fabricated or adapted physical elements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Software – output includes software code and executable images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Operational resources – output includes procedures and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Services – output includes specified services.  These may be the result of one or more hardware, software, or operational elements resulting in the services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D92BDF-2ABA-9D6C-1CDB-DF7B07AC53B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18A8A0-E61C-DFF0-1042-A67E61EE29F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3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9642495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83EE-2A48-644B-DBD0-FF1BD27FC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13812-E569-3266-779B-AC27FB68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Manage Verification Results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01F1FC-A630-4FA8-51F0-63E89236A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00109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Record results and defects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Analyze the results against success criteria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Capture operational incidents and problems, track them until closed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Obtain agreement from the approval authority that the verification criteria was satisfied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Establish and sustain traceability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Give CM the information items, work products, or other artifacts needed for baselines.</a:t>
            </a:r>
            <a:endParaRPr lang="en-US" sz="215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96A3BA-8A13-3CBA-0E67-C495071D64F2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2B1AEA-AF85-3ABA-7321-53A1779AEA4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30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2128711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32C6-85C0-4191-5572-3A7EE1A5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Material -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0D7E4A-B4C9-0EF9-2013-701C0C6CC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295465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>
                <a:hlinkClick r:id="rId3"/>
              </a:rPr>
              <a:t>INCOSE ASEP/CSEP Exam Tutorial - YouTube</a:t>
            </a:r>
            <a:endParaRPr lang="en-US" sz="2400" dirty="0">
              <a:hlinkClick r:id="rId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hlinkClick r:id="rId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4"/>
              </a:rPr>
              <a:t>INCOSE ASEP Exam Tutorial - Video #8 - Implementation Process - (Chapter 4.7)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INCOSE ASEP Exam Tutorial - Video #9 - Integration Process - (Chapter 4.8)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6"/>
              </a:rPr>
              <a:t>INCOSE ASEP Exam Tutorial - Video #10 - Verification Process - (Chapter 4.9)</a:t>
            </a:r>
            <a:endParaRPr lang="en-US" sz="24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4B644-6A14-ECF4-CCC2-7595EF47FD4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2CFA8-5E36-78C9-334D-7FA709E1D56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31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107318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A8017-62F9-931C-0021-8A84EC71A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A363D-D9A3-B123-6019-EC2FDAE83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Elaboration: Support both Creation or Adaptation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6FDA6-275D-652F-6F13-335E3E114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33932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Creation – original design, fabrication and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Adaptation of System Elements – reuse or acquired (COTS) are adapted to satisfy needs of the System of Interest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Configuration settings (hardware switches, config tables)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Creation vs Adaptation–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Creation is custom, therefore increased cost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550" dirty="0"/>
              <a:t>Adaptation is reuse, reduce cost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B0DD4-8873-A720-9848-D773B427746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0A3F3-F141-8937-38B4-59EAD07D627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4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414862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CB7BF-3002-3B06-0A86-EC676F05D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Input / Process / Output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879009-F14A-E135-034A-DD198172CD24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CC665-1DDE-7F2E-95F8-F7560E02D1D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5</a:t>
            </a:fld>
            <a:endParaRPr lang="en-US" spc="-25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BB7B4D-0781-600F-33D9-CE309D1A5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87" y="1676400"/>
            <a:ext cx="8249801" cy="33151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834B3A-33B9-6622-2B5D-8692EF1F2B0D}"/>
              </a:ext>
            </a:extLst>
          </p:cNvPr>
          <p:cNvSpPr txBox="1"/>
          <p:nvPr/>
        </p:nvSpPr>
        <p:spPr>
          <a:xfrm>
            <a:off x="533400" y="5334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aware of mapping of inputs from previous technical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aware of how outputs feed future technical processes</a:t>
            </a:r>
          </a:p>
        </p:txBody>
      </p:sp>
    </p:spTree>
    <p:extLst>
      <p:ext uri="{BB962C8B-B14F-4D97-AF65-F5344CB8AC3E}">
        <p14:creationId xmlns:p14="http://schemas.microsoft.com/office/powerpoint/2010/main" val="334636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7E69F-12E1-A802-05ED-E5A377E77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for Implementation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5167F-2B65-3C62-2A82-59980D6BF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06265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Define fab/coding procedures, tools, and equipment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Elicit constraints imposed by technology, strategy or impacted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Document plan for acquiring or gaining access to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Ensure access to enabling systems, services, materials and support to realize element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Schedule the process (workflow, identify critical path)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BE296C-7FD5-E920-F98C-4C085EEC20F8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3314A3-0350-D13E-852B-7A8BF2CA3BE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6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1462485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580CB-2F7A-B88A-E19A-55CDD381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21B4A-0342-13C0-C704-00D86FC35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Perform Implementation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687848-E556-50A5-4369-41555C473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492442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Realize the elements per specification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Produce evidence of compliance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Complete documentation of product, process, material spec, and configurations (how to reproduce)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Peer review and Test – verify element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Conduct Conformation Audits – Ensure element meets specification and ready for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Initial training and draft training documentation – content to enable operation, fault detection and isolation, contingency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Hazardous material log (as applicable)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9C00FC-1801-3C0F-89B4-A1F06E13273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2B817-53AA-E3D4-2E6F-017332DCC3B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7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903151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DB5EB-914C-D042-8696-70746DE30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C3CA1-E7F8-CE65-4FF7-046E070DA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363" y="272542"/>
            <a:ext cx="9128125" cy="507831"/>
          </a:xfrm>
        </p:spPr>
        <p:txBody>
          <a:bodyPr/>
          <a:lstStyle/>
          <a:p>
            <a:r>
              <a:rPr lang="en-US" dirty="0"/>
              <a:t>Manage Implementation Results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48B473-EBEF-0B57-F615-00C4B3EB4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280" y="1338415"/>
            <a:ext cx="8394700" cy="286232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Identify and record implementation results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50" dirty="0"/>
              <a:t>Baseline information for Config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50" dirty="0"/>
              <a:t>Records per organizational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Record Anomalies and resolve anomalies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50" dirty="0"/>
              <a:t>Perform corrective actions as required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1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Establish and Sustain Traceability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50" dirty="0"/>
              <a:t>Ensure traceability to system architecture, design, and interfaces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A9821-2E71-DD0D-99F7-3988F8545EB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CF026-7147-0DD1-0907-3035FC1496B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8</a:t>
            </a:fld>
            <a:endParaRPr lang="en-US" spc="-25" dirty="0"/>
          </a:p>
        </p:txBody>
      </p:sp>
    </p:spTree>
    <p:extLst>
      <p:ext uri="{BB962C8B-B14F-4D97-AF65-F5344CB8AC3E}">
        <p14:creationId xmlns:p14="http://schemas.microsoft.com/office/powerpoint/2010/main" val="349925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44F46-83D4-FFB7-B9FF-D382F519F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70BE415F-BA68-9628-F1F7-B3E3B8400364}"/>
              </a:ext>
            </a:extLst>
          </p:cNvPr>
          <p:cNvGrpSpPr/>
          <p:nvPr/>
        </p:nvGrpSpPr>
        <p:grpSpPr>
          <a:xfrm>
            <a:off x="249936" y="4489534"/>
            <a:ext cx="9052560" cy="144145"/>
            <a:chOff x="249936" y="4489534"/>
            <a:chExt cx="9052560" cy="144145"/>
          </a:xfrm>
        </p:grpSpPr>
        <p:pic>
          <p:nvPicPr>
            <p:cNvPr id="3" name="object 3">
              <a:extLst>
                <a:ext uri="{FF2B5EF4-FFF2-40B4-BE49-F238E27FC236}">
                  <a16:creationId xmlns:a16="http://schemas.microsoft.com/office/drawing/2014/main" id="{941ECDF5-8D7A-20E7-708A-16F9627AC65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9936" y="4489534"/>
              <a:ext cx="9052560" cy="143594"/>
            </a:xfrm>
            <a:prstGeom prst="rect">
              <a:avLst/>
            </a:prstGeom>
          </p:spPr>
        </p:pic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793B74DC-146E-32C5-853C-0453EA011FCF}"/>
                </a:ext>
              </a:extLst>
            </p:cNvPr>
            <p:cNvSpPr/>
            <p:nvPr/>
          </p:nvSpPr>
          <p:spPr>
            <a:xfrm>
              <a:off x="283464" y="4541519"/>
              <a:ext cx="8983980" cy="0"/>
            </a:xfrm>
            <a:custGeom>
              <a:avLst/>
              <a:gdLst/>
              <a:ahLst/>
              <a:cxnLst/>
              <a:rect l="l" t="t" r="r" b="b"/>
              <a:pathLst>
                <a:path w="8983980">
                  <a:moveTo>
                    <a:pt x="0" y="0"/>
                  </a:moveTo>
                  <a:lnTo>
                    <a:pt x="8983471" y="0"/>
                  </a:lnTo>
                </a:path>
              </a:pathLst>
            </a:custGeom>
            <a:ln w="76200">
              <a:solidFill>
                <a:srgbClr val="2B6E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>
            <a:extLst>
              <a:ext uri="{FF2B5EF4-FFF2-40B4-BE49-F238E27FC236}">
                <a16:creationId xmlns:a16="http://schemas.microsoft.com/office/drawing/2014/main" id="{D4BB61A6-20EA-F110-C6CD-10F4A8CAE9D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49417" y="345947"/>
            <a:ext cx="2488640" cy="175864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0D2976E8-B87D-B74A-CCAB-CC9222C41D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35582" y="2265679"/>
            <a:ext cx="6129655" cy="14600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ctr">
              <a:lnSpc>
                <a:spcPct val="100400"/>
              </a:lnSpc>
              <a:spcBef>
                <a:spcPts val="105"/>
              </a:spcBef>
            </a:pPr>
            <a:r>
              <a:rPr sz="4700" b="1" dirty="0">
                <a:solidFill>
                  <a:srgbClr val="333399"/>
                </a:solidFill>
                <a:latin typeface="Arial"/>
                <a:cs typeface="Arial"/>
              </a:rPr>
              <a:t>Chapter</a:t>
            </a:r>
            <a:r>
              <a:rPr sz="4700" b="1" spc="-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lang="en-US" sz="4700" b="1" spc="-50" dirty="0">
                <a:solidFill>
                  <a:srgbClr val="333399"/>
                </a:solidFill>
              </a:rPr>
              <a:t>2.3.5.8</a:t>
            </a:r>
            <a:br>
              <a:rPr lang="en-US" sz="4700" b="1" spc="-50" dirty="0">
                <a:solidFill>
                  <a:srgbClr val="333399"/>
                </a:solidFill>
              </a:rPr>
            </a:br>
            <a:r>
              <a:rPr lang="en-US" sz="4700" b="1" dirty="0">
                <a:solidFill>
                  <a:srgbClr val="333399"/>
                </a:solidFill>
                <a:latin typeface="Arial"/>
                <a:cs typeface="Arial"/>
              </a:rPr>
              <a:t>Integration Process</a:t>
            </a:r>
            <a:endParaRPr sz="4700" dirty="0">
              <a:latin typeface="Arial"/>
              <a:cs typeface="Arial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94E9C0-3226-F36B-107B-9FD6BA019BF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1605">
              <a:lnSpc>
                <a:spcPts val="1475"/>
              </a:lnSpc>
            </a:pPr>
            <a:fld id="{81D60167-4931-47E6-BA6A-407CBD079E47}" type="slidenum">
              <a:rPr lang="en-US" spc="-25" smtClean="0"/>
              <a:t>9</a:t>
            </a:fld>
            <a:endParaRPr lang="en-US" spc="-25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D607564-E481-531C-28A8-5A80BB0237E5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© 2023 John Wiley &amp; Sons, Inc. May not be copied, scanned, or duplicated, in whole or in part, except for use as permitted by license on a password-protected website for instructional use.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611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cde53ac1-bf5f-4aae-9cf1-07509e23a4b0" origin="userSelected">
  <element uid="dececbd6-da3b-46fe-8f00-f9d9deea2ee1" value=""/>
  <element uid="bba94c65-ac3d-4f34-b2e1-8de11ef6f01c" value=""/>
  <element uid="a06da4da-a263-4136-b4fd-f28a17d30188" value=""/>
  <element uid="bc2b7c01-6db1-4e7d-88d1-fc61674f86fd" value=""/>
  <element uid="92e993a3-af32-4afb-aa19-3a49cdb82c7a" value=""/>
</sisl>
</file>

<file path=customXml/item2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ZGU1M2FjMS1iZjVmLTRhYWUtOWNmMS0wNzUwOWUyM2E0YjAiIG9yaWdpbj0idXNlclNlbGVjdGVkIj48ZWxlbWVudCB1aWQ9ImRlY2VjYmQ2LWRhM2ItNDZmZS04ZjAwLWY5ZDlkZWVhMmVlMSIgdmFsdWU9IiIgeG1sbnM9Imh0dHA6Ly93d3cuYm9sZG9uamFtZXMuY29tLzIwMDgvMDEvc2llL2ludGVybmFsL2xhYmVsIiAvPjxlbGVtZW50IHVpZD0iYmJhOTRjNjUtYWMzZC00ZjM0LWIyZTEtOGRlMTFlZjZmMDFjIiB2YWx1ZT0iIiB4bWxucz0iaHR0cDovL3d3dy5ib2xkb25qYW1lcy5jb20vMjAwOC8wMS9zaWUvaW50ZXJuYWwvbGFiZWwiIC8+PGVsZW1lbnQgdWlkPSJhMDZkYTRkYS1hMjYzLTQxMzYtYjRmZC1mMjhhMTdkMzAxODgiIHZhbHVlPSIiIHhtbG5zPSJodHRwOi8vd3d3LmJvbGRvbmphbWVzLmNvbS8yMDA4LzAxL3NpZS9pbnRlcm5hbC9sYWJlbCIgLz48ZWxlbWVudCB1aWQ9ImJjMmI3YzAxLTZkYjEtNGU3ZC04OGQxLWZjNjE2NzRmODZmZCIgdmFsdWU9IiIgeG1sbnM9Imh0dHA6Ly93d3cuYm9sZG9uamFtZXMuY29tLzIwMDgvMDEvc2llL2ludGVybmFsL2xhYmVsIiAvPjxlbGVtZW50IHVpZD0iOTJlOTkzYTMtYWYzMi00YWZiLWFhMTktM2E0OWNkYjgyYzdhIiB2YWx1ZT0iIiB4bWxucz0iaHR0cDovL3d3dy5ib2xkb25qYW1lcy5jb20vMjAwOC8wMS9zaWUvaW50ZXJuYWwvbGFiZWwiIC8+PC9zaXNsPjxVc2VyTmFtZT5BRFhVXEU0MDA3MjU4NDwvVXNlck5hbWU+PERhdGVUaW1lPjYvMi8yMDI1IDEyOjUyOjM1IFBNPC9EYXRlVGltZT48TGFiZWxTdHJpbmc+RXhwb3J0IENvbnRyb2wgQ291bnRyeTogVVMgIHwgVW5yZXN0cmljdGVkIENvbnRlbnQgfCBVc2UgUHJlZXhpc3RpbmcgTWFya2luZyAobm90IGFwcGxpZWQgYnkgdGhpcyB0b29sKSB8IE90aGVyIEluZm9ybWF0aW9uIChOb3QgUmVxdWlyaW5nIGFuIEV4cG9ydCBDb250cm9sIE1hcmtpbmcpIHwgTm8gdmlzdWFsIG1hcmtpbmcgYXBwbGllZCBieSB0aGUgdG9vbDwvTGFiZWxTdHJpbmc+PC9pdGVtPjwvbGFiZWxIaXN0b3J5Pg==</Value>
</WrappedLabelHistory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93FEDB3E17494DB7089AC52DF3AE1F" ma:contentTypeVersion="18" ma:contentTypeDescription="Create a new document." ma:contentTypeScope="" ma:versionID="f1f9da5b7cb4d47f640c75c0c45c98b1">
  <xsd:schema xmlns:xsd="http://www.w3.org/2001/XMLSchema" xmlns:xs="http://www.w3.org/2001/XMLSchema" xmlns:p="http://schemas.microsoft.com/office/2006/metadata/properties" xmlns:ns2="fbc3bb03-b34c-41df-8b67-5eb4fc84876f" xmlns:ns3="c21154bf-9196-4b92-aba9-d2bd9a07f350" targetNamespace="http://schemas.microsoft.com/office/2006/metadata/properties" ma:root="true" ma:fieldsID="77f5096ad746732573377e78ac8d9557" ns2:_="" ns3:_="">
    <xsd:import namespace="fbc3bb03-b34c-41df-8b67-5eb4fc84876f"/>
    <xsd:import namespace="c21154bf-9196-4b92-aba9-d2bd9a07f3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c3bb03-b34c-41df-8b67-5eb4fc8487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05bfa5e-0804-4ef2-ba09-c663ae3aeb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154bf-9196-4b92-aba9-d2bd9a07f35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36882cd-8832-4226-925d-09b771917fbb}" ma:internalName="TaxCatchAll" ma:showField="CatchAllData" ma:web="c21154bf-9196-4b92-aba9-d2bd9a07f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c3bb03-b34c-41df-8b67-5eb4fc84876f">
      <Terms xmlns="http://schemas.microsoft.com/office/infopath/2007/PartnerControls"/>
    </lcf76f155ced4ddcb4097134ff3c332f>
    <TaxCatchAll xmlns="c21154bf-9196-4b92-aba9-d2bd9a07f350" xsi:nil="true"/>
  </documentManagement>
</p:properties>
</file>

<file path=customXml/itemProps1.xml><?xml version="1.0" encoding="utf-8"?>
<ds:datastoreItem xmlns:ds="http://schemas.openxmlformats.org/officeDocument/2006/customXml" ds:itemID="{A87CBF20-D0A4-495B-8319-58F58C1F13A4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223662C9-4408-4FCD-ACF4-F0BB4BEF414B}">
  <ds:schemaRefs>
    <ds:schemaRef ds:uri="http://www.w3.org/2001/XMLSchema"/>
    <ds:schemaRef ds:uri="http://www.boldonjames.com/2016/02/Classifier/internal/wrappedLabelHistory"/>
  </ds:schemaRefs>
</ds:datastoreItem>
</file>

<file path=customXml/itemProps3.xml><?xml version="1.0" encoding="utf-8"?>
<ds:datastoreItem xmlns:ds="http://schemas.openxmlformats.org/officeDocument/2006/customXml" ds:itemID="{212C43DE-C010-42F4-9AC6-88C5F89D20A0}"/>
</file>

<file path=customXml/itemProps4.xml><?xml version="1.0" encoding="utf-8"?>
<ds:datastoreItem xmlns:ds="http://schemas.openxmlformats.org/officeDocument/2006/customXml" ds:itemID="{196CD528-2355-4B0A-87E3-076825EE41A0}"/>
</file>

<file path=customXml/itemProps5.xml><?xml version="1.0" encoding="utf-8"?>
<ds:datastoreItem xmlns:ds="http://schemas.openxmlformats.org/officeDocument/2006/customXml" ds:itemID="{D5A4A41E-CD87-4488-836A-E7663FC9EC1C}"/>
</file>

<file path=docMetadata/LabelInfo.xml><?xml version="1.0" encoding="utf-8"?>
<clbl:labelList xmlns:clbl="http://schemas.microsoft.com/office/2020/mipLabelMetadata">
  <clbl:label id="{4447dd6a-a4a1-440b-a6a3-9124ef1ee017}" enabled="1" method="Privileged" siteId="{7a18110d-ef9b-4274-acef-e62ab0fe28e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3059</Words>
  <Application>Microsoft Office PowerPoint</Application>
  <PresentationFormat>Custom</PresentationFormat>
  <Paragraphs>342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Aptos</vt:lpstr>
      <vt:lpstr>Arial</vt:lpstr>
      <vt:lpstr>Times New Roman</vt:lpstr>
      <vt:lpstr>Office Theme</vt:lpstr>
      <vt:lpstr>Chapter 2.3.5.7 Implementation Process</vt:lpstr>
      <vt:lpstr>Purpose and Description</vt:lpstr>
      <vt:lpstr>Elaboration: Four Forms of System Elements</vt:lpstr>
      <vt:lpstr>Elaboration: Support both Creation or Adaptation</vt:lpstr>
      <vt:lpstr>Input / Process / Output</vt:lpstr>
      <vt:lpstr>Prepare for Implementation</vt:lpstr>
      <vt:lpstr>Perform Implementation</vt:lpstr>
      <vt:lpstr>Manage Implementation Results</vt:lpstr>
      <vt:lpstr>Chapter 2.3.5.8 Integration Process</vt:lpstr>
      <vt:lpstr>Purpose and Description</vt:lpstr>
      <vt:lpstr>Description (cont’d)</vt:lpstr>
      <vt:lpstr>Elaboration: Occurs Throughout Project and Various Aggregations</vt:lpstr>
      <vt:lpstr>Elaboration: Strategy and Approaches</vt:lpstr>
      <vt:lpstr>Elaboration: Approaches</vt:lpstr>
      <vt:lpstr>Elaboration: Horizontal and Vertical Integration</vt:lpstr>
      <vt:lpstr>Input / Process / Output</vt:lpstr>
      <vt:lpstr>Prepare for Integration</vt:lpstr>
      <vt:lpstr>Perform Integration</vt:lpstr>
      <vt:lpstr>Manage Integration Results</vt:lpstr>
      <vt:lpstr>Chapter 2.3.5.9 Verification Process</vt:lpstr>
      <vt:lpstr>Purpose and Description: Was entity built right</vt:lpstr>
      <vt:lpstr>Elaboration:</vt:lpstr>
      <vt:lpstr>Elaboration: Example Verification Actions</vt:lpstr>
      <vt:lpstr>Elaboration: Verification Per Level</vt:lpstr>
      <vt:lpstr>Elaboration</vt:lpstr>
      <vt:lpstr>Input / Process / Output</vt:lpstr>
      <vt:lpstr>Prepare for Verification</vt:lpstr>
      <vt:lpstr>Prepare for Verification</vt:lpstr>
      <vt:lpstr>Perform Verification</vt:lpstr>
      <vt:lpstr>Manage Verification Results</vt:lpstr>
      <vt:lpstr>Extra Material - 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>rtnipcontrolcode:unrestricted|rtnipcontrolcodevm:preexistingipvm|rtnexportcontrolcountry:usa|rtnexportcontrolcode:otherinfo|rtnexportcontrolcodevm:nousecvm</dc:subject>
  <dc:creator>Kennie Garlington</dc:creator>
  <cp:lastModifiedBy>Dawn Handley</cp:lastModifiedBy>
  <cp:revision>3</cp:revision>
  <dcterms:created xsi:type="dcterms:W3CDTF">2025-03-17T00:36:19Z</dcterms:created>
  <dcterms:modified xsi:type="dcterms:W3CDTF">2025-08-24T22:43:18Z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2025-03-17T00:00:00Z</vt:filetime>
  </property>
  <property fmtid="{D5CDD505-2E9C-101B-9397-08002B2CF9AE}" pid="5" name="Producer">
    <vt:lpwstr>Microsoft® PowerPoint® 2013</vt:lpwstr>
  </property>
  <property fmtid="{D5CDD505-2E9C-101B-9397-08002B2CF9AE}" pid="6" name="MSIP_Label_502bc7c3-f152-4da1-98bd-f7a1bebdf752_Enabled">
    <vt:lpwstr>true</vt:lpwstr>
  </property>
  <property fmtid="{D5CDD505-2E9C-101B-9397-08002B2CF9AE}" pid="7" name="MSIP_Label_502bc7c3-f152-4da1-98bd-f7a1bebdf752_SetDate">
    <vt:lpwstr>2025-03-17T18:06:27Z</vt:lpwstr>
  </property>
  <property fmtid="{D5CDD505-2E9C-101B-9397-08002B2CF9AE}" pid="8" name="MSIP_Label_502bc7c3-f152-4da1-98bd-f7a1bebdf752_Method">
    <vt:lpwstr>Privileged</vt:lpwstr>
  </property>
  <property fmtid="{D5CDD505-2E9C-101B-9397-08002B2CF9AE}" pid="9" name="MSIP_Label_502bc7c3-f152-4da1-98bd-f7a1bebdf752_Name">
    <vt:lpwstr>Unrestricted</vt:lpwstr>
  </property>
  <property fmtid="{D5CDD505-2E9C-101B-9397-08002B2CF9AE}" pid="10" name="MSIP_Label_502bc7c3-f152-4da1-98bd-f7a1bebdf752_SiteId">
    <vt:lpwstr>b18f006c-b0fc-467d-b23a-a35b5695b5dc</vt:lpwstr>
  </property>
  <property fmtid="{D5CDD505-2E9C-101B-9397-08002B2CF9AE}" pid="11" name="MSIP_Label_502bc7c3-f152-4da1-98bd-f7a1bebdf752_ActionId">
    <vt:lpwstr>9fda9e31-a8dc-4ebb-bc0a-90c5e12ba975</vt:lpwstr>
  </property>
  <property fmtid="{D5CDD505-2E9C-101B-9397-08002B2CF9AE}" pid="12" name="MSIP_Label_502bc7c3-f152-4da1-98bd-f7a1bebdf752_ContentBits">
    <vt:lpwstr>0</vt:lpwstr>
  </property>
  <property fmtid="{D5CDD505-2E9C-101B-9397-08002B2CF9AE}" pid="13" name="docIndexRef">
    <vt:lpwstr>3f54f614-352e-4fb8-9ccd-d7900bea1e67</vt:lpwstr>
  </property>
  <property fmtid="{D5CDD505-2E9C-101B-9397-08002B2CF9AE}" pid="14" name="bjClsUserRVM">
    <vt:lpwstr>[]</vt:lpwstr>
  </property>
  <property fmtid="{D5CDD505-2E9C-101B-9397-08002B2CF9AE}" pid="15" name="bjSaver">
    <vt:lpwstr>87j1/Uws+EL9oZJp7V/dnlqh7F21HB8c</vt:lpwstr>
  </property>
  <property fmtid="{D5CDD505-2E9C-101B-9397-08002B2CF9AE}" pid="16" name="bjDocumentLabelXML">
    <vt:lpwstr>&lt;?xml version="1.0" encoding="us-ascii"?&gt;&lt;sisl xmlns:xsi="http://www.w3.org/2001/XMLSchema-instance" xmlns:xsd="http://www.w3.org/2001/XMLSchema" sislVersion="0" policy="cde53ac1-bf5f-4aae-9cf1-07509e23a4b0" origin="userSelected" xmlns="http://www.boldonj</vt:lpwstr>
  </property>
  <property fmtid="{D5CDD505-2E9C-101B-9397-08002B2CF9AE}" pid="17" name="bjDocumentLabelXML-0">
    <vt:lpwstr>ames.com/2008/01/sie/internal/label"&gt;&lt;element uid="dececbd6-da3b-46fe-8f00-f9d9deea2ee1" value="" /&gt;&lt;element uid="bba94c65-ac3d-4f34-b2e1-8de11ef6f01c" value="" /&gt;&lt;element uid="a06da4da-a263-4136-b4fd-f28a17d30188" value="" /&gt;&lt;element uid="bc2b7c01-6db1-4</vt:lpwstr>
  </property>
  <property fmtid="{D5CDD505-2E9C-101B-9397-08002B2CF9AE}" pid="18" name="bjDocumentLabelXML-1">
    <vt:lpwstr>e7d-88d1-fc61674f86fd" value="" /&gt;&lt;element uid="92e993a3-af32-4afb-aa19-3a49cdb82c7a" value="" /&gt;&lt;/sisl&gt;</vt:lpwstr>
  </property>
  <property fmtid="{D5CDD505-2E9C-101B-9397-08002B2CF9AE}" pid="19" name="bjDocumentSecurityLabel">
    <vt:lpwstr>Export Control Country: US  | Unrestricted Content | Use Preexisting Marking (not applied by this tool) | Other Information (Not Requiring an Export Control Marking) | No visual marking applied by the tool</vt:lpwstr>
  </property>
  <property fmtid="{D5CDD505-2E9C-101B-9397-08002B2CF9AE}" pid="20" name="rtnipcontrolcodevm">
    <vt:lpwstr>preexistingipvm</vt:lpwstr>
  </property>
  <property fmtid="{D5CDD505-2E9C-101B-9397-08002B2CF9AE}" pid="21" name="rtnipcontrolcode">
    <vt:lpwstr>unrestricted</vt:lpwstr>
  </property>
  <property fmtid="{D5CDD505-2E9C-101B-9397-08002B2CF9AE}" pid="22" name="rtnexportcontrolcode">
    <vt:lpwstr>otherinfo</vt:lpwstr>
  </property>
  <property fmtid="{D5CDD505-2E9C-101B-9397-08002B2CF9AE}" pid="23" name="rtnexportcontrolcountry">
    <vt:lpwstr>usa</vt:lpwstr>
  </property>
  <property fmtid="{D5CDD505-2E9C-101B-9397-08002B2CF9AE}" pid="24" name="rtnexportcontrolcodevm">
    <vt:lpwstr>nousecvm</vt:lpwstr>
  </property>
  <property fmtid="{D5CDD505-2E9C-101B-9397-08002B2CF9AE}" pid="25" name="bjLabelHistoryID">
    <vt:lpwstr>{223662C9-4408-4FCD-ACF4-F0BB4BEF414B}</vt:lpwstr>
  </property>
  <property fmtid="{D5CDD505-2E9C-101B-9397-08002B2CF9AE}" pid="26" name="ContentTypeId">
    <vt:lpwstr>0x010100D293FEDB3E17494DB7089AC52DF3AE1F</vt:lpwstr>
  </property>
</Properties>
</file>