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jpg&amp;ehk=Ndi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58" r:id="rId3"/>
    <p:sldId id="359" r:id="rId4"/>
    <p:sldId id="316" r:id="rId5"/>
    <p:sldId id="320" r:id="rId6"/>
    <p:sldId id="323" r:id="rId7"/>
    <p:sldId id="300" r:id="rId8"/>
    <p:sldId id="324" r:id="rId9"/>
    <p:sldId id="325" r:id="rId10"/>
    <p:sldId id="339" r:id="rId11"/>
    <p:sldId id="260" r:id="rId12"/>
    <p:sldId id="365" r:id="rId13"/>
    <p:sldId id="364" r:id="rId14"/>
    <p:sldId id="360" r:id="rId15"/>
    <p:sldId id="361" r:id="rId16"/>
    <p:sldId id="362" r:id="rId17"/>
    <p:sldId id="363" r:id="rId18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009"/>
    <a:srgbClr val="F8F8F8"/>
    <a:srgbClr val="E52D39"/>
    <a:srgbClr val="131313"/>
    <a:srgbClr val="FFFFFF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52" autoAdjust="0"/>
    <p:restoredTop sz="94458" autoAdjust="0"/>
  </p:normalViewPr>
  <p:slideViewPr>
    <p:cSldViewPr snapToGrid="0">
      <p:cViewPr varScale="1">
        <p:scale>
          <a:sx n="63" d="100"/>
          <a:sy n="63" d="100"/>
        </p:scale>
        <p:origin x="14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pos\Dropbox\Research%20&amp;%20Reviews\ESM\ESM%20Clusters%20Bar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[ESM Clusters Bar Charts.xlsx]4!PivotTable3</c:name>
    <c:fmtId val="10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'4'!$B$1</c:f>
              <c:strCache>
                <c:ptCount val="1"/>
                <c:pt idx="0">
                  <c:v>Sum of secposneg00days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'4'!$A$2:$A$6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'4'!$B$2:$B$6</c:f>
              <c:numCache>
                <c:formatCode>General</c:formatCode>
                <c:ptCount val="4"/>
                <c:pt idx="0">
                  <c:v>0.24474074100000001</c:v>
                </c:pt>
                <c:pt idx="1">
                  <c:v>0.86743055599999996</c:v>
                </c:pt>
                <c:pt idx="2">
                  <c:v>5.8090614899999997E-2</c:v>
                </c:pt>
                <c:pt idx="3">
                  <c:v>2.48888889E-2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1-4176-A5D6-577692910E41}"/>
            </c:ext>
          </c:extLst>
        </c:ser>
        <c:ser>
          <c:idx val="1"/>
          <c:order val="1"/>
          <c:tx>
            <c:strRef>
              <c:f>'4'!$C$1</c:f>
              <c:strCache>
                <c:ptCount val="1"/>
                <c:pt idx="0">
                  <c:v>Sum of secposneg01days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'4'!$A$2:$A$6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'4'!$C$2:$C$6</c:f>
              <c:numCache>
                <c:formatCode>General</c:formatCode>
                <c:ptCount val="4"/>
                <c:pt idx="0">
                  <c:v>0.221796296</c:v>
                </c:pt>
                <c:pt idx="1">
                  <c:v>2.5277777800000002E-2</c:v>
                </c:pt>
                <c:pt idx="2">
                  <c:v>1.5453074400000001E-2</c:v>
                </c:pt>
                <c:pt idx="3">
                  <c:v>0.79711111099999998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81-4176-A5D6-577692910E41}"/>
            </c:ext>
          </c:extLst>
        </c:ser>
        <c:ser>
          <c:idx val="2"/>
          <c:order val="2"/>
          <c:tx>
            <c:strRef>
              <c:f>'4'!$D$1</c:f>
              <c:strCache>
                <c:ptCount val="1"/>
                <c:pt idx="0">
                  <c:v>Sum of secposneg10days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'4'!$A$2:$A$6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'4'!$D$2:$D$6</c:f>
              <c:numCache>
                <c:formatCode>General</c:formatCode>
                <c:ptCount val="4"/>
                <c:pt idx="0">
                  <c:v>0.38627777800000002</c:v>
                </c:pt>
                <c:pt idx="1">
                  <c:v>9.9791666700000003E-2</c:v>
                </c:pt>
                <c:pt idx="2">
                  <c:v>0.88816073399999995</c:v>
                </c:pt>
                <c:pt idx="3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81-4176-A5D6-577692910E41}"/>
            </c:ext>
          </c:extLst>
        </c:ser>
        <c:ser>
          <c:idx val="3"/>
          <c:order val="3"/>
          <c:tx>
            <c:strRef>
              <c:f>'4'!$E$1</c:f>
              <c:strCache>
                <c:ptCount val="1"/>
                <c:pt idx="0">
                  <c:v>Sum of secposneg11days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'4'!$A$2:$A$6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'4'!$E$2:$E$6</c:f>
              <c:numCache>
                <c:formatCode>General</c:formatCode>
                <c:ptCount val="4"/>
                <c:pt idx="0">
                  <c:v>0.147185185</c:v>
                </c:pt>
                <c:pt idx="1">
                  <c:v>7.4999999999999997E-3</c:v>
                </c:pt>
                <c:pt idx="2">
                  <c:v>3.8295577099999999E-2</c:v>
                </c:pt>
                <c:pt idx="3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81-4176-A5D6-577692910E41}"/>
            </c:ext>
          </c:extLst>
        </c:ser>
        <c:ser>
          <c:idx val="4"/>
          <c:order val="4"/>
          <c:tx>
            <c:strRef>
              <c:f>'4'!$F$1</c:f>
              <c:strCache>
                <c:ptCount val="1"/>
                <c:pt idx="0">
                  <c:v>Sum of secposnegchangesdays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'4'!$A$2:$A$6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'4'!$F$2:$F$6</c:f>
              <c:numCache>
                <c:formatCode>General</c:formatCode>
                <c:ptCount val="4"/>
                <c:pt idx="0">
                  <c:v>0.54838888900000005</c:v>
                </c:pt>
                <c:pt idx="1">
                  <c:v>0.13875000000000001</c:v>
                </c:pt>
                <c:pt idx="2">
                  <c:v>0.12305825200000001</c:v>
                </c:pt>
                <c:pt idx="3">
                  <c:v>0.10144444399999999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81-4176-A5D6-577692910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0102112"/>
        <c:axId val="1000110968"/>
      </c:barChart>
      <c:catAx>
        <c:axId val="10001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110968"/>
        <c:crosses val="autoZero"/>
        <c:auto val="1"/>
        <c:lblAlgn val="ctr"/>
        <c:lblOffset val="100"/>
        <c:noMultiLvlLbl val="0"/>
      </c:catAx>
      <c:valAx>
        <c:axId val="1000110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1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31088-EF0C-4558-952E-EBA244DCE229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2C7F2-143C-4779-901F-F3616C066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5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463E-230B-4D9B-9FB4-B35F169DA7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5D9-F788-4EED-8545-442163AD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463E-230B-4D9B-9FB4-B35F169DA7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5D9-F788-4EED-8545-442163AD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4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463E-230B-4D9B-9FB4-B35F169DA7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5D9-F788-4EED-8545-442163AD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7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4CBB-B573-45F4-A51B-F2D55BB41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7DF47-0134-4E8C-9737-EAF3BF1ED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3C611-CE4F-4392-B0A1-C300C79C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893-188F-402A-B6F9-2B4624DC074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1845E-F211-483B-BED2-FC365438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F0360-B526-4FF0-A38E-A17F40D8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E4AA-BDF4-4F75-A3B5-6077487B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7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1DA7-9C5B-451C-8B00-9F9A40AF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BAC4A-A604-4E6A-8D11-1AF2585A2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C2ED1-9436-432A-8E76-789171DA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893-188F-402A-B6F9-2B4624DC074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EA0A2-A9A0-4A51-9BBE-63DAD262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A2390-E2BB-447E-A44B-01B8FE45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E4AA-BDF4-4F75-A3B5-6077487B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92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FD258-FE45-44B2-84C2-7709B119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C21CA-F07B-427C-BEBA-B8A1CAA98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91AEE-6ECA-40FE-B0BC-7B279F74E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893-188F-402A-B6F9-2B4624DC074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C5C22-5709-435B-87C6-8AE1C9EA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D904C-181D-4331-B150-C86593D44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E4AA-BDF4-4F75-A3B5-6077487B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47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9CE3-BAA0-4A08-A5CD-B7D3C83F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348EF-939E-4E1E-BE3E-69C2514E2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0C510-D63D-438E-94D2-35F631507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6826E-06EF-4688-A3D7-15EE3F83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893-188F-402A-B6F9-2B4624DC074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88E40-B9AE-4555-9F64-F84EC816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596A7-B64A-4AF8-A4CB-BEE518C9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E4AA-BDF4-4F75-A3B5-6077487B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3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B082-5435-448E-8791-C6942C596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C1DB3-4957-488D-ADFF-0DFFE07F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AFD38-5BA7-47DD-A415-24D1A5084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B4A5E-22A2-408C-972B-2421ECAF3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82212-46EF-46A9-BFDD-9A9D91E50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D1597-B066-43D2-B7C0-657E664A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893-188F-402A-B6F9-2B4624DC074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9D1E6-97C6-41CB-8031-79136CD8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4062E0-10FB-4096-BA43-464670CD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E4AA-BDF4-4F75-A3B5-6077487B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81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E241-0B6F-4CB6-B2C5-C9BDB827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74FF2-06E4-457E-B3F6-4538107E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893-188F-402A-B6F9-2B4624DC074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2880E-A3B3-4EEB-B9B9-3D907B12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B836D-10AB-4942-A8DD-B0D390E3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E4AA-BDF4-4F75-A3B5-6077487B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5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8CB0D-D18A-4106-844C-AE80F956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893-188F-402A-B6F9-2B4624DC074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18C1A-3DC6-4F99-A75A-09B1778B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DCCC9-B986-4774-A7B5-AC4D0011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E4AA-BDF4-4F75-A3B5-6077487B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30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AB898-742E-4F23-A6DD-817A3CA1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51E90-2B71-4650-A282-69F7685CF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C274D-97DE-4729-B07F-677C3CBCD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420CD-64E3-44B0-BDCC-CF5B7DA8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893-188F-402A-B6F9-2B4624DC074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474E8-3299-4399-B374-88D72BA9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072A2-99AC-43D1-A881-F71AB462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E4AA-BDF4-4F75-A3B5-6077487B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2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463E-230B-4D9B-9FB4-B35F169DA7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5D9-F788-4EED-8545-442163AD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4E80-D134-4F17-A7D8-0F466461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F27AFB-8755-4D85-81AE-DCC0BE47E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FAC1A-1E98-4DFB-9088-503D1C63C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B3B0E-2495-40B8-A306-5B00E22C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893-188F-402A-B6F9-2B4624DC074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E5E59-BE8F-4057-B6D7-B19A0A9B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CF0C3-751E-48F4-95E9-63C997F5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E4AA-BDF4-4F75-A3B5-6077487B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10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E884-F5E7-4297-9FE2-B4B70A75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3202C-D8DE-426D-9367-94B4F9382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1165B-E658-4C3A-9294-7C2D80AEF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893-188F-402A-B6F9-2B4624DC074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14493-22D2-4367-B569-6BFD6549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7586C-6A34-4E8B-8132-CD0ACE21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E4AA-BDF4-4F75-A3B5-6077487B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34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14C5F-2486-4499-BD3D-88BBD1746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A92D9-D6BB-45C5-91DE-3200E0CE6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C5FE4-8691-4CDF-8C17-07D769C6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893-188F-402A-B6F9-2B4624DC074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9B9DB-A8F4-480C-AD7D-AB35C1CD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504D1-ABA4-4E16-87F0-1F4FF5AC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E4AA-BDF4-4F75-A3B5-6077487B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4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463E-230B-4D9B-9FB4-B35F169DA7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5D9-F788-4EED-8545-442163AD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2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463E-230B-4D9B-9FB4-B35F169DA7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5D9-F788-4EED-8545-442163AD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463E-230B-4D9B-9FB4-B35F169DA7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5D9-F788-4EED-8545-442163AD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0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463E-230B-4D9B-9FB4-B35F169DA7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5D9-F788-4EED-8545-442163AD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8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463E-230B-4D9B-9FB4-B35F169DA7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5D9-F788-4EED-8545-442163AD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5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463E-230B-4D9B-9FB4-B35F169DA7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5D9-F788-4EED-8545-442163AD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2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463E-230B-4D9B-9FB4-B35F169DA7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5D9-F788-4EED-8545-442163AD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9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7463E-230B-4D9B-9FB4-B35F169DA7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7B5D9-F788-4EED-8545-442163AD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0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1A353-9D3A-4DDD-AB74-BF508D2F1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B8DB8-2B7D-4D59-A19F-61F7B581A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7A5E1-5B59-4909-AF74-7B8406B7C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D8893-188F-402A-B6F9-2B4624DC074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A297E-0234-4D52-BDC4-34581FC7F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5AB5A-86A3-4DF6-95A3-DF9600CCE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E4AA-BDF4-4F75-A3B5-6077487B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veintisietemiradasremandojuntas.blogspot.com/2011/11/ii-parte-la-sirena-rocio-y-el-triton.html" TargetMode="External"/><Relationship Id="rId3" Type="http://schemas.openxmlformats.org/officeDocument/2006/relationships/hyperlink" Target="http://commons.wikimedia.org/wiki/File:Water_texture_1400868_Nevit.jpg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6.gif"/><Relationship Id="rId2" Type="http://schemas.openxmlformats.org/officeDocument/2006/relationships/image" Target="../media/image9.jpg&amp;ehk=Ndi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g"/><Relationship Id="rId11" Type="http://schemas.openxmlformats.org/officeDocument/2006/relationships/image" Target="../media/image15.png"/><Relationship Id="rId5" Type="http://schemas.openxmlformats.org/officeDocument/2006/relationships/hyperlink" Target="https://commons.wikimedia.org/wiki/File:Pictograms-nps-water-fish_hatchery.svg" TargetMode="External"/><Relationship Id="rId10" Type="http://schemas.openxmlformats.org/officeDocument/2006/relationships/hyperlink" Target="http://pngimg.com/download/1160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energy-alaska.wikidot.com/current-costs-future-projections" TargetMode="External"/><Relationship Id="rId7" Type="http://schemas.openxmlformats.org/officeDocument/2006/relationships/hyperlink" Target="https://www.aneddoticamagazine.com/it/schiavi-di-banche-e-finanza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hyperlink" Target="https://organizacionesinteligentes.wordpress.com/2014/02/25/formar-el-caracter-ambiciones-viejas-retos-diferentes-i/" TargetMode="External"/><Relationship Id="rId4" Type="http://schemas.openxmlformats.org/officeDocument/2006/relationships/image" Target="../media/image18.jpg"/><Relationship Id="rId9" Type="http://schemas.openxmlformats.org/officeDocument/2006/relationships/hyperlink" Target="https://ar.wikipedia.org/wiki/%D9%85%D9%84%D9%81:Person_icon_BLACK-01.sv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@belay7.com" TargetMode="External"/><Relationship Id="rId2" Type="http://schemas.openxmlformats.org/officeDocument/2006/relationships/hyperlink" Target="mailto:mcanham@ist.ucf.ed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g"/><Relationship Id="rId5" Type="http://schemas.openxmlformats.org/officeDocument/2006/relationships/hyperlink" Target="mailto:clay@belay7.com" TargetMode="External"/><Relationship Id="rId4" Type="http://schemas.openxmlformats.org/officeDocument/2006/relationships/hyperlink" Target="mailto:clay.posey@ucf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6E29AA-0806-427B-98B8-D6F21B3F8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74675"/>
            <a:ext cx="7772400" cy="2387600"/>
          </a:xfrm>
        </p:spPr>
        <p:txBody>
          <a:bodyPr>
            <a:normAutofit/>
          </a:bodyPr>
          <a:lstStyle/>
          <a:p>
            <a:r>
              <a:rPr lang="en-US" sz="5000" dirty="0"/>
              <a:t>Elevating Our Understanding of Non-malicious Employees in Cybersecurity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C51AA31-21DC-4695-A0F6-D6F679D4A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44862"/>
            <a:ext cx="6858000" cy="3146425"/>
          </a:xfrm>
        </p:spPr>
        <p:txBody>
          <a:bodyPr numCol="2"/>
          <a:lstStyle/>
          <a:p>
            <a:r>
              <a:rPr lang="en-US" dirty="0"/>
              <a:t>Dr. Matthew </a:t>
            </a:r>
            <a:r>
              <a:rPr lang="en-US" dirty="0" err="1"/>
              <a:t>Canham</a:t>
            </a:r>
            <a:endParaRPr lang="en-US" dirty="0"/>
          </a:p>
          <a:p>
            <a:r>
              <a:rPr lang="en-US" dirty="0"/>
              <a:t>Institute for Simulation &amp; Training @ UCF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President &amp; CEO</a:t>
            </a:r>
          </a:p>
          <a:p>
            <a:endParaRPr lang="en-US" dirty="0"/>
          </a:p>
          <a:p>
            <a:r>
              <a:rPr lang="en-US" dirty="0"/>
              <a:t>Dr. Clay Posey</a:t>
            </a:r>
          </a:p>
          <a:p>
            <a:r>
              <a:rPr lang="en-US" dirty="0"/>
              <a:t>College of Business</a:t>
            </a:r>
          </a:p>
          <a:p>
            <a:r>
              <a:rPr lang="en-US" dirty="0"/>
              <a:t>Cybersecurity &amp; Privacy Cluster @ UCF</a:t>
            </a:r>
          </a:p>
          <a:p>
            <a:endParaRPr lang="en-US" dirty="0"/>
          </a:p>
          <a:p>
            <a:r>
              <a:rPr lang="en-US" dirty="0"/>
              <a:t>Chief Research Scientist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D821D-CAB8-43F1-ACD3-69EFE9055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77" y="5841815"/>
            <a:ext cx="3504046" cy="8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9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D1FE5F28-E648-4E53-A545-7739E53A0E26}"/>
              </a:ext>
            </a:extLst>
          </p:cNvPr>
          <p:cNvSpPr/>
          <p:nvPr/>
        </p:nvSpPr>
        <p:spPr>
          <a:xfrm>
            <a:off x="0" y="0"/>
            <a:ext cx="9146751" cy="6858000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2E37F2-4910-422D-B8E0-5EFC8B95AF89}"/>
              </a:ext>
            </a:extLst>
          </p:cNvPr>
          <p:cNvSpPr/>
          <p:nvPr/>
        </p:nvSpPr>
        <p:spPr>
          <a:xfrm>
            <a:off x="421363" y="337485"/>
            <a:ext cx="8722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Species of Phish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E94646C-02E0-409B-B0CC-6FD1ABFB2830}"/>
              </a:ext>
            </a:extLst>
          </p:cNvPr>
          <p:cNvGrpSpPr/>
          <p:nvPr/>
        </p:nvGrpSpPr>
        <p:grpSpPr>
          <a:xfrm>
            <a:off x="7034299" y="1044691"/>
            <a:ext cx="1710878" cy="1699131"/>
            <a:chOff x="9648092" y="4407878"/>
            <a:chExt cx="2281171" cy="226550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B4423B0-1EAA-4378-A63F-01146F80DD9C}"/>
                </a:ext>
              </a:extLst>
            </p:cNvPr>
            <p:cNvGrpSpPr/>
            <p:nvPr/>
          </p:nvGrpSpPr>
          <p:grpSpPr>
            <a:xfrm>
              <a:off x="9648092" y="4407878"/>
              <a:ext cx="2281171" cy="2265508"/>
              <a:chOff x="5629013" y="246281"/>
              <a:chExt cx="5858312" cy="585831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96AFA71-090D-42A5-90A9-8284CF4081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5629013" y="246281"/>
                <a:ext cx="5858312" cy="5858312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B602728-5367-4B6F-A1CE-043758E36F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23" t="2100" r="2647" b="67050"/>
              <a:stretch/>
            </p:blipFill>
            <p:spPr>
              <a:xfrm>
                <a:off x="9889159" y="509233"/>
                <a:ext cx="1140903" cy="120801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77C664D-B079-4C82-A089-85C54BBD73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23" t="2100" r="2647" b="67050"/>
              <a:stretch/>
            </p:blipFill>
            <p:spPr>
              <a:xfrm>
                <a:off x="6047732" y="509232"/>
                <a:ext cx="1140903" cy="120801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C904B395-C2FC-42E2-9B9E-26C4AACE9A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23" t="2100" r="2647" b="67050"/>
              <a:stretch/>
            </p:blipFill>
            <p:spPr>
              <a:xfrm>
                <a:off x="6047732" y="4605556"/>
                <a:ext cx="1140903" cy="1208015"/>
              </a:xfrm>
              <a:prstGeom prst="rect">
                <a:avLst/>
              </a:prstGeom>
            </p:spPr>
          </p:pic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DFB801-2B8D-4FE0-99C1-8D2283FA137C}"/>
                </a:ext>
              </a:extLst>
            </p:cNvPr>
            <p:cNvSpPr/>
            <p:nvPr/>
          </p:nvSpPr>
          <p:spPr>
            <a:xfrm>
              <a:off x="10255393" y="4511589"/>
              <a:ext cx="111825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sz="1500" dirty="0" err="1">
                  <a:solidFill>
                    <a:srgbClr val="000000"/>
                  </a:solidFill>
                  <a:latin typeface="Impact" panose="020B0806030902050204" pitchFamily="34" charset="0"/>
                  <a:ea typeface="Segoe UI Black" panose="020B0A02040204020203" pitchFamily="34" charset="0"/>
                </a:rPr>
                <a:t>QRshing</a:t>
              </a:r>
              <a:endParaRPr lang="en-US" sz="1500" dirty="0">
                <a:solidFill>
                  <a:prstClr val="black"/>
                </a:solidFill>
                <a:latin typeface="Impact" panose="020B0806030902050204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7EA92DD-1546-43C1-9840-F5D84B17B370}"/>
              </a:ext>
            </a:extLst>
          </p:cNvPr>
          <p:cNvGrpSpPr/>
          <p:nvPr/>
        </p:nvGrpSpPr>
        <p:grpSpPr>
          <a:xfrm>
            <a:off x="541991" y="5209020"/>
            <a:ext cx="4818648" cy="1358757"/>
            <a:chOff x="319937" y="4692317"/>
            <a:chExt cx="7714629" cy="175462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A2D7A8B-5020-445A-AB8B-9DBFF155B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37" y="4692317"/>
              <a:ext cx="7714629" cy="1754626"/>
            </a:xfrm>
            <a:prstGeom prst="rect">
              <a:avLst/>
            </a:prstGeom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B7458CD-2CF8-4151-8CF3-01C76D898709}"/>
                </a:ext>
              </a:extLst>
            </p:cNvPr>
            <p:cNvSpPr/>
            <p:nvPr/>
          </p:nvSpPr>
          <p:spPr>
            <a:xfrm>
              <a:off x="2567282" y="5060453"/>
              <a:ext cx="2908829" cy="715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30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Whaling</a:t>
              </a:r>
              <a:endParaRPr lang="en-US" sz="3000" b="1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59B3C4F-B9BD-4C78-A992-99F8A8CB75AD}"/>
              </a:ext>
            </a:extLst>
          </p:cNvPr>
          <p:cNvGrpSpPr/>
          <p:nvPr/>
        </p:nvGrpSpPr>
        <p:grpSpPr>
          <a:xfrm>
            <a:off x="398823" y="1954163"/>
            <a:ext cx="2742227" cy="1613825"/>
            <a:chOff x="-3557380" y="283682"/>
            <a:chExt cx="3497235" cy="181167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488A10F-2954-4499-91DE-CFDCC0EF7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57380" y="283682"/>
              <a:ext cx="3497235" cy="1811676"/>
            </a:xfrm>
            <a:prstGeom prst="rect">
              <a:avLst/>
            </a:prstGeom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8F6171B-5695-42BB-A51F-5F390056E0C6}"/>
                </a:ext>
              </a:extLst>
            </p:cNvPr>
            <p:cNvSpPr/>
            <p:nvPr/>
          </p:nvSpPr>
          <p:spPr>
            <a:xfrm>
              <a:off x="-2970013" y="787502"/>
              <a:ext cx="1817838" cy="570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135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smshing</a:t>
              </a:r>
              <a:r>
                <a:rPr lang="en-US" sz="135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br>
                <a:rPr lang="en-US" sz="135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</a:br>
              <a:r>
                <a:rPr lang="en-US" sz="135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(text messaging) 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4F7205C-7D40-4CB4-8900-A21A8D8C6ED0}"/>
              </a:ext>
            </a:extLst>
          </p:cNvPr>
          <p:cNvGrpSpPr/>
          <p:nvPr/>
        </p:nvGrpSpPr>
        <p:grpSpPr>
          <a:xfrm>
            <a:off x="2744084" y="3276167"/>
            <a:ext cx="3120728" cy="1893759"/>
            <a:chOff x="-2970849" y="3172302"/>
            <a:chExt cx="4160970" cy="252501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7B19C97-F37F-4467-BDF8-E27841EC1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-2970849" y="3172302"/>
              <a:ext cx="4160970" cy="2525012"/>
            </a:xfrm>
            <a:prstGeom prst="rect">
              <a:avLst/>
            </a:prstGeom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DB2686D-D8E2-49FA-992E-CB1253EF21F8}"/>
                </a:ext>
              </a:extLst>
            </p:cNvPr>
            <p:cNvSpPr/>
            <p:nvPr/>
          </p:nvSpPr>
          <p:spPr>
            <a:xfrm>
              <a:off x="-1585145" y="3755058"/>
              <a:ext cx="1009251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135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vishing </a:t>
              </a:r>
              <a:br>
                <a:rPr lang="en-US" sz="135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</a:br>
              <a:r>
                <a:rPr lang="en-US" sz="135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(voice) 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5A6B03-AB2E-4FA0-9158-674876A59B6B}"/>
              </a:ext>
            </a:extLst>
          </p:cNvPr>
          <p:cNvGrpSpPr/>
          <p:nvPr/>
        </p:nvGrpSpPr>
        <p:grpSpPr>
          <a:xfrm>
            <a:off x="3539873" y="1175088"/>
            <a:ext cx="2889803" cy="1613825"/>
            <a:chOff x="4895614" y="1024341"/>
            <a:chExt cx="3853070" cy="2151766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98A0F78-D661-401D-B13D-580AD1D37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614" y="1024341"/>
              <a:ext cx="3853070" cy="2151766"/>
            </a:xfrm>
            <a:prstGeom prst="rect">
              <a:avLst/>
            </a:prstGeom>
          </p:spPr>
        </p:pic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E184030-3302-4181-B767-A7230EE941C6}"/>
                </a:ext>
              </a:extLst>
            </p:cNvPr>
            <p:cNvSpPr/>
            <p:nvPr/>
          </p:nvSpPr>
          <p:spPr>
            <a:xfrm>
              <a:off x="5778019" y="1805627"/>
              <a:ext cx="2216932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135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Business </a:t>
              </a:r>
              <a:br>
                <a:rPr lang="en-US" sz="135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</a:br>
              <a:r>
                <a:rPr lang="en-US" sz="135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Email Compromise 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C1F2B41-5DC3-4F52-94A0-530AE92BFF17}"/>
              </a:ext>
            </a:extLst>
          </p:cNvPr>
          <p:cNvGrpSpPr/>
          <p:nvPr/>
        </p:nvGrpSpPr>
        <p:grpSpPr>
          <a:xfrm>
            <a:off x="6399917" y="3335592"/>
            <a:ext cx="2256018" cy="2930638"/>
            <a:chOff x="8461321" y="2746844"/>
            <a:chExt cx="3008024" cy="3907517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D480DB4-9736-4A60-831C-218BBD53D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 flipH="1">
              <a:off x="8461321" y="2746844"/>
              <a:ext cx="3008024" cy="3907517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8619D53-1B17-40AA-A61F-DC349BF5F4E3}"/>
                </a:ext>
              </a:extLst>
            </p:cNvPr>
            <p:cNvSpPr/>
            <p:nvPr/>
          </p:nvSpPr>
          <p:spPr>
            <a:xfrm>
              <a:off x="9643897" y="3755059"/>
              <a:ext cx="876821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135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Spear </a:t>
              </a:r>
              <a:br>
                <a:rPr lang="en-US" sz="135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</a:br>
              <a:r>
                <a:rPr lang="en-US" sz="135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Phish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29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Right 20">
            <a:extLst>
              <a:ext uri="{FF2B5EF4-FFF2-40B4-BE49-F238E27FC236}">
                <a16:creationId xmlns:a16="http://schemas.microsoft.com/office/drawing/2014/main" id="{AEB3EC66-2583-4D7D-9A7E-9A7A5AA7ECAE}"/>
              </a:ext>
            </a:extLst>
          </p:cNvPr>
          <p:cNvSpPr/>
          <p:nvPr/>
        </p:nvSpPr>
        <p:spPr>
          <a:xfrm>
            <a:off x="4731487" y="4145947"/>
            <a:ext cx="2307266" cy="1479122"/>
          </a:xfrm>
          <a:prstGeom prst="rightArrow">
            <a:avLst>
              <a:gd name="adj1" fmla="val 50000"/>
              <a:gd name="adj2" fmla="val 4227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9D544-3E8E-43CE-BAC3-DF866368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30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Business Email Compromise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37C456-CA99-4B5E-8815-112FBBC86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49149" y="4566760"/>
            <a:ext cx="514794" cy="628049"/>
          </a:xfrm>
          <a:prstGeom prst="rect">
            <a:avLst/>
          </a:prstGeom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1375F746-E93C-4802-BACE-11A4854E497D}"/>
              </a:ext>
            </a:extLst>
          </p:cNvPr>
          <p:cNvSpPr/>
          <p:nvPr/>
        </p:nvSpPr>
        <p:spPr>
          <a:xfrm>
            <a:off x="3870412" y="1127495"/>
            <a:ext cx="3273378" cy="2366118"/>
          </a:xfrm>
          <a:prstGeom prst="cloudCallout">
            <a:avLst>
              <a:gd name="adj1" fmla="val -32526"/>
              <a:gd name="adj2" fmla="val 660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955C10-668B-4969-9843-B0F8D8798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64789" y="1414685"/>
            <a:ext cx="1600200" cy="160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15BAEC-371C-406C-9643-DC52CA5F6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33815" y="3797751"/>
            <a:ext cx="2000247" cy="2000247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E33DF7-9585-4A3A-A470-485ADFAE05F6}"/>
              </a:ext>
            </a:extLst>
          </p:cNvPr>
          <p:cNvCxnSpPr>
            <a:cxnSpLocks/>
          </p:cNvCxnSpPr>
          <p:nvPr/>
        </p:nvCxnSpPr>
        <p:spPr>
          <a:xfrm flipV="1">
            <a:off x="1789089" y="4841246"/>
            <a:ext cx="1249386" cy="1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5F124429-7100-4473-9D79-08D529D74D51}"/>
              </a:ext>
            </a:extLst>
          </p:cNvPr>
          <p:cNvSpPr/>
          <p:nvPr/>
        </p:nvSpPr>
        <p:spPr>
          <a:xfrm flipH="1">
            <a:off x="1266734" y="5702752"/>
            <a:ext cx="6486087" cy="929572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2C754-36B5-4FC5-A7D9-76676F63C2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9913" y="3677795"/>
            <a:ext cx="2152513" cy="2291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1F4F94-BDA4-4922-A0F6-B0C181B73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661353" y="3667635"/>
            <a:ext cx="2152513" cy="229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65F2-B129-4A5D-AC29-B019926BF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Just last month…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62758-2684-4A50-92A0-7E035E4ED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9" y="1714351"/>
            <a:ext cx="9008799" cy="50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71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6E47-1599-4ED3-857F-E752871D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Taking a Longitudinal View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EC2F3E-B326-4254-ADE6-E316E9977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160298"/>
              </p:ext>
            </p:extLst>
          </p:nvPr>
        </p:nvGraphicFramePr>
        <p:xfrm>
          <a:off x="466164" y="1265239"/>
          <a:ext cx="8211671" cy="4997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7F5ADB5-CE97-4720-AE6C-40FC009C0A8C}"/>
              </a:ext>
            </a:extLst>
          </p:cNvPr>
          <p:cNvSpPr txBox="1"/>
          <p:nvPr/>
        </p:nvSpPr>
        <p:spPr>
          <a:xfrm>
            <a:off x="1563227" y="6202737"/>
            <a:ext cx="100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47%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947B3-FF86-4185-93E7-164F1FC23DBC}"/>
              </a:ext>
            </a:extLst>
          </p:cNvPr>
          <p:cNvSpPr txBox="1"/>
          <p:nvPr/>
        </p:nvSpPr>
        <p:spPr>
          <a:xfrm>
            <a:off x="3476348" y="6202737"/>
            <a:ext cx="100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13%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75AEA1-D15D-430C-861B-8B76F463E4A8}"/>
              </a:ext>
            </a:extLst>
          </p:cNvPr>
          <p:cNvSpPr txBox="1"/>
          <p:nvPr/>
        </p:nvSpPr>
        <p:spPr>
          <a:xfrm>
            <a:off x="5389469" y="6202737"/>
            <a:ext cx="7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32%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AA45B1-A3FB-465A-967E-C7425B8FB6DF}"/>
              </a:ext>
            </a:extLst>
          </p:cNvPr>
          <p:cNvSpPr txBox="1"/>
          <p:nvPr/>
        </p:nvSpPr>
        <p:spPr>
          <a:xfrm>
            <a:off x="7387198" y="6232899"/>
            <a:ext cx="100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8%</a:t>
            </a:r>
          </a:p>
        </p:txBody>
      </p:sp>
    </p:spTree>
    <p:extLst>
      <p:ext uri="{BB962C8B-B14F-4D97-AF65-F5344CB8AC3E}">
        <p14:creationId xmlns:p14="http://schemas.microsoft.com/office/powerpoint/2010/main" val="364374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D9DB-E24A-4F17-BA38-55E478B5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Complex Adaptive Systems and “What If” Analyses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121B6-3C9B-492A-A21C-B0E91D5A0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" t="6471" r="3346" b="8954"/>
          <a:stretch/>
        </p:blipFill>
        <p:spPr>
          <a:xfrm>
            <a:off x="216548" y="1838325"/>
            <a:ext cx="8710903" cy="430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8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71C7-D24F-4A59-BD2D-FD186D1B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Ending on a Positive Note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452078-E655-4DF4-8AA2-D0BFF832DB36}"/>
              </a:ext>
            </a:extLst>
          </p:cNvPr>
          <p:cNvSpPr/>
          <p:nvPr/>
        </p:nvSpPr>
        <p:spPr>
          <a:xfrm>
            <a:off x="467837" y="1591750"/>
            <a:ext cx="82827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•  Most employees don’t enter their organization everyday and think: “How can I screw up things for my company?”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•  Need to stop treating them like all have cruel intentions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•  Realize and readily accept that errors will happen and form meaningful strategies that build resilient organizational cultures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	- “A million accidents that should have occurred today but 	didn’t”</a:t>
            </a:r>
          </a:p>
          <a:p>
            <a:r>
              <a:rPr lang="en-US" sz="2400" dirty="0">
                <a:latin typeface="Calibri" panose="020F0502020204030204" pitchFamily="34" charset="0"/>
              </a:rPr>
              <a:t>•  Employees are the most significant component of organizational cybersecurity</a:t>
            </a: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5C415-E9BB-43CD-BDC8-AF3B7D02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19" t="5728" r="22195" b="5728"/>
          <a:stretch/>
        </p:blipFill>
        <p:spPr>
          <a:xfrm>
            <a:off x="2771775" y="4976813"/>
            <a:ext cx="1119188" cy="1766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6888B-6038-4A86-8865-4D34F2D1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039" y="5060030"/>
            <a:ext cx="1604963" cy="15836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BE74BF-C241-4BD5-9CDF-602CED348F02}"/>
              </a:ext>
            </a:extLst>
          </p:cNvPr>
          <p:cNvSpPr txBox="1"/>
          <p:nvPr/>
        </p:nvSpPr>
        <p:spPr>
          <a:xfrm>
            <a:off x="4378155" y="5691219"/>
            <a:ext cx="45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84054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FC33-CA9D-4BC0-A5B2-DB992112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2762A-478B-4F00-A4B1-D4A2E4F5AA2B}"/>
              </a:ext>
            </a:extLst>
          </p:cNvPr>
          <p:cNvSpPr txBox="1"/>
          <p:nvPr/>
        </p:nvSpPr>
        <p:spPr>
          <a:xfrm>
            <a:off x="823912" y="1831181"/>
            <a:ext cx="7496175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Dr. Matthew </a:t>
            </a:r>
            <a:r>
              <a:rPr lang="en-US" dirty="0" err="1"/>
              <a:t>Canham</a:t>
            </a:r>
            <a:endParaRPr lang="en-US" dirty="0"/>
          </a:p>
          <a:p>
            <a:pPr algn="ctr"/>
            <a:r>
              <a:rPr lang="en-US" dirty="0"/>
              <a:t>Institute for Simulation &amp; Training</a:t>
            </a:r>
          </a:p>
          <a:p>
            <a:pPr algn="ctr"/>
            <a:r>
              <a:rPr lang="en-US" dirty="0"/>
              <a:t>University of Central Florida</a:t>
            </a:r>
          </a:p>
          <a:p>
            <a:pPr algn="ctr"/>
            <a:r>
              <a:rPr lang="en-US" dirty="0">
                <a:hlinkClick r:id="rId2"/>
              </a:rPr>
              <a:t>mcanham@ist.ucf.edu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President &amp; CEO</a:t>
            </a:r>
          </a:p>
          <a:p>
            <a:pPr algn="ctr"/>
            <a:r>
              <a:rPr lang="en-US" dirty="0">
                <a:hlinkClick r:id="rId3"/>
              </a:rPr>
              <a:t>matthew@belay7.com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Dr. Clay Posey</a:t>
            </a:r>
          </a:p>
          <a:p>
            <a:pPr algn="ctr"/>
            <a:r>
              <a:rPr lang="en-US" dirty="0"/>
              <a:t>College of Business</a:t>
            </a:r>
          </a:p>
          <a:p>
            <a:pPr algn="ctr"/>
            <a:r>
              <a:rPr lang="en-US" dirty="0"/>
              <a:t>Cybersecurity &amp; Privacy Cluster</a:t>
            </a:r>
          </a:p>
          <a:p>
            <a:pPr algn="ctr"/>
            <a:r>
              <a:rPr lang="en-US" dirty="0"/>
              <a:t>University of Central Florida</a:t>
            </a:r>
          </a:p>
          <a:p>
            <a:pPr algn="ctr"/>
            <a:r>
              <a:rPr lang="en-US" dirty="0">
                <a:hlinkClick r:id="rId4"/>
              </a:rPr>
              <a:t>clay.posey@ucf.edu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Chief Research Scientist</a:t>
            </a:r>
          </a:p>
          <a:p>
            <a:pPr algn="ctr"/>
            <a:r>
              <a:rPr lang="en-US" dirty="0">
                <a:hlinkClick r:id="rId5"/>
              </a:rPr>
              <a:t>clay@belay7.com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4E766-7384-4320-9F1D-3197C1D10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27" y="5199126"/>
            <a:ext cx="4844143" cy="122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1630-A5AF-42AA-9C73-EB6C64B9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Early Experiences (or Why We Are the Way We Are)</a:t>
            </a:r>
          </a:p>
        </p:txBody>
      </p:sp>
    </p:spTree>
    <p:extLst>
      <p:ext uri="{BB962C8B-B14F-4D97-AF65-F5344CB8AC3E}">
        <p14:creationId xmlns:p14="http://schemas.microsoft.com/office/powerpoint/2010/main" val="161121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D544-3E8E-43CE-BAC3-DF866368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2"/>
            <a:ext cx="9144000" cy="966717"/>
          </a:xfrm>
        </p:spPr>
        <p:txBody>
          <a:bodyPr/>
          <a:lstStyle/>
          <a:p>
            <a:pPr algn="ctr"/>
            <a:r>
              <a:rPr lang="en-US" dirty="0"/>
              <a:t>Causes of Data Breach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08ED-D605-46BE-A2D9-D3A73A0FB1E0}"/>
              </a:ext>
            </a:extLst>
          </p:cNvPr>
          <p:cNvSpPr/>
          <p:nvPr/>
        </p:nvSpPr>
        <p:spPr>
          <a:xfrm>
            <a:off x="588320" y="892838"/>
            <a:ext cx="76332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Human Error (Non-</a:t>
            </a:r>
            <a:r>
              <a:rPr lang="es-ES" dirty="0" err="1"/>
              <a:t>Malicious</a:t>
            </a:r>
            <a:r>
              <a:rPr lang="es-ES" dirty="0"/>
              <a:t>)</a:t>
            </a:r>
          </a:p>
          <a:p>
            <a:r>
              <a:rPr lang="nb-NO" dirty="0"/>
              <a:t>	</a:t>
            </a:r>
            <a:r>
              <a:rPr lang="nb-NO" dirty="0">
                <a:solidFill>
                  <a:srgbClr val="FF0000"/>
                </a:solidFill>
              </a:rPr>
              <a:t>88%</a:t>
            </a:r>
            <a:r>
              <a:rPr lang="nb-NO" dirty="0"/>
              <a:t> (Kroll Associates – </a:t>
            </a:r>
            <a:r>
              <a:rPr lang="en-US" dirty="0"/>
              <a:t> UK Information Commissioner (ICO) </a:t>
            </a:r>
            <a:r>
              <a:rPr lang="nb-NO" dirty="0"/>
              <a:t>Report, 2018)</a:t>
            </a:r>
          </a:p>
          <a:p>
            <a:r>
              <a:rPr lang="en-US" dirty="0"/>
              <a:t>		Confidential data being </a:t>
            </a:r>
            <a:r>
              <a:rPr lang="en-US" dirty="0">
                <a:solidFill>
                  <a:srgbClr val="FF0000"/>
                </a:solidFill>
              </a:rPr>
              <a:t>emailed to the incorrect recipient </a:t>
            </a:r>
            <a:r>
              <a:rPr lang="en-US" dirty="0"/>
              <a:t>(18.5%)</a:t>
            </a:r>
          </a:p>
          <a:p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Loss</a:t>
            </a:r>
            <a:r>
              <a:rPr lang="en-US" dirty="0"/>
              <a:t> of paperwork (18.1%) </a:t>
            </a:r>
          </a:p>
          <a:p>
            <a:r>
              <a:rPr lang="en-US" dirty="0"/>
              <a:t>		Data left in an </a:t>
            </a:r>
            <a:r>
              <a:rPr lang="en-US" dirty="0">
                <a:solidFill>
                  <a:srgbClr val="FF0000"/>
                </a:solidFill>
              </a:rPr>
              <a:t>insecure location </a:t>
            </a:r>
            <a:r>
              <a:rPr lang="en-US" dirty="0"/>
              <a:t>(6.7%)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95%</a:t>
            </a:r>
            <a:r>
              <a:rPr lang="en-US" dirty="0"/>
              <a:t> (IBM - 2014 Cyber Security Intelligence Index, 2014)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~10% </a:t>
            </a:r>
            <a:r>
              <a:rPr lang="en-US" dirty="0"/>
              <a:t>of data breaches result from </a:t>
            </a:r>
            <a:r>
              <a:rPr lang="en-US" dirty="0">
                <a:solidFill>
                  <a:srgbClr val="FF0000"/>
                </a:solidFill>
              </a:rPr>
              <a:t>malicious attacks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782A2D5-85DD-4D16-947B-6E29E3263FCA}"/>
              </a:ext>
            </a:extLst>
          </p:cNvPr>
          <p:cNvSpPr/>
          <p:nvPr/>
        </p:nvSpPr>
        <p:spPr>
          <a:xfrm flipH="1">
            <a:off x="5802509" y="3672706"/>
            <a:ext cx="2682271" cy="196283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>
                <a:solidFill>
                  <a:schemeClr val="tx1"/>
                </a:solidFill>
              </a:rPr>
              <a:t>ALL</a:t>
            </a:r>
            <a:r>
              <a:rPr lang="en-US" sz="2800">
                <a:solidFill>
                  <a:schemeClr val="tx1"/>
                </a:solidFill>
              </a:rPr>
              <a:t> DATA BREACHES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F63ED8-BFAF-4415-9EFF-EC00B0A42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20" y="2945428"/>
            <a:ext cx="3888390" cy="37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5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8CE2124F-A3E3-4BE9-AE33-DE9B8081AA4C}"/>
              </a:ext>
            </a:extLst>
          </p:cNvPr>
          <p:cNvSpPr/>
          <p:nvPr/>
        </p:nvSpPr>
        <p:spPr>
          <a:xfrm rot="10800000" flipH="1" flipV="1">
            <a:off x="271207" y="2668775"/>
            <a:ext cx="2897297" cy="241359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Data Breaches caused by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800" u="sng" dirty="0">
                <a:solidFill>
                  <a:schemeClr val="tx1"/>
                </a:solidFill>
              </a:rPr>
              <a:t>BAD PEOPLE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40533-F2D0-4C06-91DD-7AEE433C9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1" t="10698" r="9056" b="10698"/>
          <a:stretch/>
        </p:blipFill>
        <p:spPr>
          <a:xfrm>
            <a:off x="3268625" y="967576"/>
            <a:ext cx="5648568" cy="5560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E23E57-18ED-46B2-98A3-3B9A4179DDBE}"/>
              </a:ext>
            </a:extLst>
          </p:cNvPr>
          <p:cNvSpPr txBox="1"/>
          <p:nvPr/>
        </p:nvSpPr>
        <p:spPr>
          <a:xfrm>
            <a:off x="3181629" y="3838354"/>
            <a:ext cx="1642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Technical Attack Vectors (50%)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9EDB2-EAC7-4A29-8879-C8ACB1A3055C}"/>
              </a:ext>
            </a:extLst>
          </p:cNvPr>
          <p:cNvSpPr txBox="1"/>
          <p:nvPr/>
        </p:nvSpPr>
        <p:spPr>
          <a:xfrm>
            <a:off x="3153274" y="3235847"/>
            <a:ext cx="164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Human Attack Vectors (~50%)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175289-19FF-459E-AA7D-7FA7EFCAAE4A}"/>
              </a:ext>
            </a:extLst>
          </p:cNvPr>
          <p:cNvSpPr txBox="1">
            <a:spLocks/>
          </p:cNvSpPr>
          <p:nvPr/>
        </p:nvSpPr>
        <p:spPr>
          <a:xfrm>
            <a:off x="0" y="49548"/>
            <a:ext cx="9144000" cy="96671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Human as an Attack Vector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6097E-11DF-4B88-9B27-E39449F244EB}"/>
              </a:ext>
            </a:extLst>
          </p:cNvPr>
          <p:cNvSpPr/>
          <p:nvPr/>
        </p:nvSpPr>
        <p:spPr>
          <a:xfrm>
            <a:off x="277591" y="5656749"/>
            <a:ext cx="4514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91% (KnowBe4, 2019) </a:t>
            </a:r>
          </a:p>
          <a:p>
            <a:r>
              <a:rPr lang="en-US" sz="1600"/>
              <a:t>43% (Verizon DBIR, 2017)</a:t>
            </a:r>
          </a:p>
          <a:p>
            <a:r>
              <a:rPr lang="en-US" sz="1600"/>
              <a:t>~50% of data breaches leveraging social engineering</a:t>
            </a:r>
          </a:p>
        </p:txBody>
      </p:sp>
    </p:spTree>
    <p:extLst>
      <p:ext uri="{BB962C8B-B14F-4D97-AF65-F5344CB8AC3E}">
        <p14:creationId xmlns:p14="http://schemas.microsoft.com/office/powerpoint/2010/main" val="68752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D544-3E8E-43CE-BAC3-DF866368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234"/>
            <a:ext cx="9144000" cy="133350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Data Breaches resulting from </a:t>
            </a:r>
            <a:br>
              <a:rPr lang="en-US" dirty="0"/>
            </a:br>
            <a:r>
              <a:rPr lang="en-US" dirty="0"/>
              <a:t>Technical Attack Vectors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CA42F-B0FE-4AE3-9078-3DB8368204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0" t="7634" r="7289" b="8438"/>
          <a:stretch/>
        </p:blipFill>
        <p:spPr>
          <a:xfrm>
            <a:off x="4358939" y="2016562"/>
            <a:ext cx="4465469" cy="44654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7408ED-D605-46BE-A2D9-D3A73A0FB1E0}"/>
              </a:ext>
            </a:extLst>
          </p:cNvPr>
          <p:cNvSpPr/>
          <p:nvPr/>
        </p:nvSpPr>
        <p:spPr>
          <a:xfrm>
            <a:off x="6378609" y="2547008"/>
            <a:ext cx="16911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/>
              <a:t>~90% Human Error </a:t>
            </a:r>
            <a:br>
              <a:rPr lang="es-ES" sz="2800" dirty="0"/>
            </a:br>
            <a:r>
              <a:rPr lang="es-ES" sz="2800" dirty="0"/>
              <a:t>+ </a:t>
            </a:r>
            <a:br>
              <a:rPr lang="es-ES" sz="2800" dirty="0"/>
            </a:br>
            <a:r>
              <a:rPr lang="es-ES" sz="2800" dirty="0"/>
              <a:t>~5% Human Vector Attacks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03F98FE-3587-4EE3-8877-A963D39F4CF7}"/>
              </a:ext>
            </a:extLst>
          </p:cNvPr>
          <p:cNvSpPr/>
          <p:nvPr/>
        </p:nvSpPr>
        <p:spPr>
          <a:xfrm rot="10800000" flipH="1" flipV="1">
            <a:off x="213064" y="2872947"/>
            <a:ext cx="4145875" cy="275269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~ 5% Data Breaches </a:t>
            </a:r>
            <a:r>
              <a:rPr lang="en-US" sz="2000" dirty="0"/>
              <a:t>originate from </a:t>
            </a:r>
            <a:r>
              <a:rPr lang="en-US" sz="2000" dirty="0">
                <a:solidFill>
                  <a:srgbClr val="FF0000"/>
                </a:solidFill>
              </a:rPr>
              <a:t>Malicious Actors  </a:t>
            </a:r>
            <a:r>
              <a:rPr lang="en-US" sz="2000" dirty="0"/>
              <a:t>relying on technical attack vectors</a:t>
            </a:r>
          </a:p>
        </p:txBody>
      </p:sp>
    </p:spTree>
    <p:extLst>
      <p:ext uri="{BB962C8B-B14F-4D97-AF65-F5344CB8AC3E}">
        <p14:creationId xmlns:p14="http://schemas.microsoft.com/office/powerpoint/2010/main" val="310476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D15BAA-4A11-4B78-83F9-7A65C24F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" y="174626"/>
            <a:ext cx="9143998" cy="1325563"/>
          </a:xfrm>
        </p:spPr>
        <p:txBody>
          <a:bodyPr/>
          <a:lstStyle/>
          <a:p>
            <a:pPr algn="ctr"/>
            <a:r>
              <a:rPr lang="en-US" dirty="0"/>
              <a:t>Show me the       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F1AD9-6F88-4A02-B335-D4049FE53408}"/>
              </a:ext>
            </a:extLst>
          </p:cNvPr>
          <p:cNvSpPr/>
          <p:nvPr/>
        </p:nvSpPr>
        <p:spPr>
          <a:xfrm>
            <a:off x="0" y="1530877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000" dirty="0">
                <a:latin typeface="Arial" panose="020B0604020202020204" pitchFamily="34" charset="0"/>
              </a:rPr>
              <a:t>Amount spent on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security awareness training </a:t>
            </a:r>
            <a:r>
              <a:rPr lang="en-US" sz="2000" dirty="0">
                <a:latin typeface="Arial" panose="020B0604020202020204" pitchFamily="34" charset="0"/>
              </a:rPr>
              <a:t>in the U.S. 2017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BFC134-F9D4-449E-82B0-B99EFD8BF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168" y="297998"/>
            <a:ext cx="877668" cy="1063526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4A4B96A-49C3-4ABE-9922-D8B00A941F8B}"/>
              </a:ext>
            </a:extLst>
          </p:cNvPr>
          <p:cNvSpPr/>
          <p:nvPr/>
        </p:nvSpPr>
        <p:spPr>
          <a:xfrm>
            <a:off x="2609850" y="2126973"/>
            <a:ext cx="4346061" cy="4346061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420246-4116-4F08-A1AE-9EC033A0B0CC}"/>
              </a:ext>
            </a:extLst>
          </p:cNvPr>
          <p:cNvSpPr/>
          <p:nvPr/>
        </p:nvSpPr>
        <p:spPr>
          <a:xfrm>
            <a:off x="2795393" y="3429000"/>
            <a:ext cx="3974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$370 Million </a:t>
            </a:r>
            <a:br>
              <a:rPr lang="en-US" sz="4800" dirty="0"/>
            </a:br>
            <a:r>
              <a:rPr lang="en-US" sz="4800" dirty="0"/>
              <a:t>(Gartner, 2017)</a:t>
            </a:r>
          </a:p>
        </p:txBody>
      </p:sp>
    </p:spTree>
    <p:extLst>
      <p:ext uri="{BB962C8B-B14F-4D97-AF65-F5344CB8AC3E}">
        <p14:creationId xmlns:p14="http://schemas.microsoft.com/office/powerpoint/2010/main" val="368009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5F84A2-1D3A-471A-8F6C-A2ABD0DA19E8}"/>
              </a:ext>
            </a:extLst>
          </p:cNvPr>
          <p:cNvSpPr/>
          <p:nvPr/>
        </p:nvSpPr>
        <p:spPr>
          <a:xfrm>
            <a:off x="4647" y="160869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</a:rPr>
              <a:t>0.62% ($370 Million) 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</a:rPr>
              <a:t>spent on </a:t>
            </a:r>
            <a:b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</a:rPr>
            </a:b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</a:rPr>
              <a:t>security awareness training </a:t>
            </a:r>
            <a:r>
              <a:rPr lang="en-US" sz="2800" dirty="0">
                <a:solidFill>
                  <a:schemeClr val="accent6"/>
                </a:solidFill>
              </a:rPr>
              <a:t>	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3602A8-D15C-4C2E-A0ED-27814F41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" y="203201"/>
            <a:ext cx="9143998" cy="1325563"/>
          </a:xfrm>
        </p:spPr>
        <p:txBody>
          <a:bodyPr/>
          <a:lstStyle/>
          <a:p>
            <a:pPr algn="ctr"/>
            <a:r>
              <a:rPr lang="en-US" dirty="0"/>
              <a:t>Show me the       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FF72C9-AEFB-495D-9129-E266CB457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168" y="355148"/>
            <a:ext cx="877668" cy="1063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4338B2-2056-4212-9A44-B2E63AD38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75" y="2667000"/>
            <a:ext cx="3920686" cy="390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722263-601E-4F4D-8F28-D799748A5449}"/>
              </a:ext>
            </a:extLst>
          </p:cNvPr>
          <p:cNvSpPr/>
          <p:nvPr/>
        </p:nvSpPr>
        <p:spPr>
          <a:xfrm>
            <a:off x="2673225" y="4646227"/>
            <a:ext cx="3848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000" dirty="0">
                <a:latin typeface="Arial" panose="020B0604020202020204" pitchFamily="34" charset="0"/>
              </a:rPr>
              <a:t>Total amount spent on cyber defense in the U.S. in 2017</a:t>
            </a:r>
            <a:br>
              <a:rPr lang="en-US" sz="2000" dirty="0">
                <a:latin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</a:rPr>
              <a:t>$60.4 Billion</a:t>
            </a:r>
          </a:p>
        </p:txBody>
      </p:sp>
    </p:spTree>
    <p:extLst>
      <p:ext uri="{BB962C8B-B14F-4D97-AF65-F5344CB8AC3E}">
        <p14:creationId xmlns:p14="http://schemas.microsoft.com/office/powerpoint/2010/main" val="157696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E72BE7-2FA7-4E8F-9BDD-DAB21BB3E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225" y="2266950"/>
            <a:ext cx="4446831" cy="4425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921CA-324B-47CA-A43C-41CF4127E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1" t="8661" r="9986" b="8583"/>
          <a:stretch/>
        </p:blipFill>
        <p:spPr>
          <a:xfrm>
            <a:off x="219072" y="2339266"/>
            <a:ext cx="4315933" cy="43187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722263-601E-4F4D-8F28-D799748A5449}"/>
              </a:ext>
            </a:extLst>
          </p:cNvPr>
          <p:cNvSpPr/>
          <p:nvPr/>
        </p:nvSpPr>
        <p:spPr>
          <a:xfrm>
            <a:off x="4787775" y="4616618"/>
            <a:ext cx="3848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000" dirty="0">
                <a:latin typeface="Arial" panose="020B0604020202020204" pitchFamily="34" charset="0"/>
              </a:rPr>
              <a:t>Amount spent to defend against Malicious Technical Attack Vectors in 2017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8E7E32-5A71-4D71-B95E-29F6B1A99DE9}"/>
              </a:ext>
            </a:extLst>
          </p:cNvPr>
          <p:cNvSpPr/>
          <p:nvPr/>
        </p:nvSpPr>
        <p:spPr>
          <a:xfrm>
            <a:off x="455894" y="4616618"/>
            <a:ext cx="3848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000" dirty="0">
                <a:latin typeface="Arial" panose="020B0604020202020204" pitchFamily="34" charset="0"/>
              </a:rPr>
              <a:t>Proportion of Data Breaches resulting from Human Error or Human Vector Attack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53CB45-7332-4990-9D53-50DB1DD158B4}"/>
              </a:ext>
            </a:extLst>
          </p:cNvPr>
          <p:cNvSpPr/>
          <p:nvPr/>
        </p:nvSpPr>
        <p:spPr>
          <a:xfrm>
            <a:off x="446369" y="1043861"/>
            <a:ext cx="3848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1400" dirty="0">
                <a:latin typeface="Arial" panose="020B0604020202020204" pitchFamily="34" charset="0"/>
              </a:rPr>
              <a:t>Proportion of Data Breaches resulting from Malicious Technical Attack Vectors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0744D1-8676-42F9-9198-DD68739FE5AE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2370662" y="1567081"/>
            <a:ext cx="9525" cy="772185"/>
          </a:xfrm>
          <a:prstGeom prst="straightConnector1">
            <a:avLst/>
          </a:prstGeom>
          <a:ln w="38100">
            <a:solidFill>
              <a:srgbClr val="13131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57192D4-C8AA-426A-BBE4-7ACFB1F25B49}"/>
              </a:ext>
            </a:extLst>
          </p:cNvPr>
          <p:cNvSpPr/>
          <p:nvPr/>
        </p:nvSpPr>
        <p:spPr>
          <a:xfrm>
            <a:off x="4782747" y="1043861"/>
            <a:ext cx="3848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1400" dirty="0">
                <a:latin typeface="Arial" panose="020B0604020202020204" pitchFamily="34" charset="0"/>
              </a:rPr>
              <a:t>Proportion of funding spent on security awareness training in the U.S. 2017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05EC72-3EA7-4122-9F3D-A5061FFD86D2}"/>
              </a:ext>
            </a:extLst>
          </p:cNvPr>
          <p:cNvCxnSpPr>
            <a:stCxn id="16" idx="2"/>
          </p:cNvCxnSpPr>
          <p:nvPr/>
        </p:nvCxnSpPr>
        <p:spPr>
          <a:xfrm>
            <a:off x="6707040" y="1567081"/>
            <a:ext cx="9525" cy="772185"/>
          </a:xfrm>
          <a:prstGeom prst="straightConnector1">
            <a:avLst/>
          </a:prstGeom>
          <a:ln w="38100">
            <a:solidFill>
              <a:srgbClr val="13131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30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C6D1-6151-472F-B578-4C7802FF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Deviations from Policy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7193F3-3A21-4524-AA95-54F8974B951E}"/>
              </a:ext>
            </a:extLst>
          </p:cNvPr>
          <p:cNvSpPr/>
          <p:nvPr/>
        </p:nvSpPr>
        <p:spPr>
          <a:xfrm>
            <a:off x="1160943" y="1627600"/>
            <a:ext cx="68875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Intentional</a:t>
            </a:r>
          </a:p>
          <a:p>
            <a:r>
              <a:rPr lang="en-US" sz="2800" b="1" dirty="0">
                <a:latin typeface="Calibri" panose="020F0502020204030204" pitchFamily="34" charset="0"/>
              </a:rPr>
              <a:t>	Deliberate Violations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		(Shadow IT and workarounds)</a:t>
            </a:r>
            <a:endParaRPr lang="en-US" sz="2800" b="1" dirty="0">
              <a:latin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</a:rPr>
              <a:t>Unintentional</a:t>
            </a:r>
          </a:p>
          <a:p>
            <a:r>
              <a:rPr lang="en-US" sz="2800" b="1" dirty="0">
                <a:latin typeface="Calibri" panose="020F0502020204030204" pitchFamily="34" charset="0"/>
              </a:rPr>
              <a:t>	Slips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	Correct goal, flawed execution.</a:t>
            </a:r>
          </a:p>
          <a:p>
            <a:pPr lvl="1"/>
            <a:endParaRPr lang="en-US" sz="2800" b="1" dirty="0">
              <a:latin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</a:rPr>
              <a:t>	Mistakes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	Wrong goal, good execution.</a:t>
            </a:r>
          </a:p>
        </p:txBody>
      </p:sp>
    </p:spTree>
    <p:extLst>
      <p:ext uri="{BB962C8B-B14F-4D97-AF65-F5344CB8AC3E}">
        <p14:creationId xmlns:p14="http://schemas.microsoft.com/office/powerpoint/2010/main" val="1278505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12716</TotalTime>
  <Words>383</Words>
  <Application>Microsoft Office PowerPoint</Application>
  <PresentationFormat>Letter Paper (8.5x11 in)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Impact</vt:lpstr>
      <vt:lpstr>Times New Roman</vt:lpstr>
      <vt:lpstr>Office Theme</vt:lpstr>
      <vt:lpstr>1_Office Theme</vt:lpstr>
      <vt:lpstr>Elevating Our Understanding of Non-malicious Employees in Cybersecurity</vt:lpstr>
      <vt:lpstr>Early Experiences (or Why We Are the Way We Are)</vt:lpstr>
      <vt:lpstr>Causes of Data Breach</vt:lpstr>
      <vt:lpstr>PowerPoint Presentation</vt:lpstr>
      <vt:lpstr>Data Breaches resulting from  Technical Attack Vectors</vt:lpstr>
      <vt:lpstr>Show me the       !</vt:lpstr>
      <vt:lpstr>Show me the       !</vt:lpstr>
      <vt:lpstr>PowerPoint Presentation</vt:lpstr>
      <vt:lpstr>Deviations from Policy</vt:lpstr>
      <vt:lpstr>PowerPoint Presentation</vt:lpstr>
      <vt:lpstr>Business Email Compromise</vt:lpstr>
      <vt:lpstr>Just last month…</vt:lpstr>
      <vt:lpstr>Taking a Longitudinal View</vt:lpstr>
      <vt:lpstr>Complex Adaptive Systems and “What If” Analyses</vt:lpstr>
      <vt:lpstr>Ending on a Positive Note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c</dc:creator>
  <cp:lastModifiedBy>matt c</cp:lastModifiedBy>
  <cp:revision>123</cp:revision>
  <dcterms:created xsi:type="dcterms:W3CDTF">2019-01-01T19:02:26Z</dcterms:created>
  <dcterms:modified xsi:type="dcterms:W3CDTF">2019-03-23T03:16:49Z</dcterms:modified>
</cp:coreProperties>
</file>