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49" r:id="rId4"/>
    <p:sldMasterId id="2147483674" r:id="rId5"/>
  </p:sldMasterIdLst>
  <p:notesMasterIdLst>
    <p:notesMasterId r:id="rId29"/>
  </p:notesMasterIdLst>
  <p:handoutMasterIdLst>
    <p:handoutMasterId r:id="rId30"/>
  </p:handoutMasterIdLst>
  <p:sldIdLst>
    <p:sldId id="393" r:id="rId6"/>
    <p:sldId id="390" r:id="rId7"/>
    <p:sldId id="319" r:id="rId8"/>
    <p:sldId id="287" r:id="rId9"/>
    <p:sldId id="285" r:id="rId10"/>
    <p:sldId id="291" r:id="rId11"/>
    <p:sldId id="280" r:id="rId12"/>
    <p:sldId id="301" r:id="rId13"/>
    <p:sldId id="389" r:id="rId14"/>
    <p:sldId id="270" r:id="rId15"/>
    <p:sldId id="315" r:id="rId16"/>
    <p:sldId id="335" r:id="rId17"/>
    <p:sldId id="325" r:id="rId18"/>
    <p:sldId id="317" r:id="rId19"/>
    <p:sldId id="358" r:id="rId20"/>
    <p:sldId id="318" r:id="rId21"/>
    <p:sldId id="357" r:id="rId22"/>
    <p:sldId id="359" r:id="rId23"/>
    <p:sldId id="256" r:id="rId24"/>
    <p:sldId id="349" r:id="rId25"/>
    <p:sldId id="281" r:id="rId26"/>
    <p:sldId id="394" r:id="rId27"/>
    <p:sldId id="391" r:id="rId28"/>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D2"/>
    <a:srgbClr val="FFFFCC"/>
    <a:srgbClr val="4C85D9"/>
    <a:srgbClr val="5A9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9756" autoAdjust="0"/>
  </p:normalViewPr>
  <p:slideViewPr>
    <p:cSldViewPr snapToGrid="0">
      <p:cViewPr varScale="1">
        <p:scale>
          <a:sx n="127" d="100"/>
          <a:sy n="127" d="100"/>
        </p:scale>
        <p:origin x="115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75AB5FF-D0B6-4BFD-B6F3-AECD05FE15F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4579" name="Rectangle 3">
            <a:extLst>
              <a:ext uri="{FF2B5EF4-FFF2-40B4-BE49-F238E27FC236}">
                <a16:creationId xmlns:a16="http://schemas.microsoft.com/office/drawing/2014/main" id="{5C599C08-DBEA-4F29-8642-350605A430DF}"/>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4580" name="Rectangle 4">
            <a:extLst>
              <a:ext uri="{FF2B5EF4-FFF2-40B4-BE49-F238E27FC236}">
                <a16:creationId xmlns:a16="http://schemas.microsoft.com/office/drawing/2014/main" id="{2699ED3C-4584-45FF-AA16-E1CD657DBAF8}"/>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4581" name="Rectangle 5">
            <a:extLst>
              <a:ext uri="{FF2B5EF4-FFF2-40B4-BE49-F238E27FC236}">
                <a16:creationId xmlns:a16="http://schemas.microsoft.com/office/drawing/2014/main" id="{C0190325-02E1-4FD8-B9DC-5863BC962390}"/>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E393577-6D0D-4F74-9110-AE2BFEAE6D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F8EA15E-1E16-4F8E-89D0-0F6F19320E3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411" name="Rectangle 3">
            <a:extLst>
              <a:ext uri="{FF2B5EF4-FFF2-40B4-BE49-F238E27FC236}">
                <a16:creationId xmlns:a16="http://schemas.microsoft.com/office/drawing/2014/main" id="{FCE0EA5D-581D-422A-A434-1960F291958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A85D523A-DEC9-4A71-85E9-C08BFB926CE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0B651114-36A4-4355-9BFB-428871DFA38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a:extLst>
              <a:ext uri="{FF2B5EF4-FFF2-40B4-BE49-F238E27FC236}">
                <a16:creationId xmlns:a16="http://schemas.microsoft.com/office/drawing/2014/main" id="{3C7E0C5C-3C6B-4DDA-BB4B-D8E2D99159B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415" name="Rectangle 7">
            <a:extLst>
              <a:ext uri="{FF2B5EF4-FFF2-40B4-BE49-F238E27FC236}">
                <a16:creationId xmlns:a16="http://schemas.microsoft.com/office/drawing/2014/main" id="{2B55D104-55BF-4AAC-90CE-42C3965182F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7507282-1CA0-47DB-85FE-DDBE7FFF032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621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Business process specs tend to be an idealized compromise, and don’t reflect what individuals actually do</a:t>
            </a:r>
          </a:p>
          <a:p>
            <a:pPr marL="171450" indent="-171450">
              <a:buFont typeface="Arial" panose="020B0604020202020204" pitchFamily="34" charset="0"/>
              <a:buChar char="•"/>
            </a:pPr>
            <a:r>
              <a:rPr lang="en-US" dirty="0"/>
              <a:t>Business process specs tend towards “happy path”</a:t>
            </a:r>
          </a:p>
          <a:p>
            <a:pPr marL="628650" lvl="1" indent="-171450">
              <a:buFont typeface="Arial" panose="020B0604020202020204" pitchFamily="34" charset="0"/>
              <a:buChar char="•"/>
            </a:pPr>
            <a:r>
              <a:rPr lang="en-US" dirty="0"/>
              <a:t>But in the real world, individuals tend to do things “their own way”</a:t>
            </a:r>
          </a:p>
          <a:p>
            <a:endParaRPr lang="en-US" dirty="0"/>
          </a:p>
        </p:txBody>
      </p:sp>
    </p:spTree>
    <p:extLst>
      <p:ext uri="{BB962C8B-B14F-4D97-AF65-F5344CB8AC3E}">
        <p14:creationId xmlns:p14="http://schemas.microsoft.com/office/powerpoint/2010/main" val="368196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24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expand a scenario out in the ILD, breaking the scenario up into all of its constituent parts.</a:t>
            </a:r>
          </a:p>
          <a:p>
            <a:r>
              <a:rPr lang="en-US" dirty="0"/>
              <a:t>Each Information Item has a name.  This name is captured in a label at the left of the Start Activity for that information item.</a:t>
            </a:r>
          </a:p>
          <a:p>
            <a:r>
              <a:rPr lang="en-US" dirty="0"/>
              <a:t>As the Lifecycle of the Information Item unfolds, the activities and events are shown in order of execution.  As time elapses, the activities are shown in sequence, moving towards the right.  In other words, if there are two </a:t>
            </a:r>
            <a:r>
              <a:rPr lang="en-US" dirty="0" err="1"/>
              <a:t>activites</a:t>
            </a:r>
            <a:r>
              <a:rPr lang="en-US" dirty="0"/>
              <a:t> on an Information Lifeline, the activity on the left precedes the activity on the right.</a:t>
            </a:r>
          </a:p>
          <a:p>
            <a:r>
              <a:rPr lang="en-US" dirty="0"/>
              <a:t>As events unfold, the activities and events are always on the right, so the concept of looping back to a previous activity or event, as one would do on a flowchart, is not a valid concept.</a:t>
            </a:r>
          </a:p>
          <a:p>
            <a:r>
              <a:rPr lang="en-US" dirty="0"/>
              <a:t>Activities continue to be shown to the right as time passes.</a:t>
            </a:r>
          </a:p>
          <a:p>
            <a:r>
              <a:rPr lang="en-US" dirty="0"/>
              <a:t>The rate of time elapsing in the diagram is not constant.  So </a:t>
            </a:r>
            <a:r>
              <a:rPr lang="en-US" dirty="0" err="1"/>
              <a:t>activites</a:t>
            </a:r>
            <a:r>
              <a:rPr lang="en-US" dirty="0"/>
              <a:t> are regularly spaced on the information lifecycle, whether they complete quickly, or take a long time.</a:t>
            </a:r>
          </a:p>
          <a:p>
            <a:endParaRPr lang="en-US" dirty="0"/>
          </a:p>
          <a:p>
            <a:endParaRPr lang="en-US" dirty="0"/>
          </a:p>
          <a:p>
            <a:endParaRPr lang="en-US" dirty="0"/>
          </a:p>
        </p:txBody>
      </p:sp>
    </p:spTree>
    <p:extLst>
      <p:ext uri="{BB962C8B-B14F-4D97-AF65-F5344CB8AC3E}">
        <p14:creationId xmlns:p14="http://schemas.microsoft.com/office/powerpoint/2010/main" val="427047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t>Lifeline elements include </a:t>
            </a:r>
          </a:p>
          <a:p>
            <a:pPr lvl="1"/>
            <a:r>
              <a:rPr lang="en-US" dirty="0"/>
              <a:t>Time passing with no activity</a:t>
            </a:r>
          </a:p>
          <a:p>
            <a:pPr lvl="1"/>
            <a:r>
              <a:rPr lang="en-US" kern="0" dirty="0"/>
              <a:t>Transport of information item to another control domain,                                                                         </a:t>
            </a:r>
            <a:r>
              <a:rPr lang="en-US" i="1" kern="0" dirty="0"/>
              <a:t>e.g. ownership passes from one role to another role.</a:t>
            </a:r>
          </a:p>
          <a:p>
            <a:pPr lvl="1"/>
            <a:r>
              <a:rPr lang="en-US" kern="0" dirty="0"/>
              <a:t>Decision points that allow alternate           Information Lifeline paths to be represented.</a:t>
            </a:r>
          </a:p>
          <a:p>
            <a:endParaRPr lang="en-US" dirty="0"/>
          </a:p>
        </p:txBody>
      </p:sp>
    </p:spTree>
    <p:extLst>
      <p:ext uri="{BB962C8B-B14F-4D97-AF65-F5344CB8AC3E}">
        <p14:creationId xmlns:p14="http://schemas.microsoft.com/office/powerpoint/2010/main" val="3491751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Activity labels contain two components, the Role Name, and the Activity Name.  The Role Name describes the role of the person(s) who perform the activity.  The Activity Name is usually a summary description of the activity taking place.  The Activity Name is usually a noun – verb pair, or some expansion of that concept.  A detailed description of the activity can also be optionally captured.</a:t>
            </a:r>
          </a:p>
          <a:p>
            <a:pPr marL="171450" indent="-171450">
              <a:buFont typeface="Arial" panose="020B0604020202020204" pitchFamily="34" charset="0"/>
              <a:buChar char="•"/>
            </a:pPr>
            <a:r>
              <a:rPr lang="en-US" dirty="0"/>
              <a:t>The rest of the related items are optional.  The Business Rule allows business rules associated with the activity to be formally described.  The Information Entity allows the information that is relevant to the activity to be identified.  Information Entities and Attributes are formally described in a separate glossary.  Each attribute can specify whether it is Created, Read, Updated or Deleted (CRUD) at this point in the information lifecycle.</a:t>
            </a:r>
          </a:p>
          <a:p>
            <a:pPr marL="171450" indent="-171450">
              <a:buFont typeface="Arial" panose="020B0604020202020204" pitchFamily="34" charset="0"/>
              <a:buChar char="•"/>
            </a:pPr>
            <a:r>
              <a:rPr lang="en-US" dirty="0"/>
              <a:t>Notes can capture any unique information about the activity.  It allows a text description to be captured and associated with the activity.</a:t>
            </a:r>
          </a:p>
          <a:p>
            <a:pPr marL="171450" indent="-171450">
              <a:buFont typeface="Arial" panose="020B0604020202020204" pitchFamily="34" charset="0"/>
              <a:buChar char="•"/>
            </a:pPr>
            <a:r>
              <a:rPr lang="en-US" dirty="0"/>
              <a:t>Issue / Finding can capture any issue or finding about the activity.  It allows a text description to be captured and associated with the activity.   The Issue or Finding is usually used to highlight things that need to be addressed when moving from an as-is to a to-be Information Lifecycle.  We would normally expect the to-be information lifecycle to make changes to eliminate all Issues and Findings that were captured during the as-is Information Lifecycle elucidation.</a:t>
            </a:r>
          </a:p>
          <a:p>
            <a:pPr marL="171450" indent="-171450">
              <a:buFont typeface="Arial" panose="020B0604020202020204" pitchFamily="34" charset="0"/>
              <a:buChar char="•"/>
            </a:pPr>
            <a:r>
              <a:rPr lang="en-US" dirty="0"/>
              <a:t>One or more Business Forms and Screen Shots can also be presented.  They will help provide a better context for the interactions occurring with the Information Item at this Activity node.</a:t>
            </a:r>
          </a:p>
          <a:p>
            <a:pPr marL="171450" indent="-171450">
              <a:buFont typeface="Arial" panose="020B0604020202020204" pitchFamily="34" charset="0"/>
              <a:buChar char="•"/>
            </a:pPr>
            <a:r>
              <a:rPr lang="en-US" dirty="0"/>
              <a:t>The only required information for an Activity Node is the Role Name and the Activity Name.</a:t>
            </a:r>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49175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Information lifecycles are associated with their complimentary business process lifecycle</a:t>
            </a:r>
          </a:p>
          <a:p>
            <a:pPr marL="171450" indent="-171450">
              <a:buFont typeface="Arial" panose="020B0604020202020204" pitchFamily="34" charset="0"/>
              <a:buChar char="•"/>
            </a:pPr>
            <a:r>
              <a:rPr lang="en-US" dirty="0"/>
              <a:t>Understanding the lifecycle of information is the foundation of IT system implementations</a:t>
            </a:r>
          </a:p>
          <a:p>
            <a:pPr marL="628650" lvl="1" indent="-171450">
              <a:buFont typeface="Arial" panose="020B0604020202020204" pitchFamily="34" charset="0"/>
              <a:buChar char="•"/>
            </a:pPr>
            <a:r>
              <a:rPr lang="en-US" dirty="0"/>
              <a:t>Information lifecycles are very stable</a:t>
            </a:r>
          </a:p>
          <a:p>
            <a:pPr marL="628650" lvl="1" indent="-171450">
              <a:buFont typeface="Arial" panose="020B0604020202020204" pitchFamily="34" charset="0"/>
              <a:buChar char="•"/>
            </a:pPr>
            <a:r>
              <a:rPr lang="en-US" dirty="0"/>
              <a:t>They contain discrete business process activities linked along the information lifelines</a:t>
            </a:r>
          </a:p>
          <a:p>
            <a:pPr marL="171450" indent="-171450">
              <a:buFont typeface="Arial" panose="020B0604020202020204" pitchFamily="34" charset="0"/>
              <a:buChar char="•"/>
            </a:pPr>
            <a:r>
              <a:rPr lang="en-US" dirty="0"/>
              <a:t>Stable Information lifecycles </a:t>
            </a:r>
          </a:p>
          <a:p>
            <a:pPr marL="628650" lvl="1" indent="-171450">
              <a:buFont typeface="Arial" panose="020B0604020202020204" pitchFamily="34" charset="0"/>
              <a:buChar char="•"/>
            </a:pPr>
            <a:r>
              <a:rPr lang="en-US" dirty="0"/>
              <a:t>Enable flexible business processes around them.</a:t>
            </a:r>
          </a:p>
          <a:p>
            <a:pPr marL="628650" lvl="1" indent="-171450">
              <a:buFont typeface="Arial" panose="020B0604020202020204" pitchFamily="34" charset="0"/>
              <a:buChar char="•"/>
            </a:pPr>
            <a:r>
              <a:rPr lang="en-US" dirty="0"/>
              <a:t>Include interaction with other information elements</a:t>
            </a:r>
          </a:p>
          <a:p>
            <a:endParaRPr lang="en-US" dirty="0"/>
          </a:p>
        </p:txBody>
      </p:sp>
    </p:spTree>
    <p:extLst>
      <p:ext uri="{BB962C8B-B14F-4D97-AF65-F5344CB8AC3E}">
        <p14:creationId xmlns:p14="http://schemas.microsoft.com/office/powerpoint/2010/main" val="2003122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1492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56391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8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200"/>
            <a:ext cx="21336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76200"/>
            <a:ext cx="6248400" cy="6049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0308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563563"/>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a:p>
        </p:txBody>
      </p:sp>
    </p:spTree>
    <p:extLst>
      <p:ext uri="{BB962C8B-B14F-4D97-AF65-F5344CB8AC3E}">
        <p14:creationId xmlns:p14="http://schemas.microsoft.com/office/powerpoint/2010/main" val="3313033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2"/>
          <p:cNvSpPr>
            <a:spLocks noChangeArrowheads="1"/>
          </p:cNvSpPr>
          <p:nvPr/>
        </p:nvSpPr>
        <p:spPr bwMode="auto">
          <a:xfrm>
            <a:off x="6142038" y="6488113"/>
            <a:ext cx="2540000" cy="211137"/>
          </a:xfrm>
          <a:prstGeom prst="rect">
            <a:avLst/>
          </a:prstGeom>
          <a:noFill/>
          <a:ln w="12700">
            <a:noFill/>
            <a:miter lim="800000"/>
            <a:headEnd/>
            <a:tailEnd/>
          </a:ln>
          <a:effectLst/>
        </p:spPr>
        <p:txBody>
          <a:bodyPr lIns="88900" tIns="44450" rIns="88900" bIns="44450">
            <a:spAutoFit/>
          </a:bodyPr>
          <a:lstStyle/>
          <a:p>
            <a:pPr algn="r" defTabSz="887413" eaLnBrk="0" hangingPunct="0">
              <a:spcBef>
                <a:spcPct val="50000"/>
              </a:spcBef>
              <a:defRPr/>
            </a:pPr>
            <a:fld id="{5D5EA069-978B-4485-B903-8099FF813BE9}" type="slidenum">
              <a:rPr lang="en-US" sz="800" b="0">
                <a:solidFill>
                  <a:schemeClr val="bg2"/>
                </a:solidFill>
                <a:latin typeface="Arial" charset="0"/>
                <a:ea typeface="ＭＳ Ｐゴシック" pitchFamily="-112" charset="-128"/>
                <a:cs typeface="+mn-cs"/>
              </a:rPr>
              <a:pPr algn="r" defTabSz="887413" eaLnBrk="0" hangingPunct="0">
                <a:spcBef>
                  <a:spcPct val="50000"/>
                </a:spcBef>
                <a:defRPr/>
              </a:pPr>
              <a:t>‹#›</a:t>
            </a:fld>
            <a:endParaRPr lang="en-US" sz="800" b="0" dirty="0">
              <a:solidFill>
                <a:schemeClr val="bg2"/>
              </a:solidFill>
              <a:latin typeface="Arial" charset="0"/>
              <a:ea typeface="ＭＳ Ｐゴシック" pitchFamily="-112" charset="-128"/>
              <a:cs typeface="+mn-cs"/>
            </a:endParaRPr>
          </a:p>
        </p:txBody>
      </p:sp>
      <p:grpSp>
        <p:nvGrpSpPr>
          <p:cNvPr id="8" name="Group 5"/>
          <p:cNvGrpSpPr>
            <a:grpSpLocks/>
          </p:cNvGrpSpPr>
          <p:nvPr userDrawn="1"/>
        </p:nvGrpSpPr>
        <p:grpSpPr bwMode="auto">
          <a:xfrm>
            <a:off x="474663" y="5321300"/>
            <a:ext cx="3671887" cy="596900"/>
            <a:chOff x="299" y="3352"/>
            <a:chExt cx="2313" cy="376"/>
          </a:xfrm>
          <a:solidFill>
            <a:schemeClr val="bg1"/>
          </a:solidFill>
        </p:grpSpPr>
        <p:sp>
          <p:nvSpPr>
            <p:cNvPr id="9" name="Freeform 6"/>
            <p:cNvSpPr>
              <a:spLocks/>
            </p:cNvSpPr>
            <p:nvPr/>
          </p:nvSpPr>
          <p:spPr bwMode="black">
            <a:xfrm>
              <a:off x="1668" y="3352"/>
              <a:ext cx="944" cy="376"/>
            </a:xfrm>
            <a:custGeom>
              <a:avLst/>
              <a:gdLst/>
              <a:ahLst/>
              <a:cxnLst>
                <a:cxn ang="0">
                  <a:pos x="943" y="147"/>
                </a:cxn>
                <a:cxn ang="0">
                  <a:pos x="775" y="147"/>
                </a:cxn>
                <a:cxn ang="0">
                  <a:pos x="816" y="0"/>
                </a:cxn>
                <a:cxn ang="0">
                  <a:pos x="672" y="147"/>
                </a:cxn>
                <a:cxn ang="0">
                  <a:pos x="3" y="147"/>
                </a:cxn>
                <a:cxn ang="0">
                  <a:pos x="0" y="148"/>
                </a:cxn>
                <a:cxn ang="0">
                  <a:pos x="3" y="149"/>
                </a:cxn>
                <a:cxn ang="0">
                  <a:pos x="106" y="151"/>
                </a:cxn>
                <a:cxn ang="0">
                  <a:pos x="332" y="153"/>
                </a:cxn>
                <a:cxn ang="0">
                  <a:pos x="660" y="159"/>
                </a:cxn>
                <a:cxn ang="0">
                  <a:pos x="600" y="221"/>
                </a:cxn>
                <a:cxn ang="0">
                  <a:pos x="578" y="245"/>
                </a:cxn>
                <a:cxn ang="0">
                  <a:pos x="580" y="245"/>
                </a:cxn>
                <a:cxn ang="0">
                  <a:pos x="606" y="221"/>
                </a:cxn>
                <a:cxn ang="0">
                  <a:pos x="673" y="160"/>
                </a:cxn>
                <a:cxn ang="0">
                  <a:pos x="756" y="160"/>
                </a:cxn>
                <a:cxn ang="0">
                  <a:pos x="748" y="195"/>
                </a:cxn>
                <a:cxn ang="0">
                  <a:pos x="740" y="230"/>
                </a:cxn>
                <a:cxn ang="0">
                  <a:pos x="567" y="318"/>
                </a:cxn>
                <a:cxn ang="0">
                  <a:pos x="471" y="368"/>
                </a:cxn>
                <a:cxn ang="0">
                  <a:pos x="472" y="369"/>
                </a:cxn>
                <a:cxn ang="0">
                  <a:pos x="563" y="326"/>
                </a:cxn>
                <a:cxn ang="0">
                  <a:pos x="738" y="241"/>
                </a:cxn>
                <a:cxn ang="0">
                  <a:pos x="716" y="336"/>
                </a:cxn>
                <a:cxn ang="0">
                  <a:pos x="708" y="373"/>
                </a:cxn>
                <a:cxn ang="0">
                  <a:pos x="708" y="375"/>
                </a:cxn>
                <a:cxn ang="0">
                  <a:pos x="710" y="374"/>
                </a:cxn>
                <a:cxn ang="0">
                  <a:pos x="721" y="335"/>
                </a:cxn>
                <a:cxn ang="0">
                  <a:pos x="748" y="236"/>
                </a:cxn>
                <a:cxn ang="0">
                  <a:pos x="820" y="203"/>
                </a:cxn>
                <a:cxn ang="0">
                  <a:pos x="883" y="173"/>
                </a:cxn>
                <a:cxn ang="0">
                  <a:pos x="943" y="147"/>
                </a:cxn>
                <a:cxn ang="0">
                  <a:pos x="688" y="147"/>
                </a:cxn>
                <a:cxn ang="0">
                  <a:pos x="752" y="87"/>
                </a:cxn>
                <a:cxn ang="0">
                  <a:pos x="779" y="61"/>
                </a:cxn>
                <a:cxn ang="0">
                  <a:pos x="759" y="147"/>
                </a:cxn>
                <a:cxn ang="0">
                  <a:pos x="688" y="147"/>
                </a:cxn>
                <a:cxn ang="0">
                  <a:pos x="943" y="147"/>
                </a:cxn>
                <a:cxn ang="0">
                  <a:pos x="770" y="161"/>
                </a:cxn>
                <a:cxn ang="0">
                  <a:pos x="871" y="163"/>
                </a:cxn>
                <a:cxn ang="0">
                  <a:pos x="837" y="181"/>
                </a:cxn>
                <a:cxn ang="0">
                  <a:pos x="752" y="224"/>
                </a:cxn>
                <a:cxn ang="0">
                  <a:pos x="770" y="161"/>
                </a:cxn>
                <a:cxn ang="0">
                  <a:pos x="943" y="147"/>
                </a:cxn>
              </a:cxnLst>
              <a:rect l="0" t="0" r="r" b="b"/>
              <a:pathLst>
                <a:path w="944" h="376">
                  <a:moveTo>
                    <a:pt x="943" y="147"/>
                  </a:moveTo>
                  <a:lnTo>
                    <a:pt x="775" y="147"/>
                  </a:lnTo>
                  <a:lnTo>
                    <a:pt x="816" y="0"/>
                  </a:lnTo>
                  <a:lnTo>
                    <a:pt x="672" y="147"/>
                  </a:lnTo>
                  <a:lnTo>
                    <a:pt x="3" y="147"/>
                  </a:lnTo>
                  <a:lnTo>
                    <a:pt x="0" y="148"/>
                  </a:lnTo>
                  <a:lnTo>
                    <a:pt x="3" y="149"/>
                  </a:lnTo>
                  <a:lnTo>
                    <a:pt x="106" y="151"/>
                  </a:lnTo>
                  <a:lnTo>
                    <a:pt x="332" y="153"/>
                  </a:lnTo>
                  <a:lnTo>
                    <a:pt x="660" y="159"/>
                  </a:lnTo>
                  <a:lnTo>
                    <a:pt x="600" y="221"/>
                  </a:lnTo>
                  <a:lnTo>
                    <a:pt x="578" y="245"/>
                  </a:lnTo>
                  <a:lnTo>
                    <a:pt x="580" y="245"/>
                  </a:lnTo>
                  <a:lnTo>
                    <a:pt x="606" y="221"/>
                  </a:lnTo>
                  <a:lnTo>
                    <a:pt x="673" y="160"/>
                  </a:lnTo>
                  <a:lnTo>
                    <a:pt x="756" y="160"/>
                  </a:lnTo>
                  <a:lnTo>
                    <a:pt x="748" y="195"/>
                  </a:lnTo>
                  <a:lnTo>
                    <a:pt x="740" y="230"/>
                  </a:lnTo>
                  <a:lnTo>
                    <a:pt x="567" y="318"/>
                  </a:lnTo>
                  <a:lnTo>
                    <a:pt x="471" y="368"/>
                  </a:lnTo>
                  <a:lnTo>
                    <a:pt x="472" y="369"/>
                  </a:lnTo>
                  <a:lnTo>
                    <a:pt x="563" y="326"/>
                  </a:lnTo>
                  <a:lnTo>
                    <a:pt x="738" y="241"/>
                  </a:lnTo>
                  <a:lnTo>
                    <a:pt x="716" y="336"/>
                  </a:lnTo>
                  <a:lnTo>
                    <a:pt x="708" y="373"/>
                  </a:lnTo>
                  <a:lnTo>
                    <a:pt x="708" y="375"/>
                  </a:lnTo>
                  <a:lnTo>
                    <a:pt x="710" y="374"/>
                  </a:lnTo>
                  <a:lnTo>
                    <a:pt x="721" y="335"/>
                  </a:lnTo>
                  <a:lnTo>
                    <a:pt x="748" y="236"/>
                  </a:lnTo>
                  <a:lnTo>
                    <a:pt x="820" y="203"/>
                  </a:lnTo>
                  <a:lnTo>
                    <a:pt x="883" y="173"/>
                  </a:lnTo>
                  <a:lnTo>
                    <a:pt x="943" y="147"/>
                  </a:lnTo>
                  <a:lnTo>
                    <a:pt x="688" y="147"/>
                  </a:lnTo>
                  <a:lnTo>
                    <a:pt x="752" y="87"/>
                  </a:lnTo>
                  <a:lnTo>
                    <a:pt x="779" y="61"/>
                  </a:lnTo>
                  <a:lnTo>
                    <a:pt x="759" y="147"/>
                  </a:lnTo>
                  <a:lnTo>
                    <a:pt x="688" y="147"/>
                  </a:lnTo>
                  <a:lnTo>
                    <a:pt x="943" y="147"/>
                  </a:lnTo>
                  <a:lnTo>
                    <a:pt x="770" y="161"/>
                  </a:lnTo>
                  <a:lnTo>
                    <a:pt x="871" y="163"/>
                  </a:lnTo>
                  <a:lnTo>
                    <a:pt x="837" y="181"/>
                  </a:lnTo>
                  <a:lnTo>
                    <a:pt x="752" y="224"/>
                  </a:lnTo>
                  <a:lnTo>
                    <a:pt x="770" y="161"/>
                  </a:lnTo>
                  <a:lnTo>
                    <a:pt x="943" y="147"/>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0" name="Freeform 7"/>
            <p:cNvSpPr>
              <a:spLocks/>
            </p:cNvSpPr>
            <p:nvPr/>
          </p:nvSpPr>
          <p:spPr bwMode="black">
            <a:xfrm>
              <a:off x="299" y="3549"/>
              <a:ext cx="56" cy="68"/>
            </a:xfrm>
            <a:custGeom>
              <a:avLst/>
              <a:gdLst/>
              <a:ahLst/>
              <a:cxnLst>
                <a:cxn ang="0">
                  <a:pos x="14" y="0"/>
                </a:cxn>
                <a:cxn ang="0">
                  <a:pos x="40" y="0"/>
                </a:cxn>
                <a:cxn ang="0">
                  <a:pos x="30" y="49"/>
                </a:cxn>
                <a:cxn ang="0">
                  <a:pos x="55" y="49"/>
                </a:cxn>
                <a:cxn ang="0">
                  <a:pos x="50" y="67"/>
                </a:cxn>
                <a:cxn ang="0">
                  <a:pos x="0" y="67"/>
                </a:cxn>
                <a:cxn ang="0">
                  <a:pos x="14" y="0"/>
                </a:cxn>
              </a:cxnLst>
              <a:rect l="0" t="0" r="r" b="b"/>
              <a:pathLst>
                <a:path w="56" h="68">
                  <a:moveTo>
                    <a:pt x="14" y="0"/>
                  </a:moveTo>
                  <a:lnTo>
                    <a:pt x="40" y="0"/>
                  </a:lnTo>
                  <a:lnTo>
                    <a:pt x="30" y="49"/>
                  </a:lnTo>
                  <a:lnTo>
                    <a:pt x="55" y="49"/>
                  </a:lnTo>
                  <a:lnTo>
                    <a:pt x="50" y="67"/>
                  </a:lnTo>
                  <a:lnTo>
                    <a:pt x="0" y="67"/>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1" name="Freeform 8"/>
            <p:cNvSpPr>
              <a:spLocks/>
            </p:cNvSpPr>
            <p:nvPr/>
          </p:nvSpPr>
          <p:spPr bwMode="black">
            <a:xfrm>
              <a:off x="415" y="3547"/>
              <a:ext cx="74" cy="72"/>
            </a:xfrm>
            <a:custGeom>
              <a:avLst/>
              <a:gdLst/>
              <a:ahLst/>
              <a:cxnLst>
                <a:cxn ang="0">
                  <a:pos x="44" y="0"/>
                </a:cxn>
                <a:cxn ang="0">
                  <a:pos x="59" y="3"/>
                </a:cxn>
                <a:cxn ang="0">
                  <a:pos x="69" y="10"/>
                </a:cxn>
                <a:cxn ang="0">
                  <a:pos x="73" y="21"/>
                </a:cxn>
                <a:cxn ang="0">
                  <a:pos x="72" y="36"/>
                </a:cxn>
                <a:cxn ang="0">
                  <a:pos x="66" y="50"/>
                </a:cxn>
                <a:cxn ang="0">
                  <a:pos x="57" y="61"/>
                </a:cxn>
                <a:cxn ang="0">
                  <a:pos x="44" y="68"/>
                </a:cxn>
                <a:cxn ang="0">
                  <a:pos x="29" y="71"/>
                </a:cxn>
                <a:cxn ang="0">
                  <a:pos x="13" y="68"/>
                </a:cxn>
                <a:cxn ang="0">
                  <a:pos x="4" y="61"/>
                </a:cxn>
                <a:cxn ang="0">
                  <a:pos x="0" y="50"/>
                </a:cxn>
                <a:cxn ang="0">
                  <a:pos x="1" y="36"/>
                </a:cxn>
                <a:cxn ang="0">
                  <a:pos x="6" y="21"/>
                </a:cxn>
                <a:cxn ang="0">
                  <a:pos x="15" y="10"/>
                </a:cxn>
                <a:cxn ang="0">
                  <a:pos x="29" y="3"/>
                </a:cxn>
                <a:cxn ang="0">
                  <a:pos x="44" y="0"/>
                </a:cxn>
                <a:cxn ang="0">
                  <a:pos x="32" y="53"/>
                </a:cxn>
                <a:cxn ang="0">
                  <a:pos x="39" y="50"/>
                </a:cxn>
                <a:cxn ang="0">
                  <a:pos x="44" y="36"/>
                </a:cxn>
                <a:cxn ang="0">
                  <a:pos x="45" y="21"/>
                </a:cxn>
                <a:cxn ang="0">
                  <a:pos x="40" y="19"/>
                </a:cxn>
                <a:cxn ang="0">
                  <a:pos x="34" y="21"/>
                </a:cxn>
                <a:cxn ang="0">
                  <a:pos x="29" y="36"/>
                </a:cxn>
                <a:cxn ang="0">
                  <a:pos x="28" y="50"/>
                </a:cxn>
                <a:cxn ang="0">
                  <a:pos x="32" y="53"/>
                </a:cxn>
                <a:cxn ang="0">
                  <a:pos x="44" y="0"/>
                </a:cxn>
              </a:cxnLst>
              <a:rect l="0" t="0" r="r" b="b"/>
              <a:pathLst>
                <a:path w="74" h="72">
                  <a:moveTo>
                    <a:pt x="44" y="0"/>
                  </a:moveTo>
                  <a:lnTo>
                    <a:pt x="59" y="3"/>
                  </a:lnTo>
                  <a:lnTo>
                    <a:pt x="69" y="10"/>
                  </a:lnTo>
                  <a:lnTo>
                    <a:pt x="73" y="21"/>
                  </a:lnTo>
                  <a:lnTo>
                    <a:pt x="72" y="36"/>
                  </a:lnTo>
                  <a:lnTo>
                    <a:pt x="66" y="50"/>
                  </a:lnTo>
                  <a:lnTo>
                    <a:pt x="57" y="61"/>
                  </a:lnTo>
                  <a:lnTo>
                    <a:pt x="44" y="68"/>
                  </a:lnTo>
                  <a:lnTo>
                    <a:pt x="29" y="71"/>
                  </a:lnTo>
                  <a:lnTo>
                    <a:pt x="13" y="68"/>
                  </a:lnTo>
                  <a:lnTo>
                    <a:pt x="4" y="61"/>
                  </a:lnTo>
                  <a:lnTo>
                    <a:pt x="0" y="50"/>
                  </a:lnTo>
                  <a:lnTo>
                    <a:pt x="1" y="36"/>
                  </a:lnTo>
                  <a:lnTo>
                    <a:pt x="6" y="21"/>
                  </a:lnTo>
                  <a:lnTo>
                    <a:pt x="15" y="10"/>
                  </a:lnTo>
                  <a:lnTo>
                    <a:pt x="29" y="3"/>
                  </a:lnTo>
                  <a:lnTo>
                    <a:pt x="44" y="0"/>
                  </a:lnTo>
                  <a:lnTo>
                    <a:pt x="32" y="53"/>
                  </a:lnTo>
                  <a:lnTo>
                    <a:pt x="39" y="50"/>
                  </a:lnTo>
                  <a:lnTo>
                    <a:pt x="44" y="36"/>
                  </a:lnTo>
                  <a:lnTo>
                    <a:pt x="45" y="21"/>
                  </a:lnTo>
                  <a:lnTo>
                    <a:pt x="40" y="19"/>
                  </a:lnTo>
                  <a:lnTo>
                    <a:pt x="34" y="21"/>
                  </a:lnTo>
                  <a:lnTo>
                    <a:pt x="29" y="36"/>
                  </a:lnTo>
                  <a:lnTo>
                    <a:pt x="28" y="50"/>
                  </a:lnTo>
                  <a:lnTo>
                    <a:pt x="32" y="53"/>
                  </a:lnTo>
                  <a:lnTo>
                    <a:pt x="4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2" name="Freeform 9"/>
            <p:cNvSpPr>
              <a:spLocks/>
            </p:cNvSpPr>
            <p:nvPr/>
          </p:nvSpPr>
          <p:spPr bwMode="black">
            <a:xfrm>
              <a:off x="546" y="3547"/>
              <a:ext cx="72" cy="72"/>
            </a:xfrm>
            <a:custGeom>
              <a:avLst/>
              <a:gdLst/>
              <a:ahLst/>
              <a:cxnLst>
                <a:cxn ang="0">
                  <a:pos x="68" y="44"/>
                </a:cxn>
                <a:cxn ang="0">
                  <a:pos x="62" y="56"/>
                </a:cxn>
                <a:cxn ang="0">
                  <a:pos x="52" y="64"/>
                </a:cxn>
                <a:cxn ang="0">
                  <a:pos x="41" y="69"/>
                </a:cxn>
                <a:cxn ang="0">
                  <a:pos x="29" y="71"/>
                </a:cxn>
                <a:cxn ang="0">
                  <a:pos x="14" y="68"/>
                </a:cxn>
                <a:cxn ang="0">
                  <a:pos x="4" y="61"/>
                </a:cxn>
                <a:cxn ang="0">
                  <a:pos x="0" y="50"/>
                </a:cxn>
                <a:cxn ang="0">
                  <a:pos x="1" y="36"/>
                </a:cxn>
                <a:cxn ang="0">
                  <a:pos x="6" y="21"/>
                </a:cxn>
                <a:cxn ang="0">
                  <a:pos x="15" y="10"/>
                </a:cxn>
                <a:cxn ang="0">
                  <a:pos x="28" y="3"/>
                </a:cxn>
                <a:cxn ang="0">
                  <a:pos x="44" y="0"/>
                </a:cxn>
                <a:cxn ang="0">
                  <a:pos x="56" y="1"/>
                </a:cxn>
                <a:cxn ang="0">
                  <a:pos x="66" y="6"/>
                </a:cxn>
                <a:cxn ang="0">
                  <a:pos x="71" y="14"/>
                </a:cxn>
                <a:cxn ang="0">
                  <a:pos x="71" y="26"/>
                </a:cxn>
                <a:cxn ang="0">
                  <a:pos x="46" y="26"/>
                </a:cxn>
                <a:cxn ang="0">
                  <a:pos x="41" y="19"/>
                </a:cxn>
                <a:cxn ang="0">
                  <a:pos x="34" y="23"/>
                </a:cxn>
                <a:cxn ang="0">
                  <a:pos x="29" y="36"/>
                </a:cxn>
                <a:cxn ang="0">
                  <a:pos x="27" y="48"/>
                </a:cxn>
                <a:cxn ang="0">
                  <a:pos x="33" y="53"/>
                </a:cxn>
                <a:cxn ang="0">
                  <a:pos x="41" y="44"/>
                </a:cxn>
                <a:cxn ang="0">
                  <a:pos x="68" y="44"/>
                </a:cxn>
              </a:cxnLst>
              <a:rect l="0" t="0" r="r" b="b"/>
              <a:pathLst>
                <a:path w="72" h="72">
                  <a:moveTo>
                    <a:pt x="68" y="44"/>
                  </a:moveTo>
                  <a:lnTo>
                    <a:pt x="62" y="56"/>
                  </a:lnTo>
                  <a:lnTo>
                    <a:pt x="52" y="64"/>
                  </a:lnTo>
                  <a:lnTo>
                    <a:pt x="41" y="69"/>
                  </a:lnTo>
                  <a:lnTo>
                    <a:pt x="29" y="71"/>
                  </a:lnTo>
                  <a:lnTo>
                    <a:pt x="14" y="68"/>
                  </a:lnTo>
                  <a:lnTo>
                    <a:pt x="4" y="61"/>
                  </a:lnTo>
                  <a:lnTo>
                    <a:pt x="0" y="50"/>
                  </a:lnTo>
                  <a:lnTo>
                    <a:pt x="1" y="36"/>
                  </a:lnTo>
                  <a:lnTo>
                    <a:pt x="6" y="21"/>
                  </a:lnTo>
                  <a:lnTo>
                    <a:pt x="15" y="10"/>
                  </a:lnTo>
                  <a:lnTo>
                    <a:pt x="28" y="3"/>
                  </a:lnTo>
                  <a:lnTo>
                    <a:pt x="44" y="0"/>
                  </a:lnTo>
                  <a:lnTo>
                    <a:pt x="56" y="1"/>
                  </a:lnTo>
                  <a:lnTo>
                    <a:pt x="66" y="6"/>
                  </a:lnTo>
                  <a:lnTo>
                    <a:pt x="71" y="14"/>
                  </a:lnTo>
                  <a:lnTo>
                    <a:pt x="71" y="26"/>
                  </a:lnTo>
                  <a:lnTo>
                    <a:pt x="46" y="26"/>
                  </a:lnTo>
                  <a:lnTo>
                    <a:pt x="41" y="19"/>
                  </a:lnTo>
                  <a:lnTo>
                    <a:pt x="34" y="23"/>
                  </a:lnTo>
                  <a:lnTo>
                    <a:pt x="29" y="36"/>
                  </a:lnTo>
                  <a:lnTo>
                    <a:pt x="27" y="48"/>
                  </a:lnTo>
                  <a:lnTo>
                    <a:pt x="33" y="53"/>
                  </a:lnTo>
                  <a:lnTo>
                    <a:pt x="41" y="44"/>
                  </a:lnTo>
                  <a:lnTo>
                    <a:pt x="68" y="44"/>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3" name="Freeform 10"/>
            <p:cNvSpPr>
              <a:spLocks/>
            </p:cNvSpPr>
            <p:nvPr/>
          </p:nvSpPr>
          <p:spPr bwMode="black">
            <a:xfrm>
              <a:off x="680" y="3549"/>
              <a:ext cx="87" cy="68"/>
            </a:xfrm>
            <a:custGeom>
              <a:avLst/>
              <a:gdLst/>
              <a:ahLst/>
              <a:cxnLst>
                <a:cxn ang="0">
                  <a:pos x="15" y="0"/>
                </a:cxn>
                <a:cxn ang="0">
                  <a:pos x="42" y="0"/>
                </a:cxn>
                <a:cxn ang="0">
                  <a:pos x="35" y="28"/>
                </a:cxn>
                <a:cxn ang="0">
                  <a:pos x="56" y="0"/>
                </a:cxn>
                <a:cxn ang="0">
                  <a:pos x="86" y="0"/>
                </a:cxn>
                <a:cxn ang="0">
                  <a:pos x="60" y="32"/>
                </a:cxn>
                <a:cxn ang="0">
                  <a:pos x="73" y="67"/>
                </a:cxn>
                <a:cxn ang="0">
                  <a:pos x="44" y="67"/>
                </a:cxn>
                <a:cxn ang="0">
                  <a:pos x="34" y="37"/>
                </a:cxn>
                <a:cxn ang="0">
                  <a:pos x="27" y="67"/>
                </a:cxn>
                <a:cxn ang="0">
                  <a:pos x="0" y="67"/>
                </a:cxn>
                <a:cxn ang="0">
                  <a:pos x="15" y="0"/>
                </a:cxn>
              </a:cxnLst>
              <a:rect l="0" t="0" r="r" b="b"/>
              <a:pathLst>
                <a:path w="87" h="68">
                  <a:moveTo>
                    <a:pt x="15" y="0"/>
                  </a:moveTo>
                  <a:lnTo>
                    <a:pt x="42" y="0"/>
                  </a:lnTo>
                  <a:lnTo>
                    <a:pt x="35" y="28"/>
                  </a:lnTo>
                  <a:lnTo>
                    <a:pt x="56" y="0"/>
                  </a:lnTo>
                  <a:lnTo>
                    <a:pt x="86" y="0"/>
                  </a:lnTo>
                  <a:lnTo>
                    <a:pt x="60" y="32"/>
                  </a:lnTo>
                  <a:lnTo>
                    <a:pt x="73" y="67"/>
                  </a:lnTo>
                  <a:lnTo>
                    <a:pt x="44" y="67"/>
                  </a:lnTo>
                  <a:lnTo>
                    <a:pt x="34" y="37"/>
                  </a:lnTo>
                  <a:lnTo>
                    <a:pt x="27" y="67"/>
                  </a:lnTo>
                  <a:lnTo>
                    <a:pt x="0" y="67"/>
                  </a:lnTo>
                  <a:lnTo>
                    <a:pt x="15"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4" name="Freeform 11"/>
            <p:cNvSpPr>
              <a:spLocks/>
            </p:cNvSpPr>
            <p:nvPr/>
          </p:nvSpPr>
          <p:spPr bwMode="black">
            <a:xfrm>
              <a:off x="818" y="3549"/>
              <a:ext cx="82" cy="68"/>
            </a:xfrm>
            <a:custGeom>
              <a:avLst/>
              <a:gdLst/>
              <a:ahLst/>
              <a:cxnLst>
                <a:cxn ang="0">
                  <a:pos x="44" y="42"/>
                </a:cxn>
                <a:cxn ang="0">
                  <a:pos x="33" y="42"/>
                </a:cxn>
                <a:cxn ang="0">
                  <a:pos x="27" y="67"/>
                </a:cxn>
                <a:cxn ang="0">
                  <a:pos x="0" y="67"/>
                </a:cxn>
                <a:cxn ang="0">
                  <a:pos x="15" y="0"/>
                </a:cxn>
                <a:cxn ang="0">
                  <a:pos x="42" y="0"/>
                </a:cxn>
                <a:cxn ang="0">
                  <a:pos x="36" y="23"/>
                </a:cxn>
                <a:cxn ang="0">
                  <a:pos x="49" y="23"/>
                </a:cxn>
                <a:cxn ang="0">
                  <a:pos x="54" y="0"/>
                </a:cxn>
                <a:cxn ang="0">
                  <a:pos x="81" y="0"/>
                </a:cxn>
                <a:cxn ang="0">
                  <a:pos x="68" y="67"/>
                </a:cxn>
                <a:cxn ang="0">
                  <a:pos x="40" y="67"/>
                </a:cxn>
                <a:cxn ang="0">
                  <a:pos x="44" y="42"/>
                </a:cxn>
              </a:cxnLst>
              <a:rect l="0" t="0" r="r" b="b"/>
              <a:pathLst>
                <a:path w="82" h="68">
                  <a:moveTo>
                    <a:pt x="44" y="42"/>
                  </a:moveTo>
                  <a:lnTo>
                    <a:pt x="33" y="42"/>
                  </a:lnTo>
                  <a:lnTo>
                    <a:pt x="27" y="67"/>
                  </a:lnTo>
                  <a:lnTo>
                    <a:pt x="0" y="67"/>
                  </a:lnTo>
                  <a:lnTo>
                    <a:pt x="15" y="0"/>
                  </a:lnTo>
                  <a:lnTo>
                    <a:pt x="42" y="0"/>
                  </a:lnTo>
                  <a:lnTo>
                    <a:pt x="36" y="23"/>
                  </a:lnTo>
                  <a:lnTo>
                    <a:pt x="49" y="23"/>
                  </a:lnTo>
                  <a:lnTo>
                    <a:pt x="54" y="0"/>
                  </a:lnTo>
                  <a:lnTo>
                    <a:pt x="81" y="0"/>
                  </a:lnTo>
                  <a:lnTo>
                    <a:pt x="68" y="67"/>
                  </a:lnTo>
                  <a:lnTo>
                    <a:pt x="40" y="67"/>
                  </a:lnTo>
                  <a:lnTo>
                    <a:pt x="44" y="42"/>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5" name="Freeform 12"/>
            <p:cNvSpPr>
              <a:spLocks/>
            </p:cNvSpPr>
            <p:nvPr/>
          </p:nvSpPr>
          <p:spPr bwMode="black">
            <a:xfrm>
              <a:off x="957" y="3549"/>
              <a:ext cx="68" cy="68"/>
            </a:xfrm>
            <a:custGeom>
              <a:avLst/>
              <a:gdLst/>
              <a:ahLst/>
              <a:cxnLst>
                <a:cxn ang="0">
                  <a:pos x="14" y="0"/>
                </a:cxn>
                <a:cxn ang="0">
                  <a:pos x="67" y="0"/>
                </a:cxn>
                <a:cxn ang="0">
                  <a:pos x="64" y="18"/>
                </a:cxn>
                <a:cxn ang="0">
                  <a:pos x="37" y="18"/>
                </a:cxn>
                <a:cxn ang="0">
                  <a:pos x="35" y="24"/>
                </a:cxn>
                <a:cxn ang="0">
                  <a:pos x="59" y="24"/>
                </a:cxn>
                <a:cxn ang="0">
                  <a:pos x="56" y="42"/>
                </a:cxn>
                <a:cxn ang="0">
                  <a:pos x="31" y="42"/>
                </a:cxn>
                <a:cxn ang="0">
                  <a:pos x="29" y="49"/>
                </a:cxn>
                <a:cxn ang="0">
                  <a:pos x="57" y="49"/>
                </a:cxn>
                <a:cxn ang="0">
                  <a:pos x="54" y="67"/>
                </a:cxn>
                <a:cxn ang="0">
                  <a:pos x="0" y="67"/>
                </a:cxn>
                <a:cxn ang="0">
                  <a:pos x="14" y="0"/>
                </a:cxn>
              </a:cxnLst>
              <a:rect l="0" t="0" r="r" b="b"/>
              <a:pathLst>
                <a:path w="68" h="68">
                  <a:moveTo>
                    <a:pt x="14" y="0"/>
                  </a:moveTo>
                  <a:lnTo>
                    <a:pt x="67" y="0"/>
                  </a:lnTo>
                  <a:lnTo>
                    <a:pt x="64" y="18"/>
                  </a:lnTo>
                  <a:lnTo>
                    <a:pt x="37" y="18"/>
                  </a:lnTo>
                  <a:lnTo>
                    <a:pt x="35" y="24"/>
                  </a:lnTo>
                  <a:lnTo>
                    <a:pt x="59" y="24"/>
                  </a:lnTo>
                  <a:lnTo>
                    <a:pt x="56" y="42"/>
                  </a:lnTo>
                  <a:lnTo>
                    <a:pt x="31" y="42"/>
                  </a:lnTo>
                  <a:lnTo>
                    <a:pt x="29" y="49"/>
                  </a:lnTo>
                  <a:lnTo>
                    <a:pt x="57" y="49"/>
                  </a:lnTo>
                  <a:lnTo>
                    <a:pt x="54" y="67"/>
                  </a:lnTo>
                  <a:lnTo>
                    <a:pt x="0" y="67"/>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6" name="Freeform 13"/>
            <p:cNvSpPr>
              <a:spLocks/>
            </p:cNvSpPr>
            <p:nvPr/>
          </p:nvSpPr>
          <p:spPr bwMode="black">
            <a:xfrm>
              <a:off x="1085" y="3549"/>
              <a:ext cx="66" cy="68"/>
            </a:xfrm>
            <a:custGeom>
              <a:avLst/>
              <a:gdLst/>
              <a:ahLst/>
              <a:cxnLst>
                <a:cxn ang="0">
                  <a:pos x="14" y="0"/>
                </a:cxn>
                <a:cxn ang="0">
                  <a:pos x="65" y="0"/>
                </a:cxn>
                <a:cxn ang="0">
                  <a:pos x="62" y="18"/>
                </a:cxn>
                <a:cxn ang="0">
                  <a:pos x="35" y="18"/>
                </a:cxn>
                <a:cxn ang="0">
                  <a:pos x="35" y="24"/>
                </a:cxn>
                <a:cxn ang="0">
                  <a:pos x="58" y="24"/>
                </a:cxn>
                <a:cxn ang="0">
                  <a:pos x="54" y="42"/>
                </a:cxn>
                <a:cxn ang="0">
                  <a:pos x="30" y="42"/>
                </a:cxn>
                <a:cxn ang="0">
                  <a:pos x="28" y="49"/>
                </a:cxn>
                <a:cxn ang="0">
                  <a:pos x="56" y="49"/>
                </a:cxn>
                <a:cxn ang="0">
                  <a:pos x="52" y="67"/>
                </a:cxn>
                <a:cxn ang="0">
                  <a:pos x="0" y="67"/>
                </a:cxn>
                <a:cxn ang="0">
                  <a:pos x="14" y="0"/>
                </a:cxn>
              </a:cxnLst>
              <a:rect l="0" t="0" r="r" b="b"/>
              <a:pathLst>
                <a:path w="66" h="68">
                  <a:moveTo>
                    <a:pt x="14" y="0"/>
                  </a:moveTo>
                  <a:lnTo>
                    <a:pt x="65" y="0"/>
                  </a:lnTo>
                  <a:lnTo>
                    <a:pt x="62" y="18"/>
                  </a:lnTo>
                  <a:lnTo>
                    <a:pt x="35" y="18"/>
                  </a:lnTo>
                  <a:lnTo>
                    <a:pt x="35" y="24"/>
                  </a:lnTo>
                  <a:lnTo>
                    <a:pt x="58" y="24"/>
                  </a:lnTo>
                  <a:lnTo>
                    <a:pt x="54" y="42"/>
                  </a:lnTo>
                  <a:lnTo>
                    <a:pt x="30" y="42"/>
                  </a:lnTo>
                  <a:lnTo>
                    <a:pt x="28" y="49"/>
                  </a:lnTo>
                  <a:lnTo>
                    <a:pt x="56" y="49"/>
                  </a:lnTo>
                  <a:lnTo>
                    <a:pt x="52" y="67"/>
                  </a:lnTo>
                  <a:lnTo>
                    <a:pt x="0" y="67"/>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7" name="Freeform 14"/>
            <p:cNvSpPr>
              <a:spLocks/>
            </p:cNvSpPr>
            <p:nvPr/>
          </p:nvSpPr>
          <p:spPr bwMode="black">
            <a:xfrm>
              <a:off x="1213" y="3549"/>
              <a:ext cx="78" cy="68"/>
            </a:xfrm>
            <a:custGeom>
              <a:avLst/>
              <a:gdLst/>
              <a:ahLst/>
              <a:cxnLst>
                <a:cxn ang="0">
                  <a:pos x="14" y="0"/>
                </a:cxn>
                <a:cxn ang="0">
                  <a:pos x="46" y="0"/>
                </a:cxn>
                <a:cxn ang="0">
                  <a:pos x="63" y="3"/>
                </a:cxn>
                <a:cxn ang="0">
                  <a:pos x="72" y="10"/>
                </a:cxn>
                <a:cxn ang="0">
                  <a:pos x="77" y="21"/>
                </a:cxn>
                <a:cxn ang="0">
                  <a:pos x="75" y="34"/>
                </a:cxn>
                <a:cxn ang="0">
                  <a:pos x="69" y="48"/>
                </a:cxn>
                <a:cxn ang="0">
                  <a:pos x="60" y="58"/>
                </a:cxn>
                <a:cxn ang="0">
                  <a:pos x="48" y="64"/>
                </a:cxn>
                <a:cxn ang="0">
                  <a:pos x="33" y="67"/>
                </a:cxn>
                <a:cxn ang="0">
                  <a:pos x="0" y="67"/>
                </a:cxn>
                <a:cxn ang="0">
                  <a:pos x="14" y="0"/>
                </a:cxn>
                <a:cxn ang="0">
                  <a:pos x="29" y="51"/>
                </a:cxn>
                <a:cxn ang="0">
                  <a:pos x="33" y="51"/>
                </a:cxn>
                <a:cxn ang="0">
                  <a:pos x="42" y="47"/>
                </a:cxn>
                <a:cxn ang="0">
                  <a:pos x="47" y="34"/>
                </a:cxn>
                <a:cxn ang="0">
                  <a:pos x="48" y="20"/>
                </a:cxn>
                <a:cxn ang="0">
                  <a:pos x="40" y="15"/>
                </a:cxn>
                <a:cxn ang="0">
                  <a:pos x="37" y="15"/>
                </a:cxn>
                <a:cxn ang="0">
                  <a:pos x="29" y="51"/>
                </a:cxn>
                <a:cxn ang="0">
                  <a:pos x="14" y="0"/>
                </a:cxn>
              </a:cxnLst>
              <a:rect l="0" t="0" r="r" b="b"/>
              <a:pathLst>
                <a:path w="78" h="68">
                  <a:moveTo>
                    <a:pt x="14" y="0"/>
                  </a:moveTo>
                  <a:lnTo>
                    <a:pt x="46" y="0"/>
                  </a:lnTo>
                  <a:lnTo>
                    <a:pt x="63" y="3"/>
                  </a:lnTo>
                  <a:lnTo>
                    <a:pt x="72" y="10"/>
                  </a:lnTo>
                  <a:lnTo>
                    <a:pt x="77" y="21"/>
                  </a:lnTo>
                  <a:lnTo>
                    <a:pt x="75" y="34"/>
                  </a:lnTo>
                  <a:lnTo>
                    <a:pt x="69" y="48"/>
                  </a:lnTo>
                  <a:lnTo>
                    <a:pt x="60" y="58"/>
                  </a:lnTo>
                  <a:lnTo>
                    <a:pt x="48" y="64"/>
                  </a:lnTo>
                  <a:lnTo>
                    <a:pt x="33" y="67"/>
                  </a:lnTo>
                  <a:lnTo>
                    <a:pt x="0" y="67"/>
                  </a:lnTo>
                  <a:lnTo>
                    <a:pt x="14" y="0"/>
                  </a:lnTo>
                  <a:lnTo>
                    <a:pt x="29" y="51"/>
                  </a:lnTo>
                  <a:lnTo>
                    <a:pt x="33" y="51"/>
                  </a:lnTo>
                  <a:lnTo>
                    <a:pt x="42" y="47"/>
                  </a:lnTo>
                  <a:lnTo>
                    <a:pt x="47" y="34"/>
                  </a:lnTo>
                  <a:lnTo>
                    <a:pt x="48" y="20"/>
                  </a:lnTo>
                  <a:lnTo>
                    <a:pt x="40" y="15"/>
                  </a:lnTo>
                  <a:lnTo>
                    <a:pt x="37" y="15"/>
                  </a:lnTo>
                  <a:lnTo>
                    <a:pt x="29" y="51"/>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8" name="Freeform 15"/>
            <p:cNvSpPr>
              <a:spLocks/>
            </p:cNvSpPr>
            <p:nvPr/>
          </p:nvSpPr>
          <p:spPr bwMode="black">
            <a:xfrm>
              <a:off x="1405" y="3549"/>
              <a:ext cx="111" cy="68"/>
            </a:xfrm>
            <a:custGeom>
              <a:avLst/>
              <a:gdLst/>
              <a:ahLst/>
              <a:cxnLst>
                <a:cxn ang="0">
                  <a:pos x="81" y="19"/>
                </a:cxn>
                <a:cxn ang="0">
                  <a:pos x="61" y="67"/>
                </a:cxn>
                <a:cxn ang="0">
                  <a:pos x="34" y="67"/>
                </a:cxn>
                <a:cxn ang="0">
                  <a:pos x="36" y="19"/>
                </a:cxn>
                <a:cxn ang="0">
                  <a:pos x="35" y="19"/>
                </a:cxn>
                <a:cxn ang="0">
                  <a:pos x="24" y="67"/>
                </a:cxn>
                <a:cxn ang="0">
                  <a:pos x="0" y="67"/>
                </a:cxn>
                <a:cxn ang="0">
                  <a:pos x="16" y="0"/>
                </a:cxn>
                <a:cxn ang="0">
                  <a:pos x="54" y="0"/>
                </a:cxn>
                <a:cxn ang="0">
                  <a:pos x="53" y="39"/>
                </a:cxn>
                <a:cxn ang="0">
                  <a:pos x="54" y="39"/>
                </a:cxn>
                <a:cxn ang="0">
                  <a:pos x="70" y="0"/>
                </a:cxn>
                <a:cxn ang="0">
                  <a:pos x="110" y="0"/>
                </a:cxn>
                <a:cxn ang="0">
                  <a:pos x="94" y="67"/>
                </a:cxn>
                <a:cxn ang="0">
                  <a:pos x="71" y="67"/>
                </a:cxn>
                <a:cxn ang="0">
                  <a:pos x="81" y="19"/>
                </a:cxn>
              </a:cxnLst>
              <a:rect l="0" t="0" r="r" b="b"/>
              <a:pathLst>
                <a:path w="111" h="68">
                  <a:moveTo>
                    <a:pt x="81" y="19"/>
                  </a:moveTo>
                  <a:lnTo>
                    <a:pt x="61" y="67"/>
                  </a:lnTo>
                  <a:lnTo>
                    <a:pt x="34" y="67"/>
                  </a:lnTo>
                  <a:lnTo>
                    <a:pt x="36" y="19"/>
                  </a:lnTo>
                  <a:lnTo>
                    <a:pt x="35" y="19"/>
                  </a:lnTo>
                  <a:lnTo>
                    <a:pt x="24" y="67"/>
                  </a:lnTo>
                  <a:lnTo>
                    <a:pt x="0" y="67"/>
                  </a:lnTo>
                  <a:lnTo>
                    <a:pt x="16" y="0"/>
                  </a:lnTo>
                  <a:lnTo>
                    <a:pt x="54" y="0"/>
                  </a:lnTo>
                  <a:lnTo>
                    <a:pt x="53" y="39"/>
                  </a:lnTo>
                  <a:lnTo>
                    <a:pt x="54" y="39"/>
                  </a:lnTo>
                  <a:lnTo>
                    <a:pt x="70" y="0"/>
                  </a:lnTo>
                  <a:lnTo>
                    <a:pt x="110" y="0"/>
                  </a:lnTo>
                  <a:lnTo>
                    <a:pt x="94" y="67"/>
                  </a:lnTo>
                  <a:lnTo>
                    <a:pt x="71" y="67"/>
                  </a:lnTo>
                  <a:lnTo>
                    <a:pt x="81" y="19"/>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9" name="Freeform 16"/>
            <p:cNvSpPr>
              <a:spLocks/>
            </p:cNvSpPr>
            <p:nvPr/>
          </p:nvSpPr>
          <p:spPr bwMode="black">
            <a:xfrm>
              <a:off x="1562" y="3549"/>
              <a:ext cx="82" cy="68"/>
            </a:xfrm>
            <a:custGeom>
              <a:avLst/>
              <a:gdLst/>
              <a:ahLst/>
              <a:cxnLst>
                <a:cxn ang="0">
                  <a:pos x="37" y="0"/>
                </a:cxn>
                <a:cxn ang="0">
                  <a:pos x="73" y="0"/>
                </a:cxn>
                <a:cxn ang="0">
                  <a:pos x="81" y="67"/>
                </a:cxn>
                <a:cxn ang="0">
                  <a:pos x="52" y="67"/>
                </a:cxn>
                <a:cxn ang="0">
                  <a:pos x="51" y="55"/>
                </a:cxn>
                <a:cxn ang="0">
                  <a:pos x="32" y="55"/>
                </a:cxn>
                <a:cxn ang="0">
                  <a:pos x="27" y="67"/>
                </a:cxn>
                <a:cxn ang="0">
                  <a:pos x="0" y="67"/>
                </a:cxn>
                <a:cxn ang="0">
                  <a:pos x="37" y="0"/>
                </a:cxn>
                <a:cxn ang="0">
                  <a:pos x="51" y="39"/>
                </a:cxn>
                <a:cxn ang="0">
                  <a:pos x="51" y="14"/>
                </a:cxn>
                <a:cxn ang="0">
                  <a:pos x="41" y="39"/>
                </a:cxn>
                <a:cxn ang="0">
                  <a:pos x="51" y="39"/>
                </a:cxn>
                <a:cxn ang="0">
                  <a:pos x="37" y="0"/>
                </a:cxn>
              </a:cxnLst>
              <a:rect l="0" t="0" r="r" b="b"/>
              <a:pathLst>
                <a:path w="82" h="68">
                  <a:moveTo>
                    <a:pt x="37" y="0"/>
                  </a:moveTo>
                  <a:lnTo>
                    <a:pt x="73" y="0"/>
                  </a:lnTo>
                  <a:lnTo>
                    <a:pt x="81" y="67"/>
                  </a:lnTo>
                  <a:lnTo>
                    <a:pt x="52" y="67"/>
                  </a:lnTo>
                  <a:lnTo>
                    <a:pt x="51" y="55"/>
                  </a:lnTo>
                  <a:lnTo>
                    <a:pt x="32" y="55"/>
                  </a:lnTo>
                  <a:lnTo>
                    <a:pt x="27" y="67"/>
                  </a:lnTo>
                  <a:lnTo>
                    <a:pt x="0" y="67"/>
                  </a:lnTo>
                  <a:lnTo>
                    <a:pt x="37" y="0"/>
                  </a:lnTo>
                  <a:lnTo>
                    <a:pt x="51" y="39"/>
                  </a:lnTo>
                  <a:lnTo>
                    <a:pt x="51" y="14"/>
                  </a:lnTo>
                  <a:lnTo>
                    <a:pt x="41" y="39"/>
                  </a:lnTo>
                  <a:lnTo>
                    <a:pt x="51" y="39"/>
                  </a:lnTo>
                  <a:lnTo>
                    <a:pt x="37"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20" name="Freeform 17"/>
            <p:cNvSpPr>
              <a:spLocks/>
            </p:cNvSpPr>
            <p:nvPr/>
          </p:nvSpPr>
          <p:spPr bwMode="black">
            <a:xfrm>
              <a:off x="1714" y="3549"/>
              <a:ext cx="78" cy="68"/>
            </a:xfrm>
            <a:custGeom>
              <a:avLst/>
              <a:gdLst/>
              <a:ahLst/>
              <a:cxnLst>
                <a:cxn ang="0">
                  <a:pos x="15" y="0"/>
                </a:cxn>
                <a:cxn ang="0">
                  <a:pos x="56" y="0"/>
                </a:cxn>
                <a:cxn ang="0">
                  <a:pos x="73" y="4"/>
                </a:cxn>
                <a:cxn ang="0">
                  <a:pos x="77" y="18"/>
                </a:cxn>
                <a:cxn ang="0">
                  <a:pos x="71" y="27"/>
                </a:cxn>
                <a:cxn ang="0">
                  <a:pos x="58" y="34"/>
                </a:cxn>
                <a:cxn ang="0">
                  <a:pos x="69" y="41"/>
                </a:cxn>
                <a:cxn ang="0">
                  <a:pos x="69" y="52"/>
                </a:cxn>
                <a:cxn ang="0">
                  <a:pos x="69" y="67"/>
                </a:cxn>
                <a:cxn ang="0">
                  <a:pos x="41" y="67"/>
                </a:cxn>
                <a:cxn ang="0">
                  <a:pos x="42" y="47"/>
                </a:cxn>
                <a:cxn ang="0">
                  <a:pos x="36" y="42"/>
                </a:cxn>
                <a:cxn ang="0">
                  <a:pos x="33" y="42"/>
                </a:cxn>
                <a:cxn ang="0">
                  <a:pos x="28" y="67"/>
                </a:cxn>
                <a:cxn ang="0">
                  <a:pos x="0" y="67"/>
                </a:cxn>
                <a:cxn ang="0">
                  <a:pos x="15" y="0"/>
                </a:cxn>
                <a:cxn ang="0">
                  <a:pos x="38" y="28"/>
                </a:cxn>
                <a:cxn ang="0">
                  <a:pos x="46" y="26"/>
                </a:cxn>
                <a:cxn ang="0">
                  <a:pos x="48" y="21"/>
                </a:cxn>
                <a:cxn ang="0">
                  <a:pos x="41" y="15"/>
                </a:cxn>
                <a:cxn ang="0">
                  <a:pos x="39" y="15"/>
                </a:cxn>
                <a:cxn ang="0">
                  <a:pos x="36" y="28"/>
                </a:cxn>
                <a:cxn ang="0">
                  <a:pos x="38" y="28"/>
                </a:cxn>
                <a:cxn ang="0">
                  <a:pos x="15" y="0"/>
                </a:cxn>
              </a:cxnLst>
              <a:rect l="0" t="0" r="r" b="b"/>
              <a:pathLst>
                <a:path w="78" h="68">
                  <a:moveTo>
                    <a:pt x="15" y="0"/>
                  </a:moveTo>
                  <a:lnTo>
                    <a:pt x="56" y="0"/>
                  </a:lnTo>
                  <a:lnTo>
                    <a:pt x="73" y="4"/>
                  </a:lnTo>
                  <a:lnTo>
                    <a:pt x="77" y="18"/>
                  </a:lnTo>
                  <a:lnTo>
                    <a:pt x="71" y="27"/>
                  </a:lnTo>
                  <a:lnTo>
                    <a:pt x="58" y="34"/>
                  </a:lnTo>
                  <a:lnTo>
                    <a:pt x="69" y="41"/>
                  </a:lnTo>
                  <a:lnTo>
                    <a:pt x="69" y="52"/>
                  </a:lnTo>
                  <a:lnTo>
                    <a:pt x="69" y="67"/>
                  </a:lnTo>
                  <a:lnTo>
                    <a:pt x="41" y="67"/>
                  </a:lnTo>
                  <a:lnTo>
                    <a:pt x="42" y="47"/>
                  </a:lnTo>
                  <a:lnTo>
                    <a:pt x="36" y="42"/>
                  </a:lnTo>
                  <a:lnTo>
                    <a:pt x="33" y="42"/>
                  </a:lnTo>
                  <a:lnTo>
                    <a:pt x="28" y="67"/>
                  </a:lnTo>
                  <a:lnTo>
                    <a:pt x="0" y="67"/>
                  </a:lnTo>
                  <a:lnTo>
                    <a:pt x="15" y="0"/>
                  </a:lnTo>
                  <a:lnTo>
                    <a:pt x="38" y="28"/>
                  </a:lnTo>
                  <a:lnTo>
                    <a:pt x="46" y="26"/>
                  </a:lnTo>
                  <a:lnTo>
                    <a:pt x="48" y="21"/>
                  </a:lnTo>
                  <a:lnTo>
                    <a:pt x="41" y="15"/>
                  </a:lnTo>
                  <a:lnTo>
                    <a:pt x="39" y="15"/>
                  </a:lnTo>
                  <a:lnTo>
                    <a:pt x="36" y="28"/>
                  </a:lnTo>
                  <a:lnTo>
                    <a:pt x="38" y="28"/>
                  </a:lnTo>
                  <a:lnTo>
                    <a:pt x="15"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21" name="Freeform 18"/>
            <p:cNvSpPr>
              <a:spLocks/>
            </p:cNvSpPr>
            <p:nvPr/>
          </p:nvSpPr>
          <p:spPr bwMode="black">
            <a:xfrm>
              <a:off x="1863" y="3549"/>
              <a:ext cx="65" cy="68"/>
            </a:xfrm>
            <a:custGeom>
              <a:avLst/>
              <a:gdLst/>
              <a:ahLst/>
              <a:cxnLst>
                <a:cxn ang="0">
                  <a:pos x="16" y="18"/>
                </a:cxn>
                <a:cxn ang="0">
                  <a:pos x="0" y="18"/>
                </a:cxn>
                <a:cxn ang="0">
                  <a:pos x="4" y="0"/>
                </a:cxn>
                <a:cxn ang="0">
                  <a:pos x="64" y="0"/>
                </a:cxn>
                <a:cxn ang="0">
                  <a:pos x="60" y="18"/>
                </a:cxn>
                <a:cxn ang="0">
                  <a:pos x="43" y="18"/>
                </a:cxn>
                <a:cxn ang="0">
                  <a:pos x="32" y="67"/>
                </a:cxn>
                <a:cxn ang="0">
                  <a:pos x="6" y="67"/>
                </a:cxn>
                <a:cxn ang="0">
                  <a:pos x="16" y="18"/>
                </a:cxn>
              </a:cxnLst>
              <a:rect l="0" t="0" r="r" b="b"/>
              <a:pathLst>
                <a:path w="65" h="68">
                  <a:moveTo>
                    <a:pt x="16" y="18"/>
                  </a:moveTo>
                  <a:lnTo>
                    <a:pt x="0" y="18"/>
                  </a:lnTo>
                  <a:lnTo>
                    <a:pt x="4" y="0"/>
                  </a:lnTo>
                  <a:lnTo>
                    <a:pt x="64" y="0"/>
                  </a:lnTo>
                  <a:lnTo>
                    <a:pt x="60" y="18"/>
                  </a:lnTo>
                  <a:lnTo>
                    <a:pt x="43" y="18"/>
                  </a:lnTo>
                  <a:lnTo>
                    <a:pt x="32" y="67"/>
                  </a:lnTo>
                  <a:lnTo>
                    <a:pt x="6" y="67"/>
                  </a:lnTo>
                  <a:lnTo>
                    <a:pt x="16" y="18"/>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25" name="Freeform 19"/>
            <p:cNvSpPr>
              <a:spLocks/>
            </p:cNvSpPr>
            <p:nvPr/>
          </p:nvSpPr>
          <p:spPr bwMode="black">
            <a:xfrm>
              <a:off x="1985" y="3549"/>
              <a:ext cx="39" cy="68"/>
            </a:xfrm>
            <a:custGeom>
              <a:avLst/>
              <a:gdLst/>
              <a:ahLst/>
              <a:cxnLst>
                <a:cxn ang="0">
                  <a:pos x="12" y="0"/>
                </a:cxn>
                <a:cxn ang="0">
                  <a:pos x="38" y="0"/>
                </a:cxn>
                <a:cxn ang="0">
                  <a:pos x="24" y="67"/>
                </a:cxn>
                <a:cxn ang="0">
                  <a:pos x="0" y="67"/>
                </a:cxn>
                <a:cxn ang="0">
                  <a:pos x="12" y="0"/>
                </a:cxn>
              </a:cxnLst>
              <a:rect l="0" t="0" r="r" b="b"/>
              <a:pathLst>
                <a:path w="39" h="68">
                  <a:moveTo>
                    <a:pt x="12" y="0"/>
                  </a:moveTo>
                  <a:lnTo>
                    <a:pt x="38" y="0"/>
                  </a:lnTo>
                  <a:lnTo>
                    <a:pt x="24" y="67"/>
                  </a:lnTo>
                  <a:lnTo>
                    <a:pt x="0" y="67"/>
                  </a:lnTo>
                  <a:lnTo>
                    <a:pt x="12"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26" name="Freeform 20"/>
            <p:cNvSpPr>
              <a:spLocks/>
            </p:cNvSpPr>
            <p:nvPr/>
          </p:nvSpPr>
          <p:spPr bwMode="black">
            <a:xfrm>
              <a:off x="2086" y="3549"/>
              <a:ext cx="87" cy="68"/>
            </a:xfrm>
            <a:custGeom>
              <a:avLst/>
              <a:gdLst/>
              <a:ahLst/>
              <a:cxnLst>
                <a:cxn ang="0">
                  <a:pos x="14" y="0"/>
                </a:cxn>
                <a:cxn ang="0">
                  <a:pos x="48" y="0"/>
                </a:cxn>
                <a:cxn ang="0">
                  <a:pos x="54" y="39"/>
                </a:cxn>
                <a:cxn ang="0">
                  <a:pos x="63" y="0"/>
                </a:cxn>
                <a:cxn ang="0">
                  <a:pos x="86" y="0"/>
                </a:cxn>
                <a:cxn ang="0">
                  <a:pos x="71" y="67"/>
                </a:cxn>
                <a:cxn ang="0">
                  <a:pos x="37" y="67"/>
                </a:cxn>
                <a:cxn ang="0">
                  <a:pos x="32" y="26"/>
                </a:cxn>
                <a:cxn ang="0">
                  <a:pos x="22" y="67"/>
                </a:cxn>
                <a:cxn ang="0">
                  <a:pos x="0" y="67"/>
                </a:cxn>
                <a:cxn ang="0">
                  <a:pos x="14" y="0"/>
                </a:cxn>
              </a:cxnLst>
              <a:rect l="0" t="0" r="r" b="b"/>
              <a:pathLst>
                <a:path w="87" h="68">
                  <a:moveTo>
                    <a:pt x="14" y="0"/>
                  </a:moveTo>
                  <a:lnTo>
                    <a:pt x="48" y="0"/>
                  </a:lnTo>
                  <a:lnTo>
                    <a:pt x="54" y="39"/>
                  </a:lnTo>
                  <a:lnTo>
                    <a:pt x="63" y="0"/>
                  </a:lnTo>
                  <a:lnTo>
                    <a:pt x="86" y="0"/>
                  </a:lnTo>
                  <a:lnTo>
                    <a:pt x="71" y="67"/>
                  </a:lnTo>
                  <a:lnTo>
                    <a:pt x="37" y="67"/>
                  </a:lnTo>
                  <a:lnTo>
                    <a:pt x="32" y="26"/>
                  </a:lnTo>
                  <a:lnTo>
                    <a:pt x="22" y="67"/>
                  </a:lnTo>
                  <a:lnTo>
                    <a:pt x="0" y="67"/>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grpSp>
      <p:sp>
        <p:nvSpPr>
          <p:cNvPr id="7172" name="Rectangle 4"/>
          <p:cNvSpPr>
            <a:spLocks noGrp="1" noChangeArrowheads="1"/>
          </p:cNvSpPr>
          <p:nvPr>
            <p:ph type="ctrTitle"/>
          </p:nvPr>
        </p:nvSpPr>
        <p:spPr>
          <a:xfrm>
            <a:off x="461963" y="2240926"/>
            <a:ext cx="8234565" cy="912254"/>
          </a:xfrm>
        </p:spPr>
        <p:txBody>
          <a:bodyPr anchor="ctr"/>
          <a:lstStyle>
            <a:lvl1pPr algn="ctr" defTabSz="877888">
              <a:defRPr sz="4400"/>
            </a:lvl1pPr>
          </a:lstStyle>
          <a:p>
            <a:r>
              <a:rPr lang="en-US"/>
              <a:t>Click to edit Master title style</a:t>
            </a:r>
            <a:endParaRPr lang="en-US" dirty="0"/>
          </a:p>
        </p:txBody>
      </p:sp>
      <p:sp>
        <p:nvSpPr>
          <p:cNvPr id="7173" name="Rectangle 5"/>
          <p:cNvSpPr>
            <a:spLocks noGrp="1" noChangeArrowheads="1"/>
          </p:cNvSpPr>
          <p:nvPr>
            <p:ph type="subTitle" idx="1"/>
          </p:nvPr>
        </p:nvSpPr>
        <p:spPr>
          <a:xfrm>
            <a:off x="552366" y="3379733"/>
            <a:ext cx="8039268" cy="492443"/>
          </a:xfrm>
        </p:spPr>
        <p:txBody>
          <a:bodyPr anchor="ctr"/>
          <a:lstStyle>
            <a:lvl1pPr marL="0" indent="0" algn="ctr">
              <a:spcBef>
                <a:spcPts val="0"/>
              </a:spcBef>
              <a:buFontTx/>
              <a:buNone/>
              <a:defRPr sz="3200">
                <a:effectLst/>
              </a:defRPr>
            </a:lvl1pPr>
          </a:lstStyle>
          <a:p>
            <a:r>
              <a:rPr lang="en-US"/>
              <a:t>Click to edit Master subtitle style</a:t>
            </a:r>
            <a:endParaRPr lang="en-US" dirty="0"/>
          </a:p>
        </p:txBody>
      </p:sp>
      <p:sp>
        <p:nvSpPr>
          <p:cNvPr id="22" name="Text Placeholder 21"/>
          <p:cNvSpPr>
            <a:spLocks noGrp="1"/>
          </p:cNvSpPr>
          <p:nvPr>
            <p:ph type="body" sz="quarter" idx="10"/>
          </p:nvPr>
        </p:nvSpPr>
        <p:spPr>
          <a:xfrm>
            <a:off x="5052775" y="5370967"/>
            <a:ext cx="3792538" cy="276999"/>
          </a:xfrm>
        </p:spPr>
        <p:txBody>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p:txBody>
      </p:sp>
      <p:sp>
        <p:nvSpPr>
          <p:cNvPr id="23" name="Text Placeholder 21"/>
          <p:cNvSpPr>
            <a:spLocks noGrp="1"/>
          </p:cNvSpPr>
          <p:nvPr>
            <p:ph type="body" sz="quarter" idx="11"/>
          </p:nvPr>
        </p:nvSpPr>
        <p:spPr>
          <a:xfrm>
            <a:off x="5052775" y="5652182"/>
            <a:ext cx="3792538" cy="246221"/>
          </a:xfrm>
        </p:spPr>
        <p:txBody>
          <a:bodyPr/>
          <a:lstStyle>
            <a:lvl1pPr marL="0" indent="0">
              <a:buNone/>
              <a:defRPr sz="16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p:txBody>
      </p:sp>
      <p:sp>
        <p:nvSpPr>
          <p:cNvPr id="24" name="Text Placeholder 21"/>
          <p:cNvSpPr>
            <a:spLocks noGrp="1"/>
          </p:cNvSpPr>
          <p:nvPr>
            <p:ph type="body" sz="quarter" idx="12"/>
          </p:nvPr>
        </p:nvSpPr>
        <p:spPr>
          <a:xfrm>
            <a:off x="2863194" y="4185295"/>
            <a:ext cx="3420788" cy="738664"/>
          </a:xfrm>
        </p:spPr>
        <p:txBody>
          <a:bodyPr/>
          <a:lstStyle>
            <a:lvl1pPr marL="0" indent="0" algn="ctr">
              <a:spcBef>
                <a:spcPts val="0"/>
              </a:spcBef>
              <a:buNone/>
              <a:defRPr sz="24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p:txBody>
      </p:sp>
    </p:spTree>
    <p:extLst>
      <p:ext uri="{BB962C8B-B14F-4D97-AF65-F5344CB8AC3E}">
        <p14:creationId xmlns:p14="http://schemas.microsoft.com/office/powerpoint/2010/main" val="2247712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23393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7488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35390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90638"/>
            <a:ext cx="3810000" cy="4424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290638"/>
            <a:ext cx="3810000" cy="4424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828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032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726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3863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03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0850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4542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316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304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04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4304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2"/>
          <p:cNvSpPr>
            <a:spLocks noChangeArrowheads="1"/>
          </p:cNvSpPr>
          <p:nvPr/>
        </p:nvSpPr>
        <p:spPr bwMode="auto">
          <a:xfrm>
            <a:off x="6142038" y="6488113"/>
            <a:ext cx="2540000" cy="211137"/>
          </a:xfrm>
          <a:prstGeom prst="rect">
            <a:avLst/>
          </a:prstGeom>
          <a:noFill/>
          <a:ln w="12700">
            <a:noFill/>
            <a:miter lim="800000"/>
            <a:headEnd/>
            <a:tailEnd/>
          </a:ln>
          <a:effectLst/>
        </p:spPr>
        <p:txBody>
          <a:bodyPr lIns="88900" tIns="44450" rIns="88900" bIns="44450">
            <a:spAutoFit/>
          </a:bodyPr>
          <a:lstStyle/>
          <a:p>
            <a:pPr algn="r" defTabSz="887413" eaLnBrk="0" hangingPunct="0">
              <a:spcBef>
                <a:spcPct val="50000"/>
              </a:spcBef>
              <a:defRPr/>
            </a:pPr>
            <a:fld id="{5D5EA069-978B-4485-B903-8099FF813BE9}" type="slidenum">
              <a:rPr lang="en-US" sz="800" b="0">
                <a:solidFill>
                  <a:schemeClr val="bg2"/>
                </a:solidFill>
                <a:latin typeface="Arial" charset="0"/>
                <a:ea typeface="ＭＳ Ｐゴシック" pitchFamily="-112" charset="-128"/>
                <a:cs typeface="+mn-cs"/>
              </a:rPr>
              <a:pPr algn="r" defTabSz="887413" eaLnBrk="0" hangingPunct="0">
                <a:spcBef>
                  <a:spcPct val="50000"/>
                </a:spcBef>
                <a:defRPr/>
              </a:pPr>
              <a:t>‹#›</a:t>
            </a:fld>
            <a:endParaRPr lang="en-US" sz="800" b="0" dirty="0">
              <a:solidFill>
                <a:schemeClr val="bg2"/>
              </a:solidFill>
              <a:latin typeface="Arial" charset="0"/>
              <a:ea typeface="ＭＳ Ｐゴシック" pitchFamily="-112" charset="-128"/>
              <a:cs typeface="+mn-cs"/>
            </a:endParaRPr>
          </a:p>
        </p:txBody>
      </p:sp>
      <p:grpSp>
        <p:nvGrpSpPr>
          <p:cNvPr id="8" name="Group 5"/>
          <p:cNvGrpSpPr>
            <a:grpSpLocks/>
          </p:cNvGrpSpPr>
          <p:nvPr userDrawn="1"/>
        </p:nvGrpSpPr>
        <p:grpSpPr bwMode="auto">
          <a:xfrm>
            <a:off x="474663" y="5321300"/>
            <a:ext cx="3671887" cy="596900"/>
            <a:chOff x="299" y="3352"/>
            <a:chExt cx="2313" cy="376"/>
          </a:xfrm>
          <a:solidFill>
            <a:schemeClr val="bg1"/>
          </a:solidFill>
        </p:grpSpPr>
        <p:sp>
          <p:nvSpPr>
            <p:cNvPr id="9" name="Freeform 6"/>
            <p:cNvSpPr>
              <a:spLocks/>
            </p:cNvSpPr>
            <p:nvPr/>
          </p:nvSpPr>
          <p:spPr bwMode="black">
            <a:xfrm>
              <a:off x="1668" y="3352"/>
              <a:ext cx="944" cy="376"/>
            </a:xfrm>
            <a:custGeom>
              <a:avLst/>
              <a:gdLst/>
              <a:ahLst/>
              <a:cxnLst>
                <a:cxn ang="0">
                  <a:pos x="943" y="147"/>
                </a:cxn>
                <a:cxn ang="0">
                  <a:pos x="775" y="147"/>
                </a:cxn>
                <a:cxn ang="0">
                  <a:pos x="816" y="0"/>
                </a:cxn>
                <a:cxn ang="0">
                  <a:pos x="672" y="147"/>
                </a:cxn>
                <a:cxn ang="0">
                  <a:pos x="3" y="147"/>
                </a:cxn>
                <a:cxn ang="0">
                  <a:pos x="0" y="148"/>
                </a:cxn>
                <a:cxn ang="0">
                  <a:pos x="3" y="149"/>
                </a:cxn>
                <a:cxn ang="0">
                  <a:pos x="106" y="151"/>
                </a:cxn>
                <a:cxn ang="0">
                  <a:pos x="332" y="153"/>
                </a:cxn>
                <a:cxn ang="0">
                  <a:pos x="660" y="159"/>
                </a:cxn>
                <a:cxn ang="0">
                  <a:pos x="600" y="221"/>
                </a:cxn>
                <a:cxn ang="0">
                  <a:pos x="578" y="245"/>
                </a:cxn>
                <a:cxn ang="0">
                  <a:pos x="580" y="245"/>
                </a:cxn>
                <a:cxn ang="0">
                  <a:pos x="606" y="221"/>
                </a:cxn>
                <a:cxn ang="0">
                  <a:pos x="673" y="160"/>
                </a:cxn>
                <a:cxn ang="0">
                  <a:pos x="756" y="160"/>
                </a:cxn>
                <a:cxn ang="0">
                  <a:pos x="748" y="195"/>
                </a:cxn>
                <a:cxn ang="0">
                  <a:pos x="740" y="230"/>
                </a:cxn>
                <a:cxn ang="0">
                  <a:pos x="567" y="318"/>
                </a:cxn>
                <a:cxn ang="0">
                  <a:pos x="471" y="368"/>
                </a:cxn>
                <a:cxn ang="0">
                  <a:pos x="472" y="369"/>
                </a:cxn>
                <a:cxn ang="0">
                  <a:pos x="563" y="326"/>
                </a:cxn>
                <a:cxn ang="0">
                  <a:pos x="738" y="241"/>
                </a:cxn>
                <a:cxn ang="0">
                  <a:pos x="716" y="336"/>
                </a:cxn>
                <a:cxn ang="0">
                  <a:pos x="708" y="373"/>
                </a:cxn>
                <a:cxn ang="0">
                  <a:pos x="708" y="375"/>
                </a:cxn>
                <a:cxn ang="0">
                  <a:pos x="710" y="374"/>
                </a:cxn>
                <a:cxn ang="0">
                  <a:pos x="721" y="335"/>
                </a:cxn>
                <a:cxn ang="0">
                  <a:pos x="748" y="236"/>
                </a:cxn>
                <a:cxn ang="0">
                  <a:pos x="820" y="203"/>
                </a:cxn>
                <a:cxn ang="0">
                  <a:pos x="883" y="173"/>
                </a:cxn>
                <a:cxn ang="0">
                  <a:pos x="943" y="147"/>
                </a:cxn>
                <a:cxn ang="0">
                  <a:pos x="688" y="147"/>
                </a:cxn>
                <a:cxn ang="0">
                  <a:pos x="752" y="87"/>
                </a:cxn>
                <a:cxn ang="0">
                  <a:pos x="779" y="61"/>
                </a:cxn>
                <a:cxn ang="0">
                  <a:pos x="759" y="147"/>
                </a:cxn>
                <a:cxn ang="0">
                  <a:pos x="688" y="147"/>
                </a:cxn>
                <a:cxn ang="0">
                  <a:pos x="943" y="147"/>
                </a:cxn>
                <a:cxn ang="0">
                  <a:pos x="770" y="161"/>
                </a:cxn>
                <a:cxn ang="0">
                  <a:pos x="871" y="163"/>
                </a:cxn>
                <a:cxn ang="0">
                  <a:pos x="837" y="181"/>
                </a:cxn>
                <a:cxn ang="0">
                  <a:pos x="752" y="224"/>
                </a:cxn>
                <a:cxn ang="0">
                  <a:pos x="770" y="161"/>
                </a:cxn>
                <a:cxn ang="0">
                  <a:pos x="943" y="147"/>
                </a:cxn>
              </a:cxnLst>
              <a:rect l="0" t="0" r="r" b="b"/>
              <a:pathLst>
                <a:path w="944" h="376">
                  <a:moveTo>
                    <a:pt x="943" y="147"/>
                  </a:moveTo>
                  <a:lnTo>
                    <a:pt x="775" y="147"/>
                  </a:lnTo>
                  <a:lnTo>
                    <a:pt x="816" y="0"/>
                  </a:lnTo>
                  <a:lnTo>
                    <a:pt x="672" y="147"/>
                  </a:lnTo>
                  <a:lnTo>
                    <a:pt x="3" y="147"/>
                  </a:lnTo>
                  <a:lnTo>
                    <a:pt x="0" y="148"/>
                  </a:lnTo>
                  <a:lnTo>
                    <a:pt x="3" y="149"/>
                  </a:lnTo>
                  <a:lnTo>
                    <a:pt x="106" y="151"/>
                  </a:lnTo>
                  <a:lnTo>
                    <a:pt x="332" y="153"/>
                  </a:lnTo>
                  <a:lnTo>
                    <a:pt x="660" y="159"/>
                  </a:lnTo>
                  <a:lnTo>
                    <a:pt x="600" y="221"/>
                  </a:lnTo>
                  <a:lnTo>
                    <a:pt x="578" y="245"/>
                  </a:lnTo>
                  <a:lnTo>
                    <a:pt x="580" y="245"/>
                  </a:lnTo>
                  <a:lnTo>
                    <a:pt x="606" y="221"/>
                  </a:lnTo>
                  <a:lnTo>
                    <a:pt x="673" y="160"/>
                  </a:lnTo>
                  <a:lnTo>
                    <a:pt x="756" y="160"/>
                  </a:lnTo>
                  <a:lnTo>
                    <a:pt x="748" y="195"/>
                  </a:lnTo>
                  <a:lnTo>
                    <a:pt x="740" y="230"/>
                  </a:lnTo>
                  <a:lnTo>
                    <a:pt x="567" y="318"/>
                  </a:lnTo>
                  <a:lnTo>
                    <a:pt x="471" y="368"/>
                  </a:lnTo>
                  <a:lnTo>
                    <a:pt x="472" y="369"/>
                  </a:lnTo>
                  <a:lnTo>
                    <a:pt x="563" y="326"/>
                  </a:lnTo>
                  <a:lnTo>
                    <a:pt x="738" y="241"/>
                  </a:lnTo>
                  <a:lnTo>
                    <a:pt x="716" y="336"/>
                  </a:lnTo>
                  <a:lnTo>
                    <a:pt x="708" y="373"/>
                  </a:lnTo>
                  <a:lnTo>
                    <a:pt x="708" y="375"/>
                  </a:lnTo>
                  <a:lnTo>
                    <a:pt x="710" y="374"/>
                  </a:lnTo>
                  <a:lnTo>
                    <a:pt x="721" y="335"/>
                  </a:lnTo>
                  <a:lnTo>
                    <a:pt x="748" y="236"/>
                  </a:lnTo>
                  <a:lnTo>
                    <a:pt x="820" y="203"/>
                  </a:lnTo>
                  <a:lnTo>
                    <a:pt x="883" y="173"/>
                  </a:lnTo>
                  <a:lnTo>
                    <a:pt x="943" y="147"/>
                  </a:lnTo>
                  <a:lnTo>
                    <a:pt x="688" y="147"/>
                  </a:lnTo>
                  <a:lnTo>
                    <a:pt x="752" y="87"/>
                  </a:lnTo>
                  <a:lnTo>
                    <a:pt x="779" y="61"/>
                  </a:lnTo>
                  <a:lnTo>
                    <a:pt x="759" y="147"/>
                  </a:lnTo>
                  <a:lnTo>
                    <a:pt x="688" y="147"/>
                  </a:lnTo>
                  <a:lnTo>
                    <a:pt x="943" y="147"/>
                  </a:lnTo>
                  <a:lnTo>
                    <a:pt x="770" y="161"/>
                  </a:lnTo>
                  <a:lnTo>
                    <a:pt x="871" y="163"/>
                  </a:lnTo>
                  <a:lnTo>
                    <a:pt x="837" y="181"/>
                  </a:lnTo>
                  <a:lnTo>
                    <a:pt x="752" y="224"/>
                  </a:lnTo>
                  <a:lnTo>
                    <a:pt x="770" y="161"/>
                  </a:lnTo>
                  <a:lnTo>
                    <a:pt x="943" y="147"/>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0" name="Freeform 7"/>
            <p:cNvSpPr>
              <a:spLocks/>
            </p:cNvSpPr>
            <p:nvPr/>
          </p:nvSpPr>
          <p:spPr bwMode="black">
            <a:xfrm>
              <a:off x="299" y="3549"/>
              <a:ext cx="56" cy="68"/>
            </a:xfrm>
            <a:custGeom>
              <a:avLst/>
              <a:gdLst/>
              <a:ahLst/>
              <a:cxnLst>
                <a:cxn ang="0">
                  <a:pos x="14" y="0"/>
                </a:cxn>
                <a:cxn ang="0">
                  <a:pos x="40" y="0"/>
                </a:cxn>
                <a:cxn ang="0">
                  <a:pos x="30" y="49"/>
                </a:cxn>
                <a:cxn ang="0">
                  <a:pos x="55" y="49"/>
                </a:cxn>
                <a:cxn ang="0">
                  <a:pos x="50" y="67"/>
                </a:cxn>
                <a:cxn ang="0">
                  <a:pos x="0" y="67"/>
                </a:cxn>
                <a:cxn ang="0">
                  <a:pos x="14" y="0"/>
                </a:cxn>
              </a:cxnLst>
              <a:rect l="0" t="0" r="r" b="b"/>
              <a:pathLst>
                <a:path w="56" h="68">
                  <a:moveTo>
                    <a:pt x="14" y="0"/>
                  </a:moveTo>
                  <a:lnTo>
                    <a:pt x="40" y="0"/>
                  </a:lnTo>
                  <a:lnTo>
                    <a:pt x="30" y="49"/>
                  </a:lnTo>
                  <a:lnTo>
                    <a:pt x="55" y="49"/>
                  </a:lnTo>
                  <a:lnTo>
                    <a:pt x="50" y="67"/>
                  </a:lnTo>
                  <a:lnTo>
                    <a:pt x="0" y="67"/>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1" name="Freeform 8"/>
            <p:cNvSpPr>
              <a:spLocks/>
            </p:cNvSpPr>
            <p:nvPr/>
          </p:nvSpPr>
          <p:spPr bwMode="black">
            <a:xfrm>
              <a:off x="415" y="3547"/>
              <a:ext cx="74" cy="72"/>
            </a:xfrm>
            <a:custGeom>
              <a:avLst/>
              <a:gdLst/>
              <a:ahLst/>
              <a:cxnLst>
                <a:cxn ang="0">
                  <a:pos x="44" y="0"/>
                </a:cxn>
                <a:cxn ang="0">
                  <a:pos x="59" y="3"/>
                </a:cxn>
                <a:cxn ang="0">
                  <a:pos x="69" y="10"/>
                </a:cxn>
                <a:cxn ang="0">
                  <a:pos x="73" y="21"/>
                </a:cxn>
                <a:cxn ang="0">
                  <a:pos x="72" y="36"/>
                </a:cxn>
                <a:cxn ang="0">
                  <a:pos x="66" y="50"/>
                </a:cxn>
                <a:cxn ang="0">
                  <a:pos x="57" y="61"/>
                </a:cxn>
                <a:cxn ang="0">
                  <a:pos x="44" y="68"/>
                </a:cxn>
                <a:cxn ang="0">
                  <a:pos x="29" y="71"/>
                </a:cxn>
                <a:cxn ang="0">
                  <a:pos x="13" y="68"/>
                </a:cxn>
                <a:cxn ang="0">
                  <a:pos x="4" y="61"/>
                </a:cxn>
                <a:cxn ang="0">
                  <a:pos x="0" y="50"/>
                </a:cxn>
                <a:cxn ang="0">
                  <a:pos x="1" y="36"/>
                </a:cxn>
                <a:cxn ang="0">
                  <a:pos x="6" y="21"/>
                </a:cxn>
                <a:cxn ang="0">
                  <a:pos x="15" y="10"/>
                </a:cxn>
                <a:cxn ang="0">
                  <a:pos x="29" y="3"/>
                </a:cxn>
                <a:cxn ang="0">
                  <a:pos x="44" y="0"/>
                </a:cxn>
                <a:cxn ang="0">
                  <a:pos x="32" y="53"/>
                </a:cxn>
                <a:cxn ang="0">
                  <a:pos x="39" y="50"/>
                </a:cxn>
                <a:cxn ang="0">
                  <a:pos x="44" y="36"/>
                </a:cxn>
                <a:cxn ang="0">
                  <a:pos x="45" y="21"/>
                </a:cxn>
                <a:cxn ang="0">
                  <a:pos x="40" y="19"/>
                </a:cxn>
                <a:cxn ang="0">
                  <a:pos x="34" y="21"/>
                </a:cxn>
                <a:cxn ang="0">
                  <a:pos x="29" y="36"/>
                </a:cxn>
                <a:cxn ang="0">
                  <a:pos x="28" y="50"/>
                </a:cxn>
                <a:cxn ang="0">
                  <a:pos x="32" y="53"/>
                </a:cxn>
                <a:cxn ang="0">
                  <a:pos x="44" y="0"/>
                </a:cxn>
              </a:cxnLst>
              <a:rect l="0" t="0" r="r" b="b"/>
              <a:pathLst>
                <a:path w="74" h="72">
                  <a:moveTo>
                    <a:pt x="44" y="0"/>
                  </a:moveTo>
                  <a:lnTo>
                    <a:pt x="59" y="3"/>
                  </a:lnTo>
                  <a:lnTo>
                    <a:pt x="69" y="10"/>
                  </a:lnTo>
                  <a:lnTo>
                    <a:pt x="73" y="21"/>
                  </a:lnTo>
                  <a:lnTo>
                    <a:pt x="72" y="36"/>
                  </a:lnTo>
                  <a:lnTo>
                    <a:pt x="66" y="50"/>
                  </a:lnTo>
                  <a:lnTo>
                    <a:pt x="57" y="61"/>
                  </a:lnTo>
                  <a:lnTo>
                    <a:pt x="44" y="68"/>
                  </a:lnTo>
                  <a:lnTo>
                    <a:pt x="29" y="71"/>
                  </a:lnTo>
                  <a:lnTo>
                    <a:pt x="13" y="68"/>
                  </a:lnTo>
                  <a:lnTo>
                    <a:pt x="4" y="61"/>
                  </a:lnTo>
                  <a:lnTo>
                    <a:pt x="0" y="50"/>
                  </a:lnTo>
                  <a:lnTo>
                    <a:pt x="1" y="36"/>
                  </a:lnTo>
                  <a:lnTo>
                    <a:pt x="6" y="21"/>
                  </a:lnTo>
                  <a:lnTo>
                    <a:pt x="15" y="10"/>
                  </a:lnTo>
                  <a:lnTo>
                    <a:pt x="29" y="3"/>
                  </a:lnTo>
                  <a:lnTo>
                    <a:pt x="44" y="0"/>
                  </a:lnTo>
                  <a:lnTo>
                    <a:pt x="32" y="53"/>
                  </a:lnTo>
                  <a:lnTo>
                    <a:pt x="39" y="50"/>
                  </a:lnTo>
                  <a:lnTo>
                    <a:pt x="44" y="36"/>
                  </a:lnTo>
                  <a:lnTo>
                    <a:pt x="45" y="21"/>
                  </a:lnTo>
                  <a:lnTo>
                    <a:pt x="40" y="19"/>
                  </a:lnTo>
                  <a:lnTo>
                    <a:pt x="34" y="21"/>
                  </a:lnTo>
                  <a:lnTo>
                    <a:pt x="29" y="36"/>
                  </a:lnTo>
                  <a:lnTo>
                    <a:pt x="28" y="50"/>
                  </a:lnTo>
                  <a:lnTo>
                    <a:pt x="32" y="53"/>
                  </a:lnTo>
                  <a:lnTo>
                    <a:pt x="4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2" name="Freeform 9"/>
            <p:cNvSpPr>
              <a:spLocks/>
            </p:cNvSpPr>
            <p:nvPr/>
          </p:nvSpPr>
          <p:spPr bwMode="black">
            <a:xfrm>
              <a:off x="546" y="3547"/>
              <a:ext cx="72" cy="72"/>
            </a:xfrm>
            <a:custGeom>
              <a:avLst/>
              <a:gdLst/>
              <a:ahLst/>
              <a:cxnLst>
                <a:cxn ang="0">
                  <a:pos x="68" y="44"/>
                </a:cxn>
                <a:cxn ang="0">
                  <a:pos x="62" y="56"/>
                </a:cxn>
                <a:cxn ang="0">
                  <a:pos x="52" y="64"/>
                </a:cxn>
                <a:cxn ang="0">
                  <a:pos x="41" y="69"/>
                </a:cxn>
                <a:cxn ang="0">
                  <a:pos x="29" y="71"/>
                </a:cxn>
                <a:cxn ang="0">
                  <a:pos x="14" y="68"/>
                </a:cxn>
                <a:cxn ang="0">
                  <a:pos x="4" y="61"/>
                </a:cxn>
                <a:cxn ang="0">
                  <a:pos x="0" y="50"/>
                </a:cxn>
                <a:cxn ang="0">
                  <a:pos x="1" y="36"/>
                </a:cxn>
                <a:cxn ang="0">
                  <a:pos x="6" y="21"/>
                </a:cxn>
                <a:cxn ang="0">
                  <a:pos x="15" y="10"/>
                </a:cxn>
                <a:cxn ang="0">
                  <a:pos x="28" y="3"/>
                </a:cxn>
                <a:cxn ang="0">
                  <a:pos x="44" y="0"/>
                </a:cxn>
                <a:cxn ang="0">
                  <a:pos x="56" y="1"/>
                </a:cxn>
                <a:cxn ang="0">
                  <a:pos x="66" y="6"/>
                </a:cxn>
                <a:cxn ang="0">
                  <a:pos x="71" y="14"/>
                </a:cxn>
                <a:cxn ang="0">
                  <a:pos x="71" y="26"/>
                </a:cxn>
                <a:cxn ang="0">
                  <a:pos x="46" y="26"/>
                </a:cxn>
                <a:cxn ang="0">
                  <a:pos x="41" y="19"/>
                </a:cxn>
                <a:cxn ang="0">
                  <a:pos x="34" y="23"/>
                </a:cxn>
                <a:cxn ang="0">
                  <a:pos x="29" y="36"/>
                </a:cxn>
                <a:cxn ang="0">
                  <a:pos x="27" y="48"/>
                </a:cxn>
                <a:cxn ang="0">
                  <a:pos x="33" y="53"/>
                </a:cxn>
                <a:cxn ang="0">
                  <a:pos x="41" y="44"/>
                </a:cxn>
                <a:cxn ang="0">
                  <a:pos x="68" y="44"/>
                </a:cxn>
              </a:cxnLst>
              <a:rect l="0" t="0" r="r" b="b"/>
              <a:pathLst>
                <a:path w="72" h="72">
                  <a:moveTo>
                    <a:pt x="68" y="44"/>
                  </a:moveTo>
                  <a:lnTo>
                    <a:pt x="62" y="56"/>
                  </a:lnTo>
                  <a:lnTo>
                    <a:pt x="52" y="64"/>
                  </a:lnTo>
                  <a:lnTo>
                    <a:pt x="41" y="69"/>
                  </a:lnTo>
                  <a:lnTo>
                    <a:pt x="29" y="71"/>
                  </a:lnTo>
                  <a:lnTo>
                    <a:pt x="14" y="68"/>
                  </a:lnTo>
                  <a:lnTo>
                    <a:pt x="4" y="61"/>
                  </a:lnTo>
                  <a:lnTo>
                    <a:pt x="0" y="50"/>
                  </a:lnTo>
                  <a:lnTo>
                    <a:pt x="1" y="36"/>
                  </a:lnTo>
                  <a:lnTo>
                    <a:pt x="6" y="21"/>
                  </a:lnTo>
                  <a:lnTo>
                    <a:pt x="15" y="10"/>
                  </a:lnTo>
                  <a:lnTo>
                    <a:pt x="28" y="3"/>
                  </a:lnTo>
                  <a:lnTo>
                    <a:pt x="44" y="0"/>
                  </a:lnTo>
                  <a:lnTo>
                    <a:pt x="56" y="1"/>
                  </a:lnTo>
                  <a:lnTo>
                    <a:pt x="66" y="6"/>
                  </a:lnTo>
                  <a:lnTo>
                    <a:pt x="71" y="14"/>
                  </a:lnTo>
                  <a:lnTo>
                    <a:pt x="71" y="26"/>
                  </a:lnTo>
                  <a:lnTo>
                    <a:pt x="46" y="26"/>
                  </a:lnTo>
                  <a:lnTo>
                    <a:pt x="41" y="19"/>
                  </a:lnTo>
                  <a:lnTo>
                    <a:pt x="34" y="23"/>
                  </a:lnTo>
                  <a:lnTo>
                    <a:pt x="29" y="36"/>
                  </a:lnTo>
                  <a:lnTo>
                    <a:pt x="27" y="48"/>
                  </a:lnTo>
                  <a:lnTo>
                    <a:pt x="33" y="53"/>
                  </a:lnTo>
                  <a:lnTo>
                    <a:pt x="41" y="44"/>
                  </a:lnTo>
                  <a:lnTo>
                    <a:pt x="68" y="44"/>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3" name="Freeform 10"/>
            <p:cNvSpPr>
              <a:spLocks/>
            </p:cNvSpPr>
            <p:nvPr/>
          </p:nvSpPr>
          <p:spPr bwMode="black">
            <a:xfrm>
              <a:off x="680" y="3549"/>
              <a:ext cx="87" cy="68"/>
            </a:xfrm>
            <a:custGeom>
              <a:avLst/>
              <a:gdLst/>
              <a:ahLst/>
              <a:cxnLst>
                <a:cxn ang="0">
                  <a:pos x="15" y="0"/>
                </a:cxn>
                <a:cxn ang="0">
                  <a:pos x="42" y="0"/>
                </a:cxn>
                <a:cxn ang="0">
                  <a:pos x="35" y="28"/>
                </a:cxn>
                <a:cxn ang="0">
                  <a:pos x="56" y="0"/>
                </a:cxn>
                <a:cxn ang="0">
                  <a:pos x="86" y="0"/>
                </a:cxn>
                <a:cxn ang="0">
                  <a:pos x="60" y="32"/>
                </a:cxn>
                <a:cxn ang="0">
                  <a:pos x="73" y="67"/>
                </a:cxn>
                <a:cxn ang="0">
                  <a:pos x="44" y="67"/>
                </a:cxn>
                <a:cxn ang="0">
                  <a:pos x="34" y="37"/>
                </a:cxn>
                <a:cxn ang="0">
                  <a:pos x="27" y="67"/>
                </a:cxn>
                <a:cxn ang="0">
                  <a:pos x="0" y="67"/>
                </a:cxn>
                <a:cxn ang="0">
                  <a:pos x="15" y="0"/>
                </a:cxn>
              </a:cxnLst>
              <a:rect l="0" t="0" r="r" b="b"/>
              <a:pathLst>
                <a:path w="87" h="68">
                  <a:moveTo>
                    <a:pt x="15" y="0"/>
                  </a:moveTo>
                  <a:lnTo>
                    <a:pt x="42" y="0"/>
                  </a:lnTo>
                  <a:lnTo>
                    <a:pt x="35" y="28"/>
                  </a:lnTo>
                  <a:lnTo>
                    <a:pt x="56" y="0"/>
                  </a:lnTo>
                  <a:lnTo>
                    <a:pt x="86" y="0"/>
                  </a:lnTo>
                  <a:lnTo>
                    <a:pt x="60" y="32"/>
                  </a:lnTo>
                  <a:lnTo>
                    <a:pt x="73" y="67"/>
                  </a:lnTo>
                  <a:lnTo>
                    <a:pt x="44" y="67"/>
                  </a:lnTo>
                  <a:lnTo>
                    <a:pt x="34" y="37"/>
                  </a:lnTo>
                  <a:lnTo>
                    <a:pt x="27" y="67"/>
                  </a:lnTo>
                  <a:lnTo>
                    <a:pt x="0" y="67"/>
                  </a:lnTo>
                  <a:lnTo>
                    <a:pt x="15"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4" name="Freeform 11"/>
            <p:cNvSpPr>
              <a:spLocks/>
            </p:cNvSpPr>
            <p:nvPr/>
          </p:nvSpPr>
          <p:spPr bwMode="black">
            <a:xfrm>
              <a:off x="818" y="3549"/>
              <a:ext cx="82" cy="68"/>
            </a:xfrm>
            <a:custGeom>
              <a:avLst/>
              <a:gdLst/>
              <a:ahLst/>
              <a:cxnLst>
                <a:cxn ang="0">
                  <a:pos x="44" y="42"/>
                </a:cxn>
                <a:cxn ang="0">
                  <a:pos x="33" y="42"/>
                </a:cxn>
                <a:cxn ang="0">
                  <a:pos x="27" y="67"/>
                </a:cxn>
                <a:cxn ang="0">
                  <a:pos x="0" y="67"/>
                </a:cxn>
                <a:cxn ang="0">
                  <a:pos x="15" y="0"/>
                </a:cxn>
                <a:cxn ang="0">
                  <a:pos x="42" y="0"/>
                </a:cxn>
                <a:cxn ang="0">
                  <a:pos x="36" y="23"/>
                </a:cxn>
                <a:cxn ang="0">
                  <a:pos x="49" y="23"/>
                </a:cxn>
                <a:cxn ang="0">
                  <a:pos x="54" y="0"/>
                </a:cxn>
                <a:cxn ang="0">
                  <a:pos x="81" y="0"/>
                </a:cxn>
                <a:cxn ang="0">
                  <a:pos x="68" y="67"/>
                </a:cxn>
                <a:cxn ang="0">
                  <a:pos x="40" y="67"/>
                </a:cxn>
                <a:cxn ang="0">
                  <a:pos x="44" y="42"/>
                </a:cxn>
              </a:cxnLst>
              <a:rect l="0" t="0" r="r" b="b"/>
              <a:pathLst>
                <a:path w="82" h="68">
                  <a:moveTo>
                    <a:pt x="44" y="42"/>
                  </a:moveTo>
                  <a:lnTo>
                    <a:pt x="33" y="42"/>
                  </a:lnTo>
                  <a:lnTo>
                    <a:pt x="27" y="67"/>
                  </a:lnTo>
                  <a:lnTo>
                    <a:pt x="0" y="67"/>
                  </a:lnTo>
                  <a:lnTo>
                    <a:pt x="15" y="0"/>
                  </a:lnTo>
                  <a:lnTo>
                    <a:pt x="42" y="0"/>
                  </a:lnTo>
                  <a:lnTo>
                    <a:pt x="36" y="23"/>
                  </a:lnTo>
                  <a:lnTo>
                    <a:pt x="49" y="23"/>
                  </a:lnTo>
                  <a:lnTo>
                    <a:pt x="54" y="0"/>
                  </a:lnTo>
                  <a:lnTo>
                    <a:pt x="81" y="0"/>
                  </a:lnTo>
                  <a:lnTo>
                    <a:pt x="68" y="67"/>
                  </a:lnTo>
                  <a:lnTo>
                    <a:pt x="40" y="67"/>
                  </a:lnTo>
                  <a:lnTo>
                    <a:pt x="44" y="42"/>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5" name="Freeform 12"/>
            <p:cNvSpPr>
              <a:spLocks/>
            </p:cNvSpPr>
            <p:nvPr/>
          </p:nvSpPr>
          <p:spPr bwMode="black">
            <a:xfrm>
              <a:off x="957" y="3549"/>
              <a:ext cx="68" cy="68"/>
            </a:xfrm>
            <a:custGeom>
              <a:avLst/>
              <a:gdLst/>
              <a:ahLst/>
              <a:cxnLst>
                <a:cxn ang="0">
                  <a:pos x="14" y="0"/>
                </a:cxn>
                <a:cxn ang="0">
                  <a:pos x="67" y="0"/>
                </a:cxn>
                <a:cxn ang="0">
                  <a:pos x="64" y="18"/>
                </a:cxn>
                <a:cxn ang="0">
                  <a:pos x="37" y="18"/>
                </a:cxn>
                <a:cxn ang="0">
                  <a:pos x="35" y="24"/>
                </a:cxn>
                <a:cxn ang="0">
                  <a:pos x="59" y="24"/>
                </a:cxn>
                <a:cxn ang="0">
                  <a:pos x="56" y="42"/>
                </a:cxn>
                <a:cxn ang="0">
                  <a:pos x="31" y="42"/>
                </a:cxn>
                <a:cxn ang="0">
                  <a:pos x="29" y="49"/>
                </a:cxn>
                <a:cxn ang="0">
                  <a:pos x="57" y="49"/>
                </a:cxn>
                <a:cxn ang="0">
                  <a:pos x="54" y="67"/>
                </a:cxn>
                <a:cxn ang="0">
                  <a:pos x="0" y="67"/>
                </a:cxn>
                <a:cxn ang="0">
                  <a:pos x="14" y="0"/>
                </a:cxn>
              </a:cxnLst>
              <a:rect l="0" t="0" r="r" b="b"/>
              <a:pathLst>
                <a:path w="68" h="68">
                  <a:moveTo>
                    <a:pt x="14" y="0"/>
                  </a:moveTo>
                  <a:lnTo>
                    <a:pt x="67" y="0"/>
                  </a:lnTo>
                  <a:lnTo>
                    <a:pt x="64" y="18"/>
                  </a:lnTo>
                  <a:lnTo>
                    <a:pt x="37" y="18"/>
                  </a:lnTo>
                  <a:lnTo>
                    <a:pt x="35" y="24"/>
                  </a:lnTo>
                  <a:lnTo>
                    <a:pt x="59" y="24"/>
                  </a:lnTo>
                  <a:lnTo>
                    <a:pt x="56" y="42"/>
                  </a:lnTo>
                  <a:lnTo>
                    <a:pt x="31" y="42"/>
                  </a:lnTo>
                  <a:lnTo>
                    <a:pt x="29" y="49"/>
                  </a:lnTo>
                  <a:lnTo>
                    <a:pt x="57" y="49"/>
                  </a:lnTo>
                  <a:lnTo>
                    <a:pt x="54" y="67"/>
                  </a:lnTo>
                  <a:lnTo>
                    <a:pt x="0" y="67"/>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6" name="Freeform 13"/>
            <p:cNvSpPr>
              <a:spLocks/>
            </p:cNvSpPr>
            <p:nvPr/>
          </p:nvSpPr>
          <p:spPr bwMode="black">
            <a:xfrm>
              <a:off x="1085" y="3549"/>
              <a:ext cx="66" cy="68"/>
            </a:xfrm>
            <a:custGeom>
              <a:avLst/>
              <a:gdLst/>
              <a:ahLst/>
              <a:cxnLst>
                <a:cxn ang="0">
                  <a:pos x="14" y="0"/>
                </a:cxn>
                <a:cxn ang="0">
                  <a:pos x="65" y="0"/>
                </a:cxn>
                <a:cxn ang="0">
                  <a:pos x="62" y="18"/>
                </a:cxn>
                <a:cxn ang="0">
                  <a:pos x="35" y="18"/>
                </a:cxn>
                <a:cxn ang="0">
                  <a:pos x="35" y="24"/>
                </a:cxn>
                <a:cxn ang="0">
                  <a:pos x="58" y="24"/>
                </a:cxn>
                <a:cxn ang="0">
                  <a:pos x="54" y="42"/>
                </a:cxn>
                <a:cxn ang="0">
                  <a:pos x="30" y="42"/>
                </a:cxn>
                <a:cxn ang="0">
                  <a:pos x="28" y="49"/>
                </a:cxn>
                <a:cxn ang="0">
                  <a:pos x="56" y="49"/>
                </a:cxn>
                <a:cxn ang="0">
                  <a:pos x="52" y="67"/>
                </a:cxn>
                <a:cxn ang="0">
                  <a:pos x="0" y="67"/>
                </a:cxn>
                <a:cxn ang="0">
                  <a:pos x="14" y="0"/>
                </a:cxn>
              </a:cxnLst>
              <a:rect l="0" t="0" r="r" b="b"/>
              <a:pathLst>
                <a:path w="66" h="68">
                  <a:moveTo>
                    <a:pt x="14" y="0"/>
                  </a:moveTo>
                  <a:lnTo>
                    <a:pt x="65" y="0"/>
                  </a:lnTo>
                  <a:lnTo>
                    <a:pt x="62" y="18"/>
                  </a:lnTo>
                  <a:lnTo>
                    <a:pt x="35" y="18"/>
                  </a:lnTo>
                  <a:lnTo>
                    <a:pt x="35" y="24"/>
                  </a:lnTo>
                  <a:lnTo>
                    <a:pt x="58" y="24"/>
                  </a:lnTo>
                  <a:lnTo>
                    <a:pt x="54" y="42"/>
                  </a:lnTo>
                  <a:lnTo>
                    <a:pt x="30" y="42"/>
                  </a:lnTo>
                  <a:lnTo>
                    <a:pt x="28" y="49"/>
                  </a:lnTo>
                  <a:lnTo>
                    <a:pt x="56" y="49"/>
                  </a:lnTo>
                  <a:lnTo>
                    <a:pt x="52" y="67"/>
                  </a:lnTo>
                  <a:lnTo>
                    <a:pt x="0" y="67"/>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7" name="Freeform 14"/>
            <p:cNvSpPr>
              <a:spLocks/>
            </p:cNvSpPr>
            <p:nvPr/>
          </p:nvSpPr>
          <p:spPr bwMode="black">
            <a:xfrm>
              <a:off x="1213" y="3549"/>
              <a:ext cx="78" cy="68"/>
            </a:xfrm>
            <a:custGeom>
              <a:avLst/>
              <a:gdLst/>
              <a:ahLst/>
              <a:cxnLst>
                <a:cxn ang="0">
                  <a:pos x="14" y="0"/>
                </a:cxn>
                <a:cxn ang="0">
                  <a:pos x="46" y="0"/>
                </a:cxn>
                <a:cxn ang="0">
                  <a:pos x="63" y="3"/>
                </a:cxn>
                <a:cxn ang="0">
                  <a:pos x="72" y="10"/>
                </a:cxn>
                <a:cxn ang="0">
                  <a:pos x="77" y="21"/>
                </a:cxn>
                <a:cxn ang="0">
                  <a:pos x="75" y="34"/>
                </a:cxn>
                <a:cxn ang="0">
                  <a:pos x="69" y="48"/>
                </a:cxn>
                <a:cxn ang="0">
                  <a:pos x="60" y="58"/>
                </a:cxn>
                <a:cxn ang="0">
                  <a:pos x="48" y="64"/>
                </a:cxn>
                <a:cxn ang="0">
                  <a:pos x="33" y="67"/>
                </a:cxn>
                <a:cxn ang="0">
                  <a:pos x="0" y="67"/>
                </a:cxn>
                <a:cxn ang="0">
                  <a:pos x="14" y="0"/>
                </a:cxn>
                <a:cxn ang="0">
                  <a:pos x="29" y="51"/>
                </a:cxn>
                <a:cxn ang="0">
                  <a:pos x="33" y="51"/>
                </a:cxn>
                <a:cxn ang="0">
                  <a:pos x="42" y="47"/>
                </a:cxn>
                <a:cxn ang="0">
                  <a:pos x="47" y="34"/>
                </a:cxn>
                <a:cxn ang="0">
                  <a:pos x="48" y="20"/>
                </a:cxn>
                <a:cxn ang="0">
                  <a:pos x="40" y="15"/>
                </a:cxn>
                <a:cxn ang="0">
                  <a:pos x="37" y="15"/>
                </a:cxn>
                <a:cxn ang="0">
                  <a:pos x="29" y="51"/>
                </a:cxn>
                <a:cxn ang="0">
                  <a:pos x="14" y="0"/>
                </a:cxn>
              </a:cxnLst>
              <a:rect l="0" t="0" r="r" b="b"/>
              <a:pathLst>
                <a:path w="78" h="68">
                  <a:moveTo>
                    <a:pt x="14" y="0"/>
                  </a:moveTo>
                  <a:lnTo>
                    <a:pt x="46" y="0"/>
                  </a:lnTo>
                  <a:lnTo>
                    <a:pt x="63" y="3"/>
                  </a:lnTo>
                  <a:lnTo>
                    <a:pt x="72" y="10"/>
                  </a:lnTo>
                  <a:lnTo>
                    <a:pt x="77" y="21"/>
                  </a:lnTo>
                  <a:lnTo>
                    <a:pt x="75" y="34"/>
                  </a:lnTo>
                  <a:lnTo>
                    <a:pt x="69" y="48"/>
                  </a:lnTo>
                  <a:lnTo>
                    <a:pt x="60" y="58"/>
                  </a:lnTo>
                  <a:lnTo>
                    <a:pt x="48" y="64"/>
                  </a:lnTo>
                  <a:lnTo>
                    <a:pt x="33" y="67"/>
                  </a:lnTo>
                  <a:lnTo>
                    <a:pt x="0" y="67"/>
                  </a:lnTo>
                  <a:lnTo>
                    <a:pt x="14" y="0"/>
                  </a:lnTo>
                  <a:lnTo>
                    <a:pt x="29" y="51"/>
                  </a:lnTo>
                  <a:lnTo>
                    <a:pt x="33" y="51"/>
                  </a:lnTo>
                  <a:lnTo>
                    <a:pt x="42" y="47"/>
                  </a:lnTo>
                  <a:lnTo>
                    <a:pt x="47" y="34"/>
                  </a:lnTo>
                  <a:lnTo>
                    <a:pt x="48" y="20"/>
                  </a:lnTo>
                  <a:lnTo>
                    <a:pt x="40" y="15"/>
                  </a:lnTo>
                  <a:lnTo>
                    <a:pt x="37" y="15"/>
                  </a:lnTo>
                  <a:lnTo>
                    <a:pt x="29" y="51"/>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8" name="Freeform 15"/>
            <p:cNvSpPr>
              <a:spLocks/>
            </p:cNvSpPr>
            <p:nvPr/>
          </p:nvSpPr>
          <p:spPr bwMode="black">
            <a:xfrm>
              <a:off x="1405" y="3549"/>
              <a:ext cx="111" cy="68"/>
            </a:xfrm>
            <a:custGeom>
              <a:avLst/>
              <a:gdLst/>
              <a:ahLst/>
              <a:cxnLst>
                <a:cxn ang="0">
                  <a:pos x="81" y="19"/>
                </a:cxn>
                <a:cxn ang="0">
                  <a:pos x="61" y="67"/>
                </a:cxn>
                <a:cxn ang="0">
                  <a:pos x="34" y="67"/>
                </a:cxn>
                <a:cxn ang="0">
                  <a:pos x="36" y="19"/>
                </a:cxn>
                <a:cxn ang="0">
                  <a:pos x="35" y="19"/>
                </a:cxn>
                <a:cxn ang="0">
                  <a:pos x="24" y="67"/>
                </a:cxn>
                <a:cxn ang="0">
                  <a:pos x="0" y="67"/>
                </a:cxn>
                <a:cxn ang="0">
                  <a:pos x="16" y="0"/>
                </a:cxn>
                <a:cxn ang="0">
                  <a:pos x="54" y="0"/>
                </a:cxn>
                <a:cxn ang="0">
                  <a:pos x="53" y="39"/>
                </a:cxn>
                <a:cxn ang="0">
                  <a:pos x="54" y="39"/>
                </a:cxn>
                <a:cxn ang="0">
                  <a:pos x="70" y="0"/>
                </a:cxn>
                <a:cxn ang="0">
                  <a:pos x="110" y="0"/>
                </a:cxn>
                <a:cxn ang="0">
                  <a:pos x="94" y="67"/>
                </a:cxn>
                <a:cxn ang="0">
                  <a:pos x="71" y="67"/>
                </a:cxn>
                <a:cxn ang="0">
                  <a:pos x="81" y="19"/>
                </a:cxn>
              </a:cxnLst>
              <a:rect l="0" t="0" r="r" b="b"/>
              <a:pathLst>
                <a:path w="111" h="68">
                  <a:moveTo>
                    <a:pt x="81" y="19"/>
                  </a:moveTo>
                  <a:lnTo>
                    <a:pt x="61" y="67"/>
                  </a:lnTo>
                  <a:lnTo>
                    <a:pt x="34" y="67"/>
                  </a:lnTo>
                  <a:lnTo>
                    <a:pt x="36" y="19"/>
                  </a:lnTo>
                  <a:lnTo>
                    <a:pt x="35" y="19"/>
                  </a:lnTo>
                  <a:lnTo>
                    <a:pt x="24" y="67"/>
                  </a:lnTo>
                  <a:lnTo>
                    <a:pt x="0" y="67"/>
                  </a:lnTo>
                  <a:lnTo>
                    <a:pt x="16" y="0"/>
                  </a:lnTo>
                  <a:lnTo>
                    <a:pt x="54" y="0"/>
                  </a:lnTo>
                  <a:lnTo>
                    <a:pt x="53" y="39"/>
                  </a:lnTo>
                  <a:lnTo>
                    <a:pt x="54" y="39"/>
                  </a:lnTo>
                  <a:lnTo>
                    <a:pt x="70" y="0"/>
                  </a:lnTo>
                  <a:lnTo>
                    <a:pt x="110" y="0"/>
                  </a:lnTo>
                  <a:lnTo>
                    <a:pt x="94" y="67"/>
                  </a:lnTo>
                  <a:lnTo>
                    <a:pt x="71" y="67"/>
                  </a:lnTo>
                  <a:lnTo>
                    <a:pt x="81" y="19"/>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19" name="Freeform 16"/>
            <p:cNvSpPr>
              <a:spLocks/>
            </p:cNvSpPr>
            <p:nvPr/>
          </p:nvSpPr>
          <p:spPr bwMode="black">
            <a:xfrm>
              <a:off x="1562" y="3549"/>
              <a:ext cx="82" cy="68"/>
            </a:xfrm>
            <a:custGeom>
              <a:avLst/>
              <a:gdLst/>
              <a:ahLst/>
              <a:cxnLst>
                <a:cxn ang="0">
                  <a:pos x="37" y="0"/>
                </a:cxn>
                <a:cxn ang="0">
                  <a:pos x="73" y="0"/>
                </a:cxn>
                <a:cxn ang="0">
                  <a:pos x="81" y="67"/>
                </a:cxn>
                <a:cxn ang="0">
                  <a:pos x="52" y="67"/>
                </a:cxn>
                <a:cxn ang="0">
                  <a:pos x="51" y="55"/>
                </a:cxn>
                <a:cxn ang="0">
                  <a:pos x="32" y="55"/>
                </a:cxn>
                <a:cxn ang="0">
                  <a:pos x="27" y="67"/>
                </a:cxn>
                <a:cxn ang="0">
                  <a:pos x="0" y="67"/>
                </a:cxn>
                <a:cxn ang="0">
                  <a:pos x="37" y="0"/>
                </a:cxn>
                <a:cxn ang="0">
                  <a:pos x="51" y="39"/>
                </a:cxn>
                <a:cxn ang="0">
                  <a:pos x="51" y="14"/>
                </a:cxn>
                <a:cxn ang="0">
                  <a:pos x="41" y="39"/>
                </a:cxn>
                <a:cxn ang="0">
                  <a:pos x="51" y="39"/>
                </a:cxn>
                <a:cxn ang="0">
                  <a:pos x="37" y="0"/>
                </a:cxn>
              </a:cxnLst>
              <a:rect l="0" t="0" r="r" b="b"/>
              <a:pathLst>
                <a:path w="82" h="68">
                  <a:moveTo>
                    <a:pt x="37" y="0"/>
                  </a:moveTo>
                  <a:lnTo>
                    <a:pt x="73" y="0"/>
                  </a:lnTo>
                  <a:lnTo>
                    <a:pt x="81" y="67"/>
                  </a:lnTo>
                  <a:lnTo>
                    <a:pt x="52" y="67"/>
                  </a:lnTo>
                  <a:lnTo>
                    <a:pt x="51" y="55"/>
                  </a:lnTo>
                  <a:lnTo>
                    <a:pt x="32" y="55"/>
                  </a:lnTo>
                  <a:lnTo>
                    <a:pt x="27" y="67"/>
                  </a:lnTo>
                  <a:lnTo>
                    <a:pt x="0" y="67"/>
                  </a:lnTo>
                  <a:lnTo>
                    <a:pt x="37" y="0"/>
                  </a:lnTo>
                  <a:lnTo>
                    <a:pt x="51" y="39"/>
                  </a:lnTo>
                  <a:lnTo>
                    <a:pt x="51" y="14"/>
                  </a:lnTo>
                  <a:lnTo>
                    <a:pt x="41" y="39"/>
                  </a:lnTo>
                  <a:lnTo>
                    <a:pt x="51" y="39"/>
                  </a:lnTo>
                  <a:lnTo>
                    <a:pt x="37"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20" name="Freeform 17"/>
            <p:cNvSpPr>
              <a:spLocks/>
            </p:cNvSpPr>
            <p:nvPr/>
          </p:nvSpPr>
          <p:spPr bwMode="black">
            <a:xfrm>
              <a:off x="1714" y="3549"/>
              <a:ext cx="78" cy="68"/>
            </a:xfrm>
            <a:custGeom>
              <a:avLst/>
              <a:gdLst/>
              <a:ahLst/>
              <a:cxnLst>
                <a:cxn ang="0">
                  <a:pos x="15" y="0"/>
                </a:cxn>
                <a:cxn ang="0">
                  <a:pos x="56" y="0"/>
                </a:cxn>
                <a:cxn ang="0">
                  <a:pos x="73" y="4"/>
                </a:cxn>
                <a:cxn ang="0">
                  <a:pos x="77" y="18"/>
                </a:cxn>
                <a:cxn ang="0">
                  <a:pos x="71" y="27"/>
                </a:cxn>
                <a:cxn ang="0">
                  <a:pos x="58" y="34"/>
                </a:cxn>
                <a:cxn ang="0">
                  <a:pos x="69" y="41"/>
                </a:cxn>
                <a:cxn ang="0">
                  <a:pos x="69" y="52"/>
                </a:cxn>
                <a:cxn ang="0">
                  <a:pos x="69" y="67"/>
                </a:cxn>
                <a:cxn ang="0">
                  <a:pos x="41" y="67"/>
                </a:cxn>
                <a:cxn ang="0">
                  <a:pos x="42" y="47"/>
                </a:cxn>
                <a:cxn ang="0">
                  <a:pos x="36" y="42"/>
                </a:cxn>
                <a:cxn ang="0">
                  <a:pos x="33" y="42"/>
                </a:cxn>
                <a:cxn ang="0">
                  <a:pos x="28" y="67"/>
                </a:cxn>
                <a:cxn ang="0">
                  <a:pos x="0" y="67"/>
                </a:cxn>
                <a:cxn ang="0">
                  <a:pos x="15" y="0"/>
                </a:cxn>
                <a:cxn ang="0">
                  <a:pos x="38" y="28"/>
                </a:cxn>
                <a:cxn ang="0">
                  <a:pos x="46" y="26"/>
                </a:cxn>
                <a:cxn ang="0">
                  <a:pos x="48" y="21"/>
                </a:cxn>
                <a:cxn ang="0">
                  <a:pos x="41" y="15"/>
                </a:cxn>
                <a:cxn ang="0">
                  <a:pos x="39" y="15"/>
                </a:cxn>
                <a:cxn ang="0">
                  <a:pos x="36" y="28"/>
                </a:cxn>
                <a:cxn ang="0">
                  <a:pos x="38" y="28"/>
                </a:cxn>
                <a:cxn ang="0">
                  <a:pos x="15" y="0"/>
                </a:cxn>
              </a:cxnLst>
              <a:rect l="0" t="0" r="r" b="b"/>
              <a:pathLst>
                <a:path w="78" h="68">
                  <a:moveTo>
                    <a:pt x="15" y="0"/>
                  </a:moveTo>
                  <a:lnTo>
                    <a:pt x="56" y="0"/>
                  </a:lnTo>
                  <a:lnTo>
                    <a:pt x="73" y="4"/>
                  </a:lnTo>
                  <a:lnTo>
                    <a:pt x="77" y="18"/>
                  </a:lnTo>
                  <a:lnTo>
                    <a:pt x="71" y="27"/>
                  </a:lnTo>
                  <a:lnTo>
                    <a:pt x="58" y="34"/>
                  </a:lnTo>
                  <a:lnTo>
                    <a:pt x="69" y="41"/>
                  </a:lnTo>
                  <a:lnTo>
                    <a:pt x="69" y="52"/>
                  </a:lnTo>
                  <a:lnTo>
                    <a:pt x="69" y="67"/>
                  </a:lnTo>
                  <a:lnTo>
                    <a:pt x="41" y="67"/>
                  </a:lnTo>
                  <a:lnTo>
                    <a:pt x="42" y="47"/>
                  </a:lnTo>
                  <a:lnTo>
                    <a:pt x="36" y="42"/>
                  </a:lnTo>
                  <a:lnTo>
                    <a:pt x="33" y="42"/>
                  </a:lnTo>
                  <a:lnTo>
                    <a:pt x="28" y="67"/>
                  </a:lnTo>
                  <a:lnTo>
                    <a:pt x="0" y="67"/>
                  </a:lnTo>
                  <a:lnTo>
                    <a:pt x="15" y="0"/>
                  </a:lnTo>
                  <a:lnTo>
                    <a:pt x="38" y="28"/>
                  </a:lnTo>
                  <a:lnTo>
                    <a:pt x="46" y="26"/>
                  </a:lnTo>
                  <a:lnTo>
                    <a:pt x="48" y="21"/>
                  </a:lnTo>
                  <a:lnTo>
                    <a:pt x="41" y="15"/>
                  </a:lnTo>
                  <a:lnTo>
                    <a:pt x="39" y="15"/>
                  </a:lnTo>
                  <a:lnTo>
                    <a:pt x="36" y="28"/>
                  </a:lnTo>
                  <a:lnTo>
                    <a:pt x="38" y="28"/>
                  </a:lnTo>
                  <a:lnTo>
                    <a:pt x="15"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21" name="Freeform 18"/>
            <p:cNvSpPr>
              <a:spLocks/>
            </p:cNvSpPr>
            <p:nvPr/>
          </p:nvSpPr>
          <p:spPr bwMode="black">
            <a:xfrm>
              <a:off x="1863" y="3549"/>
              <a:ext cx="65" cy="68"/>
            </a:xfrm>
            <a:custGeom>
              <a:avLst/>
              <a:gdLst/>
              <a:ahLst/>
              <a:cxnLst>
                <a:cxn ang="0">
                  <a:pos x="16" y="18"/>
                </a:cxn>
                <a:cxn ang="0">
                  <a:pos x="0" y="18"/>
                </a:cxn>
                <a:cxn ang="0">
                  <a:pos x="4" y="0"/>
                </a:cxn>
                <a:cxn ang="0">
                  <a:pos x="64" y="0"/>
                </a:cxn>
                <a:cxn ang="0">
                  <a:pos x="60" y="18"/>
                </a:cxn>
                <a:cxn ang="0">
                  <a:pos x="43" y="18"/>
                </a:cxn>
                <a:cxn ang="0">
                  <a:pos x="32" y="67"/>
                </a:cxn>
                <a:cxn ang="0">
                  <a:pos x="6" y="67"/>
                </a:cxn>
                <a:cxn ang="0">
                  <a:pos x="16" y="18"/>
                </a:cxn>
              </a:cxnLst>
              <a:rect l="0" t="0" r="r" b="b"/>
              <a:pathLst>
                <a:path w="65" h="68">
                  <a:moveTo>
                    <a:pt x="16" y="18"/>
                  </a:moveTo>
                  <a:lnTo>
                    <a:pt x="0" y="18"/>
                  </a:lnTo>
                  <a:lnTo>
                    <a:pt x="4" y="0"/>
                  </a:lnTo>
                  <a:lnTo>
                    <a:pt x="64" y="0"/>
                  </a:lnTo>
                  <a:lnTo>
                    <a:pt x="60" y="18"/>
                  </a:lnTo>
                  <a:lnTo>
                    <a:pt x="43" y="18"/>
                  </a:lnTo>
                  <a:lnTo>
                    <a:pt x="32" y="67"/>
                  </a:lnTo>
                  <a:lnTo>
                    <a:pt x="6" y="67"/>
                  </a:lnTo>
                  <a:lnTo>
                    <a:pt x="16" y="18"/>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25" name="Freeform 19"/>
            <p:cNvSpPr>
              <a:spLocks/>
            </p:cNvSpPr>
            <p:nvPr/>
          </p:nvSpPr>
          <p:spPr bwMode="black">
            <a:xfrm>
              <a:off x="1985" y="3549"/>
              <a:ext cx="39" cy="68"/>
            </a:xfrm>
            <a:custGeom>
              <a:avLst/>
              <a:gdLst/>
              <a:ahLst/>
              <a:cxnLst>
                <a:cxn ang="0">
                  <a:pos x="12" y="0"/>
                </a:cxn>
                <a:cxn ang="0">
                  <a:pos x="38" y="0"/>
                </a:cxn>
                <a:cxn ang="0">
                  <a:pos x="24" y="67"/>
                </a:cxn>
                <a:cxn ang="0">
                  <a:pos x="0" y="67"/>
                </a:cxn>
                <a:cxn ang="0">
                  <a:pos x="12" y="0"/>
                </a:cxn>
              </a:cxnLst>
              <a:rect l="0" t="0" r="r" b="b"/>
              <a:pathLst>
                <a:path w="39" h="68">
                  <a:moveTo>
                    <a:pt x="12" y="0"/>
                  </a:moveTo>
                  <a:lnTo>
                    <a:pt x="38" y="0"/>
                  </a:lnTo>
                  <a:lnTo>
                    <a:pt x="24" y="67"/>
                  </a:lnTo>
                  <a:lnTo>
                    <a:pt x="0" y="67"/>
                  </a:lnTo>
                  <a:lnTo>
                    <a:pt x="12"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
          <p:nvSpPr>
            <p:cNvPr id="26" name="Freeform 20"/>
            <p:cNvSpPr>
              <a:spLocks/>
            </p:cNvSpPr>
            <p:nvPr/>
          </p:nvSpPr>
          <p:spPr bwMode="black">
            <a:xfrm>
              <a:off x="2086" y="3549"/>
              <a:ext cx="87" cy="68"/>
            </a:xfrm>
            <a:custGeom>
              <a:avLst/>
              <a:gdLst/>
              <a:ahLst/>
              <a:cxnLst>
                <a:cxn ang="0">
                  <a:pos x="14" y="0"/>
                </a:cxn>
                <a:cxn ang="0">
                  <a:pos x="48" y="0"/>
                </a:cxn>
                <a:cxn ang="0">
                  <a:pos x="54" y="39"/>
                </a:cxn>
                <a:cxn ang="0">
                  <a:pos x="63" y="0"/>
                </a:cxn>
                <a:cxn ang="0">
                  <a:pos x="86" y="0"/>
                </a:cxn>
                <a:cxn ang="0">
                  <a:pos x="71" y="67"/>
                </a:cxn>
                <a:cxn ang="0">
                  <a:pos x="37" y="67"/>
                </a:cxn>
                <a:cxn ang="0">
                  <a:pos x="32" y="26"/>
                </a:cxn>
                <a:cxn ang="0">
                  <a:pos x="22" y="67"/>
                </a:cxn>
                <a:cxn ang="0">
                  <a:pos x="0" y="67"/>
                </a:cxn>
                <a:cxn ang="0">
                  <a:pos x="14" y="0"/>
                </a:cxn>
              </a:cxnLst>
              <a:rect l="0" t="0" r="r" b="b"/>
              <a:pathLst>
                <a:path w="87" h="68">
                  <a:moveTo>
                    <a:pt x="14" y="0"/>
                  </a:moveTo>
                  <a:lnTo>
                    <a:pt x="48" y="0"/>
                  </a:lnTo>
                  <a:lnTo>
                    <a:pt x="54" y="39"/>
                  </a:lnTo>
                  <a:lnTo>
                    <a:pt x="63" y="0"/>
                  </a:lnTo>
                  <a:lnTo>
                    <a:pt x="86" y="0"/>
                  </a:lnTo>
                  <a:lnTo>
                    <a:pt x="71" y="67"/>
                  </a:lnTo>
                  <a:lnTo>
                    <a:pt x="37" y="67"/>
                  </a:lnTo>
                  <a:lnTo>
                    <a:pt x="32" y="26"/>
                  </a:lnTo>
                  <a:lnTo>
                    <a:pt x="22" y="67"/>
                  </a:lnTo>
                  <a:lnTo>
                    <a:pt x="0" y="67"/>
                  </a:lnTo>
                  <a:lnTo>
                    <a:pt x="14" y="0"/>
                  </a:lnTo>
                </a:path>
              </a:pathLst>
            </a:custGeom>
            <a:grpFill/>
            <a:ln w="127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grpSp>
      <p:sp>
        <p:nvSpPr>
          <p:cNvPr id="7172" name="Rectangle 4"/>
          <p:cNvSpPr>
            <a:spLocks noGrp="1" noChangeArrowheads="1"/>
          </p:cNvSpPr>
          <p:nvPr>
            <p:ph type="ctrTitle"/>
          </p:nvPr>
        </p:nvSpPr>
        <p:spPr>
          <a:xfrm>
            <a:off x="461963" y="2240926"/>
            <a:ext cx="8234565" cy="912254"/>
          </a:xfrm>
        </p:spPr>
        <p:txBody>
          <a:bodyPr anchor="ctr"/>
          <a:lstStyle>
            <a:lvl1pPr algn="ctr" defTabSz="877888">
              <a:defRPr sz="4400"/>
            </a:lvl1pPr>
          </a:lstStyle>
          <a:p>
            <a:r>
              <a:rPr lang="en-US"/>
              <a:t>Click to edit Master title style</a:t>
            </a:r>
            <a:endParaRPr lang="en-US" dirty="0"/>
          </a:p>
        </p:txBody>
      </p:sp>
      <p:sp>
        <p:nvSpPr>
          <p:cNvPr id="7173" name="Rectangle 5"/>
          <p:cNvSpPr>
            <a:spLocks noGrp="1" noChangeArrowheads="1"/>
          </p:cNvSpPr>
          <p:nvPr>
            <p:ph type="subTitle" idx="1"/>
          </p:nvPr>
        </p:nvSpPr>
        <p:spPr>
          <a:xfrm>
            <a:off x="552366" y="3379733"/>
            <a:ext cx="8039268" cy="492443"/>
          </a:xfrm>
        </p:spPr>
        <p:txBody>
          <a:bodyPr anchor="ctr"/>
          <a:lstStyle>
            <a:lvl1pPr marL="0" indent="0" algn="ctr">
              <a:spcBef>
                <a:spcPts val="0"/>
              </a:spcBef>
              <a:buFontTx/>
              <a:buNone/>
              <a:defRPr sz="3200">
                <a:effectLst/>
              </a:defRPr>
            </a:lvl1pPr>
          </a:lstStyle>
          <a:p>
            <a:r>
              <a:rPr lang="en-US"/>
              <a:t>Click to edit Master subtitle style</a:t>
            </a:r>
            <a:endParaRPr lang="en-US" dirty="0"/>
          </a:p>
        </p:txBody>
      </p:sp>
      <p:sp>
        <p:nvSpPr>
          <p:cNvPr id="22" name="Text Placeholder 21"/>
          <p:cNvSpPr>
            <a:spLocks noGrp="1"/>
          </p:cNvSpPr>
          <p:nvPr>
            <p:ph type="body" sz="quarter" idx="10"/>
          </p:nvPr>
        </p:nvSpPr>
        <p:spPr>
          <a:xfrm>
            <a:off x="5052775" y="5370967"/>
            <a:ext cx="3792538" cy="276999"/>
          </a:xfrm>
        </p:spPr>
        <p:txBody>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p:txBody>
      </p:sp>
      <p:sp>
        <p:nvSpPr>
          <p:cNvPr id="23" name="Text Placeholder 21"/>
          <p:cNvSpPr>
            <a:spLocks noGrp="1"/>
          </p:cNvSpPr>
          <p:nvPr>
            <p:ph type="body" sz="quarter" idx="11"/>
          </p:nvPr>
        </p:nvSpPr>
        <p:spPr>
          <a:xfrm>
            <a:off x="5052775" y="5652182"/>
            <a:ext cx="3792538" cy="246221"/>
          </a:xfrm>
        </p:spPr>
        <p:txBody>
          <a:bodyPr/>
          <a:lstStyle>
            <a:lvl1pPr marL="0" indent="0">
              <a:buNone/>
              <a:defRPr sz="16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p:txBody>
      </p:sp>
      <p:sp>
        <p:nvSpPr>
          <p:cNvPr id="24" name="Text Placeholder 21"/>
          <p:cNvSpPr>
            <a:spLocks noGrp="1"/>
          </p:cNvSpPr>
          <p:nvPr>
            <p:ph type="body" sz="quarter" idx="12"/>
          </p:nvPr>
        </p:nvSpPr>
        <p:spPr>
          <a:xfrm>
            <a:off x="2863194" y="4185295"/>
            <a:ext cx="3420788" cy="738664"/>
          </a:xfrm>
        </p:spPr>
        <p:txBody>
          <a:bodyPr/>
          <a:lstStyle>
            <a:lvl1pPr marL="0" indent="0" algn="ctr">
              <a:spcBef>
                <a:spcPts val="0"/>
              </a:spcBef>
              <a:buNone/>
              <a:defRPr sz="24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p:txBody>
      </p:sp>
    </p:spTree>
    <p:extLst>
      <p:ext uri="{BB962C8B-B14F-4D97-AF65-F5344CB8AC3E}">
        <p14:creationId xmlns:p14="http://schemas.microsoft.com/office/powerpoint/2010/main" val="1766880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p>
        </p:txBody>
      </p:sp>
      <p:sp>
        <p:nvSpPr>
          <p:cNvPr id="3" name="Content Placeholder 2"/>
          <p:cNvSpPr>
            <a:spLocks noGrp="1"/>
          </p:cNvSpPr>
          <p:nvPr>
            <p:ph idx="1"/>
          </p:nvPr>
        </p:nvSpPr>
        <p:spPr>
          <a:xfrm>
            <a:off x="457200" y="1325880"/>
            <a:ext cx="8224837" cy="5257800"/>
          </a:xfrm>
        </p:spPr>
        <p:txBody>
          <a:bodyPr/>
          <a:lstStyle>
            <a:lvl1pPr>
              <a:defRPr>
                <a:effectLst/>
              </a:defRPr>
            </a:lvl1pPr>
            <a:lvl2pPr>
              <a:defRPr>
                <a:effectLst/>
              </a:defRPr>
            </a:lvl2pPr>
            <a:lvl3pPr>
              <a:buSzPct val="80000"/>
              <a:defRPr>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10737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1963" y="458991"/>
            <a:ext cx="7312025" cy="531812"/>
          </a:xfrm>
        </p:spPr>
        <p:txBody>
          <a:bodyPr/>
          <a:lstStyle>
            <a:lvl1pPr>
              <a:defRPr>
                <a:effectLst/>
              </a:defRPr>
            </a:lvl1pPr>
          </a:lstStyle>
          <a:p>
            <a:r>
              <a:rPr lang="en-US"/>
              <a:t>Click to edit Master title style</a:t>
            </a:r>
            <a:endParaRPr lang="en-US" dirty="0"/>
          </a:p>
        </p:txBody>
      </p:sp>
    </p:spTree>
    <p:extLst>
      <p:ext uri="{BB962C8B-B14F-4D97-AF65-F5344CB8AC3E}">
        <p14:creationId xmlns:p14="http://schemas.microsoft.com/office/powerpoint/2010/main" val="4055153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6928" y="2251358"/>
            <a:ext cx="8234160" cy="1477328"/>
          </a:xfrm>
        </p:spPr>
        <p:txBody>
          <a:bodyPr anchor="ctr">
            <a:spAutoFit/>
          </a:bodyPr>
          <a:lstStyle>
            <a:lvl1pPr algn="ctr">
              <a:defRPr sz="4800">
                <a:effectLst/>
              </a:defRPr>
            </a:lvl1pPr>
          </a:lstStyle>
          <a:p>
            <a:r>
              <a:rPr lang="en-US"/>
              <a:t>Click to edit Master title style</a:t>
            </a:r>
            <a:endParaRPr lang="en-US" dirty="0"/>
          </a:p>
        </p:txBody>
      </p:sp>
    </p:spTree>
    <p:extLst>
      <p:ext uri="{BB962C8B-B14F-4D97-AF65-F5344CB8AC3E}">
        <p14:creationId xmlns:p14="http://schemas.microsoft.com/office/powerpoint/2010/main" val="4213903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84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01563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tar">
    <p:spTree>
      <p:nvGrpSpPr>
        <p:cNvPr id="1" name=""/>
        <p:cNvGrpSpPr/>
        <p:nvPr/>
      </p:nvGrpSpPr>
      <p:grpSpPr>
        <a:xfrm>
          <a:off x="0" y="0"/>
          <a:ext cx="0" cy="0"/>
          <a:chOff x="0" y="0"/>
          <a:chExt cx="0" cy="0"/>
        </a:xfrm>
      </p:grpSpPr>
      <p:sp>
        <p:nvSpPr>
          <p:cNvPr id="2" name="Freeform 2"/>
          <p:cNvSpPr>
            <a:spLocks/>
          </p:cNvSpPr>
          <p:nvPr userDrawn="1"/>
        </p:nvSpPr>
        <p:spPr bwMode="black">
          <a:xfrm>
            <a:off x="969963" y="1962150"/>
            <a:ext cx="7204075" cy="2592388"/>
          </a:xfrm>
          <a:custGeom>
            <a:avLst/>
            <a:gdLst/>
            <a:ahLst/>
            <a:cxnLst>
              <a:cxn ang="0">
                <a:pos x="1158" y="163"/>
              </a:cxn>
              <a:cxn ang="0">
                <a:pos x="950" y="163"/>
              </a:cxn>
              <a:cxn ang="0">
                <a:pos x="1002" y="0"/>
              </a:cxn>
              <a:cxn ang="0">
                <a:pos x="825" y="163"/>
              </a:cxn>
              <a:cxn ang="0">
                <a:pos x="4" y="163"/>
              </a:cxn>
              <a:cxn ang="0">
                <a:pos x="0" y="164"/>
              </a:cxn>
              <a:cxn ang="0">
                <a:pos x="4" y="165"/>
              </a:cxn>
              <a:cxn ang="0">
                <a:pos x="130" y="167"/>
              </a:cxn>
              <a:cxn ang="0">
                <a:pos x="408" y="170"/>
              </a:cxn>
              <a:cxn ang="0">
                <a:pos x="810" y="176"/>
              </a:cxn>
              <a:cxn ang="0">
                <a:pos x="736" y="245"/>
              </a:cxn>
              <a:cxn ang="0">
                <a:pos x="710" y="272"/>
              </a:cxn>
              <a:cxn ang="0">
                <a:pos x="712" y="272"/>
              </a:cxn>
              <a:cxn ang="0">
                <a:pos x="744" y="245"/>
              </a:cxn>
              <a:cxn ang="0">
                <a:pos x="826" y="177"/>
              </a:cxn>
              <a:cxn ang="0">
                <a:pos x="929" y="177"/>
              </a:cxn>
              <a:cxn ang="0">
                <a:pos x="918" y="217"/>
              </a:cxn>
              <a:cxn ang="0">
                <a:pos x="909" y="255"/>
              </a:cxn>
              <a:cxn ang="0">
                <a:pos x="696" y="353"/>
              </a:cxn>
              <a:cxn ang="0">
                <a:pos x="577" y="408"/>
              </a:cxn>
              <a:cxn ang="0">
                <a:pos x="580" y="409"/>
              </a:cxn>
              <a:cxn ang="0">
                <a:pos x="691" y="361"/>
              </a:cxn>
              <a:cxn ang="0">
                <a:pos x="906" y="268"/>
              </a:cxn>
              <a:cxn ang="0">
                <a:pos x="879" y="374"/>
              </a:cxn>
              <a:cxn ang="0">
                <a:pos x="868" y="414"/>
              </a:cxn>
              <a:cxn ang="0">
                <a:pos x="868" y="416"/>
              </a:cxn>
              <a:cxn ang="0">
                <a:pos x="871" y="415"/>
              </a:cxn>
              <a:cxn ang="0">
                <a:pos x="885" y="373"/>
              </a:cxn>
              <a:cxn ang="0">
                <a:pos x="918" y="262"/>
              </a:cxn>
              <a:cxn ang="0">
                <a:pos x="1006" y="225"/>
              </a:cxn>
              <a:cxn ang="0">
                <a:pos x="1084" y="192"/>
              </a:cxn>
              <a:cxn ang="0">
                <a:pos x="1158" y="163"/>
              </a:cxn>
              <a:cxn ang="0">
                <a:pos x="843" y="163"/>
              </a:cxn>
              <a:cxn ang="0">
                <a:pos x="924" y="95"/>
              </a:cxn>
              <a:cxn ang="0">
                <a:pos x="956" y="68"/>
              </a:cxn>
              <a:cxn ang="0">
                <a:pos x="932" y="163"/>
              </a:cxn>
              <a:cxn ang="0">
                <a:pos x="843" y="163"/>
              </a:cxn>
              <a:cxn ang="0">
                <a:pos x="1158" y="163"/>
              </a:cxn>
              <a:cxn ang="0">
                <a:pos x="945" y="179"/>
              </a:cxn>
              <a:cxn ang="0">
                <a:pos x="1068" y="181"/>
              </a:cxn>
              <a:cxn ang="0">
                <a:pos x="1028" y="200"/>
              </a:cxn>
              <a:cxn ang="0">
                <a:pos x="924" y="248"/>
              </a:cxn>
              <a:cxn ang="0">
                <a:pos x="945" y="179"/>
              </a:cxn>
              <a:cxn ang="0">
                <a:pos x="1158" y="163"/>
              </a:cxn>
            </a:cxnLst>
            <a:rect l="0" t="0" r="r" b="b"/>
            <a:pathLst>
              <a:path w="1159" h="417">
                <a:moveTo>
                  <a:pt x="1158" y="163"/>
                </a:moveTo>
                <a:lnTo>
                  <a:pt x="950" y="163"/>
                </a:lnTo>
                <a:lnTo>
                  <a:pt x="1002" y="0"/>
                </a:lnTo>
                <a:lnTo>
                  <a:pt x="825" y="163"/>
                </a:lnTo>
                <a:lnTo>
                  <a:pt x="4" y="163"/>
                </a:lnTo>
                <a:lnTo>
                  <a:pt x="0" y="164"/>
                </a:lnTo>
                <a:lnTo>
                  <a:pt x="4" y="165"/>
                </a:lnTo>
                <a:lnTo>
                  <a:pt x="130" y="167"/>
                </a:lnTo>
                <a:lnTo>
                  <a:pt x="408" y="170"/>
                </a:lnTo>
                <a:lnTo>
                  <a:pt x="810" y="176"/>
                </a:lnTo>
                <a:lnTo>
                  <a:pt x="736" y="245"/>
                </a:lnTo>
                <a:lnTo>
                  <a:pt x="710" y="272"/>
                </a:lnTo>
                <a:lnTo>
                  <a:pt x="712" y="272"/>
                </a:lnTo>
                <a:lnTo>
                  <a:pt x="744" y="245"/>
                </a:lnTo>
                <a:lnTo>
                  <a:pt x="826" y="177"/>
                </a:lnTo>
                <a:lnTo>
                  <a:pt x="929" y="177"/>
                </a:lnTo>
                <a:lnTo>
                  <a:pt x="918" y="217"/>
                </a:lnTo>
                <a:lnTo>
                  <a:pt x="909" y="255"/>
                </a:lnTo>
                <a:lnTo>
                  <a:pt x="696" y="353"/>
                </a:lnTo>
                <a:lnTo>
                  <a:pt x="577" y="408"/>
                </a:lnTo>
                <a:lnTo>
                  <a:pt x="580" y="409"/>
                </a:lnTo>
                <a:lnTo>
                  <a:pt x="691" y="361"/>
                </a:lnTo>
                <a:lnTo>
                  <a:pt x="906" y="268"/>
                </a:lnTo>
                <a:lnTo>
                  <a:pt x="879" y="374"/>
                </a:lnTo>
                <a:lnTo>
                  <a:pt x="868" y="414"/>
                </a:lnTo>
                <a:lnTo>
                  <a:pt x="868" y="416"/>
                </a:lnTo>
                <a:lnTo>
                  <a:pt x="871" y="415"/>
                </a:lnTo>
                <a:lnTo>
                  <a:pt x="885" y="373"/>
                </a:lnTo>
                <a:lnTo>
                  <a:pt x="918" y="262"/>
                </a:lnTo>
                <a:lnTo>
                  <a:pt x="1006" y="225"/>
                </a:lnTo>
                <a:lnTo>
                  <a:pt x="1084" y="192"/>
                </a:lnTo>
                <a:lnTo>
                  <a:pt x="1158" y="163"/>
                </a:lnTo>
                <a:lnTo>
                  <a:pt x="843" y="163"/>
                </a:lnTo>
                <a:lnTo>
                  <a:pt x="924" y="95"/>
                </a:lnTo>
                <a:lnTo>
                  <a:pt x="956" y="68"/>
                </a:lnTo>
                <a:lnTo>
                  <a:pt x="932" y="163"/>
                </a:lnTo>
                <a:lnTo>
                  <a:pt x="843" y="163"/>
                </a:lnTo>
                <a:lnTo>
                  <a:pt x="1158" y="163"/>
                </a:lnTo>
                <a:lnTo>
                  <a:pt x="945" y="179"/>
                </a:lnTo>
                <a:lnTo>
                  <a:pt x="1068" y="181"/>
                </a:lnTo>
                <a:lnTo>
                  <a:pt x="1028" y="200"/>
                </a:lnTo>
                <a:lnTo>
                  <a:pt x="924" y="248"/>
                </a:lnTo>
                <a:lnTo>
                  <a:pt x="945" y="179"/>
                </a:lnTo>
                <a:lnTo>
                  <a:pt x="1158" y="163"/>
                </a:lnTo>
              </a:path>
            </a:pathLst>
          </a:custGeom>
          <a:solidFill>
            <a:schemeClr val="bg1"/>
          </a:solidFill>
          <a:ln w="1270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Tree>
    <p:extLst>
      <p:ext uri="{BB962C8B-B14F-4D97-AF65-F5344CB8AC3E}">
        <p14:creationId xmlns:p14="http://schemas.microsoft.com/office/powerpoint/2010/main" val="225310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341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658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08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74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853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890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3BB01D5-E709-47CE-B328-829948BACEC6}"/>
              </a:ext>
            </a:extLst>
          </p:cNvPr>
          <p:cNvSpPr>
            <a:spLocks noGrp="1" noChangeArrowheads="1"/>
          </p:cNvSpPr>
          <p:nvPr>
            <p:ph type="title"/>
          </p:nvPr>
        </p:nvSpPr>
        <p:spPr bwMode="auto">
          <a:xfrm>
            <a:off x="152400" y="76200"/>
            <a:ext cx="822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Freeform 7">
            <a:extLst>
              <a:ext uri="{FF2B5EF4-FFF2-40B4-BE49-F238E27FC236}">
                <a16:creationId xmlns:a16="http://schemas.microsoft.com/office/drawing/2014/main" id="{BCD4002C-7427-4DED-A9EB-762B78AB7813}"/>
              </a:ext>
            </a:extLst>
          </p:cNvPr>
          <p:cNvSpPr>
            <a:spLocks/>
          </p:cNvSpPr>
          <p:nvPr userDrawn="1"/>
        </p:nvSpPr>
        <p:spPr bwMode="black">
          <a:xfrm>
            <a:off x="7772400" y="76200"/>
            <a:ext cx="1219200" cy="509588"/>
          </a:xfrm>
          <a:custGeom>
            <a:avLst/>
            <a:gdLst>
              <a:gd name="T0" fmla="*/ 2147483646 w 1159"/>
              <a:gd name="T1" fmla="*/ 2147483646 h 417"/>
              <a:gd name="T2" fmla="*/ 2147483646 w 1159"/>
              <a:gd name="T3" fmla="*/ 2147483646 h 417"/>
              <a:gd name="T4" fmla="*/ 2147483646 w 1159"/>
              <a:gd name="T5" fmla="*/ 0 h 417"/>
              <a:gd name="T6" fmla="*/ 2147483646 w 1159"/>
              <a:gd name="T7" fmla="*/ 2147483646 h 417"/>
              <a:gd name="T8" fmla="*/ 2147483646 w 1159"/>
              <a:gd name="T9" fmla="*/ 2147483646 h 417"/>
              <a:gd name="T10" fmla="*/ 0 w 1159"/>
              <a:gd name="T11" fmla="*/ 2147483646 h 417"/>
              <a:gd name="T12" fmla="*/ 2147483646 w 1159"/>
              <a:gd name="T13" fmla="*/ 2147483646 h 417"/>
              <a:gd name="T14" fmla="*/ 2147483646 w 1159"/>
              <a:gd name="T15" fmla="*/ 2147483646 h 417"/>
              <a:gd name="T16" fmla="*/ 2147483646 w 1159"/>
              <a:gd name="T17" fmla="*/ 2147483646 h 417"/>
              <a:gd name="T18" fmla="*/ 2147483646 w 1159"/>
              <a:gd name="T19" fmla="*/ 2147483646 h 417"/>
              <a:gd name="T20" fmla="*/ 2147483646 w 1159"/>
              <a:gd name="T21" fmla="*/ 2147483646 h 417"/>
              <a:gd name="T22" fmla="*/ 2147483646 w 1159"/>
              <a:gd name="T23" fmla="*/ 2147483646 h 417"/>
              <a:gd name="T24" fmla="*/ 2147483646 w 1159"/>
              <a:gd name="T25" fmla="*/ 2147483646 h 417"/>
              <a:gd name="T26" fmla="*/ 2147483646 w 1159"/>
              <a:gd name="T27" fmla="*/ 2147483646 h 417"/>
              <a:gd name="T28" fmla="*/ 2147483646 w 1159"/>
              <a:gd name="T29" fmla="*/ 2147483646 h 417"/>
              <a:gd name="T30" fmla="*/ 2147483646 w 1159"/>
              <a:gd name="T31" fmla="*/ 2147483646 h 417"/>
              <a:gd name="T32" fmla="*/ 2147483646 w 1159"/>
              <a:gd name="T33" fmla="*/ 2147483646 h 417"/>
              <a:gd name="T34" fmla="*/ 2147483646 w 1159"/>
              <a:gd name="T35" fmla="*/ 2147483646 h 417"/>
              <a:gd name="T36" fmla="*/ 2147483646 w 1159"/>
              <a:gd name="T37" fmla="*/ 2147483646 h 417"/>
              <a:gd name="T38" fmla="*/ 2147483646 w 1159"/>
              <a:gd name="T39" fmla="*/ 2147483646 h 417"/>
              <a:gd name="T40" fmla="*/ 2147483646 w 1159"/>
              <a:gd name="T41" fmla="*/ 2147483646 h 417"/>
              <a:gd name="T42" fmla="*/ 2147483646 w 1159"/>
              <a:gd name="T43" fmla="*/ 2147483646 h 417"/>
              <a:gd name="T44" fmla="*/ 2147483646 w 1159"/>
              <a:gd name="T45" fmla="*/ 2147483646 h 417"/>
              <a:gd name="T46" fmla="*/ 2147483646 w 1159"/>
              <a:gd name="T47" fmla="*/ 2147483646 h 417"/>
              <a:gd name="T48" fmla="*/ 2147483646 w 1159"/>
              <a:gd name="T49" fmla="*/ 2147483646 h 417"/>
              <a:gd name="T50" fmla="*/ 2147483646 w 1159"/>
              <a:gd name="T51" fmla="*/ 2147483646 h 417"/>
              <a:gd name="T52" fmla="*/ 2147483646 w 1159"/>
              <a:gd name="T53" fmla="*/ 2147483646 h 417"/>
              <a:gd name="T54" fmla="*/ 2147483646 w 1159"/>
              <a:gd name="T55" fmla="*/ 2147483646 h 417"/>
              <a:gd name="T56" fmla="*/ 2147483646 w 1159"/>
              <a:gd name="T57" fmla="*/ 2147483646 h 417"/>
              <a:gd name="T58" fmla="*/ 2147483646 w 1159"/>
              <a:gd name="T59" fmla="*/ 2147483646 h 417"/>
              <a:gd name="T60" fmla="*/ 2147483646 w 1159"/>
              <a:gd name="T61" fmla="*/ 2147483646 h 417"/>
              <a:gd name="T62" fmla="*/ 2147483646 w 1159"/>
              <a:gd name="T63" fmla="*/ 2147483646 h 417"/>
              <a:gd name="T64" fmla="*/ 2147483646 w 1159"/>
              <a:gd name="T65" fmla="*/ 2147483646 h 417"/>
              <a:gd name="T66" fmla="*/ 2147483646 w 1159"/>
              <a:gd name="T67" fmla="*/ 2147483646 h 417"/>
              <a:gd name="T68" fmla="*/ 2147483646 w 1159"/>
              <a:gd name="T69" fmla="*/ 2147483646 h 417"/>
              <a:gd name="T70" fmla="*/ 2147483646 w 1159"/>
              <a:gd name="T71" fmla="*/ 2147483646 h 417"/>
              <a:gd name="T72" fmla="*/ 2147483646 w 1159"/>
              <a:gd name="T73" fmla="*/ 2147483646 h 417"/>
              <a:gd name="T74" fmla="*/ 2147483646 w 1159"/>
              <a:gd name="T75" fmla="*/ 2147483646 h 417"/>
              <a:gd name="T76" fmla="*/ 2147483646 w 1159"/>
              <a:gd name="T77" fmla="*/ 2147483646 h 417"/>
              <a:gd name="T78" fmla="*/ 2147483646 w 1159"/>
              <a:gd name="T79" fmla="*/ 2147483646 h 417"/>
              <a:gd name="T80" fmla="*/ 2147483646 w 1159"/>
              <a:gd name="T81" fmla="*/ 2147483646 h 417"/>
              <a:gd name="T82" fmla="*/ 2147483646 w 1159"/>
              <a:gd name="T83" fmla="*/ 2147483646 h 417"/>
              <a:gd name="T84" fmla="*/ 2147483646 w 1159"/>
              <a:gd name="T85" fmla="*/ 2147483646 h 417"/>
              <a:gd name="T86" fmla="*/ 2147483646 w 1159"/>
              <a:gd name="T87" fmla="*/ 2147483646 h 4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59" h="417">
                <a:moveTo>
                  <a:pt x="1158" y="163"/>
                </a:moveTo>
                <a:lnTo>
                  <a:pt x="950" y="163"/>
                </a:lnTo>
                <a:lnTo>
                  <a:pt x="1002" y="0"/>
                </a:lnTo>
                <a:lnTo>
                  <a:pt x="825" y="163"/>
                </a:lnTo>
                <a:lnTo>
                  <a:pt x="4" y="163"/>
                </a:lnTo>
                <a:lnTo>
                  <a:pt x="0" y="164"/>
                </a:lnTo>
                <a:lnTo>
                  <a:pt x="4" y="165"/>
                </a:lnTo>
                <a:lnTo>
                  <a:pt x="130" y="167"/>
                </a:lnTo>
                <a:lnTo>
                  <a:pt x="408" y="170"/>
                </a:lnTo>
                <a:lnTo>
                  <a:pt x="810" y="176"/>
                </a:lnTo>
                <a:lnTo>
                  <a:pt x="736" y="245"/>
                </a:lnTo>
                <a:lnTo>
                  <a:pt x="710" y="272"/>
                </a:lnTo>
                <a:lnTo>
                  <a:pt x="712" y="272"/>
                </a:lnTo>
                <a:lnTo>
                  <a:pt x="744" y="245"/>
                </a:lnTo>
                <a:lnTo>
                  <a:pt x="826" y="177"/>
                </a:lnTo>
                <a:lnTo>
                  <a:pt x="929" y="177"/>
                </a:lnTo>
                <a:lnTo>
                  <a:pt x="918" y="217"/>
                </a:lnTo>
                <a:lnTo>
                  <a:pt x="909" y="255"/>
                </a:lnTo>
                <a:lnTo>
                  <a:pt x="696" y="353"/>
                </a:lnTo>
                <a:lnTo>
                  <a:pt x="577" y="408"/>
                </a:lnTo>
                <a:lnTo>
                  <a:pt x="580" y="409"/>
                </a:lnTo>
                <a:lnTo>
                  <a:pt x="691" y="361"/>
                </a:lnTo>
                <a:lnTo>
                  <a:pt x="906" y="268"/>
                </a:lnTo>
                <a:lnTo>
                  <a:pt x="879" y="374"/>
                </a:lnTo>
                <a:lnTo>
                  <a:pt x="868" y="414"/>
                </a:lnTo>
                <a:lnTo>
                  <a:pt x="868" y="416"/>
                </a:lnTo>
                <a:lnTo>
                  <a:pt x="871" y="415"/>
                </a:lnTo>
                <a:lnTo>
                  <a:pt x="885" y="373"/>
                </a:lnTo>
                <a:lnTo>
                  <a:pt x="918" y="262"/>
                </a:lnTo>
                <a:lnTo>
                  <a:pt x="1006" y="225"/>
                </a:lnTo>
                <a:lnTo>
                  <a:pt x="1084" y="192"/>
                </a:lnTo>
                <a:lnTo>
                  <a:pt x="1158" y="163"/>
                </a:lnTo>
                <a:lnTo>
                  <a:pt x="843" y="163"/>
                </a:lnTo>
                <a:lnTo>
                  <a:pt x="924" y="95"/>
                </a:lnTo>
                <a:lnTo>
                  <a:pt x="956" y="68"/>
                </a:lnTo>
                <a:lnTo>
                  <a:pt x="932" y="163"/>
                </a:lnTo>
                <a:lnTo>
                  <a:pt x="843" y="163"/>
                </a:lnTo>
                <a:lnTo>
                  <a:pt x="1158" y="163"/>
                </a:lnTo>
                <a:lnTo>
                  <a:pt x="945" y="179"/>
                </a:lnTo>
                <a:lnTo>
                  <a:pt x="1068" y="181"/>
                </a:lnTo>
                <a:lnTo>
                  <a:pt x="1028" y="200"/>
                </a:lnTo>
                <a:lnTo>
                  <a:pt x="924" y="248"/>
                </a:lnTo>
                <a:lnTo>
                  <a:pt x="945" y="179"/>
                </a:lnTo>
                <a:lnTo>
                  <a:pt x="1158" y="163"/>
                </a:lnTo>
              </a:path>
            </a:pathLst>
          </a:custGeom>
          <a:solidFill>
            <a:schemeClr val="accent2"/>
          </a:solidFill>
          <a:ln w="9525" cap="rnd">
            <a:solidFill>
              <a:schemeClr val="accent2"/>
            </a:solidFill>
            <a:round/>
            <a:headEnd type="none" w="sm" len="sm"/>
            <a:tailEnd type="none" w="sm" len="sm"/>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73" r:id="rId13"/>
  </p:sldLayoutIdLst>
  <p:hf sldNum="0" hdr="0" ft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fontAlgn="base">
        <a:spcBef>
          <a:spcPct val="0"/>
        </a:spcBef>
        <a:spcAft>
          <a:spcPct val="0"/>
        </a:spcAft>
        <a:defRPr sz="2400" b="1">
          <a:solidFill>
            <a:schemeClr val="accent2"/>
          </a:solidFill>
          <a:latin typeface="Arial" charset="0"/>
        </a:defRPr>
      </a:lvl6pPr>
      <a:lvl7pPr marL="914400" algn="l" rtl="0" fontAlgn="base">
        <a:spcBef>
          <a:spcPct val="0"/>
        </a:spcBef>
        <a:spcAft>
          <a:spcPct val="0"/>
        </a:spcAft>
        <a:defRPr sz="2400" b="1">
          <a:solidFill>
            <a:schemeClr val="accent2"/>
          </a:solidFill>
          <a:latin typeface="Arial" charset="0"/>
        </a:defRPr>
      </a:lvl7pPr>
      <a:lvl8pPr marL="1371600" algn="l" rtl="0" fontAlgn="base">
        <a:spcBef>
          <a:spcPct val="0"/>
        </a:spcBef>
        <a:spcAft>
          <a:spcPct val="0"/>
        </a:spcAft>
        <a:defRPr sz="2400" b="1">
          <a:solidFill>
            <a:schemeClr val="accent2"/>
          </a:solidFill>
          <a:latin typeface="Arial" charset="0"/>
        </a:defRPr>
      </a:lvl8pPr>
      <a:lvl9pPr marL="1828800" algn="l" rtl="0" fontAlgn="base">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8848F0B-20A1-42B5-906F-A855C6360DE8}"/>
              </a:ext>
            </a:extLst>
          </p:cNvPr>
          <p:cNvSpPr>
            <a:spLocks noGrp="1" noChangeArrowheads="1"/>
          </p:cNvSpPr>
          <p:nvPr>
            <p:ph type="title"/>
          </p:nvPr>
        </p:nvSpPr>
        <p:spPr bwMode="auto">
          <a:xfrm>
            <a:off x="533400" y="304800"/>
            <a:ext cx="72136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A73FF3CE-D8F2-4305-8E66-6789F9FAC34B}"/>
              </a:ext>
            </a:extLst>
          </p:cNvPr>
          <p:cNvSpPr>
            <a:spLocks noGrp="1" noChangeArrowheads="1"/>
          </p:cNvSpPr>
          <p:nvPr>
            <p:ph type="body" idx="1"/>
          </p:nvPr>
        </p:nvSpPr>
        <p:spPr bwMode="auto">
          <a:xfrm>
            <a:off x="533400" y="1290638"/>
            <a:ext cx="7772400" cy="442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0"/>
            <a:endParaRPr lang="en-US" altLang="en-US"/>
          </a:p>
        </p:txBody>
      </p:sp>
      <p:grpSp>
        <p:nvGrpSpPr>
          <p:cNvPr id="2052" name="Group 4">
            <a:extLst>
              <a:ext uri="{FF2B5EF4-FFF2-40B4-BE49-F238E27FC236}">
                <a16:creationId xmlns:a16="http://schemas.microsoft.com/office/drawing/2014/main" id="{9EEC490D-4B2A-47C1-A341-C17EDA506F26}"/>
              </a:ext>
            </a:extLst>
          </p:cNvPr>
          <p:cNvGrpSpPr>
            <a:grpSpLocks/>
          </p:cNvGrpSpPr>
          <p:nvPr userDrawn="1"/>
        </p:nvGrpSpPr>
        <p:grpSpPr bwMode="auto">
          <a:xfrm>
            <a:off x="7691438" y="100013"/>
            <a:ext cx="1292225" cy="568325"/>
            <a:chOff x="4197" y="80"/>
            <a:chExt cx="1262" cy="517"/>
          </a:xfrm>
        </p:grpSpPr>
        <p:sp>
          <p:nvSpPr>
            <p:cNvPr id="2054" name="Freeform 5">
              <a:extLst>
                <a:ext uri="{FF2B5EF4-FFF2-40B4-BE49-F238E27FC236}">
                  <a16:creationId xmlns:a16="http://schemas.microsoft.com/office/drawing/2014/main" id="{D1FBD592-CA9D-4ABC-AE47-5D62CD1D2AF1}"/>
                </a:ext>
              </a:extLst>
            </p:cNvPr>
            <p:cNvSpPr>
              <a:spLocks/>
            </p:cNvSpPr>
            <p:nvPr/>
          </p:nvSpPr>
          <p:spPr bwMode="auto">
            <a:xfrm>
              <a:off x="4989" y="80"/>
              <a:ext cx="313" cy="517"/>
            </a:xfrm>
            <a:custGeom>
              <a:avLst/>
              <a:gdLst>
                <a:gd name="T0" fmla="*/ 312 w 313"/>
                <a:gd name="T1" fmla="*/ 0 h 517"/>
                <a:gd name="T2" fmla="*/ 0 w 313"/>
                <a:gd name="T3" fmla="*/ 336 h 517"/>
                <a:gd name="T4" fmla="*/ 266 w 313"/>
                <a:gd name="T5" fmla="*/ 81 h 517"/>
                <a:gd name="T6" fmla="*/ 170 w 313"/>
                <a:gd name="T7" fmla="*/ 516 h 517"/>
                <a:gd name="T8" fmla="*/ 312 w 313"/>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517">
                  <a:moveTo>
                    <a:pt x="312" y="0"/>
                  </a:moveTo>
                  <a:lnTo>
                    <a:pt x="0" y="336"/>
                  </a:lnTo>
                  <a:lnTo>
                    <a:pt x="266" y="81"/>
                  </a:lnTo>
                  <a:lnTo>
                    <a:pt x="170" y="516"/>
                  </a:lnTo>
                  <a:lnTo>
                    <a:pt x="312" y="0"/>
                  </a:lnTo>
                </a:path>
              </a:pathLst>
            </a:custGeom>
            <a:solidFill>
              <a:schemeClr val="accent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5" name="Freeform 6">
              <a:extLst>
                <a:ext uri="{FF2B5EF4-FFF2-40B4-BE49-F238E27FC236}">
                  <a16:creationId xmlns:a16="http://schemas.microsoft.com/office/drawing/2014/main" id="{B7723B79-2822-4C73-A231-43361F404C71}"/>
                </a:ext>
              </a:extLst>
            </p:cNvPr>
            <p:cNvSpPr>
              <a:spLocks/>
            </p:cNvSpPr>
            <p:nvPr/>
          </p:nvSpPr>
          <p:spPr bwMode="auto">
            <a:xfrm>
              <a:off x="4197" y="274"/>
              <a:ext cx="1262" cy="303"/>
            </a:xfrm>
            <a:custGeom>
              <a:avLst/>
              <a:gdLst>
                <a:gd name="T0" fmla="*/ 1168 w 1262"/>
                <a:gd name="T1" fmla="*/ 21 h 304"/>
                <a:gd name="T2" fmla="*/ 650 w 1262"/>
                <a:gd name="T3" fmla="*/ 293 h 304"/>
                <a:gd name="T4" fmla="*/ 1261 w 1262"/>
                <a:gd name="T5" fmla="*/ 0 h 304"/>
                <a:gd name="T6" fmla="*/ 0 w 1262"/>
                <a:gd name="T7" fmla="*/ 0 h 304"/>
                <a:gd name="T8" fmla="*/ 1168 w 1262"/>
                <a:gd name="T9" fmla="*/ 21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2" h="304">
                  <a:moveTo>
                    <a:pt x="1168" y="21"/>
                  </a:moveTo>
                  <a:lnTo>
                    <a:pt x="650" y="303"/>
                  </a:lnTo>
                  <a:lnTo>
                    <a:pt x="1261" y="0"/>
                  </a:lnTo>
                  <a:lnTo>
                    <a:pt x="0" y="0"/>
                  </a:lnTo>
                  <a:lnTo>
                    <a:pt x="1168" y="21"/>
                  </a:lnTo>
                </a:path>
              </a:pathLst>
            </a:custGeom>
            <a:solidFill>
              <a:schemeClr val="accent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Arial" charset="0"/>
        </a:defRPr>
      </a:lvl2pPr>
      <a:lvl3pPr algn="l" rtl="0" eaLnBrk="0" fontAlgn="base" hangingPunct="0">
        <a:spcBef>
          <a:spcPct val="0"/>
        </a:spcBef>
        <a:spcAft>
          <a:spcPct val="0"/>
        </a:spcAft>
        <a:defRPr sz="2800" b="1">
          <a:solidFill>
            <a:schemeClr val="accent2"/>
          </a:solidFill>
          <a:latin typeface="Arial" charset="0"/>
        </a:defRPr>
      </a:lvl3pPr>
      <a:lvl4pPr algn="l" rtl="0" eaLnBrk="0" fontAlgn="base" hangingPunct="0">
        <a:spcBef>
          <a:spcPct val="0"/>
        </a:spcBef>
        <a:spcAft>
          <a:spcPct val="0"/>
        </a:spcAft>
        <a:defRPr sz="2800" b="1">
          <a:solidFill>
            <a:schemeClr val="accent2"/>
          </a:solidFill>
          <a:latin typeface="Arial" charset="0"/>
        </a:defRPr>
      </a:lvl4pPr>
      <a:lvl5pPr algn="l" rtl="0" eaLnBrk="0" fontAlgn="base" hangingPunct="0">
        <a:spcBef>
          <a:spcPct val="0"/>
        </a:spcBef>
        <a:spcAft>
          <a:spcPct val="0"/>
        </a:spcAft>
        <a:defRPr sz="2800" b="1">
          <a:solidFill>
            <a:schemeClr val="accent2"/>
          </a:solidFill>
          <a:latin typeface="Arial" charset="0"/>
        </a:defRPr>
      </a:lvl5pPr>
      <a:lvl6pPr marL="457200" algn="l" rtl="0" fontAlgn="base">
        <a:spcBef>
          <a:spcPct val="0"/>
        </a:spcBef>
        <a:spcAft>
          <a:spcPct val="0"/>
        </a:spcAft>
        <a:defRPr sz="2800" b="1">
          <a:solidFill>
            <a:schemeClr val="accent2"/>
          </a:solidFill>
          <a:latin typeface="Arial" charset="0"/>
        </a:defRPr>
      </a:lvl6pPr>
      <a:lvl7pPr marL="914400" algn="l" rtl="0" fontAlgn="base">
        <a:spcBef>
          <a:spcPct val="0"/>
        </a:spcBef>
        <a:spcAft>
          <a:spcPct val="0"/>
        </a:spcAft>
        <a:defRPr sz="2800" b="1">
          <a:solidFill>
            <a:schemeClr val="accent2"/>
          </a:solidFill>
          <a:latin typeface="Arial" charset="0"/>
        </a:defRPr>
      </a:lvl7pPr>
      <a:lvl8pPr marL="1371600" algn="l" rtl="0" fontAlgn="base">
        <a:spcBef>
          <a:spcPct val="0"/>
        </a:spcBef>
        <a:spcAft>
          <a:spcPct val="0"/>
        </a:spcAft>
        <a:defRPr sz="2800" b="1">
          <a:solidFill>
            <a:schemeClr val="accent2"/>
          </a:solidFill>
          <a:latin typeface="Arial" charset="0"/>
        </a:defRPr>
      </a:lvl8pPr>
      <a:lvl9pPr marL="1828800" algn="l" rtl="0" fontAlgn="base">
        <a:spcBef>
          <a:spcPct val="0"/>
        </a:spcBef>
        <a:spcAft>
          <a:spcPct val="0"/>
        </a:spcAft>
        <a:defRPr sz="2800" b="1">
          <a:solidFill>
            <a:schemeClr val="accent2"/>
          </a:solidFill>
          <a:latin typeface="Arial" charset="0"/>
        </a:defRPr>
      </a:lvl9pPr>
    </p:titleStyle>
    <p:bodyStyle>
      <a:lvl1pPr marL="347663" indent="-347663" algn="l" rtl="0" eaLnBrk="0" fontAlgn="base" hangingPunct="0">
        <a:spcBef>
          <a:spcPct val="20000"/>
        </a:spcBef>
        <a:spcAft>
          <a:spcPct val="0"/>
        </a:spcAft>
        <a:buClr>
          <a:srgbClr val="0066FF"/>
        </a:buClr>
        <a:buFont typeface="Wingdings" panose="05000000000000000000" pitchFamily="2" charset="2"/>
        <a:buChar char="n"/>
        <a:defRPr sz="2400" b="1" i="1">
          <a:solidFill>
            <a:srgbClr val="000000"/>
          </a:solidFill>
          <a:latin typeface="+mn-lt"/>
          <a:ea typeface="+mn-ea"/>
          <a:cs typeface="+mn-cs"/>
        </a:defRPr>
      </a:lvl1pPr>
      <a:lvl2pPr marL="741363" indent="-279400" algn="l" rtl="0" eaLnBrk="0" fontAlgn="base" hangingPunct="0">
        <a:spcBef>
          <a:spcPct val="20000"/>
        </a:spcBef>
        <a:spcAft>
          <a:spcPct val="0"/>
        </a:spcAft>
        <a:buClr>
          <a:srgbClr val="0066FF"/>
        </a:buClr>
        <a:buFont typeface="Wingdings" panose="05000000000000000000" pitchFamily="2" charset="2"/>
        <a:buChar char="q"/>
        <a:defRPr sz="2000" b="1" i="1">
          <a:solidFill>
            <a:srgbClr val="000000"/>
          </a:solidFill>
          <a:latin typeface="+mn-lt"/>
        </a:defRPr>
      </a:lvl2pPr>
      <a:lvl3pPr marL="1146175" indent="-290513" algn="l" rtl="0" eaLnBrk="0" fontAlgn="base" hangingPunct="0">
        <a:spcBef>
          <a:spcPct val="15000"/>
        </a:spcBef>
        <a:spcAft>
          <a:spcPct val="0"/>
        </a:spcAft>
        <a:buClr>
          <a:srgbClr val="0066FF"/>
        </a:buClr>
        <a:buChar char="o"/>
        <a:defRPr b="1" i="1">
          <a:solidFill>
            <a:srgbClr val="000000"/>
          </a:solidFill>
          <a:latin typeface="+mn-lt"/>
        </a:defRPr>
      </a:lvl3pPr>
      <a:lvl4pPr marL="1479550" indent="-219075" algn="l" rtl="0" eaLnBrk="0" fontAlgn="base" hangingPunct="0">
        <a:spcBef>
          <a:spcPct val="20000"/>
        </a:spcBef>
        <a:spcAft>
          <a:spcPct val="0"/>
        </a:spcAft>
        <a:buClr>
          <a:srgbClr val="0066FF"/>
        </a:buClr>
        <a:buFont typeface="Wingdings" panose="05000000000000000000" pitchFamily="2" charset="2"/>
        <a:buChar char="n"/>
        <a:defRPr sz="1600" b="1" i="1">
          <a:solidFill>
            <a:srgbClr val="000000"/>
          </a:solidFill>
          <a:latin typeface="+mn-lt"/>
        </a:defRPr>
      </a:lvl4pPr>
      <a:lvl5pPr marL="1828800" indent="-234950" algn="l" rtl="0" eaLnBrk="0" fontAlgn="base" hangingPunct="0">
        <a:spcBef>
          <a:spcPct val="5000"/>
        </a:spcBef>
        <a:spcAft>
          <a:spcPct val="0"/>
        </a:spcAft>
        <a:buClr>
          <a:srgbClr val="0066FF"/>
        </a:buClr>
        <a:buFont typeface="Wingdings" panose="05000000000000000000" pitchFamily="2" charset="2"/>
        <a:buChar char="m"/>
        <a:defRPr sz="1400" b="1" i="1">
          <a:solidFill>
            <a:srgbClr val="000000"/>
          </a:solidFill>
          <a:latin typeface="+mn-lt"/>
        </a:defRPr>
      </a:lvl5pPr>
      <a:lvl6pPr marL="2286000" indent="-234950" algn="l" rtl="0" fontAlgn="base">
        <a:spcBef>
          <a:spcPct val="5000"/>
        </a:spcBef>
        <a:spcAft>
          <a:spcPct val="0"/>
        </a:spcAft>
        <a:buClr>
          <a:srgbClr val="0066FF"/>
        </a:buClr>
        <a:buFont typeface="Wingdings" pitchFamily="2" charset="2"/>
        <a:buChar char="m"/>
        <a:defRPr sz="1400" b="1" i="1">
          <a:solidFill>
            <a:srgbClr val="000000"/>
          </a:solidFill>
          <a:latin typeface="+mn-lt"/>
        </a:defRPr>
      </a:lvl6pPr>
      <a:lvl7pPr marL="2743200" indent="-234950" algn="l" rtl="0" fontAlgn="base">
        <a:spcBef>
          <a:spcPct val="5000"/>
        </a:spcBef>
        <a:spcAft>
          <a:spcPct val="0"/>
        </a:spcAft>
        <a:buClr>
          <a:srgbClr val="0066FF"/>
        </a:buClr>
        <a:buFont typeface="Wingdings" pitchFamily="2" charset="2"/>
        <a:buChar char="m"/>
        <a:defRPr sz="1400" b="1" i="1">
          <a:solidFill>
            <a:srgbClr val="000000"/>
          </a:solidFill>
          <a:latin typeface="+mn-lt"/>
        </a:defRPr>
      </a:lvl7pPr>
      <a:lvl8pPr marL="3200400" indent="-234950" algn="l" rtl="0" fontAlgn="base">
        <a:spcBef>
          <a:spcPct val="5000"/>
        </a:spcBef>
        <a:spcAft>
          <a:spcPct val="0"/>
        </a:spcAft>
        <a:buClr>
          <a:srgbClr val="0066FF"/>
        </a:buClr>
        <a:buFont typeface="Wingdings" pitchFamily="2" charset="2"/>
        <a:buChar char="m"/>
        <a:defRPr sz="1400" b="1" i="1">
          <a:solidFill>
            <a:srgbClr val="000000"/>
          </a:solidFill>
          <a:latin typeface="+mn-lt"/>
        </a:defRPr>
      </a:lvl8pPr>
      <a:lvl9pPr marL="3657600" indent="-234950" algn="l" rtl="0" fontAlgn="base">
        <a:spcBef>
          <a:spcPct val="5000"/>
        </a:spcBef>
        <a:spcAft>
          <a:spcPct val="0"/>
        </a:spcAft>
        <a:buClr>
          <a:srgbClr val="0066FF"/>
        </a:buClr>
        <a:buFont typeface="Wingdings" pitchFamily="2" charset="2"/>
        <a:buChar char="m"/>
        <a:defRPr sz="1400" b="1" i="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8701088" y="6632575"/>
            <a:ext cx="442912" cy="225425"/>
          </a:xfrm>
          <a:prstGeom prst="rect">
            <a:avLst/>
          </a:prstGeom>
          <a:noFill/>
          <a:ln w="12700">
            <a:noFill/>
            <a:miter lim="800000"/>
            <a:headEnd/>
            <a:tailEnd/>
          </a:ln>
          <a:effectLst/>
        </p:spPr>
        <p:txBody>
          <a:bodyPr lIns="0" tIns="0" rIns="0" bIns="0"/>
          <a:lstStyle/>
          <a:p>
            <a:pPr defTabSz="887413" eaLnBrk="0" hangingPunct="0">
              <a:spcBef>
                <a:spcPct val="50000"/>
              </a:spcBef>
              <a:defRPr/>
            </a:pPr>
            <a:fld id="{7CF0D82D-536B-46CD-AF3F-0F0A68420BEE}" type="slidenum">
              <a:rPr lang="en-US" sz="800" b="0">
                <a:solidFill>
                  <a:schemeClr val="bg2"/>
                </a:solidFill>
                <a:latin typeface="Arial" charset="0"/>
                <a:ea typeface="ＭＳ Ｐゴシック" pitchFamily="-112" charset="-128"/>
                <a:cs typeface="+mn-cs"/>
              </a:rPr>
              <a:pPr defTabSz="887413" eaLnBrk="0" hangingPunct="0">
                <a:spcBef>
                  <a:spcPct val="50000"/>
                </a:spcBef>
                <a:defRPr/>
              </a:pPr>
              <a:t>‹#›</a:t>
            </a:fld>
            <a:endParaRPr lang="en-US" sz="800" b="0" dirty="0">
              <a:solidFill>
                <a:schemeClr val="bg2"/>
              </a:solidFill>
              <a:latin typeface="Arial" charset="0"/>
              <a:ea typeface="ＭＳ Ｐゴシック" pitchFamily="-112" charset="-128"/>
              <a:cs typeface="+mn-cs"/>
            </a:endParaRPr>
          </a:p>
        </p:txBody>
      </p:sp>
      <p:sp>
        <p:nvSpPr>
          <p:cNvPr id="1027" name="Rectangle 4"/>
          <p:cNvSpPr>
            <a:spLocks noGrp="1" noChangeArrowheads="1"/>
          </p:cNvSpPr>
          <p:nvPr>
            <p:ph type="title"/>
          </p:nvPr>
        </p:nvSpPr>
        <p:spPr bwMode="auto">
          <a:xfrm>
            <a:off x="461963" y="458788"/>
            <a:ext cx="7312025" cy="53181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5"/>
          <p:cNvSpPr>
            <a:spLocks noGrp="1" noChangeArrowheads="1"/>
          </p:cNvSpPr>
          <p:nvPr>
            <p:ph type="body" idx="1"/>
          </p:nvPr>
        </p:nvSpPr>
        <p:spPr bwMode="auto">
          <a:xfrm>
            <a:off x="457200" y="1325880"/>
            <a:ext cx="8234362" cy="5257800"/>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p:txBody>
      </p:sp>
      <p:sp>
        <p:nvSpPr>
          <p:cNvPr id="1030" name="Freeform 6"/>
          <p:cNvSpPr>
            <a:spLocks noChangeAspect="1"/>
          </p:cNvSpPr>
          <p:nvPr/>
        </p:nvSpPr>
        <p:spPr bwMode="black">
          <a:xfrm>
            <a:off x="7083425" y="220663"/>
            <a:ext cx="1600200" cy="576262"/>
          </a:xfrm>
          <a:custGeom>
            <a:avLst/>
            <a:gdLst/>
            <a:ahLst/>
            <a:cxnLst>
              <a:cxn ang="0">
                <a:pos x="1158" y="163"/>
              </a:cxn>
              <a:cxn ang="0">
                <a:pos x="950" y="163"/>
              </a:cxn>
              <a:cxn ang="0">
                <a:pos x="1002" y="0"/>
              </a:cxn>
              <a:cxn ang="0">
                <a:pos x="825" y="163"/>
              </a:cxn>
              <a:cxn ang="0">
                <a:pos x="4" y="163"/>
              </a:cxn>
              <a:cxn ang="0">
                <a:pos x="0" y="164"/>
              </a:cxn>
              <a:cxn ang="0">
                <a:pos x="4" y="165"/>
              </a:cxn>
              <a:cxn ang="0">
                <a:pos x="130" y="167"/>
              </a:cxn>
              <a:cxn ang="0">
                <a:pos x="408" y="170"/>
              </a:cxn>
              <a:cxn ang="0">
                <a:pos x="810" y="176"/>
              </a:cxn>
              <a:cxn ang="0">
                <a:pos x="736" y="245"/>
              </a:cxn>
              <a:cxn ang="0">
                <a:pos x="710" y="272"/>
              </a:cxn>
              <a:cxn ang="0">
                <a:pos x="712" y="272"/>
              </a:cxn>
              <a:cxn ang="0">
                <a:pos x="744" y="245"/>
              </a:cxn>
              <a:cxn ang="0">
                <a:pos x="826" y="177"/>
              </a:cxn>
              <a:cxn ang="0">
                <a:pos x="929" y="177"/>
              </a:cxn>
              <a:cxn ang="0">
                <a:pos x="918" y="217"/>
              </a:cxn>
              <a:cxn ang="0">
                <a:pos x="909" y="255"/>
              </a:cxn>
              <a:cxn ang="0">
                <a:pos x="696" y="353"/>
              </a:cxn>
              <a:cxn ang="0">
                <a:pos x="577" y="408"/>
              </a:cxn>
              <a:cxn ang="0">
                <a:pos x="580" y="409"/>
              </a:cxn>
              <a:cxn ang="0">
                <a:pos x="691" y="361"/>
              </a:cxn>
              <a:cxn ang="0">
                <a:pos x="906" y="268"/>
              </a:cxn>
              <a:cxn ang="0">
                <a:pos x="879" y="374"/>
              </a:cxn>
              <a:cxn ang="0">
                <a:pos x="868" y="414"/>
              </a:cxn>
              <a:cxn ang="0">
                <a:pos x="868" y="416"/>
              </a:cxn>
              <a:cxn ang="0">
                <a:pos x="871" y="415"/>
              </a:cxn>
              <a:cxn ang="0">
                <a:pos x="885" y="373"/>
              </a:cxn>
              <a:cxn ang="0">
                <a:pos x="918" y="262"/>
              </a:cxn>
              <a:cxn ang="0">
                <a:pos x="1006" y="225"/>
              </a:cxn>
              <a:cxn ang="0">
                <a:pos x="1084" y="192"/>
              </a:cxn>
              <a:cxn ang="0">
                <a:pos x="1158" y="163"/>
              </a:cxn>
              <a:cxn ang="0">
                <a:pos x="843" y="163"/>
              </a:cxn>
              <a:cxn ang="0">
                <a:pos x="924" y="95"/>
              </a:cxn>
              <a:cxn ang="0">
                <a:pos x="956" y="68"/>
              </a:cxn>
              <a:cxn ang="0">
                <a:pos x="932" y="163"/>
              </a:cxn>
              <a:cxn ang="0">
                <a:pos x="843" y="163"/>
              </a:cxn>
              <a:cxn ang="0">
                <a:pos x="1158" y="163"/>
              </a:cxn>
              <a:cxn ang="0">
                <a:pos x="945" y="179"/>
              </a:cxn>
              <a:cxn ang="0">
                <a:pos x="1068" y="181"/>
              </a:cxn>
              <a:cxn ang="0">
                <a:pos x="1028" y="200"/>
              </a:cxn>
              <a:cxn ang="0">
                <a:pos x="924" y="248"/>
              </a:cxn>
              <a:cxn ang="0">
                <a:pos x="945" y="179"/>
              </a:cxn>
              <a:cxn ang="0">
                <a:pos x="1158" y="163"/>
              </a:cxn>
            </a:cxnLst>
            <a:rect l="0" t="0" r="r" b="b"/>
            <a:pathLst>
              <a:path w="1159" h="417">
                <a:moveTo>
                  <a:pt x="1158" y="163"/>
                </a:moveTo>
                <a:lnTo>
                  <a:pt x="950" y="163"/>
                </a:lnTo>
                <a:lnTo>
                  <a:pt x="1002" y="0"/>
                </a:lnTo>
                <a:lnTo>
                  <a:pt x="825" y="163"/>
                </a:lnTo>
                <a:lnTo>
                  <a:pt x="4" y="163"/>
                </a:lnTo>
                <a:lnTo>
                  <a:pt x="0" y="164"/>
                </a:lnTo>
                <a:lnTo>
                  <a:pt x="4" y="165"/>
                </a:lnTo>
                <a:lnTo>
                  <a:pt x="130" y="167"/>
                </a:lnTo>
                <a:lnTo>
                  <a:pt x="408" y="170"/>
                </a:lnTo>
                <a:lnTo>
                  <a:pt x="810" y="176"/>
                </a:lnTo>
                <a:lnTo>
                  <a:pt x="736" y="245"/>
                </a:lnTo>
                <a:lnTo>
                  <a:pt x="710" y="272"/>
                </a:lnTo>
                <a:lnTo>
                  <a:pt x="712" y="272"/>
                </a:lnTo>
                <a:lnTo>
                  <a:pt x="744" y="245"/>
                </a:lnTo>
                <a:lnTo>
                  <a:pt x="826" y="177"/>
                </a:lnTo>
                <a:lnTo>
                  <a:pt x="929" y="177"/>
                </a:lnTo>
                <a:lnTo>
                  <a:pt x="918" y="217"/>
                </a:lnTo>
                <a:lnTo>
                  <a:pt x="909" y="255"/>
                </a:lnTo>
                <a:lnTo>
                  <a:pt x="696" y="353"/>
                </a:lnTo>
                <a:lnTo>
                  <a:pt x="577" y="408"/>
                </a:lnTo>
                <a:lnTo>
                  <a:pt x="580" y="409"/>
                </a:lnTo>
                <a:lnTo>
                  <a:pt x="691" y="361"/>
                </a:lnTo>
                <a:lnTo>
                  <a:pt x="906" y="268"/>
                </a:lnTo>
                <a:lnTo>
                  <a:pt x="879" y="374"/>
                </a:lnTo>
                <a:lnTo>
                  <a:pt x="868" y="414"/>
                </a:lnTo>
                <a:lnTo>
                  <a:pt x="868" y="416"/>
                </a:lnTo>
                <a:lnTo>
                  <a:pt x="871" y="415"/>
                </a:lnTo>
                <a:lnTo>
                  <a:pt x="885" y="373"/>
                </a:lnTo>
                <a:lnTo>
                  <a:pt x="918" y="262"/>
                </a:lnTo>
                <a:lnTo>
                  <a:pt x="1006" y="225"/>
                </a:lnTo>
                <a:lnTo>
                  <a:pt x="1084" y="192"/>
                </a:lnTo>
                <a:lnTo>
                  <a:pt x="1158" y="163"/>
                </a:lnTo>
                <a:lnTo>
                  <a:pt x="843" y="163"/>
                </a:lnTo>
                <a:lnTo>
                  <a:pt x="924" y="95"/>
                </a:lnTo>
                <a:lnTo>
                  <a:pt x="956" y="68"/>
                </a:lnTo>
                <a:lnTo>
                  <a:pt x="932" y="163"/>
                </a:lnTo>
                <a:lnTo>
                  <a:pt x="843" y="163"/>
                </a:lnTo>
                <a:lnTo>
                  <a:pt x="1158" y="163"/>
                </a:lnTo>
                <a:lnTo>
                  <a:pt x="945" y="179"/>
                </a:lnTo>
                <a:lnTo>
                  <a:pt x="1068" y="181"/>
                </a:lnTo>
                <a:lnTo>
                  <a:pt x="1028" y="200"/>
                </a:lnTo>
                <a:lnTo>
                  <a:pt x="924" y="248"/>
                </a:lnTo>
                <a:lnTo>
                  <a:pt x="945" y="179"/>
                </a:lnTo>
                <a:lnTo>
                  <a:pt x="1158" y="163"/>
                </a:lnTo>
              </a:path>
            </a:pathLst>
          </a:custGeom>
          <a:solidFill>
            <a:srgbClr val="003399"/>
          </a:solidFill>
          <a:ln w="127000" cap="rnd" cmpd="sng">
            <a:noFill/>
            <a:prstDash val="solid"/>
            <a:round/>
            <a:headEnd type="none" w="med" len="med"/>
            <a:tailEnd type="none" w="med" len="med"/>
          </a:ln>
          <a:effectLst/>
        </p:spPr>
        <p:txBody>
          <a:bodyPr/>
          <a:lstStyle/>
          <a:p>
            <a:pPr eaLnBrk="0" hangingPunct="0">
              <a:defRPr/>
            </a:pPr>
            <a:endParaRPr lang="en-US">
              <a:effectLst>
                <a:outerShdw blurRad="38100" dist="38100" dir="2700000" algn="tl">
                  <a:srgbClr val="C0C0C0"/>
                </a:outerShdw>
              </a:effectLst>
              <a:latin typeface="Arial" charset="0"/>
              <a:ea typeface="ＭＳ Ｐゴシック" pitchFamily="-112" charset="-128"/>
              <a:cs typeface="+mn-cs"/>
            </a:endParaRPr>
          </a:p>
        </p:txBody>
      </p:sp>
    </p:spTree>
    <p:extLst>
      <p:ext uri="{BB962C8B-B14F-4D97-AF65-F5344CB8AC3E}">
        <p14:creationId xmlns:p14="http://schemas.microsoft.com/office/powerpoint/2010/main" val="583635172"/>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xStyles>
    <p:titleStyle>
      <a:lvl1pPr algn="l" defTabSz="887413" rtl="0" eaLnBrk="1" fontAlgn="base" hangingPunct="1">
        <a:spcBef>
          <a:spcPct val="0"/>
        </a:spcBef>
        <a:spcAft>
          <a:spcPct val="0"/>
        </a:spcAft>
        <a:defRPr sz="3600" b="1">
          <a:solidFill>
            <a:schemeClr val="bg1"/>
          </a:solidFill>
          <a:latin typeface="+mj-lt"/>
          <a:ea typeface="ＭＳ Ｐゴシック" pitchFamily="-112" charset="-128"/>
          <a:cs typeface="ＭＳ Ｐゴシック" pitchFamily="-112" charset="-128"/>
        </a:defRPr>
      </a:lvl1pPr>
      <a:lvl2pPr algn="l" defTabSz="887413" rtl="0" eaLnBrk="1" fontAlgn="base" hangingPunct="1">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eaLnBrk="1" fontAlgn="base" hangingPunct="1">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eaLnBrk="1" fontAlgn="base" hangingPunct="1">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eaLnBrk="1" fontAlgn="base" hangingPunct="1">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p:titleStyle>
    <p:bodyStyle>
      <a:lvl1pPr marL="222250" indent="-222250" algn="l" defTabSz="887413" rtl="0" eaLnBrk="1" fontAlgn="base" hangingPunct="1">
        <a:spcBef>
          <a:spcPct val="20000"/>
        </a:spcBef>
        <a:spcAft>
          <a:spcPct val="0"/>
        </a:spcAft>
        <a:buSzPct val="100000"/>
        <a:buChar char="•"/>
        <a:defRPr sz="2400" b="1">
          <a:solidFill>
            <a:schemeClr val="bg2"/>
          </a:solidFill>
          <a:latin typeface="+mn-lt"/>
          <a:ea typeface="ＭＳ Ｐゴシック" pitchFamily="-112" charset="-128"/>
          <a:cs typeface="ＭＳ Ｐゴシック" pitchFamily="-112" charset="-128"/>
        </a:defRPr>
      </a:lvl1pPr>
      <a:lvl2pPr marL="615950" indent="-279400" algn="l" defTabSz="887413" rtl="0" eaLnBrk="1" fontAlgn="base" hangingPunct="1">
        <a:spcBef>
          <a:spcPct val="20000"/>
        </a:spcBef>
        <a:spcAft>
          <a:spcPct val="0"/>
        </a:spcAft>
        <a:buSzPct val="100000"/>
        <a:buChar char="–"/>
        <a:defRPr sz="2400" b="1">
          <a:solidFill>
            <a:schemeClr val="bg2"/>
          </a:solidFill>
          <a:latin typeface="+mn-lt"/>
          <a:ea typeface="ＭＳ Ｐゴシック" pitchFamily="-112" charset="-128"/>
          <a:cs typeface="ＭＳ Ｐゴシック"/>
        </a:defRPr>
      </a:lvl2pPr>
      <a:lvl3pPr marL="998538" indent="-268288" algn="l" defTabSz="887413" rtl="0" eaLnBrk="1" fontAlgn="base" hangingPunct="1">
        <a:spcBef>
          <a:spcPct val="20000"/>
        </a:spcBef>
        <a:spcAft>
          <a:spcPct val="0"/>
        </a:spcAft>
        <a:buSzPct val="80000"/>
        <a:buChar char="•"/>
        <a:defRPr sz="2400" b="1">
          <a:solidFill>
            <a:schemeClr val="bg2"/>
          </a:solidFill>
          <a:latin typeface="+mn-lt"/>
          <a:ea typeface="ＭＳ Ｐゴシック" pitchFamily="-112" charset="-128"/>
          <a:cs typeface="ＭＳ Ｐゴシック"/>
        </a:defRPr>
      </a:lvl3pPr>
      <a:lvl4pPr marL="1550988" indent="-222250" algn="l" defTabSz="887413" rtl="0" eaLnBrk="1" fontAlgn="base" hangingPunct="1">
        <a:spcBef>
          <a:spcPct val="20000"/>
        </a:spcBef>
        <a:spcAft>
          <a:spcPct val="0"/>
        </a:spcAft>
        <a:buChar char="–"/>
        <a:defRPr sz="2000" b="1">
          <a:solidFill>
            <a:schemeClr val="bg2"/>
          </a:solidFill>
          <a:latin typeface="+mn-lt"/>
          <a:ea typeface="ＭＳ Ｐゴシック" pitchFamily="-112" charset="-128"/>
          <a:cs typeface="ＭＳ Ｐゴシック"/>
        </a:defRPr>
      </a:lvl4pPr>
      <a:lvl5pPr marL="1993900" indent="-222250" algn="l" defTabSz="887413" rtl="0" eaLnBrk="1" fontAlgn="base" hangingPunct="1">
        <a:spcBef>
          <a:spcPct val="20000"/>
        </a:spcBef>
        <a:spcAft>
          <a:spcPct val="0"/>
        </a:spcAft>
        <a:buChar char="»"/>
        <a:defRPr sz="2000" b="1">
          <a:solidFill>
            <a:schemeClr val="bg2"/>
          </a:solidFill>
          <a:latin typeface="+mn-lt"/>
          <a:ea typeface="ＭＳ Ｐゴシック" pitchFamily="-112" charset="-128"/>
          <a:cs typeface="ＭＳ Ｐゴシック"/>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hyperlink" Target="https://www.ibaset.com/blog/what-is-the-digital-threa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adandp.media/articles/what-are-digital-twins-and-digital-thread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9F1A75-3B36-4486-A1BD-94141422975F}"/>
              </a:ext>
            </a:extLst>
          </p:cNvPr>
          <p:cNvSpPr>
            <a:spLocks noGrp="1"/>
          </p:cNvSpPr>
          <p:nvPr>
            <p:ph type="ctrTitle"/>
          </p:nvPr>
        </p:nvSpPr>
        <p:spPr>
          <a:xfrm>
            <a:off x="667066" y="2018735"/>
            <a:ext cx="8234565" cy="912254"/>
          </a:xfrm>
        </p:spPr>
        <p:txBody>
          <a:bodyPr/>
          <a:lstStyle/>
          <a:p>
            <a:pPr algn="l"/>
            <a:r>
              <a:rPr lang="en-US" sz="3200" dirty="0"/>
              <a:t>“The difficulty lies not in the new ideas, but in escaping from the old ones.”</a:t>
            </a:r>
          </a:p>
        </p:txBody>
      </p:sp>
      <p:sp>
        <p:nvSpPr>
          <p:cNvPr id="6" name="Text Placeholder 5">
            <a:extLst>
              <a:ext uri="{FF2B5EF4-FFF2-40B4-BE49-F238E27FC236}">
                <a16:creationId xmlns:a16="http://schemas.microsoft.com/office/drawing/2014/main" id="{F781962F-3488-4E41-B68D-4EBA5B38E4FC}"/>
              </a:ext>
            </a:extLst>
          </p:cNvPr>
          <p:cNvSpPr>
            <a:spLocks noGrp="1"/>
          </p:cNvSpPr>
          <p:nvPr>
            <p:ph type="body" sz="quarter" idx="10"/>
          </p:nvPr>
        </p:nvSpPr>
        <p:spPr>
          <a:xfrm>
            <a:off x="4992955" y="3465254"/>
            <a:ext cx="3792538" cy="276999"/>
          </a:xfrm>
        </p:spPr>
        <p:txBody>
          <a:bodyPr/>
          <a:lstStyle/>
          <a:p>
            <a:r>
              <a:rPr lang="en-US" dirty="0"/>
              <a:t>John Maynard Keynes, 1935</a:t>
            </a:r>
          </a:p>
        </p:txBody>
      </p:sp>
    </p:spTree>
    <p:extLst>
      <p:ext uri="{BB962C8B-B14F-4D97-AF65-F5344CB8AC3E}">
        <p14:creationId xmlns:p14="http://schemas.microsoft.com/office/powerpoint/2010/main" val="3886432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B33CA48-F5A8-48C4-9E89-740FA86FEB73}"/>
              </a:ext>
            </a:extLst>
          </p:cNvPr>
          <p:cNvSpPr>
            <a:spLocks noGrp="1" noChangeArrowheads="1"/>
          </p:cNvSpPr>
          <p:nvPr>
            <p:ph type="title"/>
          </p:nvPr>
        </p:nvSpPr>
        <p:spPr/>
        <p:txBody>
          <a:bodyPr/>
          <a:lstStyle/>
          <a:p>
            <a:pPr eaLnBrk="1" hangingPunct="1"/>
            <a:r>
              <a:rPr lang="en-US" altLang="en-US" dirty="0"/>
              <a:t>Overview</a:t>
            </a:r>
          </a:p>
        </p:txBody>
      </p:sp>
      <p:sp>
        <p:nvSpPr>
          <p:cNvPr id="9219" name="Rectangle 3">
            <a:extLst>
              <a:ext uri="{FF2B5EF4-FFF2-40B4-BE49-F238E27FC236}">
                <a16:creationId xmlns:a16="http://schemas.microsoft.com/office/drawing/2014/main" id="{1F925581-2DE3-4DC3-A6F1-7CC3344203A0}"/>
              </a:ext>
            </a:extLst>
          </p:cNvPr>
          <p:cNvSpPr>
            <a:spLocks noGrp="1" noChangeArrowheads="1"/>
          </p:cNvSpPr>
          <p:nvPr>
            <p:ph type="body" idx="1"/>
          </p:nvPr>
        </p:nvSpPr>
        <p:spPr bwMode="auto">
          <a:xfrm>
            <a:off x="246668" y="639653"/>
            <a:ext cx="8650664" cy="20084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en-US" sz="1600" b="1" dirty="0"/>
              <a:t>Problem</a:t>
            </a:r>
            <a:r>
              <a:rPr lang="en-US" altLang="en-US" sz="1600" dirty="0"/>
              <a:t>: The most common method (by far) for software development is object oriented; analysis, design and coding.   This approach encapsulates data within objects. Specifying IT systems with confidence is highly problematic.  IT applications are data oriented, not object oriented.   Almost all modern IT analysis and design methods are object oriented, and deal with data in a very fragmented way.  This makes it difficult to develop data centric IT applications using conventional system analysis artefacts.</a:t>
            </a:r>
            <a:endParaRPr lang="en-US" altLang="en-US" sz="1600" i="1" dirty="0"/>
          </a:p>
        </p:txBody>
      </p:sp>
      <p:sp>
        <p:nvSpPr>
          <p:cNvPr id="9221" name="Rectangle 5">
            <a:extLst>
              <a:ext uri="{FF2B5EF4-FFF2-40B4-BE49-F238E27FC236}">
                <a16:creationId xmlns:a16="http://schemas.microsoft.com/office/drawing/2014/main" id="{1ADB3EF2-C741-46C7-9135-B9B704C5F1DE}"/>
              </a:ext>
            </a:extLst>
          </p:cNvPr>
          <p:cNvSpPr>
            <a:spLocks noChangeArrowheads="1"/>
          </p:cNvSpPr>
          <p:nvPr/>
        </p:nvSpPr>
        <p:spPr bwMode="auto">
          <a:xfrm>
            <a:off x="457200" y="1143000"/>
            <a:ext cx="3886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buFontTx/>
              <a:buChar char="•"/>
            </a:pPr>
            <a:endParaRPr lang="en-US" altLang="en-US" sz="3200" dirty="0"/>
          </a:p>
        </p:txBody>
      </p:sp>
      <p:sp>
        <p:nvSpPr>
          <p:cNvPr id="9222" name="Rectangle 6">
            <a:extLst>
              <a:ext uri="{FF2B5EF4-FFF2-40B4-BE49-F238E27FC236}">
                <a16:creationId xmlns:a16="http://schemas.microsoft.com/office/drawing/2014/main" id="{08CAC3CE-BBC8-4C31-B0C7-AC0D72E881DF}"/>
              </a:ext>
            </a:extLst>
          </p:cNvPr>
          <p:cNvSpPr>
            <a:spLocks noChangeArrowheads="1"/>
          </p:cNvSpPr>
          <p:nvPr/>
        </p:nvSpPr>
        <p:spPr bwMode="auto">
          <a:xfrm>
            <a:off x="304800" y="3505200"/>
            <a:ext cx="3886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20000"/>
              </a:spcBef>
              <a:buFontTx/>
              <a:buChar char="•"/>
            </a:pPr>
            <a:endParaRPr lang="en-US" altLang="en-US" sz="3200" dirty="0"/>
          </a:p>
        </p:txBody>
      </p:sp>
      <p:sp>
        <p:nvSpPr>
          <p:cNvPr id="9223" name="Rectangle 7">
            <a:extLst>
              <a:ext uri="{FF2B5EF4-FFF2-40B4-BE49-F238E27FC236}">
                <a16:creationId xmlns:a16="http://schemas.microsoft.com/office/drawing/2014/main" id="{1D0F7DB3-3BED-45C5-AFD2-03BE902316CD}"/>
              </a:ext>
            </a:extLst>
          </p:cNvPr>
          <p:cNvSpPr>
            <a:spLocks noChangeArrowheads="1"/>
          </p:cNvSpPr>
          <p:nvPr/>
        </p:nvSpPr>
        <p:spPr bwMode="auto">
          <a:xfrm>
            <a:off x="304800" y="4248345"/>
            <a:ext cx="323025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b="1" dirty="0"/>
              <a:t>Solution</a:t>
            </a:r>
            <a:r>
              <a:rPr lang="en-US" altLang="en-US" dirty="0"/>
              <a:t>:  </a:t>
            </a:r>
            <a:r>
              <a:rPr lang="en-US" dirty="0"/>
              <a:t>An Information Lifecycle Diagram (ILD) lays out the various states of a primary Information Item over that Item’s entire lifecycle for a given scenario.  It also specifies how the primary Information Item transfers information with secondary Information Items.</a:t>
            </a:r>
          </a:p>
          <a:p>
            <a:pPr eaLnBrk="1" hangingPunct="1">
              <a:spcBef>
                <a:spcPct val="20000"/>
              </a:spcBef>
            </a:pPr>
            <a:endParaRPr lang="en-US" altLang="en-US" i="1" dirty="0"/>
          </a:p>
        </p:txBody>
      </p:sp>
      <p:pic>
        <p:nvPicPr>
          <p:cNvPr id="38" name="Picture 37">
            <a:extLst>
              <a:ext uri="{FF2B5EF4-FFF2-40B4-BE49-F238E27FC236}">
                <a16:creationId xmlns:a16="http://schemas.microsoft.com/office/drawing/2014/main" id="{0E9DBA70-1D68-4EB5-8AB8-DBB4DE270674}"/>
              </a:ext>
            </a:extLst>
          </p:cNvPr>
          <p:cNvPicPr>
            <a:picLocks noChangeAspect="1"/>
          </p:cNvPicPr>
          <p:nvPr/>
        </p:nvPicPr>
        <p:blipFill>
          <a:blip r:embed="rId2"/>
          <a:stretch>
            <a:fillRect/>
          </a:stretch>
        </p:blipFill>
        <p:spPr>
          <a:xfrm>
            <a:off x="387930" y="2239086"/>
            <a:ext cx="8451270" cy="3352364"/>
          </a:xfrm>
          <a:prstGeom prst="rect">
            <a:avLst/>
          </a:prstGeom>
        </p:spPr>
      </p:pic>
      <p:sp>
        <p:nvSpPr>
          <p:cNvPr id="39" name="Rectangle 7">
            <a:extLst>
              <a:ext uri="{FF2B5EF4-FFF2-40B4-BE49-F238E27FC236}">
                <a16:creationId xmlns:a16="http://schemas.microsoft.com/office/drawing/2014/main" id="{F0A9DA7B-4F43-46A8-AA3E-BB688FCD68B0}"/>
              </a:ext>
            </a:extLst>
          </p:cNvPr>
          <p:cNvSpPr>
            <a:spLocks noChangeArrowheads="1"/>
          </p:cNvSpPr>
          <p:nvPr/>
        </p:nvSpPr>
        <p:spPr bwMode="auto">
          <a:xfrm>
            <a:off x="6518635" y="4221420"/>
            <a:ext cx="24839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dirty="0"/>
              <a:t>An Information Lifecycle Diagram illustrates the lifecycle of one or more information items from the time they are created until the time they are</a:t>
            </a:r>
            <a:endParaRPr lang="en-US" altLang="en-US" i="1" dirty="0"/>
          </a:p>
        </p:txBody>
      </p:sp>
      <p:sp>
        <p:nvSpPr>
          <p:cNvPr id="40" name="Rectangle 7">
            <a:extLst>
              <a:ext uri="{FF2B5EF4-FFF2-40B4-BE49-F238E27FC236}">
                <a16:creationId xmlns:a16="http://schemas.microsoft.com/office/drawing/2014/main" id="{F49CA550-169D-48E9-9970-2C4E58D0B9D8}"/>
              </a:ext>
            </a:extLst>
          </p:cNvPr>
          <p:cNvSpPr>
            <a:spLocks noChangeArrowheads="1"/>
          </p:cNvSpPr>
          <p:nvPr/>
        </p:nvSpPr>
        <p:spPr bwMode="auto">
          <a:xfrm>
            <a:off x="4663916" y="5715366"/>
            <a:ext cx="449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dirty="0"/>
              <a:t>completed. It shows interactions between the various information items while completing actions associated with a business scenario.</a:t>
            </a:r>
          </a:p>
          <a:p>
            <a:pPr eaLnBrk="1" hangingPunct="1">
              <a:spcBef>
                <a:spcPct val="20000"/>
              </a:spcBef>
            </a:pPr>
            <a:endParaRPr lang="en-US" altLang="en-US"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6477-9A23-4E4C-B08A-AF2ED4A866DE}"/>
              </a:ext>
            </a:extLst>
          </p:cNvPr>
          <p:cNvSpPr>
            <a:spLocks noGrp="1"/>
          </p:cNvSpPr>
          <p:nvPr>
            <p:ph type="title"/>
          </p:nvPr>
        </p:nvSpPr>
        <p:spPr/>
        <p:txBody>
          <a:bodyPr/>
          <a:lstStyle/>
          <a:p>
            <a:r>
              <a:rPr lang="en-US" dirty="0"/>
              <a:t>The Scenario</a:t>
            </a:r>
          </a:p>
        </p:txBody>
      </p:sp>
      <p:sp>
        <p:nvSpPr>
          <p:cNvPr id="3" name="Content Placeholder 2">
            <a:extLst>
              <a:ext uri="{FF2B5EF4-FFF2-40B4-BE49-F238E27FC236}">
                <a16:creationId xmlns:a16="http://schemas.microsoft.com/office/drawing/2014/main" id="{713A102B-E407-4FE1-80DF-9C5ED89C4F71}"/>
              </a:ext>
            </a:extLst>
          </p:cNvPr>
          <p:cNvSpPr>
            <a:spLocks noGrp="1"/>
          </p:cNvSpPr>
          <p:nvPr>
            <p:ph idx="1"/>
          </p:nvPr>
        </p:nvSpPr>
        <p:spPr>
          <a:xfrm>
            <a:off x="536549" y="1000928"/>
            <a:ext cx="8224837" cy="369332"/>
          </a:xfrm>
        </p:spPr>
        <p:txBody>
          <a:bodyPr/>
          <a:lstStyle/>
          <a:p>
            <a:r>
              <a:rPr lang="en-US" dirty="0"/>
              <a:t>An ILD reflects a defined scenario.</a:t>
            </a:r>
          </a:p>
        </p:txBody>
      </p:sp>
      <p:pic>
        <p:nvPicPr>
          <p:cNvPr id="6" name="Picture 5">
            <a:extLst>
              <a:ext uri="{FF2B5EF4-FFF2-40B4-BE49-F238E27FC236}">
                <a16:creationId xmlns:a16="http://schemas.microsoft.com/office/drawing/2014/main" id="{C874EF21-DB3A-4673-B135-4E572C23D6FF}"/>
              </a:ext>
            </a:extLst>
          </p:cNvPr>
          <p:cNvPicPr>
            <a:picLocks noChangeAspect="1"/>
          </p:cNvPicPr>
          <p:nvPr/>
        </p:nvPicPr>
        <p:blipFill rotWithShape="1">
          <a:blip r:embed="rId3"/>
          <a:srcRect l="17403" t="33939" r="24574" b="33664"/>
          <a:stretch/>
        </p:blipFill>
        <p:spPr>
          <a:xfrm>
            <a:off x="536549" y="1821244"/>
            <a:ext cx="8145488" cy="4484594"/>
          </a:xfrm>
          <a:prstGeom prst="rect">
            <a:avLst/>
          </a:prstGeom>
        </p:spPr>
      </p:pic>
    </p:spTree>
    <p:extLst>
      <p:ext uri="{BB962C8B-B14F-4D97-AF65-F5344CB8AC3E}">
        <p14:creationId xmlns:p14="http://schemas.microsoft.com/office/powerpoint/2010/main" val="3954321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67353-AA68-4B28-8F08-AC2179D1752E}"/>
              </a:ext>
            </a:extLst>
          </p:cNvPr>
          <p:cNvSpPr>
            <a:spLocks noGrp="1"/>
          </p:cNvSpPr>
          <p:nvPr>
            <p:ph type="title"/>
          </p:nvPr>
        </p:nvSpPr>
        <p:spPr>
          <a:xfrm>
            <a:off x="246889" y="681230"/>
            <a:ext cx="9143999" cy="398859"/>
          </a:xfrm>
        </p:spPr>
        <p:txBody>
          <a:bodyPr>
            <a:normAutofit fontScale="90000"/>
          </a:bodyPr>
          <a:lstStyle/>
          <a:p>
            <a:r>
              <a:rPr lang="en-US" sz="2700" dirty="0"/>
              <a:t>Information</a:t>
            </a:r>
            <a:r>
              <a:rPr lang="en-US" dirty="0"/>
              <a:t> Items / Information Lifelines</a:t>
            </a:r>
          </a:p>
        </p:txBody>
      </p:sp>
      <p:sp>
        <p:nvSpPr>
          <p:cNvPr id="7" name="Rounded Rectangle 3">
            <a:extLst>
              <a:ext uri="{FF2B5EF4-FFF2-40B4-BE49-F238E27FC236}">
                <a16:creationId xmlns:a16="http://schemas.microsoft.com/office/drawing/2014/main" id="{60FD8FAE-3F6D-4B20-8328-847B4DA5A8D5}"/>
              </a:ext>
            </a:extLst>
          </p:cNvPr>
          <p:cNvSpPr/>
          <p:nvPr/>
        </p:nvSpPr>
        <p:spPr bwMode="auto">
          <a:xfrm>
            <a:off x="164307" y="1736680"/>
            <a:ext cx="8808244" cy="908827"/>
          </a:xfrm>
          <a:prstGeom prst="roundRect">
            <a:avLst/>
          </a:prstGeom>
          <a:noFill/>
          <a:ln w="44450"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hangingPunct="0"/>
            <a:endParaRPr lang="en-US" sz="1200">
              <a:effectLst>
                <a:outerShdw blurRad="38100" dist="38100" dir="2700000" algn="tl">
                  <a:srgbClr val="000000">
                    <a:alpha val="43137"/>
                  </a:srgbClr>
                </a:outerShdw>
              </a:effectLst>
              <a:latin typeface="Arial" pitchFamily="-112" charset="0"/>
            </a:endParaRPr>
          </a:p>
        </p:txBody>
      </p:sp>
      <p:sp>
        <p:nvSpPr>
          <p:cNvPr id="8" name="TextBox 7">
            <a:extLst>
              <a:ext uri="{FF2B5EF4-FFF2-40B4-BE49-F238E27FC236}">
                <a16:creationId xmlns:a16="http://schemas.microsoft.com/office/drawing/2014/main" id="{C53CBEC8-6958-4C89-8C85-B9D6B3FFC5BB}"/>
              </a:ext>
            </a:extLst>
          </p:cNvPr>
          <p:cNvSpPr txBox="1"/>
          <p:nvPr/>
        </p:nvSpPr>
        <p:spPr>
          <a:xfrm>
            <a:off x="3223239" y="2640419"/>
            <a:ext cx="2836069" cy="276999"/>
          </a:xfrm>
          <a:prstGeom prst="rect">
            <a:avLst/>
          </a:prstGeom>
          <a:noFill/>
        </p:spPr>
        <p:txBody>
          <a:bodyPr wrap="square" rtlCol="0">
            <a:spAutoFit/>
          </a:bodyPr>
          <a:lstStyle/>
          <a:p>
            <a:pPr algn="ctr"/>
            <a:r>
              <a:rPr lang="en-US" sz="1200" dirty="0">
                <a:solidFill>
                  <a:srgbClr val="C00000"/>
                </a:solidFill>
              </a:rPr>
              <a:t>Primary Information Lifeline</a:t>
            </a:r>
          </a:p>
        </p:txBody>
      </p:sp>
      <p:sp>
        <p:nvSpPr>
          <p:cNvPr id="9" name="Rounded Rectangle 3">
            <a:extLst>
              <a:ext uri="{FF2B5EF4-FFF2-40B4-BE49-F238E27FC236}">
                <a16:creationId xmlns:a16="http://schemas.microsoft.com/office/drawing/2014/main" id="{E4D79313-3A9B-48FC-9030-DE88B47F9704}"/>
              </a:ext>
            </a:extLst>
          </p:cNvPr>
          <p:cNvSpPr/>
          <p:nvPr/>
        </p:nvSpPr>
        <p:spPr bwMode="auto">
          <a:xfrm>
            <a:off x="1721644" y="3095497"/>
            <a:ext cx="6379369" cy="852065"/>
          </a:xfrm>
          <a:prstGeom prst="roundRect">
            <a:avLst/>
          </a:prstGeom>
          <a:noFill/>
          <a:ln w="44450" cap="flat" cmpd="sng" algn="ctr">
            <a:solidFill>
              <a:srgbClr val="0046D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hangingPunct="0"/>
            <a:endParaRPr lang="en-US" sz="1200">
              <a:effectLst>
                <a:outerShdw blurRad="38100" dist="38100" dir="2700000" algn="tl">
                  <a:srgbClr val="000000">
                    <a:alpha val="43137"/>
                  </a:srgbClr>
                </a:outerShdw>
              </a:effectLst>
              <a:latin typeface="Arial" pitchFamily="-112" charset="0"/>
            </a:endParaRPr>
          </a:p>
        </p:txBody>
      </p:sp>
      <p:sp>
        <p:nvSpPr>
          <p:cNvPr id="15" name="TextBox 14">
            <a:extLst>
              <a:ext uri="{FF2B5EF4-FFF2-40B4-BE49-F238E27FC236}">
                <a16:creationId xmlns:a16="http://schemas.microsoft.com/office/drawing/2014/main" id="{722C42B3-550E-417A-9433-8DC1681871A1}"/>
              </a:ext>
            </a:extLst>
          </p:cNvPr>
          <p:cNvSpPr txBox="1"/>
          <p:nvPr/>
        </p:nvSpPr>
        <p:spPr>
          <a:xfrm>
            <a:off x="3296840" y="4089428"/>
            <a:ext cx="3086100" cy="276999"/>
          </a:xfrm>
          <a:prstGeom prst="rect">
            <a:avLst/>
          </a:prstGeom>
          <a:noFill/>
        </p:spPr>
        <p:txBody>
          <a:bodyPr wrap="square" rtlCol="0">
            <a:spAutoFit/>
          </a:bodyPr>
          <a:lstStyle/>
          <a:p>
            <a:pPr algn="ctr"/>
            <a:r>
              <a:rPr lang="en-US" sz="1200" dirty="0">
                <a:solidFill>
                  <a:srgbClr val="0046D2"/>
                </a:solidFill>
              </a:rPr>
              <a:t>Secondary Information Lifelines</a:t>
            </a:r>
          </a:p>
        </p:txBody>
      </p:sp>
      <p:sp>
        <p:nvSpPr>
          <p:cNvPr id="151" name="Rounded Rectangle 3">
            <a:extLst>
              <a:ext uri="{FF2B5EF4-FFF2-40B4-BE49-F238E27FC236}">
                <a16:creationId xmlns:a16="http://schemas.microsoft.com/office/drawing/2014/main" id="{546902BF-DA83-471A-AC45-F7FB5C039C43}"/>
              </a:ext>
            </a:extLst>
          </p:cNvPr>
          <p:cNvSpPr/>
          <p:nvPr/>
        </p:nvSpPr>
        <p:spPr bwMode="auto">
          <a:xfrm>
            <a:off x="3223239" y="4532115"/>
            <a:ext cx="3206136" cy="824594"/>
          </a:xfrm>
          <a:prstGeom prst="roundRect">
            <a:avLst/>
          </a:prstGeom>
          <a:noFill/>
          <a:ln w="44450" cap="flat" cmpd="sng" algn="ctr">
            <a:solidFill>
              <a:srgbClr val="0046D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hangingPunct="0"/>
            <a:endParaRPr lang="en-US" sz="1200">
              <a:effectLst>
                <a:outerShdw blurRad="38100" dist="38100" dir="2700000" algn="tl">
                  <a:srgbClr val="000000">
                    <a:alpha val="43137"/>
                  </a:srgbClr>
                </a:outerShdw>
              </a:effectLst>
              <a:latin typeface="Arial" pitchFamily="-112" charset="0"/>
            </a:endParaRPr>
          </a:p>
        </p:txBody>
      </p:sp>
      <p:grpSp>
        <p:nvGrpSpPr>
          <p:cNvPr id="6" name="Group 5">
            <a:extLst>
              <a:ext uri="{FF2B5EF4-FFF2-40B4-BE49-F238E27FC236}">
                <a16:creationId xmlns:a16="http://schemas.microsoft.com/office/drawing/2014/main" id="{1E5F5593-711A-43C7-8A10-6C52E1DB32D4}"/>
              </a:ext>
            </a:extLst>
          </p:cNvPr>
          <p:cNvGrpSpPr/>
          <p:nvPr/>
        </p:nvGrpSpPr>
        <p:grpSpPr>
          <a:xfrm>
            <a:off x="164306" y="4469217"/>
            <a:ext cx="2124314" cy="908827"/>
            <a:chOff x="511282" y="4685568"/>
            <a:chExt cx="2832418" cy="1211769"/>
          </a:xfrm>
        </p:grpSpPr>
        <p:sp>
          <p:nvSpPr>
            <p:cNvPr id="4" name="Rectangle 3">
              <a:extLst>
                <a:ext uri="{FF2B5EF4-FFF2-40B4-BE49-F238E27FC236}">
                  <a16:creationId xmlns:a16="http://schemas.microsoft.com/office/drawing/2014/main" id="{835F7C2D-F8DC-4A66-B737-653219F5D7E8}"/>
                </a:ext>
              </a:extLst>
            </p:cNvPr>
            <p:cNvSpPr/>
            <p:nvPr/>
          </p:nvSpPr>
          <p:spPr>
            <a:xfrm>
              <a:off x="511282" y="4685568"/>
              <a:ext cx="2831282" cy="1211769"/>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5" name="TextBox 4">
              <a:extLst>
                <a:ext uri="{FF2B5EF4-FFF2-40B4-BE49-F238E27FC236}">
                  <a16:creationId xmlns:a16="http://schemas.microsoft.com/office/drawing/2014/main" id="{225A67A9-CD91-4FFB-8436-067B981B60A2}"/>
                </a:ext>
              </a:extLst>
            </p:cNvPr>
            <p:cNvSpPr txBox="1"/>
            <p:nvPr/>
          </p:nvSpPr>
          <p:spPr>
            <a:xfrm>
              <a:off x="512417" y="4685568"/>
              <a:ext cx="2831283" cy="1107996"/>
            </a:xfrm>
            <a:prstGeom prst="rect">
              <a:avLst/>
            </a:prstGeom>
            <a:noFill/>
          </p:spPr>
          <p:txBody>
            <a:bodyPr wrap="square" rtlCol="0">
              <a:spAutoFit/>
            </a:bodyPr>
            <a:lstStyle/>
            <a:p>
              <a:r>
                <a:rPr lang="en-US" sz="1200" u="sng" dirty="0"/>
                <a:t>Scenario:</a:t>
              </a:r>
            </a:p>
            <a:p>
              <a:r>
                <a:rPr lang="en-US" sz="1200" dirty="0"/>
                <a:t>This box contains a detailed description of the scenario that the ILD is to address.</a:t>
              </a:r>
            </a:p>
          </p:txBody>
        </p:sp>
      </p:grpSp>
      <p:pic>
        <p:nvPicPr>
          <p:cNvPr id="3" name="Picture 2">
            <a:extLst>
              <a:ext uri="{FF2B5EF4-FFF2-40B4-BE49-F238E27FC236}">
                <a16:creationId xmlns:a16="http://schemas.microsoft.com/office/drawing/2014/main" id="{BC5959C9-4FFE-4E56-81B6-F2252D96F9E7}"/>
              </a:ext>
            </a:extLst>
          </p:cNvPr>
          <p:cNvPicPr>
            <a:picLocks noChangeAspect="1"/>
          </p:cNvPicPr>
          <p:nvPr/>
        </p:nvPicPr>
        <p:blipFill>
          <a:blip r:embed="rId2"/>
          <a:stretch>
            <a:fillRect/>
          </a:stretch>
        </p:blipFill>
        <p:spPr>
          <a:xfrm>
            <a:off x="339221" y="1875994"/>
            <a:ext cx="8451270" cy="3352364"/>
          </a:xfrm>
          <a:prstGeom prst="rect">
            <a:avLst/>
          </a:prstGeom>
        </p:spPr>
      </p:pic>
      <p:sp>
        <p:nvSpPr>
          <p:cNvPr id="13" name="Title 1">
            <a:extLst>
              <a:ext uri="{FF2B5EF4-FFF2-40B4-BE49-F238E27FC236}">
                <a16:creationId xmlns:a16="http://schemas.microsoft.com/office/drawing/2014/main" id="{35D7679A-1045-439C-9F1A-0AEE6B69F7CD}"/>
              </a:ext>
            </a:extLst>
          </p:cNvPr>
          <p:cNvSpPr txBox="1">
            <a:spLocks/>
          </p:cNvSpPr>
          <p:nvPr/>
        </p:nvSpPr>
        <p:spPr bwMode="auto">
          <a:xfrm>
            <a:off x="246889" y="231240"/>
            <a:ext cx="9143998"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fontAlgn="base">
              <a:spcBef>
                <a:spcPct val="0"/>
              </a:spcBef>
              <a:spcAft>
                <a:spcPct val="0"/>
              </a:spcAft>
              <a:defRPr sz="2400" b="1">
                <a:solidFill>
                  <a:schemeClr val="accent2"/>
                </a:solidFill>
                <a:latin typeface="Arial" charset="0"/>
              </a:defRPr>
            </a:lvl6pPr>
            <a:lvl7pPr marL="914400" algn="l" rtl="0" fontAlgn="base">
              <a:spcBef>
                <a:spcPct val="0"/>
              </a:spcBef>
              <a:spcAft>
                <a:spcPct val="0"/>
              </a:spcAft>
              <a:defRPr sz="2400" b="1">
                <a:solidFill>
                  <a:schemeClr val="accent2"/>
                </a:solidFill>
                <a:latin typeface="Arial" charset="0"/>
              </a:defRPr>
            </a:lvl7pPr>
            <a:lvl8pPr marL="1371600" algn="l" rtl="0" fontAlgn="base">
              <a:spcBef>
                <a:spcPct val="0"/>
              </a:spcBef>
              <a:spcAft>
                <a:spcPct val="0"/>
              </a:spcAft>
              <a:defRPr sz="2400" b="1">
                <a:solidFill>
                  <a:schemeClr val="accent2"/>
                </a:solidFill>
                <a:latin typeface="Arial" charset="0"/>
              </a:defRPr>
            </a:lvl8pPr>
            <a:lvl9pPr marL="1828800" algn="l" rtl="0" fontAlgn="base">
              <a:spcBef>
                <a:spcPct val="0"/>
              </a:spcBef>
              <a:spcAft>
                <a:spcPct val="0"/>
              </a:spcAft>
              <a:defRPr sz="2400" b="1">
                <a:solidFill>
                  <a:schemeClr val="accent2"/>
                </a:solidFill>
                <a:latin typeface="Arial" charset="0"/>
              </a:defRPr>
            </a:lvl9pPr>
          </a:lstStyle>
          <a:p>
            <a:r>
              <a:rPr lang="en-US" kern="0" dirty="0"/>
              <a:t>Notional Information Lifecycle Diagram (ILD)</a:t>
            </a:r>
          </a:p>
        </p:txBody>
      </p:sp>
    </p:spTree>
    <p:extLst>
      <p:ext uri="{BB962C8B-B14F-4D97-AF65-F5344CB8AC3E}">
        <p14:creationId xmlns:p14="http://schemas.microsoft.com/office/powerpoint/2010/main" val="263300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BC56F15-177E-4224-9A81-077B3D1184BD}"/>
              </a:ext>
            </a:extLst>
          </p:cNvPr>
          <p:cNvPicPr>
            <a:picLocks noChangeAspect="1"/>
          </p:cNvPicPr>
          <p:nvPr/>
        </p:nvPicPr>
        <p:blipFill>
          <a:blip r:embed="rId2"/>
          <a:stretch>
            <a:fillRect/>
          </a:stretch>
        </p:blipFill>
        <p:spPr>
          <a:xfrm>
            <a:off x="339221" y="1875994"/>
            <a:ext cx="8451270" cy="3352364"/>
          </a:xfrm>
          <a:prstGeom prst="rect">
            <a:avLst/>
          </a:prstGeom>
        </p:spPr>
      </p:pic>
      <p:sp>
        <p:nvSpPr>
          <p:cNvPr id="2" name="Title 1">
            <a:extLst>
              <a:ext uri="{FF2B5EF4-FFF2-40B4-BE49-F238E27FC236}">
                <a16:creationId xmlns:a16="http://schemas.microsoft.com/office/drawing/2014/main" id="{CE567353-AA68-4B28-8F08-AC2179D1752E}"/>
              </a:ext>
            </a:extLst>
          </p:cNvPr>
          <p:cNvSpPr>
            <a:spLocks noGrp="1"/>
          </p:cNvSpPr>
          <p:nvPr>
            <p:ph type="title"/>
          </p:nvPr>
        </p:nvSpPr>
        <p:spPr>
          <a:xfrm>
            <a:off x="73153" y="644525"/>
            <a:ext cx="9143998" cy="563563"/>
          </a:xfrm>
        </p:spPr>
        <p:txBody>
          <a:bodyPr/>
          <a:lstStyle/>
          <a:p>
            <a:r>
              <a:rPr lang="en-US" dirty="0"/>
              <a:t>Information Transfers between Information Items</a:t>
            </a:r>
          </a:p>
        </p:txBody>
      </p:sp>
      <p:grpSp>
        <p:nvGrpSpPr>
          <p:cNvPr id="12" name="Group 11">
            <a:extLst>
              <a:ext uri="{FF2B5EF4-FFF2-40B4-BE49-F238E27FC236}">
                <a16:creationId xmlns:a16="http://schemas.microsoft.com/office/drawing/2014/main" id="{D9695B22-BDFC-4A46-A624-D70085C8FF8B}"/>
              </a:ext>
            </a:extLst>
          </p:cNvPr>
          <p:cNvGrpSpPr/>
          <p:nvPr/>
        </p:nvGrpSpPr>
        <p:grpSpPr>
          <a:xfrm>
            <a:off x="1485901" y="4409788"/>
            <a:ext cx="1935956" cy="646331"/>
            <a:chOff x="457200" y="4324350"/>
            <a:chExt cx="2581275" cy="861774"/>
          </a:xfrm>
        </p:grpSpPr>
        <p:sp>
          <p:nvSpPr>
            <p:cNvPr id="10" name="Rectangle 9">
              <a:extLst>
                <a:ext uri="{FF2B5EF4-FFF2-40B4-BE49-F238E27FC236}">
                  <a16:creationId xmlns:a16="http://schemas.microsoft.com/office/drawing/2014/main" id="{89D4ECCE-DA43-4229-AFEE-1BDFD818DA14}"/>
                </a:ext>
              </a:extLst>
            </p:cNvPr>
            <p:cNvSpPr/>
            <p:nvPr/>
          </p:nvSpPr>
          <p:spPr bwMode="auto">
            <a:xfrm>
              <a:off x="457201" y="4324351"/>
              <a:ext cx="2057400" cy="827864"/>
            </a:xfrm>
            <a:prstGeom prst="rect">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500" b="1">
                <a:solidFill>
                  <a:srgbClr val="FAFD00"/>
                </a:solidFill>
                <a:effectLst>
                  <a:outerShdw blurRad="38100" dist="38100" dir="2700000" algn="tl">
                    <a:srgbClr val="000000">
                      <a:alpha val="43137"/>
                    </a:srgbClr>
                  </a:outerShdw>
                </a:effectLst>
                <a:latin typeface="Arial" pitchFamily="-112" charset="0"/>
              </a:endParaRPr>
            </a:p>
          </p:txBody>
        </p:sp>
        <p:sp>
          <p:nvSpPr>
            <p:cNvPr id="11" name="TextBox 10">
              <a:extLst>
                <a:ext uri="{FF2B5EF4-FFF2-40B4-BE49-F238E27FC236}">
                  <a16:creationId xmlns:a16="http://schemas.microsoft.com/office/drawing/2014/main" id="{6E573772-B27E-4703-B27A-36B20EA83101}"/>
                </a:ext>
              </a:extLst>
            </p:cNvPr>
            <p:cNvSpPr txBox="1"/>
            <p:nvPr/>
          </p:nvSpPr>
          <p:spPr>
            <a:xfrm>
              <a:off x="457200" y="4324350"/>
              <a:ext cx="2581275" cy="861774"/>
            </a:xfrm>
            <a:prstGeom prst="rect">
              <a:avLst/>
            </a:prstGeom>
            <a:noFill/>
          </p:spPr>
          <p:txBody>
            <a:bodyPr wrap="square" rtlCol="0">
              <a:spAutoFit/>
            </a:bodyPr>
            <a:lstStyle/>
            <a:p>
              <a:r>
                <a:rPr lang="en-US" sz="900" u="sng" dirty="0"/>
                <a:t>Scenario:</a:t>
              </a:r>
            </a:p>
            <a:p>
              <a:r>
                <a:rPr lang="en-US" sz="900" dirty="0"/>
                <a:t>This box contains a detailed description of the scenario described by the ILD</a:t>
              </a:r>
            </a:p>
          </p:txBody>
        </p:sp>
      </p:grpSp>
      <p:sp>
        <p:nvSpPr>
          <p:cNvPr id="8" name="TextBox 7">
            <a:extLst>
              <a:ext uri="{FF2B5EF4-FFF2-40B4-BE49-F238E27FC236}">
                <a16:creationId xmlns:a16="http://schemas.microsoft.com/office/drawing/2014/main" id="{F90F531F-6414-4062-B9BA-5A1498C870A7}"/>
              </a:ext>
            </a:extLst>
          </p:cNvPr>
          <p:cNvSpPr txBox="1"/>
          <p:nvPr/>
        </p:nvSpPr>
        <p:spPr>
          <a:xfrm>
            <a:off x="3176834" y="2690060"/>
            <a:ext cx="2295352" cy="338554"/>
          </a:xfrm>
          <a:prstGeom prst="rect">
            <a:avLst/>
          </a:prstGeom>
          <a:noFill/>
        </p:spPr>
        <p:txBody>
          <a:bodyPr wrap="square" rtlCol="0">
            <a:spAutoFit/>
          </a:bodyPr>
          <a:lstStyle/>
          <a:p>
            <a:pPr algn="ctr"/>
            <a:r>
              <a:rPr lang="en-US" b="1" dirty="0">
                <a:solidFill>
                  <a:srgbClr val="C00000"/>
                </a:solidFill>
              </a:rPr>
              <a:t>Information Transfers</a:t>
            </a:r>
          </a:p>
        </p:txBody>
      </p:sp>
      <p:cxnSp>
        <p:nvCxnSpPr>
          <p:cNvPr id="4" name="Straight Arrow Connector 3">
            <a:extLst>
              <a:ext uri="{FF2B5EF4-FFF2-40B4-BE49-F238E27FC236}">
                <a16:creationId xmlns:a16="http://schemas.microsoft.com/office/drawing/2014/main" id="{10B2B824-75FC-41D6-BE24-9A75AAA0F7FC}"/>
              </a:ext>
            </a:extLst>
          </p:cNvPr>
          <p:cNvCxnSpPr/>
          <p:nvPr/>
        </p:nvCxnSpPr>
        <p:spPr bwMode="auto">
          <a:xfrm flipH="1">
            <a:off x="2200661" y="2876682"/>
            <a:ext cx="978693" cy="0"/>
          </a:xfrm>
          <a:prstGeom prst="straightConnector1">
            <a:avLst/>
          </a:prstGeom>
          <a:gradFill rotWithShape="0">
            <a:gsLst>
              <a:gs pos="0">
                <a:schemeClr val="accent1">
                  <a:gamma/>
                  <a:shade val="46275"/>
                  <a:invGamma/>
                </a:schemeClr>
              </a:gs>
              <a:gs pos="100000">
                <a:schemeClr val="accent1"/>
              </a:gs>
            </a:gsLst>
            <a:lin ang="5400000" scaled="1"/>
          </a:gradFill>
          <a:ln w="44450" cap="flat" cmpd="sng" algn="ctr">
            <a:solidFill>
              <a:srgbClr val="C0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5FC05654-71C4-41F1-A8AF-1896063B3C42}"/>
              </a:ext>
            </a:extLst>
          </p:cNvPr>
          <p:cNvCxnSpPr>
            <a:cxnSpLocks/>
          </p:cNvCxnSpPr>
          <p:nvPr/>
        </p:nvCxnSpPr>
        <p:spPr bwMode="auto">
          <a:xfrm>
            <a:off x="5417939" y="2876682"/>
            <a:ext cx="728337" cy="0"/>
          </a:xfrm>
          <a:prstGeom prst="straightConnector1">
            <a:avLst/>
          </a:prstGeom>
          <a:gradFill rotWithShape="0">
            <a:gsLst>
              <a:gs pos="0">
                <a:schemeClr val="accent1">
                  <a:gamma/>
                  <a:shade val="46275"/>
                  <a:invGamma/>
                </a:schemeClr>
              </a:gs>
              <a:gs pos="100000">
                <a:schemeClr val="accent1"/>
              </a:gs>
            </a:gsLst>
            <a:lin ang="5400000" scaled="1"/>
          </a:gradFill>
          <a:ln w="44450" cap="flat" cmpd="sng" algn="ctr">
            <a:solidFill>
              <a:srgbClr val="C0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281549C0-CFEC-429C-B454-66622F455328}"/>
              </a:ext>
            </a:extLst>
          </p:cNvPr>
          <p:cNvCxnSpPr>
            <a:cxnSpLocks/>
          </p:cNvCxnSpPr>
          <p:nvPr/>
        </p:nvCxnSpPr>
        <p:spPr bwMode="auto">
          <a:xfrm>
            <a:off x="4734976" y="3028614"/>
            <a:ext cx="515976" cy="1381174"/>
          </a:xfrm>
          <a:prstGeom prst="straightConnector1">
            <a:avLst/>
          </a:prstGeom>
          <a:gradFill rotWithShape="0">
            <a:gsLst>
              <a:gs pos="0">
                <a:schemeClr val="accent1">
                  <a:gamma/>
                  <a:shade val="46275"/>
                  <a:invGamma/>
                </a:schemeClr>
              </a:gs>
              <a:gs pos="100000">
                <a:schemeClr val="accent1"/>
              </a:gs>
            </a:gsLst>
            <a:lin ang="5400000" scaled="1"/>
          </a:gradFill>
          <a:ln w="44450" cap="flat" cmpd="sng" algn="ctr">
            <a:solidFill>
              <a:srgbClr val="C0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E85FBBB5-9617-4D5C-8DF3-D3147FE2591D}"/>
              </a:ext>
            </a:extLst>
          </p:cNvPr>
          <p:cNvCxnSpPr>
            <a:cxnSpLocks/>
          </p:cNvCxnSpPr>
          <p:nvPr/>
        </p:nvCxnSpPr>
        <p:spPr bwMode="auto">
          <a:xfrm flipH="1">
            <a:off x="3746709" y="3028614"/>
            <a:ext cx="446673" cy="1381174"/>
          </a:xfrm>
          <a:prstGeom prst="straightConnector1">
            <a:avLst/>
          </a:prstGeom>
          <a:gradFill rotWithShape="0">
            <a:gsLst>
              <a:gs pos="0">
                <a:schemeClr val="accent1">
                  <a:gamma/>
                  <a:shade val="46275"/>
                  <a:invGamma/>
                </a:schemeClr>
              </a:gs>
              <a:gs pos="100000">
                <a:schemeClr val="accent1"/>
              </a:gs>
            </a:gsLst>
            <a:lin ang="5400000" scaled="1"/>
          </a:gradFill>
          <a:ln w="44450" cap="flat" cmpd="sng" algn="ctr">
            <a:solidFill>
              <a:srgbClr val="C00000"/>
            </a:solidFill>
            <a:prstDash val="solid"/>
            <a:round/>
            <a:headEnd type="none" w="med" len="med"/>
            <a:tailEnd type="triangle"/>
          </a:ln>
          <a:effectLst/>
        </p:spPr>
      </p:cxnSp>
      <p:sp>
        <p:nvSpPr>
          <p:cNvPr id="15" name="Rectangle 14">
            <a:extLst>
              <a:ext uri="{FF2B5EF4-FFF2-40B4-BE49-F238E27FC236}">
                <a16:creationId xmlns:a16="http://schemas.microsoft.com/office/drawing/2014/main" id="{4B69F590-14B3-4B8C-93A3-79C116217E5B}"/>
              </a:ext>
            </a:extLst>
          </p:cNvPr>
          <p:cNvSpPr/>
          <p:nvPr/>
        </p:nvSpPr>
        <p:spPr>
          <a:xfrm>
            <a:off x="1398388" y="4276376"/>
            <a:ext cx="1875236" cy="944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itle 1">
            <a:extLst>
              <a:ext uri="{FF2B5EF4-FFF2-40B4-BE49-F238E27FC236}">
                <a16:creationId xmlns:a16="http://schemas.microsoft.com/office/drawing/2014/main" id="{192A786C-5DDA-481F-A97E-97216088CB9A}"/>
              </a:ext>
            </a:extLst>
          </p:cNvPr>
          <p:cNvSpPr txBox="1">
            <a:spLocks/>
          </p:cNvSpPr>
          <p:nvPr/>
        </p:nvSpPr>
        <p:spPr bwMode="auto">
          <a:xfrm>
            <a:off x="73153" y="221884"/>
            <a:ext cx="9143998"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fontAlgn="base">
              <a:spcBef>
                <a:spcPct val="0"/>
              </a:spcBef>
              <a:spcAft>
                <a:spcPct val="0"/>
              </a:spcAft>
              <a:defRPr sz="2400" b="1">
                <a:solidFill>
                  <a:schemeClr val="accent2"/>
                </a:solidFill>
                <a:latin typeface="Arial" charset="0"/>
              </a:defRPr>
            </a:lvl6pPr>
            <a:lvl7pPr marL="914400" algn="l" rtl="0" fontAlgn="base">
              <a:spcBef>
                <a:spcPct val="0"/>
              </a:spcBef>
              <a:spcAft>
                <a:spcPct val="0"/>
              </a:spcAft>
              <a:defRPr sz="2400" b="1">
                <a:solidFill>
                  <a:schemeClr val="accent2"/>
                </a:solidFill>
                <a:latin typeface="Arial" charset="0"/>
              </a:defRPr>
            </a:lvl7pPr>
            <a:lvl8pPr marL="1371600" algn="l" rtl="0" fontAlgn="base">
              <a:spcBef>
                <a:spcPct val="0"/>
              </a:spcBef>
              <a:spcAft>
                <a:spcPct val="0"/>
              </a:spcAft>
              <a:defRPr sz="2400" b="1">
                <a:solidFill>
                  <a:schemeClr val="accent2"/>
                </a:solidFill>
                <a:latin typeface="Arial" charset="0"/>
              </a:defRPr>
            </a:lvl8pPr>
            <a:lvl9pPr marL="1828800" algn="l" rtl="0" fontAlgn="base">
              <a:spcBef>
                <a:spcPct val="0"/>
              </a:spcBef>
              <a:spcAft>
                <a:spcPct val="0"/>
              </a:spcAft>
              <a:defRPr sz="2400" b="1">
                <a:solidFill>
                  <a:schemeClr val="accent2"/>
                </a:solidFill>
                <a:latin typeface="Arial" charset="0"/>
              </a:defRPr>
            </a:lvl9pPr>
          </a:lstStyle>
          <a:p>
            <a:r>
              <a:rPr lang="en-US" kern="0" dirty="0"/>
              <a:t>Notional Information Lifecycle Diagram (ILD)</a:t>
            </a:r>
          </a:p>
        </p:txBody>
      </p:sp>
    </p:spTree>
    <p:extLst>
      <p:ext uri="{BB962C8B-B14F-4D97-AF65-F5344CB8AC3E}">
        <p14:creationId xmlns:p14="http://schemas.microsoft.com/office/powerpoint/2010/main" val="2353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E5909-ED05-4D62-BB5F-CD6DF5C6B0DD}"/>
              </a:ext>
            </a:extLst>
          </p:cNvPr>
          <p:cNvSpPr>
            <a:spLocks noGrp="1"/>
          </p:cNvSpPr>
          <p:nvPr>
            <p:ph type="title"/>
          </p:nvPr>
        </p:nvSpPr>
        <p:spPr>
          <a:xfrm>
            <a:off x="255033" y="305415"/>
            <a:ext cx="5484019" cy="636418"/>
          </a:xfrm>
        </p:spPr>
        <p:txBody>
          <a:bodyPr>
            <a:noAutofit/>
          </a:bodyPr>
          <a:lstStyle/>
          <a:p>
            <a:r>
              <a:rPr lang="en-US" dirty="0"/>
              <a:t>The Information Item</a:t>
            </a:r>
            <a:br>
              <a:rPr lang="en-US" dirty="0"/>
            </a:br>
            <a:r>
              <a:rPr lang="en-US" dirty="0"/>
              <a:t>(Information Lifeline)</a:t>
            </a:r>
          </a:p>
        </p:txBody>
      </p:sp>
      <p:cxnSp>
        <p:nvCxnSpPr>
          <p:cNvPr id="22" name="Straight Arrow Connector 21">
            <a:extLst>
              <a:ext uri="{FF2B5EF4-FFF2-40B4-BE49-F238E27FC236}">
                <a16:creationId xmlns:a16="http://schemas.microsoft.com/office/drawing/2014/main" id="{D59070A4-DDD2-4601-BC8D-876E2761CF8E}"/>
              </a:ext>
            </a:extLst>
          </p:cNvPr>
          <p:cNvCxnSpPr>
            <a:cxnSpLocks/>
          </p:cNvCxnSpPr>
          <p:nvPr/>
        </p:nvCxnSpPr>
        <p:spPr bwMode="auto">
          <a:xfrm>
            <a:off x="4940050" y="1877707"/>
            <a:ext cx="683163" cy="0"/>
          </a:xfrm>
          <a:prstGeom prst="straightConnector1">
            <a:avLst/>
          </a:prstGeom>
          <a:gradFill rotWithShape="0">
            <a:gsLst>
              <a:gs pos="0">
                <a:schemeClr val="accent1">
                  <a:gamma/>
                  <a:shade val="46275"/>
                  <a:invGamma/>
                </a:schemeClr>
              </a:gs>
              <a:gs pos="100000">
                <a:schemeClr val="accent1"/>
              </a:gs>
            </a:gsLst>
            <a:lin ang="5400000" scaled="1"/>
          </a:gradFill>
          <a:ln w="19050" cap="flat" cmpd="sng" algn="ctr">
            <a:solidFill>
              <a:schemeClr val="tx1"/>
            </a:solidFill>
            <a:prstDash val="dash"/>
            <a:round/>
            <a:headEnd type="none" w="med" len="med"/>
            <a:tailEnd type="triangle" w="lg" len="lg"/>
          </a:ln>
          <a:effectLst/>
        </p:spPr>
      </p:cxnSp>
      <p:sp>
        <p:nvSpPr>
          <p:cNvPr id="23" name="TextBox 22">
            <a:extLst>
              <a:ext uri="{FF2B5EF4-FFF2-40B4-BE49-F238E27FC236}">
                <a16:creationId xmlns:a16="http://schemas.microsoft.com/office/drawing/2014/main" id="{C25B223B-A6EF-47F7-82FA-7EDC8161F783}"/>
              </a:ext>
            </a:extLst>
          </p:cNvPr>
          <p:cNvSpPr txBox="1"/>
          <p:nvPr/>
        </p:nvSpPr>
        <p:spPr>
          <a:xfrm>
            <a:off x="3506793" y="1707608"/>
            <a:ext cx="1483263" cy="276999"/>
          </a:xfrm>
          <a:prstGeom prst="rect">
            <a:avLst/>
          </a:prstGeom>
          <a:noFill/>
        </p:spPr>
        <p:txBody>
          <a:bodyPr wrap="square" rtlCol="0">
            <a:spAutoFit/>
          </a:bodyPr>
          <a:lstStyle/>
          <a:p>
            <a:r>
              <a:rPr lang="en-US" sz="1200" dirty="0"/>
              <a:t>Time Elapsing </a:t>
            </a:r>
          </a:p>
        </p:txBody>
      </p:sp>
      <p:sp>
        <p:nvSpPr>
          <p:cNvPr id="9" name="Content Placeholder 8">
            <a:extLst>
              <a:ext uri="{FF2B5EF4-FFF2-40B4-BE49-F238E27FC236}">
                <a16:creationId xmlns:a16="http://schemas.microsoft.com/office/drawing/2014/main" id="{38E8E081-89BC-4895-B632-D74D96472FAC}"/>
              </a:ext>
            </a:extLst>
          </p:cNvPr>
          <p:cNvSpPr>
            <a:spLocks noGrp="1"/>
          </p:cNvSpPr>
          <p:nvPr>
            <p:ph idx="1"/>
          </p:nvPr>
        </p:nvSpPr>
        <p:spPr>
          <a:xfrm>
            <a:off x="628650" y="3299333"/>
            <a:ext cx="7886700" cy="2236190"/>
          </a:xfrm>
        </p:spPr>
        <p:txBody>
          <a:bodyPr>
            <a:normAutofit fontScale="70000" lnSpcReduction="20000"/>
          </a:bodyPr>
          <a:lstStyle/>
          <a:p>
            <a:r>
              <a:rPr lang="en-US" kern="0" dirty="0"/>
              <a:t>All events associated with an </a:t>
            </a:r>
            <a:r>
              <a:rPr lang="en-US" dirty="0"/>
              <a:t>Information Item are represented by activities and activity related items that are located along the Information Lifeline</a:t>
            </a:r>
            <a:r>
              <a:rPr lang="en-US" kern="0" dirty="0"/>
              <a:t>.</a:t>
            </a:r>
          </a:p>
          <a:p>
            <a:r>
              <a:rPr lang="en-US" kern="0" dirty="0"/>
              <a:t>Time is represented by the relative horizontal placement of items along the lifeline.  Follow on events are always represented to the right of the current event on the lifeline.  </a:t>
            </a:r>
          </a:p>
          <a:p>
            <a:r>
              <a:rPr lang="en-US" kern="0" dirty="0"/>
              <a:t>Time is relative, not to scale.</a:t>
            </a:r>
            <a:endParaRPr lang="en-US" dirty="0"/>
          </a:p>
        </p:txBody>
      </p:sp>
      <p:pic>
        <p:nvPicPr>
          <p:cNvPr id="13" name="Picture 12">
            <a:extLst>
              <a:ext uri="{FF2B5EF4-FFF2-40B4-BE49-F238E27FC236}">
                <a16:creationId xmlns:a16="http://schemas.microsoft.com/office/drawing/2014/main" id="{74C68F30-949F-4A9B-9C1A-7FAADDAAF003}"/>
              </a:ext>
            </a:extLst>
          </p:cNvPr>
          <p:cNvPicPr>
            <a:picLocks noChangeAspect="1"/>
          </p:cNvPicPr>
          <p:nvPr/>
        </p:nvPicPr>
        <p:blipFill>
          <a:blip r:embed="rId3"/>
          <a:stretch>
            <a:fillRect/>
          </a:stretch>
        </p:blipFill>
        <p:spPr>
          <a:xfrm>
            <a:off x="858940" y="2053451"/>
            <a:ext cx="6958871" cy="1228400"/>
          </a:xfrm>
          <a:prstGeom prst="rect">
            <a:avLst/>
          </a:prstGeom>
        </p:spPr>
      </p:pic>
    </p:spTree>
    <p:extLst>
      <p:ext uri="{BB962C8B-B14F-4D97-AF65-F5344CB8AC3E}">
        <p14:creationId xmlns:p14="http://schemas.microsoft.com/office/powerpoint/2010/main" val="1579392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E5909-ED05-4D62-BB5F-CD6DF5C6B0DD}"/>
              </a:ext>
            </a:extLst>
          </p:cNvPr>
          <p:cNvSpPr>
            <a:spLocks noGrp="1"/>
          </p:cNvSpPr>
          <p:nvPr>
            <p:ph type="title"/>
          </p:nvPr>
        </p:nvSpPr>
        <p:spPr>
          <a:xfrm>
            <a:off x="235131" y="-4714"/>
            <a:ext cx="7538857" cy="848557"/>
          </a:xfrm>
        </p:spPr>
        <p:txBody>
          <a:bodyPr/>
          <a:lstStyle/>
          <a:p>
            <a:r>
              <a:rPr lang="en-US" dirty="0"/>
              <a:t>Information Item Node Types</a:t>
            </a:r>
          </a:p>
        </p:txBody>
      </p:sp>
      <p:sp>
        <p:nvSpPr>
          <p:cNvPr id="11" name="Content Placeholder 2">
            <a:extLst>
              <a:ext uri="{FF2B5EF4-FFF2-40B4-BE49-F238E27FC236}">
                <a16:creationId xmlns:a16="http://schemas.microsoft.com/office/drawing/2014/main" id="{8D2DABBB-D3EA-4010-BD5D-B2004B0BC4F5}"/>
              </a:ext>
            </a:extLst>
          </p:cNvPr>
          <p:cNvSpPr>
            <a:spLocks noGrp="1"/>
          </p:cNvSpPr>
          <p:nvPr>
            <p:ph idx="1"/>
          </p:nvPr>
        </p:nvSpPr>
        <p:spPr>
          <a:xfrm>
            <a:off x="459579" y="1999572"/>
            <a:ext cx="3954377" cy="2346625"/>
          </a:xfrm>
        </p:spPr>
        <p:txBody>
          <a:bodyPr/>
          <a:lstStyle/>
          <a:p>
            <a:pPr marL="0" indent="0">
              <a:buNone/>
            </a:pPr>
            <a:r>
              <a:rPr lang="en-US" sz="2800" dirty="0"/>
              <a:t>Node Types are:</a:t>
            </a:r>
          </a:p>
          <a:p>
            <a:pPr marL="736600" lvl="1" indent="-342900"/>
            <a:r>
              <a:rPr lang="en-US" sz="2400" dirty="0"/>
              <a:t>Information Item</a:t>
            </a:r>
          </a:p>
          <a:p>
            <a:pPr marL="736600" lvl="1" indent="-342900"/>
            <a:r>
              <a:rPr lang="en-US" sz="2400" dirty="0"/>
              <a:t>Action</a:t>
            </a:r>
          </a:p>
          <a:p>
            <a:pPr marL="736600" lvl="1" indent="-342900"/>
            <a:r>
              <a:rPr lang="en-US" sz="2400" dirty="0"/>
              <a:t>Transfer</a:t>
            </a:r>
          </a:p>
          <a:p>
            <a:pPr marL="736600" lvl="1" indent="-342900"/>
            <a:r>
              <a:rPr lang="en-US" sz="2400" dirty="0"/>
              <a:t>Time Passes</a:t>
            </a:r>
          </a:p>
          <a:p>
            <a:pPr marL="736600" lvl="1" indent="-342900"/>
            <a:endParaRPr lang="en-US" sz="2400" dirty="0"/>
          </a:p>
        </p:txBody>
      </p:sp>
      <p:sp>
        <p:nvSpPr>
          <p:cNvPr id="12" name="Content Placeholder 2">
            <a:extLst>
              <a:ext uri="{FF2B5EF4-FFF2-40B4-BE49-F238E27FC236}">
                <a16:creationId xmlns:a16="http://schemas.microsoft.com/office/drawing/2014/main" id="{2A8D1C47-AD3A-4400-8470-D2EE17606E03}"/>
              </a:ext>
            </a:extLst>
          </p:cNvPr>
          <p:cNvSpPr txBox="1">
            <a:spLocks/>
          </p:cNvSpPr>
          <p:nvPr/>
        </p:nvSpPr>
        <p:spPr bwMode="auto">
          <a:xfrm>
            <a:off x="4684223" y="1877061"/>
            <a:ext cx="3954377" cy="1785104"/>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222250" indent="-222250" algn="l" defTabSz="887413" rtl="0" eaLnBrk="1" fontAlgn="base" hangingPunct="1">
              <a:spcBef>
                <a:spcPct val="20000"/>
              </a:spcBef>
              <a:spcAft>
                <a:spcPct val="0"/>
              </a:spcAft>
              <a:buSzPct val="100000"/>
              <a:buChar char="•"/>
              <a:defRPr sz="2400" b="1">
                <a:solidFill>
                  <a:schemeClr val="bg2"/>
                </a:solidFill>
                <a:effectLst/>
                <a:latin typeface="+mn-lt"/>
                <a:ea typeface="ＭＳ Ｐゴシック" pitchFamily="-112" charset="-128"/>
                <a:cs typeface="ＭＳ Ｐゴシック" pitchFamily="-112" charset="-128"/>
              </a:defRPr>
            </a:lvl1pPr>
            <a:lvl2pPr marL="615950" indent="-279400" algn="l" defTabSz="887413" rtl="0" eaLnBrk="1" fontAlgn="base" hangingPunct="1">
              <a:spcBef>
                <a:spcPct val="20000"/>
              </a:spcBef>
              <a:spcAft>
                <a:spcPct val="0"/>
              </a:spcAft>
              <a:buSzPct val="100000"/>
              <a:buChar char="–"/>
              <a:defRPr sz="2400" b="1">
                <a:solidFill>
                  <a:schemeClr val="bg2"/>
                </a:solidFill>
                <a:effectLst/>
                <a:latin typeface="+mn-lt"/>
                <a:ea typeface="ＭＳ Ｐゴシック" pitchFamily="-112" charset="-128"/>
                <a:cs typeface="ＭＳ Ｐゴシック"/>
              </a:defRPr>
            </a:lvl2pPr>
            <a:lvl3pPr marL="998538" indent="-268288" algn="l" defTabSz="887413" rtl="0" eaLnBrk="1" fontAlgn="base" hangingPunct="1">
              <a:spcBef>
                <a:spcPct val="20000"/>
              </a:spcBef>
              <a:spcAft>
                <a:spcPct val="0"/>
              </a:spcAft>
              <a:buSzPct val="80000"/>
              <a:buChar char="•"/>
              <a:defRPr sz="2400" b="1">
                <a:solidFill>
                  <a:schemeClr val="bg2"/>
                </a:solidFill>
                <a:effectLst/>
                <a:latin typeface="+mn-lt"/>
                <a:ea typeface="ＭＳ Ｐゴシック" pitchFamily="-112" charset="-128"/>
                <a:cs typeface="ＭＳ Ｐゴシック"/>
              </a:defRPr>
            </a:lvl3pPr>
            <a:lvl4pPr marL="1550988" indent="-222250" algn="l" defTabSz="887413" rtl="0" eaLnBrk="1" fontAlgn="base" hangingPunct="1">
              <a:spcBef>
                <a:spcPct val="20000"/>
              </a:spcBef>
              <a:spcAft>
                <a:spcPct val="0"/>
              </a:spcAft>
              <a:buChar char="–"/>
              <a:defRPr sz="2000" b="1">
                <a:solidFill>
                  <a:schemeClr val="bg2"/>
                </a:solidFill>
                <a:effectLst>
                  <a:outerShdw blurRad="38100" dist="38100" dir="2700000" algn="tl">
                    <a:srgbClr val="000000">
                      <a:alpha val="43137"/>
                    </a:srgbClr>
                  </a:outerShdw>
                </a:effectLst>
                <a:latin typeface="+mn-lt"/>
                <a:ea typeface="ＭＳ Ｐゴシック" pitchFamily="-112" charset="-128"/>
                <a:cs typeface="ＭＳ Ｐゴシック"/>
              </a:defRPr>
            </a:lvl4pPr>
            <a:lvl5pPr marL="1993900" indent="-222250" algn="l" defTabSz="887413" rtl="0" eaLnBrk="1" fontAlgn="base" hangingPunct="1">
              <a:spcBef>
                <a:spcPct val="20000"/>
              </a:spcBef>
              <a:spcAft>
                <a:spcPct val="0"/>
              </a:spcAft>
              <a:buChar char="»"/>
              <a:defRPr sz="2000" b="1">
                <a:solidFill>
                  <a:schemeClr val="bg2"/>
                </a:solidFill>
                <a:effectLst>
                  <a:outerShdw blurRad="38100" dist="38100" dir="2700000" algn="tl">
                    <a:srgbClr val="000000">
                      <a:alpha val="43137"/>
                    </a:srgbClr>
                  </a:outerShdw>
                </a:effectLst>
                <a:latin typeface="+mn-lt"/>
                <a:ea typeface="ＭＳ Ｐゴシック" pitchFamily="-112" charset="-128"/>
                <a:cs typeface="ＭＳ Ｐゴシック"/>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a:lstStyle>
          <a:p>
            <a:pPr marL="0" indent="0">
              <a:buFontTx/>
              <a:buNone/>
            </a:pPr>
            <a:r>
              <a:rPr lang="en-US" sz="2000" kern="0" dirty="0"/>
              <a:t> </a:t>
            </a:r>
          </a:p>
          <a:p>
            <a:pPr marL="736600" lvl="1" indent="-342900"/>
            <a:r>
              <a:rPr lang="en-US" sz="2000" kern="0" dirty="0">
                <a:solidFill>
                  <a:schemeClr val="tx1"/>
                </a:solidFill>
              </a:rPr>
              <a:t>Information Transmit</a:t>
            </a:r>
          </a:p>
          <a:p>
            <a:pPr marL="736600" lvl="1" indent="-342900"/>
            <a:r>
              <a:rPr lang="en-US" sz="2000" kern="0" dirty="0">
                <a:solidFill>
                  <a:schemeClr val="tx1"/>
                </a:solidFill>
              </a:rPr>
              <a:t>Inspect</a:t>
            </a:r>
          </a:p>
          <a:p>
            <a:pPr marL="736600" lvl="1" indent="-342900"/>
            <a:r>
              <a:rPr lang="en-US" sz="2000" kern="0" dirty="0">
                <a:solidFill>
                  <a:schemeClr val="tx1"/>
                </a:solidFill>
              </a:rPr>
              <a:t>Stop</a:t>
            </a:r>
          </a:p>
          <a:p>
            <a:pPr marL="736600" lvl="1" indent="-342900"/>
            <a:r>
              <a:rPr lang="en-US" sz="2000" kern="0" dirty="0">
                <a:solidFill>
                  <a:schemeClr val="tx1"/>
                </a:solidFill>
              </a:rPr>
              <a:t>Continue</a:t>
            </a:r>
          </a:p>
        </p:txBody>
      </p:sp>
      <p:sp>
        <p:nvSpPr>
          <p:cNvPr id="13" name="Content Placeholder 2">
            <a:extLst>
              <a:ext uri="{FF2B5EF4-FFF2-40B4-BE49-F238E27FC236}">
                <a16:creationId xmlns:a16="http://schemas.microsoft.com/office/drawing/2014/main" id="{0E86DE26-42F5-449D-AD87-9B3F13DF53BF}"/>
              </a:ext>
            </a:extLst>
          </p:cNvPr>
          <p:cNvSpPr txBox="1">
            <a:spLocks/>
          </p:cNvSpPr>
          <p:nvPr/>
        </p:nvSpPr>
        <p:spPr bwMode="auto">
          <a:xfrm>
            <a:off x="685990" y="5759282"/>
            <a:ext cx="7996465" cy="615553"/>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222250" indent="-222250" algn="l" defTabSz="887413" rtl="0" eaLnBrk="1" fontAlgn="base" hangingPunct="1">
              <a:spcBef>
                <a:spcPct val="20000"/>
              </a:spcBef>
              <a:spcAft>
                <a:spcPct val="0"/>
              </a:spcAft>
              <a:buSzPct val="100000"/>
              <a:buChar char="•"/>
              <a:defRPr sz="2400" b="1">
                <a:solidFill>
                  <a:schemeClr val="bg2"/>
                </a:solidFill>
                <a:effectLst/>
                <a:latin typeface="+mn-lt"/>
                <a:ea typeface="ＭＳ Ｐゴシック" pitchFamily="-112" charset="-128"/>
                <a:cs typeface="ＭＳ Ｐゴシック" pitchFamily="-112" charset="-128"/>
              </a:defRPr>
            </a:lvl1pPr>
            <a:lvl2pPr marL="615950" indent="-279400" algn="l" defTabSz="887413" rtl="0" eaLnBrk="1" fontAlgn="base" hangingPunct="1">
              <a:spcBef>
                <a:spcPct val="20000"/>
              </a:spcBef>
              <a:spcAft>
                <a:spcPct val="0"/>
              </a:spcAft>
              <a:buSzPct val="100000"/>
              <a:buChar char="–"/>
              <a:defRPr sz="2400" b="1">
                <a:solidFill>
                  <a:schemeClr val="bg2"/>
                </a:solidFill>
                <a:effectLst/>
                <a:latin typeface="+mn-lt"/>
                <a:ea typeface="ＭＳ Ｐゴシック" pitchFamily="-112" charset="-128"/>
                <a:cs typeface="ＭＳ Ｐゴシック"/>
              </a:defRPr>
            </a:lvl2pPr>
            <a:lvl3pPr marL="998538" indent="-268288" algn="l" defTabSz="887413" rtl="0" eaLnBrk="1" fontAlgn="base" hangingPunct="1">
              <a:spcBef>
                <a:spcPct val="20000"/>
              </a:spcBef>
              <a:spcAft>
                <a:spcPct val="0"/>
              </a:spcAft>
              <a:buSzPct val="80000"/>
              <a:buChar char="•"/>
              <a:defRPr sz="2400" b="1">
                <a:solidFill>
                  <a:schemeClr val="bg2"/>
                </a:solidFill>
                <a:effectLst/>
                <a:latin typeface="+mn-lt"/>
                <a:ea typeface="ＭＳ Ｐゴシック" pitchFamily="-112" charset="-128"/>
                <a:cs typeface="ＭＳ Ｐゴシック"/>
              </a:defRPr>
            </a:lvl3pPr>
            <a:lvl4pPr marL="1550988" indent="-222250" algn="l" defTabSz="887413" rtl="0" eaLnBrk="1" fontAlgn="base" hangingPunct="1">
              <a:spcBef>
                <a:spcPct val="20000"/>
              </a:spcBef>
              <a:spcAft>
                <a:spcPct val="0"/>
              </a:spcAft>
              <a:buChar char="–"/>
              <a:defRPr sz="2000" b="1">
                <a:solidFill>
                  <a:schemeClr val="bg2"/>
                </a:solidFill>
                <a:effectLst>
                  <a:outerShdw blurRad="38100" dist="38100" dir="2700000" algn="tl">
                    <a:srgbClr val="000000">
                      <a:alpha val="43137"/>
                    </a:srgbClr>
                  </a:outerShdw>
                </a:effectLst>
                <a:latin typeface="+mn-lt"/>
                <a:ea typeface="ＭＳ Ｐゴシック" pitchFamily="-112" charset="-128"/>
                <a:cs typeface="ＭＳ Ｐゴシック"/>
              </a:defRPr>
            </a:lvl4pPr>
            <a:lvl5pPr marL="1993900" indent="-222250" algn="l" defTabSz="887413" rtl="0" eaLnBrk="1" fontAlgn="base" hangingPunct="1">
              <a:spcBef>
                <a:spcPct val="20000"/>
              </a:spcBef>
              <a:spcAft>
                <a:spcPct val="0"/>
              </a:spcAft>
              <a:buChar char="»"/>
              <a:defRPr sz="2000" b="1">
                <a:solidFill>
                  <a:schemeClr val="bg2"/>
                </a:solidFill>
                <a:effectLst>
                  <a:outerShdw blurRad="38100" dist="38100" dir="2700000" algn="tl">
                    <a:srgbClr val="000000">
                      <a:alpha val="43137"/>
                    </a:srgbClr>
                  </a:outerShdw>
                </a:effectLst>
                <a:latin typeface="+mn-lt"/>
                <a:ea typeface="ＭＳ Ｐゴシック" pitchFamily="-112" charset="-128"/>
                <a:cs typeface="ＭＳ Ｐゴシック"/>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a:lstStyle>
          <a:p>
            <a:pPr marL="0" indent="0">
              <a:buFontTx/>
              <a:buNone/>
            </a:pPr>
            <a:r>
              <a:rPr lang="en-US" sz="2000" kern="0" dirty="0">
                <a:solidFill>
                  <a:schemeClr val="tx1"/>
                </a:solidFill>
              </a:rPr>
              <a:t>The Continue node is used to include part of an Information Item’s lifecycle in an ILD.</a:t>
            </a:r>
          </a:p>
        </p:txBody>
      </p:sp>
      <p:pic>
        <p:nvPicPr>
          <p:cNvPr id="7" name="Picture 6">
            <a:extLst>
              <a:ext uri="{FF2B5EF4-FFF2-40B4-BE49-F238E27FC236}">
                <a16:creationId xmlns:a16="http://schemas.microsoft.com/office/drawing/2014/main" id="{64D1E845-F310-4244-BE23-0E6DFB485B27}"/>
              </a:ext>
            </a:extLst>
          </p:cNvPr>
          <p:cNvPicPr>
            <a:picLocks noChangeAspect="1"/>
          </p:cNvPicPr>
          <p:nvPr/>
        </p:nvPicPr>
        <p:blipFill>
          <a:blip r:embed="rId3"/>
          <a:stretch>
            <a:fillRect/>
          </a:stretch>
        </p:blipFill>
        <p:spPr>
          <a:xfrm>
            <a:off x="824087" y="4473863"/>
            <a:ext cx="7495823" cy="1358412"/>
          </a:xfrm>
          <a:prstGeom prst="rect">
            <a:avLst/>
          </a:prstGeom>
        </p:spPr>
      </p:pic>
      <p:pic>
        <p:nvPicPr>
          <p:cNvPr id="9" name="Picture 8">
            <a:extLst>
              <a:ext uri="{FF2B5EF4-FFF2-40B4-BE49-F238E27FC236}">
                <a16:creationId xmlns:a16="http://schemas.microsoft.com/office/drawing/2014/main" id="{2CAE055D-5064-4F1F-897D-287067A315E9}"/>
              </a:ext>
            </a:extLst>
          </p:cNvPr>
          <p:cNvPicPr>
            <a:picLocks noChangeAspect="1"/>
          </p:cNvPicPr>
          <p:nvPr/>
        </p:nvPicPr>
        <p:blipFill>
          <a:blip r:embed="rId4"/>
          <a:stretch>
            <a:fillRect/>
          </a:stretch>
        </p:blipFill>
        <p:spPr>
          <a:xfrm>
            <a:off x="235131" y="644338"/>
            <a:ext cx="8673737" cy="1355234"/>
          </a:xfrm>
          <a:prstGeom prst="rect">
            <a:avLst/>
          </a:prstGeom>
        </p:spPr>
      </p:pic>
    </p:spTree>
    <p:extLst>
      <p:ext uri="{BB962C8B-B14F-4D97-AF65-F5344CB8AC3E}">
        <p14:creationId xmlns:p14="http://schemas.microsoft.com/office/powerpoint/2010/main" val="258580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E5909-ED05-4D62-BB5F-CD6DF5C6B0DD}"/>
              </a:ext>
            </a:extLst>
          </p:cNvPr>
          <p:cNvSpPr>
            <a:spLocks noGrp="1"/>
          </p:cNvSpPr>
          <p:nvPr>
            <p:ph type="title"/>
          </p:nvPr>
        </p:nvSpPr>
        <p:spPr>
          <a:xfrm>
            <a:off x="355617" y="155998"/>
            <a:ext cx="5484019" cy="636418"/>
          </a:xfrm>
        </p:spPr>
        <p:txBody>
          <a:bodyPr/>
          <a:lstStyle/>
          <a:p>
            <a:r>
              <a:rPr lang="en-US" dirty="0"/>
              <a:t>The Action and Related Items</a:t>
            </a:r>
          </a:p>
        </p:txBody>
      </p:sp>
      <p:pic>
        <p:nvPicPr>
          <p:cNvPr id="28" name="Picture 27">
            <a:extLst>
              <a:ext uri="{FF2B5EF4-FFF2-40B4-BE49-F238E27FC236}">
                <a16:creationId xmlns:a16="http://schemas.microsoft.com/office/drawing/2014/main" id="{4610D0F8-ADD8-4291-A379-24A3E600A540}"/>
              </a:ext>
            </a:extLst>
          </p:cNvPr>
          <p:cNvPicPr>
            <a:picLocks noChangeAspect="1"/>
          </p:cNvPicPr>
          <p:nvPr/>
        </p:nvPicPr>
        <p:blipFill rotWithShape="1">
          <a:blip r:embed="rId3"/>
          <a:srcRect l="67885" b="30125"/>
          <a:stretch/>
        </p:blipFill>
        <p:spPr>
          <a:xfrm>
            <a:off x="7249583" y="1496504"/>
            <a:ext cx="1671395" cy="3607382"/>
          </a:xfrm>
          <a:prstGeom prst="rect">
            <a:avLst/>
          </a:prstGeom>
        </p:spPr>
      </p:pic>
      <p:sp>
        <p:nvSpPr>
          <p:cNvPr id="20" name="Content Placeholder 2">
            <a:extLst>
              <a:ext uri="{FF2B5EF4-FFF2-40B4-BE49-F238E27FC236}">
                <a16:creationId xmlns:a16="http://schemas.microsoft.com/office/drawing/2014/main" id="{A5BAE5CA-5E16-48B0-A7FE-262E0AD549A4}"/>
              </a:ext>
            </a:extLst>
          </p:cNvPr>
          <p:cNvSpPr txBox="1">
            <a:spLocks/>
          </p:cNvSpPr>
          <p:nvPr/>
        </p:nvSpPr>
        <p:spPr bwMode="auto">
          <a:xfrm>
            <a:off x="735291" y="5720915"/>
            <a:ext cx="7673418"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222250" indent="-222250" algn="l" defTabSz="887413" rtl="0" eaLnBrk="1" fontAlgn="base" hangingPunct="1">
              <a:spcBef>
                <a:spcPct val="20000"/>
              </a:spcBef>
              <a:spcAft>
                <a:spcPct val="0"/>
              </a:spcAft>
              <a:buSzPct val="100000"/>
              <a:buChar char="•"/>
              <a:defRPr sz="2400" b="1">
                <a:solidFill>
                  <a:schemeClr val="bg2"/>
                </a:solidFill>
                <a:effectLst/>
                <a:latin typeface="+mn-lt"/>
                <a:ea typeface="ＭＳ Ｐゴシック" pitchFamily="-112" charset="-128"/>
                <a:cs typeface="ＭＳ Ｐゴシック" pitchFamily="-112" charset="-128"/>
              </a:defRPr>
            </a:lvl1pPr>
            <a:lvl2pPr marL="615950" indent="-279400" algn="l" defTabSz="887413" rtl="0" eaLnBrk="1" fontAlgn="base" hangingPunct="1">
              <a:spcBef>
                <a:spcPct val="20000"/>
              </a:spcBef>
              <a:spcAft>
                <a:spcPct val="0"/>
              </a:spcAft>
              <a:buSzPct val="100000"/>
              <a:buChar char="–"/>
              <a:defRPr sz="2400" b="1">
                <a:solidFill>
                  <a:schemeClr val="bg2"/>
                </a:solidFill>
                <a:effectLst/>
                <a:latin typeface="+mn-lt"/>
                <a:ea typeface="ＭＳ Ｐゴシック" pitchFamily="-112" charset="-128"/>
                <a:cs typeface="ＭＳ Ｐゴシック"/>
              </a:defRPr>
            </a:lvl2pPr>
            <a:lvl3pPr marL="998538" indent="-268288" algn="l" defTabSz="887413" rtl="0" eaLnBrk="1" fontAlgn="base" hangingPunct="1">
              <a:spcBef>
                <a:spcPct val="20000"/>
              </a:spcBef>
              <a:spcAft>
                <a:spcPct val="0"/>
              </a:spcAft>
              <a:buSzPct val="80000"/>
              <a:buChar char="•"/>
              <a:defRPr sz="2400" b="1">
                <a:solidFill>
                  <a:schemeClr val="bg2"/>
                </a:solidFill>
                <a:effectLst/>
                <a:latin typeface="+mn-lt"/>
                <a:ea typeface="ＭＳ Ｐゴシック" pitchFamily="-112" charset="-128"/>
                <a:cs typeface="ＭＳ Ｐゴシック"/>
              </a:defRPr>
            </a:lvl3pPr>
            <a:lvl4pPr marL="1550988" indent="-222250" algn="l" defTabSz="887413" rtl="0" eaLnBrk="1" fontAlgn="base" hangingPunct="1">
              <a:spcBef>
                <a:spcPct val="20000"/>
              </a:spcBef>
              <a:spcAft>
                <a:spcPct val="0"/>
              </a:spcAft>
              <a:buChar char="–"/>
              <a:defRPr sz="2000" b="1">
                <a:solidFill>
                  <a:schemeClr val="bg2"/>
                </a:solidFill>
                <a:effectLst>
                  <a:outerShdw blurRad="38100" dist="38100" dir="2700000" algn="tl">
                    <a:srgbClr val="000000">
                      <a:alpha val="43137"/>
                    </a:srgbClr>
                  </a:outerShdw>
                </a:effectLst>
                <a:latin typeface="+mn-lt"/>
                <a:ea typeface="ＭＳ Ｐゴシック" pitchFamily="-112" charset="-128"/>
                <a:cs typeface="ＭＳ Ｐゴシック"/>
              </a:defRPr>
            </a:lvl4pPr>
            <a:lvl5pPr marL="1993900" indent="-222250" algn="l" defTabSz="887413" rtl="0" eaLnBrk="1" fontAlgn="base" hangingPunct="1">
              <a:spcBef>
                <a:spcPct val="20000"/>
              </a:spcBef>
              <a:spcAft>
                <a:spcPct val="0"/>
              </a:spcAft>
              <a:buChar char="»"/>
              <a:defRPr sz="2000" b="1">
                <a:solidFill>
                  <a:schemeClr val="bg2"/>
                </a:solidFill>
                <a:effectLst>
                  <a:outerShdw blurRad="38100" dist="38100" dir="2700000" algn="tl">
                    <a:srgbClr val="000000">
                      <a:alpha val="43137"/>
                    </a:srgbClr>
                  </a:outerShdw>
                </a:effectLst>
                <a:latin typeface="+mn-lt"/>
                <a:ea typeface="ＭＳ Ｐゴシック" pitchFamily="-112" charset="-128"/>
                <a:cs typeface="ＭＳ Ｐゴシック"/>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a:lstStyle>
          <a:p>
            <a:r>
              <a:rPr lang="en-US" sz="1800" kern="0" dirty="0">
                <a:solidFill>
                  <a:schemeClr val="tx1"/>
                </a:solidFill>
              </a:rPr>
              <a:t>Action related items may include involved information attributes, business rules, specifications, notes, issues, cost and screenshots</a:t>
            </a:r>
          </a:p>
        </p:txBody>
      </p:sp>
      <p:pic>
        <p:nvPicPr>
          <p:cNvPr id="6" name="Picture 5">
            <a:extLst>
              <a:ext uri="{FF2B5EF4-FFF2-40B4-BE49-F238E27FC236}">
                <a16:creationId xmlns:a16="http://schemas.microsoft.com/office/drawing/2014/main" id="{74347CCE-59DC-4B5D-9DE3-238CB3027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987" y="1318265"/>
            <a:ext cx="7017164" cy="4205917"/>
          </a:xfrm>
          <a:prstGeom prst="rect">
            <a:avLst/>
          </a:prstGeom>
        </p:spPr>
      </p:pic>
    </p:spTree>
    <p:extLst>
      <p:ext uri="{BB962C8B-B14F-4D97-AF65-F5344CB8AC3E}">
        <p14:creationId xmlns:p14="http://schemas.microsoft.com/office/powerpoint/2010/main" val="174096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CE63-F16A-4F49-98CD-89572096BFF5}"/>
              </a:ext>
            </a:extLst>
          </p:cNvPr>
          <p:cNvSpPr>
            <a:spLocks noGrp="1"/>
          </p:cNvSpPr>
          <p:nvPr>
            <p:ph type="title"/>
          </p:nvPr>
        </p:nvSpPr>
        <p:spPr/>
        <p:txBody>
          <a:bodyPr/>
          <a:lstStyle/>
          <a:p>
            <a:r>
              <a:rPr lang="en-US" dirty="0"/>
              <a:t>The Information Item – Information Capture</a:t>
            </a:r>
          </a:p>
        </p:txBody>
      </p:sp>
      <p:sp>
        <p:nvSpPr>
          <p:cNvPr id="20" name="TextBox 19">
            <a:extLst>
              <a:ext uri="{FF2B5EF4-FFF2-40B4-BE49-F238E27FC236}">
                <a16:creationId xmlns:a16="http://schemas.microsoft.com/office/drawing/2014/main" id="{D501E8BB-9D85-4DA8-ABB1-E32456E4A4AC}"/>
              </a:ext>
            </a:extLst>
          </p:cNvPr>
          <p:cNvSpPr txBox="1"/>
          <p:nvPr/>
        </p:nvSpPr>
        <p:spPr>
          <a:xfrm>
            <a:off x="0" y="582171"/>
            <a:ext cx="9144000" cy="400110"/>
          </a:xfrm>
          <a:prstGeom prst="rect">
            <a:avLst/>
          </a:prstGeom>
          <a:noFill/>
        </p:spPr>
        <p:txBody>
          <a:bodyPr wrap="square" rtlCol="0">
            <a:spAutoFit/>
          </a:bodyPr>
          <a:lstStyle/>
          <a:p>
            <a:pPr algn="ctr"/>
            <a:r>
              <a:rPr lang="en-US" sz="2000" b="1" dirty="0">
                <a:solidFill>
                  <a:schemeClr val="tx1"/>
                </a:solidFill>
              </a:rPr>
              <a:t>Information is described at each Node in an Information Item lifeline</a:t>
            </a:r>
          </a:p>
        </p:txBody>
      </p:sp>
      <p:grpSp>
        <p:nvGrpSpPr>
          <p:cNvPr id="5" name="Group 4">
            <a:extLst>
              <a:ext uri="{FF2B5EF4-FFF2-40B4-BE49-F238E27FC236}">
                <a16:creationId xmlns:a16="http://schemas.microsoft.com/office/drawing/2014/main" id="{842D459D-FA3C-40CA-BA71-A83D656010F5}"/>
              </a:ext>
            </a:extLst>
          </p:cNvPr>
          <p:cNvGrpSpPr/>
          <p:nvPr/>
        </p:nvGrpSpPr>
        <p:grpSpPr>
          <a:xfrm>
            <a:off x="335628" y="1227745"/>
            <a:ext cx="8465225" cy="3381445"/>
            <a:chOff x="354482" y="2377818"/>
            <a:chExt cx="8465225" cy="3381445"/>
          </a:xfrm>
        </p:grpSpPr>
        <p:pic>
          <p:nvPicPr>
            <p:cNvPr id="3" name="Picture 2">
              <a:extLst>
                <a:ext uri="{FF2B5EF4-FFF2-40B4-BE49-F238E27FC236}">
                  <a16:creationId xmlns:a16="http://schemas.microsoft.com/office/drawing/2014/main" id="{D8A8CB10-C9D0-45E4-AF7F-29D6348321C6}"/>
                </a:ext>
              </a:extLst>
            </p:cNvPr>
            <p:cNvPicPr>
              <a:picLocks noChangeAspect="1"/>
            </p:cNvPicPr>
            <p:nvPr/>
          </p:nvPicPr>
          <p:blipFill>
            <a:blip r:embed="rId2"/>
            <a:stretch>
              <a:fillRect/>
            </a:stretch>
          </p:blipFill>
          <p:spPr>
            <a:xfrm>
              <a:off x="354482" y="2377818"/>
              <a:ext cx="8465225" cy="2916345"/>
            </a:xfrm>
            <a:prstGeom prst="rect">
              <a:avLst/>
            </a:prstGeom>
          </p:spPr>
        </p:pic>
        <p:sp>
          <p:nvSpPr>
            <p:cNvPr id="26" name="TextBox 25">
              <a:extLst>
                <a:ext uri="{FF2B5EF4-FFF2-40B4-BE49-F238E27FC236}">
                  <a16:creationId xmlns:a16="http://schemas.microsoft.com/office/drawing/2014/main" id="{16BF6B07-EAB5-4039-965A-B31FFF93243A}"/>
                </a:ext>
              </a:extLst>
            </p:cNvPr>
            <p:cNvSpPr txBox="1"/>
            <p:nvPr/>
          </p:nvSpPr>
          <p:spPr>
            <a:xfrm>
              <a:off x="2621932" y="4928266"/>
              <a:ext cx="3452716" cy="830997"/>
            </a:xfrm>
            <a:prstGeom prst="rect">
              <a:avLst/>
            </a:prstGeom>
            <a:noFill/>
          </p:spPr>
          <p:txBody>
            <a:bodyPr wrap="square" rtlCol="0">
              <a:spAutoFit/>
            </a:bodyPr>
            <a:lstStyle/>
            <a:p>
              <a:pPr algn="ctr"/>
              <a:r>
                <a:rPr lang="en-US" b="1" dirty="0">
                  <a:solidFill>
                    <a:srgbClr val="005DA2"/>
                  </a:solidFill>
                </a:rPr>
                <a:t>Information activity is described for each Information Transfer to and from an Information Item</a:t>
              </a:r>
            </a:p>
          </p:txBody>
        </p:sp>
        <p:cxnSp>
          <p:nvCxnSpPr>
            <p:cNvPr id="27" name="Straight Arrow Connector 26">
              <a:extLst>
                <a:ext uri="{FF2B5EF4-FFF2-40B4-BE49-F238E27FC236}">
                  <a16:creationId xmlns:a16="http://schemas.microsoft.com/office/drawing/2014/main" id="{F96EB8AA-181B-436F-9BA3-2959F1CDC0CE}"/>
                </a:ext>
              </a:extLst>
            </p:cNvPr>
            <p:cNvCxnSpPr>
              <a:cxnSpLocks/>
            </p:cNvCxnSpPr>
            <p:nvPr/>
          </p:nvCxnSpPr>
          <p:spPr bwMode="auto">
            <a:xfrm flipH="1" flipV="1">
              <a:off x="3677833" y="4445592"/>
              <a:ext cx="484817" cy="545486"/>
            </a:xfrm>
            <a:prstGeom prst="straightConnector1">
              <a:avLst/>
            </a:prstGeom>
            <a:gradFill rotWithShape="0">
              <a:gsLst>
                <a:gs pos="0">
                  <a:schemeClr val="accent1">
                    <a:gamma/>
                    <a:shade val="46275"/>
                    <a:invGamma/>
                  </a:schemeClr>
                </a:gs>
                <a:gs pos="100000">
                  <a:schemeClr val="accent1"/>
                </a:gs>
              </a:gsLst>
              <a:lin ang="5400000" scaled="1"/>
            </a:gradFill>
            <a:ln w="44450" cap="flat" cmpd="sng" algn="ctr">
              <a:solidFill>
                <a:srgbClr val="005DA2"/>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A2F78559-2388-4650-BBDE-5A0A30235280}"/>
                </a:ext>
              </a:extLst>
            </p:cNvPr>
            <p:cNvCxnSpPr>
              <a:cxnSpLocks/>
            </p:cNvCxnSpPr>
            <p:nvPr/>
          </p:nvCxnSpPr>
          <p:spPr bwMode="auto">
            <a:xfrm flipV="1">
              <a:off x="4896294" y="4453148"/>
              <a:ext cx="1777241" cy="537930"/>
            </a:xfrm>
            <a:prstGeom prst="straightConnector1">
              <a:avLst/>
            </a:prstGeom>
            <a:gradFill rotWithShape="0">
              <a:gsLst>
                <a:gs pos="0">
                  <a:schemeClr val="accent1">
                    <a:gamma/>
                    <a:shade val="46275"/>
                    <a:invGamma/>
                  </a:schemeClr>
                </a:gs>
                <a:gs pos="100000">
                  <a:schemeClr val="accent1"/>
                </a:gs>
              </a:gsLst>
              <a:lin ang="5400000" scaled="1"/>
            </a:gradFill>
            <a:ln w="44450" cap="flat" cmpd="sng" algn="ctr">
              <a:solidFill>
                <a:srgbClr val="005DA2"/>
              </a:solidFill>
              <a:prstDash val="solid"/>
              <a:round/>
              <a:headEnd type="none" w="med" len="med"/>
              <a:tailEnd type="triangle"/>
            </a:ln>
            <a:effectLst/>
          </p:spPr>
        </p:cxnSp>
        <p:sp>
          <p:nvSpPr>
            <p:cNvPr id="11" name="Rectangle 10">
              <a:extLst>
                <a:ext uri="{FF2B5EF4-FFF2-40B4-BE49-F238E27FC236}">
                  <a16:creationId xmlns:a16="http://schemas.microsoft.com/office/drawing/2014/main" id="{DE0279EF-E54B-428C-9B45-E72C99F51C51}"/>
                </a:ext>
              </a:extLst>
            </p:cNvPr>
            <p:cNvSpPr/>
            <p:nvPr/>
          </p:nvSpPr>
          <p:spPr>
            <a:xfrm>
              <a:off x="6116237" y="4802566"/>
              <a:ext cx="196344" cy="12932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40FE29B-ECFE-4718-A7BC-C0BAF98F6F19}"/>
                </a:ext>
              </a:extLst>
            </p:cNvPr>
            <p:cNvSpPr/>
            <p:nvPr/>
          </p:nvSpPr>
          <p:spPr>
            <a:xfrm>
              <a:off x="5992953" y="4867229"/>
              <a:ext cx="442912" cy="199031"/>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ADBE3DE-8A7F-4959-88BF-F00FB1769CBC}"/>
                </a:ext>
              </a:extLst>
            </p:cNvPr>
            <p:cNvSpPr txBox="1"/>
            <p:nvPr/>
          </p:nvSpPr>
          <p:spPr>
            <a:xfrm>
              <a:off x="5948207" y="4945770"/>
              <a:ext cx="621162" cy="184666"/>
            </a:xfrm>
            <a:prstGeom prst="rect">
              <a:avLst/>
            </a:prstGeom>
            <a:noFill/>
          </p:spPr>
          <p:txBody>
            <a:bodyPr wrap="square" rtlCol="0">
              <a:spAutoFit/>
            </a:bodyPr>
            <a:lstStyle/>
            <a:p>
              <a:pPr fontAlgn="auto">
                <a:spcBef>
                  <a:spcPts val="0"/>
                </a:spcBef>
                <a:spcAft>
                  <a:spcPts val="0"/>
                </a:spcAft>
              </a:pPr>
              <a:r>
                <a:rPr lang="en-US" sz="600" dirty="0">
                  <a:solidFill>
                    <a:prstClr val="black"/>
                  </a:solidFill>
                  <a:latin typeface="Calibri" panose="020F0502020204030204"/>
                  <a:ea typeface="+mn-ea"/>
                  <a:cs typeface="+mn-cs"/>
                </a:rPr>
                <a:t>Transmittal</a:t>
              </a:r>
            </a:p>
          </p:txBody>
        </p:sp>
        <p:sp>
          <p:nvSpPr>
            <p:cNvPr id="14" name="TextBox 13">
              <a:extLst>
                <a:ext uri="{FF2B5EF4-FFF2-40B4-BE49-F238E27FC236}">
                  <a16:creationId xmlns:a16="http://schemas.microsoft.com/office/drawing/2014/main" id="{CEA58060-6F6C-424E-817D-5D25046B327B}"/>
                </a:ext>
              </a:extLst>
            </p:cNvPr>
            <p:cNvSpPr txBox="1"/>
            <p:nvPr/>
          </p:nvSpPr>
          <p:spPr>
            <a:xfrm>
              <a:off x="5908096" y="4802566"/>
              <a:ext cx="642721" cy="184666"/>
            </a:xfrm>
            <a:prstGeom prst="rect">
              <a:avLst/>
            </a:prstGeom>
            <a:noFill/>
          </p:spPr>
          <p:txBody>
            <a:bodyPr wrap="square" rtlCol="0">
              <a:spAutoFit/>
            </a:bodyPr>
            <a:lstStyle/>
            <a:p>
              <a:pPr fontAlgn="auto">
                <a:spcBef>
                  <a:spcPts val="0"/>
                </a:spcBef>
                <a:spcAft>
                  <a:spcPts val="0"/>
                </a:spcAft>
              </a:pPr>
              <a:r>
                <a:rPr lang="da-DK" sz="600" b="0" dirty="0">
                  <a:solidFill>
                    <a:prstClr val="black"/>
                  </a:solidFill>
                  <a:latin typeface="Calibri" panose="020F0502020204030204"/>
                  <a:ea typeface="+mn-ea"/>
                  <a:cs typeface="+mn-cs"/>
                </a:rPr>
                <a:t>«</a:t>
              </a:r>
              <a:r>
                <a:rPr lang="en-US" sz="600" b="0" dirty="0">
                  <a:solidFill>
                    <a:prstClr val="black"/>
                  </a:solidFill>
                  <a:latin typeface="Calibri" panose="020F0502020204030204"/>
                  <a:ea typeface="+mn-ea"/>
                  <a:cs typeface="+mn-cs"/>
                </a:rPr>
                <a:t>Transmittal</a:t>
              </a:r>
              <a:r>
                <a:rPr lang="da-DK" sz="600" b="0" dirty="0">
                  <a:solidFill>
                    <a:prstClr val="black"/>
                  </a:solidFill>
                  <a:latin typeface="Calibri" panose="020F0502020204030204"/>
                  <a:ea typeface="+mn-ea"/>
                  <a:cs typeface="+mn-cs"/>
                </a:rPr>
                <a:t>»</a:t>
              </a:r>
              <a:endParaRPr lang="en-US" sz="600" b="0" dirty="0">
                <a:solidFill>
                  <a:prstClr val="black"/>
                </a:solidFill>
                <a:latin typeface="Calibri" panose="020F0502020204030204"/>
                <a:ea typeface="+mn-ea"/>
                <a:cs typeface="+mn-cs"/>
              </a:endParaRPr>
            </a:p>
          </p:txBody>
        </p:sp>
        <p:sp>
          <p:nvSpPr>
            <p:cNvPr id="16" name="Rectangle 15">
              <a:extLst>
                <a:ext uri="{FF2B5EF4-FFF2-40B4-BE49-F238E27FC236}">
                  <a16:creationId xmlns:a16="http://schemas.microsoft.com/office/drawing/2014/main" id="{3BD2D503-7503-41C2-8701-96172856F520}"/>
                </a:ext>
              </a:extLst>
            </p:cNvPr>
            <p:cNvSpPr/>
            <p:nvPr/>
          </p:nvSpPr>
          <p:spPr>
            <a:xfrm>
              <a:off x="2075909" y="2503689"/>
              <a:ext cx="196344" cy="12932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8686EE3-01DD-4507-839F-7DF325AE4760}"/>
                </a:ext>
              </a:extLst>
            </p:cNvPr>
            <p:cNvSpPr/>
            <p:nvPr/>
          </p:nvSpPr>
          <p:spPr>
            <a:xfrm>
              <a:off x="1952625" y="2568352"/>
              <a:ext cx="442912" cy="199031"/>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2EB9E00-5DF1-4AEC-AE1D-305C4E835C72}"/>
                </a:ext>
              </a:extLst>
            </p:cNvPr>
            <p:cNvSpPr txBox="1"/>
            <p:nvPr/>
          </p:nvSpPr>
          <p:spPr>
            <a:xfrm>
              <a:off x="1907879" y="2646893"/>
              <a:ext cx="621162" cy="184666"/>
            </a:xfrm>
            <a:prstGeom prst="rect">
              <a:avLst/>
            </a:prstGeom>
            <a:noFill/>
          </p:spPr>
          <p:txBody>
            <a:bodyPr wrap="square" rtlCol="0">
              <a:spAutoFit/>
            </a:bodyPr>
            <a:lstStyle/>
            <a:p>
              <a:pPr fontAlgn="auto">
                <a:spcBef>
                  <a:spcPts val="0"/>
                </a:spcBef>
                <a:spcAft>
                  <a:spcPts val="0"/>
                </a:spcAft>
              </a:pPr>
              <a:r>
                <a:rPr lang="en-US" sz="600" dirty="0">
                  <a:solidFill>
                    <a:prstClr val="black"/>
                  </a:solidFill>
                  <a:latin typeface="Calibri" panose="020F0502020204030204"/>
                  <a:ea typeface="+mn-ea"/>
                  <a:cs typeface="+mn-cs"/>
                </a:rPr>
                <a:t>Transmittal</a:t>
              </a:r>
            </a:p>
          </p:txBody>
        </p:sp>
        <p:sp>
          <p:nvSpPr>
            <p:cNvPr id="19" name="TextBox 18">
              <a:extLst>
                <a:ext uri="{FF2B5EF4-FFF2-40B4-BE49-F238E27FC236}">
                  <a16:creationId xmlns:a16="http://schemas.microsoft.com/office/drawing/2014/main" id="{06544835-657F-4A41-A5F6-833D39B22C39}"/>
                </a:ext>
              </a:extLst>
            </p:cNvPr>
            <p:cNvSpPr txBox="1"/>
            <p:nvPr/>
          </p:nvSpPr>
          <p:spPr>
            <a:xfrm>
              <a:off x="1867768" y="2503689"/>
              <a:ext cx="642721" cy="184666"/>
            </a:xfrm>
            <a:prstGeom prst="rect">
              <a:avLst/>
            </a:prstGeom>
            <a:noFill/>
          </p:spPr>
          <p:txBody>
            <a:bodyPr wrap="square" rtlCol="0">
              <a:spAutoFit/>
            </a:bodyPr>
            <a:lstStyle/>
            <a:p>
              <a:pPr fontAlgn="auto">
                <a:spcBef>
                  <a:spcPts val="0"/>
                </a:spcBef>
                <a:spcAft>
                  <a:spcPts val="0"/>
                </a:spcAft>
              </a:pPr>
              <a:r>
                <a:rPr lang="da-DK" sz="600" b="0" dirty="0">
                  <a:solidFill>
                    <a:prstClr val="black"/>
                  </a:solidFill>
                  <a:latin typeface="Calibri" panose="020F0502020204030204"/>
                  <a:ea typeface="+mn-ea"/>
                  <a:cs typeface="+mn-cs"/>
                </a:rPr>
                <a:t>«</a:t>
              </a:r>
              <a:r>
                <a:rPr lang="en-US" sz="600" b="0" dirty="0">
                  <a:solidFill>
                    <a:prstClr val="black"/>
                  </a:solidFill>
                  <a:latin typeface="Calibri" panose="020F0502020204030204"/>
                  <a:ea typeface="+mn-ea"/>
                  <a:cs typeface="+mn-cs"/>
                </a:rPr>
                <a:t>Transmittal</a:t>
              </a:r>
              <a:r>
                <a:rPr lang="da-DK" sz="600" b="0" dirty="0">
                  <a:solidFill>
                    <a:prstClr val="black"/>
                  </a:solidFill>
                  <a:latin typeface="Calibri" panose="020F0502020204030204"/>
                  <a:ea typeface="+mn-ea"/>
                  <a:cs typeface="+mn-cs"/>
                </a:rPr>
                <a:t>»</a:t>
              </a:r>
              <a:endParaRPr lang="en-US" sz="600" b="0" dirty="0">
                <a:solidFill>
                  <a:prstClr val="black"/>
                </a:solidFill>
                <a:latin typeface="Calibri" panose="020F0502020204030204"/>
                <a:ea typeface="+mn-ea"/>
                <a:cs typeface="+mn-cs"/>
              </a:endParaRPr>
            </a:p>
          </p:txBody>
        </p:sp>
      </p:grpSp>
      <p:sp>
        <p:nvSpPr>
          <p:cNvPr id="21" name="Content Placeholder 2">
            <a:extLst>
              <a:ext uri="{FF2B5EF4-FFF2-40B4-BE49-F238E27FC236}">
                <a16:creationId xmlns:a16="http://schemas.microsoft.com/office/drawing/2014/main" id="{64391392-9145-4D6F-A14E-9189BC92A8CE}"/>
              </a:ext>
            </a:extLst>
          </p:cNvPr>
          <p:cNvSpPr txBox="1">
            <a:spLocks/>
          </p:cNvSpPr>
          <p:nvPr/>
        </p:nvSpPr>
        <p:spPr bwMode="auto">
          <a:xfrm>
            <a:off x="152400" y="4548663"/>
            <a:ext cx="8655972" cy="1969770"/>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222250" indent="-222250" algn="l" defTabSz="887413" rtl="0" eaLnBrk="1" fontAlgn="base" hangingPunct="1">
              <a:spcBef>
                <a:spcPct val="20000"/>
              </a:spcBef>
              <a:spcAft>
                <a:spcPct val="0"/>
              </a:spcAft>
              <a:buSzPct val="100000"/>
              <a:buChar char="•"/>
              <a:defRPr sz="2400" b="1">
                <a:solidFill>
                  <a:schemeClr val="bg2"/>
                </a:solidFill>
                <a:effectLst/>
                <a:latin typeface="+mn-lt"/>
                <a:ea typeface="ＭＳ Ｐゴシック" pitchFamily="-112" charset="-128"/>
                <a:cs typeface="ＭＳ Ｐゴシック" pitchFamily="-112" charset="-128"/>
              </a:defRPr>
            </a:lvl1pPr>
            <a:lvl2pPr marL="615950" indent="-279400" algn="l" defTabSz="887413" rtl="0" eaLnBrk="1" fontAlgn="base" hangingPunct="1">
              <a:spcBef>
                <a:spcPct val="20000"/>
              </a:spcBef>
              <a:spcAft>
                <a:spcPct val="0"/>
              </a:spcAft>
              <a:buSzPct val="100000"/>
              <a:buChar char="–"/>
              <a:defRPr sz="2400" b="1">
                <a:solidFill>
                  <a:schemeClr val="bg2"/>
                </a:solidFill>
                <a:effectLst/>
                <a:latin typeface="+mn-lt"/>
                <a:ea typeface="ＭＳ Ｐゴシック" pitchFamily="-112" charset="-128"/>
                <a:cs typeface="ＭＳ Ｐゴシック"/>
              </a:defRPr>
            </a:lvl2pPr>
            <a:lvl3pPr marL="998538" indent="-268288" algn="l" defTabSz="887413" rtl="0" eaLnBrk="1" fontAlgn="base" hangingPunct="1">
              <a:spcBef>
                <a:spcPct val="20000"/>
              </a:spcBef>
              <a:spcAft>
                <a:spcPct val="0"/>
              </a:spcAft>
              <a:buSzPct val="80000"/>
              <a:buChar char="•"/>
              <a:defRPr sz="2400" b="1">
                <a:solidFill>
                  <a:schemeClr val="bg2"/>
                </a:solidFill>
                <a:effectLst/>
                <a:latin typeface="+mn-lt"/>
                <a:ea typeface="ＭＳ Ｐゴシック" pitchFamily="-112" charset="-128"/>
                <a:cs typeface="ＭＳ Ｐゴシック"/>
              </a:defRPr>
            </a:lvl3pPr>
            <a:lvl4pPr marL="1550988" indent="-222250" algn="l" defTabSz="887413" rtl="0" eaLnBrk="1" fontAlgn="base" hangingPunct="1">
              <a:spcBef>
                <a:spcPct val="20000"/>
              </a:spcBef>
              <a:spcAft>
                <a:spcPct val="0"/>
              </a:spcAft>
              <a:buChar char="–"/>
              <a:defRPr sz="2000" b="1">
                <a:solidFill>
                  <a:schemeClr val="bg2"/>
                </a:solidFill>
                <a:effectLst>
                  <a:outerShdw blurRad="38100" dist="38100" dir="2700000" algn="tl">
                    <a:srgbClr val="000000">
                      <a:alpha val="43137"/>
                    </a:srgbClr>
                  </a:outerShdw>
                </a:effectLst>
                <a:latin typeface="+mn-lt"/>
                <a:ea typeface="ＭＳ Ｐゴシック" pitchFamily="-112" charset="-128"/>
                <a:cs typeface="ＭＳ Ｐゴシック"/>
              </a:defRPr>
            </a:lvl4pPr>
            <a:lvl5pPr marL="1993900" indent="-222250" algn="l" defTabSz="887413" rtl="0" eaLnBrk="1" fontAlgn="base" hangingPunct="1">
              <a:spcBef>
                <a:spcPct val="20000"/>
              </a:spcBef>
              <a:spcAft>
                <a:spcPct val="0"/>
              </a:spcAft>
              <a:buChar char="»"/>
              <a:defRPr sz="2000" b="1">
                <a:solidFill>
                  <a:schemeClr val="bg2"/>
                </a:solidFill>
                <a:effectLst>
                  <a:outerShdw blurRad="38100" dist="38100" dir="2700000" algn="tl">
                    <a:srgbClr val="000000">
                      <a:alpha val="43137"/>
                    </a:srgbClr>
                  </a:outerShdw>
                </a:effectLst>
                <a:latin typeface="+mn-lt"/>
                <a:ea typeface="ＭＳ Ｐゴシック" pitchFamily="-112" charset="-128"/>
                <a:cs typeface="ＭＳ Ｐゴシック"/>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a:lstStyle>
          <a:p>
            <a:pPr>
              <a:spcBef>
                <a:spcPts val="1200"/>
              </a:spcBef>
            </a:pPr>
            <a:r>
              <a:rPr lang="en-US" sz="1800" b="0" kern="0" dirty="0">
                <a:solidFill>
                  <a:schemeClr val="tx1"/>
                </a:solidFill>
              </a:rPr>
              <a:t>The most important expression in an ILD is how the Primary Information Item interacts with secondary Information Items, and what effects occur due to these interactions.</a:t>
            </a:r>
          </a:p>
          <a:p>
            <a:pPr>
              <a:spcBef>
                <a:spcPts val="1200"/>
              </a:spcBef>
            </a:pPr>
            <a:r>
              <a:rPr lang="en-US" sz="1800" b="0" kern="0" dirty="0">
                <a:solidFill>
                  <a:schemeClr val="tx1"/>
                </a:solidFill>
              </a:rPr>
              <a:t>The interactions are expressed with vertical lines that connect two or more Information Lifelines.</a:t>
            </a:r>
          </a:p>
          <a:p>
            <a:pPr>
              <a:spcBef>
                <a:spcPts val="1200"/>
              </a:spcBef>
            </a:pPr>
            <a:r>
              <a:rPr lang="en-US" sz="1800" b="0" kern="0" dirty="0">
                <a:solidFill>
                  <a:schemeClr val="tx1"/>
                </a:solidFill>
              </a:rPr>
              <a:t>Data is often shared during these interactions.</a:t>
            </a:r>
          </a:p>
        </p:txBody>
      </p:sp>
    </p:spTree>
    <p:extLst>
      <p:ext uri="{BB962C8B-B14F-4D97-AF65-F5344CB8AC3E}">
        <p14:creationId xmlns:p14="http://schemas.microsoft.com/office/powerpoint/2010/main" val="289844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67353-AA68-4B28-8F08-AC2179D1752E}"/>
              </a:ext>
            </a:extLst>
          </p:cNvPr>
          <p:cNvSpPr>
            <a:spLocks noGrp="1"/>
          </p:cNvSpPr>
          <p:nvPr>
            <p:ph type="title"/>
          </p:nvPr>
        </p:nvSpPr>
        <p:spPr>
          <a:xfrm>
            <a:off x="152400" y="554882"/>
            <a:ext cx="8772872" cy="398859"/>
          </a:xfrm>
        </p:spPr>
        <p:txBody>
          <a:bodyPr>
            <a:normAutofit fontScale="90000"/>
          </a:bodyPr>
          <a:lstStyle/>
          <a:p>
            <a:r>
              <a:rPr lang="en-US" dirty="0"/>
              <a:t>Notional ILD – Information Item 1 Schema Views</a:t>
            </a:r>
          </a:p>
        </p:txBody>
      </p:sp>
      <p:grpSp>
        <p:nvGrpSpPr>
          <p:cNvPr id="13" name="Group 12">
            <a:extLst>
              <a:ext uri="{FF2B5EF4-FFF2-40B4-BE49-F238E27FC236}">
                <a16:creationId xmlns:a16="http://schemas.microsoft.com/office/drawing/2014/main" id="{E4A1001F-A74C-4956-91AC-4DCB5200B1FB}"/>
              </a:ext>
            </a:extLst>
          </p:cNvPr>
          <p:cNvGrpSpPr/>
          <p:nvPr/>
        </p:nvGrpSpPr>
        <p:grpSpPr>
          <a:xfrm>
            <a:off x="204877" y="1243214"/>
            <a:ext cx="8772872" cy="3814203"/>
            <a:chOff x="273168" y="1130515"/>
            <a:chExt cx="11697163" cy="5085604"/>
          </a:xfrm>
        </p:grpSpPr>
        <p:pic>
          <p:nvPicPr>
            <p:cNvPr id="4" name="Picture 3">
              <a:extLst>
                <a:ext uri="{FF2B5EF4-FFF2-40B4-BE49-F238E27FC236}">
                  <a16:creationId xmlns:a16="http://schemas.microsoft.com/office/drawing/2014/main" id="{C11390DF-89ED-4CB0-A75A-C7E3AE3367F9}"/>
                </a:ext>
              </a:extLst>
            </p:cNvPr>
            <p:cNvPicPr>
              <a:picLocks noChangeAspect="1"/>
            </p:cNvPicPr>
            <p:nvPr/>
          </p:nvPicPr>
          <p:blipFill>
            <a:blip r:embed="rId2"/>
            <a:stretch>
              <a:fillRect/>
            </a:stretch>
          </p:blipFill>
          <p:spPr>
            <a:xfrm>
              <a:off x="273168" y="1130515"/>
              <a:ext cx="11697163" cy="4771523"/>
            </a:xfrm>
            <a:prstGeom prst="rect">
              <a:avLst/>
            </a:prstGeom>
          </p:spPr>
        </p:pic>
        <p:sp>
          <p:nvSpPr>
            <p:cNvPr id="9" name="TextBox 8">
              <a:extLst>
                <a:ext uri="{FF2B5EF4-FFF2-40B4-BE49-F238E27FC236}">
                  <a16:creationId xmlns:a16="http://schemas.microsoft.com/office/drawing/2014/main" id="{FF9BB6B7-7716-426D-9DC6-C294FBED10F1}"/>
                </a:ext>
              </a:extLst>
            </p:cNvPr>
            <p:cNvSpPr txBox="1"/>
            <p:nvPr/>
          </p:nvSpPr>
          <p:spPr>
            <a:xfrm>
              <a:off x="2948477" y="5846787"/>
              <a:ext cx="4121751" cy="369332"/>
            </a:xfrm>
            <a:prstGeom prst="rect">
              <a:avLst/>
            </a:prstGeom>
            <a:noFill/>
          </p:spPr>
          <p:txBody>
            <a:bodyPr wrap="square" rtlCol="0">
              <a:spAutoFit/>
            </a:bodyPr>
            <a:lstStyle/>
            <a:p>
              <a:pPr algn="ctr"/>
              <a:r>
                <a:rPr lang="en-US" sz="1200" dirty="0">
                  <a:solidFill>
                    <a:srgbClr val="C00000"/>
                  </a:solidFill>
                </a:rPr>
                <a:t>Information Item Summary Schemas</a:t>
              </a:r>
            </a:p>
          </p:txBody>
        </p:sp>
        <p:cxnSp>
          <p:nvCxnSpPr>
            <p:cNvPr id="10" name="Straight Arrow Connector 9">
              <a:extLst>
                <a:ext uri="{FF2B5EF4-FFF2-40B4-BE49-F238E27FC236}">
                  <a16:creationId xmlns:a16="http://schemas.microsoft.com/office/drawing/2014/main" id="{AD48C856-1377-46C5-BCFC-7D57AF465FDF}"/>
                </a:ext>
              </a:extLst>
            </p:cNvPr>
            <p:cNvCxnSpPr>
              <a:cxnSpLocks/>
            </p:cNvCxnSpPr>
            <p:nvPr/>
          </p:nvCxnSpPr>
          <p:spPr bwMode="auto">
            <a:xfrm flipH="1" flipV="1">
              <a:off x="2430308" y="5736431"/>
              <a:ext cx="730402" cy="303359"/>
            </a:xfrm>
            <a:prstGeom prst="straightConnector1">
              <a:avLst/>
            </a:prstGeom>
            <a:gradFill rotWithShape="0">
              <a:gsLst>
                <a:gs pos="0">
                  <a:schemeClr val="accent1">
                    <a:gamma/>
                    <a:shade val="46275"/>
                    <a:invGamma/>
                  </a:schemeClr>
                </a:gs>
                <a:gs pos="100000">
                  <a:schemeClr val="accent1"/>
                </a:gs>
              </a:gsLst>
              <a:lin ang="5400000" scaled="1"/>
            </a:gradFill>
            <a:ln w="44450" cap="flat" cmpd="sng" algn="ctr">
              <a:solidFill>
                <a:srgbClr val="C00000"/>
              </a:solidFill>
              <a:prstDash val="solid"/>
              <a:round/>
              <a:headEnd type="none" w="med" len="med"/>
              <a:tailEnd type="triangle"/>
            </a:ln>
            <a:effectLst/>
          </p:spPr>
        </p:cxnSp>
        <p:sp>
          <p:nvSpPr>
            <p:cNvPr id="14" name="TextBox 13">
              <a:extLst>
                <a:ext uri="{FF2B5EF4-FFF2-40B4-BE49-F238E27FC236}">
                  <a16:creationId xmlns:a16="http://schemas.microsoft.com/office/drawing/2014/main" id="{5C9FA028-9A24-4889-B887-F6319D0026C5}"/>
                </a:ext>
              </a:extLst>
            </p:cNvPr>
            <p:cNvSpPr txBox="1"/>
            <p:nvPr/>
          </p:nvSpPr>
          <p:spPr>
            <a:xfrm>
              <a:off x="5371355" y="4228128"/>
              <a:ext cx="4000900" cy="615553"/>
            </a:xfrm>
            <a:prstGeom prst="rect">
              <a:avLst/>
            </a:prstGeom>
            <a:noFill/>
          </p:spPr>
          <p:txBody>
            <a:bodyPr wrap="square" rtlCol="0">
              <a:spAutoFit/>
            </a:bodyPr>
            <a:lstStyle/>
            <a:p>
              <a:pPr algn="ctr"/>
              <a:r>
                <a:rPr lang="en-US" sz="1200" dirty="0">
                  <a:solidFill>
                    <a:srgbClr val="007E39"/>
                  </a:solidFill>
                </a:rPr>
                <a:t>Information Trans </a:t>
              </a:r>
              <a:r>
                <a:rPr lang="en-US" sz="1200" dirty="0" err="1">
                  <a:solidFill>
                    <a:srgbClr val="007E39"/>
                  </a:solidFill>
                </a:rPr>
                <a:t>fer</a:t>
              </a:r>
              <a:r>
                <a:rPr lang="en-US" sz="1200" dirty="0">
                  <a:solidFill>
                    <a:srgbClr val="007E39"/>
                  </a:solidFill>
                </a:rPr>
                <a:t> </a:t>
              </a:r>
            </a:p>
            <a:p>
              <a:pPr algn="ctr"/>
              <a:r>
                <a:rPr lang="en-US" sz="1200" dirty="0">
                  <a:solidFill>
                    <a:srgbClr val="007E39"/>
                  </a:solidFill>
                </a:rPr>
                <a:t>Schemas</a:t>
              </a:r>
            </a:p>
          </p:txBody>
        </p:sp>
        <p:sp>
          <p:nvSpPr>
            <p:cNvPr id="17" name="Rectangle 16">
              <a:extLst>
                <a:ext uri="{FF2B5EF4-FFF2-40B4-BE49-F238E27FC236}">
                  <a16:creationId xmlns:a16="http://schemas.microsoft.com/office/drawing/2014/main" id="{3DEA4202-6869-43F7-BB3B-4E418E6AC0C1}"/>
                </a:ext>
              </a:extLst>
            </p:cNvPr>
            <p:cNvSpPr/>
            <p:nvPr/>
          </p:nvSpPr>
          <p:spPr>
            <a:xfrm>
              <a:off x="8389144" y="4204331"/>
              <a:ext cx="3555591" cy="719005"/>
            </a:xfrm>
            <a:prstGeom prst="rect">
              <a:avLst/>
            </a:prstGeom>
            <a:noFill/>
            <a:ln w="38100">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Rectangle 19">
              <a:extLst>
                <a:ext uri="{FF2B5EF4-FFF2-40B4-BE49-F238E27FC236}">
                  <a16:creationId xmlns:a16="http://schemas.microsoft.com/office/drawing/2014/main" id="{597DC164-8747-434E-A6D8-237C0D8BB7FC}"/>
                </a:ext>
              </a:extLst>
            </p:cNvPr>
            <p:cNvSpPr/>
            <p:nvPr/>
          </p:nvSpPr>
          <p:spPr>
            <a:xfrm>
              <a:off x="444305" y="3345350"/>
              <a:ext cx="2192854" cy="1161995"/>
            </a:xfrm>
            <a:prstGeom prst="rect">
              <a:avLst/>
            </a:prstGeom>
            <a:noFill/>
            <a:ln w="44450" cap="flat" cmpd="sng" algn="ctr">
              <a:solidFill>
                <a:srgbClr val="C00000"/>
              </a:solidFill>
              <a:prstDash val="solid"/>
              <a:round/>
              <a:headEnd type="none" w="med" len="med"/>
              <a:tailEnd type="triangle"/>
            </a:ln>
            <a:effectLst/>
          </p:spPr>
          <p:txBody>
            <a:bodyPr rtlCol="0" anchor="ctr"/>
            <a:lstStyle/>
            <a:p>
              <a:pPr algn="ctr"/>
              <a:endParaRPr lang="en-US" sz="1200"/>
            </a:p>
          </p:txBody>
        </p:sp>
        <p:sp>
          <p:nvSpPr>
            <p:cNvPr id="22" name="Rectangle 21">
              <a:extLst>
                <a:ext uri="{FF2B5EF4-FFF2-40B4-BE49-F238E27FC236}">
                  <a16:creationId xmlns:a16="http://schemas.microsoft.com/office/drawing/2014/main" id="{CF87B315-3374-4290-9AC4-BD336AAA0B79}"/>
                </a:ext>
              </a:extLst>
            </p:cNvPr>
            <p:cNvSpPr/>
            <p:nvPr/>
          </p:nvSpPr>
          <p:spPr>
            <a:xfrm>
              <a:off x="3230909" y="2573946"/>
              <a:ext cx="1406700" cy="573972"/>
            </a:xfrm>
            <a:prstGeom prst="rect">
              <a:avLst/>
            </a:prstGeom>
            <a:noFill/>
            <a:ln w="44450" cap="flat" cmpd="sng" algn="ctr">
              <a:solidFill>
                <a:srgbClr val="005DA2"/>
              </a:solidFill>
              <a:prstDash val="solid"/>
              <a:round/>
              <a:headEnd type="none" w="med" len="med"/>
              <a:tailEnd type="triangle"/>
            </a:ln>
            <a:effectLst/>
          </p:spPr>
          <p:txBody>
            <a:bodyPr rtlCol="0" anchor="ctr"/>
            <a:lstStyle/>
            <a:p>
              <a:pPr algn="ctr"/>
              <a:endParaRPr lang="en-US" sz="1200"/>
            </a:p>
          </p:txBody>
        </p:sp>
        <p:sp>
          <p:nvSpPr>
            <p:cNvPr id="23" name="Rectangle 22">
              <a:extLst>
                <a:ext uri="{FF2B5EF4-FFF2-40B4-BE49-F238E27FC236}">
                  <a16:creationId xmlns:a16="http://schemas.microsoft.com/office/drawing/2014/main" id="{4DFA4DD8-7943-4FE7-A922-B9B0FCE0DDD5}"/>
                </a:ext>
              </a:extLst>
            </p:cNvPr>
            <p:cNvSpPr/>
            <p:nvPr/>
          </p:nvSpPr>
          <p:spPr>
            <a:xfrm>
              <a:off x="1124569" y="2555566"/>
              <a:ext cx="1406700" cy="709214"/>
            </a:xfrm>
            <a:prstGeom prst="rect">
              <a:avLst/>
            </a:prstGeom>
            <a:noFill/>
            <a:ln w="44450" cap="flat" cmpd="sng" algn="ctr">
              <a:solidFill>
                <a:srgbClr val="005DA2"/>
              </a:solidFill>
              <a:prstDash val="solid"/>
              <a:round/>
              <a:headEnd type="none" w="med" len="med"/>
              <a:tailEnd type="triangle"/>
            </a:ln>
            <a:effectLst/>
          </p:spPr>
          <p:txBody>
            <a:bodyPr rtlCol="0" anchor="ctr"/>
            <a:lstStyle/>
            <a:p>
              <a:pPr algn="ctr"/>
              <a:endParaRPr lang="en-US" sz="1200"/>
            </a:p>
          </p:txBody>
        </p:sp>
        <p:sp>
          <p:nvSpPr>
            <p:cNvPr id="24" name="Rectangle 23">
              <a:extLst>
                <a:ext uri="{FF2B5EF4-FFF2-40B4-BE49-F238E27FC236}">
                  <a16:creationId xmlns:a16="http://schemas.microsoft.com/office/drawing/2014/main" id="{F5DABCDD-CBA8-4488-9656-BB38DBF11E88}"/>
                </a:ext>
              </a:extLst>
            </p:cNvPr>
            <p:cNvSpPr/>
            <p:nvPr/>
          </p:nvSpPr>
          <p:spPr>
            <a:xfrm>
              <a:off x="8239127" y="2572233"/>
              <a:ext cx="1432283" cy="703629"/>
            </a:xfrm>
            <a:prstGeom prst="rect">
              <a:avLst/>
            </a:prstGeom>
            <a:noFill/>
            <a:ln w="44450" cap="flat" cmpd="sng" algn="ctr">
              <a:solidFill>
                <a:srgbClr val="005DA2"/>
              </a:solidFill>
              <a:prstDash val="solid"/>
              <a:round/>
              <a:headEnd type="none" w="med" len="med"/>
              <a:tailEnd type="triangle"/>
            </a:ln>
            <a:effectLst/>
          </p:spPr>
          <p:txBody>
            <a:bodyPr rtlCol="0" anchor="ctr"/>
            <a:lstStyle/>
            <a:p>
              <a:pPr algn="ctr"/>
              <a:endParaRPr lang="en-US" sz="1200"/>
            </a:p>
          </p:txBody>
        </p:sp>
        <p:sp>
          <p:nvSpPr>
            <p:cNvPr id="25" name="Rectangle 24">
              <a:extLst>
                <a:ext uri="{FF2B5EF4-FFF2-40B4-BE49-F238E27FC236}">
                  <a16:creationId xmlns:a16="http://schemas.microsoft.com/office/drawing/2014/main" id="{B5036A1F-59F0-467A-AD3D-47BC14416AAA}"/>
                </a:ext>
              </a:extLst>
            </p:cNvPr>
            <p:cNvSpPr/>
            <p:nvPr/>
          </p:nvSpPr>
          <p:spPr>
            <a:xfrm>
              <a:off x="6449606" y="2565424"/>
              <a:ext cx="1432283" cy="480420"/>
            </a:xfrm>
            <a:prstGeom prst="rect">
              <a:avLst/>
            </a:prstGeom>
            <a:noFill/>
            <a:ln w="44450" cap="flat" cmpd="sng" algn="ctr">
              <a:solidFill>
                <a:srgbClr val="005DA2"/>
              </a:solidFill>
              <a:prstDash val="solid"/>
              <a:round/>
              <a:headEnd type="none" w="med" len="med"/>
              <a:tailEnd type="triangle"/>
            </a:ln>
            <a:effectLst/>
          </p:spPr>
          <p:txBody>
            <a:bodyPr rtlCol="0" anchor="ctr"/>
            <a:lstStyle/>
            <a:p>
              <a:pPr algn="ctr"/>
              <a:endParaRPr lang="en-US" sz="1200"/>
            </a:p>
          </p:txBody>
        </p:sp>
        <p:sp>
          <p:nvSpPr>
            <p:cNvPr id="26" name="Rectangle 25">
              <a:extLst>
                <a:ext uri="{FF2B5EF4-FFF2-40B4-BE49-F238E27FC236}">
                  <a16:creationId xmlns:a16="http://schemas.microsoft.com/office/drawing/2014/main" id="{99F00CBF-5011-4E0B-AE9C-B6EA4AFD7E06}"/>
                </a:ext>
              </a:extLst>
            </p:cNvPr>
            <p:cNvSpPr/>
            <p:nvPr/>
          </p:nvSpPr>
          <p:spPr>
            <a:xfrm>
              <a:off x="4875648" y="2566802"/>
              <a:ext cx="1432283" cy="703629"/>
            </a:xfrm>
            <a:prstGeom prst="rect">
              <a:avLst/>
            </a:prstGeom>
            <a:noFill/>
            <a:ln w="44450" cap="flat" cmpd="sng" algn="ctr">
              <a:solidFill>
                <a:srgbClr val="005DA2"/>
              </a:solidFill>
              <a:prstDash val="solid"/>
              <a:round/>
              <a:headEnd type="none" w="med" len="med"/>
              <a:tailEnd type="triangle"/>
            </a:ln>
            <a:effectLst/>
          </p:spPr>
          <p:txBody>
            <a:bodyPr rtlCol="0" anchor="ctr"/>
            <a:lstStyle/>
            <a:p>
              <a:pPr algn="ctr"/>
              <a:endParaRPr lang="en-US" sz="1200"/>
            </a:p>
          </p:txBody>
        </p:sp>
        <p:sp>
          <p:nvSpPr>
            <p:cNvPr id="27" name="Rectangle 26">
              <a:extLst>
                <a:ext uri="{FF2B5EF4-FFF2-40B4-BE49-F238E27FC236}">
                  <a16:creationId xmlns:a16="http://schemas.microsoft.com/office/drawing/2014/main" id="{37C565ED-47CD-4129-BECB-19526DC8B9E3}"/>
                </a:ext>
              </a:extLst>
            </p:cNvPr>
            <p:cNvSpPr/>
            <p:nvPr/>
          </p:nvSpPr>
          <p:spPr>
            <a:xfrm>
              <a:off x="9858376" y="2572233"/>
              <a:ext cx="1432283" cy="800473"/>
            </a:xfrm>
            <a:prstGeom prst="rect">
              <a:avLst/>
            </a:prstGeom>
            <a:noFill/>
            <a:ln w="44450" cap="flat" cmpd="sng" algn="ctr">
              <a:solidFill>
                <a:srgbClr val="005DA2"/>
              </a:solidFill>
              <a:prstDash val="solid"/>
              <a:round/>
              <a:headEnd type="none" w="med" len="med"/>
              <a:tailEnd type="triangle"/>
            </a:ln>
            <a:effectLst/>
          </p:spPr>
          <p:txBody>
            <a:bodyPr rtlCol="0" anchor="ctr"/>
            <a:lstStyle/>
            <a:p>
              <a:pPr algn="ctr"/>
              <a:endParaRPr lang="en-US" sz="1200"/>
            </a:p>
          </p:txBody>
        </p:sp>
        <p:sp>
          <p:nvSpPr>
            <p:cNvPr id="28" name="TextBox 27">
              <a:extLst>
                <a:ext uri="{FF2B5EF4-FFF2-40B4-BE49-F238E27FC236}">
                  <a16:creationId xmlns:a16="http://schemas.microsoft.com/office/drawing/2014/main" id="{1EAA3F77-FEF7-4317-872C-9EAC93328AD6}"/>
                </a:ext>
              </a:extLst>
            </p:cNvPr>
            <p:cNvSpPr txBox="1"/>
            <p:nvPr/>
          </p:nvSpPr>
          <p:spPr>
            <a:xfrm>
              <a:off x="4160868" y="3575894"/>
              <a:ext cx="4435817" cy="369332"/>
            </a:xfrm>
            <a:prstGeom prst="rect">
              <a:avLst/>
            </a:prstGeom>
            <a:noFill/>
          </p:spPr>
          <p:txBody>
            <a:bodyPr wrap="square" rtlCol="0">
              <a:spAutoFit/>
            </a:bodyPr>
            <a:lstStyle/>
            <a:p>
              <a:pPr algn="ctr"/>
              <a:r>
                <a:rPr lang="en-US" sz="1200" dirty="0">
                  <a:solidFill>
                    <a:srgbClr val="005DA2"/>
                  </a:solidFill>
                </a:rPr>
                <a:t>Information Item 1 Action Schemas</a:t>
              </a:r>
            </a:p>
          </p:txBody>
        </p:sp>
        <p:cxnSp>
          <p:nvCxnSpPr>
            <p:cNvPr id="29" name="Straight Arrow Connector 28">
              <a:extLst>
                <a:ext uri="{FF2B5EF4-FFF2-40B4-BE49-F238E27FC236}">
                  <a16:creationId xmlns:a16="http://schemas.microsoft.com/office/drawing/2014/main" id="{ADFFCC9D-30F5-45D8-B8A0-3A2FD2D27762}"/>
                </a:ext>
              </a:extLst>
            </p:cNvPr>
            <p:cNvCxnSpPr>
              <a:cxnSpLocks/>
            </p:cNvCxnSpPr>
            <p:nvPr/>
          </p:nvCxnSpPr>
          <p:spPr bwMode="auto">
            <a:xfrm flipV="1">
              <a:off x="6696364" y="3079622"/>
              <a:ext cx="326711" cy="551011"/>
            </a:xfrm>
            <a:prstGeom prst="straightConnector1">
              <a:avLst/>
            </a:prstGeom>
            <a:gradFill rotWithShape="0">
              <a:gsLst>
                <a:gs pos="0">
                  <a:schemeClr val="accent1">
                    <a:gamma/>
                    <a:shade val="46275"/>
                    <a:invGamma/>
                  </a:schemeClr>
                </a:gs>
                <a:gs pos="100000">
                  <a:schemeClr val="accent1"/>
                </a:gs>
              </a:gsLst>
              <a:lin ang="5400000" scaled="1"/>
            </a:gradFill>
            <a:ln w="44450" cap="flat" cmpd="sng" algn="ctr">
              <a:solidFill>
                <a:srgbClr val="005DA2"/>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AD14105E-F1AA-404B-BABB-574EF4DF9823}"/>
                </a:ext>
              </a:extLst>
            </p:cNvPr>
            <p:cNvCxnSpPr>
              <a:cxnSpLocks/>
            </p:cNvCxnSpPr>
            <p:nvPr/>
          </p:nvCxnSpPr>
          <p:spPr bwMode="auto">
            <a:xfrm flipH="1" flipV="1">
              <a:off x="4288274" y="3214433"/>
              <a:ext cx="1083081" cy="373137"/>
            </a:xfrm>
            <a:prstGeom prst="straightConnector1">
              <a:avLst/>
            </a:prstGeom>
            <a:gradFill rotWithShape="0">
              <a:gsLst>
                <a:gs pos="0">
                  <a:schemeClr val="accent1">
                    <a:gamma/>
                    <a:shade val="46275"/>
                    <a:invGamma/>
                  </a:schemeClr>
                </a:gs>
                <a:gs pos="100000">
                  <a:schemeClr val="accent1"/>
                </a:gs>
              </a:gsLst>
              <a:lin ang="5400000" scaled="1"/>
            </a:gradFill>
            <a:ln w="44450" cap="flat" cmpd="sng" algn="ctr">
              <a:solidFill>
                <a:srgbClr val="005DA2"/>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3A8BE92E-CE20-443E-81C1-A2243822D011}"/>
                </a:ext>
              </a:extLst>
            </p:cNvPr>
            <p:cNvCxnSpPr>
              <a:cxnSpLocks/>
            </p:cNvCxnSpPr>
            <p:nvPr/>
          </p:nvCxnSpPr>
          <p:spPr bwMode="auto">
            <a:xfrm flipH="1" flipV="1">
              <a:off x="6147284" y="3293583"/>
              <a:ext cx="68792" cy="282311"/>
            </a:xfrm>
            <a:prstGeom prst="straightConnector1">
              <a:avLst/>
            </a:prstGeom>
            <a:gradFill rotWithShape="0">
              <a:gsLst>
                <a:gs pos="0">
                  <a:schemeClr val="accent1">
                    <a:gamma/>
                    <a:shade val="46275"/>
                    <a:invGamma/>
                  </a:schemeClr>
                </a:gs>
                <a:gs pos="100000">
                  <a:schemeClr val="accent1"/>
                </a:gs>
              </a:gsLst>
              <a:lin ang="5400000" scaled="1"/>
            </a:gradFill>
            <a:ln w="44450" cap="flat" cmpd="sng" algn="ctr">
              <a:solidFill>
                <a:srgbClr val="005DA2"/>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E4CE57D1-1E6C-4585-8644-594D212FA610}"/>
                </a:ext>
              </a:extLst>
            </p:cNvPr>
            <p:cNvCxnSpPr>
              <a:cxnSpLocks/>
            </p:cNvCxnSpPr>
            <p:nvPr/>
          </p:nvCxnSpPr>
          <p:spPr bwMode="auto">
            <a:xfrm flipH="1" flipV="1">
              <a:off x="2544035" y="3129223"/>
              <a:ext cx="2093574" cy="602268"/>
            </a:xfrm>
            <a:prstGeom prst="straightConnector1">
              <a:avLst/>
            </a:prstGeom>
            <a:gradFill rotWithShape="0">
              <a:gsLst>
                <a:gs pos="0">
                  <a:schemeClr val="accent1">
                    <a:gamma/>
                    <a:shade val="46275"/>
                    <a:invGamma/>
                  </a:schemeClr>
                </a:gs>
                <a:gs pos="100000">
                  <a:schemeClr val="accent1"/>
                </a:gs>
              </a:gsLst>
              <a:lin ang="5400000" scaled="1"/>
            </a:gradFill>
            <a:ln w="44450" cap="flat" cmpd="sng" algn="ctr">
              <a:solidFill>
                <a:srgbClr val="005DA2"/>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A51D0A6F-0AF5-4025-86EC-14C51C1EB837}"/>
                </a:ext>
              </a:extLst>
            </p:cNvPr>
            <p:cNvCxnSpPr>
              <a:cxnSpLocks/>
            </p:cNvCxnSpPr>
            <p:nvPr/>
          </p:nvCxnSpPr>
          <p:spPr bwMode="auto">
            <a:xfrm flipV="1">
              <a:off x="7352145" y="3086881"/>
              <a:ext cx="865252" cy="513666"/>
            </a:xfrm>
            <a:prstGeom prst="straightConnector1">
              <a:avLst/>
            </a:prstGeom>
            <a:gradFill rotWithShape="0">
              <a:gsLst>
                <a:gs pos="0">
                  <a:schemeClr val="accent1">
                    <a:gamma/>
                    <a:shade val="46275"/>
                    <a:invGamma/>
                  </a:schemeClr>
                </a:gs>
                <a:gs pos="100000">
                  <a:schemeClr val="accent1"/>
                </a:gs>
              </a:gsLst>
              <a:lin ang="5400000" scaled="1"/>
            </a:gradFill>
            <a:ln w="44450" cap="flat" cmpd="sng" algn="ctr">
              <a:solidFill>
                <a:srgbClr val="005DA2"/>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1A7D5393-12B4-4881-AA20-5197B2404233}"/>
                </a:ext>
              </a:extLst>
            </p:cNvPr>
            <p:cNvCxnSpPr>
              <a:cxnSpLocks/>
            </p:cNvCxnSpPr>
            <p:nvPr/>
          </p:nvCxnSpPr>
          <p:spPr bwMode="auto">
            <a:xfrm flipV="1">
              <a:off x="8109527" y="3357905"/>
              <a:ext cx="1725183" cy="373586"/>
            </a:xfrm>
            <a:prstGeom prst="straightConnector1">
              <a:avLst/>
            </a:prstGeom>
            <a:gradFill rotWithShape="0">
              <a:gsLst>
                <a:gs pos="0">
                  <a:schemeClr val="accent1">
                    <a:gamma/>
                    <a:shade val="46275"/>
                    <a:invGamma/>
                  </a:schemeClr>
                </a:gs>
                <a:gs pos="100000">
                  <a:schemeClr val="accent1"/>
                </a:gs>
              </a:gsLst>
              <a:lin ang="5400000" scaled="1"/>
            </a:gradFill>
            <a:ln w="44450" cap="flat" cmpd="sng" algn="ctr">
              <a:solidFill>
                <a:srgbClr val="005DA2"/>
              </a:solidFill>
              <a:prstDash val="solid"/>
              <a:round/>
              <a:headEnd type="none" w="med" len="med"/>
              <a:tailEnd type="triangle"/>
            </a:ln>
            <a:effectLst/>
          </p:spPr>
        </p:cxnSp>
        <p:sp>
          <p:nvSpPr>
            <p:cNvPr id="34" name="Rectangle 33">
              <a:extLst>
                <a:ext uri="{FF2B5EF4-FFF2-40B4-BE49-F238E27FC236}">
                  <a16:creationId xmlns:a16="http://schemas.microsoft.com/office/drawing/2014/main" id="{889C90DB-2FFB-44F4-9B1A-8835E3ED511D}"/>
                </a:ext>
              </a:extLst>
            </p:cNvPr>
            <p:cNvSpPr/>
            <p:nvPr/>
          </p:nvSpPr>
          <p:spPr>
            <a:xfrm>
              <a:off x="3200399" y="4202260"/>
              <a:ext cx="3107531" cy="706755"/>
            </a:xfrm>
            <a:prstGeom prst="rect">
              <a:avLst/>
            </a:prstGeom>
            <a:noFill/>
            <a:ln w="38100">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Rectangle 41">
              <a:extLst>
                <a:ext uri="{FF2B5EF4-FFF2-40B4-BE49-F238E27FC236}">
                  <a16:creationId xmlns:a16="http://schemas.microsoft.com/office/drawing/2014/main" id="{C8C93DA8-EC2C-440D-8D6E-29597D915F41}"/>
                </a:ext>
              </a:extLst>
            </p:cNvPr>
            <p:cNvSpPr/>
            <p:nvPr/>
          </p:nvSpPr>
          <p:spPr>
            <a:xfrm>
              <a:off x="293940" y="4614502"/>
              <a:ext cx="2106360" cy="1280776"/>
            </a:xfrm>
            <a:prstGeom prst="rect">
              <a:avLst/>
            </a:prstGeom>
            <a:noFill/>
            <a:ln w="44450" cap="flat" cmpd="sng" algn="ctr">
              <a:solidFill>
                <a:srgbClr val="C00000"/>
              </a:solidFill>
              <a:prstDash val="solid"/>
              <a:round/>
              <a:headEnd type="none" w="med" len="med"/>
              <a:tailEnd type="triangle"/>
            </a:ln>
            <a:effectLst/>
          </p:spPr>
          <p:txBody>
            <a:bodyPr rtlCol="0" anchor="ctr"/>
            <a:lstStyle/>
            <a:p>
              <a:pPr algn="ctr"/>
              <a:endParaRPr lang="en-US" sz="1200"/>
            </a:p>
          </p:txBody>
        </p:sp>
        <p:cxnSp>
          <p:nvCxnSpPr>
            <p:cNvPr id="43" name="Straight Arrow Connector 42">
              <a:extLst>
                <a:ext uri="{FF2B5EF4-FFF2-40B4-BE49-F238E27FC236}">
                  <a16:creationId xmlns:a16="http://schemas.microsoft.com/office/drawing/2014/main" id="{E53A7333-D1BC-4EF9-9B50-0437C0D92B7C}"/>
                </a:ext>
              </a:extLst>
            </p:cNvPr>
            <p:cNvCxnSpPr>
              <a:cxnSpLocks/>
            </p:cNvCxnSpPr>
            <p:nvPr/>
          </p:nvCxnSpPr>
          <p:spPr bwMode="auto">
            <a:xfrm flipH="1" flipV="1">
              <a:off x="2988017" y="5484503"/>
              <a:ext cx="242891" cy="498106"/>
            </a:xfrm>
            <a:prstGeom prst="straightConnector1">
              <a:avLst/>
            </a:prstGeom>
            <a:gradFill rotWithShape="0">
              <a:gsLst>
                <a:gs pos="0">
                  <a:schemeClr val="accent1">
                    <a:gamma/>
                    <a:shade val="46275"/>
                    <a:invGamma/>
                  </a:schemeClr>
                </a:gs>
                <a:gs pos="100000">
                  <a:schemeClr val="accent1"/>
                </a:gs>
              </a:gsLst>
              <a:lin ang="5400000" scaled="1"/>
            </a:gradFill>
            <a:ln w="44450" cap="flat" cmpd="sng" algn="ctr">
              <a:solidFill>
                <a:srgbClr val="C00000"/>
              </a:solidFill>
              <a:prstDash val="solid"/>
              <a:round/>
              <a:headEnd type="none" w="med" len="med"/>
              <a:tailEnd type="none"/>
            </a:ln>
            <a:effectLst/>
          </p:spPr>
        </p:cxnSp>
        <p:cxnSp>
          <p:nvCxnSpPr>
            <p:cNvPr id="44" name="Straight Arrow Connector 43">
              <a:extLst>
                <a:ext uri="{FF2B5EF4-FFF2-40B4-BE49-F238E27FC236}">
                  <a16:creationId xmlns:a16="http://schemas.microsoft.com/office/drawing/2014/main" id="{DFFA6A6F-FC4D-4B01-98D0-0E3459E2FF9E}"/>
                </a:ext>
              </a:extLst>
            </p:cNvPr>
            <p:cNvCxnSpPr>
              <a:cxnSpLocks/>
            </p:cNvCxnSpPr>
            <p:nvPr/>
          </p:nvCxnSpPr>
          <p:spPr bwMode="auto">
            <a:xfrm flipH="1" flipV="1">
              <a:off x="2554599" y="4532365"/>
              <a:ext cx="281084" cy="593792"/>
            </a:xfrm>
            <a:prstGeom prst="straightConnector1">
              <a:avLst/>
            </a:prstGeom>
            <a:gradFill rotWithShape="0">
              <a:gsLst>
                <a:gs pos="0">
                  <a:schemeClr val="accent1">
                    <a:gamma/>
                    <a:shade val="46275"/>
                    <a:invGamma/>
                  </a:schemeClr>
                </a:gs>
                <a:gs pos="100000">
                  <a:schemeClr val="accent1"/>
                </a:gs>
              </a:gsLst>
              <a:lin ang="5400000" scaled="1"/>
            </a:gradFill>
            <a:ln w="44450" cap="flat" cmpd="sng" algn="ctr">
              <a:solidFill>
                <a:srgbClr val="C00000"/>
              </a:solidFill>
              <a:prstDash val="solid"/>
              <a:round/>
              <a:headEnd type="none" w="med" len="med"/>
              <a:tailEnd type="triangle"/>
            </a:ln>
            <a:effectLst/>
          </p:spPr>
        </p:cxnSp>
      </p:grpSp>
      <p:sp>
        <p:nvSpPr>
          <p:cNvPr id="30" name="Title 1">
            <a:extLst>
              <a:ext uri="{FF2B5EF4-FFF2-40B4-BE49-F238E27FC236}">
                <a16:creationId xmlns:a16="http://schemas.microsoft.com/office/drawing/2014/main" id="{C1AF8BA4-05E1-450A-AFB8-BF10AB11D4CF}"/>
              </a:ext>
            </a:extLst>
          </p:cNvPr>
          <p:cNvSpPr txBox="1">
            <a:spLocks/>
          </p:cNvSpPr>
          <p:nvPr/>
        </p:nvSpPr>
        <p:spPr bwMode="auto">
          <a:xfrm>
            <a:off x="152400" y="76200"/>
            <a:ext cx="822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fontAlgn="base">
              <a:spcBef>
                <a:spcPct val="0"/>
              </a:spcBef>
              <a:spcAft>
                <a:spcPct val="0"/>
              </a:spcAft>
              <a:defRPr sz="2400" b="1">
                <a:solidFill>
                  <a:schemeClr val="accent2"/>
                </a:solidFill>
                <a:latin typeface="Arial" charset="0"/>
              </a:defRPr>
            </a:lvl6pPr>
            <a:lvl7pPr marL="914400" algn="l" rtl="0" fontAlgn="base">
              <a:spcBef>
                <a:spcPct val="0"/>
              </a:spcBef>
              <a:spcAft>
                <a:spcPct val="0"/>
              </a:spcAft>
              <a:defRPr sz="2400" b="1">
                <a:solidFill>
                  <a:schemeClr val="accent2"/>
                </a:solidFill>
                <a:latin typeface="Arial" charset="0"/>
              </a:defRPr>
            </a:lvl7pPr>
            <a:lvl8pPr marL="1371600" algn="l" rtl="0" fontAlgn="base">
              <a:spcBef>
                <a:spcPct val="0"/>
              </a:spcBef>
              <a:spcAft>
                <a:spcPct val="0"/>
              </a:spcAft>
              <a:defRPr sz="2400" b="1">
                <a:solidFill>
                  <a:schemeClr val="accent2"/>
                </a:solidFill>
                <a:latin typeface="Arial" charset="0"/>
              </a:defRPr>
            </a:lvl8pPr>
            <a:lvl9pPr marL="1828800" algn="l" rtl="0" fontAlgn="base">
              <a:spcBef>
                <a:spcPct val="0"/>
              </a:spcBef>
              <a:spcAft>
                <a:spcPct val="0"/>
              </a:spcAft>
              <a:defRPr sz="2400" b="1">
                <a:solidFill>
                  <a:schemeClr val="accent2"/>
                </a:solidFill>
                <a:latin typeface="Arial" charset="0"/>
              </a:defRPr>
            </a:lvl9pPr>
          </a:lstStyle>
          <a:p>
            <a:r>
              <a:rPr lang="en-US" kern="0"/>
              <a:t>The Information Item – Information Capture</a:t>
            </a:r>
            <a:endParaRPr lang="en-US" kern="0" dirty="0"/>
          </a:p>
        </p:txBody>
      </p:sp>
      <p:sp>
        <p:nvSpPr>
          <p:cNvPr id="3" name="Rectangle 2">
            <a:extLst>
              <a:ext uri="{FF2B5EF4-FFF2-40B4-BE49-F238E27FC236}">
                <a16:creationId xmlns:a16="http://schemas.microsoft.com/office/drawing/2014/main" id="{E3E7AE20-F5FF-45BB-8188-EB23F1E3DDB8}"/>
              </a:ext>
            </a:extLst>
          </p:cNvPr>
          <p:cNvSpPr/>
          <p:nvPr/>
        </p:nvSpPr>
        <p:spPr>
          <a:xfrm>
            <a:off x="333229" y="5116789"/>
            <a:ext cx="8625323" cy="1477328"/>
          </a:xfrm>
          <a:prstGeom prst="rect">
            <a:avLst/>
          </a:prstGeom>
        </p:spPr>
        <p:txBody>
          <a:bodyPr wrap="square">
            <a:spAutoFit/>
          </a:bodyPr>
          <a:lstStyle/>
          <a:p>
            <a:pPr marL="285750" indent="-285750">
              <a:buFont typeface="Arial" panose="020B0604020202020204" pitchFamily="34" charset="0"/>
              <a:buChar char="•"/>
            </a:pPr>
            <a:r>
              <a:rPr lang="en-US" sz="1800" dirty="0"/>
              <a:t>An ILD has an underlying formal data architecture.</a:t>
            </a:r>
          </a:p>
          <a:p>
            <a:pPr marL="285750" indent="-285750">
              <a:buFont typeface="Arial" panose="020B0604020202020204" pitchFamily="34" charset="0"/>
              <a:buChar char="•"/>
            </a:pPr>
            <a:r>
              <a:rPr lang="en-US" sz="1800" dirty="0"/>
              <a:t>Each Information Item &amp; Information Transfer has a discrete data schema.</a:t>
            </a:r>
          </a:p>
          <a:p>
            <a:pPr marL="285750" indent="-285750">
              <a:buFont typeface="Arial" panose="020B0604020202020204" pitchFamily="34" charset="0"/>
              <a:buChar char="•"/>
            </a:pPr>
            <a:r>
              <a:rPr lang="en-US" sz="1800" dirty="0"/>
              <a:t>Each Action Node in a horizontal Information Item has a discrete data schema.</a:t>
            </a:r>
          </a:p>
          <a:p>
            <a:pPr marL="285750" indent="-285750">
              <a:buFont typeface="Arial" panose="020B0604020202020204" pitchFamily="34" charset="0"/>
              <a:buChar char="•"/>
            </a:pPr>
            <a:r>
              <a:rPr lang="en-US" sz="1800" dirty="0"/>
              <a:t>Each Information Transfer has its own data schema that describes the relationship between the interacting Action Nodes.  </a:t>
            </a:r>
          </a:p>
        </p:txBody>
      </p:sp>
    </p:spTree>
    <p:extLst>
      <p:ext uri="{BB962C8B-B14F-4D97-AF65-F5344CB8AC3E}">
        <p14:creationId xmlns:p14="http://schemas.microsoft.com/office/powerpoint/2010/main" val="115827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437C1ED-0211-45B9-8600-3EE057169CDB}"/>
              </a:ext>
            </a:extLst>
          </p:cNvPr>
          <p:cNvSpPr>
            <a:spLocks noGrp="1"/>
          </p:cNvSpPr>
          <p:nvPr>
            <p:ph type="ftr" sz="quarter" idx="11"/>
          </p:nvPr>
        </p:nvSpPr>
        <p:spPr>
          <a:xfrm>
            <a:off x="6003634" y="6530201"/>
            <a:ext cx="184731" cy="276999"/>
          </a:xfrm>
          <a:prstGeom prst="rect">
            <a:avLst/>
          </a:prstGeom>
        </p:spPr>
        <p:txBody>
          <a:bodyPr vert="horz" wrap="none" lIns="91440" tIns="45720" rIns="91440" bIns="45720" rtlCol="0" anchor="b" anchorCtr="1">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 name="Title 1">
            <a:extLst>
              <a:ext uri="{FF2B5EF4-FFF2-40B4-BE49-F238E27FC236}">
                <a16:creationId xmlns:a16="http://schemas.microsoft.com/office/drawing/2014/main" id="{5E3E9A95-F783-4513-A39A-0768782AC7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1C472D3-D7A4-422C-8CB6-89A3D7E54ED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70B6637-A523-4F24-A9E1-DF138E67C75E}"/>
              </a:ext>
            </a:extLst>
          </p:cNvPr>
          <p:cNvPicPr>
            <a:picLocks noChangeAspect="1"/>
          </p:cNvPicPr>
          <p:nvPr/>
        </p:nvPicPr>
        <p:blipFill rotWithShape="1">
          <a:blip r:embed="rId2"/>
          <a:srcRect l="42750" t="6746" r="17750" b="10714"/>
          <a:stretch/>
        </p:blipFill>
        <p:spPr>
          <a:xfrm>
            <a:off x="0" y="396625"/>
            <a:ext cx="9144000" cy="6141669"/>
          </a:xfrm>
          <a:prstGeom prst="rect">
            <a:avLst/>
          </a:prstGeom>
        </p:spPr>
      </p:pic>
    </p:spTree>
    <p:extLst>
      <p:ext uri="{BB962C8B-B14F-4D97-AF65-F5344CB8AC3E}">
        <p14:creationId xmlns:p14="http://schemas.microsoft.com/office/powerpoint/2010/main" val="2649195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717" y="924907"/>
            <a:ext cx="8234565" cy="912254"/>
          </a:xfrm>
        </p:spPr>
        <p:txBody>
          <a:bodyPr/>
          <a:lstStyle/>
          <a:p>
            <a:r>
              <a:rPr lang="en-US" dirty="0"/>
              <a:t>Information Lifecycle Diagrams </a:t>
            </a:r>
            <a:br>
              <a:rPr lang="en-US" dirty="0"/>
            </a:br>
            <a:endParaRPr lang="en-US" dirty="0"/>
          </a:p>
        </p:txBody>
      </p:sp>
      <p:sp>
        <p:nvSpPr>
          <p:cNvPr id="4" name="Text Placeholder 3"/>
          <p:cNvSpPr>
            <a:spLocks noGrp="1"/>
          </p:cNvSpPr>
          <p:nvPr>
            <p:ph type="body" sz="quarter" idx="10"/>
          </p:nvPr>
        </p:nvSpPr>
        <p:spPr/>
        <p:txBody>
          <a:bodyPr/>
          <a:lstStyle/>
          <a:p>
            <a:r>
              <a:rPr lang="en-US" dirty="0"/>
              <a:t>Ian Phillips</a:t>
            </a:r>
          </a:p>
        </p:txBody>
      </p:sp>
      <p:sp>
        <p:nvSpPr>
          <p:cNvPr id="5" name="Text Placeholder 4"/>
          <p:cNvSpPr>
            <a:spLocks noGrp="1"/>
          </p:cNvSpPr>
          <p:nvPr>
            <p:ph type="body" sz="quarter" idx="11"/>
          </p:nvPr>
        </p:nvSpPr>
        <p:spPr>
          <a:xfrm>
            <a:off x="5052775" y="5736406"/>
            <a:ext cx="3792538" cy="246221"/>
          </a:xfrm>
        </p:spPr>
        <p:txBody>
          <a:bodyPr/>
          <a:lstStyle/>
          <a:p>
            <a:r>
              <a:rPr lang="en-US" dirty="0"/>
              <a:t>September 19</a:t>
            </a:r>
            <a:r>
              <a:rPr lang="en-US" baseline="30000" dirty="0"/>
              <a:t>th</a:t>
            </a:r>
            <a:r>
              <a:rPr lang="en-US" dirty="0"/>
              <a:t>, 2019</a:t>
            </a:r>
          </a:p>
        </p:txBody>
      </p:sp>
      <p:grpSp>
        <p:nvGrpSpPr>
          <p:cNvPr id="10" name="Group 9"/>
          <p:cNvGrpSpPr/>
          <p:nvPr/>
        </p:nvGrpSpPr>
        <p:grpSpPr>
          <a:xfrm>
            <a:off x="297400" y="2501646"/>
            <a:ext cx="8667304" cy="2796965"/>
            <a:chOff x="297400" y="2501646"/>
            <a:chExt cx="8667304" cy="2796965"/>
          </a:xfrm>
        </p:grpSpPr>
        <p:pic>
          <p:nvPicPr>
            <p:cNvPr id="3" name="Picture 2"/>
            <p:cNvPicPr>
              <a:picLocks noChangeAspect="1"/>
            </p:cNvPicPr>
            <p:nvPr/>
          </p:nvPicPr>
          <p:blipFill rotWithShape="1">
            <a:blip r:embed="rId2"/>
            <a:srcRect l="3850" t="21599" r="3111" b="6257"/>
            <a:stretch/>
          </p:blipFill>
          <p:spPr>
            <a:xfrm>
              <a:off x="358588" y="2501646"/>
              <a:ext cx="8544928" cy="2724773"/>
            </a:xfrm>
            <a:prstGeom prst="rect">
              <a:avLst/>
            </a:prstGeom>
          </p:spPr>
        </p:pic>
        <p:sp>
          <p:nvSpPr>
            <p:cNvPr id="6" name="Rectangle 5"/>
            <p:cNvSpPr/>
            <p:nvPr/>
          </p:nvSpPr>
          <p:spPr bwMode="auto">
            <a:xfrm>
              <a:off x="8444751" y="4105835"/>
              <a:ext cx="519953" cy="112058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8" name="Rectangle 7"/>
            <p:cNvSpPr/>
            <p:nvPr/>
          </p:nvSpPr>
          <p:spPr bwMode="auto">
            <a:xfrm>
              <a:off x="297400" y="3830617"/>
              <a:ext cx="797474" cy="146799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9" name="Rectangle 8"/>
            <p:cNvSpPr/>
            <p:nvPr/>
          </p:nvSpPr>
          <p:spPr bwMode="auto">
            <a:xfrm>
              <a:off x="1003254" y="4499803"/>
              <a:ext cx="797474" cy="74666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AFD00"/>
                </a:solidFill>
                <a:effectLst>
                  <a:outerShdw blurRad="38100" dist="38100" dir="2700000" algn="tl">
                    <a:srgbClr val="000000">
                      <a:alpha val="43137"/>
                    </a:srgbClr>
                  </a:outerShdw>
                </a:effectLst>
                <a:latin typeface="Arial" pitchFamily="-112" charset="0"/>
              </a:endParaRPr>
            </a:p>
          </p:txBody>
        </p:sp>
      </p:grpSp>
    </p:spTree>
    <p:extLst>
      <p:ext uri="{BB962C8B-B14F-4D97-AF65-F5344CB8AC3E}">
        <p14:creationId xmlns:p14="http://schemas.microsoft.com/office/powerpoint/2010/main" val="29430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6ED41-195E-4721-8003-767EDFB835EB}"/>
              </a:ext>
            </a:extLst>
          </p:cNvPr>
          <p:cNvSpPr>
            <a:spLocks noGrp="1"/>
          </p:cNvSpPr>
          <p:nvPr>
            <p:ph type="title"/>
          </p:nvPr>
        </p:nvSpPr>
        <p:spPr>
          <a:xfrm>
            <a:off x="216408" y="222504"/>
            <a:ext cx="8229600" cy="563563"/>
          </a:xfrm>
        </p:spPr>
        <p:txBody>
          <a:bodyPr/>
          <a:lstStyle/>
          <a:p>
            <a:r>
              <a:rPr lang="en-US" dirty="0"/>
              <a:t>ILD Novel Attributes</a:t>
            </a:r>
          </a:p>
        </p:txBody>
      </p:sp>
      <p:sp>
        <p:nvSpPr>
          <p:cNvPr id="3" name="Content Placeholder 2">
            <a:extLst>
              <a:ext uri="{FF2B5EF4-FFF2-40B4-BE49-F238E27FC236}">
                <a16:creationId xmlns:a16="http://schemas.microsoft.com/office/drawing/2014/main" id="{70FA1552-06C0-4467-9D50-F66A338FA951}"/>
              </a:ext>
            </a:extLst>
          </p:cNvPr>
          <p:cNvSpPr>
            <a:spLocks noGrp="1"/>
          </p:cNvSpPr>
          <p:nvPr>
            <p:ph idx="1"/>
          </p:nvPr>
        </p:nvSpPr>
        <p:spPr>
          <a:xfrm>
            <a:off x="605028" y="1166018"/>
            <a:ext cx="7775712" cy="4525963"/>
          </a:xfrm>
        </p:spPr>
        <p:txBody>
          <a:bodyPr/>
          <a:lstStyle/>
          <a:p>
            <a:pPr marL="457200" indent="-457200">
              <a:spcBef>
                <a:spcPts val="1200"/>
              </a:spcBef>
              <a:buFont typeface="+mj-lt"/>
              <a:buAutoNum type="arabicPeriod"/>
            </a:pPr>
            <a:r>
              <a:rPr lang="en-US" sz="2000" dirty="0"/>
              <a:t>Documents the dynamic information lifecycle in a system-of-systems context, especially useful where information is the primary focus.</a:t>
            </a:r>
          </a:p>
          <a:p>
            <a:pPr marL="457200" indent="-457200">
              <a:spcBef>
                <a:spcPts val="1200"/>
              </a:spcBef>
              <a:buFont typeface="+mj-lt"/>
              <a:buAutoNum type="arabicPeriod"/>
            </a:pPr>
            <a:r>
              <a:rPr lang="en-US" sz="2000" dirty="0"/>
              <a:t>Formal data-oriented specification that is captured in an underlying MBSE model.  (Like </a:t>
            </a:r>
            <a:r>
              <a:rPr lang="en-US" sz="2000" dirty="0" err="1"/>
              <a:t>SysML</a:t>
            </a:r>
            <a:r>
              <a:rPr lang="en-US" sz="2000" dirty="0"/>
              <a:t>, UML, BPMN, etc.)</a:t>
            </a:r>
          </a:p>
          <a:p>
            <a:pPr marL="457200" indent="-457200">
              <a:spcBef>
                <a:spcPts val="1200"/>
              </a:spcBef>
              <a:buFont typeface="+mj-lt"/>
              <a:buAutoNum type="arabicPeriod"/>
            </a:pPr>
            <a:r>
              <a:rPr lang="en-US" sz="2000" dirty="0"/>
              <a:t>All requirements for a primary information item’s entire lifecycle are presented in a single view. (AKA Digital Thread)</a:t>
            </a:r>
          </a:p>
          <a:p>
            <a:pPr marL="457200" indent="-457200">
              <a:spcBef>
                <a:spcPts val="1200"/>
              </a:spcBef>
              <a:buFont typeface="+mj-lt"/>
              <a:buAutoNum type="arabicPeriod"/>
            </a:pPr>
            <a:r>
              <a:rPr lang="en-US" sz="2000" dirty="0"/>
              <a:t>The ILD is expressed in the context of user roles, which enables users to understand their interactions with the information items. </a:t>
            </a:r>
          </a:p>
          <a:p>
            <a:pPr marL="457200" indent="-457200">
              <a:spcBef>
                <a:spcPts val="1200"/>
              </a:spcBef>
              <a:buFont typeface="+mj-lt"/>
              <a:buAutoNum type="arabicPeriod"/>
            </a:pPr>
            <a:r>
              <a:rPr lang="en-US" sz="2000" dirty="0"/>
              <a:t>Supports as-is and to-be views of an information item lifecycle.</a:t>
            </a:r>
          </a:p>
          <a:p>
            <a:endParaRPr lang="en-US" dirty="0"/>
          </a:p>
        </p:txBody>
      </p:sp>
    </p:spTree>
    <p:extLst>
      <p:ext uri="{BB962C8B-B14F-4D97-AF65-F5344CB8AC3E}">
        <p14:creationId xmlns:p14="http://schemas.microsoft.com/office/powerpoint/2010/main" val="2149005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0" y="199769"/>
            <a:ext cx="7312025" cy="639819"/>
          </a:xfrm>
        </p:spPr>
        <p:txBody>
          <a:bodyPr/>
          <a:lstStyle/>
          <a:p>
            <a:r>
              <a:rPr lang="en-US" dirty="0"/>
              <a:t>ILD Summary</a:t>
            </a:r>
          </a:p>
        </p:txBody>
      </p:sp>
      <p:sp>
        <p:nvSpPr>
          <p:cNvPr id="3" name="Content Placeholder 2"/>
          <p:cNvSpPr>
            <a:spLocks noGrp="1"/>
          </p:cNvSpPr>
          <p:nvPr>
            <p:ph idx="1"/>
          </p:nvPr>
        </p:nvSpPr>
        <p:spPr>
          <a:xfrm>
            <a:off x="408079" y="839588"/>
            <a:ext cx="8224837" cy="5595378"/>
          </a:xfrm>
        </p:spPr>
        <p:txBody>
          <a:bodyPr/>
          <a:lstStyle/>
          <a:p>
            <a:r>
              <a:rPr lang="en-US" dirty="0"/>
              <a:t>An Information Lifecycle Diagram illustrates the lifecycle of one or more information items from the time they are created until the time they are completed.  </a:t>
            </a:r>
          </a:p>
          <a:p>
            <a:r>
              <a:rPr lang="en-US" dirty="0"/>
              <a:t>It shows interactions between the various information artifacts while achieving a business objective.</a:t>
            </a:r>
          </a:p>
          <a:p>
            <a:endParaRPr lang="en-US" sz="1100" dirty="0"/>
          </a:p>
          <a:p>
            <a:pPr marL="0" indent="0">
              <a:buNone/>
            </a:pPr>
            <a:r>
              <a:rPr lang="en-US" dirty="0"/>
              <a:t> </a:t>
            </a:r>
          </a:p>
          <a:p>
            <a:endParaRPr lang="en-US" dirty="0"/>
          </a:p>
          <a:p>
            <a:endParaRPr lang="en-US" dirty="0"/>
          </a:p>
          <a:p>
            <a:endParaRPr lang="en-US" sz="800" dirty="0"/>
          </a:p>
          <a:p>
            <a:r>
              <a:rPr lang="en-US" kern="1200" dirty="0">
                <a:solidFill>
                  <a:schemeClr val="tx1"/>
                </a:solidFill>
                <a:latin typeface="Arial" pitchFamily="34" charset="0"/>
                <a:ea typeface="ＭＳ Ｐゴシック"/>
              </a:rPr>
              <a:t>Understanding information lifelines using Information Lifecycle Diagrams significantly reduces IT implementation risk.</a:t>
            </a:r>
          </a:p>
          <a:p>
            <a:pPr marL="336550" lvl="1" indent="0">
              <a:buNone/>
            </a:pPr>
            <a:endParaRPr lang="en-US" dirty="0"/>
          </a:p>
          <a:p>
            <a:pPr marL="336550" lvl="1" indent="0">
              <a:buNone/>
            </a:pPr>
            <a:endParaRPr lang="en-US" sz="2000" dirty="0"/>
          </a:p>
        </p:txBody>
      </p:sp>
      <p:sp>
        <p:nvSpPr>
          <p:cNvPr id="8" name="TextBox 7">
            <a:extLst>
              <a:ext uri="{FF2B5EF4-FFF2-40B4-BE49-F238E27FC236}">
                <a16:creationId xmlns:a16="http://schemas.microsoft.com/office/drawing/2014/main" id="{F9BAF087-1F13-4E8F-A361-9D8CFC5AE842}"/>
              </a:ext>
            </a:extLst>
          </p:cNvPr>
          <p:cNvSpPr txBox="1"/>
          <p:nvPr/>
        </p:nvSpPr>
        <p:spPr>
          <a:xfrm>
            <a:off x="212531" y="5670245"/>
            <a:ext cx="8712267" cy="707886"/>
          </a:xfrm>
          <a:prstGeom prst="rect">
            <a:avLst/>
          </a:prstGeom>
          <a:solidFill>
            <a:srgbClr val="0070C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pitchFamily="34" charset="0"/>
                <a:ea typeface="ＭＳ Ｐゴシック"/>
              </a:rPr>
              <a:t>Understanding information lifelines using Information Lifecycle Diagrams significantly reduces IT implementation risk.</a:t>
            </a:r>
          </a:p>
        </p:txBody>
      </p:sp>
      <p:pic>
        <p:nvPicPr>
          <p:cNvPr id="4" name="Picture 3">
            <a:extLst>
              <a:ext uri="{FF2B5EF4-FFF2-40B4-BE49-F238E27FC236}">
                <a16:creationId xmlns:a16="http://schemas.microsoft.com/office/drawing/2014/main" id="{EC72C859-264A-4F24-82E2-058140295761}"/>
              </a:ext>
            </a:extLst>
          </p:cNvPr>
          <p:cNvPicPr>
            <a:picLocks noChangeAspect="1"/>
          </p:cNvPicPr>
          <p:nvPr/>
        </p:nvPicPr>
        <p:blipFill rotWithShape="1">
          <a:blip r:embed="rId3"/>
          <a:srcRect l="12562" t="31167" r="12479" b="26275"/>
          <a:stretch/>
        </p:blipFill>
        <p:spPr>
          <a:xfrm>
            <a:off x="457202" y="2780984"/>
            <a:ext cx="8278719" cy="1706860"/>
          </a:xfrm>
          <a:prstGeom prst="rect">
            <a:avLst/>
          </a:prstGeom>
        </p:spPr>
      </p:pic>
    </p:spTree>
    <p:extLst>
      <p:ext uri="{BB962C8B-B14F-4D97-AF65-F5344CB8AC3E}">
        <p14:creationId xmlns:p14="http://schemas.microsoft.com/office/powerpoint/2010/main" val="436380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46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3D35-7670-4630-A9A0-EC4626271D73}"/>
              </a:ext>
            </a:extLst>
          </p:cNvPr>
          <p:cNvSpPr>
            <a:spLocks noGrp="1"/>
          </p:cNvSpPr>
          <p:nvPr>
            <p:ph type="title"/>
          </p:nvPr>
        </p:nvSpPr>
        <p:spPr>
          <a:xfrm>
            <a:off x="461963" y="-267608"/>
            <a:ext cx="7927435" cy="1174703"/>
          </a:xfrm>
        </p:spPr>
        <p:txBody>
          <a:bodyPr/>
          <a:lstStyle/>
          <a:p>
            <a:pPr algn="ctr"/>
            <a:r>
              <a:rPr lang="en-US" sz="5400" dirty="0"/>
              <a:t>Digital Thread</a:t>
            </a:r>
          </a:p>
        </p:txBody>
      </p:sp>
      <p:sp>
        <p:nvSpPr>
          <p:cNvPr id="3" name="Content Placeholder 2">
            <a:extLst>
              <a:ext uri="{FF2B5EF4-FFF2-40B4-BE49-F238E27FC236}">
                <a16:creationId xmlns:a16="http://schemas.microsoft.com/office/drawing/2014/main" id="{460ED483-7C09-4CB3-97A3-6673A345DA76}"/>
              </a:ext>
            </a:extLst>
          </p:cNvPr>
          <p:cNvSpPr>
            <a:spLocks noGrp="1"/>
          </p:cNvSpPr>
          <p:nvPr>
            <p:ph idx="1"/>
          </p:nvPr>
        </p:nvSpPr>
        <p:spPr>
          <a:xfrm>
            <a:off x="457200" y="782645"/>
            <a:ext cx="8224837" cy="3310791"/>
          </a:xfrm>
        </p:spPr>
        <p:txBody>
          <a:bodyPr/>
          <a:lstStyle/>
          <a:p>
            <a:r>
              <a:rPr lang="en-US" sz="2800" dirty="0"/>
              <a:t>A digital thread describes the framework which connects data flows and produces a holistic view of an asset's data across its product lifecycle.[1] </a:t>
            </a:r>
          </a:p>
          <a:p>
            <a:r>
              <a:rPr lang="en-US" sz="2800" dirty="0"/>
              <a:t>The term digital thread is also used to describe the traceability of the digital twin back to the requirements, parts and control systems that make up the physical asset.[2]</a:t>
            </a:r>
          </a:p>
        </p:txBody>
      </p:sp>
      <p:sp>
        <p:nvSpPr>
          <p:cNvPr id="4" name="TextBox 3">
            <a:extLst>
              <a:ext uri="{FF2B5EF4-FFF2-40B4-BE49-F238E27FC236}">
                <a16:creationId xmlns:a16="http://schemas.microsoft.com/office/drawing/2014/main" id="{5EF9C946-8EA8-4009-8068-373B197DCA56}"/>
              </a:ext>
            </a:extLst>
          </p:cNvPr>
          <p:cNvSpPr txBox="1"/>
          <p:nvPr/>
        </p:nvSpPr>
        <p:spPr>
          <a:xfrm>
            <a:off x="754602" y="4144709"/>
            <a:ext cx="7267608" cy="1261884"/>
          </a:xfrm>
          <a:prstGeom prst="rect">
            <a:avLst/>
          </a:prstGeom>
          <a:noFill/>
        </p:spPr>
        <p:txBody>
          <a:bodyPr wrap="square" rtlCol="0">
            <a:spAutoFit/>
          </a:bodyPr>
          <a:lstStyle/>
          <a:p>
            <a:r>
              <a:rPr lang="en-US" sz="1200" dirty="0"/>
              <a:t>[1] </a:t>
            </a:r>
            <a:r>
              <a:rPr lang="en-US" sz="1200" i="1" dirty="0" err="1"/>
              <a:t>Leiva</a:t>
            </a:r>
            <a:r>
              <a:rPr lang="en-US" sz="1200" i="1" dirty="0"/>
              <a:t>, Conrad (2016-12-23). </a:t>
            </a:r>
            <a:r>
              <a:rPr lang="en-US" sz="1200" i="1" dirty="0">
                <a:hlinkClick r:id="rId3"/>
              </a:rPr>
              <a:t>"What is the Digital Thread?"</a:t>
            </a:r>
            <a:r>
              <a:rPr lang="en-US" sz="1200" i="1" dirty="0"/>
              <a:t>. iBASEt. </a:t>
            </a:r>
          </a:p>
          <a:p>
            <a:r>
              <a:rPr lang="en-US" sz="1200" i="1" dirty="0"/>
              <a:t>Retrieved 2018-11-22.</a:t>
            </a:r>
          </a:p>
          <a:p>
            <a:endParaRPr lang="en-US" sz="1200" dirty="0"/>
          </a:p>
          <a:p>
            <a:r>
              <a:rPr lang="en-US" sz="1200" dirty="0"/>
              <a:t>[2] </a:t>
            </a:r>
            <a:r>
              <a:rPr lang="en-US" sz="1200" i="1" dirty="0"/>
              <a:t>Gould, Lawrence S. </a:t>
            </a:r>
            <a:r>
              <a:rPr lang="en-US" sz="1200" i="1" dirty="0">
                <a:hlinkClick r:id="rId4"/>
              </a:rPr>
              <a:t>"What Are Digital Twins and Digital Threads?"</a:t>
            </a:r>
            <a:r>
              <a:rPr lang="en-US" sz="1200" i="1" dirty="0"/>
              <a:t>. Automotive Design &amp; Production. Retrieved 2018-11-22.</a:t>
            </a:r>
            <a:endParaRPr lang="en-US" sz="1200" dirty="0"/>
          </a:p>
          <a:p>
            <a:endParaRPr lang="en-US" dirty="0"/>
          </a:p>
        </p:txBody>
      </p:sp>
      <p:sp>
        <p:nvSpPr>
          <p:cNvPr id="5" name="TextBox 4">
            <a:extLst>
              <a:ext uri="{FF2B5EF4-FFF2-40B4-BE49-F238E27FC236}">
                <a16:creationId xmlns:a16="http://schemas.microsoft.com/office/drawing/2014/main" id="{A7BB4DA0-90DF-4584-BA25-E3A213014C36}"/>
              </a:ext>
            </a:extLst>
          </p:cNvPr>
          <p:cNvSpPr txBox="1"/>
          <p:nvPr/>
        </p:nvSpPr>
        <p:spPr>
          <a:xfrm>
            <a:off x="213484" y="5457866"/>
            <a:ext cx="8712267" cy="830997"/>
          </a:xfrm>
          <a:prstGeom prst="rect">
            <a:avLst/>
          </a:prstGeom>
          <a:solidFill>
            <a:srgbClr val="0070C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pitchFamily="34" charset="0"/>
                <a:ea typeface="ＭＳ Ｐゴシック"/>
              </a:rPr>
              <a:t>ILDs can be used as a rigorous approach to analyzing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pitchFamily="34" charset="0"/>
                <a:ea typeface="ＭＳ Ｐゴシック"/>
              </a:rPr>
              <a:t>and specifying Digital Threads.</a:t>
            </a:r>
          </a:p>
        </p:txBody>
      </p:sp>
    </p:spTree>
    <p:extLst>
      <p:ext uri="{BB962C8B-B14F-4D97-AF65-F5344CB8AC3E}">
        <p14:creationId xmlns:p14="http://schemas.microsoft.com/office/powerpoint/2010/main" val="30083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3D35-7670-4630-A9A0-EC4626271D73}"/>
              </a:ext>
            </a:extLst>
          </p:cNvPr>
          <p:cNvSpPr>
            <a:spLocks noGrp="1"/>
          </p:cNvSpPr>
          <p:nvPr>
            <p:ph type="title"/>
          </p:nvPr>
        </p:nvSpPr>
        <p:spPr>
          <a:xfrm>
            <a:off x="461963" y="458787"/>
            <a:ext cx="7927435" cy="1174703"/>
          </a:xfrm>
        </p:spPr>
        <p:txBody>
          <a:bodyPr/>
          <a:lstStyle/>
          <a:p>
            <a:r>
              <a:rPr lang="en-US" dirty="0"/>
              <a:t>Information Lifecycle Diagram Defined</a:t>
            </a:r>
          </a:p>
        </p:txBody>
      </p:sp>
      <p:sp>
        <p:nvSpPr>
          <p:cNvPr id="3" name="Content Placeholder 2">
            <a:extLst>
              <a:ext uri="{FF2B5EF4-FFF2-40B4-BE49-F238E27FC236}">
                <a16:creationId xmlns:a16="http://schemas.microsoft.com/office/drawing/2014/main" id="{460ED483-7C09-4CB3-97A3-6673A345DA76}"/>
              </a:ext>
            </a:extLst>
          </p:cNvPr>
          <p:cNvSpPr>
            <a:spLocks noGrp="1"/>
          </p:cNvSpPr>
          <p:nvPr>
            <p:ph idx="1"/>
          </p:nvPr>
        </p:nvSpPr>
        <p:spPr>
          <a:xfrm>
            <a:off x="457200" y="1961964"/>
            <a:ext cx="8224837" cy="1846659"/>
          </a:xfrm>
        </p:spPr>
        <p:txBody>
          <a:bodyPr/>
          <a:lstStyle/>
          <a:p>
            <a:r>
              <a:rPr lang="en-US" dirty="0"/>
              <a:t>An Information Lifecycle Diagram (ILD) lays out the various states of a primary Information Item over that Item’s entire lifecycle for a given scenario.  It also specifies how the primary Information Item transfers information with secondary Information Items.</a:t>
            </a:r>
          </a:p>
        </p:txBody>
      </p:sp>
    </p:spTree>
    <p:extLst>
      <p:ext uri="{BB962C8B-B14F-4D97-AF65-F5344CB8AC3E}">
        <p14:creationId xmlns:p14="http://schemas.microsoft.com/office/powerpoint/2010/main" val="271444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0"/>
            <a:ext cx="7312025" cy="531812"/>
          </a:xfrm>
        </p:spPr>
        <p:txBody>
          <a:bodyPr/>
          <a:lstStyle/>
          <a:p>
            <a:r>
              <a:rPr lang="en-US" dirty="0"/>
              <a:t>What is IT all about?</a:t>
            </a:r>
          </a:p>
        </p:txBody>
      </p:sp>
      <p:sp>
        <p:nvSpPr>
          <p:cNvPr id="3" name="Content Placeholder 2"/>
          <p:cNvSpPr>
            <a:spLocks noGrp="1"/>
          </p:cNvSpPr>
          <p:nvPr>
            <p:ph idx="1"/>
          </p:nvPr>
        </p:nvSpPr>
        <p:spPr>
          <a:xfrm>
            <a:off x="461963" y="662940"/>
            <a:ext cx="8224837" cy="5022914"/>
          </a:xfrm>
        </p:spPr>
        <p:txBody>
          <a:bodyPr/>
          <a:lstStyle/>
          <a:p>
            <a:r>
              <a:rPr lang="en-US" dirty="0"/>
              <a:t>IT = Information Technology</a:t>
            </a:r>
          </a:p>
          <a:p>
            <a:pPr lvl="1"/>
            <a:r>
              <a:rPr lang="en-US" dirty="0"/>
              <a:t>IT is all about the data!</a:t>
            </a:r>
          </a:p>
          <a:p>
            <a:endParaRPr lang="en-US" sz="800" dirty="0"/>
          </a:p>
          <a:p>
            <a:r>
              <a:rPr lang="en-US" dirty="0"/>
              <a:t>IT is less about software development,                     more about managing data, lots of data!</a:t>
            </a:r>
          </a:p>
          <a:p>
            <a:endParaRPr lang="en-US" sz="800" dirty="0"/>
          </a:p>
          <a:p>
            <a:r>
              <a:rPr lang="en-US" dirty="0"/>
              <a:t>The piles of IT data keep getting bigger</a:t>
            </a:r>
          </a:p>
          <a:p>
            <a:pPr lvl="1"/>
            <a:r>
              <a:rPr lang="en-US" dirty="0"/>
              <a:t>Operational Data Stores</a:t>
            </a:r>
          </a:p>
          <a:p>
            <a:pPr lvl="1"/>
            <a:r>
              <a:rPr lang="en-US" dirty="0"/>
              <a:t>Date Warehouses </a:t>
            </a:r>
          </a:p>
          <a:p>
            <a:pPr lvl="1"/>
            <a:r>
              <a:rPr lang="en-US" dirty="0"/>
              <a:t>Data Marts</a:t>
            </a:r>
          </a:p>
          <a:p>
            <a:pPr lvl="1"/>
            <a:r>
              <a:rPr lang="en-US" dirty="0"/>
              <a:t>In memory databases</a:t>
            </a:r>
          </a:p>
          <a:p>
            <a:pPr lvl="1"/>
            <a:r>
              <a:rPr lang="en-US" dirty="0"/>
              <a:t>OLAP and Data Cubes</a:t>
            </a:r>
          </a:p>
          <a:p>
            <a:pPr lvl="1"/>
            <a:r>
              <a:rPr lang="en-US" dirty="0"/>
              <a:t>Data Lakes and NoSQL data bases</a:t>
            </a:r>
          </a:p>
        </p:txBody>
      </p:sp>
      <p:sp>
        <p:nvSpPr>
          <p:cNvPr id="4" name="TextBox 3"/>
          <p:cNvSpPr txBox="1"/>
          <p:nvPr/>
        </p:nvSpPr>
        <p:spPr>
          <a:xfrm>
            <a:off x="581501" y="5745575"/>
            <a:ext cx="7985760" cy="954107"/>
          </a:xfrm>
          <a:prstGeom prst="rect">
            <a:avLst/>
          </a:prstGeom>
          <a:solidFill>
            <a:srgbClr val="0046D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itchFamily="34" charset="0"/>
                <a:ea typeface="ＭＳ Ｐゴシック"/>
              </a:rPr>
              <a:t>To develop robust applications, developers need to understand the information lifecycle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4670"/>
          <a:stretch/>
        </p:blipFill>
        <p:spPr>
          <a:xfrm>
            <a:off x="4876800" y="3230880"/>
            <a:ext cx="3810000" cy="1828746"/>
          </a:xfrm>
          <a:prstGeom prst="rect">
            <a:avLst/>
          </a:prstGeom>
        </p:spPr>
      </p:pic>
      <p:sp>
        <p:nvSpPr>
          <p:cNvPr id="6" name="TextBox 5"/>
          <p:cNvSpPr txBox="1"/>
          <p:nvPr/>
        </p:nvSpPr>
        <p:spPr>
          <a:xfrm>
            <a:off x="4876800" y="4197096"/>
            <a:ext cx="38100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itchFamily="34" charset="0"/>
                <a:ea typeface="ＭＳ Ｐゴシック"/>
              </a:rPr>
              <a:t>Big Data</a:t>
            </a:r>
          </a:p>
        </p:txBody>
      </p:sp>
    </p:spTree>
    <p:extLst>
      <p:ext uri="{BB962C8B-B14F-4D97-AF65-F5344CB8AC3E}">
        <p14:creationId xmlns:p14="http://schemas.microsoft.com/office/powerpoint/2010/main" val="592220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IT Paradigm Gap!</a:t>
            </a:r>
          </a:p>
        </p:txBody>
      </p:sp>
      <p:sp>
        <p:nvSpPr>
          <p:cNvPr id="4" name="Oval 3"/>
          <p:cNvSpPr/>
          <p:nvPr/>
        </p:nvSpPr>
        <p:spPr bwMode="auto">
          <a:xfrm>
            <a:off x="457198" y="3341918"/>
            <a:ext cx="2351314" cy="1284514"/>
          </a:xfrm>
          <a:prstGeom prst="ellipse">
            <a:avLst/>
          </a:pr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Arial" pitchFamily="-112" charset="0"/>
              <a:ea typeface="ＭＳ Ｐゴシック"/>
            </a:endParaRPr>
          </a:p>
        </p:txBody>
      </p:sp>
      <p:sp>
        <p:nvSpPr>
          <p:cNvPr id="5" name="TextBox 4"/>
          <p:cNvSpPr txBox="1"/>
          <p:nvPr/>
        </p:nvSpPr>
        <p:spPr>
          <a:xfrm>
            <a:off x="685798" y="3646718"/>
            <a:ext cx="1839685"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itchFamily="34" charset="0"/>
                <a:ea typeface="ＭＳ Ｐゴシック"/>
              </a:rPr>
              <a:t>Computer Programs</a:t>
            </a:r>
          </a:p>
        </p:txBody>
      </p:sp>
      <p:sp>
        <p:nvSpPr>
          <p:cNvPr id="6" name="Oval 5"/>
          <p:cNvSpPr/>
          <p:nvPr/>
        </p:nvSpPr>
        <p:spPr bwMode="auto">
          <a:xfrm>
            <a:off x="6346368" y="5312226"/>
            <a:ext cx="2351314" cy="1284514"/>
          </a:xfrm>
          <a:prstGeom prst="ellipse">
            <a:avLst/>
          </a:pr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Arial" pitchFamily="-112" charset="0"/>
              <a:ea typeface="ＭＳ Ｐゴシック"/>
            </a:endParaRPr>
          </a:p>
        </p:txBody>
      </p:sp>
      <p:sp>
        <p:nvSpPr>
          <p:cNvPr id="7" name="TextBox 6"/>
          <p:cNvSpPr txBox="1"/>
          <p:nvPr/>
        </p:nvSpPr>
        <p:spPr>
          <a:xfrm>
            <a:off x="6574968" y="5617026"/>
            <a:ext cx="1839685"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itchFamily="34" charset="0"/>
                <a:ea typeface="ＭＳ Ｐゴシック"/>
              </a:rPr>
              <a:t>Information Technology</a:t>
            </a:r>
          </a:p>
        </p:txBody>
      </p:sp>
      <p:sp>
        <p:nvSpPr>
          <p:cNvPr id="8" name="Oval 7"/>
          <p:cNvSpPr/>
          <p:nvPr/>
        </p:nvSpPr>
        <p:spPr bwMode="auto">
          <a:xfrm>
            <a:off x="6346369" y="1317172"/>
            <a:ext cx="2351314" cy="1284514"/>
          </a:xfrm>
          <a:prstGeom prst="ellipse">
            <a:avLst/>
          </a:pr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Arial" pitchFamily="-112" charset="0"/>
              <a:ea typeface="ＭＳ Ｐゴシック"/>
            </a:endParaRPr>
          </a:p>
        </p:txBody>
      </p:sp>
      <p:sp>
        <p:nvSpPr>
          <p:cNvPr id="9" name="TextBox 8"/>
          <p:cNvSpPr txBox="1"/>
          <p:nvPr/>
        </p:nvSpPr>
        <p:spPr>
          <a:xfrm>
            <a:off x="6574969" y="1621972"/>
            <a:ext cx="1839685"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itchFamily="34" charset="0"/>
                <a:ea typeface="ＭＳ Ｐゴシック"/>
              </a:rPr>
              <a:t>Object Oriented</a:t>
            </a:r>
          </a:p>
        </p:txBody>
      </p:sp>
      <p:cxnSp>
        <p:nvCxnSpPr>
          <p:cNvPr id="11" name="Straight Arrow Connector 10"/>
          <p:cNvCxnSpPr/>
          <p:nvPr/>
        </p:nvCxnSpPr>
        <p:spPr bwMode="auto">
          <a:xfrm flipV="1">
            <a:off x="2636520" y="2220685"/>
            <a:ext cx="3807823" cy="1461680"/>
          </a:xfrm>
          <a:prstGeom prst="straightConnector1">
            <a:avLst/>
          </a:prstGeom>
          <a:gradFill rotWithShape="0">
            <a:gsLst>
              <a:gs pos="0">
                <a:schemeClr val="accent1">
                  <a:gamma/>
                  <a:shade val="46275"/>
                  <a:invGamma/>
                </a:schemeClr>
              </a:gs>
              <a:gs pos="100000">
                <a:schemeClr val="accent1"/>
              </a:gs>
            </a:gsLst>
            <a:lin ang="5400000" scaled="1"/>
          </a:gradFill>
          <a:ln w="85725" cap="flat" cmpd="sng" algn="ctr">
            <a:solidFill>
              <a:srgbClr val="0046D2"/>
            </a:solidFill>
            <a:prstDash val="solid"/>
            <a:round/>
            <a:headEnd type="none" w="med" len="med"/>
            <a:tailEnd type="triangle"/>
          </a:ln>
          <a:effectLst/>
        </p:spPr>
      </p:cxnSp>
      <p:cxnSp>
        <p:nvCxnSpPr>
          <p:cNvPr id="14" name="Straight Arrow Connector 13"/>
          <p:cNvCxnSpPr/>
          <p:nvPr/>
        </p:nvCxnSpPr>
        <p:spPr bwMode="auto">
          <a:xfrm>
            <a:off x="2613660" y="4318635"/>
            <a:ext cx="3846195" cy="1363980"/>
          </a:xfrm>
          <a:prstGeom prst="straightConnector1">
            <a:avLst/>
          </a:prstGeom>
          <a:gradFill rotWithShape="0">
            <a:gsLst>
              <a:gs pos="0">
                <a:schemeClr val="accent1">
                  <a:gamma/>
                  <a:shade val="46275"/>
                  <a:invGamma/>
                </a:schemeClr>
              </a:gs>
              <a:gs pos="100000">
                <a:schemeClr val="accent1"/>
              </a:gs>
            </a:gsLst>
            <a:lin ang="5400000" scaled="1"/>
          </a:gradFill>
          <a:ln w="85725" cap="flat" cmpd="sng" algn="ctr">
            <a:solidFill>
              <a:srgbClr val="1052D5"/>
            </a:solidFill>
            <a:prstDash val="solid"/>
            <a:round/>
            <a:headEnd type="none" w="med" len="med"/>
            <a:tailEnd type="triangle"/>
          </a:ln>
          <a:effectLst/>
        </p:spPr>
      </p:cxnSp>
      <p:sp>
        <p:nvSpPr>
          <p:cNvPr id="21" name="TextBox 20"/>
          <p:cNvSpPr txBox="1"/>
          <p:nvPr/>
        </p:nvSpPr>
        <p:spPr>
          <a:xfrm>
            <a:off x="1341121" y="1353797"/>
            <a:ext cx="4373880" cy="2246769"/>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a:rPr>
              <a:t>Object Oriented Programming</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a:rPr>
              <a:t>C++, C#, JAVA, Python, Ruby</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a:rPr>
              <a:t>Functional Analysis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a:rPr>
              <a:t>Object Modeling</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a:rPr>
              <a:t>Workflow</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a:rPr>
              <a:t>BPMN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a:endParaRPr>
          </a:p>
        </p:txBody>
      </p:sp>
      <p:sp>
        <p:nvSpPr>
          <p:cNvPr id="22" name="TextBox 21"/>
          <p:cNvSpPr txBox="1"/>
          <p:nvPr/>
        </p:nvSpPr>
        <p:spPr>
          <a:xfrm>
            <a:off x="1341121" y="4752174"/>
            <a:ext cx="4724400" cy="2246769"/>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a:rPr>
              <a:t>SQL RDBMS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a:rPr>
              <a:t>Data Warehouses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a:rPr>
              <a:t>Data Marts / Analytics / Cubes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a:rPr>
              <a:t>Data Lakes / Data Mining / NoSQL</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a:rPr>
              <a:t>Master Data Management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a:rPr>
              <a:t>Entity Relationship Diagrams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a:endParaRPr>
          </a:p>
        </p:txBody>
      </p:sp>
      <p:sp>
        <p:nvSpPr>
          <p:cNvPr id="23" name="TextBox 22"/>
          <p:cNvSpPr txBox="1"/>
          <p:nvPr/>
        </p:nvSpPr>
        <p:spPr>
          <a:xfrm>
            <a:off x="5889172" y="2673918"/>
            <a:ext cx="3254828" cy="707886"/>
          </a:xfrm>
          <a:prstGeom prst="rect">
            <a:avLst/>
          </a:prstGeom>
          <a:noFill/>
        </p:spPr>
        <p:txBody>
          <a:bodyPr wrap="square" rtlCol="0">
            <a:spAutoFit/>
          </a:bodyPr>
          <a:lstStyle>
            <a:defPPr>
              <a:defRPr lang="en-US"/>
            </a:defPPr>
            <a:lvl1pPr>
              <a:defRPr>
                <a:solidFill>
                  <a:srgbClr val="0046D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46D2"/>
                </a:solidFill>
                <a:effectLst/>
                <a:uLnTx/>
                <a:uFillTx/>
                <a:latin typeface="Arial" pitchFamily="34" charset="0"/>
                <a:ea typeface="ＭＳ Ｐゴシック"/>
              </a:rPr>
              <a:t>Data is encapsulated within functional objects</a:t>
            </a:r>
          </a:p>
        </p:txBody>
      </p:sp>
      <p:sp>
        <p:nvSpPr>
          <p:cNvPr id="24" name="TextBox 23"/>
          <p:cNvSpPr txBox="1"/>
          <p:nvPr/>
        </p:nvSpPr>
        <p:spPr>
          <a:xfrm>
            <a:off x="6084568" y="4558507"/>
            <a:ext cx="2874913"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46D2"/>
                </a:solidFill>
                <a:effectLst/>
                <a:uLnTx/>
                <a:uFillTx/>
                <a:latin typeface="Arial" pitchFamily="34" charset="0"/>
                <a:ea typeface="ＭＳ Ｐゴシック"/>
              </a:rPr>
              <a:t>Data lives by itself without functions</a:t>
            </a:r>
          </a:p>
        </p:txBody>
      </p:sp>
      <p:sp>
        <p:nvSpPr>
          <p:cNvPr id="25" name="TextBox 24"/>
          <p:cNvSpPr txBox="1"/>
          <p:nvPr/>
        </p:nvSpPr>
        <p:spPr>
          <a:xfrm>
            <a:off x="5940329" y="3735488"/>
            <a:ext cx="3078481"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a:rPr>
              <a:t> Paradigm         Gap!</a:t>
            </a:r>
          </a:p>
        </p:txBody>
      </p:sp>
      <p:sp>
        <p:nvSpPr>
          <p:cNvPr id="26" name="Up-Down Arrow 25"/>
          <p:cNvSpPr/>
          <p:nvPr/>
        </p:nvSpPr>
        <p:spPr bwMode="auto">
          <a:xfrm>
            <a:off x="7144293" y="3344953"/>
            <a:ext cx="853440" cy="1236572"/>
          </a:xfrm>
          <a:prstGeom prst="upDownArrow">
            <a:avLst/>
          </a:pr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Arial" pitchFamily="-112" charset="0"/>
              <a:ea typeface="ＭＳ Ｐゴシック"/>
            </a:endParaRPr>
          </a:p>
        </p:txBody>
      </p:sp>
    </p:spTree>
    <p:extLst>
      <p:ext uri="{BB962C8B-B14F-4D97-AF65-F5344CB8AC3E}">
        <p14:creationId xmlns:p14="http://schemas.microsoft.com/office/powerpoint/2010/main" val="158315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368491"/>
            <a:ext cx="8110537" cy="1202372"/>
          </a:xfrm>
        </p:spPr>
        <p:txBody>
          <a:bodyPr/>
          <a:lstStyle/>
          <a:p>
            <a:pPr eaLnBrk="1" hangingPunct="1"/>
            <a:r>
              <a:rPr lang="en-US" dirty="0"/>
              <a:t>Workflow vs Information Lifecycle</a:t>
            </a:r>
          </a:p>
        </p:txBody>
      </p:sp>
      <p:sp>
        <p:nvSpPr>
          <p:cNvPr id="3" name="Content Placeholder 2"/>
          <p:cNvSpPr>
            <a:spLocks noGrp="1"/>
          </p:cNvSpPr>
          <p:nvPr>
            <p:ph idx="1"/>
          </p:nvPr>
        </p:nvSpPr>
        <p:spPr>
          <a:xfrm>
            <a:off x="457200" y="1261872"/>
            <a:ext cx="8224837" cy="3988308"/>
          </a:xfrm>
        </p:spPr>
        <p:txBody>
          <a:bodyPr/>
          <a:lstStyle/>
          <a:p>
            <a:pPr>
              <a:spcBef>
                <a:spcPts val="1200"/>
              </a:spcBef>
            </a:pPr>
            <a:r>
              <a:rPr lang="en-US" sz="2000" dirty="0"/>
              <a:t>Of course it is important to understand the business process details that an IT system will support</a:t>
            </a:r>
          </a:p>
          <a:p>
            <a:pPr lvl="1">
              <a:spcBef>
                <a:spcPts val="1200"/>
              </a:spcBef>
            </a:pPr>
            <a:r>
              <a:rPr lang="en-US" sz="2000" dirty="0"/>
              <a:t>Necessary but not sufficient</a:t>
            </a:r>
          </a:p>
          <a:p>
            <a:pPr>
              <a:spcBef>
                <a:spcPts val="1200"/>
              </a:spcBef>
            </a:pPr>
            <a:r>
              <a:rPr lang="en-US" sz="2000" dirty="0"/>
              <a:t>Business processes are actually very flexible</a:t>
            </a:r>
          </a:p>
          <a:p>
            <a:pPr>
              <a:spcBef>
                <a:spcPts val="1200"/>
              </a:spcBef>
            </a:pPr>
            <a:r>
              <a:rPr lang="en-US" sz="2000" dirty="0"/>
              <a:t>Business closely defines information capture and use</a:t>
            </a:r>
          </a:p>
          <a:p>
            <a:pPr>
              <a:spcBef>
                <a:spcPts val="1200"/>
              </a:spcBef>
            </a:pPr>
            <a:r>
              <a:rPr lang="en-US" sz="2000" dirty="0"/>
              <a:t>Information lifecycles tend to be well defined</a:t>
            </a:r>
          </a:p>
          <a:p>
            <a:pPr lvl="1">
              <a:spcBef>
                <a:spcPts val="600"/>
              </a:spcBef>
            </a:pPr>
            <a:r>
              <a:rPr lang="en-US" sz="2000" dirty="0"/>
              <a:t>Specific fields are usually required.</a:t>
            </a:r>
          </a:p>
          <a:p>
            <a:pPr lvl="1">
              <a:spcBef>
                <a:spcPts val="600"/>
              </a:spcBef>
            </a:pPr>
            <a:r>
              <a:rPr lang="en-US" sz="2000" dirty="0"/>
              <a:t>Flexibility exists in how data is captured (process), not in what is captured (information).</a:t>
            </a:r>
          </a:p>
          <a:p>
            <a:pPr>
              <a:spcBef>
                <a:spcPts val="1200"/>
              </a:spcBef>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814"/>
          <a:stretch/>
        </p:blipFill>
        <p:spPr>
          <a:xfrm>
            <a:off x="5949696" y="4766879"/>
            <a:ext cx="2330824" cy="1771907"/>
          </a:xfrm>
          <a:prstGeom prst="rect">
            <a:avLst/>
          </a:prstGeom>
        </p:spPr>
      </p:pic>
      <p:sp>
        <p:nvSpPr>
          <p:cNvPr id="6" name="TextBox 5"/>
          <p:cNvSpPr txBox="1"/>
          <p:nvPr/>
        </p:nvSpPr>
        <p:spPr>
          <a:xfrm>
            <a:off x="299083" y="5198024"/>
            <a:ext cx="5059301" cy="1015663"/>
          </a:xfrm>
          <a:prstGeom prst="rect">
            <a:avLst/>
          </a:prstGeom>
          <a:solidFill>
            <a:srgbClr val="0070C0"/>
          </a:solidFill>
        </p:spPr>
        <p:txBody>
          <a:bodyPr wrap="square" rtlCol="0">
            <a:spAutoFit/>
          </a:bodyPr>
          <a:lstStyle/>
          <a:p>
            <a:pPr algn="ctr"/>
            <a:r>
              <a:rPr lang="en-US" sz="2000" b="1" dirty="0">
                <a:solidFill>
                  <a:srgbClr val="FFFF00"/>
                </a:solidFill>
              </a:rPr>
              <a:t>It is easier to agree on the information transaction points when compared to the business process.</a:t>
            </a:r>
          </a:p>
        </p:txBody>
      </p:sp>
      <p:sp>
        <p:nvSpPr>
          <p:cNvPr id="7" name="Rectangle 2">
            <a:extLst>
              <a:ext uri="{FF2B5EF4-FFF2-40B4-BE49-F238E27FC236}">
                <a16:creationId xmlns:a16="http://schemas.microsoft.com/office/drawing/2014/main" id="{F1F37FEC-BC50-4D54-A26D-AEE3A479FB03}"/>
              </a:ext>
            </a:extLst>
          </p:cNvPr>
          <p:cNvSpPr txBox="1">
            <a:spLocks noChangeArrowheads="1"/>
          </p:cNvSpPr>
          <p:nvPr/>
        </p:nvSpPr>
        <p:spPr bwMode="auto">
          <a:xfrm>
            <a:off x="152400" y="76200"/>
            <a:ext cx="822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fontAlgn="base">
              <a:spcBef>
                <a:spcPct val="0"/>
              </a:spcBef>
              <a:spcAft>
                <a:spcPct val="0"/>
              </a:spcAft>
              <a:defRPr sz="2400" b="1">
                <a:solidFill>
                  <a:schemeClr val="accent2"/>
                </a:solidFill>
                <a:latin typeface="Arial" charset="0"/>
              </a:defRPr>
            </a:lvl6pPr>
            <a:lvl7pPr marL="914400" algn="l" rtl="0" fontAlgn="base">
              <a:spcBef>
                <a:spcPct val="0"/>
              </a:spcBef>
              <a:spcAft>
                <a:spcPct val="0"/>
              </a:spcAft>
              <a:defRPr sz="2400" b="1">
                <a:solidFill>
                  <a:schemeClr val="accent2"/>
                </a:solidFill>
                <a:latin typeface="Arial" charset="0"/>
              </a:defRPr>
            </a:lvl7pPr>
            <a:lvl8pPr marL="1371600" algn="l" rtl="0" fontAlgn="base">
              <a:spcBef>
                <a:spcPct val="0"/>
              </a:spcBef>
              <a:spcAft>
                <a:spcPct val="0"/>
              </a:spcAft>
              <a:defRPr sz="2400" b="1">
                <a:solidFill>
                  <a:schemeClr val="accent2"/>
                </a:solidFill>
                <a:latin typeface="Arial" charset="0"/>
              </a:defRPr>
            </a:lvl8pPr>
            <a:lvl9pPr marL="1828800" algn="l" rtl="0" fontAlgn="base">
              <a:spcBef>
                <a:spcPct val="0"/>
              </a:spcBef>
              <a:spcAft>
                <a:spcPct val="0"/>
              </a:spcAft>
              <a:defRPr sz="2400" b="1">
                <a:solidFill>
                  <a:schemeClr val="accent2"/>
                </a:solidFill>
                <a:latin typeface="Arial" charset="0"/>
              </a:defRPr>
            </a:lvl9pPr>
          </a:lstStyle>
          <a:p>
            <a:pPr eaLnBrk="1" hangingPunct="1"/>
            <a:r>
              <a:rPr lang="en-US" altLang="en-US" kern="0" dirty="0"/>
              <a:t>Proposed Solutions</a:t>
            </a:r>
          </a:p>
        </p:txBody>
      </p:sp>
    </p:spTree>
    <p:extLst>
      <p:ext uri="{BB962C8B-B14F-4D97-AF65-F5344CB8AC3E}">
        <p14:creationId xmlns:p14="http://schemas.microsoft.com/office/powerpoint/2010/main" val="60853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59" y="142634"/>
            <a:ext cx="8625890" cy="1016407"/>
          </a:xfrm>
        </p:spPr>
        <p:txBody>
          <a:bodyPr/>
          <a:lstStyle/>
          <a:p>
            <a:r>
              <a:rPr lang="en-US" dirty="0"/>
              <a:t>Activity Workflow Problem Example </a:t>
            </a:r>
            <a:br>
              <a:rPr lang="en-US" dirty="0"/>
            </a:br>
            <a:endParaRPr lang="en-US" sz="2000" dirty="0"/>
          </a:p>
        </p:txBody>
      </p:sp>
      <p:grpSp>
        <p:nvGrpSpPr>
          <p:cNvPr id="42" name="Group 41"/>
          <p:cNvGrpSpPr/>
          <p:nvPr/>
        </p:nvGrpSpPr>
        <p:grpSpPr>
          <a:xfrm>
            <a:off x="334115" y="956183"/>
            <a:ext cx="8561234" cy="3234771"/>
            <a:chOff x="178412" y="1243263"/>
            <a:chExt cx="8561234" cy="3234771"/>
          </a:xfrm>
        </p:grpSpPr>
        <p:cxnSp>
          <p:nvCxnSpPr>
            <p:cNvPr id="4" name="Straight Arrow Connector 3"/>
            <p:cNvCxnSpPr>
              <a:stCxn id="5" idx="3"/>
            </p:cNvCxnSpPr>
            <p:nvPr/>
          </p:nvCxnSpPr>
          <p:spPr>
            <a:xfrm>
              <a:off x="1325791" y="1830812"/>
              <a:ext cx="470498" cy="1597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78412" y="1243263"/>
              <a:ext cx="1147379" cy="11750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solidFill>
                </a:rPr>
                <a:t>Identify BER for material cost against WO event based on 80% of replacement cost</a:t>
              </a:r>
            </a:p>
          </p:txBody>
        </p:sp>
        <p:sp>
          <p:nvSpPr>
            <p:cNvPr id="6" name="TextBox 5"/>
            <p:cNvSpPr txBox="1"/>
            <p:nvPr/>
          </p:nvSpPr>
          <p:spPr>
            <a:xfrm>
              <a:off x="327460" y="2418360"/>
              <a:ext cx="941283" cy="230832"/>
            </a:xfrm>
            <a:prstGeom prst="rect">
              <a:avLst/>
            </a:prstGeom>
            <a:noFill/>
          </p:spPr>
          <p:txBody>
            <a:bodyPr wrap="none" rtlCol="0">
              <a:spAutoFit/>
            </a:bodyPr>
            <a:lstStyle/>
            <a:p>
              <a:r>
                <a:rPr lang="en-US" sz="900" dirty="0">
                  <a:solidFill>
                    <a:srgbClr val="7030A0"/>
                  </a:solidFill>
                </a:rPr>
                <a:t>LM – buyer or</a:t>
              </a:r>
            </a:p>
          </p:txBody>
        </p:sp>
        <p:sp>
          <p:nvSpPr>
            <p:cNvPr id="7" name="TextBox 6"/>
            <p:cNvSpPr txBox="1"/>
            <p:nvPr/>
          </p:nvSpPr>
          <p:spPr>
            <a:xfrm>
              <a:off x="6532491" y="2252664"/>
              <a:ext cx="620683" cy="230832"/>
            </a:xfrm>
            <a:prstGeom prst="rect">
              <a:avLst/>
            </a:prstGeom>
            <a:noFill/>
          </p:spPr>
          <p:txBody>
            <a:bodyPr wrap="none" rtlCol="0">
              <a:spAutoFit/>
            </a:bodyPr>
            <a:lstStyle/>
            <a:p>
              <a:r>
                <a:rPr lang="en-US" sz="900" dirty="0">
                  <a:solidFill>
                    <a:srgbClr val="7030A0"/>
                  </a:solidFill>
                </a:rPr>
                <a:t>AWARE</a:t>
              </a:r>
            </a:p>
          </p:txBody>
        </p:sp>
        <p:sp>
          <p:nvSpPr>
            <p:cNvPr id="8" name="TextBox 7"/>
            <p:cNvSpPr txBox="1"/>
            <p:nvPr/>
          </p:nvSpPr>
          <p:spPr>
            <a:xfrm>
              <a:off x="5606662" y="1528869"/>
              <a:ext cx="324276" cy="323165"/>
            </a:xfrm>
            <a:prstGeom prst="rect">
              <a:avLst/>
            </a:prstGeom>
            <a:noFill/>
          </p:spPr>
          <p:txBody>
            <a:bodyPr wrap="square" rtlCol="0">
              <a:spAutoFit/>
            </a:bodyPr>
            <a:lstStyle/>
            <a:p>
              <a:pPr algn="ctr"/>
              <a:r>
                <a:rPr lang="en-US" sz="1500" dirty="0">
                  <a:solidFill>
                    <a:schemeClr val="tx1"/>
                  </a:solidFill>
                </a:rPr>
                <a:t>N</a:t>
              </a:r>
              <a:endParaRPr lang="en-US" sz="1050" dirty="0">
                <a:solidFill>
                  <a:schemeClr val="tx1"/>
                </a:solidFill>
              </a:endParaRPr>
            </a:p>
          </p:txBody>
        </p:sp>
        <p:sp>
          <p:nvSpPr>
            <p:cNvPr id="9" name="Rectangle 8"/>
            <p:cNvSpPr/>
            <p:nvPr/>
          </p:nvSpPr>
          <p:spPr>
            <a:xfrm rot="2733374">
              <a:off x="4846742" y="1510826"/>
              <a:ext cx="685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 name="TextBox 9"/>
            <p:cNvSpPr txBox="1"/>
            <p:nvPr/>
          </p:nvSpPr>
          <p:spPr>
            <a:xfrm>
              <a:off x="4775985" y="1659057"/>
              <a:ext cx="827314" cy="473206"/>
            </a:xfrm>
            <a:prstGeom prst="rect">
              <a:avLst/>
            </a:prstGeom>
            <a:noFill/>
          </p:spPr>
          <p:txBody>
            <a:bodyPr wrap="square" rtlCol="0">
              <a:spAutoFit/>
            </a:bodyPr>
            <a:lstStyle/>
            <a:p>
              <a:pPr algn="ctr"/>
              <a:r>
                <a:rPr lang="en-US" sz="825" dirty="0">
                  <a:solidFill>
                    <a:schemeClr val="tx1"/>
                  </a:solidFill>
                </a:rPr>
                <a:t>Is part cost under </a:t>
              </a:r>
              <a:r>
                <a:rPr lang="en-US" sz="825" dirty="0">
                  <a:solidFill>
                    <a:schemeClr val="bg2"/>
                  </a:solidFill>
                </a:rPr>
                <a:t>$35,000?</a:t>
              </a:r>
            </a:p>
          </p:txBody>
        </p:sp>
        <p:sp>
          <p:nvSpPr>
            <p:cNvPr id="11" name="TextBox 10"/>
            <p:cNvSpPr txBox="1"/>
            <p:nvPr/>
          </p:nvSpPr>
          <p:spPr>
            <a:xfrm>
              <a:off x="4875081" y="2264449"/>
              <a:ext cx="324276" cy="323165"/>
            </a:xfrm>
            <a:prstGeom prst="rect">
              <a:avLst/>
            </a:prstGeom>
            <a:noFill/>
          </p:spPr>
          <p:txBody>
            <a:bodyPr wrap="square" rtlCol="0">
              <a:spAutoFit/>
            </a:bodyPr>
            <a:lstStyle/>
            <a:p>
              <a:pPr algn="ctr"/>
              <a:r>
                <a:rPr lang="en-US" sz="1500" dirty="0">
                  <a:solidFill>
                    <a:schemeClr val="tx1"/>
                  </a:solidFill>
                </a:rPr>
                <a:t>Y</a:t>
              </a:r>
              <a:endParaRPr lang="en-US" sz="1050" dirty="0">
                <a:solidFill>
                  <a:schemeClr val="tx1"/>
                </a:solidFill>
              </a:endParaRPr>
            </a:p>
          </p:txBody>
        </p:sp>
        <p:cxnSp>
          <p:nvCxnSpPr>
            <p:cNvPr id="12" name="Straight Arrow Connector 11"/>
            <p:cNvCxnSpPr/>
            <p:nvPr/>
          </p:nvCxnSpPr>
          <p:spPr>
            <a:xfrm flipV="1">
              <a:off x="5665659" y="1853725"/>
              <a:ext cx="530560" cy="1202"/>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96219" y="1444604"/>
              <a:ext cx="1147379" cy="837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solidFill>
                </a:rPr>
                <a:t>Inform government and solicit contract mod  and close WO</a:t>
              </a:r>
            </a:p>
          </p:txBody>
        </p:sp>
        <p:cxnSp>
          <p:nvCxnSpPr>
            <p:cNvPr id="14" name="Straight Arrow Connector 13"/>
            <p:cNvCxnSpPr/>
            <p:nvPr/>
          </p:nvCxnSpPr>
          <p:spPr>
            <a:xfrm>
              <a:off x="5189643" y="2319207"/>
              <a:ext cx="9715" cy="21742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615953" y="2532623"/>
              <a:ext cx="1147379" cy="837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solidFill>
                </a:rPr>
                <a:t>Create BER demand requisition  and close WO</a:t>
              </a:r>
            </a:p>
          </p:txBody>
        </p:sp>
        <p:sp>
          <p:nvSpPr>
            <p:cNvPr id="16" name="TextBox 15"/>
            <p:cNvSpPr txBox="1"/>
            <p:nvPr/>
          </p:nvSpPr>
          <p:spPr>
            <a:xfrm>
              <a:off x="480263" y="2571773"/>
              <a:ext cx="620683" cy="230832"/>
            </a:xfrm>
            <a:prstGeom prst="rect">
              <a:avLst/>
            </a:prstGeom>
            <a:noFill/>
          </p:spPr>
          <p:txBody>
            <a:bodyPr wrap="none" rtlCol="0">
              <a:spAutoFit/>
            </a:bodyPr>
            <a:lstStyle/>
            <a:p>
              <a:r>
                <a:rPr lang="en-US" sz="900" dirty="0">
                  <a:solidFill>
                    <a:srgbClr val="7030A0"/>
                  </a:solidFill>
                </a:rPr>
                <a:t>AWARE</a:t>
              </a:r>
            </a:p>
          </p:txBody>
        </p:sp>
        <p:sp>
          <p:nvSpPr>
            <p:cNvPr id="17" name="Rectangle 16"/>
            <p:cNvSpPr/>
            <p:nvPr/>
          </p:nvSpPr>
          <p:spPr>
            <a:xfrm>
              <a:off x="6233278" y="3587444"/>
              <a:ext cx="1063488" cy="6523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solidFill>
                </a:rPr>
                <a:t>Notify government and provide status</a:t>
              </a:r>
            </a:p>
          </p:txBody>
        </p:sp>
        <p:cxnSp>
          <p:nvCxnSpPr>
            <p:cNvPr id="18" name="Straight Arrow Connector 17"/>
            <p:cNvCxnSpPr/>
            <p:nvPr/>
          </p:nvCxnSpPr>
          <p:spPr>
            <a:xfrm>
              <a:off x="5760538" y="2951949"/>
              <a:ext cx="524459" cy="7953"/>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rot="2733374">
              <a:off x="6427009" y="2613291"/>
              <a:ext cx="685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0" name="TextBox 19"/>
            <p:cNvSpPr txBox="1"/>
            <p:nvPr/>
          </p:nvSpPr>
          <p:spPr>
            <a:xfrm>
              <a:off x="6370704" y="2657728"/>
              <a:ext cx="827314" cy="600164"/>
            </a:xfrm>
            <a:prstGeom prst="rect">
              <a:avLst/>
            </a:prstGeom>
            <a:noFill/>
          </p:spPr>
          <p:txBody>
            <a:bodyPr wrap="square" rtlCol="0">
              <a:spAutoFit/>
            </a:bodyPr>
            <a:lstStyle/>
            <a:p>
              <a:pPr algn="ctr"/>
              <a:r>
                <a:rPr lang="en-US" sz="825" dirty="0">
                  <a:solidFill>
                    <a:schemeClr val="bg2"/>
                  </a:solidFill>
                </a:rPr>
                <a:t>Part received within 30 days?</a:t>
              </a:r>
            </a:p>
          </p:txBody>
        </p:sp>
        <p:sp>
          <p:nvSpPr>
            <p:cNvPr id="21" name="Rectangle 20"/>
            <p:cNvSpPr/>
            <p:nvPr/>
          </p:nvSpPr>
          <p:spPr>
            <a:xfrm>
              <a:off x="7521016" y="2512252"/>
              <a:ext cx="1218630" cy="9461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solidFill>
                </a:rPr>
                <a:t>Receive part into inventory and perform disposition process for failed part</a:t>
              </a:r>
            </a:p>
          </p:txBody>
        </p:sp>
        <p:cxnSp>
          <p:nvCxnSpPr>
            <p:cNvPr id="22" name="Straight Arrow Connector 21"/>
            <p:cNvCxnSpPr/>
            <p:nvPr/>
          </p:nvCxnSpPr>
          <p:spPr>
            <a:xfrm>
              <a:off x="6765022" y="3418634"/>
              <a:ext cx="4885" cy="178207"/>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220259" y="2956192"/>
              <a:ext cx="300757" cy="8777"/>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552353" y="2270521"/>
              <a:ext cx="1165704" cy="230832"/>
            </a:xfrm>
            <a:prstGeom prst="rect">
              <a:avLst/>
            </a:prstGeom>
            <a:noFill/>
          </p:spPr>
          <p:txBody>
            <a:bodyPr wrap="none" rtlCol="0">
              <a:spAutoFit/>
            </a:bodyPr>
            <a:lstStyle/>
            <a:p>
              <a:r>
                <a:rPr lang="en-US" sz="900" dirty="0">
                  <a:solidFill>
                    <a:srgbClr val="7030A0"/>
                  </a:solidFill>
                </a:rPr>
                <a:t>Property Manager</a:t>
              </a:r>
            </a:p>
          </p:txBody>
        </p:sp>
        <p:sp>
          <p:nvSpPr>
            <p:cNvPr id="25" name="TextBox 24"/>
            <p:cNvSpPr txBox="1"/>
            <p:nvPr/>
          </p:nvSpPr>
          <p:spPr>
            <a:xfrm>
              <a:off x="6465186" y="4247202"/>
              <a:ext cx="620683" cy="230832"/>
            </a:xfrm>
            <a:prstGeom prst="rect">
              <a:avLst/>
            </a:prstGeom>
            <a:noFill/>
          </p:spPr>
          <p:txBody>
            <a:bodyPr wrap="none" rtlCol="0">
              <a:spAutoFit/>
            </a:bodyPr>
            <a:lstStyle/>
            <a:p>
              <a:r>
                <a:rPr lang="en-US" sz="900" dirty="0">
                  <a:solidFill>
                    <a:srgbClr val="7030A0"/>
                  </a:solidFill>
                </a:rPr>
                <a:t>AWARE</a:t>
              </a:r>
            </a:p>
          </p:txBody>
        </p:sp>
        <p:sp>
          <p:nvSpPr>
            <p:cNvPr id="26" name="TextBox 25"/>
            <p:cNvSpPr txBox="1"/>
            <p:nvPr/>
          </p:nvSpPr>
          <p:spPr>
            <a:xfrm>
              <a:off x="4950348" y="3389091"/>
              <a:ext cx="710451" cy="230832"/>
            </a:xfrm>
            <a:prstGeom prst="rect">
              <a:avLst/>
            </a:prstGeom>
            <a:noFill/>
          </p:spPr>
          <p:txBody>
            <a:bodyPr wrap="none" rtlCol="0">
              <a:spAutoFit/>
            </a:bodyPr>
            <a:lstStyle/>
            <a:p>
              <a:r>
                <a:rPr lang="en-US" sz="900" dirty="0">
                  <a:solidFill>
                    <a:srgbClr val="7030A0"/>
                  </a:solidFill>
                </a:rPr>
                <a:t>LM - SCM</a:t>
              </a:r>
            </a:p>
          </p:txBody>
        </p:sp>
        <p:sp>
          <p:nvSpPr>
            <p:cNvPr id="27" name="TextBox 26"/>
            <p:cNvSpPr txBox="1"/>
            <p:nvPr/>
          </p:nvSpPr>
          <p:spPr>
            <a:xfrm>
              <a:off x="7167715" y="2654229"/>
              <a:ext cx="324276" cy="323165"/>
            </a:xfrm>
            <a:prstGeom prst="rect">
              <a:avLst/>
            </a:prstGeom>
            <a:noFill/>
          </p:spPr>
          <p:txBody>
            <a:bodyPr wrap="square" rtlCol="0">
              <a:spAutoFit/>
            </a:bodyPr>
            <a:lstStyle/>
            <a:p>
              <a:pPr algn="ctr"/>
              <a:r>
                <a:rPr lang="en-US" sz="1500" dirty="0">
                  <a:solidFill>
                    <a:schemeClr val="tx1"/>
                  </a:solidFill>
                </a:rPr>
                <a:t>Y</a:t>
              </a:r>
              <a:endParaRPr lang="en-US" sz="1050" dirty="0">
                <a:solidFill>
                  <a:schemeClr val="tx1"/>
                </a:solidFill>
              </a:endParaRPr>
            </a:p>
          </p:txBody>
        </p:sp>
        <p:sp>
          <p:nvSpPr>
            <p:cNvPr id="28" name="TextBox 27"/>
            <p:cNvSpPr txBox="1"/>
            <p:nvPr/>
          </p:nvSpPr>
          <p:spPr>
            <a:xfrm>
              <a:off x="6460085" y="3331063"/>
              <a:ext cx="324276" cy="323165"/>
            </a:xfrm>
            <a:prstGeom prst="rect">
              <a:avLst/>
            </a:prstGeom>
            <a:noFill/>
          </p:spPr>
          <p:txBody>
            <a:bodyPr wrap="square" rtlCol="0">
              <a:spAutoFit/>
            </a:bodyPr>
            <a:lstStyle/>
            <a:p>
              <a:pPr algn="ctr"/>
              <a:r>
                <a:rPr lang="en-US" sz="1500" dirty="0">
                  <a:solidFill>
                    <a:schemeClr val="tx1"/>
                  </a:solidFill>
                </a:rPr>
                <a:t>N</a:t>
              </a:r>
              <a:endParaRPr lang="en-US" sz="1050" dirty="0">
                <a:solidFill>
                  <a:schemeClr val="tx1"/>
                </a:solidFill>
              </a:endParaRPr>
            </a:p>
          </p:txBody>
        </p:sp>
        <p:sp>
          <p:nvSpPr>
            <p:cNvPr id="29" name="Rectangle 28"/>
            <p:cNvSpPr/>
            <p:nvPr/>
          </p:nvSpPr>
          <p:spPr>
            <a:xfrm>
              <a:off x="3207938" y="1398448"/>
              <a:ext cx="1204863" cy="940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solidFill>
                </a:rPr>
                <a:t>Change status of part to BER, and 30 day TAT to replace item starts</a:t>
              </a:r>
            </a:p>
          </p:txBody>
        </p:sp>
        <p:sp>
          <p:nvSpPr>
            <p:cNvPr id="30" name="TextBox 29"/>
            <p:cNvSpPr txBox="1"/>
            <p:nvPr/>
          </p:nvSpPr>
          <p:spPr>
            <a:xfrm>
              <a:off x="3547138" y="2364023"/>
              <a:ext cx="620683" cy="230832"/>
            </a:xfrm>
            <a:prstGeom prst="rect">
              <a:avLst/>
            </a:prstGeom>
            <a:noFill/>
          </p:spPr>
          <p:txBody>
            <a:bodyPr wrap="none" rtlCol="0">
              <a:spAutoFit/>
            </a:bodyPr>
            <a:lstStyle/>
            <a:p>
              <a:r>
                <a:rPr lang="en-US" sz="900" dirty="0">
                  <a:solidFill>
                    <a:srgbClr val="7030A0"/>
                  </a:solidFill>
                </a:rPr>
                <a:t>AWARE</a:t>
              </a:r>
            </a:p>
          </p:txBody>
        </p:sp>
        <p:cxnSp>
          <p:nvCxnSpPr>
            <p:cNvPr id="31" name="Straight Arrow Connector 30"/>
            <p:cNvCxnSpPr/>
            <p:nvPr/>
          </p:nvCxnSpPr>
          <p:spPr>
            <a:xfrm>
              <a:off x="4412801" y="1846786"/>
              <a:ext cx="311360" cy="558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2733374">
              <a:off x="1929716" y="1510826"/>
              <a:ext cx="685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3" name="TextBox 32"/>
            <p:cNvSpPr txBox="1"/>
            <p:nvPr/>
          </p:nvSpPr>
          <p:spPr>
            <a:xfrm>
              <a:off x="1858959" y="1659058"/>
              <a:ext cx="827314" cy="346249"/>
            </a:xfrm>
            <a:prstGeom prst="rect">
              <a:avLst/>
            </a:prstGeom>
            <a:noFill/>
          </p:spPr>
          <p:txBody>
            <a:bodyPr wrap="square" rtlCol="0">
              <a:spAutoFit/>
            </a:bodyPr>
            <a:lstStyle/>
            <a:p>
              <a:pPr algn="ctr"/>
              <a:r>
                <a:rPr lang="en-US" sz="825" dirty="0">
                  <a:solidFill>
                    <a:schemeClr val="tx1"/>
                  </a:solidFill>
                </a:rPr>
                <a:t>Continue repair?</a:t>
              </a:r>
            </a:p>
          </p:txBody>
        </p:sp>
        <p:cxnSp>
          <p:nvCxnSpPr>
            <p:cNvPr id="34" name="Straight Arrow Connector 33"/>
            <p:cNvCxnSpPr/>
            <p:nvPr/>
          </p:nvCxnSpPr>
          <p:spPr>
            <a:xfrm flipV="1">
              <a:off x="2743756" y="1853464"/>
              <a:ext cx="470498" cy="52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675936" y="2711840"/>
              <a:ext cx="1193359" cy="837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Reference repair process</a:t>
              </a:r>
            </a:p>
          </p:txBody>
        </p:sp>
        <p:cxnSp>
          <p:nvCxnSpPr>
            <p:cNvPr id="36" name="Straight Arrow Connector 35"/>
            <p:cNvCxnSpPr>
              <a:endCxn id="35" idx="0"/>
            </p:cNvCxnSpPr>
            <p:nvPr/>
          </p:nvCxnSpPr>
          <p:spPr>
            <a:xfrm>
              <a:off x="2272615" y="2338637"/>
              <a:ext cx="1" cy="373203"/>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76734" y="2364024"/>
              <a:ext cx="324276" cy="323165"/>
            </a:xfrm>
            <a:prstGeom prst="rect">
              <a:avLst/>
            </a:prstGeom>
            <a:noFill/>
          </p:spPr>
          <p:txBody>
            <a:bodyPr wrap="square" rtlCol="0">
              <a:spAutoFit/>
            </a:bodyPr>
            <a:lstStyle/>
            <a:p>
              <a:pPr algn="ctr"/>
              <a:r>
                <a:rPr lang="en-US" sz="1500" dirty="0">
                  <a:solidFill>
                    <a:schemeClr val="tx1"/>
                  </a:solidFill>
                </a:rPr>
                <a:t>Y</a:t>
              </a:r>
              <a:endParaRPr lang="en-US" sz="1050" dirty="0">
                <a:solidFill>
                  <a:schemeClr val="tx1"/>
                </a:solidFill>
              </a:endParaRPr>
            </a:p>
          </p:txBody>
        </p:sp>
        <p:sp>
          <p:nvSpPr>
            <p:cNvPr id="38" name="TextBox 37"/>
            <p:cNvSpPr txBox="1"/>
            <p:nvPr/>
          </p:nvSpPr>
          <p:spPr>
            <a:xfrm>
              <a:off x="2670100" y="1591575"/>
              <a:ext cx="324276" cy="323165"/>
            </a:xfrm>
            <a:prstGeom prst="rect">
              <a:avLst/>
            </a:prstGeom>
            <a:noFill/>
          </p:spPr>
          <p:txBody>
            <a:bodyPr wrap="square" rtlCol="0">
              <a:spAutoFit/>
            </a:bodyPr>
            <a:lstStyle>
              <a:defPPr>
                <a:defRPr lang="en-US"/>
              </a:defPPr>
              <a:lvl1pPr algn="ctr">
                <a:defRPr sz="1500">
                  <a:solidFill>
                    <a:schemeClr val="tx1"/>
                  </a:solidFill>
                </a:defRPr>
              </a:lvl1pPr>
            </a:lstStyle>
            <a:p>
              <a:r>
                <a:rPr lang="en-US" dirty="0"/>
                <a:t>N</a:t>
              </a:r>
            </a:p>
          </p:txBody>
        </p:sp>
        <p:sp>
          <p:nvSpPr>
            <p:cNvPr id="39" name="Rectangle 38"/>
            <p:cNvSpPr/>
            <p:nvPr/>
          </p:nvSpPr>
          <p:spPr>
            <a:xfrm>
              <a:off x="7633432" y="1661820"/>
              <a:ext cx="894861" cy="3811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CMMS process</a:t>
              </a:r>
            </a:p>
          </p:txBody>
        </p:sp>
        <p:cxnSp>
          <p:nvCxnSpPr>
            <p:cNvPr id="40" name="Straight Arrow Connector 39"/>
            <p:cNvCxnSpPr/>
            <p:nvPr/>
          </p:nvCxnSpPr>
          <p:spPr>
            <a:xfrm flipV="1">
              <a:off x="7343598" y="1846786"/>
              <a:ext cx="300757" cy="8777"/>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7" idx="3"/>
              <a:endCxn id="21" idx="2"/>
            </p:cNvCxnSpPr>
            <p:nvPr/>
          </p:nvCxnSpPr>
          <p:spPr>
            <a:xfrm flipV="1">
              <a:off x="7296766" y="3458432"/>
              <a:ext cx="833565" cy="455174"/>
            </a:xfrm>
            <a:prstGeom prst="bentConnector2">
              <a:avLst/>
            </a:prstGeom>
            <a:ln w="41275">
              <a:tailEnd type="triangle"/>
            </a:ln>
          </p:spPr>
          <p:style>
            <a:lnRef idx="1">
              <a:schemeClr val="accent1"/>
            </a:lnRef>
            <a:fillRef idx="0">
              <a:schemeClr val="accent1"/>
            </a:fillRef>
            <a:effectRef idx="0">
              <a:schemeClr val="accent1"/>
            </a:effectRef>
            <a:fontRef idx="minor">
              <a:schemeClr val="tx1"/>
            </a:fontRef>
          </p:style>
        </p:cxnSp>
      </p:grpSp>
      <p:sp>
        <p:nvSpPr>
          <p:cNvPr id="43" name="Content Placeholder 2"/>
          <p:cNvSpPr>
            <a:spLocks noGrp="1"/>
          </p:cNvSpPr>
          <p:nvPr>
            <p:ph idx="1"/>
          </p:nvPr>
        </p:nvSpPr>
        <p:spPr>
          <a:xfrm>
            <a:off x="269459" y="3760842"/>
            <a:ext cx="7353720" cy="3575131"/>
          </a:xfrm>
        </p:spPr>
        <p:txBody>
          <a:bodyPr/>
          <a:lstStyle/>
          <a:p>
            <a:pPr>
              <a:spcBef>
                <a:spcPts val="1200"/>
              </a:spcBef>
            </a:pPr>
            <a:r>
              <a:rPr lang="en-US" sz="2000" dirty="0"/>
              <a:t>This is an actual workflow specification of a part maintenance activity for an active program.</a:t>
            </a:r>
          </a:p>
          <a:p>
            <a:pPr>
              <a:spcBef>
                <a:spcPts val="1200"/>
              </a:spcBef>
            </a:pPr>
            <a:r>
              <a:rPr lang="en-US" sz="2000" dirty="0"/>
              <a:t>Attempt to describe business process generates much debate amongst participants.</a:t>
            </a:r>
          </a:p>
          <a:p>
            <a:pPr>
              <a:spcBef>
                <a:spcPts val="1200"/>
              </a:spcBef>
            </a:pPr>
            <a:r>
              <a:rPr lang="en-US" sz="2000" dirty="0"/>
              <a:t>This specification is for only one “happy path”, many secondary paths are discarded during the discussion.</a:t>
            </a:r>
          </a:p>
          <a:p>
            <a:pPr>
              <a:spcBef>
                <a:spcPts val="1200"/>
              </a:spcBef>
            </a:pPr>
            <a:r>
              <a:rPr lang="en-US" sz="2000" dirty="0"/>
              <a:t>Data is not usually explicitly specified or discussed.</a:t>
            </a:r>
          </a:p>
          <a:p>
            <a:pPr>
              <a:spcBef>
                <a:spcPts val="1200"/>
              </a:spcBef>
            </a:pPr>
            <a:endParaRPr lang="en-US" dirty="0"/>
          </a:p>
          <a:p>
            <a:pPr>
              <a:spcBef>
                <a:spcPts val="1200"/>
              </a:spcBef>
            </a:pPr>
            <a:endParaRPr lang="en-US" dirty="0"/>
          </a:p>
        </p:txBody>
      </p:sp>
    </p:spTree>
    <p:extLst>
      <p:ext uri="{BB962C8B-B14F-4D97-AF65-F5344CB8AC3E}">
        <p14:creationId xmlns:p14="http://schemas.microsoft.com/office/powerpoint/2010/main" val="264153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59" y="142634"/>
            <a:ext cx="8625890" cy="1016407"/>
          </a:xfrm>
        </p:spPr>
        <p:txBody>
          <a:bodyPr/>
          <a:lstStyle/>
          <a:p>
            <a:r>
              <a:rPr lang="en-US" dirty="0"/>
              <a:t>Activity Workflow </a:t>
            </a:r>
            <a:r>
              <a:rPr lang="en-US" dirty="0">
                <a:solidFill>
                  <a:srgbClr val="FF0000"/>
                </a:solidFill>
              </a:rPr>
              <a:t>Information Elements </a:t>
            </a:r>
            <a:br>
              <a:rPr lang="en-US" dirty="0"/>
            </a:br>
            <a:endParaRPr lang="en-US" sz="2000" dirty="0"/>
          </a:p>
        </p:txBody>
      </p:sp>
      <p:grpSp>
        <p:nvGrpSpPr>
          <p:cNvPr id="42" name="Group 41"/>
          <p:cNvGrpSpPr/>
          <p:nvPr/>
        </p:nvGrpSpPr>
        <p:grpSpPr>
          <a:xfrm>
            <a:off x="334115" y="956183"/>
            <a:ext cx="8561234" cy="3234771"/>
            <a:chOff x="178412" y="1243263"/>
            <a:chExt cx="8561234" cy="3234771"/>
          </a:xfrm>
        </p:grpSpPr>
        <p:cxnSp>
          <p:nvCxnSpPr>
            <p:cNvPr id="4" name="Straight Arrow Connector 3"/>
            <p:cNvCxnSpPr>
              <a:stCxn id="5" idx="3"/>
            </p:cNvCxnSpPr>
            <p:nvPr/>
          </p:nvCxnSpPr>
          <p:spPr>
            <a:xfrm>
              <a:off x="1325791" y="1830812"/>
              <a:ext cx="470498" cy="1597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78412" y="1243263"/>
              <a:ext cx="1147379" cy="11750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Identify </a:t>
              </a:r>
              <a:r>
                <a:rPr lang="en-US" sz="1050" dirty="0">
                  <a:solidFill>
                    <a:srgbClr val="FF0000"/>
                  </a:solidFill>
                </a:rPr>
                <a:t>BER </a:t>
              </a:r>
              <a:r>
                <a:rPr lang="en-US" sz="1050" dirty="0">
                  <a:solidFill>
                    <a:schemeClr val="tx1"/>
                  </a:solidFill>
                </a:rPr>
                <a:t>for </a:t>
              </a:r>
              <a:r>
                <a:rPr lang="en-US" sz="1050" dirty="0">
                  <a:solidFill>
                    <a:srgbClr val="FF0000"/>
                  </a:solidFill>
                </a:rPr>
                <a:t>material cost</a:t>
              </a:r>
              <a:r>
                <a:rPr lang="en-US" sz="1050" dirty="0">
                  <a:solidFill>
                    <a:schemeClr val="tx1"/>
                  </a:solidFill>
                </a:rPr>
                <a:t> against </a:t>
              </a:r>
              <a:r>
                <a:rPr lang="en-US" sz="1050" dirty="0">
                  <a:solidFill>
                    <a:srgbClr val="FF0000"/>
                  </a:solidFill>
                </a:rPr>
                <a:t>WO event </a:t>
              </a:r>
              <a:r>
                <a:rPr lang="en-US" sz="1050" dirty="0">
                  <a:solidFill>
                    <a:schemeClr val="tx1"/>
                  </a:solidFill>
                </a:rPr>
                <a:t>based on </a:t>
              </a:r>
              <a:r>
                <a:rPr lang="en-US" sz="1050" dirty="0">
                  <a:solidFill>
                    <a:srgbClr val="FF0000"/>
                  </a:solidFill>
                </a:rPr>
                <a:t>80% </a:t>
              </a:r>
              <a:r>
                <a:rPr lang="en-US" sz="1050" dirty="0">
                  <a:solidFill>
                    <a:schemeClr val="tx1"/>
                  </a:solidFill>
                </a:rPr>
                <a:t>of </a:t>
              </a:r>
              <a:r>
                <a:rPr lang="en-US" sz="1050" dirty="0">
                  <a:solidFill>
                    <a:srgbClr val="FF0000"/>
                  </a:solidFill>
                </a:rPr>
                <a:t>replacement cost</a:t>
              </a:r>
            </a:p>
          </p:txBody>
        </p:sp>
        <p:sp>
          <p:nvSpPr>
            <p:cNvPr id="6" name="TextBox 5"/>
            <p:cNvSpPr txBox="1"/>
            <p:nvPr/>
          </p:nvSpPr>
          <p:spPr>
            <a:xfrm>
              <a:off x="327460" y="2418360"/>
              <a:ext cx="941283" cy="230832"/>
            </a:xfrm>
            <a:prstGeom prst="rect">
              <a:avLst/>
            </a:prstGeom>
            <a:noFill/>
          </p:spPr>
          <p:txBody>
            <a:bodyPr wrap="none" rtlCol="0">
              <a:spAutoFit/>
            </a:bodyPr>
            <a:lstStyle/>
            <a:p>
              <a:r>
                <a:rPr lang="en-US" sz="900" dirty="0">
                  <a:solidFill>
                    <a:srgbClr val="7030A0"/>
                  </a:solidFill>
                </a:rPr>
                <a:t>LM – buyer or</a:t>
              </a:r>
            </a:p>
          </p:txBody>
        </p:sp>
        <p:sp>
          <p:nvSpPr>
            <p:cNvPr id="7" name="TextBox 6"/>
            <p:cNvSpPr txBox="1"/>
            <p:nvPr/>
          </p:nvSpPr>
          <p:spPr>
            <a:xfrm>
              <a:off x="6532491" y="2252664"/>
              <a:ext cx="620683" cy="230832"/>
            </a:xfrm>
            <a:prstGeom prst="rect">
              <a:avLst/>
            </a:prstGeom>
            <a:noFill/>
          </p:spPr>
          <p:txBody>
            <a:bodyPr wrap="none" rtlCol="0">
              <a:spAutoFit/>
            </a:bodyPr>
            <a:lstStyle/>
            <a:p>
              <a:r>
                <a:rPr lang="en-US" sz="900" dirty="0">
                  <a:solidFill>
                    <a:srgbClr val="7030A0"/>
                  </a:solidFill>
                </a:rPr>
                <a:t>AWARE</a:t>
              </a:r>
            </a:p>
          </p:txBody>
        </p:sp>
        <p:sp>
          <p:nvSpPr>
            <p:cNvPr id="8" name="TextBox 7"/>
            <p:cNvSpPr txBox="1"/>
            <p:nvPr/>
          </p:nvSpPr>
          <p:spPr>
            <a:xfrm>
              <a:off x="5606662" y="1528869"/>
              <a:ext cx="324276" cy="323165"/>
            </a:xfrm>
            <a:prstGeom prst="rect">
              <a:avLst/>
            </a:prstGeom>
            <a:noFill/>
          </p:spPr>
          <p:txBody>
            <a:bodyPr wrap="square" rtlCol="0">
              <a:spAutoFit/>
            </a:bodyPr>
            <a:lstStyle/>
            <a:p>
              <a:pPr algn="ctr"/>
              <a:r>
                <a:rPr lang="en-US" sz="1500" dirty="0">
                  <a:solidFill>
                    <a:schemeClr val="tx1"/>
                  </a:solidFill>
                </a:rPr>
                <a:t>N</a:t>
              </a:r>
              <a:endParaRPr lang="en-US" sz="1050" dirty="0">
                <a:solidFill>
                  <a:schemeClr val="tx1"/>
                </a:solidFill>
              </a:endParaRPr>
            </a:p>
          </p:txBody>
        </p:sp>
        <p:sp>
          <p:nvSpPr>
            <p:cNvPr id="9" name="Rectangle 8"/>
            <p:cNvSpPr/>
            <p:nvPr/>
          </p:nvSpPr>
          <p:spPr>
            <a:xfrm rot="2733374">
              <a:off x="4846742" y="1510826"/>
              <a:ext cx="685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 name="TextBox 9"/>
            <p:cNvSpPr txBox="1"/>
            <p:nvPr/>
          </p:nvSpPr>
          <p:spPr>
            <a:xfrm>
              <a:off x="4775985" y="1659057"/>
              <a:ext cx="827314" cy="473206"/>
            </a:xfrm>
            <a:prstGeom prst="rect">
              <a:avLst/>
            </a:prstGeom>
            <a:noFill/>
          </p:spPr>
          <p:txBody>
            <a:bodyPr wrap="square" rtlCol="0">
              <a:spAutoFit/>
            </a:bodyPr>
            <a:lstStyle/>
            <a:p>
              <a:pPr algn="ctr"/>
              <a:r>
                <a:rPr lang="en-US" sz="825" dirty="0">
                  <a:solidFill>
                    <a:schemeClr val="tx1"/>
                  </a:solidFill>
                </a:rPr>
                <a:t>Is part cost under </a:t>
              </a:r>
              <a:r>
                <a:rPr lang="en-US" sz="825" dirty="0">
                  <a:solidFill>
                    <a:srgbClr val="FF0000"/>
                  </a:solidFill>
                </a:rPr>
                <a:t>$35,000?</a:t>
              </a:r>
            </a:p>
          </p:txBody>
        </p:sp>
        <p:sp>
          <p:nvSpPr>
            <p:cNvPr id="11" name="TextBox 10"/>
            <p:cNvSpPr txBox="1"/>
            <p:nvPr/>
          </p:nvSpPr>
          <p:spPr>
            <a:xfrm>
              <a:off x="4875081" y="2264449"/>
              <a:ext cx="324276" cy="323165"/>
            </a:xfrm>
            <a:prstGeom prst="rect">
              <a:avLst/>
            </a:prstGeom>
            <a:noFill/>
          </p:spPr>
          <p:txBody>
            <a:bodyPr wrap="square" rtlCol="0">
              <a:spAutoFit/>
            </a:bodyPr>
            <a:lstStyle/>
            <a:p>
              <a:pPr algn="ctr"/>
              <a:r>
                <a:rPr lang="en-US" sz="1500" dirty="0">
                  <a:solidFill>
                    <a:schemeClr val="tx1"/>
                  </a:solidFill>
                </a:rPr>
                <a:t>Y</a:t>
              </a:r>
              <a:endParaRPr lang="en-US" sz="1050" dirty="0">
                <a:solidFill>
                  <a:schemeClr val="tx1"/>
                </a:solidFill>
              </a:endParaRPr>
            </a:p>
          </p:txBody>
        </p:sp>
        <p:cxnSp>
          <p:nvCxnSpPr>
            <p:cNvPr id="12" name="Straight Arrow Connector 11"/>
            <p:cNvCxnSpPr/>
            <p:nvPr/>
          </p:nvCxnSpPr>
          <p:spPr>
            <a:xfrm flipV="1">
              <a:off x="5665659" y="1853725"/>
              <a:ext cx="530560" cy="1202"/>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96219" y="1444604"/>
              <a:ext cx="1147379" cy="837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F0000"/>
                  </a:solidFill>
                </a:rPr>
                <a:t>Inform government </a:t>
              </a:r>
              <a:r>
                <a:rPr lang="en-US" sz="1050" dirty="0">
                  <a:solidFill>
                    <a:schemeClr val="tx1"/>
                  </a:solidFill>
                </a:rPr>
                <a:t>and solicit </a:t>
              </a:r>
              <a:r>
                <a:rPr lang="en-US" sz="1050" dirty="0">
                  <a:solidFill>
                    <a:srgbClr val="FF0000"/>
                  </a:solidFill>
                </a:rPr>
                <a:t>contract mod</a:t>
              </a:r>
              <a:r>
                <a:rPr lang="en-US" sz="1050" dirty="0">
                  <a:solidFill>
                    <a:schemeClr val="tx1"/>
                  </a:solidFill>
                </a:rPr>
                <a:t>  and close </a:t>
              </a:r>
              <a:r>
                <a:rPr lang="en-US" sz="1050" dirty="0">
                  <a:solidFill>
                    <a:srgbClr val="FF0000"/>
                  </a:solidFill>
                </a:rPr>
                <a:t>WO</a:t>
              </a:r>
            </a:p>
          </p:txBody>
        </p:sp>
        <p:cxnSp>
          <p:nvCxnSpPr>
            <p:cNvPr id="14" name="Straight Arrow Connector 13"/>
            <p:cNvCxnSpPr/>
            <p:nvPr/>
          </p:nvCxnSpPr>
          <p:spPr>
            <a:xfrm>
              <a:off x="5189643" y="2319207"/>
              <a:ext cx="9715" cy="21742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615953" y="2532623"/>
              <a:ext cx="1147379" cy="837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solidFill>
                </a:rPr>
                <a:t>Create </a:t>
              </a:r>
              <a:r>
                <a:rPr lang="en-US" sz="1050" dirty="0">
                  <a:solidFill>
                    <a:srgbClr val="FF0000"/>
                  </a:solidFill>
                </a:rPr>
                <a:t>BER demand requisition  </a:t>
              </a:r>
              <a:r>
                <a:rPr lang="en-US" sz="1050" dirty="0">
                  <a:solidFill>
                    <a:schemeClr val="tx1"/>
                  </a:solidFill>
                </a:rPr>
                <a:t>and close </a:t>
              </a:r>
              <a:r>
                <a:rPr lang="en-US" sz="1050" dirty="0">
                  <a:solidFill>
                    <a:srgbClr val="FF0000"/>
                  </a:solidFill>
                </a:rPr>
                <a:t>WO</a:t>
              </a:r>
            </a:p>
          </p:txBody>
        </p:sp>
        <p:sp>
          <p:nvSpPr>
            <p:cNvPr id="16" name="TextBox 15"/>
            <p:cNvSpPr txBox="1"/>
            <p:nvPr/>
          </p:nvSpPr>
          <p:spPr>
            <a:xfrm>
              <a:off x="480263" y="2571773"/>
              <a:ext cx="620683" cy="230832"/>
            </a:xfrm>
            <a:prstGeom prst="rect">
              <a:avLst/>
            </a:prstGeom>
            <a:noFill/>
          </p:spPr>
          <p:txBody>
            <a:bodyPr wrap="none" rtlCol="0">
              <a:spAutoFit/>
            </a:bodyPr>
            <a:lstStyle/>
            <a:p>
              <a:r>
                <a:rPr lang="en-US" sz="900" dirty="0">
                  <a:solidFill>
                    <a:srgbClr val="7030A0"/>
                  </a:solidFill>
                </a:rPr>
                <a:t>AWARE</a:t>
              </a:r>
            </a:p>
          </p:txBody>
        </p:sp>
        <p:sp>
          <p:nvSpPr>
            <p:cNvPr id="17" name="Rectangle 16"/>
            <p:cNvSpPr/>
            <p:nvPr/>
          </p:nvSpPr>
          <p:spPr>
            <a:xfrm>
              <a:off x="6233278" y="3587444"/>
              <a:ext cx="1063488" cy="6523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F0000"/>
                  </a:solidFill>
                </a:rPr>
                <a:t>Notify government </a:t>
              </a:r>
              <a:r>
                <a:rPr lang="en-US" sz="1050" dirty="0">
                  <a:solidFill>
                    <a:schemeClr val="tx1"/>
                  </a:solidFill>
                </a:rPr>
                <a:t>and provide </a:t>
              </a:r>
              <a:r>
                <a:rPr lang="en-US" sz="1050" dirty="0">
                  <a:solidFill>
                    <a:srgbClr val="FF0000"/>
                  </a:solidFill>
                </a:rPr>
                <a:t>status</a:t>
              </a:r>
            </a:p>
          </p:txBody>
        </p:sp>
        <p:cxnSp>
          <p:nvCxnSpPr>
            <p:cNvPr id="18" name="Straight Arrow Connector 17"/>
            <p:cNvCxnSpPr/>
            <p:nvPr/>
          </p:nvCxnSpPr>
          <p:spPr>
            <a:xfrm>
              <a:off x="5760538" y="2951949"/>
              <a:ext cx="524459" cy="7953"/>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rot="2733374">
              <a:off x="6427009" y="2613291"/>
              <a:ext cx="685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0" name="TextBox 19"/>
            <p:cNvSpPr txBox="1"/>
            <p:nvPr/>
          </p:nvSpPr>
          <p:spPr>
            <a:xfrm>
              <a:off x="6370704" y="2657728"/>
              <a:ext cx="827314" cy="600164"/>
            </a:xfrm>
            <a:prstGeom prst="rect">
              <a:avLst/>
            </a:prstGeom>
            <a:noFill/>
          </p:spPr>
          <p:txBody>
            <a:bodyPr wrap="square" rtlCol="0">
              <a:spAutoFit/>
            </a:bodyPr>
            <a:lstStyle/>
            <a:p>
              <a:pPr algn="ctr"/>
              <a:r>
                <a:rPr lang="en-US" sz="825" dirty="0">
                  <a:solidFill>
                    <a:srgbClr val="FF0000"/>
                  </a:solidFill>
                </a:rPr>
                <a:t>Part received </a:t>
              </a:r>
              <a:r>
                <a:rPr lang="en-US" sz="825" dirty="0">
                  <a:solidFill>
                    <a:schemeClr val="tx1"/>
                  </a:solidFill>
                </a:rPr>
                <a:t>within </a:t>
              </a:r>
              <a:r>
                <a:rPr lang="en-US" sz="825" dirty="0">
                  <a:solidFill>
                    <a:srgbClr val="FF0000"/>
                  </a:solidFill>
                </a:rPr>
                <a:t>30 </a:t>
              </a:r>
              <a:r>
                <a:rPr lang="en-US" sz="825" dirty="0">
                  <a:solidFill>
                    <a:schemeClr val="tx1"/>
                  </a:solidFill>
                </a:rPr>
                <a:t>days?</a:t>
              </a:r>
            </a:p>
          </p:txBody>
        </p:sp>
        <p:sp>
          <p:nvSpPr>
            <p:cNvPr id="21" name="Rectangle 20"/>
            <p:cNvSpPr/>
            <p:nvPr/>
          </p:nvSpPr>
          <p:spPr>
            <a:xfrm>
              <a:off x="7521016" y="2512252"/>
              <a:ext cx="1218630" cy="9461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Receive </a:t>
              </a:r>
              <a:r>
                <a:rPr lang="en-US" sz="1050" dirty="0">
                  <a:solidFill>
                    <a:srgbClr val="FF0000"/>
                  </a:solidFill>
                </a:rPr>
                <a:t>part into inventory </a:t>
              </a:r>
              <a:r>
                <a:rPr lang="en-US" sz="1050" dirty="0">
                  <a:solidFill>
                    <a:schemeClr val="tx1"/>
                  </a:solidFill>
                </a:rPr>
                <a:t>and perform </a:t>
              </a:r>
              <a:r>
                <a:rPr lang="en-US" sz="1050" dirty="0">
                  <a:solidFill>
                    <a:srgbClr val="FF0000"/>
                  </a:solidFill>
                </a:rPr>
                <a:t>disposition </a:t>
              </a:r>
              <a:r>
                <a:rPr lang="en-US" sz="1050" dirty="0">
                  <a:solidFill>
                    <a:schemeClr val="tx1"/>
                  </a:solidFill>
                </a:rPr>
                <a:t>process for </a:t>
              </a:r>
              <a:r>
                <a:rPr lang="en-US" sz="1050" dirty="0">
                  <a:solidFill>
                    <a:srgbClr val="FF0000"/>
                  </a:solidFill>
                </a:rPr>
                <a:t>failed part</a:t>
              </a:r>
            </a:p>
          </p:txBody>
        </p:sp>
        <p:cxnSp>
          <p:nvCxnSpPr>
            <p:cNvPr id="22" name="Straight Arrow Connector 21"/>
            <p:cNvCxnSpPr/>
            <p:nvPr/>
          </p:nvCxnSpPr>
          <p:spPr>
            <a:xfrm>
              <a:off x="6765022" y="3418634"/>
              <a:ext cx="4885" cy="178207"/>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220259" y="2956192"/>
              <a:ext cx="300757" cy="8777"/>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552353" y="2270521"/>
              <a:ext cx="1165704" cy="230832"/>
            </a:xfrm>
            <a:prstGeom prst="rect">
              <a:avLst/>
            </a:prstGeom>
            <a:noFill/>
          </p:spPr>
          <p:txBody>
            <a:bodyPr wrap="none" rtlCol="0">
              <a:spAutoFit/>
            </a:bodyPr>
            <a:lstStyle/>
            <a:p>
              <a:r>
                <a:rPr lang="en-US" sz="900" dirty="0">
                  <a:solidFill>
                    <a:srgbClr val="7030A0"/>
                  </a:solidFill>
                </a:rPr>
                <a:t>Property Manager</a:t>
              </a:r>
            </a:p>
          </p:txBody>
        </p:sp>
        <p:sp>
          <p:nvSpPr>
            <p:cNvPr id="25" name="TextBox 24"/>
            <p:cNvSpPr txBox="1"/>
            <p:nvPr/>
          </p:nvSpPr>
          <p:spPr>
            <a:xfrm>
              <a:off x="6465186" y="4247202"/>
              <a:ext cx="620683" cy="230832"/>
            </a:xfrm>
            <a:prstGeom prst="rect">
              <a:avLst/>
            </a:prstGeom>
            <a:noFill/>
          </p:spPr>
          <p:txBody>
            <a:bodyPr wrap="none" rtlCol="0">
              <a:spAutoFit/>
            </a:bodyPr>
            <a:lstStyle/>
            <a:p>
              <a:r>
                <a:rPr lang="en-US" sz="900" dirty="0">
                  <a:solidFill>
                    <a:srgbClr val="7030A0"/>
                  </a:solidFill>
                </a:rPr>
                <a:t>AWARE</a:t>
              </a:r>
            </a:p>
          </p:txBody>
        </p:sp>
        <p:sp>
          <p:nvSpPr>
            <p:cNvPr id="26" name="TextBox 25"/>
            <p:cNvSpPr txBox="1"/>
            <p:nvPr/>
          </p:nvSpPr>
          <p:spPr>
            <a:xfrm>
              <a:off x="4950348" y="3389091"/>
              <a:ext cx="710451" cy="230832"/>
            </a:xfrm>
            <a:prstGeom prst="rect">
              <a:avLst/>
            </a:prstGeom>
            <a:noFill/>
          </p:spPr>
          <p:txBody>
            <a:bodyPr wrap="none" rtlCol="0">
              <a:spAutoFit/>
            </a:bodyPr>
            <a:lstStyle/>
            <a:p>
              <a:r>
                <a:rPr lang="en-US" sz="900" dirty="0">
                  <a:solidFill>
                    <a:srgbClr val="7030A0"/>
                  </a:solidFill>
                </a:rPr>
                <a:t>LM - SCM</a:t>
              </a:r>
            </a:p>
          </p:txBody>
        </p:sp>
        <p:sp>
          <p:nvSpPr>
            <p:cNvPr id="27" name="TextBox 26"/>
            <p:cNvSpPr txBox="1"/>
            <p:nvPr/>
          </p:nvSpPr>
          <p:spPr>
            <a:xfrm>
              <a:off x="7167715" y="2654229"/>
              <a:ext cx="324276" cy="323165"/>
            </a:xfrm>
            <a:prstGeom prst="rect">
              <a:avLst/>
            </a:prstGeom>
            <a:noFill/>
          </p:spPr>
          <p:txBody>
            <a:bodyPr wrap="square" rtlCol="0">
              <a:spAutoFit/>
            </a:bodyPr>
            <a:lstStyle/>
            <a:p>
              <a:pPr algn="ctr"/>
              <a:r>
                <a:rPr lang="en-US" sz="1500" dirty="0">
                  <a:solidFill>
                    <a:schemeClr val="tx1"/>
                  </a:solidFill>
                </a:rPr>
                <a:t>Y</a:t>
              </a:r>
              <a:endParaRPr lang="en-US" sz="1050" dirty="0">
                <a:solidFill>
                  <a:schemeClr val="tx1"/>
                </a:solidFill>
              </a:endParaRPr>
            </a:p>
          </p:txBody>
        </p:sp>
        <p:sp>
          <p:nvSpPr>
            <p:cNvPr id="28" name="TextBox 27"/>
            <p:cNvSpPr txBox="1"/>
            <p:nvPr/>
          </p:nvSpPr>
          <p:spPr>
            <a:xfrm>
              <a:off x="6460085" y="3331063"/>
              <a:ext cx="324276" cy="323165"/>
            </a:xfrm>
            <a:prstGeom prst="rect">
              <a:avLst/>
            </a:prstGeom>
            <a:noFill/>
          </p:spPr>
          <p:txBody>
            <a:bodyPr wrap="square" rtlCol="0">
              <a:spAutoFit/>
            </a:bodyPr>
            <a:lstStyle/>
            <a:p>
              <a:pPr algn="ctr"/>
              <a:r>
                <a:rPr lang="en-US" sz="1500" dirty="0">
                  <a:solidFill>
                    <a:schemeClr val="tx1"/>
                  </a:solidFill>
                </a:rPr>
                <a:t>N</a:t>
              </a:r>
              <a:endParaRPr lang="en-US" sz="1050" dirty="0">
                <a:solidFill>
                  <a:schemeClr val="tx1"/>
                </a:solidFill>
              </a:endParaRPr>
            </a:p>
          </p:txBody>
        </p:sp>
        <p:sp>
          <p:nvSpPr>
            <p:cNvPr id="29" name="Rectangle 28"/>
            <p:cNvSpPr/>
            <p:nvPr/>
          </p:nvSpPr>
          <p:spPr>
            <a:xfrm>
              <a:off x="3207938" y="1398448"/>
              <a:ext cx="1204863" cy="940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Change </a:t>
              </a:r>
              <a:r>
                <a:rPr lang="en-US" sz="1050" dirty="0">
                  <a:solidFill>
                    <a:srgbClr val="FF0000"/>
                  </a:solidFill>
                </a:rPr>
                <a:t>status of part to BER</a:t>
              </a:r>
              <a:r>
                <a:rPr lang="en-US" sz="1050" dirty="0">
                  <a:solidFill>
                    <a:schemeClr val="tx1"/>
                  </a:solidFill>
                </a:rPr>
                <a:t>, and </a:t>
              </a:r>
              <a:r>
                <a:rPr lang="en-US" sz="1050" dirty="0">
                  <a:solidFill>
                    <a:srgbClr val="FF0000"/>
                  </a:solidFill>
                </a:rPr>
                <a:t>30 day TAT </a:t>
              </a:r>
              <a:r>
                <a:rPr lang="en-US" sz="1050" dirty="0">
                  <a:solidFill>
                    <a:schemeClr val="tx1"/>
                  </a:solidFill>
                </a:rPr>
                <a:t>to replace item starts</a:t>
              </a:r>
            </a:p>
          </p:txBody>
        </p:sp>
        <p:sp>
          <p:nvSpPr>
            <p:cNvPr id="30" name="TextBox 29"/>
            <p:cNvSpPr txBox="1"/>
            <p:nvPr/>
          </p:nvSpPr>
          <p:spPr>
            <a:xfrm>
              <a:off x="3547138" y="2364023"/>
              <a:ext cx="620683" cy="230832"/>
            </a:xfrm>
            <a:prstGeom prst="rect">
              <a:avLst/>
            </a:prstGeom>
            <a:noFill/>
          </p:spPr>
          <p:txBody>
            <a:bodyPr wrap="none" rtlCol="0">
              <a:spAutoFit/>
            </a:bodyPr>
            <a:lstStyle/>
            <a:p>
              <a:r>
                <a:rPr lang="en-US" sz="900" dirty="0">
                  <a:solidFill>
                    <a:srgbClr val="7030A0"/>
                  </a:solidFill>
                </a:rPr>
                <a:t>AWARE</a:t>
              </a:r>
            </a:p>
          </p:txBody>
        </p:sp>
        <p:cxnSp>
          <p:nvCxnSpPr>
            <p:cNvPr id="31" name="Straight Arrow Connector 30"/>
            <p:cNvCxnSpPr/>
            <p:nvPr/>
          </p:nvCxnSpPr>
          <p:spPr>
            <a:xfrm>
              <a:off x="4412801" y="1846786"/>
              <a:ext cx="311360" cy="558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2733374">
              <a:off x="1929716" y="1510826"/>
              <a:ext cx="685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3" name="TextBox 32"/>
            <p:cNvSpPr txBox="1"/>
            <p:nvPr/>
          </p:nvSpPr>
          <p:spPr>
            <a:xfrm>
              <a:off x="1858959" y="1659058"/>
              <a:ext cx="827314" cy="346249"/>
            </a:xfrm>
            <a:prstGeom prst="rect">
              <a:avLst/>
            </a:prstGeom>
            <a:noFill/>
          </p:spPr>
          <p:txBody>
            <a:bodyPr wrap="square" rtlCol="0">
              <a:spAutoFit/>
            </a:bodyPr>
            <a:lstStyle/>
            <a:p>
              <a:pPr algn="ctr"/>
              <a:r>
                <a:rPr lang="en-US" sz="825" dirty="0">
                  <a:solidFill>
                    <a:schemeClr val="tx1"/>
                  </a:solidFill>
                </a:rPr>
                <a:t>Continue repair?</a:t>
              </a:r>
            </a:p>
          </p:txBody>
        </p:sp>
        <p:cxnSp>
          <p:nvCxnSpPr>
            <p:cNvPr id="34" name="Straight Arrow Connector 33"/>
            <p:cNvCxnSpPr/>
            <p:nvPr/>
          </p:nvCxnSpPr>
          <p:spPr>
            <a:xfrm flipV="1">
              <a:off x="2743756" y="1853464"/>
              <a:ext cx="470498" cy="52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675936" y="2711840"/>
              <a:ext cx="1193359" cy="837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Reference repair process</a:t>
              </a:r>
            </a:p>
          </p:txBody>
        </p:sp>
        <p:cxnSp>
          <p:nvCxnSpPr>
            <p:cNvPr id="36" name="Straight Arrow Connector 35"/>
            <p:cNvCxnSpPr>
              <a:endCxn id="35" idx="0"/>
            </p:cNvCxnSpPr>
            <p:nvPr/>
          </p:nvCxnSpPr>
          <p:spPr>
            <a:xfrm>
              <a:off x="2272615" y="2338637"/>
              <a:ext cx="1" cy="373203"/>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76734" y="2364024"/>
              <a:ext cx="324276" cy="323165"/>
            </a:xfrm>
            <a:prstGeom prst="rect">
              <a:avLst/>
            </a:prstGeom>
            <a:noFill/>
          </p:spPr>
          <p:txBody>
            <a:bodyPr wrap="square" rtlCol="0">
              <a:spAutoFit/>
            </a:bodyPr>
            <a:lstStyle/>
            <a:p>
              <a:pPr algn="ctr"/>
              <a:r>
                <a:rPr lang="en-US" sz="1500" dirty="0">
                  <a:solidFill>
                    <a:schemeClr val="tx1"/>
                  </a:solidFill>
                </a:rPr>
                <a:t>Y</a:t>
              </a:r>
              <a:endParaRPr lang="en-US" sz="1050" dirty="0">
                <a:solidFill>
                  <a:schemeClr val="tx1"/>
                </a:solidFill>
              </a:endParaRPr>
            </a:p>
          </p:txBody>
        </p:sp>
        <p:sp>
          <p:nvSpPr>
            <p:cNvPr id="38" name="TextBox 37"/>
            <p:cNvSpPr txBox="1"/>
            <p:nvPr/>
          </p:nvSpPr>
          <p:spPr>
            <a:xfrm>
              <a:off x="2670100" y="1591575"/>
              <a:ext cx="324276" cy="323165"/>
            </a:xfrm>
            <a:prstGeom prst="rect">
              <a:avLst/>
            </a:prstGeom>
            <a:noFill/>
          </p:spPr>
          <p:txBody>
            <a:bodyPr wrap="square" rtlCol="0">
              <a:spAutoFit/>
            </a:bodyPr>
            <a:lstStyle>
              <a:defPPr>
                <a:defRPr lang="en-US"/>
              </a:defPPr>
              <a:lvl1pPr algn="ctr">
                <a:defRPr sz="1500">
                  <a:solidFill>
                    <a:schemeClr val="tx1"/>
                  </a:solidFill>
                </a:defRPr>
              </a:lvl1pPr>
            </a:lstStyle>
            <a:p>
              <a:r>
                <a:rPr lang="en-US" dirty="0"/>
                <a:t>N</a:t>
              </a:r>
            </a:p>
          </p:txBody>
        </p:sp>
        <p:sp>
          <p:nvSpPr>
            <p:cNvPr id="39" name="Rectangle 38"/>
            <p:cNvSpPr/>
            <p:nvPr/>
          </p:nvSpPr>
          <p:spPr>
            <a:xfrm>
              <a:off x="7633432" y="1661820"/>
              <a:ext cx="894861" cy="3811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CMMS process</a:t>
              </a:r>
            </a:p>
          </p:txBody>
        </p:sp>
        <p:cxnSp>
          <p:nvCxnSpPr>
            <p:cNvPr id="40" name="Straight Arrow Connector 39"/>
            <p:cNvCxnSpPr/>
            <p:nvPr/>
          </p:nvCxnSpPr>
          <p:spPr>
            <a:xfrm flipV="1">
              <a:off x="7343598" y="1846786"/>
              <a:ext cx="300757" cy="8777"/>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7" idx="3"/>
              <a:endCxn id="21" idx="2"/>
            </p:cNvCxnSpPr>
            <p:nvPr/>
          </p:nvCxnSpPr>
          <p:spPr>
            <a:xfrm flipV="1">
              <a:off x="7296766" y="3458432"/>
              <a:ext cx="833565" cy="455174"/>
            </a:xfrm>
            <a:prstGeom prst="bentConnector2">
              <a:avLst/>
            </a:prstGeom>
            <a:ln w="41275">
              <a:tailEnd type="triangle"/>
            </a:ln>
          </p:spPr>
          <p:style>
            <a:lnRef idx="1">
              <a:schemeClr val="accent1"/>
            </a:lnRef>
            <a:fillRef idx="0">
              <a:schemeClr val="accent1"/>
            </a:fillRef>
            <a:effectRef idx="0">
              <a:schemeClr val="accent1"/>
            </a:effectRef>
            <a:fontRef idx="minor">
              <a:schemeClr val="tx1"/>
            </a:fontRef>
          </p:style>
        </p:cxnSp>
      </p:grpSp>
      <p:sp>
        <p:nvSpPr>
          <p:cNvPr id="43" name="Content Placeholder 2"/>
          <p:cNvSpPr>
            <a:spLocks noGrp="1"/>
          </p:cNvSpPr>
          <p:nvPr>
            <p:ph idx="1"/>
          </p:nvPr>
        </p:nvSpPr>
        <p:spPr>
          <a:xfrm>
            <a:off x="342961" y="4115990"/>
            <a:ext cx="8224837" cy="1785104"/>
          </a:xfrm>
        </p:spPr>
        <p:txBody>
          <a:bodyPr/>
          <a:lstStyle/>
          <a:p>
            <a:r>
              <a:rPr lang="en-US" sz="2000" dirty="0"/>
              <a:t>Lets look at </a:t>
            </a:r>
            <a:r>
              <a:rPr lang="en-US" sz="2000" dirty="0">
                <a:solidFill>
                  <a:srgbClr val="FF0000"/>
                </a:solidFill>
              </a:rPr>
              <a:t>the information elements involved </a:t>
            </a:r>
            <a:r>
              <a:rPr lang="en-US" sz="2000" dirty="0">
                <a:solidFill>
                  <a:schemeClr val="tx1"/>
                </a:solidFill>
              </a:rPr>
              <a:t>in the workflow</a:t>
            </a:r>
          </a:p>
          <a:p>
            <a:r>
              <a:rPr lang="en-US" sz="2000" dirty="0"/>
              <a:t>An analysis identifies a wide variety of different data types</a:t>
            </a:r>
          </a:p>
          <a:p>
            <a:r>
              <a:rPr lang="en-US" sz="2000" dirty="0"/>
              <a:t>Workflows tends to under-emphasize data in the workflow</a:t>
            </a:r>
          </a:p>
          <a:p>
            <a:r>
              <a:rPr lang="en-US" sz="2000" dirty="0"/>
              <a:t>None of the data elements are formally referenced </a:t>
            </a:r>
          </a:p>
          <a:p>
            <a:r>
              <a:rPr lang="en-US" sz="2000" dirty="0"/>
              <a:t>No interrelationships of data elements are shown</a:t>
            </a:r>
          </a:p>
        </p:txBody>
      </p:sp>
    </p:spTree>
    <p:extLst>
      <p:ext uri="{BB962C8B-B14F-4D97-AF65-F5344CB8AC3E}">
        <p14:creationId xmlns:p14="http://schemas.microsoft.com/office/powerpoint/2010/main" val="458100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501C-CD94-449A-A7B3-02C18AA05594}"/>
              </a:ext>
            </a:extLst>
          </p:cNvPr>
          <p:cNvSpPr>
            <a:spLocks noGrp="1"/>
          </p:cNvSpPr>
          <p:nvPr>
            <p:ph type="title"/>
          </p:nvPr>
        </p:nvSpPr>
        <p:spPr/>
        <p:txBody>
          <a:bodyPr/>
          <a:lstStyle/>
          <a:p>
            <a:r>
              <a:rPr lang="en-US" dirty="0" err="1"/>
              <a:t>SysML</a:t>
            </a:r>
            <a:r>
              <a:rPr lang="en-US" dirty="0"/>
              <a:t> Diagram Types</a:t>
            </a:r>
          </a:p>
        </p:txBody>
      </p:sp>
      <p:graphicFrame>
        <p:nvGraphicFramePr>
          <p:cNvPr id="4" name="Object 2">
            <a:extLst>
              <a:ext uri="{FF2B5EF4-FFF2-40B4-BE49-F238E27FC236}">
                <a16:creationId xmlns:a16="http://schemas.microsoft.com/office/drawing/2014/main" id="{7F61C495-D9D7-46AA-83F5-DFFD2394E13A}"/>
              </a:ext>
            </a:extLst>
          </p:cNvPr>
          <p:cNvGraphicFramePr>
            <a:graphicFrameLocks noChangeAspect="1"/>
          </p:cNvGraphicFramePr>
          <p:nvPr>
            <p:extLst>
              <p:ext uri="{D42A27DB-BD31-4B8C-83A1-F6EECF244321}">
                <p14:modId xmlns:p14="http://schemas.microsoft.com/office/powerpoint/2010/main" val="278193317"/>
              </p:ext>
            </p:extLst>
          </p:nvPr>
        </p:nvGraphicFramePr>
        <p:xfrm>
          <a:off x="368300" y="1080590"/>
          <a:ext cx="8407400" cy="3744912"/>
        </p:xfrm>
        <a:graphic>
          <a:graphicData uri="http://schemas.openxmlformats.org/presentationml/2006/ole">
            <mc:AlternateContent xmlns:mc="http://schemas.openxmlformats.org/markup-compatibility/2006">
              <mc:Choice xmlns:v="urn:schemas-microsoft-com:vml" Requires="v">
                <p:oleObj spid="_x0000_s18468" name="Visio" r:id="rId3" imgW="5110877" imgH="2275999" progId="">
                  <p:embed/>
                </p:oleObj>
              </mc:Choice>
              <mc:Fallback>
                <p:oleObj name="Visio" r:id="rId3" imgW="5110877" imgH="2275999" progId="">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1080590"/>
                        <a:ext cx="84074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73273466-AC58-4AB3-9504-316234B34060}"/>
              </a:ext>
            </a:extLst>
          </p:cNvPr>
          <p:cNvSpPr txBox="1"/>
          <p:nvPr/>
        </p:nvSpPr>
        <p:spPr>
          <a:xfrm>
            <a:off x="233011" y="6038617"/>
            <a:ext cx="8677978" cy="369332"/>
          </a:xfrm>
          <a:prstGeom prst="rect">
            <a:avLst/>
          </a:prstGeom>
          <a:solidFill>
            <a:srgbClr val="0070C0"/>
          </a:solidFill>
        </p:spPr>
        <p:txBody>
          <a:bodyPr wrap="square" rtlCol="0">
            <a:spAutoFit/>
          </a:bodyPr>
          <a:lstStyle/>
          <a:p>
            <a:pPr algn="ctr"/>
            <a:r>
              <a:rPr lang="en-US" sz="1800" b="1" dirty="0">
                <a:solidFill>
                  <a:srgbClr val="FFFF00"/>
                </a:solidFill>
              </a:rPr>
              <a:t>None of these 9 existing </a:t>
            </a:r>
            <a:r>
              <a:rPr lang="en-US" sz="1800" b="1" dirty="0" err="1">
                <a:solidFill>
                  <a:srgbClr val="FFFF00"/>
                </a:solidFill>
              </a:rPr>
              <a:t>SysML</a:t>
            </a:r>
            <a:r>
              <a:rPr lang="en-US" sz="1800" b="1" dirty="0">
                <a:solidFill>
                  <a:srgbClr val="FFFF00"/>
                </a:solidFill>
              </a:rPr>
              <a:t> diagrams deal with the Information Lifecycle.</a:t>
            </a:r>
          </a:p>
        </p:txBody>
      </p:sp>
    </p:spTree>
    <p:extLst>
      <p:ext uri="{BB962C8B-B14F-4D97-AF65-F5344CB8AC3E}">
        <p14:creationId xmlns:p14="http://schemas.microsoft.com/office/powerpoint/2010/main" val="133669629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M-corporate-template">
  <a:themeElements>
    <a:clrScheme name="Custom 28">
      <a:dk1>
        <a:srgbClr val="000000"/>
      </a:dk1>
      <a:lt1>
        <a:srgbClr val="000000"/>
      </a:lt1>
      <a:dk2>
        <a:srgbClr val="003399"/>
      </a:dk2>
      <a:lt2>
        <a:srgbClr val="FFFFFF"/>
      </a:lt2>
      <a:accent1>
        <a:srgbClr val="3366CC"/>
      </a:accent1>
      <a:accent2>
        <a:srgbClr val="6EB82D"/>
      </a:accent2>
      <a:accent3>
        <a:srgbClr val="E5642D"/>
      </a:accent3>
      <a:accent4>
        <a:srgbClr val="0097BE"/>
      </a:accent4>
      <a:accent5>
        <a:srgbClr val="9933FF"/>
      </a:accent5>
      <a:accent6>
        <a:srgbClr val="009945"/>
      </a:accent6>
      <a:hlink>
        <a:srgbClr val="92002B"/>
      </a:hlink>
      <a:folHlink>
        <a:srgbClr val="33CC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spDef>
    <a:ln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lnDef>
    <a:txDef>
      <a:spPr>
        <a:noFill/>
      </a:spPr>
      <a:bodyPr wrap="square" rtlCol="0">
        <a:spAutoFit/>
      </a:bodyPr>
      <a:lstStyle>
        <a:defPPr>
          <a:defRPr dirty="0" err="1"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279F"/>
        </a:dk2>
        <a:lt2>
          <a:srgbClr val="FFFFFF"/>
        </a:lt2>
        <a:accent1>
          <a:srgbClr val="0000FF"/>
        </a:accent1>
        <a:accent2>
          <a:srgbClr val="00AE00"/>
        </a:accent2>
        <a:accent3>
          <a:srgbClr val="AAACCD"/>
        </a:accent3>
        <a:accent4>
          <a:srgbClr val="DADADA"/>
        </a:accent4>
        <a:accent5>
          <a:srgbClr val="AAA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00279F"/>
        </a:dk2>
        <a:lt2>
          <a:srgbClr val="FFFFFF"/>
        </a:lt2>
        <a:accent1>
          <a:srgbClr val="6699FF"/>
        </a:accent1>
        <a:accent2>
          <a:srgbClr val="00AE00"/>
        </a:accent2>
        <a:accent3>
          <a:srgbClr val="AAACCD"/>
        </a:accent3>
        <a:accent4>
          <a:srgbClr val="DADADA"/>
        </a:accent4>
        <a:accent5>
          <a:srgbClr val="B8C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AD36DB0F77184DAF5BBF7433950E16" ma:contentTypeVersion="0" ma:contentTypeDescription="Create a new document." ma:contentTypeScope="" ma:versionID="47d598211719b39c9b90aabcc778741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38CE0A-42D3-4E2C-9B0A-2E3C47A366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B0F09D7-4D29-4A7A-872E-F063603A183D}">
  <ds:schemaRef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www.w3.org/XML/1998/namespace"/>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2315</TotalTime>
  <Words>2070</Words>
  <Application>Microsoft Office PowerPoint</Application>
  <PresentationFormat>On-screen Show (4:3)</PresentationFormat>
  <Paragraphs>221</Paragraphs>
  <Slides>23</Slides>
  <Notes>8</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Wingdings</vt:lpstr>
      <vt:lpstr>Default Design</vt:lpstr>
      <vt:lpstr>1_Default Design</vt:lpstr>
      <vt:lpstr>LM-corporate-template</vt:lpstr>
      <vt:lpstr>Visio</vt:lpstr>
      <vt:lpstr>“The difficulty lies not in the new ideas, but in escaping from the old ones.”</vt:lpstr>
      <vt:lpstr>Information Lifecycle Diagrams  </vt:lpstr>
      <vt:lpstr>Information Lifecycle Diagram Defined</vt:lpstr>
      <vt:lpstr>What is IT all about?</vt:lpstr>
      <vt:lpstr>The IT Paradigm Gap!</vt:lpstr>
      <vt:lpstr>Workflow vs Information Lifecycle</vt:lpstr>
      <vt:lpstr>Activity Workflow Problem Example  </vt:lpstr>
      <vt:lpstr>Activity Workflow Information Elements  </vt:lpstr>
      <vt:lpstr>SysML Diagram Types</vt:lpstr>
      <vt:lpstr>Overview</vt:lpstr>
      <vt:lpstr>The Scenario</vt:lpstr>
      <vt:lpstr>Information Items / Information Lifelines</vt:lpstr>
      <vt:lpstr>Information Transfers between Information Items</vt:lpstr>
      <vt:lpstr>The Information Item (Information Lifeline)</vt:lpstr>
      <vt:lpstr>Information Item Node Types</vt:lpstr>
      <vt:lpstr>The Action and Related Items</vt:lpstr>
      <vt:lpstr>The Information Item – Information Capture</vt:lpstr>
      <vt:lpstr>Notional ILD – Information Item 1 Schema Views</vt:lpstr>
      <vt:lpstr>PowerPoint Presentation</vt:lpstr>
      <vt:lpstr>ILD Novel Attributes</vt:lpstr>
      <vt:lpstr>ILD Summary</vt:lpstr>
      <vt:lpstr>PowerPoint Presentation</vt:lpstr>
      <vt:lpstr>Digital Thread</vt:lpstr>
    </vt:vector>
  </TitlesOfParts>
  <Company>Lockheed Martin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Suggested Changes to the IPRB</dc:title>
  <dc:creator>tjbarnar</dc:creator>
  <cp:keywords/>
  <cp:lastModifiedBy>Phillips, Ian (US)</cp:lastModifiedBy>
  <cp:revision>153</cp:revision>
  <dcterms:created xsi:type="dcterms:W3CDTF">2006-09-01T14:20:00Z</dcterms:created>
  <dcterms:modified xsi:type="dcterms:W3CDTF">2019-09-16T22:06:19Z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PHeaderWording">
    <vt:lpwstr/>
  </property>
  <property fmtid="{D5CDD505-2E9C-101B-9397-08002B2CF9AE}" pid="3" name="SIPLevel">
    <vt:lpwstr>0</vt:lpwstr>
  </property>
  <property fmtid="{D5CDD505-2E9C-101B-9397-08002B2CF9AE}" pid="4" name="LM SIP Document Sensitivity">
    <vt:lpwstr/>
  </property>
  <property fmtid="{D5CDD505-2E9C-101B-9397-08002B2CF9AE}" pid="5" name="Document Author">
    <vt:lpwstr>ACCT03\C0362</vt:lpwstr>
  </property>
  <property fmtid="{D5CDD505-2E9C-101B-9397-08002B2CF9AE}" pid="6" name="Document Sensitivity">
    <vt:lpwstr>1</vt:lpwstr>
  </property>
  <property fmtid="{D5CDD505-2E9C-101B-9397-08002B2CF9AE}" pid="7" name="ThirdParty">
    <vt:lpwstr/>
  </property>
  <property fmtid="{D5CDD505-2E9C-101B-9397-08002B2CF9AE}" pid="8" name="OCI Restriction">
    <vt:bool>false</vt:bool>
  </property>
  <property fmtid="{D5CDD505-2E9C-101B-9397-08002B2CF9AE}" pid="9" name="OCI Additional Info">
    <vt:lpwstr/>
  </property>
  <property fmtid="{D5CDD505-2E9C-101B-9397-08002B2CF9AE}" pid="10" name="Allow Header Overwrite">
    <vt:bool>false</vt:bool>
  </property>
  <property fmtid="{D5CDD505-2E9C-101B-9397-08002B2CF9AE}" pid="11" name="Allow Footer Overwrite">
    <vt:bool>false</vt:bool>
  </property>
  <property fmtid="{D5CDD505-2E9C-101B-9397-08002B2CF9AE}" pid="12" name="Multiple Selected">
    <vt:lpwstr>-1</vt:lpwstr>
  </property>
  <property fmtid="{D5CDD505-2E9C-101B-9397-08002B2CF9AE}" pid="13" name="SIPLongWording">
    <vt:lpwstr/>
  </property>
  <property fmtid="{D5CDD505-2E9C-101B-9397-08002B2CF9AE}" pid="14" name="checkedProgramsCount">
    <vt:i4>0</vt:i4>
  </property>
  <property fmtid="{D5CDD505-2E9C-101B-9397-08002B2CF9AE}" pid="15" name="ExpCountry">
    <vt:lpwstr/>
  </property>
</Properties>
</file>