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448" r:id="rId2"/>
    <p:sldId id="441" r:id="rId3"/>
    <p:sldId id="478" r:id="rId4"/>
    <p:sldId id="463" r:id="rId5"/>
    <p:sldId id="464" r:id="rId6"/>
    <p:sldId id="466" r:id="rId7"/>
    <p:sldId id="467" r:id="rId8"/>
    <p:sldId id="468" r:id="rId9"/>
    <p:sldId id="469" r:id="rId10"/>
    <p:sldId id="471" r:id="rId11"/>
    <p:sldId id="476" r:id="rId12"/>
    <p:sldId id="453" r:id="rId13"/>
    <p:sldId id="472" r:id="rId14"/>
    <p:sldId id="479" r:id="rId15"/>
    <p:sldId id="473" r:id="rId16"/>
    <p:sldId id="443" r:id="rId17"/>
    <p:sldId id="452" r:id="rId18"/>
    <p:sldId id="446" r:id="rId19"/>
    <p:sldId id="480" r:id="rId20"/>
    <p:sldId id="449" r:id="rId21"/>
    <p:sldId id="444" r:id="rId22"/>
    <p:sldId id="450" r:id="rId23"/>
    <p:sldId id="474" r:id="rId24"/>
    <p:sldId id="475" r:id="rId25"/>
    <p:sldId id="420" r:id="rId26"/>
    <p:sldId id="440" r:id="rId27"/>
    <p:sldId id="427" r:id="rId28"/>
    <p:sldId id="438" r:id="rId29"/>
    <p:sldId id="477" r:id="rId30"/>
  </p:sldIdLst>
  <p:sldSz cx="9144000" cy="6858000" type="screen4x3"/>
  <p:notesSz cx="7010400" cy="9296400"/>
  <p:defaultTextStyle>
    <a:defPPr>
      <a:defRPr lang="en-US"/>
    </a:defPPr>
    <a:lvl1pPr algn="l" rtl="0" fontAlgn="base">
      <a:spcBef>
        <a:spcPct val="0"/>
      </a:spcBef>
      <a:spcAft>
        <a:spcPct val="0"/>
      </a:spcAft>
      <a:defRPr kern="1200" baseline="-25000">
        <a:solidFill>
          <a:schemeClr val="tx1"/>
        </a:solidFill>
        <a:latin typeface="Arial" charset="0"/>
        <a:ea typeface="ＭＳ Ｐゴシック" pitchFamily="-128" charset="-128"/>
        <a:cs typeface="+mn-cs"/>
      </a:defRPr>
    </a:lvl1pPr>
    <a:lvl2pPr marL="457200" algn="l" rtl="0" fontAlgn="base">
      <a:spcBef>
        <a:spcPct val="0"/>
      </a:spcBef>
      <a:spcAft>
        <a:spcPct val="0"/>
      </a:spcAft>
      <a:defRPr kern="1200" baseline="-25000">
        <a:solidFill>
          <a:schemeClr val="tx1"/>
        </a:solidFill>
        <a:latin typeface="Arial" charset="0"/>
        <a:ea typeface="ＭＳ Ｐゴシック" pitchFamily="-128" charset="-128"/>
        <a:cs typeface="+mn-cs"/>
      </a:defRPr>
    </a:lvl2pPr>
    <a:lvl3pPr marL="914400" algn="l" rtl="0" fontAlgn="base">
      <a:spcBef>
        <a:spcPct val="0"/>
      </a:spcBef>
      <a:spcAft>
        <a:spcPct val="0"/>
      </a:spcAft>
      <a:defRPr kern="1200" baseline="-25000">
        <a:solidFill>
          <a:schemeClr val="tx1"/>
        </a:solidFill>
        <a:latin typeface="Arial" charset="0"/>
        <a:ea typeface="ＭＳ Ｐゴシック" pitchFamily="-128" charset="-128"/>
        <a:cs typeface="+mn-cs"/>
      </a:defRPr>
    </a:lvl3pPr>
    <a:lvl4pPr marL="1371600" algn="l" rtl="0" fontAlgn="base">
      <a:spcBef>
        <a:spcPct val="0"/>
      </a:spcBef>
      <a:spcAft>
        <a:spcPct val="0"/>
      </a:spcAft>
      <a:defRPr kern="1200" baseline="-25000">
        <a:solidFill>
          <a:schemeClr val="tx1"/>
        </a:solidFill>
        <a:latin typeface="Arial" charset="0"/>
        <a:ea typeface="ＭＳ Ｐゴシック" pitchFamily="-128" charset="-128"/>
        <a:cs typeface="+mn-cs"/>
      </a:defRPr>
    </a:lvl4pPr>
    <a:lvl5pPr marL="1828800" algn="l" rtl="0" fontAlgn="base">
      <a:spcBef>
        <a:spcPct val="0"/>
      </a:spcBef>
      <a:spcAft>
        <a:spcPct val="0"/>
      </a:spcAft>
      <a:defRPr kern="1200" baseline="-25000">
        <a:solidFill>
          <a:schemeClr val="tx1"/>
        </a:solidFill>
        <a:latin typeface="Arial" charset="0"/>
        <a:ea typeface="ＭＳ Ｐゴシック" pitchFamily="-128" charset="-128"/>
        <a:cs typeface="+mn-cs"/>
      </a:defRPr>
    </a:lvl5pPr>
    <a:lvl6pPr marL="2286000" algn="l" defTabSz="914400" rtl="0" eaLnBrk="1" latinLnBrk="0" hangingPunct="1">
      <a:defRPr kern="1200" baseline="-25000">
        <a:solidFill>
          <a:schemeClr val="tx1"/>
        </a:solidFill>
        <a:latin typeface="Arial" charset="0"/>
        <a:ea typeface="ＭＳ Ｐゴシック" pitchFamily="-128" charset="-128"/>
        <a:cs typeface="+mn-cs"/>
      </a:defRPr>
    </a:lvl6pPr>
    <a:lvl7pPr marL="2743200" algn="l" defTabSz="914400" rtl="0" eaLnBrk="1" latinLnBrk="0" hangingPunct="1">
      <a:defRPr kern="1200" baseline="-25000">
        <a:solidFill>
          <a:schemeClr val="tx1"/>
        </a:solidFill>
        <a:latin typeface="Arial" charset="0"/>
        <a:ea typeface="ＭＳ Ｐゴシック" pitchFamily="-128" charset="-128"/>
        <a:cs typeface="+mn-cs"/>
      </a:defRPr>
    </a:lvl7pPr>
    <a:lvl8pPr marL="3200400" algn="l" defTabSz="914400" rtl="0" eaLnBrk="1" latinLnBrk="0" hangingPunct="1">
      <a:defRPr kern="1200" baseline="-25000">
        <a:solidFill>
          <a:schemeClr val="tx1"/>
        </a:solidFill>
        <a:latin typeface="Arial" charset="0"/>
        <a:ea typeface="ＭＳ Ｐゴシック" pitchFamily="-128" charset="-128"/>
        <a:cs typeface="+mn-cs"/>
      </a:defRPr>
    </a:lvl8pPr>
    <a:lvl9pPr marL="3657600" algn="l" defTabSz="914400" rtl="0" eaLnBrk="1" latinLnBrk="0" hangingPunct="1">
      <a:defRPr kern="1200" baseline="-250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5E90"/>
    <a:srgbClr val="01558B"/>
    <a:srgbClr val="FFFFFF"/>
    <a:srgbClr val="131313"/>
    <a:srgbClr val="808080"/>
    <a:srgbClr val="FFFF99"/>
    <a:srgbClr val="0C3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3428" autoAdjust="0"/>
  </p:normalViewPr>
  <p:slideViewPr>
    <p:cSldViewPr>
      <p:cViewPr varScale="1">
        <p:scale>
          <a:sx n="85" d="100"/>
          <a:sy n="85" d="100"/>
        </p:scale>
        <p:origin x="1421"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65ED2B-60BA-4126-B6D9-72A0B234F227}" type="datetimeFigureOut">
              <a:rPr lang="en-US" smtClean="0"/>
              <a:pPr/>
              <a:t>7/19/2016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896D37-3681-419C-A419-4255158BA091}" type="slidenum">
              <a:rPr lang="en-US" smtClean="0"/>
              <a:pPr/>
              <a:t>‹#›</a:t>
            </a:fld>
            <a:endParaRPr lang="en-US" dirty="0"/>
          </a:p>
        </p:txBody>
      </p:sp>
    </p:spTree>
    <p:extLst>
      <p:ext uri="{BB962C8B-B14F-4D97-AF65-F5344CB8AC3E}">
        <p14:creationId xmlns:p14="http://schemas.microsoft.com/office/powerpoint/2010/main" val="36391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baseline="0" smtClean="0">
                <a:latin typeface="Calibri" pitchFamily="-32" charset="0"/>
                <a:ea typeface="ＭＳ Ｐゴシック" pitchFamily="-32" charset="-128"/>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baseline="0" smtClean="0">
                <a:latin typeface="Calibri" pitchFamily="-32" charset="0"/>
                <a:ea typeface="ＭＳ Ｐゴシック" pitchFamily="-32" charset="-128"/>
              </a:defRPr>
            </a:lvl1pPr>
          </a:lstStyle>
          <a:p>
            <a:pPr>
              <a:defRPr/>
            </a:pPr>
            <a:fld id="{E44600F1-DABD-46E7-ACE3-630E5D552FB4}" type="datetimeFigureOut">
              <a:rPr lang="en-US"/>
              <a:pPr>
                <a:defRPr/>
              </a:pPr>
              <a:t>7/19/2016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baseline="0" smtClean="0">
                <a:latin typeface="Calibri" pitchFamily="-32" charset="0"/>
                <a:ea typeface="ＭＳ Ｐゴシック" pitchFamily="-32" charset="-128"/>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baseline="0" smtClean="0">
                <a:latin typeface="Calibri" pitchFamily="-32" charset="0"/>
                <a:ea typeface="ＭＳ Ｐゴシック" pitchFamily="-32" charset="-128"/>
              </a:defRPr>
            </a:lvl1pPr>
          </a:lstStyle>
          <a:p>
            <a:pPr>
              <a:defRPr/>
            </a:pPr>
            <a:fld id="{1208D1B4-8245-43E5-B4A3-C94D47031E53}" type="slidenum">
              <a:rPr lang="en-US"/>
              <a:pPr>
                <a:defRPr/>
              </a:pPr>
              <a:t>‹#›</a:t>
            </a:fld>
            <a:endParaRPr lang="en-US" dirty="0"/>
          </a:p>
        </p:txBody>
      </p:sp>
    </p:spTree>
    <p:extLst>
      <p:ext uri="{BB962C8B-B14F-4D97-AF65-F5344CB8AC3E}">
        <p14:creationId xmlns:p14="http://schemas.microsoft.com/office/powerpoint/2010/main" val="1237509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230188"/>
            <a:ext cx="2886075" cy="216535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white">
                    <a:lumMod val="65000"/>
                  </a:prstClr>
                </a:solidFill>
              </a:rPr>
              <a:pPr/>
              <a:t>8</a:t>
            </a:fld>
            <a:endParaRPr lang="en-US" dirty="0">
              <a:solidFill>
                <a:prstClr val="white">
                  <a:lumMod val="65000"/>
                </a:prstClr>
              </a:solidFill>
            </a:endParaRPr>
          </a:p>
        </p:txBody>
      </p:sp>
    </p:spTree>
    <p:extLst>
      <p:ext uri="{BB962C8B-B14F-4D97-AF65-F5344CB8AC3E}">
        <p14:creationId xmlns:p14="http://schemas.microsoft.com/office/powerpoint/2010/main" val="321353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230188"/>
            <a:ext cx="2886075" cy="216535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white">
                    <a:lumMod val="65000"/>
                  </a:prstClr>
                </a:solidFill>
              </a:rPr>
              <a:pPr/>
              <a:t>9</a:t>
            </a:fld>
            <a:endParaRPr lang="en-US" dirty="0">
              <a:solidFill>
                <a:prstClr val="white">
                  <a:lumMod val="65000"/>
                </a:prstClr>
              </a:solidFill>
            </a:endParaRPr>
          </a:p>
        </p:txBody>
      </p:sp>
    </p:spTree>
    <p:extLst>
      <p:ext uri="{BB962C8B-B14F-4D97-AF65-F5344CB8AC3E}">
        <p14:creationId xmlns:p14="http://schemas.microsoft.com/office/powerpoint/2010/main" val="319537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230188"/>
            <a:ext cx="2886075" cy="216535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white">
                    <a:lumMod val="65000"/>
                  </a:prstClr>
                </a:solidFill>
              </a:rPr>
              <a:pPr/>
              <a:t>10</a:t>
            </a:fld>
            <a:endParaRPr lang="en-US" dirty="0">
              <a:solidFill>
                <a:prstClr val="white">
                  <a:lumMod val="65000"/>
                </a:prstClr>
              </a:solidFill>
            </a:endParaRPr>
          </a:p>
        </p:txBody>
      </p:sp>
    </p:spTree>
    <p:extLst>
      <p:ext uri="{BB962C8B-B14F-4D97-AF65-F5344CB8AC3E}">
        <p14:creationId xmlns:p14="http://schemas.microsoft.com/office/powerpoint/2010/main" val="418821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16</a:t>
            </a:fld>
            <a:endParaRPr lang="en-US" dirty="0"/>
          </a:p>
        </p:txBody>
      </p:sp>
    </p:spTree>
    <p:extLst>
      <p:ext uri="{BB962C8B-B14F-4D97-AF65-F5344CB8AC3E}">
        <p14:creationId xmlns:p14="http://schemas.microsoft.com/office/powerpoint/2010/main" val="223665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17</a:t>
            </a:fld>
            <a:endParaRPr lang="en-US" dirty="0"/>
          </a:p>
        </p:txBody>
      </p:sp>
    </p:spTree>
    <p:extLst>
      <p:ext uri="{BB962C8B-B14F-4D97-AF65-F5344CB8AC3E}">
        <p14:creationId xmlns:p14="http://schemas.microsoft.com/office/powerpoint/2010/main" val="35031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18</a:t>
            </a:fld>
            <a:endParaRPr lang="en-US" dirty="0"/>
          </a:p>
        </p:txBody>
      </p:sp>
    </p:spTree>
    <p:extLst>
      <p:ext uri="{BB962C8B-B14F-4D97-AF65-F5344CB8AC3E}">
        <p14:creationId xmlns:p14="http://schemas.microsoft.com/office/powerpoint/2010/main" val="383136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26</a:t>
            </a:fld>
            <a:endParaRPr lang="en-US" dirty="0"/>
          </a:p>
        </p:txBody>
      </p:sp>
    </p:spTree>
    <p:extLst>
      <p:ext uri="{BB962C8B-B14F-4D97-AF65-F5344CB8AC3E}">
        <p14:creationId xmlns:p14="http://schemas.microsoft.com/office/powerpoint/2010/main" val="312297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27</a:t>
            </a:fld>
            <a:endParaRPr lang="en-US" dirty="0"/>
          </a:p>
        </p:txBody>
      </p:sp>
    </p:spTree>
    <p:extLst>
      <p:ext uri="{BB962C8B-B14F-4D97-AF65-F5344CB8AC3E}">
        <p14:creationId xmlns:p14="http://schemas.microsoft.com/office/powerpoint/2010/main" val="334721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28</a:t>
            </a:fld>
            <a:endParaRPr lang="en-US" dirty="0"/>
          </a:p>
        </p:txBody>
      </p:sp>
    </p:spTree>
    <p:extLst>
      <p:ext uri="{BB962C8B-B14F-4D97-AF65-F5344CB8AC3E}">
        <p14:creationId xmlns:p14="http://schemas.microsoft.com/office/powerpoint/2010/main" val="2964447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647700" y="3236913"/>
            <a:ext cx="7867650" cy="1587"/>
          </a:xfrm>
          <a:prstGeom prst="line">
            <a:avLst/>
          </a:prstGeom>
          <a:noFill/>
          <a:ln w="22225" algn="ctr">
            <a:solidFill>
              <a:srgbClr val="0F5E90"/>
            </a:solidFill>
            <a:round/>
            <a:headEnd/>
            <a:tailEnd/>
          </a:ln>
        </p:spPr>
      </p:cxnSp>
      <p:pic>
        <p:nvPicPr>
          <p:cNvPr id="4" name="Picture 8" descr="0827_DARPA_Vector_JS1_CMYK_CORRECTED_NL"/>
          <p:cNvPicPr>
            <a:picLocks noChangeAspect="1" noChangeArrowheads="1"/>
          </p:cNvPicPr>
          <p:nvPr/>
        </p:nvPicPr>
        <p:blipFill>
          <a:blip r:embed="rId2" cstate="print"/>
          <a:srcRect/>
          <a:stretch>
            <a:fillRect/>
          </a:stretch>
        </p:blipFill>
        <p:spPr bwMode="auto">
          <a:xfrm>
            <a:off x="381000" y="152400"/>
            <a:ext cx="1066800" cy="596900"/>
          </a:xfrm>
          <a:prstGeom prst="rect">
            <a:avLst/>
          </a:prstGeom>
          <a:noFill/>
        </p:spPr>
      </p:pic>
      <p:sp>
        <p:nvSpPr>
          <p:cNvPr id="2" name="Title 1"/>
          <p:cNvSpPr>
            <a:spLocks noGrp="1"/>
          </p:cNvSpPr>
          <p:nvPr>
            <p:ph type="ctrTitle"/>
          </p:nvPr>
        </p:nvSpPr>
        <p:spPr>
          <a:xfrm>
            <a:off x="665704" y="2514600"/>
            <a:ext cx="7772400" cy="884080"/>
          </a:xfrm>
          <a:prstGeom prst="rect">
            <a:avLst/>
          </a:prstGeom>
        </p:spPr>
        <p:txBody>
          <a:bodyPr>
            <a:normAutofit/>
          </a:bodyPr>
          <a:lstStyle>
            <a:lvl1pPr algn="ctr">
              <a:defRPr sz="24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9" name="Rectangle 8"/>
          <p:cNvSpPr/>
          <p:nvPr userDrawn="1"/>
        </p:nvSpPr>
        <p:spPr>
          <a:xfrm>
            <a:off x="771786" y="0"/>
            <a:ext cx="837221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Title 1"/>
          <p:cNvSpPr>
            <a:spLocks noGrp="1"/>
          </p:cNvSpPr>
          <p:nvPr>
            <p:ph type="ctrTitle"/>
          </p:nvPr>
        </p:nvSpPr>
        <p:spPr>
          <a:xfrm>
            <a:off x="875804" y="151418"/>
            <a:ext cx="7117425" cy="612648"/>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8" name="Straight Connector 7"/>
          <p:cNvCxnSpPr>
            <a:cxnSpLocks noChangeShapeType="1"/>
          </p:cNvCxnSpPr>
          <p:nvPr userDrawn="1"/>
        </p:nvCxnSpPr>
        <p:spPr bwMode="auto">
          <a:xfrm>
            <a:off x="973123" y="840101"/>
            <a:ext cx="7789877" cy="1587"/>
          </a:xfrm>
          <a:prstGeom prst="line">
            <a:avLst/>
          </a:prstGeom>
          <a:ln>
            <a:solidFill>
              <a:srgbClr val="000099"/>
            </a:solidFill>
            <a:headEnd/>
            <a:tailEnd/>
          </a:ln>
          <a:ex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904" y="118164"/>
            <a:ext cx="1085438" cy="655071"/>
          </a:xfrm>
          <a:prstGeom prst="rect">
            <a:avLst/>
          </a:prstGeom>
        </p:spPr>
      </p:pic>
      <p:sp>
        <p:nvSpPr>
          <p:cNvPr id="6" name="TextBox 5"/>
          <p:cNvSpPr txBox="1"/>
          <p:nvPr userDrawn="1"/>
        </p:nvSpPr>
        <p:spPr>
          <a:xfrm>
            <a:off x="3540155" y="6648113"/>
            <a:ext cx="2365695" cy="276999"/>
          </a:xfrm>
          <a:prstGeom prst="rect">
            <a:avLst/>
          </a:prstGeom>
          <a:noFill/>
        </p:spPr>
        <p:txBody>
          <a:bodyPr wrap="square" rtlCol="0">
            <a:spAutoFit/>
          </a:bodyPr>
          <a:lstStyle/>
          <a:p>
            <a:pPr algn="ctr"/>
            <a:r>
              <a:rPr lang="en-US" sz="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FOR OFFICIAL</a:t>
            </a:r>
            <a:r>
              <a:rPr lang="en-US" sz="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USE ONLY</a:t>
            </a:r>
            <a:endParaRPr lang="en-US" sz="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5953125" cy="609600"/>
          </a:xfrm>
          <a:prstGeom prst="rect">
            <a:avLst/>
          </a:prstGeom>
        </p:spPr>
        <p:txBody>
          <a:bodyPr rtlCol="0">
            <a:normAutofit/>
          </a:body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7" name="Slide Number Placeholder 5"/>
          <p:cNvSpPr>
            <a:spLocks noGrp="1"/>
          </p:cNvSpPr>
          <p:nvPr>
            <p:ph type="sldNum" sz="quarter" idx="11"/>
          </p:nvPr>
        </p:nvSpPr>
        <p:spPr>
          <a:xfrm>
            <a:off x="8102430" y="6553200"/>
            <a:ext cx="762000" cy="292102"/>
          </a:xfrm>
          <a:prstGeom prst="rect">
            <a:avLst/>
          </a:prstGeom>
        </p:spPr>
        <p:txBody>
          <a:bodyPr/>
          <a:lstStyle>
            <a:lvl1pPr>
              <a:defRPr/>
            </a:lvl1pPr>
          </a:lstStyle>
          <a:p>
            <a:fld id="{50F135E3-8F34-4A29-9669-1DDAB282D02A}"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414" y="130207"/>
            <a:ext cx="1085438" cy="655071"/>
          </a:xfrm>
          <a:prstGeom prst="rect">
            <a:avLst/>
          </a:prstGeom>
        </p:spPr>
      </p:pic>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8105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lide_No Subtitl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102600" y="6553201"/>
            <a:ext cx="762000" cy="292100"/>
          </a:xfrm>
          <a:prstGeom prst="rect">
            <a:avLst/>
          </a:prstGeom>
        </p:spPr>
        <p:txBody>
          <a:bodyPr/>
          <a:lstStyle>
            <a:lvl1pPr>
              <a:defRPr smtClean="0"/>
            </a:lvl1pPr>
          </a:lstStyle>
          <a:p>
            <a:pPr>
              <a:defRPr/>
            </a:pPr>
            <a:fld id="{1D5132CC-F43C-4ADE-9986-A369ED8AED46}" type="slidenum">
              <a:rPr lang="en-US"/>
              <a:pPr>
                <a:defRPr/>
              </a:pPr>
              <a:t>‹#›</a:t>
            </a:fld>
            <a:endParaRPr lang="en-US" dirty="0"/>
          </a:p>
        </p:txBody>
      </p:sp>
      <p:sp>
        <p:nvSpPr>
          <p:cNvPr id="3" name="Footer Placeholder 1"/>
          <p:cNvSpPr>
            <a:spLocks noGrp="1"/>
          </p:cNvSpPr>
          <p:nvPr>
            <p:ph type="ftr" sz="quarter" idx="11"/>
          </p:nvPr>
        </p:nvSpPr>
        <p:spPr/>
        <p:txBody>
          <a:bodyPr/>
          <a:lstStyle>
            <a:lvl1pPr algn="ctr">
              <a:defRPr sz="900" dirty="0" smtClean="0">
                <a:solidFill>
                  <a:schemeClr val="tx1">
                    <a:lumMod val="50000"/>
                    <a:lumOff val="50000"/>
                  </a:schemeClr>
                </a:solidFill>
              </a:defRPr>
            </a:lvl1pPr>
          </a:lstStyle>
          <a:p>
            <a:pPr>
              <a:defRPr/>
            </a:pPr>
            <a:r>
              <a:rPr lang="en-US" dirty="0">
                <a:solidFill>
                  <a:prstClr val="black">
                    <a:lumMod val="50000"/>
                    <a:lumOff val="50000"/>
                  </a:prstClr>
                </a:solidFill>
              </a:rPr>
              <a:t>DISTRIBUTION F: Further dissemination only as directed by DARPA Public Release Center or higher DoD authority</a:t>
            </a:r>
          </a:p>
        </p:txBody>
      </p:sp>
    </p:spTree>
    <p:extLst>
      <p:ext uri="{BB962C8B-B14F-4D97-AF65-F5344CB8AC3E}">
        <p14:creationId xmlns:p14="http://schemas.microsoft.com/office/powerpoint/2010/main" val="276999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D. Distribution authorized to Department of Defense and U.S. DoD contractors only; Administrative or Operational Use; 29 Apr 16. Other requests for this document shall be referred to DARPA/CMO.</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fontAlgn="auto">
              <a:spcBef>
                <a:spcPts val="0"/>
              </a:spcBef>
              <a:spcAft>
                <a:spcPts val="0"/>
              </a:spcAft>
            </a:pPr>
            <a:r>
              <a:rPr lang="en-US" baseline="0" dirty="0" smtClean="0">
                <a:solidFill>
                  <a:prstClr val="black"/>
                </a:solidFill>
                <a:latin typeface="Tahoma" pitchFamily="34" charset="0"/>
                <a:ea typeface="Tahoma" pitchFamily="34" charset="0"/>
                <a:cs typeface="Tahoma" pitchFamily="34" charset="0"/>
              </a:rPr>
              <a:t>www.darpa.mil</a:t>
            </a:r>
            <a:endParaRPr lang="en-US" baseline="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335577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gue Slide">
    <p:spTree>
      <p:nvGrpSpPr>
        <p:cNvPr id="1" name=""/>
        <p:cNvGrpSpPr/>
        <p:nvPr/>
      </p:nvGrpSpPr>
      <p:grpSpPr>
        <a:xfrm>
          <a:off x="0" y="0"/>
          <a:ext cx="0" cy="0"/>
          <a:chOff x="0" y="0"/>
          <a:chExt cx="0" cy="0"/>
        </a:xfrm>
      </p:grpSpPr>
      <p:cxnSp>
        <p:nvCxnSpPr>
          <p:cNvPr id="3" name="Straight Connector 2"/>
          <p:cNvCxnSpPr/>
          <p:nvPr/>
        </p:nvCxnSpPr>
        <p:spPr>
          <a:xfrm>
            <a:off x="647700" y="3236913"/>
            <a:ext cx="7867650" cy="1587"/>
          </a:xfrm>
          <a:prstGeom prst="line">
            <a:avLst/>
          </a:prstGeom>
          <a:ln w="22225">
            <a:solidFill>
              <a:srgbClr val="324AC0"/>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665704" y="2514600"/>
            <a:ext cx="7772400" cy="884080"/>
          </a:xfrm>
          <a:prstGeom prst="rect">
            <a:avLst/>
          </a:prstGeom>
        </p:spPr>
        <p:txBody>
          <a:bodyPr>
            <a:normAutofit/>
          </a:bodyPr>
          <a:lstStyle>
            <a:lvl1pPr algn="ctr">
              <a:defRPr sz="2400">
                <a:latin typeface="Tahoma" pitchFamily="34" charset="0"/>
                <a:cs typeface="Tahoma"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smtClean="0"/>
            </a:lvl1pPr>
          </a:lstStyle>
          <a:p>
            <a:pPr>
              <a:defRPr/>
            </a:pPr>
            <a:r>
              <a:rPr lang="en-US" dirty="0"/>
              <a:t>Distribution Statement</a:t>
            </a:r>
          </a:p>
        </p:txBody>
      </p:sp>
      <p:sp>
        <p:nvSpPr>
          <p:cNvPr id="5"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latin typeface="Calibri" pitchFamily="-32" charset="0"/>
                <a:ea typeface="ＭＳ Ｐゴシック" pitchFamily="-32" charset="-128"/>
              </a:defRPr>
            </a:lvl1pPr>
          </a:lstStyle>
          <a:p>
            <a:pPr>
              <a:defRPr/>
            </a:pPr>
            <a:fld id="{07603495-C550-49C1-99D2-2F4BF61EE71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409575" y="1065213"/>
            <a:ext cx="8248650" cy="1587"/>
          </a:xfrm>
          <a:prstGeom prst="line">
            <a:avLst/>
          </a:prstGeom>
          <a:noFill/>
          <a:ln w="22225" algn="ctr">
            <a:solidFill>
              <a:srgbClr val="0F5E90"/>
            </a:solidFill>
            <a:round/>
            <a:headEnd/>
            <a:tailEnd/>
          </a:ln>
        </p:spPr>
      </p:cxnSp>
      <p:pic>
        <p:nvPicPr>
          <p:cNvPr id="5" name="Picture 9" descr="0827_DARPA_Vector_JS1_CMYK_CORRECTED_NL"/>
          <p:cNvPicPr>
            <a:picLocks noChangeAspect="1" noChangeArrowheads="1"/>
          </p:cNvPicPr>
          <p:nvPr/>
        </p:nvPicPr>
        <p:blipFill>
          <a:blip r:embed="rId2" cstate="print"/>
          <a:srcRect/>
          <a:stretch>
            <a:fillRect/>
          </a:stretch>
        </p:blipFill>
        <p:spPr bwMode="auto">
          <a:xfrm>
            <a:off x="381000" y="152400"/>
            <a:ext cx="1066800" cy="596900"/>
          </a:xfrm>
          <a:prstGeom prst="rect">
            <a:avLst/>
          </a:prstGeom>
          <a:noFill/>
        </p:spPr>
      </p:pic>
      <p:sp>
        <p:nvSpPr>
          <p:cNvPr id="3" name="Content Placeholder 2"/>
          <p:cNvSpPr>
            <a:spLocks noGrp="1"/>
          </p:cNvSpPr>
          <p:nvPr>
            <p:ph idx="1"/>
          </p:nvPr>
        </p:nvSpPr>
        <p:spPr>
          <a:xfrm>
            <a:off x="457200" y="1600200"/>
            <a:ext cx="8229600" cy="4525963"/>
          </a:xfrm>
        </p:spPr>
        <p:txBody>
          <a:bodyPr/>
          <a:lstStyle>
            <a:lvl1pPr>
              <a:buNone/>
              <a:defRPr sz="1800" b="1">
                <a:latin typeface="Tahoma" pitchFamily="34" charset="0"/>
                <a:cs typeface="Tahoma" pitchFamily="34" charset="0"/>
              </a:defRPr>
            </a:lvl1pPr>
            <a:lvl2pPr>
              <a:buFont typeface="Arial" pitchFamily="34" charset="0"/>
              <a:buChar char="•"/>
              <a:defRPr sz="1600">
                <a:latin typeface="Tahoma" pitchFamily="34" charset="0"/>
                <a:cs typeface="Tahoma" pitchFamily="34" charset="0"/>
              </a:defRPr>
            </a:lvl2pPr>
            <a:lvl3pPr>
              <a:buFont typeface="Courier New" pitchFamily="49" charset="0"/>
              <a:buChar char="o"/>
              <a:defRPr sz="1400">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3"/>
          </p:nvPr>
        </p:nvSpPr>
        <p:spPr>
          <a:xfrm>
            <a:off x="1600200" y="304800"/>
            <a:ext cx="6477000" cy="381000"/>
          </a:xfrm>
        </p:spPr>
        <p:txBody>
          <a:bodyPr>
            <a:noAutofit/>
          </a:bodyPr>
          <a:lstStyle>
            <a:lvl1pPr>
              <a:buNone/>
              <a:defRPr sz="2400" b="0">
                <a:latin typeface="Tahoma" pitchFamily="34" charset="0"/>
                <a:cs typeface="Tahoma" pitchFamily="34" charset="0"/>
              </a:defRPr>
            </a:lvl1pPr>
            <a:lvl2pPr>
              <a:defRPr sz="2400">
                <a:latin typeface="Tahoma" pitchFamily="34" charset="0"/>
                <a:cs typeface="Tahoma" pitchFamily="34" charset="0"/>
              </a:defRPr>
            </a:lvl2pPr>
            <a:lvl3pPr>
              <a:defRPr sz="2400">
                <a:latin typeface="Tahoma" pitchFamily="34" charset="0"/>
                <a:cs typeface="Tahoma" pitchFamily="34" charset="0"/>
              </a:defRPr>
            </a:lvl3pPr>
            <a:lvl4pPr>
              <a:defRPr sz="2400">
                <a:latin typeface="Tahoma" pitchFamily="34" charset="0"/>
                <a:cs typeface="Tahoma" pitchFamily="34" charset="0"/>
              </a:defRPr>
            </a:lvl4pPr>
            <a:lvl5pPr>
              <a:defRPr sz="2400">
                <a:latin typeface="Tahoma" pitchFamily="34" charset="0"/>
                <a:cs typeface="Tahoma" pitchFamily="34" charset="0"/>
              </a:defRPr>
            </a:lvl5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_Graphic">
    <p:spTree>
      <p:nvGrpSpPr>
        <p:cNvPr id="1" name=""/>
        <p:cNvGrpSpPr/>
        <p:nvPr/>
      </p:nvGrpSpPr>
      <p:grpSpPr>
        <a:xfrm>
          <a:off x="0" y="0"/>
          <a:ext cx="0" cy="0"/>
          <a:chOff x="0" y="0"/>
          <a:chExt cx="0" cy="0"/>
        </a:xfrm>
      </p:grpSpPr>
      <p:pic>
        <p:nvPicPr>
          <p:cNvPr id="2" name="Picture 5" descr="DARPA_blue.gif"/>
          <p:cNvPicPr>
            <a:picLocks noChangeAspect="1"/>
          </p:cNvPicPr>
          <p:nvPr/>
        </p:nvPicPr>
        <p:blipFill>
          <a:blip r:embed="rId2" cstate="print"/>
          <a:srcRect/>
          <a:stretch>
            <a:fillRect/>
          </a:stretch>
        </p:blipFill>
        <p:spPr bwMode="auto">
          <a:xfrm>
            <a:off x="285750" y="206375"/>
            <a:ext cx="1195388" cy="647700"/>
          </a:xfrm>
          <a:prstGeom prst="rect">
            <a:avLst/>
          </a:prstGeom>
          <a:noFill/>
          <a:ln w="9525">
            <a:noFill/>
            <a:miter lim="800000"/>
            <a:headEnd/>
            <a:tailEnd/>
          </a:ln>
        </p:spPr>
      </p:pic>
      <p:sp>
        <p:nvSpPr>
          <p:cNvPr id="3" name="Footer Placeholder 4"/>
          <p:cNvSpPr>
            <a:spLocks noGrp="1"/>
          </p:cNvSpPr>
          <p:nvPr>
            <p:ph type="ftr" sz="quarter" idx="10"/>
          </p:nvPr>
        </p:nvSpPr>
        <p:spPr/>
        <p:txBody>
          <a:bodyPr/>
          <a:lstStyle>
            <a:lvl1pPr>
              <a:defRPr smtClean="0"/>
            </a:lvl1pPr>
          </a:lstStyle>
          <a:p>
            <a:pPr>
              <a:defRPr/>
            </a:pPr>
            <a:r>
              <a:rPr lang="en-US" dirty="0"/>
              <a:t>Distribution Statement</a:t>
            </a:r>
          </a:p>
        </p:txBody>
      </p:sp>
      <p:sp>
        <p:nvSpPr>
          <p:cNvPr id="4"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latin typeface="Calibri" pitchFamily="-32" charset="0"/>
                <a:ea typeface="ＭＳ Ｐゴシック" pitchFamily="-32" charset="-128"/>
              </a:defRPr>
            </a:lvl1pPr>
          </a:lstStyle>
          <a:p>
            <a:pPr>
              <a:defRPr/>
            </a:pPr>
            <a:fld id="{938AF8FA-0832-47CB-B074-E4FF333E115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8" descr="0827_DARPA_Vector_JS1_CMYK_CORRECTED_NL"/>
          <p:cNvPicPr>
            <a:picLocks noChangeAspect="1" noChangeArrowheads="1"/>
          </p:cNvPicPr>
          <p:nvPr/>
        </p:nvPicPr>
        <p:blipFill>
          <a:blip r:embed="rId2" cstate="print"/>
          <a:srcRect/>
          <a:stretch>
            <a:fillRect/>
          </a:stretch>
        </p:blipFill>
        <p:spPr bwMode="auto">
          <a:xfrm>
            <a:off x="3657600" y="5029200"/>
            <a:ext cx="1828800" cy="1022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409575" y="839788"/>
            <a:ext cx="8248650" cy="1587"/>
          </a:xfrm>
          <a:prstGeom prst="line">
            <a:avLst/>
          </a:prstGeom>
          <a:ln w="22225">
            <a:solidFill>
              <a:srgbClr val="324A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baseline="0" smtClean="0">
                <a:solidFill>
                  <a:srgbClr val="898989"/>
                </a:solidFill>
                <a:latin typeface="Calibri" pitchFamily="-32" charset="0"/>
                <a:ea typeface="ＭＳ Ｐゴシック" pitchFamily="-32" charset="-128"/>
              </a:defRPr>
            </a:lvl1pPr>
          </a:lstStyle>
          <a:p>
            <a:pPr>
              <a:defRPr/>
            </a:pPr>
            <a:fld id="{641DB559-9A6F-49CD-978A-7EC9A30B7E82}" type="datetimeFigureOut">
              <a:rPr lang="en-US"/>
              <a:pPr>
                <a:defRPr/>
              </a:pPr>
              <a:t>7/19/2016</a:t>
            </a:fld>
            <a:endParaRPr lang="en-US" dirty="0"/>
          </a:p>
        </p:txBody>
      </p:sp>
      <p:sp>
        <p:nvSpPr>
          <p:cNvPr id="6" name="Footer Placeholder 4"/>
          <p:cNvSpPr>
            <a:spLocks noGrp="1"/>
          </p:cNvSpPr>
          <p:nvPr>
            <p:ph type="ftr" sz="quarter" idx="11"/>
          </p:nvPr>
        </p:nvSpPr>
        <p:spPr/>
        <p:txBody>
          <a:bodyPr/>
          <a:lstStyle>
            <a:lvl1pPr>
              <a:defRPr smtClean="0"/>
            </a:lvl1pPr>
          </a:lstStyle>
          <a:p>
            <a:pPr>
              <a:defRPr/>
            </a:pPr>
            <a:r>
              <a:rPr lang="en-US" dirty="0"/>
              <a:t>Distribution Statement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latin typeface="Calibri" pitchFamily="-32" charset="0"/>
                <a:ea typeface="ＭＳ Ｐゴシック" pitchFamily="-32" charset="-128"/>
              </a:defRPr>
            </a:lvl1pPr>
          </a:lstStyle>
          <a:p>
            <a:pPr>
              <a:defRPr/>
            </a:pPr>
            <a:fld id="{63B56125-906A-46AD-A02B-E4A8051B730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2" name="Straight Connector 1"/>
          <p:cNvCxnSpPr/>
          <p:nvPr/>
        </p:nvCxnSpPr>
        <p:spPr>
          <a:xfrm>
            <a:off x="409575" y="839788"/>
            <a:ext cx="8248650" cy="1587"/>
          </a:xfrm>
          <a:prstGeom prst="line">
            <a:avLst/>
          </a:prstGeom>
          <a:ln w="22225">
            <a:solidFill>
              <a:srgbClr val="324AC0"/>
            </a:solidFill>
          </a:ln>
        </p:spPr>
        <p:style>
          <a:lnRef idx="1">
            <a:schemeClr val="accent1"/>
          </a:lnRef>
          <a:fillRef idx="0">
            <a:schemeClr val="accent1"/>
          </a:fillRef>
          <a:effectRef idx="0">
            <a:schemeClr val="accent1"/>
          </a:effectRef>
          <a:fontRef idx="minor">
            <a:schemeClr val="tx1"/>
          </a:fontRef>
        </p:style>
      </p:cxnSp>
      <p:sp>
        <p:nvSpPr>
          <p:cNvPr id="3" name="Footer Placeholder 4"/>
          <p:cNvSpPr>
            <a:spLocks noGrp="1"/>
          </p:cNvSpPr>
          <p:nvPr>
            <p:ph type="ftr" sz="quarter" idx="10"/>
          </p:nvPr>
        </p:nvSpPr>
        <p:spPr/>
        <p:txBody>
          <a:bodyPr/>
          <a:lstStyle>
            <a:lvl1pPr>
              <a:defRPr smtClean="0"/>
            </a:lvl1pPr>
          </a:lstStyle>
          <a:p>
            <a:pPr>
              <a:defRPr/>
            </a:pPr>
            <a:r>
              <a:rPr lang="en-US" dirty="0"/>
              <a:t>Distribution Statement</a:t>
            </a:r>
          </a:p>
        </p:txBody>
      </p:sp>
      <p:sp>
        <p:nvSpPr>
          <p:cNvPr id="4"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latin typeface="Calibri" pitchFamily="-32" charset="0"/>
                <a:ea typeface="ＭＳ Ｐゴシック" pitchFamily="-32" charset="-128"/>
              </a:defRPr>
            </a:lvl1pPr>
          </a:lstStyle>
          <a:p>
            <a:pPr>
              <a:defRPr/>
            </a:pPr>
            <a:fld id="{D67F61DA-6859-4D38-87F4-13805D87653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1486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5505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aseline="0" smtClean="0">
                <a:solidFill>
                  <a:srgbClr val="898989"/>
                </a:solidFill>
                <a:latin typeface="Tahoma" pitchFamily="-32" charset="0"/>
                <a:ea typeface="ＭＳ Ｐゴシック" pitchFamily="-32" charset="-128"/>
                <a:cs typeface="Tahoma" pitchFamily="-32" charset="0"/>
              </a:defRPr>
            </a:lvl1pPr>
          </a:lstStyle>
          <a:p>
            <a:pPr>
              <a:defRPr/>
            </a:pPr>
            <a:r>
              <a:rPr lang="en-US" dirty="0"/>
              <a:t>Distribution Statement</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3" r:id="rId5"/>
    <p:sldLayoutId id="2147483685" r:id="rId6"/>
    <p:sldLayoutId id="2147483686"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2400" kern="1200">
          <a:solidFill>
            <a:schemeClr val="tx1"/>
          </a:solidFill>
          <a:latin typeface="Tahoma" pitchFamily="34" charset="0"/>
          <a:ea typeface="ＭＳ Ｐゴシック" pitchFamily="-32" charset="-128"/>
          <a:cs typeface="ＭＳ Ｐゴシック" pitchFamily="-32" charset="-128"/>
        </a:defRPr>
      </a:lvl1pPr>
      <a:lvl2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2pPr>
      <a:lvl3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3pPr>
      <a:lvl4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4pPr>
      <a:lvl5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5pPr>
      <a:lvl6pPr marL="4572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6pPr>
      <a:lvl7pPr marL="9144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7pPr>
      <a:lvl8pPr marL="13716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8pPr>
      <a:lvl9pPr marL="18288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9pPr>
    </p:titleStyle>
    <p:bodyStyle>
      <a:lvl1pPr marL="342900" indent="-342900" algn="l" rtl="0" eaLnBrk="1" fontAlgn="base" hangingPunct="1">
        <a:spcBef>
          <a:spcPct val="20000"/>
        </a:spcBef>
        <a:spcAft>
          <a:spcPct val="0"/>
        </a:spcAft>
        <a:buFont typeface="Arial" charset="0"/>
        <a:defRPr b="1" kern="1200">
          <a:solidFill>
            <a:schemeClr val="tx1"/>
          </a:solidFill>
          <a:latin typeface="Tahoma" pitchFamily="34" charset="0"/>
          <a:ea typeface="ＭＳ Ｐゴシック" pitchFamily="-32" charset="-128"/>
          <a:cs typeface="ＭＳ Ｐゴシック" pitchFamily="-32" charset="-128"/>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Tahoma" pitchFamily="34" charset="0"/>
          <a:ea typeface="ＭＳ Ｐゴシック" pitchFamily="-32" charset="-128"/>
          <a:cs typeface="ＭＳ Ｐゴシック" pitchFamily="-32" charset="-128"/>
        </a:defRPr>
      </a:lvl2pPr>
      <a:lvl3pPr marL="1143000" indent="-228600" algn="l" rtl="0" eaLnBrk="1" fontAlgn="base" hangingPunct="1">
        <a:spcBef>
          <a:spcPct val="20000"/>
        </a:spcBef>
        <a:spcAft>
          <a:spcPct val="0"/>
        </a:spcAft>
        <a:buFont typeface="Courier New" pitchFamily="-128" charset="0"/>
        <a:buChar char="o"/>
        <a:defRPr sz="1400" kern="1200">
          <a:solidFill>
            <a:schemeClr val="tx1"/>
          </a:solidFill>
          <a:latin typeface="Tahoma" pitchFamily="34" charset="0"/>
          <a:ea typeface="ＭＳ Ｐゴシック" pitchFamily="-32" charset="-128"/>
          <a:cs typeface="ＭＳ Ｐゴシック" pitchFamily="-32" charset="-128"/>
        </a:defRPr>
      </a:lvl3pPr>
      <a:lvl4pPr marL="16002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4pPr>
      <a:lvl5pPr marL="20574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1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 Target="slide2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itle 15"/>
          <p:cNvSpPr>
            <a:spLocks noGrp="1"/>
          </p:cNvSpPr>
          <p:nvPr>
            <p:ph type="ctrTitle"/>
          </p:nvPr>
        </p:nvSpPr>
        <p:spPr/>
        <p:txBody>
          <a:bodyPr/>
          <a:lstStyle/>
          <a:p>
            <a: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rPr>
              <a:t>P</a:t>
            </a:r>
            <a:r>
              <a:rPr lang="en-US" b="0" dirty="0" smtClean="0">
                <a:solidFill>
                  <a:prstClr val="black"/>
                </a:solidFill>
              </a:rPr>
              <a:t>rogram Protection Planning Awareness &amp; </a:t>
            </a:r>
            <a:br>
              <a:rPr lang="en-US" b="0" dirty="0" smtClean="0">
                <a:solidFill>
                  <a:prstClr val="black"/>
                </a:solidFill>
              </a:rPr>
            </a:br>
            <a:r>
              <a:rPr lang="en-US" b="0" dirty="0" smtClean="0">
                <a:solidFill>
                  <a:prstClr val="black"/>
                </a:solidFill>
              </a:rPr>
              <a:t>SAP Initiatives for the Defense Industry Base</a:t>
            </a:r>
            <a:endParaRPr lang="en-US" b="0" dirty="0"/>
          </a:p>
        </p:txBody>
      </p:sp>
      <p:sp>
        <p:nvSpPr>
          <p:cNvPr id="19" name="Text Placeholder 18"/>
          <p:cNvSpPr>
            <a:spLocks noGrp="1"/>
          </p:cNvSpPr>
          <p:nvPr>
            <p:ph type="body" sz="quarter" idx="13"/>
          </p:nvPr>
        </p:nvSpPr>
        <p:spPr/>
        <p:txBody>
          <a:bodyPr/>
          <a:lstStyle/>
          <a:p>
            <a:r>
              <a:rPr lang="en-US" dirty="0" smtClean="0">
                <a:ea typeface="Tahoma" panose="020B0604030504040204" pitchFamily="34" charset="0"/>
                <a:cs typeface="Tahoma" panose="020B0604030504040204" pitchFamily="34" charset="0"/>
              </a:rPr>
              <a:t>July 2016</a:t>
            </a:r>
            <a:endParaRPr lang="en-US" dirty="0">
              <a:ea typeface="Tahoma" panose="020B0604030504040204" pitchFamily="34" charset="0"/>
              <a:cs typeface="Tahoma" panose="020B0604030504040204" pitchFamily="34" charset="0"/>
            </a:endParaRPr>
          </a:p>
        </p:txBody>
      </p:sp>
      <p:sp>
        <p:nvSpPr>
          <p:cNvPr id="6" name="Title 15"/>
          <p:cNvSpPr txBox="1">
            <a:spLocks/>
          </p:cNvSpPr>
          <p:nvPr/>
        </p:nvSpPr>
        <p:spPr bwMode="auto">
          <a:xfrm>
            <a:off x="682625" y="2895600"/>
            <a:ext cx="7772400" cy="1447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2400" b="1"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2pPr>
            <a:lvl3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3pPr>
            <a:lvl4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4pPr>
            <a:lvl5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5pPr>
            <a:lvl6pPr marL="4572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6pPr>
            <a:lvl7pPr marL="9144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7pPr>
            <a:lvl8pPr marL="13716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8pPr>
            <a:lvl9pPr marL="18288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9pPr>
          </a:lstStyle>
          <a:p>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i="1" baseline="0" dirty="0" smtClean="0">
                <a:solidFill>
                  <a:prstClr val="black"/>
                </a:solidFill>
              </a:rPr>
              <a:t>Presentation to:</a:t>
            </a:r>
          </a:p>
          <a:p>
            <a:r>
              <a:rPr lang="en-US" b="0" baseline="0" dirty="0" smtClean="0">
                <a:solidFill>
                  <a:prstClr val="black"/>
                </a:solidFill>
              </a:rPr>
              <a:t>INCOSE Orlando</a:t>
            </a:r>
          </a:p>
          <a:p>
            <a:endParaRPr lang="en-US" sz="1800" b="0" baseline="0" dirty="0" smtClean="0">
              <a:solidFill>
                <a:prstClr val="black"/>
              </a:solidFill>
            </a:endParaRPr>
          </a:p>
          <a:p>
            <a:endParaRPr lang="en-US" sz="1800" b="0" baseline="0" dirty="0" smtClean="0">
              <a:solidFill>
                <a:prstClr val="black"/>
              </a:solidFill>
            </a:endParaRPr>
          </a:p>
          <a:p>
            <a:endParaRPr lang="en-US" sz="1800" b="0" baseline="0" dirty="0">
              <a:solidFill>
                <a:prstClr val="black"/>
              </a:solidFill>
            </a:endParaRPr>
          </a:p>
          <a:p>
            <a:r>
              <a:rPr lang="en-US" sz="1600" b="0" i="1" baseline="0" dirty="0" smtClean="0">
                <a:solidFill>
                  <a:prstClr val="black"/>
                </a:solidFill>
              </a:rPr>
              <a:t>Darin J. Smith</a:t>
            </a:r>
          </a:p>
          <a:p>
            <a:r>
              <a:rPr lang="en-US" sz="1600" b="0" i="1" baseline="0" dirty="0" smtClean="0">
                <a:solidFill>
                  <a:prstClr val="black"/>
                </a:solidFill>
              </a:rPr>
              <a:t>Director, Special Programs</a:t>
            </a:r>
          </a:p>
          <a:p>
            <a:r>
              <a:rPr lang="en-US" sz="1600" b="0" i="1" baseline="0" dirty="0" smtClean="0">
                <a:solidFill>
                  <a:prstClr val="black"/>
                </a:solidFill>
              </a:rPr>
              <a:t>Security &amp; Intelligence Directorate</a:t>
            </a:r>
            <a:endParaRPr lang="en-US" sz="1600" b="0" i="1" baseline="0" dirty="0"/>
          </a:p>
        </p:txBody>
      </p:sp>
    </p:spTree>
    <p:extLst>
      <p:ext uri="{BB962C8B-B14F-4D97-AF65-F5344CB8AC3E}">
        <p14:creationId xmlns:p14="http://schemas.microsoft.com/office/powerpoint/2010/main" val="29113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6522" y="1495313"/>
            <a:ext cx="6938683" cy="1484555"/>
          </a:xfrm>
          <a:prstGeom prst="rect">
            <a:avLst/>
          </a:prstGeom>
          <a:ln>
            <a:solidFill>
              <a:schemeClr val="bg1">
                <a:lumMod val="65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6522" y="3517751"/>
            <a:ext cx="6938683" cy="1484555"/>
          </a:xfrm>
          <a:prstGeom prst="rect">
            <a:avLst/>
          </a:prstGeom>
          <a:ln>
            <a:solidFill>
              <a:schemeClr val="bg1">
                <a:lumMod val="65000"/>
              </a:schemeClr>
            </a:solidFill>
          </a:ln>
        </p:spPr>
      </p:pic>
      <p:sp>
        <p:nvSpPr>
          <p:cNvPr id="5" name="TextBox 4"/>
          <p:cNvSpPr txBox="1"/>
          <p:nvPr/>
        </p:nvSpPr>
        <p:spPr>
          <a:xfrm>
            <a:off x="6858000" y="6642556"/>
            <a:ext cx="2286000" cy="215444"/>
          </a:xfrm>
          <a:prstGeom prst="rect">
            <a:avLst/>
          </a:prstGeom>
          <a:noFill/>
        </p:spPr>
        <p:txBody>
          <a:bodyPr wrap="square" rtlCol="0">
            <a:spAutoFit/>
          </a:bodyPr>
          <a:lstStyle/>
          <a:p>
            <a:pPr algn="r"/>
            <a:r>
              <a:rPr lang="en-US" sz="800" baseline="0" dirty="0" smtClean="0">
                <a:solidFill>
                  <a:schemeClr val="bg1">
                    <a:lumMod val="65000"/>
                  </a:schemeClr>
                </a:solidFill>
              </a:rPr>
              <a:t>Source: DARPA (@DARPA)</a:t>
            </a:r>
            <a:endParaRPr lang="en-US" sz="800" baseline="0" dirty="0">
              <a:solidFill>
                <a:schemeClr val="bg1">
                  <a:lumMod val="65000"/>
                </a:schemeClr>
              </a:solidFill>
            </a:endParaRPr>
          </a:p>
        </p:txBody>
      </p:sp>
      <p:sp>
        <p:nvSpPr>
          <p:cNvPr id="6"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62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704" y="2362200"/>
            <a:ext cx="7772400" cy="884080"/>
          </a:xfrm>
        </p:spPr>
        <p:txBody>
          <a:bodyPr>
            <a:noAutofit/>
          </a:bodyPr>
          <a:lstStyle/>
          <a:p>
            <a:r>
              <a:rPr lang="en-US" dirty="0" smtClean="0"/>
              <a:t>But the adversary is not just watching …</a:t>
            </a:r>
            <a:endParaRPr lang="en-US" dirty="0"/>
          </a:p>
        </p:txBody>
      </p:sp>
      <p:sp>
        <p:nvSpPr>
          <p:cNvPr id="4"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0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43200" y="2971800"/>
            <a:ext cx="6400800" cy="1200329"/>
          </a:xfrm>
          <a:prstGeom prst="rect">
            <a:avLst/>
          </a:prstGeom>
        </p:spPr>
        <p:txBody>
          <a:bodyPr wrap="square" lIns="457200" rIns="457200">
            <a:spAutoFit/>
          </a:bodyPr>
          <a:lstStyle/>
          <a:p>
            <a:r>
              <a:rPr lang="en-US" baseline="0" dirty="0" smtClean="0">
                <a:solidFill>
                  <a:srgbClr val="211D1E"/>
                </a:solidFill>
                <a:latin typeface="Minion Pro"/>
              </a:rPr>
              <a:t>“The </a:t>
            </a:r>
            <a:r>
              <a:rPr lang="en-US" baseline="0" dirty="0">
                <a:solidFill>
                  <a:srgbClr val="211D1E"/>
                </a:solidFill>
                <a:latin typeface="Minion Pro"/>
              </a:rPr>
              <a:t>scale of international theft of American intellectual property (IP) is unprecedented—hundreds of billions of dollars per year, on the order of the size of U.S. exports to Asia</a:t>
            </a:r>
            <a:r>
              <a:rPr lang="en-US" baseline="0" dirty="0" smtClean="0">
                <a:solidFill>
                  <a:srgbClr val="211D1E"/>
                </a:solidFill>
                <a:latin typeface="Minion Pro"/>
              </a:rPr>
              <a:t>.”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7999"/>
            <a:ext cx="2286000" cy="2958352"/>
          </a:xfrm>
          <a:prstGeom prst="rect">
            <a:avLst/>
          </a:prstGeom>
        </p:spPr>
      </p:pic>
      <p:sp>
        <p:nvSpPr>
          <p:cNvPr id="12" name="Rectangle 11"/>
          <p:cNvSpPr/>
          <p:nvPr/>
        </p:nvSpPr>
        <p:spPr>
          <a:xfrm>
            <a:off x="2743200" y="4265474"/>
            <a:ext cx="6400800" cy="1754326"/>
          </a:xfrm>
          <a:prstGeom prst="rect">
            <a:avLst/>
          </a:prstGeom>
        </p:spPr>
        <p:txBody>
          <a:bodyPr wrap="square" lIns="457200" rIns="457200">
            <a:spAutoFit/>
          </a:bodyPr>
          <a:lstStyle/>
          <a:p>
            <a:r>
              <a:rPr lang="en-US" baseline="0" dirty="0" smtClean="0">
                <a:solidFill>
                  <a:srgbClr val="211D1E"/>
                </a:solidFill>
                <a:latin typeface="Minion Pro"/>
              </a:rPr>
              <a:t>“A </a:t>
            </a:r>
            <a:r>
              <a:rPr lang="en-US" baseline="0" dirty="0">
                <a:solidFill>
                  <a:srgbClr val="211D1E"/>
                </a:solidFill>
                <a:latin typeface="Minion Pro"/>
              </a:rPr>
              <a:t>core component of China’s successful growth strategy is acquiring science and </a:t>
            </a:r>
            <a:r>
              <a:rPr lang="en-US" baseline="0" dirty="0" smtClean="0">
                <a:solidFill>
                  <a:srgbClr val="211D1E"/>
                </a:solidFill>
                <a:latin typeface="Minion Pro"/>
              </a:rPr>
              <a:t>technology…National </a:t>
            </a:r>
            <a:r>
              <a:rPr lang="en-US" baseline="0" dirty="0">
                <a:solidFill>
                  <a:srgbClr val="211D1E"/>
                </a:solidFill>
                <a:latin typeface="Minion Pro"/>
              </a:rPr>
              <a:t>industrial policy goals in China encourage IP theft, and an extraordinary number of Chinese in business and government entities are engaged in this practice</a:t>
            </a:r>
            <a:r>
              <a:rPr lang="en-US" baseline="0" dirty="0" smtClean="0">
                <a:solidFill>
                  <a:srgbClr val="211D1E"/>
                </a:solidFill>
                <a:latin typeface="Minion Pro"/>
              </a:rPr>
              <a:t>.”</a:t>
            </a:r>
            <a:endParaRPr lang="en-US" dirty="0"/>
          </a:p>
        </p:txBody>
      </p:sp>
      <p:sp>
        <p:nvSpPr>
          <p:cNvPr id="14" name="Footer Placeholder 1"/>
          <p:cNvSpPr txBox="1">
            <a:spLocks/>
          </p:cNvSpPr>
          <p:nvPr/>
        </p:nvSpPr>
        <p:spPr>
          <a:xfrm>
            <a:off x="2819400" y="6492875"/>
            <a:ext cx="3581400" cy="365125"/>
          </a:xfrm>
          <a:prstGeom prst="rect">
            <a:avLst/>
          </a:prstGeom>
        </p:spPr>
        <p:txBody>
          <a:bodyPr lIns="0" tIns="0" rIns="0" bIns="0" anchor="ctr" anchorCtr="1"/>
          <a:lstStyle>
            <a:defPPr>
              <a:defRPr lang="en-US"/>
            </a:defPPr>
            <a:lvl1pPr algn="l" rtl="0" fontAlgn="base">
              <a:spcBef>
                <a:spcPct val="0"/>
              </a:spcBef>
              <a:spcAft>
                <a:spcPct val="0"/>
              </a:spcAft>
              <a:defRPr kern="1200" baseline="-25000">
                <a:solidFill>
                  <a:schemeClr val="tx1"/>
                </a:solidFill>
                <a:latin typeface="Arial" charset="0"/>
                <a:ea typeface="ＭＳ Ｐゴシック" pitchFamily="-128" charset="-128"/>
                <a:cs typeface="+mn-cs"/>
              </a:defRPr>
            </a:lvl1pPr>
            <a:lvl2pPr marL="457200" algn="l" rtl="0" fontAlgn="base">
              <a:spcBef>
                <a:spcPct val="0"/>
              </a:spcBef>
              <a:spcAft>
                <a:spcPct val="0"/>
              </a:spcAft>
              <a:defRPr kern="1200" baseline="-25000">
                <a:solidFill>
                  <a:schemeClr val="tx1"/>
                </a:solidFill>
                <a:latin typeface="Arial" charset="0"/>
                <a:ea typeface="ＭＳ Ｐゴシック" pitchFamily="-128" charset="-128"/>
                <a:cs typeface="+mn-cs"/>
              </a:defRPr>
            </a:lvl2pPr>
            <a:lvl3pPr marL="914400" algn="l" rtl="0" fontAlgn="base">
              <a:spcBef>
                <a:spcPct val="0"/>
              </a:spcBef>
              <a:spcAft>
                <a:spcPct val="0"/>
              </a:spcAft>
              <a:defRPr kern="1200" baseline="-25000">
                <a:solidFill>
                  <a:schemeClr val="tx1"/>
                </a:solidFill>
                <a:latin typeface="Arial" charset="0"/>
                <a:ea typeface="ＭＳ Ｐゴシック" pitchFamily="-128" charset="-128"/>
                <a:cs typeface="+mn-cs"/>
              </a:defRPr>
            </a:lvl3pPr>
            <a:lvl4pPr marL="1371600" algn="l" rtl="0" fontAlgn="base">
              <a:spcBef>
                <a:spcPct val="0"/>
              </a:spcBef>
              <a:spcAft>
                <a:spcPct val="0"/>
              </a:spcAft>
              <a:defRPr kern="1200" baseline="-25000">
                <a:solidFill>
                  <a:schemeClr val="tx1"/>
                </a:solidFill>
                <a:latin typeface="Arial" charset="0"/>
                <a:ea typeface="ＭＳ Ｐゴシック" pitchFamily="-128" charset="-128"/>
                <a:cs typeface="+mn-cs"/>
              </a:defRPr>
            </a:lvl4pPr>
            <a:lvl5pPr marL="1828800" algn="l" rtl="0" fontAlgn="base">
              <a:spcBef>
                <a:spcPct val="0"/>
              </a:spcBef>
              <a:spcAft>
                <a:spcPct val="0"/>
              </a:spcAft>
              <a:defRPr kern="1200" baseline="-25000">
                <a:solidFill>
                  <a:schemeClr val="tx1"/>
                </a:solidFill>
                <a:latin typeface="Arial" charset="0"/>
                <a:ea typeface="ＭＳ Ｐゴシック" pitchFamily="-128" charset="-128"/>
                <a:cs typeface="+mn-cs"/>
              </a:defRPr>
            </a:lvl5pPr>
            <a:lvl6pPr marL="2286000" algn="l" defTabSz="914400" rtl="0" eaLnBrk="1" latinLnBrk="0" hangingPunct="1">
              <a:defRPr kern="1200" baseline="-25000">
                <a:solidFill>
                  <a:schemeClr val="tx1"/>
                </a:solidFill>
                <a:latin typeface="Arial" charset="0"/>
                <a:ea typeface="ＭＳ Ｐゴシック" pitchFamily="-128" charset="-128"/>
                <a:cs typeface="+mn-cs"/>
              </a:defRPr>
            </a:lvl6pPr>
            <a:lvl7pPr marL="2743200" algn="l" defTabSz="914400" rtl="0" eaLnBrk="1" latinLnBrk="0" hangingPunct="1">
              <a:defRPr kern="1200" baseline="-25000">
                <a:solidFill>
                  <a:schemeClr val="tx1"/>
                </a:solidFill>
                <a:latin typeface="Arial" charset="0"/>
                <a:ea typeface="ＭＳ Ｐゴシック" pitchFamily="-128" charset="-128"/>
                <a:cs typeface="+mn-cs"/>
              </a:defRPr>
            </a:lvl7pPr>
            <a:lvl8pPr marL="3200400" algn="l" defTabSz="914400" rtl="0" eaLnBrk="1" latinLnBrk="0" hangingPunct="1">
              <a:defRPr kern="1200" baseline="-25000">
                <a:solidFill>
                  <a:schemeClr val="tx1"/>
                </a:solidFill>
                <a:latin typeface="Arial" charset="0"/>
                <a:ea typeface="ＭＳ Ｐゴシック" pitchFamily="-128" charset="-128"/>
                <a:cs typeface="+mn-cs"/>
              </a:defRPr>
            </a:lvl8pPr>
            <a:lvl9pPr marL="3657600" algn="l" defTabSz="914400" rtl="0" eaLnBrk="1" latinLnBrk="0" hangingPunct="1">
              <a:defRPr kern="1200" baseline="-25000">
                <a:solidFill>
                  <a:schemeClr val="tx1"/>
                </a:solidFill>
                <a:latin typeface="Arial" charset="0"/>
                <a:ea typeface="ＭＳ Ｐゴシック" pitchFamily="-128" charset="-128"/>
                <a:cs typeface="+mn-cs"/>
              </a:defRPr>
            </a:lvl9pPr>
          </a:lstStyle>
          <a:p>
            <a:pPr algn="ctr"/>
            <a:r>
              <a:rPr lang="en-US" sz="900" baseline="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57200" y="762000"/>
            <a:ext cx="8229600" cy="1661993"/>
          </a:xfrm>
          <a:prstGeom prst="rect">
            <a:avLst/>
          </a:prstGeom>
          <a:solidFill>
            <a:srgbClr val="0F5E90"/>
          </a:solidFill>
        </p:spPr>
        <p:txBody>
          <a:bodyPr wrap="square" lIns="365760" tIns="91440" rIns="365760" bIns="91440">
            <a:spAutoFit/>
          </a:bodyPr>
          <a:lstStyle/>
          <a:p>
            <a:pPr algn="just"/>
            <a:r>
              <a:rPr lang="en-US" sz="2400" b="1" dirty="0">
                <a:solidFill>
                  <a:schemeClr val="bg1"/>
                </a:solidFill>
                <a:effectLst>
                  <a:outerShdw blurRad="38100" dist="38100" dir="2700000" algn="tl">
                    <a:srgbClr val="000000">
                      <a:alpha val="43137"/>
                    </a:srgbClr>
                  </a:outerShdw>
                </a:effectLst>
              </a:rPr>
              <a:t>“In S&amp;T management China lacks effective organization in institutional support … China must absorb the advanced lessons of the U.S. DARPA model, and improve its S&amp;T management model to increase innovation and to seize the initiative in competition with the United States.”</a:t>
            </a:r>
          </a:p>
          <a:p>
            <a:pPr algn="just"/>
            <a:endParaRPr lang="en-US" sz="2400" b="1" dirty="0">
              <a:solidFill>
                <a:schemeClr val="bg1"/>
              </a:solidFill>
              <a:effectLst>
                <a:outerShdw blurRad="38100" dist="38100" dir="2700000" algn="tl">
                  <a:srgbClr val="000000">
                    <a:alpha val="43137"/>
                  </a:srgbClr>
                </a:outerShdw>
              </a:effectLst>
            </a:endParaRPr>
          </a:p>
          <a:p>
            <a:pPr algn="r"/>
            <a:r>
              <a:rPr lang="en-US" b="1" i="1" dirty="0">
                <a:solidFill>
                  <a:schemeClr val="bg1"/>
                </a:solidFill>
                <a:effectLst>
                  <a:outerShdw blurRad="38100" dist="38100" dir="2700000" algn="tl">
                    <a:srgbClr val="000000">
                      <a:alpha val="43137"/>
                    </a:srgbClr>
                  </a:outerShdw>
                </a:effectLst>
              </a:rPr>
              <a:t>- Chinese Academy of Science and Technology for Development</a:t>
            </a:r>
          </a:p>
        </p:txBody>
      </p:sp>
    </p:spTree>
    <p:extLst>
      <p:ext uri="{BB962C8B-B14F-4D97-AF65-F5344CB8AC3E}">
        <p14:creationId xmlns:p14="http://schemas.microsoft.com/office/powerpoint/2010/main" val="20110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stretch>
            <a:fillRect/>
          </a:stretch>
        </p:blipFill>
        <p:spPr bwMode="auto">
          <a:xfrm>
            <a:off x="533400" y="0"/>
            <a:ext cx="7543800" cy="3242552"/>
          </a:xfrm>
          <a:prstGeom prst="rect">
            <a:avLst/>
          </a:prstGeom>
          <a:noFill/>
          <a:ln w="9525">
            <a:noFill/>
            <a:miter lim="800000"/>
            <a:headEnd/>
            <a:tailEnd/>
          </a:ln>
        </p:spPr>
      </p:pic>
      <p:grpSp>
        <p:nvGrpSpPr>
          <p:cNvPr id="2" name="Group 1"/>
          <p:cNvGrpSpPr/>
          <p:nvPr/>
        </p:nvGrpSpPr>
        <p:grpSpPr>
          <a:xfrm>
            <a:off x="152400" y="2895600"/>
            <a:ext cx="4648200" cy="3276600"/>
            <a:chOff x="-685800" y="2362200"/>
            <a:chExt cx="7162800" cy="4295775"/>
          </a:xfrm>
        </p:grpSpPr>
        <p:pic>
          <p:nvPicPr>
            <p:cNvPr id="4" name="Content Placeholder 3"/>
            <p:cNvPicPr>
              <a:picLocks/>
            </p:cNvPicPr>
            <p:nvPr/>
          </p:nvPicPr>
          <p:blipFill rotWithShape="1">
            <a:blip r:embed="rId3"/>
            <a:stretch/>
          </p:blipFill>
          <p:spPr bwMode="auto">
            <a:xfrm>
              <a:off x="-685800" y="2362200"/>
              <a:ext cx="6809524" cy="3666667"/>
            </a:xfrm>
            <a:prstGeom prst="rect">
              <a:avLst/>
            </a:prstGeom>
            <a:noFill/>
            <a:ln w="9525">
              <a:solidFill>
                <a:schemeClr val="bg1">
                  <a:lumMod val="75000"/>
                </a:schemeClr>
              </a:solidFill>
              <a:miter lim="800000"/>
              <a:headEnd/>
              <a:tailEnd/>
            </a:ln>
            <a:effectLst>
              <a:outerShdw blurRad="190500" algn="tl" rotWithShape="0">
                <a:srgbClr val="000000">
                  <a:alpha val="70000"/>
                </a:srgbClr>
              </a:outerShdw>
            </a:effectLst>
          </p:spPr>
        </p:pic>
        <p:pic>
          <p:nvPicPr>
            <p:cNvPr id="5" name="Picture 4"/>
            <p:cNvPicPr/>
            <p:nvPr/>
          </p:nvPicPr>
          <p:blipFill rotWithShape="1">
            <a:blip r:embed="rId4"/>
            <a:srcRect l="933" t="1183" r="259" b="1510"/>
            <a:stretch/>
          </p:blipFill>
          <p:spPr bwMode="auto">
            <a:xfrm>
              <a:off x="962025" y="3524250"/>
              <a:ext cx="5514975" cy="3133725"/>
            </a:xfrm>
            <a:prstGeom prst="rect">
              <a:avLst/>
            </a:prstGeom>
            <a:ln>
              <a:solidFill>
                <a:schemeClr val="bg1">
                  <a:lumMod val="75000"/>
                </a:schemeClr>
              </a:solidFill>
            </a:ln>
            <a:effectLst>
              <a:outerShdw blurRad="190500" algn="tl" rotWithShape="0">
                <a:srgbClr val="000000">
                  <a:alpha val="70000"/>
                </a:srgbClr>
              </a:outerShdw>
            </a:effectLst>
          </p:spPr>
        </p:pic>
      </p:grpSp>
      <p:pic>
        <p:nvPicPr>
          <p:cNvPr id="7" name="Picture 6"/>
          <p:cNvPicPr/>
          <p:nvPr/>
        </p:nvPicPr>
        <p:blipFill>
          <a:blip r:embed="rId5" cstate="print"/>
          <a:srcRect l="-1440" t="-1167" r="-822" b="-2335"/>
          <a:stretch>
            <a:fillRect/>
          </a:stretch>
        </p:blipFill>
        <p:spPr bwMode="auto">
          <a:xfrm>
            <a:off x="3810000" y="4402948"/>
            <a:ext cx="3922813" cy="207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3"/>
          <p:cNvPicPr>
            <a:picLocks/>
          </p:cNvPicPr>
          <p:nvPr/>
        </p:nvPicPr>
        <p:blipFill>
          <a:blip r:embed="rId6" cstate="print"/>
          <a:srcRect l="-1790" t="-1483" r="-1431" b="-1187"/>
          <a:stretch>
            <a:fillRect/>
          </a:stretch>
        </p:blipFill>
        <p:spPr bwMode="auto">
          <a:xfrm>
            <a:off x="5486400" y="2900396"/>
            <a:ext cx="3429000" cy="2331094"/>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853518" y="6644367"/>
            <a:ext cx="2286000" cy="215444"/>
          </a:xfrm>
          <a:prstGeom prst="rect">
            <a:avLst/>
          </a:prstGeom>
          <a:noFill/>
        </p:spPr>
        <p:txBody>
          <a:bodyPr wrap="square" rtlCol="0">
            <a:spAutoFit/>
          </a:bodyPr>
          <a:lstStyle/>
          <a:p>
            <a:pPr algn="r"/>
            <a:r>
              <a:rPr lang="en-US" sz="800" baseline="0" dirty="0" smtClean="0">
                <a:solidFill>
                  <a:schemeClr val="bg1">
                    <a:lumMod val="65000"/>
                  </a:schemeClr>
                </a:solidFill>
              </a:rPr>
              <a:t>Sources: space.com, DARPA</a:t>
            </a:r>
            <a:endParaRPr lang="en-US" sz="800" baseline="0" dirty="0">
              <a:solidFill>
                <a:schemeClr val="bg1">
                  <a:lumMod val="65000"/>
                </a:schemeClr>
              </a:solidFill>
            </a:endParaRPr>
          </a:p>
        </p:txBody>
      </p:sp>
      <p:sp>
        <p:nvSpPr>
          <p:cNvPr id="12" name="Footer Placeholder 1"/>
          <p:cNvSpPr txBox="1">
            <a:spLocks/>
          </p:cNvSpPr>
          <p:nvPr/>
        </p:nvSpPr>
        <p:spPr>
          <a:xfrm>
            <a:off x="2819400" y="6492875"/>
            <a:ext cx="3581400" cy="365125"/>
          </a:xfrm>
          <a:prstGeom prst="rect">
            <a:avLst/>
          </a:prstGeom>
        </p:spPr>
        <p:txBody>
          <a:bodyPr lIns="0" tIns="0" rIns="0" bIns="0" anchor="ctr" anchorCtr="1"/>
          <a:lstStyle>
            <a:defPPr>
              <a:defRPr lang="en-US"/>
            </a:defPPr>
            <a:lvl1pPr algn="l" rtl="0" fontAlgn="base">
              <a:spcBef>
                <a:spcPct val="0"/>
              </a:spcBef>
              <a:spcAft>
                <a:spcPct val="0"/>
              </a:spcAft>
              <a:defRPr kern="1200" baseline="-25000">
                <a:solidFill>
                  <a:schemeClr val="tx1"/>
                </a:solidFill>
                <a:latin typeface="Arial" charset="0"/>
                <a:ea typeface="ＭＳ Ｐゴシック" pitchFamily="-128" charset="-128"/>
                <a:cs typeface="+mn-cs"/>
              </a:defRPr>
            </a:lvl1pPr>
            <a:lvl2pPr marL="457200" algn="l" rtl="0" fontAlgn="base">
              <a:spcBef>
                <a:spcPct val="0"/>
              </a:spcBef>
              <a:spcAft>
                <a:spcPct val="0"/>
              </a:spcAft>
              <a:defRPr kern="1200" baseline="-25000">
                <a:solidFill>
                  <a:schemeClr val="tx1"/>
                </a:solidFill>
                <a:latin typeface="Arial" charset="0"/>
                <a:ea typeface="ＭＳ Ｐゴシック" pitchFamily="-128" charset="-128"/>
                <a:cs typeface="+mn-cs"/>
              </a:defRPr>
            </a:lvl2pPr>
            <a:lvl3pPr marL="914400" algn="l" rtl="0" fontAlgn="base">
              <a:spcBef>
                <a:spcPct val="0"/>
              </a:spcBef>
              <a:spcAft>
                <a:spcPct val="0"/>
              </a:spcAft>
              <a:defRPr kern="1200" baseline="-25000">
                <a:solidFill>
                  <a:schemeClr val="tx1"/>
                </a:solidFill>
                <a:latin typeface="Arial" charset="0"/>
                <a:ea typeface="ＭＳ Ｐゴシック" pitchFamily="-128" charset="-128"/>
                <a:cs typeface="+mn-cs"/>
              </a:defRPr>
            </a:lvl3pPr>
            <a:lvl4pPr marL="1371600" algn="l" rtl="0" fontAlgn="base">
              <a:spcBef>
                <a:spcPct val="0"/>
              </a:spcBef>
              <a:spcAft>
                <a:spcPct val="0"/>
              </a:spcAft>
              <a:defRPr kern="1200" baseline="-25000">
                <a:solidFill>
                  <a:schemeClr val="tx1"/>
                </a:solidFill>
                <a:latin typeface="Arial" charset="0"/>
                <a:ea typeface="ＭＳ Ｐゴシック" pitchFamily="-128" charset="-128"/>
                <a:cs typeface="+mn-cs"/>
              </a:defRPr>
            </a:lvl4pPr>
            <a:lvl5pPr marL="1828800" algn="l" rtl="0" fontAlgn="base">
              <a:spcBef>
                <a:spcPct val="0"/>
              </a:spcBef>
              <a:spcAft>
                <a:spcPct val="0"/>
              </a:spcAft>
              <a:defRPr kern="1200" baseline="-25000">
                <a:solidFill>
                  <a:schemeClr val="tx1"/>
                </a:solidFill>
                <a:latin typeface="Arial" charset="0"/>
                <a:ea typeface="ＭＳ Ｐゴシック" pitchFamily="-128" charset="-128"/>
                <a:cs typeface="+mn-cs"/>
              </a:defRPr>
            </a:lvl5pPr>
            <a:lvl6pPr marL="2286000" algn="l" defTabSz="914400" rtl="0" eaLnBrk="1" latinLnBrk="0" hangingPunct="1">
              <a:defRPr kern="1200" baseline="-25000">
                <a:solidFill>
                  <a:schemeClr val="tx1"/>
                </a:solidFill>
                <a:latin typeface="Arial" charset="0"/>
                <a:ea typeface="ＭＳ Ｐゴシック" pitchFamily="-128" charset="-128"/>
                <a:cs typeface="+mn-cs"/>
              </a:defRPr>
            </a:lvl6pPr>
            <a:lvl7pPr marL="2743200" algn="l" defTabSz="914400" rtl="0" eaLnBrk="1" latinLnBrk="0" hangingPunct="1">
              <a:defRPr kern="1200" baseline="-25000">
                <a:solidFill>
                  <a:schemeClr val="tx1"/>
                </a:solidFill>
                <a:latin typeface="Arial" charset="0"/>
                <a:ea typeface="ＭＳ Ｐゴシック" pitchFamily="-128" charset="-128"/>
                <a:cs typeface="+mn-cs"/>
              </a:defRPr>
            </a:lvl7pPr>
            <a:lvl8pPr marL="3200400" algn="l" defTabSz="914400" rtl="0" eaLnBrk="1" latinLnBrk="0" hangingPunct="1">
              <a:defRPr kern="1200" baseline="-25000">
                <a:solidFill>
                  <a:schemeClr val="tx1"/>
                </a:solidFill>
                <a:latin typeface="Arial" charset="0"/>
                <a:ea typeface="ＭＳ Ｐゴシック" pitchFamily="-128" charset="-128"/>
                <a:cs typeface="+mn-cs"/>
              </a:defRPr>
            </a:lvl8pPr>
            <a:lvl9pPr marL="3657600" algn="l" defTabSz="914400" rtl="0" eaLnBrk="1" latinLnBrk="0" hangingPunct="1">
              <a:defRPr kern="1200" baseline="-25000">
                <a:solidFill>
                  <a:schemeClr val="tx1"/>
                </a:solidFill>
                <a:latin typeface="Arial" charset="0"/>
                <a:ea typeface="ＭＳ Ｐゴシック" pitchFamily="-128" charset="-128"/>
                <a:cs typeface="+mn-cs"/>
              </a:defRPr>
            </a:lvl9pPr>
          </a:lstStyle>
          <a:p>
            <a:pPr algn="ctr"/>
            <a:r>
              <a:rPr lang="en-US" sz="900" baseline="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958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704" y="2590800"/>
            <a:ext cx="7772400" cy="884080"/>
          </a:xfrm>
        </p:spPr>
        <p:txBody>
          <a:bodyPr lIns="182880" rIns="182880">
            <a:noAutofit/>
          </a:bodyPr>
          <a:lstStyle/>
          <a:p>
            <a:r>
              <a:rPr lang="en-US" dirty="0"/>
              <a:t>A</a:t>
            </a:r>
            <a:r>
              <a:rPr lang="en-US" dirty="0" smtClean="0"/>
              <a:t>s a critical component of the S&amp;T “ecosystem,” DARPA can’t ignore the need to nourish that system.</a:t>
            </a:r>
            <a:br>
              <a:rPr lang="en-US" dirty="0" smtClean="0"/>
            </a:br>
            <a:r>
              <a:rPr lang="en-US" dirty="0"/>
              <a:t/>
            </a:r>
            <a:br>
              <a:rPr lang="en-US" dirty="0"/>
            </a:br>
            <a:r>
              <a:rPr lang="en-US" dirty="0" smtClean="0"/>
              <a:t>So what do we do?</a:t>
            </a:r>
            <a:endParaRPr lang="en-US" dirty="0"/>
          </a:p>
        </p:txBody>
      </p:sp>
      <p:sp>
        <p:nvSpPr>
          <p:cNvPr id="4"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319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152400"/>
            <a:ext cx="6934200" cy="609600"/>
          </a:xfrm>
        </p:spPr>
        <p:txBody>
          <a:bodyPr>
            <a:normAutofit fontScale="90000"/>
          </a:bodyPr>
          <a:lstStyle/>
          <a:p>
            <a:pPr algn="l"/>
            <a:r>
              <a:rPr lang="en-US" dirty="0" smtClean="0"/>
              <a:t>What is Program Protection? The Textbook Answer</a:t>
            </a:r>
            <a:endParaRPr lang="en-US" dirty="0"/>
          </a:p>
        </p:txBody>
      </p:sp>
      <p:sp>
        <p:nvSpPr>
          <p:cNvPr id="4" name="Rectangle 3"/>
          <p:cNvSpPr/>
          <p:nvPr/>
        </p:nvSpPr>
        <p:spPr>
          <a:xfrm>
            <a:off x="457200" y="1143000"/>
            <a:ext cx="8229600" cy="4832092"/>
          </a:xfrm>
          <a:prstGeom prst="rect">
            <a:avLst/>
          </a:prstGeom>
        </p:spPr>
        <p:txBody>
          <a:bodyPr wrap="square">
            <a:spAutoFit/>
          </a:bodyPr>
          <a:lstStyle/>
          <a:p>
            <a:pPr marL="342900" indent="-342900">
              <a:spcAft>
                <a:spcPts val="600"/>
              </a:spcAft>
              <a:buFont typeface="Arial" panose="020B0604020202020204" pitchFamily="34" charset="0"/>
              <a:buChar cha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integrating process for mitigating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and managing risks to advanced technology and mission-critical system functionality from foreign collection, design vulnerability, </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supply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chain exploitation/insertion, battlefield loss, and unauthorized or inadvertent disclosure throughout the acquisition </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lifecycle.</a:t>
            </a:r>
            <a:endParaRPr lang="en-US" baseline="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Arial" panose="020B0604020202020204" pitchFamily="34" charset="0"/>
              <a:buChar cha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Protects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technology, components, and information from compromise through the cost-effective application of countermeasures to mitigate risks posed by threats and </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vulnerabilities.</a:t>
            </a:r>
          </a:p>
          <a:p>
            <a:pPr marL="342900" indent="-342900">
              <a:spcAft>
                <a:spcPts val="600"/>
              </a:spcAft>
              <a:buFont typeface="Arial" panose="020B0604020202020204" pitchFamily="34" charset="0"/>
              <a:buChar cha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Seeks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to defend warfighting capability by “keeping secret things from getting out” and “keeping malicious things from getting in.” </a:t>
            </a:r>
            <a:endPar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Arial" panose="020B0604020202020204" pitchFamily="34" charset="0"/>
              <a:buChar cha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Where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the capability is derived from advanced or leading-edge technology, Program Protection mitigates the risk that the technology will be lost to an </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adversary. </a:t>
            </a:r>
          </a:p>
          <a:p>
            <a:pPr marL="342900" indent="-342900">
              <a:spcAft>
                <a:spcPts val="600"/>
              </a:spcAft>
              <a:buFont typeface="Arial" panose="020B0604020202020204" pitchFamily="34" charset="0"/>
              <a:buChar cha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Where </a:t>
            </a:r>
            <a:r>
              <a:rPr lang="en-US" baseline="0" dirty="0">
                <a:solidFill>
                  <a:srgbClr val="000000"/>
                </a:solidFill>
                <a:latin typeface="Tahoma" panose="020B0604030504040204" pitchFamily="34" charset="0"/>
                <a:ea typeface="Tahoma" panose="020B0604030504040204" pitchFamily="34" charset="0"/>
                <a:cs typeface="Tahoma" panose="020B0604030504040204" pitchFamily="34" charset="0"/>
              </a:rPr>
              <a:t>the capability is derived from integration of commercially available or developed components, Program Protection mitigates the risk that design vulnerabilities or supply chains will be exploited to degrade system performance</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baseline="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572000" y="5867400"/>
            <a:ext cx="4114800" cy="584775"/>
          </a:xfrm>
          <a:prstGeom prst="rect">
            <a:avLst/>
          </a:prstGeom>
          <a:noFill/>
        </p:spPr>
        <p:txBody>
          <a:bodyPr wrap="square" rtlCol="0">
            <a:spAutoFit/>
          </a:bodyPr>
          <a:lstStyle/>
          <a:p>
            <a:pPr algn="r"/>
            <a:r>
              <a:rPr lang="en-US" sz="1600" i="1" baseline="0" dirty="0" smtClean="0">
                <a:latin typeface="Tahoma" panose="020B0604030504040204" pitchFamily="34" charset="0"/>
                <a:ea typeface="Tahoma" panose="020B0604030504040204" pitchFamily="34" charset="0"/>
                <a:cs typeface="Tahoma" panose="020B0604030504040204" pitchFamily="34" charset="0"/>
              </a:rPr>
              <a:t>- Defense Acquisition Guidebook, Ch. 13, Published 16 Sep 2013</a:t>
            </a:r>
            <a:endParaRPr lang="en-US" sz="1600" i="1" baseline="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985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srcRect/>
          <a:stretch>
            <a:fillRect/>
          </a:stretch>
        </p:blipFill>
        <p:spPr bwMode="auto">
          <a:xfrm>
            <a:off x="541008" y="923925"/>
            <a:ext cx="8221992" cy="5553075"/>
          </a:xfrm>
          <a:prstGeom prst="rect">
            <a:avLst/>
          </a:prstGeom>
          <a:noFill/>
          <a:ln w="9525">
            <a:noFill/>
            <a:miter lim="800000"/>
            <a:headEnd/>
            <a:tailEnd/>
          </a:ln>
        </p:spPr>
      </p:pic>
      <p:sp>
        <p:nvSpPr>
          <p:cNvPr id="30" name="Title 2"/>
          <p:cNvSpPr>
            <a:spLocks noGrp="1"/>
          </p:cNvSpPr>
          <p:nvPr>
            <p:ph type="title"/>
          </p:nvPr>
        </p:nvSpPr>
        <p:spPr>
          <a:xfrm>
            <a:off x="1600200" y="152400"/>
            <a:ext cx="6705600" cy="609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US" dirty="0" smtClean="0">
                <a:ea typeface="Tahoma" pitchFamily="34" charset="0"/>
              </a:rPr>
              <a:t>Broken down a little..</a:t>
            </a:r>
            <a:endParaRPr lang="en-US" dirty="0">
              <a:ea typeface="Tahoma" pitchFamily="34" charset="0"/>
            </a:endParaRPr>
          </a:p>
        </p:txBody>
      </p:sp>
      <p:sp>
        <p:nvSpPr>
          <p:cNvPr id="31" name="TextBox 30"/>
          <p:cNvSpPr txBox="1"/>
          <p:nvPr/>
        </p:nvSpPr>
        <p:spPr>
          <a:xfrm>
            <a:off x="6172200" y="6642556"/>
            <a:ext cx="2971800" cy="215444"/>
          </a:xfrm>
          <a:prstGeom prst="rect">
            <a:avLst/>
          </a:prstGeom>
          <a:noFill/>
        </p:spPr>
        <p:txBody>
          <a:bodyPr wrap="square" rtlCol="0">
            <a:spAutoFit/>
          </a:bodyPr>
          <a:lstStyle/>
          <a:p>
            <a:pPr algn="r"/>
            <a:r>
              <a:rPr lang="en-US" sz="800" baseline="0" dirty="0" smtClean="0">
                <a:solidFill>
                  <a:schemeClr val="bg1">
                    <a:lumMod val="65000"/>
                  </a:schemeClr>
                </a:solidFill>
              </a:rPr>
              <a:t>Source: Air Force Pamphlet 63-113, 17 Oct 2013</a:t>
            </a:r>
            <a:endParaRPr lang="en-US" sz="800" baseline="0" dirty="0">
              <a:solidFill>
                <a:schemeClr val="bg1">
                  <a:lumMod val="65000"/>
                </a:schemeClr>
              </a:solidFill>
            </a:endParaRPr>
          </a:p>
        </p:txBody>
      </p:sp>
      <p:sp>
        <p:nvSpPr>
          <p:cNvPr id="32"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727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57200" y="1143000"/>
            <a:ext cx="8229600" cy="5212080"/>
          </a:xfrm>
          <a:prstGeom prst="rect">
            <a:avLst/>
          </a:prstGeom>
          <a:ln w="38100">
            <a:solidFill>
              <a:schemeClr val="tx1"/>
            </a:solidFill>
            <a:miter lim="800000"/>
            <a:headEnd/>
            <a:tailEnd/>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Lst>
        </p:spPr>
      </p:pic>
      <p:sp>
        <p:nvSpPr>
          <p:cNvPr id="8" name="Title 2"/>
          <p:cNvSpPr>
            <a:spLocks noGrp="1"/>
          </p:cNvSpPr>
          <p:nvPr>
            <p:ph type="title"/>
          </p:nvPr>
        </p:nvSpPr>
        <p:spPr>
          <a:xfrm>
            <a:off x="1600200" y="152400"/>
            <a:ext cx="6705600" cy="609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US" dirty="0" smtClean="0">
                <a:ea typeface="Tahoma" pitchFamily="34" charset="0"/>
              </a:rPr>
              <a:t>Other things to consider…</a:t>
            </a:r>
            <a:endParaRPr lang="en-US" dirty="0">
              <a:ea typeface="Tahoma" pitchFamily="34" charset="0"/>
            </a:endParaRPr>
          </a:p>
        </p:txBody>
      </p:sp>
      <p:sp>
        <p:nvSpPr>
          <p:cNvPr id="9"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853518" y="6644367"/>
            <a:ext cx="2286000" cy="215444"/>
          </a:xfrm>
          <a:prstGeom prst="rect">
            <a:avLst/>
          </a:prstGeom>
          <a:noFill/>
        </p:spPr>
        <p:txBody>
          <a:bodyPr wrap="square" rtlCol="0">
            <a:spAutoFit/>
          </a:bodyPr>
          <a:lstStyle/>
          <a:p>
            <a:pPr algn="r"/>
            <a:r>
              <a:rPr lang="en-US" sz="800" baseline="0" dirty="0" smtClean="0">
                <a:solidFill>
                  <a:schemeClr val="bg1">
                    <a:lumMod val="65000"/>
                  </a:schemeClr>
                </a:solidFill>
              </a:rPr>
              <a:t>Source: DARPA</a:t>
            </a:r>
            <a:endParaRPr lang="en-US" sz="800" baseline="0" dirty="0">
              <a:solidFill>
                <a:schemeClr val="bg1">
                  <a:lumMod val="65000"/>
                </a:schemeClr>
              </a:solidFill>
            </a:endParaRPr>
          </a:p>
        </p:txBody>
      </p:sp>
    </p:spTree>
    <p:extLst>
      <p:ext uri="{BB962C8B-B14F-4D97-AF65-F5344CB8AC3E}">
        <p14:creationId xmlns:p14="http://schemas.microsoft.com/office/powerpoint/2010/main" val="351998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002636"/>
            <a:ext cx="8229600" cy="5486400"/>
            <a:chOff x="272673" y="822526"/>
            <a:chExt cx="8896436" cy="5759817"/>
          </a:xfrm>
        </p:grpSpPr>
        <p:sp>
          <p:nvSpPr>
            <p:cNvPr id="5" name="Freeform 26"/>
            <p:cNvSpPr>
              <a:spLocks/>
            </p:cNvSpPr>
            <p:nvPr>
              <p:custDataLst>
                <p:tags r:id="rId1"/>
              </p:custDataLst>
            </p:nvPr>
          </p:nvSpPr>
          <p:spPr bwMode="auto">
            <a:xfrm>
              <a:off x="2369297" y="3729033"/>
              <a:ext cx="2328863" cy="1528760"/>
            </a:xfrm>
            <a:custGeom>
              <a:avLst/>
              <a:gdLst>
                <a:gd name="T0" fmla="*/ 0 w 1470"/>
                <a:gd name="T1" fmla="*/ 2147483647 h 883"/>
                <a:gd name="T2" fmla="*/ 2147483647 w 1470"/>
                <a:gd name="T3" fmla="*/ 2147483647 h 883"/>
                <a:gd name="T4" fmla="*/ 2147483647 w 1470"/>
                <a:gd name="T5" fmla="*/ 0 h 883"/>
                <a:gd name="T6" fmla="*/ 0 w 1470"/>
                <a:gd name="T7" fmla="*/ 2147483647 h 883"/>
                <a:gd name="T8" fmla="*/ 0 60000 65536"/>
                <a:gd name="T9" fmla="*/ 0 60000 65536"/>
                <a:gd name="T10" fmla="*/ 0 60000 65536"/>
                <a:gd name="T11" fmla="*/ 0 60000 65536"/>
                <a:gd name="T12" fmla="*/ 0 w 1470"/>
                <a:gd name="T13" fmla="*/ 0 h 883"/>
                <a:gd name="T14" fmla="*/ 1470 w 1470"/>
                <a:gd name="T15" fmla="*/ 883 h 883"/>
              </a:gdLst>
              <a:ahLst/>
              <a:cxnLst>
                <a:cxn ang="T8">
                  <a:pos x="T0" y="T1"/>
                </a:cxn>
                <a:cxn ang="T9">
                  <a:pos x="T2" y="T3"/>
                </a:cxn>
                <a:cxn ang="T10">
                  <a:pos x="T4" y="T5"/>
                </a:cxn>
                <a:cxn ang="T11">
                  <a:pos x="T6" y="T7"/>
                </a:cxn>
              </a:cxnLst>
              <a:rect l="T12" t="T13" r="T14" b="T15"/>
              <a:pathLst>
                <a:path w="1470" h="883">
                  <a:moveTo>
                    <a:pt x="0" y="877"/>
                  </a:moveTo>
                  <a:lnTo>
                    <a:pt x="1194" y="883"/>
                  </a:lnTo>
                  <a:lnTo>
                    <a:pt x="1470" y="0"/>
                  </a:lnTo>
                  <a:lnTo>
                    <a:pt x="0" y="877"/>
                  </a:lnTo>
                  <a:close/>
                </a:path>
              </a:pathLst>
            </a:custGeom>
            <a:solidFill>
              <a:schemeClr val="bg2">
                <a:lumMod val="9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6" name="Freeform 27"/>
            <p:cNvSpPr>
              <a:spLocks/>
            </p:cNvSpPr>
            <p:nvPr>
              <p:custDataLst>
                <p:tags r:id="rId2"/>
              </p:custDataLst>
            </p:nvPr>
          </p:nvSpPr>
          <p:spPr bwMode="auto">
            <a:xfrm>
              <a:off x="4264772" y="3695695"/>
              <a:ext cx="352426" cy="2337504"/>
            </a:xfrm>
            <a:custGeom>
              <a:avLst/>
              <a:gdLst>
                <a:gd name="T0" fmla="*/ 0 w 222"/>
                <a:gd name="T1" fmla="*/ 2147483647 h 1608"/>
                <a:gd name="T2" fmla="*/ 2147483647 w 222"/>
                <a:gd name="T3" fmla="*/ 2147483647 h 1608"/>
                <a:gd name="T4" fmla="*/ 2147483647 w 222"/>
                <a:gd name="T5" fmla="*/ 0 h 1608"/>
                <a:gd name="T6" fmla="*/ 0 w 222"/>
                <a:gd name="T7" fmla="*/ 2147483647 h 1608"/>
                <a:gd name="T8" fmla="*/ 0 60000 65536"/>
                <a:gd name="T9" fmla="*/ 0 60000 65536"/>
                <a:gd name="T10" fmla="*/ 0 60000 65536"/>
                <a:gd name="T11" fmla="*/ 0 60000 65536"/>
                <a:gd name="T12" fmla="*/ 0 w 222"/>
                <a:gd name="T13" fmla="*/ 0 h 1608"/>
                <a:gd name="T14" fmla="*/ 222 w 222"/>
                <a:gd name="T15" fmla="*/ 1608 h 1608"/>
                <a:gd name="connsiteX0" fmla="*/ 0 w 10000"/>
                <a:gd name="connsiteY0" fmla="*/ 6082 h 9157"/>
                <a:gd name="connsiteX1" fmla="*/ 16 w 10000"/>
                <a:gd name="connsiteY1" fmla="*/ 9157 h 9157"/>
                <a:gd name="connsiteX2" fmla="*/ 10000 w 10000"/>
                <a:gd name="connsiteY2" fmla="*/ 0 h 9157"/>
                <a:gd name="connsiteX3" fmla="*/ 0 w 10000"/>
                <a:gd name="connsiteY3" fmla="*/ 6082 h 9157"/>
              </a:gdLst>
              <a:ahLst/>
              <a:cxnLst>
                <a:cxn ang="0">
                  <a:pos x="connsiteX0" y="connsiteY0"/>
                </a:cxn>
                <a:cxn ang="0">
                  <a:pos x="connsiteX1" y="connsiteY1"/>
                </a:cxn>
                <a:cxn ang="0">
                  <a:pos x="connsiteX2" y="connsiteY2"/>
                </a:cxn>
                <a:cxn ang="0">
                  <a:pos x="connsiteX3" y="connsiteY3"/>
                </a:cxn>
              </a:cxnLst>
              <a:rect l="l" t="t" r="r" b="b"/>
              <a:pathLst>
                <a:path w="10000" h="9157">
                  <a:moveTo>
                    <a:pt x="0" y="6082"/>
                  </a:moveTo>
                  <a:cubicBezTo>
                    <a:pt x="5" y="7107"/>
                    <a:pt x="11" y="8132"/>
                    <a:pt x="16" y="9157"/>
                  </a:cubicBezTo>
                  <a:lnTo>
                    <a:pt x="10000" y="0"/>
                  </a:lnTo>
                  <a:lnTo>
                    <a:pt x="0" y="6082"/>
                  </a:lnTo>
                  <a:close/>
                </a:path>
              </a:pathLst>
            </a:custGeom>
            <a:solidFill>
              <a:schemeClr val="bg2">
                <a:lumMod val="75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7" name="Freeform 28"/>
            <p:cNvSpPr>
              <a:spLocks/>
            </p:cNvSpPr>
            <p:nvPr>
              <p:custDataLst>
                <p:tags r:id="rId3"/>
              </p:custDataLst>
            </p:nvPr>
          </p:nvSpPr>
          <p:spPr bwMode="auto">
            <a:xfrm>
              <a:off x="2442322" y="2155823"/>
              <a:ext cx="2178050" cy="1547811"/>
            </a:xfrm>
            <a:custGeom>
              <a:avLst/>
              <a:gdLst>
                <a:gd name="T0" fmla="*/ 0 w 1372"/>
                <a:gd name="T1" fmla="*/ 0 h 975"/>
                <a:gd name="T2" fmla="*/ 2147483647 w 1372"/>
                <a:gd name="T3" fmla="*/ 0 h 975"/>
                <a:gd name="T4" fmla="*/ 2147483647 w 1372"/>
                <a:gd name="T5" fmla="*/ 2147483647 h 975"/>
                <a:gd name="T6" fmla="*/ 0 w 1372"/>
                <a:gd name="T7" fmla="*/ 0 h 975"/>
                <a:gd name="T8" fmla="*/ 0 60000 65536"/>
                <a:gd name="T9" fmla="*/ 0 60000 65536"/>
                <a:gd name="T10" fmla="*/ 0 60000 65536"/>
                <a:gd name="T11" fmla="*/ 0 60000 65536"/>
                <a:gd name="T12" fmla="*/ 0 w 1372"/>
                <a:gd name="T13" fmla="*/ 0 h 975"/>
                <a:gd name="T14" fmla="*/ 1372 w 1372"/>
                <a:gd name="T15" fmla="*/ 975 h 975"/>
              </a:gdLst>
              <a:ahLst/>
              <a:cxnLst>
                <a:cxn ang="T8">
                  <a:pos x="T0" y="T1"/>
                </a:cxn>
                <a:cxn ang="T9">
                  <a:pos x="T2" y="T3"/>
                </a:cxn>
                <a:cxn ang="T10">
                  <a:pos x="T4" y="T5"/>
                </a:cxn>
                <a:cxn ang="T11">
                  <a:pos x="T6" y="T7"/>
                </a:cxn>
              </a:cxnLst>
              <a:rect l="T12" t="T13" r="T14" b="T15"/>
              <a:pathLst>
                <a:path w="1372" h="975">
                  <a:moveTo>
                    <a:pt x="0" y="0"/>
                  </a:moveTo>
                  <a:lnTo>
                    <a:pt x="1200" y="0"/>
                  </a:lnTo>
                  <a:lnTo>
                    <a:pt x="1372" y="975"/>
                  </a:lnTo>
                  <a:lnTo>
                    <a:pt x="0" y="0"/>
                  </a:lnTo>
                  <a:close/>
                </a:path>
              </a:pathLst>
            </a:custGeom>
            <a:solidFill>
              <a:schemeClr val="accent1">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8" name="Freeform 29"/>
            <p:cNvSpPr>
              <a:spLocks/>
            </p:cNvSpPr>
            <p:nvPr>
              <p:custDataLst>
                <p:tags r:id="rId4"/>
              </p:custDataLst>
            </p:nvPr>
          </p:nvSpPr>
          <p:spPr bwMode="auto">
            <a:xfrm>
              <a:off x="4347323" y="1371598"/>
              <a:ext cx="273050" cy="2332035"/>
            </a:xfrm>
            <a:custGeom>
              <a:avLst/>
              <a:gdLst>
                <a:gd name="T0" fmla="*/ 0 w 172"/>
                <a:gd name="T1" fmla="*/ 0 h 1607"/>
                <a:gd name="T2" fmla="*/ 0 w 172"/>
                <a:gd name="T3" fmla="*/ 2147483647 h 1607"/>
                <a:gd name="T4" fmla="*/ 2147483647 w 172"/>
                <a:gd name="T5" fmla="*/ 2147483647 h 1607"/>
                <a:gd name="T6" fmla="*/ 0 w 172"/>
                <a:gd name="T7" fmla="*/ 0 h 1607"/>
                <a:gd name="T8" fmla="*/ 0 60000 65536"/>
                <a:gd name="T9" fmla="*/ 0 60000 65536"/>
                <a:gd name="T10" fmla="*/ 0 60000 65536"/>
                <a:gd name="T11" fmla="*/ 0 60000 65536"/>
                <a:gd name="T12" fmla="*/ 0 w 172"/>
                <a:gd name="T13" fmla="*/ 0 h 1607"/>
                <a:gd name="T14" fmla="*/ 172 w 172"/>
                <a:gd name="T15" fmla="*/ 1607 h 1607"/>
              </a:gdLst>
              <a:ahLst/>
              <a:cxnLst>
                <a:cxn ang="T8">
                  <a:pos x="T0" y="T1"/>
                </a:cxn>
                <a:cxn ang="T9">
                  <a:pos x="T2" y="T3"/>
                </a:cxn>
                <a:cxn ang="T10">
                  <a:pos x="T4" y="T5"/>
                </a:cxn>
                <a:cxn ang="T11">
                  <a:pos x="T6" y="T7"/>
                </a:cxn>
              </a:cxnLst>
              <a:rect l="T12" t="T13" r="T14" b="T15"/>
              <a:pathLst>
                <a:path w="172" h="1607">
                  <a:moveTo>
                    <a:pt x="0" y="0"/>
                  </a:moveTo>
                  <a:lnTo>
                    <a:pt x="0" y="632"/>
                  </a:lnTo>
                  <a:lnTo>
                    <a:pt x="172" y="1607"/>
                  </a:lnTo>
                  <a:lnTo>
                    <a:pt x="0" y="0"/>
                  </a:lnTo>
                  <a:close/>
                </a:path>
              </a:pathLst>
            </a:custGeom>
            <a:solidFill>
              <a:schemeClr val="accent1">
                <a:lumMod val="20000"/>
                <a:lumOff val="8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9" name="Freeform 31"/>
            <p:cNvSpPr>
              <a:spLocks/>
            </p:cNvSpPr>
            <p:nvPr>
              <p:custDataLst>
                <p:tags r:id="rId5"/>
              </p:custDataLst>
            </p:nvPr>
          </p:nvSpPr>
          <p:spPr bwMode="auto">
            <a:xfrm>
              <a:off x="311897" y="3076571"/>
              <a:ext cx="4238625" cy="585788"/>
            </a:xfrm>
            <a:custGeom>
              <a:avLst/>
              <a:gdLst>
                <a:gd name="T0" fmla="*/ 0 w 2670"/>
                <a:gd name="T1" fmla="*/ 0 h 401"/>
                <a:gd name="T2" fmla="*/ 2147483647 w 2670"/>
                <a:gd name="T3" fmla="*/ 0 h 401"/>
                <a:gd name="T4" fmla="*/ 2147483647 w 2670"/>
                <a:gd name="T5" fmla="*/ 2147483647 h 401"/>
                <a:gd name="T6" fmla="*/ 0 w 2670"/>
                <a:gd name="T7" fmla="*/ 0 h 401"/>
                <a:gd name="T8" fmla="*/ 0 60000 65536"/>
                <a:gd name="T9" fmla="*/ 0 60000 65536"/>
                <a:gd name="T10" fmla="*/ 0 60000 65536"/>
                <a:gd name="T11" fmla="*/ 0 60000 65536"/>
                <a:gd name="T12" fmla="*/ 0 w 2670"/>
                <a:gd name="T13" fmla="*/ 0 h 401"/>
                <a:gd name="T14" fmla="*/ 2670 w 2670"/>
                <a:gd name="T15" fmla="*/ 401 h 401"/>
              </a:gdLst>
              <a:ahLst/>
              <a:cxnLst>
                <a:cxn ang="T8">
                  <a:pos x="T0" y="T1"/>
                </a:cxn>
                <a:cxn ang="T9">
                  <a:pos x="T2" y="T3"/>
                </a:cxn>
                <a:cxn ang="T10">
                  <a:pos x="T4" y="T5"/>
                </a:cxn>
                <a:cxn ang="T11">
                  <a:pos x="T6" y="T7"/>
                </a:cxn>
              </a:cxnLst>
              <a:rect l="T12" t="T13" r="T14" b="T15"/>
              <a:pathLst>
                <a:path w="2670" h="401">
                  <a:moveTo>
                    <a:pt x="0" y="0"/>
                  </a:moveTo>
                  <a:lnTo>
                    <a:pt x="1194" y="0"/>
                  </a:lnTo>
                  <a:lnTo>
                    <a:pt x="2670" y="401"/>
                  </a:lnTo>
                  <a:lnTo>
                    <a:pt x="0" y="0"/>
                  </a:lnTo>
                  <a:close/>
                </a:path>
              </a:pathLst>
            </a:custGeom>
            <a:solidFill>
              <a:schemeClr val="accent4">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0" name="Freeform 32"/>
            <p:cNvSpPr>
              <a:spLocks/>
            </p:cNvSpPr>
            <p:nvPr>
              <p:custDataLst>
                <p:tags r:id="rId6"/>
              </p:custDataLst>
            </p:nvPr>
          </p:nvSpPr>
          <p:spPr bwMode="auto">
            <a:xfrm>
              <a:off x="2207372" y="2276778"/>
              <a:ext cx="2343150" cy="1426857"/>
            </a:xfrm>
            <a:custGeom>
              <a:avLst/>
              <a:gdLst>
                <a:gd name="T0" fmla="*/ 0 w 1476"/>
                <a:gd name="T1" fmla="*/ 0 h 1023"/>
                <a:gd name="T2" fmla="*/ 0 w 1476"/>
                <a:gd name="T3" fmla="*/ 2147483647 h 1023"/>
                <a:gd name="T4" fmla="*/ 2147483647 w 1476"/>
                <a:gd name="T5" fmla="*/ 2147483647 h 1023"/>
                <a:gd name="T6" fmla="*/ 0 w 1476"/>
                <a:gd name="T7" fmla="*/ 0 h 1023"/>
                <a:gd name="T8" fmla="*/ 0 60000 65536"/>
                <a:gd name="T9" fmla="*/ 0 60000 65536"/>
                <a:gd name="T10" fmla="*/ 0 60000 65536"/>
                <a:gd name="T11" fmla="*/ 0 60000 65536"/>
                <a:gd name="T12" fmla="*/ 0 w 1476"/>
                <a:gd name="T13" fmla="*/ 0 h 1023"/>
                <a:gd name="T14" fmla="*/ 1476 w 1476"/>
                <a:gd name="T15" fmla="*/ 1023 h 1023"/>
                <a:gd name="connsiteX0" fmla="*/ 0 w 10000"/>
                <a:gd name="connsiteY0" fmla="*/ 0 h 8786"/>
                <a:gd name="connsiteX1" fmla="*/ 0 w 10000"/>
                <a:gd name="connsiteY1" fmla="*/ 4925 h 8786"/>
                <a:gd name="connsiteX2" fmla="*/ 10000 w 10000"/>
                <a:gd name="connsiteY2" fmla="*/ 8786 h 8786"/>
                <a:gd name="connsiteX3" fmla="*/ 0 w 10000"/>
                <a:gd name="connsiteY3" fmla="*/ 0 h 8786"/>
              </a:gdLst>
              <a:ahLst/>
              <a:cxnLst>
                <a:cxn ang="0">
                  <a:pos x="connsiteX0" y="connsiteY0"/>
                </a:cxn>
                <a:cxn ang="0">
                  <a:pos x="connsiteX1" y="connsiteY1"/>
                </a:cxn>
                <a:cxn ang="0">
                  <a:pos x="connsiteX2" y="connsiteY2"/>
                </a:cxn>
                <a:cxn ang="0">
                  <a:pos x="connsiteX3" y="connsiteY3"/>
                </a:cxn>
              </a:cxnLst>
              <a:rect l="l" t="t" r="r" b="b"/>
              <a:pathLst>
                <a:path w="10000" h="8786">
                  <a:moveTo>
                    <a:pt x="0" y="0"/>
                  </a:moveTo>
                  <a:lnTo>
                    <a:pt x="0" y="4925"/>
                  </a:lnTo>
                  <a:lnTo>
                    <a:pt x="10000" y="8786"/>
                  </a:lnTo>
                  <a:lnTo>
                    <a:pt x="0" y="0"/>
                  </a:lnTo>
                  <a:close/>
                </a:path>
              </a:pathLst>
            </a:custGeom>
            <a:solidFill>
              <a:schemeClr val="accent4">
                <a:lumMod val="20000"/>
                <a:lumOff val="8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1" name="Freeform 34"/>
            <p:cNvSpPr>
              <a:spLocks/>
            </p:cNvSpPr>
            <p:nvPr>
              <p:custDataLst>
                <p:tags r:id="rId7"/>
              </p:custDataLst>
            </p:nvPr>
          </p:nvSpPr>
          <p:spPr bwMode="auto">
            <a:xfrm>
              <a:off x="302372" y="3703634"/>
              <a:ext cx="4248150" cy="487361"/>
            </a:xfrm>
            <a:custGeom>
              <a:avLst/>
              <a:gdLst>
                <a:gd name="T0" fmla="*/ 0 w 2676"/>
                <a:gd name="T1" fmla="*/ 2147483647 h 307"/>
                <a:gd name="T2" fmla="*/ 2147483647 w 2676"/>
                <a:gd name="T3" fmla="*/ 2147483647 h 307"/>
                <a:gd name="T4" fmla="*/ 2147483647 w 2676"/>
                <a:gd name="T5" fmla="*/ 0 h 307"/>
                <a:gd name="T6" fmla="*/ 0 w 2676"/>
                <a:gd name="T7" fmla="*/ 2147483647 h 307"/>
                <a:gd name="T8" fmla="*/ 0 60000 65536"/>
                <a:gd name="T9" fmla="*/ 0 60000 65536"/>
                <a:gd name="T10" fmla="*/ 0 60000 65536"/>
                <a:gd name="T11" fmla="*/ 0 60000 65536"/>
                <a:gd name="T12" fmla="*/ 0 w 2676"/>
                <a:gd name="T13" fmla="*/ 0 h 307"/>
                <a:gd name="T14" fmla="*/ 2676 w 2676"/>
                <a:gd name="T15" fmla="*/ 307 h 307"/>
              </a:gdLst>
              <a:ahLst/>
              <a:cxnLst>
                <a:cxn ang="T8">
                  <a:pos x="T0" y="T1"/>
                </a:cxn>
                <a:cxn ang="T9">
                  <a:pos x="T2" y="T3"/>
                </a:cxn>
                <a:cxn ang="T10">
                  <a:pos x="T4" y="T5"/>
                </a:cxn>
                <a:cxn ang="T11">
                  <a:pos x="T6" y="T7"/>
                </a:cxn>
              </a:cxnLst>
              <a:rect l="T12" t="T13" r="T14" b="T15"/>
              <a:pathLst>
                <a:path w="2676" h="307">
                  <a:moveTo>
                    <a:pt x="0" y="307"/>
                  </a:moveTo>
                  <a:lnTo>
                    <a:pt x="1200" y="307"/>
                  </a:lnTo>
                  <a:lnTo>
                    <a:pt x="2676" y="0"/>
                  </a:lnTo>
                  <a:lnTo>
                    <a:pt x="0" y="307"/>
                  </a:lnTo>
                  <a:close/>
                </a:path>
              </a:pathLst>
            </a:custGeom>
            <a:solidFill>
              <a:schemeClr val="accent5">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2" name="Freeform 35"/>
            <p:cNvSpPr>
              <a:spLocks/>
            </p:cNvSpPr>
            <p:nvPr>
              <p:custDataLst>
                <p:tags r:id="rId8"/>
              </p:custDataLst>
            </p:nvPr>
          </p:nvSpPr>
          <p:spPr bwMode="auto">
            <a:xfrm>
              <a:off x="2207372" y="3703634"/>
              <a:ext cx="2343150" cy="1283849"/>
            </a:xfrm>
            <a:custGeom>
              <a:avLst/>
              <a:gdLst>
                <a:gd name="T0" fmla="*/ 0 w 1476"/>
                <a:gd name="T1" fmla="*/ 2147483647 h 933"/>
                <a:gd name="T2" fmla="*/ 0 w 1476"/>
                <a:gd name="T3" fmla="*/ 2147483647 h 933"/>
                <a:gd name="T4" fmla="*/ 2147483647 w 1476"/>
                <a:gd name="T5" fmla="*/ 0 h 933"/>
                <a:gd name="T6" fmla="*/ 0 w 1476"/>
                <a:gd name="T7" fmla="*/ 2147483647 h 933"/>
                <a:gd name="T8" fmla="*/ 0 60000 65536"/>
                <a:gd name="T9" fmla="*/ 0 60000 65536"/>
                <a:gd name="T10" fmla="*/ 0 60000 65536"/>
                <a:gd name="T11" fmla="*/ 0 60000 65536"/>
                <a:gd name="T12" fmla="*/ 0 w 1476"/>
                <a:gd name="T13" fmla="*/ 0 h 933"/>
                <a:gd name="T14" fmla="*/ 1476 w 1476"/>
                <a:gd name="T15" fmla="*/ 933 h 933"/>
                <a:gd name="connsiteX0" fmla="*/ 0 w 10000"/>
                <a:gd name="connsiteY0" fmla="*/ 8668 h 8668"/>
                <a:gd name="connsiteX1" fmla="*/ 0 w 10000"/>
                <a:gd name="connsiteY1" fmla="*/ 3312 h 8668"/>
                <a:gd name="connsiteX2" fmla="*/ 10000 w 10000"/>
                <a:gd name="connsiteY2" fmla="*/ 0 h 8668"/>
                <a:gd name="connsiteX3" fmla="*/ 0 w 10000"/>
                <a:gd name="connsiteY3" fmla="*/ 8668 h 8668"/>
              </a:gdLst>
              <a:ahLst/>
              <a:cxnLst>
                <a:cxn ang="0">
                  <a:pos x="connsiteX0" y="connsiteY0"/>
                </a:cxn>
                <a:cxn ang="0">
                  <a:pos x="connsiteX1" y="connsiteY1"/>
                </a:cxn>
                <a:cxn ang="0">
                  <a:pos x="connsiteX2" y="connsiteY2"/>
                </a:cxn>
                <a:cxn ang="0">
                  <a:pos x="connsiteX3" y="connsiteY3"/>
                </a:cxn>
              </a:cxnLst>
              <a:rect l="l" t="t" r="r" b="b"/>
              <a:pathLst>
                <a:path w="10000" h="8668">
                  <a:moveTo>
                    <a:pt x="0" y="8668"/>
                  </a:moveTo>
                  <a:lnTo>
                    <a:pt x="0" y="3312"/>
                  </a:lnTo>
                  <a:lnTo>
                    <a:pt x="10000" y="0"/>
                  </a:lnTo>
                  <a:lnTo>
                    <a:pt x="0" y="8668"/>
                  </a:lnTo>
                  <a:close/>
                </a:path>
              </a:pathLst>
            </a:custGeom>
            <a:solidFill>
              <a:schemeClr val="accent5">
                <a:lumMod val="20000"/>
                <a:lumOff val="8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3" name="Freeform 38"/>
            <p:cNvSpPr>
              <a:spLocks/>
            </p:cNvSpPr>
            <p:nvPr>
              <p:custDataLst>
                <p:tags r:id="rId9"/>
              </p:custDataLst>
            </p:nvPr>
          </p:nvSpPr>
          <p:spPr bwMode="auto">
            <a:xfrm>
              <a:off x="4558461" y="3703634"/>
              <a:ext cx="2154237" cy="1554160"/>
            </a:xfrm>
            <a:custGeom>
              <a:avLst/>
              <a:gdLst>
                <a:gd name="T0" fmla="*/ 2147483647 w 1357"/>
                <a:gd name="T1" fmla="*/ 2147483647 h 979"/>
                <a:gd name="T2" fmla="*/ 2147483647 w 1357"/>
                <a:gd name="T3" fmla="*/ 2147483647 h 979"/>
                <a:gd name="T4" fmla="*/ 0 w 1357"/>
                <a:gd name="T5" fmla="*/ 0 h 979"/>
                <a:gd name="T6" fmla="*/ 2147483647 w 1357"/>
                <a:gd name="T7" fmla="*/ 2147483647 h 979"/>
                <a:gd name="T8" fmla="*/ 0 60000 65536"/>
                <a:gd name="T9" fmla="*/ 0 60000 65536"/>
                <a:gd name="T10" fmla="*/ 0 60000 65536"/>
                <a:gd name="T11" fmla="*/ 0 60000 65536"/>
                <a:gd name="T12" fmla="*/ 0 w 1357"/>
                <a:gd name="T13" fmla="*/ 0 h 979"/>
                <a:gd name="T14" fmla="*/ 1357 w 1357"/>
                <a:gd name="T15" fmla="*/ 979 h 979"/>
              </a:gdLst>
              <a:ahLst/>
              <a:cxnLst>
                <a:cxn ang="T8">
                  <a:pos x="T0" y="T1"/>
                </a:cxn>
                <a:cxn ang="T9">
                  <a:pos x="T2" y="T3"/>
                </a:cxn>
                <a:cxn ang="T10">
                  <a:pos x="T4" y="T5"/>
                </a:cxn>
                <a:cxn ang="T11">
                  <a:pos x="T6" y="T7"/>
                </a:cxn>
              </a:cxnLst>
              <a:rect l="T12" t="T13" r="T14" b="T15"/>
              <a:pathLst>
                <a:path w="1357" h="979">
                  <a:moveTo>
                    <a:pt x="157" y="979"/>
                  </a:moveTo>
                  <a:lnTo>
                    <a:pt x="1357" y="979"/>
                  </a:lnTo>
                  <a:lnTo>
                    <a:pt x="0" y="0"/>
                  </a:lnTo>
                  <a:lnTo>
                    <a:pt x="157" y="979"/>
                  </a:lnTo>
                  <a:close/>
                </a:path>
              </a:pathLst>
            </a:custGeom>
            <a:solidFill>
              <a:srgbClr val="FFEFBD"/>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4" name="Freeform 39"/>
            <p:cNvSpPr>
              <a:spLocks/>
            </p:cNvSpPr>
            <p:nvPr>
              <p:custDataLst>
                <p:tags r:id="rId10"/>
              </p:custDataLst>
            </p:nvPr>
          </p:nvSpPr>
          <p:spPr bwMode="auto">
            <a:xfrm>
              <a:off x="4560047" y="3686169"/>
              <a:ext cx="257175" cy="2347748"/>
            </a:xfrm>
            <a:custGeom>
              <a:avLst/>
              <a:gdLst>
                <a:gd name="T0" fmla="*/ 2147483647 w 162"/>
                <a:gd name="T1" fmla="*/ 2147483647 h 1620"/>
                <a:gd name="T2" fmla="*/ 2147483647 w 162"/>
                <a:gd name="T3" fmla="*/ 2147483647 h 1620"/>
                <a:gd name="T4" fmla="*/ 0 w 162"/>
                <a:gd name="T5" fmla="*/ 0 h 1620"/>
                <a:gd name="T6" fmla="*/ 2147483647 w 162"/>
                <a:gd name="T7" fmla="*/ 2147483647 h 1620"/>
                <a:gd name="T8" fmla="*/ 0 60000 65536"/>
                <a:gd name="T9" fmla="*/ 0 60000 65536"/>
                <a:gd name="T10" fmla="*/ 0 60000 65536"/>
                <a:gd name="T11" fmla="*/ 0 60000 65536"/>
                <a:gd name="T12" fmla="*/ 0 w 162"/>
                <a:gd name="T13" fmla="*/ 0 h 1620"/>
                <a:gd name="T14" fmla="*/ 162 w 162"/>
                <a:gd name="T15" fmla="*/ 1620 h 1620"/>
                <a:gd name="connsiteX0" fmla="*/ 10000 w 10000"/>
                <a:gd name="connsiteY0" fmla="*/ 6111 h 9129"/>
                <a:gd name="connsiteX1" fmla="*/ 10000 w 10000"/>
                <a:gd name="connsiteY1" fmla="*/ 9129 h 9129"/>
                <a:gd name="connsiteX2" fmla="*/ 0 w 10000"/>
                <a:gd name="connsiteY2" fmla="*/ 0 h 9129"/>
                <a:gd name="connsiteX3" fmla="*/ 10000 w 10000"/>
                <a:gd name="connsiteY3" fmla="*/ 6111 h 9129"/>
              </a:gdLst>
              <a:ahLst/>
              <a:cxnLst>
                <a:cxn ang="0">
                  <a:pos x="connsiteX0" y="connsiteY0"/>
                </a:cxn>
                <a:cxn ang="0">
                  <a:pos x="connsiteX1" y="connsiteY1"/>
                </a:cxn>
                <a:cxn ang="0">
                  <a:pos x="connsiteX2" y="connsiteY2"/>
                </a:cxn>
                <a:cxn ang="0">
                  <a:pos x="connsiteX3" y="connsiteY3"/>
                </a:cxn>
              </a:cxnLst>
              <a:rect l="l" t="t" r="r" b="b"/>
              <a:pathLst>
                <a:path w="10000" h="9129">
                  <a:moveTo>
                    <a:pt x="10000" y="6111"/>
                  </a:moveTo>
                  <a:lnTo>
                    <a:pt x="10000" y="9129"/>
                  </a:lnTo>
                  <a:lnTo>
                    <a:pt x="0" y="0"/>
                  </a:lnTo>
                  <a:lnTo>
                    <a:pt x="10000" y="6111"/>
                  </a:lnTo>
                  <a:close/>
                </a:path>
              </a:pathLst>
            </a:custGeom>
            <a:solidFill>
              <a:srgbClr val="FFE697"/>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5" name="Freeform 41"/>
            <p:cNvSpPr>
              <a:spLocks/>
            </p:cNvSpPr>
            <p:nvPr>
              <p:custDataLst>
                <p:tags r:id="rId11"/>
              </p:custDataLst>
            </p:nvPr>
          </p:nvSpPr>
          <p:spPr bwMode="auto">
            <a:xfrm>
              <a:off x="4550522" y="3703634"/>
              <a:ext cx="4343400" cy="477837"/>
            </a:xfrm>
            <a:custGeom>
              <a:avLst/>
              <a:gdLst>
                <a:gd name="T0" fmla="*/ 2147483647 w 2736"/>
                <a:gd name="T1" fmla="*/ 2147483647 h 301"/>
                <a:gd name="T2" fmla="*/ 2147483647 w 2736"/>
                <a:gd name="T3" fmla="*/ 2147483647 h 301"/>
                <a:gd name="T4" fmla="*/ 0 w 2736"/>
                <a:gd name="T5" fmla="*/ 0 h 301"/>
                <a:gd name="T6" fmla="*/ 2147483647 w 2736"/>
                <a:gd name="T7" fmla="*/ 2147483647 h 301"/>
                <a:gd name="T8" fmla="*/ 0 60000 65536"/>
                <a:gd name="T9" fmla="*/ 0 60000 65536"/>
                <a:gd name="T10" fmla="*/ 0 60000 65536"/>
                <a:gd name="T11" fmla="*/ 0 60000 65536"/>
                <a:gd name="T12" fmla="*/ 0 w 2736"/>
                <a:gd name="T13" fmla="*/ 0 h 301"/>
                <a:gd name="T14" fmla="*/ 2736 w 2736"/>
                <a:gd name="T15" fmla="*/ 301 h 301"/>
              </a:gdLst>
              <a:ahLst/>
              <a:cxnLst>
                <a:cxn ang="T8">
                  <a:pos x="T0" y="T1"/>
                </a:cxn>
                <a:cxn ang="T9">
                  <a:pos x="T2" y="T3"/>
                </a:cxn>
                <a:cxn ang="T10">
                  <a:pos x="T4" y="T5"/>
                </a:cxn>
                <a:cxn ang="T11">
                  <a:pos x="T6" y="T7"/>
                </a:cxn>
              </a:cxnLst>
              <a:rect l="T12" t="T13" r="T14" b="T15"/>
              <a:pathLst>
                <a:path w="2736" h="301">
                  <a:moveTo>
                    <a:pt x="1536" y="301"/>
                  </a:moveTo>
                  <a:lnTo>
                    <a:pt x="2736" y="301"/>
                  </a:lnTo>
                  <a:lnTo>
                    <a:pt x="0" y="0"/>
                  </a:lnTo>
                  <a:lnTo>
                    <a:pt x="1536" y="301"/>
                  </a:lnTo>
                  <a:close/>
                </a:path>
              </a:pathLst>
            </a:custGeom>
            <a:solidFill>
              <a:schemeClr val="accent6">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6" name="Freeform 42"/>
            <p:cNvSpPr>
              <a:spLocks/>
            </p:cNvSpPr>
            <p:nvPr>
              <p:custDataLst>
                <p:tags r:id="rId12"/>
              </p:custDataLst>
            </p:nvPr>
          </p:nvSpPr>
          <p:spPr bwMode="auto">
            <a:xfrm>
              <a:off x="4550522" y="3703634"/>
              <a:ext cx="2438400" cy="1281309"/>
            </a:xfrm>
            <a:custGeom>
              <a:avLst/>
              <a:gdLst>
                <a:gd name="T0" fmla="*/ 2147483647 w 1536"/>
                <a:gd name="T1" fmla="*/ 2147483647 h 937"/>
                <a:gd name="T2" fmla="*/ 2147483647 w 1536"/>
                <a:gd name="T3" fmla="*/ 2147483647 h 937"/>
                <a:gd name="T4" fmla="*/ 0 w 1536"/>
                <a:gd name="T5" fmla="*/ 0 h 937"/>
                <a:gd name="T6" fmla="*/ 2147483647 w 1536"/>
                <a:gd name="T7" fmla="*/ 2147483647 h 937"/>
                <a:gd name="T8" fmla="*/ 0 60000 65536"/>
                <a:gd name="T9" fmla="*/ 0 60000 65536"/>
                <a:gd name="T10" fmla="*/ 0 60000 65536"/>
                <a:gd name="T11" fmla="*/ 0 60000 65536"/>
                <a:gd name="T12" fmla="*/ 0 w 1536"/>
                <a:gd name="T13" fmla="*/ 0 h 937"/>
                <a:gd name="T14" fmla="*/ 1536 w 1536"/>
                <a:gd name="T15" fmla="*/ 937 h 937"/>
                <a:gd name="connsiteX0" fmla="*/ 10000 w 10000"/>
                <a:gd name="connsiteY0" fmla="*/ 3212 h 8313"/>
                <a:gd name="connsiteX1" fmla="*/ 9890 w 10000"/>
                <a:gd name="connsiteY1" fmla="*/ 8313 h 8313"/>
                <a:gd name="connsiteX2" fmla="*/ 0 w 10000"/>
                <a:gd name="connsiteY2" fmla="*/ 0 h 8313"/>
                <a:gd name="connsiteX3" fmla="*/ 10000 w 10000"/>
                <a:gd name="connsiteY3" fmla="*/ 3212 h 8313"/>
                <a:gd name="connsiteX0" fmla="*/ 10000 w 10000"/>
                <a:gd name="connsiteY0" fmla="*/ 3864 h 10362"/>
                <a:gd name="connsiteX1" fmla="*/ 9780 w 10000"/>
                <a:gd name="connsiteY1" fmla="*/ 10362 h 10362"/>
                <a:gd name="connsiteX2" fmla="*/ 0 w 10000"/>
                <a:gd name="connsiteY2" fmla="*/ 0 h 10362"/>
                <a:gd name="connsiteX3" fmla="*/ 10000 w 10000"/>
                <a:gd name="connsiteY3" fmla="*/ 3864 h 10362"/>
              </a:gdLst>
              <a:ahLst/>
              <a:cxnLst>
                <a:cxn ang="0">
                  <a:pos x="connsiteX0" y="connsiteY0"/>
                </a:cxn>
                <a:cxn ang="0">
                  <a:pos x="connsiteX1" y="connsiteY1"/>
                </a:cxn>
                <a:cxn ang="0">
                  <a:pos x="connsiteX2" y="connsiteY2"/>
                </a:cxn>
                <a:cxn ang="0">
                  <a:pos x="connsiteX3" y="connsiteY3"/>
                </a:cxn>
              </a:cxnLst>
              <a:rect l="l" t="t" r="r" b="b"/>
              <a:pathLst>
                <a:path w="10000" h="10362">
                  <a:moveTo>
                    <a:pt x="10000" y="3864"/>
                  </a:moveTo>
                  <a:cubicBezTo>
                    <a:pt x="9963" y="5909"/>
                    <a:pt x="9817" y="8317"/>
                    <a:pt x="9780" y="10362"/>
                  </a:cubicBezTo>
                  <a:lnTo>
                    <a:pt x="0" y="0"/>
                  </a:lnTo>
                  <a:lnTo>
                    <a:pt x="10000" y="3864"/>
                  </a:lnTo>
                  <a:close/>
                </a:path>
              </a:pathLst>
            </a:cu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7" name="Freeform 44"/>
            <p:cNvSpPr>
              <a:spLocks/>
            </p:cNvSpPr>
            <p:nvPr>
              <p:custDataLst>
                <p:tags r:id="rId13"/>
              </p:custDataLst>
            </p:nvPr>
          </p:nvSpPr>
          <p:spPr bwMode="auto">
            <a:xfrm>
              <a:off x="4550522" y="3070222"/>
              <a:ext cx="4292600" cy="592137"/>
            </a:xfrm>
            <a:custGeom>
              <a:avLst/>
              <a:gdLst>
                <a:gd name="T0" fmla="*/ 2147483647 w 2704"/>
                <a:gd name="T1" fmla="*/ 0 h 399"/>
                <a:gd name="T2" fmla="*/ 2147483647 w 2704"/>
                <a:gd name="T3" fmla="*/ 0 h 399"/>
                <a:gd name="T4" fmla="*/ 0 w 2704"/>
                <a:gd name="T5" fmla="*/ 2147483647 h 399"/>
                <a:gd name="T6" fmla="*/ 2147483647 w 2704"/>
                <a:gd name="T7" fmla="*/ 0 h 399"/>
                <a:gd name="T8" fmla="*/ 0 60000 65536"/>
                <a:gd name="T9" fmla="*/ 0 60000 65536"/>
                <a:gd name="T10" fmla="*/ 0 60000 65536"/>
                <a:gd name="T11" fmla="*/ 0 60000 65536"/>
                <a:gd name="T12" fmla="*/ 0 w 2704"/>
                <a:gd name="T13" fmla="*/ 0 h 399"/>
                <a:gd name="T14" fmla="*/ 2704 w 2704"/>
                <a:gd name="T15" fmla="*/ 399 h 399"/>
              </a:gdLst>
              <a:ahLst/>
              <a:cxnLst>
                <a:cxn ang="T8">
                  <a:pos x="T0" y="T1"/>
                </a:cxn>
                <a:cxn ang="T9">
                  <a:pos x="T2" y="T3"/>
                </a:cxn>
                <a:cxn ang="T10">
                  <a:pos x="T4" y="T5"/>
                </a:cxn>
                <a:cxn ang="T11">
                  <a:pos x="T6" y="T7"/>
                </a:cxn>
              </a:cxnLst>
              <a:rect l="T12" t="T13" r="T14" b="T15"/>
              <a:pathLst>
                <a:path w="2704" h="399">
                  <a:moveTo>
                    <a:pt x="1504" y="0"/>
                  </a:moveTo>
                  <a:lnTo>
                    <a:pt x="2704" y="0"/>
                  </a:lnTo>
                  <a:lnTo>
                    <a:pt x="0" y="399"/>
                  </a:lnTo>
                  <a:lnTo>
                    <a:pt x="1504" y="0"/>
                  </a:lnTo>
                  <a:close/>
                </a:path>
              </a:pathLst>
            </a:custGeom>
            <a:solidFill>
              <a:schemeClr val="accent3">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8" name="Freeform 45"/>
            <p:cNvSpPr>
              <a:spLocks/>
            </p:cNvSpPr>
            <p:nvPr>
              <p:custDataLst>
                <p:tags r:id="rId14"/>
              </p:custDataLst>
            </p:nvPr>
          </p:nvSpPr>
          <p:spPr bwMode="auto">
            <a:xfrm>
              <a:off x="4550522" y="2303736"/>
              <a:ext cx="2387600" cy="1399898"/>
            </a:xfrm>
            <a:custGeom>
              <a:avLst/>
              <a:gdLst>
                <a:gd name="T0" fmla="*/ 2147483647 w 1504"/>
                <a:gd name="T1" fmla="*/ 0 h 1023"/>
                <a:gd name="T2" fmla="*/ 2147483647 w 1504"/>
                <a:gd name="T3" fmla="*/ 2147483647 h 1023"/>
                <a:gd name="T4" fmla="*/ 0 w 1504"/>
                <a:gd name="T5" fmla="*/ 2147483647 h 1023"/>
                <a:gd name="T6" fmla="*/ 2147483647 w 1504"/>
                <a:gd name="T7" fmla="*/ 0 h 1023"/>
                <a:gd name="T8" fmla="*/ 0 60000 65536"/>
                <a:gd name="T9" fmla="*/ 0 60000 65536"/>
                <a:gd name="T10" fmla="*/ 0 60000 65536"/>
                <a:gd name="T11" fmla="*/ 0 60000 65536"/>
                <a:gd name="T12" fmla="*/ 0 w 1504"/>
                <a:gd name="T13" fmla="*/ 0 h 1023"/>
                <a:gd name="T14" fmla="*/ 1504 w 1504"/>
                <a:gd name="T15" fmla="*/ 1023 h 1023"/>
                <a:gd name="connsiteX0" fmla="*/ 10000 w 10000"/>
                <a:gd name="connsiteY0" fmla="*/ 0 h 8620"/>
                <a:gd name="connsiteX1" fmla="*/ 10000 w 10000"/>
                <a:gd name="connsiteY1" fmla="*/ 4720 h 8620"/>
                <a:gd name="connsiteX2" fmla="*/ 0 w 10000"/>
                <a:gd name="connsiteY2" fmla="*/ 8620 h 8620"/>
                <a:gd name="connsiteX3" fmla="*/ 10000 w 10000"/>
                <a:gd name="connsiteY3" fmla="*/ 0 h 8620"/>
              </a:gdLst>
              <a:ahLst/>
              <a:cxnLst>
                <a:cxn ang="0">
                  <a:pos x="connsiteX0" y="connsiteY0"/>
                </a:cxn>
                <a:cxn ang="0">
                  <a:pos x="connsiteX1" y="connsiteY1"/>
                </a:cxn>
                <a:cxn ang="0">
                  <a:pos x="connsiteX2" y="connsiteY2"/>
                </a:cxn>
                <a:cxn ang="0">
                  <a:pos x="connsiteX3" y="connsiteY3"/>
                </a:cxn>
              </a:cxnLst>
              <a:rect l="l" t="t" r="r" b="b"/>
              <a:pathLst>
                <a:path w="10000" h="8620">
                  <a:moveTo>
                    <a:pt x="10000" y="0"/>
                  </a:moveTo>
                  <a:lnTo>
                    <a:pt x="10000" y="4720"/>
                  </a:lnTo>
                  <a:lnTo>
                    <a:pt x="0" y="8620"/>
                  </a:lnTo>
                  <a:lnTo>
                    <a:pt x="10000" y="0"/>
                  </a:lnTo>
                  <a:close/>
                </a:path>
              </a:pathLst>
            </a:custGeom>
            <a:solidFill>
              <a:schemeClr val="accent3">
                <a:lumMod val="20000"/>
                <a:lumOff val="8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19" name="Freeform 47"/>
            <p:cNvSpPr>
              <a:spLocks/>
            </p:cNvSpPr>
            <p:nvPr>
              <p:custDataLst>
                <p:tags r:id="rId15"/>
              </p:custDataLst>
            </p:nvPr>
          </p:nvSpPr>
          <p:spPr bwMode="auto">
            <a:xfrm>
              <a:off x="4515597" y="2155823"/>
              <a:ext cx="2171700" cy="1547811"/>
            </a:xfrm>
            <a:custGeom>
              <a:avLst/>
              <a:gdLst>
                <a:gd name="T0" fmla="*/ 2147483647 w 1368"/>
                <a:gd name="T1" fmla="*/ 0 h 975"/>
                <a:gd name="T2" fmla="*/ 2147483647 w 1368"/>
                <a:gd name="T3" fmla="*/ 0 h 975"/>
                <a:gd name="T4" fmla="*/ 0 w 1368"/>
                <a:gd name="T5" fmla="*/ 2147483647 h 975"/>
                <a:gd name="T6" fmla="*/ 2147483647 w 1368"/>
                <a:gd name="T7" fmla="*/ 0 h 975"/>
                <a:gd name="T8" fmla="*/ 0 60000 65536"/>
                <a:gd name="T9" fmla="*/ 0 60000 65536"/>
                <a:gd name="T10" fmla="*/ 0 60000 65536"/>
                <a:gd name="T11" fmla="*/ 0 60000 65536"/>
                <a:gd name="T12" fmla="*/ 0 w 1368"/>
                <a:gd name="T13" fmla="*/ 0 h 975"/>
                <a:gd name="T14" fmla="*/ 1368 w 1368"/>
                <a:gd name="T15" fmla="*/ 975 h 975"/>
              </a:gdLst>
              <a:ahLst/>
              <a:cxnLst>
                <a:cxn ang="T8">
                  <a:pos x="T0" y="T1"/>
                </a:cxn>
                <a:cxn ang="T9">
                  <a:pos x="T2" y="T3"/>
                </a:cxn>
                <a:cxn ang="T10">
                  <a:pos x="T4" y="T5"/>
                </a:cxn>
                <a:cxn ang="T11">
                  <a:pos x="T6" y="T7"/>
                </a:cxn>
              </a:cxnLst>
              <a:rect l="T12" t="T13" r="T14" b="T15"/>
              <a:pathLst>
                <a:path w="1368" h="975">
                  <a:moveTo>
                    <a:pt x="168" y="0"/>
                  </a:moveTo>
                  <a:lnTo>
                    <a:pt x="1368" y="0"/>
                  </a:lnTo>
                  <a:lnTo>
                    <a:pt x="0" y="975"/>
                  </a:lnTo>
                  <a:lnTo>
                    <a:pt x="168" y="0"/>
                  </a:lnTo>
                  <a:close/>
                </a:path>
              </a:pathLst>
            </a:custGeom>
            <a:solidFill>
              <a:schemeClr val="accent2">
                <a:lumMod val="40000"/>
                <a:lumOff val="60000"/>
              </a:schemeClr>
            </a:solidFill>
            <a:ln w="9525">
              <a:noFill/>
              <a:round/>
              <a:headEnd/>
              <a:tailEnd/>
            </a:ln>
            <a:scene3d>
              <a:camera prst="orthographicFront"/>
              <a:lightRig rig="threePt" dir="t"/>
            </a:scene3d>
            <a:sp3d>
              <a:bevelT/>
            </a:sp3d>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20" name="Freeform 48"/>
            <p:cNvSpPr>
              <a:spLocks/>
            </p:cNvSpPr>
            <p:nvPr>
              <p:custDataLst>
                <p:tags r:id="rId16"/>
              </p:custDataLst>
            </p:nvPr>
          </p:nvSpPr>
          <p:spPr bwMode="auto">
            <a:xfrm>
              <a:off x="4515597" y="1382711"/>
              <a:ext cx="266700" cy="2320922"/>
            </a:xfrm>
            <a:custGeom>
              <a:avLst/>
              <a:gdLst>
                <a:gd name="T0" fmla="*/ 2147483647 w 168"/>
                <a:gd name="T1" fmla="*/ 0 h 1598"/>
                <a:gd name="T2" fmla="*/ 2147483647 w 168"/>
                <a:gd name="T3" fmla="*/ 2147483647 h 1598"/>
                <a:gd name="T4" fmla="*/ 0 w 168"/>
                <a:gd name="T5" fmla="*/ 2147483647 h 1598"/>
                <a:gd name="T6" fmla="*/ 2147483647 w 168"/>
                <a:gd name="T7" fmla="*/ 0 h 1598"/>
                <a:gd name="T8" fmla="*/ 0 60000 65536"/>
                <a:gd name="T9" fmla="*/ 0 60000 65536"/>
                <a:gd name="T10" fmla="*/ 0 60000 65536"/>
                <a:gd name="T11" fmla="*/ 0 60000 65536"/>
                <a:gd name="T12" fmla="*/ 0 w 168"/>
                <a:gd name="T13" fmla="*/ 0 h 1598"/>
                <a:gd name="T14" fmla="*/ 168 w 168"/>
                <a:gd name="T15" fmla="*/ 1598 h 1598"/>
              </a:gdLst>
              <a:ahLst/>
              <a:cxnLst>
                <a:cxn ang="T8">
                  <a:pos x="T0" y="T1"/>
                </a:cxn>
                <a:cxn ang="T9">
                  <a:pos x="T2" y="T3"/>
                </a:cxn>
                <a:cxn ang="T10">
                  <a:pos x="T4" y="T5"/>
                </a:cxn>
                <a:cxn ang="T11">
                  <a:pos x="T6" y="T7"/>
                </a:cxn>
              </a:cxnLst>
              <a:rect l="T12" t="T13" r="T14" b="T15"/>
              <a:pathLst>
                <a:path w="168" h="1598">
                  <a:moveTo>
                    <a:pt x="167" y="0"/>
                  </a:moveTo>
                  <a:lnTo>
                    <a:pt x="168" y="623"/>
                  </a:lnTo>
                  <a:lnTo>
                    <a:pt x="0" y="1598"/>
                  </a:lnTo>
                  <a:lnTo>
                    <a:pt x="167" y="0"/>
                  </a:lnTo>
                  <a:close/>
                </a:path>
              </a:pathLst>
            </a:custGeom>
            <a:solidFill>
              <a:schemeClr val="accent2">
                <a:lumMod val="20000"/>
                <a:lumOff val="80000"/>
              </a:schemeClr>
            </a:solidFill>
            <a:ln w="9525">
              <a:noFill/>
              <a:round/>
              <a:headEnd/>
              <a:tailEnd/>
            </a:ln>
          </p:spPr>
          <p:txBody>
            <a:bodyPr wrap="none" anchor="ctr"/>
            <a:lstStyle/>
            <a:p>
              <a:endParaRPr lang="en-US">
                <a:solidFill>
                  <a:prstClr val="black"/>
                </a:solidFill>
                <a:effectLst>
                  <a:outerShdw blurRad="38100" dist="38100" dir="2700000" algn="tl">
                    <a:srgbClr val="000000">
                      <a:alpha val="43137"/>
                    </a:srgbClr>
                  </a:outerShdw>
                </a:effectLst>
              </a:endParaRPr>
            </a:p>
          </p:txBody>
        </p:sp>
        <p:sp>
          <p:nvSpPr>
            <p:cNvPr id="21" name="Oval 50"/>
            <p:cNvSpPr>
              <a:spLocks noChangeArrowheads="1"/>
            </p:cNvSpPr>
            <p:nvPr>
              <p:custDataLst>
                <p:tags r:id="rId17"/>
              </p:custDataLst>
            </p:nvPr>
          </p:nvSpPr>
          <p:spPr bwMode="gray">
            <a:xfrm>
              <a:off x="395486" y="2169255"/>
              <a:ext cx="8773623" cy="3083108"/>
            </a:xfrm>
            <a:prstGeom prst="ellipse">
              <a:avLst/>
            </a:prstGeom>
            <a:gradFill flip="none" rotWithShape="1">
              <a:gsLst>
                <a:gs pos="59000">
                  <a:schemeClr val="bg1">
                    <a:alpha val="0"/>
                  </a:schemeClr>
                </a:gs>
                <a:gs pos="35000">
                  <a:schemeClr val="bg1">
                    <a:shade val="100000"/>
                    <a:satMod val="115000"/>
                  </a:schemeClr>
                </a:gs>
              </a:gsLst>
              <a:path path="shape">
                <a:fillToRect l="50000" t="50000" r="50000" b="50000"/>
              </a:path>
              <a:tileRect/>
            </a:gradFill>
            <a:ln w="12700">
              <a:noFill/>
              <a:round/>
              <a:headEnd/>
              <a:tailEnd/>
            </a:ln>
          </p:spPr>
          <p:txBody>
            <a:bodyPr wrap="none" anchor="ctr"/>
            <a:lstStyle/>
            <a:p>
              <a:pPr algn="ctr"/>
              <a:endParaRPr lang="en-GB" sz="1100" b="1" dirty="0">
                <a:solidFill>
                  <a:srgbClr val="1F497D"/>
                </a:solidFill>
                <a:effectLst>
                  <a:outerShdw blurRad="38100" dist="38100" dir="2700000" algn="tl">
                    <a:srgbClr val="000000">
                      <a:alpha val="43137"/>
                    </a:srgbClr>
                  </a:outerShdw>
                </a:effectLst>
                <a:latin typeface="Tahoma" pitchFamily="34" charset="0"/>
                <a:cs typeface="Tahoma" pitchFamily="34" charset="0"/>
              </a:endParaRPr>
            </a:p>
          </p:txBody>
        </p:sp>
        <p:sp>
          <p:nvSpPr>
            <p:cNvPr id="23" name="Rectangle 33"/>
            <p:cNvSpPr>
              <a:spLocks noChangeArrowheads="1"/>
            </p:cNvSpPr>
            <p:nvPr>
              <p:custDataLst>
                <p:tags r:id="rId18"/>
              </p:custDataLst>
            </p:nvPr>
          </p:nvSpPr>
          <p:spPr bwMode="gray">
            <a:xfrm>
              <a:off x="4817223" y="5250074"/>
              <a:ext cx="1905001" cy="761999"/>
            </a:xfrm>
            <a:prstGeom prst="rect">
              <a:avLst/>
            </a:prstGeom>
            <a:solidFill>
              <a:srgbClr val="FFC000"/>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0">
              <a:schemeClr val="accent1"/>
            </a:lnRef>
            <a:fillRef idx="3">
              <a:schemeClr val="accent1"/>
            </a:fillRef>
            <a:effectRef idx="3">
              <a:schemeClr val="accent1"/>
            </a:effectRef>
            <a:fontRef idx="minor">
              <a:schemeClr val="lt1"/>
            </a:fontRef>
          </p:style>
          <p:txBody>
            <a:bodyPr bIns="91440" anchor="ctr"/>
            <a:lstStyle/>
            <a:p>
              <a:pPr algn="ctr"/>
              <a:r>
                <a:rPr lang="en-US"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CREATE PLANS</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24" name="Rectangle 43">
              <a:hlinkClick r:id="rId28" action="ppaction://hlinksldjump"/>
            </p:cNvPr>
            <p:cNvSpPr>
              <a:spLocks noChangeArrowheads="1"/>
            </p:cNvSpPr>
            <p:nvPr>
              <p:custDataLst>
                <p:tags r:id="rId19"/>
              </p:custDataLst>
            </p:nvPr>
          </p:nvSpPr>
          <p:spPr bwMode="gray">
            <a:xfrm>
              <a:off x="2435972" y="1371598"/>
              <a:ext cx="1905001" cy="79216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0">
              <a:schemeClr val="accent1"/>
            </a:lnRef>
            <a:fillRef idx="3">
              <a:schemeClr val="accent1"/>
            </a:fillRef>
            <a:effectRef idx="3">
              <a:schemeClr val="accent1"/>
            </a:effectRef>
            <a:fontRef idx="minor">
              <a:schemeClr val="lt1"/>
            </a:fontRef>
          </p:style>
          <p:txBody>
            <a:bodyPr lIns="0" tIns="0" rIns="0"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IDENTIFY CANDIDATE CRITICAL PROGRAM INFORMATION</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25" name="Rectangle 46"/>
            <p:cNvSpPr>
              <a:spLocks noChangeArrowheads="1"/>
            </p:cNvSpPr>
            <p:nvPr>
              <p:custDataLst>
                <p:tags r:id="rId20"/>
              </p:custDataLst>
            </p:nvPr>
          </p:nvSpPr>
          <p:spPr bwMode="gray">
            <a:xfrm>
              <a:off x="2366123" y="5250074"/>
              <a:ext cx="1905001" cy="761999"/>
            </a:xfrm>
            <a:prstGeom prst="rect">
              <a:avLst/>
            </a:prstGeom>
            <a:solidFill>
              <a:schemeClr val="bg2">
                <a:lumMod val="50000"/>
              </a:schemeClr>
            </a:solidFill>
            <a:ln>
              <a:headEnd/>
              <a:tailEnd/>
            </a:ln>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DISSEMINATE</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26" name="Rectangle 30">
              <a:hlinkClick r:id="" action="ppaction://noaction"/>
            </p:cNvPr>
            <p:cNvSpPr>
              <a:spLocks noChangeArrowheads="1"/>
            </p:cNvSpPr>
            <p:nvPr>
              <p:custDataLst>
                <p:tags r:id="rId21"/>
              </p:custDataLst>
            </p:nvPr>
          </p:nvSpPr>
          <p:spPr bwMode="gray">
            <a:xfrm>
              <a:off x="6946503" y="2298698"/>
              <a:ext cx="1922021" cy="777874"/>
            </a:xfrm>
            <a:prstGeom prst="rect">
              <a:avLst/>
            </a:prstGeom>
            <a:ln>
              <a:headEnd/>
              <a:tailEnd/>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DEVELOP MITIGATION STRATEGIES</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27" name="Rectangle 30"/>
            <p:cNvSpPr>
              <a:spLocks noChangeArrowheads="1"/>
            </p:cNvSpPr>
            <p:nvPr>
              <p:custDataLst>
                <p:tags r:id="rId22"/>
              </p:custDataLst>
            </p:nvPr>
          </p:nvSpPr>
          <p:spPr bwMode="gray">
            <a:xfrm>
              <a:off x="6934201" y="4209608"/>
              <a:ext cx="1922021" cy="777874"/>
            </a:xfrm>
            <a:prstGeom prst="rect">
              <a:avLst/>
            </a:prstGeom>
            <a:ln>
              <a:headEnd/>
              <a:tailEnd/>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COMMUNICATE WITH STAKEHOLDERS</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28" name="Rectangle 40">
              <a:hlinkClick r:id="" action="ppaction://noaction"/>
            </p:cNvPr>
            <p:cNvSpPr>
              <a:spLocks noChangeArrowheads="1"/>
            </p:cNvSpPr>
            <p:nvPr>
              <p:custDataLst>
                <p:tags r:id="rId23"/>
              </p:custDataLst>
            </p:nvPr>
          </p:nvSpPr>
          <p:spPr bwMode="gray">
            <a:xfrm>
              <a:off x="4782297" y="1371598"/>
              <a:ext cx="1936750" cy="777874"/>
            </a:xfrm>
            <a:prstGeom prst="rect">
              <a:avLst/>
            </a:prstGeom>
            <a:ln>
              <a:headEnd/>
              <a:tailEnd/>
            </a:ln>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DETERMINE POSSIBLE RISKS AND IMPACT OF LOSS</a:t>
              </a:r>
            </a:p>
          </p:txBody>
        </p:sp>
        <p:sp>
          <p:nvSpPr>
            <p:cNvPr id="29" name="Rectangle 30"/>
            <p:cNvSpPr>
              <a:spLocks noChangeArrowheads="1"/>
            </p:cNvSpPr>
            <p:nvPr>
              <p:custDataLst>
                <p:tags r:id="rId24"/>
              </p:custDataLst>
            </p:nvPr>
          </p:nvSpPr>
          <p:spPr bwMode="gray">
            <a:xfrm>
              <a:off x="279001" y="4181470"/>
              <a:ext cx="1922021" cy="777874"/>
            </a:xfrm>
            <a:prstGeom prst="rect">
              <a:avLst/>
            </a:prstGeom>
            <a:ln>
              <a:headEnd/>
              <a:tailEnd/>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PERIODICALLY REVIEW PROGRAM</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30" name="Rectangle 30"/>
            <p:cNvSpPr>
              <a:spLocks noChangeArrowheads="1"/>
            </p:cNvSpPr>
            <p:nvPr>
              <p:custDataLst>
                <p:tags r:id="rId25"/>
              </p:custDataLst>
            </p:nvPr>
          </p:nvSpPr>
          <p:spPr bwMode="gray">
            <a:xfrm>
              <a:off x="272673" y="2276778"/>
              <a:ext cx="1922021" cy="777874"/>
            </a:xfrm>
            <a:prstGeom prst="rect">
              <a:avLst/>
            </a:prstGeom>
            <a:ln>
              <a:headEnd/>
              <a:tailEnd/>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bIns="91440" anchor="ctr"/>
            <a:lstStyle/>
            <a:p>
              <a:pPr algn="ctr"/>
              <a:r>
                <a:rPr lang="en-GB" sz="14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APPLY UPDATES AS NECESSARY</a:t>
              </a:r>
              <a:endParaRPr lang="en-GB" sz="14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sp>
          <p:nvSpPr>
            <p:cNvPr id="40" name="TextBox 39"/>
            <p:cNvSpPr txBox="1"/>
            <p:nvPr/>
          </p:nvSpPr>
          <p:spPr>
            <a:xfrm>
              <a:off x="2362196" y="2198910"/>
              <a:ext cx="1823350" cy="484672"/>
            </a:xfrm>
            <a:prstGeom prst="rect">
              <a:avLst/>
            </a:prstGeom>
            <a:noFill/>
          </p:spPr>
          <p:txBody>
            <a:bodyPr wrap="none" rtlCol="0">
              <a:spAutoFit/>
            </a:bodyPr>
            <a:lstStyle/>
            <a:p>
              <a:pPr lvl="1"/>
              <a:r>
                <a:rPr lang="en-US" sz="900" b="1" dirty="0" smtClean="0"/>
                <a:t> Read BAA, SCG, SOWs</a:t>
              </a:r>
            </a:p>
            <a:p>
              <a:pPr lvl="1"/>
              <a:r>
                <a:rPr lang="en-US" sz="900" b="1" dirty="0" smtClean="0"/>
                <a:t>     Technology maturation</a:t>
              </a:r>
            </a:p>
            <a:p>
              <a:pPr lvl="1"/>
              <a:r>
                <a:rPr lang="en-US" sz="900" b="1" dirty="0" smtClean="0"/>
                <a:t>           Proactive monitoring</a:t>
              </a:r>
            </a:p>
            <a:p>
              <a:pPr lvl="1"/>
              <a:r>
                <a:rPr lang="en-US" sz="900" b="1" dirty="0" smtClean="0"/>
                <a:t>                     Integrated SMEs</a:t>
              </a:r>
            </a:p>
          </p:txBody>
        </p:sp>
        <p:sp>
          <p:nvSpPr>
            <p:cNvPr id="41" name="TextBox 40"/>
            <p:cNvSpPr txBox="1"/>
            <p:nvPr/>
          </p:nvSpPr>
          <p:spPr>
            <a:xfrm>
              <a:off x="4615541" y="2198912"/>
              <a:ext cx="1774372" cy="581607"/>
            </a:xfrm>
            <a:prstGeom prst="rect">
              <a:avLst/>
            </a:prstGeom>
            <a:noFill/>
            <a:scene3d>
              <a:camera prst="orthographicFront"/>
              <a:lightRig rig="threePt" dir="t"/>
            </a:scene3d>
            <a:sp3d>
              <a:bevelT/>
            </a:sp3d>
          </p:spPr>
          <p:txBody>
            <a:bodyPr wrap="square" rtlCol="0">
              <a:spAutoFit/>
            </a:bodyPr>
            <a:lstStyle/>
            <a:p>
              <a:r>
                <a:rPr lang="en-US" sz="900" b="1" dirty="0" smtClean="0"/>
                <a:t>         Political (Foreign &amp; U.S.)</a:t>
              </a:r>
            </a:p>
            <a:p>
              <a:r>
                <a:rPr lang="en-US" sz="900" b="1" dirty="0" smtClean="0"/>
                <a:t>       Operations</a:t>
              </a:r>
            </a:p>
            <a:p>
              <a:r>
                <a:rPr lang="en-US" sz="900" b="1" dirty="0" smtClean="0"/>
                <a:t>     Expenditures</a:t>
              </a:r>
            </a:p>
            <a:p>
              <a:r>
                <a:rPr lang="en-US" sz="900" b="1" dirty="0" smtClean="0"/>
                <a:t>   Technology</a:t>
              </a:r>
            </a:p>
            <a:p>
              <a:r>
                <a:rPr lang="en-US" sz="900" b="1" dirty="0" smtClean="0"/>
                <a:t> Security</a:t>
              </a:r>
            </a:p>
          </p:txBody>
        </p:sp>
        <p:sp>
          <p:nvSpPr>
            <p:cNvPr id="42" name="TextBox 41"/>
            <p:cNvSpPr txBox="1"/>
            <p:nvPr/>
          </p:nvSpPr>
          <p:spPr>
            <a:xfrm>
              <a:off x="6052460" y="2699653"/>
              <a:ext cx="709100" cy="290803"/>
            </a:xfrm>
            <a:prstGeom prst="rect">
              <a:avLst/>
            </a:prstGeom>
            <a:noFill/>
          </p:spPr>
          <p:txBody>
            <a:bodyPr wrap="none" rtlCol="0">
              <a:spAutoFit/>
            </a:bodyPr>
            <a:lstStyle/>
            <a:p>
              <a:r>
                <a:rPr lang="en-US" sz="900" b="1" dirty="0" smtClean="0"/>
                <a:t>     Enhanced</a:t>
              </a:r>
            </a:p>
            <a:p>
              <a:r>
                <a:rPr lang="en-US" sz="900" b="1" dirty="0" smtClean="0"/>
                <a:t>Protection</a:t>
              </a:r>
              <a:endParaRPr lang="en-US" sz="900" b="1" dirty="0"/>
            </a:p>
          </p:txBody>
        </p:sp>
        <p:sp>
          <p:nvSpPr>
            <p:cNvPr id="43" name="TextBox 42"/>
            <p:cNvSpPr txBox="1"/>
            <p:nvPr/>
          </p:nvSpPr>
          <p:spPr>
            <a:xfrm>
              <a:off x="5987143" y="4212768"/>
              <a:ext cx="806142" cy="290803"/>
            </a:xfrm>
            <a:prstGeom prst="rect">
              <a:avLst/>
            </a:prstGeom>
            <a:noFill/>
          </p:spPr>
          <p:txBody>
            <a:bodyPr wrap="none" rtlCol="0">
              <a:spAutoFit/>
            </a:bodyPr>
            <a:lstStyle/>
            <a:p>
              <a:r>
                <a:rPr lang="en-US" sz="900" b="1" dirty="0" err="1" smtClean="0"/>
                <a:t>Gov</a:t>
              </a:r>
              <a:r>
                <a:rPr lang="en-US" sz="900" b="1" dirty="0" smtClean="0"/>
                <a:t>/Performer</a:t>
              </a:r>
            </a:p>
            <a:p>
              <a:r>
                <a:rPr lang="en-US" sz="900" b="1" dirty="0" smtClean="0"/>
                <a:t>       Consensus</a:t>
              </a:r>
              <a:endParaRPr lang="en-US" sz="900" b="1" dirty="0"/>
            </a:p>
          </p:txBody>
        </p:sp>
        <p:sp>
          <p:nvSpPr>
            <p:cNvPr id="44" name="TextBox 43"/>
            <p:cNvSpPr txBox="1"/>
            <p:nvPr/>
          </p:nvSpPr>
          <p:spPr>
            <a:xfrm>
              <a:off x="2229893" y="4165037"/>
              <a:ext cx="794011" cy="290803"/>
            </a:xfrm>
            <a:prstGeom prst="rect">
              <a:avLst/>
            </a:prstGeom>
            <a:noFill/>
          </p:spPr>
          <p:txBody>
            <a:bodyPr wrap="none" rtlCol="0">
              <a:spAutoFit/>
            </a:bodyPr>
            <a:lstStyle/>
            <a:p>
              <a:r>
                <a:rPr lang="en-US" sz="900" b="1" dirty="0" smtClean="0"/>
                <a:t>       Monitor for</a:t>
              </a:r>
            </a:p>
            <a:p>
              <a:r>
                <a:rPr lang="en-US" sz="900" b="1" dirty="0" smtClean="0"/>
                <a:t>Effectiveness</a:t>
              </a:r>
              <a:endParaRPr lang="en-US" sz="900" b="1" dirty="0"/>
            </a:p>
          </p:txBody>
        </p:sp>
        <p:sp>
          <p:nvSpPr>
            <p:cNvPr id="45" name="TextBox 44"/>
            <p:cNvSpPr txBox="1"/>
            <p:nvPr/>
          </p:nvSpPr>
          <p:spPr>
            <a:xfrm>
              <a:off x="2166258" y="2677883"/>
              <a:ext cx="963836" cy="387738"/>
            </a:xfrm>
            <a:prstGeom prst="rect">
              <a:avLst/>
            </a:prstGeom>
            <a:noFill/>
          </p:spPr>
          <p:txBody>
            <a:bodyPr wrap="none" rtlCol="0">
              <a:spAutoFit/>
            </a:bodyPr>
            <a:lstStyle/>
            <a:p>
              <a:r>
                <a:rPr lang="en-US" sz="900" b="1" dirty="0" smtClean="0"/>
                <a:t>Program</a:t>
              </a:r>
            </a:p>
            <a:p>
              <a:r>
                <a:rPr lang="en-US" sz="900" b="1" dirty="0" smtClean="0"/>
                <a:t>         Elements</a:t>
              </a:r>
            </a:p>
            <a:p>
              <a:r>
                <a:rPr lang="en-US" sz="900" b="1" dirty="0" smtClean="0"/>
                <a:t>                      Evolve</a:t>
              </a:r>
              <a:endParaRPr lang="en-US" sz="900" b="1" dirty="0"/>
            </a:p>
          </p:txBody>
        </p:sp>
        <p:sp>
          <p:nvSpPr>
            <p:cNvPr id="46" name="TextBox 45"/>
            <p:cNvSpPr txBox="1"/>
            <p:nvPr/>
          </p:nvSpPr>
          <p:spPr>
            <a:xfrm>
              <a:off x="4767942" y="4420013"/>
              <a:ext cx="1215105" cy="581607"/>
            </a:xfrm>
            <a:prstGeom prst="rect">
              <a:avLst/>
            </a:prstGeom>
            <a:noFill/>
          </p:spPr>
          <p:txBody>
            <a:bodyPr wrap="none" rtlCol="0">
              <a:spAutoFit/>
            </a:bodyPr>
            <a:lstStyle/>
            <a:p>
              <a:r>
                <a:rPr lang="en-US" sz="900" b="1" dirty="0" smtClean="0"/>
                <a:t> CI Support </a:t>
              </a:r>
            </a:p>
            <a:p>
              <a:r>
                <a:rPr lang="en-US" sz="900" b="1" dirty="0" smtClean="0"/>
                <a:t>   Outside Work</a:t>
              </a:r>
            </a:p>
            <a:p>
              <a:r>
                <a:rPr lang="en-US" sz="900" b="1" dirty="0" smtClean="0"/>
                <a:t>    Test Planning</a:t>
              </a:r>
            </a:p>
            <a:p>
              <a:r>
                <a:rPr lang="en-US" sz="900" b="1" dirty="0" smtClean="0"/>
                <a:t>        Public Relations</a:t>
              </a:r>
            </a:p>
            <a:p>
              <a:r>
                <a:rPr lang="en-US" sz="900" b="1" dirty="0" smtClean="0"/>
                <a:t>          Operations Security</a:t>
              </a:r>
            </a:p>
          </p:txBody>
        </p:sp>
        <p:sp>
          <p:nvSpPr>
            <p:cNvPr id="48" name="TextBox 47"/>
            <p:cNvSpPr txBox="1"/>
            <p:nvPr/>
          </p:nvSpPr>
          <p:spPr>
            <a:xfrm>
              <a:off x="3180053" y="4542258"/>
              <a:ext cx="1246297" cy="484672"/>
            </a:xfrm>
            <a:prstGeom prst="rect">
              <a:avLst/>
            </a:prstGeom>
            <a:noFill/>
          </p:spPr>
          <p:txBody>
            <a:bodyPr wrap="none" rtlCol="0">
              <a:spAutoFit/>
            </a:bodyPr>
            <a:lstStyle/>
            <a:p>
              <a:pPr algn="r"/>
              <a:r>
                <a:rPr lang="en-US" sz="900" b="1" dirty="0" smtClean="0"/>
                <a:t>Performers</a:t>
              </a:r>
            </a:p>
            <a:p>
              <a:pPr algn="r"/>
              <a:r>
                <a:rPr lang="en-US" sz="900" b="1" dirty="0" smtClean="0"/>
                <a:t>         Government   </a:t>
              </a:r>
            </a:p>
            <a:p>
              <a:pPr algn="r"/>
              <a:r>
                <a:rPr lang="en-US" sz="900" b="1" dirty="0" smtClean="0"/>
                <a:t>Transition Partners      </a:t>
              </a:r>
            </a:p>
            <a:p>
              <a:pPr algn="r"/>
              <a:r>
                <a:rPr lang="en-US" sz="900" b="1" dirty="0" smtClean="0"/>
                <a:t>Internal and External          </a:t>
              </a:r>
              <a:endParaRPr lang="en-US" sz="900" b="1" dirty="0"/>
            </a:p>
          </p:txBody>
        </p:sp>
        <p:grpSp>
          <p:nvGrpSpPr>
            <p:cNvPr id="65" name="Group 64"/>
            <p:cNvGrpSpPr/>
            <p:nvPr/>
          </p:nvGrpSpPr>
          <p:grpSpPr>
            <a:xfrm>
              <a:off x="3172005" y="822526"/>
              <a:ext cx="413658" cy="419371"/>
              <a:chOff x="1915885" y="1080164"/>
              <a:chExt cx="413658" cy="419371"/>
            </a:xfrm>
            <a:solidFill>
              <a:schemeClr val="bg1"/>
            </a:solidFill>
          </p:grpSpPr>
          <p:sp>
            <p:nvSpPr>
              <p:cNvPr id="49" name="Donut 48"/>
              <p:cNvSpPr/>
              <p:nvPr/>
            </p:nvSpPr>
            <p:spPr>
              <a:xfrm>
                <a:off x="1915885" y="1081835"/>
                <a:ext cx="413658" cy="413658"/>
              </a:xfrm>
              <a:prstGeom prst="donut">
                <a:avLst>
                  <a:gd name="adj" fmla="val 3556"/>
                </a:avLst>
              </a:prstGeom>
              <a:no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0" name="Rectangle 49">
                <a:hlinkClick r:id="rId28" action="ppaction://hlinksldjump"/>
              </p:cNvPr>
              <p:cNvSpPr/>
              <p:nvPr/>
            </p:nvSpPr>
            <p:spPr>
              <a:xfrm>
                <a:off x="2050629" y="1080164"/>
                <a:ext cx="153394" cy="4193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000" b="1" cap="none" spc="0" dirty="0" smtClean="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rPr>
                  <a:t>1</a:t>
                </a:r>
                <a:endParaRPr lang="en-US" sz="2000" b="1" cap="none" spc="0" dirty="0">
                  <a:ln w="10541" cmpd="sng">
                    <a:solidFill>
                      <a:schemeClr val="accent1">
                        <a:shade val="88000"/>
                        <a:satMod val="110000"/>
                      </a:schemeClr>
                    </a:solidFill>
                    <a:prstDash val="solid"/>
                  </a:ln>
                  <a:solidFill>
                    <a:schemeClr val="accent1">
                      <a:lumMod val="75000"/>
                    </a:schemeClr>
                  </a:solidFill>
                  <a:effectLst>
                    <a:outerShdw blurRad="38100" dist="38100" dir="2700000" algn="tl">
                      <a:srgbClr val="000000">
                        <a:alpha val="43137"/>
                      </a:srgbClr>
                    </a:outerShdw>
                  </a:effectLst>
                </a:endParaRPr>
              </a:p>
            </p:txBody>
          </p:sp>
        </p:grpSp>
        <p:grpSp>
          <p:nvGrpSpPr>
            <p:cNvPr id="66" name="Group 65"/>
            <p:cNvGrpSpPr/>
            <p:nvPr/>
          </p:nvGrpSpPr>
          <p:grpSpPr>
            <a:xfrm>
              <a:off x="5650184" y="850297"/>
              <a:ext cx="413658" cy="424966"/>
              <a:chOff x="6814456" y="1087287"/>
              <a:chExt cx="413658" cy="424966"/>
            </a:xfrm>
          </p:grpSpPr>
          <p:sp>
            <p:nvSpPr>
              <p:cNvPr id="51" name="Donut 50"/>
              <p:cNvSpPr/>
              <p:nvPr/>
            </p:nvSpPr>
            <p:spPr>
              <a:xfrm>
                <a:off x="6814456" y="1098595"/>
                <a:ext cx="413658" cy="413658"/>
              </a:xfrm>
              <a:prstGeom prst="donut">
                <a:avLst>
                  <a:gd name="adj" fmla="val 3556"/>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2" name="Rectangle 51">
                <a:hlinkClick r:id="" action="ppaction://noaction"/>
              </p:cNvPr>
              <p:cNvSpPr/>
              <p:nvPr/>
            </p:nvSpPr>
            <p:spPr>
              <a:xfrm>
                <a:off x="6950694" y="1087287"/>
                <a:ext cx="153394" cy="419371"/>
              </a:xfrm>
              <a:prstGeom prst="rect">
                <a:avLst/>
              </a:prstGeom>
              <a:noFill/>
              <a:ln>
                <a:noFill/>
              </a:ln>
            </p:spPr>
            <p:txBody>
              <a:bodyPr wrap="square" lIns="91440" tIns="45720" rIns="91440" bIns="45720">
                <a:spAutoFit/>
                <a:scene3d>
                  <a:camera prst="orthographicFront"/>
                  <a:lightRig rig="threePt" dir="t"/>
                </a:scene3d>
                <a:sp3d extrusionH="57150">
                  <a:bevelT w="38100" h="38100"/>
                </a:sp3d>
              </a:bodyPr>
              <a:lstStyle/>
              <a:p>
                <a:pPr algn="ctr"/>
                <a:r>
                  <a:rPr lang="en-US" sz="2000" b="1" spc="50" dirty="0" smtClean="0">
                    <a:ln w="13500">
                      <a:solidFill>
                        <a:schemeClr val="accent1">
                          <a:shade val="2500"/>
                          <a:alpha val="6500"/>
                        </a:schemeClr>
                      </a:solidFill>
                      <a:prstDash val="solid"/>
                    </a:ln>
                    <a:solidFill>
                      <a:schemeClr val="accent2">
                        <a:lumMod val="75000"/>
                      </a:schemeClr>
                    </a:solidFill>
                    <a:effectLst>
                      <a:outerShdw blurRad="38100" dist="38100" dir="2700000" algn="tl">
                        <a:srgbClr val="000000">
                          <a:alpha val="43137"/>
                        </a:srgbClr>
                      </a:outerShdw>
                    </a:effectLst>
                  </a:rPr>
                  <a:t>2</a:t>
                </a:r>
                <a:endParaRPr lang="en-US" sz="2000" b="1" cap="none" spc="0" dirty="0">
                  <a:ln w="10541" cmpd="sng">
                    <a:solidFill>
                      <a:schemeClr val="accent1">
                        <a:shade val="88000"/>
                        <a:satMod val="110000"/>
                      </a:schemeClr>
                    </a:solidFill>
                    <a:prstDash val="solid"/>
                  </a:ln>
                  <a:solidFill>
                    <a:schemeClr val="accent2">
                      <a:lumMod val="75000"/>
                    </a:schemeClr>
                  </a:solidFill>
                  <a:effectLst>
                    <a:outerShdw blurRad="38100" dist="38100" dir="2700000" algn="tl">
                      <a:srgbClr val="000000">
                        <a:alpha val="43137"/>
                      </a:srgbClr>
                    </a:outerShdw>
                  </a:effectLst>
                </a:endParaRPr>
              </a:p>
            </p:txBody>
          </p:sp>
        </p:grpSp>
        <p:grpSp>
          <p:nvGrpSpPr>
            <p:cNvPr id="67" name="Group 66"/>
            <p:cNvGrpSpPr/>
            <p:nvPr/>
          </p:nvGrpSpPr>
          <p:grpSpPr>
            <a:xfrm>
              <a:off x="7675216" y="1790672"/>
              <a:ext cx="413658" cy="419371"/>
              <a:chOff x="8651156" y="1775620"/>
              <a:chExt cx="413658" cy="419371"/>
            </a:xfrm>
          </p:grpSpPr>
          <p:sp>
            <p:nvSpPr>
              <p:cNvPr id="53" name="Donut 52"/>
              <p:cNvSpPr/>
              <p:nvPr/>
            </p:nvSpPr>
            <p:spPr>
              <a:xfrm>
                <a:off x="8651156" y="1777712"/>
                <a:ext cx="413658" cy="413658"/>
              </a:xfrm>
              <a:prstGeom prst="donut">
                <a:avLst>
                  <a:gd name="adj" fmla="val 3556"/>
                </a:avLst>
              </a:prstGeom>
              <a:ln>
                <a:solidFill>
                  <a:schemeClr val="accent3">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4" name="Rectangle 53">
                <a:hlinkClick r:id="" action="ppaction://noaction"/>
              </p:cNvPr>
              <p:cNvSpPr/>
              <p:nvPr/>
            </p:nvSpPr>
            <p:spPr>
              <a:xfrm>
                <a:off x="8787395" y="1775620"/>
                <a:ext cx="153394" cy="419371"/>
              </a:xfrm>
              <a:prstGeom prst="rect">
                <a:avLst/>
              </a:prstGeom>
              <a:noFill/>
              <a:ln>
                <a:noFill/>
              </a:ln>
            </p:spPr>
            <p:txBody>
              <a:bodyPr wrap="square" lIns="91440" tIns="45720" rIns="91440" bIns="45720">
                <a:spAutoFit/>
                <a:scene3d>
                  <a:camera prst="orthographicFront"/>
                  <a:lightRig rig="threePt" dir="t"/>
                </a:scene3d>
                <a:sp3d extrusionH="57150">
                  <a:bevelT w="38100" h="38100"/>
                </a:sp3d>
              </a:bodyPr>
              <a:lstStyle/>
              <a:p>
                <a:pPr algn="ctr"/>
                <a:r>
                  <a:rPr lang="en-US" sz="2000" dirty="0" smtClean="0">
                    <a:ln w="18415" cmpd="sng">
                      <a:noFill/>
                      <a:prstDash val="solid"/>
                    </a:ln>
                    <a:solidFill>
                      <a:schemeClr val="accent3">
                        <a:lumMod val="75000"/>
                      </a:schemeClr>
                    </a:solidFill>
                    <a:effectLst>
                      <a:outerShdw blurRad="38100" dist="38100" dir="2700000" algn="tl">
                        <a:srgbClr val="000000">
                          <a:alpha val="43137"/>
                        </a:srgbClr>
                      </a:outerShdw>
                    </a:effectLst>
                  </a:rPr>
                  <a:t>3</a:t>
                </a:r>
                <a:endParaRPr lang="en-US" sz="2000" dirty="0">
                  <a:ln w="18415" cmpd="sng">
                    <a:noFill/>
                    <a:prstDash val="solid"/>
                  </a:ln>
                  <a:solidFill>
                    <a:schemeClr val="accent3">
                      <a:lumMod val="75000"/>
                    </a:schemeClr>
                  </a:solidFill>
                  <a:effectLst>
                    <a:outerShdw blurRad="38100" dist="38100" dir="2700000" algn="tl">
                      <a:srgbClr val="000000">
                        <a:alpha val="43137"/>
                      </a:srgbClr>
                    </a:outerShdw>
                  </a:effectLst>
                </a:endParaRPr>
              </a:p>
            </p:txBody>
          </p:sp>
        </p:grpSp>
        <p:grpSp>
          <p:nvGrpSpPr>
            <p:cNvPr id="68" name="Group 67"/>
            <p:cNvGrpSpPr/>
            <p:nvPr/>
          </p:nvGrpSpPr>
          <p:grpSpPr>
            <a:xfrm>
              <a:off x="7703597" y="5108742"/>
              <a:ext cx="413658" cy="419371"/>
              <a:chOff x="8483595" y="5125078"/>
              <a:chExt cx="413658" cy="419371"/>
            </a:xfrm>
          </p:grpSpPr>
          <p:sp>
            <p:nvSpPr>
              <p:cNvPr id="55" name="Donut 54"/>
              <p:cNvSpPr/>
              <p:nvPr/>
            </p:nvSpPr>
            <p:spPr>
              <a:xfrm>
                <a:off x="8483595" y="5127170"/>
                <a:ext cx="413658" cy="413658"/>
              </a:xfrm>
              <a:prstGeom prst="donut">
                <a:avLst>
                  <a:gd name="adj" fmla="val 3556"/>
                </a:avLst>
              </a:prstGeom>
              <a:ln>
                <a:solidFill>
                  <a:schemeClr val="accent6">
                    <a:lumMod val="75000"/>
                  </a:schemeClr>
                </a:solid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6" name="Rectangle 55"/>
              <p:cNvSpPr/>
              <p:nvPr/>
            </p:nvSpPr>
            <p:spPr>
              <a:xfrm>
                <a:off x="8608943" y="5125078"/>
                <a:ext cx="153394" cy="4193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000" b="1" cap="none" spc="0" dirty="0" smtClean="0">
                    <a:ln w="10541" cmpd="sng">
                      <a:solidFill>
                        <a:schemeClr val="accent6">
                          <a:lumMod val="75000"/>
                        </a:schemeClr>
                      </a:solidFill>
                      <a:prstDash val="solid"/>
                    </a:ln>
                    <a:solidFill>
                      <a:schemeClr val="accent6">
                        <a:lumMod val="75000"/>
                      </a:schemeClr>
                    </a:solidFill>
                    <a:effectLst>
                      <a:outerShdw blurRad="38100" dist="38100" dir="2700000" algn="tl">
                        <a:srgbClr val="000000">
                          <a:alpha val="43137"/>
                        </a:srgbClr>
                      </a:outerShdw>
                    </a:effectLst>
                  </a:rPr>
                  <a:t>4</a:t>
                </a:r>
                <a:endParaRPr lang="en-US" sz="2000" b="1" cap="none" spc="0" dirty="0">
                  <a:ln w="10541" cmpd="sng">
                    <a:solidFill>
                      <a:schemeClr val="accent6">
                        <a:lumMod val="75000"/>
                      </a:schemeClr>
                    </a:solidFill>
                    <a:prstDash val="solid"/>
                  </a:ln>
                  <a:solidFill>
                    <a:schemeClr val="accent6">
                      <a:lumMod val="75000"/>
                    </a:schemeClr>
                  </a:solidFill>
                  <a:effectLst>
                    <a:outerShdw blurRad="38100" dist="38100" dir="2700000" algn="tl">
                      <a:srgbClr val="000000">
                        <a:alpha val="43137"/>
                      </a:srgbClr>
                    </a:outerShdw>
                  </a:effectLst>
                </a:endParaRPr>
              </a:p>
            </p:txBody>
          </p:sp>
        </p:grpSp>
        <p:grpSp>
          <p:nvGrpSpPr>
            <p:cNvPr id="69" name="Group 68"/>
            <p:cNvGrpSpPr/>
            <p:nvPr/>
          </p:nvGrpSpPr>
          <p:grpSpPr>
            <a:xfrm>
              <a:off x="5575060" y="6147739"/>
              <a:ext cx="413658" cy="419371"/>
              <a:chOff x="6445625" y="6134915"/>
              <a:chExt cx="413658" cy="419371"/>
            </a:xfrm>
          </p:grpSpPr>
          <p:sp>
            <p:nvSpPr>
              <p:cNvPr id="57" name="Donut 56"/>
              <p:cNvSpPr/>
              <p:nvPr/>
            </p:nvSpPr>
            <p:spPr>
              <a:xfrm>
                <a:off x="6445625" y="6137010"/>
                <a:ext cx="413658" cy="413658"/>
              </a:xfrm>
              <a:prstGeom prst="donut">
                <a:avLst>
                  <a:gd name="adj" fmla="val 3556"/>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ffectLst>
                    <a:outerShdw blurRad="38100" dist="38100" dir="2700000" algn="tl">
                      <a:srgbClr val="000000">
                        <a:alpha val="43137"/>
                      </a:srgbClr>
                    </a:outerShdw>
                  </a:effectLst>
                </a:endParaRPr>
              </a:p>
            </p:txBody>
          </p:sp>
          <p:sp>
            <p:nvSpPr>
              <p:cNvPr id="58" name="Rectangle 57"/>
              <p:cNvSpPr/>
              <p:nvPr/>
            </p:nvSpPr>
            <p:spPr>
              <a:xfrm>
                <a:off x="6587185" y="6134915"/>
                <a:ext cx="153394" cy="419371"/>
              </a:xfrm>
              <a:prstGeom prst="rect">
                <a:avLst/>
              </a:prstGeom>
              <a:noFill/>
              <a:scene3d>
                <a:camera prst="orthographicFront"/>
                <a:lightRig rig="threePt" dir="t"/>
              </a:scene3d>
              <a:sp3d>
                <a:bevelT prst="angle"/>
              </a:sp3d>
            </p:spPr>
            <p:txBody>
              <a:bodyPr wrap="square" lIns="91440" tIns="45720" rIns="91440" bIns="45720">
                <a:spAutoFit/>
                <a:sp3d extrusionH="57150">
                  <a:bevelT w="38100" h="38100"/>
                </a:sp3d>
              </a:bodyPr>
              <a:lstStyle/>
              <a:p>
                <a:pPr algn="ctr"/>
                <a:r>
                  <a:rPr lang="en-US" sz="2000" dirty="0" smtClean="0">
                    <a:ln w="18415" cmpd="sng">
                      <a:noFill/>
                      <a:prstDash val="solid"/>
                    </a:ln>
                    <a:solidFill>
                      <a:srgbClr val="FFC000"/>
                    </a:solidFill>
                    <a:effectLst>
                      <a:outerShdw blurRad="38100" dist="38100" dir="2700000" algn="tl">
                        <a:srgbClr val="000000">
                          <a:alpha val="43137"/>
                        </a:srgbClr>
                      </a:outerShdw>
                    </a:effectLst>
                  </a:rPr>
                  <a:t>5</a:t>
                </a:r>
                <a:endParaRPr lang="en-US" sz="2000" dirty="0">
                  <a:ln w="18415" cmpd="sng">
                    <a:noFill/>
                    <a:prstDash val="solid"/>
                  </a:ln>
                  <a:solidFill>
                    <a:srgbClr val="FFC000"/>
                  </a:solidFill>
                  <a:effectLst>
                    <a:outerShdw blurRad="38100" dist="38100" dir="2700000" algn="tl">
                      <a:srgbClr val="000000">
                        <a:alpha val="43137"/>
                      </a:srgbClr>
                    </a:outerShdw>
                  </a:effectLst>
                </a:endParaRPr>
              </a:p>
            </p:txBody>
          </p:sp>
        </p:grpSp>
        <p:grpSp>
          <p:nvGrpSpPr>
            <p:cNvPr id="70" name="Group 69"/>
            <p:cNvGrpSpPr/>
            <p:nvPr/>
          </p:nvGrpSpPr>
          <p:grpSpPr>
            <a:xfrm>
              <a:off x="3074661" y="6156954"/>
              <a:ext cx="413658" cy="425389"/>
              <a:chOff x="2116741" y="6163809"/>
              <a:chExt cx="413658" cy="425389"/>
            </a:xfrm>
          </p:grpSpPr>
          <p:sp>
            <p:nvSpPr>
              <p:cNvPr id="59" name="Donut 58"/>
              <p:cNvSpPr/>
              <p:nvPr/>
            </p:nvSpPr>
            <p:spPr>
              <a:xfrm>
                <a:off x="2116741" y="6175540"/>
                <a:ext cx="413658" cy="413658"/>
              </a:xfrm>
              <a:prstGeom prst="donut">
                <a:avLst>
                  <a:gd name="adj" fmla="val 3556"/>
                </a:avLst>
              </a:prstGeom>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0" name="Rectangle 59"/>
              <p:cNvSpPr/>
              <p:nvPr/>
            </p:nvSpPr>
            <p:spPr>
              <a:xfrm>
                <a:off x="2242094" y="6163809"/>
                <a:ext cx="153394" cy="4193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000" dirty="0" smtClean="0">
                    <a:ln w="18415" cmpd="sng">
                      <a:noFill/>
                      <a:prstDash val="solid"/>
                    </a:ln>
                    <a:solidFill>
                      <a:schemeClr val="bg2">
                        <a:lumMod val="50000"/>
                      </a:schemeClr>
                    </a:solidFill>
                    <a:effectLst>
                      <a:outerShdw blurRad="38100" dist="38100" dir="2700000" algn="tl">
                        <a:srgbClr val="000000">
                          <a:alpha val="43137"/>
                        </a:srgbClr>
                      </a:outerShdw>
                    </a:effectLst>
                  </a:rPr>
                  <a:t>6</a:t>
                </a:r>
                <a:endParaRPr lang="en-US" sz="2000" dirty="0">
                  <a:ln w="18415" cmpd="sng">
                    <a:noFill/>
                    <a:prstDash val="solid"/>
                  </a:ln>
                  <a:solidFill>
                    <a:schemeClr val="bg2">
                      <a:lumMod val="50000"/>
                    </a:schemeClr>
                  </a:solidFill>
                  <a:effectLst>
                    <a:outerShdw blurRad="38100" dist="38100" dir="2700000" algn="tl">
                      <a:srgbClr val="000000">
                        <a:alpha val="43137"/>
                      </a:srgbClr>
                    </a:outerShdw>
                  </a:effectLst>
                </a:endParaRPr>
              </a:p>
            </p:txBody>
          </p:sp>
        </p:grpSp>
        <p:grpSp>
          <p:nvGrpSpPr>
            <p:cNvPr id="71" name="Group 70"/>
            <p:cNvGrpSpPr/>
            <p:nvPr/>
          </p:nvGrpSpPr>
          <p:grpSpPr>
            <a:xfrm>
              <a:off x="1018811" y="5106847"/>
              <a:ext cx="413658" cy="425214"/>
              <a:chOff x="711500" y="5058099"/>
              <a:chExt cx="413658" cy="425214"/>
            </a:xfrm>
          </p:grpSpPr>
          <p:sp>
            <p:nvSpPr>
              <p:cNvPr id="61" name="Donut 60"/>
              <p:cNvSpPr/>
              <p:nvPr/>
            </p:nvSpPr>
            <p:spPr>
              <a:xfrm>
                <a:off x="711500" y="5058099"/>
                <a:ext cx="413658" cy="413658"/>
              </a:xfrm>
              <a:prstGeom prst="donut">
                <a:avLst>
                  <a:gd name="adj" fmla="val 3556"/>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2" name="Rectangle 61"/>
              <p:cNvSpPr/>
              <p:nvPr/>
            </p:nvSpPr>
            <p:spPr>
              <a:xfrm>
                <a:off x="846611" y="5063942"/>
                <a:ext cx="153394" cy="4193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000" b="1" cap="none" spc="0" dirty="0" smtClean="0">
                    <a:ln w="10541" cmpd="sng">
                      <a:solidFill>
                        <a:schemeClr val="accent1">
                          <a:shade val="88000"/>
                          <a:satMod val="110000"/>
                        </a:schemeClr>
                      </a:solidFill>
                      <a:prstDash val="solid"/>
                    </a:ln>
                    <a:solidFill>
                      <a:schemeClr val="accent5">
                        <a:lumMod val="75000"/>
                      </a:schemeClr>
                    </a:solidFill>
                    <a:effectLst>
                      <a:outerShdw blurRad="38100" dist="38100" dir="2700000" algn="tl">
                        <a:srgbClr val="000000">
                          <a:alpha val="43137"/>
                        </a:srgbClr>
                      </a:outerShdw>
                    </a:effectLst>
                  </a:rPr>
                  <a:t>7</a:t>
                </a:r>
                <a:endParaRPr lang="en-US" sz="2000" b="1" cap="none" spc="0" dirty="0">
                  <a:ln w="10541" cmpd="sng">
                    <a:solidFill>
                      <a:schemeClr val="accent1">
                        <a:shade val="88000"/>
                        <a:satMod val="110000"/>
                      </a:schemeClr>
                    </a:solidFill>
                    <a:prstDash val="solid"/>
                  </a:ln>
                  <a:solidFill>
                    <a:schemeClr val="accent5">
                      <a:lumMod val="75000"/>
                    </a:schemeClr>
                  </a:solidFill>
                  <a:effectLst>
                    <a:outerShdw blurRad="38100" dist="38100" dir="2700000" algn="tl">
                      <a:srgbClr val="000000">
                        <a:alpha val="43137"/>
                      </a:srgbClr>
                    </a:outerShdw>
                  </a:effectLst>
                </a:endParaRPr>
              </a:p>
            </p:txBody>
          </p:sp>
        </p:grpSp>
        <p:grpSp>
          <p:nvGrpSpPr>
            <p:cNvPr id="72" name="Group 71"/>
            <p:cNvGrpSpPr/>
            <p:nvPr/>
          </p:nvGrpSpPr>
          <p:grpSpPr>
            <a:xfrm>
              <a:off x="1023593" y="1757186"/>
              <a:ext cx="413658" cy="419371"/>
              <a:chOff x="838202" y="1776867"/>
              <a:chExt cx="413658" cy="419371"/>
            </a:xfrm>
          </p:grpSpPr>
          <p:sp>
            <p:nvSpPr>
              <p:cNvPr id="63" name="Donut 62"/>
              <p:cNvSpPr/>
              <p:nvPr/>
            </p:nvSpPr>
            <p:spPr>
              <a:xfrm>
                <a:off x="838202" y="1779383"/>
                <a:ext cx="413658" cy="413658"/>
              </a:xfrm>
              <a:prstGeom prst="donut">
                <a:avLst>
                  <a:gd name="adj" fmla="val 3556"/>
                </a:avLst>
              </a:prstGeom>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4" name="Rectangle 63"/>
              <p:cNvSpPr/>
              <p:nvPr/>
            </p:nvSpPr>
            <p:spPr>
              <a:xfrm>
                <a:off x="963554" y="1776867"/>
                <a:ext cx="153394" cy="4193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000" b="1" cap="none" spc="0" dirty="0" smtClean="0">
                    <a:ln w="10541" cmpd="sng">
                      <a:noFill/>
                      <a:prstDash val="solid"/>
                    </a:ln>
                    <a:solidFill>
                      <a:schemeClr val="accent4">
                        <a:lumMod val="75000"/>
                      </a:schemeClr>
                    </a:solidFill>
                    <a:effectLst>
                      <a:outerShdw blurRad="38100" dist="38100" dir="2700000" algn="tl">
                        <a:srgbClr val="000000">
                          <a:alpha val="43137"/>
                        </a:srgbClr>
                      </a:outerShdw>
                    </a:effectLst>
                  </a:rPr>
                  <a:t>8</a:t>
                </a:r>
                <a:endParaRPr lang="en-US" sz="2000" b="1" cap="none" spc="0" dirty="0">
                  <a:ln w="10541" cmpd="sng">
                    <a:noFill/>
                    <a:prstDash val="solid"/>
                  </a:ln>
                  <a:solidFill>
                    <a:schemeClr val="accent4">
                      <a:lumMod val="75000"/>
                    </a:schemeClr>
                  </a:solidFill>
                  <a:effectLst>
                    <a:outerShdw blurRad="38100" dist="38100" dir="2700000" algn="tl">
                      <a:srgbClr val="000000">
                        <a:alpha val="43137"/>
                      </a:srgbClr>
                    </a:outerShdw>
                  </a:effectLst>
                </a:endParaRPr>
              </a:p>
            </p:txBody>
          </p:sp>
        </p:grpSp>
        <p:sp>
          <p:nvSpPr>
            <p:cNvPr id="74" name="Rectangle 73"/>
            <p:cNvSpPr/>
            <p:nvPr/>
          </p:nvSpPr>
          <p:spPr>
            <a:xfrm>
              <a:off x="2621341" y="3474947"/>
              <a:ext cx="3901318" cy="41937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spc="150" dirty="0" smtClean="0">
                  <a:ln w="1143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PROGRAM PROTECTION</a:t>
              </a:r>
              <a:endParaRPr lang="en-US" sz="2000" b="1" spc="150" dirty="0">
                <a:ln w="1143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73" name="Title 2"/>
          <p:cNvSpPr>
            <a:spLocks noGrp="1"/>
          </p:cNvSpPr>
          <p:nvPr>
            <p:ph type="title"/>
          </p:nvPr>
        </p:nvSpPr>
        <p:spPr>
          <a:xfrm>
            <a:off x="1600200" y="152400"/>
            <a:ext cx="6705600" cy="609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US" dirty="0" smtClean="0">
                <a:ea typeface="Tahoma" pitchFamily="34" charset="0"/>
              </a:rPr>
              <a:t>Program Protection Process</a:t>
            </a:r>
            <a:endParaRPr lang="en-US" dirty="0">
              <a:ea typeface="Tahoma" pitchFamily="34" charset="0"/>
            </a:endParaRPr>
          </a:p>
        </p:txBody>
      </p:sp>
      <p:sp>
        <p:nvSpPr>
          <p:cNvPr id="76"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01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704" y="2773520"/>
            <a:ext cx="7772400" cy="884080"/>
          </a:xfrm>
        </p:spPr>
        <p:txBody>
          <a:bodyPr>
            <a:noAutofit/>
          </a:bodyPr>
          <a:lstStyle/>
          <a:p>
            <a:r>
              <a:rPr lang="en-US" dirty="0" smtClean="0"/>
              <a:t>So how does (or should) this process get applied?</a:t>
            </a:r>
            <a:br>
              <a:rPr lang="en-US" dirty="0" smtClean="0"/>
            </a:br>
            <a:r>
              <a:rPr lang="en-US" dirty="0"/>
              <a:t/>
            </a:r>
            <a:br>
              <a:rPr lang="en-US" dirty="0"/>
            </a:br>
            <a:r>
              <a:rPr lang="en-US" dirty="0" smtClean="0"/>
              <a:t>It’s a team sport</a:t>
            </a:r>
            <a:endParaRPr lang="en-US" dirty="0"/>
          </a:p>
        </p:txBody>
      </p:sp>
      <p:sp>
        <p:nvSpPr>
          <p:cNvPr id="4"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68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704" y="2316320"/>
            <a:ext cx="7772400" cy="884080"/>
          </a:xfrm>
        </p:spPr>
        <p:txBody>
          <a:bodyPr>
            <a:normAutofit/>
          </a:bodyPr>
          <a:lstStyle/>
          <a:p>
            <a:r>
              <a:rPr lang="en-US" dirty="0"/>
              <a:t>“These military devices, leading to victory, must not be divulged beforehand.” </a:t>
            </a:r>
            <a:endParaRPr lang="en-US" sz="2000" dirty="0"/>
          </a:p>
        </p:txBody>
      </p:sp>
      <p:sp>
        <p:nvSpPr>
          <p:cNvPr id="5"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306995" y="3290501"/>
            <a:ext cx="2227405" cy="297517"/>
          </a:xfrm>
          <a:prstGeom prst="rect">
            <a:avLst/>
          </a:prstGeom>
        </p:spPr>
        <p:txBody>
          <a:bodyPr wrap="none">
            <a:spAutoFit/>
          </a:bodyPr>
          <a:lstStyle/>
          <a:p>
            <a:r>
              <a:rPr lang="en-US" sz="2000" i="1" dirty="0"/>
              <a:t>― Sun Tzu, The Art of War</a:t>
            </a:r>
          </a:p>
        </p:txBody>
      </p:sp>
    </p:spTree>
    <p:extLst>
      <p:ext uri="{BB962C8B-B14F-4D97-AF65-F5344CB8AC3E}">
        <p14:creationId xmlns:p14="http://schemas.microsoft.com/office/powerpoint/2010/main" val="191214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029200"/>
          </a:xfrm>
        </p:spPr>
        <p:txBody>
          <a:bodyPr/>
          <a:lstStyle/>
          <a:p>
            <a:pPr marL="0" indent="0">
              <a:spcBef>
                <a:spcPts val="600"/>
              </a:spcBef>
              <a:spcAft>
                <a:spcPts val="600"/>
              </a:spcAft>
            </a:pPr>
            <a:r>
              <a:rPr lang="en-US" b="0" i="1" dirty="0" smtClean="0">
                <a:ea typeface="Tahoma" pitchFamily="34" charset="0"/>
              </a:rPr>
              <a:t>“The </a:t>
            </a:r>
            <a:r>
              <a:rPr lang="en-US" b="0" i="1" dirty="0" err="1">
                <a:ea typeface="Tahoma" pitchFamily="34" charset="0"/>
              </a:rPr>
              <a:t>Heilmeier</a:t>
            </a:r>
            <a:r>
              <a:rPr lang="en-US" b="0" i="1" dirty="0">
                <a:ea typeface="Tahoma" pitchFamily="34" charset="0"/>
              </a:rPr>
              <a:t> </a:t>
            </a:r>
            <a:r>
              <a:rPr lang="en-US" b="0" i="1" dirty="0" smtClean="0">
                <a:ea typeface="Tahoma" pitchFamily="34" charset="0"/>
              </a:rPr>
              <a:t>Catechism”</a:t>
            </a:r>
          </a:p>
          <a:p>
            <a:pPr marL="274320" indent="-274320">
              <a:spcBef>
                <a:spcPts val="600"/>
              </a:spcBef>
              <a:spcAft>
                <a:spcPts val="600"/>
              </a:spcAft>
              <a:buFont typeface="Arial" panose="020B0604020202020204" pitchFamily="34" charset="0"/>
              <a:buChar char="•"/>
            </a:pPr>
            <a:r>
              <a:rPr lang="en-US" b="0" dirty="0" smtClean="0"/>
              <a:t>What </a:t>
            </a:r>
            <a:r>
              <a:rPr lang="en-US" b="0" dirty="0"/>
              <a:t>are we trying to do</a:t>
            </a:r>
            <a:r>
              <a:rPr lang="en-US" b="0" dirty="0" smtClean="0"/>
              <a:t>?</a:t>
            </a:r>
          </a:p>
          <a:p>
            <a:pPr marL="274320" indent="-274320">
              <a:spcBef>
                <a:spcPts val="600"/>
              </a:spcBef>
              <a:spcAft>
                <a:spcPts val="600"/>
              </a:spcAft>
              <a:buFont typeface="Arial" panose="020B0604020202020204" pitchFamily="34" charset="0"/>
              <a:buChar char="•"/>
            </a:pPr>
            <a:r>
              <a:rPr lang="en-US" b="0" dirty="0"/>
              <a:t>How does this get </a:t>
            </a:r>
            <a:r>
              <a:rPr lang="en-US" b="0" dirty="0" smtClean="0"/>
              <a:t>done at present?</a:t>
            </a:r>
            <a:endParaRPr lang="en-US" b="0" dirty="0"/>
          </a:p>
          <a:p>
            <a:pPr marL="274320" indent="-274320">
              <a:spcBef>
                <a:spcPts val="600"/>
              </a:spcBef>
              <a:spcAft>
                <a:spcPts val="600"/>
              </a:spcAft>
              <a:buFont typeface="Arial" panose="020B0604020202020204" pitchFamily="34" charset="0"/>
              <a:buChar char="•"/>
            </a:pPr>
            <a:r>
              <a:rPr lang="en-US" b="0" dirty="0"/>
              <a:t>What is new about </a:t>
            </a:r>
            <a:r>
              <a:rPr lang="en-US" b="0" dirty="0" smtClean="0"/>
              <a:t>the approach</a:t>
            </a:r>
            <a:r>
              <a:rPr lang="en-US" b="0" dirty="0"/>
              <a:t>?</a:t>
            </a:r>
          </a:p>
          <a:p>
            <a:pPr marL="274320" indent="-274320">
              <a:spcBef>
                <a:spcPts val="600"/>
              </a:spcBef>
              <a:spcAft>
                <a:spcPts val="600"/>
              </a:spcAft>
              <a:buFont typeface="Arial" panose="020B0604020202020204" pitchFamily="34" charset="0"/>
              <a:buChar char="•"/>
            </a:pPr>
            <a:r>
              <a:rPr lang="en-US" b="0" dirty="0"/>
              <a:t>If we succeed, what difference </a:t>
            </a:r>
            <a:r>
              <a:rPr lang="en-US" b="0" dirty="0" smtClean="0"/>
              <a:t>will it make</a:t>
            </a:r>
            <a:r>
              <a:rPr lang="en-US" b="0" dirty="0"/>
              <a:t>?</a:t>
            </a:r>
          </a:p>
          <a:p>
            <a:pPr marL="274320" indent="-274320">
              <a:spcBef>
                <a:spcPts val="600"/>
              </a:spcBef>
              <a:spcAft>
                <a:spcPts val="600"/>
              </a:spcAft>
              <a:buFont typeface="Arial" panose="020B0604020202020204" pitchFamily="34" charset="0"/>
              <a:buChar char="•"/>
            </a:pPr>
            <a:r>
              <a:rPr lang="en-US" b="0" dirty="0"/>
              <a:t>How long </a:t>
            </a:r>
            <a:r>
              <a:rPr lang="en-US" b="0" dirty="0" smtClean="0"/>
              <a:t>will it take</a:t>
            </a:r>
            <a:r>
              <a:rPr lang="en-US" b="0" dirty="0"/>
              <a:t>?</a:t>
            </a:r>
          </a:p>
          <a:p>
            <a:pPr marL="274320" indent="-274320">
              <a:spcBef>
                <a:spcPts val="600"/>
              </a:spcBef>
              <a:spcAft>
                <a:spcPts val="600"/>
              </a:spcAft>
              <a:buFont typeface="Arial" panose="020B0604020202020204" pitchFamily="34" charset="0"/>
              <a:buChar char="•"/>
            </a:pPr>
            <a:r>
              <a:rPr lang="en-US" b="0" dirty="0"/>
              <a:t>Can we </a:t>
            </a:r>
            <a:r>
              <a:rPr lang="en-US" b="0" dirty="0" smtClean="0"/>
              <a:t>transition it (to the DoD or others)?</a:t>
            </a:r>
            <a:endParaRPr lang="en-US" b="0" dirty="0"/>
          </a:p>
          <a:p>
            <a:pPr marL="274320" indent="-274320">
              <a:spcBef>
                <a:spcPts val="600"/>
              </a:spcBef>
              <a:spcAft>
                <a:spcPts val="600"/>
              </a:spcAft>
              <a:buFont typeface="Arial" panose="020B0604020202020204" pitchFamily="34" charset="0"/>
              <a:buChar char="•"/>
            </a:pPr>
            <a:r>
              <a:rPr lang="en-US" b="0" dirty="0"/>
              <a:t>How much will it cost</a:t>
            </a:r>
            <a:r>
              <a:rPr lang="en-US" b="0" dirty="0" smtClean="0"/>
              <a:t>?</a:t>
            </a:r>
            <a:endParaRPr lang="en-US" b="0" dirty="0"/>
          </a:p>
          <a:p>
            <a:pPr marL="274320" indent="-274320"/>
            <a:endParaRPr lang="en-US" b="0" dirty="0"/>
          </a:p>
        </p:txBody>
      </p:sp>
      <p:sp>
        <p:nvSpPr>
          <p:cNvPr id="3" name="Title 2"/>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l"/>
            <a:r>
              <a:rPr lang="en-US" sz="2400" dirty="0" smtClean="0">
                <a:ea typeface="Tahoma" pitchFamily="34" charset="0"/>
              </a:rPr>
              <a:t>How PM’s think</a:t>
            </a:r>
            <a:endParaRPr lang="en-US" sz="2400" dirty="0">
              <a:ea typeface="Tahoma" pitchFamily="34" charset="0"/>
            </a:endParaRPr>
          </a:p>
        </p:txBody>
      </p:sp>
      <p:sp>
        <p:nvSpPr>
          <p:cNvPr id="7"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71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143000"/>
            <a:ext cx="7897323" cy="4719241"/>
          </a:xfrm>
          <a:prstGeom prst="rect">
            <a:avLst/>
          </a:prstGeom>
        </p:spPr>
        <p:txBody>
          <a:bodyPr wrap="square">
            <a:spAutoFit/>
          </a:bodyPr>
          <a:lstStyle/>
          <a:p>
            <a:pPr>
              <a:spcBef>
                <a:spcPts val="400"/>
              </a:spcBef>
              <a:spcAft>
                <a:spcPts val="400"/>
              </a:spcAft>
            </a:pPr>
            <a:r>
              <a:rPr lang="en-US" i="1" baseline="0" dirty="0" smtClean="0">
                <a:latin typeface="Tahoma" panose="020B0604030504040204" pitchFamily="34" charset="0"/>
                <a:ea typeface="Tahoma" pitchFamily="34" charset="0"/>
                <a:cs typeface="Tahoma" pitchFamily="34" charset="0"/>
              </a:rPr>
              <a:t>“Critical Thinking”</a:t>
            </a:r>
          </a:p>
          <a:p>
            <a:pPr marL="342900" indent="-342900">
              <a:spcBef>
                <a:spcPts val="4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Disciplined analysis that combines research, historical context, and balanced judgment.</a:t>
            </a:r>
          </a:p>
          <a:p>
            <a:pPr marL="342900" indent="-342900">
              <a:spcBef>
                <a:spcPts val="4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Assess protection strategy from multiple points of view and utilize available resources to craft solutions that meet policy “spirit and intent.” </a:t>
            </a:r>
          </a:p>
          <a:p>
            <a:pPr marL="800100" lvl="1" indent="-342900">
              <a:spcBef>
                <a:spcPts val="6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Evolve from “Black and White” compliance to tailored protection.</a:t>
            </a:r>
          </a:p>
          <a:p>
            <a:pPr marL="342900" indent="-342900">
              <a:spcBef>
                <a:spcPts val="6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Don’t forget that early program protection decisions may establish the foundation for future requirements.</a:t>
            </a:r>
          </a:p>
          <a:p>
            <a:pPr marL="800100" lvl="1" indent="-342900">
              <a:spcBef>
                <a:spcPts val="4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DARPA is only in on the beginning of the life cycle.</a:t>
            </a:r>
          </a:p>
          <a:p>
            <a:pPr marL="342900" indent="-342900">
              <a:spcBef>
                <a:spcPts val="6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Think through the “what ifs” and consider unintended consequences.</a:t>
            </a:r>
          </a:p>
          <a:p>
            <a:pPr marL="342900" indent="-342900">
              <a:spcBef>
                <a:spcPts val="6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Critical thinking is NOT:</a:t>
            </a:r>
          </a:p>
          <a:p>
            <a:pPr marL="800100" lvl="1" indent="-342900">
              <a:spcBef>
                <a:spcPts val="4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Paralysis by analysis</a:t>
            </a:r>
          </a:p>
          <a:p>
            <a:pPr marL="800100" lvl="1" indent="-342900">
              <a:spcBef>
                <a:spcPts val="400"/>
              </a:spcBef>
              <a:spcAft>
                <a:spcPts val="400"/>
              </a:spcAft>
              <a:buFont typeface="Arial" panose="020B0604020202020204" pitchFamily="34" charset="0"/>
              <a:buChar char="•"/>
            </a:pPr>
            <a:r>
              <a:rPr lang="en-US" baseline="0" dirty="0" smtClean="0">
                <a:latin typeface="Tahoma" panose="020B0604030504040204" pitchFamily="34" charset="0"/>
                <a:ea typeface="Tahoma" pitchFamily="34" charset="0"/>
                <a:cs typeface="Tahoma" pitchFamily="34" charset="0"/>
              </a:rPr>
              <a:t>Needing a 100% solution</a:t>
            </a:r>
          </a:p>
        </p:txBody>
      </p:sp>
      <p:sp>
        <p:nvSpPr>
          <p:cNvPr id="6" name="Title 2"/>
          <p:cNvSpPr>
            <a:spLocks noGrp="1"/>
          </p:cNvSpPr>
          <p:nvPr>
            <p:ph type="title"/>
          </p:nvPr>
        </p:nvSpPr>
        <p:spPr>
          <a:xfrm>
            <a:off x="1600200" y="152400"/>
            <a:ext cx="6705600" cy="609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US" dirty="0" smtClean="0">
                <a:ea typeface="Tahoma" pitchFamily="34" charset="0"/>
              </a:rPr>
              <a:t>How PSOs (should) think</a:t>
            </a:r>
            <a:endParaRPr lang="en-US" dirty="0">
              <a:ea typeface="Tahoma" pitchFamily="34" charset="0"/>
            </a:endParaRPr>
          </a:p>
        </p:txBody>
      </p:sp>
      <p:sp>
        <p:nvSpPr>
          <p:cNvPr id="8"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029200"/>
          </a:xfrm>
        </p:spPr>
        <p:txBody>
          <a:bodyPr/>
          <a:lstStyle/>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What must we protect about this project?</a:t>
            </a: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Why are we protecting it?</a:t>
            </a: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Who are we protecting it from?</a:t>
            </a: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Where and </a:t>
            </a:r>
            <a:r>
              <a:rPr lang="en-US" sz="1800" dirty="0" smtClean="0">
                <a:ea typeface="Tahoma" pitchFamily="34" charset="0"/>
                <a:cs typeface="Tahoma" pitchFamily="34" charset="0"/>
              </a:rPr>
              <a:t>when </a:t>
            </a:r>
            <a:r>
              <a:rPr lang="en-US" sz="1800" dirty="0">
                <a:ea typeface="Tahoma" pitchFamily="34" charset="0"/>
                <a:cs typeface="Tahoma" pitchFamily="34" charset="0"/>
              </a:rPr>
              <a:t>do we need to protect it? </a:t>
            </a:r>
          </a:p>
          <a:p>
            <a:pPr marL="274320" lvl="1" indent="-274320">
              <a:spcBef>
                <a:spcPts val="600"/>
              </a:spcBef>
              <a:spcAft>
                <a:spcPts val="600"/>
              </a:spcAft>
              <a:buFont typeface="Arial" panose="020B0604020202020204" pitchFamily="34" charset="0"/>
              <a:buChar char="•"/>
            </a:pPr>
            <a:r>
              <a:rPr lang="en-US" sz="1800" dirty="0" smtClean="0">
                <a:ea typeface="Tahoma" pitchFamily="34" charset="0"/>
                <a:cs typeface="Tahoma" pitchFamily="34" charset="0"/>
              </a:rPr>
              <a:t>How long do we need to protect it?</a:t>
            </a:r>
          </a:p>
          <a:p>
            <a:pPr marL="274320" lvl="1" indent="-274320">
              <a:spcBef>
                <a:spcPts val="600"/>
              </a:spcBef>
              <a:spcAft>
                <a:spcPts val="600"/>
              </a:spcAft>
              <a:buFont typeface="Arial" panose="020B0604020202020204" pitchFamily="34" charset="0"/>
              <a:buChar char="•"/>
            </a:pPr>
            <a:r>
              <a:rPr lang="en-US" sz="1800" dirty="0" smtClean="0">
                <a:ea typeface="Tahoma" pitchFamily="34" charset="0"/>
                <a:cs typeface="Tahoma" pitchFamily="34" charset="0"/>
              </a:rPr>
              <a:t>Will protection requirements change during future phases?</a:t>
            </a:r>
            <a:endParaRPr lang="en-US" sz="1800" dirty="0">
              <a:ea typeface="Tahoma" pitchFamily="34" charset="0"/>
              <a:cs typeface="Tahoma" pitchFamily="34" charset="0"/>
            </a:endParaRPr>
          </a:p>
          <a:p>
            <a:pPr marL="274320" lvl="1" indent="-274320">
              <a:spcBef>
                <a:spcPts val="600"/>
              </a:spcBef>
              <a:spcAft>
                <a:spcPts val="600"/>
              </a:spcAft>
              <a:buFont typeface="Arial" panose="020B0604020202020204" pitchFamily="34" charset="0"/>
              <a:buChar char="•"/>
            </a:pPr>
            <a:r>
              <a:rPr lang="en-US" sz="1800" dirty="0" smtClean="0">
                <a:ea typeface="Tahoma" pitchFamily="34" charset="0"/>
                <a:cs typeface="Tahoma" pitchFamily="34" charset="0"/>
              </a:rPr>
              <a:t>Who </a:t>
            </a:r>
            <a:r>
              <a:rPr lang="en-US" sz="1800" dirty="0">
                <a:ea typeface="Tahoma" pitchFamily="34" charset="0"/>
                <a:cs typeface="Tahoma" pitchFamily="34" charset="0"/>
              </a:rPr>
              <a:t>has done this before and what </a:t>
            </a:r>
            <a:r>
              <a:rPr lang="en-US" sz="1800" dirty="0" smtClean="0">
                <a:ea typeface="Tahoma" pitchFamily="34" charset="0"/>
                <a:cs typeface="Tahoma" pitchFamily="34" charset="0"/>
              </a:rPr>
              <a:t>can we learn?</a:t>
            </a:r>
            <a:endParaRPr lang="en-US" sz="1800" dirty="0">
              <a:ea typeface="Tahoma" pitchFamily="34" charset="0"/>
              <a:cs typeface="Tahoma" pitchFamily="34" charset="0"/>
            </a:endParaRP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Who do we need to coordinate with internally and externally?</a:t>
            </a: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What policies, regulations, </a:t>
            </a:r>
            <a:r>
              <a:rPr lang="en-US" sz="1800" dirty="0" smtClean="0">
                <a:ea typeface="Tahoma" pitchFamily="34" charset="0"/>
                <a:cs typeface="Tahoma" pitchFamily="34" charset="0"/>
              </a:rPr>
              <a:t>treaties, or laws </a:t>
            </a:r>
            <a:r>
              <a:rPr lang="en-US" sz="1800" dirty="0">
                <a:ea typeface="Tahoma" pitchFamily="34" charset="0"/>
                <a:cs typeface="Tahoma" pitchFamily="34" charset="0"/>
              </a:rPr>
              <a:t>need to be addressed?</a:t>
            </a:r>
          </a:p>
          <a:p>
            <a:pPr marL="274320" lvl="1" indent="-274320">
              <a:spcBef>
                <a:spcPts val="600"/>
              </a:spcBef>
              <a:spcAft>
                <a:spcPts val="600"/>
              </a:spcAft>
              <a:buFont typeface="Arial" panose="020B0604020202020204" pitchFamily="34" charset="0"/>
              <a:buChar char="•"/>
            </a:pPr>
            <a:r>
              <a:rPr lang="en-US" sz="1800" dirty="0">
                <a:ea typeface="Tahoma" pitchFamily="34" charset="0"/>
                <a:cs typeface="Tahoma" pitchFamily="34" charset="0"/>
              </a:rPr>
              <a:t>How do we handle inadvertent exposure, contingencies, transition?</a:t>
            </a:r>
          </a:p>
          <a:p>
            <a:pPr marL="274320" lvl="1" indent="-274320">
              <a:spcBef>
                <a:spcPts val="600"/>
              </a:spcBef>
              <a:spcAft>
                <a:spcPts val="600"/>
              </a:spcAft>
              <a:buFont typeface="Arial" panose="020B0604020202020204" pitchFamily="34" charset="0"/>
              <a:buChar char="•"/>
            </a:pPr>
            <a:r>
              <a:rPr lang="en-US" sz="1800" dirty="0" smtClean="0">
                <a:ea typeface="Tahoma" pitchFamily="34" charset="0"/>
                <a:cs typeface="Tahoma" pitchFamily="34" charset="0"/>
              </a:rPr>
              <a:t>How do </a:t>
            </a:r>
            <a:r>
              <a:rPr lang="en-US" sz="1800" dirty="0">
                <a:ea typeface="Tahoma" pitchFamily="34" charset="0"/>
                <a:cs typeface="Tahoma" pitchFamily="34" charset="0"/>
              </a:rPr>
              <a:t>these answers </a:t>
            </a:r>
            <a:r>
              <a:rPr lang="en-US" sz="1800" dirty="0" smtClean="0">
                <a:ea typeface="Tahoma" pitchFamily="34" charset="0"/>
                <a:cs typeface="Tahoma" pitchFamily="34" charset="0"/>
              </a:rPr>
              <a:t>impact program cost</a:t>
            </a:r>
            <a:r>
              <a:rPr lang="en-US" sz="1800" dirty="0">
                <a:ea typeface="Tahoma" pitchFamily="34" charset="0"/>
                <a:cs typeface="Tahoma" pitchFamily="34" charset="0"/>
              </a:rPr>
              <a:t>, </a:t>
            </a:r>
            <a:r>
              <a:rPr lang="en-US" sz="1800" dirty="0" smtClean="0">
                <a:ea typeface="Tahoma" pitchFamily="34" charset="0"/>
                <a:cs typeface="Tahoma" pitchFamily="34" charset="0"/>
              </a:rPr>
              <a:t>schedule</a:t>
            </a:r>
            <a:r>
              <a:rPr lang="en-US" sz="1800" dirty="0">
                <a:ea typeface="Tahoma" pitchFamily="34" charset="0"/>
                <a:cs typeface="Tahoma" pitchFamily="34" charset="0"/>
              </a:rPr>
              <a:t>, </a:t>
            </a:r>
            <a:r>
              <a:rPr lang="en-US" sz="1800" dirty="0" smtClean="0">
                <a:ea typeface="Tahoma" pitchFamily="34" charset="0"/>
                <a:cs typeface="Tahoma" pitchFamily="34" charset="0"/>
              </a:rPr>
              <a:t>and performance?</a:t>
            </a:r>
            <a:endParaRPr lang="en-US" sz="1800" dirty="0">
              <a:ea typeface="Tahoma" pitchFamily="34" charset="0"/>
              <a:cs typeface="Tahoma" pitchFamily="34" charset="0"/>
            </a:endParaRPr>
          </a:p>
          <a:p>
            <a:pPr marL="274320" indent="-274320"/>
            <a:endParaRPr lang="en-US" b="0" dirty="0"/>
          </a:p>
        </p:txBody>
      </p:sp>
      <p:sp>
        <p:nvSpPr>
          <p:cNvPr id="7" name="Title 2"/>
          <p:cNvSpPr>
            <a:spLocks noGrp="1"/>
          </p:cNvSpPr>
          <p:nvPr>
            <p:ph type="title"/>
          </p:nvPr>
        </p:nvSpPr>
        <p:spPr>
          <a:xfrm>
            <a:off x="1600200" y="152400"/>
            <a:ext cx="6705600" cy="609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r>
              <a:rPr lang="en-US" dirty="0" smtClean="0">
                <a:ea typeface="Tahoma" pitchFamily="34" charset="0"/>
              </a:rPr>
              <a:t>What PSOs (should) </a:t>
            </a:r>
            <a:r>
              <a:rPr lang="en-US" dirty="0" smtClean="0">
                <a:ea typeface="Tahoma" pitchFamily="34" charset="0"/>
              </a:rPr>
              <a:t>think about</a:t>
            </a:r>
            <a:endParaRPr lang="en-US" dirty="0">
              <a:ea typeface="Tahoma" pitchFamily="34" charset="0"/>
            </a:endParaRPr>
          </a:p>
        </p:txBody>
      </p:sp>
      <p:sp>
        <p:nvSpPr>
          <p:cNvPr id="8"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0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Case in Point:  LRASM</a:t>
            </a:r>
            <a:endParaRPr lang="en-US" dirty="0"/>
          </a:p>
        </p:txBody>
      </p:sp>
      <p:sp>
        <p:nvSpPr>
          <p:cNvPr id="5" name="Rectangle 4"/>
          <p:cNvSpPr/>
          <p:nvPr/>
        </p:nvSpPr>
        <p:spPr>
          <a:xfrm>
            <a:off x="457200" y="1005840"/>
            <a:ext cx="4114800" cy="2431435"/>
          </a:xfrm>
          <a:prstGeom prst="rect">
            <a:avLst/>
          </a:prstGeom>
        </p:spPr>
        <p:txBody>
          <a:bodyPr wrap="square">
            <a:spAutoFit/>
          </a:bodyPr>
          <a:lstStyle/>
          <a:p>
            <a:r>
              <a:rPr lang="en-US" sz="1600" baseline="0" dirty="0">
                <a:latin typeface="Tahoma" panose="020B0604030504040204" pitchFamily="34" charset="0"/>
              </a:rPr>
              <a:t>The AGM-158C LRASM (Long Range Anti-Ship Missile) is </a:t>
            </a:r>
            <a:r>
              <a:rPr lang="en-US" sz="1600" baseline="0" dirty="0" smtClean="0">
                <a:latin typeface="Tahoma" panose="020B0604030504040204" pitchFamily="34" charset="0"/>
              </a:rPr>
              <a:t>an anti-ship cruise missile developed by DARPA, then transitioned to the LRASM Deployment Office. </a:t>
            </a:r>
          </a:p>
          <a:p>
            <a:endParaRPr lang="en-US" sz="800" baseline="0" dirty="0" smtClean="0">
              <a:latin typeface="Tahoma" panose="020B0604030504040204" pitchFamily="34" charset="0"/>
            </a:endParaRPr>
          </a:p>
          <a:p>
            <a:r>
              <a:rPr lang="en-US" sz="1600" baseline="0" dirty="0" smtClean="0">
                <a:latin typeface="Tahoma" panose="020B0604030504040204" pitchFamily="34" charset="0"/>
              </a:rPr>
              <a:t>The </a:t>
            </a:r>
            <a:r>
              <a:rPr lang="en-US" sz="1600" baseline="0" dirty="0">
                <a:latin typeface="Tahoma" panose="020B0604030504040204" pitchFamily="34" charset="0"/>
              </a:rPr>
              <a:t>Navy was authorized </a:t>
            </a:r>
            <a:r>
              <a:rPr lang="en-US" sz="1600" baseline="0" dirty="0" smtClean="0">
                <a:latin typeface="Tahoma" panose="020B0604030504040204" pitchFamily="34" charset="0"/>
              </a:rPr>
              <a:t>to </a:t>
            </a:r>
            <a:r>
              <a:rPr lang="en-US" sz="1600" baseline="0" dirty="0">
                <a:latin typeface="Tahoma" panose="020B0604030504040204" pitchFamily="34" charset="0"/>
              </a:rPr>
              <a:t>put </a:t>
            </a:r>
            <a:r>
              <a:rPr lang="en-US" sz="1600" baseline="0" dirty="0" smtClean="0">
                <a:latin typeface="Tahoma" panose="020B0604030504040204" pitchFamily="34" charset="0"/>
              </a:rPr>
              <a:t>LRASM </a:t>
            </a:r>
            <a:r>
              <a:rPr lang="en-US" sz="1600" baseline="0" dirty="0">
                <a:latin typeface="Tahoma" panose="020B0604030504040204" pitchFamily="34" charset="0"/>
              </a:rPr>
              <a:t>into limited production </a:t>
            </a:r>
            <a:r>
              <a:rPr lang="en-US" sz="1600" baseline="0" dirty="0" smtClean="0">
                <a:latin typeface="Tahoma" panose="020B0604030504040204" pitchFamily="34" charset="0"/>
              </a:rPr>
              <a:t>as the </a:t>
            </a:r>
            <a:r>
              <a:rPr lang="en-US" sz="1600" baseline="0" dirty="0" err="1" smtClean="0">
                <a:latin typeface="Tahoma" panose="020B0604030504040204" pitchFamily="34" charset="0"/>
              </a:rPr>
              <a:t>OASuW</a:t>
            </a:r>
            <a:r>
              <a:rPr lang="en-US" sz="1600" baseline="0" dirty="0" smtClean="0">
                <a:latin typeface="Tahoma" panose="020B0604030504040204" pitchFamily="34" charset="0"/>
              </a:rPr>
              <a:t> Increment 1 solution in 2018 as </a:t>
            </a:r>
            <a:r>
              <a:rPr lang="en-US" sz="1600" baseline="0" dirty="0">
                <a:latin typeface="Tahoma" panose="020B0604030504040204" pitchFamily="34" charset="0"/>
              </a:rPr>
              <a:t>an urgent capability stop-gap </a:t>
            </a:r>
            <a:r>
              <a:rPr lang="en-US" sz="1600" baseline="0" dirty="0" smtClean="0">
                <a:latin typeface="Tahoma" panose="020B0604030504040204" pitchFamily="34" charset="0"/>
              </a:rPr>
              <a:t>while a competition for Increment 2 is developed.</a:t>
            </a:r>
            <a:endParaRPr lang="en-US" sz="1600" baseline="0" dirty="0">
              <a:effectLst/>
              <a:latin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2" y="3505200"/>
            <a:ext cx="5872858" cy="30175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76" y="914400"/>
            <a:ext cx="4312024" cy="3234018"/>
          </a:xfrm>
          <a:prstGeom prst="rect">
            <a:avLst/>
          </a:prstGeom>
        </p:spPr>
      </p:pic>
      <p:sp>
        <p:nvSpPr>
          <p:cNvPr id="8" name="Rectangle 7"/>
          <p:cNvSpPr/>
          <p:nvPr/>
        </p:nvSpPr>
        <p:spPr>
          <a:xfrm>
            <a:off x="5872858" y="4602540"/>
            <a:ext cx="3227214" cy="1569660"/>
          </a:xfrm>
          <a:prstGeom prst="rect">
            <a:avLst/>
          </a:prstGeom>
        </p:spPr>
        <p:txBody>
          <a:bodyPr wrap="square" lIns="228600" rIns="228600">
            <a:spAutoFit/>
          </a:bodyPr>
          <a:lstStyle/>
          <a:p>
            <a:r>
              <a:rPr lang="en-US" sz="1600" baseline="0" dirty="0" smtClean="0">
                <a:effectLst/>
                <a:latin typeface="Tahoma" panose="020B0604030504040204" pitchFamily="34" charset="0"/>
              </a:rPr>
              <a:t>Production and fielding of the system was not envisioned at the beginning of the DARPA program, causing a number of unique program protection issues.</a:t>
            </a:r>
            <a:endParaRPr lang="en-US" sz="1600" baseline="0" dirty="0">
              <a:effectLst/>
              <a:latin typeface="Tahoma" panose="020B0604030504040204" pitchFamily="34" charset="0"/>
            </a:endParaRPr>
          </a:p>
        </p:txBody>
      </p:sp>
      <p:sp>
        <p:nvSpPr>
          <p:cNvPr id="10" name="TextBox 9"/>
          <p:cNvSpPr txBox="1"/>
          <p:nvPr/>
        </p:nvSpPr>
        <p:spPr>
          <a:xfrm>
            <a:off x="7406640" y="3931920"/>
            <a:ext cx="1676400" cy="215444"/>
          </a:xfrm>
          <a:prstGeom prst="rect">
            <a:avLst/>
          </a:prstGeom>
          <a:noFill/>
        </p:spPr>
        <p:txBody>
          <a:bodyPr wrap="square" rtlCol="0">
            <a:spAutoFit/>
          </a:bodyPr>
          <a:lstStyle/>
          <a:p>
            <a:pPr algn="r"/>
            <a:r>
              <a:rPr lang="en-US" sz="800" baseline="0" dirty="0" smtClean="0">
                <a:solidFill>
                  <a:schemeClr val="bg1"/>
                </a:solidFill>
              </a:rPr>
              <a:t>Source: wikipedia.org</a:t>
            </a:r>
            <a:endParaRPr lang="en-US" sz="800" baseline="0" dirty="0">
              <a:solidFill>
                <a:schemeClr val="bg1"/>
              </a:solidFill>
            </a:endParaRPr>
          </a:p>
        </p:txBody>
      </p:sp>
      <p:sp>
        <p:nvSpPr>
          <p:cNvPr id="11" name="TextBox 10"/>
          <p:cNvSpPr txBox="1"/>
          <p:nvPr/>
        </p:nvSpPr>
        <p:spPr>
          <a:xfrm>
            <a:off x="0" y="6307276"/>
            <a:ext cx="1676400" cy="215444"/>
          </a:xfrm>
          <a:prstGeom prst="rect">
            <a:avLst/>
          </a:prstGeom>
          <a:noFill/>
        </p:spPr>
        <p:txBody>
          <a:bodyPr wrap="square" rtlCol="0">
            <a:spAutoFit/>
          </a:bodyPr>
          <a:lstStyle/>
          <a:p>
            <a:r>
              <a:rPr lang="en-US" sz="800" baseline="0" dirty="0" smtClean="0">
                <a:solidFill>
                  <a:schemeClr val="bg1"/>
                </a:solidFill>
              </a:rPr>
              <a:t>Source: wikipedia.org</a:t>
            </a:r>
            <a:endParaRPr lang="en-US" sz="800" baseline="0" dirty="0">
              <a:solidFill>
                <a:schemeClr val="bg1"/>
              </a:solidFill>
            </a:endParaRPr>
          </a:p>
        </p:txBody>
      </p:sp>
      <p:sp>
        <p:nvSpPr>
          <p:cNvPr id="13" name="Footer Placeholder 1"/>
          <p:cNvSpPr>
            <a:spLocks noGrp="1"/>
          </p:cNvSpPr>
          <p:nvPr>
            <p:ph type="ftr" sz="quarter" idx="10"/>
          </p:nvPr>
        </p:nvSpPr>
        <p:spPr>
          <a:xfrm>
            <a:off x="3048000" y="6492875"/>
            <a:ext cx="3581400" cy="365125"/>
          </a:xfrm>
        </p:spPr>
        <p:txBody>
          <a:bodyPr lIns="0" tIns="0" rIns="0" bIns="0" anchor="ctr" anchorCtr="1"/>
          <a:lstStyle/>
          <a:p>
            <a:r>
              <a:rPr lang="en-US" sz="900" baseline="0" dirty="0"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84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4035903"/>
            <a:ext cx="4724400" cy="2822097"/>
          </a:xfrm>
          <a:prstGeom prst="rect">
            <a:avLst/>
          </a:prstGeom>
        </p:spPr>
      </p:pic>
      <p:sp>
        <p:nvSpPr>
          <p:cNvPr id="5" name="Title 2"/>
          <p:cNvSpPr>
            <a:spLocks noGrp="1"/>
          </p:cNvSpPr>
          <p:nvPr>
            <p:ph type="title"/>
          </p:nvPr>
        </p:nvSpPr>
        <p:spPr>
          <a:xfrm>
            <a:off x="1600200" y="152400"/>
            <a:ext cx="5953125" cy="609600"/>
          </a:xfrm>
        </p:spPr>
        <p:txBody>
          <a:bodyPr/>
          <a:lstStyle/>
          <a:p>
            <a:pPr algn="l"/>
            <a:r>
              <a:rPr lang="en-US" dirty="0" smtClean="0"/>
              <a:t>Case in Point:  ACTUV</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14400"/>
            <a:ext cx="5943600" cy="3120390"/>
          </a:xfrm>
          <a:prstGeom prst="rect">
            <a:avLst/>
          </a:prstGeom>
        </p:spPr>
      </p:pic>
      <p:sp>
        <p:nvSpPr>
          <p:cNvPr id="10" name="Rectangle 9"/>
          <p:cNvSpPr/>
          <p:nvPr/>
        </p:nvSpPr>
        <p:spPr>
          <a:xfrm>
            <a:off x="457200" y="4098539"/>
            <a:ext cx="3429000" cy="2492990"/>
          </a:xfrm>
          <a:prstGeom prst="rect">
            <a:avLst/>
          </a:prstGeom>
        </p:spPr>
        <p:txBody>
          <a:bodyPr wrap="square">
            <a:noAutofit/>
          </a:bodyPr>
          <a:lstStyle/>
          <a:p>
            <a:r>
              <a:rPr lang="en-US" sz="1600" baseline="0" dirty="0" smtClean="0">
                <a:latin typeface="Tahoma" panose="020B0604030504040204" pitchFamily="34" charset="0"/>
                <a:ea typeface="Tahoma" panose="020B0604030504040204" pitchFamily="34" charset="0"/>
                <a:cs typeface="Tahoma" panose="020B0604030504040204" pitchFamily="34" charset="0"/>
              </a:rPr>
              <a:t>Unmanned </a:t>
            </a:r>
            <a:r>
              <a:rPr lang="en-US" sz="1600" baseline="0" dirty="0">
                <a:latin typeface="Tahoma" panose="020B0604030504040204" pitchFamily="34" charset="0"/>
                <a:ea typeface="Tahoma" panose="020B0604030504040204" pitchFamily="34" charset="0"/>
                <a:cs typeface="Tahoma" panose="020B0604030504040204" pitchFamily="34" charset="0"/>
              </a:rPr>
              <a:t>maritime system autonomy to enable </a:t>
            </a:r>
            <a:r>
              <a:rPr lang="en-US" sz="1600" baseline="0" dirty="0" smtClean="0">
                <a:latin typeface="Tahoma" panose="020B0604030504040204" pitchFamily="34" charset="0"/>
                <a:ea typeface="Tahoma" panose="020B0604030504040204" pitchFamily="34" charset="0"/>
                <a:cs typeface="Tahoma" panose="020B0604030504040204" pitchFamily="34" charset="0"/>
              </a:rPr>
              <a:t>missions </a:t>
            </a:r>
            <a:r>
              <a:rPr lang="en-US" sz="1600" baseline="0" dirty="0">
                <a:latin typeface="Tahoma" panose="020B0604030504040204" pitchFamily="34" charset="0"/>
                <a:ea typeface="Tahoma" panose="020B0604030504040204" pitchFamily="34" charset="0"/>
                <a:cs typeface="Tahoma" panose="020B0604030504040204" pitchFamily="34" charset="0"/>
              </a:rPr>
              <a:t>spanning thousands of kilometers </a:t>
            </a:r>
            <a:r>
              <a:rPr lang="en-US" sz="1600" baseline="0" dirty="0" smtClean="0">
                <a:latin typeface="Tahoma" panose="020B0604030504040204" pitchFamily="34" charset="0"/>
                <a:ea typeface="Tahoma" panose="020B0604030504040204" pitchFamily="34" charset="0"/>
                <a:cs typeface="Tahoma" panose="020B0604030504040204" pitchFamily="34" charset="0"/>
              </a:rPr>
              <a:t>and </a:t>
            </a:r>
            <a:r>
              <a:rPr lang="en-US" sz="1600" baseline="0" dirty="0">
                <a:latin typeface="Tahoma" panose="020B0604030504040204" pitchFamily="34" charset="0"/>
                <a:ea typeface="Tahoma" panose="020B0604030504040204" pitchFamily="34" charset="0"/>
                <a:cs typeface="Tahoma" panose="020B0604030504040204" pitchFamily="34" charset="0"/>
              </a:rPr>
              <a:t>months of </a:t>
            </a:r>
            <a:r>
              <a:rPr lang="en-US" sz="1600" baseline="0" dirty="0" smtClean="0">
                <a:latin typeface="Tahoma" panose="020B0604030504040204" pitchFamily="34" charset="0"/>
                <a:ea typeface="Tahoma" panose="020B0604030504040204" pitchFamily="34" charset="0"/>
                <a:cs typeface="Tahoma" panose="020B0604030504040204" pitchFamily="34" charset="0"/>
              </a:rPr>
              <a:t>endurance. </a:t>
            </a:r>
          </a:p>
          <a:p>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a:p>
            <a:r>
              <a:rPr lang="en-US" sz="1600" baseline="0" dirty="0" smtClean="0">
                <a:latin typeface="Tahoma" panose="020B0604030504040204" pitchFamily="34" charset="0"/>
                <a:ea typeface="Tahoma" panose="020B0604030504040204" pitchFamily="34" charset="0"/>
                <a:cs typeface="Tahoma" panose="020B0604030504040204" pitchFamily="34" charset="0"/>
              </a:rPr>
              <a:t>While focused </a:t>
            </a:r>
            <a:r>
              <a:rPr lang="en-US" sz="1600" baseline="0" dirty="0">
                <a:latin typeface="Tahoma" panose="020B0604030504040204" pitchFamily="34" charset="0"/>
                <a:ea typeface="Tahoma" panose="020B0604030504040204" pitchFamily="34" charset="0"/>
                <a:cs typeface="Tahoma" panose="020B0604030504040204" pitchFamily="34" charset="0"/>
              </a:rPr>
              <a:t>on </a:t>
            </a:r>
            <a:r>
              <a:rPr lang="en-US" sz="1600" baseline="0" dirty="0" smtClean="0">
                <a:latin typeface="Tahoma" panose="020B0604030504040204" pitchFamily="34" charset="0"/>
                <a:ea typeface="Tahoma" panose="020B0604030504040204" pitchFamily="34" charset="0"/>
                <a:cs typeface="Tahoma" panose="020B0604030504040204" pitchFamily="34" charset="0"/>
              </a:rPr>
              <a:t>ASW tracking, </a:t>
            </a:r>
            <a:r>
              <a:rPr lang="en-US" sz="1600" baseline="0" dirty="0">
                <a:latin typeface="Tahoma" panose="020B0604030504040204" pitchFamily="34" charset="0"/>
                <a:ea typeface="Tahoma" panose="020B0604030504040204" pitchFamily="34" charset="0"/>
                <a:cs typeface="Tahoma" panose="020B0604030504040204" pitchFamily="34" charset="0"/>
              </a:rPr>
              <a:t>the core </a:t>
            </a:r>
            <a:r>
              <a:rPr lang="en-US" sz="1600" baseline="0" dirty="0" smtClean="0">
                <a:latin typeface="Tahoma" panose="020B0604030504040204" pitchFamily="34" charset="0"/>
                <a:ea typeface="Tahoma" panose="020B0604030504040204" pitchFamily="34" charset="0"/>
                <a:cs typeface="Tahoma" panose="020B0604030504040204" pitchFamily="34" charset="0"/>
              </a:rPr>
              <a:t>technologies </a:t>
            </a:r>
            <a:r>
              <a:rPr lang="en-US" sz="1600" baseline="0" dirty="0">
                <a:latin typeface="Tahoma" panose="020B0604030504040204" pitchFamily="34" charset="0"/>
                <a:ea typeface="Tahoma" panose="020B0604030504040204" pitchFamily="34" charset="0"/>
                <a:cs typeface="Tahoma" panose="020B0604030504040204" pitchFamily="34" charset="0"/>
              </a:rPr>
              <a:t>are </a:t>
            </a:r>
            <a:r>
              <a:rPr lang="en-US" sz="1600" baseline="0" dirty="0" smtClean="0">
                <a:latin typeface="Tahoma" panose="020B0604030504040204" pitchFamily="34" charset="0"/>
                <a:ea typeface="Tahoma" panose="020B0604030504040204" pitchFamily="34" charset="0"/>
                <a:cs typeface="Tahoma" panose="020B0604030504040204" pitchFamily="34" charset="0"/>
              </a:rPr>
              <a:t>extendable </a:t>
            </a:r>
            <a:r>
              <a:rPr lang="en-US" sz="1600" baseline="0" dirty="0">
                <a:latin typeface="Tahoma" panose="020B0604030504040204" pitchFamily="34" charset="0"/>
                <a:ea typeface="Tahoma" panose="020B0604030504040204" pitchFamily="34" charset="0"/>
                <a:cs typeface="Tahoma" panose="020B0604030504040204" pitchFamily="34" charset="0"/>
              </a:rPr>
              <a:t>to underpin a wide range of missions and configurations for future unmanned naval vessels.</a:t>
            </a:r>
          </a:p>
        </p:txBody>
      </p:sp>
      <p:sp>
        <p:nvSpPr>
          <p:cNvPr id="11" name="Rectangle 10"/>
          <p:cNvSpPr/>
          <p:nvPr/>
        </p:nvSpPr>
        <p:spPr>
          <a:xfrm>
            <a:off x="5950856" y="1388218"/>
            <a:ext cx="3200400" cy="1477328"/>
          </a:xfrm>
          <a:prstGeom prst="rect">
            <a:avLst/>
          </a:prstGeom>
        </p:spPr>
        <p:txBody>
          <a:bodyPr wrap="square" lIns="228600" tIns="0" rIns="228600" bIns="0">
            <a:spAutoFit/>
          </a:bodyPr>
          <a:lstStyle/>
          <a:p>
            <a:r>
              <a:rPr lang="en-US" sz="1600" baseline="0" dirty="0">
                <a:latin typeface="Tahoma" panose="020B0604030504040204" pitchFamily="34" charset="0"/>
                <a:ea typeface="Tahoma" panose="020B0604030504040204" pitchFamily="34" charset="0"/>
                <a:cs typeface="Tahoma" panose="020B0604030504040204" pitchFamily="34" charset="0"/>
              </a:rPr>
              <a:t>The Anti-Submarine Warfare (ASW) Continuous Trail Unmanned Vessel (ACTUV) is developing an unmanned vessel to track quiet diesel electric submarines.</a:t>
            </a:r>
          </a:p>
        </p:txBody>
      </p:sp>
      <p:sp>
        <p:nvSpPr>
          <p:cNvPr id="13" name="TextBox 12"/>
          <p:cNvSpPr txBox="1"/>
          <p:nvPr/>
        </p:nvSpPr>
        <p:spPr>
          <a:xfrm>
            <a:off x="7467600" y="6642556"/>
            <a:ext cx="1676400" cy="215444"/>
          </a:xfrm>
          <a:prstGeom prst="rect">
            <a:avLst/>
          </a:prstGeom>
          <a:noFill/>
        </p:spPr>
        <p:txBody>
          <a:bodyPr wrap="square" rtlCol="0">
            <a:spAutoFit/>
          </a:bodyPr>
          <a:lstStyle/>
          <a:p>
            <a:pPr algn="r"/>
            <a:r>
              <a:rPr lang="en-US" sz="800" baseline="0" dirty="0" smtClean="0">
                <a:solidFill>
                  <a:schemeClr val="bg1">
                    <a:lumMod val="65000"/>
                  </a:schemeClr>
                </a:solidFill>
              </a:rPr>
              <a:t>Source: DARPA</a:t>
            </a:r>
            <a:endParaRPr lang="en-US" sz="800" baseline="0" dirty="0">
              <a:solidFill>
                <a:schemeClr val="bg1">
                  <a:lumMod val="65000"/>
                </a:schemeClr>
              </a:solidFill>
            </a:endParaRPr>
          </a:p>
        </p:txBody>
      </p:sp>
      <p:sp>
        <p:nvSpPr>
          <p:cNvPr id="14" name="TextBox 13"/>
          <p:cNvSpPr txBox="1"/>
          <p:nvPr/>
        </p:nvSpPr>
        <p:spPr>
          <a:xfrm>
            <a:off x="4343400" y="3810000"/>
            <a:ext cx="1676400" cy="215444"/>
          </a:xfrm>
          <a:prstGeom prst="rect">
            <a:avLst/>
          </a:prstGeom>
          <a:noFill/>
        </p:spPr>
        <p:txBody>
          <a:bodyPr wrap="square" rtlCol="0">
            <a:spAutoFit/>
          </a:bodyPr>
          <a:lstStyle/>
          <a:p>
            <a:pPr algn="r"/>
            <a:r>
              <a:rPr lang="en-US" sz="800" baseline="0" dirty="0" smtClean="0">
                <a:solidFill>
                  <a:schemeClr val="bg1"/>
                </a:solidFill>
              </a:rPr>
              <a:t>Source: DARPA</a:t>
            </a:r>
            <a:endParaRPr lang="en-US" sz="800" baseline="0" dirty="0">
              <a:solidFill>
                <a:schemeClr val="bg1"/>
              </a:solidFill>
            </a:endParaRPr>
          </a:p>
        </p:txBody>
      </p:sp>
      <p:sp>
        <p:nvSpPr>
          <p:cNvPr id="15"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499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b="0" dirty="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b="0" dirty="0" smtClean="0">
                <a:solidFill>
                  <a:prstClr val="black"/>
                </a:solidFill>
              </a:rPr>
              <a:t>SAP Initiatives for the Defense Industry Base</a:t>
            </a:r>
            <a:endParaRPr lang="en-US" b="0" dirty="0"/>
          </a:p>
        </p:txBody>
      </p:sp>
      <p:sp>
        <p:nvSpPr>
          <p:cNvPr id="19" name="Text Placeholder 18"/>
          <p:cNvSpPr>
            <a:spLocks noGrp="1"/>
          </p:cNvSpPr>
          <p:nvPr>
            <p:ph type="body" sz="quarter" idx="13"/>
          </p:nvPr>
        </p:nvSpPr>
        <p:spPr/>
        <p:txBody>
          <a:bodyPr/>
          <a:lstStyle/>
          <a:p>
            <a:r>
              <a:rPr lang="en-US" dirty="0" smtClean="0">
                <a:ea typeface="Tahoma" panose="020B0604030504040204" pitchFamily="34" charset="0"/>
                <a:cs typeface="Tahoma" panose="020B0604030504040204" pitchFamily="34" charset="0"/>
              </a:rPr>
              <a:t>April 2016</a:t>
            </a:r>
            <a:endParaRPr lang="en-US" dirty="0">
              <a:ea typeface="Tahoma" panose="020B0604030504040204" pitchFamily="34" charset="0"/>
              <a:cs typeface="Tahoma" panose="020B0604030504040204" pitchFamily="34" charset="0"/>
            </a:endParaRPr>
          </a:p>
        </p:txBody>
      </p:sp>
      <p:sp>
        <p:nvSpPr>
          <p:cNvPr id="6" name="Title 15"/>
          <p:cNvSpPr txBox="1">
            <a:spLocks/>
          </p:cNvSpPr>
          <p:nvPr/>
        </p:nvSpPr>
        <p:spPr bwMode="auto">
          <a:xfrm>
            <a:off x="685800" y="2057400"/>
            <a:ext cx="7772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2400" b="1"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2pPr>
            <a:lvl3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3pPr>
            <a:lvl4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4pPr>
            <a:lvl5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5pPr>
            <a:lvl6pPr marL="4572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6pPr>
            <a:lvl7pPr marL="9144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7pPr>
            <a:lvl8pPr marL="13716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8pPr>
            <a:lvl9pPr marL="18288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9pPr>
          </a:lstStyle>
          <a:p>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t/>
            </a:r>
            <a:br>
              <a:rPr lang="en-US" sz="1800" b="0" baseline="0" dirty="0" smtClean="0">
                <a:solidFill>
                  <a:prstClr val="black"/>
                </a:solidFill>
                <a:latin typeface="Times New Roman" panose="02020603050405020304" pitchFamily="18" charset="0"/>
                <a:ea typeface="ＭＳ Ｐゴシック" pitchFamily="-128" charset="-128"/>
                <a:cs typeface="Times New Roman" panose="02020603050405020304" pitchFamily="18" charset="0"/>
              </a:rPr>
            </a:br>
            <a:r>
              <a:rPr lang="en-US" sz="1800" b="0" baseline="0" dirty="0" smtClean="0">
                <a:solidFill>
                  <a:prstClr val="black"/>
                </a:solidFill>
              </a:rPr>
              <a:t>Enabling Better Buying Power and 3</a:t>
            </a:r>
            <a:r>
              <a:rPr lang="en-US" sz="1800" b="0" baseline="30000" dirty="0" smtClean="0">
                <a:solidFill>
                  <a:prstClr val="black"/>
                </a:solidFill>
              </a:rPr>
              <a:t>rd</a:t>
            </a:r>
            <a:r>
              <a:rPr lang="en-US" sz="1800" b="0" baseline="0" dirty="0" smtClean="0">
                <a:solidFill>
                  <a:prstClr val="black"/>
                </a:solidFill>
              </a:rPr>
              <a:t> Offset Strategy Contribution</a:t>
            </a:r>
            <a:endParaRPr lang="en-US" sz="1800" b="0" baseline="0" dirty="0"/>
          </a:p>
        </p:txBody>
      </p:sp>
      <p:sp>
        <p:nvSpPr>
          <p:cNvPr id="7"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76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51045"/>
            <a:ext cx="3454637" cy="3087755"/>
          </a:xfrm>
          <a:prstGeom prst="rect">
            <a:avLst/>
          </a:prstGeom>
        </p:spPr>
      </p:pic>
      <p:sp>
        <p:nvSpPr>
          <p:cNvPr id="7" name="Content Placeholder 6"/>
          <p:cNvSpPr>
            <a:spLocks noGrp="1"/>
          </p:cNvSpPr>
          <p:nvPr>
            <p:ph sz="quarter" idx="13"/>
          </p:nvPr>
        </p:nvSpPr>
        <p:spPr>
          <a:xfrm>
            <a:off x="380999" y="1018456"/>
            <a:ext cx="8382001" cy="1343744"/>
          </a:xfrm>
        </p:spPr>
        <p:txBody>
          <a:bodyPr/>
          <a:lstStyle/>
          <a:p>
            <a:pPr marL="274320" indent="-274320">
              <a:spcBef>
                <a:spcPts val="0"/>
              </a:spcBef>
              <a:spcAft>
                <a:spcPts val="0"/>
              </a:spcAft>
              <a:defRPr/>
            </a:pPr>
            <a:r>
              <a:rPr lang="en-US" b="0" dirty="0" smtClean="0"/>
              <a:t>Improve the Defense Industry Base (DIB) ability to enable Better Buying Power and increase their contribution to the 3</a:t>
            </a:r>
            <a:r>
              <a:rPr lang="en-US" b="0" baseline="30000" dirty="0" smtClean="0"/>
              <a:t>rd</a:t>
            </a:r>
            <a:r>
              <a:rPr lang="en-US" b="0" dirty="0" smtClean="0"/>
              <a:t> Offset Strategy through </a:t>
            </a:r>
            <a:r>
              <a:rPr lang="en-US" b="0" dirty="0"/>
              <a:t>more </a:t>
            </a:r>
            <a:r>
              <a:rPr lang="en-US" b="0" dirty="0" smtClean="0"/>
              <a:t>efficient utilization </a:t>
            </a:r>
            <a:r>
              <a:rPr lang="en-US" b="0" dirty="0"/>
              <a:t>and </a:t>
            </a:r>
            <a:r>
              <a:rPr lang="en-US" b="0" dirty="0" smtClean="0"/>
              <a:t>integration of </a:t>
            </a:r>
            <a:r>
              <a:rPr lang="en-US" b="0" dirty="0"/>
              <a:t>government and contractor </a:t>
            </a:r>
            <a:r>
              <a:rPr lang="en-US" b="0" dirty="0" smtClean="0"/>
              <a:t>knowledge, infrastructure, and intelligence information.</a:t>
            </a:r>
          </a:p>
          <a:p>
            <a:pPr marL="274320" indent="-274320">
              <a:spcBef>
                <a:spcPts val="0"/>
              </a:spcBef>
              <a:spcAft>
                <a:spcPts val="0"/>
              </a:spcAft>
              <a:buNone/>
              <a:defRPr/>
            </a:pPr>
            <a:endParaRPr lang="en-US" sz="900" b="0" dirty="0"/>
          </a:p>
        </p:txBody>
      </p:sp>
      <p:sp>
        <p:nvSpPr>
          <p:cNvPr id="6" name="Title 5"/>
          <p:cNvSpPr>
            <a:spLocks noGrp="1"/>
          </p:cNvSpPr>
          <p:nvPr>
            <p:ph type="ctrTitle"/>
          </p:nvPr>
        </p:nvSpPr>
        <p:spPr/>
        <p:txBody>
          <a:bodyPr>
            <a:normAutofit/>
          </a:bodyPr>
          <a:lstStyle/>
          <a:p>
            <a:r>
              <a:rPr lang="en-US" dirty="0" smtClean="0">
                <a:ea typeface="ＭＳ Ｐゴシック" pitchFamily="-128" charset="-128"/>
              </a:rPr>
              <a:t>What are we trying to do, and how?</a:t>
            </a:r>
            <a:endParaRPr lang="en-US" dirty="0">
              <a:ea typeface="ＭＳ Ｐゴシック" pitchFamily="-128" charset="-128"/>
            </a:endParaRPr>
          </a:p>
        </p:txBody>
      </p:sp>
      <p:sp>
        <p:nvSpPr>
          <p:cNvPr id="9" name="TextBox 8"/>
          <p:cNvSpPr txBox="1"/>
          <p:nvPr/>
        </p:nvSpPr>
        <p:spPr>
          <a:xfrm rot="5400000">
            <a:off x="5623560" y="4266845"/>
            <a:ext cx="1097280" cy="256480"/>
          </a:xfrm>
          <a:prstGeom prst="rect">
            <a:avLst/>
          </a:prstGeom>
          <a:noFill/>
          <a:ln>
            <a:noFill/>
          </a:ln>
        </p:spPr>
        <p:txBody>
          <a:bodyPr wrap="square" rtlCol="0" anchor="ctr" anchorCtr="1">
            <a:spAutoFit/>
          </a:bodyPr>
          <a:lstStyle/>
          <a:p>
            <a:pPr algn="ctr"/>
            <a:r>
              <a:rPr lang="en-US" sz="1600" b="1" dirty="0" smtClean="0"/>
              <a:t>Governance</a:t>
            </a:r>
            <a:endParaRPr lang="en-US" sz="1600" b="1" dirty="0"/>
          </a:p>
        </p:txBody>
      </p:sp>
      <p:sp>
        <p:nvSpPr>
          <p:cNvPr id="10" name="TextBox 9"/>
          <p:cNvSpPr txBox="1"/>
          <p:nvPr/>
        </p:nvSpPr>
        <p:spPr>
          <a:xfrm rot="5400000">
            <a:off x="6333498" y="4181725"/>
            <a:ext cx="1097280" cy="365760"/>
          </a:xfrm>
          <a:prstGeom prst="rect">
            <a:avLst/>
          </a:prstGeom>
          <a:noFill/>
          <a:ln>
            <a:noFill/>
          </a:ln>
        </p:spPr>
        <p:txBody>
          <a:bodyPr wrap="square" rtlCol="0" anchor="ctr" anchorCtr="1">
            <a:spAutoFit/>
          </a:bodyPr>
          <a:lstStyle/>
          <a:p>
            <a:pPr algn="ctr"/>
            <a:r>
              <a:rPr lang="en-US" sz="1600" b="1" baseline="0" dirty="0"/>
              <a:t> </a:t>
            </a:r>
            <a:r>
              <a:rPr lang="en-US" sz="1100" b="1" baseline="0" dirty="0" smtClean="0"/>
              <a:t>Facilities</a:t>
            </a:r>
            <a:endParaRPr lang="en-US" sz="1100" b="1" dirty="0"/>
          </a:p>
        </p:txBody>
      </p:sp>
      <p:sp>
        <p:nvSpPr>
          <p:cNvPr id="11" name="TextBox 10"/>
          <p:cNvSpPr txBox="1"/>
          <p:nvPr/>
        </p:nvSpPr>
        <p:spPr>
          <a:xfrm rot="5400000">
            <a:off x="7086600" y="4166485"/>
            <a:ext cx="1097280" cy="457200"/>
          </a:xfrm>
          <a:prstGeom prst="rect">
            <a:avLst/>
          </a:prstGeom>
          <a:noFill/>
          <a:ln>
            <a:noFill/>
          </a:ln>
        </p:spPr>
        <p:txBody>
          <a:bodyPr wrap="square" lIns="0" tIns="0" rIns="0" bIns="0" rtlCol="0" anchor="ctr" anchorCtr="1">
            <a:noAutofit/>
          </a:bodyPr>
          <a:lstStyle/>
          <a:p>
            <a:pPr algn="ctr"/>
            <a:r>
              <a:rPr lang="en-US" sz="1600" b="1" baseline="0" dirty="0"/>
              <a:t> </a:t>
            </a:r>
            <a:r>
              <a:rPr lang="en-US" sz="1100" b="1" baseline="0" dirty="0" smtClean="0"/>
              <a:t>Information Technology</a:t>
            </a:r>
            <a:endParaRPr lang="en-US" sz="1100" b="1" dirty="0"/>
          </a:p>
        </p:txBody>
      </p:sp>
      <p:sp>
        <p:nvSpPr>
          <p:cNvPr id="12" name="TextBox 11"/>
          <p:cNvSpPr txBox="1"/>
          <p:nvPr/>
        </p:nvSpPr>
        <p:spPr>
          <a:xfrm rot="5400000">
            <a:off x="7635240" y="4227445"/>
            <a:ext cx="1188720" cy="365760"/>
          </a:xfrm>
          <a:prstGeom prst="rect">
            <a:avLst/>
          </a:prstGeom>
          <a:noFill/>
          <a:ln>
            <a:noFill/>
          </a:ln>
        </p:spPr>
        <p:txBody>
          <a:bodyPr wrap="square" rtlCol="0">
            <a:spAutoFit/>
          </a:bodyPr>
          <a:lstStyle/>
          <a:p>
            <a:pPr algn="ctr"/>
            <a:r>
              <a:rPr lang="en-US" sz="1100" b="1" baseline="0" dirty="0" smtClean="0"/>
              <a:t>Intelligence</a:t>
            </a:r>
            <a:endParaRPr lang="en-US" sz="1100" b="1" dirty="0"/>
          </a:p>
        </p:txBody>
      </p:sp>
      <p:sp>
        <p:nvSpPr>
          <p:cNvPr id="13" name="Content Placeholder 6"/>
          <p:cNvSpPr txBox="1">
            <a:spLocks/>
          </p:cNvSpPr>
          <p:nvPr/>
        </p:nvSpPr>
        <p:spPr bwMode="auto">
          <a:xfrm>
            <a:off x="380999" y="2438400"/>
            <a:ext cx="511598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1800" b="1"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pitchFamily="34" charset="0"/>
              <a:buChar char="•"/>
              <a:defRPr sz="1600" kern="1200">
                <a:solidFill>
                  <a:schemeClr val="tx1"/>
                </a:solidFill>
                <a:latin typeface="Tahoma" pitchFamily="34" charset="0"/>
                <a:ea typeface="ＭＳ Ｐゴシック" pitchFamily="-32" charset="-128"/>
                <a:cs typeface="ＭＳ Ｐゴシック" pitchFamily="-32" charset="-128"/>
              </a:defRPr>
            </a:lvl2pPr>
            <a:lvl3pPr marL="1143000" indent="-228600" algn="l" rtl="0" eaLnBrk="1" fontAlgn="base" hangingPunct="1">
              <a:spcBef>
                <a:spcPct val="20000"/>
              </a:spcBef>
              <a:spcAft>
                <a:spcPct val="0"/>
              </a:spcAft>
              <a:buFont typeface="Arial" pitchFamily="34" charset="0"/>
              <a:buChar char="•"/>
              <a:defRPr sz="1400" kern="1200">
                <a:solidFill>
                  <a:schemeClr val="tx1"/>
                </a:solidFill>
                <a:latin typeface="Tahoma" pitchFamily="34" charset="0"/>
                <a:ea typeface="ＭＳ Ｐゴシック" pitchFamily="-32" charset="-128"/>
                <a:cs typeface="ＭＳ Ｐゴシック" pitchFamily="-32" charset="-128"/>
              </a:defRPr>
            </a:lvl3pPr>
            <a:lvl4pPr marL="1600200" indent="-228600" algn="l" rtl="0" eaLnBrk="1" fontAlgn="base" hangingPunct="1">
              <a:spcBef>
                <a:spcPct val="20000"/>
              </a:spcBef>
              <a:spcAft>
                <a:spcPct val="0"/>
              </a:spcAft>
              <a:buFont typeface="Arial" pitchFamily="34" charset="0"/>
              <a:buChar char="•"/>
              <a:defRPr sz="1300" kern="1200">
                <a:solidFill>
                  <a:schemeClr val="tx1"/>
                </a:solidFill>
                <a:latin typeface="Tahoma" pitchFamily="34" charset="0"/>
                <a:ea typeface="ＭＳ Ｐゴシック" pitchFamily="-32" charset="-128"/>
                <a:cs typeface="ＭＳ Ｐゴシック" pitchFamily="-32" charset="-128"/>
              </a:defRPr>
            </a:lvl4pPr>
            <a:lvl5pPr marL="2057400" indent="-228600" algn="l" rtl="0" eaLnBrk="1" fontAlgn="base" hangingPunct="1">
              <a:spcBef>
                <a:spcPct val="20000"/>
              </a:spcBef>
              <a:spcAft>
                <a:spcPct val="0"/>
              </a:spcAft>
              <a:buFont typeface="Arial" pitchFamily="34" charset="0"/>
              <a:buChar char="•"/>
              <a:defRPr sz="1300" kern="1200">
                <a:solidFill>
                  <a:schemeClr val="tx1"/>
                </a:solidFill>
                <a:latin typeface="Tahoma" pitchFamily="34" charset="0"/>
                <a:ea typeface="ＭＳ Ｐゴシック" pitchFamily="-32" charset="-128"/>
                <a:cs typeface="ＭＳ Ｐゴシック" pitchFamily="-3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0"/>
              </a:spcBef>
              <a:spcAft>
                <a:spcPts val="200"/>
              </a:spcAft>
              <a:defRPr/>
            </a:pPr>
            <a:r>
              <a:rPr lang="en-US" b="0" baseline="0" dirty="0" smtClean="0"/>
              <a:t>The foundational pillars that support this are:</a:t>
            </a:r>
          </a:p>
          <a:p>
            <a:pPr marL="548640" lvl="1" indent="-274320">
              <a:lnSpc>
                <a:spcPts val="1800"/>
              </a:lnSpc>
              <a:spcBef>
                <a:spcPts val="300"/>
              </a:spcBef>
              <a:spcAft>
                <a:spcPts val="300"/>
              </a:spcAft>
              <a:buSzPct val="100000"/>
              <a:buFont typeface="Wingdings" panose="05000000000000000000" pitchFamily="2" charset="2"/>
              <a:buChar char="§"/>
            </a:pPr>
            <a:r>
              <a:rPr lang="en-US" sz="1400" u="sng" baseline="0" dirty="0" smtClean="0"/>
              <a:t>SAP Governance </a:t>
            </a:r>
            <a:r>
              <a:rPr lang="en-US" sz="1400" baseline="0" dirty="0" smtClean="0"/>
              <a:t>– Access for key DIB senior leadership to ensure appropriate insight/oversight for programs under contract across their company and to allow informed IR&amp;D investment.</a:t>
            </a:r>
          </a:p>
          <a:p>
            <a:pPr marL="548640" lvl="1" indent="-274320">
              <a:lnSpc>
                <a:spcPts val="1800"/>
              </a:lnSpc>
              <a:spcBef>
                <a:spcPts val="300"/>
              </a:spcBef>
              <a:spcAft>
                <a:spcPts val="300"/>
              </a:spcAft>
              <a:buSzPct val="100000"/>
              <a:buFont typeface="Wingdings" panose="05000000000000000000" pitchFamily="2" charset="2"/>
              <a:buChar char="§"/>
            </a:pPr>
            <a:r>
              <a:rPr lang="en-US" sz="1400" u="sng" baseline="0" dirty="0" smtClean="0"/>
              <a:t>Facilities </a:t>
            </a:r>
            <a:r>
              <a:rPr lang="en-US" sz="1400" baseline="0" dirty="0" smtClean="0"/>
              <a:t>– Policy that allows DIB facilities to leverage existing space at company locations for discussions across their SAP portfolios.</a:t>
            </a:r>
          </a:p>
          <a:p>
            <a:pPr marL="548640" lvl="1" indent="-274320">
              <a:lnSpc>
                <a:spcPts val="1800"/>
              </a:lnSpc>
              <a:spcBef>
                <a:spcPts val="300"/>
              </a:spcBef>
              <a:spcAft>
                <a:spcPts val="300"/>
              </a:spcAft>
              <a:buSzPct val="100000"/>
              <a:buFont typeface="Wingdings" panose="05000000000000000000" pitchFamily="2" charset="2"/>
              <a:buChar char="§"/>
            </a:pPr>
            <a:r>
              <a:rPr lang="en-US" sz="1400" u="sng" baseline="0" dirty="0" smtClean="0"/>
              <a:t>Information Technology </a:t>
            </a:r>
            <a:r>
              <a:rPr lang="en-US" sz="1400" baseline="0" dirty="0" smtClean="0"/>
              <a:t>– Accreditation of DIB SAP networks to allow increased, efficient communication across their SAP portfolios, to include IR&amp;D.</a:t>
            </a:r>
          </a:p>
          <a:p>
            <a:pPr marL="548640" lvl="1" indent="-274320">
              <a:lnSpc>
                <a:spcPts val="1800"/>
              </a:lnSpc>
              <a:spcBef>
                <a:spcPts val="300"/>
              </a:spcBef>
              <a:spcAft>
                <a:spcPts val="300"/>
              </a:spcAft>
              <a:buSzPct val="100000"/>
              <a:buFont typeface="Wingdings" panose="05000000000000000000" pitchFamily="2" charset="2"/>
              <a:buChar char="§"/>
            </a:pPr>
            <a:r>
              <a:rPr lang="en-US" sz="1400" u="sng" baseline="0" dirty="0" smtClean="0"/>
              <a:t>Threat Intelligence </a:t>
            </a:r>
            <a:r>
              <a:rPr lang="en-US" sz="1400" baseline="0" dirty="0" smtClean="0"/>
              <a:t>–  Access to threat intelligence to inform contracted work and IR&amp;D.</a:t>
            </a:r>
          </a:p>
        </p:txBody>
      </p:sp>
      <p:sp>
        <p:nvSpPr>
          <p:cNvPr id="15"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94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1014984"/>
            <a:ext cx="8382000" cy="5207654"/>
          </a:xfrm>
        </p:spPr>
        <p:txBody>
          <a:bodyPr/>
          <a:lstStyle/>
          <a:p>
            <a:pPr marL="274320" indent="-274320">
              <a:lnSpc>
                <a:spcPts val="1800"/>
              </a:lnSpc>
              <a:spcBef>
                <a:spcPts val="0"/>
              </a:spcBef>
              <a:spcAft>
                <a:spcPts val="1200"/>
              </a:spcAft>
            </a:pPr>
            <a:r>
              <a:rPr lang="en-US" sz="1400" u="sng" dirty="0" smtClean="0"/>
              <a:t>SAP </a:t>
            </a:r>
            <a:r>
              <a:rPr lang="en-US" sz="1400" u="sng" dirty="0"/>
              <a:t>Governance </a:t>
            </a:r>
            <a:r>
              <a:rPr lang="en-US" sz="1400" dirty="0"/>
              <a:t>– </a:t>
            </a:r>
            <a:r>
              <a:rPr lang="en-US" sz="1400" b="0" dirty="0"/>
              <a:t>Access for key DIB senior leadership </a:t>
            </a:r>
            <a:r>
              <a:rPr lang="en-US" sz="1400" b="0" dirty="0" smtClean="0"/>
              <a:t>is decentralized within components.  Access is approved on contract-by-contract basis by each Access Approval Authority (AAA).  Each AAA typically approves access based on their specific contract/program needs.  No single program office or organization is responsible for considering uniform application across the DoD or the broader DIB enterprise contributions.</a:t>
            </a:r>
            <a:endParaRPr lang="en-US" sz="700" b="0" dirty="0" smtClean="0"/>
          </a:p>
          <a:p>
            <a:pPr marL="274320" indent="-274320">
              <a:lnSpc>
                <a:spcPts val="1800"/>
              </a:lnSpc>
              <a:spcBef>
                <a:spcPts val="0"/>
              </a:spcBef>
              <a:spcAft>
                <a:spcPts val="1200"/>
              </a:spcAft>
            </a:pPr>
            <a:r>
              <a:rPr lang="en-US" sz="1400" u="sng" dirty="0" smtClean="0"/>
              <a:t>Facilities </a:t>
            </a:r>
            <a:r>
              <a:rPr lang="en-US" sz="1400" dirty="0"/>
              <a:t>– </a:t>
            </a:r>
            <a:r>
              <a:rPr lang="en-US" sz="1400" b="0" dirty="0" smtClean="0"/>
              <a:t>Accreditation for SAP facilities is decentralized within components.  Each SAP facility is approved at a specific program level(s) and linked to a contract/program.  While facilities are approved to a common standard, discussions within the facilities are limited to a specific contract/program.  This unintentionally hinders DIB discussions about their aggregate work and imposes costs in the form of lost productivity time and travel. </a:t>
            </a:r>
          </a:p>
          <a:p>
            <a:pPr marL="274320" indent="-274320">
              <a:lnSpc>
                <a:spcPts val="1800"/>
              </a:lnSpc>
              <a:spcBef>
                <a:spcPts val="0"/>
              </a:spcBef>
              <a:spcAft>
                <a:spcPts val="1200"/>
              </a:spcAft>
            </a:pPr>
            <a:r>
              <a:rPr lang="en-US" sz="1400" u="sng" dirty="0" smtClean="0"/>
              <a:t>Information </a:t>
            </a:r>
            <a:r>
              <a:rPr lang="en-US" sz="1400" u="sng" dirty="0"/>
              <a:t>Technology (IT) </a:t>
            </a:r>
            <a:r>
              <a:rPr lang="en-US" sz="1400" dirty="0"/>
              <a:t>– </a:t>
            </a:r>
            <a:r>
              <a:rPr lang="en-US" sz="1400" b="0" dirty="0"/>
              <a:t>Accreditation for SAP </a:t>
            </a:r>
            <a:r>
              <a:rPr lang="en-US" sz="1400" b="0" dirty="0" smtClean="0"/>
              <a:t>IT </a:t>
            </a:r>
            <a:r>
              <a:rPr lang="en-US" sz="1400" b="0" dirty="0"/>
              <a:t>is decentralized </a:t>
            </a:r>
            <a:r>
              <a:rPr lang="en-US" sz="1400" b="0" dirty="0" smtClean="0"/>
              <a:t>within components</a:t>
            </a:r>
            <a:r>
              <a:rPr lang="en-US" sz="1400" b="0" dirty="0"/>
              <a:t>.  Each </a:t>
            </a:r>
            <a:r>
              <a:rPr lang="en-US" sz="1400" b="0" dirty="0" smtClean="0"/>
              <a:t>DIB SAP IT solution </a:t>
            </a:r>
            <a:r>
              <a:rPr lang="en-US" sz="1400" b="0" dirty="0"/>
              <a:t>is approved at a specific program </a:t>
            </a:r>
            <a:r>
              <a:rPr lang="en-US" sz="1400" b="0" dirty="0" smtClean="0"/>
              <a:t>level(s) </a:t>
            </a:r>
            <a:r>
              <a:rPr lang="en-US" sz="1400" b="0" dirty="0"/>
              <a:t>and linked to a </a:t>
            </a:r>
            <a:r>
              <a:rPr lang="en-US" sz="1400" b="0" dirty="0" smtClean="0"/>
              <a:t>contract/program. Industry does not have enterprise SAP systems like those in use within the DoD.  This </a:t>
            </a:r>
            <a:r>
              <a:rPr lang="en-US" sz="1400" b="0" dirty="0"/>
              <a:t>unintentionally hinders </a:t>
            </a:r>
            <a:r>
              <a:rPr lang="en-US" sz="1400" b="0" dirty="0" smtClean="0"/>
              <a:t>DIB’s ability to leverage and integrate their aggregate </a:t>
            </a:r>
            <a:r>
              <a:rPr lang="en-US" sz="1400" b="0" dirty="0"/>
              <a:t>work for the </a:t>
            </a:r>
            <a:r>
              <a:rPr lang="en-US" sz="1400" b="0" dirty="0" smtClean="0"/>
              <a:t>DoD, imposes overhead cost to maintain multiple stove-piped systems, and prohibits enterprise-level security/insider-threat management.</a:t>
            </a:r>
          </a:p>
          <a:p>
            <a:pPr marL="274320" indent="-274320">
              <a:lnSpc>
                <a:spcPts val="1800"/>
              </a:lnSpc>
              <a:spcBef>
                <a:spcPts val="0"/>
              </a:spcBef>
              <a:spcAft>
                <a:spcPts val="1200"/>
              </a:spcAft>
            </a:pPr>
            <a:r>
              <a:rPr lang="en-US" sz="1400" u="sng" dirty="0" smtClean="0"/>
              <a:t>Threat </a:t>
            </a:r>
            <a:r>
              <a:rPr lang="en-US" sz="1400" u="sng" dirty="0"/>
              <a:t>Intelligence </a:t>
            </a:r>
            <a:r>
              <a:rPr lang="en-US" sz="1400" dirty="0"/>
              <a:t>– </a:t>
            </a:r>
            <a:r>
              <a:rPr lang="en-US" sz="1400" b="0" dirty="0" smtClean="0"/>
              <a:t>The DIB has many personnel briefed to SCI.  However, access to threat intelligence content is provided within the components on a contract/program basis.  Each contract specifies intelligence requirements and each program office provides access </a:t>
            </a:r>
            <a:r>
              <a:rPr lang="en-US" sz="1400" b="0" dirty="0"/>
              <a:t>to threat </a:t>
            </a:r>
            <a:r>
              <a:rPr lang="en-US" sz="1400" b="0" dirty="0" smtClean="0"/>
              <a:t>intelligence specific to their program. </a:t>
            </a:r>
            <a:r>
              <a:rPr lang="en-US" sz="1400" b="0" dirty="0"/>
              <a:t>No process is in place to consider broader DIB enterprise threat intelligence content </a:t>
            </a:r>
            <a:r>
              <a:rPr lang="en-US" sz="1400" b="0" dirty="0" smtClean="0"/>
              <a:t>needs (i.e., to </a:t>
            </a:r>
            <a:r>
              <a:rPr lang="en-US" sz="1400" b="0" dirty="0"/>
              <a:t>inform innovative national security </a:t>
            </a:r>
            <a:r>
              <a:rPr lang="en-US" sz="1400" b="0" dirty="0" smtClean="0"/>
              <a:t>solutions, IR&amp;D, and CR&amp;D).</a:t>
            </a:r>
            <a:endParaRPr lang="en-US" sz="1400" b="0" dirty="0"/>
          </a:p>
        </p:txBody>
      </p:sp>
      <p:sp>
        <p:nvSpPr>
          <p:cNvPr id="6" name="Title 5"/>
          <p:cNvSpPr>
            <a:spLocks noGrp="1"/>
          </p:cNvSpPr>
          <p:nvPr>
            <p:ph type="ctrTitle"/>
          </p:nvPr>
        </p:nvSpPr>
        <p:spPr/>
        <p:txBody>
          <a:bodyPr>
            <a:normAutofit fontScale="90000"/>
          </a:bodyPr>
          <a:lstStyle/>
          <a:p>
            <a:r>
              <a:rPr lang="en-US" dirty="0" smtClean="0">
                <a:ea typeface="ＭＳ Ｐゴシック" pitchFamily="-128" charset="-128"/>
              </a:rPr>
              <a:t>How does it get done today, by whom, and what are the limitations/impacts?</a:t>
            </a:r>
            <a:endParaRPr lang="en-US" dirty="0">
              <a:ea typeface="ＭＳ Ｐゴシック" pitchFamily="-128" charset="-128"/>
            </a:endParaRPr>
          </a:p>
        </p:txBody>
      </p:sp>
      <p:sp>
        <p:nvSpPr>
          <p:cNvPr id="5"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84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0999" y="1143000"/>
            <a:ext cx="8382001" cy="4953000"/>
          </a:xfrm>
        </p:spPr>
        <p:txBody>
          <a:bodyPr/>
          <a:lstStyle/>
          <a:p>
            <a:pPr marL="301752" lvl="0" indent="-301752">
              <a:lnSpc>
                <a:spcPts val="1800"/>
              </a:lnSpc>
              <a:spcBef>
                <a:spcPts val="1800"/>
              </a:spcBef>
              <a:spcAft>
                <a:spcPts val="0"/>
              </a:spcAft>
              <a:buClr>
                <a:srgbClr val="FFC000"/>
              </a:buClr>
              <a:buSzPct val="125000"/>
              <a:buFont typeface="Wingdings" panose="05000000000000000000" pitchFamily="2" charset="2"/>
              <a:buChar char="ü"/>
              <a:defRPr/>
            </a:pPr>
            <a:r>
              <a:rPr lang="en-US" dirty="0" smtClean="0"/>
              <a:t>SAP Governance</a:t>
            </a:r>
          </a:p>
          <a:p>
            <a:pPr marL="301752" lvl="0" indent="-301752">
              <a:lnSpc>
                <a:spcPts val="1800"/>
              </a:lnSpc>
              <a:spcBef>
                <a:spcPts val="600"/>
              </a:spcBef>
              <a:spcAft>
                <a:spcPts val="600"/>
              </a:spcAft>
              <a:buSzPct val="125000"/>
              <a:buNone/>
              <a:defRPr/>
            </a:pPr>
            <a:r>
              <a:rPr lang="en-US" sz="1400" b="0" dirty="0" smtClean="0"/>
              <a:t>	USD(AT&amp;L) issued memorandum directing DoD SAPCO to work with Industry upon request to establish access portfolios and a maintenance plan. Currently scoped to specific technology/mission areas to facilitate smoother initiation.</a:t>
            </a:r>
            <a:endParaRPr lang="en-US" b="0" dirty="0" smtClean="0"/>
          </a:p>
          <a:p>
            <a:pPr marL="301752" lvl="0" indent="-301752">
              <a:lnSpc>
                <a:spcPts val="1800"/>
              </a:lnSpc>
              <a:spcBef>
                <a:spcPts val="1800"/>
              </a:spcBef>
              <a:spcAft>
                <a:spcPts val="0"/>
              </a:spcAft>
              <a:buClr>
                <a:srgbClr val="00B050"/>
              </a:buClr>
              <a:buSzPct val="125000"/>
              <a:buFont typeface="Wingdings" panose="05000000000000000000" pitchFamily="2" charset="2"/>
              <a:buChar char="ü"/>
              <a:defRPr/>
            </a:pPr>
            <a:r>
              <a:rPr lang="en-US" dirty="0" smtClean="0"/>
              <a:t>Facilities</a:t>
            </a:r>
          </a:p>
          <a:p>
            <a:pPr marL="301752" lvl="0" indent="-301752">
              <a:lnSpc>
                <a:spcPts val="1800"/>
              </a:lnSpc>
              <a:spcBef>
                <a:spcPts val="600"/>
              </a:spcBef>
              <a:spcAft>
                <a:spcPts val="600"/>
              </a:spcAft>
              <a:buSzPct val="125000"/>
              <a:buNone/>
              <a:defRPr/>
            </a:pPr>
            <a:r>
              <a:rPr lang="en-US" sz="1400" b="0" dirty="0" smtClean="0"/>
              <a:t>	DoD SAPCO issued policy memorandum to allow any DoD accredited SAP facility to be used for discussion and transient processing of any DoD SAP.  Requires DIB to develop implementation plans customized to their facilities.</a:t>
            </a:r>
            <a:endParaRPr lang="en-US" sz="1200" b="0" dirty="0" smtClean="0"/>
          </a:p>
          <a:p>
            <a:pPr marL="301752" indent="-301752">
              <a:lnSpc>
                <a:spcPts val="1800"/>
              </a:lnSpc>
              <a:spcBef>
                <a:spcPts val="1800"/>
              </a:spcBef>
              <a:spcAft>
                <a:spcPts val="0"/>
              </a:spcAft>
              <a:buClr>
                <a:srgbClr val="FFC000"/>
              </a:buClr>
              <a:buSzPct val="125000"/>
              <a:buFont typeface="Wingdings" panose="05000000000000000000" pitchFamily="2" charset="2"/>
              <a:buChar char="ü"/>
              <a:defRPr/>
            </a:pPr>
            <a:r>
              <a:rPr lang="en-US" dirty="0" smtClean="0"/>
              <a:t>Information Technology</a:t>
            </a:r>
          </a:p>
          <a:p>
            <a:pPr marL="301752" lvl="0" indent="-301752">
              <a:lnSpc>
                <a:spcPts val="1800"/>
              </a:lnSpc>
              <a:spcBef>
                <a:spcPts val="600"/>
              </a:spcBef>
              <a:spcAft>
                <a:spcPts val="600"/>
              </a:spcAft>
              <a:buSzPct val="125000"/>
              <a:buNone/>
              <a:defRPr/>
            </a:pPr>
            <a:r>
              <a:rPr lang="en-US" sz="1400" b="0" dirty="0" smtClean="0"/>
              <a:t>	DoD SAP CIO developing a plan to pilot an enterprise IT solution in industry.</a:t>
            </a:r>
            <a:endParaRPr lang="en-US" sz="1200" b="0" dirty="0" smtClean="0"/>
          </a:p>
          <a:p>
            <a:pPr marL="301752" lvl="0" indent="-301752">
              <a:lnSpc>
                <a:spcPts val="1800"/>
              </a:lnSpc>
              <a:spcBef>
                <a:spcPts val="1800"/>
              </a:spcBef>
              <a:spcAft>
                <a:spcPts val="0"/>
              </a:spcAft>
              <a:buClr>
                <a:srgbClr val="FF0000"/>
              </a:buClr>
              <a:buSzPct val="125000"/>
              <a:buFont typeface="Tahoma" panose="020B0604030504040204" pitchFamily="34" charset="0"/>
              <a:buChar char="●"/>
              <a:defRPr/>
            </a:pPr>
            <a:r>
              <a:rPr lang="en-US" dirty="0" smtClean="0"/>
              <a:t>Threat Intelligence</a:t>
            </a:r>
          </a:p>
          <a:p>
            <a:pPr marL="301752" lvl="0" indent="-301752">
              <a:lnSpc>
                <a:spcPts val="1800"/>
              </a:lnSpc>
              <a:spcBef>
                <a:spcPts val="600"/>
              </a:spcBef>
              <a:spcAft>
                <a:spcPts val="600"/>
              </a:spcAft>
              <a:buSzPct val="125000"/>
              <a:buNone/>
              <a:defRPr/>
            </a:pPr>
            <a:r>
              <a:rPr lang="en-US" sz="1400" b="0" dirty="0" smtClean="0"/>
              <a:t>	Not yet addressed. Recommend discussion among the SAP Senior Working Group on feasibility and a potential way ahead.</a:t>
            </a:r>
            <a:endParaRPr lang="en-US" sz="1400" b="0" dirty="0"/>
          </a:p>
        </p:txBody>
      </p:sp>
      <p:sp>
        <p:nvSpPr>
          <p:cNvPr id="6" name="Title 5"/>
          <p:cNvSpPr>
            <a:spLocks noGrp="1"/>
          </p:cNvSpPr>
          <p:nvPr>
            <p:ph type="ctrTitle"/>
          </p:nvPr>
        </p:nvSpPr>
        <p:spPr/>
        <p:txBody>
          <a:bodyPr>
            <a:normAutofit/>
          </a:bodyPr>
          <a:lstStyle/>
          <a:p>
            <a:r>
              <a:rPr lang="en-US" dirty="0" smtClean="0">
                <a:ea typeface="ＭＳ Ｐゴシック" pitchFamily="-128" charset="-128"/>
              </a:rPr>
              <a:t>Where are we and what issues remain?</a:t>
            </a:r>
            <a:endParaRPr lang="en-US" dirty="0">
              <a:ea typeface="ＭＳ Ｐゴシック" pitchFamily="-128" charset="-128"/>
            </a:endParaRPr>
          </a:p>
        </p:txBody>
      </p:sp>
      <p:sp>
        <p:nvSpPr>
          <p:cNvPr id="5"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51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783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Meanwhile …</a:t>
            </a:r>
            <a:endParaRPr lang="en-US" dirty="0"/>
          </a:p>
        </p:txBody>
      </p:sp>
      <p:sp>
        <p:nvSpPr>
          <p:cNvPr id="5"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359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90" y="3639312"/>
            <a:ext cx="5606190" cy="32095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084744"/>
            <a:ext cx="4419600" cy="37732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486400" cy="3648456"/>
          </a:xfrm>
          <a:prstGeom prst="rect">
            <a:avLst/>
          </a:prstGeom>
        </p:spPr>
      </p:pic>
      <p:sp>
        <p:nvSpPr>
          <p:cNvPr id="7" name="TextBox 6"/>
          <p:cNvSpPr txBox="1"/>
          <p:nvPr/>
        </p:nvSpPr>
        <p:spPr>
          <a:xfrm>
            <a:off x="0" y="3423091"/>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9" name="TextBox 8"/>
          <p:cNvSpPr txBox="1"/>
          <p:nvPr/>
        </p:nvSpPr>
        <p:spPr>
          <a:xfrm>
            <a:off x="7848600" y="6640867"/>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0" name="TextBox 9"/>
          <p:cNvSpPr txBox="1"/>
          <p:nvPr/>
        </p:nvSpPr>
        <p:spPr>
          <a:xfrm>
            <a:off x="0" y="6629400"/>
            <a:ext cx="1295400" cy="174407"/>
          </a:xfrm>
          <a:prstGeom prst="rect">
            <a:avLst/>
          </a:prstGeom>
          <a:noFill/>
        </p:spPr>
        <p:txBody>
          <a:bodyPr wrap="square" rtlCol="0">
            <a:spAutoFit/>
          </a:bodyPr>
          <a:lstStyle/>
          <a:p>
            <a:r>
              <a:rPr lang="en-US" sz="800" dirty="0" smtClean="0">
                <a:solidFill>
                  <a:schemeClr val="bg1"/>
                </a:solidFill>
              </a:rPr>
              <a:t>Source: SPIE.org</a:t>
            </a:r>
            <a:endParaRPr lang="en-US" sz="8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1" y="-1"/>
            <a:ext cx="3962400" cy="3668316"/>
          </a:xfrm>
          <a:prstGeom prst="rect">
            <a:avLst/>
          </a:prstGeom>
        </p:spPr>
      </p:pic>
      <p:sp>
        <p:nvSpPr>
          <p:cNvPr id="12" name="TextBox 11"/>
          <p:cNvSpPr txBox="1"/>
          <p:nvPr/>
        </p:nvSpPr>
        <p:spPr>
          <a:xfrm>
            <a:off x="7848600" y="3429000"/>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4"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792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40" y="1"/>
            <a:ext cx="7071360" cy="4419600"/>
          </a:xfrm>
          <a:prstGeom prst="rect">
            <a:avLst/>
          </a:prstGeom>
        </p:spPr>
      </p:pic>
      <p:sp>
        <p:nvSpPr>
          <p:cNvPr id="5" name="TextBox 4"/>
          <p:cNvSpPr txBox="1"/>
          <p:nvPr/>
        </p:nvSpPr>
        <p:spPr>
          <a:xfrm>
            <a:off x="6934200" y="5388193"/>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7"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203046"/>
            <a:ext cx="4719917" cy="26549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279" y="1"/>
            <a:ext cx="6515479" cy="373379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6" y="3733800"/>
            <a:ext cx="5049397" cy="3352800"/>
          </a:xfrm>
          <a:prstGeom prst="rect">
            <a:avLst/>
          </a:prstGeom>
        </p:spPr>
      </p:pic>
      <p:sp>
        <p:nvSpPr>
          <p:cNvPr id="12" name="TextBox 11"/>
          <p:cNvSpPr txBox="1"/>
          <p:nvPr/>
        </p:nvSpPr>
        <p:spPr>
          <a:xfrm>
            <a:off x="0" y="3423091"/>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13" name="TextBox 12"/>
          <p:cNvSpPr txBox="1"/>
          <p:nvPr/>
        </p:nvSpPr>
        <p:spPr>
          <a:xfrm>
            <a:off x="7848600" y="6640867"/>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4" name="TextBox 13"/>
          <p:cNvSpPr txBox="1"/>
          <p:nvPr/>
        </p:nvSpPr>
        <p:spPr>
          <a:xfrm>
            <a:off x="0" y="6629400"/>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15" name="TextBox 14"/>
          <p:cNvSpPr txBox="1"/>
          <p:nvPr/>
        </p:nvSpPr>
        <p:spPr>
          <a:xfrm>
            <a:off x="7848600" y="3962400"/>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6" name="Footer Placeholder 1"/>
          <p:cNvSpPr txBox="1">
            <a:spLocks/>
          </p:cNvSpPr>
          <p:nvPr/>
        </p:nvSpPr>
        <p:spPr>
          <a:xfrm>
            <a:off x="2971800" y="6492240"/>
            <a:ext cx="3581400" cy="365125"/>
          </a:xfrm>
          <a:prstGeom prst="rect">
            <a:avLst/>
          </a:prstGeom>
        </p:spPr>
        <p:txBody>
          <a:bodyPr vert="horz" wrap="square" lIns="0" tIns="0" rIns="0" bIns="0" numCol="1" anchor="ctr" anchorCtr="0" compatLnSpc="1">
            <a:prstTxWarp prst="textNoShape">
              <a:avLst/>
            </a:prstTxWarp>
          </a:bodyPr>
          <a:lstStyle>
            <a:defPPr>
              <a:defRPr lang="en-US"/>
            </a:defPPr>
            <a:lvl1pPr algn="ctr" rtl="0" fontAlgn="base">
              <a:spcBef>
                <a:spcPct val="0"/>
              </a:spcBef>
              <a:spcAft>
                <a:spcPct val="0"/>
              </a:spcAft>
              <a:defRPr sz="1200" kern="1200" baseline="0" smtClean="0">
                <a:solidFill>
                  <a:srgbClr val="898989"/>
                </a:solidFill>
                <a:latin typeface="Tahoma" pitchFamily="-32" charset="0"/>
                <a:ea typeface="ＭＳ Ｐゴシック" pitchFamily="-32" charset="-128"/>
                <a:cs typeface="Tahoma" pitchFamily="-32" charset="0"/>
              </a:defRPr>
            </a:lvl1pPr>
            <a:lvl2pPr marL="457200" algn="l" rtl="0" fontAlgn="base">
              <a:spcBef>
                <a:spcPct val="0"/>
              </a:spcBef>
              <a:spcAft>
                <a:spcPct val="0"/>
              </a:spcAft>
              <a:defRPr kern="1200" baseline="-25000">
                <a:solidFill>
                  <a:schemeClr val="tx1"/>
                </a:solidFill>
                <a:latin typeface="Arial" charset="0"/>
                <a:ea typeface="ＭＳ Ｐゴシック" pitchFamily="-128" charset="-128"/>
                <a:cs typeface="+mn-cs"/>
              </a:defRPr>
            </a:lvl2pPr>
            <a:lvl3pPr marL="914400" algn="l" rtl="0" fontAlgn="base">
              <a:spcBef>
                <a:spcPct val="0"/>
              </a:spcBef>
              <a:spcAft>
                <a:spcPct val="0"/>
              </a:spcAft>
              <a:defRPr kern="1200" baseline="-25000">
                <a:solidFill>
                  <a:schemeClr val="tx1"/>
                </a:solidFill>
                <a:latin typeface="Arial" charset="0"/>
                <a:ea typeface="ＭＳ Ｐゴシック" pitchFamily="-128" charset="-128"/>
                <a:cs typeface="+mn-cs"/>
              </a:defRPr>
            </a:lvl3pPr>
            <a:lvl4pPr marL="1371600" algn="l" rtl="0" fontAlgn="base">
              <a:spcBef>
                <a:spcPct val="0"/>
              </a:spcBef>
              <a:spcAft>
                <a:spcPct val="0"/>
              </a:spcAft>
              <a:defRPr kern="1200" baseline="-25000">
                <a:solidFill>
                  <a:schemeClr val="tx1"/>
                </a:solidFill>
                <a:latin typeface="Arial" charset="0"/>
                <a:ea typeface="ＭＳ Ｐゴシック" pitchFamily="-128" charset="-128"/>
                <a:cs typeface="+mn-cs"/>
              </a:defRPr>
            </a:lvl4pPr>
            <a:lvl5pPr marL="1828800" algn="l" rtl="0" fontAlgn="base">
              <a:spcBef>
                <a:spcPct val="0"/>
              </a:spcBef>
              <a:spcAft>
                <a:spcPct val="0"/>
              </a:spcAft>
              <a:defRPr kern="1200" baseline="-25000">
                <a:solidFill>
                  <a:schemeClr val="tx1"/>
                </a:solidFill>
                <a:latin typeface="Arial" charset="0"/>
                <a:ea typeface="ＭＳ Ｐゴシック" pitchFamily="-128" charset="-128"/>
                <a:cs typeface="+mn-cs"/>
              </a:defRPr>
            </a:lvl5pPr>
            <a:lvl6pPr marL="2286000" algn="l" defTabSz="914400" rtl="0" eaLnBrk="1" latinLnBrk="0" hangingPunct="1">
              <a:defRPr kern="1200" baseline="-25000">
                <a:solidFill>
                  <a:schemeClr val="tx1"/>
                </a:solidFill>
                <a:latin typeface="Arial" charset="0"/>
                <a:ea typeface="ＭＳ Ｐゴシック" pitchFamily="-128" charset="-128"/>
                <a:cs typeface="+mn-cs"/>
              </a:defRPr>
            </a:lvl6pPr>
            <a:lvl7pPr marL="2743200" algn="l" defTabSz="914400" rtl="0" eaLnBrk="1" latinLnBrk="0" hangingPunct="1">
              <a:defRPr kern="1200" baseline="-25000">
                <a:solidFill>
                  <a:schemeClr val="tx1"/>
                </a:solidFill>
                <a:latin typeface="Arial" charset="0"/>
                <a:ea typeface="ＭＳ Ｐゴシック" pitchFamily="-128" charset="-128"/>
                <a:cs typeface="+mn-cs"/>
              </a:defRPr>
            </a:lvl7pPr>
            <a:lvl8pPr marL="3200400" algn="l" defTabSz="914400" rtl="0" eaLnBrk="1" latinLnBrk="0" hangingPunct="1">
              <a:defRPr kern="1200" baseline="-25000">
                <a:solidFill>
                  <a:schemeClr val="tx1"/>
                </a:solidFill>
                <a:latin typeface="Arial" charset="0"/>
                <a:ea typeface="ＭＳ Ｐゴシック" pitchFamily="-128" charset="-128"/>
                <a:cs typeface="+mn-cs"/>
              </a:defRPr>
            </a:lvl8pPr>
            <a:lvl9pPr marL="3657600" algn="l" defTabSz="914400" rtl="0" eaLnBrk="1" latinLnBrk="0" hangingPunct="1">
              <a:defRPr kern="1200" baseline="-25000">
                <a:solidFill>
                  <a:schemeClr val="tx1"/>
                </a:solidFill>
                <a:latin typeface="Arial" charset="0"/>
                <a:ea typeface="ＭＳ Ｐゴシック" pitchFamily="-128" charset="-128"/>
                <a:cs typeface="+mn-cs"/>
              </a:defRPr>
            </a:lvl9pPr>
          </a:lstStyle>
          <a:p>
            <a:r>
              <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113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5029199" cy="37138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44" y="38341"/>
            <a:ext cx="4521155" cy="33861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133" y="3429000"/>
            <a:ext cx="6230867" cy="350385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3462858"/>
            <a:ext cx="5249408" cy="3395142"/>
          </a:xfrm>
          <a:prstGeom prst="rect">
            <a:avLst/>
          </a:prstGeom>
        </p:spPr>
      </p:pic>
      <p:sp>
        <p:nvSpPr>
          <p:cNvPr id="12" name="TextBox 11"/>
          <p:cNvSpPr txBox="1"/>
          <p:nvPr/>
        </p:nvSpPr>
        <p:spPr>
          <a:xfrm>
            <a:off x="7848600" y="3276600"/>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3" name="TextBox 12"/>
          <p:cNvSpPr txBox="1"/>
          <p:nvPr/>
        </p:nvSpPr>
        <p:spPr>
          <a:xfrm>
            <a:off x="0" y="6683593"/>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14" name="TextBox 13"/>
          <p:cNvSpPr txBox="1"/>
          <p:nvPr/>
        </p:nvSpPr>
        <p:spPr>
          <a:xfrm>
            <a:off x="7848600" y="6662776"/>
            <a:ext cx="1295400" cy="174407"/>
          </a:xfrm>
          <a:prstGeom prst="rect">
            <a:avLst/>
          </a:prstGeom>
          <a:noFill/>
        </p:spPr>
        <p:txBody>
          <a:bodyPr wrap="square" rtlCol="0">
            <a:spAutoFit/>
          </a:bodyPr>
          <a:lstStyle/>
          <a:p>
            <a:pPr algn="r"/>
            <a:r>
              <a:rPr lang="en-US" sz="800" dirty="0" smtClean="0">
                <a:solidFill>
                  <a:schemeClr val="bg1"/>
                </a:solidFill>
              </a:rPr>
              <a:t>Source: cbsnews.com</a:t>
            </a:r>
            <a:endParaRPr lang="en-US" sz="800" dirty="0">
              <a:solidFill>
                <a:schemeClr val="bg1"/>
              </a:solidFill>
            </a:endParaRPr>
          </a:p>
        </p:txBody>
      </p:sp>
      <p:sp>
        <p:nvSpPr>
          <p:cNvPr id="15" name="TextBox 14"/>
          <p:cNvSpPr txBox="1"/>
          <p:nvPr/>
        </p:nvSpPr>
        <p:spPr>
          <a:xfrm>
            <a:off x="0" y="3254593"/>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18"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00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67F61DA-6859-4D38-87F4-13805D876535}" type="slidenum">
              <a:rPr lang="en-US" smtClean="0"/>
              <a:pPr>
                <a:defRPr/>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
            <a:ext cx="4469252" cy="356795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91200" y="3283539"/>
            <a:ext cx="3345386" cy="357161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71"/>
          <a:stretch/>
        </p:blipFill>
        <p:spPr>
          <a:xfrm>
            <a:off x="1" y="3581400"/>
            <a:ext cx="5791200" cy="357446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0"/>
            <a:ext cx="4953000" cy="3581399"/>
          </a:xfrm>
          <a:prstGeom prst="rect">
            <a:avLst/>
          </a:prstGeom>
        </p:spPr>
      </p:pic>
      <p:sp>
        <p:nvSpPr>
          <p:cNvPr id="7" name="TextBox 6"/>
          <p:cNvSpPr txBox="1"/>
          <p:nvPr/>
        </p:nvSpPr>
        <p:spPr>
          <a:xfrm>
            <a:off x="0" y="3410712"/>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8" name="TextBox 7"/>
          <p:cNvSpPr txBox="1"/>
          <p:nvPr/>
        </p:nvSpPr>
        <p:spPr>
          <a:xfrm>
            <a:off x="7848600" y="3406993"/>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9" name="TextBox 8"/>
          <p:cNvSpPr txBox="1"/>
          <p:nvPr/>
        </p:nvSpPr>
        <p:spPr>
          <a:xfrm>
            <a:off x="0" y="6702552"/>
            <a:ext cx="1295400" cy="174407"/>
          </a:xfrm>
          <a:prstGeom prst="rect">
            <a:avLst/>
          </a:prstGeom>
          <a:noFill/>
        </p:spPr>
        <p:txBody>
          <a:bodyPr wrap="square" rtlCol="0">
            <a:spAutoFit/>
          </a:bodyPr>
          <a:lstStyle/>
          <a:p>
            <a:r>
              <a:rPr lang="en-US" sz="800" dirty="0" smtClean="0">
                <a:solidFill>
                  <a:schemeClr val="bg1"/>
                </a:solidFill>
              </a:rPr>
              <a:t>Source: DARPA</a:t>
            </a:r>
            <a:endParaRPr lang="en-US" sz="800" dirty="0">
              <a:solidFill>
                <a:schemeClr val="bg1"/>
              </a:solidFill>
            </a:endParaRPr>
          </a:p>
        </p:txBody>
      </p:sp>
      <p:sp>
        <p:nvSpPr>
          <p:cNvPr id="10" name="TextBox 9"/>
          <p:cNvSpPr txBox="1"/>
          <p:nvPr/>
        </p:nvSpPr>
        <p:spPr>
          <a:xfrm>
            <a:off x="7848600" y="6705600"/>
            <a:ext cx="1295400" cy="174407"/>
          </a:xfrm>
          <a:prstGeom prst="rect">
            <a:avLst/>
          </a:prstGeom>
          <a:noFill/>
        </p:spPr>
        <p:txBody>
          <a:bodyPr wrap="square" rtlCol="0">
            <a:spAutoFit/>
          </a:bodyPr>
          <a:lstStyle/>
          <a:p>
            <a:pPr algn="r"/>
            <a:r>
              <a:rPr lang="en-US" sz="800" dirty="0" smtClean="0">
                <a:solidFill>
                  <a:schemeClr val="bg1"/>
                </a:solidFill>
              </a:rPr>
              <a:t>Source: DARPA</a:t>
            </a:r>
            <a:endParaRPr lang="en-US" sz="800" dirty="0">
              <a:solidFill>
                <a:schemeClr val="bg1"/>
              </a:solidFill>
            </a:endParaRPr>
          </a:p>
        </p:txBody>
      </p:sp>
      <p:sp>
        <p:nvSpPr>
          <p:cNvPr id="12" name="Footer Placeholder 1"/>
          <p:cNvSpPr>
            <a:spLocks noGrp="1"/>
          </p:cNvSpPr>
          <p:nvPr>
            <p:ph type="ftr" sz="quarter" idx="10"/>
          </p:nvPr>
        </p:nvSpPr>
        <p:spPr>
          <a:xfrm>
            <a:off x="2819400" y="6492875"/>
            <a:ext cx="3581400" cy="365125"/>
          </a:xfrm>
        </p:spPr>
        <p:txBody>
          <a:bodyPr lIns="0" tIns="0" rIns="0" bIns="0"/>
          <a:lstStyle/>
          <a:p>
            <a:r>
              <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12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338508" y="104191"/>
            <a:ext cx="3974991" cy="6296610"/>
          </a:xfrm>
          <a:prstGeom prst="rect">
            <a:avLst/>
          </a:prstGeom>
          <a:ln>
            <a:solidFill>
              <a:schemeClr val="bg1">
                <a:lumMod val="65000"/>
              </a:schemeClr>
            </a:solidFill>
          </a:ln>
        </p:spPr>
      </p:pic>
      <p:grpSp>
        <p:nvGrpSpPr>
          <p:cNvPr id="2" name="Group 1"/>
          <p:cNvGrpSpPr/>
          <p:nvPr/>
        </p:nvGrpSpPr>
        <p:grpSpPr>
          <a:xfrm>
            <a:off x="2512089" y="4005072"/>
            <a:ext cx="5619800" cy="2305186"/>
            <a:chOff x="2512089" y="4190999"/>
            <a:chExt cx="5619800" cy="2414537"/>
          </a:xfrm>
        </p:grpSpPr>
        <p:grpSp>
          <p:nvGrpSpPr>
            <p:cNvPr id="26" name="Group 25"/>
            <p:cNvGrpSpPr/>
            <p:nvPr/>
          </p:nvGrpSpPr>
          <p:grpSpPr>
            <a:xfrm>
              <a:off x="2512089" y="4996087"/>
              <a:ext cx="5619800" cy="1609449"/>
              <a:chOff x="2547257" y="5022463"/>
              <a:chExt cx="5619800" cy="1609449"/>
            </a:xfrm>
          </p:grpSpPr>
          <p:pic>
            <p:nvPicPr>
              <p:cNvPr id="27" name="Picture 26"/>
              <p:cNvPicPr>
                <a:picLocks noChangeAspect="1"/>
              </p:cNvPicPr>
              <p:nvPr/>
            </p:nvPicPr>
            <p:blipFill rotWithShape="1">
              <a:blip r:embed="rId3"/>
              <a:srcRect l="29645" t="96038" r="50764" b="1437"/>
              <a:stretch/>
            </p:blipFill>
            <p:spPr>
              <a:xfrm>
                <a:off x="2547257" y="6465347"/>
                <a:ext cx="778747" cy="166565"/>
              </a:xfrm>
              <a:prstGeom prst="rect">
                <a:avLst/>
              </a:prstGeom>
              <a:noFill/>
              <a:ln w="19050">
                <a:solidFill>
                  <a:schemeClr val="tx2"/>
                </a:solidFill>
              </a:ln>
            </p:spPr>
          </p:pic>
          <p:cxnSp>
            <p:nvCxnSpPr>
              <p:cNvPr id="30" name="Straight Connector 29"/>
              <p:cNvCxnSpPr/>
              <p:nvPr/>
            </p:nvCxnSpPr>
            <p:spPr bwMode="auto">
              <a:xfrm flipH="1">
                <a:off x="3326004" y="5022463"/>
                <a:ext cx="4841053" cy="1428136"/>
              </a:xfrm>
              <a:prstGeom prst="line">
                <a:avLst/>
              </a:prstGeom>
              <a:noFill/>
              <a:ln w="19050">
                <a:solidFill>
                  <a:schemeClr val="tx2"/>
                </a:solidFill>
              </a:ln>
              <a:extLst/>
            </p:spPr>
          </p:cxnSp>
        </p:grpSp>
        <p:sp>
          <p:nvSpPr>
            <p:cNvPr id="11" name="Rectangle 10"/>
            <p:cNvSpPr/>
            <p:nvPr/>
          </p:nvSpPr>
          <p:spPr>
            <a:xfrm>
              <a:off x="3916647" y="4190999"/>
              <a:ext cx="4215242" cy="80508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nchorCtr="1"/>
            <a:lstStyle/>
            <a:p>
              <a:pPr algn="ctr"/>
              <a:r>
                <a:rPr lang="en-US" sz="4200" dirty="0" smtClean="0">
                  <a:solidFill>
                    <a:schemeClr val="tx2"/>
                  </a:solidFill>
                  <a:latin typeface="Arial" panose="020B0604020202020204" pitchFamily="34" charset="0"/>
                  <a:cs typeface="Arial" panose="020B0604020202020204" pitchFamily="34" charset="0"/>
                </a:rPr>
                <a:t>Mark Zuckerberg</a:t>
              </a:r>
            </a:p>
          </p:txBody>
        </p:sp>
        <p:cxnSp>
          <p:nvCxnSpPr>
            <p:cNvPr id="32" name="Straight Connector 31"/>
            <p:cNvCxnSpPr/>
            <p:nvPr/>
          </p:nvCxnSpPr>
          <p:spPr bwMode="auto">
            <a:xfrm flipH="1">
              <a:off x="2512089" y="4996087"/>
              <a:ext cx="1404558" cy="1428136"/>
            </a:xfrm>
            <a:prstGeom prst="line">
              <a:avLst/>
            </a:prstGeom>
            <a:noFill/>
            <a:ln w="19050">
              <a:solidFill>
                <a:schemeClr val="tx2"/>
              </a:solidFill>
            </a:ln>
            <a:extLst/>
          </p:spPr>
        </p:cxnSp>
      </p:grpSp>
      <p:sp>
        <p:nvSpPr>
          <p:cNvPr id="14" name="TextBox 13"/>
          <p:cNvSpPr txBox="1"/>
          <p:nvPr/>
        </p:nvSpPr>
        <p:spPr>
          <a:xfrm>
            <a:off x="6858000" y="6642556"/>
            <a:ext cx="2286000" cy="215444"/>
          </a:xfrm>
          <a:prstGeom prst="rect">
            <a:avLst/>
          </a:prstGeom>
          <a:noFill/>
        </p:spPr>
        <p:txBody>
          <a:bodyPr wrap="square" rtlCol="0">
            <a:spAutoFit/>
          </a:bodyPr>
          <a:lstStyle/>
          <a:p>
            <a:pPr algn="r"/>
            <a:r>
              <a:rPr lang="en-US" sz="800" baseline="0" dirty="0" smtClean="0">
                <a:solidFill>
                  <a:schemeClr val="bg1">
                    <a:lumMod val="65000"/>
                  </a:schemeClr>
                </a:solidFill>
              </a:rPr>
              <a:t>Source: DARPA. Facebook. 3 Mar 16</a:t>
            </a:r>
            <a:endParaRPr lang="en-US" sz="800" baseline="0" dirty="0">
              <a:solidFill>
                <a:schemeClr val="bg1">
                  <a:lumMod val="65000"/>
                </a:schemeClr>
              </a:solidFill>
            </a:endParaRPr>
          </a:p>
        </p:txBody>
      </p:sp>
      <p:sp>
        <p:nvSpPr>
          <p:cNvPr id="18"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1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31" y="1830478"/>
            <a:ext cx="4669016" cy="4580005"/>
          </a:xfrm>
          <a:prstGeom prst="rect">
            <a:avLst/>
          </a:prstGeom>
          <a:ln>
            <a:solidFill>
              <a:schemeClr val="bg1">
                <a:lumMod val="65000"/>
              </a:schemeClr>
            </a:solidFill>
          </a:ln>
        </p:spPr>
      </p:pic>
      <p:grpSp>
        <p:nvGrpSpPr>
          <p:cNvPr id="52" name="Group 51"/>
          <p:cNvGrpSpPr/>
          <p:nvPr/>
        </p:nvGrpSpPr>
        <p:grpSpPr>
          <a:xfrm>
            <a:off x="1097948" y="228600"/>
            <a:ext cx="7479516" cy="2043788"/>
            <a:chOff x="945762" y="1173576"/>
            <a:chExt cx="7479516" cy="2043788"/>
          </a:xfrm>
        </p:grpSpPr>
        <p:cxnSp>
          <p:nvCxnSpPr>
            <p:cNvPr id="20" name="Straight Connector 19"/>
            <p:cNvCxnSpPr/>
            <p:nvPr/>
          </p:nvCxnSpPr>
          <p:spPr bwMode="auto">
            <a:xfrm flipH="1">
              <a:off x="945762" y="2065130"/>
              <a:ext cx="3264274" cy="958828"/>
            </a:xfrm>
            <a:prstGeom prst="line">
              <a:avLst/>
            </a:prstGeom>
            <a:noFill/>
            <a:ln w="19050">
              <a:solidFill>
                <a:schemeClr val="tx1">
                  <a:lumMod val="95000"/>
                  <a:lumOff val="5000"/>
                </a:schemeClr>
              </a:solidFill>
            </a:ln>
            <a:extLst/>
          </p:spPr>
        </p:cxnSp>
        <p:cxnSp>
          <p:nvCxnSpPr>
            <p:cNvPr id="24" name="Straight Connector 23"/>
            <p:cNvCxnSpPr/>
            <p:nvPr/>
          </p:nvCxnSpPr>
          <p:spPr bwMode="auto">
            <a:xfrm flipH="1">
              <a:off x="1844368" y="2065130"/>
              <a:ext cx="6580910" cy="958828"/>
            </a:xfrm>
            <a:prstGeom prst="line">
              <a:avLst/>
            </a:prstGeom>
            <a:noFill/>
            <a:ln w="19050">
              <a:solidFill>
                <a:schemeClr val="tx1">
                  <a:lumMod val="95000"/>
                  <a:lumOff val="5000"/>
                </a:schemeClr>
              </a:solidFill>
            </a:ln>
            <a:extLst/>
          </p:spPr>
        </p:cxnSp>
        <p:sp>
          <p:nvSpPr>
            <p:cNvPr id="38" name="Rectangle 37"/>
            <p:cNvSpPr/>
            <p:nvPr/>
          </p:nvSpPr>
          <p:spPr>
            <a:xfrm>
              <a:off x="4210036" y="1173576"/>
              <a:ext cx="4215242" cy="891554"/>
            </a:xfrm>
            <a:prstGeom prst="rect">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smtClean="0">
                  <a:solidFill>
                    <a:schemeClr val="bg1">
                      <a:lumMod val="50000"/>
                    </a:schemeClr>
                  </a:solidFill>
                  <a:latin typeface="Arial" panose="020B0604020202020204" pitchFamily="34" charset="0"/>
                  <a:cs typeface="Arial" panose="020B0604020202020204" pitchFamily="34" charset="0"/>
                </a:rPr>
                <a:t>@</a:t>
              </a:r>
              <a:r>
                <a:rPr lang="en-US" sz="4200" dirty="0" err="1" smtClean="0">
                  <a:solidFill>
                    <a:schemeClr val="bg1">
                      <a:lumMod val="50000"/>
                    </a:schemeClr>
                  </a:solidFill>
                  <a:latin typeface="Arial" panose="020B0604020202020204" pitchFamily="34" charset="0"/>
                  <a:cs typeface="Arial" panose="020B0604020202020204" pitchFamily="34" charset="0"/>
                </a:rPr>
                <a:t>HamillHimself</a:t>
              </a:r>
              <a:endParaRPr lang="en-US" sz="4200" dirty="0" smtClean="0">
                <a:solidFill>
                  <a:schemeClr val="bg1">
                    <a:lumMod val="50000"/>
                  </a:schemeClr>
                </a:solidFill>
                <a:latin typeface="Arial" panose="020B0604020202020204" pitchFamily="34" charset="0"/>
                <a:cs typeface="Arial" panose="020B0604020202020204" pitchFamily="34" charset="0"/>
              </a:endParaRPr>
            </a:p>
          </p:txBody>
        </p:sp>
        <p:sp>
          <p:nvSpPr>
            <p:cNvPr id="39" name="Rectangle 38"/>
            <p:cNvSpPr>
              <a:spLocks noChangeAspect="1"/>
            </p:cNvSpPr>
            <p:nvPr/>
          </p:nvSpPr>
          <p:spPr>
            <a:xfrm>
              <a:off x="945762" y="3023958"/>
              <a:ext cx="914400" cy="193406"/>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dirty="0" smtClean="0">
                <a:solidFill>
                  <a:schemeClr val="bg1">
                    <a:lumMod val="75000"/>
                  </a:schemeClr>
                </a:solidFill>
                <a:latin typeface="Arial" panose="020B0604020202020204" pitchFamily="34" charset="0"/>
                <a:cs typeface="Arial" panose="020B0604020202020204" pitchFamily="34" charset="0"/>
              </a:endParaRPr>
            </a:p>
          </p:txBody>
        </p:sp>
      </p:grpSp>
      <p:sp>
        <p:nvSpPr>
          <p:cNvPr id="9" name="TextBox 8"/>
          <p:cNvSpPr txBox="1"/>
          <p:nvPr/>
        </p:nvSpPr>
        <p:spPr>
          <a:xfrm>
            <a:off x="6858000" y="6642556"/>
            <a:ext cx="2286000" cy="215444"/>
          </a:xfrm>
          <a:prstGeom prst="rect">
            <a:avLst/>
          </a:prstGeom>
          <a:noFill/>
        </p:spPr>
        <p:txBody>
          <a:bodyPr wrap="square" rtlCol="0">
            <a:spAutoFit/>
          </a:bodyPr>
          <a:lstStyle/>
          <a:p>
            <a:pPr algn="r"/>
            <a:r>
              <a:rPr lang="en-US" sz="800" baseline="0" dirty="0" smtClean="0">
                <a:solidFill>
                  <a:schemeClr val="bg1">
                    <a:lumMod val="65000"/>
                  </a:schemeClr>
                </a:solidFill>
              </a:rPr>
              <a:t>Source: DARPA (@DARPA)</a:t>
            </a:r>
            <a:endParaRPr lang="en-US" sz="800" baseline="0" dirty="0">
              <a:solidFill>
                <a:schemeClr val="bg1">
                  <a:lumMod val="65000"/>
                </a:schemeClr>
              </a:solidFill>
            </a:endParaRPr>
          </a:p>
        </p:txBody>
      </p:sp>
      <p:sp>
        <p:nvSpPr>
          <p:cNvPr id="10" name="Footer Placeholder 1"/>
          <p:cNvSpPr>
            <a:spLocks noGrp="1"/>
          </p:cNvSpPr>
          <p:nvPr>
            <p:ph type="ftr" sz="quarter" idx="10"/>
          </p:nvPr>
        </p:nvSpPr>
        <p:spPr>
          <a:xfrm>
            <a:off x="2819400" y="6492875"/>
            <a:ext cx="3581400" cy="365125"/>
          </a:xfrm>
        </p:spPr>
        <p:txBody>
          <a:bodyPr lIns="0" tIns="0" rIns="0" bIns="0" anchor="ctr" anchorCtr="1"/>
          <a:lstStyle/>
          <a:p>
            <a:pPr algn="ctr"/>
            <a:r>
              <a:rPr lang="en-US" sz="900" baseline="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Approved for Public Release – Distribution Unlimited</a:t>
            </a:r>
            <a:endParaRPr lang="en-US" sz="900" baseline="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181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xml><?xml version="1.0" encoding="utf-8"?>
<p:tagLst xmlns:a="http://schemas.openxmlformats.org/drawingml/2006/main" xmlns:r="http://schemas.openxmlformats.org/officeDocument/2006/relationships" xmlns:p="http://schemas.openxmlformats.org/presentationml/2006/main">
  <p:tag name="GUID" val="87B2C107-D1E6-11D4-A9F0-00A0C9AAF2D8"/>
  <p:tag name="NAME" val="Ellipse"/>
  <p:tag name="GRAPHICFILE" val="\\ny_bdc_02\projects\Merrill Lynch\Global Pitchbook 1-19-00\TestServerEnvironment\Global Libraries\Shape Library\Ellipse.WMF"/>
  <p:tag name="CIRCLEGROUP" val="true"/>
  <p:tag name="CENTERSHAPE" val="yes"/>
  <p:tag name="LEGALDAYONE" val="True"/>
  <p:tag name="PITCHBOOKPALETTE" val="3.5"/>
</p:tagLst>
</file>

<file path=ppt/tags/tag18.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19.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EXTRUDEDOBJ" val="true"/>
  <p:tag name="LEGALDAYONE" val="True"/>
  <p:tag name="PITCHBOOKPALETTE" val="3.5"/>
</p:tagLst>
</file>

<file path=ppt/tags/tag20.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1.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2.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3.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4.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25.xml><?xml version="1.0" encoding="utf-8"?>
<p:tagLst xmlns:a="http://schemas.openxmlformats.org/drawingml/2006/main" xmlns:r="http://schemas.openxmlformats.org/officeDocument/2006/relationships" xmlns:p="http://schemas.openxmlformats.org/presentationml/2006/main">
  <p:tag name="GUID" val="87B2C109-D1E6-11D4-A9F0-00A0C9AAF2D8"/>
  <p:tag name="NAME" val="Rectangle"/>
  <p:tag name="GRAPHICFILE" val="\\ny_bdc_02\projects\Merrill Lynch\Global Pitchbook 1-19-00\TestServerEnvironment\Global Libraries\Shape Library\Rectangle.WMF"/>
  <p:tag name="CIRCLEGROUP" val="true"/>
  <p:tag name="LEGALDAYONE" val="True"/>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xml><?xml version="1.0" encoding="utf-8"?>
<p:tagLst xmlns:a="http://schemas.openxmlformats.org/drawingml/2006/main" xmlns:r="http://schemas.openxmlformats.org/officeDocument/2006/relationships" xmlns:p="http://schemas.openxmlformats.org/presentationml/2006/main">
  <p:tag name="PITCHBOOKPALETTE" val="3.5"/>
</p:tagLst>
</file>

<file path=ppt/tags/tag8.xml><?xml version="1.0" encoding="utf-8"?>
<p:tagLst xmlns:a="http://schemas.openxmlformats.org/drawingml/2006/main" xmlns:r="http://schemas.openxmlformats.org/officeDocument/2006/relationships" xmlns:p="http://schemas.openxmlformats.org/presentationml/2006/main">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PITCHBOOKPALETTE" val="3.5"/>
</p:tagLst>
</file>

<file path=ppt/theme/theme1.xml><?xml version="1.0" encoding="utf-8"?>
<a:theme xmlns:a="http://schemas.openxmlformats.org/drawingml/2006/main" name="0831_DARPA TEM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0831_DARPA TEMP2</Template>
  <TotalTime>0</TotalTime>
  <Words>1726</Words>
  <Application>Microsoft Office PowerPoint</Application>
  <PresentationFormat>On-screen Show (4:3)</PresentationFormat>
  <Paragraphs>214</Paragraphs>
  <Slides>29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Courier New</vt:lpstr>
      <vt:lpstr>Helvetica 55 Roman</vt:lpstr>
      <vt:lpstr>Minion Pro</vt:lpstr>
      <vt:lpstr>Tahoma</vt:lpstr>
      <vt:lpstr>Times New Roman</vt:lpstr>
      <vt:lpstr>Wingdings</vt:lpstr>
      <vt:lpstr>0831_DARPA TEMP2</vt:lpstr>
      <vt:lpstr>       Program Protection Planning Awareness &amp;  SAP Initiatives for the Defense Industry Base</vt:lpstr>
      <vt:lpstr>“These military devices, leading to victory, must not be divulged beforehand.” </vt:lpstr>
      <vt:lpstr>Meanwhile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 adversary is not just watching …</vt:lpstr>
      <vt:lpstr>PowerPoint Presentation</vt:lpstr>
      <vt:lpstr>PowerPoint Presentation</vt:lpstr>
      <vt:lpstr>As a critical component of the S&amp;T “ecosystem,” DARPA can’t ignore the need to nourish that system.  So what do we do?</vt:lpstr>
      <vt:lpstr>What is Program Protection? The Textbook Answer</vt:lpstr>
      <vt:lpstr>Broken down a little..</vt:lpstr>
      <vt:lpstr>Other things to consider…</vt:lpstr>
      <vt:lpstr>Program Protection Process</vt:lpstr>
      <vt:lpstr>So how does (or should) this process get applied?  It’s a team sport</vt:lpstr>
      <vt:lpstr>How PM’s think</vt:lpstr>
      <vt:lpstr>How PSOs (should) think</vt:lpstr>
      <vt:lpstr>What PSOs (should) think about</vt:lpstr>
      <vt:lpstr>Case in Point:  LRASM</vt:lpstr>
      <vt:lpstr>Case in Point:  ACTUV</vt:lpstr>
      <vt:lpstr>       SAP Initiatives for the Defense Industry Base</vt:lpstr>
      <vt:lpstr>What are we trying to do, and how?</vt:lpstr>
      <vt:lpstr>How does it get done today, by whom, and what are the limitations/impacts?</vt:lpstr>
      <vt:lpstr>Where are we and what issues remain?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2016-07-19T14:52:10Z</dcterms:created>
  <dcterms:modified xsi:type="dcterms:W3CDTF">2016-07-19T20:29:09Z</dcterms:modified>
</cp:coreProperties>
</file>