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0"/>
  </p:notesMasterIdLst>
  <p:handoutMasterIdLst>
    <p:handoutMasterId r:id="rId41"/>
  </p:handoutMasterIdLst>
  <p:sldIdLst>
    <p:sldId id="570" r:id="rId2"/>
    <p:sldId id="558" r:id="rId3"/>
    <p:sldId id="590" r:id="rId4"/>
    <p:sldId id="613" r:id="rId5"/>
    <p:sldId id="592" r:id="rId6"/>
    <p:sldId id="593" r:id="rId7"/>
    <p:sldId id="572" r:id="rId8"/>
    <p:sldId id="571" r:id="rId9"/>
    <p:sldId id="575" r:id="rId10"/>
    <p:sldId id="573" r:id="rId11"/>
    <p:sldId id="576" r:id="rId12"/>
    <p:sldId id="574" r:id="rId13"/>
    <p:sldId id="584" r:id="rId14"/>
    <p:sldId id="582" r:id="rId15"/>
    <p:sldId id="597" r:id="rId16"/>
    <p:sldId id="591" r:id="rId17"/>
    <p:sldId id="583" r:id="rId18"/>
    <p:sldId id="598" r:id="rId19"/>
    <p:sldId id="577" r:id="rId20"/>
    <p:sldId id="599" r:id="rId21"/>
    <p:sldId id="610" r:id="rId22"/>
    <p:sldId id="600" r:id="rId23"/>
    <p:sldId id="601" r:id="rId24"/>
    <p:sldId id="614" r:id="rId25"/>
    <p:sldId id="602" r:id="rId26"/>
    <p:sldId id="581" r:id="rId27"/>
    <p:sldId id="611" r:id="rId28"/>
    <p:sldId id="603" r:id="rId29"/>
    <p:sldId id="604" r:id="rId30"/>
    <p:sldId id="605" r:id="rId31"/>
    <p:sldId id="612" r:id="rId32"/>
    <p:sldId id="606" r:id="rId33"/>
    <p:sldId id="607" r:id="rId34"/>
    <p:sldId id="608" r:id="rId35"/>
    <p:sldId id="609" r:id="rId36"/>
    <p:sldId id="589" r:id="rId37"/>
    <p:sldId id="586" r:id="rId38"/>
    <p:sldId id="596" r:id="rId39"/>
  </p:sldIdLst>
  <p:sldSz cx="9144000" cy="6858000" type="screen4x3"/>
  <p:notesSz cx="6858000" cy="9296400"/>
  <p:custDataLst>
    <p:tags r:id="rId42"/>
  </p:custDataLst>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87">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006699"/>
    <a:srgbClr val="FF99FF"/>
    <a:srgbClr val="FFCC99"/>
    <a:srgbClr val="CC3300"/>
    <a:srgbClr val="777777"/>
    <a:srgbClr val="00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05" autoAdjust="0"/>
    <p:restoredTop sz="91753" autoAdjust="0"/>
  </p:normalViewPr>
  <p:slideViewPr>
    <p:cSldViewPr snapToGrid="0" showGuides="1">
      <p:cViewPr varScale="1">
        <p:scale>
          <a:sx n="92" d="100"/>
          <a:sy n="92" d="100"/>
        </p:scale>
        <p:origin x="1206" y="72"/>
      </p:cViewPr>
      <p:guideLst>
        <p:guide orient="horz" pos="68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908"/>
    </p:cViewPr>
  </p:sorterViewPr>
  <p:notesViewPr>
    <p:cSldViewPr snapToGrid="0" showGuides="1">
      <p:cViewPr varScale="1">
        <p:scale>
          <a:sx n="57" d="100"/>
          <a:sy n="57" d="100"/>
        </p:scale>
        <p:origin x="-1764" y="-78"/>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3050" tIns="46525" rIns="93050" bIns="46525" numCol="1" anchor="t"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3886200" y="0"/>
            <a:ext cx="2971800" cy="463550"/>
          </a:xfrm>
          <a:prstGeom prst="rect">
            <a:avLst/>
          </a:prstGeom>
          <a:noFill/>
          <a:ln w="9525">
            <a:noFill/>
            <a:miter lim="800000"/>
            <a:headEnd/>
            <a:tailEnd/>
          </a:ln>
          <a:effectLst/>
        </p:spPr>
        <p:txBody>
          <a:bodyPr vert="horz" wrap="square" lIns="93050" tIns="46525" rIns="93050" bIns="46525" numCol="1" anchor="t" anchorCtr="0" compatLnSpc="1">
            <a:prstTxWarp prst="textNoShape">
              <a:avLst/>
            </a:prstTxWarp>
          </a:bodyPr>
          <a:lstStyle>
            <a:lvl1pPr algn="r" defTabSz="930275">
              <a:defRPr sz="12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8832850"/>
            <a:ext cx="2971800" cy="463550"/>
          </a:xfrm>
          <a:prstGeom prst="rect">
            <a:avLst/>
          </a:prstGeom>
          <a:noFill/>
          <a:ln w="9525">
            <a:noFill/>
            <a:miter lim="800000"/>
            <a:headEnd/>
            <a:tailEnd/>
          </a:ln>
          <a:effectLst/>
        </p:spPr>
        <p:txBody>
          <a:bodyPr vert="horz" wrap="square" lIns="93050" tIns="46525" rIns="93050" bIns="46525" numCol="1" anchor="b"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3886200" y="8832850"/>
            <a:ext cx="2971800" cy="463550"/>
          </a:xfrm>
          <a:prstGeom prst="rect">
            <a:avLst/>
          </a:prstGeom>
          <a:noFill/>
          <a:ln w="9525">
            <a:noFill/>
            <a:miter lim="800000"/>
            <a:headEnd/>
            <a:tailEnd/>
          </a:ln>
          <a:effectLst/>
        </p:spPr>
        <p:txBody>
          <a:bodyPr vert="horz" wrap="square" lIns="93050" tIns="46525" rIns="93050" bIns="46525" numCol="1" anchor="b" anchorCtr="0" compatLnSpc="1">
            <a:prstTxWarp prst="textNoShape">
              <a:avLst/>
            </a:prstTxWarp>
          </a:bodyPr>
          <a:lstStyle>
            <a:lvl1pPr algn="r" defTabSz="930275">
              <a:defRPr sz="1200">
                <a:latin typeface="Times New Roman" pitchFamily="18" charset="0"/>
              </a:defRPr>
            </a:lvl1pPr>
          </a:lstStyle>
          <a:p>
            <a:pPr>
              <a:defRPr/>
            </a:pPr>
            <a:fld id="{A5FF4C66-91ED-4A48-8355-A3A910087AAA}" type="slidenum">
              <a:rPr lang="en-US"/>
              <a:pPr>
                <a:defRPr/>
              </a:pPr>
              <a:t>‹#›</a:t>
            </a:fld>
            <a:endParaRPr lang="en-US"/>
          </a:p>
        </p:txBody>
      </p:sp>
    </p:spTree>
    <p:extLst>
      <p:ext uri="{BB962C8B-B14F-4D97-AF65-F5344CB8AC3E}">
        <p14:creationId xmlns:p14="http://schemas.microsoft.com/office/powerpoint/2010/main" val="984363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3050" tIns="46525" rIns="93050" bIns="46525" numCol="1" anchor="t"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63550"/>
          </a:xfrm>
          <a:prstGeom prst="rect">
            <a:avLst/>
          </a:prstGeom>
          <a:noFill/>
          <a:ln w="9525">
            <a:noFill/>
            <a:miter lim="800000"/>
            <a:headEnd/>
            <a:tailEnd/>
          </a:ln>
          <a:effectLst/>
        </p:spPr>
        <p:txBody>
          <a:bodyPr vert="horz" wrap="square" lIns="93050" tIns="46525" rIns="93050" bIns="46525" numCol="1" anchor="t" anchorCtr="0" compatLnSpc="1">
            <a:prstTxWarp prst="textNoShape">
              <a:avLst/>
            </a:prstTxWarp>
          </a:bodyPr>
          <a:lstStyle>
            <a:lvl1pPr algn="r" defTabSz="930275">
              <a:defRPr sz="1200">
                <a:latin typeface="Times New Roman" pitchFamily="18"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06488" y="695325"/>
            <a:ext cx="4649787" cy="34877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414838"/>
            <a:ext cx="5029200" cy="4186237"/>
          </a:xfrm>
          <a:prstGeom prst="rect">
            <a:avLst/>
          </a:prstGeom>
          <a:noFill/>
          <a:ln w="9525">
            <a:noFill/>
            <a:miter lim="800000"/>
            <a:headEnd/>
            <a:tailEnd/>
          </a:ln>
          <a:effectLst/>
        </p:spPr>
        <p:txBody>
          <a:bodyPr vert="horz" wrap="square" lIns="93050" tIns="46525" rIns="93050" bIns="465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2850"/>
            <a:ext cx="2971800" cy="463550"/>
          </a:xfrm>
          <a:prstGeom prst="rect">
            <a:avLst/>
          </a:prstGeom>
          <a:noFill/>
          <a:ln w="9525">
            <a:noFill/>
            <a:miter lim="800000"/>
            <a:headEnd/>
            <a:tailEnd/>
          </a:ln>
          <a:effectLst/>
        </p:spPr>
        <p:txBody>
          <a:bodyPr vert="horz" wrap="square" lIns="93050" tIns="46525" rIns="93050" bIns="46525" numCol="1" anchor="b"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832850"/>
            <a:ext cx="2971800" cy="463550"/>
          </a:xfrm>
          <a:prstGeom prst="rect">
            <a:avLst/>
          </a:prstGeom>
          <a:noFill/>
          <a:ln w="9525">
            <a:noFill/>
            <a:miter lim="800000"/>
            <a:headEnd/>
            <a:tailEnd/>
          </a:ln>
          <a:effectLst/>
        </p:spPr>
        <p:txBody>
          <a:bodyPr vert="horz" wrap="square" lIns="93050" tIns="46525" rIns="93050" bIns="46525" numCol="1" anchor="b" anchorCtr="0" compatLnSpc="1">
            <a:prstTxWarp prst="textNoShape">
              <a:avLst/>
            </a:prstTxWarp>
          </a:bodyPr>
          <a:lstStyle>
            <a:lvl1pPr algn="r" defTabSz="930275">
              <a:defRPr sz="1200">
                <a:latin typeface="Times New Roman" pitchFamily="18" charset="0"/>
              </a:defRPr>
            </a:lvl1pPr>
          </a:lstStyle>
          <a:p>
            <a:pPr>
              <a:defRPr/>
            </a:pPr>
            <a:fld id="{97301EDF-7E3E-4926-A120-A2B6383B346F}" type="slidenum">
              <a:rPr lang="en-US"/>
              <a:pPr>
                <a:defRPr/>
              </a:pPr>
              <a:t>‹#›</a:t>
            </a:fld>
            <a:endParaRPr lang="en-US"/>
          </a:p>
        </p:txBody>
      </p:sp>
    </p:spTree>
    <p:extLst>
      <p:ext uri="{BB962C8B-B14F-4D97-AF65-F5344CB8AC3E}">
        <p14:creationId xmlns:p14="http://schemas.microsoft.com/office/powerpoint/2010/main" val="2976297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F698E70-E89C-4804-9686-E37DFFFBBA6B}" type="slidenum">
              <a:rPr lang="en-US" smtClean="0"/>
              <a:pPr/>
              <a:t>1</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44887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10</a:t>
            </a:fld>
            <a:endParaRPr lang="en-US" smtClean="0"/>
          </a:p>
        </p:txBody>
      </p:sp>
    </p:spTree>
    <p:extLst>
      <p:ext uri="{BB962C8B-B14F-4D97-AF65-F5344CB8AC3E}">
        <p14:creationId xmlns:p14="http://schemas.microsoft.com/office/powerpoint/2010/main" val="2440241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July 2016 - </a:t>
            </a:r>
            <a:r>
              <a:rPr lang="en-US" dirty="0" err="1" smtClean="0"/>
              <a:t>Flirtey</a:t>
            </a:r>
            <a:r>
              <a:rPr lang="en-US" dirty="0" smtClean="0"/>
              <a:t> (drone</a:t>
            </a:r>
            <a:r>
              <a:rPr lang="en-US" baseline="0" dirty="0" smtClean="0"/>
              <a:t> maker)</a:t>
            </a:r>
            <a:r>
              <a:rPr lang="en-US" dirty="0" smtClean="0"/>
              <a:t> and 7-Eleven made history when one 7-Eleven customer’s order of a chicken sandwich, donuts, candy, </a:t>
            </a:r>
            <a:r>
              <a:rPr lang="en-US" dirty="0" err="1" smtClean="0"/>
              <a:t>Slurpees</a:t>
            </a:r>
            <a:r>
              <a:rPr lang="en-US" dirty="0" smtClean="0"/>
              <a:t> and hot coffee was completed via drone. The companies claim it was the first time a drone delivered a package to a U.S. resident who placed an order with a retailer. </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11</a:t>
            </a:fld>
            <a:endParaRPr lang="en-US" smtClean="0"/>
          </a:p>
        </p:txBody>
      </p:sp>
    </p:spTree>
    <p:extLst>
      <p:ext uri="{BB962C8B-B14F-4D97-AF65-F5344CB8AC3E}">
        <p14:creationId xmlns:p14="http://schemas.microsoft.com/office/powerpoint/2010/main" val="2234715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12</a:t>
            </a:fld>
            <a:endParaRPr lang="en-US" smtClean="0"/>
          </a:p>
        </p:txBody>
      </p:sp>
    </p:spTree>
    <p:extLst>
      <p:ext uri="{BB962C8B-B14F-4D97-AF65-F5344CB8AC3E}">
        <p14:creationId xmlns:p14="http://schemas.microsoft.com/office/powerpoint/2010/main" val="1313767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Malcolm </a:t>
            </a:r>
            <a:r>
              <a:rPr lang="en-US" dirty="0" err="1" smtClean="0"/>
              <a:t>Gladwell</a:t>
            </a:r>
            <a:r>
              <a:rPr lang="en-US" dirty="0" smtClean="0"/>
              <a:t> has been a staff writer at The New Yorker since 1996. He is the author of The Tipping Point, Blink, Outliers, and What the Dog Saw. Prior to joining The New Yorker, he was a reporter at the Washington Post. </a:t>
            </a:r>
            <a:r>
              <a:rPr lang="en-US" dirty="0" err="1" smtClean="0"/>
              <a:t>Gladwell</a:t>
            </a:r>
            <a:r>
              <a:rPr lang="en-US" dirty="0" smtClean="0"/>
              <a:t> was born in England and grew up in rural Ontario. He now lives in New York.</a:t>
            </a:r>
          </a:p>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13</a:t>
            </a:fld>
            <a:endParaRPr lang="en-US" smtClean="0"/>
          </a:p>
        </p:txBody>
      </p:sp>
    </p:spTree>
    <p:extLst>
      <p:ext uri="{BB962C8B-B14F-4D97-AF65-F5344CB8AC3E}">
        <p14:creationId xmlns:p14="http://schemas.microsoft.com/office/powerpoint/2010/main" val="102381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Thomas Schelling - He was awarded the 2005 Nobel Memorial Prize in Economic Sciences (shared with Robert </a:t>
            </a:r>
            <a:r>
              <a:rPr lang="en-US" dirty="0" err="1" smtClean="0"/>
              <a:t>Aumann</a:t>
            </a:r>
            <a:r>
              <a:rPr lang="en-US" dirty="0" smtClean="0"/>
              <a:t>) for "having enhanced our understanding of conflict and cooperation through game-theory analysis". Described tipping points 30 years before </a:t>
            </a:r>
            <a:r>
              <a:rPr lang="en-US" dirty="0" err="1" smtClean="0"/>
              <a:t>Gladwell</a:t>
            </a:r>
            <a:r>
              <a:rPr lang="en-US" dirty="0" smtClean="0"/>
              <a:t>. Used tipping points to describe how neighborhoods form.</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14</a:t>
            </a:fld>
            <a:endParaRPr lang="en-US" smtClean="0"/>
          </a:p>
        </p:txBody>
      </p:sp>
    </p:spTree>
    <p:extLst>
      <p:ext uri="{BB962C8B-B14F-4D97-AF65-F5344CB8AC3E}">
        <p14:creationId xmlns:p14="http://schemas.microsoft.com/office/powerpoint/2010/main" val="3296781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15</a:t>
            </a:fld>
            <a:endParaRPr lang="en-US" smtClean="0"/>
          </a:p>
        </p:txBody>
      </p:sp>
    </p:spTree>
    <p:extLst>
      <p:ext uri="{BB962C8B-B14F-4D97-AF65-F5344CB8AC3E}">
        <p14:creationId xmlns:p14="http://schemas.microsoft.com/office/powerpoint/2010/main" val="4028093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16</a:t>
            </a:fld>
            <a:endParaRPr lang="en-US" smtClean="0"/>
          </a:p>
        </p:txBody>
      </p:sp>
    </p:spTree>
    <p:extLst>
      <p:ext uri="{BB962C8B-B14F-4D97-AF65-F5344CB8AC3E}">
        <p14:creationId xmlns:p14="http://schemas.microsoft.com/office/powerpoint/2010/main" val="3047397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17</a:t>
            </a:fld>
            <a:endParaRPr lang="en-US" smtClean="0"/>
          </a:p>
        </p:txBody>
      </p:sp>
    </p:spTree>
    <p:extLst>
      <p:ext uri="{BB962C8B-B14F-4D97-AF65-F5344CB8AC3E}">
        <p14:creationId xmlns:p14="http://schemas.microsoft.com/office/powerpoint/2010/main" val="543140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18</a:t>
            </a:fld>
            <a:endParaRPr lang="en-US" smtClean="0"/>
          </a:p>
        </p:txBody>
      </p:sp>
    </p:spTree>
    <p:extLst>
      <p:ext uri="{BB962C8B-B14F-4D97-AF65-F5344CB8AC3E}">
        <p14:creationId xmlns:p14="http://schemas.microsoft.com/office/powerpoint/2010/main" val="2625508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19</a:t>
            </a:fld>
            <a:endParaRPr lang="en-US" smtClean="0"/>
          </a:p>
        </p:txBody>
      </p:sp>
    </p:spTree>
    <p:extLst>
      <p:ext uri="{BB962C8B-B14F-4D97-AF65-F5344CB8AC3E}">
        <p14:creationId xmlns:p14="http://schemas.microsoft.com/office/powerpoint/2010/main" val="14502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a:t>
            </a:fld>
            <a:endParaRPr lang="en-US" smtClean="0"/>
          </a:p>
        </p:txBody>
      </p:sp>
    </p:spTree>
    <p:extLst>
      <p:ext uri="{BB962C8B-B14F-4D97-AF65-F5344CB8AC3E}">
        <p14:creationId xmlns:p14="http://schemas.microsoft.com/office/powerpoint/2010/main" val="2152431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20</a:t>
            </a:fld>
            <a:endParaRPr lang="en-US" smtClean="0"/>
          </a:p>
        </p:txBody>
      </p:sp>
    </p:spTree>
    <p:extLst>
      <p:ext uri="{BB962C8B-B14F-4D97-AF65-F5344CB8AC3E}">
        <p14:creationId xmlns:p14="http://schemas.microsoft.com/office/powerpoint/2010/main" val="3615335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21</a:t>
            </a:fld>
            <a:endParaRPr lang="en-US" smtClean="0"/>
          </a:p>
        </p:txBody>
      </p:sp>
    </p:spTree>
    <p:extLst>
      <p:ext uri="{BB962C8B-B14F-4D97-AF65-F5344CB8AC3E}">
        <p14:creationId xmlns:p14="http://schemas.microsoft.com/office/powerpoint/2010/main" val="2473792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22</a:t>
            </a:fld>
            <a:endParaRPr lang="en-US" smtClean="0"/>
          </a:p>
        </p:txBody>
      </p:sp>
    </p:spTree>
    <p:extLst>
      <p:ext uri="{BB962C8B-B14F-4D97-AF65-F5344CB8AC3E}">
        <p14:creationId xmlns:p14="http://schemas.microsoft.com/office/powerpoint/2010/main" val="229028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23</a:t>
            </a:fld>
            <a:endParaRPr lang="en-US" smtClean="0"/>
          </a:p>
        </p:txBody>
      </p:sp>
    </p:spTree>
    <p:extLst>
      <p:ext uri="{BB962C8B-B14F-4D97-AF65-F5344CB8AC3E}">
        <p14:creationId xmlns:p14="http://schemas.microsoft.com/office/powerpoint/2010/main" val="2120050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24</a:t>
            </a:fld>
            <a:endParaRPr lang="en-US" smtClean="0"/>
          </a:p>
        </p:txBody>
      </p:sp>
    </p:spTree>
    <p:extLst>
      <p:ext uri="{BB962C8B-B14F-4D97-AF65-F5344CB8AC3E}">
        <p14:creationId xmlns:p14="http://schemas.microsoft.com/office/powerpoint/2010/main" val="2189193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25</a:t>
            </a:fld>
            <a:endParaRPr lang="en-US" smtClean="0"/>
          </a:p>
        </p:txBody>
      </p:sp>
    </p:spTree>
    <p:extLst>
      <p:ext uri="{BB962C8B-B14F-4D97-AF65-F5344CB8AC3E}">
        <p14:creationId xmlns:p14="http://schemas.microsoft.com/office/powerpoint/2010/main" val="1507387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err="1" smtClean="0"/>
              <a:t>Manber</a:t>
            </a:r>
            <a:r>
              <a:rPr lang="en-US" dirty="0" smtClean="0"/>
              <a:t>, U. and P. </a:t>
            </a:r>
            <a:r>
              <a:rPr lang="en-US" dirty="0" err="1" smtClean="0"/>
              <a:t>Norvig</a:t>
            </a:r>
            <a:r>
              <a:rPr lang="en-US" dirty="0" smtClean="0"/>
              <a:t>, “The power of the Apollo missions in a single Google search”, Google Inside Search, 28 August 2012, http://insidesearch.blogspot.com/2012/08/the-power-of-apollo-missions-in-single.html.</a:t>
            </a:r>
          </a:p>
          <a:p>
            <a:pPr eaLnBrk="1" hangingPunct="1"/>
            <a:endParaRPr lang="en-US" dirty="0" smtClean="0"/>
          </a:p>
          <a:p>
            <a:pPr eaLnBrk="1" hangingPunct="1"/>
            <a:r>
              <a:rPr lang="en-US" dirty="0" smtClean="0"/>
              <a:t>The GSM Association is a trade body that represents the interests of mobile operators worldwide. Approximately 800 mobile operators are full GSMA members and a further 300 companies in the broader mobile ecosystem are associate members</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26</a:t>
            </a:fld>
            <a:endParaRPr lang="en-US" smtClean="0"/>
          </a:p>
        </p:txBody>
      </p:sp>
    </p:spTree>
    <p:extLst>
      <p:ext uri="{BB962C8B-B14F-4D97-AF65-F5344CB8AC3E}">
        <p14:creationId xmlns:p14="http://schemas.microsoft.com/office/powerpoint/2010/main" val="1979006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err="1" smtClean="0"/>
              <a:t>Manber</a:t>
            </a:r>
            <a:r>
              <a:rPr lang="en-US" dirty="0" smtClean="0"/>
              <a:t>, U. and P. </a:t>
            </a:r>
            <a:r>
              <a:rPr lang="en-US" dirty="0" err="1" smtClean="0"/>
              <a:t>Norvig</a:t>
            </a:r>
            <a:r>
              <a:rPr lang="en-US" dirty="0" smtClean="0"/>
              <a:t>, “The power of the Apollo missions in a single Google search”, Google Inside Search</a:t>
            </a:r>
            <a:r>
              <a:rPr lang="en-US" smtClean="0"/>
              <a:t>, 28 August </a:t>
            </a:r>
            <a:r>
              <a:rPr lang="en-US" dirty="0" smtClean="0"/>
              <a:t>2012, http://insidesearch.blogspot.com/2012/08/the-power-of-apollo-missions-in-single.html.</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27</a:t>
            </a:fld>
            <a:endParaRPr lang="en-US" smtClean="0"/>
          </a:p>
        </p:txBody>
      </p:sp>
    </p:spTree>
    <p:extLst>
      <p:ext uri="{BB962C8B-B14F-4D97-AF65-F5344CB8AC3E}">
        <p14:creationId xmlns:p14="http://schemas.microsoft.com/office/powerpoint/2010/main" val="3718435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28</a:t>
            </a:fld>
            <a:endParaRPr lang="en-US" smtClean="0"/>
          </a:p>
        </p:txBody>
      </p:sp>
    </p:spTree>
    <p:extLst>
      <p:ext uri="{BB962C8B-B14F-4D97-AF65-F5344CB8AC3E}">
        <p14:creationId xmlns:p14="http://schemas.microsoft.com/office/powerpoint/2010/main" val="548505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29</a:t>
            </a:fld>
            <a:endParaRPr lang="en-US" smtClean="0"/>
          </a:p>
        </p:txBody>
      </p:sp>
    </p:spTree>
    <p:extLst>
      <p:ext uri="{BB962C8B-B14F-4D97-AF65-F5344CB8AC3E}">
        <p14:creationId xmlns:p14="http://schemas.microsoft.com/office/powerpoint/2010/main" val="401439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b="0" dirty="0" smtClean="0"/>
              <a:t>Laziness is the Mother of Invention - Rear Admiral Grace Murray Hopper '28 is best known for the invention of the compiler, "the intermediate program that translates English language instructions into the language of the target computer. She did this, she said, because she was lazy and hoped that 'the programmer may return to being a mathematician.' </a:t>
            </a:r>
          </a:p>
          <a:p>
            <a:pPr eaLnBrk="1" hangingPunct="1"/>
            <a:r>
              <a:rPr lang="en-US" b="0" dirty="0" smtClean="0"/>
              <a:t>Laziness is the Father of Innovation - Professor John </a:t>
            </a:r>
            <a:r>
              <a:rPr lang="en-US" b="0" dirty="0" err="1" smtClean="0"/>
              <a:t>Atanasoff</a:t>
            </a:r>
            <a:r>
              <a:rPr lang="en-US" b="0" dirty="0" smtClean="0"/>
              <a:t>, along with graduate student Clifford Berry, built the world’s first electronic-digital computer back in the late 1930’s. Why did he do this? He said, “I was too lazy to calculate and so I invented the computer.”</a:t>
            </a:r>
          </a:p>
          <a:p>
            <a:pPr eaLnBrk="1" hangingPunct="1"/>
            <a:r>
              <a:rPr lang="en-US" b="0" dirty="0" smtClean="0"/>
              <a:t>A number of years back while working for a computer manufacturer, the department head dubbed me the “Chief Laziness Officer.” He meant that as a compliment. I was constantly finding ways to reduce my workload. I got so good at it that in my spare time I helped others do the same. </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a:t>
            </a:fld>
            <a:endParaRPr lang="en-US" smtClean="0"/>
          </a:p>
        </p:txBody>
      </p:sp>
    </p:spTree>
    <p:extLst>
      <p:ext uri="{BB962C8B-B14F-4D97-AF65-F5344CB8AC3E}">
        <p14:creationId xmlns:p14="http://schemas.microsoft.com/office/powerpoint/2010/main" val="1036833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30</a:t>
            </a:fld>
            <a:endParaRPr lang="en-US" smtClean="0"/>
          </a:p>
        </p:txBody>
      </p:sp>
    </p:spTree>
    <p:extLst>
      <p:ext uri="{BB962C8B-B14F-4D97-AF65-F5344CB8AC3E}">
        <p14:creationId xmlns:p14="http://schemas.microsoft.com/office/powerpoint/2010/main" val="3848078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31</a:t>
            </a:fld>
            <a:endParaRPr lang="en-US" smtClean="0"/>
          </a:p>
        </p:txBody>
      </p:sp>
    </p:spTree>
    <p:extLst>
      <p:ext uri="{BB962C8B-B14F-4D97-AF65-F5344CB8AC3E}">
        <p14:creationId xmlns:p14="http://schemas.microsoft.com/office/powerpoint/2010/main" val="796171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says Yusuf. "Parking is generally the second or third largest source of revenue for a city.” "This is a piece of real estate that isn't priced appropriately, that isn’t allocated appropriately,“ - Zia Yusuf, CEO at </a:t>
            </a:r>
            <a:r>
              <a:rPr lang="en-US" dirty="0" err="1" smtClean="0"/>
              <a:t>Streetline</a:t>
            </a:r>
            <a:r>
              <a:rPr lang="en-US" dirty="0" smtClean="0"/>
              <a:t>, a company that specializes in implementing what are being called intelligent parking systems. </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32</a:t>
            </a:fld>
            <a:endParaRPr lang="en-US" smtClean="0"/>
          </a:p>
        </p:txBody>
      </p:sp>
    </p:spTree>
    <p:extLst>
      <p:ext uri="{BB962C8B-B14F-4D97-AF65-F5344CB8AC3E}">
        <p14:creationId xmlns:p14="http://schemas.microsoft.com/office/powerpoint/2010/main" val="3495878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33</a:t>
            </a:fld>
            <a:endParaRPr lang="en-US" smtClean="0"/>
          </a:p>
        </p:txBody>
      </p:sp>
    </p:spTree>
    <p:extLst>
      <p:ext uri="{BB962C8B-B14F-4D97-AF65-F5344CB8AC3E}">
        <p14:creationId xmlns:p14="http://schemas.microsoft.com/office/powerpoint/2010/main" val="3725893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34</a:t>
            </a:fld>
            <a:endParaRPr lang="en-US" smtClean="0"/>
          </a:p>
        </p:txBody>
      </p:sp>
    </p:spTree>
    <p:extLst>
      <p:ext uri="{BB962C8B-B14F-4D97-AF65-F5344CB8AC3E}">
        <p14:creationId xmlns:p14="http://schemas.microsoft.com/office/powerpoint/2010/main" val="3779345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35</a:t>
            </a:fld>
            <a:endParaRPr lang="en-US" smtClean="0"/>
          </a:p>
        </p:txBody>
      </p:sp>
    </p:spTree>
    <p:extLst>
      <p:ext uri="{BB962C8B-B14F-4D97-AF65-F5344CB8AC3E}">
        <p14:creationId xmlns:p14="http://schemas.microsoft.com/office/powerpoint/2010/main" val="17193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36</a:t>
            </a:fld>
            <a:endParaRPr lang="en-US" smtClean="0"/>
          </a:p>
        </p:txBody>
      </p:sp>
    </p:spTree>
    <p:extLst>
      <p:ext uri="{BB962C8B-B14F-4D97-AF65-F5344CB8AC3E}">
        <p14:creationId xmlns:p14="http://schemas.microsoft.com/office/powerpoint/2010/main" val="1957112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37</a:t>
            </a:fld>
            <a:endParaRPr lang="en-US" smtClean="0"/>
          </a:p>
        </p:txBody>
      </p:sp>
    </p:spTree>
    <p:extLst>
      <p:ext uri="{BB962C8B-B14F-4D97-AF65-F5344CB8AC3E}">
        <p14:creationId xmlns:p14="http://schemas.microsoft.com/office/powerpoint/2010/main" val="1891798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38</a:t>
            </a:fld>
            <a:endParaRPr lang="en-US" smtClean="0"/>
          </a:p>
        </p:txBody>
      </p:sp>
    </p:spTree>
    <p:extLst>
      <p:ext uri="{BB962C8B-B14F-4D97-AF65-F5344CB8AC3E}">
        <p14:creationId xmlns:p14="http://schemas.microsoft.com/office/powerpoint/2010/main" val="3683791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b="0"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4</a:t>
            </a:fld>
            <a:endParaRPr lang="en-US" smtClean="0"/>
          </a:p>
        </p:txBody>
      </p:sp>
    </p:spTree>
    <p:extLst>
      <p:ext uri="{BB962C8B-B14F-4D97-AF65-F5344CB8AC3E}">
        <p14:creationId xmlns:p14="http://schemas.microsoft.com/office/powerpoint/2010/main" val="3648564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5</a:t>
            </a:fld>
            <a:endParaRPr lang="en-US" smtClean="0"/>
          </a:p>
        </p:txBody>
      </p:sp>
    </p:spTree>
    <p:extLst>
      <p:ext uri="{BB962C8B-B14F-4D97-AF65-F5344CB8AC3E}">
        <p14:creationId xmlns:p14="http://schemas.microsoft.com/office/powerpoint/2010/main" val="1249145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6</a:t>
            </a:fld>
            <a:endParaRPr lang="en-US" smtClean="0"/>
          </a:p>
        </p:txBody>
      </p:sp>
    </p:spTree>
    <p:extLst>
      <p:ext uri="{BB962C8B-B14F-4D97-AF65-F5344CB8AC3E}">
        <p14:creationId xmlns:p14="http://schemas.microsoft.com/office/powerpoint/2010/main" val="2620387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7</a:t>
            </a:fld>
            <a:endParaRPr lang="en-US" smtClean="0"/>
          </a:p>
        </p:txBody>
      </p:sp>
    </p:spTree>
    <p:extLst>
      <p:ext uri="{BB962C8B-B14F-4D97-AF65-F5344CB8AC3E}">
        <p14:creationId xmlns:p14="http://schemas.microsoft.com/office/powerpoint/2010/main" val="404876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r>
              <a:rPr lang="en-US" dirty="0" smtClean="0"/>
              <a:t>The World Economic Forum, committed to improving the state of the world, is the International Organization for Public-Private Cooperation. </a:t>
            </a:r>
          </a:p>
          <a:p>
            <a:pPr eaLnBrk="1" hangingPunct="1"/>
            <a:endParaRPr lang="en-US" dirty="0" smtClean="0"/>
          </a:p>
          <a:p>
            <a:pPr eaLnBrk="1" hangingPunct="1"/>
            <a:r>
              <a:rPr lang="en-US" dirty="0" smtClean="0"/>
              <a:t>The Forum engages the foremost political, business and other leaders of society to shape global, regional and industry agendas.</a:t>
            </a:r>
          </a:p>
          <a:p>
            <a:pPr eaLnBrk="1" hangingPunct="1"/>
            <a:endParaRPr lang="en-US" dirty="0" smtClean="0"/>
          </a:p>
          <a:p>
            <a:pPr eaLnBrk="1" hangingPunct="1"/>
            <a:r>
              <a:rPr lang="en-US" dirty="0" smtClean="0"/>
              <a:t>It was established in 1971 as a not-for-profit foundation and is headquartered in Geneva, Switzerland. It is independent, impartial and not tied to any special interests. The Forum strives in all its efforts to demonstrate entrepreneurship in the global public interest while upholding the highest standards of governance. Moral and intellectual integrity is at the heart of everything it does. </a:t>
            </a:r>
          </a:p>
          <a:p>
            <a:pPr eaLnBrk="1" hangingPunct="1"/>
            <a:endParaRPr lang="en-US" dirty="0" smtClean="0"/>
          </a:p>
          <a:p>
            <a:pPr eaLnBrk="1" hangingPunct="1"/>
            <a:r>
              <a:rPr lang="en-US" dirty="0" smtClean="0"/>
              <a:t>Our activities are shaped by a unique institutional culture founded on the stakeholder theory, which asserts that an organization is accountable to all parts of society. The institution carefully blends and balances the best of many kinds of organizations, from both the public and private sectors, international organizations and academic institutions. </a:t>
            </a:r>
          </a:p>
          <a:p>
            <a:pPr eaLnBrk="1" hangingPunct="1"/>
            <a:endParaRPr lang="en-US" dirty="0" smtClean="0"/>
          </a:p>
          <a:p>
            <a:pPr eaLnBrk="1" hangingPunct="1"/>
            <a:r>
              <a:rPr lang="en-US" dirty="0" smtClean="0"/>
              <a:t>We believe that progress happens by bringing together people from all walks of life who have the drive and the influence to make positive change.</a:t>
            </a:r>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8</a:t>
            </a:fld>
            <a:endParaRPr lang="en-US" smtClean="0"/>
          </a:p>
        </p:txBody>
      </p:sp>
    </p:spTree>
    <p:extLst>
      <p:ext uri="{BB962C8B-B14F-4D97-AF65-F5344CB8AC3E}">
        <p14:creationId xmlns:p14="http://schemas.microsoft.com/office/powerpoint/2010/main" val="4169256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B0117F69-5905-41EB-AC92-A36EE288D70B}" type="slidenum">
              <a:rPr lang="en-US" smtClean="0"/>
              <a:pPr/>
              <a:t>9</a:t>
            </a:fld>
            <a:endParaRPr lang="en-US" smtClean="0"/>
          </a:p>
        </p:txBody>
      </p:sp>
    </p:spTree>
    <p:extLst>
      <p:ext uri="{BB962C8B-B14F-4D97-AF65-F5344CB8AC3E}">
        <p14:creationId xmlns:p14="http://schemas.microsoft.com/office/powerpoint/2010/main" val="215946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D42E81-CF97-48AB-BEFE-1336D7FB14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6408F8-EB34-4D01-AF29-5914338BF8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76200"/>
            <a:ext cx="2173287"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367463"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BF3E00-851D-4C91-902F-9B64D1AFB8A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5113" y="990600"/>
            <a:ext cx="4251325"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990600"/>
            <a:ext cx="4252912"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9603A8-A53A-4DEC-947D-345BE915D6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B4449F-4354-4027-9525-6D7D81F096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6C8EE6-1093-40B5-A2D1-EFAD39F9B8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5113" y="990600"/>
            <a:ext cx="425132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990600"/>
            <a:ext cx="4252912"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944EB3-AD8D-4C74-A7D3-FCDC59BF41B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6DDCA3-A722-4D6C-B56C-5C41BAD1441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B6E1EB-751D-4C45-A196-FB36D48D6D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709308-075A-4743-9575-76C1002A8D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32352F-F7D5-46B0-9D9E-1EE87F94F0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092B19-C19C-4AF4-A99E-E9F1F172287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8610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65113" y="990600"/>
            <a:ext cx="8656637"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8693150" y="6521450"/>
            <a:ext cx="45085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C611447-2409-48E8-951F-A43E0DFA362A}" type="slidenum">
              <a:rPr lang="en-US"/>
              <a:pPr>
                <a:defRPr/>
              </a:pPr>
              <a:t>‹#›</a:t>
            </a:fld>
            <a:endParaRPr lang="en-US"/>
          </a:p>
        </p:txBody>
      </p:sp>
      <p:sp>
        <p:nvSpPr>
          <p:cNvPr id="1031" name="Line 7"/>
          <p:cNvSpPr>
            <a:spLocks noChangeShapeType="1"/>
          </p:cNvSpPr>
          <p:nvPr userDrawn="1"/>
        </p:nvSpPr>
        <p:spPr bwMode="auto">
          <a:xfrm>
            <a:off x="327025" y="6783388"/>
            <a:ext cx="8594725" cy="0"/>
          </a:xfrm>
          <a:prstGeom prst="line">
            <a:avLst/>
          </a:prstGeom>
          <a:noFill/>
          <a:ln w="101600">
            <a:solidFill>
              <a:srgbClr val="A50315"/>
            </a:solidFill>
            <a:round/>
            <a:headEnd type="none" w="sm" len="sm"/>
            <a:tailEnd type="none" w="sm" len="sm"/>
          </a:ln>
          <a:effectLst/>
        </p:spPr>
        <p:txBody>
          <a:bodyPr/>
          <a:lstStyle/>
          <a:p>
            <a:pPr>
              <a:defRPr/>
            </a:pPr>
            <a:endParaRPr lang="en-US"/>
          </a:p>
        </p:txBody>
      </p:sp>
      <p:sp>
        <p:nvSpPr>
          <p:cNvPr id="1032" name="Line 8"/>
          <p:cNvSpPr>
            <a:spLocks noChangeShapeType="1"/>
          </p:cNvSpPr>
          <p:nvPr userDrawn="1"/>
        </p:nvSpPr>
        <p:spPr bwMode="auto">
          <a:xfrm>
            <a:off x="238125" y="6732588"/>
            <a:ext cx="8569325" cy="0"/>
          </a:xfrm>
          <a:prstGeom prst="line">
            <a:avLst/>
          </a:prstGeom>
          <a:noFill/>
          <a:ln w="127000">
            <a:solidFill>
              <a:srgbClr val="00279F"/>
            </a:solidFill>
            <a:round/>
            <a:headEnd type="none" w="sm" len="sm"/>
            <a:tailEnd type="none" w="sm" len="sm"/>
          </a:ln>
          <a:effectLst/>
        </p:spPr>
        <p:txBody>
          <a:bodyPr/>
          <a:lstStyle/>
          <a:p>
            <a:pPr>
              <a:defRPr/>
            </a:pPr>
            <a:endParaRPr lang="en-US"/>
          </a:p>
        </p:txBody>
      </p:sp>
      <p:sp>
        <p:nvSpPr>
          <p:cNvPr id="1033" name="Rectangle 9"/>
          <p:cNvSpPr>
            <a:spLocks noChangeArrowheads="1"/>
          </p:cNvSpPr>
          <p:nvPr userDrawn="1"/>
        </p:nvSpPr>
        <p:spPr bwMode="auto">
          <a:xfrm>
            <a:off x="4724400" y="6646863"/>
            <a:ext cx="4210050" cy="211137"/>
          </a:xfrm>
          <a:prstGeom prst="rect">
            <a:avLst/>
          </a:prstGeom>
          <a:noFill/>
          <a:ln w="9525">
            <a:noFill/>
            <a:miter lim="800000"/>
            <a:headEnd/>
            <a:tailEnd/>
          </a:ln>
          <a:effectLst/>
        </p:spPr>
        <p:txBody>
          <a:bodyPr lIns="90488" tIns="44450" rIns="90488" bIns="44450">
            <a:spAutoFit/>
          </a:bodyPr>
          <a:lstStyle/>
          <a:p>
            <a:pPr algn="ctr" eaLnBrk="0" hangingPunct="0">
              <a:spcBef>
                <a:spcPct val="50000"/>
              </a:spcBef>
              <a:defRPr/>
            </a:pPr>
            <a:r>
              <a:rPr lang="en-US" sz="800" b="1">
                <a:solidFill>
                  <a:schemeClr val="bg1"/>
                </a:solidFill>
              </a:rPr>
              <a:t>Space Coast Chapter of INCOSE – International Council on Systems Engineering</a:t>
            </a:r>
          </a:p>
        </p:txBody>
      </p:sp>
      <p:sp>
        <p:nvSpPr>
          <p:cNvPr id="1036" name="Line 12"/>
          <p:cNvSpPr>
            <a:spLocks noChangeShapeType="1"/>
          </p:cNvSpPr>
          <p:nvPr userDrawn="1"/>
        </p:nvSpPr>
        <p:spPr bwMode="auto">
          <a:xfrm>
            <a:off x="320675" y="762000"/>
            <a:ext cx="8594725" cy="0"/>
          </a:xfrm>
          <a:prstGeom prst="line">
            <a:avLst/>
          </a:prstGeom>
          <a:noFill/>
          <a:ln w="101600">
            <a:solidFill>
              <a:srgbClr val="A50315"/>
            </a:solidFill>
            <a:round/>
            <a:headEnd type="none" w="sm" len="sm"/>
            <a:tailEnd type="none" w="sm" len="sm"/>
          </a:ln>
          <a:effectLst/>
        </p:spPr>
        <p:txBody>
          <a:bodyPr/>
          <a:lstStyle/>
          <a:p>
            <a:pPr>
              <a:defRPr/>
            </a:pPr>
            <a:endParaRPr lang="en-US"/>
          </a:p>
        </p:txBody>
      </p:sp>
      <p:sp>
        <p:nvSpPr>
          <p:cNvPr id="1037" name="Line 13"/>
          <p:cNvSpPr>
            <a:spLocks noChangeShapeType="1"/>
          </p:cNvSpPr>
          <p:nvPr userDrawn="1"/>
        </p:nvSpPr>
        <p:spPr bwMode="auto">
          <a:xfrm>
            <a:off x="231775" y="711200"/>
            <a:ext cx="8569325" cy="0"/>
          </a:xfrm>
          <a:prstGeom prst="line">
            <a:avLst/>
          </a:prstGeom>
          <a:noFill/>
          <a:ln w="127000">
            <a:solidFill>
              <a:srgbClr val="00279F"/>
            </a:solidFill>
            <a:round/>
            <a:headEnd type="none" w="sm" len="sm"/>
            <a:tailEnd type="none" w="sm" len="sm"/>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chemeClr val="bg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q=top+emerging+technology+201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forbes.com/" TargetMode="External"/><Relationship Id="rId4" Type="http://schemas.openxmlformats.org/officeDocument/2006/relationships/hyperlink" Target="https://hbr.org/2015/12/8-tech-trends-to-watch-in-201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eforum.org/agenda/2016/06/top-10-emerging-technologies-201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weforum.org/agenda/2016/06/top-10-emerging-technologies-201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3"/>
          <p:cNvSpPr txBox="1">
            <a:spLocks noChangeArrowheads="1"/>
          </p:cNvSpPr>
          <p:nvPr/>
        </p:nvSpPr>
        <p:spPr bwMode="auto">
          <a:xfrm>
            <a:off x="0" y="-185435"/>
            <a:ext cx="9144001" cy="1754326"/>
          </a:xfrm>
          <a:prstGeom prst="rect">
            <a:avLst/>
          </a:prstGeom>
          <a:noFill/>
          <a:ln w="9525">
            <a:noFill/>
            <a:miter lim="800000"/>
            <a:headEnd/>
            <a:tailEnd/>
          </a:ln>
        </p:spPr>
        <p:txBody>
          <a:bodyPr wrap="square">
            <a:spAutoFit/>
          </a:bodyPr>
          <a:lstStyle/>
          <a:p>
            <a:pPr algn="ctr">
              <a:spcAft>
                <a:spcPts val="600"/>
              </a:spcAft>
            </a:pPr>
            <a:r>
              <a:rPr lang="en-US" sz="5400" b="1" dirty="0" smtClean="0"/>
              <a:t>The Top Emerging Technologies</a:t>
            </a:r>
          </a:p>
        </p:txBody>
      </p:sp>
      <p:sp>
        <p:nvSpPr>
          <p:cNvPr id="5" name="Text Box 3"/>
          <p:cNvSpPr txBox="1">
            <a:spLocks noChangeArrowheads="1"/>
          </p:cNvSpPr>
          <p:nvPr/>
        </p:nvSpPr>
        <p:spPr bwMode="auto">
          <a:xfrm>
            <a:off x="2978767" y="5927202"/>
            <a:ext cx="3186463" cy="677108"/>
          </a:xfrm>
          <a:prstGeom prst="rect">
            <a:avLst/>
          </a:prstGeom>
          <a:noFill/>
          <a:ln w="9525">
            <a:noFill/>
            <a:miter lim="800000"/>
            <a:headEnd/>
            <a:tailEnd/>
          </a:ln>
        </p:spPr>
        <p:txBody>
          <a:bodyPr wrap="square">
            <a:spAutoFit/>
          </a:bodyPr>
          <a:lstStyle/>
          <a:p>
            <a:pPr algn="ctr"/>
            <a:r>
              <a:rPr lang="en-US" sz="2400" b="1" dirty="0" smtClean="0"/>
              <a:t>Joe Vandeville</a:t>
            </a:r>
            <a:endParaRPr lang="en-US" sz="2400" b="1" dirty="0"/>
          </a:p>
          <a:p>
            <a:pPr algn="ctr"/>
            <a:r>
              <a:rPr lang="en-US" sz="1400" b="1" dirty="0" smtClean="0"/>
              <a:t>4 May 2017</a:t>
            </a:r>
            <a:endParaRPr lang="en-US" sz="1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031" y="1564564"/>
            <a:ext cx="5822619" cy="436696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Gartner</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10</a:t>
            </a:fld>
            <a:endParaRPr lang="en-US" dirty="0"/>
          </a:p>
        </p:txBody>
      </p:sp>
      <p:sp>
        <p:nvSpPr>
          <p:cNvPr id="6" name="TextBox 5"/>
          <p:cNvSpPr txBox="1"/>
          <p:nvPr/>
        </p:nvSpPr>
        <p:spPr>
          <a:xfrm>
            <a:off x="428017" y="6093817"/>
            <a:ext cx="7990114" cy="338554"/>
          </a:xfrm>
          <a:prstGeom prst="rect">
            <a:avLst/>
          </a:prstGeom>
          <a:noFill/>
        </p:spPr>
        <p:txBody>
          <a:bodyPr wrap="square" rtlCol="0">
            <a:spAutoFit/>
          </a:bodyPr>
          <a:lstStyle/>
          <a:p>
            <a:pPr algn="ctr"/>
            <a:r>
              <a:rPr lang="en-US" sz="1600" dirty="0"/>
              <a:t>http://www.gartner.com/newsroom/id/3143521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90" y="899412"/>
            <a:ext cx="1173909" cy="273912"/>
          </a:xfrm>
          <a:prstGeom prst="rect">
            <a:avLst/>
          </a:prstGeom>
        </p:spPr>
      </p:pic>
      <p:sp>
        <p:nvSpPr>
          <p:cNvPr id="3" name="TextBox 2"/>
          <p:cNvSpPr txBox="1"/>
          <p:nvPr/>
        </p:nvSpPr>
        <p:spPr>
          <a:xfrm>
            <a:off x="2230653" y="869276"/>
            <a:ext cx="4682692" cy="430887"/>
          </a:xfrm>
          <a:prstGeom prst="rect">
            <a:avLst/>
          </a:prstGeom>
          <a:noFill/>
        </p:spPr>
        <p:txBody>
          <a:bodyPr wrap="none" rtlCol="0">
            <a:spAutoFit/>
          </a:bodyPr>
          <a:lstStyle/>
          <a:p>
            <a:r>
              <a:rPr lang="en-US" dirty="0"/>
              <a:t>Gartner's annual Symposium/</a:t>
            </a:r>
            <a:r>
              <a:rPr lang="en-US" dirty="0" err="1"/>
              <a:t>ITxpo</a:t>
            </a:r>
            <a:r>
              <a:rPr lang="en-US" dirty="0"/>
              <a:t> </a:t>
            </a:r>
          </a:p>
        </p:txBody>
      </p:sp>
      <p:sp>
        <p:nvSpPr>
          <p:cNvPr id="5" name="TextBox 4"/>
          <p:cNvSpPr txBox="1"/>
          <p:nvPr/>
        </p:nvSpPr>
        <p:spPr>
          <a:xfrm>
            <a:off x="705255" y="1443494"/>
            <a:ext cx="7733489" cy="4585871"/>
          </a:xfrm>
          <a:prstGeom prst="rect">
            <a:avLst/>
          </a:prstGeom>
          <a:noFill/>
        </p:spPr>
        <p:txBody>
          <a:bodyPr wrap="square" rtlCol="0">
            <a:spAutoFit/>
          </a:bodyPr>
          <a:lstStyle/>
          <a:p>
            <a:pPr>
              <a:spcAft>
                <a:spcPts val="600"/>
              </a:spcAft>
            </a:pPr>
            <a:r>
              <a:rPr lang="en-US" dirty="0"/>
              <a:t>The top 10 strategic technology trends for 2016 are:</a:t>
            </a:r>
          </a:p>
          <a:p>
            <a:pPr>
              <a:spcAft>
                <a:spcPts val="600"/>
              </a:spcAft>
            </a:pPr>
            <a:r>
              <a:rPr lang="en-US" dirty="0" smtClean="0"/>
              <a:t>1.	The </a:t>
            </a:r>
            <a:r>
              <a:rPr lang="en-US" dirty="0"/>
              <a:t>Device Mesh</a:t>
            </a:r>
          </a:p>
          <a:p>
            <a:pPr>
              <a:spcAft>
                <a:spcPts val="600"/>
              </a:spcAft>
            </a:pPr>
            <a:r>
              <a:rPr lang="en-US" dirty="0" smtClean="0"/>
              <a:t>2.	Ambient </a:t>
            </a:r>
            <a:r>
              <a:rPr lang="en-US" dirty="0"/>
              <a:t>User Experience</a:t>
            </a:r>
          </a:p>
          <a:p>
            <a:pPr>
              <a:spcAft>
                <a:spcPts val="600"/>
              </a:spcAft>
            </a:pPr>
            <a:r>
              <a:rPr lang="en-US" dirty="0" smtClean="0"/>
              <a:t>3.	3D </a:t>
            </a:r>
            <a:r>
              <a:rPr lang="en-US" dirty="0"/>
              <a:t>Printing Materials</a:t>
            </a:r>
          </a:p>
          <a:p>
            <a:pPr>
              <a:spcAft>
                <a:spcPts val="600"/>
              </a:spcAft>
            </a:pPr>
            <a:r>
              <a:rPr lang="en-US" dirty="0" smtClean="0"/>
              <a:t>4.	Information </a:t>
            </a:r>
            <a:r>
              <a:rPr lang="en-US" dirty="0"/>
              <a:t>of Everything</a:t>
            </a:r>
          </a:p>
          <a:p>
            <a:pPr>
              <a:spcAft>
                <a:spcPts val="600"/>
              </a:spcAft>
            </a:pPr>
            <a:r>
              <a:rPr lang="en-US" dirty="0" smtClean="0"/>
              <a:t>5.	Advanced </a:t>
            </a:r>
            <a:r>
              <a:rPr lang="en-US" dirty="0"/>
              <a:t>Machine Learning</a:t>
            </a:r>
          </a:p>
          <a:p>
            <a:pPr>
              <a:spcAft>
                <a:spcPts val="600"/>
              </a:spcAft>
            </a:pPr>
            <a:r>
              <a:rPr lang="en-US" dirty="0" smtClean="0"/>
              <a:t>6.	Autonomous </a:t>
            </a:r>
            <a:r>
              <a:rPr lang="en-US" dirty="0"/>
              <a:t>Agents and Things</a:t>
            </a:r>
          </a:p>
          <a:p>
            <a:pPr>
              <a:spcAft>
                <a:spcPts val="600"/>
              </a:spcAft>
            </a:pPr>
            <a:r>
              <a:rPr lang="en-US" dirty="0" smtClean="0"/>
              <a:t>7.	Adaptive </a:t>
            </a:r>
            <a:r>
              <a:rPr lang="en-US" dirty="0"/>
              <a:t>Security Architecture</a:t>
            </a:r>
          </a:p>
          <a:p>
            <a:pPr>
              <a:spcAft>
                <a:spcPts val="600"/>
              </a:spcAft>
            </a:pPr>
            <a:r>
              <a:rPr lang="en-US" dirty="0" smtClean="0"/>
              <a:t>8.	Advanced </a:t>
            </a:r>
            <a:r>
              <a:rPr lang="en-US" dirty="0"/>
              <a:t>System Architecture</a:t>
            </a:r>
          </a:p>
          <a:p>
            <a:pPr>
              <a:spcAft>
                <a:spcPts val="600"/>
              </a:spcAft>
            </a:pPr>
            <a:r>
              <a:rPr lang="en-US" dirty="0" smtClean="0"/>
              <a:t>9.	Mesh </a:t>
            </a:r>
            <a:r>
              <a:rPr lang="en-US" dirty="0"/>
              <a:t>App and Service Architecture</a:t>
            </a:r>
          </a:p>
          <a:p>
            <a:pPr>
              <a:spcAft>
                <a:spcPts val="600"/>
              </a:spcAft>
            </a:pPr>
            <a:r>
              <a:rPr lang="en-US" dirty="0" smtClean="0"/>
              <a:t>10.	Internet </a:t>
            </a:r>
            <a:r>
              <a:rPr lang="en-US" dirty="0"/>
              <a:t>of Things Platforms</a:t>
            </a:r>
          </a:p>
        </p:txBody>
      </p:sp>
    </p:spTree>
    <p:extLst>
      <p:ext uri="{BB962C8B-B14F-4D97-AF65-F5344CB8AC3E}">
        <p14:creationId xmlns:p14="http://schemas.microsoft.com/office/powerpoint/2010/main" val="1892562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EFC63E-F8D9-44BB-A462-AC735E845F95}" type="slidenum">
              <a:rPr lang="en-US" smtClean="0"/>
              <a:pPr/>
              <a:t>11</a:t>
            </a:fld>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1932" b="73434"/>
          <a:stretch/>
        </p:blipFill>
        <p:spPr>
          <a:xfrm>
            <a:off x="448184" y="1176295"/>
            <a:ext cx="8118439" cy="4840600"/>
          </a:xfrm>
          <a:prstGeom prst="rect">
            <a:avLst/>
          </a:prstGeom>
        </p:spPr>
      </p:pic>
      <p:sp>
        <p:nvSpPr>
          <p:cNvPr id="3" name="Title 2"/>
          <p:cNvSpPr>
            <a:spLocks noGrp="1"/>
          </p:cNvSpPr>
          <p:nvPr>
            <p:ph type="title"/>
          </p:nvPr>
        </p:nvSpPr>
        <p:spPr/>
        <p:txBody>
          <a:bodyPr/>
          <a:lstStyle/>
          <a:p>
            <a:r>
              <a:rPr lang="en-US" dirty="0"/>
              <a:t>Lists are good, but . . </a:t>
            </a:r>
            <a:r>
              <a:rPr lang="en-US" dirty="0" smtClean="0"/>
              <a:t>.</a:t>
            </a:r>
            <a:endParaRPr lang="en-US" dirty="0"/>
          </a:p>
        </p:txBody>
      </p:sp>
      <p:sp>
        <p:nvSpPr>
          <p:cNvPr id="7" name="TextBox 6"/>
          <p:cNvSpPr txBox="1"/>
          <p:nvPr/>
        </p:nvSpPr>
        <p:spPr>
          <a:xfrm>
            <a:off x="445520" y="790990"/>
            <a:ext cx="8247630" cy="461665"/>
          </a:xfrm>
          <a:prstGeom prst="rect">
            <a:avLst/>
          </a:prstGeom>
          <a:noFill/>
        </p:spPr>
        <p:txBody>
          <a:bodyPr wrap="square" rtlCol="0">
            <a:spAutoFit/>
          </a:bodyPr>
          <a:lstStyle/>
          <a:p>
            <a:pPr algn="ctr"/>
            <a:r>
              <a:rPr lang="en-US" sz="2400" b="1" dirty="0" smtClean="0"/>
              <a:t>. . . what technologies are likely to really take off?</a:t>
            </a:r>
            <a:endParaRPr lang="en-US" sz="2400" b="1" dirty="0"/>
          </a:p>
        </p:txBody>
      </p:sp>
      <p:sp>
        <p:nvSpPr>
          <p:cNvPr id="2" name="TextBox 1"/>
          <p:cNvSpPr txBox="1"/>
          <p:nvPr/>
        </p:nvSpPr>
        <p:spPr>
          <a:xfrm>
            <a:off x="228600" y="5878395"/>
            <a:ext cx="8610600" cy="738664"/>
          </a:xfrm>
          <a:prstGeom prst="rect">
            <a:avLst/>
          </a:prstGeom>
          <a:noFill/>
        </p:spPr>
        <p:txBody>
          <a:bodyPr wrap="square" rtlCol="0">
            <a:spAutoFit/>
          </a:bodyPr>
          <a:lstStyle/>
          <a:p>
            <a:r>
              <a:rPr lang="en-US" sz="1400" dirty="0"/>
              <a:t>July 2016 - </a:t>
            </a:r>
            <a:r>
              <a:rPr lang="en-US" sz="1400" dirty="0" err="1"/>
              <a:t>Flirtey</a:t>
            </a:r>
            <a:r>
              <a:rPr lang="en-US" sz="1400" dirty="0"/>
              <a:t> (drone maker) and 7-Eleven made history when one 7-Eleven customer’s order of a chicken sandwich, donuts, candy, </a:t>
            </a:r>
            <a:r>
              <a:rPr lang="en-US" sz="1400" dirty="0" err="1"/>
              <a:t>Slurpees</a:t>
            </a:r>
            <a:r>
              <a:rPr lang="en-US" sz="1400" dirty="0"/>
              <a:t> and hot coffee was completed via drone. The companies claim it was the first time a drone delivered a package to a U.S. resident who placed an order with a retailer. </a:t>
            </a:r>
          </a:p>
        </p:txBody>
      </p:sp>
    </p:spTree>
    <p:extLst>
      <p:ext uri="{BB962C8B-B14F-4D97-AF65-F5344CB8AC3E}">
        <p14:creationId xmlns:p14="http://schemas.microsoft.com/office/powerpoint/2010/main" val="2241037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Tipping Points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527421" y="1473384"/>
            <a:ext cx="4089157" cy="4888401"/>
          </a:xfrm>
          <a:prstGeom prst="rect">
            <a:avLst/>
          </a:prstGeom>
        </p:spPr>
      </p:pic>
      <p:sp>
        <p:nvSpPr>
          <p:cNvPr id="2" name="TextBox 1"/>
          <p:cNvSpPr txBox="1"/>
          <p:nvPr/>
        </p:nvSpPr>
        <p:spPr>
          <a:xfrm>
            <a:off x="3333892" y="875169"/>
            <a:ext cx="2400016" cy="430887"/>
          </a:xfrm>
          <a:prstGeom prst="rect">
            <a:avLst/>
          </a:prstGeom>
          <a:noFill/>
        </p:spPr>
        <p:txBody>
          <a:bodyPr wrap="none" rtlCol="0">
            <a:spAutoFit/>
          </a:bodyPr>
          <a:lstStyle/>
          <a:p>
            <a:r>
              <a:rPr lang="en-US" dirty="0" smtClean="0"/>
              <a:t>(a short interlude)</a:t>
            </a:r>
            <a:endParaRPr lang="en-US" dirty="0"/>
          </a:p>
        </p:txBody>
      </p:sp>
    </p:spTree>
    <p:extLst>
      <p:ext uri="{BB962C8B-B14F-4D97-AF65-F5344CB8AC3E}">
        <p14:creationId xmlns:p14="http://schemas.microsoft.com/office/powerpoint/2010/main" val="2105479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You May Have Heard of This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13</a:t>
            </a:fld>
            <a:endParaRPr lang="en-US" dirty="0"/>
          </a:p>
        </p:txBody>
      </p:sp>
      <p:pic>
        <p:nvPicPr>
          <p:cNvPr id="2" name="Picture 1"/>
          <p:cNvPicPr>
            <a:picLocks noChangeAspect="1"/>
          </p:cNvPicPr>
          <p:nvPr/>
        </p:nvPicPr>
        <p:blipFill rotWithShape="1">
          <a:blip r:embed="rId3"/>
          <a:srcRect l="2342" t="39708" r="81701" b="22724"/>
          <a:stretch/>
        </p:blipFill>
        <p:spPr>
          <a:xfrm>
            <a:off x="428017" y="1137657"/>
            <a:ext cx="2834728" cy="4207995"/>
          </a:xfrm>
          <a:prstGeom prst="rect">
            <a:avLst/>
          </a:prstGeom>
          <a:ln>
            <a:solidFill>
              <a:schemeClr val="accent1"/>
            </a:solidFill>
          </a:ln>
        </p:spPr>
      </p:pic>
      <p:sp>
        <p:nvSpPr>
          <p:cNvPr id="3" name="TextBox 2"/>
          <p:cNvSpPr txBox="1"/>
          <p:nvPr/>
        </p:nvSpPr>
        <p:spPr>
          <a:xfrm>
            <a:off x="3460174" y="1491106"/>
            <a:ext cx="4933028" cy="1446550"/>
          </a:xfrm>
          <a:prstGeom prst="rect">
            <a:avLst/>
          </a:prstGeom>
          <a:noFill/>
        </p:spPr>
        <p:txBody>
          <a:bodyPr wrap="square" rtlCol="0">
            <a:spAutoFit/>
          </a:bodyPr>
          <a:lstStyle/>
          <a:p>
            <a:r>
              <a:rPr lang="en-US" b="1" dirty="0"/>
              <a:t>The Tipping Point: How Little Things Can Make a Big </a:t>
            </a:r>
            <a:r>
              <a:rPr lang="en-US" b="1" dirty="0" smtClean="0"/>
              <a:t>Difference</a:t>
            </a:r>
            <a:endParaRPr lang="en-US" b="1" dirty="0"/>
          </a:p>
          <a:p>
            <a:r>
              <a:rPr lang="en-US" dirty="0"/>
              <a:t>by Malcolm </a:t>
            </a:r>
            <a:r>
              <a:rPr lang="en-US" dirty="0" err="1" smtClean="0"/>
              <a:t>Gladwell</a:t>
            </a:r>
            <a:r>
              <a:rPr lang="en-US" dirty="0"/>
              <a:t> (first published by Little Brown in 2000)</a:t>
            </a:r>
          </a:p>
        </p:txBody>
      </p:sp>
      <p:pic>
        <p:nvPicPr>
          <p:cNvPr id="6" name="Picture 5"/>
          <p:cNvPicPr>
            <a:picLocks noChangeAspect="1"/>
          </p:cNvPicPr>
          <p:nvPr/>
        </p:nvPicPr>
        <p:blipFill>
          <a:blip r:embed="rId4"/>
          <a:stretch>
            <a:fillRect/>
          </a:stretch>
        </p:blipFill>
        <p:spPr>
          <a:xfrm>
            <a:off x="6832863" y="2708999"/>
            <a:ext cx="1757768" cy="2636653"/>
          </a:xfrm>
          <a:prstGeom prst="rect">
            <a:avLst/>
          </a:prstGeom>
        </p:spPr>
      </p:pic>
      <p:sp>
        <p:nvSpPr>
          <p:cNvPr id="7" name="TextBox 6"/>
          <p:cNvSpPr txBox="1"/>
          <p:nvPr/>
        </p:nvSpPr>
        <p:spPr>
          <a:xfrm>
            <a:off x="1158402" y="5616025"/>
            <a:ext cx="6750996" cy="830997"/>
          </a:xfrm>
          <a:prstGeom prst="rect">
            <a:avLst/>
          </a:prstGeom>
          <a:noFill/>
        </p:spPr>
        <p:txBody>
          <a:bodyPr wrap="square" rtlCol="0">
            <a:spAutoFit/>
          </a:bodyPr>
          <a:lstStyle/>
          <a:p>
            <a:r>
              <a:rPr lang="en-US" sz="2400" dirty="0" err="1"/>
              <a:t>Gladwell</a:t>
            </a:r>
            <a:r>
              <a:rPr lang="en-US" sz="2400" dirty="0"/>
              <a:t> defines a tipping point as "the moment of critical mass, the threshold, the boiling point". </a:t>
            </a:r>
          </a:p>
        </p:txBody>
      </p:sp>
    </p:spTree>
    <p:extLst>
      <p:ext uri="{BB962C8B-B14F-4D97-AF65-F5344CB8AC3E}">
        <p14:creationId xmlns:p14="http://schemas.microsoft.com/office/powerpoint/2010/main" val="3752304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Tipping Point</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14</a:t>
            </a:fld>
            <a:endParaRPr lang="en-US" dirty="0"/>
          </a:p>
        </p:txBody>
      </p:sp>
      <p:sp>
        <p:nvSpPr>
          <p:cNvPr id="2" name="TextBox 1"/>
          <p:cNvSpPr txBox="1"/>
          <p:nvPr/>
        </p:nvSpPr>
        <p:spPr>
          <a:xfrm>
            <a:off x="228601" y="1710151"/>
            <a:ext cx="8610600" cy="769441"/>
          </a:xfrm>
          <a:prstGeom prst="rect">
            <a:avLst/>
          </a:prstGeom>
          <a:noFill/>
        </p:spPr>
        <p:txBody>
          <a:bodyPr wrap="square" rtlCol="0">
            <a:spAutoFit/>
          </a:bodyPr>
          <a:lstStyle/>
          <a:p>
            <a:r>
              <a:rPr lang="en-US" dirty="0" smtClean="0"/>
              <a:t>The </a:t>
            </a:r>
            <a:r>
              <a:rPr lang="en-US" dirty="0"/>
              <a:t>point at which a series of small changes or incidents becomes significant enough to cause a larger, more important change</a:t>
            </a:r>
            <a:r>
              <a:rPr lang="en-US" dirty="0" smtClean="0"/>
              <a:t>.</a:t>
            </a:r>
            <a:endParaRPr lang="en-US" dirty="0"/>
          </a:p>
        </p:txBody>
      </p:sp>
      <p:sp>
        <p:nvSpPr>
          <p:cNvPr id="5" name="TextBox 4"/>
          <p:cNvSpPr txBox="1"/>
          <p:nvPr/>
        </p:nvSpPr>
        <p:spPr>
          <a:xfrm>
            <a:off x="464127" y="1090613"/>
            <a:ext cx="8215745" cy="430887"/>
          </a:xfrm>
          <a:prstGeom prst="rect">
            <a:avLst/>
          </a:prstGeom>
          <a:noFill/>
        </p:spPr>
        <p:txBody>
          <a:bodyPr wrap="square" rtlCol="0">
            <a:spAutoFit/>
          </a:bodyPr>
          <a:lstStyle/>
          <a:p>
            <a:r>
              <a:rPr lang="en-US" b="1" dirty="0" smtClean="0"/>
              <a:t>Literally: the </a:t>
            </a:r>
            <a:r>
              <a:rPr lang="en-US" b="1" dirty="0"/>
              <a:t>point at which a thing would begin to tip </a:t>
            </a:r>
            <a:r>
              <a:rPr lang="en-US" b="1" dirty="0" smtClean="0"/>
              <a:t>over</a:t>
            </a:r>
            <a:endParaRPr lang="en-US" b="1" dirty="0"/>
          </a:p>
        </p:txBody>
      </p:sp>
      <p:sp>
        <p:nvSpPr>
          <p:cNvPr id="6" name="TextBox 5"/>
          <p:cNvSpPr txBox="1"/>
          <p:nvPr/>
        </p:nvSpPr>
        <p:spPr>
          <a:xfrm>
            <a:off x="228600" y="3418609"/>
            <a:ext cx="8610600" cy="3046988"/>
          </a:xfrm>
          <a:prstGeom prst="rect">
            <a:avLst/>
          </a:prstGeom>
          <a:noFill/>
        </p:spPr>
        <p:txBody>
          <a:bodyPr wrap="square" rtlCol="0">
            <a:spAutoFit/>
          </a:bodyPr>
          <a:lstStyle/>
          <a:p>
            <a:r>
              <a:rPr lang="en-US" sz="2400" b="1" dirty="0" smtClean="0"/>
              <a:t>Epidemiology: </a:t>
            </a:r>
            <a:r>
              <a:rPr lang="en-US" sz="2400" dirty="0" smtClean="0"/>
              <a:t>when </a:t>
            </a:r>
            <a:r>
              <a:rPr lang="en-US" sz="2400" dirty="0"/>
              <a:t>an infectious disease reaches a point beyond any local ability to control it from spreading more widely. A tipping point is often considered to be a turning point.</a:t>
            </a:r>
          </a:p>
          <a:p>
            <a:endParaRPr lang="en-US" sz="2400" dirty="0" smtClean="0"/>
          </a:p>
          <a:p>
            <a:r>
              <a:rPr lang="en-US" sz="2400" b="1" dirty="0" smtClean="0"/>
              <a:t>“White Flight” </a:t>
            </a:r>
            <a:r>
              <a:rPr lang="en-US" sz="2400" dirty="0" smtClean="0"/>
              <a:t>(1950’s): Point at which a majority withdraws from a neighborhood when a minority moves in (10 – 15%)</a:t>
            </a:r>
          </a:p>
          <a:p>
            <a:endParaRPr lang="en-US" sz="2400" dirty="0"/>
          </a:p>
          <a:p>
            <a:r>
              <a:rPr lang="en-US" sz="2400" b="1" dirty="0" smtClean="0"/>
              <a:t>Business marketing </a:t>
            </a:r>
            <a:r>
              <a:rPr lang="en-US" sz="2400" dirty="0" smtClean="0"/>
              <a:t>. . . </a:t>
            </a:r>
            <a:endParaRPr lang="en-US" sz="2400" dirty="0"/>
          </a:p>
        </p:txBody>
      </p:sp>
      <p:sp>
        <p:nvSpPr>
          <p:cNvPr id="7" name="TextBox 6"/>
          <p:cNvSpPr txBox="1"/>
          <p:nvPr/>
        </p:nvSpPr>
        <p:spPr>
          <a:xfrm>
            <a:off x="3389997" y="2896098"/>
            <a:ext cx="2287806" cy="430887"/>
          </a:xfrm>
          <a:prstGeom prst="rect">
            <a:avLst/>
          </a:prstGeom>
          <a:noFill/>
          <a:ln>
            <a:solidFill>
              <a:schemeClr val="accent2"/>
            </a:solidFill>
          </a:ln>
        </p:spPr>
        <p:txBody>
          <a:bodyPr wrap="none" rtlCol="0">
            <a:spAutoFit/>
          </a:bodyPr>
          <a:lstStyle/>
          <a:p>
            <a:r>
              <a:rPr lang="en-US" i="1" dirty="0" smtClean="0"/>
              <a:t>Some examples:</a:t>
            </a:r>
            <a:endParaRPr lang="en-US" i="1" dirty="0"/>
          </a:p>
        </p:txBody>
      </p:sp>
    </p:spTree>
    <p:extLst>
      <p:ext uri="{BB962C8B-B14F-4D97-AF65-F5344CB8AC3E}">
        <p14:creationId xmlns:p14="http://schemas.microsoft.com/office/powerpoint/2010/main" val="1101716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The “Chasm”</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15</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802" y="1090613"/>
            <a:ext cx="6471447" cy="4358116"/>
          </a:xfrm>
          <a:prstGeom prst="rect">
            <a:avLst/>
          </a:prstGeom>
        </p:spPr>
      </p:pic>
      <p:sp>
        <p:nvSpPr>
          <p:cNvPr id="12" name="TextBox 11"/>
          <p:cNvSpPr txBox="1"/>
          <p:nvPr/>
        </p:nvSpPr>
        <p:spPr>
          <a:xfrm>
            <a:off x="384464" y="5598120"/>
            <a:ext cx="8534111" cy="923330"/>
          </a:xfrm>
          <a:prstGeom prst="rect">
            <a:avLst/>
          </a:prstGeom>
          <a:noFill/>
        </p:spPr>
        <p:txBody>
          <a:bodyPr wrap="square" rtlCol="0">
            <a:spAutoFit/>
          </a:bodyPr>
          <a:lstStyle/>
          <a:p>
            <a:r>
              <a:rPr lang="en-US" sz="1800" dirty="0"/>
              <a:t>The chasm is a gap between visionary early adopters and the pragmatic majority. Crossing the chasm requires securing a specific niche as a beachhead first. Position yourself as a market leader in your niche by making a strong claim</a:t>
            </a:r>
          </a:p>
        </p:txBody>
      </p:sp>
      <p:sp>
        <p:nvSpPr>
          <p:cNvPr id="13" name="TextBox 12"/>
          <p:cNvSpPr txBox="1"/>
          <p:nvPr/>
        </p:nvSpPr>
        <p:spPr>
          <a:xfrm>
            <a:off x="384464" y="844698"/>
            <a:ext cx="2857500" cy="2215991"/>
          </a:xfrm>
          <a:prstGeom prst="rect">
            <a:avLst/>
          </a:prstGeom>
          <a:noFill/>
        </p:spPr>
        <p:txBody>
          <a:bodyPr wrap="square" rtlCol="0">
            <a:spAutoFit/>
          </a:bodyPr>
          <a:lstStyle/>
          <a:p>
            <a:r>
              <a:rPr lang="en-US" sz="1800" b="1" dirty="0" smtClean="0"/>
              <a:t>Crossing </a:t>
            </a:r>
            <a:r>
              <a:rPr lang="en-US" sz="1800" b="1" dirty="0"/>
              <a:t>the Chasm</a:t>
            </a:r>
            <a:r>
              <a:rPr lang="en-US" sz="1800" dirty="0"/>
              <a:t>, Marketing and Selling High-Tech Products to Mainstream Customer (revised edition), </a:t>
            </a:r>
            <a:endParaRPr lang="en-US" sz="1800" dirty="0" smtClean="0"/>
          </a:p>
          <a:p>
            <a:r>
              <a:rPr lang="en-US" sz="1600" dirty="0" smtClean="0"/>
              <a:t>- Geoffrey </a:t>
            </a:r>
            <a:r>
              <a:rPr lang="en-US" sz="1600" dirty="0"/>
              <a:t>A. Moore, HarperCollins Publishers, New York, 1999 </a:t>
            </a:r>
          </a:p>
        </p:txBody>
      </p:sp>
    </p:spTree>
    <p:extLst>
      <p:ext uri="{BB962C8B-B14F-4D97-AF65-F5344CB8AC3E}">
        <p14:creationId xmlns:p14="http://schemas.microsoft.com/office/powerpoint/2010/main" val="3286452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Technology Tipping Points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16</a:t>
            </a:fld>
            <a:endParaRPr lang="en-US" dirty="0"/>
          </a:p>
        </p:txBody>
      </p:sp>
      <p:pic>
        <p:nvPicPr>
          <p:cNvPr id="2" name="Picture 1"/>
          <p:cNvPicPr>
            <a:picLocks noChangeAspect="1"/>
          </p:cNvPicPr>
          <p:nvPr/>
        </p:nvPicPr>
        <p:blipFill rotWithShape="1">
          <a:blip r:embed="rId3"/>
          <a:srcRect l="8007" t="16094" r="23129" b="5122"/>
          <a:stretch/>
        </p:blipFill>
        <p:spPr>
          <a:xfrm>
            <a:off x="829670" y="917183"/>
            <a:ext cx="7484660" cy="5296684"/>
          </a:xfrm>
          <a:prstGeom prst="rect">
            <a:avLst/>
          </a:prstGeom>
          <a:ln>
            <a:solidFill>
              <a:schemeClr val="accent2"/>
            </a:solidFill>
          </a:ln>
        </p:spPr>
      </p:pic>
      <p:sp>
        <p:nvSpPr>
          <p:cNvPr id="3" name="TextBox 2"/>
          <p:cNvSpPr txBox="1"/>
          <p:nvPr/>
        </p:nvSpPr>
        <p:spPr>
          <a:xfrm>
            <a:off x="228600" y="6252630"/>
            <a:ext cx="8619732" cy="338554"/>
          </a:xfrm>
          <a:prstGeom prst="rect">
            <a:avLst/>
          </a:prstGeom>
          <a:noFill/>
        </p:spPr>
        <p:txBody>
          <a:bodyPr wrap="none" rtlCol="0">
            <a:spAutoFit/>
          </a:bodyPr>
          <a:lstStyle/>
          <a:p>
            <a:r>
              <a:rPr lang="en-US" sz="1600" dirty="0"/>
              <a:t>http://www3.weforum.org/docs/WEF_GAC15_Technological_Tipping_Points_report_2015.pdf</a:t>
            </a:r>
          </a:p>
        </p:txBody>
      </p:sp>
    </p:spTree>
    <p:extLst>
      <p:ext uri="{BB962C8B-B14F-4D97-AF65-F5344CB8AC3E}">
        <p14:creationId xmlns:p14="http://schemas.microsoft.com/office/powerpoint/2010/main" val="3894273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Tipping Point Survey</a:t>
            </a:r>
          </a:p>
        </p:txBody>
      </p:sp>
      <p:sp>
        <p:nvSpPr>
          <p:cNvPr id="4" name="Slide Number Placeholder 3"/>
          <p:cNvSpPr>
            <a:spLocks noGrp="1"/>
          </p:cNvSpPr>
          <p:nvPr>
            <p:ph type="sldNum" sz="quarter" idx="12"/>
          </p:nvPr>
        </p:nvSpPr>
        <p:spPr/>
        <p:txBody>
          <a:bodyPr/>
          <a:lstStyle/>
          <a:p>
            <a:fld id="{F6EFC63E-F8D9-44BB-A462-AC735E845F95}" type="slidenum">
              <a:rPr lang="en-US" smtClean="0"/>
              <a:pPr/>
              <a:t>17</a:t>
            </a:fld>
            <a:endParaRPr lang="en-US" dirty="0"/>
          </a:p>
        </p:txBody>
      </p:sp>
      <p:sp>
        <p:nvSpPr>
          <p:cNvPr id="3" name="TextBox 2"/>
          <p:cNvSpPr txBox="1"/>
          <p:nvPr/>
        </p:nvSpPr>
        <p:spPr>
          <a:xfrm>
            <a:off x="281314" y="3559484"/>
            <a:ext cx="8342276" cy="2462213"/>
          </a:xfrm>
          <a:prstGeom prst="rect">
            <a:avLst/>
          </a:prstGeom>
          <a:noFill/>
        </p:spPr>
        <p:txBody>
          <a:bodyPr wrap="square" rtlCol="0">
            <a:spAutoFit/>
          </a:bodyPr>
          <a:lstStyle/>
          <a:p>
            <a:r>
              <a:rPr lang="en-US" dirty="0" smtClean="0"/>
              <a:t>Early 2015, </a:t>
            </a:r>
            <a:r>
              <a:rPr lang="en-US" dirty="0"/>
              <a:t>the </a:t>
            </a:r>
            <a:r>
              <a:rPr lang="en-US" i="1" dirty="0"/>
              <a:t>World Economic Forum’s Global Agenda Council on the Future of Software and Society </a:t>
            </a:r>
            <a:r>
              <a:rPr lang="en-US" dirty="0"/>
              <a:t>set out to help people prepare for changes enabled by software. </a:t>
            </a:r>
            <a:endParaRPr lang="en-US" dirty="0" smtClean="0"/>
          </a:p>
          <a:p>
            <a:endParaRPr lang="en-US" dirty="0"/>
          </a:p>
          <a:p>
            <a:r>
              <a:rPr lang="en-US" dirty="0" smtClean="0"/>
              <a:t>21 </a:t>
            </a:r>
            <a:r>
              <a:rPr lang="en-US" dirty="0"/>
              <a:t>examples of </a:t>
            </a:r>
            <a:r>
              <a:rPr lang="en-US" dirty="0" smtClean="0"/>
              <a:t>these potential changes </a:t>
            </a:r>
            <a:r>
              <a:rPr lang="en-US" dirty="0"/>
              <a:t>will have </a:t>
            </a:r>
            <a:r>
              <a:rPr lang="en-US" dirty="0" smtClean="0"/>
              <a:t>far reaching </a:t>
            </a:r>
            <a:r>
              <a:rPr lang="en-US" dirty="0"/>
              <a:t>impacts on human health, the environment, global commerce and international relations.</a:t>
            </a:r>
          </a:p>
        </p:txBody>
      </p:sp>
      <p:sp>
        <p:nvSpPr>
          <p:cNvPr id="5" name="TextBox 4"/>
          <p:cNvSpPr txBox="1"/>
          <p:nvPr/>
        </p:nvSpPr>
        <p:spPr>
          <a:xfrm>
            <a:off x="281313" y="1090613"/>
            <a:ext cx="8342276" cy="2000548"/>
          </a:xfrm>
          <a:prstGeom prst="rect">
            <a:avLst/>
          </a:prstGeom>
          <a:noFill/>
          <a:ln>
            <a:solidFill>
              <a:schemeClr val="accent2"/>
            </a:solidFill>
          </a:ln>
        </p:spPr>
        <p:txBody>
          <a:bodyPr wrap="square" rtlCol="0">
            <a:spAutoFit/>
          </a:bodyPr>
          <a:lstStyle/>
          <a:p>
            <a:r>
              <a:rPr lang="en-US" dirty="0" smtClean="0"/>
              <a:t>“</a:t>
            </a:r>
            <a:r>
              <a:rPr lang="en-US" dirty="0"/>
              <a:t>Now comes the second machine age. Computers and other digital advances are doing for </a:t>
            </a:r>
            <a:r>
              <a:rPr lang="en-US" b="1" dirty="0"/>
              <a:t>mental power </a:t>
            </a:r>
            <a:r>
              <a:rPr lang="en-US" dirty="0"/>
              <a:t>– the ability to use our brains to understand and shape our environments – what the steam engine and its descendants did for </a:t>
            </a:r>
            <a:r>
              <a:rPr lang="en-US" b="1" dirty="0"/>
              <a:t>muscle power</a:t>
            </a:r>
            <a:r>
              <a:rPr lang="en-US" dirty="0"/>
              <a:t>.” </a:t>
            </a:r>
            <a:endParaRPr lang="en-US" dirty="0" smtClean="0"/>
          </a:p>
          <a:p>
            <a:endParaRPr lang="en-US" dirty="0"/>
          </a:p>
          <a:p>
            <a:r>
              <a:rPr lang="en-US" sz="1400" dirty="0" smtClean="0"/>
              <a:t>-- Erik </a:t>
            </a:r>
            <a:r>
              <a:rPr lang="en-US" sz="1400" dirty="0" err="1"/>
              <a:t>Brynjolfsson</a:t>
            </a:r>
            <a:r>
              <a:rPr lang="en-US" sz="1400" dirty="0"/>
              <a:t>, Council Vice-Chair; Director, MIT Initiative on the Digital Economy</a:t>
            </a:r>
          </a:p>
        </p:txBody>
      </p:sp>
    </p:spTree>
    <p:extLst>
      <p:ext uri="{BB962C8B-B14F-4D97-AF65-F5344CB8AC3E}">
        <p14:creationId xmlns:p14="http://schemas.microsoft.com/office/powerpoint/2010/main" val="3580628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Tipping Point Survey</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18</a:t>
            </a:fld>
            <a:endParaRPr lang="en-US" dirty="0"/>
          </a:p>
        </p:txBody>
      </p:sp>
      <p:sp>
        <p:nvSpPr>
          <p:cNvPr id="2" name="TextBox 1"/>
          <p:cNvSpPr txBox="1"/>
          <p:nvPr/>
        </p:nvSpPr>
        <p:spPr>
          <a:xfrm>
            <a:off x="414670" y="1286540"/>
            <a:ext cx="8278480" cy="2462213"/>
          </a:xfrm>
          <a:prstGeom prst="rect">
            <a:avLst/>
          </a:prstGeom>
          <a:noFill/>
        </p:spPr>
        <p:txBody>
          <a:bodyPr wrap="square" rtlCol="0">
            <a:spAutoFit/>
          </a:bodyPr>
          <a:lstStyle/>
          <a:p>
            <a:r>
              <a:rPr lang="en-US" dirty="0"/>
              <a:t>In March 2015, the </a:t>
            </a:r>
            <a:r>
              <a:rPr lang="en-US" dirty="0" smtClean="0"/>
              <a:t>Technological </a:t>
            </a:r>
            <a:r>
              <a:rPr lang="en-US" dirty="0"/>
              <a:t>Tipping Points </a:t>
            </a:r>
            <a:r>
              <a:rPr lang="en-US" dirty="0" smtClean="0"/>
              <a:t>survey was launched. </a:t>
            </a:r>
          </a:p>
          <a:p>
            <a:endParaRPr lang="en-US" dirty="0"/>
          </a:p>
          <a:p>
            <a:r>
              <a:rPr lang="en-US" dirty="0" smtClean="0"/>
              <a:t>Based </a:t>
            </a:r>
            <a:r>
              <a:rPr lang="en-US" dirty="0"/>
              <a:t>on the council’s discussions over previous months, the survey asked respondents for their views on 21 “tipping points” – </a:t>
            </a:r>
            <a:r>
              <a:rPr lang="en-US" b="1" dirty="0"/>
              <a:t>moments when specific technological shifts hit mainstream society</a:t>
            </a:r>
            <a:r>
              <a:rPr lang="en-US" dirty="0"/>
              <a:t>.</a:t>
            </a:r>
          </a:p>
        </p:txBody>
      </p:sp>
      <p:sp>
        <p:nvSpPr>
          <p:cNvPr id="3" name="TextBox 2"/>
          <p:cNvSpPr txBox="1"/>
          <p:nvPr/>
        </p:nvSpPr>
        <p:spPr>
          <a:xfrm>
            <a:off x="414670" y="3903995"/>
            <a:ext cx="8235950" cy="2462213"/>
          </a:xfrm>
          <a:prstGeom prst="rect">
            <a:avLst/>
          </a:prstGeom>
          <a:noFill/>
        </p:spPr>
        <p:txBody>
          <a:bodyPr wrap="square" rtlCol="0">
            <a:spAutoFit/>
          </a:bodyPr>
          <a:lstStyle/>
          <a:p>
            <a:r>
              <a:rPr lang="en-US" dirty="0" smtClean="0"/>
              <a:t>Survey of over 800 </a:t>
            </a:r>
            <a:r>
              <a:rPr lang="en-US" dirty="0"/>
              <a:t>executives and experts from the information and communications technology </a:t>
            </a:r>
            <a:r>
              <a:rPr lang="en-US" dirty="0" smtClean="0"/>
              <a:t>sector.</a:t>
            </a:r>
          </a:p>
          <a:p>
            <a:endParaRPr lang="en-US" dirty="0" smtClean="0"/>
          </a:p>
          <a:p>
            <a:r>
              <a:rPr lang="en-US" dirty="0" smtClean="0"/>
              <a:t>The </a:t>
            </a:r>
            <a:r>
              <a:rPr lang="en-US" dirty="0"/>
              <a:t>survey asked respondents for their perception of when these tipping points would occur, offering date ranges from “it has already happened” to “20+ years”. The option of “never” was also available.</a:t>
            </a:r>
          </a:p>
        </p:txBody>
      </p:sp>
    </p:spTree>
    <p:extLst>
      <p:ext uri="{BB962C8B-B14F-4D97-AF65-F5344CB8AC3E}">
        <p14:creationId xmlns:p14="http://schemas.microsoft.com/office/powerpoint/2010/main" val="1795723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Tipping Point Survey</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19</a:t>
            </a:fld>
            <a:endParaRPr lang="en-US" dirty="0"/>
          </a:p>
        </p:txBody>
      </p:sp>
      <p:pic>
        <p:nvPicPr>
          <p:cNvPr id="2" name="Picture 1"/>
          <p:cNvPicPr>
            <a:picLocks noChangeAspect="1"/>
          </p:cNvPicPr>
          <p:nvPr/>
        </p:nvPicPr>
        <p:blipFill rotWithShape="1">
          <a:blip r:embed="rId3"/>
          <a:srcRect l="23462" t="35178" r="25384" b="29550"/>
          <a:stretch/>
        </p:blipFill>
        <p:spPr>
          <a:xfrm>
            <a:off x="234588" y="1955260"/>
            <a:ext cx="8547194" cy="4027251"/>
          </a:xfrm>
          <a:prstGeom prst="rect">
            <a:avLst/>
          </a:prstGeom>
        </p:spPr>
      </p:pic>
      <p:sp>
        <p:nvSpPr>
          <p:cNvPr id="3" name="TextBox 2"/>
          <p:cNvSpPr txBox="1"/>
          <p:nvPr/>
        </p:nvSpPr>
        <p:spPr>
          <a:xfrm>
            <a:off x="1566209" y="6254030"/>
            <a:ext cx="6011582" cy="261610"/>
          </a:xfrm>
          <a:prstGeom prst="rect">
            <a:avLst/>
          </a:prstGeom>
          <a:noFill/>
        </p:spPr>
        <p:txBody>
          <a:bodyPr wrap="none" rtlCol="0">
            <a:spAutoFit/>
          </a:bodyPr>
          <a:lstStyle/>
          <a:p>
            <a:r>
              <a:rPr lang="en-US" sz="1100" dirty="0"/>
              <a:t>http://www3.weforum.org/docs/WEF_GAC15_Technological_Tipping_Points_report_2015.pdf</a:t>
            </a:r>
          </a:p>
        </p:txBody>
      </p:sp>
      <p:pic>
        <p:nvPicPr>
          <p:cNvPr id="5" name="Picture 4"/>
          <p:cNvPicPr>
            <a:picLocks noChangeAspect="1"/>
          </p:cNvPicPr>
          <p:nvPr/>
        </p:nvPicPr>
        <p:blipFill rotWithShape="1">
          <a:blip r:embed="rId4"/>
          <a:srcRect l="62308" t="13414" r="23718" b="65385"/>
          <a:stretch/>
        </p:blipFill>
        <p:spPr>
          <a:xfrm>
            <a:off x="7577791" y="1109498"/>
            <a:ext cx="1107832" cy="1148486"/>
          </a:xfrm>
          <a:prstGeom prst="rect">
            <a:avLst/>
          </a:prstGeom>
        </p:spPr>
      </p:pic>
    </p:spTree>
    <p:extLst>
      <p:ext uri="{BB962C8B-B14F-4D97-AF65-F5344CB8AC3E}">
        <p14:creationId xmlns:p14="http://schemas.microsoft.com/office/powerpoint/2010/main" val="1085183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Purpose</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a:t>
            </a:fld>
            <a:endParaRPr lang="en-US" dirty="0"/>
          </a:p>
        </p:txBody>
      </p:sp>
      <p:sp>
        <p:nvSpPr>
          <p:cNvPr id="6" name="TextBox 5"/>
          <p:cNvSpPr txBox="1"/>
          <p:nvPr/>
        </p:nvSpPr>
        <p:spPr>
          <a:xfrm>
            <a:off x="576943" y="999257"/>
            <a:ext cx="7990114" cy="2677656"/>
          </a:xfrm>
          <a:prstGeom prst="rect">
            <a:avLst/>
          </a:prstGeom>
          <a:noFill/>
        </p:spPr>
        <p:txBody>
          <a:bodyPr wrap="square" rtlCol="0">
            <a:spAutoFit/>
          </a:bodyPr>
          <a:lstStyle/>
          <a:p>
            <a:pPr algn="ctr"/>
            <a:r>
              <a:rPr lang="en-US" sz="2800" dirty="0" smtClean="0"/>
              <a:t>The purpose of this presentation is explore some of the emerging technologies that have been recently described</a:t>
            </a:r>
          </a:p>
          <a:p>
            <a:pPr algn="ctr"/>
            <a:endParaRPr lang="en-US" sz="2800" dirty="0"/>
          </a:p>
          <a:p>
            <a:pPr algn="ctr"/>
            <a:r>
              <a:rPr lang="en-US" sz="2800" dirty="0" smtClean="0"/>
              <a:t>Will they affect you?</a:t>
            </a:r>
          </a:p>
          <a:p>
            <a:pPr algn="ctr"/>
            <a:r>
              <a:rPr lang="en-US" sz="2800" dirty="0" smtClean="0"/>
              <a:t>(When?)</a:t>
            </a: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159" y="3708950"/>
            <a:ext cx="2273245" cy="223735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942" y="2681179"/>
            <a:ext cx="1768691" cy="176869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422" y="2477851"/>
            <a:ext cx="1600200" cy="1600200"/>
          </a:xfrm>
          <a:prstGeom prst="rect">
            <a:avLst/>
          </a:prstGeom>
        </p:spPr>
      </p:pic>
      <p:sp>
        <p:nvSpPr>
          <p:cNvPr id="5" name="TextBox 4"/>
          <p:cNvSpPr txBox="1"/>
          <p:nvPr/>
        </p:nvSpPr>
        <p:spPr>
          <a:xfrm>
            <a:off x="576943" y="5946302"/>
            <a:ext cx="8034666" cy="430887"/>
          </a:xfrm>
          <a:prstGeom prst="rect">
            <a:avLst/>
          </a:prstGeom>
          <a:noFill/>
        </p:spPr>
        <p:txBody>
          <a:bodyPr wrap="square" rtlCol="0">
            <a:spAutoFit/>
          </a:bodyPr>
          <a:lstStyle/>
          <a:p>
            <a:pPr algn="ctr"/>
            <a:r>
              <a:rPr lang="en-US" dirty="0" smtClean="0"/>
              <a:t>Where do you find about these things?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TPs Expected </a:t>
            </a:r>
            <a:r>
              <a:rPr lang="en-US" dirty="0"/>
              <a:t>to Occur by </a:t>
            </a:r>
            <a:r>
              <a:rPr lang="en-US" dirty="0" smtClean="0"/>
              <a:t>2025</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20</a:t>
            </a:fld>
            <a:endParaRPr lang="en-US" dirty="0"/>
          </a:p>
        </p:txBody>
      </p:sp>
      <p:pic>
        <p:nvPicPr>
          <p:cNvPr id="2" name="Picture 1"/>
          <p:cNvPicPr>
            <a:picLocks noChangeAspect="1"/>
          </p:cNvPicPr>
          <p:nvPr/>
        </p:nvPicPr>
        <p:blipFill rotWithShape="1">
          <a:blip r:embed="rId3"/>
          <a:srcRect l="23452" t="30470" r="23087" b="3841"/>
          <a:stretch/>
        </p:blipFill>
        <p:spPr>
          <a:xfrm>
            <a:off x="141767" y="786809"/>
            <a:ext cx="8697433" cy="5848941"/>
          </a:xfrm>
          <a:prstGeom prst="rect">
            <a:avLst/>
          </a:prstGeom>
        </p:spPr>
      </p:pic>
      <p:sp>
        <p:nvSpPr>
          <p:cNvPr id="5" name="Rectangular Callout 4"/>
          <p:cNvSpPr/>
          <p:nvPr/>
        </p:nvSpPr>
        <p:spPr>
          <a:xfrm>
            <a:off x="5380074" y="1850065"/>
            <a:ext cx="2519916" cy="1562987"/>
          </a:xfrm>
          <a:prstGeom prst="wedgeRectCallout">
            <a:avLst>
              <a:gd name="adj1" fmla="val 46751"/>
              <a:gd name="adj2" fmla="val 7130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accent2"/>
                </a:solidFill>
              </a:rPr>
              <a:t>percentage of the respondents that expect the tipping point to have occurred by 2025</a:t>
            </a:r>
          </a:p>
        </p:txBody>
      </p:sp>
    </p:spTree>
    <p:extLst>
      <p:ext uri="{BB962C8B-B14F-4D97-AF65-F5344CB8AC3E}">
        <p14:creationId xmlns:p14="http://schemas.microsoft.com/office/powerpoint/2010/main" val="506522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TPs Expected </a:t>
            </a:r>
            <a:r>
              <a:rPr lang="en-US" dirty="0"/>
              <a:t>to Occur by </a:t>
            </a:r>
            <a:r>
              <a:rPr lang="en-US" dirty="0" smtClean="0"/>
              <a:t>2025</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21</a:t>
            </a:fld>
            <a:endParaRPr lang="en-US" dirty="0"/>
          </a:p>
        </p:txBody>
      </p:sp>
      <p:pic>
        <p:nvPicPr>
          <p:cNvPr id="2" name="Picture 1"/>
          <p:cNvPicPr>
            <a:picLocks noChangeAspect="1"/>
          </p:cNvPicPr>
          <p:nvPr/>
        </p:nvPicPr>
        <p:blipFill rotWithShape="1">
          <a:blip r:embed="rId3"/>
          <a:srcRect l="23452" t="30470" r="23087" b="3841"/>
          <a:stretch/>
        </p:blipFill>
        <p:spPr>
          <a:xfrm>
            <a:off x="141767" y="786809"/>
            <a:ext cx="8697433" cy="5848941"/>
          </a:xfrm>
          <a:prstGeom prst="rect">
            <a:avLst/>
          </a:prstGeom>
        </p:spPr>
      </p:pic>
      <p:sp>
        <p:nvSpPr>
          <p:cNvPr id="5" name="Rectangular Callout 4"/>
          <p:cNvSpPr/>
          <p:nvPr/>
        </p:nvSpPr>
        <p:spPr>
          <a:xfrm>
            <a:off x="5380074" y="1850065"/>
            <a:ext cx="2519916" cy="1562987"/>
          </a:xfrm>
          <a:prstGeom prst="wedgeRectCallout">
            <a:avLst>
              <a:gd name="adj1" fmla="val 46751"/>
              <a:gd name="adj2" fmla="val 7130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accent2"/>
                </a:solidFill>
              </a:rPr>
              <a:t>percentage of the respondents that expect the tipping point to have occurred by 2025</a:t>
            </a:r>
          </a:p>
        </p:txBody>
      </p:sp>
      <p:sp>
        <p:nvSpPr>
          <p:cNvPr id="6" name="Right Arrow 5"/>
          <p:cNvSpPr/>
          <p:nvPr/>
        </p:nvSpPr>
        <p:spPr>
          <a:xfrm>
            <a:off x="48974" y="3115340"/>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8974" y="2034363"/>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8974" y="953386"/>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8974" y="3678093"/>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8974" y="5305149"/>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8974" y="5843583"/>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8974" y="6369452"/>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8974" y="4466798"/>
            <a:ext cx="251638" cy="956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2915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Implantable Technologies</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22</a:t>
            </a:fld>
            <a:endParaRPr lang="en-US" dirty="0"/>
          </a:p>
        </p:txBody>
      </p:sp>
      <p:sp>
        <p:nvSpPr>
          <p:cNvPr id="2" name="TextBox 1"/>
          <p:cNvSpPr txBox="1"/>
          <p:nvPr/>
        </p:nvSpPr>
        <p:spPr>
          <a:xfrm>
            <a:off x="228600" y="1090613"/>
            <a:ext cx="8610600" cy="5632311"/>
          </a:xfrm>
          <a:prstGeom prst="rect">
            <a:avLst/>
          </a:prstGeom>
          <a:noFill/>
        </p:spPr>
        <p:txBody>
          <a:bodyPr wrap="square" rtlCol="0">
            <a:spAutoFit/>
          </a:bodyPr>
          <a:lstStyle/>
          <a:p>
            <a:r>
              <a:rPr lang="en-US" sz="2000" dirty="0" smtClean="0"/>
              <a:t>2023: The </a:t>
            </a:r>
            <a:r>
              <a:rPr lang="en-US" sz="2000" dirty="0"/>
              <a:t>first implantable mobile phone available </a:t>
            </a:r>
            <a:r>
              <a:rPr lang="en-US" sz="2000" dirty="0" smtClean="0"/>
              <a:t>commercially</a:t>
            </a:r>
            <a:endParaRPr lang="en-US" sz="2000" dirty="0"/>
          </a:p>
          <a:p>
            <a:endParaRPr lang="en-US" sz="2000" dirty="0" smtClean="0"/>
          </a:p>
          <a:p>
            <a:pPr marL="342900" indent="-342900">
              <a:buFont typeface="Arial" panose="020B0604020202020204" pitchFamily="34" charset="0"/>
              <a:buChar char="•"/>
            </a:pPr>
            <a:r>
              <a:rPr lang="en-US" sz="2000" dirty="0" smtClean="0"/>
              <a:t>People </a:t>
            </a:r>
            <a:r>
              <a:rPr lang="en-US" sz="2000" dirty="0"/>
              <a:t>are becoming more and more connected to </a:t>
            </a:r>
            <a:r>
              <a:rPr lang="en-US" sz="2000" dirty="0" smtClean="0"/>
              <a:t>devices</a:t>
            </a:r>
          </a:p>
          <a:p>
            <a:pPr marL="342900" indent="-342900">
              <a:buFont typeface="Arial" panose="020B0604020202020204" pitchFamily="34" charset="0"/>
              <a:buChar char="•"/>
            </a:pPr>
            <a:r>
              <a:rPr lang="en-US" sz="2000" dirty="0" smtClean="0"/>
              <a:t>Devices </a:t>
            </a:r>
            <a:r>
              <a:rPr lang="en-US" sz="2000" dirty="0"/>
              <a:t>are increasingly becoming connected to </a:t>
            </a:r>
            <a:r>
              <a:rPr lang="en-US" sz="2000" dirty="0" smtClean="0"/>
              <a:t>our bodies</a:t>
            </a:r>
          </a:p>
          <a:p>
            <a:pPr marL="342900" indent="-342900">
              <a:buFont typeface="Arial" panose="020B0604020202020204" pitchFamily="34" charset="0"/>
              <a:buChar char="•"/>
            </a:pPr>
            <a:r>
              <a:rPr lang="en-US" sz="2000" dirty="0" smtClean="0"/>
              <a:t>Devices </a:t>
            </a:r>
            <a:r>
              <a:rPr lang="en-US" sz="2000" dirty="0"/>
              <a:t>are not just being worn, but also being implanted into </a:t>
            </a:r>
            <a:r>
              <a:rPr lang="en-US" sz="2000" dirty="0" smtClean="0"/>
              <a:t>bodies</a:t>
            </a:r>
          </a:p>
          <a:p>
            <a:pPr marL="342900" indent="-342900">
              <a:buFont typeface="Arial" panose="020B0604020202020204" pitchFamily="34" charset="0"/>
              <a:buChar char="•"/>
            </a:pPr>
            <a:r>
              <a:rPr lang="en-US" sz="2000" dirty="0" smtClean="0"/>
              <a:t>Providing </a:t>
            </a:r>
            <a:r>
              <a:rPr lang="en-US" sz="2000" dirty="0"/>
              <a:t>communications, location and </a:t>
            </a:r>
            <a:r>
              <a:rPr lang="en-US" sz="2000" dirty="0" smtClean="0"/>
              <a:t>behavior </a:t>
            </a:r>
            <a:r>
              <a:rPr lang="en-US" sz="2000" dirty="0"/>
              <a:t>monitoring, and health functions.</a:t>
            </a:r>
          </a:p>
          <a:p>
            <a:r>
              <a:rPr lang="en-US" sz="2000" dirty="0"/>
              <a:t> </a:t>
            </a:r>
          </a:p>
          <a:p>
            <a:pPr marL="342900" indent="-342900">
              <a:buFont typeface="Arial" panose="020B0604020202020204" pitchFamily="34" charset="0"/>
              <a:buChar char="•"/>
            </a:pPr>
            <a:r>
              <a:rPr lang="en-US" sz="2000" dirty="0"/>
              <a:t>Pacemakers and cochlear implants were just the </a:t>
            </a:r>
            <a:r>
              <a:rPr lang="en-US" sz="2000" dirty="0" smtClean="0"/>
              <a:t>beginning</a:t>
            </a:r>
          </a:p>
          <a:p>
            <a:pPr marL="342900" indent="-342900">
              <a:buFont typeface="Arial" panose="020B0604020202020204" pitchFamily="34" charset="0"/>
              <a:buChar char="•"/>
            </a:pPr>
            <a:r>
              <a:rPr lang="en-US" sz="2000" dirty="0" smtClean="0"/>
              <a:t>New devices </a:t>
            </a:r>
            <a:r>
              <a:rPr lang="en-US" sz="2000" dirty="0"/>
              <a:t>will be able to sense the parameters of </a:t>
            </a:r>
            <a:r>
              <a:rPr lang="en-US" sz="2000" dirty="0" smtClean="0"/>
              <a:t>diseases, enable </a:t>
            </a:r>
            <a:r>
              <a:rPr lang="en-US" sz="2000" dirty="0"/>
              <a:t>individuals to take action, send data to monitoring </a:t>
            </a:r>
            <a:r>
              <a:rPr lang="en-US" sz="2000" dirty="0" smtClean="0"/>
              <a:t>centers, </a:t>
            </a:r>
            <a:r>
              <a:rPr lang="en-US" sz="2000" dirty="0"/>
              <a:t>or potentially release healing medicines </a:t>
            </a:r>
            <a:r>
              <a:rPr lang="en-US" sz="2000" dirty="0" smtClean="0"/>
              <a:t>automatically</a:t>
            </a:r>
          </a:p>
          <a:p>
            <a:endParaRPr lang="en-US" sz="2000" dirty="0"/>
          </a:p>
          <a:p>
            <a:r>
              <a:rPr lang="en-US" sz="2000" dirty="0"/>
              <a:t>Smart tattoos and other unique chips could help with identification and location. Implanted devices will likely also help to communicate thoughts normally expressed verbally through a “built-in” </a:t>
            </a:r>
            <a:r>
              <a:rPr lang="en-US" sz="2000" dirty="0" smtClean="0"/>
              <a:t>smartphone by </a:t>
            </a:r>
            <a:r>
              <a:rPr lang="en-US" sz="2000" dirty="0"/>
              <a:t>reading brainwaves and other signals.</a:t>
            </a:r>
          </a:p>
          <a:p>
            <a:r>
              <a:rPr lang="en-US" sz="2000" dirty="0"/>
              <a:t> </a:t>
            </a:r>
          </a:p>
        </p:txBody>
      </p:sp>
    </p:spTree>
    <p:extLst>
      <p:ext uri="{BB962C8B-B14F-4D97-AF65-F5344CB8AC3E}">
        <p14:creationId xmlns:p14="http://schemas.microsoft.com/office/powerpoint/2010/main" val="288782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Vision as the New Interface</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23</a:t>
            </a:fld>
            <a:endParaRPr lang="en-US" dirty="0"/>
          </a:p>
        </p:txBody>
      </p:sp>
      <p:sp>
        <p:nvSpPr>
          <p:cNvPr id="2" name="TextBox 1"/>
          <p:cNvSpPr txBox="1"/>
          <p:nvPr/>
        </p:nvSpPr>
        <p:spPr>
          <a:xfrm>
            <a:off x="228600" y="1090613"/>
            <a:ext cx="8692116" cy="5940088"/>
          </a:xfrm>
          <a:prstGeom prst="rect">
            <a:avLst/>
          </a:prstGeom>
          <a:noFill/>
        </p:spPr>
        <p:txBody>
          <a:bodyPr wrap="square" rtlCol="0">
            <a:spAutoFit/>
          </a:bodyPr>
          <a:lstStyle/>
          <a:p>
            <a:r>
              <a:rPr lang="en-US" sz="2000" dirty="0" smtClean="0"/>
              <a:t>2023: 10</a:t>
            </a:r>
            <a:r>
              <a:rPr lang="en-US" sz="2000" dirty="0"/>
              <a:t>% of reading glasses connected to the </a:t>
            </a:r>
            <a:r>
              <a:rPr lang="en-US" sz="2000" dirty="0" smtClean="0"/>
              <a:t>internet</a:t>
            </a:r>
          </a:p>
          <a:p>
            <a:endParaRPr lang="en-US" sz="2000" dirty="0"/>
          </a:p>
          <a:p>
            <a:r>
              <a:rPr lang="en-US" sz="2000" dirty="0" smtClean="0"/>
              <a:t>Glasses, headsets </a:t>
            </a:r>
            <a:r>
              <a:rPr lang="en-US" sz="2000" dirty="0"/>
              <a:t>and eye-tracking devices can become “intelligent” </a:t>
            </a:r>
            <a:r>
              <a:rPr lang="en-US" sz="2000" dirty="0" smtClean="0"/>
              <a:t>with eyes </a:t>
            </a:r>
            <a:r>
              <a:rPr lang="en-US" sz="2000" dirty="0"/>
              <a:t>and vision being </a:t>
            </a:r>
            <a:r>
              <a:rPr lang="en-US" sz="2000" dirty="0" smtClean="0"/>
              <a:t>connected to </a:t>
            </a:r>
            <a:r>
              <a:rPr lang="en-US" sz="2000" dirty="0"/>
              <a:t>the internet and </a:t>
            </a:r>
            <a:r>
              <a:rPr lang="en-US" sz="2000" dirty="0" smtClean="0"/>
              <a:t>other devices</a:t>
            </a:r>
          </a:p>
          <a:p>
            <a:endParaRPr lang="en-US" sz="2000" dirty="0"/>
          </a:p>
          <a:p>
            <a:r>
              <a:rPr lang="en-US" sz="2000" dirty="0" smtClean="0"/>
              <a:t>Direct </a:t>
            </a:r>
            <a:r>
              <a:rPr lang="en-US" sz="2000" dirty="0"/>
              <a:t>access to internet applications and data through vision, </a:t>
            </a:r>
            <a:r>
              <a:rPr lang="en-US" sz="2000" dirty="0" smtClean="0"/>
              <a:t>can enhance, mediate </a:t>
            </a:r>
            <a:r>
              <a:rPr lang="en-US" sz="2000" dirty="0"/>
              <a:t>or completely </a:t>
            </a:r>
            <a:r>
              <a:rPr lang="en-US" sz="2000" dirty="0" smtClean="0"/>
              <a:t>augment </a:t>
            </a:r>
            <a:r>
              <a:rPr lang="en-US" sz="2000" dirty="0"/>
              <a:t>an individual’s </a:t>
            </a:r>
            <a:r>
              <a:rPr lang="en-US" sz="2000" dirty="0" smtClean="0"/>
              <a:t>experiences to provide </a:t>
            </a:r>
            <a:r>
              <a:rPr lang="en-US" sz="2000" dirty="0"/>
              <a:t>immersive </a:t>
            </a:r>
            <a:r>
              <a:rPr lang="en-US" sz="2000" dirty="0" smtClean="0"/>
              <a:t>reality </a:t>
            </a:r>
          </a:p>
          <a:p>
            <a:endParaRPr lang="en-US" sz="2000" dirty="0"/>
          </a:p>
          <a:p>
            <a:r>
              <a:rPr lang="en-US" sz="2000" dirty="0" smtClean="0"/>
              <a:t>With </a:t>
            </a:r>
            <a:r>
              <a:rPr lang="en-US" sz="2000" dirty="0"/>
              <a:t>emerging eye-tracking technologies, devices can feed information through visual interfaces, and eyes can be the source for interacting with and responding to the information.</a:t>
            </a:r>
          </a:p>
          <a:p>
            <a:endParaRPr lang="en-US" sz="2000" dirty="0" smtClean="0"/>
          </a:p>
          <a:p>
            <a:r>
              <a:rPr lang="en-US" sz="2000" dirty="0" smtClean="0"/>
              <a:t>Enabling </a:t>
            </a:r>
            <a:r>
              <a:rPr lang="en-US" sz="2000" dirty="0"/>
              <a:t>vision as an immediate, direct interface – by providing instruction, visualization and interaction – can change the way that learning, navigation, instruction and feedback for producing goods and services, experiencing entertainment and enabling the disabled are helping people to engage more fully with the world.</a:t>
            </a:r>
          </a:p>
          <a:p>
            <a:endParaRPr lang="en-US" sz="2000" dirty="0"/>
          </a:p>
        </p:txBody>
      </p:sp>
    </p:spTree>
    <p:extLst>
      <p:ext uri="{BB962C8B-B14F-4D97-AF65-F5344CB8AC3E}">
        <p14:creationId xmlns:p14="http://schemas.microsoft.com/office/powerpoint/2010/main" val="2511048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Vision as the New Interface</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24</a:t>
            </a:fld>
            <a:endParaRPr lang="en-US" dirty="0"/>
          </a:p>
        </p:txBody>
      </p:sp>
      <p:pic>
        <p:nvPicPr>
          <p:cNvPr id="3" name="Picture 2"/>
          <p:cNvPicPr>
            <a:picLocks noChangeAspect="1"/>
          </p:cNvPicPr>
          <p:nvPr/>
        </p:nvPicPr>
        <p:blipFill>
          <a:blip r:embed="rId3"/>
          <a:stretch>
            <a:fillRect/>
          </a:stretch>
        </p:blipFill>
        <p:spPr>
          <a:xfrm>
            <a:off x="3113810" y="2106205"/>
            <a:ext cx="5944115" cy="3109229"/>
          </a:xfrm>
          <a:prstGeom prst="rect">
            <a:avLst/>
          </a:prstGeom>
        </p:spPr>
      </p:pic>
      <p:sp>
        <p:nvSpPr>
          <p:cNvPr id="5" name="TextBox 4"/>
          <p:cNvSpPr txBox="1"/>
          <p:nvPr/>
        </p:nvSpPr>
        <p:spPr>
          <a:xfrm>
            <a:off x="419100" y="5782786"/>
            <a:ext cx="8229600" cy="738664"/>
          </a:xfrm>
          <a:prstGeom prst="rect">
            <a:avLst/>
          </a:prstGeom>
          <a:noFill/>
        </p:spPr>
        <p:txBody>
          <a:bodyPr wrap="square" rtlCol="0">
            <a:spAutoFit/>
          </a:bodyPr>
          <a:lstStyle/>
          <a:p>
            <a:r>
              <a:rPr lang="en-US" sz="1400" dirty="0" smtClean="0"/>
              <a:t>6/13/2017 </a:t>
            </a:r>
            <a:r>
              <a:rPr lang="en-US" sz="1400" dirty="0"/>
              <a:t>Jon Russell http://www.msn.com/en-us/news/technology/snap-is-developing-a-second-version-of-spectacles-which-may-include-augmented-reality/ar-BBCzEm8?ocid=spartandhp#image=3</a:t>
            </a:r>
          </a:p>
          <a:p>
            <a:endParaRPr lang="en-US" sz="1400" dirty="0"/>
          </a:p>
        </p:txBody>
      </p:sp>
      <p:sp>
        <p:nvSpPr>
          <p:cNvPr id="7" name="TextBox 6"/>
          <p:cNvSpPr txBox="1"/>
          <p:nvPr/>
        </p:nvSpPr>
        <p:spPr>
          <a:xfrm>
            <a:off x="308264" y="1148918"/>
            <a:ext cx="8229600" cy="769441"/>
          </a:xfrm>
          <a:prstGeom prst="rect">
            <a:avLst/>
          </a:prstGeom>
          <a:noFill/>
        </p:spPr>
        <p:txBody>
          <a:bodyPr wrap="square" rtlCol="0">
            <a:spAutoFit/>
          </a:bodyPr>
          <a:lstStyle/>
          <a:p>
            <a:r>
              <a:rPr lang="en-US" dirty="0"/>
              <a:t>Snap is developing a second version of Spectacles which may include augmented </a:t>
            </a:r>
            <a:r>
              <a:rPr lang="en-US" dirty="0" smtClean="0"/>
              <a:t>reality</a:t>
            </a:r>
            <a:endParaRPr lang="en-US" dirty="0"/>
          </a:p>
        </p:txBody>
      </p:sp>
      <p:sp>
        <p:nvSpPr>
          <p:cNvPr id="6" name="TextBox 5"/>
          <p:cNvSpPr txBox="1"/>
          <p:nvPr/>
        </p:nvSpPr>
        <p:spPr>
          <a:xfrm>
            <a:off x="107949" y="2457677"/>
            <a:ext cx="2707987" cy="923330"/>
          </a:xfrm>
          <a:prstGeom prst="rect">
            <a:avLst/>
          </a:prstGeom>
          <a:noFill/>
        </p:spPr>
        <p:txBody>
          <a:bodyPr wrap="square" rtlCol="0">
            <a:spAutoFit/>
          </a:bodyPr>
          <a:lstStyle/>
          <a:p>
            <a:r>
              <a:rPr lang="en-US" sz="1800" dirty="0" smtClean="0"/>
              <a:t>Estimated sales:</a:t>
            </a:r>
          </a:p>
          <a:p>
            <a:r>
              <a:rPr lang="en-US" sz="1800" dirty="0" smtClean="0"/>
              <a:t>34,600 </a:t>
            </a:r>
            <a:r>
              <a:rPr lang="en-US" sz="1800" dirty="0"/>
              <a:t>pairs in Q4 2016 </a:t>
            </a:r>
            <a:r>
              <a:rPr lang="en-US" sz="1800" dirty="0" smtClean="0"/>
              <a:t>63,800 </a:t>
            </a:r>
            <a:r>
              <a:rPr lang="en-US" sz="1800" dirty="0"/>
              <a:t>pairs in </a:t>
            </a:r>
            <a:r>
              <a:rPr lang="en-US" sz="1800" dirty="0" smtClean="0"/>
              <a:t>Q1 2017 </a:t>
            </a:r>
            <a:endParaRPr lang="en-US" sz="1800" dirty="0"/>
          </a:p>
        </p:txBody>
      </p:sp>
      <p:pic>
        <p:nvPicPr>
          <p:cNvPr id="8" name="Picture 7"/>
          <p:cNvPicPr>
            <a:picLocks noChangeAspect="1"/>
          </p:cNvPicPr>
          <p:nvPr/>
        </p:nvPicPr>
        <p:blipFill>
          <a:blip r:embed="rId4"/>
          <a:stretch>
            <a:fillRect/>
          </a:stretch>
        </p:blipFill>
        <p:spPr>
          <a:xfrm>
            <a:off x="308264" y="3420090"/>
            <a:ext cx="3328554" cy="2258414"/>
          </a:xfrm>
          <a:prstGeom prst="rect">
            <a:avLst/>
          </a:prstGeom>
          <a:ln>
            <a:solidFill>
              <a:schemeClr val="accent1"/>
            </a:solidFill>
          </a:ln>
        </p:spPr>
      </p:pic>
    </p:spTree>
    <p:extLst>
      <p:ext uri="{BB962C8B-B14F-4D97-AF65-F5344CB8AC3E}">
        <p14:creationId xmlns:p14="http://schemas.microsoft.com/office/powerpoint/2010/main" val="1770198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Wearable Internet</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25</a:t>
            </a:fld>
            <a:endParaRPr lang="en-US" dirty="0"/>
          </a:p>
        </p:txBody>
      </p:sp>
      <p:sp>
        <p:nvSpPr>
          <p:cNvPr id="2" name="TextBox 1"/>
          <p:cNvSpPr txBox="1"/>
          <p:nvPr/>
        </p:nvSpPr>
        <p:spPr>
          <a:xfrm>
            <a:off x="228600" y="1090613"/>
            <a:ext cx="8755912" cy="4708981"/>
          </a:xfrm>
          <a:prstGeom prst="rect">
            <a:avLst/>
          </a:prstGeom>
          <a:noFill/>
        </p:spPr>
        <p:txBody>
          <a:bodyPr wrap="square" rtlCol="0">
            <a:spAutoFit/>
          </a:bodyPr>
          <a:lstStyle/>
          <a:p>
            <a:r>
              <a:rPr lang="en-US" sz="2000" dirty="0" smtClean="0"/>
              <a:t>2022: 10</a:t>
            </a:r>
            <a:r>
              <a:rPr lang="en-US" sz="2000" dirty="0"/>
              <a:t>% of people </a:t>
            </a:r>
            <a:r>
              <a:rPr lang="en-US" sz="2000" dirty="0" smtClean="0"/>
              <a:t>will be wearing </a:t>
            </a:r>
            <a:r>
              <a:rPr lang="en-US" sz="2000" dirty="0"/>
              <a:t>clothes connected to the </a:t>
            </a:r>
            <a:r>
              <a:rPr lang="en-US" sz="2000" dirty="0" smtClean="0"/>
              <a:t>internet</a:t>
            </a:r>
          </a:p>
          <a:p>
            <a:endParaRPr lang="en-US" sz="2000" dirty="0"/>
          </a:p>
          <a:p>
            <a:r>
              <a:rPr lang="en-US" sz="2000" dirty="0" smtClean="0"/>
              <a:t>Technology </a:t>
            </a:r>
            <a:r>
              <a:rPr lang="en-US" sz="2000" dirty="0"/>
              <a:t>is becoming increasingly personal. Computers were first located in large rooms, then on desks and, following that, on people’s laps. </a:t>
            </a:r>
            <a:endParaRPr lang="en-US" sz="2000" dirty="0" smtClean="0"/>
          </a:p>
          <a:p>
            <a:endParaRPr lang="en-US" sz="2000" dirty="0"/>
          </a:p>
          <a:p>
            <a:r>
              <a:rPr lang="en-US" sz="2000" dirty="0" smtClean="0"/>
              <a:t>While </a:t>
            </a:r>
            <a:r>
              <a:rPr lang="en-US" sz="2000" dirty="0"/>
              <a:t>technology can now be found in people’s mobile phones in their pockets, it will soon be integrated directly into clothing and accessories</a:t>
            </a:r>
            <a:r>
              <a:rPr lang="en-US" sz="2000" dirty="0" smtClean="0"/>
              <a:t>.</a:t>
            </a:r>
          </a:p>
          <a:p>
            <a:endParaRPr lang="en-US" sz="2000" dirty="0"/>
          </a:p>
          <a:p>
            <a:r>
              <a:rPr lang="en-US" sz="2000" dirty="0"/>
              <a:t>Released in 2015, Apple Watch is connected to the internet and contains many of the same functional capabilities as a smartphone. </a:t>
            </a:r>
            <a:endParaRPr lang="en-US" sz="2000" dirty="0" smtClean="0"/>
          </a:p>
          <a:p>
            <a:endParaRPr lang="en-US" sz="2000" dirty="0"/>
          </a:p>
          <a:p>
            <a:r>
              <a:rPr lang="en-US" sz="2000" dirty="0" smtClean="0"/>
              <a:t>Increasingly</a:t>
            </a:r>
            <a:r>
              <a:rPr lang="en-US" sz="2000" dirty="0"/>
              <a:t>, clothing and other equipment worn by people will have embedded chips that connect the article and person wearing it to the internet. </a:t>
            </a:r>
          </a:p>
          <a:p>
            <a:endParaRPr lang="en-US" sz="2000" dirty="0"/>
          </a:p>
        </p:txBody>
      </p:sp>
    </p:spTree>
    <p:extLst>
      <p:ext uri="{BB962C8B-B14F-4D97-AF65-F5344CB8AC3E}">
        <p14:creationId xmlns:p14="http://schemas.microsoft.com/office/powerpoint/2010/main" val="4044224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Supercomputer </a:t>
            </a:r>
            <a:r>
              <a:rPr lang="en-US" dirty="0"/>
              <a:t>in Your Pocket</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26</a:t>
            </a:fld>
            <a:endParaRPr lang="en-US" dirty="0"/>
          </a:p>
        </p:txBody>
      </p:sp>
      <p:sp>
        <p:nvSpPr>
          <p:cNvPr id="2" name="TextBox 1"/>
          <p:cNvSpPr txBox="1"/>
          <p:nvPr/>
        </p:nvSpPr>
        <p:spPr>
          <a:xfrm>
            <a:off x="228600" y="1090613"/>
            <a:ext cx="8610600" cy="5324535"/>
          </a:xfrm>
          <a:prstGeom prst="rect">
            <a:avLst/>
          </a:prstGeom>
          <a:noFill/>
        </p:spPr>
        <p:txBody>
          <a:bodyPr wrap="square" rtlCol="0">
            <a:spAutoFit/>
          </a:bodyPr>
          <a:lstStyle/>
          <a:p>
            <a:r>
              <a:rPr lang="en-US" sz="2000" dirty="0" smtClean="0"/>
              <a:t>2023: 90</a:t>
            </a:r>
            <a:r>
              <a:rPr lang="en-US" sz="2000" dirty="0"/>
              <a:t>% of the population using smartphones </a:t>
            </a:r>
            <a:endParaRPr lang="en-US" sz="2000" dirty="0" smtClean="0"/>
          </a:p>
          <a:p>
            <a:endParaRPr lang="en-US" sz="2000" dirty="0" smtClean="0"/>
          </a:p>
          <a:p>
            <a:r>
              <a:rPr lang="en-US" sz="2000" dirty="0" smtClean="0"/>
              <a:t>Google published in 2012 </a:t>
            </a:r>
            <a:r>
              <a:rPr lang="en-US" sz="2000" dirty="0"/>
              <a:t>that, “It takes about the same amount of computing to answer one Google Search query as all the computing done – in flight and on the ground – for the entire Apollo </a:t>
            </a:r>
            <a:r>
              <a:rPr lang="en-US" sz="2000" dirty="0" err="1"/>
              <a:t>programme</a:t>
            </a:r>
            <a:r>
              <a:rPr lang="en-US" sz="2000" dirty="0" smtClean="0"/>
              <a:t>!”</a:t>
            </a:r>
          </a:p>
          <a:p>
            <a:endParaRPr lang="en-US" sz="2000" dirty="0"/>
          </a:p>
          <a:p>
            <a:r>
              <a:rPr lang="en-US" sz="2000" dirty="0" smtClean="0"/>
              <a:t>Current </a:t>
            </a:r>
            <a:r>
              <a:rPr lang="en-US" sz="2000" dirty="0"/>
              <a:t>smartphones and tablets contain more computing power than many of the formerly known supercomputers, which used to fill an entire room</a:t>
            </a:r>
            <a:r>
              <a:rPr lang="en-US" sz="2000" dirty="0" smtClean="0"/>
              <a:t>.</a:t>
            </a:r>
          </a:p>
          <a:p>
            <a:endParaRPr lang="en-US" sz="2000" dirty="0"/>
          </a:p>
          <a:p>
            <a:r>
              <a:rPr lang="en-US" sz="2000" dirty="0"/>
              <a:t>Global smartphone subscribers are anticipated to total 3.5 billion by 2019; that will equate to 59% smartphone penetration by </a:t>
            </a:r>
            <a:r>
              <a:rPr lang="en-US" sz="2000" dirty="0" smtClean="0"/>
              <a:t>population</a:t>
            </a:r>
          </a:p>
          <a:p>
            <a:endParaRPr lang="en-US" sz="2000" dirty="0"/>
          </a:p>
          <a:p>
            <a:r>
              <a:rPr lang="en-US" sz="2000" dirty="0" smtClean="0"/>
              <a:t>In </a:t>
            </a:r>
            <a:r>
              <a:rPr lang="en-US" sz="2000" dirty="0"/>
              <a:t>Kenya, </a:t>
            </a:r>
            <a:r>
              <a:rPr lang="en-US" sz="2000" dirty="0" err="1"/>
              <a:t>Safaricom</a:t>
            </a:r>
            <a:r>
              <a:rPr lang="en-US" sz="2000" dirty="0"/>
              <a:t>, the leading mobile service operator, reported that 67% of handset sales were smartphones in 2014, and the GSMA forecasts that Africa will have over half a billion smartphone users by </a:t>
            </a:r>
            <a:r>
              <a:rPr lang="en-US" sz="2000" dirty="0" smtClean="0"/>
              <a:t>2020</a:t>
            </a:r>
          </a:p>
          <a:p>
            <a:endParaRPr lang="en-US" sz="2000" dirty="0"/>
          </a:p>
        </p:txBody>
      </p:sp>
      <p:sp>
        <p:nvSpPr>
          <p:cNvPr id="5" name="TextBox 4"/>
          <p:cNvSpPr txBox="1"/>
          <p:nvPr/>
        </p:nvSpPr>
        <p:spPr>
          <a:xfrm>
            <a:off x="4204752" y="6204863"/>
            <a:ext cx="734496" cy="430887"/>
          </a:xfrm>
          <a:prstGeom prst="rect">
            <a:avLst/>
          </a:prstGeom>
          <a:noFill/>
        </p:spPr>
        <p:txBody>
          <a:bodyPr wrap="none" rtlCol="0">
            <a:spAutoFit/>
          </a:bodyPr>
          <a:lstStyle/>
          <a:p>
            <a:r>
              <a:rPr lang="en-US" dirty="0" smtClean="0"/>
              <a:t>.  .  .</a:t>
            </a:r>
            <a:endParaRPr lang="en-US" dirty="0"/>
          </a:p>
        </p:txBody>
      </p:sp>
    </p:spTree>
    <p:extLst>
      <p:ext uri="{BB962C8B-B14F-4D97-AF65-F5344CB8AC3E}">
        <p14:creationId xmlns:p14="http://schemas.microsoft.com/office/powerpoint/2010/main" val="3045670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Supercomputer </a:t>
            </a:r>
            <a:r>
              <a:rPr lang="en-US" dirty="0"/>
              <a:t>in Your Pocket</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27</a:t>
            </a:fld>
            <a:endParaRPr lang="en-US" dirty="0"/>
          </a:p>
        </p:txBody>
      </p:sp>
      <p:sp>
        <p:nvSpPr>
          <p:cNvPr id="2" name="TextBox 1"/>
          <p:cNvSpPr txBox="1"/>
          <p:nvPr/>
        </p:nvSpPr>
        <p:spPr>
          <a:xfrm>
            <a:off x="228600" y="1090613"/>
            <a:ext cx="8610600" cy="4093428"/>
          </a:xfrm>
          <a:prstGeom prst="rect">
            <a:avLst/>
          </a:prstGeom>
          <a:noFill/>
        </p:spPr>
        <p:txBody>
          <a:bodyPr wrap="square" rtlCol="0">
            <a:spAutoFit/>
          </a:bodyPr>
          <a:lstStyle/>
          <a:p>
            <a:r>
              <a:rPr lang="en-US" sz="2000" dirty="0" smtClean="0"/>
              <a:t>2023: 90</a:t>
            </a:r>
            <a:r>
              <a:rPr lang="en-US" sz="2000" dirty="0"/>
              <a:t>% of the population using smartphones </a:t>
            </a:r>
            <a:endParaRPr lang="en-US" sz="2000" dirty="0" smtClean="0"/>
          </a:p>
          <a:p>
            <a:endParaRPr lang="en-US" sz="2000" dirty="0" smtClean="0"/>
          </a:p>
          <a:p>
            <a:endParaRPr lang="en-US" sz="2000" dirty="0"/>
          </a:p>
          <a:p>
            <a:r>
              <a:rPr lang="en-US" sz="2000" dirty="0"/>
              <a:t>The shift in devices has already occurred in many countries across different continents (with Asia leading the trend today), as more people are using their smartphones rather than traditional PCs. </a:t>
            </a:r>
            <a:endParaRPr lang="en-US" sz="2000" dirty="0" smtClean="0"/>
          </a:p>
          <a:p>
            <a:endParaRPr lang="en-US" sz="2000" dirty="0"/>
          </a:p>
          <a:p>
            <a:r>
              <a:rPr lang="en-US" sz="2000" dirty="0"/>
              <a:t>Society is headed towards adopting even faster machines that will allow users to perform complicated tasks on the go. </a:t>
            </a:r>
            <a:endParaRPr lang="en-US" sz="2000" dirty="0" smtClean="0"/>
          </a:p>
          <a:p>
            <a:endParaRPr lang="en-US" sz="2000" dirty="0"/>
          </a:p>
          <a:p>
            <a:r>
              <a:rPr lang="en-US" sz="2000" dirty="0" smtClean="0"/>
              <a:t>Most </a:t>
            </a:r>
            <a:r>
              <a:rPr lang="en-US" sz="2000" dirty="0"/>
              <a:t>likely, the number of devices that each person uses will grow strongly, not only with new functions performed but also with specialization of tasks.</a:t>
            </a:r>
          </a:p>
          <a:p>
            <a:endParaRPr lang="en-US" sz="2000" dirty="0"/>
          </a:p>
        </p:txBody>
      </p:sp>
    </p:spTree>
    <p:extLst>
      <p:ext uri="{BB962C8B-B14F-4D97-AF65-F5344CB8AC3E}">
        <p14:creationId xmlns:p14="http://schemas.microsoft.com/office/powerpoint/2010/main" val="4113626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Smartphones vs. PCs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28</a:t>
            </a:fld>
            <a:endParaRPr lang="en-US" dirty="0"/>
          </a:p>
        </p:txBody>
      </p:sp>
      <p:pic>
        <p:nvPicPr>
          <p:cNvPr id="3" name="Picture 2"/>
          <p:cNvPicPr>
            <a:picLocks noChangeAspect="1"/>
          </p:cNvPicPr>
          <p:nvPr/>
        </p:nvPicPr>
        <p:blipFill rotWithShape="1">
          <a:blip r:embed="rId3"/>
          <a:srcRect l="23102" t="40715" r="24465" b="13548"/>
          <a:stretch/>
        </p:blipFill>
        <p:spPr>
          <a:xfrm>
            <a:off x="133350" y="939035"/>
            <a:ext cx="8877300" cy="5582415"/>
          </a:xfrm>
          <a:prstGeom prst="rect">
            <a:avLst/>
          </a:prstGeom>
        </p:spPr>
      </p:pic>
      <p:cxnSp>
        <p:nvCxnSpPr>
          <p:cNvPr id="5" name="Straight Connector 4"/>
          <p:cNvCxnSpPr/>
          <p:nvPr/>
        </p:nvCxnSpPr>
        <p:spPr>
          <a:xfrm flipV="1">
            <a:off x="685800" y="1340427"/>
            <a:ext cx="8007350" cy="45512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25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 90% Smartphone Usage</a:t>
            </a:r>
          </a:p>
        </p:txBody>
      </p:sp>
      <p:sp>
        <p:nvSpPr>
          <p:cNvPr id="4" name="Slide Number Placeholder 3"/>
          <p:cNvSpPr>
            <a:spLocks noGrp="1"/>
          </p:cNvSpPr>
          <p:nvPr>
            <p:ph type="sldNum" sz="quarter" idx="12"/>
          </p:nvPr>
        </p:nvSpPr>
        <p:spPr/>
        <p:txBody>
          <a:bodyPr/>
          <a:lstStyle/>
          <a:p>
            <a:fld id="{F6EFC63E-F8D9-44BB-A462-AC735E845F95}" type="slidenum">
              <a:rPr lang="en-US" smtClean="0"/>
              <a:pPr/>
              <a:t>29</a:t>
            </a:fld>
            <a:endParaRPr lang="en-US" dirty="0"/>
          </a:p>
        </p:txBody>
      </p:sp>
      <p:pic>
        <p:nvPicPr>
          <p:cNvPr id="2" name="Picture 1"/>
          <p:cNvPicPr>
            <a:picLocks noChangeAspect="1"/>
          </p:cNvPicPr>
          <p:nvPr/>
        </p:nvPicPr>
        <p:blipFill rotWithShape="1">
          <a:blip r:embed="rId3"/>
          <a:srcRect l="22854" t="35557" r="29424" b="22317"/>
          <a:stretch/>
        </p:blipFill>
        <p:spPr>
          <a:xfrm>
            <a:off x="319768" y="1090613"/>
            <a:ext cx="8373382" cy="5328516"/>
          </a:xfrm>
          <a:prstGeom prst="rect">
            <a:avLst/>
          </a:prstGeom>
        </p:spPr>
      </p:pic>
      <p:cxnSp>
        <p:nvCxnSpPr>
          <p:cNvPr id="5" name="Straight Connector 4"/>
          <p:cNvCxnSpPr/>
          <p:nvPr/>
        </p:nvCxnSpPr>
        <p:spPr>
          <a:xfrm>
            <a:off x="1685925" y="2276475"/>
            <a:ext cx="715327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9143" y="4562475"/>
            <a:ext cx="8519432" cy="1107996"/>
          </a:xfrm>
          <a:prstGeom prst="rect">
            <a:avLst/>
          </a:prstGeom>
          <a:noFill/>
        </p:spPr>
        <p:txBody>
          <a:bodyPr wrap="square" rtlCol="0">
            <a:spAutoFit/>
          </a:bodyPr>
          <a:lstStyle/>
          <a:p>
            <a:r>
              <a:rPr lang="en-US" dirty="0"/>
              <a:t>Countries such as Singapore, South Korea and the United Arab Emirates (UAE) are the closest to reaching the tipping point of 90% of the adult population using smartphones</a:t>
            </a:r>
          </a:p>
        </p:txBody>
      </p:sp>
    </p:spTree>
    <p:extLst>
      <p:ext uri="{BB962C8B-B14F-4D97-AF65-F5344CB8AC3E}">
        <p14:creationId xmlns:p14="http://schemas.microsoft.com/office/powerpoint/2010/main" val="2740677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Where to Find Out . . .</a:t>
            </a:r>
          </a:p>
        </p:txBody>
      </p:sp>
      <p:sp>
        <p:nvSpPr>
          <p:cNvPr id="4" name="Slide Number Placeholder 3"/>
          <p:cNvSpPr>
            <a:spLocks noGrp="1"/>
          </p:cNvSpPr>
          <p:nvPr>
            <p:ph type="sldNum" sz="quarter" idx="12"/>
          </p:nvPr>
        </p:nvSpPr>
        <p:spPr/>
        <p:txBody>
          <a:bodyPr/>
          <a:lstStyle/>
          <a:p>
            <a:fld id="{F6EFC63E-F8D9-44BB-A462-AC735E845F95}" type="slidenum">
              <a:rPr lang="en-US" smtClean="0"/>
              <a:pPr/>
              <a:t>3</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211" y="4402252"/>
            <a:ext cx="1642808" cy="199855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0558"/>
          <a:stretch/>
        </p:blipFill>
        <p:spPr>
          <a:xfrm>
            <a:off x="3186834" y="1197446"/>
            <a:ext cx="2770332" cy="1337935"/>
          </a:xfrm>
          <a:prstGeom prst="rect">
            <a:avLst/>
          </a:prstGeom>
        </p:spPr>
      </p:pic>
      <p:sp>
        <p:nvSpPr>
          <p:cNvPr id="5" name="TextBox 4"/>
          <p:cNvSpPr txBox="1"/>
          <p:nvPr/>
        </p:nvSpPr>
        <p:spPr>
          <a:xfrm>
            <a:off x="1569027" y="2535381"/>
            <a:ext cx="6005946" cy="1785104"/>
          </a:xfrm>
          <a:prstGeom prst="rect">
            <a:avLst/>
          </a:prstGeom>
          <a:noFill/>
        </p:spPr>
        <p:txBody>
          <a:bodyPr wrap="square" rtlCol="0">
            <a:spAutoFit/>
          </a:bodyPr>
          <a:lstStyle/>
          <a:p>
            <a:pPr algn="ctr"/>
            <a:r>
              <a:rPr lang="en-US" dirty="0" smtClean="0"/>
              <a:t>If you are a scientist – you create them</a:t>
            </a:r>
          </a:p>
          <a:p>
            <a:pPr algn="ctr"/>
            <a:r>
              <a:rPr lang="en-US" dirty="0"/>
              <a:t>If you </a:t>
            </a:r>
            <a:r>
              <a:rPr lang="en-US" dirty="0" smtClean="0"/>
              <a:t>are a scholar – you research them</a:t>
            </a:r>
          </a:p>
          <a:p>
            <a:pPr algn="ctr"/>
            <a:r>
              <a:rPr lang="en-US" dirty="0"/>
              <a:t>If you </a:t>
            </a:r>
            <a:r>
              <a:rPr lang="en-US" dirty="0" smtClean="0"/>
              <a:t>are curious – you seek them</a:t>
            </a:r>
          </a:p>
          <a:p>
            <a:pPr algn="ctr"/>
            <a:r>
              <a:rPr lang="en-US" dirty="0"/>
              <a:t>If you </a:t>
            </a:r>
            <a:r>
              <a:rPr lang="en-US" dirty="0" smtClean="0"/>
              <a:t>are lazy – sometimes they drift by</a:t>
            </a:r>
          </a:p>
          <a:p>
            <a:pPr algn="ctr"/>
            <a:r>
              <a:rPr lang="en-US" dirty="0"/>
              <a:t>If you </a:t>
            </a:r>
            <a:r>
              <a:rPr lang="en-US" dirty="0" smtClean="0"/>
              <a:t>are indifferent – ignore them</a:t>
            </a:r>
            <a:endParaRPr lang="en-US" dirty="0"/>
          </a:p>
        </p:txBody>
      </p:sp>
      <p:sp>
        <p:nvSpPr>
          <p:cNvPr id="7" name="TextBox 6"/>
          <p:cNvSpPr txBox="1"/>
          <p:nvPr/>
        </p:nvSpPr>
        <p:spPr>
          <a:xfrm>
            <a:off x="3086100" y="5309755"/>
            <a:ext cx="5392882" cy="769441"/>
          </a:xfrm>
          <a:prstGeom prst="rect">
            <a:avLst/>
          </a:prstGeom>
          <a:noFill/>
        </p:spPr>
        <p:txBody>
          <a:bodyPr wrap="square" rtlCol="0">
            <a:spAutoFit/>
          </a:bodyPr>
          <a:lstStyle/>
          <a:p>
            <a:pPr marL="342900" indent="-342900">
              <a:buFont typeface="Arial" panose="020B0604020202020204" pitchFamily="34" charset="0"/>
              <a:buChar char="•"/>
            </a:pPr>
            <a:r>
              <a:rPr lang="en-US" dirty="0" smtClean="0"/>
              <a:t>These are not mutually exclusive</a:t>
            </a:r>
          </a:p>
          <a:p>
            <a:pPr marL="342900" indent="-342900">
              <a:buFont typeface="Arial" panose="020B0604020202020204" pitchFamily="34" charset="0"/>
              <a:buChar char="•"/>
            </a:pPr>
            <a:r>
              <a:rPr lang="en-US" dirty="0" smtClean="0"/>
              <a:t>You can move among them</a:t>
            </a:r>
            <a:endParaRPr lang="en-US" dirty="0"/>
          </a:p>
        </p:txBody>
      </p:sp>
    </p:spTree>
    <p:extLst>
      <p:ext uri="{BB962C8B-B14F-4D97-AF65-F5344CB8AC3E}">
        <p14:creationId xmlns:p14="http://schemas.microsoft.com/office/powerpoint/2010/main" val="725217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The Connected Home</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30</a:t>
            </a:fld>
            <a:endParaRPr lang="en-US" dirty="0"/>
          </a:p>
        </p:txBody>
      </p:sp>
      <p:sp>
        <p:nvSpPr>
          <p:cNvPr id="2" name="TextBox 1"/>
          <p:cNvSpPr txBox="1"/>
          <p:nvPr/>
        </p:nvSpPr>
        <p:spPr>
          <a:xfrm>
            <a:off x="228600" y="1090613"/>
            <a:ext cx="8610600" cy="4093428"/>
          </a:xfrm>
          <a:prstGeom prst="rect">
            <a:avLst/>
          </a:prstGeom>
          <a:noFill/>
        </p:spPr>
        <p:txBody>
          <a:bodyPr wrap="square" rtlCol="0">
            <a:spAutoFit/>
          </a:bodyPr>
          <a:lstStyle/>
          <a:p>
            <a:r>
              <a:rPr lang="en-US" sz="2000" dirty="0" smtClean="0"/>
              <a:t>2024: Over </a:t>
            </a:r>
            <a:r>
              <a:rPr lang="en-US" sz="2000" dirty="0"/>
              <a:t>50% of internet traffic delivered to homes for appliances and devices (not for entertainment </a:t>
            </a:r>
            <a:r>
              <a:rPr lang="en-US" sz="2000" dirty="0" smtClean="0"/>
              <a:t>or communication)</a:t>
            </a:r>
          </a:p>
          <a:p>
            <a:endParaRPr lang="en-US" sz="2000" dirty="0"/>
          </a:p>
          <a:p>
            <a:r>
              <a:rPr lang="en-US" sz="2000" dirty="0" smtClean="0"/>
              <a:t>In </a:t>
            </a:r>
            <a:r>
              <a:rPr lang="en-US" sz="2000" dirty="0"/>
              <a:t>the 20th century, most of the energy going into a home was for direct personal consumption (lighting). </a:t>
            </a:r>
            <a:endParaRPr lang="en-US" sz="2000" dirty="0" smtClean="0"/>
          </a:p>
          <a:p>
            <a:endParaRPr lang="en-US" sz="2000" dirty="0"/>
          </a:p>
          <a:p>
            <a:r>
              <a:rPr lang="en-US" sz="2000" dirty="0" smtClean="0"/>
              <a:t>But </a:t>
            </a:r>
            <a:r>
              <a:rPr lang="en-US" sz="2000" dirty="0"/>
              <a:t>over time</a:t>
            </a:r>
            <a:r>
              <a:rPr lang="en-US" sz="2000" dirty="0" smtClean="0"/>
              <a:t>, the </a:t>
            </a:r>
            <a:r>
              <a:rPr lang="en-US" sz="2000" dirty="0"/>
              <a:t>amount of energy used for this and other needs was eclipsed by much more complex devices, from toasters and</a:t>
            </a:r>
          </a:p>
          <a:p>
            <a:r>
              <a:rPr lang="en-US" sz="2000" dirty="0"/>
              <a:t>dishwashers to televisions and air conditioners</a:t>
            </a:r>
            <a:r>
              <a:rPr lang="en-US" sz="2000" dirty="0" smtClean="0"/>
              <a:t>.</a:t>
            </a:r>
          </a:p>
          <a:p>
            <a:endParaRPr lang="en-US" sz="2000" dirty="0"/>
          </a:p>
          <a:p>
            <a:r>
              <a:rPr lang="en-US" sz="2000" dirty="0"/>
              <a:t>The internet is going the same way: </a:t>
            </a:r>
            <a:r>
              <a:rPr lang="en-US" sz="2000" dirty="0" smtClean="0"/>
              <a:t>most </a:t>
            </a:r>
            <a:r>
              <a:rPr lang="en-US" sz="2000" dirty="0"/>
              <a:t>internet traffic to homes is currently for personal </a:t>
            </a:r>
            <a:r>
              <a:rPr lang="en-US" sz="2000" dirty="0" smtClean="0"/>
              <a:t>consumption, in communication or </a:t>
            </a:r>
            <a:r>
              <a:rPr lang="en-US" sz="2000" dirty="0"/>
              <a:t>entertainment. </a:t>
            </a:r>
            <a:endParaRPr lang="en-US" sz="2000" dirty="0" smtClean="0"/>
          </a:p>
          <a:p>
            <a:endParaRPr lang="en-US" sz="2000" dirty="0"/>
          </a:p>
        </p:txBody>
      </p:sp>
      <p:sp>
        <p:nvSpPr>
          <p:cNvPr id="3" name="TextBox 2"/>
          <p:cNvSpPr txBox="1"/>
          <p:nvPr/>
        </p:nvSpPr>
        <p:spPr>
          <a:xfrm>
            <a:off x="4204752" y="6204863"/>
            <a:ext cx="734496" cy="430887"/>
          </a:xfrm>
          <a:prstGeom prst="rect">
            <a:avLst/>
          </a:prstGeom>
          <a:noFill/>
        </p:spPr>
        <p:txBody>
          <a:bodyPr wrap="none" rtlCol="0">
            <a:spAutoFit/>
          </a:bodyPr>
          <a:lstStyle/>
          <a:p>
            <a:r>
              <a:rPr lang="en-US" dirty="0" smtClean="0"/>
              <a:t>.  .  .</a:t>
            </a:r>
            <a:endParaRPr lang="en-US" dirty="0"/>
          </a:p>
        </p:txBody>
      </p:sp>
    </p:spTree>
    <p:extLst>
      <p:ext uri="{BB962C8B-B14F-4D97-AF65-F5344CB8AC3E}">
        <p14:creationId xmlns:p14="http://schemas.microsoft.com/office/powerpoint/2010/main" val="833281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The Connected Home</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31</a:t>
            </a:fld>
            <a:endParaRPr lang="en-US" dirty="0"/>
          </a:p>
        </p:txBody>
      </p:sp>
      <p:sp>
        <p:nvSpPr>
          <p:cNvPr id="2" name="TextBox 1"/>
          <p:cNvSpPr txBox="1"/>
          <p:nvPr/>
        </p:nvSpPr>
        <p:spPr>
          <a:xfrm>
            <a:off x="228600" y="1090613"/>
            <a:ext cx="8610600" cy="5016758"/>
          </a:xfrm>
          <a:prstGeom prst="rect">
            <a:avLst/>
          </a:prstGeom>
          <a:noFill/>
        </p:spPr>
        <p:txBody>
          <a:bodyPr wrap="square" rtlCol="0">
            <a:spAutoFit/>
          </a:bodyPr>
          <a:lstStyle/>
          <a:p>
            <a:r>
              <a:rPr lang="en-US" sz="2000" dirty="0" smtClean="0"/>
              <a:t>2024: Over </a:t>
            </a:r>
            <a:r>
              <a:rPr lang="en-US" sz="2000" dirty="0"/>
              <a:t>50% of internet traffic delivered to homes for appliances and devices (not for entertainment </a:t>
            </a:r>
            <a:r>
              <a:rPr lang="en-US" sz="2000" dirty="0" smtClean="0"/>
              <a:t>or communication)</a:t>
            </a:r>
          </a:p>
          <a:p>
            <a:endParaRPr lang="en-US" sz="2000" dirty="0"/>
          </a:p>
          <a:p>
            <a:endParaRPr lang="en-US" sz="2000" dirty="0"/>
          </a:p>
          <a:p>
            <a:r>
              <a:rPr lang="en-US" sz="2000" dirty="0" smtClean="0"/>
              <a:t>Very </a:t>
            </a:r>
            <a:r>
              <a:rPr lang="en-US" sz="2000" dirty="0"/>
              <a:t>fast changes are already occurring in home automation, enabling people to control lights</a:t>
            </a:r>
            <a:r>
              <a:rPr lang="en-US" sz="2000" dirty="0" smtClean="0"/>
              <a:t>, shades</a:t>
            </a:r>
            <a:r>
              <a:rPr lang="en-US" sz="2000" dirty="0"/>
              <a:t>, ventilation, air conditioning, audio and video, security systems and home appliances. </a:t>
            </a:r>
            <a:endParaRPr lang="en-US" sz="2000" dirty="0" smtClean="0"/>
          </a:p>
          <a:p>
            <a:endParaRPr lang="en-US" sz="2000" dirty="0"/>
          </a:p>
          <a:p>
            <a:r>
              <a:rPr lang="en-US" sz="2000" dirty="0" smtClean="0"/>
              <a:t>Additional </a:t>
            </a:r>
            <a:r>
              <a:rPr lang="en-US" sz="2000" dirty="0"/>
              <a:t>support is </a:t>
            </a:r>
            <a:r>
              <a:rPr lang="en-US" sz="2000" dirty="0" smtClean="0"/>
              <a:t>provided by </a:t>
            </a:r>
            <a:r>
              <a:rPr lang="en-US" sz="2000" dirty="0"/>
              <a:t>connected robots for all kinds of services – as, for example, vacuum cleaning</a:t>
            </a:r>
            <a:r>
              <a:rPr lang="en-US" sz="2000" dirty="0" smtClean="0"/>
              <a:t>.</a:t>
            </a:r>
          </a:p>
          <a:p>
            <a:endParaRPr lang="en-US" sz="2000" dirty="0"/>
          </a:p>
          <a:p>
            <a:r>
              <a:rPr lang="en-US" sz="2000" dirty="0"/>
              <a:t>Nest, makers of the Internet-connected thermostat and smoke detector … announced [in 2014</a:t>
            </a:r>
            <a:r>
              <a:rPr lang="en-US" sz="2000" dirty="0" smtClean="0"/>
              <a:t>] the </a:t>
            </a:r>
            <a:r>
              <a:rPr lang="en-US" sz="2000" dirty="0"/>
              <a:t>‘Works with Nest’ developer program, which makes sure products from different </a:t>
            </a:r>
            <a:r>
              <a:rPr lang="en-US" sz="2000" dirty="0" smtClean="0"/>
              <a:t>companies work </a:t>
            </a:r>
            <a:r>
              <a:rPr lang="en-US" sz="2000" dirty="0"/>
              <a:t>with its software. For example, a partnership with Mercedes Benz means your car </a:t>
            </a:r>
            <a:r>
              <a:rPr lang="en-US" sz="2000" dirty="0" smtClean="0"/>
              <a:t>can tell </a:t>
            </a:r>
            <a:r>
              <a:rPr lang="en-US" sz="2000" dirty="0"/>
              <a:t>Nest to turn up the heat at home so it’s warm when you </a:t>
            </a:r>
            <a:r>
              <a:rPr lang="en-US" sz="2000" dirty="0" smtClean="0"/>
              <a:t>arrive</a:t>
            </a:r>
            <a:endParaRPr lang="en-US" sz="2000" dirty="0"/>
          </a:p>
        </p:txBody>
      </p:sp>
    </p:spTree>
    <p:extLst>
      <p:ext uri="{BB962C8B-B14F-4D97-AF65-F5344CB8AC3E}">
        <p14:creationId xmlns:p14="http://schemas.microsoft.com/office/powerpoint/2010/main" val="3794399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Smart Cities</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32</a:t>
            </a:fld>
            <a:endParaRPr lang="en-US" dirty="0"/>
          </a:p>
        </p:txBody>
      </p:sp>
      <p:sp>
        <p:nvSpPr>
          <p:cNvPr id="2" name="TextBox 1"/>
          <p:cNvSpPr txBox="1"/>
          <p:nvPr/>
        </p:nvSpPr>
        <p:spPr>
          <a:xfrm>
            <a:off x="322118" y="1194955"/>
            <a:ext cx="8517082" cy="4708981"/>
          </a:xfrm>
          <a:prstGeom prst="rect">
            <a:avLst/>
          </a:prstGeom>
          <a:noFill/>
        </p:spPr>
        <p:txBody>
          <a:bodyPr wrap="square" rtlCol="0">
            <a:spAutoFit/>
          </a:bodyPr>
          <a:lstStyle/>
          <a:p>
            <a:r>
              <a:rPr lang="en-US" sz="2000" dirty="0" smtClean="0"/>
              <a:t>2026: The </a:t>
            </a:r>
            <a:r>
              <a:rPr lang="en-US" sz="2000" dirty="0"/>
              <a:t>first city with more than 50,000 inhabitants and no traffic </a:t>
            </a:r>
            <a:r>
              <a:rPr lang="en-US" sz="2000" dirty="0" smtClean="0"/>
              <a:t>lights</a:t>
            </a:r>
          </a:p>
          <a:p>
            <a:endParaRPr lang="en-US" sz="2000" dirty="0" smtClean="0"/>
          </a:p>
          <a:p>
            <a:r>
              <a:rPr lang="en-US" sz="2000" dirty="0" smtClean="0"/>
              <a:t>Many </a:t>
            </a:r>
            <a:r>
              <a:rPr lang="en-US" sz="2000" dirty="0"/>
              <a:t>cities will connect services, utilities and roads to the internet. </a:t>
            </a:r>
            <a:endParaRPr lang="en-US" sz="2000" dirty="0" smtClean="0"/>
          </a:p>
          <a:p>
            <a:endParaRPr lang="en-US" sz="2000" dirty="0"/>
          </a:p>
          <a:p>
            <a:r>
              <a:rPr lang="en-US" sz="2000" dirty="0" smtClean="0"/>
              <a:t>These </a:t>
            </a:r>
            <a:r>
              <a:rPr lang="en-US" sz="2000" dirty="0"/>
              <a:t>smart cities will manage their energy, </a:t>
            </a:r>
            <a:r>
              <a:rPr lang="en-US" sz="2000" dirty="0" smtClean="0"/>
              <a:t>material flows</a:t>
            </a:r>
            <a:r>
              <a:rPr lang="en-US" sz="2000" dirty="0"/>
              <a:t>, logistics and traffic. </a:t>
            </a:r>
            <a:endParaRPr lang="en-US" sz="2000" dirty="0" smtClean="0"/>
          </a:p>
          <a:p>
            <a:endParaRPr lang="en-US" sz="2000" dirty="0"/>
          </a:p>
          <a:p>
            <a:r>
              <a:rPr lang="en-US" sz="2000" dirty="0" smtClean="0"/>
              <a:t>Progressive </a:t>
            </a:r>
            <a:r>
              <a:rPr lang="en-US" sz="2000" dirty="0"/>
              <a:t>cities, such as Singapore and Barcelona, are already implementing many </a:t>
            </a:r>
            <a:r>
              <a:rPr lang="en-US" sz="2000" dirty="0" smtClean="0"/>
              <a:t>new data-driven </a:t>
            </a:r>
            <a:r>
              <a:rPr lang="en-US" sz="2000" dirty="0"/>
              <a:t>services, including intelligent parking solutions, smart trash collection and intelligent lighting. </a:t>
            </a:r>
            <a:endParaRPr lang="en-US" sz="2000" dirty="0" smtClean="0"/>
          </a:p>
          <a:p>
            <a:endParaRPr lang="en-US" sz="2000" dirty="0"/>
          </a:p>
          <a:p>
            <a:r>
              <a:rPr lang="en-US" sz="2000" dirty="0" smtClean="0"/>
              <a:t>Smart </a:t>
            </a:r>
            <a:r>
              <a:rPr lang="en-US" sz="2000" dirty="0"/>
              <a:t>cities </a:t>
            </a:r>
            <a:r>
              <a:rPr lang="en-US" sz="2000" dirty="0" smtClean="0"/>
              <a:t>are continuously </a:t>
            </a:r>
            <a:r>
              <a:rPr lang="en-US" sz="2000" dirty="0"/>
              <a:t>extending their network of sensor technology and working on their data platforms, which will be the core </a:t>
            </a:r>
            <a:r>
              <a:rPr lang="en-US" sz="2000" dirty="0" smtClean="0"/>
              <a:t>for connecting </a:t>
            </a:r>
            <a:r>
              <a:rPr lang="en-US" sz="2000" dirty="0"/>
              <a:t>the different technology projects and adding future services based on data analytics and predictive modelling.</a:t>
            </a:r>
          </a:p>
        </p:txBody>
      </p:sp>
    </p:spTree>
    <p:extLst>
      <p:ext uri="{BB962C8B-B14F-4D97-AF65-F5344CB8AC3E}">
        <p14:creationId xmlns:p14="http://schemas.microsoft.com/office/powerpoint/2010/main" val="2515698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AI and Decision-Making</a:t>
            </a:r>
          </a:p>
        </p:txBody>
      </p:sp>
      <p:sp>
        <p:nvSpPr>
          <p:cNvPr id="4" name="Slide Number Placeholder 3"/>
          <p:cNvSpPr>
            <a:spLocks noGrp="1"/>
          </p:cNvSpPr>
          <p:nvPr>
            <p:ph type="sldNum" sz="quarter" idx="12"/>
          </p:nvPr>
        </p:nvSpPr>
        <p:spPr/>
        <p:txBody>
          <a:bodyPr/>
          <a:lstStyle/>
          <a:p>
            <a:fld id="{F6EFC63E-F8D9-44BB-A462-AC735E845F95}" type="slidenum">
              <a:rPr lang="en-US" smtClean="0"/>
              <a:pPr/>
              <a:t>33</a:t>
            </a:fld>
            <a:endParaRPr lang="en-US" dirty="0"/>
          </a:p>
        </p:txBody>
      </p:sp>
      <p:sp>
        <p:nvSpPr>
          <p:cNvPr id="2" name="TextBox 1"/>
          <p:cNvSpPr txBox="1"/>
          <p:nvPr/>
        </p:nvSpPr>
        <p:spPr>
          <a:xfrm>
            <a:off x="311727" y="976746"/>
            <a:ext cx="8444345" cy="5324535"/>
          </a:xfrm>
          <a:prstGeom prst="rect">
            <a:avLst/>
          </a:prstGeom>
          <a:noFill/>
        </p:spPr>
        <p:txBody>
          <a:bodyPr wrap="square" rtlCol="0">
            <a:spAutoFit/>
          </a:bodyPr>
          <a:lstStyle/>
          <a:p>
            <a:r>
              <a:rPr lang="en-US" sz="2000" dirty="0" smtClean="0"/>
              <a:t>2026: The </a:t>
            </a:r>
            <a:r>
              <a:rPr lang="en-US" sz="2000" dirty="0"/>
              <a:t>first Artificial Intelligence (AI) machine on a corporate board of </a:t>
            </a:r>
            <a:r>
              <a:rPr lang="en-US" sz="2000" dirty="0" smtClean="0"/>
              <a:t>directors</a:t>
            </a:r>
            <a:endParaRPr lang="en-US" sz="2000" dirty="0"/>
          </a:p>
          <a:p>
            <a:endParaRPr lang="en-US" sz="2000" dirty="0" smtClean="0"/>
          </a:p>
          <a:p>
            <a:r>
              <a:rPr lang="en-US" sz="2000" dirty="0" smtClean="0"/>
              <a:t>Beyond </a:t>
            </a:r>
            <a:r>
              <a:rPr lang="en-US" sz="2000" dirty="0"/>
              <a:t>driving cars, AI can learn from previous situations to provide input and automate complex future </a:t>
            </a:r>
            <a:r>
              <a:rPr lang="en-US" sz="2000" dirty="0" smtClean="0"/>
              <a:t>decision processes, making it easier and faster to arrive at concrete conclusions based on data and past experiences.</a:t>
            </a:r>
          </a:p>
          <a:p>
            <a:endParaRPr lang="en-US" sz="2000" dirty="0"/>
          </a:p>
          <a:p>
            <a:r>
              <a:rPr lang="en-US" sz="2000" dirty="0"/>
              <a:t>[IT News Africa </a:t>
            </a:r>
            <a:r>
              <a:rPr lang="en-US" sz="2000" dirty="0" smtClean="0"/>
              <a:t>wrote]: An </a:t>
            </a:r>
            <a:r>
              <a:rPr lang="en-US" sz="2000" dirty="0"/>
              <a:t>artificial intelligent system using natural language processing, ontologies and reasoning </a:t>
            </a:r>
            <a:r>
              <a:rPr lang="en-US" sz="2000" dirty="0" smtClean="0"/>
              <a:t>can be </a:t>
            </a:r>
            <a:r>
              <a:rPr lang="en-US" sz="2000" dirty="0"/>
              <a:t>effective in gathering and extracting information from large data sources and has the </a:t>
            </a:r>
            <a:r>
              <a:rPr lang="en-US" sz="2000" dirty="0" smtClean="0"/>
              <a:t>ability to </a:t>
            </a:r>
            <a:r>
              <a:rPr lang="en-US" sz="2000" dirty="0"/>
              <a:t>identify the cause and effect within data. These knowledge processing systems, </a:t>
            </a:r>
            <a:r>
              <a:rPr lang="en-US" sz="2000" dirty="0" smtClean="0"/>
              <a:t>through the </a:t>
            </a:r>
            <a:r>
              <a:rPr lang="en-US" sz="2000" dirty="0"/>
              <a:t>process of learning, identify relationships and connections between databases, </a:t>
            </a:r>
            <a:r>
              <a:rPr lang="en-US" sz="2000" dirty="0" smtClean="0"/>
              <a:t>help fulfil </a:t>
            </a:r>
            <a:r>
              <a:rPr lang="en-US" sz="2000" dirty="0"/>
              <a:t>the role of marketing companies through effectively aiding in market segmentation </a:t>
            </a:r>
            <a:r>
              <a:rPr lang="en-US" sz="2000" dirty="0" smtClean="0"/>
              <a:t>and measurement </a:t>
            </a:r>
            <a:r>
              <a:rPr lang="en-US" sz="2000" dirty="0"/>
              <a:t>of performance while reducing costs and improving accuracy.</a:t>
            </a:r>
          </a:p>
        </p:txBody>
      </p:sp>
    </p:spTree>
    <p:extLst>
      <p:ext uri="{BB962C8B-B14F-4D97-AF65-F5344CB8AC3E}">
        <p14:creationId xmlns:p14="http://schemas.microsoft.com/office/powerpoint/2010/main" val="298837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3D Printing and Human Health</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34</a:t>
            </a:fld>
            <a:endParaRPr lang="en-US" dirty="0"/>
          </a:p>
        </p:txBody>
      </p:sp>
      <p:sp>
        <p:nvSpPr>
          <p:cNvPr id="2" name="TextBox 1"/>
          <p:cNvSpPr txBox="1"/>
          <p:nvPr/>
        </p:nvSpPr>
        <p:spPr>
          <a:xfrm>
            <a:off x="290945" y="980202"/>
            <a:ext cx="8485909" cy="5632311"/>
          </a:xfrm>
          <a:prstGeom prst="rect">
            <a:avLst/>
          </a:prstGeom>
          <a:noFill/>
        </p:spPr>
        <p:txBody>
          <a:bodyPr wrap="square" rtlCol="0">
            <a:spAutoFit/>
          </a:bodyPr>
          <a:lstStyle/>
          <a:p>
            <a:r>
              <a:rPr lang="en-US" sz="2000" dirty="0" smtClean="0"/>
              <a:t>2024: The </a:t>
            </a:r>
            <a:r>
              <a:rPr lang="en-US" sz="2000" dirty="0"/>
              <a:t>first transplant of a 3D-printed </a:t>
            </a:r>
            <a:r>
              <a:rPr lang="en-US" sz="2000" dirty="0" smtClean="0"/>
              <a:t>liver</a:t>
            </a:r>
          </a:p>
          <a:p>
            <a:endParaRPr lang="en-US" sz="2000" dirty="0"/>
          </a:p>
          <a:p>
            <a:r>
              <a:rPr lang="en-US" sz="2000" dirty="0" smtClean="0"/>
              <a:t>One </a:t>
            </a:r>
            <a:r>
              <a:rPr lang="en-US" sz="2000" dirty="0"/>
              <a:t>day, 3D printers may create not only things, but also human organs – a process called “</a:t>
            </a:r>
            <a:r>
              <a:rPr lang="en-US" sz="2000" dirty="0" err="1"/>
              <a:t>bioprinting</a:t>
            </a:r>
            <a:r>
              <a:rPr lang="en-US" sz="2000" dirty="0"/>
              <a:t>”. In much </a:t>
            </a:r>
            <a:r>
              <a:rPr lang="en-US" sz="2000" dirty="0" smtClean="0"/>
              <a:t>the same </a:t>
            </a:r>
            <a:r>
              <a:rPr lang="en-US" sz="2000" dirty="0"/>
              <a:t>process as for printed objects, an organ is printed layer by layer from a digital 3D model</a:t>
            </a:r>
            <a:r>
              <a:rPr lang="en-US" sz="2000" dirty="0" smtClean="0"/>
              <a:t>.</a:t>
            </a:r>
          </a:p>
          <a:p>
            <a:endParaRPr lang="en-US" sz="2000" dirty="0"/>
          </a:p>
          <a:p>
            <a:r>
              <a:rPr lang="en-US" sz="2000" dirty="0" smtClean="0"/>
              <a:t>The </a:t>
            </a:r>
            <a:r>
              <a:rPr lang="en-US" sz="2000" dirty="0"/>
              <a:t>material used to </a:t>
            </a:r>
            <a:r>
              <a:rPr lang="en-US" sz="2000" dirty="0" smtClean="0"/>
              <a:t>print an </a:t>
            </a:r>
            <a:r>
              <a:rPr lang="en-US" sz="2000" dirty="0"/>
              <a:t>organ would obviously be different from what is used to print a bike, and experimenting can be done with the </a:t>
            </a:r>
            <a:r>
              <a:rPr lang="en-US" sz="2000" dirty="0" smtClean="0"/>
              <a:t>kinds of </a:t>
            </a:r>
            <a:r>
              <a:rPr lang="en-US" sz="2000" dirty="0"/>
              <a:t>materials that will work, such as titanium powder for making bones. 3D printing has great potential to service </a:t>
            </a:r>
            <a:r>
              <a:rPr lang="en-US" sz="2000" dirty="0" smtClean="0"/>
              <a:t>custom design </a:t>
            </a:r>
            <a:r>
              <a:rPr lang="en-US" sz="2000" dirty="0"/>
              <a:t>needs; and, there is nothing more custom than a human body. </a:t>
            </a:r>
            <a:endParaRPr lang="en-US" sz="2000" dirty="0" smtClean="0"/>
          </a:p>
          <a:p>
            <a:endParaRPr lang="en-US" sz="2000" dirty="0"/>
          </a:p>
          <a:p>
            <a:r>
              <a:rPr lang="en-US" sz="2000" dirty="0"/>
              <a:t>The first use of a 3D-printed spine implant was reported by Popular Science: [In 2014], doctors at Peking University Third Hospital successfully implanted the first </a:t>
            </a:r>
            <a:r>
              <a:rPr lang="en-US" sz="2000" dirty="0" smtClean="0"/>
              <a:t>ever 3-D-printed </a:t>
            </a:r>
            <a:r>
              <a:rPr lang="en-US" sz="2000" dirty="0"/>
              <a:t>section of vertebra into </a:t>
            </a:r>
            <a:r>
              <a:rPr lang="en-US" sz="2000" dirty="0" smtClean="0"/>
              <a:t>a </a:t>
            </a:r>
            <a:r>
              <a:rPr lang="en-US" sz="2000" dirty="0"/>
              <a:t>young patient to replace a cancerous vertebra in </a:t>
            </a:r>
            <a:r>
              <a:rPr lang="en-US" sz="2000" dirty="0" smtClean="0"/>
              <a:t>his neck</a:t>
            </a:r>
            <a:r>
              <a:rPr lang="en-US" sz="2000" dirty="0"/>
              <a:t>. The replacement vertebra was modelled from the boy’s existing vertebra, which made </a:t>
            </a:r>
            <a:r>
              <a:rPr lang="en-US" sz="2000" dirty="0" smtClean="0"/>
              <a:t>it easier </a:t>
            </a:r>
            <a:r>
              <a:rPr lang="en-US" sz="2000" dirty="0"/>
              <a:t>for them to integrate.</a:t>
            </a:r>
          </a:p>
        </p:txBody>
      </p:sp>
    </p:spTree>
    <p:extLst>
      <p:ext uri="{BB962C8B-B14F-4D97-AF65-F5344CB8AC3E}">
        <p14:creationId xmlns:p14="http://schemas.microsoft.com/office/powerpoint/2010/main" val="1580554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806" y="1090613"/>
            <a:ext cx="5446448" cy="4907973"/>
          </a:xfrm>
          <a:prstGeom prst="rect">
            <a:avLst/>
          </a:prstGeom>
        </p:spPr>
      </p:pic>
    </p:spTree>
    <p:extLst>
      <p:ext uri="{BB962C8B-B14F-4D97-AF65-F5344CB8AC3E}">
        <p14:creationId xmlns:p14="http://schemas.microsoft.com/office/powerpoint/2010/main" val="2801050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Conclusions</a:t>
            </a:r>
          </a:p>
        </p:txBody>
      </p:sp>
      <p:sp>
        <p:nvSpPr>
          <p:cNvPr id="4" name="Slide Number Placeholder 3"/>
          <p:cNvSpPr>
            <a:spLocks noGrp="1"/>
          </p:cNvSpPr>
          <p:nvPr>
            <p:ph type="sldNum" sz="quarter" idx="12"/>
          </p:nvPr>
        </p:nvSpPr>
        <p:spPr/>
        <p:txBody>
          <a:bodyPr/>
          <a:lstStyle/>
          <a:p>
            <a:fld id="{F6EFC63E-F8D9-44BB-A462-AC735E845F95}" type="slidenum">
              <a:rPr lang="en-US" smtClean="0"/>
              <a:pPr/>
              <a:t>36</a:t>
            </a:fld>
            <a:endParaRPr lang="en-US" dirty="0"/>
          </a:p>
        </p:txBody>
      </p:sp>
      <p:sp>
        <p:nvSpPr>
          <p:cNvPr id="2" name="TextBox 1"/>
          <p:cNvSpPr txBox="1"/>
          <p:nvPr/>
        </p:nvSpPr>
        <p:spPr>
          <a:xfrm>
            <a:off x="271462" y="2072779"/>
            <a:ext cx="8524875" cy="3816429"/>
          </a:xfrm>
          <a:prstGeom prst="rect">
            <a:avLst/>
          </a:prstGeom>
          <a:noFill/>
        </p:spPr>
        <p:txBody>
          <a:bodyPr wrap="square" rtlCol="0">
            <a:spAutoFit/>
          </a:bodyPr>
          <a:lstStyle/>
          <a:p>
            <a:r>
              <a:rPr lang="en-US" dirty="0"/>
              <a:t>The potential is huge. Imagine the positives of being able to access any service you want, or physical asset or tool you need, when and where you need it; or being able to predict a serious health problem before it happens, and get the needed service – or an organ perfectly made just for you – wherever you are. While the potential for democratization and transparency are great, real concerns arise. With data created on everything, will individuals still have acceptable levels of privacy? What will happen to the sense of worth, place and contribution to society that people derive from work and have felt throughout history?</a:t>
            </a:r>
          </a:p>
          <a:p>
            <a:endParaRPr lang="en-US" dirty="0"/>
          </a:p>
        </p:txBody>
      </p:sp>
      <p:sp>
        <p:nvSpPr>
          <p:cNvPr id="3" name="TextBox 2"/>
          <p:cNvSpPr txBox="1"/>
          <p:nvPr/>
        </p:nvSpPr>
        <p:spPr>
          <a:xfrm>
            <a:off x="333375" y="1009650"/>
            <a:ext cx="8505825" cy="430887"/>
          </a:xfrm>
          <a:prstGeom prst="rect">
            <a:avLst/>
          </a:prstGeom>
          <a:noFill/>
        </p:spPr>
        <p:txBody>
          <a:bodyPr wrap="square" rtlCol="0">
            <a:spAutoFit/>
          </a:bodyPr>
          <a:lstStyle/>
          <a:p>
            <a:r>
              <a:rPr lang="en-US" dirty="0" smtClean="0"/>
              <a:t>(From the 2015 WEF GAC15 Technological Tipping Points report)</a:t>
            </a:r>
            <a:endParaRPr lang="en-US" dirty="0"/>
          </a:p>
        </p:txBody>
      </p:sp>
    </p:spTree>
    <p:extLst>
      <p:ext uri="{BB962C8B-B14F-4D97-AF65-F5344CB8AC3E}">
        <p14:creationId xmlns:p14="http://schemas.microsoft.com/office/powerpoint/2010/main" val="744034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37</a:t>
            </a:fld>
            <a:endParaRPr lang="en-US" dirty="0"/>
          </a:p>
        </p:txBody>
      </p:sp>
    </p:spTree>
    <p:extLst>
      <p:ext uri="{BB962C8B-B14F-4D97-AF65-F5344CB8AC3E}">
        <p14:creationId xmlns:p14="http://schemas.microsoft.com/office/powerpoint/2010/main" val="1503820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38</a:t>
            </a:fld>
            <a:endParaRPr lang="en-US" dirty="0"/>
          </a:p>
        </p:txBody>
      </p:sp>
      <p:sp>
        <p:nvSpPr>
          <p:cNvPr id="2" name="TextBox 1"/>
          <p:cNvSpPr txBox="1"/>
          <p:nvPr/>
        </p:nvSpPr>
        <p:spPr>
          <a:xfrm>
            <a:off x="384464" y="1288472"/>
            <a:ext cx="8308686" cy="5016758"/>
          </a:xfrm>
          <a:prstGeom prst="rect">
            <a:avLst/>
          </a:prstGeom>
          <a:noFill/>
        </p:spPr>
        <p:txBody>
          <a:bodyPr wrap="square" rtlCol="0">
            <a:spAutoFit/>
          </a:bodyPr>
          <a:lstStyle/>
          <a:p>
            <a:r>
              <a:rPr lang="en-US" sz="2000" b="1" dirty="0"/>
              <a:t>About the Presentation:</a:t>
            </a:r>
          </a:p>
          <a:p>
            <a:r>
              <a:rPr lang="en-US" sz="2000" dirty="0"/>
              <a:t>This presentation on emerging technologies will explore who is interested in technology and why.  It will look at organizations and groups that make technology predictions and what they are predicting.  And it will examine the concept of technology tipping points, the point at which a technology takes off, and what the potential time frame is for various technologies to reach this point. </a:t>
            </a:r>
            <a:endParaRPr lang="en-US" sz="2000" dirty="0" smtClean="0"/>
          </a:p>
          <a:p>
            <a:endParaRPr lang="en-US" sz="2000" dirty="0"/>
          </a:p>
          <a:p>
            <a:r>
              <a:rPr lang="en-US" sz="2000" b="1" dirty="0"/>
              <a:t>About our Presenter:</a:t>
            </a:r>
          </a:p>
          <a:p>
            <a:r>
              <a:rPr lang="en-US" sz="2000" dirty="0"/>
              <a:t>Joe Vandeville is a retired Northrop Grumman engineer and a past president of INCOSE Space Coast. He has over 40 years of experience in hardware and software development in both commercial and military systems and prior to Northrop Grumman worked for ITT, Alcatel-Lucent and Rockwell Collins. He has a Bachelor of Science degree in Electronic Engineering Technology, a Master of Science degree in Computer Science and a Master of Science in Systems Engineering</a:t>
            </a:r>
            <a:r>
              <a:rPr lang="en-US" sz="2000" dirty="0" smtClean="0"/>
              <a:t>.</a:t>
            </a:r>
            <a:endParaRPr lang="en-US" sz="2000" dirty="0"/>
          </a:p>
        </p:txBody>
      </p:sp>
    </p:spTree>
    <p:extLst>
      <p:ext uri="{BB962C8B-B14F-4D97-AF65-F5344CB8AC3E}">
        <p14:creationId xmlns:p14="http://schemas.microsoft.com/office/powerpoint/2010/main" val="938329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Lazy?</a:t>
            </a:r>
          </a:p>
        </p:txBody>
      </p:sp>
      <p:sp>
        <p:nvSpPr>
          <p:cNvPr id="4" name="Slide Number Placeholder 3"/>
          <p:cNvSpPr>
            <a:spLocks noGrp="1"/>
          </p:cNvSpPr>
          <p:nvPr>
            <p:ph type="sldNum" sz="quarter" idx="12"/>
          </p:nvPr>
        </p:nvSpPr>
        <p:spPr/>
        <p:txBody>
          <a:bodyPr/>
          <a:lstStyle/>
          <a:p>
            <a:fld id="{F6EFC63E-F8D9-44BB-A462-AC735E845F95}" type="slidenum">
              <a:rPr lang="en-US" smtClean="0"/>
              <a:pPr/>
              <a:t>4</a:t>
            </a:fld>
            <a:endParaRPr lang="en-US" dirty="0"/>
          </a:p>
        </p:txBody>
      </p:sp>
      <p:sp>
        <p:nvSpPr>
          <p:cNvPr id="5" name="TextBox 4"/>
          <p:cNvSpPr txBox="1"/>
          <p:nvPr/>
        </p:nvSpPr>
        <p:spPr>
          <a:xfrm>
            <a:off x="363682" y="1690526"/>
            <a:ext cx="5756563" cy="2246769"/>
          </a:xfrm>
          <a:prstGeom prst="rect">
            <a:avLst/>
          </a:prstGeom>
          <a:noFill/>
        </p:spPr>
        <p:txBody>
          <a:bodyPr wrap="square" rtlCol="0">
            <a:spAutoFit/>
          </a:bodyPr>
          <a:lstStyle/>
          <a:p>
            <a:pPr eaLnBrk="1" hangingPunct="1"/>
            <a:r>
              <a:rPr lang="en-US" sz="2000" dirty="0" smtClean="0"/>
              <a:t>Rear </a:t>
            </a:r>
            <a:r>
              <a:rPr lang="en-US" sz="2000" dirty="0"/>
              <a:t>Admiral </a:t>
            </a:r>
            <a:r>
              <a:rPr lang="en-US" sz="2000" dirty="0" smtClean="0"/>
              <a:t>Hopper is </a:t>
            </a:r>
            <a:r>
              <a:rPr lang="en-US" sz="2000" dirty="0"/>
              <a:t>best known for the invention of the compiler, </a:t>
            </a:r>
            <a:r>
              <a:rPr lang="en-US" sz="2000" dirty="0" smtClean="0"/>
              <a:t>the </a:t>
            </a:r>
            <a:r>
              <a:rPr lang="en-US" sz="2000" dirty="0"/>
              <a:t>intermediate program that translates English language instructions into the language of the target computer. She did this, she said, because she was lazy and hoped that 'the programmer may return to being a mathematician.'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611" y="2068150"/>
            <a:ext cx="2397539" cy="2421514"/>
          </a:xfrm>
          <a:prstGeom prst="rect">
            <a:avLst/>
          </a:prstGeom>
        </p:spPr>
      </p:pic>
      <p:sp>
        <p:nvSpPr>
          <p:cNvPr id="11" name="TextBox 10"/>
          <p:cNvSpPr txBox="1"/>
          <p:nvPr/>
        </p:nvSpPr>
        <p:spPr>
          <a:xfrm>
            <a:off x="228600" y="4686000"/>
            <a:ext cx="8329468" cy="400110"/>
          </a:xfrm>
          <a:prstGeom prst="rect">
            <a:avLst/>
          </a:prstGeom>
          <a:noFill/>
        </p:spPr>
        <p:txBody>
          <a:bodyPr wrap="square" rtlCol="0">
            <a:spAutoFit/>
          </a:bodyPr>
          <a:lstStyle/>
          <a:p>
            <a:pPr eaLnBrk="1" hangingPunct="1"/>
            <a:r>
              <a:rPr lang="en-US" sz="2000" b="1" dirty="0" smtClean="0"/>
              <a:t>Laziness </a:t>
            </a:r>
            <a:r>
              <a:rPr lang="en-US" sz="2000" b="1" dirty="0"/>
              <a:t>is the Father of Innovation </a:t>
            </a:r>
            <a:r>
              <a:rPr lang="en-US" sz="2000" dirty="0"/>
              <a:t>- Professor John </a:t>
            </a:r>
            <a:r>
              <a:rPr lang="en-US" sz="2000" dirty="0" err="1" smtClean="0"/>
              <a:t>Atanasoff</a:t>
            </a:r>
            <a:endParaRPr lang="en-US" sz="2000" b="1" dirty="0" smtClean="0"/>
          </a:p>
        </p:txBody>
      </p:sp>
      <p:sp>
        <p:nvSpPr>
          <p:cNvPr id="2" name="TextBox 1"/>
          <p:cNvSpPr txBox="1"/>
          <p:nvPr/>
        </p:nvSpPr>
        <p:spPr>
          <a:xfrm>
            <a:off x="2320422" y="859069"/>
            <a:ext cx="4503156" cy="430887"/>
          </a:xfrm>
          <a:prstGeom prst="rect">
            <a:avLst/>
          </a:prstGeom>
          <a:noFill/>
        </p:spPr>
        <p:txBody>
          <a:bodyPr wrap="none" rtlCol="0">
            <a:spAutoFit/>
          </a:bodyPr>
          <a:lstStyle/>
          <a:p>
            <a:r>
              <a:rPr lang="en-US" dirty="0" smtClean="0"/>
              <a:t>(He can’t be talking about me . . . )</a:t>
            </a:r>
            <a:endParaRPr lang="en-US" dirty="0"/>
          </a:p>
        </p:txBody>
      </p:sp>
      <p:sp>
        <p:nvSpPr>
          <p:cNvPr id="8" name="TextBox 7"/>
          <p:cNvSpPr txBox="1"/>
          <p:nvPr/>
        </p:nvSpPr>
        <p:spPr>
          <a:xfrm>
            <a:off x="228600" y="1290416"/>
            <a:ext cx="8769927" cy="400110"/>
          </a:xfrm>
          <a:prstGeom prst="rect">
            <a:avLst/>
          </a:prstGeom>
          <a:noFill/>
        </p:spPr>
        <p:txBody>
          <a:bodyPr wrap="square" rtlCol="0">
            <a:spAutoFit/>
          </a:bodyPr>
          <a:lstStyle/>
          <a:p>
            <a:pPr eaLnBrk="1" hangingPunct="1"/>
            <a:r>
              <a:rPr lang="en-US" sz="2000" b="1" dirty="0"/>
              <a:t>Laziness is the Mother of </a:t>
            </a:r>
            <a:r>
              <a:rPr lang="en-US" sz="2000" b="1" dirty="0" smtClean="0"/>
              <a:t>Invention </a:t>
            </a:r>
            <a:r>
              <a:rPr lang="en-US" sz="2000" dirty="0" smtClean="0"/>
              <a:t>– Rear Admiral Grace Murray Hopper</a:t>
            </a:r>
            <a:endParaRPr lang="en-US" sz="2000" dirty="0"/>
          </a:p>
        </p:txBody>
      </p:sp>
      <p:sp>
        <p:nvSpPr>
          <p:cNvPr id="9" name="TextBox 8"/>
          <p:cNvSpPr txBox="1"/>
          <p:nvPr/>
        </p:nvSpPr>
        <p:spPr>
          <a:xfrm>
            <a:off x="509732" y="5042033"/>
            <a:ext cx="8329468" cy="1323439"/>
          </a:xfrm>
          <a:prstGeom prst="rect">
            <a:avLst/>
          </a:prstGeom>
          <a:noFill/>
        </p:spPr>
        <p:txBody>
          <a:bodyPr wrap="square" rtlCol="0">
            <a:spAutoFit/>
          </a:bodyPr>
          <a:lstStyle/>
          <a:p>
            <a:pPr eaLnBrk="1" hangingPunct="1"/>
            <a:r>
              <a:rPr lang="en-US" sz="2000" dirty="0" smtClean="0"/>
              <a:t>Professor </a:t>
            </a:r>
            <a:r>
              <a:rPr lang="en-US" sz="2000" dirty="0" err="1" smtClean="0"/>
              <a:t>Atanasoff</a:t>
            </a:r>
            <a:r>
              <a:rPr lang="en-US" sz="2000" dirty="0"/>
              <a:t>, along with graduate student Clifford Berry, built the world’s first electronic-digital computer back in the late 1930’s. Why did he do this? He said, “I was too lazy to calculate and so I invented the computer</a:t>
            </a:r>
            <a:r>
              <a:rPr lang="en-US" sz="2000" dirty="0" smtClean="0"/>
              <a:t>.”</a:t>
            </a:r>
            <a:endParaRPr lang="en-US" sz="2000" dirty="0"/>
          </a:p>
        </p:txBody>
      </p:sp>
    </p:spTree>
    <p:extLst>
      <p:ext uri="{BB962C8B-B14F-4D97-AF65-F5344CB8AC3E}">
        <p14:creationId xmlns:p14="http://schemas.microsoft.com/office/powerpoint/2010/main" val="3343339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Where to Find Out . . .</a:t>
            </a:r>
          </a:p>
        </p:txBody>
      </p:sp>
      <p:sp>
        <p:nvSpPr>
          <p:cNvPr id="4" name="Slide Number Placeholder 3"/>
          <p:cNvSpPr>
            <a:spLocks noGrp="1"/>
          </p:cNvSpPr>
          <p:nvPr>
            <p:ph type="sldNum" sz="quarter" idx="12"/>
          </p:nvPr>
        </p:nvSpPr>
        <p:spPr/>
        <p:txBody>
          <a:bodyPr/>
          <a:lstStyle/>
          <a:p>
            <a:fld id="{F6EFC63E-F8D9-44BB-A462-AC735E845F95}" type="slidenum">
              <a:rPr lang="en-US" smtClean="0"/>
              <a:pPr/>
              <a:t>5</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0558"/>
          <a:stretch/>
        </p:blipFill>
        <p:spPr>
          <a:xfrm>
            <a:off x="3186834" y="1197446"/>
            <a:ext cx="2770332" cy="1337935"/>
          </a:xfrm>
          <a:prstGeom prst="rect">
            <a:avLst/>
          </a:prstGeom>
        </p:spPr>
      </p:pic>
      <p:sp>
        <p:nvSpPr>
          <p:cNvPr id="5" name="TextBox 4"/>
          <p:cNvSpPr txBox="1"/>
          <p:nvPr/>
        </p:nvSpPr>
        <p:spPr>
          <a:xfrm>
            <a:off x="1569027" y="2738506"/>
            <a:ext cx="6005946" cy="769441"/>
          </a:xfrm>
          <a:prstGeom prst="rect">
            <a:avLst/>
          </a:prstGeom>
          <a:solidFill>
            <a:schemeClr val="bg1">
              <a:lumMod val="85000"/>
            </a:schemeClr>
          </a:solidFill>
        </p:spPr>
        <p:txBody>
          <a:bodyPr wrap="square" rtlCol="0">
            <a:spAutoFit/>
          </a:bodyPr>
          <a:lstStyle/>
          <a:p>
            <a:pPr algn="ctr"/>
            <a:r>
              <a:rPr lang="en-US" dirty="0" smtClean="0"/>
              <a:t>This presentation is for the</a:t>
            </a:r>
          </a:p>
          <a:p>
            <a:pPr algn="ctr"/>
            <a:r>
              <a:rPr lang="en-US" dirty="0" smtClean="0"/>
              <a:t>curious and lazy</a:t>
            </a:r>
            <a:endParaRPr lang="en-US" dirty="0"/>
          </a:p>
        </p:txBody>
      </p:sp>
      <p:sp>
        <p:nvSpPr>
          <p:cNvPr id="8" name="TextBox 7"/>
          <p:cNvSpPr txBox="1"/>
          <p:nvPr/>
        </p:nvSpPr>
        <p:spPr>
          <a:xfrm>
            <a:off x="1208808" y="3912387"/>
            <a:ext cx="6726383" cy="1785104"/>
          </a:xfrm>
          <a:prstGeom prst="rect">
            <a:avLst/>
          </a:prstGeom>
          <a:noFill/>
        </p:spPr>
        <p:txBody>
          <a:bodyPr wrap="square" rtlCol="0">
            <a:spAutoFit/>
          </a:bodyPr>
          <a:lstStyle/>
          <a:p>
            <a:pPr algn="ctr"/>
            <a:r>
              <a:rPr lang="en-US" dirty="0" smtClean="0"/>
              <a:t>The scholarly stuff is often very narrowly focused and dry. It may not peak your interest unless you are in that field.</a:t>
            </a:r>
          </a:p>
          <a:p>
            <a:pPr algn="ctr"/>
            <a:endParaRPr lang="en-US" dirty="0" smtClean="0"/>
          </a:p>
          <a:p>
            <a:pPr algn="ctr"/>
            <a:r>
              <a:rPr lang="en-US" dirty="0" smtClean="0"/>
              <a:t>BUT – it is incredibly important to work that follows.</a:t>
            </a:r>
            <a:endParaRPr lang="en-US" dirty="0"/>
          </a:p>
        </p:txBody>
      </p:sp>
    </p:spTree>
    <p:extLst>
      <p:ext uri="{BB962C8B-B14F-4D97-AF65-F5344CB8AC3E}">
        <p14:creationId xmlns:p14="http://schemas.microsoft.com/office/powerpoint/2010/main" val="1650748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Where to Find Out . . .</a:t>
            </a:r>
          </a:p>
        </p:txBody>
      </p:sp>
      <p:sp>
        <p:nvSpPr>
          <p:cNvPr id="4" name="Slide Number Placeholder 3"/>
          <p:cNvSpPr>
            <a:spLocks noGrp="1"/>
          </p:cNvSpPr>
          <p:nvPr>
            <p:ph type="sldNum" sz="quarter" idx="12"/>
          </p:nvPr>
        </p:nvSpPr>
        <p:spPr/>
        <p:txBody>
          <a:bodyPr/>
          <a:lstStyle/>
          <a:p>
            <a:fld id="{F6EFC63E-F8D9-44BB-A462-AC735E845F95}" type="slidenum">
              <a:rPr lang="en-US" smtClean="0"/>
              <a:pPr/>
              <a:t>6</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0558"/>
          <a:stretch/>
        </p:blipFill>
        <p:spPr>
          <a:xfrm>
            <a:off x="3186834" y="1197446"/>
            <a:ext cx="2770332" cy="1337935"/>
          </a:xfrm>
          <a:prstGeom prst="rect">
            <a:avLst/>
          </a:prstGeom>
        </p:spPr>
      </p:pic>
      <p:sp>
        <p:nvSpPr>
          <p:cNvPr id="5" name="TextBox 4"/>
          <p:cNvSpPr txBox="1"/>
          <p:nvPr/>
        </p:nvSpPr>
        <p:spPr>
          <a:xfrm>
            <a:off x="1530927" y="2415341"/>
            <a:ext cx="6005946" cy="707886"/>
          </a:xfrm>
          <a:prstGeom prst="rect">
            <a:avLst/>
          </a:prstGeom>
          <a:solidFill>
            <a:schemeClr val="bg1">
              <a:lumMod val="85000"/>
            </a:schemeClr>
          </a:solidFill>
        </p:spPr>
        <p:txBody>
          <a:bodyPr wrap="square" rtlCol="0">
            <a:spAutoFit/>
          </a:bodyPr>
          <a:lstStyle/>
          <a:p>
            <a:pPr algn="ctr"/>
            <a:r>
              <a:rPr lang="en-US" sz="4000" b="1" dirty="0" smtClean="0">
                <a:solidFill>
                  <a:srgbClr val="FF0000"/>
                </a:solidFill>
              </a:rPr>
              <a:t>Caution</a:t>
            </a:r>
            <a:endParaRPr lang="en-US" sz="4000" b="1" dirty="0">
              <a:solidFill>
                <a:srgbClr val="FF0000"/>
              </a:solidFill>
            </a:endParaRPr>
          </a:p>
        </p:txBody>
      </p:sp>
      <p:sp>
        <p:nvSpPr>
          <p:cNvPr id="8" name="TextBox 7"/>
          <p:cNvSpPr txBox="1"/>
          <p:nvPr/>
        </p:nvSpPr>
        <p:spPr>
          <a:xfrm>
            <a:off x="1170708" y="3123227"/>
            <a:ext cx="6726383" cy="1785104"/>
          </a:xfrm>
          <a:prstGeom prst="rect">
            <a:avLst/>
          </a:prstGeom>
          <a:noFill/>
        </p:spPr>
        <p:txBody>
          <a:bodyPr wrap="square" rtlCol="0">
            <a:spAutoFit/>
          </a:bodyPr>
          <a:lstStyle/>
          <a:p>
            <a:r>
              <a:rPr lang="en-US" dirty="0" smtClean="0"/>
              <a:t>The curious &amp; lazy stuff</a:t>
            </a:r>
          </a:p>
          <a:p>
            <a:pPr marL="342900" indent="-342900">
              <a:buFont typeface="Arial" panose="020B0604020202020204" pitchFamily="34" charset="0"/>
              <a:buChar char="•"/>
            </a:pPr>
            <a:r>
              <a:rPr lang="en-US" dirty="0" smtClean="0"/>
              <a:t>may not be peer reviewed</a:t>
            </a:r>
          </a:p>
          <a:p>
            <a:pPr marL="342900" indent="-342900">
              <a:buFont typeface="Arial" panose="020B0604020202020204" pitchFamily="34" charset="0"/>
              <a:buChar char="•"/>
            </a:pPr>
            <a:r>
              <a:rPr lang="en-US" dirty="0" smtClean="0"/>
              <a:t>may not be accurate</a:t>
            </a:r>
          </a:p>
          <a:p>
            <a:pPr marL="342900" indent="-342900">
              <a:buFont typeface="Arial" panose="020B0604020202020204" pitchFamily="34" charset="0"/>
              <a:buChar char="•"/>
            </a:pPr>
            <a:r>
              <a:rPr lang="en-US" dirty="0" smtClean="0"/>
              <a:t>may be an outright lie</a:t>
            </a:r>
            <a:br>
              <a:rPr lang="en-US" dirty="0" smtClean="0"/>
            </a:br>
            <a:r>
              <a:rPr lang="en-US" dirty="0" smtClean="0"/>
              <a:t>(aka </a:t>
            </a:r>
            <a:r>
              <a:rPr lang="en-US" i="1" dirty="0" smtClean="0"/>
              <a:t>alternative facts</a:t>
            </a:r>
            <a:r>
              <a:rPr lang="en-US" dirty="0" smtClean="0"/>
              <a:t>)</a:t>
            </a:r>
            <a:endParaRPr lang="en-US" dirty="0"/>
          </a:p>
        </p:txBody>
      </p:sp>
      <p:sp>
        <p:nvSpPr>
          <p:cNvPr id="2" name="TextBox 1"/>
          <p:cNvSpPr txBox="1"/>
          <p:nvPr/>
        </p:nvSpPr>
        <p:spPr>
          <a:xfrm>
            <a:off x="266700" y="5636854"/>
            <a:ext cx="8610600" cy="769441"/>
          </a:xfrm>
          <a:prstGeom prst="rect">
            <a:avLst/>
          </a:prstGeom>
          <a:noFill/>
        </p:spPr>
        <p:txBody>
          <a:bodyPr wrap="square" rtlCol="0">
            <a:spAutoFit/>
          </a:bodyPr>
          <a:lstStyle/>
          <a:p>
            <a:r>
              <a:rPr lang="en-US" dirty="0" smtClean="0"/>
              <a:t>Note: the same may be said for fine literature (like science fiction) but it is still fun and may make your creative juices flow.</a:t>
            </a:r>
            <a:endParaRPr lang="en-US" dirty="0"/>
          </a:p>
        </p:txBody>
      </p:sp>
      <p:pic>
        <p:nvPicPr>
          <p:cNvPr id="6" name="Picture 5"/>
          <p:cNvPicPr>
            <a:picLocks noChangeAspect="1"/>
          </p:cNvPicPr>
          <p:nvPr/>
        </p:nvPicPr>
        <p:blipFill>
          <a:blip r:embed="rId4"/>
          <a:stretch>
            <a:fillRect/>
          </a:stretch>
        </p:blipFill>
        <p:spPr>
          <a:xfrm>
            <a:off x="4572000" y="4532167"/>
            <a:ext cx="1558994" cy="1033681"/>
          </a:xfrm>
          <a:prstGeom prst="rect">
            <a:avLst/>
          </a:prstGeom>
        </p:spPr>
      </p:pic>
    </p:spTree>
    <p:extLst>
      <p:ext uri="{BB962C8B-B14F-4D97-AF65-F5344CB8AC3E}">
        <p14:creationId xmlns:p14="http://schemas.microsoft.com/office/powerpoint/2010/main" val="3894717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Where to Find Out . . .</a:t>
            </a:r>
          </a:p>
        </p:txBody>
      </p:sp>
      <p:sp>
        <p:nvSpPr>
          <p:cNvPr id="4" name="Slide Number Placeholder 3"/>
          <p:cNvSpPr>
            <a:spLocks noGrp="1"/>
          </p:cNvSpPr>
          <p:nvPr>
            <p:ph type="sldNum" sz="quarter" idx="12"/>
          </p:nvPr>
        </p:nvSpPr>
        <p:spPr/>
        <p:txBody>
          <a:bodyPr/>
          <a:lstStyle/>
          <a:p>
            <a:fld id="{F6EFC63E-F8D9-44BB-A462-AC735E845F95}" type="slidenum">
              <a:rPr lang="en-US" smtClean="0"/>
              <a:pPr/>
              <a:t>7</a:t>
            </a:fld>
            <a:endParaRPr lang="en-US" dirty="0"/>
          </a:p>
        </p:txBody>
      </p:sp>
      <p:sp>
        <p:nvSpPr>
          <p:cNvPr id="6" name="TextBox 5"/>
          <p:cNvSpPr txBox="1"/>
          <p:nvPr/>
        </p:nvSpPr>
        <p:spPr>
          <a:xfrm>
            <a:off x="576943" y="1090613"/>
            <a:ext cx="7990114" cy="6017032"/>
          </a:xfrm>
          <a:prstGeom prst="rect">
            <a:avLst/>
          </a:prstGeom>
          <a:noFill/>
        </p:spPr>
        <p:txBody>
          <a:bodyPr wrap="square" rtlCol="0">
            <a:spAutoFit/>
          </a:bodyPr>
          <a:lstStyle/>
          <a:p>
            <a:pPr algn="ctr"/>
            <a:r>
              <a:rPr lang="en-US" sz="1600" b="1" dirty="0"/>
              <a:t>World Economic </a:t>
            </a:r>
            <a:r>
              <a:rPr lang="en-US" sz="1600" b="1" dirty="0" smtClean="0"/>
              <a:t>Forum</a:t>
            </a:r>
            <a:endParaRPr lang="en-US" sz="1600" dirty="0" smtClean="0"/>
          </a:p>
          <a:p>
            <a:pPr algn="ctr"/>
            <a:r>
              <a:rPr lang="en-US" sz="1200" dirty="0"/>
              <a:t>www.weforum.org</a:t>
            </a:r>
            <a:endParaRPr lang="en-US" sz="1200" dirty="0">
              <a:hlinkClick r:id="rId3"/>
            </a:endParaRPr>
          </a:p>
          <a:p>
            <a:pPr algn="ctr">
              <a:spcBef>
                <a:spcPts val="600"/>
              </a:spcBef>
              <a:spcAft>
                <a:spcPts val="0"/>
              </a:spcAft>
            </a:pPr>
            <a:r>
              <a:rPr lang="en-US" sz="1600" b="1" dirty="0" smtClean="0"/>
              <a:t>Gartner Group</a:t>
            </a:r>
            <a:endParaRPr lang="en-US" sz="1600" dirty="0" smtClean="0"/>
          </a:p>
          <a:p>
            <a:pPr algn="ctr"/>
            <a:r>
              <a:rPr lang="en-US" sz="1200" dirty="0"/>
              <a:t>www.gartner.com</a:t>
            </a:r>
          </a:p>
          <a:p>
            <a:pPr algn="ctr">
              <a:spcBef>
                <a:spcPts val="600"/>
              </a:spcBef>
              <a:spcAft>
                <a:spcPts val="0"/>
              </a:spcAft>
            </a:pPr>
            <a:r>
              <a:rPr lang="en-US" sz="1600" b="1" dirty="0" smtClean="0"/>
              <a:t>Google (search engine)</a:t>
            </a:r>
          </a:p>
          <a:p>
            <a:pPr algn="ctr">
              <a:spcBef>
                <a:spcPts val="600"/>
              </a:spcBef>
            </a:pPr>
            <a:r>
              <a:rPr lang="en-US" sz="1600" b="1" dirty="0" smtClean="0"/>
              <a:t>MIT Technology Review</a:t>
            </a:r>
          </a:p>
          <a:p>
            <a:pPr algn="ctr"/>
            <a:r>
              <a:rPr lang="en-US" sz="1200" dirty="0"/>
              <a:t>www.technologyreview.com</a:t>
            </a:r>
          </a:p>
          <a:p>
            <a:pPr algn="ctr">
              <a:spcBef>
                <a:spcPts val="600"/>
              </a:spcBef>
            </a:pPr>
            <a:r>
              <a:rPr lang="en-US" sz="1600" b="1" dirty="0" smtClean="0"/>
              <a:t>Scientific American</a:t>
            </a:r>
          </a:p>
          <a:p>
            <a:pPr algn="ctr"/>
            <a:r>
              <a:rPr lang="en-US" sz="1200" dirty="0"/>
              <a:t>www.scientificamerican.com</a:t>
            </a:r>
          </a:p>
          <a:p>
            <a:pPr algn="ctr">
              <a:spcBef>
                <a:spcPts val="600"/>
              </a:spcBef>
            </a:pPr>
            <a:r>
              <a:rPr lang="en-US" sz="1600" b="1" dirty="0" smtClean="0"/>
              <a:t>Tech News World</a:t>
            </a:r>
            <a:endParaRPr lang="en-US" sz="1600" dirty="0" smtClean="0"/>
          </a:p>
          <a:p>
            <a:pPr algn="ctr"/>
            <a:r>
              <a:rPr lang="en-US" sz="1200" dirty="0"/>
              <a:t>www.technewsworld.com</a:t>
            </a:r>
          </a:p>
          <a:p>
            <a:pPr algn="ctr">
              <a:spcBef>
                <a:spcPts val="600"/>
              </a:spcBef>
            </a:pPr>
            <a:r>
              <a:rPr lang="en-US" sz="1600" b="1" dirty="0" smtClean="0"/>
              <a:t>New Atlas (was </a:t>
            </a:r>
            <a:r>
              <a:rPr lang="en-US" sz="1600" b="1" dirty="0" err="1" smtClean="0"/>
              <a:t>Gizmag</a:t>
            </a:r>
            <a:r>
              <a:rPr lang="en-US" sz="1600" b="1" dirty="0" smtClean="0"/>
              <a:t>)</a:t>
            </a:r>
            <a:endParaRPr lang="en-US" sz="1600" dirty="0" smtClean="0"/>
          </a:p>
          <a:p>
            <a:pPr algn="ctr"/>
            <a:r>
              <a:rPr lang="en-US" sz="1200" dirty="0"/>
              <a:t>newatlas.com/</a:t>
            </a:r>
          </a:p>
          <a:p>
            <a:pPr algn="ctr">
              <a:spcBef>
                <a:spcPts val="600"/>
              </a:spcBef>
            </a:pPr>
            <a:r>
              <a:rPr lang="en-US" sz="1600" b="1" dirty="0" smtClean="0"/>
              <a:t>Harvard Business Review</a:t>
            </a:r>
          </a:p>
          <a:p>
            <a:pPr algn="ctr"/>
            <a:r>
              <a:rPr lang="en-US" sz="1200" dirty="0" smtClean="0"/>
              <a:t>hbr.org</a:t>
            </a:r>
            <a:endParaRPr lang="en-US" sz="1200" dirty="0">
              <a:hlinkClick r:id="rId4"/>
            </a:endParaRPr>
          </a:p>
          <a:p>
            <a:pPr algn="ctr"/>
            <a:r>
              <a:rPr lang="en-US" sz="1200" dirty="0" smtClean="0">
                <a:hlinkClick r:id="rId4"/>
              </a:rPr>
              <a:t>https</a:t>
            </a:r>
            <a:r>
              <a:rPr lang="en-US" sz="1200" dirty="0">
                <a:hlinkClick r:id="rId4"/>
              </a:rPr>
              <a:t>://</a:t>
            </a:r>
            <a:r>
              <a:rPr lang="en-US" sz="1200" dirty="0" smtClean="0">
                <a:hlinkClick r:id="rId4"/>
              </a:rPr>
              <a:t>hbr.org/2015/12/8-tech-trends-to-watch-in-2016</a:t>
            </a:r>
            <a:endParaRPr lang="en-US" sz="1200" dirty="0" smtClean="0"/>
          </a:p>
          <a:p>
            <a:pPr algn="ctr">
              <a:spcBef>
                <a:spcPts val="600"/>
              </a:spcBef>
            </a:pPr>
            <a:r>
              <a:rPr lang="en-US" sz="1600" b="1" dirty="0" smtClean="0"/>
              <a:t>Forbes</a:t>
            </a:r>
            <a:endParaRPr lang="en-US" sz="1600" b="1" dirty="0"/>
          </a:p>
          <a:p>
            <a:pPr algn="ctr"/>
            <a:r>
              <a:rPr lang="en-US" sz="1200" dirty="0">
                <a:hlinkClick r:id="rId5"/>
              </a:rPr>
              <a:t>http://www.forbes.com</a:t>
            </a:r>
            <a:r>
              <a:rPr lang="en-US" sz="1200" dirty="0" smtClean="0">
                <a:hlinkClick r:id="rId5"/>
              </a:rPr>
              <a:t>/</a:t>
            </a:r>
            <a:endParaRPr lang="en-US" sz="1200" dirty="0" smtClean="0"/>
          </a:p>
          <a:p>
            <a:pPr algn="ctr">
              <a:spcBef>
                <a:spcPts val="600"/>
              </a:spcBef>
            </a:pPr>
            <a:r>
              <a:rPr lang="en-US" sz="1600" b="1" dirty="0" smtClean="0"/>
              <a:t>Florida </a:t>
            </a:r>
            <a:r>
              <a:rPr lang="en-US" sz="1600" b="1" dirty="0"/>
              <a:t>Today </a:t>
            </a:r>
            <a:r>
              <a:rPr lang="en-US" sz="1600" b="1" dirty="0" smtClean="0"/>
              <a:t>newspaper </a:t>
            </a:r>
          </a:p>
          <a:p>
            <a:pPr algn="ctr"/>
            <a:r>
              <a:rPr lang="en-US" sz="1600" dirty="0" smtClean="0"/>
              <a:t>“</a:t>
            </a:r>
            <a:r>
              <a:rPr lang="en-US" sz="1600" dirty="0"/>
              <a:t>Technology Today” column </a:t>
            </a:r>
            <a:endParaRPr lang="en-US" sz="1600" dirty="0" smtClean="0"/>
          </a:p>
          <a:p>
            <a:pPr algn="ctr"/>
            <a:endParaRPr lang="en-US" sz="1600" dirty="0"/>
          </a:p>
          <a:p>
            <a:pPr algn="ctr"/>
            <a:endParaRPr lang="en-US" sz="1600" dirty="0" smtClean="0"/>
          </a:p>
          <a:p>
            <a:pPr algn="ctr"/>
            <a:endParaRPr lang="en-US" sz="1600" dirty="0"/>
          </a:p>
        </p:txBody>
      </p:sp>
    </p:spTree>
    <p:extLst>
      <p:ext uri="{BB962C8B-B14F-4D97-AF65-F5344CB8AC3E}">
        <p14:creationId xmlns:p14="http://schemas.microsoft.com/office/powerpoint/2010/main" val="3092052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World </a:t>
            </a:r>
            <a:r>
              <a:rPr lang="en-US" dirty="0"/>
              <a:t>Economic Forum </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8</a:t>
            </a:fld>
            <a:endParaRPr lang="en-US" dirty="0"/>
          </a:p>
        </p:txBody>
      </p:sp>
      <p:sp>
        <p:nvSpPr>
          <p:cNvPr id="6" name="TextBox 5"/>
          <p:cNvSpPr txBox="1"/>
          <p:nvPr/>
        </p:nvSpPr>
        <p:spPr>
          <a:xfrm>
            <a:off x="1312040" y="1075313"/>
            <a:ext cx="7990114" cy="338554"/>
          </a:xfrm>
          <a:prstGeom prst="rect">
            <a:avLst/>
          </a:prstGeom>
          <a:noFill/>
        </p:spPr>
        <p:txBody>
          <a:bodyPr wrap="square" rtlCol="0">
            <a:spAutoFit/>
          </a:bodyPr>
          <a:lstStyle/>
          <a:p>
            <a:pPr algn="ctr"/>
            <a:r>
              <a:rPr lang="en-US" sz="1600" dirty="0">
                <a:hlinkClick r:id="rId3"/>
              </a:rPr>
              <a:t>https://www.weforum.org/agenda/2016/06/top-10-emerging-technologies-2016</a:t>
            </a:r>
            <a:endParaRPr lang="en-US" sz="1600" dirty="0"/>
          </a:p>
        </p:txBody>
      </p:sp>
      <p:pic>
        <p:nvPicPr>
          <p:cNvPr id="3" name="Picture 2"/>
          <p:cNvPicPr>
            <a:picLocks noChangeAspect="1"/>
          </p:cNvPicPr>
          <p:nvPr/>
        </p:nvPicPr>
        <p:blipFill rotWithShape="1">
          <a:blip r:embed="rId4"/>
          <a:srcRect l="14879" t="30574" r="16487" b="4806"/>
          <a:stretch/>
        </p:blipFill>
        <p:spPr>
          <a:xfrm>
            <a:off x="1068636" y="1879580"/>
            <a:ext cx="7171981" cy="4110771"/>
          </a:xfrm>
          <a:prstGeom prst="rect">
            <a:avLst/>
          </a:prstGeom>
        </p:spPr>
      </p:pic>
      <p:pic>
        <p:nvPicPr>
          <p:cNvPr id="5" name="Picture 4"/>
          <p:cNvPicPr>
            <a:picLocks noChangeAspect="1"/>
          </p:cNvPicPr>
          <p:nvPr/>
        </p:nvPicPr>
        <p:blipFill rotWithShape="1">
          <a:blip r:embed="rId5"/>
          <a:srcRect l="60872" t="18366" r="19060" b="53184"/>
          <a:stretch/>
        </p:blipFill>
        <p:spPr>
          <a:xfrm>
            <a:off x="315418" y="886672"/>
            <a:ext cx="1133076" cy="1054390"/>
          </a:xfrm>
          <a:prstGeom prst="rect">
            <a:avLst/>
          </a:prstGeom>
        </p:spPr>
      </p:pic>
      <p:sp>
        <p:nvSpPr>
          <p:cNvPr id="2" name="TextBox 1"/>
          <p:cNvSpPr txBox="1"/>
          <p:nvPr/>
        </p:nvSpPr>
        <p:spPr>
          <a:xfrm>
            <a:off x="1068636" y="6090563"/>
            <a:ext cx="7067800" cy="430887"/>
          </a:xfrm>
          <a:prstGeom prst="rect">
            <a:avLst/>
          </a:prstGeom>
          <a:noFill/>
        </p:spPr>
        <p:txBody>
          <a:bodyPr wrap="square" rtlCol="0">
            <a:spAutoFit/>
          </a:bodyPr>
          <a:lstStyle/>
          <a:p>
            <a:pPr algn="ctr"/>
            <a:r>
              <a:rPr lang="en-US" dirty="0" smtClean="0"/>
              <a:t>The Report is an 18 page pdf.</a:t>
            </a:r>
            <a:endParaRPr lang="en-US" dirty="0"/>
          </a:p>
        </p:txBody>
      </p:sp>
    </p:spTree>
    <p:extLst>
      <p:ext uri="{BB962C8B-B14F-4D97-AF65-F5344CB8AC3E}">
        <p14:creationId xmlns:p14="http://schemas.microsoft.com/office/powerpoint/2010/main" val="591670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World </a:t>
            </a:r>
            <a:r>
              <a:rPr lang="en-US" dirty="0"/>
              <a:t>Economic Forum </a:t>
            </a:r>
            <a:endParaRPr lang="en-US" dirty="0" smtClean="0"/>
          </a:p>
        </p:txBody>
      </p:sp>
      <p:sp>
        <p:nvSpPr>
          <p:cNvPr id="4" name="Slide Number Placeholder 3"/>
          <p:cNvSpPr>
            <a:spLocks noGrp="1"/>
          </p:cNvSpPr>
          <p:nvPr>
            <p:ph type="sldNum" sz="quarter" idx="12"/>
          </p:nvPr>
        </p:nvSpPr>
        <p:spPr/>
        <p:txBody>
          <a:bodyPr/>
          <a:lstStyle/>
          <a:p>
            <a:fld id="{F6EFC63E-F8D9-44BB-A462-AC735E845F95}" type="slidenum">
              <a:rPr lang="en-US" smtClean="0"/>
              <a:pPr/>
              <a:t>9</a:t>
            </a:fld>
            <a:endParaRPr lang="en-US" dirty="0"/>
          </a:p>
        </p:txBody>
      </p:sp>
      <p:sp>
        <p:nvSpPr>
          <p:cNvPr id="6" name="TextBox 5"/>
          <p:cNvSpPr txBox="1"/>
          <p:nvPr/>
        </p:nvSpPr>
        <p:spPr>
          <a:xfrm>
            <a:off x="1312040" y="1075313"/>
            <a:ext cx="7990114" cy="338554"/>
          </a:xfrm>
          <a:prstGeom prst="rect">
            <a:avLst/>
          </a:prstGeom>
          <a:noFill/>
        </p:spPr>
        <p:txBody>
          <a:bodyPr wrap="square" rtlCol="0">
            <a:spAutoFit/>
          </a:bodyPr>
          <a:lstStyle/>
          <a:p>
            <a:pPr algn="ctr"/>
            <a:r>
              <a:rPr lang="en-US" sz="1600" dirty="0">
                <a:hlinkClick r:id="rId3"/>
              </a:rPr>
              <a:t>https://www.weforum.org/agenda/2016/06/top-10-emerging-technologies-2016</a:t>
            </a:r>
            <a:endParaRPr lang="en-US" sz="1600" dirty="0"/>
          </a:p>
        </p:txBody>
      </p:sp>
      <p:sp>
        <p:nvSpPr>
          <p:cNvPr id="5" name="TextBox 4"/>
          <p:cNvSpPr txBox="1"/>
          <p:nvPr/>
        </p:nvSpPr>
        <p:spPr>
          <a:xfrm>
            <a:off x="787706" y="1941062"/>
            <a:ext cx="7568588" cy="4170372"/>
          </a:xfrm>
          <a:prstGeom prst="rect">
            <a:avLst/>
          </a:prstGeom>
          <a:noFill/>
        </p:spPr>
        <p:txBody>
          <a:bodyPr wrap="square" rtlCol="0">
            <a:spAutoFit/>
          </a:bodyPr>
          <a:lstStyle/>
          <a:p>
            <a:pPr>
              <a:spcAft>
                <a:spcPts val="600"/>
              </a:spcAft>
            </a:pPr>
            <a:r>
              <a:rPr lang="en-US" dirty="0"/>
              <a:t>1. </a:t>
            </a:r>
            <a:r>
              <a:rPr lang="en-US" dirty="0" smtClean="0"/>
              <a:t>	</a:t>
            </a:r>
            <a:r>
              <a:rPr lang="en-US" dirty="0" err="1" smtClean="0"/>
              <a:t>Nanosensors</a:t>
            </a:r>
            <a:r>
              <a:rPr lang="en-US" dirty="0" smtClean="0"/>
              <a:t> </a:t>
            </a:r>
            <a:r>
              <a:rPr lang="en-US" dirty="0"/>
              <a:t>and the Internet of </a:t>
            </a:r>
            <a:r>
              <a:rPr lang="en-US" dirty="0" err="1"/>
              <a:t>Nanothings</a:t>
            </a:r>
            <a:r>
              <a:rPr lang="en-US" dirty="0"/>
              <a:t> </a:t>
            </a:r>
          </a:p>
          <a:p>
            <a:pPr>
              <a:spcAft>
                <a:spcPts val="600"/>
              </a:spcAft>
            </a:pPr>
            <a:r>
              <a:rPr lang="en-US" dirty="0"/>
              <a:t>2. </a:t>
            </a:r>
            <a:r>
              <a:rPr lang="en-US" dirty="0" smtClean="0"/>
              <a:t>	Next </a:t>
            </a:r>
            <a:r>
              <a:rPr lang="en-US" dirty="0"/>
              <a:t>Generation Batteries</a:t>
            </a:r>
          </a:p>
          <a:p>
            <a:pPr>
              <a:spcAft>
                <a:spcPts val="600"/>
              </a:spcAft>
            </a:pPr>
            <a:r>
              <a:rPr lang="en-US" dirty="0"/>
              <a:t>3. </a:t>
            </a:r>
            <a:r>
              <a:rPr lang="en-US" dirty="0" smtClean="0"/>
              <a:t>	The </a:t>
            </a:r>
            <a:r>
              <a:rPr lang="en-US" dirty="0" err="1"/>
              <a:t>Blockchain</a:t>
            </a:r>
            <a:endParaRPr lang="en-US" dirty="0"/>
          </a:p>
          <a:p>
            <a:pPr>
              <a:spcAft>
                <a:spcPts val="600"/>
              </a:spcAft>
            </a:pPr>
            <a:r>
              <a:rPr lang="en-US" dirty="0"/>
              <a:t>4. </a:t>
            </a:r>
            <a:r>
              <a:rPr lang="en-US" dirty="0" smtClean="0"/>
              <a:t>	2D </a:t>
            </a:r>
            <a:r>
              <a:rPr lang="en-US" dirty="0"/>
              <a:t>Materials</a:t>
            </a:r>
          </a:p>
          <a:p>
            <a:pPr>
              <a:spcAft>
                <a:spcPts val="600"/>
              </a:spcAft>
            </a:pPr>
            <a:r>
              <a:rPr lang="en-US" dirty="0"/>
              <a:t>5. </a:t>
            </a:r>
            <a:r>
              <a:rPr lang="en-US" dirty="0" smtClean="0"/>
              <a:t>	Autonomous </a:t>
            </a:r>
            <a:r>
              <a:rPr lang="en-US" dirty="0"/>
              <a:t>Vehicles</a:t>
            </a:r>
          </a:p>
          <a:p>
            <a:pPr>
              <a:spcAft>
                <a:spcPts val="600"/>
              </a:spcAft>
            </a:pPr>
            <a:r>
              <a:rPr lang="en-US" dirty="0"/>
              <a:t>6. </a:t>
            </a:r>
            <a:r>
              <a:rPr lang="en-US" dirty="0" smtClean="0"/>
              <a:t>	Organs-on-chips </a:t>
            </a:r>
            <a:endParaRPr lang="en-US" dirty="0"/>
          </a:p>
          <a:p>
            <a:pPr>
              <a:spcAft>
                <a:spcPts val="600"/>
              </a:spcAft>
            </a:pPr>
            <a:r>
              <a:rPr lang="en-US" dirty="0"/>
              <a:t>7. </a:t>
            </a:r>
            <a:r>
              <a:rPr lang="en-US" dirty="0" smtClean="0"/>
              <a:t>	</a:t>
            </a:r>
            <a:r>
              <a:rPr lang="en-US" dirty="0" err="1" smtClean="0"/>
              <a:t>Perovskite</a:t>
            </a:r>
            <a:r>
              <a:rPr lang="en-US" dirty="0" smtClean="0"/>
              <a:t> </a:t>
            </a:r>
            <a:r>
              <a:rPr lang="en-US" dirty="0"/>
              <a:t>Solar Cells</a:t>
            </a:r>
          </a:p>
          <a:p>
            <a:pPr>
              <a:spcAft>
                <a:spcPts val="600"/>
              </a:spcAft>
            </a:pPr>
            <a:r>
              <a:rPr lang="en-US" dirty="0"/>
              <a:t>8. </a:t>
            </a:r>
            <a:r>
              <a:rPr lang="en-US" dirty="0" smtClean="0"/>
              <a:t>	Open </a:t>
            </a:r>
            <a:r>
              <a:rPr lang="en-US" dirty="0"/>
              <a:t>AI Ecosystem </a:t>
            </a:r>
          </a:p>
          <a:p>
            <a:pPr>
              <a:spcAft>
                <a:spcPts val="600"/>
              </a:spcAft>
            </a:pPr>
            <a:r>
              <a:rPr lang="en-US" dirty="0"/>
              <a:t>9. </a:t>
            </a:r>
            <a:r>
              <a:rPr lang="en-US" dirty="0" smtClean="0"/>
              <a:t>	</a:t>
            </a:r>
            <a:r>
              <a:rPr lang="en-US" dirty="0" err="1" smtClean="0"/>
              <a:t>Optogenetics</a:t>
            </a:r>
            <a:r>
              <a:rPr lang="en-US" dirty="0" smtClean="0"/>
              <a:t> </a:t>
            </a:r>
            <a:endParaRPr lang="en-US" dirty="0"/>
          </a:p>
          <a:p>
            <a:pPr>
              <a:spcAft>
                <a:spcPts val="600"/>
              </a:spcAft>
            </a:pPr>
            <a:r>
              <a:rPr lang="en-US" dirty="0"/>
              <a:t>10. </a:t>
            </a:r>
            <a:r>
              <a:rPr lang="en-US" dirty="0" smtClean="0"/>
              <a:t>	Systems </a:t>
            </a:r>
            <a:r>
              <a:rPr lang="en-US" dirty="0"/>
              <a:t>Metabolic Engineering</a:t>
            </a:r>
          </a:p>
        </p:txBody>
      </p:sp>
      <p:pic>
        <p:nvPicPr>
          <p:cNvPr id="8" name="Picture 7"/>
          <p:cNvPicPr>
            <a:picLocks noChangeAspect="1"/>
          </p:cNvPicPr>
          <p:nvPr/>
        </p:nvPicPr>
        <p:blipFill rotWithShape="1">
          <a:blip r:embed="rId4"/>
          <a:srcRect l="60872" t="18366" r="19060" b="53184"/>
          <a:stretch/>
        </p:blipFill>
        <p:spPr>
          <a:xfrm>
            <a:off x="315418" y="886672"/>
            <a:ext cx="1133076" cy="1054390"/>
          </a:xfrm>
          <a:prstGeom prst="rect">
            <a:avLst/>
          </a:prstGeom>
        </p:spPr>
      </p:pic>
    </p:spTree>
    <p:extLst>
      <p:ext uri="{BB962C8B-B14F-4D97-AF65-F5344CB8AC3E}">
        <p14:creationId xmlns:p14="http://schemas.microsoft.com/office/powerpoint/2010/main" val="18147883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D" val="3996839968.3844328704"/>
</p:tagLst>
</file>

<file path=ppt/theme/theme1.xml><?xml version="1.0" encoding="utf-8"?>
<a:theme xmlns:a="http://schemas.openxmlformats.org/drawingml/2006/main" name="Default Design">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8112</TotalTime>
  <Words>3488</Words>
  <Application>Microsoft Office PowerPoint</Application>
  <PresentationFormat>On-screen Show (4:3)</PresentationFormat>
  <Paragraphs>338</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Times New Roman</vt:lpstr>
      <vt:lpstr>Wingdings</vt:lpstr>
      <vt:lpstr>Default Design</vt:lpstr>
      <vt:lpstr>PowerPoint Presentation</vt:lpstr>
      <vt:lpstr>Purpose</vt:lpstr>
      <vt:lpstr>Where to Find Out . . .</vt:lpstr>
      <vt:lpstr>Lazy?</vt:lpstr>
      <vt:lpstr>Where to Find Out . . .</vt:lpstr>
      <vt:lpstr>Where to Find Out . . .</vt:lpstr>
      <vt:lpstr>Where to Find Out . . .</vt:lpstr>
      <vt:lpstr>World Economic Forum </vt:lpstr>
      <vt:lpstr>World Economic Forum </vt:lpstr>
      <vt:lpstr>Gartner</vt:lpstr>
      <vt:lpstr>Lists are good, but . . .</vt:lpstr>
      <vt:lpstr>Tipping Points</vt:lpstr>
      <vt:lpstr>You May Have Heard of This</vt:lpstr>
      <vt:lpstr>Tipping Point</vt:lpstr>
      <vt:lpstr>The “Chasm”</vt:lpstr>
      <vt:lpstr>Technology Tipping Points</vt:lpstr>
      <vt:lpstr>Tipping Point Survey</vt:lpstr>
      <vt:lpstr>Tipping Point Survey</vt:lpstr>
      <vt:lpstr>Tipping Point Survey</vt:lpstr>
      <vt:lpstr>TPs Expected to Occur by 2025</vt:lpstr>
      <vt:lpstr>TPs Expected to Occur by 2025</vt:lpstr>
      <vt:lpstr>Implantable Technologies</vt:lpstr>
      <vt:lpstr>Vision as the New Interface</vt:lpstr>
      <vt:lpstr>Vision as the New Interface</vt:lpstr>
      <vt:lpstr>Wearable Internet</vt:lpstr>
      <vt:lpstr>Supercomputer in Your Pocket</vt:lpstr>
      <vt:lpstr>Supercomputer in Your Pocket</vt:lpstr>
      <vt:lpstr>Smartphones vs. PCs</vt:lpstr>
      <vt:lpstr>~ 90% Smartphone Usage</vt:lpstr>
      <vt:lpstr>The Connected Home</vt:lpstr>
      <vt:lpstr>The Connected Home</vt:lpstr>
      <vt:lpstr>Smart Cities</vt:lpstr>
      <vt:lpstr>AI and Decision-Making</vt:lpstr>
      <vt:lpstr>3D Printing and Human Health</vt:lpstr>
      <vt:lpstr>PowerPoint Presentation</vt:lpstr>
      <vt:lpstr>Conclusions</vt:lpstr>
      <vt:lpstr>PowerPoint Presentation</vt:lpstr>
      <vt:lpstr>PowerPoint Presentation</vt:lpstr>
    </vt:vector>
  </TitlesOfParts>
  <Company>Northrop Grumman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VANDEJO1</dc:creator>
  <cp:lastModifiedBy>Joe Vandeville</cp:lastModifiedBy>
  <cp:revision>814</cp:revision>
  <dcterms:created xsi:type="dcterms:W3CDTF">2001-09-19T16:47:34Z</dcterms:created>
  <dcterms:modified xsi:type="dcterms:W3CDTF">2017-06-15T16:52:49Z</dcterms:modified>
</cp:coreProperties>
</file>