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5" r:id="rId4"/>
  </p:sldMasterIdLst>
  <p:notesMasterIdLst>
    <p:notesMasterId r:id="rId16"/>
  </p:notesMasterIdLst>
  <p:sldIdLst>
    <p:sldId id="1080" r:id="rId5"/>
    <p:sldId id="409" r:id="rId6"/>
    <p:sldId id="1082" r:id="rId7"/>
    <p:sldId id="1088" r:id="rId8"/>
    <p:sldId id="1089" r:id="rId9"/>
    <p:sldId id="1085" r:id="rId10"/>
    <p:sldId id="1090" r:id="rId11"/>
    <p:sldId id="1091" r:id="rId12"/>
    <p:sldId id="1092" r:id="rId13"/>
    <p:sldId id="1087" r:id="rId14"/>
    <p:sldId id="273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naud Prod'homme" initials="AP" lastIdx="1" clrIdx="0">
    <p:extLst>
      <p:ext uri="{19B8F6BF-5375-455C-9EA6-DF929625EA0E}">
        <p15:presenceInfo xmlns:p15="http://schemas.microsoft.com/office/powerpoint/2012/main" userId="S::aprodhomme@sodiuswillert.com::014c0b87-27eb-41bd-9c9d-3721ac8f63b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DDD"/>
    <a:srgbClr val="9E5ECE"/>
    <a:srgbClr val="E6D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8"/>
    <p:restoredTop sz="94732"/>
  </p:normalViewPr>
  <p:slideViewPr>
    <p:cSldViewPr snapToGrid="0">
      <p:cViewPr varScale="1">
        <p:scale>
          <a:sx n="83" d="100"/>
          <a:sy n="83" d="100"/>
        </p:scale>
        <p:origin x="806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2025ffd01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62025ffd01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About OSLC Linking, we are today limited by both OSLC standard  and implementation provided by Dassault. </a:t>
            </a:r>
          </a:p>
          <a:p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considering TWC+ Collaborator implementation, it does not expose configuration, do not support neither link or backlink, no TRS feed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this is not usable for production and there is no huge changes planned for middle-term by Dassault R&amp;D teams</a:t>
            </a:r>
          </a:p>
          <a:p>
            <a:pPr>
              <a:buFont typeface="Arial" panose="020B0604020202020204" pitchFamily="34" charset="0"/>
              <a:buChar char="•"/>
            </a:pP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considering OSLC standard, there is no linking capabilities between 2 AM domains </a:t>
            </a:r>
          </a:p>
          <a:p>
            <a:endParaRPr lang="en-US"/>
          </a:p>
          <a:p>
            <a:pPr algn="l"/>
            <a:r>
              <a:rPr lang="en-US" b="0" i="0">
                <a:solidFill>
                  <a:srgbClr val="172B4D"/>
                </a:solidFill>
                <a:effectLst/>
                <a:latin typeface="-apple-system"/>
              </a:rPr>
              <a:t>An alternative Q1 2025 (beta Q2/Q3 2024, production ready end of 2024) could be to expose Cameo models into </a:t>
            </a:r>
            <a:r>
              <a:rPr lang="en-US" b="0" i="0" err="1">
                <a:solidFill>
                  <a:srgbClr val="172B4D"/>
                </a:solidFill>
                <a:effectLst/>
                <a:latin typeface="-apple-system"/>
              </a:rPr>
              <a:t>SECollab</a:t>
            </a:r>
            <a:r>
              <a:rPr lang="en-US" b="0" i="0">
                <a:solidFill>
                  <a:srgbClr val="172B4D"/>
                </a:solidFill>
                <a:effectLst/>
                <a:latin typeface="-apple-system"/>
              </a:rPr>
              <a:t>, with the ability to provide both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172B4D"/>
                </a:solidFill>
                <a:effectLst/>
                <a:latin typeface="-apple-system"/>
              </a:rPr>
              <a:t>TRS feed and full compatibility with ELM GC (</a:t>
            </a:r>
            <a:r>
              <a:rPr lang="en-US" b="0" i="0" err="1">
                <a:solidFill>
                  <a:srgbClr val="172B4D"/>
                </a:solidFill>
                <a:effectLst/>
                <a:latin typeface="-apple-system"/>
              </a:rPr>
              <a:t>SECollab</a:t>
            </a:r>
            <a:r>
              <a:rPr lang="en-US" b="0" i="0">
                <a:solidFill>
                  <a:srgbClr val="172B4D"/>
                </a:solidFill>
                <a:effectLst/>
                <a:latin typeface="-apple-system"/>
              </a:rPr>
              <a:t> acting as GC participant in this case).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172B4D"/>
                </a:solidFill>
                <a:effectLst/>
                <a:latin typeface="-apple-system"/>
              </a:rPr>
              <a:t>Exposing Cameo elements as AM and RM artifacts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8005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84c5c1fab7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84c5c1fab7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3857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>
  <p:cSld name="Le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page" userDrawn="1">
  <p:cSld name="Front page">
    <p:bg>
      <p:bgPr>
        <a:solidFill>
          <a:schemeClr val="bg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57;p30">
            <a:extLst>
              <a:ext uri="{FF2B5EF4-FFF2-40B4-BE49-F238E27FC236}">
                <a16:creationId xmlns:a16="http://schemas.microsoft.com/office/drawing/2014/main" id="{94286B39-2D69-4240-888C-38EACB0D4775}"/>
              </a:ext>
            </a:extLst>
          </p:cNvPr>
          <p:cNvPicPr preferRelativeResize="0"/>
          <p:nvPr userDrawn="1"/>
        </p:nvPicPr>
        <p:blipFill rotWithShape="1">
          <a:blip r:embed="rId2">
            <a:alphaModFix amt="54000"/>
          </a:blip>
          <a:srcRect b="20785"/>
          <a:stretch/>
        </p:blipFill>
        <p:spPr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9;p30">
            <a:extLst>
              <a:ext uri="{FF2B5EF4-FFF2-40B4-BE49-F238E27FC236}">
                <a16:creationId xmlns:a16="http://schemas.microsoft.com/office/drawing/2014/main" id="{F3F7FF87-D8F4-4E90-A8C8-62453FE1FF3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4136792" y="864734"/>
            <a:ext cx="3918416" cy="1524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256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page" userDrawn="1">
  <p:cSld name="Last pag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0"/>
          <p:cNvPicPr preferRelativeResize="0"/>
          <p:nvPr/>
        </p:nvPicPr>
        <p:blipFill rotWithShape="1">
          <a:blip r:embed="rId2">
            <a:alphaModFix amt="54000"/>
          </a:blip>
          <a:srcRect b="20785"/>
          <a:stretch/>
        </p:blipFill>
        <p:spPr>
          <a:xfrm>
            <a:off x="0" y="0"/>
            <a:ext cx="1219200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0"/>
          <p:cNvSpPr txBox="1"/>
          <p:nvPr/>
        </p:nvSpPr>
        <p:spPr>
          <a:xfrm>
            <a:off x="2791800" y="2376500"/>
            <a:ext cx="66084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rgbClr val="666666"/>
              </a:solidFill>
            </a:endParaRPr>
          </a:p>
        </p:txBody>
      </p:sp>
      <p:sp>
        <p:nvSpPr>
          <p:cNvPr id="165" name="Google Shape;165;p30"/>
          <p:cNvSpPr txBox="1"/>
          <p:nvPr/>
        </p:nvSpPr>
        <p:spPr>
          <a:xfrm>
            <a:off x="2698799" y="5531085"/>
            <a:ext cx="6794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For more information visit </a:t>
            </a:r>
            <a:r>
              <a:rPr lang="en-US" sz="1900" b="1">
                <a:solidFill>
                  <a:srgbClr val="971B2F"/>
                </a:solidFill>
              </a:rPr>
              <a:t>sodiuswillert.com</a:t>
            </a:r>
            <a:endParaRPr sz="1900" b="1">
              <a:solidFill>
                <a:srgbClr val="971B2F"/>
              </a:solidFill>
            </a:endParaRPr>
          </a:p>
        </p:txBody>
      </p:sp>
      <p:sp>
        <p:nvSpPr>
          <p:cNvPr id="8" name="Google Shape;160;p30">
            <a:extLst>
              <a:ext uri="{FF2B5EF4-FFF2-40B4-BE49-F238E27FC236}">
                <a16:creationId xmlns:a16="http://schemas.microsoft.com/office/drawing/2014/main" id="{435F509C-4FC1-4DD2-BC03-5101B2BB1376}"/>
              </a:ext>
            </a:extLst>
          </p:cNvPr>
          <p:cNvSpPr txBox="1"/>
          <p:nvPr userDrawn="1"/>
        </p:nvSpPr>
        <p:spPr>
          <a:xfrm>
            <a:off x="1451932" y="3770435"/>
            <a:ext cx="2828400" cy="10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434343"/>
                </a:solidFill>
              </a:rPr>
              <a:t>SODIUS SAS</a:t>
            </a:r>
            <a:endParaRPr sz="1300" b="1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434343"/>
                </a:solidFill>
              </a:rPr>
              <a:t>34 Boulevard du Maréchal A. </a:t>
            </a:r>
            <a:r>
              <a:rPr lang="en-US" sz="1300" err="1">
                <a:solidFill>
                  <a:srgbClr val="434343"/>
                </a:solidFill>
              </a:rPr>
              <a:t>Juin</a:t>
            </a:r>
            <a:endParaRPr sz="1300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434343"/>
                </a:solidFill>
              </a:rPr>
              <a:t>44100 Nantes</a:t>
            </a:r>
            <a:endParaRPr sz="1300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434343"/>
                </a:solidFill>
              </a:rPr>
              <a:t>+33 (0)228 236 060</a:t>
            </a:r>
            <a:endParaRPr sz="1300">
              <a:solidFill>
                <a:srgbClr val="434343"/>
              </a:solidFill>
            </a:endParaRPr>
          </a:p>
        </p:txBody>
      </p:sp>
      <p:cxnSp>
        <p:nvCxnSpPr>
          <p:cNvPr id="9" name="Google Shape;161;p30">
            <a:extLst>
              <a:ext uri="{FF2B5EF4-FFF2-40B4-BE49-F238E27FC236}">
                <a16:creationId xmlns:a16="http://schemas.microsoft.com/office/drawing/2014/main" id="{27CE729B-5BD2-4CBD-95D6-FF817980CCAD}"/>
              </a:ext>
            </a:extLst>
          </p:cNvPr>
          <p:cNvCxnSpPr/>
          <p:nvPr userDrawn="1"/>
        </p:nvCxnSpPr>
        <p:spPr>
          <a:xfrm>
            <a:off x="4408478" y="3724207"/>
            <a:ext cx="0" cy="1158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162;p30">
            <a:extLst>
              <a:ext uri="{FF2B5EF4-FFF2-40B4-BE49-F238E27FC236}">
                <a16:creationId xmlns:a16="http://schemas.microsoft.com/office/drawing/2014/main" id="{3F42CC15-8966-4265-A3D7-2B5B9FDEA16B}"/>
              </a:ext>
            </a:extLst>
          </p:cNvPr>
          <p:cNvSpPr txBox="1"/>
          <p:nvPr userDrawn="1"/>
        </p:nvSpPr>
        <p:spPr>
          <a:xfrm>
            <a:off x="4536472" y="3770435"/>
            <a:ext cx="2828400" cy="10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434343"/>
                </a:solidFill>
              </a:rPr>
              <a:t>SODIUS CORP</a:t>
            </a:r>
            <a:endParaRPr sz="1300" b="1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434343"/>
                </a:solidFill>
              </a:rPr>
              <a:t>418 N. Main Street 2nd Floor</a:t>
            </a:r>
            <a:endParaRPr sz="1300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434343"/>
                </a:solidFill>
              </a:rPr>
              <a:t>Royal Oak, MI 48067</a:t>
            </a:r>
            <a:endParaRPr sz="1300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434343"/>
                </a:solidFill>
              </a:rPr>
              <a:t>+1 (248) 270-2950</a:t>
            </a:r>
            <a:endParaRPr sz="1300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434343"/>
              </a:solidFill>
            </a:endParaRPr>
          </a:p>
        </p:txBody>
      </p:sp>
      <p:cxnSp>
        <p:nvCxnSpPr>
          <p:cNvPr id="11" name="Google Shape;163;p30">
            <a:extLst>
              <a:ext uri="{FF2B5EF4-FFF2-40B4-BE49-F238E27FC236}">
                <a16:creationId xmlns:a16="http://schemas.microsoft.com/office/drawing/2014/main" id="{01C57C55-A50C-4E10-BF9F-D53F28E370F6}"/>
              </a:ext>
            </a:extLst>
          </p:cNvPr>
          <p:cNvCxnSpPr/>
          <p:nvPr userDrawn="1"/>
        </p:nvCxnSpPr>
        <p:spPr>
          <a:xfrm>
            <a:off x="7493019" y="3724207"/>
            <a:ext cx="0" cy="11583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164;p30">
            <a:extLst>
              <a:ext uri="{FF2B5EF4-FFF2-40B4-BE49-F238E27FC236}">
                <a16:creationId xmlns:a16="http://schemas.microsoft.com/office/drawing/2014/main" id="{75C30514-03CE-4508-8871-64475E4DB4C9}"/>
              </a:ext>
            </a:extLst>
          </p:cNvPr>
          <p:cNvSpPr txBox="1"/>
          <p:nvPr userDrawn="1"/>
        </p:nvSpPr>
        <p:spPr>
          <a:xfrm>
            <a:off x="7621012" y="3770435"/>
            <a:ext cx="2828400" cy="10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434343"/>
                </a:solidFill>
              </a:rPr>
              <a:t>WILLERT SOFTWARE TOOLS GmbH</a:t>
            </a:r>
            <a:endParaRPr sz="1300" b="1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434343"/>
                </a:solidFill>
              </a:rPr>
              <a:t>Hannoversche Str. 21,</a:t>
            </a:r>
            <a:endParaRPr sz="1300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434343"/>
                </a:solidFill>
              </a:rPr>
              <a:t>31675 Bückeburg</a:t>
            </a:r>
            <a:endParaRPr sz="1300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434343"/>
                </a:solidFill>
              </a:rPr>
              <a:t>+49 5722 9678 60</a:t>
            </a:r>
            <a:endParaRPr sz="1300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rgbClr val="434343"/>
              </a:solidFill>
            </a:endParaRPr>
          </a:p>
        </p:txBody>
      </p:sp>
      <p:pic>
        <p:nvPicPr>
          <p:cNvPr id="14" name="Google Shape;159;p30">
            <a:extLst>
              <a:ext uri="{FF2B5EF4-FFF2-40B4-BE49-F238E27FC236}">
                <a16:creationId xmlns:a16="http://schemas.microsoft.com/office/drawing/2014/main" id="{7448A7B3-DF9D-4D2E-B6CC-2B814F03AF3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3681399" y="1369701"/>
            <a:ext cx="3918416" cy="1524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593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page" preserve="1" userDrawn="1">
  <p:cSld name="1_Last pag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0"/>
          <p:cNvPicPr preferRelativeResize="0"/>
          <p:nvPr/>
        </p:nvPicPr>
        <p:blipFill rotWithShape="1">
          <a:blip r:embed="rId2">
            <a:alphaModFix amt="54000"/>
          </a:blip>
          <a:srcRect b="20785"/>
          <a:stretch/>
        </p:blipFill>
        <p:spPr>
          <a:xfrm>
            <a:off x="0" y="0"/>
            <a:ext cx="1219200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0"/>
          <p:cNvSpPr txBox="1"/>
          <p:nvPr/>
        </p:nvSpPr>
        <p:spPr>
          <a:xfrm>
            <a:off x="2791800" y="2376500"/>
            <a:ext cx="6608400" cy="6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100" b="1">
              <a:solidFill>
                <a:srgbClr val="666666"/>
              </a:solidFill>
            </a:endParaRPr>
          </a:p>
        </p:txBody>
      </p:sp>
      <p:sp>
        <p:nvSpPr>
          <p:cNvPr id="165" name="Google Shape;165;p30"/>
          <p:cNvSpPr txBox="1"/>
          <p:nvPr/>
        </p:nvSpPr>
        <p:spPr>
          <a:xfrm>
            <a:off x="2698799" y="5531085"/>
            <a:ext cx="67944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/>
              <a:t>For more information visit </a:t>
            </a:r>
            <a:r>
              <a:rPr lang="en-US" sz="1900" b="1">
                <a:solidFill>
                  <a:srgbClr val="971B2F"/>
                </a:solidFill>
              </a:rPr>
              <a:t>sodiuswillert.com</a:t>
            </a:r>
            <a:endParaRPr sz="1900" b="1">
              <a:solidFill>
                <a:srgbClr val="971B2F"/>
              </a:solidFill>
            </a:endParaRPr>
          </a:p>
        </p:txBody>
      </p:sp>
      <p:sp>
        <p:nvSpPr>
          <p:cNvPr id="8" name="Google Shape;160;p30">
            <a:extLst>
              <a:ext uri="{FF2B5EF4-FFF2-40B4-BE49-F238E27FC236}">
                <a16:creationId xmlns:a16="http://schemas.microsoft.com/office/drawing/2014/main" id="{435F509C-4FC1-4DD2-BC03-5101B2BB1376}"/>
              </a:ext>
            </a:extLst>
          </p:cNvPr>
          <p:cNvSpPr txBox="1"/>
          <p:nvPr userDrawn="1"/>
        </p:nvSpPr>
        <p:spPr>
          <a:xfrm>
            <a:off x="2698799" y="3540836"/>
            <a:ext cx="2828400" cy="10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rgbClr val="434343"/>
                </a:solidFill>
              </a:rPr>
              <a:t>JEFF PILATO</a:t>
            </a:r>
            <a:endParaRPr sz="1300" b="1" dirty="0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 err="1">
                <a:solidFill>
                  <a:srgbClr val="434343"/>
                </a:solidFill>
              </a:rPr>
              <a:t>jpilato@sodius.com</a:t>
            </a:r>
            <a:endParaRPr sz="1300" dirty="0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434343"/>
                </a:solidFill>
              </a:rPr>
              <a:t>(847) 476-8000</a:t>
            </a:r>
            <a:endParaRPr sz="1300" dirty="0">
              <a:solidFill>
                <a:srgbClr val="434343"/>
              </a:solidFill>
            </a:endParaRPr>
          </a:p>
        </p:txBody>
      </p:sp>
      <p:sp>
        <p:nvSpPr>
          <p:cNvPr id="10" name="Google Shape;162;p30">
            <a:extLst>
              <a:ext uri="{FF2B5EF4-FFF2-40B4-BE49-F238E27FC236}">
                <a16:creationId xmlns:a16="http://schemas.microsoft.com/office/drawing/2014/main" id="{3F42CC15-8966-4265-A3D7-2B5B9FDEA16B}"/>
              </a:ext>
            </a:extLst>
          </p:cNvPr>
          <p:cNvSpPr txBox="1"/>
          <p:nvPr userDrawn="1"/>
        </p:nvSpPr>
        <p:spPr>
          <a:xfrm>
            <a:off x="6215824" y="3428999"/>
            <a:ext cx="4488455" cy="10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rgbClr val="434343"/>
                </a:solidFill>
              </a:rPr>
              <a:t>SODIUS CORP</a:t>
            </a:r>
            <a:endParaRPr sz="1300" b="1" dirty="0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434343"/>
                </a:solidFill>
              </a:rPr>
              <a:t>418 N. Main Street 2nd Floor</a:t>
            </a:r>
            <a:endParaRPr sz="1300" dirty="0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434343"/>
                </a:solidFill>
              </a:rPr>
              <a:t>Royal Oak, MI 48067</a:t>
            </a:r>
            <a:endParaRPr sz="1300" dirty="0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dirty="0">
                <a:solidFill>
                  <a:srgbClr val="434343"/>
                </a:solidFill>
              </a:rPr>
              <a:t>+1 (248) 270-2950</a:t>
            </a:r>
            <a:endParaRPr sz="1300" dirty="0">
              <a:solidFill>
                <a:srgbClr val="434343"/>
              </a:solidFill>
            </a:endParaRPr>
          </a:p>
          <a:p>
            <a:pPr marL="0" lvl="0" indent="0" algn="ctr" rtl="0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1" dirty="0">
              <a:solidFill>
                <a:srgbClr val="434343"/>
              </a:solidFill>
            </a:endParaRPr>
          </a:p>
        </p:txBody>
      </p:sp>
      <p:cxnSp>
        <p:nvCxnSpPr>
          <p:cNvPr id="11" name="Google Shape;163;p30">
            <a:extLst>
              <a:ext uri="{FF2B5EF4-FFF2-40B4-BE49-F238E27FC236}">
                <a16:creationId xmlns:a16="http://schemas.microsoft.com/office/drawing/2014/main" id="{01C57C55-A50C-4E10-BF9F-D53F28E370F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5999" y="3428999"/>
            <a:ext cx="1" cy="1270137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Google Shape;159;p30">
            <a:extLst>
              <a:ext uri="{FF2B5EF4-FFF2-40B4-BE49-F238E27FC236}">
                <a16:creationId xmlns:a16="http://schemas.microsoft.com/office/drawing/2014/main" id="{7448A7B3-DF9D-4D2E-B6CC-2B814F03AF3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4136791" y="1091597"/>
            <a:ext cx="3918416" cy="1524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5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264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71B2F"/>
              </a:buClr>
              <a:buSzPts val="4400"/>
              <a:buFont typeface="Poppins"/>
              <a:buNone/>
              <a:defRPr b="1" i="0">
                <a:solidFill>
                  <a:srgbClr val="971B2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603022"/>
            <a:ext cx="10515600" cy="4573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Poppins Medium"/>
                <a:ea typeface="Poppins Medium"/>
                <a:cs typeface="Poppins Medium"/>
                <a:sym typeface="Poppins Medium"/>
              </a:defRPr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Poppins Medium"/>
                <a:ea typeface="Poppins Medium"/>
                <a:cs typeface="Poppins Medium"/>
                <a:sym typeface="Poppins Medium"/>
              </a:defRPr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Poppins Medium"/>
                <a:ea typeface="Poppins Medium"/>
                <a:cs typeface="Poppins Medium"/>
                <a:sym typeface="Poppins Medium"/>
              </a:defRPr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Poppins Medium"/>
                <a:ea typeface="Poppins Medium"/>
                <a:cs typeface="Poppins Medium"/>
                <a:sym typeface="Poppins Medium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" name="Google Shape;25;p3" descr="A picture containing clipar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906189" y="6289049"/>
            <a:ext cx="1176811" cy="499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3600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dius-Willert">
  <p:cSld name="Sodius-Willert">
    <p:bg>
      <p:bgPr>
        <a:noFill/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13" cy="763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531" cy="52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t" anchorCtr="0">
            <a:noAutofit/>
          </a:bodyPr>
          <a:lstStyle>
            <a:lvl1pPr marL="0" lvl="0" indent="0" algn="r">
              <a:buClr>
                <a:srgbClr val="980000"/>
              </a:buClr>
              <a:buSzPts val="1266"/>
              <a:buFont typeface="Calibri"/>
              <a:buNone/>
              <a:defRPr sz="1266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buClr>
                <a:srgbClr val="980000"/>
              </a:buClr>
              <a:buSzPts val="1266"/>
              <a:buFont typeface="Calibri"/>
              <a:buNone/>
              <a:defRPr sz="1266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buClr>
                <a:srgbClr val="980000"/>
              </a:buClr>
              <a:buSzPts val="1266"/>
              <a:buFont typeface="Calibri"/>
              <a:buNone/>
              <a:defRPr sz="1266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buClr>
                <a:srgbClr val="980000"/>
              </a:buClr>
              <a:buSzPts val="1266"/>
              <a:buFont typeface="Calibri"/>
              <a:buNone/>
              <a:defRPr sz="1266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buClr>
                <a:srgbClr val="980000"/>
              </a:buClr>
              <a:buSzPts val="1266"/>
              <a:buFont typeface="Calibri"/>
              <a:buNone/>
              <a:defRPr sz="1266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buClr>
                <a:srgbClr val="980000"/>
              </a:buClr>
              <a:buSzPts val="1266"/>
              <a:buFont typeface="Calibri"/>
              <a:buNone/>
              <a:defRPr sz="1266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buClr>
                <a:srgbClr val="980000"/>
              </a:buClr>
              <a:buSzPts val="1266"/>
              <a:buFont typeface="Calibri"/>
              <a:buNone/>
              <a:defRPr sz="1266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buClr>
                <a:srgbClr val="980000"/>
              </a:buClr>
              <a:buSzPts val="1266"/>
              <a:buFont typeface="Calibri"/>
              <a:buNone/>
              <a:defRPr sz="1266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buClr>
                <a:srgbClr val="980000"/>
              </a:buClr>
              <a:buSzPts val="1266"/>
              <a:buFont typeface="Calibri"/>
              <a:buNone/>
              <a:defRPr sz="1266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99200" y="5961204"/>
            <a:ext cx="5393601" cy="62584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522024" y="1427168"/>
            <a:ext cx="10886906" cy="4218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5" tIns="130025" rIns="130025" bIns="130025" anchor="t" anchorCtr="0">
            <a:noAutofit/>
          </a:bodyPr>
          <a:lstStyle>
            <a:lvl1pPr marL="457200" lvl="0" indent="-3937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  <a:defRPr/>
            </a:lvl1pPr>
            <a:lvl2pPr marL="914400" lvl="1" indent="-355600" algn="l">
              <a:lnSpc>
                <a:spcPct val="90000"/>
              </a:lnSpc>
              <a:spcBef>
                <a:spcPts val="1617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/>
            </a:lvl2pPr>
            <a:lvl3pPr marL="1371600" lvl="2" indent="-355600" algn="l">
              <a:lnSpc>
                <a:spcPct val="90000"/>
              </a:lnSpc>
              <a:spcBef>
                <a:spcPts val="1617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marL="1828800" lvl="3" indent="-355600" algn="l">
              <a:lnSpc>
                <a:spcPct val="90000"/>
              </a:lnSpc>
              <a:spcBef>
                <a:spcPts val="1617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/>
            </a:lvl4pPr>
            <a:lvl5pPr marL="2286000" lvl="4" indent="-355600" algn="l">
              <a:lnSpc>
                <a:spcPct val="90000"/>
              </a:lnSpc>
              <a:spcBef>
                <a:spcPts val="1617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/>
            </a:lvl5pPr>
            <a:lvl6pPr marL="2743200" lvl="5" indent="-355600" algn="l">
              <a:lnSpc>
                <a:spcPct val="90000"/>
              </a:lnSpc>
              <a:spcBef>
                <a:spcPts val="1617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6pPr>
            <a:lvl7pPr marL="3200400" lvl="6" indent="-355600" algn="l">
              <a:lnSpc>
                <a:spcPct val="90000"/>
              </a:lnSpc>
              <a:spcBef>
                <a:spcPts val="1617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/>
            </a:lvl7pPr>
            <a:lvl8pPr marL="3657600" lvl="7" indent="-355600" algn="l">
              <a:lnSpc>
                <a:spcPct val="90000"/>
              </a:lnSpc>
              <a:spcBef>
                <a:spcPts val="1617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/>
            </a:lvl8pPr>
            <a:lvl9pPr marL="4114800" lvl="8" indent="-355600" algn="l">
              <a:lnSpc>
                <a:spcPct val="90000"/>
              </a:lnSpc>
              <a:spcBef>
                <a:spcPts val="1617"/>
              </a:spcBef>
              <a:spcAft>
                <a:spcPts val="1617"/>
              </a:spcAft>
              <a:buClr>
                <a:schemeClr val="dk1"/>
              </a:buClr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&amp; Leer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>
            <a:spLocks noGrp="1"/>
          </p:cNvSpPr>
          <p:nvPr>
            <p:ph type="title"/>
          </p:nvPr>
        </p:nvSpPr>
        <p:spPr>
          <a:xfrm>
            <a:off x="976313" y="196453"/>
            <a:ext cx="10239375" cy="544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976312" y="741164"/>
            <a:ext cx="8417719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84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cap="none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63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cap="none"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6"/>
              <a:buNone/>
              <a:defRPr sz="1266" cap="none">
                <a:latin typeface="Gill Sans"/>
                <a:ea typeface="Gill Sans"/>
                <a:cs typeface="Gill Sans"/>
                <a:sym typeface="Gill Sans"/>
              </a:defRPr>
            </a:lvl3pPr>
            <a:lvl4pPr marL="182880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14"/>
              <a:buNone/>
              <a:defRPr sz="914" cap="none">
                <a:latin typeface="Gill Sans"/>
                <a:ea typeface="Gill Sans"/>
                <a:cs typeface="Gill Sans"/>
                <a:sym typeface="Gill Sans"/>
              </a:defRPr>
            </a:lvl4pPr>
            <a:lvl5pPr marL="228600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3"/>
              <a:buNone/>
              <a:defRPr sz="703" cap="none">
                <a:latin typeface="Gill Sans"/>
                <a:ea typeface="Gill Sans"/>
                <a:cs typeface="Gill Sans"/>
                <a:sym typeface="Gill Sans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5882989" y="6599039"/>
            <a:ext cx="414115" cy="303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1" r:id="rId8"/>
    <p:sldLayoutId id="2147483662" r:id="rId9"/>
    <p:sldLayoutId id="2147483663" r:id="rId10"/>
    <p:sldLayoutId id="2147483669" r:id="rId11"/>
    <p:sldLayoutId id="2147483671" r:id="rId12"/>
    <p:sldLayoutId id="2147483673" r:id="rId13"/>
    <p:sldLayoutId id="2147483672" r:id="rId14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19CF59-8DED-4966-9C74-B3A7B09FB155}"/>
              </a:ext>
            </a:extLst>
          </p:cNvPr>
          <p:cNvSpPr txBox="1"/>
          <p:nvPr/>
        </p:nvSpPr>
        <p:spPr>
          <a:xfrm>
            <a:off x="434459" y="6098197"/>
            <a:ext cx="403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Approved for public release: 2024-Q1</a:t>
            </a:r>
            <a:endParaRPr lang="fr-FR" sz="18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456B1E-F3A6-464C-AE0D-B0E0895CCDB6}"/>
              </a:ext>
            </a:extLst>
          </p:cNvPr>
          <p:cNvSpPr txBox="1"/>
          <p:nvPr/>
        </p:nvSpPr>
        <p:spPr>
          <a:xfrm>
            <a:off x="-13788" y="3995329"/>
            <a:ext cx="1221082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Cameo/Rhapsody Integration for Code Generation</a:t>
            </a:r>
            <a:endParaRPr lang="fr-FR" sz="2000" i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1205BB-A5EF-3BC8-3298-3C99378A5925}"/>
              </a:ext>
            </a:extLst>
          </p:cNvPr>
          <p:cNvSpPr txBox="1"/>
          <p:nvPr/>
        </p:nvSpPr>
        <p:spPr>
          <a:xfrm>
            <a:off x="-4721" y="3150631"/>
            <a:ext cx="12201900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System to Software Transition</a:t>
            </a:r>
            <a:endParaRPr lang="fr-FR" sz="40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1EF1-C6A5-82CC-9E98-91B71EAF8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21" y="118887"/>
            <a:ext cx="11108735" cy="1325562"/>
          </a:xfrm>
        </p:spPr>
        <p:txBody>
          <a:bodyPr/>
          <a:lstStyle/>
          <a:p>
            <a:r>
              <a:rPr lang="en-US" sz="3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Rhapsody: Reverse Engineering of Legacy Code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95517-7430-AC3A-096E-782857928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</p:spPr>
        <p:txBody>
          <a:bodyPr/>
          <a:lstStyle/>
          <a:p>
            <a:r>
              <a:rPr lang="en-US" sz="2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Options are highly dependent of the structure of the existing of the code</a:t>
            </a:r>
          </a:p>
          <a:p>
            <a:pPr lvl="1"/>
            <a:r>
              <a:rPr lang="en-US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Code-Centric</a:t>
            </a:r>
          </a:p>
          <a:p>
            <a:pPr lvl="2"/>
            <a:r>
              <a:rPr lang="en-US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Keep the code as it is</a:t>
            </a:r>
          </a:p>
          <a:p>
            <a:pPr lvl="2"/>
            <a:r>
              <a:rPr lang="en-US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Don’t get good models</a:t>
            </a:r>
          </a:p>
          <a:p>
            <a:pPr lvl="2"/>
            <a:r>
              <a:rPr lang="en-US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 lot of hidden artifacts are created to preserve the code</a:t>
            </a:r>
          </a:p>
          <a:p>
            <a:pPr lvl="1"/>
            <a:r>
              <a:rPr lang="en-US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Model-Centric</a:t>
            </a:r>
          </a:p>
          <a:p>
            <a:pPr lvl="2"/>
            <a:r>
              <a:rPr lang="en-US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Need to regenerate</a:t>
            </a:r>
          </a:p>
          <a:p>
            <a:pPr lvl="2"/>
            <a:r>
              <a:rPr lang="en-US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Changes the legacy code</a:t>
            </a:r>
          </a:p>
          <a:p>
            <a:pPr lvl="2"/>
            <a:r>
              <a:rPr lang="en-US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Implies a change in the way code is maintained</a:t>
            </a:r>
          </a:p>
          <a:p>
            <a:pPr lvl="1"/>
            <a:r>
              <a:rPr lang="en-US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Interface-Centric</a:t>
            </a:r>
          </a:p>
          <a:p>
            <a:pPr lvl="2"/>
            <a:r>
              <a:rPr lang="en-US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No regeneration</a:t>
            </a:r>
          </a:p>
          <a:p>
            <a:pPr lvl="2"/>
            <a:r>
              <a:rPr lang="en-US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Import “black boxes” in Rhapsody </a:t>
            </a:r>
          </a:p>
        </p:txBody>
      </p:sp>
    </p:spTree>
    <p:extLst>
      <p:ext uri="{BB962C8B-B14F-4D97-AF65-F5344CB8AC3E}">
        <p14:creationId xmlns:p14="http://schemas.microsoft.com/office/powerpoint/2010/main" val="2033546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324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112293-872E-C24F-A6C9-8F9FBEA74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16" y="26988"/>
            <a:ext cx="11405532" cy="1325562"/>
          </a:xfrm>
        </p:spPr>
        <p:txBody>
          <a:bodyPr/>
          <a:lstStyle/>
          <a:p>
            <a:r>
              <a:rPr lang="en-US" sz="3600">
                <a:latin typeface="Futura Medium" panose="020B0602020204020303" pitchFamily="34" charset="-79"/>
                <a:cs typeface="Futura Medium" panose="020B0602020204020303" pitchFamily="34" charset="-79"/>
              </a:rPr>
              <a:t>Challenges Transitioning from System to Software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067340-BEF5-7042-9F82-F97678150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80618"/>
            <a:ext cx="10515600" cy="499634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Converting the concepts between the MBSE and MBSW applications</a:t>
            </a:r>
          </a:p>
          <a:p>
            <a:pPr lvl="1"/>
            <a:r>
              <a:rPr lang="en-US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Transformation of UML/</a:t>
            </a:r>
            <a:r>
              <a:rPr lang="en-US" sz="16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SysML</a:t>
            </a:r>
            <a:r>
              <a:rPr lang="en-US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/Custom models between tools</a:t>
            </a:r>
          </a:p>
          <a:p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Supporting multiple iterations across the project lifecycle</a:t>
            </a:r>
          </a:p>
          <a:p>
            <a:pPr lvl="1"/>
            <a:r>
              <a:rPr lang="en-US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Detecting changes</a:t>
            </a:r>
          </a:p>
          <a:p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Supporting traceability and linking between the domains </a:t>
            </a:r>
            <a:r>
              <a:rPr lang="en-US" sz="20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(Digital Engineering)</a:t>
            </a:r>
          </a:p>
          <a:p>
            <a:pPr lvl="1"/>
            <a:r>
              <a:rPr lang="en-US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Maintaining traceability across iterations</a:t>
            </a:r>
          </a:p>
          <a:p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Software-to-System feedback and related change management </a:t>
            </a:r>
          </a:p>
          <a:p>
            <a:pPr marL="50800" indent="0">
              <a:buNone/>
            </a:pPr>
            <a:endParaRPr lang="en-US" sz="2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endParaRPr lang="en-US" sz="2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lvl="1"/>
            <a:endParaRPr lang="en-US" sz="18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3E6423-5317-C0FC-A545-428FC992575C}"/>
              </a:ext>
            </a:extLst>
          </p:cNvPr>
          <p:cNvSpPr/>
          <p:nvPr/>
        </p:nvSpPr>
        <p:spPr>
          <a:xfrm>
            <a:off x="4251551" y="4580207"/>
            <a:ext cx="2658742" cy="1410574"/>
          </a:xfrm>
          <a:prstGeom prst="ellipse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System Engineering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1C55E87-261C-19E7-5663-32A25E2420CA}"/>
              </a:ext>
            </a:extLst>
          </p:cNvPr>
          <p:cNvSpPr/>
          <p:nvPr/>
        </p:nvSpPr>
        <p:spPr>
          <a:xfrm>
            <a:off x="6401007" y="4578363"/>
            <a:ext cx="2658742" cy="1410574"/>
          </a:xfrm>
          <a:prstGeom prst="ellipse">
            <a:avLst/>
          </a:prstGeom>
          <a:solidFill>
            <a:schemeClr val="accent5">
              <a:alpha val="5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Software</a:t>
            </a:r>
          </a:p>
          <a:p>
            <a:pPr algn="ctr"/>
            <a:r>
              <a:rPr lang="en-US" sz="2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UTURA MEDIUM" panose="020B0602020204020303" pitchFamily="34" charset="-79"/>
                <a:cs typeface="FUTURA MEDIUM" panose="020B0602020204020303" pitchFamily="34" charset="-79"/>
              </a:rPr>
              <a:t>Engineering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2846B4-AC4A-D35B-E503-534858A94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140" y="4436204"/>
            <a:ext cx="2454125" cy="182636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03D2B84-38D1-EC4E-5269-65A3ABA08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68" y="5844070"/>
            <a:ext cx="1738070" cy="869035"/>
          </a:xfrm>
          <a:prstGeom prst="rect">
            <a:avLst/>
          </a:prstGeom>
          <a:solidFill>
            <a:schemeClr val="tx2">
              <a:alpha val="98932"/>
            </a:schemeClr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CB68AA-9EBD-550B-0293-EB7B98EF4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9477" y="4509553"/>
            <a:ext cx="2292609" cy="1548193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CD256892-C75C-33F1-81DC-92C624BCD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833" y="5769553"/>
            <a:ext cx="576385" cy="57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6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A13AD-3A2E-2133-778E-A94283F96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Linking or Exchanging Models?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F94BC-D3D0-D5CB-2DA4-B046BDDDC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43001"/>
            <a:ext cx="10515600" cy="5355770"/>
          </a:xfrm>
        </p:spPr>
        <p:txBody>
          <a:bodyPr/>
          <a:lstStyle/>
          <a:p>
            <a:r>
              <a:rPr lang="en-US" sz="2400" b="0" i="0" dirty="0">
                <a:solidFill>
                  <a:srgbClr val="172B4D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Different constraints when transitioning from System to Software</a:t>
            </a:r>
          </a:p>
          <a:p>
            <a:pPr lvl="1"/>
            <a:r>
              <a:rPr lang="en-US" sz="2000" b="0" i="0" dirty="0">
                <a:solidFill>
                  <a:srgbClr val="172B4D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Inside the same organization</a:t>
            </a:r>
          </a:p>
          <a:p>
            <a:pPr lvl="1"/>
            <a:r>
              <a:rPr lang="en-US" sz="2000" dirty="0">
                <a:solidFill>
                  <a:srgbClr val="172B4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Across organizational boundaries</a:t>
            </a:r>
            <a:endParaRPr lang="en-US" sz="2000" b="0" i="0" dirty="0">
              <a:solidFill>
                <a:srgbClr val="172B4D"/>
              </a:solidFill>
              <a:effectLst/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en-US" sz="2400" b="0" i="0" dirty="0">
                <a:solidFill>
                  <a:srgbClr val="172B4D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Using links between models would be the preferred solution</a:t>
            </a:r>
          </a:p>
          <a:p>
            <a:pPr lvl="1"/>
            <a:r>
              <a:rPr lang="en-US" sz="2000" b="0" i="0" dirty="0">
                <a:solidFill>
                  <a:srgbClr val="172B4D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Minimize copies of data</a:t>
            </a:r>
          </a:p>
          <a:p>
            <a:pPr lvl="1"/>
            <a:r>
              <a:rPr lang="en-US" sz="2000" b="0" i="0" dirty="0">
                <a:solidFill>
                  <a:srgbClr val="172B4D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Preserve a single source of truth</a:t>
            </a:r>
          </a:p>
          <a:p>
            <a:r>
              <a:rPr lang="en-US" sz="2400" b="0" i="0" dirty="0">
                <a:solidFill>
                  <a:srgbClr val="172B4D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OSLC </a:t>
            </a:r>
            <a:r>
              <a:rPr lang="en-US" sz="2400" b="0" i="1" dirty="0">
                <a:solidFill>
                  <a:srgbClr val="172B4D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(linking) </a:t>
            </a:r>
            <a:r>
              <a:rPr lang="en-US" sz="2400" dirty="0">
                <a:solidFill>
                  <a:srgbClr val="172B4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implementations in the market do not fully support configuration-aware scenarios</a:t>
            </a:r>
          </a:p>
          <a:p>
            <a:r>
              <a:rPr lang="en-US" sz="2400" b="0" i="0" dirty="0">
                <a:solidFill>
                  <a:srgbClr val="172B4D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Impossible to use linking across organizations due to</a:t>
            </a:r>
            <a:r>
              <a:rPr lang="en-US" sz="2400" dirty="0">
                <a:solidFill>
                  <a:srgbClr val="172B4D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US" sz="2400" b="0" i="0" dirty="0">
                <a:solidFill>
                  <a:srgbClr val="172B4D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access and networking issues</a:t>
            </a:r>
            <a:endParaRPr lang="en-US" b="0" i="0" dirty="0">
              <a:solidFill>
                <a:srgbClr val="172B4D"/>
              </a:solidFill>
              <a:effectLst/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en-US" sz="2400" b="0" i="0" u="sng" dirty="0">
                <a:solidFill>
                  <a:srgbClr val="172B4D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Exchange of models is the only solution</a:t>
            </a:r>
            <a:r>
              <a:rPr lang="en-US" sz="2400" b="0" i="0" dirty="0">
                <a:solidFill>
                  <a:srgbClr val="172B4D"/>
                </a:solidFill>
                <a:effectLst/>
                <a:latin typeface="Futura Medium" panose="020B0602020204020303" pitchFamily="34" charset="-79"/>
                <a:cs typeface="Futura Medium" panose="020B0602020204020303" pitchFamily="34" charset="-79"/>
              </a:rPr>
              <a:t> most of the time between different organizations or different applications</a:t>
            </a:r>
            <a:endParaRPr lang="en-US" sz="2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73157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E773A-9971-BF83-16A5-314E8712D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68C9C2E-08B6-6970-BD42-18196E98040A}"/>
              </a:ext>
            </a:extLst>
          </p:cNvPr>
          <p:cNvSpPr/>
          <p:nvPr/>
        </p:nvSpPr>
        <p:spPr>
          <a:xfrm>
            <a:off x="5983466" y="1528076"/>
            <a:ext cx="5821637" cy="45523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EWM / ELM Configurations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CFE6A0-25EE-5EA7-751C-045C2E55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664" y="119139"/>
            <a:ext cx="10816672" cy="1005246"/>
          </a:xfrm>
        </p:spPr>
        <p:txBody>
          <a:bodyPr/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Exchanging System to Software Models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C32212-8C13-BC81-379F-38F2BDF5A890}"/>
              </a:ext>
            </a:extLst>
          </p:cNvPr>
          <p:cNvSpPr/>
          <p:nvPr/>
        </p:nvSpPr>
        <p:spPr>
          <a:xfrm>
            <a:off x="6966422" y="2153135"/>
            <a:ext cx="1783080" cy="7924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SysML System Model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(IBM Rhapsody)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7F64-9C83-5B12-B9C6-8C5918623C53}"/>
              </a:ext>
            </a:extLst>
          </p:cNvPr>
          <p:cNvSpPr/>
          <p:nvPr/>
        </p:nvSpPr>
        <p:spPr>
          <a:xfrm>
            <a:off x="1077126" y="2318570"/>
            <a:ext cx="1783080" cy="124330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System Model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(CATIA Cameo)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469692-F2A4-B89A-29C6-2CEE3290287A}"/>
              </a:ext>
            </a:extLst>
          </p:cNvPr>
          <p:cNvSpPr txBox="1"/>
          <p:nvPr/>
        </p:nvSpPr>
        <p:spPr>
          <a:xfrm>
            <a:off x="3538836" y="1140869"/>
            <a:ext cx="20472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1</a:t>
            </a: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- Import System Model into Rhapsody using the Sodius </a:t>
            </a:r>
            <a:r>
              <a:rPr lang="en-US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Publisher for Rhapsody</a:t>
            </a: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plugin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BC4324-328B-28A8-B447-D59F60AC4079}"/>
              </a:ext>
            </a:extLst>
          </p:cNvPr>
          <p:cNvCxnSpPr>
            <a:cxnSpLocks/>
          </p:cNvCxnSpPr>
          <p:nvPr/>
        </p:nvCxnSpPr>
        <p:spPr>
          <a:xfrm>
            <a:off x="7467104" y="2992245"/>
            <a:ext cx="0" cy="225477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C610C7E-72D0-0101-E34E-14E5B26D7FCB}"/>
              </a:ext>
            </a:extLst>
          </p:cNvPr>
          <p:cNvSpPr/>
          <p:nvPr/>
        </p:nvSpPr>
        <p:spPr>
          <a:xfrm>
            <a:off x="6956500" y="5247015"/>
            <a:ext cx="1783080" cy="64811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UML Software Model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(IBM Rhapsody)</a:t>
            </a:r>
          </a:p>
        </p:txBody>
      </p:sp>
      <p:pic>
        <p:nvPicPr>
          <p:cNvPr id="5122" name="Picture 2" descr="Computer Engineering icon PNG and SVG Vector Free Download">
            <a:extLst>
              <a:ext uri="{FF2B5EF4-FFF2-40B4-BE49-F238E27FC236}">
                <a16:creationId xmlns:a16="http://schemas.microsoft.com/office/drawing/2014/main" id="{E62EB960-804C-585B-597E-00AAD05A0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66199" y="3517012"/>
            <a:ext cx="433070" cy="48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AA863F4-9E8C-B129-CBC9-EA7C1596D781}"/>
              </a:ext>
            </a:extLst>
          </p:cNvPr>
          <p:cNvSpPr txBox="1"/>
          <p:nvPr/>
        </p:nvSpPr>
        <p:spPr>
          <a:xfrm>
            <a:off x="5961378" y="4062532"/>
            <a:ext cx="1544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2</a:t>
            </a:r>
            <a:r>
              <a:rPr lang="en-US" dirty="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- Derive Software Model from System Model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5A3EA1-F4E1-041B-8A23-B32E535409DB}"/>
              </a:ext>
            </a:extLst>
          </p:cNvPr>
          <p:cNvSpPr txBox="1"/>
          <p:nvPr/>
        </p:nvSpPr>
        <p:spPr>
          <a:xfrm>
            <a:off x="8122102" y="3425156"/>
            <a:ext cx="15088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3</a:t>
            </a:r>
            <a:r>
              <a:rPr lang="en-US" dirty="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- Create Traceability manually  </a:t>
            </a:r>
          </a:p>
        </p:txBody>
      </p:sp>
      <p:pic>
        <p:nvPicPr>
          <p:cNvPr id="22" name="Picture 2" descr="Computer Engineering icon PNG and SVG Vector Free Download">
            <a:extLst>
              <a:ext uri="{FF2B5EF4-FFF2-40B4-BE49-F238E27FC236}">
                <a16:creationId xmlns:a16="http://schemas.microsoft.com/office/drawing/2014/main" id="{D3760B10-521E-4E61-FD38-2CBBFE649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59995" y="4271007"/>
            <a:ext cx="433070" cy="48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lowchart: Multidocument 22">
            <a:extLst>
              <a:ext uri="{FF2B5EF4-FFF2-40B4-BE49-F238E27FC236}">
                <a16:creationId xmlns:a16="http://schemas.microsoft.com/office/drawing/2014/main" id="{87A9A08D-CCF4-8D98-1D18-B3AAFC7BF50F}"/>
              </a:ext>
            </a:extLst>
          </p:cNvPr>
          <p:cNvSpPr/>
          <p:nvPr/>
        </p:nvSpPr>
        <p:spPr>
          <a:xfrm>
            <a:off x="10834273" y="5130105"/>
            <a:ext cx="721358" cy="721351"/>
          </a:xfrm>
          <a:prstGeom prst="flowChartMultidocumen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1F38724A-4FB0-D1C9-C87C-49FF05730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727" y="5328707"/>
            <a:ext cx="316327" cy="3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0A4E14F-F72D-ADC9-F5C2-F5012855380E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8761668" y="5490781"/>
            <a:ext cx="2072605" cy="81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93D7579-7504-26AF-6D39-986B5A019F00}"/>
              </a:ext>
            </a:extLst>
          </p:cNvPr>
          <p:cNvSpPr txBox="1"/>
          <p:nvPr/>
        </p:nvSpPr>
        <p:spPr>
          <a:xfrm>
            <a:off x="9062374" y="4967561"/>
            <a:ext cx="1809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4</a:t>
            </a:r>
            <a:r>
              <a:rPr lang="en-US" dirty="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- Generate Code with Rhapsody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ED1EC64-4C8F-07F9-5B9E-FC303F2BF4C3}"/>
              </a:ext>
            </a:extLst>
          </p:cNvPr>
          <p:cNvCxnSpPr>
            <a:cxnSpLocks/>
          </p:cNvCxnSpPr>
          <p:nvPr/>
        </p:nvCxnSpPr>
        <p:spPr>
          <a:xfrm flipV="1">
            <a:off x="8273947" y="2992245"/>
            <a:ext cx="0" cy="225477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FE85FDE-80E0-A566-BA36-3766A534D66A}"/>
              </a:ext>
            </a:extLst>
          </p:cNvPr>
          <p:cNvSpPr txBox="1"/>
          <p:nvPr/>
        </p:nvSpPr>
        <p:spPr>
          <a:xfrm>
            <a:off x="9630959" y="2103590"/>
            <a:ext cx="18097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5a</a:t>
            </a:r>
            <a:r>
              <a:rPr lang="en-US" dirty="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. – Track Change Requests (Annotate the System Model)</a:t>
            </a:r>
          </a:p>
        </p:txBody>
      </p:sp>
      <p:pic>
        <p:nvPicPr>
          <p:cNvPr id="3" name="Picture 2" descr="Computer Engineering icon PNG and SVG Vector Free Download">
            <a:extLst>
              <a:ext uri="{FF2B5EF4-FFF2-40B4-BE49-F238E27FC236}">
                <a16:creationId xmlns:a16="http://schemas.microsoft.com/office/drawing/2014/main" id="{62D2148B-11EE-CC51-F181-027443AEF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1510" y="2275928"/>
            <a:ext cx="433070" cy="48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CD51CC-873C-A5E2-2561-F6671E4DB978}"/>
              </a:ext>
            </a:extLst>
          </p:cNvPr>
          <p:cNvSpPr txBox="1"/>
          <p:nvPr/>
        </p:nvSpPr>
        <p:spPr>
          <a:xfrm>
            <a:off x="3652195" y="4930403"/>
            <a:ext cx="1783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5a. </a:t>
            </a: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– Publish the changes for a diff/merge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4A344055-EC76-EA1A-BA17-56B93C3303DE}"/>
              </a:ext>
            </a:extLst>
          </p:cNvPr>
          <p:cNvSpPr/>
          <p:nvPr/>
        </p:nvSpPr>
        <p:spPr>
          <a:xfrm rot="21302645">
            <a:off x="2892576" y="3014039"/>
            <a:ext cx="4082715" cy="766803"/>
          </a:xfrm>
          <a:custGeom>
            <a:avLst/>
            <a:gdLst>
              <a:gd name="connsiteX0" fmla="*/ 4082715 w 4082715"/>
              <a:gd name="connsiteY0" fmla="*/ 0 h 766803"/>
              <a:gd name="connsiteX1" fmla="*/ 1723367 w 4082715"/>
              <a:gd name="connsiteY1" fmla="*/ 765354 h 766803"/>
              <a:gd name="connsiteX2" fmla="*/ 171165 w 4082715"/>
              <a:gd name="connsiteY2" fmla="*/ 191338 h 766803"/>
              <a:gd name="connsiteX3" fmla="*/ 109077 w 4082715"/>
              <a:gd name="connsiteY3" fmla="*/ 153070 h 766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2715" h="766803" extrusionOk="0">
                <a:moveTo>
                  <a:pt x="4082715" y="0"/>
                </a:moveTo>
                <a:cubicBezTo>
                  <a:pt x="3143686" y="314107"/>
                  <a:pt x="2200742" y="798976"/>
                  <a:pt x="1723367" y="765354"/>
                </a:cubicBezTo>
                <a:cubicBezTo>
                  <a:pt x="1106514" y="804628"/>
                  <a:pt x="377203" y="295388"/>
                  <a:pt x="171165" y="191338"/>
                </a:cubicBezTo>
                <a:cubicBezTo>
                  <a:pt x="-103114" y="94399"/>
                  <a:pt x="2046" y="140804"/>
                  <a:pt x="109077" y="153070"/>
                </a:cubicBezTo>
              </a:path>
            </a:pathLst>
          </a:custGeom>
          <a:noFill/>
          <a:ln w="9525">
            <a:prstDash val="dash"/>
            <a:headEnd type="triangle" w="lg" len="lg"/>
            <a:tailEnd type="triangle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4294859 w 4294859"/>
                      <a:gd name="connsiteY0" fmla="*/ 0 h 654378"/>
                      <a:gd name="connsiteX1" fmla="*/ 1812916 w 4294859"/>
                      <a:gd name="connsiteY1" fmla="*/ 653142 h 654378"/>
                      <a:gd name="connsiteX2" fmla="*/ 180059 w 4294859"/>
                      <a:gd name="connsiteY2" fmla="*/ 163285 h 654378"/>
                      <a:gd name="connsiteX3" fmla="*/ 114745 w 4294859"/>
                      <a:gd name="connsiteY3" fmla="*/ 130628 h 654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94859" h="654378">
                        <a:moveTo>
                          <a:pt x="4294859" y="0"/>
                        </a:moveTo>
                        <a:cubicBezTo>
                          <a:pt x="3396787" y="312964"/>
                          <a:pt x="2498716" y="625928"/>
                          <a:pt x="1812916" y="653142"/>
                        </a:cubicBezTo>
                        <a:cubicBezTo>
                          <a:pt x="1127116" y="680356"/>
                          <a:pt x="463087" y="250371"/>
                          <a:pt x="180059" y="163285"/>
                        </a:cubicBezTo>
                        <a:cubicBezTo>
                          <a:pt x="-102969" y="76199"/>
                          <a:pt x="5888" y="103413"/>
                          <a:pt x="114745" y="13062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6406C89-39C0-E099-496E-C37229E3F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008" y="3432676"/>
            <a:ext cx="613655" cy="25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reeform 26">
            <a:extLst>
              <a:ext uri="{FF2B5EF4-FFF2-40B4-BE49-F238E27FC236}">
                <a16:creationId xmlns:a16="http://schemas.microsoft.com/office/drawing/2014/main" id="{9ED4898A-F6E0-1A01-4603-0B15CCA4C063}"/>
              </a:ext>
            </a:extLst>
          </p:cNvPr>
          <p:cNvSpPr/>
          <p:nvPr/>
        </p:nvSpPr>
        <p:spPr>
          <a:xfrm rot="21346922">
            <a:off x="2897914" y="3173014"/>
            <a:ext cx="4052721" cy="1657680"/>
          </a:xfrm>
          <a:custGeom>
            <a:avLst/>
            <a:gdLst>
              <a:gd name="connsiteX0" fmla="*/ 4052721 w 4052721"/>
              <a:gd name="connsiteY0" fmla="*/ 0 h 1657680"/>
              <a:gd name="connsiteX1" fmla="*/ 1710706 w 4052721"/>
              <a:gd name="connsiteY1" fmla="*/ 1654548 h 1657680"/>
              <a:gd name="connsiteX2" fmla="*/ 169907 w 4052721"/>
              <a:gd name="connsiteY2" fmla="*/ 413635 h 1657680"/>
              <a:gd name="connsiteX3" fmla="*/ 108275 w 4052721"/>
              <a:gd name="connsiteY3" fmla="*/ 330908 h 165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2721" h="1657680" extrusionOk="0">
                <a:moveTo>
                  <a:pt x="4052721" y="0"/>
                </a:moveTo>
                <a:cubicBezTo>
                  <a:pt x="3160254" y="765031"/>
                  <a:pt x="2216501" y="1638657"/>
                  <a:pt x="1710706" y="1654548"/>
                </a:cubicBezTo>
                <a:cubicBezTo>
                  <a:pt x="1154121" y="1742550"/>
                  <a:pt x="427249" y="634552"/>
                  <a:pt x="169907" y="413635"/>
                </a:cubicBezTo>
                <a:cubicBezTo>
                  <a:pt x="-112831" y="208328"/>
                  <a:pt x="1680" y="283389"/>
                  <a:pt x="108275" y="330908"/>
                </a:cubicBezTo>
              </a:path>
            </a:pathLst>
          </a:custGeom>
          <a:noFill/>
          <a:ln w="9525">
            <a:prstDash val="solid"/>
            <a:headEnd type="none" w="lg" len="lg"/>
            <a:tailEnd type="triangle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4294859 w 4294859"/>
                      <a:gd name="connsiteY0" fmla="*/ 0 h 654378"/>
                      <a:gd name="connsiteX1" fmla="*/ 1812916 w 4294859"/>
                      <a:gd name="connsiteY1" fmla="*/ 653142 h 654378"/>
                      <a:gd name="connsiteX2" fmla="*/ 180059 w 4294859"/>
                      <a:gd name="connsiteY2" fmla="*/ 163285 h 654378"/>
                      <a:gd name="connsiteX3" fmla="*/ 114745 w 4294859"/>
                      <a:gd name="connsiteY3" fmla="*/ 130628 h 6543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294859" h="654378">
                        <a:moveTo>
                          <a:pt x="4294859" y="0"/>
                        </a:moveTo>
                        <a:cubicBezTo>
                          <a:pt x="3396787" y="312964"/>
                          <a:pt x="2498716" y="625928"/>
                          <a:pt x="1812916" y="653142"/>
                        </a:cubicBezTo>
                        <a:cubicBezTo>
                          <a:pt x="1127116" y="680356"/>
                          <a:pt x="463087" y="250371"/>
                          <a:pt x="180059" y="163285"/>
                        </a:cubicBezTo>
                        <a:cubicBezTo>
                          <a:pt x="-102969" y="76199"/>
                          <a:pt x="5888" y="103413"/>
                          <a:pt x="114745" y="130628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Circular arrow pointing to right - Free arrows icons">
            <a:extLst>
              <a:ext uri="{FF2B5EF4-FFF2-40B4-BE49-F238E27FC236}">
                <a16:creationId xmlns:a16="http://schemas.microsoft.com/office/drawing/2014/main" id="{443DA33A-750A-8CA6-D5EF-937494390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021" y="4807154"/>
            <a:ext cx="1003289" cy="100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DEAC391-F20E-9E2A-85A4-7AC3FD8CB0C3}"/>
              </a:ext>
            </a:extLst>
          </p:cNvPr>
          <p:cNvSpPr txBox="1"/>
          <p:nvPr/>
        </p:nvSpPr>
        <p:spPr>
          <a:xfrm>
            <a:off x="1077126" y="5851456"/>
            <a:ext cx="1783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6 – Iterate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F569DE0-969A-B97E-1792-6825C83F78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4812" y="5583640"/>
            <a:ext cx="1093151" cy="252569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95F99F60-EFD2-E6D3-3490-B442E913B4D5}"/>
              </a:ext>
            </a:extLst>
          </p:cNvPr>
          <p:cNvGrpSpPr/>
          <p:nvPr/>
        </p:nvGrpSpPr>
        <p:grpSpPr>
          <a:xfrm>
            <a:off x="7528150" y="4093567"/>
            <a:ext cx="726313" cy="369679"/>
            <a:chOff x="7528150" y="4093567"/>
            <a:chExt cx="726313" cy="369679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FBC1C35-2C05-24DE-375E-0FCAC7C7CC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51454" b="27859"/>
            <a:stretch/>
          </p:blipFill>
          <p:spPr>
            <a:xfrm>
              <a:off x="7528150" y="4093567"/>
              <a:ext cx="706828" cy="211733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5594514-ED86-DA77-D676-DB3F6A40DD58}"/>
                </a:ext>
              </a:extLst>
            </p:cNvPr>
            <p:cNvSpPr/>
            <p:nvPr/>
          </p:nvSpPr>
          <p:spPr>
            <a:xfrm>
              <a:off x="7771393" y="4258358"/>
              <a:ext cx="483070" cy="2048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en-US" sz="2000" b="1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59D1E5B7-790B-15CC-8E3F-8467416C7FE5}"/>
              </a:ext>
            </a:extLst>
          </p:cNvPr>
          <p:cNvSpPr txBox="1"/>
          <p:nvPr/>
        </p:nvSpPr>
        <p:spPr>
          <a:xfrm>
            <a:off x="3625490" y="3867476"/>
            <a:ext cx="18097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5b. </a:t>
            </a:r>
            <a:r>
              <a:rPr lang="en-US" dirty="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– Track Change Requests (Use a CM system)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FC1628F-B616-E3DA-9119-F2FB5B0147C9}"/>
              </a:ext>
            </a:extLst>
          </p:cNvPr>
          <p:cNvCxnSpPr>
            <a:cxnSpLocks/>
          </p:cNvCxnSpPr>
          <p:nvPr/>
        </p:nvCxnSpPr>
        <p:spPr>
          <a:xfrm flipV="1">
            <a:off x="2959367" y="2661052"/>
            <a:ext cx="392981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01CBEBE-222E-3E5B-B4C9-93371255A29D}"/>
              </a:ext>
            </a:extLst>
          </p:cNvPr>
          <p:cNvGrpSpPr/>
          <p:nvPr/>
        </p:nvGrpSpPr>
        <p:grpSpPr>
          <a:xfrm>
            <a:off x="3505827" y="2380417"/>
            <a:ext cx="2113280" cy="533397"/>
            <a:chOff x="3911600" y="3910549"/>
            <a:chExt cx="2113280" cy="533397"/>
          </a:xfrm>
        </p:grpSpPr>
        <p:sp>
          <p:nvSpPr>
            <p:cNvPr id="13" name="Rectangle: Diagonal Corners Rounded 12">
              <a:extLst>
                <a:ext uri="{FF2B5EF4-FFF2-40B4-BE49-F238E27FC236}">
                  <a16:creationId xmlns:a16="http://schemas.microsoft.com/office/drawing/2014/main" id="{4941C13C-EA44-FA74-A38E-EFE1FA6D192A}"/>
                </a:ext>
              </a:extLst>
            </p:cNvPr>
            <p:cNvSpPr/>
            <p:nvPr/>
          </p:nvSpPr>
          <p:spPr>
            <a:xfrm>
              <a:off x="3911600" y="3910549"/>
              <a:ext cx="2113280" cy="533397"/>
            </a:xfrm>
            <a:prstGeom prst="round2DiagRect">
              <a:avLst/>
            </a:prstGeom>
            <a:solidFill>
              <a:schemeClr val="tx2"/>
            </a:solidFill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utura Medium" panose="020B0602020204020303" pitchFamily="34" charset="-79"/>
                <a:cs typeface="Futura Medium" panose="020B0602020204020303" pitchFamily="34" charset="-79"/>
              </a:endParaRPr>
            </a:p>
          </p:txBody>
        </p:sp>
        <p:pic>
          <p:nvPicPr>
            <p:cNvPr id="12" name="Google Shape;240;p43" descr="A close up of a logo&#10;&#10;Description automatically generated">
              <a:extLst>
                <a:ext uri="{FF2B5EF4-FFF2-40B4-BE49-F238E27FC236}">
                  <a16:creationId xmlns:a16="http://schemas.microsoft.com/office/drawing/2014/main" id="{F89D69AE-FB75-6BE7-9B5E-D8F1A27E248E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055888" y="3976841"/>
              <a:ext cx="1783080" cy="38179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68664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CA51C-8FBB-B685-BB5C-DE1D107D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55"/>
            <a:ext cx="10515600" cy="1325563"/>
          </a:xfrm>
        </p:spPr>
        <p:txBody>
          <a:bodyPr/>
          <a:lstStyle/>
          <a:p>
            <a:r>
              <a:rPr lang="en-US">
                <a:latin typeface="Futura Medium" panose="020B0602020204020303" pitchFamily="34" charset="-79"/>
                <a:cs typeface="Futura Medium" panose="020B0602020204020303" pitchFamily="34" charset="-79"/>
              </a:rPr>
              <a:t>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698BA-3F83-1C77-D845-0DA75C5C3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997699"/>
            <a:ext cx="10304614" cy="5550140"/>
          </a:xfrm>
        </p:spPr>
        <p:txBody>
          <a:bodyPr/>
          <a:lstStyle/>
          <a:p>
            <a:pPr marL="50800" indent="0">
              <a:buNone/>
            </a:pPr>
            <a:r>
              <a:rPr lang="en-US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Import the System model into IBM Rhapsody using the </a:t>
            </a:r>
            <a:r>
              <a:rPr lang="en-US" sz="18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Sodius Publisher for Rhapsody </a:t>
            </a:r>
            <a:r>
              <a:rPr lang="en-US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plugin</a:t>
            </a:r>
          </a:p>
          <a:p>
            <a:pPr marL="533400" lvl="1" indent="0">
              <a:buNone/>
            </a:pPr>
            <a:r>
              <a:rPr lang="en-US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 Provides the configuration backbone</a:t>
            </a:r>
          </a:p>
          <a:p>
            <a:pPr marL="50800" indent="0">
              <a:buNone/>
            </a:pPr>
            <a:r>
              <a:rPr lang="en-US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Derive the Software UML model from SysML System model</a:t>
            </a:r>
          </a:p>
          <a:p>
            <a:pPr marL="533400" lvl="1" indent="0">
              <a:buNone/>
            </a:pPr>
            <a:r>
              <a:rPr lang="en-US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 Can be partially automated if strict modeling rules are enforced using Model-to-Model (M2M) Transformation for Rhapsody</a:t>
            </a:r>
          </a:p>
          <a:p>
            <a:pPr marL="50800" indent="0">
              <a:buNone/>
            </a:pPr>
            <a:r>
              <a:rPr lang="en-US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3. Create traceability links from the UML model to the SysML model</a:t>
            </a:r>
          </a:p>
          <a:p>
            <a:pPr marL="533400" lvl="1" indent="0">
              <a:buNone/>
            </a:pPr>
            <a:r>
              <a:rPr lang="en-US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 Requires both models to be configuration-managed</a:t>
            </a:r>
          </a:p>
          <a:p>
            <a:pPr marL="533400" lvl="1" indent="0">
              <a:buNone/>
            </a:pPr>
            <a:r>
              <a:rPr lang="en-US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 Can be automated if strict modeling rules are enforced</a:t>
            </a:r>
          </a:p>
          <a:p>
            <a:pPr marL="50800" indent="0">
              <a:buNone/>
            </a:pPr>
            <a:r>
              <a:rPr lang="en-US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4. Generate code with IBM Rhapsody</a:t>
            </a:r>
          </a:p>
          <a:p>
            <a:pPr marL="533400" lvl="1" indent="0">
              <a:buNone/>
            </a:pPr>
            <a:r>
              <a:rPr lang="en-US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- Certifiable code is available with the </a:t>
            </a:r>
            <a:r>
              <a:rPr lang="en-US" sz="16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SodiusWillert Embedded UML RXF-Cert </a:t>
            </a:r>
            <a:r>
              <a:rPr lang="en-US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extension for Rhapsody</a:t>
            </a:r>
          </a:p>
          <a:p>
            <a:pPr marL="50800" indent="0">
              <a:buNone/>
            </a:pPr>
            <a:r>
              <a:rPr lang="en-US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5. Track change requests</a:t>
            </a:r>
          </a:p>
          <a:p>
            <a:pPr marL="533400" lvl="1" indent="0">
              <a:buNone/>
            </a:pPr>
            <a:r>
              <a:rPr lang="en-US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a. Annotate the converted System model</a:t>
            </a:r>
          </a:p>
          <a:p>
            <a:pPr marL="533400" lvl="1" indent="0">
              <a:buNone/>
            </a:pPr>
            <a:r>
              <a:rPr lang="en-US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	- Publish back to source format using Sodius Publisher for Rhapsody</a:t>
            </a:r>
          </a:p>
          <a:p>
            <a:pPr marL="533400" lvl="1" indent="0">
              <a:buNone/>
            </a:pPr>
            <a:r>
              <a:rPr lang="en-US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	- Use diff / merge to bring changes into source model</a:t>
            </a:r>
          </a:p>
          <a:p>
            <a:pPr marL="533400" lvl="1" indent="0">
              <a:buNone/>
            </a:pPr>
            <a:r>
              <a:rPr lang="en-US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b. Create change requests in a CM system (EWM, Jira) and link to model elements</a:t>
            </a:r>
          </a:p>
          <a:p>
            <a:pPr marL="76200" indent="0">
              <a:buNone/>
            </a:pPr>
            <a:r>
              <a:rPr lang="en-US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6. Iterate</a:t>
            </a:r>
          </a:p>
          <a:p>
            <a:pPr marL="533400" lvl="1" indent="0">
              <a:buNone/>
            </a:pPr>
            <a:endParaRPr lang="en-US" sz="16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6917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4BF21-BAD9-2827-DF1C-A73AE4F2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66" y="224221"/>
            <a:ext cx="9318496" cy="1325563"/>
          </a:xfrm>
        </p:spPr>
        <p:txBody>
          <a:bodyPr/>
          <a:lstStyle/>
          <a:p>
            <a:r>
              <a:rPr lang="en-US" sz="3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Sodius Publisher: Imports the CATIA Cameo System Model into IBM Rhapsody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C0D3F-276A-BC8F-56DB-1A619DD20B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endParaRPr lang="en-US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02859B-F849-9413-35F4-FB921F458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66" y="2062695"/>
            <a:ext cx="3675713" cy="27354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DF0023-B411-7BD5-9220-D50AE8DBF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327" y="2243102"/>
            <a:ext cx="2951475" cy="26288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31E722-DF84-FB14-9934-AEAE4FDF7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482" y="2062695"/>
            <a:ext cx="4050759" cy="2735467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8189D122-C1CA-5048-5C3D-71928915C0A7}"/>
              </a:ext>
            </a:extLst>
          </p:cNvPr>
          <p:cNvSpPr/>
          <p:nvPr/>
        </p:nvSpPr>
        <p:spPr>
          <a:xfrm>
            <a:off x="3733800" y="4160520"/>
            <a:ext cx="670560" cy="38100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92AAA11-3035-1310-8037-08A07F185729}"/>
              </a:ext>
            </a:extLst>
          </p:cNvPr>
          <p:cNvSpPr/>
          <p:nvPr/>
        </p:nvSpPr>
        <p:spPr>
          <a:xfrm>
            <a:off x="7056120" y="4160520"/>
            <a:ext cx="670560" cy="38100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619090-9896-62F8-760C-54FEAA6D1DDB}"/>
              </a:ext>
            </a:extLst>
          </p:cNvPr>
          <p:cNvSpPr/>
          <p:nvPr/>
        </p:nvSpPr>
        <p:spPr>
          <a:xfrm>
            <a:off x="1449599" y="4401922"/>
            <a:ext cx="1783080" cy="7924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System Model</a:t>
            </a:r>
          </a:p>
          <a:p>
            <a:pPr algn="ctr"/>
            <a:r>
              <a:rPr lang="en-US" b="1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(Cameo)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B77ED5-1012-A836-B676-7FFE9EEA5A9F}"/>
              </a:ext>
            </a:extLst>
          </p:cNvPr>
          <p:cNvSpPr/>
          <p:nvPr/>
        </p:nvSpPr>
        <p:spPr>
          <a:xfrm>
            <a:off x="9049686" y="4335780"/>
            <a:ext cx="1783080" cy="79248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System Model</a:t>
            </a:r>
          </a:p>
          <a:p>
            <a:pPr algn="ctr"/>
            <a:r>
              <a:rPr lang="en-US" b="1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(Rhapsody)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E6D9C7-7F66-3864-0221-608ABB1C6A9F}"/>
              </a:ext>
            </a:extLst>
          </p:cNvPr>
          <p:cNvGrpSpPr/>
          <p:nvPr/>
        </p:nvGrpSpPr>
        <p:grpSpPr>
          <a:xfrm>
            <a:off x="4691424" y="4965689"/>
            <a:ext cx="2113280" cy="533397"/>
            <a:chOff x="3911600" y="3910549"/>
            <a:chExt cx="2113280" cy="533397"/>
          </a:xfrm>
        </p:grpSpPr>
        <p:sp>
          <p:nvSpPr>
            <p:cNvPr id="5" name="Rectangle: Diagonal Corners Rounded 4">
              <a:extLst>
                <a:ext uri="{FF2B5EF4-FFF2-40B4-BE49-F238E27FC236}">
                  <a16:creationId xmlns:a16="http://schemas.microsoft.com/office/drawing/2014/main" id="{754F84CB-F0B4-7F61-C493-699351537725}"/>
                </a:ext>
              </a:extLst>
            </p:cNvPr>
            <p:cNvSpPr/>
            <p:nvPr/>
          </p:nvSpPr>
          <p:spPr>
            <a:xfrm>
              <a:off x="3911600" y="3910549"/>
              <a:ext cx="2113280" cy="533397"/>
            </a:xfrm>
            <a:prstGeom prst="round2DiagRect">
              <a:avLst/>
            </a:prstGeom>
            <a:solidFill>
              <a:schemeClr val="tx2"/>
            </a:solidFill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Futura Medium" panose="020B0602020204020303" pitchFamily="34" charset="-79"/>
                <a:cs typeface="Futura Medium" panose="020B0602020204020303" pitchFamily="34" charset="-79"/>
              </a:endParaRPr>
            </a:p>
          </p:txBody>
        </p:sp>
        <p:pic>
          <p:nvPicPr>
            <p:cNvPr id="6" name="Google Shape;240;p43" descr="A close up of a logo&#10;&#10;Description automatically generated">
              <a:extLst>
                <a:ext uri="{FF2B5EF4-FFF2-40B4-BE49-F238E27FC236}">
                  <a16:creationId xmlns:a16="http://schemas.microsoft.com/office/drawing/2014/main" id="{34CB49C9-B1E5-E8AC-CFA6-3F0BFEC7AB2D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055888" y="3976841"/>
              <a:ext cx="1783080" cy="38179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17423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01D2-4E60-E8FA-FAA7-9F1A800EE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08" y="277460"/>
            <a:ext cx="9971896" cy="1325563"/>
          </a:xfrm>
        </p:spPr>
        <p:txBody>
          <a:bodyPr/>
          <a:lstStyle/>
          <a:p>
            <a:r>
              <a:rPr lang="en-US" sz="3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Rhapsody: Derive UML Software Model from SysML System Model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B015C3-158A-AA6D-7DFB-151E4BADC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03023"/>
            <a:ext cx="10684001" cy="938362"/>
          </a:xfrm>
        </p:spPr>
        <p:txBody>
          <a:bodyPr/>
          <a:lstStyle/>
          <a:p>
            <a:pPr marL="50800" indent="0">
              <a:buNone/>
            </a:pPr>
            <a:r>
              <a:rPr lang="en-US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This is a design activity. When creating the Software model, traceability is established with the source System model in Rhapsody.</a:t>
            </a:r>
          </a:p>
        </p:txBody>
      </p:sp>
      <p:pic>
        <p:nvPicPr>
          <p:cNvPr id="4" name="Inhaltsplatzhalter 4" descr="Ein Bild, das Text, Diagramm, Reihe, Screenshot enthält.&#10;&#10;Automatisch generierte Beschreibung">
            <a:extLst>
              <a:ext uri="{FF2B5EF4-FFF2-40B4-BE49-F238E27FC236}">
                <a16:creationId xmlns:a16="http://schemas.microsoft.com/office/drawing/2014/main" id="{F398C237-9285-CD1D-BE64-E63EBDC2E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1963" y="3167425"/>
            <a:ext cx="5020238" cy="2027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6" descr="Ein Bild, das Text, Screenshot, Diagramm, Reihe enthält.&#10;&#10;Automatisch generierte Beschreibung">
            <a:extLst>
              <a:ext uri="{FF2B5EF4-FFF2-40B4-BE49-F238E27FC236}">
                <a16:creationId xmlns:a16="http://schemas.microsoft.com/office/drawing/2014/main" id="{894C13D9-AE3A-8B53-B89E-ACF816486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275" y="3185310"/>
            <a:ext cx="3850773" cy="1991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298ED7-50B2-F0A0-B4AE-C6E74F6527B5}"/>
              </a:ext>
            </a:extLst>
          </p:cNvPr>
          <p:cNvSpPr txBox="1"/>
          <p:nvPr/>
        </p:nvSpPr>
        <p:spPr>
          <a:xfrm>
            <a:off x="8136575" y="2809602"/>
            <a:ext cx="1550504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Software Model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98BBE6-AD91-036A-6EEA-E397FA9F5A24}"/>
              </a:ext>
            </a:extLst>
          </p:cNvPr>
          <p:cNvSpPr txBox="1"/>
          <p:nvPr/>
        </p:nvSpPr>
        <p:spPr>
          <a:xfrm>
            <a:off x="2062241" y="4829985"/>
            <a:ext cx="1550504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Software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A46DE2-8B93-4557-3AF9-DD047A23D753}"/>
              </a:ext>
            </a:extLst>
          </p:cNvPr>
          <p:cNvSpPr txBox="1"/>
          <p:nvPr/>
        </p:nvSpPr>
        <p:spPr>
          <a:xfrm>
            <a:off x="3198102" y="2894405"/>
            <a:ext cx="139911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System Model</a:t>
            </a:r>
          </a:p>
        </p:txBody>
      </p:sp>
      <p:pic>
        <p:nvPicPr>
          <p:cNvPr id="10" name="Grafik 8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3535FB6F-8611-CBA4-F3AC-5FE3165307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952" y="5292731"/>
            <a:ext cx="2925978" cy="12117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F4F000-FD44-D2A3-F5BA-AB1434B73069}"/>
              </a:ext>
            </a:extLst>
          </p:cNvPr>
          <p:cNvSpPr txBox="1"/>
          <p:nvPr/>
        </p:nvSpPr>
        <p:spPr>
          <a:xfrm>
            <a:off x="264909" y="3513325"/>
            <a:ext cx="18781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2</a:t>
            </a:r>
            <a:r>
              <a:rPr lang="en-US" dirty="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- Derive Software Model from System Model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D7AA5F-C322-B65A-C26D-33033419630C}"/>
              </a:ext>
            </a:extLst>
          </p:cNvPr>
          <p:cNvSpPr txBox="1"/>
          <p:nvPr/>
        </p:nvSpPr>
        <p:spPr>
          <a:xfrm>
            <a:off x="4805023" y="5235598"/>
            <a:ext cx="15674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3</a:t>
            </a:r>
            <a:r>
              <a:rPr lang="en-US" dirty="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- Create Traceability manually  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2E557AB-20EF-74F7-3AF2-DAB56A7AF4AB}"/>
              </a:ext>
            </a:extLst>
          </p:cNvPr>
          <p:cNvSpPr/>
          <p:nvPr/>
        </p:nvSpPr>
        <p:spPr>
          <a:xfrm rot="1904025" flipH="1">
            <a:off x="2113399" y="3476242"/>
            <a:ext cx="611668" cy="912791"/>
          </a:xfrm>
          <a:prstGeom prst="arc">
            <a:avLst>
              <a:gd name="adj1" fmla="val 17700293"/>
              <a:gd name="adj2" fmla="val 7261811"/>
            </a:avLst>
          </a:prstGeom>
          <a:ln w="952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437C47B-8D3A-A003-C2FF-3E0F0D0AC54A}"/>
              </a:ext>
            </a:extLst>
          </p:cNvPr>
          <p:cNvCxnSpPr>
            <a:cxnSpLocks/>
          </p:cNvCxnSpPr>
          <p:nvPr/>
        </p:nvCxnSpPr>
        <p:spPr>
          <a:xfrm flipH="1" flipV="1">
            <a:off x="4423930" y="4181061"/>
            <a:ext cx="612094" cy="12749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D31EB6F-8418-9F97-0B40-99634A5844F8}"/>
              </a:ext>
            </a:extLst>
          </p:cNvPr>
          <p:cNvCxnSpPr>
            <a:cxnSpLocks/>
          </p:cNvCxnSpPr>
          <p:nvPr/>
        </p:nvCxnSpPr>
        <p:spPr>
          <a:xfrm flipH="1">
            <a:off x="4314191" y="5685184"/>
            <a:ext cx="721833" cy="4183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AC8C1724-CE82-AADC-6EFA-9E124C60481F}"/>
              </a:ext>
            </a:extLst>
          </p:cNvPr>
          <p:cNvSpPr/>
          <p:nvPr/>
        </p:nvSpPr>
        <p:spPr>
          <a:xfrm>
            <a:off x="5884657" y="3882657"/>
            <a:ext cx="670560" cy="38100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59898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40DD-50DF-7B88-853E-C5D475B78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38" y="144324"/>
            <a:ext cx="11437321" cy="1325563"/>
          </a:xfrm>
        </p:spPr>
        <p:txBody>
          <a:bodyPr/>
          <a:lstStyle/>
          <a:p>
            <a:r>
              <a:rPr lang="en-US" sz="3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Rhapsody: Complete the Software model </a:t>
            </a:r>
            <a:br>
              <a:rPr lang="en-US" sz="3600" dirty="0"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en-US" sz="3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for Code Generation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79329-73A1-9973-0118-91CE2B0F6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5383" y="1555340"/>
            <a:ext cx="7208368" cy="961274"/>
          </a:xfrm>
        </p:spPr>
        <p:txBody>
          <a:bodyPr/>
          <a:lstStyle/>
          <a:p>
            <a:pPr marL="50800" indent="0">
              <a:buNone/>
            </a:pPr>
            <a:r>
              <a:rPr lang="en-US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In Rhapsody, complete the model to get executable code</a:t>
            </a:r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.</a:t>
            </a:r>
          </a:p>
        </p:txBody>
      </p:sp>
      <p:pic>
        <p:nvPicPr>
          <p:cNvPr id="4" name="Inhaltsplatzhalter 4" descr="Ein Bild, das Text, Diagramm, Reihe, Screenshot enthält.&#10;&#10;Automatisch generierte Beschreibung">
            <a:extLst>
              <a:ext uri="{FF2B5EF4-FFF2-40B4-BE49-F238E27FC236}">
                <a16:creationId xmlns:a16="http://schemas.microsoft.com/office/drawing/2014/main" id="{8A397CD6-32ED-B104-4B12-707964E093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632" r="34237"/>
          <a:stretch/>
        </p:blipFill>
        <p:spPr>
          <a:xfrm>
            <a:off x="943500" y="2735203"/>
            <a:ext cx="3726429" cy="969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3" descr="Ein Bild, das Text, Screenshot, Diagramm, Design enthält.&#10;&#10;Automatisch generierte Beschreibung">
            <a:extLst>
              <a:ext uri="{FF2B5EF4-FFF2-40B4-BE49-F238E27FC236}">
                <a16:creationId xmlns:a16="http://schemas.microsoft.com/office/drawing/2014/main" id="{48899A1F-BAC9-F1DB-6EF9-363420642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39" y="4152435"/>
            <a:ext cx="2691472" cy="1574886"/>
          </a:xfrm>
          <a:prstGeom prst="rect">
            <a:avLst/>
          </a:prstGeom>
        </p:spPr>
      </p:pic>
      <p:pic>
        <p:nvPicPr>
          <p:cNvPr id="6" name="Grafik 7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BC1BE7C0-F128-1E8F-9E22-BE8BA9809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8169" y="3875588"/>
            <a:ext cx="3566810" cy="25437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0C5DCF-ED94-56B3-152F-28D4CA65865B}"/>
              </a:ext>
            </a:extLst>
          </p:cNvPr>
          <p:cNvSpPr txBox="1"/>
          <p:nvPr/>
        </p:nvSpPr>
        <p:spPr>
          <a:xfrm>
            <a:off x="1170067" y="5784574"/>
            <a:ext cx="1941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Implementation based on state charts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8BCCE5-6C5A-D246-ACA5-73BE4A127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0612" y="1676822"/>
            <a:ext cx="3430349" cy="4630972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44614B-A856-E136-EA61-4F8B0EE48B45}"/>
              </a:ext>
            </a:extLst>
          </p:cNvPr>
          <p:cNvCxnSpPr>
            <a:cxnSpLocks/>
          </p:cNvCxnSpPr>
          <p:nvPr/>
        </p:nvCxnSpPr>
        <p:spPr>
          <a:xfrm flipV="1">
            <a:off x="5581146" y="3505632"/>
            <a:ext cx="2072605" cy="81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F3888DF-3C6A-85E9-06EB-7BDC49AF4BF0}"/>
              </a:ext>
            </a:extLst>
          </p:cNvPr>
          <p:cNvSpPr txBox="1"/>
          <p:nvPr/>
        </p:nvSpPr>
        <p:spPr>
          <a:xfrm>
            <a:off x="5881852" y="2982412"/>
            <a:ext cx="1809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4</a:t>
            </a:r>
            <a:r>
              <a:rPr lang="en-US" dirty="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- Generate Code with Rhapsody</a:t>
            </a:r>
          </a:p>
        </p:txBody>
      </p:sp>
    </p:spTree>
    <p:extLst>
      <p:ext uri="{BB962C8B-B14F-4D97-AF65-F5344CB8AC3E}">
        <p14:creationId xmlns:p14="http://schemas.microsoft.com/office/powerpoint/2010/main" val="3343336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76543-B5B6-C609-A7AD-5D721C7B3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55"/>
            <a:ext cx="10932994" cy="1325563"/>
          </a:xfrm>
        </p:spPr>
        <p:txBody>
          <a:bodyPr/>
          <a:lstStyle/>
          <a:p>
            <a:r>
              <a:rPr lang="en-US" sz="3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Rhapsody: Simulate and Implement Tests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0C4E4-3CA5-51BF-3E90-1BB37BF0A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03022"/>
            <a:ext cx="5160310" cy="4573941"/>
          </a:xfrm>
        </p:spPr>
        <p:txBody>
          <a:bodyPr/>
          <a:lstStyle/>
          <a:p>
            <a:r>
              <a:rPr lang="en-US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Simulation with control panel</a:t>
            </a:r>
          </a:p>
          <a:p>
            <a:pPr lvl="1"/>
            <a:r>
              <a:rPr lang="en-US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Animation of state charts based on the executed code</a:t>
            </a:r>
          </a:p>
          <a:p>
            <a:endParaRPr lang="en-US" sz="2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endParaRPr lang="en-US" sz="2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en-US" sz="20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Specification of test cases with sequences and testing with Test Conductor</a:t>
            </a:r>
          </a:p>
        </p:txBody>
      </p:sp>
      <p:pic>
        <p:nvPicPr>
          <p:cNvPr id="5" name="Grafik 12" descr="Ein Bild, das Text, Screenshot, Diagramm, Schrift enthält.&#10;&#10;Automatisch generierte Beschreibung">
            <a:extLst>
              <a:ext uri="{FF2B5EF4-FFF2-40B4-BE49-F238E27FC236}">
                <a16:creationId xmlns:a16="http://schemas.microsoft.com/office/drawing/2014/main" id="{4F08AFA9-F299-A0BA-D82B-DD2AE6898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371" y="1551934"/>
            <a:ext cx="2523698" cy="17926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E2F0E7-932F-2DDB-BA51-00377EFD8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351" y="1982712"/>
            <a:ext cx="1776087" cy="931086"/>
          </a:xfrm>
          <a:prstGeom prst="rect">
            <a:avLst/>
          </a:prstGeom>
        </p:spPr>
      </p:pic>
      <p:pic>
        <p:nvPicPr>
          <p:cNvPr id="8" name="Grafik 7" descr="Ein Bild, das Text, Screenshot, Reihe, Zahl enthält.&#10;&#10;Automatisch generierte Beschreibung">
            <a:extLst>
              <a:ext uri="{FF2B5EF4-FFF2-40B4-BE49-F238E27FC236}">
                <a16:creationId xmlns:a16="http://schemas.microsoft.com/office/drawing/2014/main" id="{197D9F20-9D75-E2BE-752D-0C47D11EF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3492" y="3920586"/>
            <a:ext cx="2411880" cy="1372960"/>
          </a:xfrm>
          <a:prstGeom prst="rect">
            <a:avLst/>
          </a:prstGeom>
        </p:spPr>
      </p:pic>
      <p:pic>
        <p:nvPicPr>
          <p:cNvPr id="9" name="Grafik 10" descr="Ein Bild, das Text, Reihe, Screenshot, Diagramm enthält.&#10;&#10;Automatisch generierte Beschreibung">
            <a:extLst>
              <a:ext uri="{FF2B5EF4-FFF2-40B4-BE49-F238E27FC236}">
                <a16:creationId xmlns:a16="http://schemas.microsoft.com/office/drawing/2014/main" id="{742F1485-2EC6-CEDD-521F-05C990B5A0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0824" y="3815491"/>
            <a:ext cx="2411880" cy="1412962"/>
          </a:xfrm>
          <a:prstGeom prst="rect">
            <a:avLst/>
          </a:prstGeom>
        </p:spPr>
      </p:pic>
      <p:pic>
        <p:nvPicPr>
          <p:cNvPr id="10" name="Grafik 14" descr="Ein Bild, das Text, Screenshot, Display, Software enthält.&#10;&#10;Automatisch generierte Beschreibung">
            <a:extLst>
              <a:ext uri="{FF2B5EF4-FFF2-40B4-BE49-F238E27FC236}">
                <a16:creationId xmlns:a16="http://schemas.microsoft.com/office/drawing/2014/main" id="{3BC62EFA-048D-CDB5-C7E6-FE9FB68EA6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0824" y="5306067"/>
            <a:ext cx="1709021" cy="10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21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3b51e02-451a-48d5-8334-5fb88fcf050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600B1BF687EA4CBA75093A16CCF7D2" ma:contentTypeVersion="17" ma:contentTypeDescription="Create a new document." ma:contentTypeScope="" ma:versionID="73efb8b326a180a88e82510e01fd26be">
  <xsd:schema xmlns:xsd="http://www.w3.org/2001/XMLSchema" xmlns:xs="http://www.w3.org/2001/XMLSchema" xmlns:p="http://schemas.microsoft.com/office/2006/metadata/properties" xmlns:ns3="0e69d551-958a-416f-a5be-dfb37b258577" xmlns:ns4="93b51e02-451a-48d5-8334-5fb88fcf0509" targetNamespace="http://schemas.microsoft.com/office/2006/metadata/properties" ma:root="true" ma:fieldsID="dac41fd136ac340f9b6d5c2b365011e3" ns3:_="" ns4:_="">
    <xsd:import namespace="0e69d551-958a-416f-a5be-dfb37b258577"/>
    <xsd:import namespace="93b51e02-451a-48d5-8334-5fb88fcf050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69d551-958a-416f-a5be-dfb37b2585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51e02-451a-48d5-8334-5fb88fcf05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207F67-682A-4ADE-8CAB-EC4E19FFD0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06AA9F-67C3-4733-9542-D7F2FF1A5A0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93b51e02-451a-48d5-8334-5fb88fcf0509"/>
    <ds:schemaRef ds:uri="http://purl.org/dc/elements/1.1/"/>
    <ds:schemaRef ds:uri="http://schemas.microsoft.com/office/2006/metadata/properties"/>
    <ds:schemaRef ds:uri="0e69d551-958a-416f-a5be-dfb37b25857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548A37-998F-48EC-9E93-083F6F60A4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69d551-958a-416f-a5be-dfb37b258577"/>
    <ds:schemaRef ds:uri="93b51e02-451a-48d5-8334-5fb88fcf05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14453</TotalTime>
  <Words>758</Words>
  <Application>Microsoft Office PowerPoint</Application>
  <PresentationFormat>Widescreen</PresentationFormat>
  <Paragraphs>103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-apple-system</vt:lpstr>
      <vt:lpstr>Arial</vt:lpstr>
      <vt:lpstr>Calibri</vt:lpstr>
      <vt:lpstr>Futura Medium</vt:lpstr>
      <vt:lpstr>Futura Medium</vt:lpstr>
      <vt:lpstr>Gill Sans</vt:lpstr>
      <vt:lpstr>Poppins</vt:lpstr>
      <vt:lpstr>Poppins Medium</vt:lpstr>
      <vt:lpstr>Office Theme</vt:lpstr>
      <vt:lpstr>PowerPoint Presentation</vt:lpstr>
      <vt:lpstr>Challenges Transitioning from System to Software</vt:lpstr>
      <vt:lpstr>Linking or Exchanging Models?</vt:lpstr>
      <vt:lpstr>Exchanging System to Software Models</vt:lpstr>
      <vt:lpstr>Steps</vt:lpstr>
      <vt:lpstr>Sodius Publisher: Imports the CATIA Cameo System Model into IBM Rhapsody</vt:lpstr>
      <vt:lpstr>Rhapsody: Derive UML Software Model from SysML System Model  </vt:lpstr>
      <vt:lpstr>Rhapsody: Complete the Software model  for Code Generation</vt:lpstr>
      <vt:lpstr>Rhapsody: Simulate and Implement Tests</vt:lpstr>
      <vt:lpstr>Rhapsody: Reverse Engineering of Legacy Code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Yann Lebeaupin</dc:creator>
  <cp:lastModifiedBy>Jeff Pilato</cp:lastModifiedBy>
  <cp:revision>7</cp:revision>
  <dcterms:modified xsi:type="dcterms:W3CDTF">2024-02-16T13:12:21Z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0x010100C1600B1BF687EA4CBA75093A16CCF7D2</vt:lpwstr>
  </property>
  <property fmtid="{D5CDD505-2E9C-101B-9397-08002B2CF9AE}" pid="3" name="MediaServiceImageTags">
    <vt:lpwstr/>
  </property>
</Properties>
</file>