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E62140-BE47-4C80-A7DE-96CD6587CFA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374732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62140-BE47-4C80-A7DE-96CD6587CFA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43036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62140-BE47-4C80-A7DE-96CD6587CFA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383326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62140-BE47-4C80-A7DE-96CD6587CFA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81541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62140-BE47-4C80-A7DE-96CD6587CFA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87055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E62140-BE47-4C80-A7DE-96CD6587CFA7}"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5683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E62140-BE47-4C80-A7DE-96CD6587CFA7}"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363597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E62140-BE47-4C80-A7DE-96CD6587CFA7}"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408912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62140-BE47-4C80-A7DE-96CD6587CFA7}"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85745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E62140-BE47-4C80-A7DE-96CD6587CFA7}"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417900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E62140-BE47-4C80-A7DE-96CD6587CFA7}"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11785-4019-436E-A65A-6076C261FA7E}" type="slidenum">
              <a:rPr lang="en-US" smtClean="0"/>
              <a:t>‹#›</a:t>
            </a:fld>
            <a:endParaRPr lang="en-US"/>
          </a:p>
        </p:txBody>
      </p:sp>
    </p:spTree>
    <p:extLst>
      <p:ext uri="{BB962C8B-B14F-4D97-AF65-F5344CB8AC3E}">
        <p14:creationId xmlns:p14="http://schemas.microsoft.com/office/powerpoint/2010/main" val="218001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62140-BE47-4C80-A7DE-96CD6587CFA7}" type="datetimeFigureOut">
              <a:rPr lang="en-US" smtClean="0"/>
              <a:t>11/8/2023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11785-4019-436E-A65A-6076C261FA7E}" type="slidenum">
              <a:rPr lang="en-US" smtClean="0"/>
              <a:t>‹#›</a:t>
            </a:fld>
            <a:endParaRPr lang="en-US"/>
          </a:p>
        </p:txBody>
      </p:sp>
    </p:spTree>
    <p:extLst>
      <p:ext uri="{BB962C8B-B14F-4D97-AF65-F5344CB8AC3E}">
        <p14:creationId xmlns:p14="http://schemas.microsoft.com/office/powerpoint/2010/main" val="2222804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cose.org/incose-member-resources/chapters-groups/ChapterSites/seattle-metro" TargetMode="External"/><Relationship Id="rId7" Type="http://schemas.openxmlformats.org/officeDocument/2006/relationships/image" Target="../media/image3.png"/><Relationship Id="rId2" Type="http://schemas.openxmlformats.org/officeDocument/2006/relationships/hyperlink" Target="https://www.studiose.design/"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ww.linkedin.com/posts/studio-se-ltd_mbse-systemsengineering-catia-activity-7100914745066622976-mFJ4"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incose.org/" TargetMode="External"/><Relationship Id="rId2" Type="http://schemas.openxmlformats.org/officeDocument/2006/relationships/hyperlink" Target="mailto:paul.vantulder@incose.net" TargetMode="External"/><Relationship Id="rId1" Type="http://schemas.openxmlformats.org/officeDocument/2006/relationships/slideLayout" Target="../slideLayouts/slideLayout5.xml"/><Relationship Id="rId6" Type="http://schemas.openxmlformats.org/officeDocument/2006/relationships/hyperlink" Target="https://py.pl/1OrZgt" TargetMode="External"/><Relationship Id="rId5" Type="http://schemas.openxmlformats.org/officeDocument/2006/relationships/hyperlink" Target="https://py.pl/22jsty"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3AE1F-17B8-1EE2-241B-DE4145FA23C3}"/>
              </a:ext>
            </a:extLst>
          </p:cNvPr>
          <p:cNvSpPr>
            <a:spLocks noGrp="1"/>
          </p:cNvSpPr>
          <p:nvPr>
            <p:ph type="title"/>
          </p:nvPr>
        </p:nvSpPr>
        <p:spPr>
          <a:xfrm>
            <a:off x="2238375" y="57598"/>
            <a:ext cx="6581775" cy="994173"/>
          </a:xfrm>
        </p:spPr>
        <p:txBody>
          <a:bodyPr>
            <a:normAutofit/>
          </a:bodyPr>
          <a:lstStyle/>
          <a:p>
            <a:pPr algn="ctr"/>
            <a:r>
              <a:rPr lang="en-US" sz="3200" b="1" dirty="0">
                <a:solidFill>
                  <a:srgbClr val="000099"/>
                </a:solidFill>
                <a:latin typeface="+mn-lt"/>
              </a:rPr>
              <a:t>Model Based Systems Engineering </a:t>
            </a:r>
            <a:br>
              <a:rPr lang="en-US" sz="3200" b="1" dirty="0">
                <a:solidFill>
                  <a:srgbClr val="000099"/>
                </a:solidFill>
                <a:latin typeface="+mn-lt"/>
              </a:rPr>
            </a:br>
            <a:r>
              <a:rPr lang="en-US" sz="3200" b="1" dirty="0">
                <a:solidFill>
                  <a:srgbClr val="000099"/>
                </a:solidFill>
                <a:latin typeface="+mn-lt"/>
              </a:rPr>
              <a:t>Three Ways</a:t>
            </a:r>
          </a:p>
        </p:txBody>
      </p:sp>
      <p:sp>
        <p:nvSpPr>
          <p:cNvPr id="7" name="Text Placeholder 6">
            <a:extLst>
              <a:ext uri="{FF2B5EF4-FFF2-40B4-BE49-F238E27FC236}">
                <a16:creationId xmlns:a16="http://schemas.microsoft.com/office/drawing/2014/main" id="{963219A3-7511-EB3E-705D-2C59AADB3591}"/>
              </a:ext>
            </a:extLst>
          </p:cNvPr>
          <p:cNvSpPr>
            <a:spLocks noGrp="1"/>
          </p:cNvSpPr>
          <p:nvPr>
            <p:ph type="body" idx="1"/>
          </p:nvPr>
        </p:nvSpPr>
        <p:spPr>
          <a:xfrm>
            <a:off x="6591300" y="3907349"/>
            <a:ext cx="2454118" cy="873484"/>
          </a:xfrm>
        </p:spPr>
        <p:txBody>
          <a:bodyPr>
            <a:normAutofit fontScale="40000" lnSpcReduction="20000"/>
          </a:bodyPr>
          <a:lstStyle/>
          <a:p>
            <a:r>
              <a:rPr lang="en-US" sz="5500" dirty="0"/>
              <a:t>Casey Medina</a:t>
            </a:r>
          </a:p>
          <a:p>
            <a:r>
              <a:rPr lang="en-US" sz="3700" b="0" dirty="0">
                <a:latin typeface="Arial" panose="020B0604020202020204" pitchFamily="34" charset="0"/>
                <a:ea typeface="Times New Roman" panose="02020603050405020304" pitchFamily="18" charset="0"/>
              </a:rPr>
              <a:t>CSEP</a:t>
            </a:r>
            <a:r>
              <a:rPr lang="en-US" sz="3700" b="0" baseline="30000" dirty="0">
                <a:latin typeface="Arial" panose="020B0604020202020204" pitchFamily="34" charset="0"/>
                <a:ea typeface="Times New Roman" panose="02020603050405020304" pitchFamily="18" charset="0"/>
              </a:rPr>
              <a:t>®</a:t>
            </a:r>
            <a:r>
              <a:rPr lang="en-US" sz="3700" b="0" dirty="0"/>
              <a:t>, </a:t>
            </a:r>
            <a:r>
              <a:rPr lang="en-US" sz="3700" b="0" dirty="0">
                <a:latin typeface="Arial" panose="020B0604020202020204" pitchFamily="34" charset="0"/>
                <a:cs typeface="Arial" panose="020B0604020202020204" pitchFamily="34" charset="0"/>
              </a:rPr>
              <a:t>OCSMP, </a:t>
            </a:r>
            <a:r>
              <a:rPr lang="en-US" sz="3700" b="0" dirty="0">
                <a:latin typeface="Arial" panose="020B0604020202020204" pitchFamily="34" charset="0"/>
                <a:cs typeface="Arial" panose="020B0604020202020204" pitchFamily="34" charset="0"/>
                <a:hlinkClick r:id="rId2"/>
              </a:rPr>
              <a:t>Studio SE Owner</a:t>
            </a:r>
            <a:endParaRPr lang="en-US" sz="3700" b="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ED87F63D-B3D4-E609-F0D4-12E599D85600}"/>
              </a:ext>
            </a:extLst>
          </p:cNvPr>
          <p:cNvSpPr>
            <a:spLocks noGrp="1"/>
          </p:cNvSpPr>
          <p:nvPr>
            <p:ph sz="quarter" idx="4"/>
          </p:nvPr>
        </p:nvSpPr>
        <p:spPr>
          <a:xfrm>
            <a:off x="0" y="4913493"/>
            <a:ext cx="9144000" cy="732792"/>
          </a:xfrm>
          <a:solidFill>
            <a:schemeClr val="bg1">
              <a:lumMod val="75000"/>
            </a:schemeClr>
          </a:solidFill>
        </p:spPr>
        <p:txBody>
          <a:bodyPr anchor="ctr" anchorCtr="0">
            <a:normAutofit fontScale="92500" lnSpcReduction="10000"/>
          </a:bodyPr>
          <a:lstStyle/>
          <a:p>
            <a:pPr marL="0" indent="0" algn="ctr">
              <a:buNone/>
            </a:pPr>
            <a:r>
              <a:rPr lang="en-US" sz="2700" b="1" dirty="0">
                <a:solidFill>
                  <a:schemeClr val="bg1"/>
                </a:solidFill>
              </a:rPr>
              <a:t>Hands-on Virtual Workshop: Come to connect and share, learn Model Based Systems Engineering essential principles in modeling</a:t>
            </a:r>
          </a:p>
        </p:txBody>
      </p:sp>
      <p:pic>
        <p:nvPicPr>
          <p:cNvPr id="13" name="Picture 12">
            <a:hlinkClick r:id="rId3"/>
            <a:extLst>
              <a:ext uri="{FF2B5EF4-FFF2-40B4-BE49-F238E27FC236}">
                <a16:creationId xmlns:a16="http://schemas.microsoft.com/office/drawing/2014/main" id="{E6842334-69EB-4675-59D3-17FA9C1976B3}"/>
              </a:ext>
            </a:extLst>
          </p:cNvPr>
          <p:cNvPicPr>
            <a:picLocks noChangeAspect="1"/>
          </p:cNvPicPr>
          <p:nvPr/>
        </p:nvPicPr>
        <p:blipFill>
          <a:blip r:embed="rId4"/>
          <a:srcRect/>
          <a:stretch>
            <a:fillRect/>
          </a:stretch>
        </p:blipFill>
        <p:spPr bwMode="auto">
          <a:xfrm>
            <a:off x="98583" y="57599"/>
            <a:ext cx="2027719" cy="994172"/>
          </a:xfrm>
          <a:prstGeom prst="rect">
            <a:avLst/>
          </a:prstGeom>
          <a:noFill/>
          <a:ln w="9525">
            <a:noFill/>
            <a:miter lim="800000"/>
            <a:headEnd/>
            <a:tailEnd/>
          </a:ln>
        </p:spPr>
      </p:pic>
      <p:sp>
        <p:nvSpPr>
          <p:cNvPr id="14" name="TextBox 13">
            <a:extLst>
              <a:ext uri="{FF2B5EF4-FFF2-40B4-BE49-F238E27FC236}">
                <a16:creationId xmlns:a16="http://schemas.microsoft.com/office/drawing/2014/main" id="{078332F5-D060-8DB5-B32C-74E7AD7160E4}"/>
              </a:ext>
            </a:extLst>
          </p:cNvPr>
          <p:cNvSpPr txBox="1"/>
          <p:nvPr/>
        </p:nvSpPr>
        <p:spPr>
          <a:xfrm>
            <a:off x="0" y="5693220"/>
            <a:ext cx="9144000" cy="584775"/>
          </a:xfrm>
          <a:prstGeom prst="rect">
            <a:avLst/>
          </a:prstGeom>
          <a:noFill/>
        </p:spPr>
        <p:txBody>
          <a:bodyPr wrap="square" rtlCol="0">
            <a:spAutoFit/>
          </a:bodyPr>
          <a:lstStyle/>
          <a:p>
            <a:pPr algn="ctr"/>
            <a:r>
              <a:rPr lang="en-US" sz="1600" b="1" dirty="0"/>
              <a:t>Virtual INCOSE Professional Development Workshop – $40/ $70 Registration Required</a:t>
            </a:r>
            <a:r>
              <a:rPr lang="en-US" sz="1600" b="1" baseline="30000" dirty="0"/>
              <a:t>*</a:t>
            </a:r>
          </a:p>
          <a:p>
            <a:pPr algn="ctr"/>
            <a:r>
              <a:rPr lang="en-US" sz="1600" dirty="0"/>
              <a:t>Mr. Medina publishes regularly on </a:t>
            </a:r>
            <a:r>
              <a:rPr lang="en-US" sz="1600" dirty="0">
                <a:hlinkClick r:id="rId5"/>
              </a:rPr>
              <a:t>LinkedIn</a:t>
            </a:r>
            <a:r>
              <a:rPr lang="en-US" sz="1600" dirty="0"/>
              <a:t>.</a:t>
            </a:r>
          </a:p>
        </p:txBody>
      </p:sp>
      <p:sp>
        <p:nvSpPr>
          <p:cNvPr id="15" name="TextBox 14">
            <a:extLst>
              <a:ext uri="{FF2B5EF4-FFF2-40B4-BE49-F238E27FC236}">
                <a16:creationId xmlns:a16="http://schemas.microsoft.com/office/drawing/2014/main" id="{D8B21F45-D675-DA71-B805-21C053DDD119}"/>
              </a:ext>
            </a:extLst>
          </p:cNvPr>
          <p:cNvSpPr txBox="1"/>
          <p:nvPr/>
        </p:nvSpPr>
        <p:spPr>
          <a:xfrm>
            <a:off x="132517" y="1211715"/>
            <a:ext cx="6505575" cy="830997"/>
          </a:xfrm>
          <a:prstGeom prst="rect">
            <a:avLst/>
          </a:prstGeom>
          <a:noFill/>
        </p:spPr>
        <p:txBody>
          <a:bodyPr wrap="square" rtlCol="0">
            <a:spAutoFit/>
          </a:bodyPr>
          <a:lstStyle/>
          <a:p>
            <a:r>
              <a:rPr lang="en-US" sz="1600" dirty="0"/>
              <a:t>Get help with building effective MBSE models and explore simulation of a representative system from industry experts, share your experiences and challenges with peers across the local industry </a:t>
            </a:r>
          </a:p>
        </p:txBody>
      </p:sp>
      <p:pic>
        <p:nvPicPr>
          <p:cNvPr id="5" name="Picture 4">
            <a:extLst>
              <a:ext uri="{FF2B5EF4-FFF2-40B4-BE49-F238E27FC236}">
                <a16:creationId xmlns:a16="http://schemas.microsoft.com/office/drawing/2014/main" id="{59FB6CF8-A1EA-E2B9-0FF8-66A12E9EB737}"/>
              </a:ext>
            </a:extLst>
          </p:cNvPr>
          <p:cNvPicPr>
            <a:picLocks noChangeAspect="1"/>
          </p:cNvPicPr>
          <p:nvPr/>
        </p:nvPicPr>
        <p:blipFill>
          <a:blip r:embed="rId6"/>
          <a:stretch>
            <a:fillRect/>
          </a:stretch>
        </p:blipFill>
        <p:spPr>
          <a:xfrm>
            <a:off x="98582" y="2266951"/>
            <a:ext cx="5076575" cy="2446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87A76FF1-E042-8BDD-FCC9-59EA787C6480}"/>
              </a:ext>
            </a:extLst>
          </p:cNvPr>
          <p:cNvSpPr txBox="1"/>
          <p:nvPr/>
        </p:nvSpPr>
        <p:spPr>
          <a:xfrm>
            <a:off x="1133108" y="2509335"/>
            <a:ext cx="3734869" cy="1015663"/>
          </a:xfrm>
          <a:prstGeom prst="rect">
            <a:avLst/>
          </a:prstGeom>
          <a:noFill/>
        </p:spPr>
        <p:txBody>
          <a:bodyPr wrap="none" rtlCol="0">
            <a:spAutoFit/>
          </a:bodyPr>
          <a:lstStyle/>
          <a:p>
            <a:r>
              <a:rPr lang="en-US" sz="2000" b="1" dirty="0">
                <a:solidFill>
                  <a:schemeClr val="bg1"/>
                </a:solidFill>
              </a:rPr>
              <a:t>Saturday November 18</a:t>
            </a:r>
            <a:r>
              <a:rPr lang="en-US" sz="2000" b="1" baseline="30000" dirty="0">
                <a:solidFill>
                  <a:schemeClr val="bg1"/>
                </a:solidFill>
              </a:rPr>
              <a:t>th</a:t>
            </a:r>
            <a:r>
              <a:rPr lang="en-US" sz="2000" b="1" dirty="0">
                <a:solidFill>
                  <a:schemeClr val="bg1"/>
                </a:solidFill>
              </a:rPr>
              <a:t>, 2023</a:t>
            </a:r>
          </a:p>
          <a:p>
            <a:pPr algn="r"/>
            <a:r>
              <a:rPr lang="en-US" sz="2000" b="1" dirty="0">
                <a:solidFill>
                  <a:schemeClr val="bg1"/>
                </a:solidFill>
              </a:rPr>
              <a:t>8:30 AM – 12:30 PM PDT</a:t>
            </a:r>
          </a:p>
          <a:p>
            <a:pPr algn="r"/>
            <a:r>
              <a:rPr lang="en-US" sz="2000" b="1" dirty="0">
                <a:solidFill>
                  <a:schemeClr val="bg1"/>
                </a:solidFill>
              </a:rPr>
              <a:t>Virtual workshop</a:t>
            </a:r>
          </a:p>
        </p:txBody>
      </p:sp>
      <p:pic>
        <p:nvPicPr>
          <p:cNvPr id="6" name="Picture 5">
            <a:extLst>
              <a:ext uri="{FF2B5EF4-FFF2-40B4-BE49-F238E27FC236}">
                <a16:creationId xmlns:a16="http://schemas.microsoft.com/office/drawing/2014/main" id="{0F0C9250-E900-7702-A45A-C793A0AC2309}"/>
              </a:ext>
            </a:extLst>
          </p:cNvPr>
          <p:cNvPicPr>
            <a:picLocks noChangeAspect="1"/>
          </p:cNvPicPr>
          <p:nvPr/>
        </p:nvPicPr>
        <p:blipFill>
          <a:blip r:embed="rId7"/>
          <a:stretch>
            <a:fillRect/>
          </a:stretch>
        </p:blipFill>
        <p:spPr>
          <a:xfrm>
            <a:off x="6684884" y="1346824"/>
            <a:ext cx="2266950" cy="2634626"/>
          </a:xfrm>
          <a:prstGeom prst="rect">
            <a:avLst/>
          </a:prstGeom>
        </p:spPr>
      </p:pic>
    </p:spTree>
    <p:extLst>
      <p:ext uri="{BB962C8B-B14F-4D97-AF65-F5344CB8AC3E}">
        <p14:creationId xmlns:p14="http://schemas.microsoft.com/office/powerpoint/2010/main" val="120639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D08F-0D5F-76B3-5BE1-026275DF82E1}"/>
              </a:ext>
            </a:extLst>
          </p:cNvPr>
          <p:cNvSpPr>
            <a:spLocks noGrp="1"/>
          </p:cNvSpPr>
          <p:nvPr>
            <p:ph type="title"/>
          </p:nvPr>
        </p:nvSpPr>
        <p:spPr>
          <a:xfrm>
            <a:off x="359920" y="132268"/>
            <a:ext cx="7886700" cy="511969"/>
          </a:xfrm>
        </p:spPr>
        <p:txBody>
          <a:bodyPr>
            <a:noAutofit/>
          </a:bodyPr>
          <a:lstStyle/>
          <a:p>
            <a:r>
              <a:rPr lang="en-US" b="1" dirty="0"/>
              <a:t>Agenda/Schedule</a:t>
            </a:r>
            <a:endParaRPr lang="en-US" b="1" baseline="30000" dirty="0"/>
          </a:p>
        </p:txBody>
      </p:sp>
      <p:sp>
        <p:nvSpPr>
          <p:cNvPr id="5" name="Text Placeholder 4">
            <a:extLst>
              <a:ext uri="{FF2B5EF4-FFF2-40B4-BE49-F238E27FC236}">
                <a16:creationId xmlns:a16="http://schemas.microsoft.com/office/drawing/2014/main" id="{836874F1-9F5C-1285-36F9-3FADB4C493A0}"/>
              </a:ext>
            </a:extLst>
          </p:cNvPr>
          <p:cNvSpPr>
            <a:spLocks noGrp="1"/>
          </p:cNvSpPr>
          <p:nvPr>
            <p:ph type="body" idx="1"/>
          </p:nvPr>
        </p:nvSpPr>
        <p:spPr>
          <a:xfrm>
            <a:off x="4645822" y="388252"/>
            <a:ext cx="4443658" cy="1869680"/>
          </a:xfrm>
        </p:spPr>
        <p:txBody>
          <a:bodyPr anchor="t">
            <a:noAutofit/>
          </a:bodyPr>
          <a:lstStyle/>
          <a:p>
            <a:r>
              <a:rPr lang="en-US" sz="1400" dirty="0"/>
              <a:t>Overview: </a:t>
            </a:r>
            <a:r>
              <a:rPr lang="en-US" sz="1400" b="0" dirty="0"/>
              <a:t>Exploring Advanced Topics in Modeling and Simulation with SysML - This hands-on, interactive workshop will employ Dassault’s Catia Magic Cyber Systems Engineer and Catia Magic Model Analyst (formerly known as Cameo) to build an executable model that demonstrates the power of simulation in describing a system of interest.  We will build a Monte-Carlo analysis, together, from “scratch” that creates a framework for consistent analysis of non-trivial systems.  While some SysML experience helps, it is not necessary to participate in this session.</a:t>
            </a:r>
          </a:p>
        </p:txBody>
      </p:sp>
      <p:sp>
        <p:nvSpPr>
          <p:cNvPr id="4" name="Content Placeholder 3">
            <a:extLst>
              <a:ext uri="{FF2B5EF4-FFF2-40B4-BE49-F238E27FC236}">
                <a16:creationId xmlns:a16="http://schemas.microsoft.com/office/drawing/2014/main" id="{E28CC13C-E33A-C1D7-A1F1-F9466078F6C0}"/>
              </a:ext>
            </a:extLst>
          </p:cNvPr>
          <p:cNvSpPr>
            <a:spLocks noGrp="1"/>
          </p:cNvSpPr>
          <p:nvPr>
            <p:ph sz="half" idx="2"/>
          </p:nvPr>
        </p:nvSpPr>
        <p:spPr>
          <a:xfrm>
            <a:off x="230739" y="749974"/>
            <a:ext cx="4267440" cy="3038548"/>
          </a:xfrm>
        </p:spPr>
        <p:txBody>
          <a:bodyPr>
            <a:noAutofit/>
          </a:bodyPr>
          <a:lstStyle/>
          <a:p>
            <a:pPr marL="0" indent="0">
              <a:spcBef>
                <a:spcPts val="450"/>
              </a:spcBef>
              <a:buNone/>
            </a:pPr>
            <a:r>
              <a:rPr lang="en-US" sz="2000" b="1" dirty="0"/>
              <a:t>8:30 AM Tutorial Outline:</a:t>
            </a:r>
          </a:p>
          <a:p>
            <a:pPr marL="0" indent="0">
              <a:spcBef>
                <a:spcPts val="450"/>
              </a:spcBef>
              <a:buNone/>
            </a:pPr>
            <a:endParaRPr lang="en-US" sz="1600" b="1" dirty="0"/>
          </a:p>
          <a:p>
            <a:pPr marL="129779" indent="-129779">
              <a:lnSpc>
                <a:spcPct val="100000"/>
              </a:lnSpc>
              <a:spcBef>
                <a:spcPts val="0"/>
              </a:spcBef>
            </a:pPr>
            <a:r>
              <a:rPr lang="en-US" sz="1600" dirty="0"/>
              <a:t>Advanced topics in Modeling and Simulation</a:t>
            </a:r>
          </a:p>
          <a:p>
            <a:pPr marL="129779" indent="-129779">
              <a:lnSpc>
                <a:spcPct val="100000"/>
              </a:lnSpc>
              <a:spcBef>
                <a:spcPts val="0"/>
              </a:spcBef>
            </a:pPr>
            <a:r>
              <a:rPr lang="en-US" sz="1600" dirty="0"/>
              <a:t>Hands-on, interactive use of SysML</a:t>
            </a:r>
          </a:p>
          <a:p>
            <a:pPr marL="129779" indent="-129779">
              <a:lnSpc>
                <a:spcPct val="100000"/>
              </a:lnSpc>
              <a:spcBef>
                <a:spcPts val="0"/>
              </a:spcBef>
            </a:pPr>
            <a:r>
              <a:rPr lang="en-US" sz="1600" dirty="0"/>
              <a:t>Dassault’s Catia Magic Cyber Systems Engineer and Catia Magic Model Analyst (i.e., Cameo)</a:t>
            </a:r>
          </a:p>
          <a:p>
            <a:pPr marL="129779" indent="-129779">
              <a:lnSpc>
                <a:spcPct val="100000"/>
              </a:lnSpc>
              <a:spcBef>
                <a:spcPts val="0"/>
              </a:spcBef>
            </a:pPr>
            <a:r>
              <a:rPr lang="en-US" sz="1600" dirty="0"/>
              <a:t>Build an executable model during the workshop</a:t>
            </a:r>
          </a:p>
          <a:p>
            <a:pPr marL="129779" indent="-129779">
              <a:lnSpc>
                <a:spcPct val="100000"/>
              </a:lnSpc>
              <a:spcBef>
                <a:spcPts val="0"/>
              </a:spcBef>
            </a:pPr>
            <a:r>
              <a:rPr lang="en-US" sz="1600" dirty="0"/>
              <a:t>Build a Monte-Carlo analysis from “scratch”</a:t>
            </a:r>
          </a:p>
          <a:p>
            <a:pPr marL="129779" indent="-129779">
              <a:lnSpc>
                <a:spcPct val="100000"/>
              </a:lnSpc>
              <a:spcBef>
                <a:spcPts val="0"/>
              </a:spcBef>
            </a:pPr>
            <a:r>
              <a:rPr lang="en-US" sz="1600" dirty="0"/>
              <a:t>SysML experience helpful but is not required to participate</a:t>
            </a:r>
            <a:endParaRPr lang="en-US" sz="1350" dirty="0"/>
          </a:p>
        </p:txBody>
      </p:sp>
      <p:sp>
        <p:nvSpPr>
          <p:cNvPr id="7" name="TextBox 6">
            <a:extLst>
              <a:ext uri="{FF2B5EF4-FFF2-40B4-BE49-F238E27FC236}">
                <a16:creationId xmlns:a16="http://schemas.microsoft.com/office/drawing/2014/main" id="{6523E0CF-6C37-3A25-3495-240D19F428DF}"/>
              </a:ext>
            </a:extLst>
          </p:cNvPr>
          <p:cNvSpPr txBox="1"/>
          <p:nvPr/>
        </p:nvSpPr>
        <p:spPr>
          <a:xfrm>
            <a:off x="1037982" y="6257623"/>
            <a:ext cx="8106018" cy="600164"/>
          </a:xfrm>
          <a:prstGeom prst="rect">
            <a:avLst/>
          </a:prstGeom>
          <a:noFill/>
        </p:spPr>
        <p:txBody>
          <a:bodyPr wrap="square" rtlCol="0">
            <a:spAutoFit/>
          </a:bodyPr>
          <a:lstStyle/>
          <a:p>
            <a:pPr algn="l"/>
            <a:r>
              <a:rPr lang="en-US" sz="800" dirty="0">
                <a:latin typeface="Calibri" panose="020F0502020204030204" pitchFamily="34" charset="0"/>
              </a:rPr>
              <a:t>The International Council on Systems Engineering (INCOSE) is a not-for-profit membership organization founded in 1990 to develop and disseminate transdisciplinary principles and practices that enable the realization of successful systems. INCOSE is designed to connect systems engineering professionals with educational, networking, and career-advancement opportunities in the interest of developing the global community of systems engineers and systems approaches to problems. We are also focused on producing state-of-the-art work products that support and enhance this discipline’s visibility in the world.</a:t>
            </a:r>
            <a:endParaRPr lang="en-US" sz="800" dirty="0"/>
          </a:p>
        </p:txBody>
      </p:sp>
      <p:sp>
        <p:nvSpPr>
          <p:cNvPr id="15" name="Text Placeholder 4">
            <a:extLst>
              <a:ext uri="{FF2B5EF4-FFF2-40B4-BE49-F238E27FC236}">
                <a16:creationId xmlns:a16="http://schemas.microsoft.com/office/drawing/2014/main" id="{C15A24BB-8220-61D6-8DC9-2193E370F3F9}"/>
              </a:ext>
            </a:extLst>
          </p:cNvPr>
          <p:cNvSpPr txBox="1">
            <a:spLocks/>
          </p:cNvSpPr>
          <p:nvPr/>
        </p:nvSpPr>
        <p:spPr>
          <a:xfrm>
            <a:off x="4645822" y="2769879"/>
            <a:ext cx="4369836" cy="1869681"/>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t>Venue</a:t>
            </a:r>
            <a:r>
              <a:rPr lang="en-US" sz="1600" b="0" dirty="0"/>
              <a:t>*</a:t>
            </a:r>
            <a:r>
              <a:rPr lang="en-US" sz="1600" dirty="0"/>
              <a:t>:</a:t>
            </a:r>
            <a:r>
              <a:rPr lang="en-US" sz="2000" dirty="0"/>
              <a:t> </a:t>
            </a:r>
            <a:r>
              <a:rPr lang="en-US" sz="1400" b="0" dirty="0"/>
              <a:t>the workshop will be conducted On-line.</a:t>
            </a:r>
            <a:endParaRPr lang="en-US" sz="2000" b="0" dirty="0"/>
          </a:p>
          <a:p>
            <a:r>
              <a:rPr lang="en-US" sz="1400" b="0" dirty="0"/>
              <a:t> </a:t>
            </a:r>
          </a:p>
          <a:p>
            <a:r>
              <a:rPr lang="en-US" sz="1600" dirty="0"/>
              <a:t>Contact:</a:t>
            </a:r>
            <a:r>
              <a:rPr lang="en-US" sz="1600" b="0" dirty="0"/>
              <a:t>  Paul A. van Tulder – SMC Director at Large – </a:t>
            </a:r>
            <a:r>
              <a:rPr lang="en-US" sz="1600" b="0" dirty="0">
                <a:hlinkClick r:id="rId2"/>
              </a:rPr>
              <a:t>paul.vantulder@incose.net</a:t>
            </a:r>
            <a:r>
              <a:rPr lang="en-US" sz="1600" b="0" dirty="0"/>
              <a:t>; (206) 552-5569. </a:t>
            </a:r>
            <a:endParaRPr lang="en-US" b="0" dirty="0"/>
          </a:p>
        </p:txBody>
      </p:sp>
      <p:pic>
        <p:nvPicPr>
          <p:cNvPr id="6" name="Picture 5">
            <a:hlinkClick r:id="rId3"/>
            <a:extLst>
              <a:ext uri="{FF2B5EF4-FFF2-40B4-BE49-F238E27FC236}">
                <a16:creationId xmlns:a16="http://schemas.microsoft.com/office/drawing/2014/main" id="{08C38A8C-F4AF-55B4-3871-9F49313BB95A}"/>
              </a:ext>
            </a:extLst>
          </p:cNvPr>
          <p:cNvPicPr>
            <a:picLocks noChangeAspect="1"/>
          </p:cNvPicPr>
          <p:nvPr/>
        </p:nvPicPr>
        <p:blipFill rotWithShape="1">
          <a:blip r:embed="rId4"/>
          <a:srcRect b="30790"/>
          <a:stretch/>
        </p:blipFill>
        <p:spPr>
          <a:xfrm>
            <a:off x="230738" y="6335190"/>
            <a:ext cx="807244" cy="503547"/>
          </a:xfrm>
          <a:prstGeom prst="rect">
            <a:avLst/>
          </a:prstGeom>
        </p:spPr>
      </p:pic>
      <p:sp>
        <p:nvSpPr>
          <p:cNvPr id="3" name="TextBox 2">
            <a:extLst>
              <a:ext uri="{FF2B5EF4-FFF2-40B4-BE49-F238E27FC236}">
                <a16:creationId xmlns:a16="http://schemas.microsoft.com/office/drawing/2014/main" id="{B21C6682-9094-BC1B-AEEA-95725E169578}"/>
              </a:ext>
            </a:extLst>
          </p:cNvPr>
          <p:cNvSpPr txBox="1"/>
          <p:nvPr/>
        </p:nvSpPr>
        <p:spPr>
          <a:xfrm>
            <a:off x="230738" y="5489481"/>
            <a:ext cx="8858742" cy="830997"/>
          </a:xfrm>
          <a:prstGeom prst="rect">
            <a:avLst/>
          </a:prstGeom>
          <a:noFill/>
        </p:spPr>
        <p:txBody>
          <a:bodyPr wrap="square" rtlCol="0">
            <a:spAutoFit/>
          </a:bodyPr>
          <a:lstStyle/>
          <a:p>
            <a:pPr algn="ctr"/>
            <a:r>
              <a:rPr lang="en-US" sz="1000" b="1" dirty="0">
                <a:solidFill>
                  <a:srgbClr val="FF0000"/>
                </a:solidFill>
              </a:rPr>
              <a:t>Registration details </a:t>
            </a:r>
            <a:r>
              <a:rPr lang="en-US" sz="1000" b="1" baseline="30000" dirty="0">
                <a:solidFill>
                  <a:srgbClr val="FF0000"/>
                </a:solidFill>
              </a:rPr>
              <a:t>*</a:t>
            </a:r>
            <a:r>
              <a:rPr lang="en-US" sz="1000" b="1" dirty="0">
                <a:solidFill>
                  <a:srgbClr val="FF0000"/>
                </a:solidFill>
              </a:rPr>
              <a:t>: </a:t>
            </a:r>
            <a:r>
              <a:rPr lang="en-US" sz="1000" dirty="0">
                <a:solidFill>
                  <a:srgbClr val="FF0000"/>
                </a:solidFill>
              </a:rPr>
              <a:t>  </a:t>
            </a: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$40 registration for SMC members, $70 for non-members. </a:t>
            </a:r>
            <a:r>
              <a:rPr lang="en-US" sz="1000" dirty="0">
                <a:solidFill>
                  <a:srgbClr val="FF0000"/>
                </a:solidFill>
              </a:rPr>
              <a:t>For registration by checks – make check payable to SMC-INCOSE and mail to:  Paul Kostek, 8014 Stroud Ave N, Seattle WA 98103. Please include your email address with the check in case of updated announcements and to receive Studio SE instructions to install the toolset models.</a:t>
            </a:r>
          </a:p>
          <a:p>
            <a:pPr algn="ctr"/>
            <a:endParaRPr lang="en-US" sz="800" dirty="0">
              <a:solidFill>
                <a:srgbClr val="FF0000"/>
              </a:solidFill>
            </a:endParaRPr>
          </a:p>
          <a:p>
            <a:pPr algn="ct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On-line registration deadline is Thursday November 16</a:t>
            </a:r>
            <a:r>
              <a:rPr kumimoji="0" lang="en-US" sz="1000" b="0" i="0" u="none" strike="noStrike" kern="1200" cap="none" spc="0" normalizeH="0" baseline="30000" noProof="0" dirty="0">
                <a:ln>
                  <a:noFill/>
                </a:ln>
                <a:solidFill>
                  <a:srgbClr val="FF0000"/>
                </a:solidFill>
                <a:effectLst/>
                <a:uLnTx/>
                <a:uFillTx/>
                <a:latin typeface="Calibri" panose="020F0502020204030204"/>
                <a:ea typeface="+mn-ea"/>
                <a:cs typeface="+mn-cs"/>
              </a:rPr>
              <a:t>th</a:t>
            </a:r>
            <a:r>
              <a:rPr lang="en-US" sz="1000" dirty="0">
                <a:solidFill>
                  <a:srgbClr val="FF0000"/>
                </a:solidFill>
              </a:rPr>
              <a:t>.     Space is limited to 30 participants. </a:t>
            </a:r>
          </a:p>
        </p:txBody>
      </p:sp>
      <p:sp>
        <p:nvSpPr>
          <p:cNvPr id="12" name="TextBox 11">
            <a:extLst>
              <a:ext uri="{FF2B5EF4-FFF2-40B4-BE49-F238E27FC236}">
                <a16:creationId xmlns:a16="http://schemas.microsoft.com/office/drawing/2014/main" id="{475719D6-77A6-945C-D1A8-C8D8E513DAEA}"/>
              </a:ext>
            </a:extLst>
          </p:cNvPr>
          <p:cNvSpPr txBox="1"/>
          <p:nvPr/>
        </p:nvSpPr>
        <p:spPr>
          <a:xfrm>
            <a:off x="5264366" y="4356943"/>
            <a:ext cx="3114186" cy="523220"/>
          </a:xfrm>
          <a:prstGeom prst="rect">
            <a:avLst/>
          </a:prstGeom>
          <a:solidFill>
            <a:schemeClr val="accent2"/>
          </a:solidFill>
        </p:spPr>
        <p:txBody>
          <a:bodyPr wrap="none" rtlCol="0">
            <a:spAutoFit/>
          </a:bodyPr>
          <a:lstStyle/>
          <a:p>
            <a:r>
              <a:rPr lang="en-US" sz="2800" b="1" dirty="0">
                <a:solidFill>
                  <a:schemeClr val="bg1"/>
                </a:solidFill>
              </a:rPr>
              <a:t>REGISTER ON-LINE</a:t>
            </a:r>
            <a:r>
              <a:rPr lang="en-US" sz="2800" b="1" baseline="30000" dirty="0">
                <a:solidFill>
                  <a:schemeClr val="bg1"/>
                </a:solidFill>
              </a:rPr>
              <a:t>*</a:t>
            </a:r>
          </a:p>
        </p:txBody>
      </p:sp>
      <p:sp>
        <p:nvSpPr>
          <p:cNvPr id="8" name="TextBox 7">
            <a:extLst>
              <a:ext uri="{FF2B5EF4-FFF2-40B4-BE49-F238E27FC236}">
                <a16:creationId xmlns:a16="http://schemas.microsoft.com/office/drawing/2014/main" id="{5C307459-3394-049B-9A48-3CA1C7921839}"/>
              </a:ext>
            </a:extLst>
          </p:cNvPr>
          <p:cNvSpPr txBox="1"/>
          <p:nvPr/>
        </p:nvSpPr>
        <p:spPr>
          <a:xfrm>
            <a:off x="5263878" y="4818334"/>
            <a:ext cx="1625327" cy="307777"/>
          </a:xfrm>
          <a:prstGeom prst="rect">
            <a:avLst/>
          </a:prstGeom>
          <a:solidFill>
            <a:schemeClr val="accent2"/>
          </a:solidFill>
        </p:spPr>
        <p:txBody>
          <a:bodyPr wrap="square" rtlCol="0">
            <a:spAutoFit/>
          </a:bodyPr>
          <a:lstStyle/>
          <a:p>
            <a:pPr algn="ctr"/>
            <a:r>
              <a:rPr lang="en-US" sz="1400" b="1" dirty="0">
                <a:solidFill>
                  <a:srgbClr val="0070C0"/>
                </a:solidFill>
                <a:hlinkClick r:id="rId5"/>
              </a:rPr>
              <a:t>Members</a:t>
            </a:r>
            <a:endParaRPr lang="en-US" sz="1400" b="1" baseline="30000" dirty="0">
              <a:solidFill>
                <a:srgbClr val="0070C0"/>
              </a:solidFill>
            </a:endParaRPr>
          </a:p>
        </p:txBody>
      </p:sp>
      <p:sp>
        <p:nvSpPr>
          <p:cNvPr id="13" name="TextBox 12">
            <a:extLst>
              <a:ext uri="{FF2B5EF4-FFF2-40B4-BE49-F238E27FC236}">
                <a16:creationId xmlns:a16="http://schemas.microsoft.com/office/drawing/2014/main" id="{3F64EE20-EDC4-DBDF-EF32-A961A8CBE439}"/>
              </a:ext>
            </a:extLst>
          </p:cNvPr>
          <p:cNvSpPr txBox="1"/>
          <p:nvPr/>
        </p:nvSpPr>
        <p:spPr>
          <a:xfrm>
            <a:off x="6889206" y="4818333"/>
            <a:ext cx="1496368" cy="307777"/>
          </a:xfrm>
          <a:prstGeom prst="rect">
            <a:avLst/>
          </a:prstGeom>
          <a:solidFill>
            <a:schemeClr val="accent2"/>
          </a:solidFill>
        </p:spPr>
        <p:txBody>
          <a:bodyPr wrap="square" rtlCol="0">
            <a:spAutoFit/>
          </a:bodyPr>
          <a:lstStyle/>
          <a:p>
            <a:pPr algn="ctr"/>
            <a:r>
              <a:rPr lang="en-US" sz="1400" b="1" dirty="0">
                <a:solidFill>
                  <a:srgbClr val="0070C0"/>
                </a:solidFill>
                <a:hlinkClick r:id="rId6"/>
              </a:rPr>
              <a:t>Non-Members</a:t>
            </a:r>
            <a:endParaRPr lang="en-US" sz="1400" b="1" baseline="30000" dirty="0">
              <a:solidFill>
                <a:srgbClr val="0070C0"/>
              </a:solidFill>
            </a:endParaRPr>
          </a:p>
        </p:txBody>
      </p:sp>
      <p:sp>
        <p:nvSpPr>
          <p:cNvPr id="10" name="Text Placeholder 4">
            <a:extLst>
              <a:ext uri="{FF2B5EF4-FFF2-40B4-BE49-F238E27FC236}">
                <a16:creationId xmlns:a16="http://schemas.microsoft.com/office/drawing/2014/main" id="{1F316E8B-8AA3-8193-D3E8-53CD4880AEB5}"/>
              </a:ext>
            </a:extLst>
          </p:cNvPr>
          <p:cNvSpPr txBox="1">
            <a:spLocks/>
          </p:cNvSpPr>
          <p:nvPr/>
        </p:nvSpPr>
        <p:spPr>
          <a:xfrm>
            <a:off x="230737" y="3704719"/>
            <a:ext cx="4369836" cy="2450912"/>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dirty="0"/>
              <a:t>Tool &amp; Licenses: </a:t>
            </a:r>
            <a:r>
              <a:rPr lang="en-US" sz="1400" b="0" dirty="0"/>
              <a:t>Studio SE has 20 Catia Magic licenses with simulation capability.  Participants may use their own licenses, if they possess them.  Any participant that needs a license will need to be able to access the Studio SE license server on the day of the training and will need to access our file share site to download and install the Dassault toolset.  As the workshop nears, we will distribute instructions to the registered participants. </a:t>
            </a:r>
          </a:p>
        </p:txBody>
      </p:sp>
    </p:spTree>
    <p:extLst>
      <p:ext uri="{BB962C8B-B14F-4D97-AF65-F5344CB8AC3E}">
        <p14:creationId xmlns:p14="http://schemas.microsoft.com/office/powerpoint/2010/main" val="3239402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B635470B74914EBC687FA3A3CC5CFD" ma:contentTypeVersion="2" ma:contentTypeDescription="Create a new document." ma:contentTypeScope="" ma:versionID="e902980f47e2f87c454a430119f3bb60">
  <xsd:schema xmlns:xsd="http://www.w3.org/2001/XMLSchema" xmlns:xs="http://www.w3.org/2001/XMLSchema" xmlns:p="http://schemas.microsoft.com/office/2006/metadata/properties" xmlns:ns3="67d928c8-a933-448f-b878-3923246b0f42" targetNamespace="http://schemas.microsoft.com/office/2006/metadata/properties" ma:root="true" ma:fieldsID="d38db417d6049e67c3f67835da272946" ns3:_="">
    <xsd:import namespace="67d928c8-a933-448f-b878-3923246b0f4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928c8-a933-448f-b878-3923246b0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64005B-A2B8-42A0-B1DA-406F60A89F88}">
  <ds:schemaRefs>
    <ds:schemaRef ds:uri="http://schemas.microsoft.com/sharepoint/v3/contenttype/forms"/>
  </ds:schemaRefs>
</ds:datastoreItem>
</file>

<file path=customXml/itemProps2.xml><?xml version="1.0" encoding="utf-8"?>
<ds:datastoreItem xmlns:ds="http://schemas.openxmlformats.org/officeDocument/2006/customXml" ds:itemID="{3E79AD6B-8EB8-40F5-ACA8-BCCEFF12FB4F}">
  <ds:schemaRefs>
    <ds:schemaRef ds:uri="http://schemas.microsoft.com/office/2006/metadata/contentType"/>
    <ds:schemaRef ds:uri="http://schemas.microsoft.com/office/2006/metadata/properties/metaAttributes"/>
    <ds:schemaRef ds:uri="http://www.w3.org/2000/xmlns/"/>
    <ds:schemaRef ds:uri="http://www.w3.org/2001/XMLSchema"/>
    <ds:schemaRef ds:uri="67d928c8-a933-448f-b878-3923246b0f4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5AE3EE-589F-4843-995F-76AA6BD83902}">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1474</TotalTime>
  <Words>545</Words>
  <Application>Microsoft Office PowerPoint</Application>
  <PresentationFormat>On-screen Show (4:3)</PresentationFormat>
  <Paragraphs>31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Model Based Systems Engineering  Three Ways</vt:lpstr>
      <vt:lpstr>Agenda/Schedule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Validated Requirements – Seattle Metropolitan Chapter Workshop</dc:title>
  <dc:creator>Paul van Tulder</dc:creator>
  <cp:lastModifiedBy>Danielle DeRoche</cp:lastModifiedBy>
  <cp:revision>16</cp:revision>
  <cp:lastPrinted>2023-08-30T16:03:31Z</cp:lastPrinted>
  <dcterms:created xsi:type="dcterms:W3CDTF">2023-08-27T17:46:36Z</dcterms:created>
  <dcterms:modified xsi:type="dcterms:W3CDTF">2023-11-08T17:22:06Z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0x010100A6B635470B74914EBC687FA3A3CC5CFD</vt:lpwstr>
  </property>
</Properties>
</file>