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91" r:id="rId4"/>
  </p:sldMasterIdLst>
  <p:notesMasterIdLst>
    <p:notesMasterId r:id="rId13"/>
  </p:notesMasterIdLst>
  <p:handoutMasterIdLst>
    <p:handoutMasterId r:id="rId14"/>
  </p:handoutMasterIdLst>
  <p:sldIdLst>
    <p:sldId id="356" r:id="rId5"/>
    <p:sldId id="357" r:id="rId6"/>
    <p:sldId id="362" r:id="rId7"/>
    <p:sldId id="358" r:id="rId8"/>
    <p:sldId id="355" r:id="rId9"/>
    <p:sldId id="361" r:id="rId10"/>
    <p:sldId id="364" r:id="rId11"/>
    <p:sldId id="359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2F2F"/>
    <a:srgbClr val="A7C4FF"/>
    <a:srgbClr val="E2DD00"/>
    <a:srgbClr val="F0EA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68" autoAdjust="0"/>
    <p:restoredTop sz="95646" autoAdjust="0"/>
  </p:normalViewPr>
  <p:slideViewPr>
    <p:cSldViewPr>
      <p:cViewPr>
        <p:scale>
          <a:sx n="101" d="100"/>
          <a:sy n="101" d="100"/>
        </p:scale>
        <p:origin x="117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1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603921-7ADB-4CFB-AF12-E6A0AC4B90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EA5FF-4835-4F41-9521-9C7811FF22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62A1F-61CC-42F3-8786-8B4084FABEC5}" type="datetimeFigureOut">
              <a:rPr lang="en-US" smtClean="0"/>
              <a:t>1/18/2022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CFD26-4C50-4066-B6E1-BA9F9364CB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8B8F3-CA1B-4A53-993E-EE925BB8AC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7DF9EF-0181-49D5-A30E-201FC541E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71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55CF77-B349-482B-B807-F6D6523C3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183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5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12"/>
          <p:cNvGrpSpPr>
            <a:grpSpLocks/>
          </p:cNvGrpSpPr>
          <p:nvPr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9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16"/>
          <p:cNvSpPr>
            <a:spLocks noChangeArrowheads="1"/>
          </p:cNvSpPr>
          <p:nvPr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grpSp>
        <p:nvGrpSpPr>
          <p:cNvPr id="15" name="Group 8"/>
          <p:cNvGrpSpPr>
            <a:grpSpLocks/>
          </p:cNvGrpSpPr>
          <p:nvPr userDrawn="1"/>
        </p:nvGrpSpPr>
        <p:grpSpPr bwMode="auto">
          <a:xfrm>
            <a:off x="449263" y="0"/>
            <a:ext cx="204787" cy="5334000"/>
            <a:chOff x="216" y="0"/>
            <a:chExt cx="93" cy="3244"/>
          </a:xfrm>
        </p:grpSpPr>
        <p:sp>
          <p:nvSpPr>
            <p:cNvPr id="16" name="Line 9"/>
            <p:cNvSpPr>
              <a:spLocks noChangeShapeType="1"/>
            </p:cNvSpPr>
            <p:nvPr/>
          </p:nvSpPr>
          <p:spPr bwMode="auto">
            <a:xfrm>
              <a:off x="216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>
              <a:off x="309" y="0"/>
              <a:ext cx="0" cy="3244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262" y="0"/>
              <a:ext cx="0" cy="3244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" name="Group 12"/>
          <p:cNvGrpSpPr>
            <a:grpSpLocks/>
          </p:cNvGrpSpPr>
          <p:nvPr userDrawn="1"/>
        </p:nvGrpSpPr>
        <p:grpSpPr bwMode="auto">
          <a:xfrm>
            <a:off x="3497263" y="6400800"/>
            <a:ext cx="8694737" cy="127000"/>
            <a:chOff x="1652" y="4032"/>
            <a:chExt cx="4108" cy="80"/>
          </a:xfrm>
        </p:grpSpPr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H="1">
              <a:off x="1652" y="411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 flipH="1">
              <a:off x="1652" y="4072"/>
              <a:ext cx="4108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 flipH="1">
              <a:off x="1652" y="4032"/>
              <a:ext cx="4108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" name="Rectangle 16"/>
          <p:cNvSpPr>
            <a:spLocks noChangeArrowheads="1"/>
          </p:cNvSpPr>
          <p:nvPr userDrawn="1"/>
        </p:nvSpPr>
        <p:spPr bwMode="auto">
          <a:xfrm rot="5400000">
            <a:off x="8122444" y="3358356"/>
            <a:ext cx="6858000" cy="141288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24" name="Rectangle 17"/>
          <p:cNvSpPr>
            <a:spLocks noChangeArrowheads="1"/>
          </p:cNvSpPr>
          <p:nvPr userDrawn="1"/>
        </p:nvSpPr>
        <p:spPr bwMode="auto">
          <a:xfrm>
            <a:off x="0" y="401638"/>
            <a:ext cx="12209463" cy="93662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rgbClr val="B2B2B2">
                  <a:alpha val="5000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49605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737600" y="64960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61867D-8238-4B62-A17D-4835F32122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7" name="Picture 3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5105400"/>
            <a:ext cx="2557463" cy="174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0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5024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38589"/>
            <a:ext cx="10972800" cy="2187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61D6F-02DD-468D-87B7-B03AF5F54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6654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1BED-1B97-4542-B344-4B94730D13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019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661EF-724A-42E8-B337-0E4A9CD9EA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875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FCDA2-D0EC-4687-9746-8EA19D95CE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37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399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981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981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399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2D343-BE2F-4EFC-9420-2C996B1E5F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178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CBDC4-CBF3-411C-B61E-4D59E6CE9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592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EB7D8-8FA2-4AD0-A193-F6D8566A1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925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5D31F-4F0F-4F4B-9E80-18FE054F21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01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773FF-1AD1-4736-AE38-4178580AD4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74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FF5FF"/>
            </a:gs>
            <a:gs pos="100000">
              <a:srgbClr val="A7C4F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5200" y="6486525"/>
            <a:ext cx="3860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486525"/>
            <a:ext cx="284480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 smtClean="0">
                <a:latin typeface="GE Inspira" panose="020F0603030400020203" pitchFamily="34" charset="0"/>
              </a:defRPr>
            </a:lvl1pPr>
          </a:lstStyle>
          <a:p>
            <a:pPr>
              <a:defRPr/>
            </a:pPr>
            <a:fld id="{D9568ABF-C105-4DAB-AAB4-BFEB947A4F2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45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" name="Group 11"/>
          <p:cNvGrpSpPr>
            <a:grpSpLocks/>
          </p:cNvGrpSpPr>
          <p:nvPr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42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3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44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  <p:pic>
        <p:nvPicPr>
          <p:cNvPr id="1032" name="Picture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715000"/>
            <a:ext cx="1371600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grpSp>
        <p:nvGrpSpPr>
          <p:cNvPr id="1034" name="Group 7"/>
          <p:cNvGrpSpPr>
            <a:grpSpLocks/>
          </p:cNvGrpSpPr>
          <p:nvPr userDrawn="1"/>
        </p:nvGrpSpPr>
        <p:grpSpPr bwMode="auto">
          <a:xfrm>
            <a:off x="457200" y="0"/>
            <a:ext cx="196850" cy="5791200"/>
            <a:chOff x="216" y="0"/>
            <a:chExt cx="93" cy="3648"/>
          </a:xfrm>
        </p:grpSpPr>
        <p:sp>
          <p:nvSpPr>
            <p:cNvPr id="1039" name="Line 8"/>
            <p:cNvSpPr>
              <a:spLocks noChangeShapeType="1"/>
            </p:cNvSpPr>
            <p:nvPr/>
          </p:nvSpPr>
          <p:spPr bwMode="auto">
            <a:xfrm>
              <a:off x="216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Line 9"/>
            <p:cNvSpPr>
              <a:spLocks noChangeShapeType="1"/>
            </p:cNvSpPr>
            <p:nvPr/>
          </p:nvSpPr>
          <p:spPr bwMode="auto">
            <a:xfrm>
              <a:off x="309" y="0"/>
              <a:ext cx="0" cy="3648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Line 10"/>
            <p:cNvSpPr>
              <a:spLocks noChangeShapeType="1"/>
            </p:cNvSpPr>
            <p:nvPr/>
          </p:nvSpPr>
          <p:spPr bwMode="auto">
            <a:xfrm>
              <a:off x="262" y="0"/>
              <a:ext cx="0" cy="3648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5" name="Group 11"/>
          <p:cNvGrpSpPr>
            <a:grpSpLocks/>
          </p:cNvGrpSpPr>
          <p:nvPr userDrawn="1"/>
        </p:nvGrpSpPr>
        <p:grpSpPr bwMode="auto">
          <a:xfrm>
            <a:off x="1963738" y="6400800"/>
            <a:ext cx="10228262" cy="127000"/>
            <a:chOff x="928" y="4032"/>
            <a:chExt cx="4832" cy="80"/>
          </a:xfrm>
        </p:grpSpPr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H="1">
              <a:off x="928" y="411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H="1">
              <a:off x="928" y="4072"/>
              <a:ext cx="4832" cy="0"/>
            </a:xfrm>
            <a:prstGeom prst="line">
              <a:avLst/>
            </a:prstGeom>
            <a:noFill/>
            <a:ln w="38100">
              <a:solidFill>
                <a:srgbClr val="003366">
                  <a:alpha val="59999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H="1">
              <a:off x="928" y="4032"/>
              <a:ext cx="4832" cy="0"/>
            </a:xfrm>
            <a:prstGeom prst="line">
              <a:avLst/>
            </a:prstGeom>
            <a:noFill/>
            <a:ln w="12700">
              <a:solidFill>
                <a:srgbClr val="9999FF">
                  <a:alpha val="50195"/>
                </a:srgb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GE Inspira" panose="020F0603030400020203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7" r:id="rId10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E Inspira Medium" panose="020F0603030400020203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E Inspira" panose="020F0603030400020203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E Inspira" panose="020F0603030400020203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GE Inspira" panose="020F0603030400020203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 Inspira" panose="020F0603030400020203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GE Inspira" panose="020F0603030400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about:blan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B7A26F-AEBE-4104-947A-DA6D09A20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TGCC Monthly Meeting </a:t>
            </a:r>
            <a:br>
              <a:rPr lang="en-US" dirty="0"/>
            </a:br>
            <a:r>
              <a:rPr lang="en-US" dirty="0"/>
              <a:t>State of the Chapter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5868F0F-7DA1-40A2-8F0D-8E3D98CA18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20, 2022</a:t>
            </a:r>
          </a:p>
        </p:txBody>
      </p:sp>
    </p:spTree>
    <p:extLst>
      <p:ext uri="{BB962C8B-B14F-4D97-AF65-F5344CB8AC3E}">
        <p14:creationId xmlns:p14="http://schemas.microsoft.com/office/powerpoint/2010/main" val="366258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4C64BAE-46A4-4C19-B8EA-561B823EA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 </a:t>
            </a:r>
          </a:p>
          <a:p>
            <a:pPr lvl="1"/>
            <a:r>
              <a:rPr lang="en-US" dirty="0"/>
              <a:t>President</a:t>
            </a:r>
          </a:p>
          <a:p>
            <a:pPr lvl="1"/>
            <a:r>
              <a:rPr lang="en-US" dirty="0"/>
              <a:t>Officers </a:t>
            </a:r>
          </a:p>
          <a:p>
            <a:r>
              <a:rPr lang="en-US" dirty="0"/>
              <a:t>Goals and Objectives</a:t>
            </a:r>
          </a:p>
          <a:p>
            <a:r>
              <a:rPr lang="en-US" dirty="0"/>
              <a:t>Review of 2021 and focus on 2022 Activities</a:t>
            </a:r>
          </a:p>
          <a:p>
            <a:r>
              <a:rPr lang="en-US" dirty="0"/>
              <a:t>Other Chapter’s Activities links   </a:t>
            </a:r>
          </a:p>
          <a:p>
            <a:r>
              <a:rPr lang="en-US" dirty="0"/>
              <a:t>Final Thoughts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779ED3B-19A3-4E6C-A4E8-905A853D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28074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78C591-CB5C-4EB7-9661-C0EC3D2A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 – Rey Climacosa</a:t>
            </a:r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066643F5-5655-44C0-9B53-AF6DE04842A3}"/>
              </a:ext>
            </a:extLst>
          </p:cNvPr>
          <p:cNvSpPr txBox="1">
            <a:spLocks/>
          </p:cNvSpPr>
          <p:nvPr/>
        </p:nvSpPr>
        <p:spPr>
          <a:xfrm>
            <a:off x="834832" y="2347912"/>
            <a:ext cx="5413568" cy="4020038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E Inspira" panose="020F0603030400020203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E Inspira" panose="020F0603030400020203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E Inspira" panose="020F0603030400020203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/>
              <a:t>B.S. Electrical Engineering </a:t>
            </a:r>
          </a:p>
          <a:p>
            <a:pPr lvl="1" eaLnBrk="1" hangingPunct="1"/>
            <a:r>
              <a:rPr lang="en-US" sz="2000" kern="0" dirty="0"/>
              <a:t>Texas A&amp;M University, College Station, TX</a:t>
            </a:r>
          </a:p>
          <a:p>
            <a:pPr eaLnBrk="1" hangingPunct="1"/>
            <a:r>
              <a:rPr lang="en-US" sz="2400" kern="0" dirty="0"/>
              <a:t>M.S. Computer Engineering </a:t>
            </a:r>
          </a:p>
          <a:p>
            <a:pPr lvl="1" eaLnBrk="1" hangingPunct="1"/>
            <a:r>
              <a:rPr lang="en-US" sz="2000" kern="0" dirty="0"/>
              <a:t>University of Houston Clear Lake </a:t>
            </a:r>
          </a:p>
          <a:p>
            <a:pPr eaLnBrk="1" hangingPunct="1"/>
            <a:r>
              <a:rPr lang="en-US" sz="2400" kern="0" dirty="0"/>
              <a:t>MBA </a:t>
            </a:r>
          </a:p>
          <a:p>
            <a:pPr lvl="1" eaLnBrk="1" hangingPunct="1"/>
            <a:r>
              <a:rPr lang="en-US" sz="2000" kern="0" dirty="0"/>
              <a:t>University of Houston </a:t>
            </a:r>
          </a:p>
          <a:p>
            <a:pPr eaLnBrk="1" hangingPunct="1"/>
            <a:r>
              <a:rPr lang="en-US" sz="2400" kern="0" dirty="0"/>
              <a:t>Experience </a:t>
            </a:r>
          </a:p>
          <a:p>
            <a:pPr lvl="1" eaLnBrk="1" hangingPunct="1"/>
            <a:r>
              <a:rPr lang="en-US" sz="2000" kern="0" dirty="0"/>
              <a:t>15 years Aerospace</a:t>
            </a:r>
          </a:p>
          <a:p>
            <a:pPr lvl="1" eaLnBrk="1" hangingPunct="1"/>
            <a:r>
              <a:rPr lang="en-US" sz="2000" kern="0" dirty="0"/>
              <a:t>7 years O&amp;G </a:t>
            </a:r>
          </a:p>
          <a:p>
            <a:pPr lvl="1" eaLnBrk="1" hangingPunct="1"/>
            <a:r>
              <a:rPr lang="en-US" sz="2000" kern="0" dirty="0"/>
              <a:t> 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EB89B8F6-CF11-423D-B548-963F53748F63}"/>
              </a:ext>
            </a:extLst>
          </p:cNvPr>
          <p:cNvSpPr txBox="1">
            <a:spLocks/>
          </p:cNvSpPr>
          <p:nvPr/>
        </p:nvSpPr>
        <p:spPr>
          <a:xfrm>
            <a:off x="6525237" y="2347912"/>
            <a:ext cx="5438163" cy="280894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GE Inspira" panose="020F0603030400020203" pitchFamily="34" charset="0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GE Inspira" panose="020F0603030400020203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GE Inspira" panose="020F0603030400020203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E Inspira" panose="020F0603030400020203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/>
              <a:t>INCOSE member since 2011, CSEP</a:t>
            </a:r>
          </a:p>
          <a:p>
            <a:pPr eaLnBrk="1" hangingPunct="1"/>
            <a:r>
              <a:rPr lang="en-US" sz="2400" kern="0" dirty="0"/>
              <a:t>Project Management Institute </a:t>
            </a:r>
          </a:p>
          <a:p>
            <a:pPr lvl="1" eaLnBrk="1" hangingPunct="1"/>
            <a:r>
              <a:rPr lang="en-US" sz="2000" kern="0" dirty="0"/>
              <a:t>Since 2020 PMP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C618231-AED6-4512-A6B6-B7F9A206B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3810000"/>
            <a:ext cx="4385915" cy="22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344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35D16FAC-9465-4377-9EB3-B492C81D7D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814485"/>
              </p:ext>
            </p:extLst>
          </p:nvPr>
        </p:nvGraphicFramePr>
        <p:xfrm>
          <a:off x="914400" y="533400"/>
          <a:ext cx="11026839" cy="4993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1729">
                  <a:extLst>
                    <a:ext uri="{9D8B030D-6E8A-4147-A177-3AD203B41FA5}">
                      <a16:colId xmlns:a16="http://schemas.microsoft.com/office/drawing/2014/main" val="4120349256"/>
                    </a:ext>
                  </a:extLst>
                </a:gridCol>
                <a:gridCol w="4559110">
                  <a:extLst>
                    <a:ext uri="{9D8B030D-6E8A-4147-A177-3AD203B41FA5}">
                      <a16:colId xmlns:a16="http://schemas.microsoft.com/office/drawing/2014/main" val="2840341632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12992206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Position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Board Member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Objectives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817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Reynaldo Climacosa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Drive G&amp;O for 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9054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Vice 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Louis Huerta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Support G&amp;O and President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68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Tauseef Qazi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Monthly reminders for meetings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Solicit presentations for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331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Abe Hudson (past president)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Chapter financials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11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Membership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Tony Williams (past president)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Retain current members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Increase membership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POC for member benefits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64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Secretary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Robbin Cagle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Minutes and Actions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871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Webmaster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Louis Huerta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Chapter information</a:t>
                      </a:r>
                      <a:endParaRPr lang="en-US" sz="1400" b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Post presentations for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7430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Ambassadors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Heather Tisdale (IOGP/ISO) </a:t>
                      </a:r>
                    </a:p>
                    <a:p>
                      <a:r>
                        <a:rPr lang="en-US" sz="1400" dirty="0"/>
                        <a:t>Elan </a:t>
                      </a:r>
                      <a:r>
                        <a:rPr lang="en-US" sz="1400" dirty="0" err="1"/>
                        <a:t>Lingesan</a:t>
                      </a:r>
                      <a:r>
                        <a:rPr lang="en-US" sz="1400" dirty="0"/>
                        <a:t>   (OTC/SPE)</a:t>
                      </a:r>
                    </a:p>
                    <a:p>
                      <a:r>
                        <a:rPr lang="en-US" sz="1400" dirty="0"/>
                        <a:t>Darby Cooper (AIAA)</a:t>
                      </a:r>
                    </a:p>
                    <a:p>
                      <a:r>
                        <a:rPr lang="en-US" sz="1400" dirty="0"/>
                        <a:t>Anthony Bullion (University Outreach)</a:t>
                      </a:r>
                    </a:p>
                    <a:p>
                      <a:r>
                        <a:rPr lang="en-US" sz="1400" dirty="0"/>
                        <a:t>Open Opportunities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PMI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Develop &amp; maintain relationships with other professional organizations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POC for information and activities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Drive bilateral speakership opportunities and share knowledge </a:t>
                      </a:r>
                    </a:p>
                    <a:p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7872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42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72808F-5088-4F3E-AEF5-2D51FA89B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066800"/>
            <a:ext cx="10972800" cy="4876800"/>
          </a:xfrm>
        </p:spPr>
        <p:txBody>
          <a:bodyPr/>
          <a:lstStyle/>
          <a:p>
            <a:r>
              <a:rPr lang="en-US" sz="2000" b="1" dirty="0"/>
              <a:t>Continue to provide interesting and diverse SE presentations monthly</a:t>
            </a:r>
          </a:p>
          <a:p>
            <a:pPr lvl="1"/>
            <a:r>
              <a:rPr lang="en-US" sz="1600" dirty="0"/>
              <a:t>Help from members – ideas and names for future speakers and topics of interest </a:t>
            </a:r>
          </a:p>
          <a:p>
            <a:pPr lvl="1"/>
            <a:r>
              <a:rPr lang="en-US" sz="1600" dirty="0"/>
              <a:t>Continue to use Zoom – links will be sent via email, 3</a:t>
            </a:r>
            <a:r>
              <a:rPr lang="en-US" sz="1600" baseline="30000" dirty="0"/>
              <a:t>rd</a:t>
            </a:r>
            <a:r>
              <a:rPr lang="en-US" sz="1600" dirty="0"/>
              <a:t> Thursday of the month unless otherwise planned   </a:t>
            </a:r>
          </a:p>
          <a:p>
            <a:pPr lvl="1"/>
            <a:r>
              <a:rPr lang="en-US" sz="1600" dirty="0"/>
              <a:t>If possible, will request permission to post charts from speakers </a:t>
            </a:r>
          </a:p>
          <a:p>
            <a:r>
              <a:rPr lang="en-US" sz="2000" b="1" dirty="0"/>
              <a:t>Maintain and increase membership</a:t>
            </a:r>
          </a:p>
          <a:p>
            <a:pPr lvl="1"/>
            <a:r>
              <a:rPr lang="en-US" sz="1800" dirty="0"/>
              <a:t>Ambassadors &amp; Membership board member</a:t>
            </a:r>
          </a:p>
          <a:p>
            <a:pPr lvl="2"/>
            <a:r>
              <a:rPr lang="en-US" sz="1600" dirty="0"/>
              <a:t>Reach out to local professional chapters (AIAA, PMI, etc.) and send out member survey</a:t>
            </a:r>
          </a:p>
          <a:p>
            <a:pPr lvl="2"/>
            <a:r>
              <a:rPr lang="en-US" sz="1600" dirty="0"/>
              <a:t>Reach out to universities SE, IE and other engineering programs – student memberships </a:t>
            </a:r>
          </a:p>
          <a:p>
            <a:pPr lvl="3"/>
            <a:r>
              <a:rPr lang="en-US" sz="1400" dirty="0"/>
              <a:t>Texas A&amp;M has reached out for us to be a sponsor for a student division</a:t>
            </a:r>
          </a:p>
          <a:p>
            <a:r>
              <a:rPr lang="en-US" sz="2000" b="1" dirty="0"/>
              <a:t>Support Upcoming Conferences  </a:t>
            </a:r>
          </a:p>
          <a:p>
            <a:pPr lvl="2"/>
            <a:r>
              <a:rPr lang="en-US" sz="1600" dirty="0"/>
              <a:t>IW – January 29 to Feb 1, hybrid</a:t>
            </a:r>
          </a:p>
          <a:p>
            <a:pPr lvl="2"/>
            <a:r>
              <a:rPr lang="en-US" sz="1600" dirty="0"/>
              <a:t>OTC – will have an INCOSE booth like last year </a:t>
            </a:r>
          </a:p>
          <a:p>
            <a:pPr lvl="3"/>
            <a:r>
              <a:rPr lang="en-US" sz="1400" dirty="0"/>
              <a:t>Will have to recruit volunteers to man the booth</a:t>
            </a:r>
          </a:p>
          <a:p>
            <a:pPr lvl="2"/>
            <a:r>
              <a:rPr lang="en-US" sz="1600" dirty="0"/>
              <a:t>IS – Scheduled for June in Detroit</a:t>
            </a:r>
          </a:p>
          <a:p>
            <a:pPr lvl="2"/>
            <a:r>
              <a:rPr lang="en-US" sz="1600" dirty="0"/>
              <a:t>O&amp;G and Aerospace Conference</a:t>
            </a:r>
          </a:p>
          <a:p>
            <a:pPr lvl="3"/>
            <a:r>
              <a:rPr lang="en-US" sz="1400" dirty="0"/>
              <a:t>Continue to monitor </a:t>
            </a:r>
            <a:r>
              <a:rPr lang="en-US" sz="1400" dirty="0" err="1"/>
              <a:t>Covid</a:t>
            </a:r>
            <a:r>
              <a:rPr lang="en-US" sz="1400" dirty="0"/>
              <a:t> situation </a:t>
            </a:r>
          </a:p>
          <a:p>
            <a:pPr lvl="3"/>
            <a:r>
              <a:rPr lang="en-US" sz="1400" dirty="0"/>
              <a:t>Decision needs to be made NLT 4 months prior </a:t>
            </a:r>
          </a:p>
          <a:p>
            <a:pPr lvl="3"/>
            <a:r>
              <a:rPr lang="en-US" sz="1400" dirty="0"/>
              <a:t>Challenges: virtual vs. in-person, getting major speakers  </a:t>
            </a:r>
          </a:p>
          <a:p>
            <a:pPr lvl="3"/>
            <a:endParaRPr lang="en-US" sz="1400" dirty="0"/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F1B180-6903-4A96-A6DC-72BD81E45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76200"/>
            <a:ext cx="10972800" cy="1143000"/>
          </a:xfrm>
        </p:spPr>
        <p:txBody>
          <a:bodyPr/>
          <a:lstStyle/>
          <a:p>
            <a:r>
              <a:rPr lang="en-US" dirty="0"/>
              <a:t>2022 Goals and Objectives </a:t>
            </a:r>
          </a:p>
        </p:txBody>
      </p:sp>
    </p:spTree>
    <p:extLst>
      <p:ext uri="{BB962C8B-B14F-4D97-AF65-F5344CB8AC3E}">
        <p14:creationId xmlns:p14="http://schemas.microsoft.com/office/powerpoint/2010/main" val="3649031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C55E767-F188-42A4-9C8A-2332DCB371BD}"/>
              </a:ext>
            </a:extLst>
          </p:cNvPr>
          <p:cNvCxnSpPr/>
          <p:nvPr/>
        </p:nvCxnSpPr>
        <p:spPr bwMode="auto">
          <a:xfrm>
            <a:off x="838200" y="1385147"/>
            <a:ext cx="10744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EDC23EC-AA56-48B5-9EEB-9046226A3735}"/>
              </a:ext>
            </a:extLst>
          </p:cNvPr>
          <p:cNvCxnSpPr/>
          <p:nvPr/>
        </p:nvCxnSpPr>
        <p:spPr bwMode="auto">
          <a:xfrm>
            <a:off x="12192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F406D23-10C6-46DB-AC3B-EEF01FB18137}"/>
              </a:ext>
            </a:extLst>
          </p:cNvPr>
          <p:cNvCxnSpPr/>
          <p:nvPr/>
        </p:nvCxnSpPr>
        <p:spPr bwMode="auto">
          <a:xfrm>
            <a:off x="28575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063D7D0-D9E8-406C-8321-94116BFBA150}"/>
              </a:ext>
            </a:extLst>
          </p:cNvPr>
          <p:cNvCxnSpPr/>
          <p:nvPr/>
        </p:nvCxnSpPr>
        <p:spPr bwMode="auto">
          <a:xfrm>
            <a:off x="36766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2B62706-F89A-403F-9A60-1B37B7C75F7E}"/>
              </a:ext>
            </a:extLst>
          </p:cNvPr>
          <p:cNvCxnSpPr/>
          <p:nvPr/>
        </p:nvCxnSpPr>
        <p:spPr bwMode="auto">
          <a:xfrm>
            <a:off x="44958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555C321-6357-44D8-B482-186C1478F87A}"/>
              </a:ext>
            </a:extLst>
          </p:cNvPr>
          <p:cNvCxnSpPr/>
          <p:nvPr/>
        </p:nvCxnSpPr>
        <p:spPr bwMode="auto">
          <a:xfrm>
            <a:off x="53149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2E9071-CBC8-49BD-8033-9F2B8742C9E3}"/>
              </a:ext>
            </a:extLst>
          </p:cNvPr>
          <p:cNvCxnSpPr/>
          <p:nvPr/>
        </p:nvCxnSpPr>
        <p:spPr bwMode="auto">
          <a:xfrm>
            <a:off x="61341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A63748-4C25-48B0-8A65-DB8753DC4E91}"/>
              </a:ext>
            </a:extLst>
          </p:cNvPr>
          <p:cNvCxnSpPr/>
          <p:nvPr/>
        </p:nvCxnSpPr>
        <p:spPr bwMode="auto">
          <a:xfrm>
            <a:off x="69532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9A50BCE-5602-47F2-A2FD-7580E5A23758}"/>
              </a:ext>
            </a:extLst>
          </p:cNvPr>
          <p:cNvCxnSpPr/>
          <p:nvPr/>
        </p:nvCxnSpPr>
        <p:spPr bwMode="auto">
          <a:xfrm>
            <a:off x="77724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B765D49-8B4A-4307-972C-B28C250DA3F2}"/>
              </a:ext>
            </a:extLst>
          </p:cNvPr>
          <p:cNvCxnSpPr/>
          <p:nvPr/>
        </p:nvCxnSpPr>
        <p:spPr bwMode="auto">
          <a:xfrm>
            <a:off x="85915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52B76F3-3F32-4B8D-B7EF-402F407C9B4A}"/>
              </a:ext>
            </a:extLst>
          </p:cNvPr>
          <p:cNvCxnSpPr/>
          <p:nvPr/>
        </p:nvCxnSpPr>
        <p:spPr bwMode="auto">
          <a:xfrm>
            <a:off x="94107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7A0332A-0111-4836-8B8D-127D3C7B48BC}"/>
              </a:ext>
            </a:extLst>
          </p:cNvPr>
          <p:cNvCxnSpPr/>
          <p:nvPr/>
        </p:nvCxnSpPr>
        <p:spPr bwMode="auto">
          <a:xfrm>
            <a:off x="102298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D95BB8E-CF40-4167-B31A-F0805568E9F0}"/>
              </a:ext>
            </a:extLst>
          </p:cNvPr>
          <p:cNvCxnSpPr/>
          <p:nvPr/>
        </p:nvCxnSpPr>
        <p:spPr bwMode="auto">
          <a:xfrm>
            <a:off x="1104900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92AAE40-35B9-42B3-83B8-A28389BC3D08}"/>
              </a:ext>
            </a:extLst>
          </p:cNvPr>
          <p:cNvCxnSpPr/>
          <p:nvPr/>
        </p:nvCxnSpPr>
        <p:spPr bwMode="auto">
          <a:xfrm>
            <a:off x="2038350" y="1232747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22DAD62-03B2-4A10-A434-E259CECFC97D}"/>
              </a:ext>
            </a:extLst>
          </p:cNvPr>
          <p:cNvSpPr txBox="1"/>
          <p:nvPr/>
        </p:nvSpPr>
        <p:spPr>
          <a:xfrm>
            <a:off x="1234472" y="1385147"/>
            <a:ext cx="81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D6F6CA2-EE02-4ED4-B87C-9B95A6B8B475}"/>
              </a:ext>
            </a:extLst>
          </p:cNvPr>
          <p:cNvSpPr txBox="1"/>
          <p:nvPr/>
        </p:nvSpPr>
        <p:spPr>
          <a:xfrm>
            <a:off x="2050693" y="1385147"/>
            <a:ext cx="8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8FEB56-2A7B-4050-9869-A6A0700FA31B}"/>
              </a:ext>
            </a:extLst>
          </p:cNvPr>
          <p:cNvSpPr txBox="1"/>
          <p:nvPr/>
        </p:nvSpPr>
        <p:spPr>
          <a:xfrm>
            <a:off x="2854258" y="1385147"/>
            <a:ext cx="81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BBB1914-8871-4B93-8EC0-D6E920E4CB87}"/>
              </a:ext>
            </a:extLst>
          </p:cNvPr>
          <p:cNvSpPr txBox="1"/>
          <p:nvPr/>
        </p:nvSpPr>
        <p:spPr>
          <a:xfrm>
            <a:off x="3673407" y="1385147"/>
            <a:ext cx="82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CB6A4C1-30E6-4C54-A3BE-B9CB974E4EB0}"/>
              </a:ext>
            </a:extLst>
          </p:cNvPr>
          <p:cNvSpPr txBox="1"/>
          <p:nvPr/>
        </p:nvSpPr>
        <p:spPr>
          <a:xfrm>
            <a:off x="4495800" y="1385147"/>
            <a:ext cx="82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EE17AA-A7A8-40C0-9D3E-BD0EF2F9D7B2}"/>
              </a:ext>
            </a:extLst>
          </p:cNvPr>
          <p:cNvSpPr txBox="1"/>
          <p:nvPr/>
        </p:nvSpPr>
        <p:spPr>
          <a:xfrm>
            <a:off x="5328138" y="1385147"/>
            <a:ext cx="80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40ACC3-2E4B-49D0-A923-81252018544D}"/>
              </a:ext>
            </a:extLst>
          </p:cNvPr>
          <p:cNvSpPr txBox="1"/>
          <p:nvPr/>
        </p:nvSpPr>
        <p:spPr>
          <a:xfrm>
            <a:off x="6141658" y="1385147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2BB3A4B-BBDE-4F3A-B095-D5172951E10E}"/>
              </a:ext>
            </a:extLst>
          </p:cNvPr>
          <p:cNvSpPr txBox="1"/>
          <p:nvPr/>
        </p:nvSpPr>
        <p:spPr>
          <a:xfrm>
            <a:off x="6953243" y="1385147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1D8FFCE-291C-4407-8992-7B9210F5E88C}"/>
              </a:ext>
            </a:extLst>
          </p:cNvPr>
          <p:cNvSpPr txBox="1"/>
          <p:nvPr/>
        </p:nvSpPr>
        <p:spPr>
          <a:xfrm>
            <a:off x="7764828" y="1385147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EAEC824-B7A3-4C2C-BEAB-FB052DF81D81}"/>
              </a:ext>
            </a:extLst>
          </p:cNvPr>
          <p:cNvSpPr txBox="1"/>
          <p:nvPr/>
        </p:nvSpPr>
        <p:spPr>
          <a:xfrm>
            <a:off x="8583977" y="1385147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Oct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2797601-6C2E-452F-AB5E-D1E2EDF88B15}"/>
              </a:ext>
            </a:extLst>
          </p:cNvPr>
          <p:cNvSpPr txBox="1"/>
          <p:nvPr/>
        </p:nvSpPr>
        <p:spPr>
          <a:xfrm>
            <a:off x="9418271" y="1385147"/>
            <a:ext cx="81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Nov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75AA9B-73FE-414E-BE48-FC7DFFD24953}"/>
              </a:ext>
            </a:extLst>
          </p:cNvPr>
          <p:cNvSpPr txBox="1"/>
          <p:nvPr/>
        </p:nvSpPr>
        <p:spPr>
          <a:xfrm>
            <a:off x="10237417" y="1385147"/>
            <a:ext cx="81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</a:t>
            </a:r>
          </a:p>
        </p:txBody>
      </p:sp>
      <p:sp>
        <p:nvSpPr>
          <p:cNvPr id="34" name="Arrow: Left-Right 33">
            <a:extLst>
              <a:ext uri="{FF2B5EF4-FFF2-40B4-BE49-F238E27FC236}">
                <a16:creationId xmlns:a16="http://schemas.microsoft.com/office/drawing/2014/main" id="{8AD05F6A-B8CB-40F1-8686-54CE15B0D79E}"/>
              </a:ext>
            </a:extLst>
          </p:cNvPr>
          <p:cNvSpPr/>
          <p:nvPr/>
        </p:nvSpPr>
        <p:spPr bwMode="auto">
          <a:xfrm>
            <a:off x="1254371" y="1752620"/>
            <a:ext cx="9802180" cy="38098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COVID Impacts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350230-051A-4229-A016-05DDEA1B0CE1}"/>
              </a:ext>
            </a:extLst>
          </p:cNvPr>
          <p:cNvSpPr txBox="1"/>
          <p:nvPr/>
        </p:nvSpPr>
        <p:spPr>
          <a:xfrm>
            <a:off x="1232073" y="1017736"/>
            <a:ext cx="82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President Address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96E2CA-79FB-4FB4-8CF8-C172522C5EF3}"/>
              </a:ext>
            </a:extLst>
          </p:cNvPr>
          <p:cNvSpPr txBox="1"/>
          <p:nvPr/>
        </p:nvSpPr>
        <p:spPr>
          <a:xfrm>
            <a:off x="5331416" y="867501"/>
            <a:ext cx="8267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Human Systems Integration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01BD93D-28BA-4871-A69D-9A1DEA2F004D}"/>
              </a:ext>
            </a:extLst>
          </p:cNvPr>
          <p:cNvSpPr txBox="1"/>
          <p:nvPr/>
        </p:nvSpPr>
        <p:spPr>
          <a:xfrm>
            <a:off x="2884104" y="990600"/>
            <a:ext cx="82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Boeing 737MAX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D1E2EFA-3759-48D6-8EF3-03D73565E9A4}"/>
              </a:ext>
            </a:extLst>
          </p:cNvPr>
          <p:cNvSpPr txBox="1"/>
          <p:nvPr/>
        </p:nvSpPr>
        <p:spPr>
          <a:xfrm>
            <a:off x="6105360" y="878109"/>
            <a:ext cx="8267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BP Systems Engineering Approach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BDD5660-8A8D-4BCD-9EDF-C59FEEC5A75D}"/>
              </a:ext>
            </a:extLst>
          </p:cNvPr>
          <p:cNvSpPr txBox="1"/>
          <p:nvPr/>
        </p:nvSpPr>
        <p:spPr>
          <a:xfrm>
            <a:off x="6964044" y="986257"/>
            <a:ext cx="82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Upcoming Events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A359056-4D1D-4179-8D60-D642D57137C4}"/>
              </a:ext>
            </a:extLst>
          </p:cNvPr>
          <p:cNvSpPr txBox="1"/>
          <p:nvPr/>
        </p:nvSpPr>
        <p:spPr>
          <a:xfrm>
            <a:off x="7780892" y="1078115"/>
            <a:ext cx="8267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err="1"/>
              <a:t>Cubesat</a:t>
            </a:r>
            <a:endParaRPr lang="en-US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44D0A18-226D-470F-9239-622C32127878}"/>
              </a:ext>
            </a:extLst>
          </p:cNvPr>
          <p:cNvSpPr txBox="1"/>
          <p:nvPr/>
        </p:nvSpPr>
        <p:spPr>
          <a:xfrm>
            <a:off x="838200" y="762000"/>
            <a:ext cx="2715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2021 Chapter Activities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63A88D0-6A1A-4DC1-8CAD-6050C9B8C1A1}"/>
              </a:ext>
            </a:extLst>
          </p:cNvPr>
          <p:cNvSpPr txBox="1"/>
          <p:nvPr/>
        </p:nvSpPr>
        <p:spPr>
          <a:xfrm>
            <a:off x="835269" y="3048000"/>
            <a:ext cx="3677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2022 Chapter Planned Activities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2E864AF0-0EE1-4969-9111-0D5E48377066}"/>
              </a:ext>
            </a:extLst>
          </p:cNvPr>
          <p:cNvCxnSpPr/>
          <p:nvPr/>
        </p:nvCxnSpPr>
        <p:spPr bwMode="auto">
          <a:xfrm>
            <a:off x="830718" y="4147846"/>
            <a:ext cx="107442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39EE081-4950-4C5D-B2B9-9B2BBD52EF18}"/>
              </a:ext>
            </a:extLst>
          </p:cNvPr>
          <p:cNvCxnSpPr/>
          <p:nvPr/>
        </p:nvCxnSpPr>
        <p:spPr bwMode="auto">
          <a:xfrm>
            <a:off x="12117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8ED14BD-1C61-424B-8A7D-CEBA4534E963}"/>
              </a:ext>
            </a:extLst>
          </p:cNvPr>
          <p:cNvCxnSpPr/>
          <p:nvPr/>
        </p:nvCxnSpPr>
        <p:spPr bwMode="auto">
          <a:xfrm>
            <a:off x="28500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DF657735-E3C2-444E-BFF2-2113F9F32B29}"/>
              </a:ext>
            </a:extLst>
          </p:cNvPr>
          <p:cNvCxnSpPr/>
          <p:nvPr/>
        </p:nvCxnSpPr>
        <p:spPr bwMode="auto">
          <a:xfrm>
            <a:off x="36691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914961AF-08C8-4AE4-A2E7-15E33242F858}"/>
              </a:ext>
            </a:extLst>
          </p:cNvPr>
          <p:cNvCxnSpPr/>
          <p:nvPr/>
        </p:nvCxnSpPr>
        <p:spPr bwMode="auto">
          <a:xfrm>
            <a:off x="44883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7D727DE-6A90-4714-B579-D905A43B714E}"/>
              </a:ext>
            </a:extLst>
          </p:cNvPr>
          <p:cNvCxnSpPr/>
          <p:nvPr/>
        </p:nvCxnSpPr>
        <p:spPr bwMode="auto">
          <a:xfrm>
            <a:off x="53074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AF076D2-7887-4D01-866F-098F57910DAF}"/>
              </a:ext>
            </a:extLst>
          </p:cNvPr>
          <p:cNvCxnSpPr/>
          <p:nvPr/>
        </p:nvCxnSpPr>
        <p:spPr bwMode="auto">
          <a:xfrm>
            <a:off x="61266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821AFB5-6918-41CE-9184-19B73B9BCBB1}"/>
              </a:ext>
            </a:extLst>
          </p:cNvPr>
          <p:cNvCxnSpPr/>
          <p:nvPr/>
        </p:nvCxnSpPr>
        <p:spPr bwMode="auto">
          <a:xfrm>
            <a:off x="69457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4FE7495-683E-4CF8-9F07-D003D4F4BBDA}"/>
              </a:ext>
            </a:extLst>
          </p:cNvPr>
          <p:cNvCxnSpPr/>
          <p:nvPr/>
        </p:nvCxnSpPr>
        <p:spPr bwMode="auto">
          <a:xfrm>
            <a:off x="77649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5B88081-4597-4CE3-8074-047B25D05BE1}"/>
              </a:ext>
            </a:extLst>
          </p:cNvPr>
          <p:cNvCxnSpPr/>
          <p:nvPr/>
        </p:nvCxnSpPr>
        <p:spPr bwMode="auto">
          <a:xfrm>
            <a:off x="85840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12D6EE9-60C1-4A1A-95AA-C6F8D757A550}"/>
              </a:ext>
            </a:extLst>
          </p:cNvPr>
          <p:cNvCxnSpPr/>
          <p:nvPr/>
        </p:nvCxnSpPr>
        <p:spPr bwMode="auto">
          <a:xfrm>
            <a:off x="94032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0949E62-ED3C-4DF8-B095-AB8244816B9D}"/>
              </a:ext>
            </a:extLst>
          </p:cNvPr>
          <p:cNvCxnSpPr/>
          <p:nvPr/>
        </p:nvCxnSpPr>
        <p:spPr bwMode="auto">
          <a:xfrm>
            <a:off x="102223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59E72DE-37F7-462D-8A4A-D86797306465}"/>
              </a:ext>
            </a:extLst>
          </p:cNvPr>
          <p:cNvCxnSpPr/>
          <p:nvPr/>
        </p:nvCxnSpPr>
        <p:spPr bwMode="auto">
          <a:xfrm>
            <a:off x="1104151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22E913BC-DD56-4D33-8511-1474CB2D779D}"/>
              </a:ext>
            </a:extLst>
          </p:cNvPr>
          <p:cNvCxnSpPr/>
          <p:nvPr/>
        </p:nvCxnSpPr>
        <p:spPr bwMode="auto">
          <a:xfrm>
            <a:off x="2030868" y="3995446"/>
            <a:ext cx="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24353182-59B7-4817-A24F-7ABF601B142B}"/>
              </a:ext>
            </a:extLst>
          </p:cNvPr>
          <p:cNvSpPr txBox="1"/>
          <p:nvPr/>
        </p:nvSpPr>
        <p:spPr>
          <a:xfrm>
            <a:off x="1226990" y="4147846"/>
            <a:ext cx="81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Jan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2DA37D9-18CA-470E-9BD3-389EAC378987}"/>
              </a:ext>
            </a:extLst>
          </p:cNvPr>
          <p:cNvSpPr txBox="1"/>
          <p:nvPr/>
        </p:nvSpPr>
        <p:spPr>
          <a:xfrm>
            <a:off x="2043211" y="4147846"/>
            <a:ext cx="803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Feb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F2CB861-B63D-4776-A268-C41DE5A77F59}"/>
              </a:ext>
            </a:extLst>
          </p:cNvPr>
          <p:cNvSpPr txBox="1"/>
          <p:nvPr/>
        </p:nvSpPr>
        <p:spPr>
          <a:xfrm>
            <a:off x="2846776" y="4147846"/>
            <a:ext cx="8115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49E2BBC-3C89-4AFA-A2E5-240FA4D3042C}"/>
              </a:ext>
            </a:extLst>
          </p:cNvPr>
          <p:cNvSpPr txBox="1"/>
          <p:nvPr/>
        </p:nvSpPr>
        <p:spPr>
          <a:xfrm>
            <a:off x="3665925" y="4147846"/>
            <a:ext cx="829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5A17D05-6682-4D68-A355-8CCE477102D9}"/>
              </a:ext>
            </a:extLst>
          </p:cNvPr>
          <p:cNvSpPr txBox="1"/>
          <p:nvPr/>
        </p:nvSpPr>
        <p:spPr>
          <a:xfrm>
            <a:off x="4488318" y="4147846"/>
            <a:ext cx="82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May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3859710-DAEF-47A5-8D32-05D3B58CC7E6}"/>
              </a:ext>
            </a:extLst>
          </p:cNvPr>
          <p:cNvSpPr txBox="1"/>
          <p:nvPr/>
        </p:nvSpPr>
        <p:spPr>
          <a:xfrm>
            <a:off x="5320656" y="4147846"/>
            <a:ext cx="805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June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887A37FA-E3E9-4C27-A283-F969AAF65DBE}"/>
              </a:ext>
            </a:extLst>
          </p:cNvPr>
          <p:cNvSpPr txBox="1"/>
          <p:nvPr/>
        </p:nvSpPr>
        <p:spPr>
          <a:xfrm>
            <a:off x="6134176" y="4147846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July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359F4C1-D055-4DE5-AA4E-D3966C634C02}"/>
              </a:ext>
            </a:extLst>
          </p:cNvPr>
          <p:cNvSpPr txBox="1"/>
          <p:nvPr/>
        </p:nvSpPr>
        <p:spPr>
          <a:xfrm>
            <a:off x="6945761" y="4147846"/>
            <a:ext cx="8115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Aug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B98A271-8FAD-4A8C-8022-379265611EEF}"/>
              </a:ext>
            </a:extLst>
          </p:cNvPr>
          <p:cNvSpPr txBox="1"/>
          <p:nvPr/>
        </p:nvSpPr>
        <p:spPr>
          <a:xfrm>
            <a:off x="7757346" y="4147846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Sep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CE0625D-C32C-474E-8510-3D0E2EF51542}"/>
              </a:ext>
            </a:extLst>
          </p:cNvPr>
          <p:cNvSpPr txBox="1"/>
          <p:nvPr/>
        </p:nvSpPr>
        <p:spPr>
          <a:xfrm>
            <a:off x="8576495" y="4147846"/>
            <a:ext cx="826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Oct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AFD9070-F0FB-4A82-8CB2-0BA19B2437A0}"/>
              </a:ext>
            </a:extLst>
          </p:cNvPr>
          <p:cNvSpPr txBox="1"/>
          <p:nvPr/>
        </p:nvSpPr>
        <p:spPr>
          <a:xfrm>
            <a:off x="9410789" y="4147846"/>
            <a:ext cx="81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Nov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06F71EE-8FBC-42B7-871F-FC32936DB95F}"/>
              </a:ext>
            </a:extLst>
          </p:cNvPr>
          <p:cNvSpPr txBox="1"/>
          <p:nvPr/>
        </p:nvSpPr>
        <p:spPr>
          <a:xfrm>
            <a:off x="10229935" y="4147846"/>
            <a:ext cx="81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</a:t>
            </a:r>
          </a:p>
        </p:txBody>
      </p:sp>
      <p:sp>
        <p:nvSpPr>
          <p:cNvPr id="70" name="Arrow: Left-Right 69">
            <a:extLst>
              <a:ext uri="{FF2B5EF4-FFF2-40B4-BE49-F238E27FC236}">
                <a16:creationId xmlns:a16="http://schemas.microsoft.com/office/drawing/2014/main" id="{37C5DF9A-560E-4A9B-8522-611FA1B264D3}"/>
              </a:ext>
            </a:extLst>
          </p:cNvPr>
          <p:cNvSpPr/>
          <p:nvPr/>
        </p:nvSpPr>
        <p:spPr bwMode="auto">
          <a:xfrm>
            <a:off x="1254369" y="3390274"/>
            <a:ext cx="7322121" cy="380980"/>
          </a:xfrm>
          <a:prstGeom prst="left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COVID Impacts until TBD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FDB641F-43D0-44B9-BC70-81041EDF87F9}"/>
              </a:ext>
            </a:extLst>
          </p:cNvPr>
          <p:cNvSpPr txBox="1"/>
          <p:nvPr/>
        </p:nvSpPr>
        <p:spPr>
          <a:xfrm>
            <a:off x="1196482" y="3746248"/>
            <a:ext cx="828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President Address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D13001D7-4ABB-40C0-BEDA-DDA92C98EE22}"/>
              </a:ext>
            </a:extLst>
          </p:cNvPr>
          <p:cNvCxnSpPr>
            <a:cxnSpLocks/>
          </p:cNvCxnSpPr>
          <p:nvPr/>
        </p:nvCxnSpPr>
        <p:spPr bwMode="auto">
          <a:xfrm flipV="1">
            <a:off x="1981200" y="4469002"/>
            <a:ext cx="0" cy="413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3C62CE1F-ACF9-493B-AC2A-A1DD8FD2DB4A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4469001"/>
            <a:ext cx="0" cy="413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4C728B8B-1A03-4A2A-9406-58A14F7EB730}"/>
              </a:ext>
            </a:extLst>
          </p:cNvPr>
          <p:cNvCxnSpPr>
            <a:cxnSpLocks/>
          </p:cNvCxnSpPr>
          <p:nvPr/>
        </p:nvCxnSpPr>
        <p:spPr bwMode="auto">
          <a:xfrm flipV="1">
            <a:off x="8989855" y="4419600"/>
            <a:ext cx="0" cy="41325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E53B2426-E2EA-4222-9A01-F2383CE222BB}"/>
              </a:ext>
            </a:extLst>
          </p:cNvPr>
          <p:cNvCxnSpPr>
            <a:cxnSpLocks/>
          </p:cNvCxnSpPr>
          <p:nvPr/>
        </p:nvCxnSpPr>
        <p:spPr bwMode="auto">
          <a:xfrm flipV="1">
            <a:off x="5997196" y="4525057"/>
            <a:ext cx="15438" cy="10518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4218AA86-D013-4F65-9E4B-71F036E792C0}"/>
              </a:ext>
            </a:extLst>
          </p:cNvPr>
          <p:cNvSpPr txBox="1"/>
          <p:nvPr/>
        </p:nvSpPr>
        <p:spPr>
          <a:xfrm>
            <a:off x="10222365" y="3646638"/>
            <a:ext cx="83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Chapter Christmas Party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1D106A-9106-4524-A63E-44775FFCD1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6824" y="4835658"/>
            <a:ext cx="1694835" cy="883997"/>
          </a:xfrm>
          <a:prstGeom prst="rect">
            <a:avLst/>
          </a:prstGeom>
        </p:spPr>
      </p:pic>
      <p:sp>
        <p:nvSpPr>
          <p:cNvPr id="74" name="TextBox 73">
            <a:extLst>
              <a:ext uri="{FF2B5EF4-FFF2-40B4-BE49-F238E27FC236}">
                <a16:creationId xmlns:a16="http://schemas.microsoft.com/office/drawing/2014/main" id="{FDBA6729-A4C2-4F22-A86F-5C7DD583D6BF}"/>
              </a:ext>
            </a:extLst>
          </p:cNvPr>
          <p:cNvSpPr txBox="1"/>
          <p:nvPr/>
        </p:nvSpPr>
        <p:spPr>
          <a:xfrm>
            <a:off x="10210800" y="838200"/>
            <a:ext cx="8341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Chapter Christmas Party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2F3AD4D-F231-4857-B24C-55E8B7FFD404}"/>
              </a:ext>
            </a:extLst>
          </p:cNvPr>
          <p:cNvSpPr txBox="1"/>
          <p:nvPr/>
        </p:nvSpPr>
        <p:spPr>
          <a:xfrm>
            <a:off x="3657600" y="990600"/>
            <a:ext cx="82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RM Optimization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BB4CD10-F90C-458E-9241-B4BDCE4B4EE4}"/>
              </a:ext>
            </a:extLst>
          </p:cNvPr>
          <p:cNvSpPr txBox="1"/>
          <p:nvPr/>
        </p:nvSpPr>
        <p:spPr>
          <a:xfrm>
            <a:off x="4487308" y="838200"/>
            <a:ext cx="8267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INCOSE Membership Benefits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53EEC98-B671-46AE-8A98-87A4ADC53140}"/>
              </a:ext>
            </a:extLst>
          </p:cNvPr>
          <p:cNvSpPr txBox="1"/>
          <p:nvPr/>
        </p:nvSpPr>
        <p:spPr>
          <a:xfrm>
            <a:off x="8610600" y="914400"/>
            <a:ext cx="82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Shell SE Journey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6901CC-A294-468F-A09B-62E9CD484884}"/>
              </a:ext>
            </a:extLst>
          </p:cNvPr>
          <p:cNvSpPr txBox="1"/>
          <p:nvPr/>
        </p:nvSpPr>
        <p:spPr>
          <a:xfrm>
            <a:off x="9384096" y="838200"/>
            <a:ext cx="82670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Assume-Guarantee Contracts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40C8523-0D2D-4AA9-8B0E-DC30C512F4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74" y="4913670"/>
            <a:ext cx="1041252" cy="794357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085BD093-5952-45C5-85B6-F05CDB977A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5562600"/>
            <a:ext cx="1585161" cy="81234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B5835C5C-3139-4EBE-A777-218A3FDFC0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7280" y="4953665"/>
            <a:ext cx="1136385" cy="5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747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F4B467-FF2C-4E13-8D90-7696A8CF6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INCOSE Enchantment Chapter (NM and El Paso)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https://www.incose.org/incose-member-resources/chapters-groups/ChapterSites/enchantment/chapter-home</a:t>
            </a:r>
            <a:endParaRPr lang="en-US" sz="2400" dirty="0"/>
          </a:p>
          <a:p>
            <a:r>
              <a:rPr lang="en-US" sz="2800" dirty="0"/>
              <a:t>INCOSE Los Angeles (LA) Chapter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https://www.incose.org/incose-member-resources/chapters-groups/ChapterSites/los-angeles/chapter-home</a:t>
            </a:r>
            <a:endParaRPr lang="en-US" sz="2400" dirty="0"/>
          </a:p>
          <a:p>
            <a:r>
              <a:rPr lang="en-US" sz="2800" dirty="0"/>
              <a:t>INCOSE Washington DC Metro Chapter</a:t>
            </a:r>
          </a:p>
          <a:p>
            <a:pPr lvl="1"/>
            <a:r>
              <a:rPr lang="en-US" sz="2400" dirty="0">
                <a:hlinkClick r:id="rId2"/>
              </a:rPr>
              <a:t>http://www.incosewma.org/events</a:t>
            </a:r>
            <a:endParaRPr lang="en-US" sz="2400" dirty="0"/>
          </a:p>
          <a:p>
            <a:r>
              <a:rPr lang="en-US" sz="2800" dirty="0"/>
              <a:t>INCOSE Maryland Chesapeake Chapter</a:t>
            </a:r>
          </a:p>
          <a:p>
            <a:pPr lvl="1"/>
            <a:r>
              <a:rPr lang="en-US" sz="2400" dirty="0">
                <a:hlinkClick r:id="rId2"/>
              </a:rPr>
              <a:t>https://www.incose-cc.org/upcoming-events</a:t>
            </a:r>
            <a:endParaRPr lang="en-US" sz="2400" dirty="0"/>
          </a:p>
          <a:p>
            <a:r>
              <a:rPr lang="en-US" sz="2800" dirty="0"/>
              <a:t>INCOSE North Texas Chapter</a:t>
            </a:r>
          </a:p>
          <a:p>
            <a:pPr lvl="1"/>
            <a:r>
              <a:rPr lang="en-US" sz="2400" dirty="0">
                <a:hlinkClick r:id="rId2"/>
              </a:rPr>
              <a:t>https://www.incose.org/incose-member-resources/chapters-groups/ChapterSites/north-texas/chapter-events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CB446C-E293-41DD-B366-D4ACEAAB5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INCOSE chapters Activities</a:t>
            </a:r>
          </a:p>
        </p:txBody>
      </p:sp>
    </p:spTree>
    <p:extLst>
      <p:ext uri="{BB962C8B-B14F-4D97-AF65-F5344CB8AC3E}">
        <p14:creationId xmlns:p14="http://schemas.microsoft.com/office/powerpoint/2010/main" val="3994790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576F30D-E537-49E3-A20A-3DBEC799B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972800" cy="4876800"/>
          </a:xfrm>
        </p:spPr>
        <p:txBody>
          <a:bodyPr/>
          <a:lstStyle/>
          <a:p>
            <a:r>
              <a:rPr lang="en-US" sz="2400" dirty="0"/>
              <a:t>Any chapter questions or suggestions for future speakers </a:t>
            </a:r>
          </a:p>
          <a:p>
            <a:pPr lvl="1"/>
            <a:r>
              <a:rPr lang="en-US" sz="2000" dirty="0"/>
              <a:t>Email </a:t>
            </a:r>
            <a:r>
              <a:rPr lang="en-US" sz="2000" dirty="0">
                <a:hlinkClick r:id="rId2"/>
              </a:rPr>
              <a:t>tgcc.incose@outlook.com</a:t>
            </a:r>
            <a:endParaRPr lang="en-US" sz="2000" dirty="0"/>
          </a:p>
          <a:p>
            <a:r>
              <a:rPr lang="en-US" sz="2400" dirty="0"/>
              <a:t>2022 will be another challenging year, together we can make it successful </a:t>
            </a:r>
          </a:p>
          <a:p>
            <a:pPr lvl="1"/>
            <a:r>
              <a:rPr lang="en-US" sz="2000" dirty="0">
                <a:ea typeface="+mn-ea"/>
                <a:cs typeface="+mn-cs"/>
              </a:rPr>
              <a:t>"A workman who wants to do his work well must first prepare his tools." - Confucius  </a:t>
            </a:r>
          </a:p>
          <a:p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329D4C-C3B4-4FDD-969D-A9000F62B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  </a:t>
            </a:r>
          </a:p>
        </p:txBody>
      </p:sp>
    </p:spTree>
    <p:extLst>
      <p:ext uri="{BB962C8B-B14F-4D97-AF65-F5344CB8AC3E}">
        <p14:creationId xmlns:p14="http://schemas.microsoft.com/office/powerpoint/2010/main" val="3999251589"/>
      </p:ext>
    </p:extLst>
  </p:cSld>
  <p:clrMapOvr>
    <a:masterClrMapping/>
  </p:clrMapOvr>
</p:sld>
</file>

<file path=ppt/theme/theme1.xml><?xml version="1.0" encoding="utf-8"?>
<a:theme xmlns:a="http://schemas.openxmlformats.org/drawingml/2006/main" name="INCOSE O&amp;G WG Requirements Development and Management V2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Texas Gulf Coast</TermName>
          <TermId xmlns="http://schemas.microsoft.com/office/infopath/2007/PartnerControls">4ac2b187-7e8c-4aa7-ae43-3b24d786f549</TermId>
        </TermInfo>
      </Terms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PublishingExpirationDate xmlns="http://schemas.microsoft.com/sharepoint/v3" xsi:nil="true"/>
    <PublishingStartDate xmlns="http://schemas.microsoft.com/sharepoint/v3" xsi:nil="true"/>
    <TaxCatchAll xmlns="07d0ccec-aae8-4814-a6d3-0c68dd73da2d">
      <Value>71</Value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A11CE9B6DD34F8E32E1A9EED08C1A" ma:contentTypeVersion="4" ma:contentTypeDescription="Create a new document." ma:contentTypeScope="" ma:versionID="716367089ca5eb8cbee1ad97a311a3cf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targetNamespace="http://schemas.microsoft.com/office/2006/metadata/properties" ma:root="true" ma:fieldsID="5c6798620d55d8ed5b9163177637dfe0" ns1:_="" ns2:_="">
    <xsd:import namespace="http://schemas.microsoft.com/sharepoint/v3"/>
    <xsd:import namespace="07d0ccec-aae8-4814-a6d3-0c68dd73da2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7B62B3B5-3DF1-4F22-BFFE-601C2B0212C8}">
  <ds:schemaRefs>
    <ds:schemaRef ds:uri="http://purl.org/dc/terms/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07d0ccec-aae8-4814-a6d3-0c68dd73da2d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B7ABBC7-E2EB-43F5-8C87-EAB6DC797E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d0ccec-aae8-4814-a6d3-0c68dd73da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05E32D-2B42-44F2-8C74-4E8AD266BD18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658</TotalTime>
  <Words>618</Words>
  <Application>Microsoft Office PowerPoint</Application>
  <PresentationFormat>Widescreen</PresentationFormat>
  <Paragraphs>140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GE Inspira</vt:lpstr>
      <vt:lpstr>GE Inspira Medium</vt:lpstr>
      <vt:lpstr>INCOSE O&amp;G WG Requirements Development and Management V2</vt:lpstr>
      <vt:lpstr>TGCC Monthly Meeting  State of the Chapter</vt:lpstr>
      <vt:lpstr>Agenda</vt:lpstr>
      <vt:lpstr>President – Rey Climacosa</vt:lpstr>
      <vt:lpstr>PowerPoint Presentation</vt:lpstr>
      <vt:lpstr>2022 Goals and Objectives </vt:lpstr>
      <vt:lpstr>PowerPoint Presentation</vt:lpstr>
      <vt:lpstr>Other INCOSE chapters Activities</vt:lpstr>
      <vt:lpstr>Final Thoughts  </vt:lpstr>
    </vt:vector>
  </TitlesOfParts>
  <Company>INCOSE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Presentation</dc:title>
  <dc:creator>WILLIAMS, ANTONY G. (JSC-EA2)[Jacobs Technology, Inc.]</dc:creator>
  <cp:lastModifiedBy>Rey Climacosa</cp:lastModifiedBy>
  <cp:revision>319</cp:revision>
  <cp:lastPrinted>1601-01-01T00:00:00Z</cp:lastPrinted>
  <dcterms:created xsi:type="dcterms:W3CDTF">1601-01-01T00:00:00Z</dcterms:created>
  <dcterms:modified xsi:type="dcterms:W3CDTF">2022-01-18T16:57:57Z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Publication Date">
    <vt:lpwstr>2009-06-21T00:00:00Z</vt:lpwstr>
  </property>
  <property fmtid="{D5CDD505-2E9C-101B-9397-08002B2CF9AE}" pid="4" name="Descriptive Title">
    <vt:lpwstr>Introduction to INCOSE Brief</vt:lpwstr>
  </property>
  <property fmtid="{D5CDD505-2E9C-101B-9397-08002B2CF9AE}" pid="5" name="Author(s)">
    <vt:lpwstr>Member Board and Comm2</vt:lpwstr>
  </property>
  <property fmtid="{D5CDD505-2E9C-101B-9397-08002B2CF9AE}" pid="6" name="Short Description">
    <vt:lpwstr>Orientation briefing which may provide slides on an as-needed basis until proper briefings are developed</vt:lpwstr>
  </property>
  <property fmtid="{D5CDD505-2E9C-101B-9397-08002B2CF9AE}" pid="7" name="Keywords0">
    <vt:lpwstr/>
  </property>
  <property fmtid="{D5CDD505-2E9C-101B-9397-08002B2CF9AE}" pid="8" name="ContentType">
    <vt:lpwstr>Document</vt:lpwstr>
  </property>
  <property fmtid="{D5CDD505-2E9C-101B-9397-08002B2CF9AE}" pid="9" name="incoseWorkingGroup">
    <vt:lpwstr/>
  </property>
  <property fmtid="{D5CDD505-2E9C-101B-9397-08002B2CF9AE}" pid="10" name="incoseOrganizations">
    <vt:lpwstr/>
  </property>
  <property fmtid="{D5CDD505-2E9C-101B-9397-08002B2CF9AE}" pid="11" name="incoseChapters">
    <vt:lpwstr>71;#Texas Gulf Coast|4ac2b187-7e8c-4aa7-ae43-3b24d786f549</vt:lpwstr>
  </property>
  <property fmtid="{D5CDD505-2E9C-101B-9397-08002B2CF9AE}" pid="12" name="INCOSEProductValue">
    <vt:lpwstr>45;#Local|254e409e-99ce-4994-8e1c-1a49057a5299</vt:lpwstr>
  </property>
</Properties>
</file>