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4660"/>
  </p:normalViewPr>
  <p:slideViewPr>
    <p:cSldViewPr>
      <p:cViewPr varScale="1">
        <p:scale>
          <a:sx n="63" d="100"/>
          <a:sy n="63" d="100"/>
        </p:scale>
        <p:origin x="916"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pPr>
              <a:defRPr/>
            </a:pPr>
            <a:fld id="{2F4C24C5-A4B0-4A2B-B1ED-AF294691AAC8}" type="datetimeFigureOut">
              <a:rPr lang="en-US"/>
              <a:pPr>
                <a:defRPr/>
              </a:pPr>
              <a:t>2/10/2017</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pPr>
              <a:defRPr/>
            </a:pPr>
            <a:fld id="{BF7E6052-0392-4736-BF64-22F78D25C933}" type="slidenum">
              <a:rPr lang="en-US"/>
              <a:pPr>
                <a:defRPr/>
              </a:pPr>
              <a:t>‹#›</a:t>
            </a:fld>
            <a:endParaRPr lang="en-US"/>
          </a:p>
        </p:txBody>
      </p:sp>
    </p:spTree>
    <p:extLst>
      <p:ext uri="{BB962C8B-B14F-4D97-AF65-F5344CB8AC3E}">
        <p14:creationId xmlns:p14="http://schemas.microsoft.com/office/powerpoint/2010/main" val="13992336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EF8A76-6683-4B6D-9411-B040E22BCC21}" type="slidenum">
              <a:rPr lang="en-US" altLang="en-US"/>
              <a:pPr>
                <a:defRPr/>
              </a:pPr>
              <a:t>‹#›</a:t>
            </a:fld>
            <a:endParaRPr lang="en-US" altLang="en-US"/>
          </a:p>
        </p:txBody>
      </p:sp>
    </p:spTree>
    <p:extLst>
      <p:ext uri="{BB962C8B-B14F-4D97-AF65-F5344CB8AC3E}">
        <p14:creationId xmlns:p14="http://schemas.microsoft.com/office/powerpoint/2010/main" val="292996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4AEE8E-D734-47FC-8F66-125FABF7857F}" type="slidenum">
              <a:rPr lang="en-US" altLang="en-US"/>
              <a:pPr>
                <a:defRPr/>
              </a:pPr>
              <a:t>‹#›</a:t>
            </a:fld>
            <a:endParaRPr lang="en-US" altLang="en-US"/>
          </a:p>
        </p:txBody>
      </p:sp>
    </p:spTree>
    <p:extLst>
      <p:ext uri="{BB962C8B-B14F-4D97-AF65-F5344CB8AC3E}">
        <p14:creationId xmlns:p14="http://schemas.microsoft.com/office/powerpoint/2010/main" val="642504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11EDEC-BDFB-432B-BCF5-53E2BA4933D4}" type="slidenum">
              <a:rPr lang="en-US" altLang="en-US"/>
              <a:pPr>
                <a:defRPr/>
              </a:pPr>
              <a:t>‹#›</a:t>
            </a:fld>
            <a:endParaRPr lang="en-US" altLang="en-US"/>
          </a:p>
        </p:txBody>
      </p:sp>
    </p:spTree>
    <p:extLst>
      <p:ext uri="{BB962C8B-B14F-4D97-AF65-F5344CB8AC3E}">
        <p14:creationId xmlns:p14="http://schemas.microsoft.com/office/powerpoint/2010/main" val="419891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F06B43-9889-47E0-ACE3-E93EF87B4A82}" type="slidenum">
              <a:rPr lang="en-US" altLang="en-US"/>
              <a:pPr>
                <a:defRPr/>
              </a:pPr>
              <a:t>‹#›</a:t>
            </a:fld>
            <a:endParaRPr lang="en-US" altLang="en-US"/>
          </a:p>
        </p:txBody>
      </p:sp>
    </p:spTree>
    <p:extLst>
      <p:ext uri="{BB962C8B-B14F-4D97-AF65-F5344CB8AC3E}">
        <p14:creationId xmlns:p14="http://schemas.microsoft.com/office/powerpoint/2010/main" val="319950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32B4B3-9FF2-4A80-8E6C-A22F28AB7360}" type="slidenum">
              <a:rPr lang="en-US" altLang="en-US"/>
              <a:pPr>
                <a:defRPr/>
              </a:pPr>
              <a:t>‹#›</a:t>
            </a:fld>
            <a:endParaRPr lang="en-US" altLang="en-US"/>
          </a:p>
        </p:txBody>
      </p:sp>
    </p:spTree>
    <p:extLst>
      <p:ext uri="{BB962C8B-B14F-4D97-AF65-F5344CB8AC3E}">
        <p14:creationId xmlns:p14="http://schemas.microsoft.com/office/powerpoint/2010/main" val="218036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6AEAC2-76BC-4EC6-9E69-56376E9C7786}" type="slidenum">
              <a:rPr lang="en-US" altLang="en-US"/>
              <a:pPr>
                <a:defRPr/>
              </a:pPr>
              <a:t>‹#›</a:t>
            </a:fld>
            <a:endParaRPr lang="en-US" altLang="en-US"/>
          </a:p>
        </p:txBody>
      </p:sp>
    </p:spTree>
    <p:extLst>
      <p:ext uri="{BB962C8B-B14F-4D97-AF65-F5344CB8AC3E}">
        <p14:creationId xmlns:p14="http://schemas.microsoft.com/office/powerpoint/2010/main" val="189949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65A21C-2C3B-45D1-A6D2-946468E41FA2}" type="slidenum">
              <a:rPr lang="en-US" altLang="en-US"/>
              <a:pPr>
                <a:defRPr/>
              </a:pPr>
              <a:t>‹#›</a:t>
            </a:fld>
            <a:endParaRPr lang="en-US" altLang="en-US"/>
          </a:p>
        </p:txBody>
      </p:sp>
    </p:spTree>
    <p:extLst>
      <p:ext uri="{BB962C8B-B14F-4D97-AF65-F5344CB8AC3E}">
        <p14:creationId xmlns:p14="http://schemas.microsoft.com/office/powerpoint/2010/main" val="200356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025F334-A985-4454-B23E-780542C2E4BE}" type="slidenum">
              <a:rPr lang="en-US" altLang="en-US"/>
              <a:pPr>
                <a:defRPr/>
              </a:pPr>
              <a:t>‹#›</a:t>
            </a:fld>
            <a:endParaRPr lang="en-US" altLang="en-US"/>
          </a:p>
        </p:txBody>
      </p:sp>
    </p:spTree>
    <p:extLst>
      <p:ext uri="{BB962C8B-B14F-4D97-AF65-F5344CB8AC3E}">
        <p14:creationId xmlns:p14="http://schemas.microsoft.com/office/powerpoint/2010/main" val="170765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EA863A1-7EAA-4BF9-959F-14BDF00BA4A6}" type="slidenum">
              <a:rPr lang="en-US" altLang="en-US"/>
              <a:pPr>
                <a:defRPr/>
              </a:pPr>
              <a:t>‹#›</a:t>
            </a:fld>
            <a:endParaRPr lang="en-US" altLang="en-US"/>
          </a:p>
        </p:txBody>
      </p:sp>
    </p:spTree>
    <p:extLst>
      <p:ext uri="{BB962C8B-B14F-4D97-AF65-F5344CB8AC3E}">
        <p14:creationId xmlns:p14="http://schemas.microsoft.com/office/powerpoint/2010/main" val="346906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06B9C2D-373C-4D07-8F4D-1F9CD62641A1}" type="slidenum">
              <a:rPr lang="en-US" altLang="en-US"/>
              <a:pPr>
                <a:defRPr/>
              </a:pPr>
              <a:t>‹#›</a:t>
            </a:fld>
            <a:endParaRPr lang="en-US" altLang="en-US"/>
          </a:p>
        </p:txBody>
      </p:sp>
    </p:spTree>
    <p:extLst>
      <p:ext uri="{BB962C8B-B14F-4D97-AF65-F5344CB8AC3E}">
        <p14:creationId xmlns:p14="http://schemas.microsoft.com/office/powerpoint/2010/main" val="1653740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67D37B-6CDC-4B87-B5E8-FAB940AF354C}" type="slidenum">
              <a:rPr lang="en-US" altLang="en-US"/>
              <a:pPr>
                <a:defRPr/>
              </a:pPr>
              <a:t>‹#›</a:t>
            </a:fld>
            <a:endParaRPr lang="en-US" altLang="en-US"/>
          </a:p>
        </p:txBody>
      </p:sp>
    </p:spTree>
    <p:extLst>
      <p:ext uri="{BB962C8B-B14F-4D97-AF65-F5344CB8AC3E}">
        <p14:creationId xmlns:p14="http://schemas.microsoft.com/office/powerpoint/2010/main" val="3211579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006AADE-C3AF-43A1-8593-DFCE8C57F29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incose.org/ChaptersGroups/Chapters/ChapterSites/texas-gulf-coast/chapter-events/2017-events/february" TargetMode="External"/><Relationship Id="rId4" Type="http://schemas.openxmlformats.org/officeDocument/2006/relationships/hyperlink" Target="http://doodle.com/poll/pqktecg6ircn3yi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TGCCmediumLogo"/>
          <p:cNvPicPr>
            <a:picLocks noChangeAspect="1" noChangeArrowheads="1"/>
          </p:cNvPicPr>
          <p:nvPr/>
        </p:nvPicPr>
        <p:blipFill>
          <a:blip r:embed="rId2">
            <a:extLst>
              <a:ext uri="{28A0092B-C50C-407E-A947-70E740481C1C}">
                <a14:useLocalDpi xmlns:a14="http://schemas.microsoft.com/office/drawing/2010/main" val="0"/>
              </a:ext>
            </a:extLst>
          </a:blip>
          <a:srcRect t="23093" b="27423"/>
          <a:stretch>
            <a:fillRect/>
          </a:stretch>
        </p:blipFill>
        <p:spPr bwMode="auto">
          <a:xfrm>
            <a:off x="6122988" y="142875"/>
            <a:ext cx="2735262"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9" y="77789"/>
            <a:ext cx="1979612" cy="1279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8"/>
          <p:cNvSpPr txBox="1">
            <a:spLocks noChangeArrowheads="1"/>
          </p:cNvSpPr>
          <p:nvPr/>
        </p:nvSpPr>
        <p:spPr bwMode="auto">
          <a:xfrm>
            <a:off x="2425474" y="241300"/>
            <a:ext cx="3770777"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u="sng" dirty="0" smtClean="0"/>
              <a:t>Thursday, February 16, 2017</a:t>
            </a:r>
            <a:endParaRPr lang="en-US" altLang="en-US" sz="2000" b="1" u="sng" dirty="0"/>
          </a:p>
          <a:p>
            <a:pPr algn="ctr" eaLnBrk="1" hangingPunct="1">
              <a:spcBef>
                <a:spcPct val="0"/>
              </a:spcBef>
              <a:buFontTx/>
              <a:buNone/>
            </a:pPr>
            <a:r>
              <a:rPr lang="en-US" altLang="en-US" sz="1600" dirty="0"/>
              <a:t>5:30 PM Networking</a:t>
            </a:r>
          </a:p>
          <a:p>
            <a:pPr algn="ctr" eaLnBrk="1" hangingPunct="1">
              <a:spcBef>
                <a:spcPct val="0"/>
              </a:spcBef>
              <a:buFontTx/>
              <a:buNone/>
            </a:pPr>
            <a:r>
              <a:rPr lang="en-US" altLang="en-US" sz="1600" dirty="0"/>
              <a:t>6:00 PM Program</a:t>
            </a:r>
          </a:p>
        </p:txBody>
      </p:sp>
      <p:sp>
        <p:nvSpPr>
          <p:cNvPr id="3077" name="Text Box 19"/>
          <p:cNvSpPr txBox="1">
            <a:spLocks noChangeArrowheads="1"/>
          </p:cNvSpPr>
          <p:nvPr/>
        </p:nvSpPr>
        <p:spPr bwMode="auto">
          <a:xfrm>
            <a:off x="230189" y="1459468"/>
            <a:ext cx="85225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1800" b="1" dirty="0" smtClean="0"/>
              <a:t>Model Based Engineering of Blowout Preventer Hydraulic Controls</a:t>
            </a:r>
            <a:endParaRPr lang="en-US" altLang="en-US" sz="1800" b="1" dirty="0"/>
          </a:p>
        </p:txBody>
      </p:sp>
      <p:sp>
        <p:nvSpPr>
          <p:cNvPr id="3078" name="Text Box 12"/>
          <p:cNvSpPr txBox="1">
            <a:spLocks noChangeArrowheads="1"/>
          </p:cNvSpPr>
          <p:nvPr/>
        </p:nvSpPr>
        <p:spPr bwMode="auto">
          <a:xfrm>
            <a:off x="8610600" y="21336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t>	</a:t>
            </a:r>
          </a:p>
        </p:txBody>
      </p:sp>
      <p:sp>
        <p:nvSpPr>
          <p:cNvPr id="3079" name="Rectangle 2"/>
          <p:cNvSpPr>
            <a:spLocks noChangeArrowheads="1"/>
          </p:cNvSpPr>
          <p:nvPr/>
        </p:nvSpPr>
        <p:spPr bwMode="auto">
          <a:xfrm>
            <a:off x="454692" y="2133600"/>
            <a:ext cx="7772400" cy="20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en-US" sz="1400" b="1" dirty="0" smtClean="0"/>
              <a:t>Mete </a:t>
            </a:r>
            <a:r>
              <a:rPr lang="en-US" sz="1400" b="1" dirty="0" err="1"/>
              <a:t>Mutlu</a:t>
            </a:r>
            <a:r>
              <a:rPr lang="en-US" sz="1400" b="1" dirty="0"/>
              <a:t> </a:t>
            </a:r>
            <a:r>
              <a:rPr lang="en-US" sz="1400" dirty="0"/>
              <a:t>is </a:t>
            </a:r>
            <a:r>
              <a:rPr lang="en-US" sz="1400" dirty="0" smtClean="0"/>
              <a:t>a Mechanical Engineering </a:t>
            </a:r>
            <a:r>
              <a:rPr lang="en-US" sz="1400" dirty="0" err="1"/>
              <a:t>Ph.D</a:t>
            </a:r>
            <a:r>
              <a:rPr lang="en-US" sz="1400" dirty="0"/>
              <a:t> candidate </a:t>
            </a:r>
            <a:r>
              <a:rPr lang="en-US" sz="1400" dirty="0" smtClean="0"/>
              <a:t>at the </a:t>
            </a:r>
            <a:r>
              <a:rPr lang="en-US" sz="1400" dirty="0"/>
              <a:t>University of Houston and an assistant in </a:t>
            </a:r>
            <a:r>
              <a:rPr lang="en-US" sz="1400" dirty="0" smtClean="0"/>
              <a:t>Professor </a:t>
            </a:r>
            <a:r>
              <a:rPr lang="en-US" sz="1400" dirty="0"/>
              <a:t>Matthew </a:t>
            </a:r>
            <a:r>
              <a:rPr lang="en-US" sz="1400" dirty="0" err="1"/>
              <a:t>Franchek’s</a:t>
            </a:r>
            <a:r>
              <a:rPr lang="en-US" sz="1400" dirty="0"/>
              <a:t> research team. Mete is working on model based design, analysis, control and diagnostics of multi-physics systems. </a:t>
            </a:r>
          </a:p>
          <a:p>
            <a:pPr algn="ctr">
              <a:spcBef>
                <a:spcPct val="0"/>
              </a:spcBef>
              <a:buFontTx/>
              <a:buNone/>
            </a:pPr>
            <a:r>
              <a:rPr lang="en-US" altLang="en-US" sz="1400" i="1" dirty="0" smtClean="0"/>
              <a:t> </a:t>
            </a:r>
          </a:p>
          <a:p>
            <a:pPr>
              <a:buNone/>
            </a:pPr>
            <a:r>
              <a:rPr lang="en-US" sz="1400" dirty="0" smtClean="0"/>
              <a:t>Blowout </a:t>
            </a:r>
            <a:r>
              <a:rPr lang="en-US" sz="1400" dirty="0"/>
              <a:t>preventer (BOP) is electro-hydraulic equipment for managing wellbore fluids and for sealing the well in the event of influx. Performance and reliability analysis of blowout preventers have many challenges due to size, complexity and sensor availability. </a:t>
            </a:r>
            <a:r>
              <a:rPr lang="en-US" sz="1400" dirty="0" smtClean="0"/>
              <a:t>Mete </a:t>
            </a:r>
            <a:r>
              <a:rPr lang="en-US" sz="1400" dirty="0"/>
              <a:t>will present </a:t>
            </a:r>
            <a:r>
              <a:rPr lang="en-US" sz="1400" dirty="0" smtClean="0"/>
              <a:t> the application </a:t>
            </a:r>
            <a:r>
              <a:rPr lang="en-US" sz="1400" dirty="0"/>
              <a:t>of model based methods to assess design and availability of blowout preventer hydraulic control circuits. </a:t>
            </a:r>
          </a:p>
        </p:txBody>
      </p:sp>
      <p:sp>
        <p:nvSpPr>
          <p:cNvPr id="3082" name="Rectangle 6"/>
          <p:cNvSpPr>
            <a:spLocks noChangeArrowheads="1"/>
          </p:cNvSpPr>
          <p:nvPr/>
        </p:nvSpPr>
        <p:spPr bwMode="auto">
          <a:xfrm>
            <a:off x="838200" y="5715000"/>
            <a:ext cx="746760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050" b="1" dirty="0"/>
              <a:t>This event is </a:t>
            </a:r>
            <a:r>
              <a:rPr lang="en-US" altLang="en-US" sz="1050" b="1" dirty="0">
                <a:solidFill>
                  <a:srgbClr val="0070C0"/>
                </a:solidFill>
              </a:rPr>
              <a:t>FREE</a:t>
            </a:r>
            <a:r>
              <a:rPr lang="en-US" altLang="en-US" sz="1050" b="1" dirty="0"/>
              <a:t> and focused on Systems Engineering professionals. INCOSE membership is not required. </a:t>
            </a:r>
          </a:p>
          <a:p>
            <a:pPr algn="ctr" eaLnBrk="1" hangingPunct="1">
              <a:spcBef>
                <a:spcPct val="0"/>
              </a:spcBef>
              <a:buFontTx/>
              <a:buNone/>
            </a:pPr>
            <a:r>
              <a:rPr lang="en-US" altLang="en-US" sz="1050" b="1" dirty="0"/>
              <a:t>If you plan to attend, </a:t>
            </a:r>
            <a:r>
              <a:rPr lang="en-US" altLang="en-US" sz="1050" b="1" dirty="0" smtClean="0"/>
              <a:t>attendance and location </a:t>
            </a:r>
            <a:r>
              <a:rPr lang="en-US" altLang="en-US" sz="1050" b="1" dirty="0"/>
              <a:t>is requested </a:t>
            </a:r>
            <a:r>
              <a:rPr lang="en-US" altLang="en-US" sz="1050" b="1" dirty="0" smtClean="0"/>
              <a:t>by noon Feb 15</a:t>
            </a:r>
            <a:r>
              <a:rPr lang="en-US" altLang="en-US" sz="1050" b="1" baseline="30000" dirty="0" smtClean="0"/>
              <a:t>th</a:t>
            </a:r>
            <a:r>
              <a:rPr lang="en-US" altLang="en-US" sz="1050" b="1" dirty="0" smtClean="0"/>
              <a:t> at </a:t>
            </a:r>
          </a:p>
          <a:p>
            <a:pPr algn="ctr" eaLnBrk="1" hangingPunct="1">
              <a:spcBef>
                <a:spcPct val="0"/>
              </a:spcBef>
              <a:buFontTx/>
              <a:buNone/>
            </a:pPr>
            <a:r>
              <a:rPr lang="en-US" sz="1050" b="1" dirty="0">
                <a:hlinkClick r:id="rId4"/>
              </a:rPr>
              <a:t>http://</a:t>
            </a:r>
            <a:r>
              <a:rPr lang="en-US" sz="1050" b="1" dirty="0" smtClean="0">
                <a:hlinkClick r:id="rId4"/>
              </a:rPr>
              <a:t>doodle.com/poll/pqktecg6ircn3yiw</a:t>
            </a:r>
            <a:r>
              <a:rPr lang="en-US" sz="1050" b="1" dirty="0" smtClean="0"/>
              <a:t> </a:t>
            </a:r>
            <a:r>
              <a:rPr lang="en-US" altLang="en-US" sz="1050" b="1" dirty="0" smtClean="0"/>
              <a:t>  </a:t>
            </a:r>
          </a:p>
          <a:p>
            <a:pPr algn="ctr" eaLnBrk="1" hangingPunct="1">
              <a:spcBef>
                <a:spcPct val="0"/>
              </a:spcBef>
              <a:buFontTx/>
              <a:buNone/>
            </a:pPr>
            <a:r>
              <a:rPr lang="en-US" altLang="en-US" sz="1050" b="1" i="1" dirty="0" smtClean="0"/>
              <a:t>For more information or to attend via telecon and web-meeting, please see</a:t>
            </a:r>
            <a:r>
              <a:rPr lang="en-US" altLang="en-US" sz="1050" b="1" i="1" dirty="0"/>
              <a:t>: </a:t>
            </a:r>
            <a:r>
              <a:rPr lang="en-US" altLang="en-US" sz="1050" b="1" i="1" dirty="0">
                <a:hlinkClick r:id="rId5"/>
              </a:rPr>
              <a:t>http://</a:t>
            </a:r>
            <a:r>
              <a:rPr lang="en-US" altLang="en-US" sz="1050" b="1" i="1" dirty="0" smtClean="0">
                <a:hlinkClick r:id="rId5"/>
              </a:rPr>
              <a:t>www.incose.org/ChaptersGroups/Chapters/ChapterSites/texas-gulf-coast/chapter-events/2017-events/february</a:t>
            </a:r>
            <a:r>
              <a:rPr lang="en-US" altLang="en-US" sz="1050" b="1" i="1" dirty="0" smtClean="0"/>
              <a:t> </a:t>
            </a:r>
            <a:endParaRPr lang="en-US" altLang="en-US" sz="1050" b="1" i="1" dirty="0"/>
          </a:p>
        </p:txBody>
      </p:sp>
      <p:sp>
        <p:nvSpPr>
          <p:cNvPr id="14" name="TextBox 13"/>
          <p:cNvSpPr txBox="1"/>
          <p:nvPr/>
        </p:nvSpPr>
        <p:spPr>
          <a:xfrm>
            <a:off x="69396" y="6324600"/>
            <a:ext cx="1080407" cy="400110"/>
          </a:xfrm>
          <a:prstGeom prst="rect">
            <a:avLst/>
          </a:prstGeom>
          <a:noFill/>
        </p:spPr>
        <p:txBody>
          <a:bodyPr wrap="square" rtlCol="0">
            <a:spAutoFit/>
          </a:bodyPr>
          <a:lstStyle/>
          <a:p>
            <a:pPr algn="ctr"/>
            <a:r>
              <a:rPr lang="en-US" sz="1000" b="1" dirty="0" smtClean="0"/>
              <a:t>Feb </a:t>
            </a:r>
            <a:r>
              <a:rPr lang="en-US" sz="1000" b="1" dirty="0"/>
              <a:t>Program </a:t>
            </a:r>
          </a:p>
          <a:p>
            <a:pPr algn="ctr"/>
            <a:r>
              <a:rPr lang="en-US" sz="1000" b="1" dirty="0"/>
              <a:t>Website</a:t>
            </a:r>
          </a:p>
        </p:txBody>
      </p:sp>
      <p:sp>
        <p:nvSpPr>
          <p:cNvPr id="15" name="Rectangle 14"/>
          <p:cNvSpPr/>
          <p:nvPr/>
        </p:nvSpPr>
        <p:spPr>
          <a:xfrm>
            <a:off x="152401" y="5759556"/>
            <a:ext cx="914399" cy="947491"/>
          </a:xfrm>
          <a:prstGeom prst="rect">
            <a:avLst/>
          </a:prstGeom>
          <a:no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063593" y="6471427"/>
            <a:ext cx="1080407" cy="246221"/>
          </a:xfrm>
          <a:prstGeom prst="rect">
            <a:avLst/>
          </a:prstGeom>
          <a:noFill/>
        </p:spPr>
        <p:txBody>
          <a:bodyPr wrap="square" rtlCol="0">
            <a:spAutoFit/>
          </a:bodyPr>
          <a:lstStyle/>
          <a:p>
            <a:pPr algn="ctr"/>
            <a:r>
              <a:rPr lang="en-US" sz="1000" b="1" dirty="0" smtClean="0"/>
              <a:t>RSVP</a:t>
            </a:r>
            <a:endParaRPr lang="en-US" sz="1000" b="1" dirty="0"/>
          </a:p>
        </p:txBody>
      </p:sp>
      <p:sp>
        <p:nvSpPr>
          <p:cNvPr id="18" name="Rectangle 17"/>
          <p:cNvSpPr/>
          <p:nvPr/>
        </p:nvSpPr>
        <p:spPr>
          <a:xfrm>
            <a:off x="8093143" y="5743444"/>
            <a:ext cx="914399" cy="947491"/>
          </a:xfrm>
          <a:prstGeom prst="rect">
            <a:avLst/>
          </a:prstGeom>
          <a:no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1"/>
          <p:cNvSpPr txBox="1">
            <a:spLocks noChangeArrowheads="1"/>
          </p:cNvSpPr>
          <p:nvPr/>
        </p:nvSpPr>
        <p:spPr bwMode="auto">
          <a:xfrm>
            <a:off x="4849799" y="4578230"/>
            <a:ext cx="3200400" cy="83026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b">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dirty="0"/>
              <a:t>ISS Conference Center, </a:t>
            </a:r>
          </a:p>
          <a:p>
            <a:pPr algn="ctr">
              <a:spcBef>
                <a:spcPct val="0"/>
              </a:spcBef>
              <a:buFontTx/>
              <a:buNone/>
            </a:pPr>
            <a:r>
              <a:rPr lang="en-US" altLang="en-US" sz="1600" dirty="0"/>
              <a:t>1800 Space Park Drive, Ste. 100, Nassau Bay, TX 77058</a:t>
            </a:r>
          </a:p>
        </p:txBody>
      </p:sp>
      <p:sp>
        <p:nvSpPr>
          <p:cNvPr id="20" name="TextBox 12"/>
          <p:cNvSpPr txBox="1">
            <a:spLocks noChangeArrowheads="1"/>
          </p:cNvSpPr>
          <p:nvPr/>
        </p:nvSpPr>
        <p:spPr bwMode="auto">
          <a:xfrm>
            <a:off x="569377" y="4332982"/>
            <a:ext cx="4283143" cy="107721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u="sng" dirty="0" smtClean="0"/>
              <a:t>Presenter Location</a:t>
            </a:r>
          </a:p>
          <a:p>
            <a:pPr algn="ctr">
              <a:spcBef>
                <a:spcPct val="0"/>
              </a:spcBef>
              <a:buFontTx/>
              <a:buNone/>
            </a:pPr>
            <a:r>
              <a:rPr lang="en-US" altLang="en-US" sz="1600" dirty="0" smtClean="0"/>
              <a:t>Transocean, Room </a:t>
            </a:r>
            <a:r>
              <a:rPr lang="en-US" altLang="en-US" sz="1600" dirty="0"/>
              <a:t>C-100 Concourse Level</a:t>
            </a:r>
          </a:p>
          <a:p>
            <a:pPr algn="ctr">
              <a:spcBef>
                <a:spcPct val="0"/>
              </a:spcBef>
              <a:buFontTx/>
              <a:buNone/>
            </a:pPr>
            <a:r>
              <a:rPr lang="en-US" altLang="en-US" sz="1600" dirty="0"/>
              <a:t>4 Greenway </a:t>
            </a:r>
            <a:r>
              <a:rPr lang="en-US" altLang="en-US" sz="1600" dirty="0" smtClean="0"/>
              <a:t>Plaza</a:t>
            </a:r>
          </a:p>
          <a:p>
            <a:pPr algn="ctr">
              <a:spcBef>
                <a:spcPct val="0"/>
              </a:spcBef>
              <a:buFontTx/>
              <a:buNone/>
            </a:pPr>
            <a:r>
              <a:rPr lang="en-US" altLang="en-US" sz="1600" dirty="0" smtClean="0"/>
              <a:t> </a:t>
            </a:r>
            <a:r>
              <a:rPr lang="en-US" altLang="en-US" sz="1600" dirty="0"/>
              <a:t>Houston TX </a:t>
            </a:r>
            <a:r>
              <a:rPr lang="en-US" altLang="en-US" sz="1600" dirty="0" smtClean="0"/>
              <a:t>77046</a:t>
            </a:r>
            <a:endParaRPr lang="en-US" altLang="en-US" sz="1600"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53400" y="5771314"/>
            <a:ext cx="762000"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descr="C:\Users\Jason.Baker\Desktop\QRFeb2017.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4800" y="5788479"/>
            <a:ext cx="609600" cy="61232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2114</TotalTime>
  <Words>150</Words>
  <Application>Microsoft Office PowerPoint</Application>
  <PresentationFormat>On-screen Show (4:3)</PresentationFormat>
  <Paragraphs>21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Company>Jacobs Engineering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dc:creator>
  <cp:lastModifiedBy>Crain, Robert K. (JSC-GP)[ARES TECHNICAL SERVICES COMPANY]</cp:lastModifiedBy>
  <cp:revision>71</cp:revision>
  <cp:lastPrinted>2015-02-17T17:49:32Z</cp:lastPrinted>
  <dcterms:created xsi:type="dcterms:W3CDTF">2009-04-22T20:09:29Z</dcterms:created>
  <dcterms:modified xsi:type="dcterms:W3CDTF">2017-02-10T22:11:23Z</dcterms:modified>
</cp:coreProperties>
</file>