
<file path=[Content_Types].xml><?xml version="1.0" encoding="utf-8"?>
<Types xmlns="http://schemas.openxmlformats.org/package/2006/content-types">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7" r:id="rId2"/>
  </p:sldIdLst>
  <p:sldSz cx="9144000" cy="6858000" type="screen4x3"/>
  <p:notesSz cx="7010400" cy="9236075"/>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4655" autoAdjust="0"/>
    <p:restoredTop sz="94660"/>
  </p:normalViewPr>
  <p:slideViewPr>
    <p:cSldViewPr>
      <p:cViewPr varScale="1">
        <p:scale>
          <a:sx n="63" d="100"/>
          <a:sy n="63" d="100"/>
        </p:scale>
        <p:origin x="552" y="5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3550"/>
          </a:xfrm>
          <a:prstGeom prst="rect">
            <a:avLst/>
          </a:prstGeom>
        </p:spPr>
        <p:txBody>
          <a:bodyPr vert="horz" lIns="91440" tIns="45720" rIns="91440" bIns="45720" rtlCol="0"/>
          <a:lstStyle>
            <a:lvl1pPr algn="l">
              <a:defRPr sz="1200"/>
            </a:lvl1pPr>
          </a:lstStyle>
          <a:p>
            <a:pPr>
              <a:defRPr/>
            </a:pPr>
            <a:endParaRPr lang="en-US"/>
          </a:p>
        </p:txBody>
      </p:sp>
      <p:sp>
        <p:nvSpPr>
          <p:cNvPr id="3" name="Date Placeholder 2"/>
          <p:cNvSpPr>
            <a:spLocks noGrp="1"/>
          </p:cNvSpPr>
          <p:nvPr>
            <p:ph type="dt" idx="1"/>
          </p:nvPr>
        </p:nvSpPr>
        <p:spPr>
          <a:xfrm>
            <a:off x="3970338" y="0"/>
            <a:ext cx="3038475" cy="463550"/>
          </a:xfrm>
          <a:prstGeom prst="rect">
            <a:avLst/>
          </a:prstGeom>
        </p:spPr>
        <p:txBody>
          <a:bodyPr vert="horz" lIns="91440" tIns="45720" rIns="91440" bIns="45720" rtlCol="0"/>
          <a:lstStyle>
            <a:lvl1pPr algn="r">
              <a:defRPr sz="1200"/>
            </a:lvl1pPr>
          </a:lstStyle>
          <a:p>
            <a:pPr>
              <a:defRPr/>
            </a:pPr>
            <a:fld id="{2F4C24C5-A4B0-4A2B-B1ED-AF294691AAC8}" type="datetimeFigureOut">
              <a:rPr lang="en-US"/>
              <a:pPr>
                <a:defRPr/>
              </a:pPr>
              <a:t>8/5/2016</a:t>
            </a:fld>
            <a:endParaRPr lang="en-US"/>
          </a:p>
        </p:txBody>
      </p:sp>
      <p:sp>
        <p:nvSpPr>
          <p:cNvPr id="4" name="Slide Image Placeholder 3"/>
          <p:cNvSpPr>
            <a:spLocks noGrp="1" noRot="1" noChangeAspect="1"/>
          </p:cNvSpPr>
          <p:nvPr>
            <p:ph type="sldImg" idx="2"/>
          </p:nvPr>
        </p:nvSpPr>
        <p:spPr>
          <a:xfrm>
            <a:off x="1427163" y="1154113"/>
            <a:ext cx="4156075" cy="311785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701675" y="4445000"/>
            <a:ext cx="5607050" cy="3636963"/>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772525"/>
            <a:ext cx="3038475" cy="463550"/>
          </a:xfrm>
          <a:prstGeom prst="rect">
            <a:avLst/>
          </a:prstGeom>
        </p:spPr>
        <p:txBody>
          <a:bodyPr vert="horz" lIns="91440" tIns="45720" rIns="91440" bIns="45720" rtlCol="0" anchor="b"/>
          <a:lstStyle>
            <a:lvl1pPr algn="l">
              <a:defRPr sz="1200"/>
            </a:lvl1pPr>
          </a:lstStyle>
          <a:p>
            <a:pPr>
              <a:defRPr/>
            </a:pPr>
            <a:endParaRPr lang="en-US"/>
          </a:p>
        </p:txBody>
      </p:sp>
      <p:sp>
        <p:nvSpPr>
          <p:cNvPr id="7" name="Slide Number Placeholder 6"/>
          <p:cNvSpPr>
            <a:spLocks noGrp="1"/>
          </p:cNvSpPr>
          <p:nvPr>
            <p:ph type="sldNum" sz="quarter" idx="5"/>
          </p:nvPr>
        </p:nvSpPr>
        <p:spPr>
          <a:xfrm>
            <a:off x="3970338" y="8772525"/>
            <a:ext cx="3038475" cy="463550"/>
          </a:xfrm>
          <a:prstGeom prst="rect">
            <a:avLst/>
          </a:prstGeom>
        </p:spPr>
        <p:txBody>
          <a:bodyPr vert="horz" lIns="91440" tIns="45720" rIns="91440" bIns="45720" rtlCol="0" anchor="b"/>
          <a:lstStyle>
            <a:lvl1pPr algn="r">
              <a:defRPr sz="1200"/>
            </a:lvl1pPr>
          </a:lstStyle>
          <a:p>
            <a:pPr>
              <a:defRPr/>
            </a:pPr>
            <a:fld id="{BF7E6052-0392-4736-BF64-22F78D25C933}" type="slidenum">
              <a:rPr lang="en-US"/>
              <a:pPr>
                <a:defRPr/>
              </a:pPr>
              <a:t>‹#›</a:t>
            </a:fld>
            <a:endParaRPr lang="en-US"/>
          </a:p>
        </p:txBody>
      </p:sp>
    </p:spTree>
    <p:extLst>
      <p:ext uri="{BB962C8B-B14F-4D97-AF65-F5344CB8AC3E}">
        <p14:creationId xmlns:p14="http://schemas.microsoft.com/office/powerpoint/2010/main" val="139923361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4EF8A76-6683-4B6D-9411-B040E22BCC21}" type="slidenum">
              <a:rPr lang="en-US" altLang="en-US"/>
              <a:pPr>
                <a:defRPr/>
              </a:pPr>
              <a:t>‹#›</a:t>
            </a:fld>
            <a:endParaRPr lang="en-US" altLang="en-US"/>
          </a:p>
        </p:txBody>
      </p:sp>
    </p:spTree>
    <p:extLst>
      <p:ext uri="{BB962C8B-B14F-4D97-AF65-F5344CB8AC3E}">
        <p14:creationId xmlns:p14="http://schemas.microsoft.com/office/powerpoint/2010/main" val="29299645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84AEE8E-D734-47FC-8F66-125FABF7857F}" type="slidenum">
              <a:rPr lang="en-US" altLang="en-US"/>
              <a:pPr>
                <a:defRPr/>
              </a:pPr>
              <a:t>‹#›</a:t>
            </a:fld>
            <a:endParaRPr lang="en-US" altLang="en-US"/>
          </a:p>
        </p:txBody>
      </p:sp>
    </p:spTree>
    <p:extLst>
      <p:ext uri="{BB962C8B-B14F-4D97-AF65-F5344CB8AC3E}">
        <p14:creationId xmlns:p14="http://schemas.microsoft.com/office/powerpoint/2010/main" val="6425043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511EDEC-BDFB-432B-BCF5-53E2BA4933D4}" type="slidenum">
              <a:rPr lang="en-US" altLang="en-US"/>
              <a:pPr>
                <a:defRPr/>
              </a:pPr>
              <a:t>‹#›</a:t>
            </a:fld>
            <a:endParaRPr lang="en-US" altLang="en-US"/>
          </a:p>
        </p:txBody>
      </p:sp>
    </p:spTree>
    <p:extLst>
      <p:ext uri="{BB962C8B-B14F-4D97-AF65-F5344CB8AC3E}">
        <p14:creationId xmlns:p14="http://schemas.microsoft.com/office/powerpoint/2010/main" val="41989179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8F06B43-9889-47E0-ACE3-E93EF87B4A82}" type="slidenum">
              <a:rPr lang="en-US" altLang="en-US"/>
              <a:pPr>
                <a:defRPr/>
              </a:pPr>
              <a:t>‹#›</a:t>
            </a:fld>
            <a:endParaRPr lang="en-US" altLang="en-US"/>
          </a:p>
        </p:txBody>
      </p:sp>
    </p:spTree>
    <p:extLst>
      <p:ext uri="{BB962C8B-B14F-4D97-AF65-F5344CB8AC3E}">
        <p14:creationId xmlns:p14="http://schemas.microsoft.com/office/powerpoint/2010/main" val="31995038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D32B4B3-9FF2-4A80-8E6C-A22F28AB7360}" type="slidenum">
              <a:rPr lang="en-US" altLang="en-US"/>
              <a:pPr>
                <a:defRPr/>
              </a:pPr>
              <a:t>‹#›</a:t>
            </a:fld>
            <a:endParaRPr lang="en-US" altLang="en-US"/>
          </a:p>
        </p:txBody>
      </p:sp>
    </p:spTree>
    <p:extLst>
      <p:ext uri="{BB962C8B-B14F-4D97-AF65-F5344CB8AC3E}">
        <p14:creationId xmlns:p14="http://schemas.microsoft.com/office/powerpoint/2010/main" val="21803624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086AEAC2-76BC-4EC6-9E69-56376E9C7786}" type="slidenum">
              <a:rPr lang="en-US" altLang="en-US"/>
              <a:pPr>
                <a:defRPr/>
              </a:pPr>
              <a:t>‹#›</a:t>
            </a:fld>
            <a:endParaRPr lang="en-US" altLang="en-US"/>
          </a:p>
        </p:txBody>
      </p:sp>
    </p:spTree>
    <p:extLst>
      <p:ext uri="{BB962C8B-B14F-4D97-AF65-F5344CB8AC3E}">
        <p14:creationId xmlns:p14="http://schemas.microsoft.com/office/powerpoint/2010/main" val="18994955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9265A21C-2C3B-45D1-A6D2-946468E41FA2}" type="slidenum">
              <a:rPr lang="en-US" altLang="en-US"/>
              <a:pPr>
                <a:defRPr/>
              </a:pPr>
              <a:t>‹#›</a:t>
            </a:fld>
            <a:endParaRPr lang="en-US" altLang="en-US"/>
          </a:p>
        </p:txBody>
      </p:sp>
    </p:spTree>
    <p:extLst>
      <p:ext uri="{BB962C8B-B14F-4D97-AF65-F5344CB8AC3E}">
        <p14:creationId xmlns:p14="http://schemas.microsoft.com/office/powerpoint/2010/main" val="20035683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7025F334-A985-4454-B23E-780542C2E4BE}" type="slidenum">
              <a:rPr lang="en-US" altLang="en-US"/>
              <a:pPr>
                <a:defRPr/>
              </a:pPr>
              <a:t>‹#›</a:t>
            </a:fld>
            <a:endParaRPr lang="en-US" altLang="en-US"/>
          </a:p>
        </p:txBody>
      </p:sp>
    </p:spTree>
    <p:extLst>
      <p:ext uri="{BB962C8B-B14F-4D97-AF65-F5344CB8AC3E}">
        <p14:creationId xmlns:p14="http://schemas.microsoft.com/office/powerpoint/2010/main" val="17076531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2EA863A1-7EAA-4BF9-959F-14BDF00BA4A6}" type="slidenum">
              <a:rPr lang="en-US" altLang="en-US"/>
              <a:pPr>
                <a:defRPr/>
              </a:pPr>
              <a:t>‹#›</a:t>
            </a:fld>
            <a:endParaRPr lang="en-US" altLang="en-US"/>
          </a:p>
        </p:txBody>
      </p:sp>
    </p:spTree>
    <p:extLst>
      <p:ext uri="{BB962C8B-B14F-4D97-AF65-F5344CB8AC3E}">
        <p14:creationId xmlns:p14="http://schemas.microsoft.com/office/powerpoint/2010/main" val="3469069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706B9C2D-373C-4D07-8F4D-1F9CD62641A1}" type="slidenum">
              <a:rPr lang="en-US" altLang="en-US"/>
              <a:pPr>
                <a:defRPr/>
              </a:pPr>
              <a:t>‹#›</a:t>
            </a:fld>
            <a:endParaRPr lang="en-US" altLang="en-US"/>
          </a:p>
        </p:txBody>
      </p:sp>
    </p:spTree>
    <p:extLst>
      <p:ext uri="{BB962C8B-B14F-4D97-AF65-F5344CB8AC3E}">
        <p14:creationId xmlns:p14="http://schemas.microsoft.com/office/powerpoint/2010/main" val="16537408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8A67D37B-6CDC-4B87-B5E8-FAB940AF354C}" type="slidenum">
              <a:rPr lang="en-US" altLang="en-US"/>
              <a:pPr>
                <a:defRPr/>
              </a:pPr>
              <a:t>‹#›</a:t>
            </a:fld>
            <a:endParaRPr lang="en-US" altLang="en-US"/>
          </a:p>
        </p:txBody>
      </p:sp>
    </p:spTree>
    <p:extLst>
      <p:ext uri="{BB962C8B-B14F-4D97-AF65-F5344CB8AC3E}">
        <p14:creationId xmlns:p14="http://schemas.microsoft.com/office/powerpoint/2010/main" val="32115792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pattFill prst="pct5">
          <a:fgClr>
            <a:schemeClr val="accent1"/>
          </a:fgClr>
          <a:bgClr>
            <a:schemeClr val="bg1"/>
          </a:bgClr>
        </a:patt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latin typeface="Arial" charset="0"/>
              </a:defRPr>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atin typeface="Arial" charset="0"/>
              </a:defRPr>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lvl1pPr>
          </a:lstStyle>
          <a:p>
            <a:pPr>
              <a:defRPr/>
            </a:pPr>
            <a:fld id="{1006AADE-C3AF-43A1-8593-DFCE8C57F297}"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5.jpeg"/><Relationship Id="rId3" Type="http://schemas.openxmlformats.org/officeDocument/2006/relationships/image" Target="../media/image2.wmf"/><Relationship Id="rId7" Type="http://schemas.openxmlformats.org/officeDocument/2006/relationships/image" Target="../media/image4.jpe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3.jpeg"/><Relationship Id="rId5" Type="http://schemas.openxmlformats.org/officeDocument/2006/relationships/hyperlink" Target="http://www.incose.org/ChaptersGroups/Chapters/ChapterSites/texas-gulf-coast/chapter-home" TargetMode="External"/><Relationship Id="rId4" Type="http://schemas.openxmlformats.org/officeDocument/2006/relationships/hyperlink" Target="mailto:tgcc.incose@outlook.co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4" descr="TGCCmediumLogo"/>
          <p:cNvPicPr>
            <a:picLocks noChangeAspect="1" noChangeArrowheads="1"/>
          </p:cNvPicPr>
          <p:nvPr/>
        </p:nvPicPr>
        <p:blipFill>
          <a:blip r:embed="rId2">
            <a:extLst>
              <a:ext uri="{28A0092B-C50C-407E-A947-70E740481C1C}">
                <a14:useLocalDpi xmlns:a14="http://schemas.microsoft.com/office/drawing/2010/main" val="0"/>
              </a:ext>
            </a:extLst>
          </a:blip>
          <a:srcRect t="23093" b="27423"/>
          <a:stretch>
            <a:fillRect/>
          </a:stretch>
        </p:blipFill>
        <p:spPr bwMode="auto">
          <a:xfrm>
            <a:off x="6266498" y="190329"/>
            <a:ext cx="2563812" cy="10728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5"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0189" y="77789"/>
            <a:ext cx="1979612" cy="1279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6" name="Text Box 8"/>
          <p:cNvSpPr txBox="1">
            <a:spLocks noChangeArrowheads="1"/>
          </p:cNvSpPr>
          <p:nvPr/>
        </p:nvSpPr>
        <p:spPr bwMode="auto">
          <a:xfrm>
            <a:off x="2608152" y="241300"/>
            <a:ext cx="3405420" cy="8925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2000" b="1" u="sng" dirty="0"/>
              <a:t>Thursday, </a:t>
            </a:r>
            <a:r>
              <a:rPr lang="en-US" altLang="en-US" sz="2000" b="1" u="sng" dirty="0" smtClean="0"/>
              <a:t>August 18, </a:t>
            </a:r>
            <a:r>
              <a:rPr lang="en-US" altLang="en-US" sz="2000" b="1" u="sng" dirty="0"/>
              <a:t>2016</a:t>
            </a:r>
          </a:p>
          <a:p>
            <a:pPr algn="ctr" eaLnBrk="1" hangingPunct="1">
              <a:spcBef>
                <a:spcPct val="0"/>
              </a:spcBef>
              <a:buFontTx/>
              <a:buNone/>
            </a:pPr>
            <a:r>
              <a:rPr lang="en-US" altLang="en-US" sz="1600" dirty="0"/>
              <a:t>5:30 PM Networking</a:t>
            </a:r>
          </a:p>
          <a:p>
            <a:pPr algn="ctr" eaLnBrk="1" hangingPunct="1">
              <a:spcBef>
                <a:spcPct val="0"/>
              </a:spcBef>
              <a:buFontTx/>
              <a:buNone/>
            </a:pPr>
            <a:r>
              <a:rPr lang="en-US" altLang="en-US" sz="1600" dirty="0"/>
              <a:t>6:00 PM Program</a:t>
            </a:r>
          </a:p>
        </p:txBody>
      </p:sp>
      <p:sp>
        <p:nvSpPr>
          <p:cNvPr id="3077" name="Text Box 19"/>
          <p:cNvSpPr txBox="1">
            <a:spLocks noChangeArrowheads="1"/>
          </p:cNvSpPr>
          <p:nvPr/>
        </p:nvSpPr>
        <p:spPr bwMode="auto">
          <a:xfrm>
            <a:off x="93224" y="1487527"/>
            <a:ext cx="89916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buFontTx/>
              <a:buNone/>
            </a:pPr>
            <a:r>
              <a:rPr lang="en-US" altLang="en-US" sz="2400" b="1" dirty="0"/>
              <a:t>What do the </a:t>
            </a:r>
            <a:r>
              <a:rPr lang="en-US" altLang="en-US" sz="2400" b="1" dirty="0" smtClean="0"/>
              <a:t>Terms Verification </a:t>
            </a:r>
            <a:r>
              <a:rPr lang="en-US" altLang="en-US" sz="2400" b="1" dirty="0"/>
              <a:t>and </a:t>
            </a:r>
            <a:r>
              <a:rPr lang="en-US" altLang="en-US" sz="2400" b="1" dirty="0" smtClean="0"/>
              <a:t>Validation Really Mean</a:t>
            </a:r>
            <a:r>
              <a:rPr lang="en-US" altLang="en-US" sz="2400" b="1" dirty="0"/>
              <a:t>?</a:t>
            </a:r>
          </a:p>
        </p:txBody>
      </p:sp>
      <p:sp>
        <p:nvSpPr>
          <p:cNvPr id="3078" name="Text Box 12"/>
          <p:cNvSpPr txBox="1">
            <a:spLocks noChangeArrowheads="1"/>
          </p:cNvSpPr>
          <p:nvPr/>
        </p:nvSpPr>
        <p:spPr bwMode="auto">
          <a:xfrm>
            <a:off x="8656320" y="3840418"/>
            <a:ext cx="1841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r>
              <a:rPr lang="en-US" altLang="en-US" sz="1800"/>
              <a:t>	</a:t>
            </a:r>
          </a:p>
        </p:txBody>
      </p:sp>
      <p:sp>
        <p:nvSpPr>
          <p:cNvPr id="3079" name="Rectangle 2"/>
          <p:cNvSpPr>
            <a:spLocks noChangeArrowheads="1"/>
          </p:cNvSpPr>
          <p:nvPr/>
        </p:nvSpPr>
        <p:spPr bwMode="auto">
          <a:xfrm>
            <a:off x="2011633" y="1986158"/>
            <a:ext cx="6598967" cy="2169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a:spcBef>
                <a:spcPct val="0"/>
              </a:spcBef>
              <a:buFontTx/>
              <a:buNone/>
            </a:pPr>
            <a:r>
              <a:rPr lang="en-US" altLang="en-US" sz="1500" i="1" dirty="0"/>
              <a:t>While the concepts of verification and </a:t>
            </a:r>
            <a:r>
              <a:rPr lang="en-US" altLang="en-US" sz="1500" i="1" dirty="0" smtClean="0"/>
              <a:t>validation are </a:t>
            </a:r>
            <a:r>
              <a:rPr lang="en-US" altLang="en-US" sz="1500" i="1" dirty="0"/>
              <a:t>commonplace, the terms are often used interchangeably and the context of their use is not made clear, resulting in the meaning of the concepts being often misunderstood. This presentation addresses the use of the terms verification and validation and identifies their various meanings in terms of the context in which they are used. In particular, it is identified that both terms are very ambiguous unless a modifier is included in front of the word, clearly indicating what context the term is referring to: requirement definition, design, or product. </a:t>
            </a:r>
          </a:p>
        </p:txBody>
      </p:sp>
      <p:sp>
        <p:nvSpPr>
          <p:cNvPr id="3080" name="TextBox 11"/>
          <p:cNvSpPr txBox="1">
            <a:spLocks noChangeArrowheads="1"/>
          </p:cNvSpPr>
          <p:nvPr/>
        </p:nvSpPr>
        <p:spPr bwMode="auto">
          <a:xfrm>
            <a:off x="2925336" y="4571122"/>
            <a:ext cx="3200400" cy="830263"/>
          </a:xfrm>
          <a:prstGeom prst="rect">
            <a:avLst/>
          </a:prstGeom>
          <a:noFill/>
          <a:ln w="9525">
            <a:solidFill>
              <a:schemeClr val="bg2"/>
            </a:solidFill>
            <a:miter lim="800000"/>
            <a:headEnd/>
            <a:tailEnd/>
          </a:ln>
          <a:extLst>
            <a:ext uri="{909E8E84-426E-40DD-AFC4-6F175D3DCCD1}">
              <a14:hiddenFill xmlns:a14="http://schemas.microsoft.com/office/drawing/2010/main">
                <a:solidFill>
                  <a:srgbClr val="FFFFFF"/>
                </a:solidFill>
              </a14:hiddenFill>
            </a:ext>
          </a:extLst>
        </p:spPr>
        <p:txBody>
          <a:bodyPr anchor="b">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buFontTx/>
              <a:buNone/>
            </a:pPr>
            <a:r>
              <a:rPr lang="en-US" altLang="en-US" sz="1600" dirty="0"/>
              <a:t>ISS Conference Center, </a:t>
            </a:r>
          </a:p>
          <a:p>
            <a:pPr algn="ctr">
              <a:spcBef>
                <a:spcPct val="0"/>
              </a:spcBef>
              <a:buFontTx/>
              <a:buNone/>
            </a:pPr>
            <a:r>
              <a:rPr lang="en-US" altLang="en-US" sz="1600" dirty="0"/>
              <a:t>1800 Space Park Drive, Ste. 100, Nassau Bay, TX 77058</a:t>
            </a:r>
          </a:p>
        </p:txBody>
      </p:sp>
      <p:sp>
        <p:nvSpPr>
          <p:cNvPr id="3082" name="Rectangle 6"/>
          <p:cNvSpPr>
            <a:spLocks noChangeArrowheads="1"/>
          </p:cNvSpPr>
          <p:nvPr/>
        </p:nvSpPr>
        <p:spPr bwMode="auto">
          <a:xfrm>
            <a:off x="152400" y="5761929"/>
            <a:ext cx="8839200"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1200" b="1" dirty="0"/>
              <a:t>This event is </a:t>
            </a:r>
            <a:r>
              <a:rPr lang="en-US" altLang="en-US" sz="1200" b="1" dirty="0">
                <a:solidFill>
                  <a:srgbClr val="0070C0"/>
                </a:solidFill>
              </a:rPr>
              <a:t>FREE</a:t>
            </a:r>
            <a:r>
              <a:rPr lang="en-US" altLang="en-US" sz="1200" b="1" dirty="0"/>
              <a:t> and focused on Systems Engineering professionals. INCOSE membership is not required. </a:t>
            </a:r>
          </a:p>
          <a:p>
            <a:pPr algn="ctr" eaLnBrk="1" hangingPunct="1">
              <a:spcBef>
                <a:spcPct val="0"/>
              </a:spcBef>
              <a:buFontTx/>
              <a:buNone/>
            </a:pPr>
            <a:r>
              <a:rPr lang="en-US" altLang="en-US" sz="1200" b="1" dirty="0"/>
              <a:t>If you plan to attend, </a:t>
            </a:r>
            <a:r>
              <a:rPr lang="en-US" altLang="en-US" sz="1200" b="1" dirty="0" smtClean="0"/>
              <a:t>attendance and location </a:t>
            </a:r>
            <a:r>
              <a:rPr lang="en-US" altLang="en-US" sz="1200" b="1" dirty="0"/>
              <a:t>is requested </a:t>
            </a:r>
            <a:r>
              <a:rPr lang="en-US" altLang="en-US" sz="1200" b="1" dirty="0" smtClean="0"/>
              <a:t>by noon 8/17/16 at  </a:t>
            </a:r>
            <a:r>
              <a:rPr lang="en-US" altLang="en-US" sz="1200" b="1" dirty="0">
                <a:hlinkClick r:id="rId4"/>
              </a:rPr>
              <a:t>tgcc.incose@outlook.com</a:t>
            </a:r>
            <a:r>
              <a:rPr lang="en-US" altLang="en-US" sz="1200" b="1" dirty="0"/>
              <a:t>.  </a:t>
            </a:r>
            <a:r>
              <a:rPr lang="en-US" altLang="en-US" sz="1200" b="1" dirty="0" smtClean="0"/>
              <a:t/>
            </a:r>
            <a:br>
              <a:rPr lang="en-US" altLang="en-US" sz="1200" b="1" dirty="0" smtClean="0"/>
            </a:br>
            <a:r>
              <a:rPr lang="en-US" altLang="en-US" sz="1200" b="1" dirty="0" smtClean="0"/>
              <a:t/>
            </a:r>
            <a:br>
              <a:rPr lang="en-US" altLang="en-US" sz="1200" b="1" dirty="0" smtClean="0"/>
            </a:br>
            <a:r>
              <a:rPr lang="en-US" altLang="en-US" sz="1200" b="1" i="1" dirty="0" smtClean="0"/>
              <a:t>For </a:t>
            </a:r>
            <a:r>
              <a:rPr lang="en-US" altLang="en-US" sz="1200" b="1" i="1" dirty="0"/>
              <a:t>more information or to attend via telecon and web-meeting, please see: </a:t>
            </a:r>
            <a:r>
              <a:rPr lang="en-US" altLang="en-US" sz="1200" b="1" i="1" dirty="0">
                <a:hlinkClick r:id="rId5"/>
              </a:rPr>
              <a:t>http://www.incose.org/ChaptersGroups/Chapters/ChapterSites/texas-gulf-coast/chapter-home</a:t>
            </a:r>
            <a:r>
              <a:rPr lang="en-US" altLang="en-US" sz="1200" b="1" i="1" dirty="0"/>
              <a:t> </a:t>
            </a:r>
          </a:p>
        </p:txBody>
      </p:sp>
      <p:sp>
        <p:nvSpPr>
          <p:cNvPr id="13" name="TextBox 12"/>
          <p:cNvSpPr txBox="1"/>
          <p:nvPr/>
        </p:nvSpPr>
        <p:spPr>
          <a:xfrm>
            <a:off x="740834" y="5095940"/>
            <a:ext cx="1433406" cy="461665"/>
          </a:xfrm>
          <a:prstGeom prst="rect">
            <a:avLst/>
          </a:prstGeom>
          <a:noFill/>
        </p:spPr>
        <p:txBody>
          <a:bodyPr wrap="none" rtlCol="0">
            <a:spAutoFit/>
          </a:bodyPr>
          <a:lstStyle/>
          <a:p>
            <a:pPr algn="ctr"/>
            <a:r>
              <a:rPr lang="en-US" sz="1200" b="1" dirty="0" smtClean="0"/>
              <a:t>August Program </a:t>
            </a:r>
          </a:p>
          <a:p>
            <a:pPr algn="ctr"/>
            <a:r>
              <a:rPr lang="en-US" sz="1200" b="1" dirty="0" smtClean="0"/>
              <a:t>Website</a:t>
            </a:r>
            <a:endParaRPr lang="en-US" sz="1200" b="1" dirty="0"/>
          </a:p>
        </p:txBody>
      </p:sp>
      <p:sp>
        <p:nvSpPr>
          <p:cNvPr id="17" name="TextBox 16"/>
          <p:cNvSpPr txBox="1"/>
          <p:nvPr/>
        </p:nvSpPr>
        <p:spPr>
          <a:xfrm>
            <a:off x="7343363" y="5225214"/>
            <a:ext cx="603050" cy="276999"/>
          </a:xfrm>
          <a:prstGeom prst="rect">
            <a:avLst/>
          </a:prstGeom>
          <a:noFill/>
        </p:spPr>
        <p:txBody>
          <a:bodyPr wrap="none" rtlCol="0">
            <a:spAutoFit/>
          </a:bodyPr>
          <a:lstStyle/>
          <a:p>
            <a:pPr algn="ctr"/>
            <a:r>
              <a:rPr lang="en-US" sz="1200" b="1" dirty="0" smtClean="0"/>
              <a:t>RSVP</a:t>
            </a:r>
            <a:endParaRPr lang="en-US" sz="1200" b="1" dirty="0"/>
          </a:p>
        </p:txBody>
      </p:sp>
      <p:pic>
        <p:nvPicPr>
          <p:cNvPr id="6" name="Picture 5"/>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7273717" y="4343400"/>
            <a:ext cx="850381" cy="847656"/>
          </a:xfrm>
          <a:prstGeom prst="rect">
            <a:avLst/>
          </a:prstGeom>
        </p:spPr>
      </p:pic>
      <p:sp>
        <p:nvSpPr>
          <p:cNvPr id="20" name="Rectangle 19"/>
          <p:cNvSpPr/>
          <p:nvPr/>
        </p:nvSpPr>
        <p:spPr>
          <a:xfrm>
            <a:off x="748047" y="4244436"/>
            <a:ext cx="1340883" cy="1273640"/>
          </a:xfrm>
          <a:prstGeom prst="rect">
            <a:avLst/>
          </a:prstGeom>
          <a:noFill/>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2" name="Picture 2"/>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567187" y="2127111"/>
            <a:ext cx="1398726" cy="1853914"/>
          </a:xfrm>
          <a:prstGeom prst="rect">
            <a:avLst/>
          </a:prstGeom>
          <a:noFill/>
          <a:extLst>
            <a:ext uri="{909E8E84-426E-40DD-AFC4-6F175D3DCCD1}">
              <a14:hiddenFill xmlns:a14="http://schemas.microsoft.com/office/drawing/2010/main">
                <a:solidFill>
                  <a:srgbClr val="FFFFFF"/>
                </a:solidFill>
              </a14:hiddenFill>
            </a:ext>
          </a:extLst>
        </p:spPr>
      </p:pic>
      <p:cxnSp>
        <p:nvCxnSpPr>
          <p:cNvPr id="27" name="Straight Connector 26"/>
          <p:cNvCxnSpPr/>
          <p:nvPr/>
        </p:nvCxnSpPr>
        <p:spPr>
          <a:xfrm>
            <a:off x="186449" y="5699650"/>
            <a:ext cx="8805151" cy="21481"/>
          </a:xfrm>
          <a:prstGeom prst="line">
            <a:avLst/>
          </a:prstGeom>
        </p:spPr>
        <p:style>
          <a:lnRef idx="3">
            <a:schemeClr val="accent2"/>
          </a:lnRef>
          <a:fillRef idx="0">
            <a:schemeClr val="accent2"/>
          </a:fillRef>
          <a:effectRef idx="2">
            <a:schemeClr val="accent2"/>
          </a:effectRef>
          <a:fontRef idx="minor">
            <a:schemeClr val="tx1"/>
          </a:fontRef>
        </p:style>
      </p:cxnSp>
      <p:sp>
        <p:nvSpPr>
          <p:cNvPr id="4" name="TextBox 3"/>
          <p:cNvSpPr txBox="1"/>
          <p:nvPr/>
        </p:nvSpPr>
        <p:spPr>
          <a:xfrm>
            <a:off x="599835" y="3609201"/>
            <a:ext cx="1305165" cy="276999"/>
          </a:xfrm>
          <a:prstGeom prst="rect">
            <a:avLst/>
          </a:prstGeom>
          <a:noFill/>
        </p:spPr>
        <p:txBody>
          <a:bodyPr wrap="none" rtlCol="0">
            <a:spAutoFit/>
          </a:bodyPr>
          <a:lstStyle/>
          <a:p>
            <a:r>
              <a:rPr lang="en-US" sz="1200" b="1" dirty="0" smtClean="0">
                <a:solidFill>
                  <a:schemeClr val="bg1"/>
                </a:solidFill>
              </a:rPr>
              <a:t>Lou </a:t>
            </a:r>
            <a:r>
              <a:rPr lang="en-US" sz="1200" b="1" dirty="0" err="1" smtClean="0">
                <a:solidFill>
                  <a:schemeClr val="bg1"/>
                </a:solidFill>
              </a:rPr>
              <a:t>Wheatcraft</a:t>
            </a:r>
            <a:endParaRPr lang="en-US" sz="1200" b="1" dirty="0">
              <a:solidFill>
                <a:schemeClr val="bg1"/>
              </a:solidFill>
            </a:endParaRPr>
          </a:p>
        </p:txBody>
      </p:sp>
      <p:sp>
        <p:nvSpPr>
          <p:cNvPr id="31" name="Rectangle 30"/>
          <p:cNvSpPr/>
          <p:nvPr/>
        </p:nvSpPr>
        <p:spPr>
          <a:xfrm>
            <a:off x="7028465" y="4242814"/>
            <a:ext cx="1340883" cy="1273640"/>
          </a:xfrm>
          <a:prstGeom prst="rect">
            <a:avLst/>
          </a:prstGeom>
          <a:noFill/>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2" name="Straight Connector 31"/>
          <p:cNvCxnSpPr/>
          <p:nvPr/>
        </p:nvCxnSpPr>
        <p:spPr>
          <a:xfrm>
            <a:off x="230189" y="1396340"/>
            <a:ext cx="8805151" cy="21481"/>
          </a:xfrm>
          <a:prstGeom prst="line">
            <a:avLst/>
          </a:prstGeom>
        </p:spPr>
        <p:style>
          <a:lnRef idx="3">
            <a:schemeClr val="accent2"/>
          </a:lnRef>
          <a:fillRef idx="0">
            <a:schemeClr val="accent2"/>
          </a:fillRef>
          <a:effectRef idx="2">
            <a:schemeClr val="accent2"/>
          </a:effectRef>
          <a:fontRef idx="minor">
            <a:schemeClr val="tx1"/>
          </a:fontRef>
        </p:style>
      </p:cxnSp>
      <p:pic>
        <p:nvPicPr>
          <p:cNvPr id="11" name="Picture 10"/>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990600" y="4323080"/>
            <a:ext cx="838200" cy="838200"/>
          </a:xfrm>
          <a:prstGeom prst="rect">
            <a:avLst/>
          </a:prstGeom>
        </p:spPr>
      </p:pic>
    </p:spTree>
    <p:extLst>
      <p:ext uri="{BB962C8B-B14F-4D97-AF65-F5344CB8AC3E}">
        <p14:creationId xmlns:p14="http://schemas.microsoft.com/office/powerpoint/2010/main" val="929374175"/>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1996</TotalTime>
  <Words>186</Words>
  <Application>Microsoft Office PowerPoint</Application>
  <PresentationFormat>On-screen Show (4:3)</PresentationFormat>
  <Paragraphs>14</Paragraphs>
  <Slides>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Default Design</vt:lpstr>
      <vt:lpstr>PowerPoint Presentation</vt:lpstr>
    </vt:vector>
  </TitlesOfParts>
  <Company>Jacobs Engineering</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test</dc:creator>
  <cp:lastModifiedBy>Crain, Robert K. (JSC-GP)[ARES TECHNICAL SERVICES COMPANY]</cp:lastModifiedBy>
  <cp:revision>68</cp:revision>
  <cp:lastPrinted>2015-02-17T17:49:32Z</cp:lastPrinted>
  <dcterms:created xsi:type="dcterms:W3CDTF">2009-04-22T20:09:29Z</dcterms:created>
  <dcterms:modified xsi:type="dcterms:W3CDTF">2016-08-05T14:46:56Z</dcterms:modified>
</cp:coreProperties>
</file>