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7010400" cy="92360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07" autoAdjust="0"/>
    <p:restoredTop sz="94660"/>
  </p:normalViewPr>
  <p:slideViewPr>
    <p:cSldViewPr>
      <p:cViewPr varScale="1">
        <p:scale>
          <a:sx n="94" d="100"/>
          <a:sy n="94" d="100"/>
        </p:scale>
        <p:origin x="854"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pPr>
              <a:defRPr/>
            </a:pPr>
            <a:fld id="{2F4C24C5-A4B0-4A2B-B1ED-AF294691AAC8}" type="datetimeFigureOut">
              <a:rPr lang="en-US"/>
              <a:pPr>
                <a:defRPr/>
              </a:pPr>
              <a:t>7/13/2016</a:t>
            </a:fld>
            <a:endParaRPr lang="en-US"/>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pPr>
              <a:defRPr/>
            </a:pPr>
            <a:fld id="{BF7E6052-0392-4736-BF64-22F78D25C933}" type="slidenum">
              <a:rPr lang="en-US"/>
              <a:pPr>
                <a:defRPr/>
              </a:pPr>
              <a:t>‹#›</a:t>
            </a:fld>
            <a:endParaRPr lang="en-US"/>
          </a:p>
        </p:txBody>
      </p:sp>
    </p:spTree>
    <p:extLst>
      <p:ext uri="{BB962C8B-B14F-4D97-AF65-F5344CB8AC3E}">
        <p14:creationId xmlns:p14="http://schemas.microsoft.com/office/powerpoint/2010/main" val="13992336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EF8A76-6683-4B6D-9411-B040E22BCC21}" type="slidenum">
              <a:rPr lang="en-US" altLang="en-US"/>
              <a:pPr>
                <a:defRPr/>
              </a:pPr>
              <a:t>‹#›</a:t>
            </a:fld>
            <a:endParaRPr lang="en-US" altLang="en-US"/>
          </a:p>
        </p:txBody>
      </p:sp>
    </p:spTree>
    <p:extLst>
      <p:ext uri="{BB962C8B-B14F-4D97-AF65-F5344CB8AC3E}">
        <p14:creationId xmlns:p14="http://schemas.microsoft.com/office/powerpoint/2010/main" val="2929964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4AEE8E-D734-47FC-8F66-125FABF7857F}" type="slidenum">
              <a:rPr lang="en-US" altLang="en-US"/>
              <a:pPr>
                <a:defRPr/>
              </a:pPr>
              <a:t>‹#›</a:t>
            </a:fld>
            <a:endParaRPr lang="en-US" altLang="en-US"/>
          </a:p>
        </p:txBody>
      </p:sp>
    </p:spTree>
    <p:extLst>
      <p:ext uri="{BB962C8B-B14F-4D97-AF65-F5344CB8AC3E}">
        <p14:creationId xmlns:p14="http://schemas.microsoft.com/office/powerpoint/2010/main" val="642504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11EDEC-BDFB-432B-BCF5-53E2BA4933D4}" type="slidenum">
              <a:rPr lang="en-US" altLang="en-US"/>
              <a:pPr>
                <a:defRPr/>
              </a:pPr>
              <a:t>‹#›</a:t>
            </a:fld>
            <a:endParaRPr lang="en-US" altLang="en-US"/>
          </a:p>
        </p:txBody>
      </p:sp>
    </p:spTree>
    <p:extLst>
      <p:ext uri="{BB962C8B-B14F-4D97-AF65-F5344CB8AC3E}">
        <p14:creationId xmlns:p14="http://schemas.microsoft.com/office/powerpoint/2010/main" val="419891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F06B43-9889-47E0-ACE3-E93EF87B4A82}" type="slidenum">
              <a:rPr lang="en-US" altLang="en-US"/>
              <a:pPr>
                <a:defRPr/>
              </a:pPr>
              <a:t>‹#›</a:t>
            </a:fld>
            <a:endParaRPr lang="en-US" altLang="en-US"/>
          </a:p>
        </p:txBody>
      </p:sp>
    </p:spTree>
    <p:extLst>
      <p:ext uri="{BB962C8B-B14F-4D97-AF65-F5344CB8AC3E}">
        <p14:creationId xmlns:p14="http://schemas.microsoft.com/office/powerpoint/2010/main" val="319950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32B4B3-9FF2-4A80-8E6C-A22F28AB7360}" type="slidenum">
              <a:rPr lang="en-US" altLang="en-US"/>
              <a:pPr>
                <a:defRPr/>
              </a:pPr>
              <a:t>‹#›</a:t>
            </a:fld>
            <a:endParaRPr lang="en-US" altLang="en-US"/>
          </a:p>
        </p:txBody>
      </p:sp>
    </p:spTree>
    <p:extLst>
      <p:ext uri="{BB962C8B-B14F-4D97-AF65-F5344CB8AC3E}">
        <p14:creationId xmlns:p14="http://schemas.microsoft.com/office/powerpoint/2010/main" val="218036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6AEAC2-76BC-4EC6-9E69-56376E9C7786}" type="slidenum">
              <a:rPr lang="en-US" altLang="en-US"/>
              <a:pPr>
                <a:defRPr/>
              </a:pPr>
              <a:t>‹#›</a:t>
            </a:fld>
            <a:endParaRPr lang="en-US" altLang="en-US"/>
          </a:p>
        </p:txBody>
      </p:sp>
    </p:spTree>
    <p:extLst>
      <p:ext uri="{BB962C8B-B14F-4D97-AF65-F5344CB8AC3E}">
        <p14:creationId xmlns:p14="http://schemas.microsoft.com/office/powerpoint/2010/main" val="189949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265A21C-2C3B-45D1-A6D2-946468E41FA2}" type="slidenum">
              <a:rPr lang="en-US" altLang="en-US"/>
              <a:pPr>
                <a:defRPr/>
              </a:pPr>
              <a:t>‹#›</a:t>
            </a:fld>
            <a:endParaRPr lang="en-US" altLang="en-US"/>
          </a:p>
        </p:txBody>
      </p:sp>
    </p:spTree>
    <p:extLst>
      <p:ext uri="{BB962C8B-B14F-4D97-AF65-F5344CB8AC3E}">
        <p14:creationId xmlns:p14="http://schemas.microsoft.com/office/powerpoint/2010/main" val="200356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025F334-A985-4454-B23E-780542C2E4BE}" type="slidenum">
              <a:rPr lang="en-US" altLang="en-US"/>
              <a:pPr>
                <a:defRPr/>
              </a:pPr>
              <a:t>‹#›</a:t>
            </a:fld>
            <a:endParaRPr lang="en-US" altLang="en-US"/>
          </a:p>
        </p:txBody>
      </p:sp>
    </p:spTree>
    <p:extLst>
      <p:ext uri="{BB962C8B-B14F-4D97-AF65-F5344CB8AC3E}">
        <p14:creationId xmlns:p14="http://schemas.microsoft.com/office/powerpoint/2010/main" val="170765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EA863A1-7EAA-4BF9-959F-14BDF00BA4A6}" type="slidenum">
              <a:rPr lang="en-US" altLang="en-US"/>
              <a:pPr>
                <a:defRPr/>
              </a:pPr>
              <a:t>‹#›</a:t>
            </a:fld>
            <a:endParaRPr lang="en-US" altLang="en-US"/>
          </a:p>
        </p:txBody>
      </p:sp>
    </p:spTree>
    <p:extLst>
      <p:ext uri="{BB962C8B-B14F-4D97-AF65-F5344CB8AC3E}">
        <p14:creationId xmlns:p14="http://schemas.microsoft.com/office/powerpoint/2010/main" val="346906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06B9C2D-373C-4D07-8F4D-1F9CD62641A1}" type="slidenum">
              <a:rPr lang="en-US" altLang="en-US"/>
              <a:pPr>
                <a:defRPr/>
              </a:pPr>
              <a:t>‹#›</a:t>
            </a:fld>
            <a:endParaRPr lang="en-US" altLang="en-US"/>
          </a:p>
        </p:txBody>
      </p:sp>
    </p:spTree>
    <p:extLst>
      <p:ext uri="{BB962C8B-B14F-4D97-AF65-F5344CB8AC3E}">
        <p14:creationId xmlns:p14="http://schemas.microsoft.com/office/powerpoint/2010/main" val="1653740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67D37B-6CDC-4B87-B5E8-FAB940AF354C}" type="slidenum">
              <a:rPr lang="en-US" altLang="en-US"/>
              <a:pPr>
                <a:defRPr/>
              </a:pPr>
              <a:t>‹#›</a:t>
            </a:fld>
            <a:endParaRPr lang="en-US" altLang="en-US"/>
          </a:p>
        </p:txBody>
      </p:sp>
    </p:spTree>
    <p:extLst>
      <p:ext uri="{BB962C8B-B14F-4D97-AF65-F5344CB8AC3E}">
        <p14:creationId xmlns:p14="http://schemas.microsoft.com/office/powerpoint/2010/main" val="3211579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006AADE-C3AF-43A1-8593-DFCE8C57F29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wmf"/><Relationship Id="rId7"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incose.org/ChaptersGroups/Chapters/ChapterSites/texas-gulf-coast/chapter-home" TargetMode="External"/><Relationship Id="rId4" Type="http://schemas.openxmlformats.org/officeDocument/2006/relationships/hyperlink" Target="mailto:tgcc.incose@outlook.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TGCCmediumLogo"/>
          <p:cNvPicPr>
            <a:picLocks noChangeAspect="1" noChangeArrowheads="1"/>
          </p:cNvPicPr>
          <p:nvPr/>
        </p:nvPicPr>
        <p:blipFill>
          <a:blip r:embed="rId2">
            <a:extLst>
              <a:ext uri="{28A0092B-C50C-407E-A947-70E740481C1C}">
                <a14:useLocalDpi xmlns:a14="http://schemas.microsoft.com/office/drawing/2010/main" val="0"/>
              </a:ext>
            </a:extLst>
          </a:blip>
          <a:srcRect t="23093" b="27423"/>
          <a:stretch>
            <a:fillRect/>
          </a:stretch>
        </p:blipFill>
        <p:spPr bwMode="auto">
          <a:xfrm>
            <a:off x="6122988" y="142875"/>
            <a:ext cx="2735262"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9" y="77789"/>
            <a:ext cx="1979612" cy="1279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8"/>
          <p:cNvSpPr txBox="1">
            <a:spLocks noChangeArrowheads="1"/>
          </p:cNvSpPr>
          <p:nvPr/>
        </p:nvSpPr>
        <p:spPr bwMode="auto">
          <a:xfrm>
            <a:off x="2789352" y="241300"/>
            <a:ext cx="3043014"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b="1" u="sng" dirty="0"/>
              <a:t>Thursday, </a:t>
            </a:r>
            <a:r>
              <a:rPr lang="en-US" altLang="en-US" sz="2000" b="1" u="sng" dirty="0" smtClean="0"/>
              <a:t>July 21, </a:t>
            </a:r>
            <a:r>
              <a:rPr lang="en-US" altLang="en-US" sz="2000" b="1" u="sng" dirty="0"/>
              <a:t>2016</a:t>
            </a:r>
          </a:p>
          <a:p>
            <a:pPr algn="ctr" eaLnBrk="1" hangingPunct="1">
              <a:spcBef>
                <a:spcPct val="0"/>
              </a:spcBef>
              <a:buFontTx/>
              <a:buNone/>
            </a:pPr>
            <a:r>
              <a:rPr lang="en-US" altLang="en-US" sz="1600" dirty="0"/>
              <a:t>5:30 PM Networking</a:t>
            </a:r>
          </a:p>
          <a:p>
            <a:pPr algn="ctr" eaLnBrk="1" hangingPunct="1">
              <a:spcBef>
                <a:spcPct val="0"/>
              </a:spcBef>
              <a:buFontTx/>
              <a:buNone/>
            </a:pPr>
            <a:r>
              <a:rPr lang="en-US" altLang="en-US" sz="1600" dirty="0"/>
              <a:t>6:00 PM Program</a:t>
            </a:r>
          </a:p>
        </p:txBody>
      </p:sp>
      <p:sp>
        <p:nvSpPr>
          <p:cNvPr id="3077" name="Text Box 19"/>
          <p:cNvSpPr txBox="1">
            <a:spLocks noChangeArrowheads="1"/>
          </p:cNvSpPr>
          <p:nvPr/>
        </p:nvSpPr>
        <p:spPr bwMode="auto">
          <a:xfrm>
            <a:off x="152400" y="1295400"/>
            <a:ext cx="5791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FontTx/>
              <a:buNone/>
            </a:pPr>
            <a:r>
              <a:rPr lang="en-US" altLang="en-US" sz="2400" b="1" dirty="0"/>
              <a:t>Healthcare Systems Engineering at MD Anderson Cancer Center.</a:t>
            </a:r>
          </a:p>
        </p:txBody>
      </p:sp>
      <p:sp>
        <p:nvSpPr>
          <p:cNvPr id="3078" name="Text Box 12"/>
          <p:cNvSpPr txBox="1">
            <a:spLocks noChangeArrowheads="1"/>
          </p:cNvSpPr>
          <p:nvPr/>
        </p:nvSpPr>
        <p:spPr bwMode="auto">
          <a:xfrm>
            <a:off x="8610600" y="21336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t>	</a:t>
            </a:r>
          </a:p>
        </p:txBody>
      </p:sp>
      <p:sp>
        <p:nvSpPr>
          <p:cNvPr id="3079" name="Rectangle 2"/>
          <p:cNvSpPr>
            <a:spLocks noChangeArrowheads="1"/>
          </p:cNvSpPr>
          <p:nvPr/>
        </p:nvSpPr>
        <p:spPr bwMode="auto">
          <a:xfrm>
            <a:off x="227057" y="2044978"/>
            <a:ext cx="588236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500" i="1" dirty="0"/>
              <a:t>The University of Texas MD Anderson Cancer Center is one of the world's most respected centers, dedicated exclusively to cancer care, research, education and prevention. MD Anderson aims to provide safe, timely, effective, equitable, efficient and patient-centered care as part of its mission to eliminate cancer. The Healthcare Systems Engineering team at MD Anderson supports this goal by facilitating the design, implementation and improvement of healthcare systems using proven systems engineering methods and principles. Jeremy Meade and David </a:t>
            </a:r>
            <a:r>
              <a:rPr lang="en-US" altLang="en-US" sz="1500" i="1" dirty="0" err="1"/>
              <a:t>Bivins</a:t>
            </a:r>
            <a:r>
              <a:rPr lang="en-US" altLang="en-US" sz="1500" i="1" dirty="0"/>
              <a:t> will provide an overview of their roles, organization structure, training programs and examples of projects using systems engineering tools.</a:t>
            </a:r>
          </a:p>
        </p:txBody>
      </p:sp>
      <p:sp>
        <p:nvSpPr>
          <p:cNvPr id="3080" name="TextBox 11"/>
          <p:cNvSpPr txBox="1">
            <a:spLocks noChangeArrowheads="1"/>
          </p:cNvSpPr>
          <p:nvPr/>
        </p:nvSpPr>
        <p:spPr bwMode="auto">
          <a:xfrm>
            <a:off x="1600200" y="4884737"/>
            <a:ext cx="3200400" cy="83026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b">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a:t>ISS Conference Center, </a:t>
            </a:r>
          </a:p>
          <a:p>
            <a:pPr algn="ctr">
              <a:spcBef>
                <a:spcPct val="0"/>
              </a:spcBef>
              <a:buFontTx/>
              <a:buNone/>
            </a:pPr>
            <a:r>
              <a:rPr lang="en-US" altLang="en-US" sz="1600"/>
              <a:t>1800 Space Park Drive, Ste. 100, Nassau Bay, TX 77058</a:t>
            </a:r>
          </a:p>
        </p:txBody>
      </p:sp>
      <p:sp>
        <p:nvSpPr>
          <p:cNvPr id="3082" name="Rectangle 6"/>
          <p:cNvSpPr>
            <a:spLocks noChangeArrowheads="1"/>
          </p:cNvSpPr>
          <p:nvPr/>
        </p:nvSpPr>
        <p:spPr bwMode="auto">
          <a:xfrm>
            <a:off x="152400" y="5761929"/>
            <a:ext cx="883920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t>This event is </a:t>
            </a:r>
            <a:r>
              <a:rPr lang="en-US" altLang="en-US" sz="1200" b="1" dirty="0">
                <a:solidFill>
                  <a:srgbClr val="0070C0"/>
                </a:solidFill>
              </a:rPr>
              <a:t>FREE</a:t>
            </a:r>
            <a:r>
              <a:rPr lang="en-US" altLang="en-US" sz="1200" b="1" dirty="0"/>
              <a:t> and focused on Systems Engineering professionals. INCOSE membership is not required. </a:t>
            </a:r>
          </a:p>
          <a:p>
            <a:pPr algn="ctr" eaLnBrk="1" hangingPunct="1">
              <a:spcBef>
                <a:spcPct val="0"/>
              </a:spcBef>
              <a:buFontTx/>
              <a:buNone/>
            </a:pPr>
            <a:r>
              <a:rPr lang="en-US" altLang="en-US" sz="1200" b="1" dirty="0"/>
              <a:t>If you plan to attend, </a:t>
            </a:r>
            <a:r>
              <a:rPr lang="en-US" altLang="en-US" sz="1200" b="1" dirty="0" smtClean="0"/>
              <a:t>attendance and location </a:t>
            </a:r>
            <a:r>
              <a:rPr lang="en-US" altLang="en-US" sz="1200" b="1" dirty="0"/>
              <a:t>is requested </a:t>
            </a:r>
            <a:r>
              <a:rPr lang="en-US" altLang="en-US" sz="1200" b="1" dirty="0" smtClean="0"/>
              <a:t>by noon 7/19/16 at  </a:t>
            </a:r>
            <a:r>
              <a:rPr lang="en-US" altLang="en-US" sz="1200" b="1" dirty="0" err="1">
                <a:hlinkClick r:id="rId4"/>
              </a:rPr>
              <a:t>tgcc.incose@outlook.com</a:t>
            </a:r>
            <a:r>
              <a:rPr lang="en-US" altLang="en-US" sz="1200" b="1" dirty="0"/>
              <a:t>.  </a:t>
            </a:r>
          </a:p>
          <a:p>
            <a:pPr algn="ctr" eaLnBrk="1" hangingPunct="1">
              <a:spcBef>
                <a:spcPct val="0"/>
              </a:spcBef>
              <a:buFontTx/>
              <a:buNone/>
            </a:pPr>
            <a:endParaRPr lang="en-US" altLang="en-US" sz="1200" b="1" dirty="0"/>
          </a:p>
          <a:p>
            <a:pPr algn="ctr" eaLnBrk="1" hangingPunct="1">
              <a:spcBef>
                <a:spcPct val="0"/>
              </a:spcBef>
              <a:buFontTx/>
              <a:buNone/>
            </a:pPr>
            <a:r>
              <a:rPr lang="en-US" altLang="en-US" sz="1200" b="1" i="1" dirty="0"/>
              <a:t>For more information or to attend via telecon and web-meeting, please see: </a:t>
            </a:r>
            <a:r>
              <a:rPr lang="en-US" altLang="en-US" sz="1200" b="1" i="1" dirty="0">
                <a:hlinkClick r:id="rId5"/>
              </a:rPr>
              <a:t>http://</a:t>
            </a:r>
            <a:r>
              <a:rPr lang="en-US" altLang="en-US" sz="1200" b="1" i="1" dirty="0" err="1">
                <a:hlinkClick r:id="rId5"/>
              </a:rPr>
              <a:t>www.incose.org</a:t>
            </a:r>
            <a:r>
              <a:rPr lang="en-US" altLang="en-US" sz="1200" b="1" i="1" dirty="0">
                <a:hlinkClick r:id="rId5"/>
              </a:rPr>
              <a:t>/</a:t>
            </a:r>
            <a:r>
              <a:rPr lang="en-US" altLang="en-US" sz="1200" b="1" i="1" dirty="0" err="1">
                <a:hlinkClick r:id="rId5"/>
              </a:rPr>
              <a:t>ChaptersGroups</a:t>
            </a:r>
            <a:r>
              <a:rPr lang="en-US" altLang="en-US" sz="1200" b="1" i="1" dirty="0">
                <a:hlinkClick r:id="rId5"/>
              </a:rPr>
              <a:t>/Chapters/</a:t>
            </a:r>
            <a:r>
              <a:rPr lang="en-US" altLang="en-US" sz="1200" b="1" i="1" dirty="0" err="1">
                <a:hlinkClick r:id="rId5"/>
              </a:rPr>
              <a:t>ChapterSites</a:t>
            </a:r>
            <a:r>
              <a:rPr lang="en-US" altLang="en-US" sz="1200" b="1" i="1" dirty="0">
                <a:hlinkClick r:id="rId5"/>
              </a:rPr>
              <a:t>/</a:t>
            </a:r>
            <a:r>
              <a:rPr lang="en-US" altLang="en-US" sz="1200" b="1" i="1" dirty="0" err="1">
                <a:hlinkClick r:id="rId5"/>
              </a:rPr>
              <a:t>texas</a:t>
            </a:r>
            <a:r>
              <a:rPr lang="en-US" altLang="en-US" sz="1200" b="1" i="1" dirty="0">
                <a:hlinkClick r:id="rId5"/>
              </a:rPr>
              <a:t>-gulf-coast/chapter-home</a:t>
            </a:r>
            <a:r>
              <a:rPr lang="en-US" altLang="en-US" sz="1200" b="1" i="1" dirty="0"/>
              <a:t> </a:t>
            </a:r>
          </a:p>
        </p:txBody>
      </p:sp>
      <p:pic>
        <p:nvPicPr>
          <p:cNvPr id="1026" name="Picture 2" descr="BivensDavi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7446" y="1464461"/>
            <a:ext cx="1451377" cy="168117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7"/>
          <a:stretch>
            <a:fillRect/>
          </a:stretch>
        </p:blipFill>
        <p:spPr>
          <a:xfrm>
            <a:off x="6179023" y="1447800"/>
            <a:ext cx="1143000" cy="1714500"/>
          </a:xfrm>
          <a:prstGeom prst="rect">
            <a:avLst/>
          </a:prstGeom>
        </p:spPr>
      </p:pic>
      <p:sp>
        <p:nvSpPr>
          <p:cNvPr id="4" name="TextBox 3"/>
          <p:cNvSpPr txBox="1"/>
          <p:nvPr/>
        </p:nvSpPr>
        <p:spPr>
          <a:xfrm>
            <a:off x="6179023" y="3225485"/>
            <a:ext cx="1241045" cy="276999"/>
          </a:xfrm>
          <a:prstGeom prst="rect">
            <a:avLst/>
          </a:prstGeom>
          <a:noFill/>
        </p:spPr>
        <p:txBody>
          <a:bodyPr wrap="none" rtlCol="0">
            <a:spAutoFit/>
          </a:bodyPr>
          <a:lstStyle/>
          <a:p>
            <a:r>
              <a:rPr lang="en-US" sz="1200" b="1" dirty="0" smtClean="0"/>
              <a:t>Jeremy Meade</a:t>
            </a:r>
            <a:endParaRPr lang="en-US" sz="1200" b="1" dirty="0"/>
          </a:p>
        </p:txBody>
      </p:sp>
      <p:sp>
        <p:nvSpPr>
          <p:cNvPr id="15" name="TextBox 14"/>
          <p:cNvSpPr txBox="1"/>
          <p:nvPr/>
        </p:nvSpPr>
        <p:spPr>
          <a:xfrm>
            <a:off x="7594679" y="3236481"/>
            <a:ext cx="1107996" cy="276999"/>
          </a:xfrm>
          <a:prstGeom prst="rect">
            <a:avLst/>
          </a:prstGeom>
          <a:noFill/>
        </p:spPr>
        <p:txBody>
          <a:bodyPr wrap="none" rtlCol="0">
            <a:spAutoFit/>
          </a:bodyPr>
          <a:lstStyle/>
          <a:p>
            <a:r>
              <a:rPr lang="en-US" sz="1200" b="1" dirty="0" smtClean="0"/>
              <a:t>David </a:t>
            </a:r>
            <a:r>
              <a:rPr lang="en-US" sz="1200" b="1" dirty="0" err="1" smtClean="0"/>
              <a:t>Bivins</a:t>
            </a:r>
            <a:endParaRPr lang="en-US" sz="1200" b="1" dirty="0"/>
          </a:p>
        </p:txBody>
      </p:sp>
      <p:pic>
        <p:nvPicPr>
          <p:cNvPr id="16" name="Picture 15"/>
          <p:cNvPicPr>
            <a:picLocks noChangeAspect="1"/>
          </p:cNvPicPr>
          <p:nvPr/>
        </p:nvPicPr>
        <p:blipFill>
          <a:blip r:embed="rId8"/>
          <a:stretch>
            <a:fillRect/>
          </a:stretch>
        </p:blipFill>
        <p:spPr>
          <a:xfrm>
            <a:off x="6161424" y="3516574"/>
            <a:ext cx="2792044" cy="1360226"/>
          </a:xfrm>
          <a:prstGeom prst="rect">
            <a:avLst/>
          </a:prstGeom>
        </p:spPr>
      </p:pic>
    </p:spTree>
    <p:extLst>
      <p:ext uri="{BB962C8B-B14F-4D97-AF65-F5344CB8AC3E}">
        <p14:creationId xmlns:p14="http://schemas.microsoft.com/office/powerpoint/2010/main" val="351734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1920</TotalTime>
  <Words>206</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Company>Jacobs Engineering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test</dc:creator>
  <cp:lastModifiedBy>ORR, KEVIN E. (JSC-OP111)[BARRIOS TECHNOLOGY LTD]</cp:lastModifiedBy>
  <cp:revision>60</cp:revision>
  <cp:lastPrinted>2015-02-17T17:49:32Z</cp:lastPrinted>
  <dcterms:created xsi:type="dcterms:W3CDTF">2009-04-22T20:09:29Z</dcterms:created>
  <dcterms:modified xsi:type="dcterms:W3CDTF">2016-07-13T13:00:16Z</dcterms:modified>
</cp:coreProperties>
</file>